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16" r:id="rId2"/>
  </p:sldMasterIdLst>
  <p:notesMasterIdLst>
    <p:notesMasterId r:id="rId61"/>
  </p:notesMasterIdLst>
  <p:handoutMasterIdLst>
    <p:handoutMasterId r:id="rId62"/>
  </p:handoutMasterIdLst>
  <p:sldIdLst>
    <p:sldId id="445" r:id="rId3"/>
    <p:sldId id="394" r:id="rId4"/>
    <p:sldId id="257" r:id="rId5"/>
    <p:sldId id="395" r:id="rId6"/>
    <p:sldId id="397" r:id="rId7"/>
    <p:sldId id="396" r:id="rId8"/>
    <p:sldId id="400" r:id="rId9"/>
    <p:sldId id="398" r:id="rId10"/>
    <p:sldId id="401" r:id="rId11"/>
    <p:sldId id="259" r:id="rId12"/>
    <p:sldId id="402" r:id="rId13"/>
    <p:sldId id="403" r:id="rId14"/>
    <p:sldId id="260" r:id="rId15"/>
    <p:sldId id="404" r:id="rId16"/>
    <p:sldId id="446" r:id="rId17"/>
    <p:sldId id="405" r:id="rId18"/>
    <p:sldId id="406" r:id="rId19"/>
    <p:sldId id="408" r:id="rId20"/>
    <p:sldId id="409" r:id="rId21"/>
    <p:sldId id="410" r:id="rId22"/>
    <p:sldId id="263" r:id="rId23"/>
    <p:sldId id="411" r:id="rId24"/>
    <p:sldId id="443" r:id="rId25"/>
    <p:sldId id="412" r:id="rId26"/>
    <p:sldId id="413" r:id="rId27"/>
    <p:sldId id="269" r:id="rId28"/>
    <p:sldId id="417" r:id="rId29"/>
    <p:sldId id="270" r:id="rId30"/>
    <p:sldId id="414" r:id="rId31"/>
    <p:sldId id="415" r:id="rId32"/>
    <p:sldId id="444" r:id="rId33"/>
    <p:sldId id="416" r:id="rId34"/>
    <p:sldId id="418" r:id="rId35"/>
    <p:sldId id="276" r:id="rId36"/>
    <p:sldId id="420" r:id="rId37"/>
    <p:sldId id="421" r:id="rId38"/>
    <p:sldId id="419" r:id="rId39"/>
    <p:sldId id="422" r:id="rId40"/>
    <p:sldId id="423" r:id="rId41"/>
    <p:sldId id="424" r:id="rId42"/>
    <p:sldId id="425" r:id="rId43"/>
    <p:sldId id="426" r:id="rId44"/>
    <p:sldId id="427" r:id="rId45"/>
    <p:sldId id="428" r:id="rId46"/>
    <p:sldId id="429" r:id="rId47"/>
    <p:sldId id="280" r:id="rId48"/>
    <p:sldId id="430" r:id="rId49"/>
    <p:sldId id="431" r:id="rId50"/>
    <p:sldId id="432" r:id="rId51"/>
    <p:sldId id="433" r:id="rId52"/>
    <p:sldId id="434" r:id="rId53"/>
    <p:sldId id="435" r:id="rId54"/>
    <p:sldId id="436" r:id="rId55"/>
    <p:sldId id="437" r:id="rId56"/>
    <p:sldId id="438" r:id="rId57"/>
    <p:sldId id="439" r:id="rId58"/>
    <p:sldId id="442" r:id="rId59"/>
    <p:sldId id="441" r:id="rId60"/>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Verdana" pitchFamily="34" charset="0"/>
        <a:ea typeface="宋体" charset="-122"/>
        <a:cs typeface="+mn-cs"/>
      </a:defRPr>
    </a:lvl1pPr>
    <a:lvl2pPr marL="457200" algn="ctr" rtl="0" fontAlgn="base">
      <a:spcBef>
        <a:spcPct val="0"/>
      </a:spcBef>
      <a:spcAft>
        <a:spcPct val="0"/>
      </a:spcAft>
      <a:defRPr kern="1200">
        <a:solidFill>
          <a:schemeClr val="tx1"/>
        </a:solidFill>
        <a:latin typeface="Verdana" pitchFamily="34" charset="0"/>
        <a:ea typeface="宋体" charset="-122"/>
        <a:cs typeface="+mn-cs"/>
      </a:defRPr>
    </a:lvl2pPr>
    <a:lvl3pPr marL="914400" algn="ctr" rtl="0" fontAlgn="base">
      <a:spcBef>
        <a:spcPct val="0"/>
      </a:spcBef>
      <a:spcAft>
        <a:spcPct val="0"/>
      </a:spcAft>
      <a:defRPr kern="1200">
        <a:solidFill>
          <a:schemeClr val="tx1"/>
        </a:solidFill>
        <a:latin typeface="Verdana" pitchFamily="34" charset="0"/>
        <a:ea typeface="宋体" charset="-122"/>
        <a:cs typeface="+mn-cs"/>
      </a:defRPr>
    </a:lvl3pPr>
    <a:lvl4pPr marL="1371600" algn="ctr" rtl="0" fontAlgn="base">
      <a:spcBef>
        <a:spcPct val="0"/>
      </a:spcBef>
      <a:spcAft>
        <a:spcPct val="0"/>
      </a:spcAft>
      <a:defRPr kern="1200">
        <a:solidFill>
          <a:schemeClr val="tx1"/>
        </a:solidFill>
        <a:latin typeface="Verdana" pitchFamily="34" charset="0"/>
        <a:ea typeface="宋体" charset="-122"/>
        <a:cs typeface="+mn-cs"/>
      </a:defRPr>
    </a:lvl4pPr>
    <a:lvl5pPr marL="1828800" algn="ctr"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0BA"/>
    <a:srgbClr val="000066"/>
    <a:srgbClr val="666633"/>
    <a:srgbClr val="339966"/>
    <a:srgbClr val="FF9933"/>
    <a:srgbClr val="E8E4B0"/>
    <a:srgbClr val="FF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72" autoAdjust="0"/>
  </p:normalViewPr>
  <p:slideViewPr>
    <p:cSldViewPr snapToGrid="0">
      <p:cViewPr>
        <p:scale>
          <a:sx n="66" d="100"/>
          <a:sy n="66" d="100"/>
        </p:scale>
        <p:origin x="1208" y="-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0" d="100"/>
          <a:sy n="40" d="100"/>
        </p:scale>
        <p:origin x="-14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E3EDE798-ED33-4220-812D-8B34C50BDCCB}" type="slidenum">
              <a:rPr lang="en-US" altLang="zh-CN"/>
              <a:pPr>
                <a:defRPr/>
              </a:pPr>
              <a:t>‹#›</a:t>
            </a:fld>
            <a:endParaRPr lang="en-US" altLang="zh-CN"/>
          </a:p>
        </p:txBody>
      </p:sp>
    </p:spTree>
    <p:extLst>
      <p:ext uri="{BB962C8B-B14F-4D97-AF65-F5344CB8AC3E}">
        <p14:creationId xmlns:p14="http://schemas.microsoft.com/office/powerpoint/2010/main" val="1372771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6042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FA4BAD9D-E9DB-458B-9EBC-B1FB12C1099F}" type="slidenum">
              <a:rPr lang="en-US" altLang="zh-CN"/>
              <a:pPr>
                <a:defRPr/>
              </a:pPr>
              <a:t>‹#›</a:t>
            </a:fld>
            <a:endParaRPr lang="en-US" altLang="zh-CN"/>
          </a:p>
        </p:txBody>
      </p:sp>
    </p:spTree>
    <p:extLst>
      <p:ext uri="{BB962C8B-B14F-4D97-AF65-F5344CB8AC3E}">
        <p14:creationId xmlns:p14="http://schemas.microsoft.com/office/powerpoint/2010/main" val="2534416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Verdana" panose="020B0604030504040204" pitchFamily="34" charset="0"/>
                <a:ea typeface="黑体" panose="02010609060101010101" pitchFamily="49" charset="-122"/>
              </a:defRPr>
            </a:lvl1pPr>
            <a:lvl2pPr marL="742877" indent="-285722" eaLnBrk="0" hangingPunct="0">
              <a:defRPr>
                <a:solidFill>
                  <a:schemeClr val="tx1"/>
                </a:solidFill>
                <a:latin typeface="Verdana" panose="020B0604030504040204" pitchFamily="34" charset="0"/>
                <a:ea typeface="黑体" panose="02010609060101010101" pitchFamily="49" charset="-122"/>
              </a:defRPr>
            </a:lvl2pPr>
            <a:lvl3pPr marL="1142888" indent="-228578" eaLnBrk="0" hangingPunct="0">
              <a:defRPr>
                <a:solidFill>
                  <a:schemeClr val="tx1"/>
                </a:solidFill>
                <a:latin typeface="Verdana" panose="020B0604030504040204" pitchFamily="34" charset="0"/>
                <a:ea typeface="黑体" panose="02010609060101010101" pitchFamily="49" charset="-122"/>
              </a:defRPr>
            </a:lvl3pPr>
            <a:lvl4pPr marL="1600043" indent="-228578" eaLnBrk="0" hangingPunct="0">
              <a:defRPr>
                <a:solidFill>
                  <a:schemeClr val="tx1"/>
                </a:solidFill>
                <a:latin typeface="Verdana" panose="020B0604030504040204" pitchFamily="34" charset="0"/>
                <a:ea typeface="黑体" panose="02010609060101010101" pitchFamily="49" charset="-122"/>
              </a:defRPr>
            </a:lvl4pPr>
            <a:lvl5pPr marL="2057199" indent="-228578" eaLnBrk="0" hangingPunct="0">
              <a:defRPr>
                <a:solidFill>
                  <a:schemeClr val="tx1"/>
                </a:solidFill>
                <a:latin typeface="Verdana" panose="020B0604030504040204" pitchFamily="34" charset="0"/>
                <a:ea typeface="黑体" panose="02010609060101010101" pitchFamily="49" charset="-122"/>
              </a:defRPr>
            </a:lvl5pPr>
            <a:lvl6pPr marL="251435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50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866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581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defRPr/>
            </a:pPr>
            <a:fld id="{8E21A404-6597-4D7A-85FC-59DBB5FE03AF}" type="slidenum">
              <a:rPr kumimoji="1" lang="en-US" altLang="zh-CN">
                <a:solidFill>
                  <a:srgbClr val="000000"/>
                </a:solidFill>
                <a:latin typeface="Times New Roman" panose="02020603050405020304" pitchFamily="18" charset="0"/>
              </a:rPr>
              <a:pPr eaLnBrk="1" hangingPunct="1">
                <a:defRPr/>
              </a:pPr>
              <a:t>1</a:t>
            </a:fld>
            <a:endParaRPr kumimoji="1" lang="en-US" altLang="zh-CN">
              <a:solidFill>
                <a:srgbClr val="000000"/>
              </a:solidFill>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dirty="0" smtClean="0">
              <a:ea typeface="黑体" panose="02010609060101010101" pitchFamily="49" charset="-122"/>
            </a:endParaRPr>
          </a:p>
        </p:txBody>
      </p:sp>
    </p:spTree>
    <p:extLst>
      <p:ext uri="{BB962C8B-B14F-4D97-AF65-F5344CB8AC3E}">
        <p14:creationId xmlns:p14="http://schemas.microsoft.com/office/powerpoint/2010/main" val="1856069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4BAD9D-E9DB-458B-9EBC-B1FB12C1099F}" type="slidenum">
              <a:rPr lang="en-US" altLang="zh-CN" smtClean="0"/>
              <a:pPr>
                <a:defRPr/>
              </a:pPr>
              <a:t>16</a:t>
            </a:fld>
            <a:endParaRPr lang="en-US" altLang="zh-CN"/>
          </a:p>
        </p:txBody>
      </p:sp>
    </p:spTree>
    <p:extLst>
      <p:ext uri="{BB962C8B-B14F-4D97-AF65-F5344CB8AC3E}">
        <p14:creationId xmlns:p14="http://schemas.microsoft.com/office/powerpoint/2010/main" val="3641845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p:spPr>
        <p:txBody>
          <a:bodyPr/>
          <a:lstStyle/>
          <a:p>
            <a:r>
              <a:rPr lang="zh-CN" altLang="en-US" smtClean="0">
                <a:ea typeface="宋体" charset="-122"/>
              </a:rPr>
              <a:t>顺序结构：存储区域的物理位置</a:t>
            </a:r>
          </a:p>
        </p:txBody>
      </p:sp>
      <p:sp>
        <p:nvSpPr>
          <p:cNvPr id="67588"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132E988-17DD-45B3-B9B8-EDDDD543F0C8}" type="slidenum">
              <a:rPr lang="en-US" altLang="zh-CN" smtClean="0">
                <a:latin typeface="Times New Roman" pitchFamily="18" charset="0"/>
              </a:rPr>
              <a:pPr eaLnBrk="1" hangingPunct="1"/>
              <a:t>18</a:t>
            </a:fld>
            <a:endParaRPr lang="en-US" altLang="zh-CN"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主对角线（左上角至右下角）</a:t>
            </a:r>
            <a:endParaRPr lang="zh-CN" altLang="en-US" dirty="0"/>
          </a:p>
        </p:txBody>
      </p:sp>
      <p:sp>
        <p:nvSpPr>
          <p:cNvPr id="4" name="灯片编号占位符 3"/>
          <p:cNvSpPr>
            <a:spLocks noGrp="1"/>
          </p:cNvSpPr>
          <p:nvPr>
            <p:ph type="sldNum" sz="quarter" idx="10"/>
          </p:nvPr>
        </p:nvSpPr>
        <p:spPr/>
        <p:txBody>
          <a:bodyPr/>
          <a:lstStyle/>
          <a:p>
            <a:pPr>
              <a:defRPr/>
            </a:pPr>
            <a:fld id="{FA4BAD9D-E9DB-458B-9EBC-B1FB12C1099F}" type="slidenum">
              <a:rPr lang="en-US" altLang="zh-CN" smtClean="0"/>
              <a:pPr>
                <a:defRPr/>
              </a:pPr>
              <a:t>20</a:t>
            </a:fld>
            <a:endParaRPr lang="en-US" altLang="zh-CN"/>
          </a:p>
        </p:txBody>
      </p:sp>
    </p:spTree>
    <p:extLst>
      <p:ext uri="{BB962C8B-B14F-4D97-AF65-F5344CB8AC3E}">
        <p14:creationId xmlns:p14="http://schemas.microsoft.com/office/powerpoint/2010/main" val="3676097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p:spPr>
        <p:txBody>
          <a:bodyPr/>
          <a:lstStyle/>
          <a:p>
            <a:pPr eaLnBrk="1" hangingPunct="1"/>
            <a:r>
              <a:rPr lang="zh-CN" altLang="en-US" dirty="0" smtClean="0">
                <a:ea typeface="宋体" charset="-122"/>
              </a:rPr>
              <a:t>有</a:t>
            </a:r>
            <a:r>
              <a:rPr lang="en-US" altLang="zh-CN" dirty="0" smtClean="0">
                <a:ea typeface="宋体" charset="-122"/>
              </a:rPr>
              <a:t>n</a:t>
            </a:r>
            <a:r>
              <a:rPr lang="zh-CN" altLang="en-US" dirty="0" smtClean="0">
                <a:ea typeface="宋体" charset="-122"/>
              </a:rPr>
              <a:t>个顶点的无向图需存储空间为</a:t>
            </a:r>
            <a:r>
              <a:rPr lang="en-US" altLang="zh-CN" dirty="0" smtClean="0">
                <a:ea typeface="宋体" charset="-122"/>
              </a:rPr>
              <a:t>n(n+1)/2</a:t>
            </a:r>
            <a:r>
              <a:rPr lang="zh-CN" altLang="en-US" dirty="0" smtClean="0">
                <a:ea typeface="宋体" charset="-122"/>
              </a:rPr>
              <a:t>：第一行</a:t>
            </a:r>
            <a:r>
              <a:rPr lang="en-US" altLang="zh-CN" dirty="0" smtClean="0">
                <a:ea typeface="宋体" charset="-122"/>
              </a:rPr>
              <a:t>n</a:t>
            </a:r>
            <a:r>
              <a:rPr lang="zh-CN" altLang="en-US" dirty="0" smtClean="0">
                <a:ea typeface="宋体" charset="-122"/>
              </a:rPr>
              <a:t>个元素，最后一行</a:t>
            </a:r>
            <a:r>
              <a:rPr lang="en-US" altLang="zh-CN" dirty="0" smtClean="0">
                <a:ea typeface="宋体" charset="-122"/>
              </a:rPr>
              <a:t>1</a:t>
            </a:r>
            <a:r>
              <a:rPr lang="zh-CN" altLang="en-US" dirty="0" smtClean="0">
                <a:ea typeface="宋体" charset="-122"/>
              </a:rPr>
              <a:t>个元素，共</a:t>
            </a:r>
            <a:r>
              <a:rPr lang="en-US" altLang="zh-CN" dirty="0" smtClean="0">
                <a:ea typeface="宋体" charset="-122"/>
              </a:rPr>
              <a:t>n</a:t>
            </a:r>
            <a:r>
              <a:rPr lang="zh-CN" altLang="en-US" dirty="0" smtClean="0">
                <a:ea typeface="宋体" charset="-122"/>
              </a:rPr>
              <a:t>行</a:t>
            </a:r>
            <a:endParaRPr lang="en-US" altLang="zh-CN" dirty="0" smtClean="0">
              <a:ea typeface="宋体" charset="-122"/>
            </a:endParaRPr>
          </a:p>
        </p:txBody>
      </p:sp>
      <p:sp>
        <p:nvSpPr>
          <p:cNvPr id="68612"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A321C59-B5B1-48E1-933F-E65708C8F29C}" type="slidenum">
              <a:rPr lang="en-US" altLang="zh-CN" smtClean="0">
                <a:latin typeface="Times New Roman" pitchFamily="18" charset="0"/>
              </a:rPr>
              <a:pPr eaLnBrk="1" hangingPunct="1"/>
              <a:t>21</a:t>
            </a:fld>
            <a:endParaRPr lang="en-US" altLang="zh-CN"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p:spPr>
        <p:txBody>
          <a:bodyPr/>
          <a:lstStyle/>
          <a:p>
            <a:pPr eaLnBrk="1" hangingPunct="1"/>
            <a:endParaRPr lang="zh-CN" altLang="en-US" smtClean="0">
              <a:ea typeface="宋体" charset="-122"/>
            </a:endParaRPr>
          </a:p>
        </p:txBody>
      </p:sp>
      <p:sp>
        <p:nvSpPr>
          <p:cNvPr id="69636"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552F936-82FD-4D44-883C-8C1CDABC1FEE}" type="slidenum">
              <a:rPr lang="en-US" altLang="zh-CN" smtClean="0">
                <a:latin typeface="Times New Roman" pitchFamily="18" charset="0"/>
              </a:rPr>
              <a:pPr eaLnBrk="1" hangingPunct="1"/>
              <a:t>23</a:t>
            </a:fld>
            <a:endParaRPr lang="en-US" altLang="zh-CN"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p:spPr>
        <p:txBody>
          <a:bodyPr/>
          <a:lstStyle/>
          <a:p>
            <a:pPr eaLnBrk="1" hangingPunct="1"/>
            <a:endParaRPr lang="zh-CN" altLang="en-US" smtClean="0">
              <a:ea typeface="宋体" charset="-122"/>
            </a:endParaRPr>
          </a:p>
        </p:txBody>
      </p:sp>
      <p:sp>
        <p:nvSpPr>
          <p:cNvPr id="70660"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FC0E36C-C840-4F1F-AE0C-43E4BC704FD4}" type="slidenum">
              <a:rPr lang="en-US" altLang="zh-CN" smtClean="0">
                <a:latin typeface="Times New Roman" pitchFamily="18" charset="0"/>
              </a:rPr>
              <a:pPr eaLnBrk="1" hangingPunct="1"/>
              <a:t>24</a:t>
            </a:fld>
            <a:endParaRPr lang="en-US" altLang="zh-CN"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p:spPr>
        <p:txBody>
          <a:bodyPr/>
          <a:lstStyle/>
          <a:p>
            <a:pPr eaLnBrk="1" hangingPunct="1"/>
            <a:endParaRPr lang="zh-CN" altLang="en-US" smtClean="0">
              <a:ea typeface="宋体" charset="-122"/>
            </a:endParaRPr>
          </a:p>
        </p:txBody>
      </p:sp>
      <p:sp>
        <p:nvSpPr>
          <p:cNvPr id="71684"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6380169-1A83-4BA9-BBAC-DFF880156E14}" type="slidenum">
              <a:rPr lang="en-US" altLang="zh-CN" smtClean="0">
                <a:latin typeface="Times New Roman" pitchFamily="18" charset="0"/>
              </a:rPr>
              <a:pPr eaLnBrk="1" hangingPunct="1"/>
              <a:t>31</a:t>
            </a:fld>
            <a:endParaRPr lang="en-US" altLang="zh-CN"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p:spPr>
        <p:txBody>
          <a:bodyPr/>
          <a:lstStyle/>
          <a:p>
            <a:pPr eaLnBrk="1" hangingPunct="1"/>
            <a:r>
              <a:rPr lang="en-US" altLang="zh-CN" smtClean="0">
                <a:ea typeface="宋体" charset="-122"/>
              </a:rPr>
              <a:t>O(n</a:t>
            </a:r>
            <a:r>
              <a:rPr lang="en-US" altLang="zh-CN" baseline="-25000" smtClean="0">
                <a:ea typeface="宋体" charset="-122"/>
              </a:rPr>
              <a:t>1</a:t>
            </a:r>
            <a:r>
              <a:rPr lang="en-US" altLang="zh-CN" smtClean="0">
                <a:ea typeface="宋体" charset="-122"/>
              </a:rPr>
              <a:t>)+O(n</a:t>
            </a:r>
            <a:r>
              <a:rPr lang="en-US" altLang="zh-CN" baseline="-25000" smtClean="0">
                <a:ea typeface="宋体" charset="-122"/>
              </a:rPr>
              <a:t>2</a:t>
            </a:r>
            <a:r>
              <a:rPr lang="en-US" altLang="zh-CN" smtClean="0">
                <a:ea typeface="宋体" charset="-122"/>
              </a:rPr>
              <a:t>) = O(n</a:t>
            </a:r>
            <a:r>
              <a:rPr lang="en-US" altLang="zh-CN" baseline="-25000" smtClean="0">
                <a:ea typeface="宋体" charset="-122"/>
              </a:rPr>
              <a:t>1</a:t>
            </a:r>
            <a:r>
              <a:rPr lang="en-US" altLang="zh-CN" smtClean="0">
                <a:ea typeface="宋体" charset="-122"/>
              </a:rPr>
              <a:t>+n</a:t>
            </a:r>
            <a:r>
              <a:rPr lang="en-US" altLang="zh-CN" baseline="-25000" smtClean="0">
                <a:ea typeface="宋体" charset="-122"/>
              </a:rPr>
              <a:t>2</a:t>
            </a:r>
            <a:r>
              <a:rPr lang="en-US" altLang="zh-CN" smtClean="0">
                <a:ea typeface="宋体" charset="-122"/>
              </a:rPr>
              <a:t>)</a:t>
            </a:r>
            <a:endParaRPr lang="zh-CN" altLang="en-US" smtClean="0">
              <a:ea typeface="宋体" charset="-122"/>
            </a:endParaRPr>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74BFBCD-E45C-4B14-8B04-00FB294FC25E}" type="slidenum">
              <a:rPr lang="en-US" altLang="zh-CN" smtClean="0">
                <a:latin typeface="Times New Roman" pitchFamily="18" charset="0"/>
              </a:rPr>
              <a:pPr eaLnBrk="1" hangingPunct="1"/>
              <a:t>32</a:t>
            </a:fld>
            <a:endParaRPr lang="en-US" altLang="zh-CN"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p:spPr>
        <p:txBody>
          <a:bodyPr/>
          <a:lstStyle/>
          <a:p>
            <a:pPr eaLnBrk="1" hangingPunct="1"/>
            <a:r>
              <a:rPr lang="en-US" altLang="zh-CN" smtClean="0">
                <a:ea typeface="宋体" charset="-122"/>
              </a:rPr>
              <a:t>DFS: Depth-First Search</a:t>
            </a:r>
            <a:endParaRPr lang="zh-CN" altLang="en-US" smtClean="0">
              <a:ea typeface="宋体" charset="-122"/>
            </a:endParaRPr>
          </a:p>
        </p:txBody>
      </p:sp>
      <p:sp>
        <p:nvSpPr>
          <p:cNvPr id="73732"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AC674B7-45A9-4A3C-8C0F-6041642BD9B8}" type="slidenum">
              <a:rPr lang="en-US" altLang="zh-CN" smtClean="0">
                <a:latin typeface="Times New Roman" pitchFamily="18" charset="0"/>
              </a:rPr>
              <a:pPr eaLnBrk="1" hangingPunct="1"/>
              <a:t>36</a:t>
            </a:fld>
            <a:endParaRPr lang="en-US" altLang="zh-CN"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a:t>
            </a:r>
            <a:r>
              <a:rPr lang="zh-CN" altLang="en-US" dirty="0" smtClean="0"/>
              <a:t>：</a:t>
            </a:r>
            <a:r>
              <a:rPr lang="en-US" altLang="zh-CN" dirty="0" smtClean="0"/>
              <a:t>adjacency list</a:t>
            </a:r>
            <a:endParaRPr lang="zh-CN" altLang="en-US" dirty="0"/>
          </a:p>
        </p:txBody>
      </p:sp>
      <p:sp>
        <p:nvSpPr>
          <p:cNvPr id="4" name="灯片编号占位符 3"/>
          <p:cNvSpPr>
            <a:spLocks noGrp="1"/>
          </p:cNvSpPr>
          <p:nvPr>
            <p:ph type="sldNum" sz="quarter" idx="10"/>
          </p:nvPr>
        </p:nvSpPr>
        <p:spPr/>
        <p:txBody>
          <a:bodyPr/>
          <a:lstStyle/>
          <a:p>
            <a:pPr>
              <a:defRPr/>
            </a:pPr>
            <a:fld id="{FA4BAD9D-E9DB-458B-9EBC-B1FB12C1099F}" type="slidenum">
              <a:rPr lang="en-US" altLang="zh-CN" smtClean="0"/>
              <a:pPr>
                <a:defRPr/>
              </a:pPr>
              <a:t>41</a:t>
            </a:fld>
            <a:endParaRPr lang="en-US" altLang="zh-CN"/>
          </a:p>
        </p:txBody>
      </p:sp>
    </p:spTree>
    <p:extLst>
      <p:ext uri="{BB962C8B-B14F-4D97-AF65-F5344CB8AC3E}">
        <p14:creationId xmlns:p14="http://schemas.microsoft.com/office/powerpoint/2010/main" val="135188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p:spPr>
        <p:txBody>
          <a:bodyPr/>
          <a:lstStyle/>
          <a:p>
            <a:pPr eaLnBrk="1" hangingPunct="1"/>
            <a:r>
              <a:rPr lang="zh-CN" altLang="en-US" smtClean="0">
                <a:ea typeface="宋体" charset="-122"/>
              </a:rPr>
              <a:t>有向图：</a:t>
            </a:r>
            <a:r>
              <a:rPr lang="en-US" altLang="zh-CN" smtClean="0">
                <a:ea typeface="宋体" charset="-122"/>
              </a:rPr>
              <a:t>directed graph</a:t>
            </a:r>
            <a:endParaRPr lang="zh-CN" altLang="en-US" smtClean="0">
              <a:ea typeface="宋体" charset="-122"/>
            </a:endParaRPr>
          </a:p>
        </p:txBody>
      </p:sp>
      <p:sp>
        <p:nvSpPr>
          <p:cNvPr id="61444"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3FC050-D2D2-43DB-BDC3-EB1D61054E8A}" type="slidenum">
              <a:rPr lang="en-US" altLang="zh-CN" smtClean="0">
                <a:latin typeface="Times New Roman" pitchFamily="18" charset="0"/>
              </a:rPr>
              <a:pPr eaLnBrk="1" hangingPunct="1"/>
              <a:t>4</a:t>
            </a:fld>
            <a:endParaRPr lang="en-US" altLang="zh-CN"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p:spPr>
        <p:txBody>
          <a:bodyPr/>
          <a:lstStyle/>
          <a:p>
            <a:pPr eaLnBrk="1" hangingPunct="1"/>
            <a:r>
              <a:rPr lang="zh-CN" altLang="en-US" smtClean="0">
                <a:ea typeface="宋体" charset="-122"/>
              </a:rPr>
              <a:t>在深度优先遍历中的回溯实际上是使用了栈来保存已访问的结点。</a:t>
            </a:r>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227B307-0FF8-4FE0-B626-D48BE68666FD}" type="slidenum">
              <a:rPr lang="en-US" altLang="zh-CN" smtClean="0">
                <a:latin typeface="Times New Roman" pitchFamily="18" charset="0"/>
              </a:rPr>
              <a:pPr eaLnBrk="1" hangingPunct="1"/>
              <a:t>42</a:t>
            </a:fld>
            <a:endParaRPr lang="en-US" altLang="zh-CN"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p:spPr>
        <p:txBody>
          <a:bodyPr/>
          <a:lstStyle/>
          <a:p>
            <a:pPr eaLnBrk="1" hangingPunct="1"/>
            <a:r>
              <a:rPr lang="en-US" altLang="zh-CN" dirty="0" smtClean="0">
                <a:ea typeface="宋体" charset="-122"/>
              </a:rPr>
              <a:t>BFS</a:t>
            </a:r>
            <a:r>
              <a:rPr lang="zh-CN" altLang="en-US" dirty="0" smtClean="0">
                <a:ea typeface="宋体" charset="-122"/>
              </a:rPr>
              <a:t>：</a:t>
            </a:r>
            <a:r>
              <a:rPr lang="en-US" altLang="zh-CN" dirty="0" smtClean="0">
                <a:ea typeface="宋体" charset="-122"/>
              </a:rPr>
              <a:t>Breadth-First Search</a:t>
            </a:r>
            <a:endParaRPr lang="zh-CN" altLang="en-US" dirty="0" smtClean="0">
              <a:ea typeface="宋体" charset="-122"/>
            </a:endParaRPr>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D37BAD2-EFBE-40A8-8A74-9844D1650CE4}" type="slidenum">
              <a:rPr lang="en-US" altLang="zh-CN" smtClean="0">
                <a:latin typeface="Times New Roman" pitchFamily="18" charset="0"/>
              </a:rPr>
              <a:pPr eaLnBrk="1" hangingPunct="1"/>
              <a:t>44</a:t>
            </a:fld>
            <a:endParaRPr lang="en-US" altLang="zh-CN"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p:spPr>
        <p:txBody>
          <a:bodyPr/>
          <a:lstStyle/>
          <a:p>
            <a:pPr eaLnBrk="1" hangingPunct="1"/>
            <a:r>
              <a:rPr lang="zh-CN" altLang="en-US" dirty="0" smtClean="0">
                <a:ea typeface="宋体" charset="-122"/>
              </a:rPr>
              <a:t>单源最短路径</a:t>
            </a:r>
            <a:endParaRPr lang="en-US" altLang="zh-CN" dirty="0" smtClean="0">
              <a:ea typeface="宋体" charset="-122"/>
            </a:endParaRPr>
          </a:p>
          <a:p>
            <a:pPr eaLnBrk="1" hangingPunct="1"/>
            <a:r>
              <a:rPr lang="zh-CN" altLang="en-US" dirty="0" smtClean="0">
                <a:ea typeface="宋体" charset="-122"/>
              </a:rPr>
              <a:t>拓扑排序：选课问题</a:t>
            </a:r>
            <a:endParaRPr lang="en-US" altLang="zh-CN" dirty="0" smtClean="0">
              <a:ea typeface="宋体" charset="-122"/>
            </a:endParaRPr>
          </a:p>
          <a:p>
            <a:pPr eaLnBrk="1" hangingPunct="1"/>
            <a:r>
              <a:rPr lang="zh-CN" altLang="en-US" dirty="0" smtClean="0">
                <a:ea typeface="宋体" charset="-122"/>
              </a:rPr>
              <a:t>最小生成树：假设一个连通图有</a:t>
            </a:r>
            <a:r>
              <a:rPr lang="en-US" altLang="zh-CN" dirty="0" smtClean="0">
                <a:ea typeface="宋体" charset="-122"/>
              </a:rPr>
              <a:t>n</a:t>
            </a:r>
            <a:r>
              <a:rPr lang="zh-CN" altLang="en-US" dirty="0" smtClean="0">
                <a:ea typeface="宋体" charset="-122"/>
              </a:rPr>
              <a:t>个顶点和</a:t>
            </a:r>
            <a:r>
              <a:rPr lang="en-US" altLang="zh-CN" dirty="0" smtClean="0">
                <a:ea typeface="宋体" charset="-122"/>
              </a:rPr>
              <a:t>e</a:t>
            </a:r>
            <a:r>
              <a:rPr lang="zh-CN" altLang="en-US" dirty="0" smtClean="0">
                <a:ea typeface="宋体" charset="-122"/>
              </a:rPr>
              <a:t>条边，其中</a:t>
            </a:r>
            <a:r>
              <a:rPr lang="en-US" altLang="zh-CN" dirty="0" smtClean="0">
                <a:ea typeface="宋体" charset="-122"/>
              </a:rPr>
              <a:t>n-1</a:t>
            </a:r>
            <a:r>
              <a:rPr lang="zh-CN" altLang="en-US" dirty="0" smtClean="0">
                <a:ea typeface="宋体" charset="-122"/>
              </a:rPr>
              <a:t>条边和</a:t>
            </a:r>
            <a:r>
              <a:rPr lang="en-US" altLang="zh-CN" dirty="0" smtClean="0">
                <a:ea typeface="宋体" charset="-122"/>
              </a:rPr>
              <a:t>n</a:t>
            </a:r>
            <a:r>
              <a:rPr lang="zh-CN" altLang="en-US" dirty="0" smtClean="0">
                <a:ea typeface="宋体" charset="-122"/>
              </a:rPr>
              <a:t>个顶点构成一个极小连通子图，称该极小连通子图为此连通图的生成树</a:t>
            </a:r>
            <a:endParaRPr lang="en-US" altLang="zh-CN" dirty="0" smtClean="0">
              <a:ea typeface="宋体" charset="-122"/>
            </a:endParaRPr>
          </a:p>
          <a:p>
            <a:pPr eaLnBrk="1" hangingPunct="1"/>
            <a:endParaRPr lang="en-US" altLang="zh-CN" dirty="0" smtClean="0">
              <a:ea typeface="宋体" charset="-122"/>
            </a:endParaRPr>
          </a:p>
          <a:p>
            <a:pPr eaLnBrk="1" hangingPunct="1"/>
            <a:r>
              <a:rPr lang="zh-CN" altLang="en-US" dirty="0" smtClean="0">
                <a:ea typeface="宋体" charset="-122"/>
              </a:rPr>
              <a:t>树是无回路的的连通图</a:t>
            </a:r>
          </a:p>
        </p:txBody>
      </p:sp>
      <p:sp>
        <p:nvSpPr>
          <p:cNvPr id="76804"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7036CD0-84AA-4806-9759-CCD1668B9883}" type="slidenum">
              <a:rPr lang="en-US" altLang="zh-CN" smtClean="0">
                <a:latin typeface="Times New Roman" pitchFamily="18" charset="0"/>
              </a:rPr>
              <a:pPr eaLnBrk="1" hangingPunct="1"/>
              <a:t>50</a:t>
            </a:fld>
            <a:endParaRPr lang="en-US" altLang="zh-CN"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最短路径算法：</a:t>
            </a:r>
            <a:r>
              <a:rPr lang="en-US" altLang="zh-CN" dirty="0" smtClean="0"/>
              <a:t>1959 </a:t>
            </a:r>
            <a:r>
              <a:rPr lang="en-US" altLang="zh-CN" dirty="0" err="1" smtClean="0"/>
              <a:t>Dijkstra</a:t>
            </a:r>
            <a:r>
              <a:rPr lang="zh-CN" altLang="en-US" dirty="0" smtClean="0"/>
              <a:t>算法，戴克斯特拉算法（迪科斯彻算法</a:t>
            </a:r>
            <a:r>
              <a:rPr lang="zh-CN" altLang="en-US" dirty="0" smtClean="0"/>
              <a:t>）</a:t>
            </a:r>
            <a:endParaRPr lang="en-US" altLang="zh-CN" dirty="0" smtClean="0"/>
          </a:p>
          <a:p>
            <a:endParaRPr lang="en-US" altLang="zh-CN" dirty="0" smtClean="0"/>
          </a:p>
          <a:p>
            <a:r>
              <a:rPr lang="zh-CN" altLang="en-US" dirty="0" smtClean="0"/>
              <a:t>而上面两种算法用于解决连接</a:t>
            </a:r>
            <a:r>
              <a:rPr lang="zh-CN" altLang="en-US" smtClean="0"/>
              <a:t>所有结点，两者解决的问题不相同。</a:t>
            </a:r>
            <a:endParaRPr lang="zh-CN" altLang="en-US" dirty="0"/>
          </a:p>
        </p:txBody>
      </p:sp>
      <p:sp>
        <p:nvSpPr>
          <p:cNvPr id="4" name="灯片编号占位符 3"/>
          <p:cNvSpPr>
            <a:spLocks noGrp="1"/>
          </p:cNvSpPr>
          <p:nvPr>
            <p:ph type="sldNum" sz="quarter" idx="10"/>
          </p:nvPr>
        </p:nvSpPr>
        <p:spPr/>
        <p:txBody>
          <a:bodyPr/>
          <a:lstStyle/>
          <a:p>
            <a:pPr>
              <a:defRPr/>
            </a:pPr>
            <a:fld id="{FA4BAD9D-E9DB-458B-9EBC-B1FB12C1099F}" type="slidenum">
              <a:rPr lang="en-US" altLang="zh-CN" smtClean="0"/>
              <a:pPr>
                <a:defRPr/>
              </a:pPr>
              <a:t>52</a:t>
            </a:fld>
            <a:endParaRPr lang="en-US" altLang="zh-CN"/>
          </a:p>
        </p:txBody>
      </p:sp>
    </p:spTree>
    <p:extLst>
      <p:ext uri="{BB962C8B-B14F-4D97-AF65-F5344CB8AC3E}">
        <p14:creationId xmlns:p14="http://schemas.microsoft.com/office/powerpoint/2010/main" val="3764183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4BAD9D-E9DB-458B-9EBC-B1FB12C1099F}" type="slidenum">
              <a:rPr lang="en-US" altLang="zh-CN" smtClean="0"/>
              <a:pPr>
                <a:defRPr/>
              </a:pPr>
              <a:t>58</a:t>
            </a:fld>
            <a:endParaRPr lang="en-US" altLang="zh-CN"/>
          </a:p>
        </p:txBody>
      </p:sp>
    </p:spTree>
    <p:extLst>
      <p:ext uri="{BB962C8B-B14F-4D97-AF65-F5344CB8AC3E}">
        <p14:creationId xmlns:p14="http://schemas.microsoft.com/office/powerpoint/2010/main" val="7248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p:spPr>
        <p:txBody>
          <a:bodyPr/>
          <a:lstStyle/>
          <a:p>
            <a:pPr eaLnBrk="1" hangingPunct="1"/>
            <a:r>
              <a:rPr lang="zh-CN" altLang="en-US" smtClean="0">
                <a:ea typeface="宋体" charset="-122"/>
              </a:rPr>
              <a:t>无向图：</a:t>
            </a:r>
            <a:r>
              <a:rPr lang="en-US" altLang="zh-CN" smtClean="0">
                <a:ea typeface="宋体" charset="-122"/>
              </a:rPr>
              <a:t>undirected graph</a:t>
            </a:r>
            <a:endParaRPr lang="zh-CN" altLang="en-US" smtClean="0">
              <a:ea typeface="宋体" charset="-122"/>
            </a:endParaRPr>
          </a:p>
        </p:txBody>
      </p:sp>
      <p:sp>
        <p:nvSpPr>
          <p:cNvPr id="62468"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BE8D60-8EBA-420F-AA70-CC5F46A7B057}" type="slidenum">
              <a:rPr lang="en-US" altLang="zh-CN" smtClean="0">
                <a:latin typeface="Times New Roman" pitchFamily="18" charset="0"/>
              </a:rPr>
              <a:pPr eaLnBrk="1" hangingPunct="1"/>
              <a:t>5</a:t>
            </a:fld>
            <a:endParaRPr lang="en-US" altLang="zh-CN"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A4BAD9D-E9DB-458B-9EBC-B1FB12C1099F}" type="slidenum">
              <a:rPr lang="en-US" altLang="zh-CN" smtClean="0"/>
              <a:pPr>
                <a:defRPr/>
              </a:pPr>
              <a:t>7</a:t>
            </a:fld>
            <a:endParaRPr lang="en-US" altLang="zh-CN"/>
          </a:p>
        </p:txBody>
      </p:sp>
    </p:spTree>
    <p:extLst>
      <p:ext uri="{BB962C8B-B14F-4D97-AF65-F5344CB8AC3E}">
        <p14:creationId xmlns:p14="http://schemas.microsoft.com/office/powerpoint/2010/main" val="1858995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p:spPr>
        <p:txBody>
          <a:bodyPr/>
          <a:lstStyle/>
          <a:p>
            <a:pPr eaLnBrk="1" hangingPunct="1"/>
            <a:r>
              <a:rPr lang="zh-CN" altLang="en-US" smtClean="0">
                <a:ea typeface="宋体" charset="-122"/>
              </a:rPr>
              <a:t>邻接：</a:t>
            </a:r>
            <a:r>
              <a:rPr lang="en-US" altLang="zh-CN" smtClean="0">
                <a:ea typeface="宋体" charset="-122"/>
              </a:rPr>
              <a:t>adjacency</a:t>
            </a:r>
            <a:r>
              <a:rPr lang="zh-CN" altLang="en-US" smtClean="0">
                <a:ea typeface="宋体" charset="-122"/>
              </a:rPr>
              <a:t>，</a:t>
            </a:r>
            <a:r>
              <a:rPr lang="en-US" altLang="zh-CN" smtClean="0">
                <a:ea typeface="宋体" charset="-122"/>
              </a:rPr>
              <a:t>adjacent</a:t>
            </a:r>
            <a:endParaRPr lang="zh-CN" altLang="en-US" smtClean="0">
              <a:ea typeface="宋体" charset="-122"/>
            </a:endParaRPr>
          </a:p>
        </p:txBody>
      </p:sp>
      <p:sp>
        <p:nvSpPr>
          <p:cNvPr id="63492"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33CA748-ED94-4322-BF9B-18ECE2EAF699}" type="slidenum">
              <a:rPr lang="en-US" altLang="zh-CN" smtClean="0">
                <a:latin typeface="Times New Roman" pitchFamily="18" charset="0"/>
              </a:rPr>
              <a:pPr eaLnBrk="1" hangingPunct="1"/>
              <a:t>8</a:t>
            </a:fld>
            <a:endParaRPr lang="en-US"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p:spPr>
        <p:txBody>
          <a:bodyPr/>
          <a:lstStyle/>
          <a:p>
            <a:pPr eaLnBrk="1" hangingPunct="1"/>
            <a:r>
              <a:rPr lang="en-US" altLang="zh-CN" dirty="0" smtClean="0">
                <a:ea typeface="宋体" charset="-122"/>
              </a:rPr>
              <a:t>ID</a:t>
            </a:r>
            <a:r>
              <a:rPr lang="zh-CN" altLang="en-US" dirty="0" smtClean="0">
                <a:ea typeface="宋体" charset="-122"/>
              </a:rPr>
              <a:t>：</a:t>
            </a:r>
            <a:r>
              <a:rPr lang="en-US" altLang="zh-CN" dirty="0" err="1" smtClean="0">
                <a:ea typeface="宋体" charset="-122"/>
              </a:rPr>
              <a:t>indegree</a:t>
            </a:r>
            <a:endParaRPr lang="en-US" altLang="zh-CN" dirty="0" smtClean="0">
              <a:ea typeface="宋体" charset="-122"/>
            </a:endParaRPr>
          </a:p>
          <a:p>
            <a:pPr eaLnBrk="1" hangingPunct="1"/>
            <a:r>
              <a:rPr lang="en-US" altLang="zh-CN" dirty="0" smtClean="0">
                <a:ea typeface="宋体" charset="-122"/>
              </a:rPr>
              <a:t>OD</a:t>
            </a:r>
            <a:r>
              <a:rPr lang="zh-CN" altLang="en-US" dirty="0" smtClean="0">
                <a:ea typeface="宋体" charset="-122"/>
              </a:rPr>
              <a:t>：</a:t>
            </a:r>
            <a:r>
              <a:rPr lang="en-US" altLang="zh-CN" dirty="0" err="1" smtClean="0">
                <a:ea typeface="宋体" charset="-122"/>
              </a:rPr>
              <a:t>outdegree</a:t>
            </a:r>
            <a:endParaRPr lang="en-US" altLang="zh-CN" dirty="0" smtClean="0">
              <a:ea typeface="宋体" charset="-122"/>
            </a:endParaRPr>
          </a:p>
          <a:p>
            <a:pPr eaLnBrk="1" hangingPunct="1"/>
            <a:r>
              <a:rPr lang="en-US" altLang="zh-CN" dirty="0" smtClean="0">
                <a:ea typeface="宋体" charset="-122"/>
              </a:rPr>
              <a:t>TD</a:t>
            </a:r>
            <a:r>
              <a:rPr lang="zh-CN" altLang="en-US" dirty="0" smtClean="0">
                <a:ea typeface="宋体" charset="-122"/>
              </a:rPr>
              <a:t>：</a:t>
            </a:r>
            <a:r>
              <a:rPr lang="en-US" altLang="zh-CN" dirty="0" smtClean="0">
                <a:ea typeface="宋体" charset="-122"/>
              </a:rPr>
              <a:t>total degree</a:t>
            </a:r>
          </a:p>
          <a:p>
            <a:pPr eaLnBrk="1" hangingPunct="1"/>
            <a:endParaRPr lang="zh-CN" altLang="en-US" dirty="0" smtClean="0">
              <a:ea typeface="宋体" charset="-122"/>
            </a:endParaRPr>
          </a:p>
        </p:txBody>
      </p:sp>
      <p:sp>
        <p:nvSpPr>
          <p:cNvPr id="64516"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B9E77F5-EFF4-44FF-8BCA-25B8A5654A5B}" type="slidenum">
              <a:rPr lang="en-US" altLang="zh-CN" smtClean="0">
                <a:latin typeface="Times New Roman" pitchFamily="18" charset="0"/>
              </a:rPr>
              <a:pPr eaLnBrk="1" hangingPunct="1"/>
              <a:t>9</a:t>
            </a:fld>
            <a:endParaRPr lang="en-US" altLang="zh-CN"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p:spPr>
        <p:txBody>
          <a:bodyPr/>
          <a:lstStyle/>
          <a:p>
            <a:pPr eaLnBrk="1" hangingPunct="1"/>
            <a:r>
              <a:rPr lang="zh-CN" altLang="en-US" smtClean="0">
                <a:ea typeface="宋体" charset="-122"/>
              </a:rPr>
              <a:t>权：</a:t>
            </a:r>
            <a:r>
              <a:rPr lang="en-US" altLang="zh-CN" smtClean="0">
                <a:ea typeface="宋体" charset="-122"/>
              </a:rPr>
              <a:t>weight</a:t>
            </a:r>
          </a:p>
          <a:p>
            <a:pPr eaLnBrk="1" hangingPunct="1"/>
            <a:r>
              <a:rPr lang="zh-CN" altLang="en-US" smtClean="0">
                <a:ea typeface="宋体" charset="-122"/>
              </a:rPr>
              <a:t>网：</a:t>
            </a:r>
            <a:r>
              <a:rPr lang="en-US" altLang="zh-CN" smtClean="0">
                <a:ea typeface="宋体" charset="-122"/>
              </a:rPr>
              <a:t>network</a:t>
            </a:r>
            <a:endParaRPr lang="zh-CN" altLang="en-US" smtClean="0">
              <a:ea typeface="宋体" charset="-122"/>
            </a:endParaRPr>
          </a:p>
        </p:txBody>
      </p:sp>
      <p:sp>
        <p:nvSpPr>
          <p:cNvPr id="65540"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C0E8966-FFAA-4029-B8BA-23F81A8475A7}" type="slidenum">
              <a:rPr lang="en-US" altLang="zh-CN" smtClean="0">
                <a:latin typeface="Times New Roman" pitchFamily="18" charset="0"/>
              </a:rPr>
              <a:pPr eaLnBrk="1" hangingPunct="1"/>
              <a:t>10</a:t>
            </a:fld>
            <a:endParaRPr lang="en-US" altLang="zh-CN"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p:spPr>
        <p:txBody>
          <a:bodyPr/>
          <a:lstStyle/>
          <a:p>
            <a:pPr eaLnBrk="1" hangingPunct="1"/>
            <a:r>
              <a:rPr lang="zh-CN" altLang="en-US" smtClean="0">
                <a:ea typeface="宋体" charset="-122"/>
              </a:rPr>
              <a:t>连通性：</a:t>
            </a:r>
            <a:r>
              <a:rPr lang="en-US" altLang="zh-CN" smtClean="0">
                <a:ea typeface="宋体" charset="-122"/>
              </a:rPr>
              <a:t>connectivity</a:t>
            </a:r>
            <a:endParaRPr lang="zh-CN" altLang="en-US" smtClean="0">
              <a:ea typeface="宋体" charset="-122"/>
            </a:endParaRPr>
          </a:p>
        </p:txBody>
      </p:sp>
      <p:sp>
        <p:nvSpPr>
          <p:cNvPr id="66564" name="灯片编号占位符 3"/>
          <p:cNvSpPr>
            <a:spLocks noGrp="1"/>
          </p:cNvSpPr>
          <p:nvPr>
            <p:ph type="sldNum" sz="quarter" idx="5"/>
          </p:nvPr>
        </p:nvSpPr>
        <p:spPr>
          <a:noFill/>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D09673D-391A-4216-A296-5A8799BE1585}" type="slidenum">
              <a:rPr lang="en-US" altLang="zh-CN" smtClean="0">
                <a:latin typeface="Times New Roman" pitchFamily="18" charset="0"/>
              </a:rPr>
              <a:pPr eaLnBrk="1" hangingPunct="1"/>
              <a:t>13</a:t>
            </a:fld>
            <a:endParaRPr lang="en-US" altLang="zh-CN"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最小生成树是最小权重生成树的简称，是加权无向图中连通各结点且权值最小的生成树。</a:t>
            </a:r>
            <a:endParaRPr lang="en-US" altLang="zh-CN" dirty="0" smtClean="0"/>
          </a:p>
          <a:p>
            <a:endParaRPr lang="en-US" altLang="zh-CN" dirty="0" smtClean="0"/>
          </a:p>
          <a:p>
            <a:r>
              <a:rPr lang="zh-CN" altLang="en-US" dirty="0" smtClean="0"/>
              <a:t>一个连通图可能有多个生成树。当图中的边具有权值时，总会有一个生成树的边的权值之和小于或者等于其它生成树的边的权值之和。</a:t>
            </a:r>
            <a:endParaRPr lang="en-US" altLang="zh-CN" dirty="0" smtClean="0"/>
          </a:p>
          <a:p>
            <a:endParaRPr lang="en-US" altLang="zh-CN" dirty="0" smtClean="0"/>
          </a:p>
          <a:p>
            <a:r>
              <a:rPr lang="zh-CN" altLang="en-US" dirty="0" smtClean="0"/>
              <a:t>最小生成树的含义：</a:t>
            </a:r>
            <a:endParaRPr lang="en-US" altLang="zh-CN" dirty="0" smtClean="0"/>
          </a:p>
          <a:p>
            <a:endParaRPr lang="en-US" altLang="zh-CN" dirty="0" smtClean="0"/>
          </a:p>
          <a:p>
            <a:r>
              <a:rPr lang="zh-CN" altLang="en-US" dirty="0" smtClean="0"/>
              <a:t>例子</a:t>
            </a:r>
            <a:r>
              <a:rPr lang="en-US" altLang="zh-CN" dirty="0" smtClean="0"/>
              <a:t>1</a:t>
            </a:r>
            <a:r>
              <a:rPr lang="zh-CN" altLang="en-US" dirty="0" smtClean="0"/>
              <a:t>：以有线电视电缆的架设为例，若只能沿着街道布线，则以街道为边，而路口为顶点，其中必然有一最小生成树能使布线成本最低；</a:t>
            </a:r>
            <a:endParaRPr lang="en-US" altLang="zh-CN" dirty="0" smtClean="0"/>
          </a:p>
          <a:p>
            <a:r>
              <a:rPr lang="zh-CN" altLang="en-US" dirty="0" smtClean="0"/>
              <a:t>例子</a:t>
            </a:r>
            <a:r>
              <a:rPr lang="en-US" altLang="zh-CN" dirty="0" smtClean="0"/>
              <a:t>2</a:t>
            </a:r>
            <a:r>
              <a:rPr lang="zh-CN" altLang="en-US" dirty="0" smtClean="0"/>
              <a:t>：有几个城市你要设计一个路线，这个路线能走完所有的这几个城市，而且路程最短。</a:t>
            </a:r>
            <a:endParaRPr lang="zh-CN" altLang="en-US" dirty="0"/>
          </a:p>
        </p:txBody>
      </p:sp>
      <p:sp>
        <p:nvSpPr>
          <p:cNvPr id="4" name="灯片编号占位符 3"/>
          <p:cNvSpPr>
            <a:spLocks noGrp="1"/>
          </p:cNvSpPr>
          <p:nvPr>
            <p:ph type="sldNum" sz="quarter" idx="10"/>
          </p:nvPr>
        </p:nvSpPr>
        <p:spPr/>
        <p:txBody>
          <a:bodyPr/>
          <a:lstStyle/>
          <a:p>
            <a:pPr>
              <a:defRPr/>
            </a:pPr>
            <a:fld id="{FA4BAD9D-E9DB-458B-9EBC-B1FB12C1099F}" type="slidenum">
              <a:rPr lang="en-US" altLang="zh-CN" smtClean="0"/>
              <a:pPr>
                <a:defRPr/>
              </a:pPr>
              <a:t>15</a:t>
            </a:fld>
            <a:endParaRPr lang="en-US" altLang="zh-CN"/>
          </a:p>
        </p:txBody>
      </p:sp>
    </p:spTree>
    <p:extLst>
      <p:ext uri="{BB962C8B-B14F-4D97-AF65-F5344CB8AC3E}">
        <p14:creationId xmlns:p14="http://schemas.microsoft.com/office/powerpoint/2010/main" val="254181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AutoShape 7"/>
          <p:cNvSpPr>
            <a:spLocks noChangeArrowheads="1"/>
          </p:cNvSpPr>
          <p:nvPr/>
        </p:nvSpPr>
        <p:spPr bwMode="auto">
          <a:xfrm>
            <a:off x="728663" y="2887663"/>
            <a:ext cx="7772400"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 name="Text Box 8"/>
          <p:cNvSpPr txBox="1">
            <a:spLocks noChangeArrowheads="1"/>
          </p:cNvSpPr>
          <p:nvPr userDrawn="1"/>
        </p:nvSpPr>
        <p:spPr bwMode="auto">
          <a:xfrm>
            <a:off x="704850" y="866775"/>
            <a:ext cx="7042150" cy="2012950"/>
          </a:xfrm>
          <a:prstGeom prst="rect">
            <a:avLst/>
          </a:prstGeom>
          <a:noFill/>
          <a:ln>
            <a:noFill/>
          </a:ln>
          <a:effectLst>
            <a:outerShdw dist="74053" dir="3542175" algn="ctr" rotWithShape="0">
              <a:srgbClr val="666699">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defRPr/>
            </a:pPr>
            <a:r>
              <a:rPr lang="zh-CN" altLang="en-US" sz="6000" smtClean="0">
                <a:solidFill>
                  <a:srgbClr val="000066"/>
                </a:solidFill>
                <a:ea typeface="华文隶书" pitchFamily="2" charset="-122"/>
              </a:rPr>
              <a:t>计算机软件技术基础</a:t>
            </a:r>
          </a:p>
          <a:p>
            <a:pPr algn="l" eaLnBrk="1" hangingPunct="1">
              <a:defRPr/>
            </a:pPr>
            <a:r>
              <a:rPr lang="zh-CN" altLang="en-US" sz="5400" smtClean="0">
                <a:solidFill>
                  <a:srgbClr val="000066"/>
                </a:solidFill>
                <a:ea typeface="华文隶书" pitchFamily="2" charset="-122"/>
              </a:rPr>
              <a:t>        </a:t>
            </a:r>
            <a:r>
              <a:rPr lang="en-US" altLang="zh-CN" sz="5400" smtClean="0">
                <a:solidFill>
                  <a:srgbClr val="000066"/>
                </a:solidFill>
                <a:latin typeface="Arial" charset="0"/>
                <a:ea typeface="华文隶书" pitchFamily="2" charset="-122"/>
              </a:rPr>
              <a:t>——</a:t>
            </a:r>
            <a:r>
              <a:rPr lang="zh-CN" altLang="en-US" sz="6600" smtClean="0">
                <a:solidFill>
                  <a:srgbClr val="000066"/>
                </a:solidFill>
                <a:ea typeface="华文隶书" pitchFamily="2" charset="-122"/>
              </a:rPr>
              <a:t>数据结构</a:t>
            </a:r>
          </a:p>
        </p:txBody>
      </p:sp>
      <p:sp>
        <p:nvSpPr>
          <p:cNvPr id="4" name="Text Box 9"/>
          <p:cNvSpPr txBox="1">
            <a:spLocks noChangeArrowheads="1"/>
          </p:cNvSpPr>
          <p:nvPr userDrawn="1"/>
        </p:nvSpPr>
        <p:spPr bwMode="auto">
          <a:xfrm>
            <a:off x="1606550" y="3429000"/>
            <a:ext cx="5518150"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defRPr/>
            </a:pPr>
            <a:r>
              <a:rPr lang="zh-CN" altLang="en-US" sz="3200" smtClean="0">
                <a:solidFill>
                  <a:srgbClr val="000066"/>
                </a:solidFill>
                <a:ea typeface="华文隶书" pitchFamily="2" charset="-122"/>
              </a:rPr>
              <a:t>杭州电子科技大学自动化学院</a:t>
            </a:r>
            <a:r>
              <a:rPr lang="en-US" altLang="zh-CN" sz="3200" smtClean="0">
                <a:solidFill>
                  <a:srgbClr val="000066"/>
                </a:solidFill>
                <a:ea typeface="华文隶书" pitchFamily="2" charset="-122"/>
              </a:rPr>
              <a:t/>
            </a:r>
            <a:br>
              <a:rPr lang="en-US" altLang="zh-CN" sz="3200" smtClean="0">
                <a:solidFill>
                  <a:srgbClr val="000066"/>
                </a:solidFill>
                <a:ea typeface="华文隶书" pitchFamily="2" charset="-122"/>
              </a:rPr>
            </a:br>
            <a:r>
              <a:rPr lang="zh-CN" altLang="en-US" sz="3200" smtClean="0">
                <a:solidFill>
                  <a:srgbClr val="000066"/>
                </a:solidFill>
                <a:ea typeface="华文隶书" pitchFamily="2" charset="-122"/>
              </a:rPr>
              <a:t>信息与控制研究所</a:t>
            </a:r>
          </a:p>
        </p:txBody>
      </p:sp>
      <p:sp>
        <p:nvSpPr>
          <p:cNvPr id="5" name="Text Box 10"/>
          <p:cNvSpPr txBox="1">
            <a:spLocks noChangeArrowheads="1"/>
          </p:cNvSpPr>
          <p:nvPr userDrawn="1"/>
        </p:nvSpPr>
        <p:spPr bwMode="auto">
          <a:xfrm>
            <a:off x="2460625" y="5127625"/>
            <a:ext cx="33718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defRPr/>
            </a:pPr>
            <a:r>
              <a:rPr lang="zh-CN" altLang="en-US" sz="2400" b="1" smtClean="0">
                <a:solidFill>
                  <a:srgbClr val="000066"/>
                </a:solidFill>
                <a:latin typeface="华文隶书" pitchFamily="2" charset="-122"/>
                <a:ea typeface="华文隶书" pitchFamily="2" charset="-122"/>
              </a:rPr>
              <a:t>教师：许欢</a:t>
            </a:r>
          </a:p>
          <a:p>
            <a:pPr algn="l" eaLnBrk="1" hangingPunct="1">
              <a:defRPr/>
            </a:pPr>
            <a:r>
              <a:rPr lang="en-US" altLang="zh-CN" sz="2400" b="1" smtClean="0">
                <a:solidFill>
                  <a:srgbClr val="000066"/>
                </a:solidFill>
                <a:latin typeface="华文隶书" pitchFamily="2" charset="-122"/>
                <a:ea typeface="华文隶书" pitchFamily="2" charset="-122"/>
              </a:rPr>
              <a:t>Email</a:t>
            </a:r>
            <a:r>
              <a:rPr lang="zh-CN" altLang="en-US" sz="2400" b="1" smtClean="0">
                <a:solidFill>
                  <a:srgbClr val="000066"/>
                </a:solidFill>
                <a:latin typeface="华文隶书" pitchFamily="2" charset="-122"/>
                <a:ea typeface="华文隶书" pitchFamily="2" charset="-122"/>
              </a:rPr>
              <a:t>：</a:t>
            </a:r>
            <a:r>
              <a:rPr lang="en-US" altLang="zh-CN" sz="2400" b="1" smtClean="0">
                <a:solidFill>
                  <a:srgbClr val="000066"/>
                </a:solidFill>
                <a:latin typeface="华文隶书" pitchFamily="2" charset="-122"/>
                <a:ea typeface="华文隶书" pitchFamily="2" charset="-122"/>
              </a:rPr>
              <a:t>xuhuan@hdu.edu.cn</a:t>
            </a:r>
          </a:p>
        </p:txBody>
      </p:sp>
    </p:spTree>
    <p:extLst>
      <p:ext uri="{BB962C8B-B14F-4D97-AF65-F5344CB8AC3E}">
        <p14:creationId xmlns:p14="http://schemas.microsoft.com/office/powerpoint/2010/main" val="358929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5376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642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64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90109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996950"/>
            <a:ext cx="3924300" cy="5341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996950"/>
            <a:ext cx="3924300" cy="5341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539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343B4E9-CBD9-4941-98BE-E35CED000EBD}" type="slidenum">
              <a:rPr lang="zh-CN" altLang="en-US"/>
              <a:pPr>
                <a:defRPr/>
              </a:pPr>
              <a:t>‹#›</a:t>
            </a:fld>
            <a:endParaRPr lang="zh-CN" altLang="en-US" dirty="0"/>
          </a:p>
        </p:txBody>
      </p:sp>
    </p:spTree>
    <p:extLst>
      <p:ext uri="{BB962C8B-B14F-4D97-AF65-F5344CB8AC3E}">
        <p14:creationId xmlns:p14="http://schemas.microsoft.com/office/powerpoint/2010/main" val="644331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1"/>
          <p:cNvSpPr>
            <a:spLocks noGrp="1"/>
          </p:cNvSpPr>
          <p:nvPr>
            <p:ph type="sldNum" sz="quarter" idx="10"/>
          </p:nvPr>
        </p:nvSpPr>
        <p:spPr/>
        <p:txBody>
          <a:bodyPr/>
          <a:lstStyle>
            <a:lvl1pPr>
              <a:defRPr/>
            </a:lvl1pPr>
          </a:lstStyle>
          <a:p>
            <a:pPr>
              <a:defRPr/>
            </a:pPr>
            <a:fld id="{E11C9C18-F57D-4E04-8AFD-11D8210BCB03}" type="slidenum">
              <a:rPr lang="zh-CN" altLang="en-US"/>
              <a:pPr>
                <a:defRPr/>
              </a:pPr>
              <a:t>‹#›</a:t>
            </a:fld>
            <a:endParaRPr lang="zh-CN" altLang="en-US" dirty="0"/>
          </a:p>
        </p:txBody>
      </p:sp>
    </p:spTree>
    <p:extLst>
      <p:ext uri="{BB962C8B-B14F-4D97-AF65-F5344CB8AC3E}">
        <p14:creationId xmlns:p14="http://schemas.microsoft.com/office/powerpoint/2010/main" val="1968001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300423BA-4B2A-426E-A3DB-71AE4F0A1096}" type="slidenum">
              <a:rPr lang="zh-CN" altLang="en-US"/>
              <a:pPr>
                <a:defRPr/>
              </a:pPr>
              <a:t>‹#›</a:t>
            </a:fld>
            <a:endParaRPr lang="zh-CN" altLang="en-US" dirty="0"/>
          </a:p>
        </p:txBody>
      </p:sp>
    </p:spTree>
    <p:extLst>
      <p:ext uri="{BB962C8B-B14F-4D97-AF65-F5344CB8AC3E}">
        <p14:creationId xmlns:p14="http://schemas.microsoft.com/office/powerpoint/2010/main" val="3731697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1"/>
          <p:cNvSpPr>
            <a:spLocks noGrp="1"/>
          </p:cNvSpPr>
          <p:nvPr>
            <p:ph type="sldNum" sz="quarter" idx="10"/>
          </p:nvPr>
        </p:nvSpPr>
        <p:spPr/>
        <p:txBody>
          <a:bodyPr/>
          <a:lstStyle>
            <a:lvl1pPr>
              <a:defRPr/>
            </a:lvl1pPr>
          </a:lstStyle>
          <a:p>
            <a:pPr>
              <a:defRPr/>
            </a:pPr>
            <a:fld id="{DD4B64AF-F1E8-47D9-8760-8C3F82C4E424}" type="slidenum">
              <a:rPr lang="zh-CN" altLang="en-US"/>
              <a:pPr>
                <a:defRPr/>
              </a:pPr>
              <a:t>‹#›</a:t>
            </a:fld>
            <a:endParaRPr lang="zh-CN" altLang="en-US" dirty="0"/>
          </a:p>
        </p:txBody>
      </p:sp>
    </p:spTree>
    <p:extLst>
      <p:ext uri="{BB962C8B-B14F-4D97-AF65-F5344CB8AC3E}">
        <p14:creationId xmlns:p14="http://schemas.microsoft.com/office/powerpoint/2010/main" val="3545471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1"/>
          <p:cNvSpPr>
            <a:spLocks noGrp="1"/>
          </p:cNvSpPr>
          <p:nvPr>
            <p:ph type="sldNum" sz="quarter" idx="10"/>
          </p:nvPr>
        </p:nvSpPr>
        <p:spPr/>
        <p:txBody>
          <a:bodyPr/>
          <a:lstStyle>
            <a:lvl1pPr>
              <a:defRPr/>
            </a:lvl1pPr>
          </a:lstStyle>
          <a:p>
            <a:pPr>
              <a:defRPr/>
            </a:pPr>
            <a:fld id="{CD07BAC5-0411-4053-8158-1403BF5159FA}" type="slidenum">
              <a:rPr lang="zh-CN" altLang="en-US"/>
              <a:pPr>
                <a:defRPr/>
              </a:pPr>
              <a:t>‹#›</a:t>
            </a:fld>
            <a:endParaRPr lang="zh-CN" altLang="en-US" dirty="0"/>
          </a:p>
        </p:txBody>
      </p:sp>
    </p:spTree>
    <p:extLst>
      <p:ext uri="{BB962C8B-B14F-4D97-AF65-F5344CB8AC3E}">
        <p14:creationId xmlns:p14="http://schemas.microsoft.com/office/powerpoint/2010/main" val="1174288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A68203EC-A530-4747-B0DE-321F0DE6A32D}" type="slidenum">
              <a:rPr lang="zh-CN" altLang="en-US"/>
              <a:pPr>
                <a:defRPr/>
              </a:pPr>
              <a:t>‹#›</a:t>
            </a:fld>
            <a:endParaRPr lang="zh-CN" altLang="en-US" dirty="0"/>
          </a:p>
        </p:txBody>
      </p:sp>
    </p:spTree>
    <p:extLst>
      <p:ext uri="{BB962C8B-B14F-4D97-AF65-F5344CB8AC3E}">
        <p14:creationId xmlns:p14="http://schemas.microsoft.com/office/powerpoint/2010/main" val="1447881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1"/>
          <p:cNvSpPr>
            <a:spLocks noGrp="1"/>
          </p:cNvSpPr>
          <p:nvPr>
            <p:ph type="sldNum" sz="quarter" idx="10"/>
          </p:nvPr>
        </p:nvSpPr>
        <p:spPr/>
        <p:txBody>
          <a:bodyPr/>
          <a:lstStyle>
            <a:lvl1pPr>
              <a:defRPr/>
            </a:lvl1pPr>
          </a:lstStyle>
          <a:p>
            <a:pPr>
              <a:defRPr/>
            </a:pPr>
            <a:fld id="{2FCD0455-DCD4-481A-BAEF-039E547B46DB}" type="slidenum">
              <a:rPr lang="zh-CN" altLang="en-US"/>
              <a:pPr>
                <a:defRPr/>
              </a:pPr>
              <a:t>‹#›</a:t>
            </a:fld>
            <a:endParaRPr lang="zh-CN" altLang="en-US" dirty="0"/>
          </a:p>
        </p:txBody>
      </p:sp>
    </p:spTree>
    <p:extLst>
      <p:ext uri="{BB962C8B-B14F-4D97-AF65-F5344CB8AC3E}">
        <p14:creationId xmlns:p14="http://schemas.microsoft.com/office/powerpoint/2010/main" val="137841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5744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80565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7984E297-2458-4074-ABDB-FBDC717BEAC4}" type="slidenum">
              <a:rPr lang="zh-CN" altLang="en-US"/>
              <a:pPr>
                <a:defRPr/>
              </a:pPr>
              <a:t>‹#›</a:t>
            </a:fld>
            <a:endParaRPr lang="zh-CN" altLang="en-US" dirty="0"/>
          </a:p>
        </p:txBody>
      </p:sp>
    </p:spTree>
    <p:extLst>
      <p:ext uri="{BB962C8B-B14F-4D97-AF65-F5344CB8AC3E}">
        <p14:creationId xmlns:p14="http://schemas.microsoft.com/office/powerpoint/2010/main" val="2174464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35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356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2C6F6CE-A152-4F8F-A243-294A5F9244DD}" type="slidenum">
              <a:rPr lang="zh-CN" altLang="en-US"/>
              <a:pPr>
                <a:defRPr/>
              </a:pPr>
              <a:t>‹#›</a:t>
            </a:fld>
            <a:endParaRPr lang="zh-CN" altLang="en-US" dirty="0"/>
          </a:p>
        </p:txBody>
      </p:sp>
    </p:spTree>
    <p:extLst>
      <p:ext uri="{BB962C8B-B14F-4D97-AF65-F5344CB8AC3E}">
        <p14:creationId xmlns:p14="http://schemas.microsoft.com/office/powerpoint/2010/main" val="786971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F27C74DD-78A3-44F5-A201-7A81C1F412A7}" type="slidenum">
              <a:rPr lang="zh-CN" altLang="en-US"/>
              <a:pPr>
                <a:defRPr/>
              </a:pPr>
              <a:t>‹#›</a:t>
            </a:fld>
            <a:endParaRPr lang="zh-CN" altLang="en-US" dirty="0"/>
          </a:p>
        </p:txBody>
      </p:sp>
    </p:spTree>
    <p:extLst>
      <p:ext uri="{BB962C8B-B14F-4D97-AF65-F5344CB8AC3E}">
        <p14:creationId xmlns:p14="http://schemas.microsoft.com/office/powerpoint/2010/main" val="11395856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813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en-US">
              <a:solidFill>
                <a:srgbClr val="000000"/>
              </a:solidFill>
              <a:ea typeface="黑体" panose="02010609060101010101" pitchFamily="49" charset="-122"/>
            </a:endParaRPr>
          </a:p>
        </p:txBody>
      </p:sp>
      <p:sp>
        <p:nvSpPr>
          <p:cNvPr id="440322" name="Rectangle 2"/>
          <p:cNvSpPr>
            <a:spLocks noGrp="1" noChangeArrowheads="1"/>
          </p:cNvSpPr>
          <p:nvPr>
            <p:ph type="ctrTitle"/>
          </p:nvPr>
        </p:nvSpPr>
        <p:spPr>
          <a:xfrm>
            <a:off x="685800" y="1193800"/>
            <a:ext cx="7772400" cy="1371600"/>
          </a:xfrm>
          <a:prstGeom prst="rect">
            <a:avLst/>
          </a:prstGeom>
        </p:spPr>
        <p:txBody>
          <a:bodyPr/>
          <a:lstStyle>
            <a:lvl1pPr>
              <a:defRPr sz="6600"/>
            </a:lvl1pPr>
          </a:lstStyle>
          <a:p>
            <a:pPr lvl="0"/>
            <a:r>
              <a:rPr lang="zh-CN" altLang="en-US" noProof="0" smtClean="0"/>
              <a:t>单击此处编辑母版标题样式</a:t>
            </a:r>
          </a:p>
        </p:txBody>
      </p:sp>
      <p:sp>
        <p:nvSpPr>
          <p:cNvPr id="440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5000">
                <a:ea typeface="华文隶书"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97138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1006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996950"/>
            <a:ext cx="3924300" cy="534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996950"/>
            <a:ext cx="3924300" cy="5341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3157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527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6534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60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8112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544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996950"/>
            <a:ext cx="8001000" cy="534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477838" y="798513"/>
            <a:ext cx="7958137"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8" name="Line 5"/>
          <p:cNvSpPr>
            <a:spLocks noChangeShapeType="1"/>
          </p:cNvSpPr>
          <p:nvPr/>
        </p:nvSpPr>
        <p:spPr bwMode="auto">
          <a:xfrm flipV="1">
            <a:off x="638175" y="64325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 name="Text Box 9"/>
          <p:cNvSpPr txBox="1">
            <a:spLocks noChangeArrowheads="1"/>
          </p:cNvSpPr>
          <p:nvPr userDrawn="1"/>
        </p:nvSpPr>
        <p:spPr bwMode="auto">
          <a:xfrm>
            <a:off x="606425" y="187325"/>
            <a:ext cx="3736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defRPr/>
            </a:pPr>
            <a:r>
              <a:rPr lang="zh-CN" altLang="en-US" sz="4000" smtClean="0">
                <a:solidFill>
                  <a:srgbClr val="000066"/>
                </a:solidFill>
                <a:ea typeface="黑体" pitchFamily="2" charset="-122"/>
              </a:rPr>
              <a:t>数据结构</a:t>
            </a:r>
            <a:r>
              <a:rPr lang="en-US" altLang="zh-CN" sz="4000" smtClean="0">
                <a:solidFill>
                  <a:srgbClr val="000066"/>
                </a:solidFill>
                <a:latin typeface="Arial" charset="0"/>
                <a:ea typeface="黑体" pitchFamily="2" charset="-122"/>
              </a:rPr>
              <a:t>——</a:t>
            </a:r>
            <a:r>
              <a:rPr lang="zh-CN" altLang="en-US" sz="4000" smtClean="0">
                <a:solidFill>
                  <a:srgbClr val="000066"/>
                </a:solidFill>
                <a:ea typeface="黑体" pitchFamily="2" charset="-122"/>
              </a:rPr>
              <a:t>图</a:t>
            </a:r>
          </a:p>
        </p:txBody>
      </p:sp>
      <p:sp>
        <p:nvSpPr>
          <p:cNvPr id="1030" name="Text Box 10"/>
          <p:cNvSpPr txBox="1">
            <a:spLocks noChangeArrowheads="1"/>
          </p:cNvSpPr>
          <p:nvPr userDrawn="1"/>
        </p:nvSpPr>
        <p:spPr bwMode="auto">
          <a:xfrm>
            <a:off x="3455988" y="6491288"/>
            <a:ext cx="55911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defRPr/>
            </a:pPr>
            <a:r>
              <a:rPr lang="zh-CN" altLang="en-US" b="1" smtClean="0">
                <a:solidFill>
                  <a:srgbClr val="000066"/>
                </a:solidFill>
                <a:latin typeface="华文隶书" pitchFamily="2" charset="-122"/>
                <a:ea typeface="华文隶书" pitchFamily="2" charset="-122"/>
              </a:rPr>
              <a:t>杭州电子科技大学自动化学院信息与控制研究所</a:t>
            </a:r>
            <a:fld id="{19035A70-4A1B-4138-8776-41E604EE88DB}" type="slidenum">
              <a:rPr lang="zh-CN" altLang="en-US" b="1" smtClean="0">
                <a:solidFill>
                  <a:srgbClr val="000066"/>
                </a:solidFill>
                <a:latin typeface="华文隶书" pitchFamily="2" charset="-122"/>
                <a:ea typeface="华文隶书" pitchFamily="2" charset="-122"/>
              </a:rPr>
              <a:pPr algn="l" eaLnBrk="1" hangingPunct="1">
                <a:defRPr/>
              </a:pPr>
              <a:t>‹#›</a:t>
            </a:fld>
            <a:r>
              <a:rPr lang="zh-CN" altLang="en-US" b="1" smtClean="0">
                <a:solidFill>
                  <a:srgbClr val="000066"/>
                </a:solidFill>
                <a:latin typeface="华文隶书" pitchFamily="2" charset="-122"/>
                <a:ea typeface="华文隶书" pitchFamily="2" charset="-122"/>
              </a:rPr>
              <a:t>   </a:t>
            </a:r>
          </a:p>
        </p:txBody>
      </p:sp>
    </p:spTree>
  </p:cSld>
  <p:clrMap bg1="lt1" tx1="dk1" bg2="lt2" tx2="dk2" accent1="accent1" accent2="accent2" accent3="accent3" accent4="accent4" accent5="accent5" accent6="accent6" hlink="hlink" folHlink="folHlink"/>
  <p:sldLayoutIdLst>
    <p:sldLayoutId id="2147483715"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1171575"/>
            <a:ext cx="8001000"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538163" y="1047750"/>
            <a:ext cx="7958137"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r"/>
            <a:endParaRPr lang="zh-CN" altLang="en-US">
              <a:solidFill>
                <a:srgbClr val="000000"/>
              </a:solidFill>
            </a:endParaRPr>
          </a:p>
        </p:txBody>
      </p:sp>
      <p:sp>
        <p:nvSpPr>
          <p:cNvPr id="1028" name="Line 5"/>
          <p:cNvSpPr>
            <a:spLocks noChangeShapeType="1"/>
          </p:cNvSpPr>
          <p:nvPr/>
        </p:nvSpPr>
        <p:spPr bwMode="auto">
          <a:xfrm flipV="1">
            <a:off x="595313" y="6389688"/>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zh-CN" altLang="en-US">
              <a:solidFill>
                <a:srgbClr val="000000"/>
              </a:solidFill>
            </a:endParaRPr>
          </a:p>
        </p:txBody>
      </p:sp>
      <p:sp>
        <p:nvSpPr>
          <p:cNvPr id="1029" name="Text Box 10"/>
          <p:cNvSpPr txBox="1">
            <a:spLocks noChangeArrowheads="1"/>
          </p:cNvSpPr>
          <p:nvPr userDrawn="1"/>
        </p:nvSpPr>
        <p:spPr bwMode="auto">
          <a:xfrm>
            <a:off x="635000" y="258763"/>
            <a:ext cx="475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defRPr/>
            </a:pPr>
            <a:r>
              <a:rPr lang="zh-CN" altLang="en-US" sz="4000" smtClean="0">
                <a:solidFill>
                  <a:srgbClr val="000066"/>
                </a:solidFill>
                <a:ea typeface="黑体" pitchFamily="2" charset="-122"/>
              </a:rPr>
              <a:t>数据结构</a:t>
            </a:r>
            <a:r>
              <a:rPr lang="en-US" altLang="zh-CN" sz="4000" smtClean="0">
                <a:solidFill>
                  <a:srgbClr val="000066"/>
                </a:solidFill>
                <a:latin typeface="Arial" charset="0"/>
                <a:ea typeface="黑体" pitchFamily="2" charset="-122"/>
              </a:rPr>
              <a:t>——</a:t>
            </a:r>
            <a:r>
              <a:rPr lang="zh-CN" altLang="en-US" sz="4000" smtClean="0">
                <a:solidFill>
                  <a:srgbClr val="000066"/>
                </a:solidFill>
                <a:ea typeface="黑体" pitchFamily="2" charset="-122"/>
              </a:rPr>
              <a:t>线性表</a:t>
            </a:r>
          </a:p>
        </p:txBody>
      </p:sp>
      <p:sp>
        <p:nvSpPr>
          <p:cNvPr id="1030" name="Text Box 11"/>
          <p:cNvSpPr txBox="1">
            <a:spLocks noChangeArrowheads="1"/>
          </p:cNvSpPr>
          <p:nvPr userDrawn="1"/>
        </p:nvSpPr>
        <p:spPr bwMode="auto">
          <a:xfrm>
            <a:off x="585788" y="6491288"/>
            <a:ext cx="50323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defRPr/>
            </a:pPr>
            <a:r>
              <a:rPr lang="zh-CN" altLang="en-US" b="1" smtClean="0">
                <a:solidFill>
                  <a:srgbClr val="000066"/>
                </a:solidFill>
                <a:latin typeface="Times New Roman" pitchFamily="18" charset="0"/>
                <a:ea typeface="华文隶书" pitchFamily="2" charset="-122"/>
              </a:rPr>
              <a:t>杭州电子科技大学自动化学院信息与控制研究所</a:t>
            </a:r>
            <a:endParaRPr lang="zh-CN" altLang="en-US" b="1" smtClean="0">
              <a:solidFill>
                <a:srgbClr val="000066"/>
              </a:solidFill>
              <a:latin typeface="华文隶书" pitchFamily="2" charset="-122"/>
              <a:ea typeface="华文隶书" pitchFamily="2" charset="-122"/>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i="0" baseline="0">
                <a:solidFill>
                  <a:srgbClr val="000066"/>
                </a:solidFill>
                <a:latin typeface="Times New Roman" pitchFamily="18" charset="0"/>
                <a:ea typeface="华文隶书" pitchFamily="2" charset="-122"/>
              </a:defRPr>
            </a:lvl1pPr>
          </a:lstStyle>
          <a:p>
            <a:pPr>
              <a:defRPr/>
            </a:pPr>
            <a:fld id="{5F8EAEEB-9D4D-4C54-8BFD-056EE045E477}" type="slidenum">
              <a:rPr lang="zh-CN" altLang="en-US"/>
              <a:pPr>
                <a:defRPr/>
              </a:pPr>
              <a:t>‹#›</a:t>
            </a:fld>
            <a:endParaRPr lang="zh-CN" altLang="en-US" dirty="0"/>
          </a:p>
        </p:txBody>
      </p:sp>
    </p:spTree>
    <p:extLst>
      <p:ext uri="{BB962C8B-B14F-4D97-AF65-F5344CB8AC3E}">
        <p14:creationId xmlns:p14="http://schemas.microsoft.com/office/powerpoint/2010/main" val="71670788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Verdana" pitchFamily="34" charset="0"/>
          <a:ea typeface="黑体" pitchFamily="2" charset="-122"/>
        </a:defRPr>
      </a:lvl2pPr>
      <a:lvl3pPr algn="l" rtl="0" eaLnBrk="0" fontAlgn="base" hangingPunct="0">
        <a:spcBef>
          <a:spcPct val="0"/>
        </a:spcBef>
        <a:spcAft>
          <a:spcPct val="0"/>
        </a:spcAft>
        <a:defRPr sz="4000">
          <a:solidFill>
            <a:srgbClr val="000066"/>
          </a:solidFill>
          <a:latin typeface="Verdana" pitchFamily="34" charset="0"/>
          <a:ea typeface="黑体" pitchFamily="2" charset="-122"/>
        </a:defRPr>
      </a:lvl3pPr>
      <a:lvl4pPr algn="l" rtl="0" eaLnBrk="0" fontAlgn="base" hangingPunct="0">
        <a:spcBef>
          <a:spcPct val="0"/>
        </a:spcBef>
        <a:spcAft>
          <a:spcPct val="0"/>
        </a:spcAft>
        <a:defRPr sz="4000">
          <a:solidFill>
            <a:srgbClr val="000066"/>
          </a:solidFill>
          <a:latin typeface="Verdana" pitchFamily="34" charset="0"/>
          <a:ea typeface="黑体" pitchFamily="2" charset="-122"/>
        </a:defRPr>
      </a:lvl4pPr>
      <a:lvl5pPr algn="l" rtl="0" eaLnBrk="0" fontAlgn="base" hangingPunct="0">
        <a:spcBef>
          <a:spcPct val="0"/>
        </a:spcBef>
        <a:spcAft>
          <a:spcPct val="0"/>
        </a:spcAft>
        <a:defRPr sz="4000">
          <a:solidFill>
            <a:srgbClr val="000066"/>
          </a:solidFill>
          <a:latin typeface="Verdana" pitchFamily="34" charset="0"/>
          <a:ea typeface="黑体" pitchFamily="2" charset="-122"/>
        </a:defRPr>
      </a:lvl5pPr>
      <a:lvl6pPr marL="457200" algn="l" rtl="0" fontAlgn="base">
        <a:spcBef>
          <a:spcPct val="0"/>
        </a:spcBef>
        <a:spcAft>
          <a:spcPct val="0"/>
        </a:spcAft>
        <a:defRPr sz="4000">
          <a:solidFill>
            <a:srgbClr val="000066"/>
          </a:solidFill>
          <a:latin typeface="Verdana" pitchFamily="34" charset="0"/>
          <a:ea typeface="黑体" pitchFamily="2" charset="-122"/>
        </a:defRPr>
      </a:lvl6pPr>
      <a:lvl7pPr marL="914400" algn="l" rtl="0" fontAlgn="base">
        <a:spcBef>
          <a:spcPct val="0"/>
        </a:spcBef>
        <a:spcAft>
          <a:spcPct val="0"/>
        </a:spcAft>
        <a:defRPr sz="4000">
          <a:solidFill>
            <a:srgbClr val="000066"/>
          </a:solidFill>
          <a:latin typeface="Verdana" pitchFamily="34" charset="0"/>
          <a:ea typeface="黑体" pitchFamily="2" charset="-122"/>
        </a:defRPr>
      </a:lvl7pPr>
      <a:lvl8pPr marL="1371600" algn="l" rtl="0" fontAlgn="base">
        <a:spcBef>
          <a:spcPct val="0"/>
        </a:spcBef>
        <a:spcAft>
          <a:spcPct val="0"/>
        </a:spcAft>
        <a:defRPr sz="4000">
          <a:solidFill>
            <a:srgbClr val="000066"/>
          </a:solidFill>
          <a:latin typeface="Verdana" pitchFamily="34" charset="0"/>
          <a:ea typeface="黑体" pitchFamily="2" charset="-122"/>
        </a:defRPr>
      </a:lvl8pPr>
      <a:lvl9pPr marL="1828800" algn="l" rtl="0" fontAlgn="base">
        <a:spcBef>
          <a:spcPct val="0"/>
        </a:spcBef>
        <a:spcAft>
          <a:spcPct val="0"/>
        </a:spcAft>
        <a:defRPr sz="4000">
          <a:solidFill>
            <a:srgbClr val="000066"/>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810000" y="5638800"/>
            <a:ext cx="4876800" cy="1219200"/>
          </a:xfrm>
        </p:spPr>
        <p:txBody>
          <a:bodyPr/>
          <a:lstStyle/>
          <a:p>
            <a:pPr eaLnBrk="1" hangingPunct="1">
              <a:lnSpc>
                <a:spcPct val="110000"/>
              </a:lnSpc>
              <a:defRPr/>
            </a:pPr>
            <a: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t/>
            </a:r>
            <a:b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br>
            <a:endParaRPr lang="en-US" altLang="zh-CN" sz="8800" dirty="0" smtClean="0">
              <a:solidFill>
                <a:schemeClr val="accent2"/>
              </a:solidFill>
            </a:endParaRPr>
          </a:p>
        </p:txBody>
      </p:sp>
      <p:sp>
        <p:nvSpPr>
          <p:cNvPr id="10253" name="Text Box 13"/>
          <p:cNvSpPr txBox="1">
            <a:spLocks noChangeArrowheads="1"/>
          </p:cNvSpPr>
          <p:nvPr/>
        </p:nvSpPr>
        <p:spPr bwMode="auto">
          <a:xfrm>
            <a:off x="1130300" y="1558925"/>
            <a:ext cx="6400800" cy="9144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ctr">
              <a:spcBef>
                <a:spcPct val="50000"/>
              </a:spcBef>
              <a:defRPr/>
            </a:pPr>
            <a:r>
              <a:rPr kumimoji="1" lang="zh-CN" altLang="en-US" sz="5400" b="1" dirty="0">
                <a:solidFill>
                  <a:srgbClr val="000099"/>
                </a:solidFill>
                <a:effectLst>
                  <a:outerShdw blurRad="38100" dist="38100" dir="2700000" algn="tl">
                    <a:srgbClr val="C0C0C0"/>
                  </a:outerShdw>
                </a:effectLst>
                <a:latin typeface="黑体" pitchFamily="2" charset="-122"/>
                <a:ea typeface="黑体" pitchFamily="2" charset="-122"/>
              </a:rPr>
              <a:t>软件技术基础</a:t>
            </a:r>
          </a:p>
        </p:txBody>
      </p:sp>
      <p:sp>
        <p:nvSpPr>
          <p:cNvPr id="3076" name="Text Box 15"/>
          <p:cNvSpPr txBox="1">
            <a:spLocks noChangeArrowheads="1"/>
          </p:cNvSpPr>
          <p:nvPr/>
        </p:nvSpPr>
        <p:spPr bwMode="auto">
          <a:xfrm>
            <a:off x="1981200" y="3641725"/>
            <a:ext cx="495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spcBef>
                <a:spcPct val="50000"/>
              </a:spcBef>
              <a:defRPr/>
            </a:pPr>
            <a:r>
              <a:rPr kumimoji="1" lang="zh-CN" altLang="en-US" sz="3200" b="1" dirty="0">
                <a:solidFill>
                  <a:srgbClr val="000000"/>
                </a:solidFill>
                <a:latin typeface="黑体" panose="02010609060101010101" pitchFamily="49" charset="-122"/>
              </a:rPr>
              <a:t>主讲：许欢</a:t>
            </a:r>
          </a:p>
        </p:txBody>
      </p:sp>
      <p:sp>
        <p:nvSpPr>
          <p:cNvPr id="3077" name="Text Box 17"/>
          <p:cNvSpPr txBox="1">
            <a:spLocks noChangeArrowheads="1"/>
          </p:cNvSpPr>
          <p:nvPr/>
        </p:nvSpPr>
        <p:spPr bwMode="auto">
          <a:xfrm>
            <a:off x="457200" y="4556125"/>
            <a:ext cx="8589818" cy="22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杭州电子科技大学自动化学院</a:t>
            </a:r>
            <a:endParaRPr lang="en-US" altLang="zh-CN" sz="3200" dirty="0" smtClean="0">
              <a:solidFill>
                <a:srgbClr val="000000"/>
              </a:solidFill>
              <a:latin typeface="Times New Roman" panose="02020603050405020304" pitchFamily="18" charset="0"/>
              <a:ea typeface="楷体_GB2312" pitchFamily="49" charset="-122"/>
            </a:endParaRPr>
          </a:p>
          <a:p>
            <a:pP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信息与控制研究所</a:t>
            </a:r>
            <a:endParaRPr lang="en-US" altLang="zh-CN" sz="3200" dirty="0" smtClean="0">
              <a:solidFill>
                <a:srgbClr val="000000"/>
              </a:solidFill>
              <a:latin typeface="Times New Roman" panose="02020603050405020304" pitchFamily="18" charset="0"/>
              <a:ea typeface="楷体_GB2312" pitchFamily="49" charset="-122"/>
              <a:hlinkClick r:id=""/>
            </a:endParaRPr>
          </a:p>
          <a:p>
            <a:pPr>
              <a:spcBef>
                <a:spcPct val="10000"/>
              </a:spcBef>
              <a:defRPr/>
            </a:pPr>
            <a:r>
              <a:rPr lang="en-US" altLang="zh-CN" sz="3200" dirty="0" smtClean="0">
                <a:solidFill>
                  <a:srgbClr val="000000"/>
                </a:solidFill>
                <a:latin typeface="Times New Roman" panose="02020603050405020304" pitchFamily="18" charset="0"/>
                <a:ea typeface="楷体_GB2312" pitchFamily="49" charset="-122"/>
                <a:hlinkClick r:id=""/>
              </a:rPr>
              <a:t>xuhuan@hdu.edu.cn</a:t>
            </a:r>
            <a:endParaRPr lang="en-US" altLang="zh-CN" sz="3200" dirty="0">
              <a:solidFill>
                <a:srgbClr val="000000"/>
              </a:solidFill>
              <a:latin typeface="Times New Roman" panose="02020603050405020304" pitchFamily="18" charset="0"/>
              <a:ea typeface="楷体_GB2312" pitchFamily="49" charset="-122"/>
            </a:endParaRPr>
          </a:p>
          <a:p>
            <a:pP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600</a:t>
            </a: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13634106376</a:t>
            </a:r>
            <a:endParaRPr lang="en-US" altLang="zh-CN" sz="3200" dirty="0">
              <a:solidFill>
                <a:srgbClr val="000000"/>
              </a:solidFill>
              <a:latin typeface="Times New Roman" panose="02020603050405020304" pitchFamily="18" charset="0"/>
              <a:ea typeface="楷体_GB2312" pitchFamily="49" charset="-122"/>
            </a:endParaRPr>
          </a:p>
        </p:txBody>
      </p:sp>
      <p:pic>
        <p:nvPicPr>
          <p:cNvPr id="3078" name="Picture 19" descr="http://img5.douban.com/view/group_topic/large/public/p60329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76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2756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0242"/>
                                        </p:tgtEl>
                                        <p:attrNameLst>
                                          <p:attrName>style.visibility</p:attrName>
                                        </p:attrNameLst>
                                      </p:cBhvr>
                                      <p:to>
                                        <p:strVal val="visible"/>
                                      </p:to>
                                    </p:set>
                                    <p:anim to="" calcmode="lin" valueType="num">
                                      <p:cBhvr>
                                        <p:cTn id="7" dur="1" fill="hold"/>
                                        <p:tgtEl>
                                          <p:spTgt spid="10242"/>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614363" y="1039813"/>
            <a:ext cx="7797800" cy="5818187"/>
          </a:xfrm>
        </p:spPr>
        <p:txBody>
          <a:bodyPr/>
          <a:lstStyle/>
          <a:p>
            <a:pPr eaLnBrk="1" hangingPunct="1"/>
            <a:r>
              <a:rPr lang="zh-CN" altLang="en-US" dirty="0" smtClean="0"/>
              <a:t>图的基本术语</a:t>
            </a:r>
          </a:p>
          <a:p>
            <a:pPr lvl="1" eaLnBrk="1" hangingPunct="1"/>
            <a:r>
              <a:rPr lang="zh-CN" altLang="zh-CN" dirty="0" smtClean="0"/>
              <a:t>权</a:t>
            </a:r>
            <a:endParaRPr lang="zh-CN" altLang="en-US" dirty="0" smtClean="0"/>
          </a:p>
          <a:p>
            <a:pPr lvl="2" eaLnBrk="1" hangingPunct="1"/>
            <a:r>
              <a:rPr lang="zh-CN" altLang="en-US" dirty="0" smtClean="0"/>
              <a:t>在图的边或弧中给出相关的数，称为权</a:t>
            </a:r>
          </a:p>
          <a:p>
            <a:pPr lvl="3" eaLnBrk="1" hangingPunct="1"/>
            <a:r>
              <a:rPr kumimoji="1" lang="zh-CN" altLang="en-US" dirty="0" smtClean="0"/>
              <a:t>权可以代表一个顶点到另一个顶点的距离</a:t>
            </a:r>
            <a:r>
              <a:rPr kumimoji="1" lang="zh-CN" altLang="en-US" dirty="0"/>
              <a:t>、</a:t>
            </a:r>
            <a:r>
              <a:rPr kumimoji="1" lang="zh-CN" altLang="en-US" dirty="0" smtClean="0"/>
              <a:t>耗费等</a:t>
            </a:r>
            <a:endParaRPr lang="zh-CN" altLang="en-US" dirty="0" smtClean="0"/>
          </a:p>
          <a:p>
            <a:pPr lvl="1" eaLnBrk="1" hangingPunct="1"/>
            <a:r>
              <a:rPr lang="zh-CN" altLang="zh-CN" dirty="0" smtClean="0"/>
              <a:t>网</a:t>
            </a:r>
            <a:endParaRPr lang="zh-CN" altLang="en-US" dirty="0" smtClean="0"/>
          </a:p>
          <a:p>
            <a:pPr lvl="2" eaLnBrk="1" hangingPunct="1"/>
            <a:r>
              <a:rPr lang="zh-CN" altLang="zh-CN" dirty="0" smtClean="0"/>
              <a:t>带权的图</a:t>
            </a:r>
            <a:endParaRPr lang="zh-CN" altLang="en-US" dirty="0" smtClean="0"/>
          </a:p>
          <a:p>
            <a:pPr lvl="1" eaLnBrk="1" hangingPunct="1"/>
            <a:r>
              <a:rPr lang="zh-CN" altLang="zh-CN" dirty="0" smtClean="0"/>
              <a:t>子图</a:t>
            </a:r>
            <a:endParaRPr lang="zh-CN" altLang="en-US" dirty="0" smtClean="0"/>
          </a:p>
          <a:p>
            <a:pPr lvl="2" eaLnBrk="1" hangingPunct="1"/>
            <a:r>
              <a:rPr lang="zh-CN" altLang="zh-CN" dirty="0" smtClean="0">
                <a:latin typeface="Verdana" panose="020B0604030504040204" pitchFamily="34" charset="0"/>
              </a:rPr>
              <a:t>如果图</a:t>
            </a:r>
            <a:r>
              <a:rPr lang="en-US" altLang="zh-CN" dirty="0" smtClean="0">
                <a:latin typeface="Verdana" panose="020B0604030504040204" pitchFamily="34" charset="0"/>
              </a:rPr>
              <a:t>G(V,E)</a:t>
            </a:r>
            <a:r>
              <a:rPr lang="zh-CN" altLang="zh-CN" dirty="0" smtClean="0">
                <a:latin typeface="Verdana" panose="020B0604030504040204" pitchFamily="34" charset="0"/>
              </a:rPr>
              <a:t>和图</a:t>
            </a:r>
            <a:r>
              <a:rPr lang="en-US" altLang="zh-CN" dirty="0" smtClean="0">
                <a:latin typeface="Verdana" panose="020B0604030504040204" pitchFamily="34" charset="0"/>
              </a:rPr>
              <a:t>G’(V’,E‘)</a:t>
            </a:r>
            <a:r>
              <a:rPr lang="zh-CN" altLang="en-US" dirty="0" smtClean="0">
                <a:latin typeface="Verdana" panose="020B0604030504040204" pitchFamily="34" charset="0"/>
              </a:rPr>
              <a:t>，</a:t>
            </a:r>
            <a:r>
              <a:rPr lang="zh-CN" altLang="zh-CN" dirty="0" smtClean="0">
                <a:latin typeface="Verdana" panose="020B0604030504040204" pitchFamily="34" charset="0"/>
              </a:rPr>
              <a:t>满足：</a:t>
            </a:r>
            <a:r>
              <a:rPr lang="en-US" altLang="zh-CN" dirty="0" smtClean="0">
                <a:latin typeface="Verdana" panose="020B0604030504040204" pitchFamily="34" charset="0"/>
              </a:rPr>
              <a:t/>
            </a:r>
            <a:br>
              <a:rPr lang="en-US" altLang="zh-CN" dirty="0" smtClean="0">
                <a:latin typeface="Verdana" panose="020B0604030504040204" pitchFamily="34" charset="0"/>
              </a:rPr>
            </a:br>
            <a:r>
              <a:rPr lang="en-US" altLang="zh-CN" dirty="0" smtClean="0">
                <a:latin typeface="Verdana" panose="020B0604030504040204" pitchFamily="34" charset="0"/>
              </a:rPr>
              <a:t>V’</a:t>
            </a:r>
            <a:r>
              <a:rPr lang="en-US" altLang="zh-CN" dirty="0" smtClean="0">
                <a:latin typeface="Verdana" panose="020B0604030504040204" pitchFamily="34" charset="0"/>
                <a:sym typeface="Symbol" pitchFamily="18" charset="2"/>
              </a:rPr>
              <a:t>V</a:t>
            </a:r>
            <a:r>
              <a:rPr lang="zh-CN" altLang="en-US" dirty="0" smtClean="0">
                <a:latin typeface="Verdana" panose="020B0604030504040204" pitchFamily="34" charset="0"/>
                <a:sym typeface="Symbol" pitchFamily="18" charset="2"/>
              </a:rPr>
              <a:t>，</a:t>
            </a:r>
            <a:r>
              <a:rPr lang="en-US" altLang="zh-CN" dirty="0" smtClean="0">
                <a:latin typeface="Verdana" panose="020B0604030504040204" pitchFamily="34" charset="0"/>
                <a:sym typeface="Symbol" pitchFamily="18" charset="2"/>
              </a:rPr>
              <a:t>E’E</a:t>
            </a:r>
            <a:r>
              <a:rPr lang="zh-CN" altLang="en-US" dirty="0" smtClean="0">
                <a:latin typeface="Verdana" panose="020B0604030504040204" pitchFamily="34" charset="0"/>
                <a:sym typeface="Symbol" pitchFamily="18" charset="2"/>
              </a:rPr>
              <a:t>，</a:t>
            </a:r>
            <a:r>
              <a:rPr lang="zh-CN" altLang="en-US" dirty="0" smtClean="0">
                <a:latin typeface="Verdana" panose="020B0604030504040204" pitchFamily="34" charset="0"/>
              </a:rPr>
              <a:t>则称</a:t>
            </a:r>
            <a:r>
              <a:rPr lang="en-US" altLang="zh-CN" dirty="0" smtClean="0">
                <a:latin typeface="Verdana" panose="020B0604030504040204" pitchFamily="34" charset="0"/>
              </a:rPr>
              <a:t>G‘</a:t>
            </a:r>
            <a:r>
              <a:rPr lang="zh-CN" altLang="zh-CN" dirty="0" smtClean="0">
                <a:latin typeface="Verdana" panose="020B0604030504040204" pitchFamily="34" charset="0"/>
              </a:rPr>
              <a:t>为</a:t>
            </a:r>
            <a:r>
              <a:rPr lang="en-US" altLang="zh-CN" dirty="0" smtClean="0">
                <a:latin typeface="Verdana" panose="020B0604030504040204" pitchFamily="34" charset="0"/>
              </a:rPr>
              <a:t>G</a:t>
            </a:r>
            <a:r>
              <a:rPr lang="zh-CN" altLang="zh-CN" dirty="0" smtClean="0">
                <a:latin typeface="Verdana" panose="020B0604030504040204" pitchFamily="34" charset="0"/>
              </a:rPr>
              <a:t>的子图</a:t>
            </a:r>
          </a:p>
        </p:txBody>
      </p:sp>
      <p:grpSp>
        <p:nvGrpSpPr>
          <p:cNvPr id="11267" name="Group 47"/>
          <p:cNvGrpSpPr>
            <a:grpSpLocks/>
          </p:cNvGrpSpPr>
          <p:nvPr/>
        </p:nvGrpSpPr>
        <p:grpSpPr bwMode="auto">
          <a:xfrm>
            <a:off x="4040188" y="2887663"/>
            <a:ext cx="1439862" cy="1501775"/>
            <a:chOff x="3369" y="221"/>
            <a:chExt cx="907" cy="946"/>
          </a:xfrm>
        </p:grpSpPr>
        <p:grpSp>
          <p:nvGrpSpPr>
            <p:cNvPr id="11305" name="Group 21"/>
            <p:cNvGrpSpPr>
              <a:grpSpLocks/>
            </p:cNvGrpSpPr>
            <p:nvPr/>
          </p:nvGrpSpPr>
          <p:grpSpPr bwMode="auto">
            <a:xfrm>
              <a:off x="3369" y="221"/>
              <a:ext cx="907" cy="620"/>
              <a:chOff x="741" y="1644"/>
              <a:chExt cx="907" cy="620"/>
            </a:xfrm>
          </p:grpSpPr>
          <p:sp>
            <p:nvSpPr>
              <p:cNvPr id="11313" name="Oval 22"/>
              <p:cNvSpPr>
                <a:spLocks noChangeArrowheads="1"/>
              </p:cNvSpPr>
              <p:nvPr/>
            </p:nvSpPr>
            <p:spPr bwMode="auto">
              <a:xfrm>
                <a:off x="1122" y="1644"/>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2</a:t>
                </a:r>
              </a:p>
            </p:txBody>
          </p:sp>
          <p:sp>
            <p:nvSpPr>
              <p:cNvPr id="11314" name="Oval 23"/>
              <p:cNvSpPr>
                <a:spLocks noChangeArrowheads="1"/>
              </p:cNvSpPr>
              <p:nvPr/>
            </p:nvSpPr>
            <p:spPr bwMode="auto">
              <a:xfrm>
                <a:off x="741" y="2041"/>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1</a:t>
                </a:r>
              </a:p>
            </p:txBody>
          </p:sp>
          <p:sp>
            <p:nvSpPr>
              <p:cNvPr id="11315" name="Oval 24"/>
              <p:cNvSpPr>
                <a:spLocks noChangeArrowheads="1"/>
              </p:cNvSpPr>
              <p:nvPr/>
            </p:nvSpPr>
            <p:spPr bwMode="auto">
              <a:xfrm>
                <a:off x="1448" y="205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3</a:t>
                </a:r>
              </a:p>
            </p:txBody>
          </p:sp>
          <p:sp>
            <p:nvSpPr>
              <p:cNvPr id="11316" name="Line 25"/>
              <p:cNvSpPr>
                <a:spLocks noChangeShapeType="1"/>
              </p:cNvSpPr>
              <p:nvPr/>
            </p:nvSpPr>
            <p:spPr bwMode="auto">
              <a:xfrm>
                <a:off x="922" y="2222"/>
                <a:ext cx="5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Line 26"/>
              <p:cNvSpPr>
                <a:spLocks noChangeShapeType="1"/>
              </p:cNvSpPr>
              <p:nvPr/>
            </p:nvSpPr>
            <p:spPr bwMode="auto">
              <a:xfrm>
                <a:off x="940" y="2140"/>
                <a:ext cx="52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Line 27"/>
              <p:cNvSpPr>
                <a:spLocks noChangeShapeType="1"/>
              </p:cNvSpPr>
              <p:nvPr/>
            </p:nvSpPr>
            <p:spPr bwMode="auto">
              <a:xfrm flipV="1">
                <a:off x="867" y="1789"/>
                <a:ext cx="255" cy="2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9" name="Line 28"/>
              <p:cNvSpPr>
                <a:spLocks noChangeShapeType="1"/>
              </p:cNvSpPr>
              <p:nvPr/>
            </p:nvSpPr>
            <p:spPr bwMode="auto">
              <a:xfrm flipV="1">
                <a:off x="908" y="1829"/>
                <a:ext cx="255" cy="25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Line 29"/>
              <p:cNvSpPr>
                <a:spLocks noChangeShapeType="1"/>
              </p:cNvSpPr>
              <p:nvPr/>
            </p:nvSpPr>
            <p:spPr bwMode="auto">
              <a:xfrm>
                <a:off x="1256" y="1844"/>
                <a:ext cx="200" cy="2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Line 30"/>
              <p:cNvSpPr>
                <a:spLocks noChangeShapeType="1"/>
              </p:cNvSpPr>
              <p:nvPr/>
            </p:nvSpPr>
            <p:spPr bwMode="auto">
              <a:xfrm>
                <a:off x="1319" y="1796"/>
                <a:ext cx="200" cy="27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306" name="Text Box 31"/>
            <p:cNvSpPr txBox="1">
              <a:spLocks noChangeArrowheads="1"/>
            </p:cNvSpPr>
            <p:nvPr/>
          </p:nvSpPr>
          <p:spPr bwMode="auto">
            <a:xfrm>
              <a:off x="3398" y="936"/>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zh-CN" altLang="en-US" b="1"/>
                <a:t>有向带权图</a:t>
              </a:r>
            </a:p>
          </p:txBody>
        </p:sp>
        <p:sp>
          <p:nvSpPr>
            <p:cNvPr id="11307" name="Text Box 40"/>
            <p:cNvSpPr txBox="1">
              <a:spLocks noChangeArrowheads="1"/>
            </p:cNvSpPr>
            <p:nvPr/>
          </p:nvSpPr>
          <p:spPr bwMode="auto">
            <a:xfrm>
              <a:off x="3636" y="432"/>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FF0000"/>
                  </a:solidFill>
                </a:rPr>
                <a:t>2</a:t>
              </a:r>
            </a:p>
          </p:txBody>
        </p:sp>
        <p:sp>
          <p:nvSpPr>
            <p:cNvPr id="11308" name="Text Box 42"/>
            <p:cNvSpPr txBox="1">
              <a:spLocks noChangeArrowheads="1"/>
            </p:cNvSpPr>
            <p:nvPr/>
          </p:nvSpPr>
          <p:spPr bwMode="auto">
            <a:xfrm>
              <a:off x="3410" y="303"/>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FF0000"/>
                  </a:solidFill>
                </a:rPr>
                <a:t>4</a:t>
              </a:r>
            </a:p>
          </p:txBody>
        </p:sp>
        <p:sp>
          <p:nvSpPr>
            <p:cNvPr id="11309" name="Text Box 43"/>
            <p:cNvSpPr txBox="1">
              <a:spLocks noChangeArrowheads="1"/>
            </p:cNvSpPr>
            <p:nvPr/>
          </p:nvSpPr>
          <p:spPr bwMode="auto">
            <a:xfrm>
              <a:off x="3850" y="441"/>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FF0000"/>
                  </a:solidFill>
                </a:rPr>
                <a:t>1</a:t>
              </a:r>
            </a:p>
          </p:txBody>
        </p:sp>
        <p:sp>
          <p:nvSpPr>
            <p:cNvPr id="11310" name="Text Box 44"/>
            <p:cNvSpPr txBox="1">
              <a:spLocks noChangeArrowheads="1"/>
            </p:cNvSpPr>
            <p:nvPr/>
          </p:nvSpPr>
          <p:spPr bwMode="auto">
            <a:xfrm>
              <a:off x="4018" y="343"/>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FF0000"/>
                  </a:solidFill>
                </a:rPr>
                <a:t>5</a:t>
              </a:r>
            </a:p>
          </p:txBody>
        </p:sp>
        <p:sp>
          <p:nvSpPr>
            <p:cNvPr id="11311" name="Text Box 45"/>
            <p:cNvSpPr txBox="1">
              <a:spLocks noChangeArrowheads="1"/>
            </p:cNvSpPr>
            <p:nvPr/>
          </p:nvSpPr>
          <p:spPr bwMode="auto">
            <a:xfrm>
              <a:off x="3734" y="601"/>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FF0000"/>
                  </a:solidFill>
                </a:rPr>
                <a:t>3</a:t>
              </a:r>
            </a:p>
          </p:txBody>
        </p:sp>
        <p:sp>
          <p:nvSpPr>
            <p:cNvPr id="11312" name="Text Box 46"/>
            <p:cNvSpPr txBox="1">
              <a:spLocks noChangeArrowheads="1"/>
            </p:cNvSpPr>
            <p:nvPr/>
          </p:nvSpPr>
          <p:spPr bwMode="auto">
            <a:xfrm>
              <a:off x="3726" y="778"/>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FF0000"/>
                  </a:solidFill>
                </a:rPr>
                <a:t>4</a:t>
              </a:r>
            </a:p>
          </p:txBody>
        </p:sp>
      </p:grpSp>
      <p:grpSp>
        <p:nvGrpSpPr>
          <p:cNvPr id="11268" name="Group 51"/>
          <p:cNvGrpSpPr>
            <a:grpSpLocks/>
          </p:cNvGrpSpPr>
          <p:nvPr/>
        </p:nvGrpSpPr>
        <p:grpSpPr bwMode="auto">
          <a:xfrm>
            <a:off x="6211888" y="2906713"/>
            <a:ext cx="1439862" cy="1417637"/>
            <a:chOff x="4675" y="316"/>
            <a:chExt cx="907" cy="893"/>
          </a:xfrm>
        </p:grpSpPr>
        <p:grpSp>
          <p:nvGrpSpPr>
            <p:cNvPr id="11294" name="Group 33"/>
            <p:cNvGrpSpPr>
              <a:grpSpLocks/>
            </p:cNvGrpSpPr>
            <p:nvPr/>
          </p:nvGrpSpPr>
          <p:grpSpPr bwMode="auto">
            <a:xfrm>
              <a:off x="4675" y="316"/>
              <a:ext cx="907" cy="620"/>
              <a:chOff x="2204" y="1684"/>
              <a:chExt cx="907" cy="620"/>
            </a:xfrm>
          </p:grpSpPr>
          <p:sp>
            <p:nvSpPr>
              <p:cNvPr id="11299" name="Oval 34"/>
              <p:cNvSpPr>
                <a:spLocks noChangeArrowheads="1"/>
              </p:cNvSpPr>
              <p:nvPr/>
            </p:nvSpPr>
            <p:spPr bwMode="auto">
              <a:xfrm>
                <a:off x="2585" y="1684"/>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2</a:t>
                </a:r>
              </a:p>
            </p:txBody>
          </p:sp>
          <p:sp>
            <p:nvSpPr>
              <p:cNvPr id="11300" name="Oval 35"/>
              <p:cNvSpPr>
                <a:spLocks noChangeArrowheads="1"/>
              </p:cNvSpPr>
              <p:nvPr/>
            </p:nvSpPr>
            <p:spPr bwMode="auto">
              <a:xfrm>
                <a:off x="2204" y="2081"/>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1</a:t>
                </a:r>
              </a:p>
            </p:txBody>
          </p:sp>
          <p:sp>
            <p:nvSpPr>
              <p:cNvPr id="11301" name="Oval 36"/>
              <p:cNvSpPr>
                <a:spLocks noChangeArrowheads="1"/>
              </p:cNvSpPr>
              <p:nvPr/>
            </p:nvSpPr>
            <p:spPr bwMode="auto">
              <a:xfrm>
                <a:off x="2911" y="209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3</a:t>
                </a:r>
              </a:p>
            </p:txBody>
          </p:sp>
          <p:sp>
            <p:nvSpPr>
              <p:cNvPr id="11302" name="Line 37"/>
              <p:cNvSpPr>
                <a:spLocks noChangeShapeType="1"/>
              </p:cNvSpPr>
              <p:nvPr/>
            </p:nvSpPr>
            <p:spPr bwMode="auto">
              <a:xfrm>
                <a:off x="2392" y="2180"/>
                <a:ext cx="5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3" name="Line 38"/>
              <p:cNvSpPr>
                <a:spLocks noChangeShapeType="1"/>
              </p:cNvSpPr>
              <p:nvPr/>
            </p:nvSpPr>
            <p:spPr bwMode="auto">
              <a:xfrm flipV="1">
                <a:off x="2330" y="1829"/>
                <a:ext cx="255"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Line 39"/>
              <p:cNvSpPr>
                <a:spLocks noChangeShapeType="1"/>
              </p:cNvSpPr>
              <p:nvPr/>
            </p:nvSpPr>
            <p:spPr bwMode="auto">
              <a:xfrm>
                <a:off x="2782" y="1836"/>
                <a:ext cx="200"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295" name="Text Box 41"/>
            <p:cNvSpPr txBox="1">
              <a:spLocks noChangeArrowheads="1"/>
            </p:cNvSpPr>
            <p:nvPr/>
          </p:nvSpPr>
          <p:spPr bwMode="auto">
            <a:xfrm>
              <a:off x="4695" y="978"/>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zh-CN" altLang="en-US" b="1"/>
                <a:t>无向带权图</a:t>
              </a:r>
            </a:p>
          </p:txBody>
        </p:sp>
        <p:sp>
          <p:nvSpPr>
            <p:cNvPr id="11296" name="Text Box 48"/>
            <p:cNvSpPr txBox="1">
              <a:spLocks noChangeArrowheads="1"/>
            </p:cNvSpPr>
            <p:nvPr/>
          </p:nvSpPr>
          <p:spPr bwMode="auto">
            <a:xfrm>
              <a:off x="4780" y="432"/>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FF0000"/>
                  </a:solidFill>
                </a:rPr>
                <a:t>4</a:t>
              </a:r>
            </a:p>
          </p:txBody>
        </p:sp>
        <p:sp>
          <p:nvSpPr>
            <p:cNvPr id="11297" name="Text Box 49"/>
            <p:cNvSpPr txBox="1">
              <a:spLocks noChangeArrowheads="1"/>
            </p:cNvSpPr>
            <p:nvPr/>
          </p:nvSpPr>
          <p:spPr bwMode="auto">
            <a:xfrm>
              <a:off x="5294" y="432"/>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FF0000"/>
                  </a:solidFill>
                </a:rPr>
                <a:t>5</a:t>
              </a:r>
            </a:p>
          </p:txBody>
        </p:sp>
        <p:sp>
          <p:nvSpPr>
            <p:cNvPr id="11298" name="Text Box 50"/>
            <p:cNvSpPr txBox="1">
              <a:spLocks noChangeArrowheads="1"/>
            </p:cNvSpPr>
            <p:nvPr/>
          </p:nvSpPr>
          <p:spPr bwMode="auto">
            <a:xfrm>
              <a:off x="5037" y="778"/>
              <a:ext cx="21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FF0000"/>
                  </a:solidFill>
                </a:rPr>
                <a:t>6</a:t>
              </a:r>
            </a:p>
          </p:txBody>
        </p:sp>
      </p:grpSp>
      <p:grpSp>
        <p:nvGrpSpPr>
          <p:cNvPr id="11269" name="Group 72"/>
          <p:cNvGrpSpPr>
            <a:grpSpLocks/>
          </p:cNvGrpSpPr>
          <p:nvPr/>
        </p:nvGrpSpPr>
        <p:grpSpPr bwMode="auto">
          <a:xfrm>
            <a:off x="2279650" y="5229225"/>
            <a:ext cx="5200650" cy="1393825"/>
            <a:chOff x="1436" y="3294"/>
            <a:chExt cx="3276" cy="878"/>
          </a:xfrm>
        </p:grpSpPr>
        <p:grpSp>
          <p:nvGrpSpPr>
            <p:cNvPr id="11270" name="Group 4"/>
            <p:cNvGrpSpPr>
              <a:grpSpLocks/>
            </p:cNvGrpSpPr>
            <p:nvPr/>
          </p:nvGrpSpPr>
          <p:grpSpPr bwMode="auto">
            <a:xfrm>
              <a:off x="1436" y="3339"/>
              <a:ext cx="800" cy="833"/>
              <a:chOff x="4528" y="2874"/>
              <a:chExt cx="924" cy="957"/>
            </a:xfrm>
          </p:grpSpPr>
          <p:sp>
            <p:nvSpPr>
              <p:cNvPr id="11285" name="Oval 5"/>
              <p:cNvSpPr>
                <a:spLocks noChangeArrowheads="1"/>
              </p:cNvSpPr>
              <p:nvPr/>
            </p:nvSpPr>
            <p:spPr bwMode="auto">
              <a:xfrm>
                <a:off x="4528" y="2889"/>
                <a:ext cx="221" cy="221"/>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1</a:t>
                </a:r>
              </a:p>
            </p:txBody>
          </p:sp>
          <p:sp>
            <p:nvSpPr>
              <p:cNvPr id="11286" name="Oval 6"/>
              <p:cNvSpPr>
                <a:spLocks noChangeArrowheads="1"/>
              </p:cNvSpPr>
              <p:nvPr/>
            </p:nvSpPr>
            <p:spPr bwMode="auto">
              <a:xfrm>
                <a:off x="5196" y="2874"/>
                <a:ext cx="221" cy="221"/>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2</a:t>
                </a:r>
              </a:p>
            </p:txBody>
          </p:sp>
          <p:sp>
            <p:nvSpPr>
              <p:cNvPr id="11287" name="Oval 7"/>
              <p:cNvSpPr>
                <a:spLocks noChangeArrowheads="1"/>
              </p:cNvSpPr>
              <p:nvPr/>
            </p:nvSpPr>
            <p:spPr bwMode="auto">
              <a:xfrm>
                <a:off x="4539" y="3610"/>
                <a:ext cx="221" cy="221"/>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3</a:t>
                </a:r>
              </a:p>
            </p:txBody>
          </p:sp>
          <p:sp>
            <p:nvSpPr>
              <p:cNvPr id="11288" name="Oval 8"/>
              <p:cNvSpPr>
                <a:spLocks noChangeArrowheads="1"/>
              </p:cNvSpPr>
              <p:nvPr/>
            </p:nvSpPr>
            <p:spPr bwMode="auto">
              <a:xfrm>
                <a:off x="5231" y="3602"/>
                <a:ext cx="221" cy="221"/>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4</a:t>
                </a:r>
              </a:p>
            </p:txBody>
          </p:sp>
          <p:sp>
            <p:nvSpPr>
              <p:cNvPr id="11289" name="Line 9"/>
              <p:cNvSpPr>
                <a:spLocks noChangeShapeType="1"/>
              </p:cNvSpPr>
              <p:nvPr/>
            </p:nvSpPr>
            <p:spPr bwMode="auto">
              <a:xfrm>
                <a:off x="4732" y="2969"/>
                <a:ext cx="461"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0" name="Line 10"/>
              <p:cNvSpPr>
                <a:spLocks noChangeShapeType="1"/>
              </p:cNvSpPr>
              <p:nvPr/>
            </p:nvSpPr>
            <p:spPr bwMode="auto">
              <a:xfrm>
                <a:off x="4776" y="3722"/>
                <a:ext cx="44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Line 11"/>
              <p:cNvSpPr>
                <a:spLocks noChangeShapeType="1"/>
              </p:cNvSpPr>
              <p:nvPr/>
            </p:nvSpPr>
            <p:spPr bwMode="auto">
              <a:xfrm>
                <a:off x="5335" y="3093"/>
                <a:ext cx="0" cy="48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2" name="Line 12"/>
              <p:cNvSpPr>
                <a:spLocks noChangeShapeType="1"/>
              </p:cNvSpPr>
              <p:nvPr/>
            </p:nvSpPr>
            <p:spPr bwMode="auto">
              <a:xfrm>
                <a:off x="4638" y="3132"/>
                <a:ext cx="0" cy="48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3" name="Line 13"/>
              <p:cNvSpPr>
                <a:spLocks noChangeShapeType="1"/>
              </p:cNvSpPr>
              <p:nvPr/>
            </p:nvSpPr>
            <p:spPr bwMode="auto">
              <a:xfrm>
                <a:off x="4714" y="3057"/>
                <a:ext cx="567" cy="57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1" name="Oval 53"/>
            <p:cNvSpPr>
              <a:spLocks noChangeArrowheads="1"/>
            </p:cNvSpPr>
            <p:nvPr/>
          </p:nvSpPr>
          <p:spPr bwMode="auto">
            <a:xfrm>
              <a:off x="2724" y="3320"/>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1</a:t>
              </a:r>
            </a:p>
          </p:txBody>
        </p:sp>
        <p:sp>
          <p:nvSpPr>
            <p:cNvPr id="11272" name="Oval 54"/>
            <p:cNvSpPr>
              <a:spLocks noChangeArrowheads="1"/>
            </p:cNvSpPr>
            <p:nvPr/>
          </p:nvSpPr>
          <p:spPr bwMode="auto">
            <a:xfrm>
              <a:off x="3302" y="3307"/>
              <a:ext cx="192"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2</a:t>
              </a:r>
            </a:p>
          </p:txBody>
        </p:sp>
        <p:sp>
          <p:nvSpPr>
            <p:cNvPr id="11273" name="Oval 55"/>
            <p:cNvSpPr>
              <a:spLocks noChangeArrowheads="1"/>
            </p:cNvSpPr>
            <p:nvPr/>
          </p:nvSpPr>
          <p:spPr bwMode="auto">
            <a:xfrm>
              <a:off x="2734" y="3948"/>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3</a:t>
              </a:r>
            </a:p>
          </p:txBody>
        </p:sp>
        <p:sp>
          <p:nvSpPr>
            <p:cNvPr id="11274" name="Oval 56"/>
            <p:cNvSpPr>
              <a:spLocks noChangeArrowheads="1"/>
            </p:cNvSpPr>
            <p:nvPr/>
          </p:nvSpPr>
          <p:spPr bwMode="auto">
            <a:xfrm>
              <a:off x="3333" y="3941"/>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4</a:t>
              </a:r>
            </a:p>
          </p:txBody>
        </p:sp>
        <p:sp>
          <p:nvSpPr>
            <p:cNvPr id="11275" name="Line 57"/>
            <p:cNvSpPr>
              <a:spLocks noChangeShapeType="1"/>
            </p:cNvSpPr>
            <p:nvPr/>
          </p:nvSpPr>
          <p:spPr bwMode="auto">
            <a:xfrm>
              <a:off x="2901" y="3390"/>
              <a:ext cx="39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6" name="Line 58"/>
            <p:cNvSpPr>
              <a:spLocks noChangeShapeType="1"/>
            </p:cNvSpPr>
            <p:nvPr/>
          </p:nvSpPr>
          <p:spPr bwMode="auto">
            <a:xfrm>
              <a:off x="2939" y="4045"/>
              <a:ext cx="38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7" name="Line 59"/>
            <p:cNvSpPr>
              <a:spLocks noChangeShapeType="1"/>
            </p:cNvSpPr>
            <p:nvPr/>
          </p:nvSpPr>
          <p:spPr bwMode="auto">
            <a:xfrm>
              <a:off x="3423" y="3498"/>
              <a:ext cx="0" cy="4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Line 60"/>
            <p:cNvSpPr>
              <a:spLocks noChangeShapeType="1"/>
            </p:cNvSpPr>
            <p:nvPr/>
          </p:nvSpPr>
          <p:spPr bwMode="auto">
            <a:xfrm>
              <a:off x="2819" y="3532"/>
              <a:ext cx="0" cy="42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Oval 63"/>
            <p:cNvSpPr>
              <a:spLocks noChangeArrowheads="1"/>
            </p:cNvSpPr>
            <p:nvPr/>
          </p:nvSpPr>
          <p:spPr bwMode="auto">
            <a:xfrm>
              <a:off x="3912" y="3294"/>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1</a:t>
              </a:r>
            </a:p>
          </p:txBody>
        </p:sp>
        <p:sp>
          <p:nvSpPr>
            <p:cNvPr id="11280" name="Oval 65"/>
            <p:cNvSpPr>
              <a:spLocks noChangeArrowheads="1"/>
            </p:cNvSpPr>
            <p:nvPr/>
          </p:nvSpPr>
          <p:spPr bwMode="auto">
            <a:xfrm>
              <a:off x="3922" y="3922"/>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3</a:t>
              </a:r>
            </a:p>
          </p:txBody>
        </p:sp>
        <p:sp>
          <p:nvSpPr>
            <p:cNvPr id="11281" name="Oval 66"/>
            <p:cNvSpPr>
              <a:spLocks noChangeArrowheads="1"/>
            </p:cNvSpPr>
            <p:nvPr/>
          </p:nvSpPr>
          <p:spPr bwMode="auto">
            <a:xfrm>
              <a:off x="4521" y="3915"/>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4</a:t>
              </a:r>
            </a:p>
          </p:txBody>
        </p:sp>
        <p:sp>
          <p:nvSpPr>
            <p:cNvPr id="11282" name="Line 68"/>
            <p:cNvSpPr>
              <a:spLocks noChangeShapeType="1"/>
            </p:cNvSpPr>
            <p:nvPr/>
          </p:nvSpPr>
          <p:spPr bwMode="auto">
            <a:xfrm>
              <a:off x="4127" y="4019"/>
              <a:ext cx="38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Line 70"/>
            <p:cNvSpPr>
              <a:spLocks noChangeShapeType="1"/>
            </p:cNvSpPr>
            <p:nvPr/>
          </p:nvSpPr>
          <p:spPr bwMode="auto">
            <a:xfrm>
              <a:off x="4007" y="3506"/>
              <a:ext cx="0" cy="42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Line 71"/>
            <p:cNvSpPr>
              <a:spLocks noChangeShapeType="1"/>
            </p:cNvSpPr>
            <p:nvPr/>
          </p:nvSpPr>
          <p:spPr bwMode="auto">
            <a:xfrm>
              <a:off x="4073" y="3440"/>
              <a:ext cx="491" cy="50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439738" y="1001713"/>
            <a:ext cx="8094662" cy="5856287"/>
          </a:xfrm>
        </p:spPr>
        <p:txBody>
          <a:bodyPr/>
          <a:lstStyle/>
          <a:p>
            <a:pPr eaLnBrk="1" hangingPunct="1"/>
            <a:r>
              <a:rPr lang="zh-CN" altLang="en-US" dirty="0" smtClean="0"/>
              <a:t>图的基本术语</a:t>
            </a:r>
          </a:p>
          <a:p>
            <a:pPr lvl="1" eaLnBrk="1" hangingPunct="1"/>
            <a:r>
              <a:rPr lang="zh-CN" altLang="en-US" dirty="0" smtClean="0"/>
              <a:t>路径</a:t>
            </a:r>
          </a:p>
          <a:p>
            <a:pPr lvl="2" eaLnBrk="1" hangingPunct="1"/>
            <a:r>
              <a:rPr lang="zh-CN" altLang="en-US" dirty="0" smtClean="0"/>
              <a:t>路径是顶点的序列</a:t>
            </a:r>
            <a:r>
              <a:rPr lang="en-US" altLang="zh-CN" dirty="0" smtClean="0"/>
              <a:t>V={V</a:t>
            </a:r>
            <a:r>
              <a:rPr lang="en-US" altLang="zh-CN" sz="1400" dirty="0" smtClean="0"/>
              <a:t>i0</a:t>
            </a:r>
            <a:r>
              <a:rPr lang="en-US" altLang="zh-CN" dirty="0" smtClean="0"/>
              <a:t>,V</a:t>
            </a:r>
            <a:r>
              <a:rPr lang="en-US" altLang="zh-CN" sz="1400" dirty="0" smtClean="0"/>
              <a:t>i1</a:t>
            </a:r>
            <a:r>
              <a:rPr lang="en-US" altLang="zh-CN" dirty="0" smtClean="0"/>
              <a:t>,</a:t>
            </a:r>
            <a:r>
              <a:rPr lang="en-US" altLang="zh-CN" dirty="0" smtClean="0">
                <a:latin typeface="Arial" charset="0"/>
              </a:rPr>
              <a:t>……</a:t>
            </a:r>
            <a:r>
              <a:rPr lang="en-US" altLang="zh-CN" dirty="0" smtClean="0"/>
              <a:t>V</a:t>
            </a:r>
            <a:r>
              <a:rPr lang="en-US" altLang="zh-CN" sz="1400" dirty="0" smtClean="0"/>
              <a:t>in</a:t>
            </a:r>
            <a:r>
              <a:rPr lang="en-US" altLang="zh-CN" dirty="0" smtClean="0"/>
              <a:t>}</a:t>
            </a:r>
            <a:r>
              <a:rPr lang="zh-CN" altLang="en-US" dirty="0" smtClean="0"/>
              <a:t>，</a:t>
            </a:r>
            <a:r>
              <a:rPr lang="zh-CN" altLang="zh-CN" dirty="0" smtClean="0"/>
              <a:t>满足(</a:t>
            </a:r>
            <a:r>
              <a:rPr lang="en-US" altLang="zh-CN" dirty="0" smtClean="0"/>
              <a:t>V</a:t>
            </a:r>
            <a:r>
              <a:rPr lang="en-US" altLang="zh-CN" sz="1400" dirty="0" smtClean="0"/>
              <a:t>ij-1</a:t>
            </a:r>
            <a:r>
              <a:rPr lang="en-US" altLang="zh-CN" dirty="0" smtClean="0"/>
              <a:t>, </a:t>
            </a:r>
            <a:r>
              <a:rPr lang="en-US" altLang="zh-CN" dirty="0" err="1" smtClean="0"/>
              <a:t>V</a:t>
            </a:r>
            <a:r>
              <a:rPr lang="en-US" altLang="zh-CN" sz="1400" dirty="0" err="1" smtClean="0"/>
              <a:t>ij</a:t>
            </a:r>
            <a:r>
              <a:rPr lang="en-US" altLang="zh-CN" dirty="0" smtClean="0"/>
              <a:t>)</a:t>
            </a:r>
            <a:r>
              <a:rPr lang="en-US" altLang="zh-CN" dirty="0" smtClean="0">
                <a:sym typeface="Symbol" pitchFamily="18" charset="2"/>
              </a:rPr>
              <a:t>E </a:t>
            </a:r>
            <a:r>
              <a:rPr lang="zh-CN" altLang="zh-CN" dirty="0" smtClean="0">
                <a:sym typeface="Symbol" pitchFamily="18" charset="2"/>
              </a:rPr>
              <a:t>或 &lt;</a:t>
            </a:r>
            <a:r>
              <a:rPr lang="en-US" altLang="zh-CN" dirty="0" smtClean="0">
                <a:sym typeface="Symbol" pitchFamily="18" charset="2"/>
              </a:rPr>
              <a:t>V</a:t>
            </a:r>
            <a:r>
              <a:rPr lang="en-US" altLang="zh-CN" sz="1400" dirty="0" smtClean="0">
                <a:sym typeface="Symbol" pitchFamily="18" charset="2"/>
              </a:rPr>
              <a:t>ij</a:t>
            </a:r>
            <a:r>
              <a:rPr lang="en-US" altLang="zh-CN" baseline="-25000" dirty="0" smtClean="0">
                <a:sym typeface="Symbol" pitchFamily="18" charset="2"/>
              </a:rPr>
              <a:t>-1</a:t>
            </a:r>
            <a:r>
              <a:rPr lang="en-US" altLang="zh-CN" dirty="0" smtClean="0">
                <a:sym typeface="Symbol" pitchFamily="18" charset="2"/>
              </a:rPr>
              <a:t>, </a:t>
            </a:r>
            <a:r>
              <a:rPr lang="en-US" altLang="zh-CN" dirty="0" err="1" smtClean="0">
                <a:sym typeface="Symbol" pitchFamily="18" charset="2"/>
              </a:rPr>
              <a:t>V</a:t>
            </a:r>
            <a:r>
              <a:rPr lang="en-US" altLang="zh-CN" sz="1400" dirty="0" err="1" smtClean="0">
                <a:sym typeface="Symbol" pitchFamily="18" charset="2"/>
              </a:rPr>
              <a:t>ij</a:t>
            </a:r>
            <a:r>
              <a:rPr lang="en-US" altLang="zh-CN" dirty="0" smtClean="0">
                <a:sym typeface="Symbol" pitchFamily="18" charset="2"/>
              </a:rPr>
              <a:t>&gt;E</a:t>
            </a:r>
            <a:r>
              <a:rPr lang="zh-CN" altLang="en-US" dirty="0" smtClean="0">
                <a:sym typeface="Symbol" pitchFamily="18" charset="2"/>
              </a:rPr>
              <a:t>，</a:t>
            </a:r>
            <a:r>
              <a:rPr lang="en-US" altLang="zh-CN" dirty="0" smtClean="0">
                <a:sym typeface="Symbol" pitchFamily="18" charset="2"/>
              </a:rPr>
              <a:t>(1&lt;</a:t>
            </a:r>
            <a:r>
              <a:rPr lang="en-US" altLang="zh-CN" dirty="0" err="1" smtClean="0">
                <a:sym typeface="Symbol" pitchFamily="18" charset="2"/>
              </a:rPr>
              <a:t>jn</a:t>
            </a:r>
            <a:r>
              <a:rPr lang="en-US" altLang="zh-CN" dirty="0" smtClean="0">
                <a:sym typeface="Symbol" pitchFamily="18" charset="2"/>
              </a:rPr>
              <a:t>)</a:t>
            </a:r>
            <a:r>
              <a:rPr lang="zh-CN" altLang="en-US" dirty="0" smtClean="0">
                <a:latin typeface="隶书" pitchFamily="49" charset="-122"/>
              </a:rPr>
              <a:t>称为从</a:t>
            </a:r>
            <a:r>
              <a:rPr lang="en-US" altLang="zh-CN" dirty="0" smtClean="0"/>
              <a:t>V</a:t>
            </a:r>
            <a:r>
              <a:rPr lang="en-US" altLang="zh-CN" sz="1400" dirty="0" smtClean="0"/>
              <a:t>i0</a:t>
            </a:r>
            <a:r>
              <a:rPr lang="zh-CN" altLang="en-US" dirty="0" smtClean="0">
                <a:latin typeface="隶书" pitchFamily="49" charset="-122"/>
              </a:rPr>
              <a:t>到</a:t>
            </a:r>
            <a:r>
              <a:rPr lang="en-US" altLang="zh-CN" dirty="0" smtClean="0"/>
              <a:t>V</a:t>
            </a:r>
            <a:r>
              <a:rPr lang="en-US" altLang="zh-CN" sz="1400" dirty="0" smtClean="0"/>
              <a:t>in</a:t>
            </a:r>
            <a:r>
              <a:rPr lang="zh-CN" altLang="en-US" dirty="0" smtClean="0">
                <a:latin typeface="隶书" pitchFamily="49" charset="-122"/>
              </a:rPr>
              <a:t>的路径</a:t>
            </a:r>
          </a:p>
          <a:p>
            <a:pPr lvl="3" eaLnBrk="1" hangingPunct="1"/>
            <a:r>
              <a:rPr lang="zh-CN" altLang="en-US" dirty="0" smtClean="0">
                <a:latin typeface="隶书" pitchFamily="49" charset="-122"/>
              </a:rPr>
              <a:t>路径可能是不唯一的</a:t>
            </a:r>
            <a:endParaRPr lang="zh-CN" altLang="en-US" dirty="0" smtClean="0">
              <a:sym typeface="Symbol" pitchFamily="18" charset="2"/>
            </a:endParaRPr>
          </a:p>
          <a:p>
            <a:pPr lvl="2" eaLnBrk="1" hangingPunct="1"/>
            <a:r>
              <a:rPr lang="zh-CN" altLang="en-US" dirty="0" smtClean="0"/>
              <a:t>例</a:t>
            </a:r>
            <a:r>
              <a:rPr lang="en-US" altLang="zh-CN" dirty="0" smtClean="0"/>
              <a:t>G2</a:t>
            </a:r>
            <a:r>
              <a:rPr lang="zh-CN" altLang="en-US" dirty="0" smtClean="0"/>
              <a:t>：</a:t>
            </a:r>
            <a:r>
              <a:rPr lang="en-US" altLang="zh-CN" dirty="0" smtClean="0"/>
              <a:t>V</a:t>
            </a:r>
            <a:r>
              <a:rPr lang="en-US" altLang="zh-CN" baseline="-25000" dirty="0" smtClean="0"/>
              <a:t>1</a:t>
            </a:r>
            <a:r>
              <a:rPr lang="zh-CN" altLang="en-US" dirty="0" smtClean="0"/>
              <a:t>到</a:t>
            </a:r>
            <a:r>
              <a:rPr lang="en-US" altLang="zh-CN" dirty="0" smtClean="0"/>
              <a:t>V</a:t>
            </a:r>
            <a:r>
              <a:rPr lang="en-US" altLang="zh-CN" baseline="-25000" dirty="0" smtClean="0"/>
              <a:t>4</a:t>
            </a:r>
            <a:r>
              <a:rPr lang="zh-CN" altLang="en-US" dirty="0" smtClean="0"/>
              <a:t>的路径：</a:t>
            </a:r>
            <a:r>
              <a:rPr lang="en-US" altLang="zh-CN" dirty="0" smtClean="0"/>
              <a:t>{1324}</a:t>
            </a:r>
            <a:endParaRPr lang="zh-CN" altLang="en-US" dirty="0" smtClean="0"/>
          </a:p>
          <a:p>
            <a:pPr lvl="2" eaLnBrk="1" hangingPunct="1"/>
            <a:r>
              <a:rPr lang="zh-CN" altLang="en-US" dirty="0" smtClean="0"/>
              <a:t>例</a:t>
            </a:r>
            <a:r>
              <a:rPr lang="en-US" altLang="zh-CN" dirty="0" smtClean="0"/>
              <a:t>G6</a:t>
            </a:r>
            <a:r>
              <a:rPr lang="zh-CN" altLang="en-US" dirty="0" smtClean="0"/>
              <a:t>：</a:t>
            </a:r>
            <a:r>
              <a:rPr lang="en-US" altLang="zh-CN" dirty="0" smtClean="0"/>
              <a:t>A</a:t>
            </a:r>
            <a:r>
              <a:rPr lang="zh-CN" altLang="en-US" dirty="0" smtClean="0"/>
              <a:t>到</a:t>
            </a:r>
            <a:r>
              <a:rPr lang="en-US" altLang="zh-CN" dirty="0" smtClean="0"/>
              <a:t>C</a:t>
            </a:r>
            <a:r>
              <a:rPr lang="zh-CN" altLang="en-US" dirty="0" smtClean="0"/>
              <a:t>的路径：</a:t>
            </a:r>
            <a:r>
              <a:rPr lang="en-US" altLang="zh-CN" dirty="0" smtClean="0"/>
              <a:t>{AECFBC}</a:t>
            </a:r>
          </a:p>
          <a:p>
            <a:pPr lvl="1" eaLnBrk="1" hangingPunct="1"/>
            <a:r>
              <a:rPr lang="zh-CN" altLang="en-US" dirty="0" smtClean="0"/>
              <a:t>路径长度</a:t>
            </a:r>
          </a:p>
          <a:p>
            <a:pPr lvl="2" eaLnBrk="1" hangingPunct="1"/>
            <a:r>
              <a:rPr lang="zh-CN" altLang="en-US" dirty="0" smtClean="0"/>
              <a:t>沿路径边的数目或沿路径各边权值之和</a:t>
            </a:r>
          </a:p>
          <a:p>
            <a:pPr lvl="2" eaLnBrk="1" hangingPunct="1"/>
            <a:r>
              <a:rPr lang="zh-CN" altLang="en-US" dirty="0" smtClean="0"/>
              <a:t>例</a:t>
            </a:r>
            <a:r>
              <a:rPr lang="en-US" altLang="zh-CN" dirty="0" smtClean="0"/>
              <a:t>G2</a:t>
            </a:r>
            <a:r>
              <a:rPr lang="zh-CN" altLang="en-US" dirty="0" smtClean="0"/>
              <a:t>：路径</a:t>
            </a:r>
            <a:r>
              <a:rPr lang="en-US" altLang="zh-CN" dirty="0" smtClean="0"/>
              <a:t>{1324}</a:t>
            </a:r>
            <a:r>
              <a:rPr lang="zh-CN" altLang="en-US" dirty="0" smtClean="0"/>
              <a:t>的路径长度为</a:t>
            </a:r>
            <a:r>
              <a:rPr lang="en-US" altLang="zh-CN" dirty="0" smtClean="0"/>
              <a:t>3</a:t>
            </a:r>
          </a:p>
        </p:txBody>
      </p:sp>
      <p:grpSp>
        <p:nvGrpSpPr>
          <p:cNvPr id="12291" name="Group 78"/>
          <p:cNvGrpSpPr>
            <a:grpSpLocks/>
          </p:cNvGrpSpPr>
          <p:nvPr/>
        </p:nvGrpSpPr>
        <p:grpSpPr bwMode="auto">
          <a:xfrm>
            <a:off x="5661025" y="0"/>
            <a:ext cx="3103563" cy="2035175"/>
            <a:chOff x="907" y="2440"/>
            <a:chExt cx="1955" cy="1282"/>
          </a:xfrm>
        </p:grpSpPr>
        <p:sp>
          <p:nvSpPr>
            <p:cNvPr id="12307" name="Rectangle 79"/>
            <p:cNvSpPr>
              <a:spLocks noChangeArrowheads="1"/>
            </p:cNvSpPr>
            <p:nvPr/>
          </p:nvSpPr>
          <p:spPr bwMode="auto">
            <a:xfrm>
              <a:off x="966" y="2552"/>
              <a:ext cx="1896" cy="11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308" name="Group 80"/>
            <p:cNvGrpSpPr>
              <a:grpSpLocks/>
            </p:cNvGrpSpPr>
            <p:nvPr/>
          </p:nvGrpSpPr>
          <p:grpSpPr bwMode="auto">
            <a:xfrm>
              <a:off x="907" y="2440"/>
              <a:ext cx="1839" cy="1250"/>
              <a:chOff x="771" y="2304"/>
              <a:chExt cx="1839" cy="1250"/>
            </a:xfrm>
          </p:grpSpPr>
          <p:sp>
            <p:nvSpPr>
              <p:cNvPr id="12309" name="Text Box 81"/>
              <p:cNvSpPr txBox="1">
                <a:spLocks noChangeArrowheads="1"/>
              </p:cNvSpPr>
              <p:nvPr/>
            </p:nvSpPr>
            <p:spPr bwMode="auto">
              <a:xfrm>
                <a:off x="771" y="2304"/>
                <a:ext cx="1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kumimoji="1" lang="zh-CN" altLang="zh-CN" sz="2000">
                  <a:latin typeface="Times New Roman" pitchFamily="18" charset="0"/>
                </a:endParaRPr>
              </a:p>
            </p:txBody>
          </p:sp>
          <p:sp>
            <p:nvSpPr>
              <p:cNvPr id="12310" name="Oval 82"/>
              <p:cNvSpPr>
                <a:spLocks noChangeArrowheads="1"/>
              </p:cNvSpPr>
              <p:nvPr/>
            </p:nvSpPr>
            <p:spPr bwMode="auto">
              <a:xfrm>
                <a:off x="1163" y="256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1</a:t>
                </a:r>
              </a:p>
            </p:txBody>
          </p:sp>
          <p:sp>
            <p:nvSpPr>
              <p:cNvPr id="12311" name="Oval 83"/>
              <p:cNvSpPr>
                <a:spLocks noChangeArrowheads="1"/>
              </p:cNvSpPr>
              <p:nvPr/>
            </p:nvSpPr>
            <p:spPr bwMode="auto">
              <a:xfrm>
                <a:off x="1666" y="256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5</a:t>
                </a:r>
              </a:p>
            </p:txBody>
          </p:sp>
          <p:sp>
            <p:nvSpPr>
              <p:cNvPr id="12312" name="Oval 84"/>
              <p:cNvSpPr>
                <a:spLocks noChangeArrowheads="1"/>
              </p:cNvSpPr>
              <p:nvPr/>
            </p:nvSpPr>
            <p:spPr bwMode="auto">
              <a:xfrm>
                <a:off x="2114" y="256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7</a:t>
                </a:r>
              </a:p>
            </p:txBody>
          </p:sp>
          <p:sp>
            <p:nvSpPr>
              <p:cNvPr id="12313" name="Oval 85"/>
              <p:cNvSpPr>
                <a:spLocks noChangeArrowheads="1"/>
              </p:cNvSpPr>
              <p:nvPr/>
            </p:nvSpPr>
            <p:spPr bwMode="auto">
              <a:xfrm>
                <a:off x="981"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3</a:t>
                </a:r>
              </a:p>
            </p:txBody>
          </p:sp>
          <p:sp>
            <p:nvSpPr>
              <p:cNvPr id="12314" name="Oval 86"/>
              <p:cNvSpPr>
                <a:spLocks noChangeArrowheads="1"/>
              </p:cNvSpPr>
              <p:nvPr/>
            </p:nvSpPr>
            <p:spPr bwMode="auto">
              <a:xfrm>
                <a:off x="1388"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2</a:t>
                </a:r>
              </a:p>
            </p:txBody>
          </p:sp>
          <p:sp>
            <p:nvSpPr>
              <p:cNvPr id="12315" name="Oval 87"/>
              <p:cNvSpPr>
                <a:spLocks noChangeArrowheads="1"/>
              </p:cNvSpPr>
              <p:nvPr/>
            </p:nvSpPr>
            <p:spPr bwMode="auto">
              <a:xfrm>
                <a:off x="1947"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4</a:t>
                </a:r>
              </a:p>
            </p:txBody>
          </p:sp>
          <p:sp>
            <p:nvSpPr>
              <p:cNvPr id="12316" name="Text Box 88"/>
              <p:cNvSpPr txBox="1">
                <a:spLocks noChangeArrowheads="1"/>
              </p:cNvSpPr>
              <p:nvPr/>
            </p:nvSpPr>
            <p:spPr bwMode="auto">
              <a:xfrm>
                <a:off x="1507" y="3304"/>
                <a:ext cx="3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rPr>
                  <a:t>G2</a:t>
                </a:r>
              </a:p>
            </p:txBody>
          </p:sp>
          <p:sp>
            <p:nvSpPr>
              <p:cNvPr id="12317" name="Oval 89"/>
              <p:cNvSpPr>
                <a:spLocks noChangeArrowheads="1"/>
              </p:cNvSpPr>
              <p:nvPr/>
            </p:nvSpPr>
            <p:spPr bwMode="auto">
              <a:xfrm>
                <a:off x="2410"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6</a:t>
                </a:r>
              </a:p>
            </p:txBody>
          </p:sp>
          <p:sp>
            <p:nvSpPr>
              <p:cNvPr id="12318" name="Line 90"/>
              <p:cNvSpPr>
                <a:spLocks noChangeShapeType="1"/>
              </p:cNvSpPr>
              <p:nvPr/>
            </p:nvSpPr>
            <p:spPr bwMode="auto">
              <a:xfrm flipH="1">
                <a:off x="1089" y="2778"/>
                <a:ext cx="144"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2319" name="Line 91"/>
              <p:cNvSpPr>
                <a:spLocks noChangeShapeType="1"/>
              </p:cNvSpPr>
              <p:nvPr/>
            </p:nvSpPr>
            <p:spPr bwMode="auto">
              <a:xfrm>
                <a:off x="1167" y="3178"/>
                <a:ext cx="2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2320" name="Line 92"/>
              <p:cNvSpPr>
                <a:spLocks noChangeShapeType="1"/>
              </p:cNvSpPr>
              <p:nvPr/>
            </p:nvSpPr>
            <p:spPr bwMode="auto">
              <a:xfrm>
                <a:off x="1311" y="2755"/>
                <a:ext cx="134" cy="3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2321" name="Line 93"/>
              <p:cNvSpPr>
                <a:spLocks noChangeShapeType="1"/>
              </p:cNvSpPr>
              <p:nvPr/>
            </p:nvSpPr>
            <p:spPr bwMode="auto">
              <a:xfrm flipH="1">
                <a:off x="1567" y="2778"/>
                <a:ext cx="167"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2322" name="Line 94"/>
              <p:cNvSpPr>
                <a:spLocks noChangeShapeType="1"/>
              </p:cNvSpPr>
              <p:nvPr/>
            </p:nvSpPr>
            <p:spPr bwMode="auto">
              <a:xfrm>
                <a:off x="1589" y="3189"/>
                <a:ext cx="3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2323" name="Line 95"/>
              <p:cNvSpPr>
                <a:spLocks noChangeShapeType="1"/>
              </p:cNvSpPr>
              <p:nvPr/>
            </p:nvSpPr>
            <p:spPr bwMode="auto">
              <a:xfrm>
                <a:off x="1867" y="2666"/>
                <a:ext cx="2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2324" name="Line 96"/>
              <p:cNvSpPr>
                <a:spLocks noChangeShapeType="1"/>
              </p:cNvSpPr>
              <p:nvPr/>
            </p:nvSpPr>
            <p:spPr bwMode="auto">
              <a:xfrm>
                <a:off x="1845" y="2722"/>
                <a:ext cx="589" cy="3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grpSp>
      <p:grpSp>
        <p:nvGrpSpPr>
          <p:cNvPr id="12292" name="Group 97"/>
          <p:cNvGrpSpPr>
            <a:grpSpLocks/>
          </p:cNvGrpSpPr>
          <p:nvPr/>
        </p:nvGrpSpPr>
        <p:grpSpPr bwMode="auto">
          <a:xfrm>
            <a:off x="6946900" y="3001963"/>
            <a:ext cx="2197100" cy="1544637"/>
            <a:chOff x="4252" y="2086"/>
            <a:chExt cx="1508" cy="1269"/>
          </a:xfrm>
        </p:grpSpPr>
        <p:grpSp>
          <p:nvGrpSpPr>
            <p:cNvPr id="12293" name="Group 98"/>
            <p:cNvGrpSpPr>
              <a:grpSpLocks/>
            </p:cNvGrpSpPr>
            <p:nvPr/>
          </p:nvGrpSpPr>
          <p:grpSpPr bwMode="auto">
            <a:xfrm>
              <a:off x="4252" y="2086"/>
              <a:ext cx="1508" cy="1001"/>
              <a:chOff x="336" y="624"/>
              <a:chExt cx="2208" cy="1488"/>
            </a:xfrm>
          </p:grpSpPr>
          <p:sp>
            <p:nvSpPr>
              <p:cNvPr id="12295" name="Line 99"/>
              <p:cNvSpPr>
                <a:spLocks noChangeShapeType="1"/>
              </p:cNvSpPr>
              <p:nvPr/>
            </p:nvSpPr>
            <p:spPr bwMode="auto">
              <a:xfrm flipH="1">
                <a:off x="480" y="768"/>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6" name="Line 100"/>
              <p:cNvSpPr>
                <a:spLocks noChangeShapeType="1"/>
              </p:cNvSpPr>
              <p:nvPr/>
            </p:nvSpPr>
            <p:spPr bwMode="auto">
              <a:xfrm>
                <a:off x="576" y="1488"/>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7" name="Line 101"/>
              <p:cNvSpPr>
                <a:spLocks noChangeShapeType="1"/>
              </p:cNvSpPr>
              <p:nvPr/>
            </p:nvSpPr>
            <p:spPr bwMode="auto">
              <a:xfrm>
                <a:off x="1152" y="1920"/>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8" name="Line 102"/>
              <p:cNvSpPr>
                <a:spLocks noChangeShapeType="1"/>
              </p:cNvSpPr>
              <p:nvPr/>
            </p:nvSpPr>
            <p:spPr bwMode="auto">
              <a:xfrm flipH="1" flipV="1">
                <a:off x="1536" y="912"/>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Line 103"/>
              <p:cNvSpPr>
                <a:spLocks noChangeShapeType="1"/>
              </p:cNvSpPr>
              <p:nvPr/>
            </p:nvSpPr>
            <p:spPr bwMode="auto">
              <a:xfrm>
                <a:off x="1584" y="768"/>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0" name="Line 104"/>
              <p:cNvSpPr>
                <a:spLocks noChangeShapeType="1"/>
              </p:cNvSpPr>
              <p:nvPr/>
            </p:nvSpPr>
            <p:spPr bwMode="auto">
              <a:xfrm flipH="1" flipV="1">
                <a:off x="624" y="1344"/>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1" name="Line 105"/>
              <p:cNvSpPr>
                <a:spLocks noChangeShapeType="1"/>
              </p:cNvSpPr>
              <p:nvPr/>
            </p:nvSpPr>
            <p:spPr bwMode="auto">
              <a:xfrm flipH="1">
                <a:off x="1008" y="1344"/>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2" name="Oval 106"/>
              <p:cNvSpPr>
                <a:spLocks noChangeArrowheads="1"/>
              </p:cNvSpPr>
              <p:nvPr/>
            </p:nvSpPr>
            <p:spPr bwMode="auto">
              <a:xfrm>
                <a:off x="1296" y="624"/>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A</a:t>
                </a:r>
              </a:p>
            </p:txBody>
          </p:sp>
          <p:sp>
            <p:nvSpPr>
              <p:cNvPr id="12303" name="Oval 107"/>
              <p:cNvSpPr>
                <a:spLocks noChangeArrowheads="1"/>
              </p:cNvSpPr>
              <p:nvPr/>
            </p:nvSpPr>
            <p:spPr bwMode="auto">
              <a:xfrm>
                <a:off x="336" y="1200"/>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B</a:t>
                </a:r>
              </a:p>
            </p:txBody>
          </p:sp>
          <p:sp>
            <p:nvSpPr>
              <p:cNvPr id="12304" name="Oval 108"/>
              <p:cNvSpPr>
                <a:spLocks noChangeArrowheads="1"/>
              </p:cNvSpPr>
              <p:nvPr/>
            </p:nvSpPr>
            <p:spPr bwMode="auto">
              <a:xfrm>
                <a:off x="2256" y="1200"/>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E</a:t>
                </a:r>
              </a:p>
            </p:txBody>
          </p:sp>
          <p:sp>
            <p:nvSpPr>
              <p:cNvPr id="12305" name="Oval 109"/>
              <p:cNvSpPr>
                <a:spLocks noChangeArrowheads="1"/>
              </p:cNvSpPr>
              <p:nvPr/>
            </p:nvSpPr>
            <p:spPr bwMode="auto">
              <a:xfrm>
                <a:off x="864" y="1776"/>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C</a:t>
                </a:r>
              </a:p>
            </p:txBody>
          </p:sp>
          <p:sp>
            <p:nvSpPr>
              <p:cNvPr id="12306" name="Oval 110"/>
              <p:cNvSpPr>
                <a:spLocks noChangeArrowheads="1"/>
              </p:cNvSpPr>
              <p:nvPr/>
            </p:nvSpPr>
            <p:spPr bwMode="auto">
              <a:xfrm>
                <a:off x="1728" y="1776"/>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F</a:t>
                </a:r>
              </a:p>
            </p:txBody>
          </p:sp>
        </p:grpSp>
        <p:sp>
          <p:nvSpPr>
            <p:cNvPr id="12294" name="Text Box 111"/>
            <p:cNvSpPr txBox="1">
              <a:spLocks noChangeArrowheads="1"/>
            </p:cNvSpPr>
            <p:nvPr/>
          </p:nvSpPr>
          <p:spPr bwMode="auto">
            <a:xfrm>
              <a:off x="4886" y="3054"/>
              <a:ext cx="365"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000066"/>
                  </a:solidFill>
                </a:rPr>
                <a:t>G6</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39738" y="1001713"/>
            <a:ext cx="8094662" cy="5856287"/>
          </a:xfrm>
        </p:spPr>
        <p:txBody>
          <a:bodyPr/>
          <a:lstStyle/>
          <a:p>
            <a:pPr eaLnBrk="1" hangingPunct="1"/>
            <a:r>
              <a:rPr lang="zh-CN" altLang="en-US" smtClean="0"/>
              <a:t>图的基本术语</a:t>
            </a:r>
          </a:p>
          <a:p>
            <a:pPr lvl="1" eaLnBrk="1" hangingPunct="1"/>
            <a:r>
              <a:rPr lang="zh-CN" altLang="en-US" smtClean="0"/>
              <a:t>简单路径</a:t>
            </a:r>
          </a:p>
          <a:p>
            <a:pPr lvl="2" eaLnBrk="1" hangingPunct="1"/>
            <a:r>
              <a:rPr lang="zh-CN" altLang="en-US" smtClean="0"/>
              <a:t>序列中顶点不重复出现的路径</a:t>
            </a:r>
          </a:p>
          <a:p>
            <a:pPr lvl="2" eaLnBrk="1" hangingPunct="1"/>
            <a:r>
              <a:rPr lang="zh-CN" altLang="en-US" smtClean="0"/>
              <a:t>例</a:t>
            </a:r>
            <a:r>
              <a:rPr lang="en-US" altLang="zh-CN" smtClean="0"/>
              <a:t>G2</a:t>
            </a:r>
            <a:r>
              <a:rPr lang="zh-CN" altLang="en-US" smtClean="0"/>
              <a:t>：路径</a:t>
            </a:r>
            <a:r>
              <a:rPr lang="en-US" altLang="zh-CN" smtClean="0"/>
              <a:t>{1,2,5,7}</a:t>
            </a:r>
          </a:p>
          <a:p>
            <a:pPr lvl="2" eaLnBrk="1" hangingPunct="1"/>
            <a:r>
              <a:rPr lang="zh-CN" altLang="en-US" smtClean="0"/>
              <a:t>例</a:t>
            </a:r>
            <a:r>
              <a:rPr lang="en-US" altLang="zh-CN" smtClean="0"/>
              <a:t>G6</a:t>
            </a:r>
            <a:r>
              <a:rPr lang="zh-CN" altLang="en-US" smtClean="0"/>
              <a:t>：路径</a:t>
            </a:r>
            <a:r>
              <a:rPr lang="en-US" altLang="zh-CN" smtClean="0"/>
              <a:t>{AECF}</a:t>
            </a:r>
          </a:p>
          <a:p>
            <a:pPr lvl="1" eaLnBrk="1" hangingPunct="1"/>
            <a:r>
              <a:rPr lang="zh-CN" altLang="en-US" smtClean="0"/>
              <a:t>回路</a:t>
            </a:r>
          </a:p>
          <a:p>
            <a:pPr lvl="2" eaLnBrk="1" hangingPunct="1"/>
            <a:r>
              <a:rPr lang="zh-CN" altLang="en-US" smtClean="0"/>
              <a:t>序列中第一个顶点和最后一个顶点相同的路径</a:t>
            </a:r>
          </a:p>
          <a:p>
            <a:pPr lvl="1" eaLnBrk="1" hangingPunct="1"/>
            <a:r>
              <a:rPr lang="zh-CN" altLang="en-US" smtClean="0"/>
              <a:t>简单回路</a:t>
            </a:r>
          </a:p>
          <a:p>
            <a:pPr lvl="2" eaLnBrk="1" hangingPunct="1"/>
            <a:r>
              <a:rPr lang="zh-CN" altLang="en-US" smtClean="0"/>
              <a:t>除了第一个顶点和最后一个顶点外，其余顶点不重复出现的回路</a:t>
            </a:r>
          </a:p>
          <a:p>
            <a:pPr lvl="2" eaLnBrk="1" hangingPunct="1"/>
            <a:r>
              <a:rPr lang="zh-CN" altLang="en-US" smtClean="0"/>
              <a:t>例</a:t>
            </a:r>
            <a:r>
              <a:rPr lang="en-US" altLang="zh-CN" smtClean="0"/>
              <a:t>G2</a:t>
            </a:r>
            <a:r>
              <a:rPr lang="zh-CN" altLang="en-US" smtClean="0"/>
              <a:t>：路径</a:t>
            </a:r>
            <a:r>
              <a:rPr lang="en-US" altLang="zh-CN" smtClean="0"/>
              <a:t>{1,2,3,1}</a:t>
            </a:r>
          </a:p>
          <a:p>
            <a:pPr lvl="2" eaLnBrk="1" hangingPunct="1"/>
            <a:r>
              <a:rPr lang="zh-CN" altLang="en-US" smtClean="0"/>
              <a:t>例</a:t>
            </a:r>
            <a:r>
              <a:rPr lang="en-US" altLang="zh-CN" smtClean="0"/>
              <a:t>G6</a:t>
            </a:r>
            <a:r>
              <a:rPr lang="zh-CN" altLang="en-US" smtClean="0"/>
              <a:t>：路径</a:t>
            </a:r>
            <a:r>
              <a:rPr lang="en-US" altLang="zh-CN" smtClean="0"/>
              <a:t>{ABCFA}</a:t>
            </a:r>
          </a:p>
        </p:txBody>
      </p:sp>
      <p:grpSp>
        <p:nvGrpSpPr>
          <p:cNvPr id="13315" name="Group 3"/>
          <p:cNvGrpSpPr>
            <a:grpSpLocks/>
          </p:cNvGrpSpPr>
          <p:nvPr/>
        </p:nvGrpSpPr>
        <p:grpSpPr bwMode="auto">
          <a:xfrm>
            <a:off x="5661025" y="0"/>
            <a:ext cx="3103563" cy="2035175"/>
            <a:chOff x="907" y="2440"/>
            <a:chExt cx="1955" cy="1282"/>
          </a:xfrm>
        </p:grpSpPr>
        <p:sp>
          <p:nvSpPr>
            <p:cNvPr id="13331" name="Rectangle 4"/>
            <p:cNvSpPr>
              <a:spLocks noChangeArrowheads="1"/>
            </p:cNvSpPr>
            <p:nvPr/>
          </p:nvSpPr>
          <p:spPr bwMode="auto">
            <a:xfrm>
              <a:off x="966" y="2552"/>
              <a:ext cx="1896" cy="11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32" name="Group 5"/>
            <p:cNvGrpSpPr>
              <a:grpSpLocks/>
            </p:cNvGrpSpPr>
            <p:nvPr/>
          </p:nvGrpSpPr>
          <p:grpSpPr bwMode="auto">
            <a:xfrm>
              <a:off x="907" y="2440"/>
              <a:ext cx="1839" cy="1250"/>
              <a:chOff x="771" y="2304"/>
              <a:chExt cx="1839" cy="1250"/>
            </a:xfrm>
          </p:grpSpPr>
          <p:sp>
            <p:nvSpPr>
              <p:cNvPr id="13333" name="Text Box 6"/>
              <p:cNvSpPr txBox="1">
                <a:spLocks noChangeArrowheads="1"/>
              </p:cNvSpPr>
              <p:nvPr/>
            </p:nvSpPr>
            <p:spPr bwMode="auto">
              <a:xfrm>
                <a:off x="771" y="2304"/>
                <a:ext cx="1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kumimoji="1" lang="zh-CN" altLang="zh-CN" sz="2000">
                  <a:latin typeface="Times New Roman" pitchFamily="18" charset="0"/>
                </a:endParaRPr>
              </a:p>
            </p:txBody>
          </p:sp>
          <p:sp>
            <p:nvSpPr>
              <p:cNvPr id="13334" name="Oval 7"/>
              <p:cNvSpPr>
                <a:spLocks noChangeArrowheads="1"/>
              </p:cNvSpPr>
              <p:nvPr/>
            </p:nvSpPr>
            <p:spPr bwMode="auto">
              <a:xfrm>
                <a:off x="1163" y="256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1</a:t>
                </a:r>
              </a:p>
            </p:txBody>
          </p:sp>
          <p:sp>
            <p:nvSpPr>
              <p:cNvPr id="13335" name="Oval 8"/>
              <p:cNvSpPr>
                <a:spLocks noChangeArrowheads="1"/>
              </p:cNvSpPr>
              <p:nvPr/>
            </p:nvSpPr>
            <p:spPr bwMode="auto">
              <a:xfrm>
                <a:off x="1666" y="256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5</a:t>
                </a:r>
              </a:p>
            </p:txBody>
          </p:sp>
          <p:sp>
            <p:nvSpPr>
              <p:cNvPr id="13336" name="Oval 9"/>
              <p:cNvSpPr>
                <a:spLocks noChangeArrowheads="1"/>
              </p:cNvSpPr>
              <p:nvPr/>
            </p:nvSpPr>
            <p:spPr bwMode="auto">
              <a:xfrm>
                <a:off x="2114" y="256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7</a:t>
                </a:r>
              </a:p>
            </p:txBody>
          </p:sp>
          <p:sp>
            <p:nvSpPr>
              <p:cNvPr id="13337" name="Oval 10"/>
              <p:cNvSpPr>
                <a:spLocks noChangeArrowheads="1"/>
              </p:cNvSpPr>
              <p:nvPr/>
            </p:nvSpPr>
            <p:spPr bwMode="auto">
              <a:xfrm>
                <a:off x="981"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3</a:t>
                </a:r>
              </a:p>
            </p:txBody>
          </p:sp>
          <p:sp>
            <p:nvSpPr>
              <p:cNvPr id="13338" name="Oval 11"/>
              <p:cNvSpPr>
                <a:spLocks noChangeArrowheads="1"/>
              </p:cNvSpPr>
              <p:nvPr/>
            </p:nvSpPr>
            <p:spPr bwMode="auto">
              <a:xfrm>
                <a:off x="1388"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2</a:t>
                </a:r>
              </a:p>
            </p:txBody>
          </p:sp>
          <p:sp>
            <p:nvSpPr>
              <p:cNvPr id="13339" name="Oval 12"/>
              <p:cNvSpPr>
                <a:spLocks noChangeArrowheads="1"/>
              </p:cNvSpPr>
              <p:nvPr/>
            </p:nvSpPr>
            <p:spPr bwMode="auto">
              <a:xfrm>
                <a:off x="1947"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4</a:t>
                </a:r>
              </a:p>
            </p:txBody>
          </p:sp>
          <p:sp>
            <p:nvSpPr>
              <p:cNvPr id="13340" name="Text Box 13"/>
              <p:cNvSpPr txBox="1">
                <a:spLocks noChangeArrowheads="1"/>
              </p:cNvSpPr>
              <p:nvPr/>
            </p:nvSpPr>
            <p:spPr bwMode="auto">
              <a:xfrm>
                <a:off x="1507" y="3304"/>
                <a:ext cx="3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rPr>
                  <a:t>G2</a:t>
                </a:r>
              </a:p>
            </p:txBody>
          </p:sp>
          <p:sp>
            <p:nvSpPr>
              <p:cNvPr id="13341" name="Oval 14"/>
              <p:cNvSpPr>
                <a:spLocks noChangeArrowheads="1"/>
              </p:cNvSpPr>
              <p:nvPr/>
            </p:nvSpPr>
            <p:spPr bwMode="auto">
              <a:xfrm>
                <a:off x="2410"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6</a:t>
                </a:r>
              </a:p>
            </p:txBody>
          </p:sp>
          <p:sp>
            <p:nvSpPr>
              <p:cNvPr id="13342" name="Line 15"/>
              <p:cNvSpPr>
                <a:spLocks noChangeShapeType="1"/>
              </p:cNvSpPr>
              <p:nvPr/>
            </p:nvSpPr>
            <p:spPr bwMode="auto">
              <a:xfrm flipH="1">
                <a:off x="1089" y="2778"/>
                <a:ext cx="144"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3343" name="Line 16"/>
              <p:cNvSpPr>
                <a:spLocks noChangeShapeType="1"/>
              </p:cNvSpPr>
              <p:nvPr/>
            </p:nvSpPr>
            <p:spPr bwMode="auto">
              <a:xfrm>
                <a:off x="1167" y="3178"/>
                <a:ext cx="2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3344" name="Line 17"/>
              <p:cNvSpPr>
                <a:spLocks noChangeShapeType="1"/>
              </p:cNvSpPr>
              <p:nvPr/>
            </p:nvSpPr>
            <p:spPr bwMode="auto">
              <a:xfrm>
                <a:off x="1311" y="2755"/>
                <a:ext cx="134" cy="3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3345" name="Line 18"/>
              <p:cNvSpPr>
                <a:spLocks noChangeShapeType="1"/>
              </p:cNvSpPr>
              <p:nvPr/>
            </p:nvSpPr>
            <p:spPr bwMode="auto">
              <a:xfrm flipH="1">
                <a:off x="1567" y="2778"/>
                <a:ext cx="167"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3346" name="Line 19"/>
              <p:cNvSpPr>
                <a:spLocks noChangeShapeType="1"/>
              </p:cNvSpPr>
              <p:nvPr/>
            </p:nvSpPr>
            <p:spPr bwMode="auto">
              <a:xfrm>
                <a:off x="1589" y="3189"/>
                <a:ext cx="3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3347" name="Line 20"/>
              <p:cNvSpPr>
                <a:spLocks noChangeShapeType="1"/>
              </p:cNvSpPr>
              <p:nvPr/>
            </p:nvSpPr>
            <p:spPr bwMode="auto">
              <a:xfrm>
                <a:off x="1867" y="2666"/>
                <a:ext cx="2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13348" name="Line 21"/>
              <p:cNvSpPr>
                <a:spLocks noChangeShapeType="1"/>
              </p:cNvSpPr>
              <p:nvPr/>
            </p:nvSpPr>
            <p:spPr bwMode="auto">
              <a:xfrm>
                <a:off x="1845" y="2722"/>
                <a:ext cx="589" cy="3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grpSp>
      <p:grpSp>
        <p:nvGrpSpPr>
          <p:cNvPr id="13316" name="Group 22"/>
          <p:cNvGrpSpPr>
            <a:grpSpLocks/>
          </p:cNvGrpSpPr>
          <p:nvPr/>
        </p:nvGrpSpPr>
        <p:grpSpPr bwMode="auto">
          <a:xfrm>
            <a:off x="6680200" y="2339975"/>
            <a:ext cx="2197100" cy="1544638"/>
            <a:chOff x="4252" y="2086"/>
            <a:chExt cx="1508" cy="1269"/>
          </a:xfrm>
        </p:grpSpPr>
        <p:grpSp>
          <p:nvGrpSpPr>
            <p:cNvPr id="13317" name="Group 23"/>
            <p:cNvGrpSpPr>
              <a:grpSpLocks/>
            </p:cNvGrpSpPr>
            <p:nvPr/>
          </p:nvGrpSpPr>
          <p:grpSpPr bwMode="auto">
            <a:xfrm>
              <a:off x="4252" y="2086"/>
              <a:ext cx="1508" cy="1001"/>
              <a:chOff x="336" y="624"/>
              <a:chExt cx="2208" cy="1488"/>
            </a:xfrm>
          </p:grpSpPr>
          <p:sp>
            <p:nvSpPr>
              <p:cNvPr id="13319" name="Line 24"/>
              <p:cNvSpPr>
                <a:spLocks noChangeShapeType="1"/>
              </p:cNvSpPr>
              <p:nvPr/>
            </p:nvSpPr>
            <p:spPr bwMode="auto">
              <a:xfrm flipH="1">
                <a:off x="480" y="768"/>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0" name="Line 25"/>
              <p:cNvSpPr>
                <a:spLocks noChangeShapeType="1"/>
              </p:cNvSpPr>
              <p:nvPr/>
            </p:nvSpPr>
            <p:spPr bwMode="auto">
              <a:xfrm>
                <a:off x="576" y="1488"/>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Line 26"/>
              <p:cNvSpPr>
                <a:spLocks noChangeShapeType="1"/>
              </p:cNvSpPr>
              <p:nvPr/>
            </p:nvSpPr>
            <p:spPr bwMode="auto">
              <a:xfrm>
                <a:off x="1152" y="1920"/>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Line 27"/>
              <p:cNvSpPr>
                <a:spLocks noChangeShapeType="1"/>
              </p:cNvSpPr>
              <p:nvPr/>
            </p:nvSpPr>
            <p:spPr bwMode="auto">
              <a:xfrm flipH="1" flipV="1">
                <a:off x="1536" y="912"/>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Line 28"/>
              <p:cNvSpPr>
                <a:spLocks noChangeShapeType="1"/>
              </p:cNvSpPr>
              <p:nvPr/>
            </p:nvSpPr>
            <p:spPr bwMode="auto">
              <a:xfrm>
                <a:off x="1584" y="768"/>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Line 29"/>
              <p:cNvSpPr>
                <a:spLocks noChangeShapeType="1"/>
              </p:cNvSpPr>
              <p:nvPr/>
            </p:nvSpPr>
            <p:spPr bwMode="auto">
              <a:xfrm flipH="1" flipV="1">
                <a:off x="624" y="1344"/>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Line 30"/>
              <p:cNvSpPr>
                <a:spLocks noChangeShapeType="1"/>
              </p:cNvSpPr>
              <p:nvPr/>
            </p:nvSpPr>
            <p:spPr bwMode="auto">
              <a:xfrm flipH="1">
                <a:off x="1008" y="1344"/>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6" name="Oval 31"/>
              <p:cNvSpPr>
                <a:spLocks noChangeArrowheads="1"/>
              </p:cNvSpPr>
              <p:nvPr/>
            </p:nvSpPr>
            <p:spPr bwMode="auto">
              <a:xfrm>
                <a:off x="1296" y="624"/>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A</a:t>
                </a:r>
              </a:p>
            </p:txBody>
          </p:sp>
          <p:sp>
            <p:nvSpPr>
              <p:cNvPr id="13327" name="Oval 32"/>
              <p:cNvSpPr>
                <a:spLocks noChangeArrowheads="1"/>
              </p:cNvSpPr>
              <p:nvPr/>
            </p:nvSpPr>
            <p:spPr bwMode="auto">
              <a:xfrm>
                <a:off x="336" y="1200"/>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B</a:t>
                </a:r>
              </a:p>
            </p:txBody>
          </p:sp>
          <p:sp>
            <p:nvSpPr>
              <p:cNvPr id="13328" name="Oval 33"/>
              <p:cNvSpPr>
                <a:spLocks noChangeArrowheads="1"/>
              </p:cNvSpPr>
              <p:nvPr/>
            </p:nvSpPr>
            <p:spPr bwMode="auto">
              <a:xfrm>
                <a:off x="2256" y="1200"/>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E</a:t>
                </a:r>
              </a:p>
            </p:txBody>
          </p:sp>
          <p:sp>
            <p:nvSpPr>
              <p:cNvPr id="13329" name="Oval 34"/>
              <p:cNvSpPr>
                <a:spLocks noChangeArrowheads="1"/>
              </p:cNvSpPr>
              <p:nvPr/>
            </p:nvSpPr>
            <p:spPr bwMode="auto">
              <a:xfrm>
                <a:off x="864" y="1776"/>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C</a:t>
                </a:r>
              </a:p>
            </p:txBody>
          </p:sp>
          <p:sp>
            <p:nvSpPr>
              <p:cNvPr id="13330" name="Oval 35"/>
              <p:cNvSpPr>
                <a:spLocks noChangeArrowheads="1"/>
              </p:cNvSpPr>
              <p:nvPr/>
            </p:nvSpPr>
            <p:spPr bwMode="auto">
              <a:xfrm>
                <a:off x="1728" y="1776"/>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F</a:t>
                </a:r>
              </a:p>
            </p:txBody>
          </p:sp>
        </p:grpSp>
        <p:sp>
          <p:nvSpPr>
            <p:cNvPr id="13318" name="Text Box 36"/>
            <p:cNvSpPr txBox="1">
              <a:spLocks noChangeArrowheads="1"/>
            </p:cNvSpPr>
            <p:nvPr/>
          </p:nvSpPr>
          <p:spPr bwMode="auto">
            <a:xfrm>
              <a:off x="4886" y="3054"/>
              <a:ext cx="365"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000066"/>
                  </a:solidFill>
                </a:rPr>
                <a:t>G6</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39738" y="1001713"/>
            <a:ext cx="8008937" cy="5683250"/>
          </a:xfrm>
        </p:spPr>
        <p:txBody>
          <a:bodyPr/>
          <a:lstStyle/>
          <a:p>
            <a:pPr eaLnBrk="1" hangingPunct="1"/>
            <a:r>
              <a:rPr lang="zh-CN" altLang="en-US" dirty="0" smtClean="0"/>
              <a:t>图的基本术语</a:t>
            </a:r>
          </a:p>
          <a:p>
            <a:pPr lvl="1" eaLnBrk="1" hangingPunct="1"/>
            <a:r>
              <a:rPr lang="zh-CN" altLang="en-US" dirty="0" smtClean="0"/>
              <a:t>连通</a:t>
            </a:r>
          </a:p>
          <a:p>
            <a:pPr lvl="2" eaLnBrk="1" hangingPunct="1"/>
            <a:r>
              <a:rPr lang="zh-CN" altLang="en-US" dirty="0" smtClean="0"/>
              <a:t>在无向图中，从顶点</a:t>
            </a:r>
            <a:r>
              <a:rPr lang="en-US" altLang="zh-CN" dirty="0" smtClean="0"/>
              <a:t>V</a:t>
            </a:r>
            <a:r>
              <a:rPr lang="zh-CN" altLang="zh-CN" dirty="0" smtClean="0"/>
              <a:t>到顶点</a:t>
            </a:r>
            <a:r>
              <a:rPr lang="en-US" altLang="zh-CN" dirty="0" smtClean="0"/>
              <a:t>W</a:t>
            </a:r>
            <a:r>
              <a:rPr lang="zh-CN" altLang="zh-CN" dirty="0" smtClean="0"/>
              <a:t>有一条路径，则说</a:t>
            </a:r>
            <a:r>
              <a:rPr lang="zh-CN" altLang="en-US" dirty="0" smtClean="0"/>
              <a:t>顶点</a:t>
            </a:r>
            <a:r>
              <a:rPr lang="en-US" altLang="zh-CN" dirty="0" smtClean="0"/>
              <a:t>V</a:t>
            </a:r>
            <a:r>
              <a:rPr lang="zh-CN" altLang="zh-CN" dirty="0" smtClean="0"/>
              <a:t>和</a:t>
            </a:r>
            <a:r>
              <a:rPr lang="zh-CN" altLang="en-US" dirty="0" smtClean="0"/>
              <a:t>顶点</a:t>
            </a:r>
            <a:r>
              <a:rPr lang="en-US" altLang="zh-CN" dirty="0" smtClean="0"/>
              <a:t>W</a:t>
            </a:r>
            <a:r>
              <a:rPr lang="zh-CN" altLang="zh-CN" dirty="0" smtClean="0"/>
              <a:t>是连通的</a:t>
            </a:r>
          </a:p>
          <a:p>
            <a:pPr lvl="1" eaLnBrk="1" hangingPunct="1"/>
            <a:r>
              <a:rPr lang="zh-CN" altLang="zh-CN" dirty="0" smtClean="0"/>
              <a:t>连通图</a:t>
            </a:r>
            <a:endParaRPr lang="zh-CN" altLang="en-US" dirty="0" smtClean="0"/>
          </a:p>
          <a:p>
            <a:pPr lvl="2" eaLnBrk="1" hangingPunct="1"/>
            <a:r>
              <a:rPr lang="zh-CN" altLang="en-US" dirty="0" smtClean="0"/>
              <a:t>若图中任意两个顶点之间都有路径相通，则称此无向图为</a:t>
            </a:r>
            <a:r>
              <a:rPr lang="zh-CN" altLang="en-US" dirty="0" smtClean="0">
                <a:solidFill>
                  <a:srgbClr val="FF0000"/>
                </a:solidFill>
              </a:rPr>
              <a:t>连通图</a:t>
            </a:r>
            <a:r>
              <a:rPr lang="zh-CN" altLang="en-US" dirty="0" smtClean="0"/>
              <a:t>，否则称为</a:t>
            </a:r>
            <a:r>
              <a:rPr lang="zh-CN" altLang="en-US" dirty="0" smtClean="0">
                <a:solidFill>
                  <a:srgbClr val="FF0000"/>
                </a:solidFill>
              </a:rPr>
              <a:t>非连通图</a:t>
            </a:r>
          </a:p>
        </p:txBody>
      </p:sp>
      <p:grpSp>
        <p:nvGrpSpPr>
          <p:cNvPr id="14339" name="Group 48"/>
          <p:cNvGrpSpPr>
            <a:grpSpLocks/>
          </p:cNvGrpSpPr>
          <p:nvPr/>
        </p:nvGrpSpPr>
        <p:grpSpPr bwMode="auto">
          <a:xfrm>
            <a:off x="2322513" y="4529138"/>
            <a:ext cx="1270000" cy="1617662"/>
            <a:chOff x="1436" y="2853"/>
            <a:chExt cx="800" cy="1019"/>
          </a:xfrm>
        </p:grpSpPr>
        <p:sp>
          <p:nvSpPr>
            <p:cNvPr id="14351" name="Oval 24"/>
            <p:cNvSpPr>
              <a:spLocks noChangeArrowheads="1"/>
            </p:cNvSpPr>
            <p:nvPr/>
          </p:nvSpPr>
          <p:spPr bwMode="auto">
            <a:xfrm>
              <a:off x="1436" y="2866"/>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1</a:t>
              </a:r>
            </a:p>
          </p:txBody>
        </p:sp>
        <p:sp>
          <p:nvSpPr>
            <p:cNvPr id="14352" name="Oval 25"/>
            <p:cNvSpPr>
              <a:spLocks noChangeArrowheads="1"/>
            </p:cNvSpPr>
            <p:nvPr/>
          </p:nvSpPr>
          <p:spPr bwMode="auto">
            <a:xfrm>
              <a:off x="2014" y="2853"/>
              <a:ext cx="192"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2</a:t>
              </a:r>
            </a:p>
          </p:txBody>
        </p:sp>
        <p:sp>
          <p:nvSpPr>
            <p:cNvPr id="14353" name="Oval 26"/>
            <p:cNvSpPr>
              <a:spLocks noChangeArrowheads="1"/>
            </p:cNvSpPr>
            <p:nvPr/>
          </p:nvSpPr>
          <p:spPr bwMode="auto">
            <a:xfrm>
              <a:off x="1446" y="3494"/>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3</a:t>
              </a:r>
            </a:p>
          </p:txBody>
        </p:sp>
        <p:sp>
          <p:nvSpPr>
            <p:cNvPr id="14354" name="Oval 27"/>
            <p:cNvSpPr>
              <a:spLocks noChangeArrowheads="1"/>
            </p:cNvSpPr>
            <p:nvPr/>
          </p:nvSpPr>
          <p:spPr bwMode="auto">
            <a:xfrm>
              <a:off x="2045" y="3487"/>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4</a:t>
              </a:r>
            </a:p>
          </p:txBody>
        </p:sp>
        <p:sp>
          <p:nvSpPr>
            <p:cNvPr id="14355" name="Line 28"/>
            <p:cNvSpPr>
              <a:spLocks noChangeShapeType="1"/>
            </p:cNvSpPr>
            <p:nvPr/>
          </p:nvSpPr>
          <p:spPr bwMode="auto">
            <a:xfrm>
              <a:off x="1613" y="2936"/>
              <a:ext cx="39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6" name="Line 29"/>
            <p:cNvSpPr>
              <a:spLocks noChangeShapeType="1"/>
            </p:cNvSpPr>
            <p:nvPr/>
          </p:nvSpPr>
          <p:spPr bwMode="auto">
            <a:xfrm>
              <a:off x="1651" y="3591"/>
              <a:ext cx="38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7" name="Line 30"/>
            <p:cNvSpPr>
              <a:spLocks noChangeShapeType="1"/>
            </p:cNvSpPr>
            <p:nvPr/>
          </p:nvSpPr>
          <p:spPr bwMode="auto">
            <a:xfrm>
              <a:off x="2135" y="3044"/>
              <a:ext cx="0" cy="4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8" name="Line 32"/>
            <p:cNvSpPr>
              <a:spLocks noChangeShapeType="1"/>
            </p:cNvSpPr>
            <p:nvPr/>
          </p:nvSpPr>
          <p:spPr bwMode="auto">
            <a:xfrm>
              <a:off x="1597" y="3012"/>
              <a:ext cx="491" cy="50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9" name="Text Box 47"/>
            <p:cNvSpPr txBox="1">
              <a:spLocks noChangeArrowheads="1"/>
            </p:cNvSpPr>
            <p:nvPr/>
          </p:nvSpPr>
          <p:spPr bwMode="auto">
            <a:xfrm>
              <a:off x="1547" y="3641"/>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zh-CN" altLang="en-US" b="1">
                  <a:solidFill>
                    <a:srgbClr val="000066"/>
                  </a:solidFill>
                </a:rPr>
                <a:t>连通图</a:t>
              </a:r>
            </a:p>
          </p:txBody>
        </p:sp>
      </p:grpSp>
      <p:grpSp>
        <p:nvGrpSpPr>
          <p:cNvPr id="14340" name="Group 50"/>
          <p:cNvGrpSpPr>
            <a:grpSpLocks/>
          </p:cNvGrpSpPr>
          <p:nvPr/>
        </p:nvGrpSpPr>
        <p:grpSpPr bwMode="auto">
          <a:xfrm>
            <a:off x="5241925" y="4457700"/>
            <a:ext cx="2238375" cy="1717675"/>
            <a:chOff x="3302" y="2808"/>
            <a:chExt cx="1410" cy="1082"/>
          </a:xfrm>
        </p:grpSpPr>
        <p:sp>
          <p:nvSpPr>
            <p:cNvPr id="14341" name="Oval 34"/>
            <p:cNvSpPr>
              <a:spLocks noChangeArrowheads="1"/>
            </p:cNvSpPr>
            <p:nvPr/>
          </p:nvSpPr>
          <p:spPr bwMode="auto">
            <a:xfrm>
              <a:off x="3302" y="2821"/>
              <a:ext cx="192"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2</a:t>
              </a:r>
            </a:p>
          </p:txBody>
        </p:sp>
        <p:sp>
          <p:nvSpPr>
            <p:cNvPr id="14342" name="Oval 36"/>
            <p:cNvSpPr>
              <a:spLocks noChangeArrowheads="1"/>
            </p:cNvSpPr>
            <p:nvPr/>
          </p:nvSpPr>
          <p:spPr bwMode="auto">
            <a:xfrm>
              <a:off x="3333" y="3455"/>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5</a:t>
              </a:r>
            </a:p>
          </p:txBody>
        </p:sp>
        <p:sp>
          <p:nvSpPr>
            <p:cNvPr id="14343" name="Line 39"/>
            <p:cNvSpPr>
              <a:spLocks noChangeShapeType="1"/>
            </p:cNvSpPr>
            <p:nvPr/>
          </p:nvSpPr>
          <p:spPr bwMode="auto">
            <a:xfrm>
              <a:off x="3423" y="3012"/>
              <a:ext cx="0" cy="4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Oval 41"/>
            <p:cNvSpPr>
              <a:spLocks noChangeArrowheads="1"/>
            </p:cNvSpPr>
            <p:nvPr/>
          </p:nvSpPr>
          <p:spPr bwMode="auto">
            <a:xfrm>
              <a:off x="3912" y="2808"/>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1</a:t>
              </a:r>
            </a:p>
          </p:txBody>
        </p:sp>
        <p:sp>
          <p:nvSpPr>
            <p:cNvPr id="14345" name="Oval 42"/>
            <p:cNvSpPr>
              <a:spLocks noChangeArrowheads="1"/>
            </p:cNvSpPr>
            <p:nvPr/>
          </p:nvSpPr>
          <p:spPr bwMode="auto">
            <a:xfrm>
              <a:off x="3922" y="3436"/>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3</a:t>
              </a:r>
            </a:p>
          </p:txBody>
        </p:sp>
        <p:sp>
          <p:nvSpPr>
            <p:cNvPr id="14346" name="Oval 43"/>
            <p:cNvSpPr>
              <a:spLocks noChangeArrowheads="1"/>
            </p:cNvSpPr>
            <p:nvPr/>
          </p:nvSpPr>
          <p:spPr bwMode="auto">
            <a:xfrm>
              <a:off x="4521" y="3429"/>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4</a:t>
              </a:r>
            </a:p>
          </p:txBody>
        </p:sp>
        <p:sp>
          <p:nvSpPr>
            <p:cNvPr id="14347" name="Line 44"/>
            <p:cNvSpPr>
              <a:spLocks noChangeShapeType="1"/>
            </p:cNvSpPr>
            <p:nvPr/>
          </p:nvSpPr>
          <p:spPr bwMode="auto">
            <a:xfrm>
              <a:off x="4127" y="3533"/>
              <a:ext cx="38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8" name="Line 45"/>
            <p:cNvSpPr>
              <a:spLocks noChangeShapeType="1"/>
            </p:cNvSpPr>
            <p:nvPr/>
          </p:nvSpPr>
          <p:spPr bwMode="auto">
            <a:xfrm>
              <a:off x="4007" y="3020"/>
              <a:ext cx="0" cy="42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9" name="Line 46"/>
            <p:cNvSpPr>
              <a:spLocks noChangeShapeType="1"/>
            </p:cNvSpPr>
            <p:nvPr/>
          </p:nvSpPr>
          <p:spPr bwMode="auto">
            <a:xfrm>
              <a:off x="4073" y="2954"/>
              <a:ext cx="491" cy="50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0" name="Text Box 49"/>
            <p:cNvSpPr txBox="1">
              <a:spLocks noChangeArrowheads="1"/>
            </p:cNvSpPr>
            <p:nvPr/>
          </p:nvSpPr>
          <p:spPr bwMode="auto">
            <a:xfrm>
              <a:off x="3593" y="3659"/>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zh-CN" altLang="en-US" b="1">
                  <a:solidFill>
                    <a:srgbClr val="000066"/>
                  </a:solidFill>
                </a:rPr>
                <a:t>非连通图</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39738" y="1001713"/>
            <a:ext cx="8008937" cy="5683250"/>
          </a:xfrm>
        </p:spPr>
        <p:txBody>
          <a:bodyPr/>
          <a:lstStyle/>
          <a:p>
            <a:pPr eaLnBrk="1" hangingPunct="1"/>
            <a:r>
              <a:rPr lang="zh-CN" altLang="en-US" dirty="0" smtClean="0"/>
              <a:t>图的基本术语</a:t>
            </a:r>
          </a:p>
          <a:p>
            <a:pPr lvl="1" eaLnBrk="1" hangingPunct="1"/>
            <a:r>
              <a:rPr lang="zh-CN" altLang="zh-CN" dirty="0" smtClean="0"/>
              <a:t>连通分量</a:t>
            </a:r>
            <a:endParaRPr lang="zh-CN" altLang="en-US" dirty="0" smtClean="0"/>
          </a:p>
          <a:p>
            <a:pPr lvl="2" eaLnBrk="1" hangingPunct="1"/>
            <a:r>
              <a:rPr kumimoji="1" lang="zh-CN" altLang="en-US" dirty="0" smtClean="0"/>
              <a:t>若无向图为非连通图，则图中各个极大连通子图称作此图的</a:t>
            </a:r>
            <a:r>
              <a:rPr kumimoji="1" lang="zh-CN" altLang="en-US" dirty="0" smtClean="0">
                <a:solidFill>
                  <a:srgbClr val="FF0000"/>
                </a:solidFill>
              </a:rPr>
              <a:t>连通分量</a:t>
            </a:r>
          </a:p>
          <a:p>
            <a:pPr lvl="2" eaLnBrk="1" hangingPunct="1"/>
            <a:r>
              <a:rPr kumimoji="1" lang="zh-CN" altLang="en-US" dirty="0" smtClean="0"/>
              <a:t>提示：</a:t>
            </a:r>
          </a:p>
          <a:p>
            <a:pPr lvl="3" eaLnBrk="1" hangingPunct="1"/>
            <a:r>
              <a:rPr kumimoji="1" lang="zh-CN" altLang="en-US" dirty="0" smtClean="0"/>
              <a:t>任何连通图的连通分量只有一个，即它本身</a:t>
            </a:r>
          </a:p>
          <a:p>
            <a:pPr lvl="3" eaLnBrk="1" hangingPunct="1"/>
            <a:r>
              <a:rPr kumimoji="1" lang="zh-CN" altLang="en-US" dirty="0" smtClean="0"/>
              <a:t>非连通图有多个连通分量</a:t>
            </a:r>
            <a:endParaRPr kumimoji="1" lang="zh-CN" altLang="zh-CN" dirty="0" smtClean="0"/>
          </a:p>
        </p:txBody>
      </p:sp>
      <p:grpSp>
        <p:nvGrpSpPr>
          <p:cNvPr id="15363" name="Group 3"/>
          <p:cNvGrpSpPr>
            <a:grpSpLocks/>
          </p:cNvGrpSpPr>
          <p:nvPr/>
        </p:nvGrpSpPr>
        <p:grpSpPr bwMode="auto">
          <a:xfrm>
            <a:off x="1428750" y="4275138"/>
            <a:ext cx="2238375" cy="1717675"/>
            <a:chOff x="3302" y="2808"/>
            <a:chExt cx="1410" cy="1082"/>
          </a:xfrm>
        </p:grpSpPr>
        <p:sp>
          <p:nvSpPr>
            <p:cNvPr id="15375" name="Oval 4"/>
            <p:cNvSpPr>
              <a:spLocks noChangeArrowheads="1"/>
            </p:cNvSpPr>
            <p:nvPr/>
          </p:nvSpPr>
          <p:spPr bwMode="auto">
            <a:xfrm>
              <a:off x="3302" y="2821"/>
              <a:ext cx="192"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2</a:t>
              </a:r>
            </a:p>
          </p:txBody>
        </p:sp>
        <p:sp>
          <p:nvSpPr>
            <p:cNvPr id="15376" name="Oval 5"/>
            <p:cNvSpPr>
              <a:spLocks noChangeArrowheads="1"/>
            </p:cNvSpPr>
            <p:nvPr/>
          </p:nvSpPr>
          <p:spPr bwMode="auto">
            <a:xfrm>
              <a:off x="3333" y="3455"/>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5</a:t>
              </a:r>
            </a:p>
          </p:txBody>
        </p:sp>
        <p:sp>
          <p:nvSpPr>
            <p:cNvPr id="15377" name="Line 6"/>
            <p:cNvSpPr>
              <a:spLocks noChangeShapeType="1"/>
            </p:cNvSpPr>
            <p:nvPr/>
          </p:nvSpPr>
          <p:spPr bwMode="auto">
            <a:xfrm>
              <a:off x="3423" y="3012"/>
              <a:ext cx="0" cy="4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Oval 7"/>
            <p:cNvSpPr>
              <a:spLocks noChangeArrowheads="1"/>
            </p:cNvSpPr>
            <p:nvPr/>
          </p:nvSpPr>
          <p:spPr bwMode="auto">
            <a:xfrm>
              <a:off x="3912" y="2808"/>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1</a:t>
              </a:r>
            </a:p>
          </p:txBody>
        </p:sp>
        <p:sp>
          <p:nvSpPr>
            <p:cNvPr id="15379" name="Oval 8"/>
            <p:cNvSpPr>
              <a:spLocks noChangeArrowheads="1"/>
            </p:cNvSpPr>
            <p:nvPr/>
          </p:nvSpPr>
          <p:spPr bwMode="auto">
            <a:xfrm>
              <a:off x="3922" y="3436"/>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3</a:t>
              </a:r>
            </a:p>
          </p:txBody>
        </p:sp>
        <p:sp>
          <p:nvSpPr>
            <p:cNvPr id="15380" name="Oval 9"/>
            <p:cNvSpPr>
              <a:spLocks noChangeArrowheads="1"/>
            </p:cNvSpPr>
            <p:nvPr/>
          </p:nvSpPr>
          <p:spPr bwMode="auto">
            <a:xfrm>
              <a:off x="4521" y="3429"/>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4</a:t>
              </a:r>
            </a:p>
          </p:txBody>
        </p:sp>
        <p:sp>
          <p:nvSpPr>
            <p:cNvPr id="15381" name="Line 10"/>
            <p:cNvSpPr>
              <a:spLocks noChangeShapeType="1"/>
            </p:cNvSpPr>
            <p:nvPr/>
          </p:nvSpPr>
          <p:spPr bwMode="auto">
            <a:xfrm>
              <a:off x="4127" y="3533"/>
              <a:ext cx="38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2" name="Line 11"/>
            <p:cNvSpPr>
              <a:spLocks noChangeShapeType="1"/>
            </p:cNvSpPr>
            <p:nvPr/>
          </p:nvSpPr>
          <p:spPr bwMode="auto">
            <a:xfrm>
              <a:off x="4007" y="3020"/>
              <a:ext cx="0" cy="42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3" name="Line 12"/>
            <p:cNvSpPr>
              <a:spLocks noChangeShapeType="1"/>
            </p:cNvSpPr>
            <p:nvPr/>
          </p:nvSpPr>
          <p:spPr bwMode="auto">
            <a:xfrm>
              <a:off x="4073" y="2954"/>
              <a:ext cx="491" cy="50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4" name="Text Box 13"/>
            <p:cNvSpPr txBox="1">
              <a:spLocks noChangeArrowheads="1"/>
            </p:cNvSpPr>
            <p:nvPr/>
          </p:nvSpPr>
          <p:spPr bwMode="auto">
            <a:xfrm>
              <a:off x="3593" y="3659"/>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zh-CN" altLang="en-US" b="1">
                  <a:solidFill>
                    <a:srgbClr val="000066"/>
                  </a:solidFill>
                </a:rPr>
                <a:t>非连通图</a:t>
              </a:r>
            </a:p>
          </p:txBody>
        </p:sp>
      </p:grpSp>
      <p:grpSp>
        <p:nvGrpSpPr>
          <p:cNvPr id="15364" name="Group 14"/>
          <p:cNvGrpSpPr>
            <a:grpSpLocks/>
          </p:cNvGrpSpPr>
          <p:nvPr/>
        </p:nvGrpSpPr>
        <p:grpSpPr bwMode="auto">
          <a:xfrm>
            <a:off x="5245100" y="4279900"/>
            <a:ext cx="2238375" cy="1717675"/>
            <a:chOff x="3302" y="2808"/>
            <a:chExt cx="1410" cy="1082"/>
          </a:xfrm>
        </p:grpSpPr>
        <p:sp>
          <p:nvSpPr>
            <p:cNvPr id="15365" name="Oval 15"/>
            <p:cNvSpPr>
              <a:spLocks noChangeArrowheads="1"/>
            </p:cNvSpPr>
            <p:nvPr/>
          </p:nvSpPr>
          <p:spPr bwMode="auto">
            <a:xfrm>
              <a:off x="3302" y="2821"/>
              <a:ext cx="192"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2</a:t>
              </a:r>
            </a:p>
          </p:txBody>
        </p:sp>
        <p:sp>
          <p:nvSpPr>
            <p:cNvPr id="15366" name="Oval 16"/>
            <p:cNvSpPr>
              <a:spLocks noChangeArrowheads="1"/>
            </p:cNvSpPr>
            <p:nvPr/>
          </p:nvSpPr>
          <p:spPr bwMode="auto">
            <a:xfrm>
              <a:off x="3333" y="3455"/>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5</a:t>
              </a:r>
            </a:p>
          </p:txBody>
        </p:sp>
        <p:sp>
          <p:nvSpPr>
            <p:cNvPr id="15367" name="Line 17"/>
            <p:cNvSpPr>
              <a:spLocks noChangeShapeType="1"/>
            </p:cNvSpPr>
            <p:nvPr/>
          </p:nvSpPr>
          <p:spPr bwMode="auto">
            <a:xfrm>
              <a:off x="3423" y="3012"/>
              <a:ext cx="0" cy="4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8" name="Oval 18"/>
            <p:cNvSpPr>
              <a:spLocks noChangeArrowheads="1"/>
            </p:cNvSpPr>
            <p:nvPr/>
          </p:nvSpPr>
          <p:spPr bwMode="auto">
            <a:xfrm>
              <a:off x="3912" y="2808"/>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1</a:t>
              </a:r>
            </a:p>
          </p:txBody>
        </p:sp>
        <p:sp>
          <p:nvSpPr>
            <p:cNvPr id="15369" name="Oval 19"/>
            <p:cNvSpPr>
              <a:spLocks noChangeArrowheads="1"/>
            </p:cNvSpPr>
            <p:nvPr/>
          </p:nvSpPr>
          <p:spPr bwMode="auto">
            <a:xfrm>
              <a:off x="3922" y="3436"/>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3</a:t>
              </a:r>
            </a:p>
          </p:txBody>
        </p:sp>
        <p:sp>
          <p:nvSpPr>
            <p:cNvPr id="15370" name="Oval 20"/>
            <p:cNvSpPr>
              <a:spLocks noChangeArrowheads="1"/>
            </p:cNvSpPr>
            <p:nvPr/>
          </p:nvSpPr>
          <p:spPr bwMode="auto">
            <a:xfrm>
              <a:off x="4521" y="3429"/>
              <a:ext cx="191" cy="192"/>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4</a:t>
              </a:r>
            </a:p>
          </p:txBody>
        </p:sp>
        <p:sp>
          <p:nvSpPr>
            <p:cNvPr id="15371" name="Line 21"/>
            <p:cNvSpPr>
              <a:spLocks noChangeShapeType="1"/>
            </p:cNvSpPr>
            <p:nvPr/>
          </p:nvSpPr>
          <p:spPr bwMode="auto">
            <a:xfrm>
              <a:off x="4127" y="3533"/>
              <a:ext cx="38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Line 22"/>
            <p:cNvSpPr>
              <a:spLocks noChangeShapeType="1"/>
            </p:cNvSpPr>
            <p:nvPr/>
          </p:nvSpPr>
          <p:spPr bwMode="auto">
            <a:xfrm>
              <a:off x="4007" y="3020"/>
              <a:ext cx="0" cy="42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3" name="Line 23"/>
            <p:cNvSpPr>
              <a:spLocks noChangeShapeType="1"/>
            </p:cNvSpPr>
            <p:nvPr/>
          </p:nvSpPr>
          <p:spPr bwMode="auto">
            <a:xfrm>
              <a:off x="4073" y="2954"/>
              <a:ext cx="491" cy="50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4" name="Text Box 24"/>
            <p:cNvSpPr txBox="1">
              <a:spLocks noChangeArrowheads="1"/>
            </p:cNvSpPr>
            <p:nvPr/>
          </p:nvSpPr>
          <p:spPr bwMode="auto">
            <a:xfrm>
              <a:off x="3593" y="3659"/>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zh-CN" altLang="en-US" b="1">
                  <a:solidFill>
                    <a:srgbClr val="000066"/>
                  </a:solidFill>
                </a:rPr>
                <a:t>连通图分量</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图的基本术语</a:t>
            </a:r>
            <a:endParaRPr lang="en-US" altLang="zh-CN" dirty="0" smtClean="0"/>
          </a:p>
          <a:p>
            <a:pPr lvl="1" eaLnBrk="1" hangingPunct="1">
              <a:buClr>
                <a:srgbClr val="CC0000"/>
              </a:buClr>
            </a:pPr>
            <a:r>
              <a:rPr kumimoji="1" lang="zh-CN" altLang="en-US" dirty="0" smtClean="0"/>
              <a:t>最小生成树（</a:t>
            </a:r>
            <a:r>
              <a:rPr kumimoji="1" lang="en-US" altLang="zh-CN" sz="2000" dirty="0"/>
              <a:t>minimum spanning </a:t>
            </a:r>
            <a:r>
              <a:rPr kumimoji="1" lang="en-US" altLang="zh-CN" sz="2000" dirty="0" smtClean="0"/>
              <a:t>tree</a:t>
            </a:r>
            <a:r>
              <a:rPr kumimoji="1" lang="zh-CN" altLang="en-US" sz="2000" dirty="0" smtClean="0"/>
              <a:t>，</a:t>
            </a:r>
            <a:r>
              <a:rPr kumimoji="1" lang="en-US" altLang="zh-CN" sz="2000" dirty="0" smtClean="0"/>
              <a:t>MST</a:t>
            </a:r>
            <a:r>
              <a:rPr kumimoji="1" lang="zh-CN" altLang="en-US" dirty="0" smtClean="0"/>
              <a:t>）</a:t>
            </a:r>
            <a:endParaRPr kumimoji="1" lang="zh-CN" altLang="en-US" dirty="0"/>
          </a:p>
          <a:p>
            <a:pPr lvl="2" eaLnBrk="1" hangingPunct="1">
              <a:buClr>
                <a:srgbClr val="CC0000"/>
              </a:buClr>
            </a:pPr>
            <a:r>
              <a:rPr kumimoji="1" lang="zh-CN" altLang="en-US" dirty="0" smtClean="0"/>
              <a:t>树：无回路的的连通图</a:t>
            </a:r>
            <a:endParaRPr kumimoji="1" lang="en-US" altLang="zh-CN" dirty="0" smtClean="0"/>
          </a:p>
          <a:p>
            <a:pPr lvl="2" eaLnBrk="1" hangingPunct="1">
              <a:buClr>
                <a:srgbClr val="CC0000"/>
              </a:buClr>
            </a:pPr>
            <a:r>
              <a:rPr kumimoji="1" lang="zh-CN" altLang="en-US" dirty="0" smtClean="0"/>
              <a:t>假设</a:t>
            </a:r>
            <a:r>
              <a:rPr kumimoji="1" lang="zh-CN" altLang="en-US" dirty="0"/>
              <a:t>一个连通图有 </a:t>
            </a:r>
            <a:r>
              <a:rPr kumimoji="1" lang="en-US" altLang="zh-CN" dirty="0"/>
              <a:t>n</a:t>
            </a:r>
            <a:r>
              <a:rPr kumimoji="1" lang="zh-CN" altLang="en-US" dirty="0"/>
              <a:t>个顶点和 </a:t>
            </a:r>
            <a:r>
              <a:rPr kumimoji="1" lang="en-US" altLang="zh-CN" dirty="0"/>
              <a:t>e </a:t>
            </a:r>
            <a:r>
              <a:rPr kumimoji="1" lang="zh-CN" altLang="en-US" dirty="0"/>
              <a:t>条边，其中 </a:t>
            </a:r>
            <a:r>
              <a:rPr kumimoji="1" lang="en-US" altLang="zh-CN" dirty="0"/>
              <a:t>n-1</a:t>
            </a:r>
            <a:r>
              <a:rPr kumimoji="1" lang="zh-CN" altLang="en-US" dirty="0"/>
              <a:t>条边和 </a:t>
            </a:r>
            <a:r>
              <a:rPr kumimoji="1" lang="en-US" altLang="zh-CN" dirty="0"/>
              <a:t>n</a:t>
            </a:r>
            <a:r>
              <a:rPr kumimoji="1" lang="zh-CN" altLang="en-US" dirty="0"/>
              <a:t>个顶点构成一个极小连通子图，称该极小连通子图为此连通图的生成</a:t>
            </a:r>
            <a:r>
              <a:rPr kumimoji="1" lang="zh-CN" altLang="en-US" dirty="0" smtClean="0"/>
              <a:t>树</a:t>
            </a:r>
            <a:endParaRPr kumimoji="1" lang="zh-CN" altLang="en-US" dirty="0"/>
          </a:p>
        </p:txBody>
      </p:sp>
      <p:grpSp>
        <p:nvGrpSpPr>
          <p:cNvPr id="4" name="Group 46"/>
          <p:cNvGrpSpPr>
            <a:grpSpLocks/>
          </p:cNvGrpSpPr>
          <p:nvPr/>
        </p:nvGrpSpPr>
        <p:grpSpPr bwMode="auto">
          <a:xfrm>
            <a:off x="6310362" y="3982362"/>
            <a:ext cx="2595562" cy="2287588"/>
            <a:chOff x="384" y="2064"/>
            <a:chExt cx="2397" cy="1920"/>
          </a:xfrm>
        </p:grpSpPr>
        <p:sp>
          <p:nvSpPr>
            <p:cNvPr id="5" name="Oval 33"/>
            <p:cNvSpPr>
              <a:spLocks noChangeArrowheads="1"/>
            </p:cNvSpPr>
            <p:nvPr/>
          </p:nvSpPr>
          <p:spPr bwMode="auto">
            <a:xfrm>
              <a:off x="1008" y="2097"/>
              <a:ext cx="287" cy="351"/>
            </a:xfrm>
            <a:prstGeom prst="ellipse">
              <a:avLst/>
            </a:prstGeom>
            <a:solidFill>
              <a:schemeClr val="bg1"/>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B</a:t>
              </a:r>
              <a:endParaRPr kumimoji="1" lang="en-US" altLang="zh-CN"/>
            </a:p>
          </p:txBody>
        </p:sp>
        <p:sp>
          <p:nvSpPr>
            <p:cNvPr id="6" name="Oval 34"/>
            <p:cNvSpPr>
              <a:spLocks noChangeArrowheads="1"/>
            </p:cNvSpPr>
            <p:nvPr/>
          </p:nvSpPr>
          <p:spPr bwMode="auto">
            <a:xfrm>
              <a:off x="384" y="2880"/>
              <a:ext cx="287" cy="336"/>
            </a:xfrm>
            <a:prstGeom prst="ellipse">
              <a:avLst/>
            </a:prstGeom>
            <a:solidFill>
              <a:schemeClr val="bg1"/>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A</a:t>
              </a:r>
            </a:p>
          </p:txBody>
        </p:sp>
        <p:sp>
          <p:nvSpPr>
            <p:cNvPr id="7" name="Line 35"/>
            <p:cNvSpPr>
              <a:spLocks noChangeShapeType="1"/>
            </p:cNvSpPr>
            <p:nvPr/>
          </p:nvSpPr>
          <p:spPr bwMode="auto">
            <a:xfrm flipH="1">
              <a:off x="527" y="2304"/>
              <a:ext cx="480" cy="576"/>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36"/>
            <p:cNvSpPr>
              <a:spLocks noChangeShapeType="1"/>
            </p:cNvSpPr>
            <p:nvPr/>
          </p:nvSpPr>
          <p:spPr bwMode="auto">
            <a:xfrm>
              <a:off x="1296" y="2256"/>
              <a:ext cx="863" cy="1392"/>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37"/>
            <p:cNvSpPr>
              <a:spLocks noChangeShapeType="1"/>
            </p:cNvSpPr>
            <p:nvPr/>
          </p:nvSpPr>
          <p:spPr bwMode="auto">
            <a:xfrm>
              <a:off x="672" y="3072"/>
              <a:ext cx="1487" cy="576"/>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8"/>
            <p:cNvSpPr>
              <a:spLocks noChangeShapeType="1"/>
            </p:cNvSpPr>
            <p:nvPr/>
          </p:nvSpPr>
          <p:spPr bwMode="auto">
            <a:xfrm flipH="1">
              <a:off x="1240" y="2304"/>
              <a:ext cx="775" cy="1392"/>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39"/>
            <p:cNvSpPr>
              <a:spLocks noChangeShapeType="1"/>
            </p:cNvSpPr>
            <p:nvPr/>
          </p:nvSpPr>
          <p:spPr bwMode="auto">
            <a:xfrm>
              <a:off x="2303" y="2256"/>
              <a:ext cx="384" cy="624"/>
            </a:xfrm>
            <a:prstGeom prst="line">
              <a:avLst/>
            </a:prstGeom>
            <a:noFill/>
            <a:ln w="1905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40"/>
            <p:cNvSpPr>
              <a:spLocks noChangeShapeType="1"/>
            </p:cNvSpPr>
            <p:nvPr/>
          </p:nvSpPr>
          <p:spPr bwMode="auto">
            <a:xfrm flipH="1">
              <a:off x="1288" y="3072"/>
              <a:ext cx="1255" cy="624"/>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41"/>
            <p:cNvSpPr>
              <a:spLocks noChangeShapeType="1"/>
            </p:cNvSpPr>
            <p:nvPr/>
          </p:nvSpPr>
          <p:spPr bwMode="auto">
            <a:xfrm flipH="1">
              <a:off x="1151" y="2433"/>
              <a:ext cx="1" cy="1215"/>
            </a:xfrm>
            <a:prstGeom prst="line">
              <a:avLst/>
            </a:prstGeom>
            <a:noFill/>
            <a:ln w="381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42"/>
            <p:cNvSpPr>
              <a:spLocks noChangeArrowheads="1"/>
            </p:cNvSpPr>
            <p:nvPr/>
          </p:nvSpPr>
          <p:spPr bwMode="auto">
            <a:xfrm>
              <a:off x="2014" y="2064"/>
              <a:ext cx="287" cy="336"/>
            </a:xfrm>
            <a:prstGeom prst="ellipse">
              <a:avLst/>
            </a:prstGeom>
            <a:solidFill>
              <a:schemeClr val="bg1"/>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C</a:t>
              </a:r>
            </a:p>
          </p:txBody>
        </p:sp>
        <p:sp>
          <p:nvSpPr>
            <p:cNvPr id="15" name="Oval 43"/>
            <p:cNvSpPr>
              <a:spLocks noChangeArrowheads="1"/>
            </p:cNvSpPr>
            <p:nvPr/>
          </p:nvSpPr>
          <p:spPr bwMode="auto">
            <a:xfrm>
              <a:off x="2494" y="2832"/>
              <a:ext cx="287" cy="336"/>
            </a:xfrm>
            <a:prstGeom prst="ellipse">
              <a:avLst/>
            </a:prstGeom>
            <a:solidFill>
              <a:schemeClr val="bg1"/>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D</a:t>
              </a:r>
            </a:p>
          </p:txBody>
        </p:sp>
        <p:sp>
          <p:nvSpPr>
            <p:cNvPr id="16" name="Oval 44"/>
            <p:cNvSpPr>
              <a:spLocks noChangeArrowheads="1"/>
            </p:cNvSpPr>
            <p:nvPr/>
          </p:nvSpPr>
          <p:spPr bwMode="auto">
            <a:xfrm>
              <a:off x="1006" y="3648"/>
              <a:ext cx="287" cy="336"/>
            </a:xfrm>
            <a:prstGeom prst="ellipse">
              <a:avLst/>
            </a:prstGeom>
            <a:solidFill>
              <a:schemeClr val="bg1"/>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F</a:t>
              </a:r>
            </a:p>
          </p:txBody>
        </p:sp>
        <p:sp>
          <p:nvSpPr>
            <p:cNvPr id="17" name="Oval 45"/>
            <p:cNvSpPr>
              <a:spLocks noChangeArrowheads="1"/>
            </p:cNvSpPr>
            <p:nvPr/>
          </p:nvSpPr>
          <p:spPr bwMode="auto">
            <a:xfrm>
              <a:off x="2062" y="3600"/>
              <a:ext cx="287" cy="336"/>
            </a:xfrm>
            <a:prstGeom prst="ellipse">
              <a:avLst/>
            </a:prstGeom>
            <a:solidFill>
              <a:schemeClr val="bg1"/>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E</a:t>
              </a:r>
            </a:p>
          </p:txBody>
        </p:sp>
      </p:grpSp>
    </p:spTree>
    <p:extLst>
      <p:ext uri="{BB962C8B-B14F-4D97-AF65-F5344CB8AC3E}">
        <p14:creationId xmlns:p14="http://schemas.microsoft.com/office/powerpoint/2010/main" val="4144792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439738" y="1001713"/>
            <a:ext cx="8008937" cy="5683250"/>
          </a:xfrm>
        </p:spPr>
        <p:txBody>
          <a:bodyPr/>
          <a:lstStyle/>
          <a:p>
            <a:pPr eaLnBrk="1" hangingPunct="1"/>
            <a:r>
              <a:rPr lang="zh-CN" altLang="en-US" dirty="0" smtClean="0"/>
              <a:t>图的基本术语</a:t>
            </a:r>
          </a:p>
          <a:p>
            <a:pPr lvl="1" eaLnBrk="1" hangingPunct="1"/>
            <a:r>
              <a:rPr lang="zh-CN" altLang="zh-CN" dirty="0" smtClean="0"/>
              <a:t>强连通图</a:t>
            </a:r>
            <a:r>
              <a:rPr lang="zh-CN" altLang="en-US" dirty="0" smtClean="0"/>
              <a:t>（</a:t>
            </a:r>
            <a:r>
              <a:rPr lang="en-US" altLang="zh-CN" dirty="0"/>
              <a:t>strongly </a:t>
            </a:r>
            <a:r>
              <a:rPr lang="en-US" altLang="zh-CN" dirty="0" smtClean="0"/>
              <a:t>connected graph</a:t>
            </a:r>
            <a:r>
              <a:rPr lang="zh-CN" altLang="en-US" dirty="0" smtClean="0"/>
              <a:t>）</a:t>
            </a:r>
          </a:p>
          <a:p>
            <a:pPr lvl="2" eaLnBrk="1" hangingPunct="1"/>
            <a:r>
              <a:rPr lang="zh-CN" altLang="zh-CN" dirty="0" smtClean="0"/>
              <a:t>有向图中，</a:t>
            </a:r>
            <a:r>
              <a:rPr kumimoji="1" lang="zh-CN" altLang="en-US" dirty="0" smtClean="0"/>
              <a:t>若任意两个顶点之间都存在一条有向路径，</a:t>
            </a:r>
            <a:r>
              <a:rPr lang="zh-CN" altLang="en-US" dirty="0"/>
              <a:t>即</a:t>
            </a:r>
            <a:r>
              <a:rPr lang="zh-CN" altLang="zh-CN" dirty="0" smtClean="0"/>
              <a:t>每一对</a:t>
            </a:r>
            <a:r>
              <a:rPr lang="en-US" altLang="zh-CN" dirty="0" smtClean="0"/>
              <a:t>Vi, </a:t>
            </a:r>
            <a:r>
              <a:rPr lang="en-US" altLang="zh-CN" dirty="0" err="1" smtClean="0"/>
              <a:t>Vj</a:t>
            </a:r>
            <a:r>
              <a:rPr lang="en-US" altLang="zh-CN" dirty="0" err="1" smtClean="0">
                <a:sym typeface="Symbol" pitchFamily="18" charset="2"/>
              </a:rPr>
              <a:t>V</a:t>
            </a:r>
            <a:r>
              <a:rPr lang="zh-CN" altLang="en-US" dirty="0" smtClean="0">
                <a:sym typeface="Symbol" pitchFamily="18" charset="2"/>
              </a:rPr>
              <a:t>，</a:t>
            </a:r>
            <a:r>
              <a:rPr lang="en-US" altLang="zh-CN" dirty="0" err="1" smtClean="0"/>
              <a:t>Vi</a:t>
            </a:r>
            <a:r>
              <a:rPr lang="en-US" altLang="zh-CN" dirty="0" err="1" smtClean="0">
                <a:sym typeface="Symbol" pitchFamily="18" charset="2"/>
              </a:rPr>
              <a:t></a:t>
            </a:r>
            <a:r>
              <a:rPr lang="en-US" altLang="zh-CN" dirty="0" err="1" smtClean="0"/>
              <a:t>Vj</a:t>
            </a:r>
            <a:r>
              <a:rPr lang="zh-CN" altLang="en-US" dirty="0"/>
              <a:t>，</a:t>
            </a:r>
            <a:r>
              <a:rPr lang="zh-CN" altLang="zh-CN" dirty="0" smtClean="0"/>
              <a:t>从</a:t>
            </a:r>
            <a:r>
              <a:rPr lang="en-US" altLang="zh-CN" dirty="0" smtClean="0"/>
              <a:t>Vi</a:t>
            </a:r>
            <a:r>
              <a:rPr lang="zh-CN" altLang="zh-CN" dirty="0" smtClean="0"/>
              <a:t>到</a:t>
            </a:r>
            <a:r>
              <a:rPr lang="en-US" altLang="zh-CN" dirty="0" err="1" smtClean="0"/>
              <a:t>Vj</a:t>
            </a:r>
            <a:r>
              <a:rPr lang="en-US" altLang="zh-CN" dirty="0" smtClean="0"/>
              <a:t> </a:t>
            </a:r>
            <a:r>
              <a:rPr lang="zh-CN" altLang="zh-CN" dirty="0" smtClean="0"/>
              <a:t>和从</a:t>
            </a:r>
            <a:r>
              <a:rPr lang="en-US" altLang="zh-CN" dirty="0" err="1" smtClean="0"/>
              <a:t>Vj</a:t>
            </a:r>
            <a:r>
              <a:rPr lang="zh-CN" altLang="zh-CN" dirty="0" smtClean="0"/>
              <a:t>到 </a:t>
            </a:r>
            <a:r>
              <a:rPr lang="en-US" altLang="zh-CN" dirty="0" smtClean="0"/>
              <a:t>Vi</a:t>
            </a:r>
            <a:r>
              <a:rPr lang="zh-CN" altLang="zh-CN" dirty="0" smtClean="0"/>
              <a:t>都存在路径，</a:t>
            </a:r>
            <a:r>
              <a:rPr kumimoji="1" lang="zh-CN" altLang="en-US" dirty="0" smtClean="0"/>
              <a:t>则称此有向图为</a:t>
            </a:r>
            <a:r>
              <a:rPr kumimoji="1" lang="zh-CN" altLang="en-US" dirty="0" smtClean="0">
                <a:solidFill>
                  <a:srgbClr val="FF0000"/>
                </a:solidFill>
              </a:rPr>
              <a:t>强连通图</a:t>
            </a:r>
            <a:r>
              <a:rPr kumimoji="1" lang="zh-CN" altLang="en-US" dirty="0" smtClean="0"/>
              <a:t>，否则称为</a:t>
            </a:r>
            <a:r>
              <a:rPr kumimoji="1" lang="zh-CN" altLang="en-US" dirty="0" smtClean="0">
                <a:solidFill>
                  <a:srgbClr val="FF0000"/>
                </a:solidFill>
              </a:rPr>
              <a:t>非强连通图</a:t>
            </a:r>
            <a:endParaRPr kumimoji="1" lang="zh-CN" altLang="en-US" dirty="0" smtClean="0"/>
          </a:p>
        </p:txBody>
      </p:sp>
      <p:grpSp>
        <p:nvGrpSpPr>
          <p:cNvPr id="16387" name="Group 35"/>
          <p:cNvGrpSpPr>
            <a:grpSpLocks/>
          </p:cNvGrpSpPr>
          <p:nvPr/>
        </p:nvGrpSpPr>
        <p:grpSpPr bwMode="auto">
          <a:xfrm>
            <a:off x="1784350" y="3971925"/>
            <a:ext cx="2197100" cy="1906588"/>
            <a:chOff x="1124" y="2502"/>
            <a:chExt cx="1384" cy="1201"/>
          </a:xfrm>
        </p:grpSpPr>
        <p:grpSp>
          <p:nvGrpSpPr>
            <p:cNvPr id="16403" name="Group 4"/>
            <p:cNvGrpSpPr>
              <a:grpSpLocks/>
            </p:cNvGrpSpPr>
            <p:nvPr/>
          </p:nvGrpSpPr>
          <p:grpSpPr bwMode="auto">
            <a:xfrm>
              <a:off x="1124" y="2502"/>
              <a:ext cx="1384" cy="900"/>
              <a:chOff x="336" y="624"/>
              <a:chExt cx="2208" cy="1488"/>
            </a:xfrm>
          </p:grpSpPr>
          <p:sp>
            <p:nvSpPr>
              <p:cNvPr id="16405" name="Line 5"/>
              <p:cNvSpPr>
                <a:spLocks noChangeShapeType="1"/>
              </p:cNvSpPr>
              <p:nvPr/>
            </p:nvSpPr>
            <p:spPr bwMode="auto">
              <a:xfrm flipH="1">
                <a:off x="480" y="768"/>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6" name="Line 6"/>
              <p:cNvSpPr>
                <a:spLocks noChangeShapeType="1"/>
              </p:cNvSpPr>
              <p:nvPr/>
            </p:nvSpPr>
            <p:spPr bwMode="auto">
              <a:xfrm>
                <a:off x="576" y="1488"/>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7" name="Line 7"/>
              <p:cNvSpPr>
                <a:spLocks noChangeShapeType="1"/>
              </p:cNvSpPr>
              <p:nvPr/>
            </p:nvSpPr>
            <p:spPr bwMode="auto">
              <a:xfrm>
                <a:off x="1152" y="1920"/>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8" name="Line 8"/>
              <p:cNvSpPr>
                <a:spLocks noChangeShapeType="1"/>
              </p:cNvSpPr>
              <p:nvPr/>
            </p:nvSpPr>
            <p:spPr bwMode="auto">
              <a:xfrm flipH="1" flipV="1">
                <a:off x="1536" y="912"/>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9" name="Line 9"/>
              <p:cNvSpPr>
                <a:spLocks noChangeShapeType="1"/>
              </p:cNvSpPr>
              <p:nvPr/>
            </p:nvSpPr>
            <p:spPr bwMode="auto">
              <a:xfrm>
                <a:off x="1584" y="768"/>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0" name="Line 10"/>
              <p:cNvSpPr>
                <a:spLocks noChangeShapeType="1"/>
              </p:cNvSpPr>
              <p:nvPr/>
            </p:nvSpPr>
            <p:spPr bwMode="auto">
              <a:xfrm flipH="1" flipV="1">
                <a:off x="624" y="1344"/>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1" name="Line 11"/>
              <p:cNvSpPr>
                <a:spLocks noChangeShapeType="1"/>
              </p:cNvSpPr>
              <p:nvPr/>
            </p:nvSpPr>
            <p:spPr bwMode="auto">
              <a:xfrm flipH="1">
                <a:off x="1008" y="1344"/>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2" name="Oval 12"/>
              <p:cNvSpPr>
                <a:spLocks noChangeArrowheads="1"/>
              </p:cNvSpPr>
              <p:nvPr/>
            </p:nvSpPr>
            <p:spPr bwMode="auto">
              <a:xfrm>
                <a:off x="1296" y="624"/>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A</a:t>
                </a:r>
              </a:p>
            </p:txBody>
          </p:sp>
          <p:sp>
            <p:nvSpPr>
              <p:cNvPr id="16413" name="Oval 13"/>
              <p:cNvSpPr>
                <a:spLocks noChangeArrowheads="1"/>
              </p:cNvSpPr>
              <p:nvPr/>
            </p:nvSpPr>
            <p:spPr bwMode="auto">
              <a:xfrm>
                <a:off x="336" y="1200"/>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B</a:t>
                </a:r>
              </a:p>
            </p:txBody>
          </p:sp>
          <p:sp>
            <p:nvSpPr>
              <p:cNvPr id="16414" name="Oval 14"/>
              <p:cNvSpPr>
                <a:spLocks noChangeArrowheads="1"/>
              </p:cNvSpPr>
              <p:nvPr/>
            </p:nvSpPr>
            <p:spPr bwMode="auto">
              <a:xfrm>
                <a:off x="2256" y="1200"/>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E</a:t>
                </a:r>
              </a:p>
            </p:txBody>
          </p:sp>
          <p:sp>
            <p:nvSpPr>
              <p:cNvPr id="16415" name="Oval 15"/>
              <p:cNvSpPr>
                <a:spLocks noChangeArrowheads="1"/>
              </p:cNvSpPr>
              <p:nvPr/>
            </p:nvSpPr>
            <p:spPr bwMode="auto">
              <a:xfrm>
                <a:off x="864" y="1776"/>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C</a:t>
                </a:r>
              </a:p>
            </p:txBody>
          </p:sp>
          <p:sp>
            <p:nvSpPr>
              <p:cNvPr id="16416" name="Oval 16"/>
              <p:cNvSpPr>
                <a:spLocks noChangeArrowheads="1"/>
              </p:cNvSpPr>
              <p:nvPr/>
            </p:nvSpPr>
            <p:spPr bwMode="auto">
              <a:xfrm>
                <a:off x="1728" y="1776"/>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F</a:t>
                </a:r>
              </a:p>
            </p:txBody>
          </p:sp>
        </p:grpSp>
        <p:sp>
          <p:nvSpPr>
            <p:cNvPr id="16404" name="Text Box 17"/>
            <p:cNvSpPr txBox="1">
              <a:spLocks noChangeArrowheads="1"/>
            </p:cNvSpPr>
            <p:nvPr/>
          </p:nvSpPr>
          <p:spPr bwMode="auto">
            <a:xfrm>
              <a:off x="1423" y="3472"/>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zh-CN" altLang="en-US" b="1">
                  <a:solidFill>
                    <a:srgbClr val="000066"/>
                  </a:solidFill>
                </a:rPr>
                <a:t>强连通图</a:t>
              </a:r>
            </a:p>
          </p:txBody>
        </p:sp>
      </p:grpSp>
      <p:grpSp>
        <p:nvGrpSpPr>
          <p:cNvPr id="16388" name="Group 34"/>
          <p:cNvGrpSpPr>
            <a:grpSpLocks/>
          </p:cNvGrpSpPr>
          <p:nvPr/>
        </p:nvGrpSpPr>
        <p:grpSpPr bwMode="auto">
          <a:xfrm>
            <a:off x="5094288" y="3992563"/>
            <a:ext cx="2197100" cy="1906587"/>
            <a:chOff x="3209" y="2515"/>
            <a:chExt cx="1384" cy="1201"/>
          </a:xfrm>
        </p:grpSpPr>
        <p:grpSp>
          <p:nvGrpSpPr>
            <p:cNvPr id="16389" name="Group 33"/>
            <p:cNvGrpSpPr>
              <a:grpSpLocks/>
            </p:cNvGrpSpPr>
            <p:nvPr/>
          </p:nvGrpSpPr>
          <p:grpSpPr bwMode="auto">
            <a:xfrm>
              <a:off x="3209" y="2515"/>
              <a:ext cx="1384" cy="900"/>
              <a:chOff x="3192" y="2399"/>
              <a:chExt cx="1384" cy="900"/>
            </a:xfrm>
          </p:grpSpPr>
          <p:sp>
            <p:nvSpPr>
              <p:cNvPr id="16391" name="Line 20"/>
              <p:cNvSpPr>
                <a:spLocks noChangeShapeType="1"/>
              </p:cNvSpPr>
              <p:nvPr/>
            </p:nvSpPr>
            <p:spPr bwMode="auto">
              <a:xfrm flipH="1">
                <a:off x="3282" y="2486"/>
                <a:ext cx="512" cy="261"/>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2" name="Line 21"/>
              <p:cNvSpPr>
                <a:spLocks noChangeShapeType="1"/>
              </p:cNvSpPr>
              <p:nvPr/>
            </p:nvSpPr>
            <p:spPr bwMode="auto">
              <a:xfrm>
                <a:off x="3342" y="2922"/>
                <a:ext cx="181" cy="261"/>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Line 22"/>
              <p:cNvSpPr>
                <a:spLocks noChangeShapeType="1"/>
              </p:cNvSpPr>
              <p:nvPr/>
            </p:nvSpPr>
            <p:spPr bwMode="auto">
              <a:xfrm>
                <a:off x="3703" y="3183"/>
                <a:ext cx="362"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Line 23"/>
              <p:cNvSpPr>
                <a:spLocks noChangeShapeType="1"/>
              </p:cNvSpPr>
              <p:nvPr/>
            </p:nvSpPr>
            <p:spPr bwMode="auto">
              <a:xfrm flipH="1" flipV="1">
                <a:off x="3944" y="2573"/>
                <a:ext cx="211" cy="523"/>
              </a:xfrm>
              <a:prstGeom prst="line">
                <a:avLst/>
              </a:prstGeom>
              <a:noFill/>
              <a:ln w="25400" cap="sq">
                <a:solidFill>
                  <a:srgbClr val="FF0000"/>
                </a:solidFill>
                <a:round/>
                <a:headEnd type="triangle" w="med" len="me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5" name="Line 24"/>
              <p:cNvSpPr>
                <a:spLocks noChangeShapeType="1"/>
              </p:cNvSpPr>
              <p:nvPr/>
            </p:nvSpPr>
            <p:spPr bwMode="auto">
              <a:xfrm>
                <a:off x="3974" y="2486"/>
                <a:ext cx="482" cy="261"/>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6" name="Line 25"/>
              <p:cNvSpPr>
                <a:spLocks noChangeShapeType="1"/>
              </p:cNvSpPr>
              <p:nvPr/>
            </p:nvSpPr>
            <p:spPr bwMode="auto">
              <a:xfrm flipH="1" flipV="1">
                <a:off x="3373" y="2834"/>
                <a:ext cx="692" cy="291"/>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7" name="Line 26"/>
              <p:cNvSpPr>
                <a:spLocks noChangeShapeType="1"/>
              </p:cNvSpPr>
              <p:nvPr/>
            </p:nvSpPr>
            <p:spPr bwMode="auto">
              <a:xfrm flipH="1">
                <a:off x="3613" y="2834"/>
                <a:ext cx="782" cy="26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Oval 27"/>
              <p:cNvSpPr>
                <a:spLocks noChangeArrowheads="1"/>
              </p:cNvSpPr>
              <p:nvPr/>
            </p:nvSpPr>
            <p:spPr bwMode="auto">
              <a:xfrm>
                <a:off x="3794" y="2399"/>
                <a:ext cx="180" cy="203"/>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A</a:t>
                </a:r>
              </a:p>
            </p:txBody>
          </p:sp>
          <p:sp>
            <p:nvSpPr>
              <p:cNvPr id="16399" name="Oval 28"/>
              <p:cNvSpPr>
                <a:spLocks noChangeArrowheads="1"/>
              </p:cNvSpPr>
              <p:nvPr/>
            </p:nvSpPr>
            <p:spPr bwMode="auto">
              <a:xfrm>
                <a:off x="3192" y="2747"/>
                <a:ext cx="181" cy="204"/>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B</a:t>
                </a:r>
              </a:p>
            </p:txBody>
          </p:sp>
          <p:sp>
            <p:nvSpPr>
              <p:cNvPr id="16400" name="Oval 29"/>
              <p:cNvSpPr>
                <a:spLocks noChangeArrowheads="1"/>
              </p:cNvSpPr>
              <p:nvPr/>
            </p:nvSpPr>
            <p:spPr bwMode="auto">
              <a:xfrm>
                <a:off x="4395" y="2747"/>
                <a:ext cx="181" cy="204"/>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E</a:t>
                </a:r>
              </a:p>
            </p:txBody>
          </p:sp>
          <p:sp>
            <p:nvSpPr>
              <p:cNvPr id="16401" name="Oval 30"/>
              <p:cNvSpPr>
                <a:spLocks noChangeArrowheads="1"/>
              </p:cNvSpPr>
              <p:nvPr/>
            </p:nvSpPr>
            <p:spPr bwMode="auto">
              <a:xfrm>
                <a:off x="3523" y="3096"/>
                <a:ext cx="180" cy="203"/>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C</a:t>
                </a:r>
              </a:p>
            </p:txBody>
          </p:sp>
          <p:sp>
            <p:nvSpPr>
              <p:cNvPr id="16402" name="Oval 31"/>
              <p:cNvSpPr>
                <a:spLocks noChangeArrowheads="1"/>
              </p:cNvSpPr>
              <p:nvPr/>
            </p:nvSpPr>
            <p:spPr bwMode="auto">
              <a:xfrm>
                <a:off x="4065" y="3096"/>
                <a:ext cx="180" cy="203"/>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a:solidFill>
                      <a:srgbClr val="000066"/>
                    </a:solidFill>
                  </a:rPr>
                  <a:t>F</a:t>
                </a:r>
              </a:p>
            </p:txBody>
          </p:sp>
        </p:grpSp>
        <p:sp>
          <p:nvSpPr>
            <p:cNvPr id="16390" name="Text Box 32"/>
            <p:cNvSpPr txBox="1">
              <a:spLocks noChangeArrowheads="1"/>
            </p:cNvSpPr>
            <p:nvPr/>
          </p:nvSpPr>
          <p:spPr bwMode="auto">
            <a:xfrm>
              <a:off x="3464" y="3485"/>
              <a:ext cx="8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zh-CN" altLang="en-US" b="1">
                  <a:solidFill>
                    <a:srgbClr val="000066"/>
                  </a:solidFill>
                </a:rPr>
                <a:t>非强连通图</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439737" y="1001713"/>
            <a:ext cx="8239313" cy="5683250"/>
          </a:xfrm>
        </p:spPr>
        <p:txBody>
          <a:bodyPr/>
          <a:lstStyle/>
          <a:p>
            <a:pPr eaLnBrk="1" hangingPunct="1"/>
            <a:r>
              <a:rPr lang="zh-CN" altLang="en-US" dirty="0" smtClean="0"/>
              <a:t>图的基本术语</a:t>
            </a:r>
          </a:p>
          <a:p>
            <a:pPr lvl="1" eaLnBrk="1" hangingPunct="1"/>
            <a:r>
              <a:rPr kumimoji="1" lang="zh-CN" altLang="en-US" dirty="0" smtClean="0"/>
              <a:t>强连通分量（</a:t>
            </a:r>
            <a:r>
              <a:rPr kumimoji="1" lang="en-US" altLang="zh-CN" sz="2000" dirty="0"/>
              <a:t>strongly connected components</a:t>
            </a:r>
            <a:r>
              <a:rPr kumimoji="1" lang="zh-CN" altLang="en-US" dirty="0" smtClean="0"/>
              <a:t>）</a:t>
            </a:r>
            <a:endParaRPr lang="zh-CN" altLang="en-US" dirty="0" smtClean="0"/>
          </a:p>
          <a:p>
            <a:pPr lvl="2" eaLnBrk="1" hangingPunct="1"/>
            <a:r>
              <a:rPr kumimoji="1" lang="zh-CN" altLang="en-US" dirty="0" smtClean="0"/>
              <a:t>有向图中，极大的强连通子图为该图的</a:t>
            </a:r>
            <a:r>
              <a:rPr kumimoji="1" lang="zh-CN" altLang="en-US" dirty="0" smtClean="0">
                <a:solidFill>
                  <a:srgbClr val="FF0000"/>
                </a:solidFill>
              </a:rPr>
              <a:t>强连通分量</a:t>
            </a:r>
          </a:p>
          <a:p>
            <a:pPr lvl="2" eaLnBrk="1" hangingPunct="1"/>
            <a:r>
              <a:rPr kumimoji="1" lang="zh-CN" altLang="en-US" dirty="0" smtClean="0"/>
              <a:t>提示</a:t>
            </a:r>
          </a:p>
          <a:p>
            <a:pPr lvl="3" eaLnBrk="1" hangingPunct="1"/>
            <a:r>
              <a:rPr kumimoji="1" lang="zh-CN" altLang="en-US" dirty="0" smtClean="0"/>
              <a:t>任何强连通图的强连通分量只有一个，即它本身</a:t>
            </a:r>
          </a:p>
          <a:p>
            <a:pPr lvl="3" eaLnBrk="1" hangingPunct="1"/>
            <a:r>
              <a:rPr kumimoji="1" lang="zh-CN" altLang="en-US" dirty="0" smtClean="0"/>
              <a:t>非强连通图有多个强连通分量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688" y="3753567"/>
            <a:ext cx="5835410" cy="2684289"/>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p:txBody>
          <a:bodyPr/>
          <a:lstStyle/>
          <a:p>
            <a:pPr eaLnBrk="1" hangingPunct="1"/>
            <a:r>
              <a:rPr lang="zh-CN" altLang="en-US" dirty="0" smtClean="0"/>
              <a:t>图的存贮结构</a:t>
            </a:r>
          </a:p>
          <a:p>
            <a:pPr lvl="1" eaLnBrk="1" hangingPunct="1"/>
            <a:r>
              <a:rPr lang="zh-CN" altLang="en-US" dirty="0" smtClean="0">
                <a:latin typeface="隶书" pitchFamily="49" charset="-122"/>
              </a:rPr>
              <a:t>图结构中的结点间没有确定的关系（没根）</a:t>
            </a:r>
          </a:p>
          <a:p>
            <a:pPr lvl="2" eaLnBrk="1" hangingPunct="1"/>
            <a:r>
              <a:rPr lang="zh-CN" altLang="en-US" dirty="0" smtClean="0">
                <a:latin typeface="隶书" pitchFamily="49" charset="-122"/>
              </a:rPr>
              <a:t>任意两点之间都可能存在联系，因此无法用顺序存储结构来表示元素之间的关系</a:t>
            </a:r>
          </a:p>
          <a:p>
            <a:pPr lvl="2" eaLnBrk="1" hangingPunct="1"/>
            <a:r>
              <a:rPr lang="zh-CN" altLang="en-US" dirty="0" smtClean="0">
                <a:latin typeface="隶书" pitchFamily="49" charset="-122"/>
              </a:rPr>
              <a:t>可以借助</a:t>
            </a:r>
            <a:r>
              <a:rPr lang="zh-CN" altLang="en-US" dirty="0" smtClean="0">
                <a:solidFill>
                  <a:srgbClr val="FF0000"/>
                </a:solidFill>
                <a:latin typeface="隶书" pitchFamily="49" charset="-122"/>
              </a:rPr>
              <a:t>数组</a:t>
            </a:r>
            <a:r>
              <a:rPr lang="zh-CN" altLang="en-US" dirty="0" smtClean="0">
                <a:latin typeface="隶书" pitchFamily="49" charset="-122"/>
              </a:rPr>
              <a:t>表示顶点之间的关系</a:t>
            </a:r>
          </a:p>
          <a:p>
            <a:pPr lvl="2" eaLnBrk="1" hangingPunct="1"/>
            <a:r>
              <a:rPr lang="zh-CN" altLang="en-US" dirty="0" smtClean="0">
                <a:latin typeface="隶书" pitchFamily="49" charset="-122"/>
              </a:rPr>
              <a:t>图的存储结构常用下面两种方法表示</a:t>
            </a:r>
          </a:p>
          <a:p>
            <a:pPr lvl="3" eaLnBrk="1" hangingPunct="1"/>
            <a:r>
              <a:rPr lang="zh-CN" altLang="en-US" sz="2400" dirty="0" smtClean="0">
                <a:latin typeface="隶书" pitchFamily="49" charset="-122"/>
              </a:rPr>
              <a:t>邻接矩阵表示法（</a:t>
            </a:r>
            <a:r>
              <a:rPr lang="en-US" altLang="zh-CN" sz="2400" dirty="0" smtClean="0">
                <a:latin typeface="隶书" pitchFamily="49" charset="-122"/>
              </a:rPr>
              <a:t>adjacency matrix</a:t>
            </a:r>
            <a:r>
              <a:rPr lang="zh-CN" altLang="en-US" sz="2400" dirty="0" smtClean="0">
                <a:latin typeface="隶书" pitchFamily="49" charset="-122"/>
              </a:rPr>
              <a:t>）</a:t>
            </a:r>
          </a:p>
          <a:p>
            <a:pPr lvl="3" eaLnBrk="1" hangingPunct="1"/>
            <a:r>
              <a:rPr lang="zh-CN" altLang="en-US" sz="2400" dirty="0" smtClean="0">
                <a:latin typeface="隶书" pitchFamily="49" charset="-122"/>
              </a:rPr>
              <a:t>邻接表表示法（</a:t>
            </a:r>
            <a:r>
              <a:rPr lang="en-US" altLang="zh-CN" sz="2400" dirty="0">
                <a:latin typeface="隶书" pitchFamily="49" charset="-122"/>
              </a:rPr>
              <a:t>adjacency list</a:t>
            </a:r>
            <a:r>
              <a:rPr lang="zh-CN" altLang="en-US" sz="2400" dirty="0" smtClean="0">
                <a:latin typeface="隶书" pitchFamily="49"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p:txBody>
          <a:bodyPr/>
          <a:lstStyle/>
          <a:p>
            <a:pPr eaLnBrk="1" hangingPunct="1"/>
            <a:r>
              <a:rPr lang="zh-CN" altLang="en-US" dirty="0" smtClean="0"/>
              <a:t>图的存贮结构</a:t>
            </a:r>
            <a:r>
              <a:rPr lang="en-US" altLang="zh-CN" dirty="0" smtClean="0">
                <a:latin typeface="Arial" charset="0"/>
              </a:rPr>
              <a:t>——</a:t>
            </a:r>
            <a:r>
              <a:rPr lang="zh-CN" altLang="en-US" dirty="0" smtClean="0">
                <a:latin typeface="隶书" pitchFamily="49" charset="-122"/>
              </a:rPr>
              <a:t>邻接矩阵表示法</a:t>
            </a:r>
          </a:p>
          <a:p>
            <a:pPr lvl="1" eaLnBrk="1" hangingPunct="1"/>
            <a:r>
              <a:rPr lang="zh-CN" altLang="en-US" dirty="0" smtClean="0">
                <a:latin typeface="隶书" pitchFamily="49" charset="-122"/>
              </a:rPr>
              <a:t>图的逻辑结构分为两部分：</a:t>
            </a:r>
            <a:r>
              <a:rPr lang="en-US" altLang="zh-CN" dirty="0" smtClean="0">
                <a:latin typeface="隶书" pitchFamily="49" charset="-122"/>
              </a:rPr>
              <a:t>V</a:t>
            </a:r>
            <a:r>
              <a:rPr lang="zh-CN" altLang="en-US" dirty="0" smtClean="0">
                <a:latin typeface="隶书" pitchFamily="49" charset="-122"/>
              </a:rPr>
              <a:t>和</a:t>
            </a:r>
            <a:r>
              <a:rPr lang="en-US" altLang="zh-CN" dirty="0" smtClean="0">
                <a:latin typeface="隶书" pitchFamily="49" charset="-122"/>
              </a:rPr>
              <a:t>E</a:t>
            </a:r>
            <a:r>
              <a:rPr lang="zh-CN" altLang="en-US" dirty="0" smtClean="0">
                <a:latin typeface="隶书" pitchFamily="49" charset="-122"/>
              </a:rPr>
              <a:t>的集合</a:t>
            </a:r>
          </a:p>
          <a:p>
            <a:pPr lvl="2" eaLnBrk="1" hangingPunct="1"/>
            <a:r>
              <a:rPr lang="zh-CN" altLang="en-US" dirty="0" smtClean="0"/>
              <a:t>用一个一维数组存放图中所有顶点数据；</a:t>
            </a:r>
          </a:p>
          <a:p>
            <a:pPr lvl="2" eaLnBrk="1" hangingPunct="1"/>
            <a:r>
              <a:rPr lang="zh-CN" altLang="en-US" dirty="0" smtClean="0"/>
              <a:t>用一个二维数组存放顶点间关系（边或弧）的数据，称这个二维数组为</a:t>
            </a:r>
            <a:r>
              <a:rPr lang="zh-CN" altLang="en-US" dirty="0" smtClean="0">
                <a:solidFill>
                  <a:srgbClr val="FF0000"/>
                </a:solidFill>
              </a:rPr>
              <a:t>邻接矩阵</a:t>
            </a:r>
          </a:p>
          <a:p>
            <a:pPr lvl="2" eaLnBrk="1" hangingPunct="1"/>
            <a:r>
              <a:rPr lang="zh-CN" altLang="en-US" dirty="0" smtClean="0"/>
              <a:t>若（</a:t>
            </a:r>
            <a:r>
              <a:rPr lang="en-US" altLang="zh-CN" dirty="0" smtClean="0"/>
              <a:t>v</a:t>
            </a:r>
            <a:r>
              <a:rPr lang="en-US" altLang="zh-CN" baseline="-25000" dirty="0" smtClean="0"/>
              <a:t>i</a:t>
            </a:r>
            <a:r>
              <a:rPr lang="en-US" altLang="zh-CN" dirty="0" smtClean="0"/>
              <a:t>, </a:t>
            </a:r>
            <a:r>
              <a:rPr lang="en-US" altLang="zh-CN" dirty="0" err="1" smtClean="0"/>
              <a:t>v</a:t>
            </a:r>
            <a:r>
              <a:rPr lang="en-US" altLang="zh-CN" baseline="-25000" dirty="0" err="1" smtClean="0"/>
              <a:t>j</a:t>
            </a:r>
            <a:r>
              <a:rPr lang="zh-CN" altLang="en-US" dirty="0" smtClean="0"/>
              <a:t>）∈</a:t>
            </a:r>
            <a:r>
              <a:rPr lang="en-US" altLang="zh-CN" dirty="0" smtClean="0"/>
              <a:t>E(G)</a:t>
            </a:r>
            <a:r>
              <a:rPr lang="zh-CN" altLang="en-US" dirty="0" smtClean="0"/>
              <a:t>或</a:t>
            </a:r>
            <a:r>
              <a:rPr lang="en-US" altLang="zh-CN" dirty="0" smtClean="0"/>
              <a:t>〈 v</a:t>
            </a:r>
            <a:r>
              <a:rPr lang="en-US" altLang="zh-CN" baseline="-25000" dirty="0" smtClean="0"/>
              <a:t>i</a:t>
            </a:r>
            <a:r>
              <a:rPr lang="en-US" altLang="zh-CN" dirty="0" smtClean="0"/>
              <a:t>, </a:t>
            </a:r>
            <a:r>
              <a:rPr lang="en-US" altLang="zh-CN" dirty="0" err="1" smtClean="0"/>
              <a:t>v</a:t>
            </a:r>
            <a:r>
              <a:rPr lang="en-US" altLang="zh-CN" baseline="-25000" dirty="0" err="1" smtClean="0"/>
              <a:t>j</a:t>
            </a:r>
            <a:r>
              <a:rPr lang="en-US" altLang="zh-CN" baseline="-25000" dirty="0" smtClean="0"/>
              <a:t> </a:t>
            </a:r>
            <a:r>
              <a:rPr lang="en-US" altLang="zh-CN" dirty="0" smtClean="0"/>
              <a:t>〉∈E(G),  </a:t>
            </a:r>
            <a:r>
              <a:rPr lang="zh-CN" altLang="en-US" dirty="0" smtClean="0"/>
              <a:t>则矩阵中第</a:t>
            </a:r>
            <a:r>
              <a:rPr lang="en-US" altLang="zh-CN" dirty="0" err="1" smtClean="0"/>
              <a:t>i</a:t>
            </a:r>
            <a:r>
              <a:rPr lang="zh-CN" altLang="en-US" dirty="0" smtClean="0"/>
              <a:t>行第</a:t>
            </a:r>
            <a:r>
              <a:rPr lang="en-US" altLang="zh-CN" dirty="0" smtClean="0"/>
              <a:t>j</a:t>
            </a:r>
            <a:r>
              <a:rPr lang="zh-CN" altLang="en-US" dirty="0" smtClean="0"/>
              <a:t>列元素值为</a:t>
            </a:r>
            <a:r>
              <a:rPr lang="en-US" altLang="zh-CN" dirty="0" smtClean="0"/>
              <a:t>1</a:t>
            </a:r>
            <a:r>
              <a:rPr lang="zh-CN" altLang="en-US" dirty="0" smtClean="0"/>
              <a:t>，否则为</a:t>
            </a:r>
            <a:r>
              <a:rPr lang="en-US" altLang="zh-CN" dirty="0" smtClean="0"/>
              <a:t>0 </a:t>
            </a:r>
            <a:r>
              <a:rPr lang="zh-CN" altLang="en-US" dirty="0" smtClean="0"/>
              <a:t>。</a:t>
            </a:r>
          </a:p>
          <a:p>
            <a:pPr lvl="1" eaLnBrk="1" hangingPunct="1"/>
            <a:r>
              <a:rPr lang="zh-CN" altLang="en-US" dirty="0" smtClean="0"/>
              <a:t>邻接矩阵</a:t>
            </a:r>
          </a:p>
          <a:p>
            <a:pPr lvl="2" eaLnBrk="1" hangingPunct="1"/>
            <a:r>
              <a:rPr lang="zh-CN" altLang="en-US" dirty="0" smtClean="0"/>
              <a:t>表示顶点间相连关系的矩阵</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p:txBody>
          <a:bodyPr/>
          <a:lstStyle/>
          <a:p>
            <a:pPr eaLnBrk="1" hangingPunct="1"/>
            <a:r>
              <a:rPr lang="zh-CN" altLang="en-US" smtClean="0">
                <a:latin typeface="隶书" pitchFamily="49" charset="-122"/>
              </a:rPr>
              <a:t>图是对结点的前趋和后继个数不加限制的数据结构</a:t>
            </a:r>
          </a:p>
          <a:p>
            <a:pPr lvl="1" eaLnBrk="1" hangingPunct="1"/>
            <a:r>
              <a:rPr lang="zh-CN" altLang="en-US" smtClean="0">
                <a:latin typeface="隶书" pitchFamily="49" charset="-122"/>
              </a:rPr>
              <a:t>较之线性表和树形结构，图是一种更为复杂的非线性数据结构</a:t>
            </a:r>
          </a:p>
          <a:p>
            <a:pPr lvl="1" eaLnBrk="1" hangingPunct="1"/>
            <a:r>
              <a:rPr lang="zh-CN" altLang="en-US" smtClean="0">
                <a:latin typeface="隶书" pitchFamily="49" charset="-122"/>
              </a:rPr>
              <a:t>图中各数据元素之间的关系可以是任意的</a:t>
            </a:r>
          </a:p>
          <a:p>
            <a:pPr lvl="1" eaLnBrk="1" hangingPunct="1"/>
            <a:r>
              <a:rPr lang="zh-CN" altLang="en-US" smtClean="0">
                <a:latin typeface="隶书" pitchFamily="49" charset="-122"/>
              </a:rPr>
              <a:t>描述的是“多对多”的关系</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4025" y="969963"/>
            <a:ext cx="8001000" cy="5341937"/>
          </a:xfrm>
        </p:spPr>
        <p:txBody>
          <a:bodyPr/>
          <a:lstStyle/>
          <a:p>
            <a:pPr eaLnBrk="1" hangingPunct="1"/>
            <a:r>
              <a:rPr lang="zh-CN" altLang="en-US" smtClean="0"/>
              <a:t>图的存贮结构</a:t>
            </a:r>
            <a:r>
              <a:rPr lang="en-US" altLang="zh-CN" smtClean="0">
                <a:latin typeface="Arial" charset="0"/>
              </a:rPr>
              <a:t>——</a:t>
            </a:r>
            <a:r>
              <a:rPr lang="zh-CN" altLang="en-US" smtClean="0">
                <a:latin typeface="隶书" pitchFamily="49" charset="-122"/>
              </a:rPr>
              <a:t>邻接矩阵表示法</a:t>
            </a:r>
          </a:p>
          <a:p>
            <a:pPr lvl="1" eaLnBrk="1" hangingPunct="1"/>
            <a:r>
              <a:rPr lang="zh-CN" altLang="en-US" smtClean="0"/>
              <a:t>图的邻接矩阵定义</a:t>
            </a:r>
          </a:p>
          <a:p>
            <a:pPr lvl="2" eaLnBrk="1" hangingPunct="1"/>
            <a:r>
              <a:rPr lang="zh-CN" altLang="en-US" smtClean="0"/>
              <a:t>定义：设</a:t>
            </a:r>
            <a:r>
              <a:rPr lang="en-US" altLang="zh-CN" smtClean="0"/>
              <a:t>G=(V,E)</a:t>
            </a:r>
            <a:r>
              <a:rPr lang="zh-CN" altLang="zh-CN" smtClean="0"/>
              <a:t>是有</a:t>
            </a:r>
            <a:r>
              <a:rPr lang="en-US" altLang="zh-CN" smtClean="0"/>
              <a:t>n</a:t>
            </a:r>
            <a:r>
              <a:rPr lang="en-US" altLang="zh-CN" smtClean="0">
                <a:sym typeface="Symbol" pitchFamily="18" charset="2"/>
              </a:rPr>
              <a:t>1</a:t>
            </a:r>
            <a:r>
              <a:rPr lang="zh-CN" altLang="zh-CN" smtClean="0">
                <a:sym typeface="Symbol" pitchFamily="18" charset="2"/>
              </a:rPr>
              <a:t>个顶点的图，</a:t>
            </a:r>
            <a:r>
              <a:rPr lang="en-US" altLang="zh-CN" smtClean="0">
                <a:sym typeface="Symbol" pitchFamily="18" charset="2"/>
              </a:rPr>
              <a:t>G</a:t>
            </a:r>
            <a:r>
              <a:rPr lang="zh-CN" altLang="zh-CN" smtClean="0">
                <a:sym typeface="Symbol" pitchFamily="18" charset="2"/>
              </a:rPr>
              <a:t>的邻接矩阵</a:t>
            </a:r>
            <a:r>
              <a:rPr lang="en-US" altLang="zh-CN" smtClean="0">
                <a:sym typeface="Symbol" pitchFamily="18" charset="2"/>
              </a:rPr>
              <a:t>A</a:t>
            </a:r>
            <a:r>
              <a:rPr lang="zh-CN" altLang="zh-CN" smtClean="0">
                <a:sym typeface="Symbol" pitchFamily="18" charset="2"/>
              </a:rPr>
              <a:t>是具有以下性质的</a:t>
            </a:r>
            <a:r>
              <a:rPr lang="en-US" altLang="zh-CN" smtClean="0">
                <a:sym typeface="Symbol" pitchFamily="18" charset="2"/>
              </a:rPr>
              <a:t>n</a:t>
            </a:r>
            <a:r>
              <a:rPr lang="zh-CN" altLang="zh-CN" smtClean="0">
                <a:sym typeface="Symbol" pitchFamily="18" charset="2"/>
              </a:rPr>
              <a:t>阶方阵</a:t>
            </a:r>
            <a:endParaRPr kumimoji="1" lang="zh-CN" altLang="en-US" b="0" smtClean="0">
              <a:solidFill>
                <a:schemeClr val="tx1"/>
              </a:solidFill>
            </a:endParaRPr>
          </a:p>
        </p:txBody>
      </p:sp>
      <p:grpSp>
        <p:nvGrpSpPr>
          <p:cNvPr id="20483" name="Group 6"/>
          <p:cNvGrpSpPr>
            <a:grpSpLocks/>
          </p:cNvGrpSpPr>
          <p:nvPr/>
        </p:nvGrpSpPr>
        <p:grpSpPr bwMode="auto">
          <a:xfrm>
            <a:off x="1611313" y="2979738"/>
            <a:ext cx="7143750" cy="1016000"/>
            <a:chOff x="1015" y="1425"/>
            <a:chExt cx="4500" cy="640"/>
          </a:xfrm>
        </p:grpSpPr>
        <p:sp>
          <p:nvSpPr>
            <p:cNvPr id="20535" name="Text Box 4"/>
            <p:cNvSpPr txBox="1">
              <a:spLocks noChangeArrowheads="1"/>
            </p:cNvSpPr>
            <p:nvPr/>
          </p:nvSpPr>
          <p:spPr bwMode="auto">
            <a:xfrm>
              <a:off x="1015" y="1425"/>
              <a:ext cx="4500" cy="640"/>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dirty="0">
                  <a:solidFill>
                    <a:srgbClr val="000066"/>
                  </a:solidFill>
                </a:rPr>
                <a:t>                  1     </a:t>
              </a:r>
              <a:r>
                <a:rPr kumimoji="1" lang="zh-CN" altLang="en-US" sz="2000" b="1" dirty="0">
                  <a:solidFill>
                    <a:srgbClr val="000066"/>
                  </a:solidFill>
                </a:rPr>
                <a:t>若（</a:t>
              </a:r>
              <a:r>
                <a:rPr kumimoji="1" lang="en-US" altLang="zh-CN" sz="2000" b="1" dirty="0" smtClean="0">
                  <a:solidFill>
                    <a:srgbClr val="000066"/>
                  </a:solidFill>
                </a:rPr>
                <a:t>v</a:t>
              </a:r>
              <a:r>
                <a:rPr kumimoji="1" lang="en-US" altLang="zh-CN" sz="2000" b="1" baseline="-25000" dirty="0" smtClean="0">
                  <a:solidFill>
                    <a:srgbClr val="000066"/>
                  </a:solidFill>
                </a:rPr>
                <a:t>i</a:t>
              </a:r>
              <a:r>
                <a:rPr kumimoji="1" lang="en-US" altLang="zh-CN" sz="2000" b="1" dirty="0" smtClean="0">
                  <a:solidFill>
                    <a:srgbClr val="000066"/>
                  </a:solidFill>
                </a:rPr>
                <a:t>, </a:t>
              </a:r>
              <a:r>
                <a:rPr kumimoji="1" lang="en-US" altLang="zh-CN" sz="2000" b="1" dirty="0" err="1" smtClean="0">
                  <a:solidFill>
                    <a:srgbClr val="000066"/>
                  </a:solidFill>
                </a:rPr>
                <a:t>v</a:t>
              </a:r>
              <a:r>
                <a:rPr kumimoji="1" lang="en-US" altLang="zh-CN" sz="2000" b="1" baseline="-25000" dirty="0" err="1" smtClean="0">
                  <a:solidFill>
                    <a:srgbClr val="000066"/>
                  </a:solidFill>
                </a:rPr>
                <a:t>j</a:t>
              </a:r>
              <a:r>
                <a:rPr kumimoji="1" lang="zh-CN" altLang="en-US" sz="2000" b="1" dirty="0">
                  <a:solidFill>
                    <a:srgbClr val="000066"/>
                  </a:solidFill>
                </a:rPr>
                <a:t>）∈</a:t>
              </a:r>
              <a:r>
                <a:rPr kumimoji="1" lang="en-US" altLang="zh-CN" sz="2000" b="1" dirty="0">
                  <a:solidFill>
                    <a:srgbClr val="000066"/>
                  </a:solidFill>
                </a:rPr>
                <a:t>E(G)</a:t>
              </a:r>
              <a:r>
                <a:rPr kumimoji="1" lang="zh-CN" altLang="en-US" sz="2000" b="1" dirty="0">
                  <a:solidFill>
                    <a:srgbClr val="000066"/>
                  </a:solidFill>
                </a:rPr>
                <a:t>或</a:t>
              </a:r>
              <a:r>
                <a:rPr kumimoji="1" lang="en-US" altLang="zh-CN" sz="2000" b="1" dirty="0">
                  <a:solidFill>
                    <a:srgbClr val="000066"/>
                  </a:solidFill>
                </a:rPr>
                <a:t>〈</a:t>
              </a:r>
              <a:r>
                <a:rPr kumimoji="1" lang="en-US" altLang="zh-CN" sz="2000" b="1" dirty="0" smtClean="0">
                  <a:solidFill>
                    <a:srgbClr val="000066"/>
                  </a:solidFill>
                </a:rPr>
                <a:t>v</a:t>
              </a:r>
              <a:r>
                <a:rPr kumimoji="1" lang="en-US" altLang="zh-CN" sz="2000" b="1" baseline="-25000" dirty="0" smtClean="0">
                  <a:solidFill>
                    <a:srgbClr val="000066"/>
                  </a:solidFill>
                </a:rPr>
                <a:t>i</a:t>
              </a:r>
              <a:r>
                <a:rPr kumimoji="1" lang="en-US" altLang="zh-CN" sz="2000" b="1" dirty="0" smtClean="0">
                  <a:solidFill>
                    <a:srgbClr val="000066"/>
                  </a:solidFill>
                </a:rPr>
                <a:t>, </a:t>
              </a:r>
              <a:r>
                <a:rPr kumimoji="1" lang="en-US" altLang="zh-CN" sz="2000" b="1" dirty="0" err="1" smtClean="0">
                  <a:solidFill>
                    <a:srgbClr val="000066"/>
                  </a:solidFill>
                </a:rPr>
                <a:t>v</a:t>
              </a:r>
              <a:r>
                <a:rPr kumimoji="1" lang="en-US" altLang="zh-CN" sz="2000" b="1" baseline="-25000" dirty="0" err="1" smtClean="0">
                  <a:solidFill>
                    <a:srgbClr val="000066"/>
                  </a:solidFill>
                </a:rPr>
                <a:t>j</a:t>
              </a:r>
              <a:r>
                <a:rPr kumimoji="1" lang="en-US" altLang="zh-CN" sz="2000" b="1" dirty="0">
                  <a:solidFill>
                    <a:srgbClr val="000066"/>
                  </a:solidFill>
                </a:rPr>
                <a:t>〉∈E(G)</a:t>
              </a:r>
            </a:p>
            <a:p>
              <a:pPr algn="l" eaLnBrk="1" hangingPunct="1"/>
              <a:r>
                <a:rPr kumimoji="1" lang="en-US" altLang="zh-CN" sz="2000" b="1" dirty="0">
                  <a:solidFill>
                    <a:srgbClr val="000066"/>
                  </a:solidFill>
                </a:rPr>
                <a:t>  A[</a:t>
              </a:r>
              <a:r>
                <a:rPr kumimoji="1" lang="en-US" altLang="zh-CN" sz="2000" b="1" dirty="0" err="1">
                  <a:solidFill>
                    <a:srgbClr val="000066"/>
                  </a:solidFill>
                </a:rPr>
                <a:t>i</a:t>
              </a:r>
              <a:r>
                <a:rPr kumimoji="1" lang="en-US" altLang="zh-CN" sz="2000" b="1" dirty="0">
                  <a:solidFill>
                    <a:srgbClr val="000066"/>
                  </a:solidFill>
                </a:rPr>
                <a:t>][j]= </a:t>
              </a:r>
            </a:p>
            <a:p>
              <a:pPr algn="l" eaLnBrk="1" hangingPunct="1"/>
              <a:r>
                <a:rPr kumimoji="1" lang="en-US" altLang="zh-CN" sz="2000" b="1" dirty="0">
                  <a:solidFill>
                    <a:srgbClr val="000066"/>
                  </a:solidFill>
                </a:rPr>
                <a:t>                  0     </a:t>
              </a:r>
              <a:r>
                <a:rPr kumimoji="1" lang="zh-CN" altLang="en-US" sz="2000" b="1" dirty="0">
                  <a:solidFill>
                    <a:srgbClr val="000066"/>
                  </a:solidFill>
                </a:rPr>
                <a:t>其它情形 </a:t>
              </a:r>
              <a:endParaRPr lang="zh-CN" altLang="en-US" sz="2000" b="1" dirty="0">
                <a:solidFill>
                  <a:srgbClr val="000066"/>
                </a:solidFill>
              </a:endParaRPr>
            </a:p>
          </p:txBody>
        </p:sp>
        <p:sp>
          <p:nvSpPr>
            <p:cNvPr id="20536" name="AutoShape 5"/>
            <p:cNvSpPr>
              <a:spLocks/>
            </p:cNvSpPr>
            <p:nvPr/>
          </p:nvSpPr>
          <p:spPr bwMode="auto">
            <a:xfrm>
              <a:off x="1932" y="1515"/>
              <a:ext cx="56" cy="443"/>
            </a:xfrm>
            <a:prstGeom prst="leftBrace">
              <a:avLst>
                <a:gd name="adj1" fmla="val 65923"/>
                <a:gd name="adj2" fmla="val 50000"/>
              </a:avLst>
            </a:prstGeom>
            <a:noFill/>
            <a:ln w="2857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484" name="Group 9"/>
          <p:cNvGrpSpPr>
            <a:grpSpLocks/>
          </p:cNvGrpSpPr>
          <p:nvPr/>
        </p:nvGrpSpPr>
        <p:grpSpPr bwMode="auto">
          <a:xfrm>
            <a:off x="427038" y="4554538"/>
            <a:ext cx="1279525" cy="1511300"/>
            <a:chOff x="1238" y="2285"/>
            <a:chExt cx="806" cy="952"/>
          </a:xfrm>
        </p:grpSpPr>
        <p:sp>
          <p:nvSpPr>
            <p:cNvPr id="20525" name="Text Box 10"/>
            <p:cNvSpPr txBox="1">
              <a:spLocks noChangeArrowheads="1"/>
            </p:cNvSpPr>
            <p:nvPr/>
          </p:nvSpPr>
          <p:spPr bwMode="auto">
            <a:xfrm>
              <a:off x="1479" y="2987"/>
              <a:ext cx="312" cy="250"/>
            </a:xfrm>
            <a:prstGeom prst="rect">
              <a:avLst/>
            </a:prstGeom>
            <a:noFill/>
            <a:ln>
              <a:noFill/>
            </a:ln>
            <a:effectLst/>
            <a:extLst>
              <a:ext uri="{909E8E84-426E-40DD-AFC4-6F175D3DCCD1}">
                <a14:hiddenFill xmlns:a14="http://schemas.microsoft.com/office/drawing/2010/main">
                  <a:solidFill>
                    <a:srgbClr val="F4F0BA"/>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kumimoji="1" lang="zh-CN" altLang="zh-CN" sz="2000" b="1">
                <a:solidFill>
                  <a:srgbClr val="000066"/>
                </a:solidFill>
              </a:endParaRPr>
            </a:p>
          </p:txBody>
        </p:sp>
        <p:grpSp>
          <p:nvGrpSpPr>
            <p:cNvPr id="20526" name="Group 11"/>
            <p:cNvGrpSpPr>
              <a:grpSpLocks/>
            </p:cNvGrpSpPr>
            <p:nvPr/>
          </p:nvGrpSpPr>
          <p:grpSpPr bwMode="auto">
            <a:xfrm>
              <a:off x="1238" y="2285"/>
              <a:ext cx="806" cy="734"/>
              <a:chOff x="1238" y="2285"/>
              <a:chExt cx="806" cy="734"/>
            </a:xfrm>
          </p:grpSpPr>
          <p:sp>
            <p:nvSpPr>
              <p:cNvPr id="20527" name="Oval 12"/>
              <p:cNvSpPr>
                <a:spLocks noChangeArrowheads="1"/>
              </p:cNvSpPr>
              <p:nvPr/>
            </p:nvSpPr>
            <p:spPr bwMode="auto">
              <a:xfrm>
                <a:off x="1844" y="2285"/>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b</a:t>
                </a:r>
              </a:p>
            </p:txBody>
          </p:sp>
          <p:sp>
            <p:nvSpPr>
              <p:cNvPr id="20528" name="Oval 13"/>
              <p:cNvSpPr>
                <a:spLocks noChangeArrowheads="1"/>
              </p:cNvSpPr>
              <p:nvPr/>
            </p:nvSpPr>
            <p:spPr bwMode="auto">
              <a:xfrm>
                <a:off x="1844" y="2807"/>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d</a:t>
                </a:r>
              </a:p>
            </p:txBody>
          </p:sp>
          <p:sp>
            <p:nvSpPr>
              <p:cNvPr id="20529" name="Oval 14"/>
              <p:cNvSpPr>
                <a:spLocks noChangeArrowheads="1"/>
              </p:cNvSpPr>
              <p:nvPr/>
            </p:nvSpPr>
            <p:spPr bwMode="auto">
              <a:xfrm>
                <a:off x="1238" y="2285"/>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a</a:t>
                </a:r>
              </a:p>
            </p:txBody>
          </p:sp>
          <p:sp>
            <p:nvSpPr>
              <p:cNvPr id="20530" name="Oval 15"/>
              <p:cNvSpPr>
                <a:spLocks noChangeArrowheads="1"/>
              </p:cNvSpPr>
              <p:nvPr/>
            </p:nvSpPr>
            <p:spPr bwMode="auto">
              <a:xfrm>
                <a:off x="1238" y="2807"/>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c</a:t>
                </a:r>
              </a:p>
            </p:txBody>
          </p:sp>
          <p:sp>
            <p:nvSpPr>
              <p:cNvPr id="20531" name="Line 16"/>
              <p:cNvSpPr>
                <a:spLocks noChangeShapeType="1"/>
              </p:cNvSpPr>
              <p:nvPr/>
            </p:nvSpPr>
            <p:spPr bwMode="auto">
              <a:xfrm>
                <a:off x="1434" y="2400"/>
                <a:ext cx="411"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0532" name="Line 17"/>
              <p:cNvSpPr>
                <a:spLocks noChangeShapeType="1"/>
              </p:cNvSpPr>
              <p:nvPr/>
            </p:nvSpPr>
            <p:spPr bwMode="auto">
              <a:xfrm>
                <a:off x="1434" y="2933"/>
                <a:ext cx="411"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0533" name="Line 18"/>
              <p:cNvSpPr>
                <a:spLocks noChangeShapeType="1"/>
              </p:cNvSpPr>
              <p:nvPr/>
            </p:nvSpPr>
            <p:spPr bwMode="auto">
              <a:xfrm>
                <a:off x="1334" y="2500"/>
                <a:ext cx="0" cy="322"/>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0534" name="Line 19"/>
              <p:cNvSpPr>
                <a:spLocks noChangeShapeType="1"/>
              </p:cNvSpPr>
              <p:nvPr/>
            </p:nvSpPr>
            <p:spPr bwMode="auto">
              <a:xfrm flipH="1" flipV="1">
                <a:off x="1400" y="2466"/>
                <a:ext cx="467" cy="389"/>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grpSp>
      <p:grpSp>
        <p:nvGrpSpPr>
          <p:cNvPr id="20485" name="Group 32"/>
          <p:cNvGrpSpPr>
            <a:grpSpLocks/>
          </p:cNvGrpSpPr>
          <p:nvPr/>
        </p:nvGrpSpPr>
        <p:grpSpPr bwMode="auto">
          <a:xfrm>
            <a:off x="1981200" y="4264025"/>
            <a:ext cx="1938338" cy="1841500"/>
            <a:chOff x="2666" y="2606"/>
            <a:chExt cx="1221" cy="1160"/>
          </a:xfrm>
        </p:grpSpPr>
        <p:graphicFrame>
          <p:nvGraphicFramePr>
            <p:cNvPr id="20514" name="Object 21"/>
            <p:cNvGraphicFramePr>
              <a:graphicFrameLocks noChangeAspect="1"/>
            </p:cNvGraphicFramePr>
            <p:nvPr/>
          </p:nvGraphicFramePr>
          <p:xfrm>
            <a:off x="2841" y="2787"/>
            <a:ext cx="1046" cy="966"/>
          </p:xfrm>
          <a:graphic>
            <a:graphicData uri="http://schemas.openxmlformats.org/presentationml/2006/ole">
              <mc:AlternateContent xmlns:mc="http://schemas.openxmlformats.org/markup-compatibility/2006">
                <mc:Choice xmlns:v="urn:schemas-microsoft-com:vml" Requires="v">
                  <p:oleObj spid="_x0000_s21195" name="公式" r:id="rId4" imgW="901309" imgH="990170" progId="Equation.3">
                    <p:embed/>
                  </p:oleObj>
                </mc:Choice>
                <mc:Fallback>
                  <p:oleObj name="公式" r:id="rId4" imgW="901309" imgH="99017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1" y="2787"/>
                          <a:ext cx="1046" cy="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15" name="Group 22"/>
            <p:cNvGrpSpPr>
              <a:grpSpLocks/>
            </p:cNvGrpSpPr>
            <p:nvPr/>
          </p:nvGrpSpPr>
          <p:grpSpPr bwMode="auto">
            <a:xfrm>
              <a:off x="2666" y="2748"/>
              <a:ext cx="196" cy="1018"/>
              <a:chOff x="2347" y="1563"/>
              <a:chExt cx="196" cy="1018"/>
            </a:xfrm>
          </p:grpSpPr>
          <p:sp>
            <p:nvSpPr>
              <p:cNvPr id="20521" name="Text Box 23"/>
              <p:cNvSpPr txBox="1">
                <a:spLocks noChangeArrowheads="1"/>
              </p:cNvSpPr>
              <p:nvPr/>
            </p:nvSpPr>
            <p:spPr bwMode="auto">
              <a:xfrm>
                <a:off x="2350" y="1563"/>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a</a:t>
                </a:r>
              </a:p>
            </p:txBody>
          </p:sp>
          <p:sp>
            <p:nvSpPr>
              <p:cNvPr id="20522" name="Text Box 24"/>
              <p:cNvSpPr txBox="1">
                <a:spLocks noChangeArrowheads="1"/>
              </p:cNvSpPr>
              <p:nvPr/>
            </p:nvSpPr>
            <p:spPr bwMode="auto">
              <a:xfrm>
                <a:off x="2347" y="179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b</a:t>
                </a:r>
              </a:p>
            </p:txBody>
          </p:sp>
          <p:sp>
            <p:nvSpPr>
              <p:cNvPr id="20523" name="Text Box 25"/>
              <p:cNvSpPr txBox="1">
                <a:spLocks noChangeArrowheads="1"/>
              </p:cNvSpPr>
              <p:nvPr/>
            </p:nvSpPr>
            <p:spPr bwMode="auto">
              <a:xfrm>
                <a:off x="2351" y="2063"/>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c</a:t>
                </a:r>
              </a:p>
            </p:txBody>
          </p:sp>
          <p:sp>
            <p:nvSpPr>
              <p:cNvPr id="20524" name="Text Box 26"/>
              <p:cNvSpPr txBox="1">
                <a:spLocks noChangeArrowheads="1"/>
              </p:cNvSpPr>
              <p:nvPr/>
            </p:nvSpPr>
            <p:spPr bwMode="auto">
              <a:xfrm>
                <a:off x="2347" y="233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d</a:t>
                </a:r>
              </a:p>
            </p:txBody>
          </p:sp>
        </p:grpSp>
        <p:grpSp>
          <p:nvGrpSpPr>
            <p:cNvPr id="20516" name="Group 27"/>
            <p:cNvGrpSpPr>
              <a:grpSpLocks/>
            </p:cNvGrpSpPr>
            <p:nvPr/>
          </p:nvGrpSpPr>
          <p:grpSpPr bwMode="auto">
            <a:xfrm>
              <a:off x="2887" y="2606"/>
              <a:ext cx="970" cy="250"/>
              <a:chOff x="2568" y="1421"/>
              <a:chExt cx="970" cy="250"/>
            </a:xfrm>
          </p:grpSpPr>
          <p:sp>
            <p:nvSpPr>
              <p:cNvPr id="20517" name="Text Box 28"/>
              <p:cNvSpPr txBox="1">
                <a:spLocks noChangeArrowheads="1"/>
              </p:cNvSpPr>
              <p:nvPr/>
            </p:nvSpPr>
            <p:spPr bwMode="auto">
              <a:xfrm>
                <a:off x="3246" y="1421"/>
                <a:ext cx="2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d</a:t>
                </a:r>
              </a:p>
            </p:txBody>
          </p:sp>
          <p:sp>
            <p:nvSpPr>
              <p:cNvPr id="20518" name="Text Box 29"/>
              <p:cNvSpPr txBox="1">
                <a:spLocks noChangeArrowheads="1"/>
              </p:cNvSpPr>
              <p:nvPr/>
            </p:nvSpPr>
            <p:spPr bwMode="auto">
              <a:xfrm>
                <a:off x="3036" y="1421"/>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c</a:t>
                </a:r>
              </a:p>
            </p:txBody>
          </p:sp>
          <p:sp>
            <p:nvSpPr>
              <p:cNvPr id="20519" name="Text Box 30"/>
              <p:cNvSpPr txBox="1">
                <a:spLocks noChangeArrowheads="1"/>
              </p:cNvSpPr>
              <p:nvPr/>
            </p:nvSpPr>
            <p:spPr bwMode="auto">
              <a:xfrm>
                <a:off x="2810" y="142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b</a:t>
                </a:r>
              </a:p>
            </p:txBody>
          </p:sp>
          <p:sp>
            <p:nvSpPr>
              <p:cNvPr id="20520" name="Text Box 31"/>
              <p:cNvSpPr txBox="1">
                <a:spLocks noChangeArrowheads="1"/>
              </p:cNvSpPr>
              <p:nvPr/>
            </p:nvSpPr>
            <p:spPr bwMode="auto">
              <a:xfrm>
                <a:off x="2568" y="1421"/>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a</a:t>
                </a:r>
              </a:p>
            </p:txBody>
          </p:sp>
        </p:grpSp>
      </p:grpSp>
      <p:grpSp>
        <p:nvGrpSpPr>
          <p:cNvPr id="20486" name="Group 36"/>
          <p:cNvGrpSpPr>
            <a:grpSpLocks/>
          </p:cNvGrpSpPr>
          <p:nvPr/>
        </p:nvGrpSpPr>
        <p:grpSpPr bwMode="auto">
          <a:xfrm>
            <a:off x="4575175" y="4500563"/>
            <a:ext cx="1370013" cy="1731962"/>
            <a:chOff x="3636" y="2551"/>
            <a:chExt cx="863" cy="1091"/>
          </a:xfrm>
        </p:grpSpPr>
        <p:sp>
          <p:nvSpPr>
            <p:cNvPr id="20502" name="Oval 37"/>
            <p:cNvSpPr>
              <a:spLocks noChangeArrowheads="1"/>
            </p:cNvSpPr>
            <p:nvPr/>
          </p:nvSpPr>
          <p:spPr bwMode="auto">
            <a:xfrm>
              <a:off x="3636" y="2551"/>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a</a:t>
              </a:r>
            </a:p>
          </p:txBody>
        </p:sp>
        <p:sp>
          <p:nvSpPr>
            <p:cNvPr id="20503" name="Oval 38"/>
            <p:cNvSpPr>
              <a:spLocks noChangeArrowheads="1"/>
            </p:cNvSpPr>
            <p:nvPr/>
          </p:nvSpPr>
          <p:spPr bwMode="auto">
            <a:xfrm>
              <a:off x="4299" y="3269"/>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e</a:t>
              </a:r>
            </a:p>
          </p:txBody>
        </p:sp>
        <p:sp>
          <p:nvSpPr>
            <p:cNvPr id="20504" name="Oval 39"/>
            <p:cNvSpPr>
              <a:spLocks noChangeArrowheads="1"/>
            </p:cNvSpPr>
            <p:nvPr/>
          </p:nvSpPr>
          <p:spPr bwMode="auto">
            <a:xfrm>
              <a:off x="3970" y="2936"/>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c</a:t>
              </a:r>
            </a:p>
          </p:txBody>
        </p:sp>
        <p:sp>
          <p:nvSpPr>
            <p:cNvPr id="20505" name="Oval 40"/>
            <p:cNvSpPr>
              <a:spLocks noChangeArrowheads="1"/>
            </p:cNvSpPr>
            <p:nvPr/>
          </p:nvSpPr>
          <p:spPr bwMode="auto">
            <a:xfrm>
              <a:off x="4299" y="2558"/>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b</a:t>
              </a:r>
            </a:p>
          </p:txBody>
        </p:sp>
        <p:sp>
          <p:nvSpPr>
            <p:cNvPr id="20506" name="Oval 41"/>
            <p:cNvSpPr>
              <a:spLocks noChangeArrowheads="1"/>
            </p:cNvSpPr>
            <p:nvPr/>
          </p:nvSpPr>
          <p:spPr bwMode="auto">
            <a:xfrm>
              <a:off x="3636" y="3269"/>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d</a:t>
              </a:r>
            </a:p>
          </p:txBody>
        </p:sp>
        <p:sp>
          <p:nvSpPr>
            <p:cNvPr id="20507" name="Text Box 42"/>
            <p:cNvSpPr txBox="1">
              <a:spLocks noChangeArrowheads="1"/>
            </p:cNvSpPr>
            <p:nvPr/>
          </p:nvSpPr>
          <p:spPr bwMode="auto">
            <a:xfrm>
              <a:off x="3896" y="3392"/>
              <a:ext cx="312" cy="250"/>
            </a:xfrm>
            <a:prstGeom prst="rect">
              <a:avLst/>
            </a:prstGeom>
            <a:noFill/>
            <a:ln>
              <a:noFill/>
            </a:ln>
            <a:effectLst/>
            <a:extLst>
              <a:ext uri="{909E8E84-426E-40DD-AFC4-6F175D3DCCD1}">
                <a14:hiddenFill xmlns:a14="http://schemas.microsoft.com/office/drawing/2010/main">
                  <a:solidFill>
                    <a:srgbClr val="F4F0BA"/>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kumimoji="1" lang="zh-CN" altLang="zh-CN" sz="2000" b="1">
                <a:solidFill>
                  <a:srgbClr val="000066"/>
                </a:solidFill>
              </a:endParaRPr>
            </a:p>
          </p:txBody>
        </p:sp>
        <p:sp>
          <p:nvSpPr>
            <p:cNvPr id="20508" name="Line 43"/>
            <p:cNvSpPr>
              <a:spLocks noChangeShapeType="1"/>
            </p:cNvSpPr>
            <p:nvPr/>
          </p:nvSpPr>
          <p:spPr bwMode="auto">
            <a:xfrm>
              <a:off x="3834" y="2666"/>
              <a:ext cx="467"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0509" name="Line 44"/>
            <p:cNvSpPr>
              <a:spLocks noChangeShapeType="1"/>
            </p:cNvSpPr>
            <p:nvPr/>
          </p:nvSpPr>
          <p:spPr bwMode="auto">
            <a:xfrm>
              <a:off x="3723" y="2766"/>
              <a:ext cx="0" cy="5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0510" name="Line 45"/>
            <p:cNvSpPr>
              <a:spLocks noChangeShapeType="1"/>
            </p:cNvSpPr>
            <p:nvPr/>
          </p:nvSpPr>
          <p:spPr bwMode="auto">
            <a:xfrm>
              <a:off x="4423" y="2766"/>
              <a:ext cx="0" cy="5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0511" name="Line 46"/>
            <p:cNvSpPr>
              <a:spLocks noChangeShapeType="1"/>
            </p:cNvSpPr>
            <p:nvPr/>
          </p:nvSpPr>
          <p:spPr bwMode="auto">
            <a:xfrm>
              <a:off x="4123" y="3122"/>
              <a:ext cx="2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0512" name="Line 47"/>
            <p:cNvSpPr>
              <a:spLocks noChangeShapeType="1"/>
            </p:cNvSpPr>
            <p:nvPr/>
          </p:nvSpPr>
          <p:spPr bwMode="auto">
            <a:xfrm flipH="1">
              <a:off x="4112" y="2755"/>
              <a:ext cx="222" cy="22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0513" name="Line 48"/>
            <p:cNvSpPr>
              <a:spLocks noChangeShapeType="1"/>
            </p:cNvSpPr>
            <p:nvPr/>
          </p:nvSpPr>
          <p:spPr bwMode="auto">
            <a:xfrm flipH="1">
              <a:off x="3812" y="3122"/>
              <a:ext cx="189" cy="1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grpSp>
        <p:nvGrpSpPr>
          <p:cNvPr id="20487" name="Group 49"/>
          <p:cNvGrpSpPr>
            <a:grpSpLocks/>
          </p:cNvGrpSpPr>
          <p:nvPr/>
        </p:nvGrpSpPr>
        <p:grpSpPr bwMode="auto">
          <a:xfrm>
            <a:off x="6303963" y="4125913"/>
            <a:ext cx="2179637" cy="2163762"/>
            <a:chOff x="3092" y="2794"/>
            <a:chExt cx="1373" cy="1363"/>
          </a:xfrm>
        </p:grpSpPr>
        <p:graphicFrame>
          <p:nvGraphicFramePr>
            <p:cNvPr id="20488" name="Object 50"/>
            <p:cNvGraphicFramePr>
              <a:graphicFrameLocks noChangeAspect="1"/>
            </p:cNvGraphicFramePr>
            <p:nvPr/>
          </p:nvGraphicFramePr>
          <p:xfrm>
            <a:off x="3273" y="3012"/>
            <a:ext cx="1192" cy="1105"/>
          </p:xfrm>
          <a:graphic>
            <a:graphicData uri="http://schemas.openxmlformats.org/presentationml/2006/ole">
              <mc:AlternateContent xmlns:mc="http://schemas.openxmlformats.org/markup-compatibility/2006">
                <mc:Choice xmlns:v="urn:schemas-microsoft-com:vml" Requires="v">
                  <p:oleObj spid="_x0000_s21196" name="公式" r:id="rId6" imgW="1117600" imgH="1244600" progId="Equation.3">
                    <p:embed/>
                  </p:oleObj>
                </mc:Choice>
                <mc:Fallback>
                  <p:oleObj name="公式" r:id="rId6" imgW="1117600" imgH="1244600" progId="Equation.3">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3" y="3012"/>
                          <a:ext cx="1192" cy="1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89" name="Group 51"/>
            <p:cNvGrpSpPr>
              <a:grpSpLocks/>
            </p:cNvGrpSpPr>
            <p:nvPr/>
          </p:nvGrpSpPr>
          <p:grpSpPr bwMode="auto">
            <a:xfrm>
              <a:off x="3320" y="2794"/>
              <a:ext cx="1129" cy="253"/>
              <a:chOff x="3320" y="2794"/>
              <a:chExt cx="1129" cy="253"/>
            </a:xfrm>
          </p:grpSpPr>
          <p:grpSp>
            <p:nvGrpSpPr>
              <p:cNvPr id="20496" name="Group 52"/>
              <p:cNvGrpSpPr>
                <a:grpSpLocks/>
              </p:cNvGrpSpPr>
              <p:nvPr/>
            </p:nvGrpSpPr>
            <p:grpSpPr bwMode="auto">
              <a:xfrm>
                <a:off x="3320" y="2794"/>
                <a:ext cx="969" cy="250"/>
                <a:chOff x="2569" y="1421"/>
                <a:chExt cx="969" cy="250"/>
              </a:xfrm>
            </p:grpSpPr>
            <p:sp>
              <p:nvSpPr>
                <p:cNvPr id="20498" name="Text Box 53"/>
                <p:cNvSpPr txBox="1">
                  <a:spLocks noChangeArrowheads="1"/>
                </p:cNvSpPr>
                <p:nvPr/>
              </p:nvSpPr>
              <p:spPr bwMode="auto">
                <a:xfrm>
                  <a:off x="3246" y="1421"/>
                  <a:ext cx="29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d</a:t>
                  </a:r>
                </a:p>
              </p:txBody>
            </p:sp>
            <p:sp>
              <p:nvSpPr>
                <p:cNvPr id="20499" name="Text Box 54"/>
                <p:cNvSpPr txBox="1">
                  <a:spLocks noChangeArrowheads="1"/>
                </p:cNvSpPr>
                <p:nvPr/>
              </p:nvSpPr>
              <p:spPr bwMode="auto">
                <a:xfrm>
                  <a:off x="3036" y="1421"/>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c</a:t>
                  </a:r>
                </a:p>
              </p:txBody>
            </p:sp>
            <p:sp>
              <p:nvSpPr>
                <p:cNvPr id="20500" name="Text Box 55"/>
                <p:cNvSpPr txBox="1">
                  <a:spLocks noChangeArrowheads="1"/>
                </p:cNvSpPr>
                <p:nvPr/>
              </p:nvSpPr>
              <p:spPr bwMode="auto">
                <a:xfrm>
                  <a:off x="2810" y="142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b</a:t>
                  </a:r>
                </a:p>
              </p:txBody>
            </p:sp>
            <p:sp>
              <p:nvSpPr>
                <p:cNvPr id="20501" name="Text Box 56"/>
                <p:cNvSpPr txBox="1">
                  <a:spLocks noChangeArrowheads="1"/>
                </p:cNvSpPr>
                <p:nvPr/>
              </p:nvSpPr>
              <p:spPr bwMode="auto">
                <a:xfrm>
                  <a:off x="2569" y="1421"/>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a</a:t>
                  </a:r>
                </a:p>
              </p:txBody>
            </p:sp>
          </p:grpSp>
          <p:sp>
            <p:nvSpPr>
              <p:cNvPr id="20497" name="Text Box 57"/>
              <p:cNvSpPr txBox="1">
                <a:spLocks noChangeArrowheads="1"/>
              </p:cNvSpPr>
              <p:nvPr/>
            </p:nvSpPr>
            <p:spPr bwMode="auto">
              <a:xfrm>
                <a:off x="4262" y="2797"/>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e</a:t>
                </a:r>
              </a:p>
            </p:txBody>
          </p:sp>
        </p:grpSp>
        <p:grpSp>
          <p:nvGrpSpPr>
            <p:cNvPr id="20490" name="Group 58"/>
            <p:cNvGrpSpPr>
              <a:grpSpLocks/>
            </p:cNvGrpSpPr>
            <p:nvPr/>
          </p:nvGrpSpPr>
          <p:grpSpPr bwMode="auto">
            <a:xfrm>
              <a:off x="3092" y="2981"/>
              <a:ext cx="203" cy="1176"/>
              <a:chOff x="3092" y="2981"/>
              <a:chExt cx="203" cy="1176"/>
            </a:xfrm>
          </p:grpSpPr>
          <p:sp>
            <p:nvSpPr>
              <p:cNvPr id="20491" name="Text Box 59"/>
              <p:cNvSpPr txBox="1">
                <a:spLocks noChangeArrowheads="1"/>
              </p:cNvSpPr>
              <p:nvPr/>
            </p:nvSpPr>
            <p:spPr bwMode="auto">
              <a:xfrm>
                <a:off x="3102" y="2981"/>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a</a:t>
                </a:r>
              </a:p>
            </p:txBody>
          </p:sp>
          <p:sp>
            <p:nvSpPr>
              <p:cNvPr id="20492" name="Text Box 60"/>
              <p:cNvSpPr txBox="1">
                <a:spLocks noChangeArrowheads="1"/>
              </p:cNvSpPr>
              <p:nvPr/>
            </p:nvSpPr>
            <p:spPr bwMode="auto">
              <a:xfrm>
                <a:off x="3099" y="3215"/>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b</a:t>
                </a:r>
              </a:p>
            </p:txBody>
          </p:sp>
          <p:sp>
            <p:nvSpPr>
              <p:cNvPr id="20493" name="Text Box 61"/>
              <p:cNvSpPr txBox="1">
                <a:spLocks noChangeArrowheads="1"/>
              </p:cNvSpPr>
              <p:nvPr/>
            </p:nvSpPr>
            <p:spPr bwMode="auto">
              <a:xfrm>
                <a:off x="3092" y="3448"/>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c</a:t>
                </a:r>
              </a:p>
            </p:txBody>
          </p:sp>
          <p:sp>
            <p:nvSpPr>
              <p:cNvPr id="20494" name="Text Box 62"/>
              <p:cNvSpPr txBox="1">
                <a:spLocks noChangeArrowheads="1"/>
              </p:cNvSpPr>
              <p:nvPr/>
            </p:nvSpPr>
            <p:spPr bwMode="auto">
              <a:xfrm>
                <a:off x="3099" y="3671"/>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d</a:t>
                </a:r>
              </a:p>
            </p:txBody>
          </p:sp>
          <p:sp>
            <p:nvSpPr>
              <p:cNvPr id="20495" name="Text Box 63"/>
              <p:cNvSpPr txBox="1">
                <a:spLocks noChangeArrowheads="1"/>
              </p:cNvSpPr>
              <p:nvPr/>
            </p:nvSpPr>
            <p:spPr bwMode="auto">
              <a:xfrm>
                <a:off x="3096" y="3907"/>
                <a:ext cx="18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sym typeface="Wingdings" pitchFamily="2" charset="2"/>
                  </a:rPr>
                  <a:t>e</a:t>
                </a: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42938" y="952500"/>
            <a:ext cx="7896225" cy="5327650"/>
          </a:xfrm>
        </p:spPr>
        <p:txBody>
          <a:bodyPr/>
          <a:lstStyle/>
          <a:p>
            <a:pPr eaLnBrk="1" hangingPunct="1"/>
            <a:r>
              <a:rPr lang="zh-CN" altLang="en-US" dirty="0" smtClean="0"/>
              <a:t>图的存贮结构</a:t>
            </a:r>
            <a:r>
              <a:rPr lang="en-US" altLang="zh-CN" dirty="0" smtClean="0">
                <a:latin typeface="Arial" charset="0"/>
              </a:rPr>
              <a:t>——</a:t>
            </a:r>
            <a:r>
              <a:rPr lang="zh-CN" altLang="en-US" dirty="0" smtClean="0">
                <a:latin typeface="隶书" pitchFamily="49" charset="-122"/>
              </a:rPr>
              <a:t>邻接矩阵特点</a:t>
            </a:r>
          </a:p>
          <a:p>
            <a:pPr lvl="1" eaLnBrk="1" hangingPunct="1"/>
            <a:r>
              <a:rPr lang="zh-CN" altLang="en-US" dirty="0" smtClean="0"/>
              <a:t>无向图邻接矩阵的特点</a:t>
            </a:r>
          </a:p>
          <a:p>
            <a:pPr lvl="2" eaLnBrk="1" hangingPunct="1"/>
            <a:r>
              <a:rPr kumimoji="1" lang="zh-CN" altLang="en-US" dirty="0" smtClean="0">
                <a:latin typeface="宋体" charset="-122"/>
              </a:rPr>
              <a:t>矩阵是对称的</a:t>
            </a:r>
          </a:p>
          <a:p>
            <a:pPr lvl="3" eaLnBrk="1" hangingPunct="1"/>
            <a:r>
              <a:rPr lang="zh-CN" altLang="en-US" dirty="0" smtClean="0">
                <a:latin typeface="宋体" charset="-122"/>
              </a:rPr>
              <a:t>可压缩存储</a:t>
            </a:r>
            <a:endParaRPr kumimoji="1" lang="zh-CN" altLang="en-US" dirty="0" smtClean="0">
              <a:latin typeface="宋体" charset="-122"/>
            </a:endParaRPr>
          </a:p>
          <a:p>
            <a:pPr lvl="4" eaLnBrk="1" hangingPunct="1"/>
            <a:r>
              <a:rPr lang="zh-CN" altLang="en-US" dirty="0" smtClean="0">
                <a:latin typeface="宋体" charset="-122"/>
              </a:rPr>
              <a:t>有</a:t>
            </a:r>
            <a:r>
              <a:rPr lang="en-US" altLang="zh-CN" dirty="0" smtClean="0">
                <a:latin typeface="宋体" charset="-122"/>
              </a:rPr>
              <a:t>n</a:t>
            </a:r>
            <a:r>
              <a:rPr lang="zh-CN" altLang="zh-CN" dirty="0" smtClean="0">
                <a:latin typeface="宋体" charset="-122"/>
              </a:rPr>
              <a:t>个顶点的无向图需存储空间为</a:t>
            </a:r>
            <a:r>
              <a:rPr lang="en-US" altLang="zh-CN" dirty="0" smtClean="0">
                <a:latin typeface="宋体" charset="-122"/>
              </a:rPr>
              <a:t>n(n+1)/2</a:t>
            </a:r>
            <a:endParaRPr kumimoji="1" lang="en-US" altLang="zh-CN" dirty="0" smtClean="0">
              <a:latin typeface="宋体" charset="-122"/>
            </a:endParaRPr>
          </a:p>
          <a:p>
            <a:pPr lvl="2" eaLnBrk="1" hangingPunct="1"/>
            <a:r>
              <a:rPr kumimoji="1" lang="zh-CN" altLang="en-US" dirty="0" smtClean="0">
                <a:latin typeface="宋体" charset="-122"/>
              </a:rPr>
              <a:t>第</a:t>
            </a:r>
            <a:r>
              <a:rPr kumimoji="1" lang="en-US" altLang="zh-CN" dirty="0" err="1" smtClean="0">
                <a:latin typeface="宋体" charset="-122"/>
              </a:rPr>
              <a:t>i</a:t>
            </a:r>
            <a:r>
              <a:rPr kumimoji="1" lang="zh-CN" altLang="en-US" dirty="0" smtClean="0">
                <a:latin typeface="宋体" charset="-122"/>
              </a:rPr>
              <a:t>行或第</a:t>
            </a:r>
            <a:r>
              <a:rPr kumimoji="1" lang="en-US" altLang="zh-CN" dirty="0" err="1" smtClean="0">
                <a:latin typeface="宋体" charset="-122"/>
              </a:rPr>
              <a:t>i</a:t>
            </a:r>
            <a:r>
              <a:rPr kumimoji="1" lang="zh-CN" altLang="en-US" dirty="0" smtClean="0">
                <a:latin typeface="宋体" charset="-122"/>
              </a:rPr>
              <a:t>列</a:t>
            </a:r>
            <a:r>
              <a:rPr kumimoji="1" lang="en-US" altLang="zh-CN" dirty="0" smtClean="0">
                <a:latin typeface="宋体" charset="-122"/>
              </a:rPr>
              <a:t>1</a:t>
            </a:r>
            <a:r>
              <a:rPr kumimoji="1" lang="zh-CN" altLang="en-US" dirty="0" smtClean="0">
                <a:latin typeface="宋体" charset="-122"/>
              </a:rPr>
              <a:t>的个数为顶点</a:t>
            </a:r>
            <a:r>
              <a:rPr kumimoji="1" lang="en-US" altLang="zh-CN" dirty="0" err="1" smtClean="0">
                <a:latin typeface="宋体" charset="-122"/>
              </a:rPr>
              <a:t>i</a:t>
            </a:r>
            <a:r>
              <a:rPr kumimoji="1" lang="zh-CN" altLang="en-US" dirty="0" smtClean="0">
                <a:latin typeface="宋体" charset="-122"/>
              </a:rPr>
              <a:t>的度；</a:t>
            </a:r>
          </a:p>
          <a:p>
            <a:pPr lvl="2" eaLnBrk="1" hangingPunct="1"/>
            <a:r>
              <a:rPr kumimoji="1" lang="zh-CN" altLang="en-US" dirty="0" smtClean="0">
                <a:latin typeface="宋体" charset="-122"/>
              </a:rPr>
              <a:t>矩阵中</a:t>
            </a:r>
            <a:r>
              <a:rPr kumimoji="1" lang="en-US" altLang="zh-CN" dirty="0" smtClean="0">
                <a:latin typeface="宋体" charset="-122"/>
              </a:rPr>
              <a:t>1</a:t>
            </a:r>
            <a:r>
              <a:rPr kumimoji="1" lang="zh-CN" altLang="en-US" dirty="0" smtClean="0">
                <a:latin typeface="宋体" charset="-122"/>
              </a:rPr>
              <a:t>的个数的一半为图中边的数目；</a:t>
            </a:r>
          </a:p>
          <a:p>
            <a:pPr lvl="2" eaLnBrk="1" hangingPunct="1"/>
            <a:r>
              <a:rPr kumimoji="1" lang="zh-CN" altLang="en-US" dirty="0" smtClean="0">
                <a:latin typeface="宋体" charset="-122"/>
              </a:rPr>
              <a:t>很容易判断顶点</a:t>
            </a:r>
            <a:r>
              <a:rPr kumimoji="1" lang="en-US" altLang="zh-CN" dirty="0" err="1" smtClean="0">
                <a:latin typeface="宋体" charset="-122"/>
              </a:rPr>
              <a:t>i</a:t>
            </a:r>
            <a:r>
              <a:rPr kumimoji="1" lang="zh-CN" altLang="en-US" dirty="0" smtClean="0">
                <a:latin typeface="宋体" charset="-122"/>
              </a:rPr>
              <a:t>和顶点</a:t>
            </a:r>
            <a:r>
              <a:rPr kumimoji="1" lang="en-US" altLang="zh-CN" dirty="0" smtClean="0">
                <a:latin typeface="宋体" charset="-122"/>
              </a:rPr>
              <a:t>j</a:t>
            </a:r>
            <a:r>
              <a:rPr kumimoji="1" lang="zh-CN" altLang="en-US" dirty="0" smtClean="0">
                <a:latin typeface="宋体" charset="-122"/>
              </a:rPr>
              <a:t>之间是否有边相连</a:t>
            </a:r>
          </a:p>
          <a:p>
            <a:pPr lvl="3" eaLnBrk="1" hangingPunct="1"/>
            <a:r>
              <a:rPr kumimoji="1" lang="zh-CN" altLang="en-US" dirty="0" smtClean="0">
                <a:latin typeface="宋体" charset="-122"/>
              </a:rPr>
              <a:t>只要观察矩阵中</a:t>
            </a:r>
            <a:r>
              <a:rPr kumimoji="1" lang="en-US" altLang="zh-CN" dirty="0" err="1" smtClean="0">
                <a:latin typeface="宋体" charset="-122"/>
              </a:rPr>
              <a:t>i</a:t>
            </a:r>
            <a:r>
              <a:rPr kumimoji="1" lang="zh-CN" altLang="en-US" dirty="0" smtClean="0">
                <a:latin typeface="宋体" charset="-122"/>
              </a:rPr>
              <a:t>行</a:t>
            </a:r>
            <a:r>
              <a:rPr kumimoji="1" lang="en-US" altLang="zh-CN" dirty="0" smtClean="0">
                <a:latin typeface="宋体" charset="-122"/>
              </a:rPr>
              <a:t>j</a:t>
            </a:r>
            <a:r>
              <a:rPr kumimoji="1" lang="zh-CN" altLang="en-US" dirty="0" smtClean="0">
                <a:latin typeface="宋体" charset="-122"/>
              </a:rPr>
              <a:t>列值是否为</a:t>
            </a:r>
            <a:r>
              <a:rPr kumimoji="1" lang="en-US" altLang="zh-CN" dirty="0" smtClean="0">
                <a:latin typeface="宋体" charset="-122"/>
              </a:rPr>
              <a:t>1</a:t>
            </a:r>
            <a:endParaRPr lang="en-US" altLang="zh-CN" dirty="0" smtClean="0">
              <a:latin typeface="宋体"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42938" y="952500"/>
            <a:ext cx="7896225" cy="5327650"/>
          </a:xfrm>
        </p:spPr>
        <p:txBody>
          <a:bodyPr/>
          <a:lstStyle/>
          <a:p>
            <a:pPr eaLnBrk="1" hangingPunct="1"/>
            <a:r>
              <a:rPr lang="zh-CN" altLang="en-US" dirty="0" smtClean="0"/>
              <a:t>图的存贮结构</a:t>
            </a:r>
            <a:r>
              <a:rPr lang="en-US" altLang="zh-CN" dirty="0" smtClean="0">
                <a:latin typeface="Arial" charset="0"/>
              </a:rPr>
              <a:t>——</a:t>
            </a:r>
            <a:r>
              <a:rPr lang="zh-CN" altLang="en-US" dirty="0" smtClean="0">
                <a:latin typeface="隶书" pitchFamily="49" charset="-122"/>
              </a:rPr>
              <a:t>邻接矩阵特点</a:t>
            </a:r>
          </a:p>
          <a:p>
            <a:pPr lvl="1" eaLnBrk="1" hangingPunct="1"/>
            <a:r>
              <a:rPr lang="zh-CN" altLang="zh-CN" dirty="0" smtClean="0"/>
              <a:t>有向图</a:t>
            </a:r>
            <a:r>
              <a:rPr lang="zh-CN" altLang="en-US" dirty="0" smtClean="0"/>
              <a:t>邻接矩阵的特点</a:t>
            </a:r>
          </a:p>
          <a:p>
            <a:pPr lvl="2" eaLnBrk="1" hangingPunct="1"/>
            <a:r>
              <a:rPr lang="zh-CN" altLang="en-US" dirty="0" smtClean="0"/>
              <a:t>矩阵不一定是对称的；</a:t>
            </a:r>
          </a:p>
          <a:p>
            <a:pPr lvl="2" eaLnBrk="1" hangingPunct="1"/>
            <a:r>
              <a:rPr lang="zh-CN" altLang="zh-CN" dirty="0" smtClean="0"/>
              <a:t>有</a:t>
            </a:r>
            <a:r>
              <a:rPr lang="en-US" altLang="zh-CN" dirty="0" smtClean="0"/>
              <a:t>n</a:t>
            </a:r>
            <a:r>
              <a:rPr lang="zh-CN" altLang="zh-CN" dirty="0" smtClean="0"/>
              <a:t>个顶点的有向图需存储空间为</a:t>
            </a:r>
            <a:r>
              <a:rPr lang="en-US" altLang="zh-CN" dirty="0" smtClean="0"/>
              <a:t>n</a:t>
            </a:r>
            <a:r>
              <a:rPr lang="en-US" altLang="zh-CN" dirty="0" smtClean="0">
                <a:latin typeface="Arial" charset="0"/>
              </a:rPr>
              <a:t>²</a:t>
            </a:r>
            <a:endParaRPr kumimoji="1" lang="en-US" altLang="zh-CN" b="0" dirty="0" smtClean="0">
              <a:solidFill>
                <a:schemeClr val="tx1"/>
              </a:solidFill>
            </a:endParaRPr>
          </a:p>
          <a:p>
            <a:pPr lvl="2" eaLnBrk="1" hangingPunct="1"/>
            <a:r>
              <a:rPr lang="zh-CN" altLang="en-US" dirty="0" smtClean="0"/>
              <a:t>第</a:t>
            </a:r>
            <a:r>
              <a:rPr lang="en-US" altLang="zh-CN" dirty="0" err="1" smtClean="0"/>
              <a:t>i</a:t>
            </a:r>
            <a:r>
              <a:rPr lang="zh-CN" altLang="en-US" dirty="0" smtClean="0"/>
              <a:t>行中</a:t>
            </a:r>
            <a:r>
              <a:rPr lang="en-US" altLang="zh-CN" dirty="0" smtClean="0"/>
              <a:t>1</a:t>
            </a:r>
            <a:r>
              <a:rPr lang="zh-CN" altLang="en-US" dirty="0" smtClean="0"/>
              <a:t>的个数为顶点</a:t>
            </a:r>
            <a:r>
              <a:rPr lang="en-US" altLang="zh-CN" dirty="0" err="1" smtClean="0"/>
              <a:t>i</a:t>
            </a:r>
            <a:r>
              <a:rPr lang="zh-CN" altLang="en-US" dirty="0" smtClean="0"/>
              <a:t>的出度；</a:t>
            </a:r>
          </a:p>
          <a:p>
            <a:pPr lvl="2" eaLnBrk="1" hangingPunct="1"/>
            <a:r>
              <a:rPr lang="zh-CN" altLang="en-US" dirty="0" smtClean="0"/>
              <a:t>第</a:t>
            </a:r>
            <a:r>
              <a:rPr lang="en-US" altLang="zh-CN" dirty="0" err="1" smtClean="0"/>
              <a:t>i</a:t>
            </a:r>
            <a:r>
              <a:rPr lang="zh-CN" altLang="en-US" dirty="0" smtClean="0"/>
              <a:t>列中</a:t>
            </a:r>
            <a:r>
              <a:rPr lang="en-US" altLang="zh-CN" dirty="0" smtClean="0"/>
              <a:t>1</a:t>
            </a:r>
            <a:r>
              <a:rPr lang="zh-CN" altLang="en-US" dirty="0" smtClean="0"/>
              <a:t>的个数为顶点</a:t>
            </a:r>
            <a:r>
              <a:rPr lang="en-US" altLang="zh-CN" dirty="0" err="1" smtClean="0"/>
              <a:t>i</a:t>
            </a:r>
            <a:r>
              <a:rPr lang="zh-CN" altLang="en-US" dirty="0" smtClean="0"/>
              <a:t>的入度；</a:t>
            </a:r>
          </a:p>
          <a:p>
            <a:pPr lvl="2" eaLnBrk="1" hangingPunct="1"/>
            <a:r>
              <a:rPr lang="zh-CN" altLang="en-US" dirty="0" smtClean="0"/>
              <a:t>矩阵中</a:t>
            </a:r>
            <a:r>
              <a:rPr lang="en-US" altLang="zh-CN" dirty="0" smtClean="0"/>
              <a:t>1</a:t>
            </a:r>
            <a:r>
              <a:rPr lang="zh-CN" altLang="en-US" dirty="0" smtClean="0"/>
              <a:t>的个数为图中弧的数目；</a:t>
            </a:r>
          </a:p>
          <a:p>
            <a:pPr lvl="2" eaLnBrk="1" hangingPunct="1"/>
            <a:r>
              <a:rPr lang="zh-CN" altLang="en-US" dirty="0" smtClean="0"/>
              <a:t>很容易判断顶点</a:t>
            </a:r>
            <a:r>
              <a:rPr lang="en-US" altLang="zh-CN" dirty="0" err="1" smtClean="0"/>
              <a:t>i</a:t>
            </a:r>
            <a:r>
              <a:rPr lang="en-US" altLang="zh-CN" dirty="0" smtClean="0"/>
              <a:t> </a:t>
            </a:r>
            <a:r>
              <a:rPr lang="zh-CN" altLang="en-US" dirty="0" smtClean="0"/>
              <a:t>和顶点</a:t>
            </a:r>
            <a:r>
              <a:rPr lang="en-US" altLang="zh-CN" dirty="0" smtClean="0"/>
              <a:t>j </a:t>
            </a:r>
            <a:r>
              <a:rPr lang="zh-CN" altLang="en-US" dirty="0" smtClean="0"/>
              <a:t>是否有弧相连</a:t>
            </a:r>
            <a:endParaRPr lang="en-US" altLang="zh-CN" dirty="0" smtClean="0"/>
          </a:p>
          <a:p>
            <a:pPr lvl="3" eaLnBrk="1" hangingPunct="1"/>
            <a:r>
              <a:rPr lang="zh-CN" altLang="en-US" dirty="0"/>
              <a:t>只要观察矩阵中</a:t>
            </a:r>
            <a:r>
              <a:rPr lang="en-US" altLang="zh-CN" dirty="0" err="1"/>
              <a:t>i</a:t>
            </a:r>
            <a:r>
              <a:rPr lang="zh-CN" altLang="en-US" dirty="0"/>
              <a:t>行</a:t>
            </a:r>
            <a:r>
              <a:rPr lang="en-US" altLang="zh-CN" dirty="0"/>
              <a:t>j</a:t>
            </a:r>
            <a:r>
              <a:rPr lang="zh-CN" altLang="en-US" dirty="0"/>
              <a:t>列值是否为</a:t>
            </a:r>
            <a:r>
              <a:rPr lang="en-US" altLang="zh-CN" dirty="0"/>
              <a:t>1</a:t>
            </a:r>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642938" y="952500"/>
            <a:ext cx="8332787" cy="5327650"/>
          </a:xfrm>
        </p:spPr>
        <p:txBody>
          <a:bodyPr/>
          <a:lstStyle/>
          <a:p>
            <a:pPr eaLnBrk="1" hangingPunct="1"/>
            <a:r>
              <a:rPr lang="zh-CN" altLang="en-US" smtClean="0"/>
              <a:t>图的存贮结构</a:t>
            </a:r>
          </a:p>
          <a:p>
            <a:pPr lvl="1" eaLnBrk="1" hangingPunct="1"/>
            <a:r>
              <a:rPr lang="zh-CN" altLang="en-US" smtClean="0"/>
              <a:t>邻接矩阵的实现</a:t>
            </a:r>
          </a:p>
        </p:txBody>
      </p:sp>
      <p:sp>
        <p:nvSpPr>
          <p:cNvPr id="23555" name="Text Box 4"/>
          <p:cNvSpPr txBox="1">
            <a:spLocks noChangeArrowheads="1"/>
          </p:cNvSpPr>
          <p:nvPr/>
        </p:nvSpPr>
        <p:spPr bwMode="auto">
          <a:xfrm>
            <a:off x="0" y="2217738"/>
            <a:ext cx="9144000" cy="3911600"/>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a:solidFill>
                  <a:srgbClr val="000066"/>
                </a:solidFill>
                <a:latin typeface="Consolas" panose="020B0609020204030204" pitchFamily="49" charset="0"/>
              </a:rPr>
              <a:t>const int n = maxnov;	//</a:t>
            </a:r>
            <a:r>
              <a:rPr kumimoji="1" lang="zh-CN" altLang="en-US" sz="2000" b="1">
                <a:solidFill>
                  <a:srgbClr val="000066"/>
                </a:solidFill>
                <a:latin typeface="Consolas" panose="020B0609020204030204" pitchFamily="49" charset="0"/>
              </a:rPr>
              <a:t>图顶点数（</a:t>
            </a:r>
            <a:r>
              <a:rPr kumimoji="1" lang="en-US" altLang="zh-CN" sz="2000" b="1">
                <a:solidFill>
                  <a:srgbClr val="000066"/>
                </a:solidFill>
                <a:latin typeface="Consolas" panose="020B0609020204030204" pitchFamily="49" charset="0"/>
              </a:rPr>
              <a:t>number of vertices</a:t>
            </a:r>
            <a:r>
              <a:rPr kumimoji="1" lang="zh-CN" altLang="en-US" sz="2000" b="1">
                <a:solidFill>
                  <a:srgbClr val="000066"/>
                </a:solidFill>
                <a:latin typeface="Consolas" panose="020B0609020204030204" pitchFamily="49" charset="0"/>
              </a:rPr>
              <a:t>）</a:t>
            </a:r>
            <a:endParaRPr kumimoji="1" lang="en-US" altLang="zh-CN" sz="2000" b="1">
              <a:solidFill>
                <a:srgbClr val="000066"/>
              </a:solidFill>
              <a:latin typeface="Consolas" panose="020B0609020204030204" pitchFamily="49" charset="0"/>
            </a:endParaRPr>
          </a:p>
          <a:p>
            <a:pPr algn="l" eaLnBrk="1" hangingPunct="1"/>
            <a:r>
              <a:rPr kumimoji="1" lang="en-US" altLang="zh-CN" sz="2000" b="1">
                <a:solidFill>
                  <a:srgbClr val="000066"/>
                </a:solidFill>
                <a:latin typeface="Consolas" panose="020B0609020204030204" pitchFamily="49" charset="0"/>
              </a:rPr>
              <a:t>const int e = maxnoe;	//</a:t>
            </a:r>
            <a:r>
              <a:rPr kumimoji="1" lang="zh-CN" altLang="en-US" sz="2000" b="1">
                <a:solidFill>
                  <a:srgbClr val="000066"/>
                </a:solidFill>
                <a:latin typeface="Consolas" panose="020B0609020204030204" pitchFamily="49" charset="0"/>
              </a:rPr>
              <a:t>图的边数（</a:t>
            </a:r>
            <a:r>
              <a:rPr kumimoji="1" lang="en-US" altLang="zh-CN" sz="2000" b="1">
                <a:solidFill>
                  <a:srgbClr val="000066"/>
                </a:solidFill>
                <a:latin typeface="Consolas" panose="020B0609020204030204" pitchFamily="49" charset="0"/>
              </a:rPr>
              <a:t>number of edges</a:t>
            </a:r>
            <a:r>
              <a:rPr kumimoji="1" lang="zh-CN" altLang="en-US" sz="2000" b="1">
                <a:solidFill>
                  <a:srgbClr val="000066"/>
                </a:solidFill>
                <a:latin typeface="Consolas" panose="020B0609020204030204" pitchFamily="49" charset="0"/>
              </a:rPr>
              <a:t>）</a:t>
            </a:r>
            <a:endParaRPr kumimoji="1" lang="en-US" altLang="zh-CN" sz="2000" b="1">
              <a:solidFill>
                <a:srgbClr val="000066"/>
              </a:solidFill>
              <a:latin typeface="Consolas" panose="020B0609020204030204" pitchFamily="49" charset="0"/>
            </a:endParaRPr>
          </a:p>
          <a:p>
            <a:pPr algn="l" eaLnBrk="1" hangingPunct="1"/>
            <a:endParaRPr kumimoji="1" lang="en-US" altLang="zh-CN" sz="2000" b="1">
              <a:solidFill>
                <a:srgbClr val="000066"/>
              </a:solidFill>
              <a:latin typeface="Consolas" panose="020B0609020204030204" pitchFamily="49" charset="0"/>
            </a:endParaRPr>
          </a:p>
          <a:p>
            <a:pPr algn="l" eaLnBrk="1" hangingPunct="1"/>
            <a:r>
              <a:rPr kumimoji="1" lang="en-US" altLang="zh-CN" sz="2000" b="1">
                <a:solidFill>
                  <a:srgbClr val="000066"/>
                </a:solidFill>
                <a:latin typeface="Consolas" panose="020B0609020204030204" pitchFamily="49" charset="0"/>
              </a:rPr>
              <a:t>struct graph  {</a:t>
            </a:r>
          </a:p>
          <a:p>
            <a:pPr algn="l" eaLnBrk="1" hangingPunct="1"/>
            <a:r>
              <a:rPr kumimoji="1" lang="en-US" altLang="zh-CN" sz="2000" b="1">
                <a:solidFill>
                  <a:srgbClr val="000066"/>
                </a:solidFill>
                <a:latin typeface="Consolas" panose="020B0609020204030204" pitchFamily="49" charset="0"/>
              </a:rPr>
              <a:t>   elemtype v[n+1]; 	//</a:t>
            </a:r>
            <a:r>
              <a:rPr kumimoji="1" lang="zh-CN" altLang="en-US" sz="2000" b="1">
                <a:solidFill>
                  <a:srgbClr val="000066"/>
                </a:solidFill>
                <a:latin typeface="Consolas" panose="020B0609020204030204" pitchFamily="49" charset="0"/>
              </a:rPr>
              <a:t>存放顶点信息</a:t>
            </a:r>
            <a:r>
              <a:rPr kumimoji="1" lang="en-US" altLang="zh-CN" sz="2000" b="1">
                <a:solidFill>
                  <a:srgbClr val="000066"/>
                </a:solidFill>
                <a:latin typeface="Consolas" panose="020B0609020204030204" pitchFamily="49" charset="0"/>
              </a:rPr>
              <a:t>v</a:t>
            </a:r>
            <a:r>
              <a:rPr kumimoji="1" lang="en-US" altLang="zh-CN" sz="2000" b="1" baseline="-25000">
                <a:solidFill>
                  <a:srgbClr val="000066"/>
                </a:solidFill>
                <a:latin typeface="Consolas" panose="020B0609020204030204" pitchFamily="49" charset="0"/>
              </a:rPr>
              <a:t>1</a:t>
            </a:r>
            <a:r>
              <a:rPr kumimoji="1" lang="zh-CN" altLang="en-US" sz="2000" b="1">
                <a:solidFill>
                  <a:srgbClr val="000066"/>
                </a:solidFill>
                <a:latin typeface="Consolas" panose="020B0609020204030204" pitchFamily="49" charset="0"/>
              </a:rPr>
              <a:t>，</a:t>
            </a:r>
            <a:r>
              <a:rPr kumimoji="1" lang="en-US" altLang="zh-CN" sz="2000" b="1">
                <a:solidFill>
                  <a:srgbClr val="000066"/>
                </a:solidFill>
                <a:latin typeface="Consolas" panose="020B0609020204030204" pitchFamily="49" charset="0"/>
              </a:rPr>
              <a:t>v</a:t>
            </a:r>
            <a:r>
              <a:rPr kumimoji="1" lang="en-US" altLang="zh-CN" sz="2000" b="1" baseline="-25000">
                <a:solidFill>
                  <a:srgbClr val="000066"/>
                </a:solidFill>
                <a:latin typeface="Consolas" panose="020B0609020204030204" pitchFamily="49" charset="0"/>
              </a:rPr>
              <a:t>2</a:t>
            </a:r>
            <a:r>
              <a:rPr kumimoji="1" lang="zh-CN" altLang="en-US" sz="2000" b="1">
                <a:solidFill>
                  <a:srgbClr val="000066"/>
                </a:solidFill>
                <a:latin typeface="Consolas" panose="020B0609020204030204" pitchFamily="49" charset="0"/>
              </a:rPr>
              <a:t>，</a:t>
            </a:r>
            <a:r>
              <a:rPr kumimoji="1" lang="en-US" altLang="zh-CN" sz="2000" b="1">
                <a:solidFill>
                  <a:srgbClr val="000066"/>
                </a:solidFill>
                <a:latin typeface="Consolas" panose="020B0609020204030204" pitchFamily="49" charset="0"/>
              </a:rPr>
              <a:t>…</a:t>
            </a:r>
            <a:r>
              <a:rPr kumimoji="1" lang="zh-CN" altLang="en-US" sz="2000" b="1">
                <a:solidFill>
                  <a:srgbClr val="000066"/>
                </a:solidFill>
                <a:latin typeface="Consolas" panose="020B0609020204030204" pitchFamily="49" charset="0"/>
              </a:rPr>
              <a:t>，</a:t>
            </a:r>
            <a:r>
              <a:rPr kumimoji="1" lang="en-US" altLang="zh-CN" sz="2000" b="1">
                <a:solidFill>
                  <a:srgbClr val="000066"/>
                </a:solidFill>
                <a:latin typeface="Consolas" panose="020B0609020204030204" pitchFamily="49" charset="0"/>
              </a:rPr>
              <a:t>v</a:t>
            </a:r>
            <a:r>
              <a:rPr kumimoji="1" lang="en-US" altLang="zh-CN" sz="2000" b="1" baseline="-25000">
                <a:solidFill>
                  <a:srgbClr val="000066"/>
                </a:solidFill>
                <a:latin typeface="Consolas" panose="020B0609020204030204" pitchFamily="49" charset="0"/>
              </a:rPr>
              <a:t>n</a:t>
            </a:r>
            <a:r>
              <a:rPr kumimoji="1" lang="zh-CN" altLang="en-US" sz="2000" b="1">
                <a:solidFill>
                  <a:srgbClr val="000066"/>
                </a:solidFill>
                <a:latin typeface="Consolas" panose="020B0609020204030204" pitchFamily="49" charset="0"/>
              </a:rPr>
              <a:t>，</a:t>
            </a:r>
            <a:r>
              <a:rPr kumimoji="1" lang="en-US" altLang="zh-CN" sz="2000" b="1">
                <a:solidFill>
                  <a:srgbClr val="000066"/>
                </a:solidFill>
                <a:latin typeface="Consolas" panose="020B0609020204030204" pitchFamily="49" charset="0"/>
              </a:rPr>
              <a:t>v</a:t>
            </a:r>
            <a:r>
              <a:rPr kumimoji="1" lang="en-US" altLang="zh-CN" sz="2000" b="1" baseline="-25000">
                <a:solidFill>
                  <a:srgbClr val="000066"/>
                </a:solidFill>
                <a:latin typeface="Consolas" panose="020B0609020204030204" pitchFamily="49" charset="0"/>
              </a:rPr>
              <a:t>0</a:t>
            </a:r>
            <a:r>
              <a:rPr kumimoji="1" lang="zh-CN" altLang="en-US" sz="2000" b="1">
                <a:solidFill>
                  <a:srgbClr val="000066"/>
                </a:solidFill>
                <a:latin typeface="Consolas" panose="020B0609020204030204" pitchFamily="49" charset="0"/>
              </a:rPr>
              <a:t>不用</a:t>
            </a:r>
            <a:endParaRPr kumimoji="1" lang="en-US" altLang="zh-CN" sz="2000" b="1">
              <a:solidFill>
                <a:srgbClr val="000066"/>
              </a:solidFill>
              <a:latin typeface="Consolas" panose="020B0609020204030204" pitchFamily="49" charset="0"/>
            </a:endParaRPr>
          </a:p>
          <a:p>
            <a:pPr algn="l" eaLnBrk="1" hangingPunct="1"/>
            <a:r>
              <a:rPr kumimoji="1" lang="en-US" altLang="zh-CN" sz="2000" b="1">
                <a:solidFill>
                  <a:srgbClr val="000066"/>
                </a:solidFill>
                <a:latin typeface="Consolas" panose="020B0609020204030204" pitchFamily="49" charset="0"/>
              </a:rPr>
              <a:t>   int arcs[n+1][n+1];	//</a:t>
            </a:r>
            <a:r>
              <a:rPr kumimoji="1" lang="zh-CN" altLang="en-US" sz="2000" b="1">
                <a:solidFill>
                  <a:srgbClr val="000066"/>
                </a:solidFill>
                <a:latin typeface="Consolas" panose="020B0609020204030204" pitchFamily="49" charset="0"/>
              </a:rPr>
              <a:t>邻接矩阵</a:t>
            </a:r>
            <a:endParaRPr kumimoji="1" lang="en-US" altLang="zh-CN" sz="2000" b="1">
              <a:solidFill>
                <a:srgbClr val="000066"/>
              </a:solidFill>
              <a:latin typeface="Consolas" panose="020B0609020204030204" pitchFamily="49" charset="0"/>
            </a:endParaRPr>
          </a:p>
          <a:p>
            <a:pPr algn="l" eaLnBrk="1" hangingPunct="1"/>
            <a:r>
              <a:rPr kumimoji="1" lang="en-US" altLang="zh-CN" sz="2000" b="1">
                <a:solidFill>
                  <a:srgbClr val="000066"/>
                </a:solidFill>
                <a:latin typeface="Consolas" panose="020B0609020204030204"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642938" y="952499"/>
            <a:ext cx="8332787" cy="5510293"/>
          </a:xfrm>
        </p:spPr>
        <p:txBody>
          <a:bodyPr/>
          <a:lstStyle/>
          <a:p>
            <a:pPr eaLnBrk="1" hangingPunct="1"/>
            <a:r>
              <a:rPr lang="zh-CN" altLang="en-US" dirty="0" smtClean="0"/>
              <a:t>图的存贮结构</a:t>
            </a:r>
          </a:p>
          <a:p>
            <a:pPr lvl="1" eaLnBrk="1" hangingPunct="1"/>
            <a:r>
              <a:rPr lang="zh-CN" altLang="en-US" dirty="0" smtClean="0"/>
              <a:t>建立无向图的邻接矩阵</a:t>
            </a:r>
          </a:p>
          <a:p>
            <a:pPr lvl="2" eaLnBrk="1" hangingPunct="1"/>
            <a:r>
              <a:rPr lang="zh-CN" altLang="en-US" dirty="0" smtClean="0"/>
              <a:t>算法</a:t>
            </a:r>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marL="909637" lvl="2" indent="0" eaLnBrk="1" hangingPunct="1">
              <a:buNone/>
            </a:pPr>
            <a:endParaRPr lang="en-US" altLang="zh-CN" dirty="0"/>
          </a:p>
          <a:p>
            <a:pPr marL="909637" lvl="2" indent="0" eaLnBrk="1" hangingPunct="1">
              <a:buNone/>
            </a:pPr>
            <a:endParaRPr kumimoji="1" lang="zh-CN" altLang="en-US" dirty="0" smtClean="0">
              <a:solidFill>
                <a:srgbClr val="0005D6"/>
              </a:solidFill>
            </a:endParaRPr>
          </a:p>
          <a:p>
            <a:pPr lvl="2" eaLnBrk="1" hangingPunct="1"/>
            <a:r>
              <a:rPr lang="zh-CN" altLang="en-US" dirty="0" smtClean="0"/>
              <a:t>算法的时间复杂度为</a:t>
            </a:r>
            <a:r>
              <a:rPr lang="en-US" altLang="zh-CN" dirty="0" smtClean="0"/>
              <a:t>O(n</a:t>
            </a:r>
            <a:r>
              <a:rPr lang="en-US" altLang="zh-CN" baseline="30000" dirty="0" smtClean="0"/>
              <a:t>2</a:t>
            </a:r>
            <a:r>
              <a:rPr lang="en-US" altLang="zh-CN" dirty="0" smtClean="0"/>
              <a:t>)</a:t>
            </a:r>
            <a:endParaRPr lang="zh-CN" altLang="en-US" dirty="0" smtClean="0"/>
          </a:p>
        </p:txBody>
      </p:sp>
      <p:sp>
        <p:nvSpPr>
          <p:cNvPr id="24579" name="Text Box 5"/>
          <p:cNvSpPr txBox="1">
            <a:spLocks noChangeArrowheads="1"/>
          </p:cNvSpPr>
          <p:nvPr/>
        </p:nvSpPr>
        <p:spPr bwMode="auto">
          <a:xfrm>
            <a:off x="214531" y="2068215"/>
            <a:ext cx="8789987" cy="3785652"/>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dirty="0" smtClean="0">
                <a:solidFill>
                  <a:srgbClr val="000066"/>
                </a:solidFill>
                <a:latin typeface="Consolas" panose="020B0609020204030204" pitchFamily="49" charset="0"/>
              </a:rPr>
              <a:t>void </a:t>
            </a:r>
            <a:r>
              <a:rPr kumimoji="1" lang="en-US" altLang="zh-CN" sz="2000" b="1" dirty="0" err="1" smtClean="0">
                <a:solidFill>
                  <a:srgbClr val="000066"/>
                </a:solidFill>
                <a:latin typeface="Consolas" panose="020B0609020204030204" pitchFamily="49" charset="0"/>
              </a:rPr>
              <a:t>create_undirected_graph</a:t>
            </a:r>
            <a:r>
              <a:rPr kumimoji="1" lang="en-US" altLang="zh-CN" dirty="0" smtClean="0">
                <a:latin typeface="Consolas" panose="020B0609020204030204" pitchFamily="49" charset="0"/>
              </a:rPr>
              <a:t> </a:t>
            </a:r>
            <a:r>
              <a:rPr kumimoji="1" lang="en-US" altLang="zh-CN" sz="2000" b="1" dirty="0">
                <a:solidFill>
                  <a:srgbClr val="000066"/>
                </a:solidFill>
                <a:latin typeface="Consolas" panose="020B0609020204030204" pitchFamily="49" charset="0"/>
              </a:rPr>
              <a:t>(graph </a:t>
            </a:r>
            <a:r>
              <a:rPr kumimoji="1" lang="en-US" altLang="zh-CN" sz="2000" b="1" dirty="0" smtClean="0">
                <a:solidFill>
                  <a:srgbClr val="000066"/>
                </a:solidFill>
                <a:latin typeface="Consolas" panose="020B0609020204030204" pitchFamily="49" charset="0"/>
              </a:rPr>
              <a:t>&amp;</a:t>
            </a:r>
            <a:r>
              <a:rPr kumimoji="1" lang="en-US" altLang="zh-CN" sz="2000" b="1" dirty="0">
                <a:solidFill>
                  <a:srgbClr val="000066"/>
                </a:solidFill>
                <a:latin typeface="Consolas" panose="020B0609020204030204" pitchFamily="49" charset="0"/>
              </a:rPr>
              <a:t>g</a:t>
            </a:r>
            <a:r>
              <a:rPr kumimoji="1" lang="en-US" altLang="zh-CN" sz="2000" b="1" dirty="0" smtClean="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 j, </a:t>
            </a:r>
            <a:r>
              <a:rPr kumimoji="1" lang="en-US" altLang="zh-CN" sz="2000" b="1" dirty="0" smtClean="0">
                <a:solidFill>
                  <a:srgbClr val="000066"/>
                </a:solidFill>
                <a:latin typeface="Consolas" panose="020B0609020204030204" pitchFamily="49" charset="0"/>
              </a:rPr>
              <a:t>k;</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for (k=1</a:t>
            </a:r>
            <a:r>
              <a:rPr kumimoji="1" lang="en-US" altLang="zh-CN" sz="2000" b="1" dirty="0">
                <a:solidFill>
                  <a:srgbClr val="000066"/>
                </a:solidFill>
                <a:latin typeface="Consolas" panose="020B0609020204030204" pitchFamily="49" charset="0"/>
              </a:rPr>
              <a:t>; k&lt;=n; k++)</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scanf</a:t>
            </a:r>
            <a:r>
              <a:rPr kumimoji="1" lang="en-US" altLang="zh-CN" sz="2000" b="1" dirty="0" smtClean="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d</a:t>
            </a:r>
            <a:r>
              <a:rPr kumimoji="1" lang="en-US" altLang="zh-CN" sz="2000" b="1" dirty="0" smtClean="0">
                <a:solidFill>
                  <a:srgbClr val="000066"/>
                </a:solidFill>
                <a:latin typeface="Consolas" panose="020B0609020204030204" pitchFamily="49" charset="0"/>
              </a:rPr>
              <a:t>”, &amp;</a:t>
            </a:r>
            <a:r>
              <a:rPr kumimoji="1" lang="en-US" altLang="zh-CN" sz="2000" b="1" dirty="0" err="1">
                <a:solidFill>
                  <a:srgbClr val="000066"/>
                </a:solidFill>
                <a:latin typeface="Consolas" panose="020B0609020204030204" pitchFamily="49" charset="0"/>
              </a:rPr>
              <a:t>g.v</a:t>
            </a:r>
            <a:r>
              <a:rPr kumimoji="1" lang="en-US" altLang="zh-CN" sz="2000" b="1" dirty="0">
                <a:solidFill>
                  <a:srgbClr val="000066"/>
                </a:solidFill>
                <a:latin typeface="Consolas" panose="020B0609020204030204" pitchFamily="49" charset="0"/>
              </a:rPr>
              <a:t>[k]); </a:t>
            </a:r>
            <a:r>
              <a:rPr kumimoji="1" lang="en-US" altLang="zh-CN" sz="2000" b="1" dirty="0" smtClean="0">
                <a:solidFill>
                  <a:srgbClr val="000066"/>
                </a:solidFill>
                <a:latin typeface="Consolas" panose="020B0609020204030204" pitchFamily="49" charset="0"/>
              </a:rPr>
              <a:t>        /* </a:t>
            </a:r>
            <a:r>
              <a:rPr kumimoji="1" lang="zh-CN" altLang="en-US" sz="2000" b="1" dirty="0" smtClean="0">
                <a:solidFill>
                  <a:srgbClr val="000066"/>
                </a:solidFill>
                <a:latin typeface="Consolas" panose="020B0609020204030204" pitchFamily="49" charset="0"/>
              </a:rPr>
              <a:t>输入</a:t>
            </a:r>
            <a:r>
              <a:rPr kumimoji="1" lang="zh-CN" altLang="en-US" sz="2000" b="1" dirty="0">
                <a:solidFill>
                  <a:srgbClr val="000066"/>
                </a:solidFill>
                <a:latin typeface="Consolas" panose="020B0609020204030204" pitchFamily="49" charset="0"/>
              </a:rPr>
              <a:t>顶点</a:t>
            </a:r>
            <a:r>
              <a:rPr kumimoji="1" lang="zh-CN" altLang="en-US" sz="2000" b="1" dirty="0" smtClean="0">
                <a:solidFill>
                  <a:srgbClr val="000066"/>
                </a:solidFill>
                <a:latin typeface="Consolas" panose="020B0609020204030204" pitchFamily="49" charset="0"/>
              </a:rPr>
              <a:t>信息 *</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for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=1;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&lt;=n; </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for </a:t>
            </a:r>
            <a:r>
              <a:rPr kumimoji="1" lang="en-US" altLang="zh-CN" sz="2000" b="1" dirty="0">
                <a:solidFill>
                  <a:srgbClr val="000066"/>
                </a:solidFill>
                <a:latin typeface="Consolas" panose="020B0609020204030204" pitchFamily="49" charset="0"/>
              </a:rPr>
              <a:t>(j=1; j&lt;=n; j++)</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g.arcs</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][j]=0;</a:t>
            </a:r>
          </a:p>
          <a:p>
            <a:pPr algn="l" eaLnBrk="1" hangingPunct="1"/>
            <a:r>
              <a:rPr kumimoji="1" lang="en-US" altLang="zh-CN" sz="2000" b="1" dirty="0">
                <a:solidFill>
                  <a:srgbClr val="000066"/>
                </a:solidFill>
                <a:latin typeface="Consolas" panose="020B0609020204030204" pitchFamily="49" charset="0"/>
              </a:rPr>
              <a:t>     for (k=1; k&lt;=e; k++)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scanf</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d, </a:t>
            </a:r>
            <a:r>
              <a:rPr kumimoji="1" lang="en-US" altLang="zh-CN" sz="2000" b="1" dirty="0">
                <a:solidFill>
                  <a:srgbClr val="000066"/>
                </a:solidFill>
                <a:latin typeface="Consolas" panose="020B0609020204030204" pitchFamily="49" charset="0"/>
              </a:rPr>
              <a:t>%d</a:t>
            </a:r>
            <a:r>
              <a:rPr kumimoji="1" lang="en-US" altLang="zh-CN" sz="2000" b="1" dirty="0" smtClean="0">
                <a:solidFill>
                  <a:srgbClr val="000066"/>
                </a:solidFill>
                <a:latin typeface="Consolas" panose="020B0609020204030204" pitchFamily="49" charset="0"/>
              </a:rPr>
              <a:t>”, &amp;</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 &amp;j);    </a:t>
            </a:r>
            <a:r>
              <a:rPr kumimoji="1" lang="en-US" altLang="zh-CN" sz="2000" b="1" dirty="0" smtClean="0">
                <a:solidFill>
                  <a:srgbClr val="000066"/>
                </a:solidFill>
                <a:latin typeface="Consolas" panose="020B0609020204030204" pitchFamily="49" charset="0"/>
              </a:rPr>
              <a:t>  /* </a:t>
            </a:r>
            <a:r>
              <a:rPr kumimoji="1" lang="zh-CN" altLang="en-US" sz="2000" b="1" dirty="0">
                <a:solidFill>
                  <a:srgbClr val="000066"/>
                </a:solidFill>
                <a:latin typeface="Consolas" panose="020B0609020204030204" pitchFamily="49" charset="0"/>
              </a:rPr>
              <a:t>输入一条边 </a:t>
            </a:r>
            <a:r>
              <a:rPr kumimoji="1" lang="en-US" altLang="zh-CN" sz="2000" b="1" dirty="0">
                <a:solidFill>
                  <a:srgbClr val="000066"/>
                </a:solidFill>
                <a:latin typeface="Consolas" panose="020B0609020204030204" pitchFamily="49" charset="0"/>
              </a:rPr>
              <a:t>(V</a:t>
            </a:r>
            <a:r>
              <a:rPr kumimoji="1" lang="en-US" altLang="zh-CN" sz="2000" b="1" baseline="-25000" dirty="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V</a:t>
            </a:r>
            <a:r>
              <a:rPr kumimoji="1" lang="en-US" altLang="zh-CN" sz="2000" b="1" baseline="-25000" dirty="0" err="1">
                <a:solidFill>
                  <a:srgbClr val="000066"/>
                </a:solidFill>
                <a:latin typeface="Consolas" panose="020B0609020204030204" pitchFamily="49" charset="0"/>
              </a:rPr>
              <a:t>j</a:t>
            </a:r>
            <a:r>
              <a:rPr kumimoji="1" lang="en-US" altLang="zh-CN" sz="2000" b="1" dirty="0" smtClean="0">
                <a:solidFill>
                  <a:srgbClr val="000066"/>
                </a:solidFill>
                <a:latin typeface="Consolas" panose="020B0609020204030204" pitchFamily="49" charset="0"/>
              </a:rPr>
              <a:t>)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g.arcs</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][j</a:t>
            </a:r>
            <a:r>
              <a:rPr kumimoji="1" lang="en-US" altLang="zh-CN" sz="2000" b="1" dirty="0" smtClean="0">
                <a:solidFill>
                  <a:srgbClr val="000066"/>
                </a:solidFill>
                <a:latin typeface="Consolas" panose="020B0609020204030204" pitchFamily="49" charset="0"/>
              </a:rPr>
              <a:t>] = 1</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g.arcs</a:t>
            </a:r>
            <a:r>
              <a:rPr kumimoji="1" lang="en-US" altLang="zh-CN" sz="2000" b="1" dirty="0" smtClean="0">
                <a:solidFill>
                  <a:srgbClr val="000066"/>
                </a:solidFill>
                <a:latin typeface="Consolas" panose="020B0609020204030204" pitchFamily="49" charset="0"/>
              </a:rPr>
              <a:t>[j</a:t>
            </a:r>
            <a:r>
              <a:rPr kumimoji="1" lang="en-US" altLang="zh-CN" sz="2000" b="1" dirty="0">
                <a:solidFill>
                  <a:srgbClr val="000066"/>
                </a:solidFill>
                <a:latin typeface="Consolas" panose="020B0609020204030204" pitchFamily="49" charset="0"/>
              </a:rPr>
              <a:t>][</a:t>
            </a:r>
            <a:r>
              <a:rPr kumimoji="1" lang="en-US" altLang="zh-CN" sz="2000" b="1" dirty="0" err="1">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 1;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smtClean="0">
                <a:solidFill>
                  <a:srgbClr val="000066"/>
                </a:solidFill>
                <a:latin typeface="Consolas" panose="020B0609020204030204" pitchFamily="49" charset="0"/>
              </a:rPr>
              <a:t>}   </a:t>
            </a:r>
            <a:endParaRPr kumimoji="1" lang="en-US" altLang="zh-CN" sz="2000" b="1" dirty="0">
              <a:solidFill>
                <a:srgbClr val="000066"/>
              </a:solidFill>
              <a:latin typeface="Consolas" panose="020B0609020204030204" pitchFamily="49" charset="0"/>
            </a:endParaRPr>
          </a:p>
        </p:txBody>
      </p:sp>
      <p:sp>
        <p:nvSpPr>
          <p:cNvPr id="24580" name="Text Box 4"/>
          <p:cNvSpPr txBox="1">
            <a:spLocks noChangeArrowheads="1"/>
          </p:cNvSpPr>
          <p:nvPr/>
        </p:nvSpPr>
        <p:spPr bwMode="auto">
          <a:xfrm>
            <a:off x="5756275" y="536575"/>
            <a:ext cx="3235325" cy="1200150"/>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b="1" dirty="0" err="1">
                <a:solidFill>
                  <a:srgbClr val="000066"/>
                </a:solidFill>
                <a:latin typeface="Consolas" panose="020B0609020204030204" pitchFamily="49" charset="0"/>
              </a:rPr>
              <a:t>struct</a:t>
            </a:r>
            <a:r>
              <a:rPr kumimoji="1" lang="en-US" altLang="zh-CN" b="1" dirty="0">
                <a:solidFill>
                  <a:srgbClr val="000066"/>
                </a:solidFill>
                <a:latin typeface="Consolas" panose="020B0609020204030204" pitchFamily="49" charset="0"/>
              </a:rPr>
              <a:t> </a:t>
            </a:r>
            <a:r>
              <a:rPr kumimoji="1" lang="en-US" altLang="zh-CN" b="1" dirty="0" smtClean="0">
                <a:solidFill>
                  <a:srgbClr val="000066"/>
                </a:solidFill>
                <a:latin typeface="Consolas" panose="020B0609020204030204" pitchFamily="49" charset="0"/>
              </a:rPr>
              <a:t>graph {</a:t>
            </a:r>
            <a:endParaRPr kumimoji="1" lang="en-US" altLang="zh-CN" b="1" dirty="0">
              <a:solidFill>
                <a:srgbClr val="000066"/>
              </a:solidFill>
              <a:latin typeface="Consolas" panose="020B0609020204030204" pitchFamily="49" charset="0"/>
            </a:endParaRPr>
          </a:p>
          <a:p>
            <a:pPr algn="l" eaLnBrk="1" hangingPunct="1"/>
            <a:r>
              <a:rPr kumimoji="1" lang="en-US" altLang="zh-CN" b="1" dirty="0">
                <a:solidFill>
                  <a:srgbClr val="000066"/>
                </a:solidFill>
                <a:latin typeface="Consolas" panose="020B0609020204030204" pitchFamily="49" charset="0"/>
              </a:rPr>
              <a:t>   </a:t>
            </a:r>
            <a:r>
              <a:rPr kumimoji="1" lang="en-US" altLang="zh-CN" b="1" dirty="0" err="1">
                <a:solidFill>
                  <a:srgbClr val="000066"/>
                </a:solidFill>
                <a:latin typeface="Consolas" panose="020B0609020204030204" pitchFamily="49" charset="0"/>
              </a:rPr>
              <a:t>int</a:t>
            </a:r>
            <a:r>
              <a:rPr kumimoji="1" lang="en-US" altLang="zh-CN" b="1" dirty="0">
                <a:solidFill>
                  <a:srgbClr val="000066"/>
                </a:solidFill>
                <a:latin typeface="Consolas" panose="020B0609020204030204" pitchFamily="49" charset="0"/>
              </a:rPr>
              <a:t> v[n+1]; 	</a:t>
            </a:r>
          </a:p>
          <a:p>
            <a:pPr algn="l" eaLnBrk="1" hangingPunct="1"/>
            <a:r>
              <a:rPr kumimoji="1" lang="en-US" altLang="zh-CN" b="1" dirty="0">
                <a:solidFill>
                  <a:srgbClr val="000066"/>
                </a:solidFill>
                <a:latin typeface="Consolas" panose="020B0609020204030204" pitchFamily="49" charset="0"/>
              </a:rPr>
              <a:t>   </a:t>
            </a:r>
            <a:r>
              <a:rPr kumimoji="1" lang="en-US" altLang="zh-CN" b="1" dirty="0" err="1">
                <a:solidFill>
                  <a:srgbClr val="000066"/>
                </a:solidFill>
                <a:latin typeface="Consolas" panose="020B0609020204030204" pitchFamily="49" charset="0"/>
              </a:rPr>
              <a:t>int</a:t>
            </a:r>
            <a:r>
              <a:rPr kumimoji="1" lang="en-US" altLang="zh-CN" b="1" dirty="0">
                <a:solidFill>
                  <a:srgbClr val="000066"/>
                </a:solidFill>
                <a:latin typeface="Consolas" panose="020B0609020204030204" pitchFamily="49" charset="0"/>
              </a:rPr>
              <a:t> arcs[n+1][n+1];</a:t>
            </a:r>
          </a:p>
          <a:p>
            <a:pPr algn="l" eaLnBrk="1" hangingPunct="1"/>
            <a:r>
              <a:rPr kumimoji="1" lang="en-US" altLang="zh-CN" b="1" dirty="0">
                <a:solidFill>
                  <a:srgbClr val="000066"/>
                </a:solidFill>
                <a:latin typeface="Consolas" panose="020B0609020204030204" pitchFamily="49"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642938" y="952499"/>
            <a:ext cx="8332787" cy="5479297"/>
          </a:xfrm>
        </p:spPr>
        <p:txBody>
          <a:bodyPr/>
          <a:lstStyle/>
          <a:p>
            <a:pPr eaLnBrk="1" hangingPunct="1"/>
            <a:r>
              <a:rPr lang="zh-CN" altLang="en-US" dirty="0" smtClean="0"/>
              <a:t>图的存贮结构</a:t>
            </a:r>
          </a:p>
          <a:p>
            <a:pPr lvl="1" eaLnBrk="1" hangingPunct="1"/>
            <a:r>
              <a:rPr lang="zh-CN" altLang="en-US" dirty="0" smtClean="0"/>
              <a:t>建立有向图的邻接矩阵</a:t>
            </a:r>
          </a:p>
          <a:p>
            <a:pPr lvl="2" eaLnBrk="1" hangingPunct="1"/>
            <a:r>
              <a:rPr lang="zh-CN" altLang="en-US" dirty="0" smtClean="0"/>
              <a:t>算法</a:t>
            </a:r>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lang="zh-CN" altLang="en-US" dirty="0" smtClean="0"/>
          </a:p>
          <a:p>
            <a:pPr lvl="2" eaLnBrk="1" hangingPunct="1"/>
            <a:endParaRPr kumimoji="1" lang="zh-CN" altLang="en-US" dirty="0" smtClean="0">
              <a:solidFill>
                <a:srgbClr val="0005D6"/>
              </a:solidFill>
            </a:endParaRPr>
          </a:p>
          <a:p>
            <a:pPr lvl="2" eaLnBrk="1" hangingPunct="1"/>
            <a:r>
              <a:rPr lang="zh-CN" altLang="en-US" dirty="0" smtClean="0"/>
              <a:t>算法的时间复杂度为</a:t>
            </a:r>
            <a:r>
              <a:rPr lang="en-US" altLang="zh-CN" dirty="0" smtClean="0"/>
              <a:t>O(n</a:t>
            </a:r>
            <a:r>
              <a:rPr lang="en-US" altLang="zh-CN" baseline="30000" dirty="0" smtClean="0"/>
              <a:t>2</a:t>
            </a:r>
            <a:r>
              <a:rPr lang="en-US" altLang="zh-CN" dirty="0"/>
              <a:t>)</a:t>
            </a:r>
            <a:endParaRPr lang="zh-CN" altLang="en-US" dirty="0" smtClean="0"/>
          </a:p>
        </p:txBody>
      </p:sp>
      <p:sp>
        <p:nvSpPr>
          <p:cNvPr id="25603" name="Text Box 4"/>
          <p:cNvSpPr txBox="1">
            <a:spLocks noChangeArrowheads="1"/>
          </p:cNvSpPr>
          <p:nvPr/>
        </p:nvSpPr>
        <p:spPr bwMode="auto">
          <a:xfrm>
            <a:off x="403761" y="2068215"/>
            <a:ext cx="8576387" cy="3785652"/>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dirty="0">
                <a:solidFill>
                  <a:srgbClr val="000066"/>
                </a:solidFill>
                <a:latin typeface="Consolas" panose="020B0609020204030204" pitchFamily="49" charset="0"/>
              </a:rPr>
              <a:t>void  </a:t>
            </a:r>
            <a:r>
              <a:rPr kumimoji="1" lang="en-US" altLang="zh-CN" sz="2000" b="1" dirty="0" err="1">
                <a:solidFill>
                  <a:srgbClr val="000066"/>
                </a:solidFill>
                <a:latin typeface="Consolas" panose="020B0609020204030204" pitchFamily="49" charset="0"/>
              </a:rPr>
              <a:t>create_directed_graph</a:t>
            </a:r>
            <a:r>
              <a:rPr kumimoji="1" lang="en-US" altLang="zh-CN" dirty="0">
                <a:latin typeface="Consolas" panose="020B0609020204030204" pitchFamily="49" charset="0"/>
              </a:rPr>
              <a:t> </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graph &amp;g) {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 j, </a:t>
            </a:r>
            <a:r>
              <a:rPr kumimoji="1" lang="en-US" altLang="zh-CN" sz="2000" b="1" dirty="0" smtClean="0">
                <a:solidFill>
                  <a:srgbClr val="000066"/>
                </a:solidFill>
                <a:latin typeface="Consolas" panose="020B0609020204030204" pitchFamily="49" charset="0"/>
              </a:rPr>
              <a:t>k;</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for </a:t>
            </a:r>
            <a:r>
              <a:rPr kumimoji="1" lang="en-US" altLang="zh-CN" sz="2000" b="1" dirty="0" smtClean="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k=1; k&lt;=n; k++)</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scanf</a:t>
            </a:r>
            <a:r>
              <a:rPr kumimoji="1" lang="en-US" altLang="zh-CN" sz="2000" b="1" dirty="0">
                <a:solidFill>
                  <a:srgbClr val="000066"/>
                </a:solidFill>
                <a:latin typeface="Consolas" panose="020B0609020204030204" pitchFamily="49" charset="0"/>
              </a:rPr>
              <a:t>(“%d</a:t>
            </a:r>
            <a:r>
              <a:rPr kumimoji="1" lang="en-US" altLang="zh-CN" sz="2000" b="1" dirty="0" smtClean="0">
                <a:solidFill>
                  <a:srgbClr val="000066"/>
                </a:solidFill>
                <a:latin typeface="Consolas" panose="020B0609020204030204" pitchFamily="49" charset="0"/>
              </a:rPr>
              <a:t>”, &amp;</a:t>
            </a:r>
            <a:r>
              <a:rPr kumimoji="1" lang="en-US" altLang="zh-CN" sz="2000" b="1" dirty="0" err="1">
                <a:solidFill>
                  <a:srgbClr val="000066"/>
                </a:solidFill>
                <a:latin typeface="Consolas" panose="020B0609020204030204" pitchFamily="49" charset="0"/>
              </a:rPr>
              <a:t>g.v</a:t>
            </a:r>
            <a:r>
              <a:rPr kumimoji="1" lang="en-US" altLang="zh-CN" sz="2000" b="1" dirty="0">
                <a:solidFill>
                  <a:srgbClr val="000066"/>
                </a:solidFill>
                <a:latin typeface="Consolas" panose="020B0609020204030204" pitchFamily="49" charset="0"/>
              </a:rPr>
              <a:t>[k]);       </a:t>
            </a:r>
            <a:r>
              <a:rPr kumimoji="1" lang="en-US" altLang="zh-CN" sz="2000" b="1" dirty="0" smtClean="0">
                <a:solidFill>
                  <a:srgbClr val="000066"/>
                </a:solidFill>
                <a:latin typeface="Consolas" panose="020B0609020204030204" pitchFamily="49" charset="0"/>
              </a:rPr>
              <a:t>/* </a:t>
            </a:r>
            <a:r>
              <a:rPr kumimoji="1" lang="zh-CN" altLang="en-US" sz="2000" b="1" dirty="0">
                <a:solidFill>
                  <a:srgbClr val="000066"/>
                </a:solidFill>
                <a:latin typeface="Consolas" panose="020B0609020204030204" pitchFamily="49" charset="0"/>
              </a:rPr>
              <a:t>输入顶点信息*</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for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=1;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&lt;=n; </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for </a:t>
            </a:r>
            <a:r>
              <a:rPr kumimoji="1" lang="en-US" altLang="zh-CN" sz="2000" b="1" dirty="0">
                <a:solidFill>
                  <a:srgbClr val="000066"/>
                </a:solidFill>
                <a:latin typeface="Consolas" panose="020B0609020204030204" pitchFamily="49" charset="0"/>
              </a:rPr>
              <a:t>(j=1; j&lt;=n; j++)</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g.arcs</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][j</a:t>
            </a:r>
            <a:r>
              <a:rPr kumimoji="1" lang="en-US" altLang="zh-CN" sz="2000" b="1" dirty="0" smtClean="0">
                <a:solidFill>
                  <a:srgbClr val="000066"/>
                </a:solidFill>
                <a:latin typeface="Consolas" panose="020B0609020204030204" pitchFamily="49" charset="0"/>
              </a:rPr>
              <a:t>] = 0</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for (k=1; k&lt;=e; k++)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scanf</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d, </a:t>
            </a:r>
            <a:r>
              <a:rPr kumimoji="1" lang="en-US" altLang="zh-CN" sz="2000" b="1" dirty="0">
                <a:solidFill>
                  <a:srgbClr val="000066"/>
                </a:solidFill>
                <a:latin typeface="Consolas" panose="020B0609020204030204" pitchFamily="49" charset="0"/>
              </a:rPr>
              <a:t>%d</a:t>
            </a:r>
            <a:r>
              <a:rPr kumimoji="1" lang="en-US" altLang="zh-CN" sz="2000" b="1" dirty="0" smtClean="0">
                <a:solidFill>
                  <a:srgbClr val="000066"/>
                </a:solidFill>
                <a:latin typeface="Consolas" panose="020B0609020204030204" pitchFamily="49" charset="0"/>
              </a:rPr>
              <a:t>”, &amp;</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 &amp;j); </a:t>
            </a:r>
            <a:r>
              <a:rPr kumimoji="1" lang="en-US" altLang="zh-CN" sz="2000" b="1" dirty="0" smtClean="0">
                <a:solidFill>
                  <a:srgbClr val="000066"/>
                </a:solidFill>
                <a:latin typeface="Consolas" panose="020B0609020204030204" pitchFamily="49" charset="0"/>
              </a:rPr>
              <a:t>  /* </a:t>
            </a:r>
            <a:r>
              <a:rPr kumimoji="1" lang="zh-CN" altLang="en-US" sz="2000" b="1" dirty="0" smtClean="0">
                <a:solidFill>
                  <a:srgbClr val="000066"/>
                </a:solidFill>
                <a:latin typeface="Consolas" panose="020B0609020204030204" pitchFamily="49" charset="0"/>
              </a:rPr>
              <a:t>输入</a:t>
            </a:r>
            <a:r>
              <a:rPr kumimoji="1" lang="zh-CN" altLang="en-US" sz="2000" b="1" dirty="0">
                <a:solidFill>
                  <a:srgbClr val="000066"/>
                </a:solidFill>
                <a:latin typeface="Consolas" panose="020B0609020204030204" pitchFamily="49" charset="0"/>
              </a:rPr>
              <a:t>一条弧</a:t>
            </a:r>
            <a:r>
              <a:rPr kumimoji="1" lang="en-US" altLang="zh-CN" sz="2000" b="1" dirty="0">
                <a:solidFill>
                  <a:srgbClr val="000066"/>
                </a:solidFill>
                <a:latin typeface="Consolas" panose="020B0609020204030204" pitchFamily="49" charset="0"/>
              </a:rPr>
              <a:t>&lt;v</a:t>
            </a:r>
            <a:r>
              <a:rPr kumimoji="1" lang="en-US" altLang="zh-CN" sz="2000" b="1" baseline="-25000" dirty="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 , </a:t>
            </a:r>
            <a:r>
              <a:rPr kumimoji="1" lang="en-US" altLang="zh-CN" sz="2000" b="1" dirty="0" err="1">
                <a:solidFill>
                  <a:srgbClr val="000066"/>
                </a:solidFill>
                <a:latin typeface="Consolas" panose="020B0609020204030204" pitchFamily="49" charset="0"/>
              </a:rPr>
              <a:t>v</a:t>
            </a:r>
            <a:r>
              <a:rPr kumimoji="1" lang="en-US" altLang="zh-CN" sz="2000" b="1" baseline="-25000" dirty="0" err="1">
                <a:solidFill>
                  <a:srgbClr val="000066"/>
                </a:solidFill>
                <a:latin typeface="Consolas" panose="020B0609020204030204" pitchFamily="49" charset="0"/>
              </a:rPr>
              <a:t>j</a:t>
            </a:r>
            <a:r>
              <a:rPr kumimoji="1" lang="en-US" altLang="zh-CN" sz="2000" b="1" dirty="0">
                <a:solidFill>
                  <a:srgbClr val="000066"/>
                </a:solidFill>
                <a:latin typeface="Consolas" panose="020B0609020204030204" pitchFamily="49" charset="0"/>
              </a:rPr>
              <a:t>&gt; */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g.arcs</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][j</a:t>
            </a:r>
            <a:r>
              <a:rPr kumimoji="1" lang="en-US" altLang="zh-CN" sz="2000" b="1" dirty="0" smtClean="0">
                <a:solidFill>
                  <a:srgbClr val="000066"/>
                </a:solidFill>
                <a:latin typeface="Consolas" panose="020B0609020204030204" pitchFamily="49" charset="0"/>
              </a:rPr>
              <a:t>] = 1</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         </a:t>
            </a:r>
          </a:p>
        </p:txBody>
      </p:sp>
      <p:sp>
        <p:nvSpPr>
          <p:cNvPr id="25604" name="Text Box 4"/>
          <p:cNvSpPr txBox="1">
            <a:spLocks noChangeArrowheads="1"/>
          </p:cNvSpPr>
          <p:nvPr/>
        </p:nvSpPr>
        <p:spPr bwMode="auto">
          <a:xfrm>
            <a:off x="5756275" y="536575"/>
            <a:ext cx="3235325" cy="1200150"/>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b="1" dirty="0" err="1">
                <a:solidFill>
                  <a:srgbClr val="000066"/>
                </a:solidFill>
                <a:latin typeface="Consolas" panose="020B0609020204030204" pitchFamily="49" charset="0"/>
              </a:rPr>
              <a:t>struct</a:t>
            </a:r>
            <a:r>
              <a:rPr kumimoji="1" lang="en-US" altLang="zh-CN" b="1" dirty="0">
                <a:solidFill>
                  <a:srgbClr val="000066"/>
                </a:solidFill>
                <a:latin typeface="Consolas" panose="020B0609020204030204" pitchFamily="49" charset="0"/>
              </a:rPr>
              <a:t> graph </a:t>
            </a:r>
            <a:r>
              <a:rPr kumimoji="1" lang="en-US" altLang="zh-CN" b="1" dirty="0" smtClean="0">
                <a:solidFill>
                  <a:srgbClr val="000066"/>
                </a:solidFill>
                <a:latin typeface="Consolas" panose="020B0609020204030204" pitchFamily="49" charset="0"/>
              </a:rPr>
              <a:t>{</a:t>
            </a:r>
            <a:endParaRPr kumimoji="1" lang="en-US" altLang="zh-CN" b="1" dirty="0">
              <a:solidFill>
                <a:srgbClr val="000066"/>
              </a:solidFill>
              <a:latin typeface="Consolas" panose="020B0609020204030204" pitchFamily="49" charset="0"/>
            </a:endParaRPr>
          </a:p>
          <a:p>
            <a:pPr algn="l" eaLnBrk="1" hangingPunct="1"/>
            <a:r>
              <a:rPr kumimoji="1" lang="en-US" altLang="zh-CN" b="1" dirty="0">
                <a:solidFill>
                  <a:srgbClr val="000066"/>
                </a:solidFill>
                <a:latin typeface="Consolas" panose="020B0609020204030204" pitchFamily="49" charset="0"/>
              </a:rPr>
              <a:t>   </a:t>
            </a:r>
            <a:r>
              <a:rPr kumimoji="1" lang="en-US" altLang="zh-CN" b="1" dirty="0" err="1">
                <a:solidFill>
                  <a:srgbClr val="000066"/>
                </a:solidFill>
                <a:latin typeface="Consolas" panose="020B0609020204030204" pitchFamily="49" charset="0"/>
              </a:rPr>
              <a:t>int</a:t>
            </a:r>
            <a:r>
              <a:rPr kumimoji="1" lang="en-US" altLang="zh-CN" b="1" dirty="0">
                <a:solidFill>
                  <a:srgbClr val="000066"/>
                </a:solidFill>
                <a:latin typeface="Consolas" panose="020B0609020204030204" pitchFamily="49" charset="0"/>
              </a:rPr>
              <a:t> v[n+1]; 	</a:t>
            </a:r>
          </a:p>
          <a:p>
            <a:pPr algn="l" eaLnBrk="1" hangingPunct="1"/>
            <a:r>
              <a:rPr kumimoji="1" lang="en-US" altLang="zh-CN" b="1" dirty="0">
                <a:solidFill>
                  <a:srgbClr val="000066"/>
                </a:solidFill>
                <a:latin typeface="Consolas" panose="020B0609020204030204" pitchFamily="49" charset="0"/>
              </a:rPr>
              <a:t>   </a:t>
            </a:r>
            <a:r>
              <a:rPr kumimoji="1" lang="en-US" altLang="zh-CN" b="1" dirty="0" err="1">
                <a:solidFill>
                  <a:srgbClr val="000066"/>
                </a:solidFill>
                <a:latin typeface="Consolas" panose="020B0609020204030204" pitchFamily="49" charset="0"/>
              </a:rPr>
              <a:t>int</a:t>
            </a:r>
            <a:r>
              <a:rPr kumimoji="1" lang="en-US" altLang="zh-CN" b="1" dirty="0">
                <a:solidFill>
                  <a:srgbClr val="000066"/>
                </a:solidFill>
                <a:latin typeface="Consolas" panose="020B0609020204030204" pitchFamily="49" charset="0"/>
              </a:rPr>
              <a:t> arcs[n+1][n+1];</a:t>
            </a:r>
          </a:p>
          <a:p>
            <a:pPr algn="l" eaLnBrk="1" hangingPunct="1"/>
            <a:r>
              <a:rPr kumimoji="1" lang="en-US" altLang="zh-CN" b="1" dirty="0">
                <a:solidFill>
                  <a:srgbClr val="000066"/>
                </a:solidFill>
                <a:latin typeface="Consolas" panose="020B0609020204030204" pitchFamily="49"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642938" y="917575"/>
            <a:ext cx="7740650" cy="5568950"/>
          </a:xfrm>
        </p:spPr>
        <p:txBody>
          <a:bodyPr/>
          <a:lstStyle/>
          <a:p>
            <a:pPr eaLnBrk="1" hangingPunct="1"/>
            <a:r>
              <a:rPr lang="zh-CN" altLang="en-US" dirty="0" smtClean="0"/>
              <a:t>图的存贮结构</a:t>
            </a:r>
            <a:r>
              <a:rPr lang="en-US" altLang="zh-CN" dirty="0" smtClean="0">
                <a:latin typeface="Arial" charset="0"/>
              </a:rPr>
              <a:t>——</a:t>
            </a:r>
            <a:r>
              <a:rPr lang="zh-CN" altLang="en-US" dirty="0" smtClean="0"/>
              <a:t>邻接表表示</a:t>
            </a:r>
          </a:p>
          <a:p>
            <a:pPr lvl="1" eaLnBrk="1" hangingPunct="1"/>
            <a:r>
              <a:rPr lang="zh-CN" altLang="en-US" dirty="0" smtClean="0">
                <a:latin typeface="隶书" pitchFamily="49" charset="-122"/>
              </a:rPr>
              <a:t>邻接表是图的一种链式存储结构</a:t>
            </a:r>
          </a:p>
          <a:p>
            <a:pPr lvl="1" eaLnBrk="1" hangingPunct="1"/>
            <a:r>
              <a:rPr lang="zh-CN" altLang="en-US" dirty="0" smtClean="0"/>
              <a:t>邻接表</a:t>
            </a:r>
          </a:p>
          <a:p>
            <a:pPr lvl="2" eaLnBrk="1" hangingPunct="1"/>
            <a:r>
              <a:rPr lang="zh-CN" altLang="en-US" dirty="0" smtClean="0"/>
              <a:t>对每个顶点</a:t>
            </a:r>
            <a:r>
              <a:rPr lang="en-US" altLang="zh-CN" dirty="0" smtClean="0"/>
              <a:t>V</a:t>
            </a:r>
            <a:r>
              <a:rPr lang="en-US" altLang="zh-CN" baseline="-25000" dirty="0" smtClean="0"/>
              <a:t>i</a:t>
            </a:r>
            <a:r>
              <a:rPr lang="zh-CN" altLang="en-US" dirty="0" smtClean="0"/>
              <a:t>建立一个由邻接于</a:t>
            </a:r>
            <a:r>
              <a:rPr lang="en-US" altLang="zh-CN" dirty="0" smtClean="0"/>
              <a:t>V</a:t>
            </a:r>
            <a:r>
              <a:rPr lang="en-US" altLang="zh-CN" baseline="-25000" dirty="0" smtClean="0"/>
              <a:t>i</a:t>
            </a:r>
            <a:r>
              <a:rPr lang="zh-CN" altLang="en-US" dirty="0" smtClean="0"/>
              <a:t>的所有顶点组成的单链表</a:t>
            </a:r>
            <a:endParaRPr lang="en-US" altLang="zh-CN" dirty="0" smtClean="0"/>
          </a:p>
          <a:p>
            <a:pPr lvl="3" eaLnBrk="1" hangingPunct="1"/>
            <a:r>
              <a:rPr lang="zh-CN" altLang="en-US" dirty="0" smtClean="0"/>
              <a:t>第</a:t>
            </a:r>
            <a:r>
              <a:rPr lang="en-US" altLang="zh-CN" dirty="0" err="1" smtClean="0"/>
              <a:t>i</a:t>
            </a:r>
            <a:r>
              <a:rPr lang="zh-CN" altLang="en-US" dirty="0" smtClean="0"/>
              <a:t>个单链表中的结点表示依附于顶点</a:t>
            </a:r>
            <a:r>
              <a:rPr lang="en-US" altLang="zh-CN" dirty="0" smtClean="0"/>
              <a:t>V</a:t>
            </a:r>
            <a:r>
              <a:rPr lang="en-US" altLang="zh-CN" baseline="-25000" dirty="0" smtClean="0"/>
              <a:t>i</a:t>
            </a:r>
            <a:r>
              <a:rPr lang="zh-CN" altLang="en-US" dirty="0" smtClean="0"/>
              <a:t>的边或以</a:t>
            </a:r>
            <a:r>
              <a:rPr lang="en-US" altLang="zh-CN" dirty="0" smtClean="0"/>
              <a:t>V</a:t>
            </a:r>
            <a:r>
              <a:rPr lang="en-US" altLang="zh-CN" baseline="-25000" dirty="0" smtClean="0"/>
              <a:t>i</a:t>
            </a:r>
            <a:r>
              <a:rPr lang="zh-CN" altLang="en-US" dirty="0" smtClean="0"/>
              <a:t>为尾的弧</a:t>
            </a:r>
            <a:endParaRPr lang="en-US" altLang="zh-CN" dirty="0" smtClean="0"/>
          </a:p>
          <a:p>
            <a:pPr lvl="2" eaLnBrk="1" hangingPunct="1"/>
            <a:r>
              <a:rPr lang="zh-CN" altLang="en-US" dirty="0" smtClean="0"/>
              <a:t>给每个单链表设一头结点，用以存放顶点</a:t>
            </a:r>
            <a:r>
              <a:rPr lang="en-US" altLang="zh-CN" dirty="0" smtClean="0"/>
              <a:t>V</a:t>
            </a:r>
            <a:r>
              <a:rPr lang="en-US" altLang="zh-CN" baseline="-25000" dirty="0" smtClean="0"/>
              <a:t>i</a:t>
            </a:r>
            <a:r>
              <a:rPr lang="zh-CN" altLang="en-US" dirty="0" smtClean="0"/>
              <a:t>的信息</a:t>
            </a:r>
            <a:endParaRPr lang="en-US" altLang="zh-CN" dirty="0" smtClean="0"/>
          </a:p>
          <a:p>
            <a:pPr lvl="3" eaLnBrk="1" hangingPunct="1"/>
            <a:r>
              <a:rPr lang="zh-CN" altLang="en-US" dirty="0" smtClean="0"/>
              <a:t>把头结点顺序存于一</a:t>
            </a:r>
            <a:r>
              <a:rPr lang="zh-CN" altLang="en-US" dirty="0"/>
              <a:t>个</a:t>
            </a:r>
            <a:r>
              <a:rPr lang="zh-CN" altLang="en-US" dirty="0" smtClean="0"/>
              <a:t>数组（</a:t>
            </a:r>
            <a:r>
              <a:rPr lang="zh-CN" altLang="en-US" dirty="0"/>
              <a:t>矢量</a:t>
            </a:r>
            <a:r>
              <a:rPr lang="zh-CN" altLang="en-US" dirty="0" smtClean="0"/>
              <a:t>）中构成</a:t>
            </a:r>
            <a:r>
              <a:rPr lang="zh-CN" altLang="en-US" dirty="0" smtClean="0">
                <a:solidFill>
                  <a:srgbClr val="FF0000"/>
                </a:solidFill>
              </a:rPr>
              <a:t>顶点表</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642938" y="917575"/>
            <a:ext cx="7740650" cy="5568950"/>
          </a:xfrm>
        </p:spPr>
        <p:txBody>
          <a:bodyPr/>
          <a:lstStyle/>
          <a:p>
            <a:pPr eaLnBrk="1" hangingPunct="1"/>
            <a:r>
              <a:rPr lang="zh-CN" altLang="en-US" dirty="0" smtClean="0"/>
              <a:t>图的存贮结构</a:t>
            </a:r>
            <a:r>
              <a:rPr lang="en-US" altLang="zh-CN" dirty="0" smtClean="0">
                <a:latin typeface="Arial" charset="0"/>
              </a:rPr>
              <a:t>——</a:t>
            </a:r>
            <a:r>
              <a:rPr lang="zh-CN" altLang="en-US" dirty="0" smtClean="0"/>
              <a:t>邻接表表示</a:t>
            </a:r>
          </a:p>
          <a:p>
            <a:pPr lvl="1" eaLnBrk="1" hangingPunct="1"/>
            <a:r>
              <a:rPr lang="zh-CN" altLang="en-US" dirty="0" smtClean="0"/>
              <a:t>实现</a:t>
            </a:r>
          </a:p>
          <a:p>
            <a:pPr lvl="2" eaLnBrk="1" hangingPunct="1"/>
            <a:r>
              <a:rPr lang="zh-CN" altLang="en-US" dirty="0" smtClean="0"/>
              <a:t>表结点，由三个域组成</a:t>
            </a:r>
            <a:endParaRPr lang="en-US" altLang="zh-CN" dirty="0" smtClean="0"/>
          </a:p>
          <a:p>
            <a:pPr lvl="2" eaLnBrk="1" hangingPunct="1"/>
            <a:r>
              <a:rPr lang="zh-CN" altLang="en-US" dirty="0" smtClean="0"/>
              <a:t>头结点，由两个域组成</a:t>
            </a:r>
          </a:p>
        </p:txBody>
      </p:sp>
      <p:grpSp>
        <p:nvGrpSpPr>
          <p:cNvPr id="27651" name="Group 4"/>
          <p:cNvGrpSpPr>
            <a:grpSpLocks/>
          </p:cNvGrpSpPr>
          <p:nvPr/>
        </p:nvGrpSpPr>
        <p:grpSpPr bwMode="auto">
          <a:xfrm>
            <a:off x="1296988" y="5097463"/>
            <a:ext cx="6434137" cy="1052512"/>
            <a:chOff x="1344" y="3216"/>
            <a:chExt cx="4053" cy="663"/>
          </a:xfrm>
        </p:grpSpPr>
        <p:sp>
          <p:nvSpPr>
            <p:cNvPr id="27663" name="Rectangle 5"/>
            <p:cNvSpPr>
              <a:spLocks noChangeArrowheads="1"/>
            </p:cNvSpPr>
            <p:nvPr/>
          </p:nvSpPr>
          <p:spPr bwMode="auto">
            <a:xfrm>
              <a:off x="2208" y="3216"/>
              <a:ext cx="1392" cy="288"/>
            </a:xfrm>
            <a:prstGeom prst="rect">
              <a:avLst/>
            </a:prstGeom>
            <a:solidFill>
              <a:schemeClr val="accent1"/>
            </a:solidFill>
            <a:ln w="12700" cap="sq">
              <a:solidFill>
                <a:srgbClr val="000066"/>
              </a:solidFill>
              <a:miter lim="800000"/>
              <a:headEnd type="none" w="sm" len="sm"/>
              <a:tailEnd type="none" w="sm" len="sm"/>
            </a:ln>
            <a:effectLst>
              <a:prstShdw prst="shdw17" dist="17961" dir="2700000">
                <a:srgbClr val="00003D"/>
              </a:prstShdw>
            </a:effectLst>
          </p:spPr>
          <p:txBody>
            <a:bodyPr wrap="none" anchor="ctr"/>
            <a:lstStyle/>
            <a:p>
              <a:r>
                <a:rPr kumimoji="1" lang="en-US" altLang="zh-CN" b="1" dirty="0" err="1" smtClean="0">
                  <a:solidFill>
                    <a:srgbClr val="000066"/>
                  </a:solidFill>
                  <a:latin typeface="幼圆" pitchFamily="49" charset="-122"/>
                  <a:ea typeface="幼圆" pitchFamily="49" charset="-122"/>
                </a:rPr>
                <a:t>Vexdata</a:t>
              </a:r>
              <a:r>
                <a:rPr kumimoji="1" lang="en-US" altLang="zh-CN" b="1" dirty="0" smtClean="0">
                  <a:solidFill>
                    <a:srgbClr val="000066"/>
                  </a:solidFill>
                  <a:latin typeface="幼圆" pitchFamily="49" charset="-122"/>
                  <a:ea typeface="幼圆" pitchFamily="49" charset="-122"/>
                </a:rPr>
                <a:t>   </a:t>
              </a:r>
              <a:r>
                <a:rPr kumimoji="1" lang="en-US" altLang="zh-CN" b="1" dirty="0" err="1" smtClean="0">
                  <a:solidFill>
                    <a:srgbClr val="000066"/>
                  </a:solidFill>
                  <a:latin typeface="幼圆" pitchFamily="49" charset="-122"/>
                  <a:ea typeface="幼圆" pitchFamily="49" charset="-122"/>
                </a:rPr>
                <a:t>firstarc</a:t>
              </a:r>
              <a:endParaRPr kumimoji="1" lang="en-US" altLang="zh-CN" sz="2400" dirty="0">
                <a:solidFill>
                  <a:srgbClr val="000066"/>
                </a:solidFill>
                <a:latin typeface="幼圆" pitchFamily="49" charset="-122"/>
                <a:ea typeface="幼圆" pitchFamily="49" charset="-122"/>
              </a:endParaRPr>
            </a:p>
          </p:txBody>
        </p:sp>
        <p:sp>
          <p:nvSpPr>
            <p:cNvPr id="27664" name="Line 6"/>
            <p:cNvSpPr>
              <a:spLocks noChangeShapeType="1"/>
            </p:cNvSpPr>
            <p:nvPr/>
          </p:nvSpPr>
          <p:spPr bwMode="auto">
            <a:xfrm>
              <a:off x="2928" y="3216"/>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5" name="Line 7"/>
            <p:cNvSpPr>
              <a:spLocks noChangeShapeType="1"/>
            </p:cNvSpPr>
            <p:nvPr/>
          </p:nvSpPr>
          <p:spPr bwMode="auto">
            <a:xfrm>
              <a:off x="2496" y="3504"/>
              <a:ext cx="0" cy="24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6" name="Line 8"/>
            <p:cNvSpPr>
              <a:spLocks noChangeShapeType="1"/>
            </p:cNvSpPr>
            <p:nvPr/>
          </p:nvSpPr>
          <p:spPr bwMode="auto">
            <a:xfrm flipH="1">
              <a:off x="2256" y="3744"/>
              <a:ext cx="240" cy="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7" name="Line 9"/>
            <p:cNvSpPr>
              <a:spLocks noChangeShapeType="1"/>
            </p:cNvSpPr>
            <p:nvPr/>
          </p:nvSpPr>
          <p:spPr bwMode="auto">
            <a:xfrm>
              <a:off x="3168" y="3504"/>
              <a:ext cx="0" cy="24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Line 10"/>
            <p:cNvSpPr>
              <a:spLocks noChangeShapeType="1"/>
            </p:cNvSpPr>
            <p:nvPr/>
          </p:nvSpPr>
          <p:spPr bwMode="auto">
            <a:xfrm>
              <a:off x="3168" y="3744"/>
              <a:ext cx="288" cy="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Text Box 11"/>
            <p:cNvSpPr txBox="1">
              <a:spLocks noChangeArrowheads="1"/>
            </p:cNvSpPr>
            <p:nvPr/>
          </p:nvSpPr>
          <p:spPr bwMode="auto">
            <a:xfrm>
              <a:off x="3542" y="3576"/>
              <a:ext cx="185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zh-CN" altLang="en-US" b="1">
                  <a:solidFill>
                    <a:srgbClr val="000066"/>
                  </a:solidFill>
                  <a:latin typeface="Times New Roman" pitchFamily="18" charset="0"/>
                </a:rPr>
                <a:t>指向</a:t>
              </a:r>
              <a:r>
                <a:rPr kumimoji="1" lang="en-US" altLang="zh-CN" b="1">
                  <a:solidFill>
                    <a:srgbClr val="000066"/>
                  </a:solidFill>
                  <a:latin typeface="Times New Roman" pitchFamily="18" charset="0"/>
                </a:rPr>
                <a:t>Vi</a:t>
              </a:r>
              <a:r>
                <a:rPr kumimoji="1" lang="zh-CN" altLang="en-US" b="1">
                  <a:solidFill>
                    <a:srgbClr val="000066"/>
                  </a:solidFill>
                  <a:latin typeface="Times New Roman" pitchFamily="18" charset="0"/>
                </a:rPr>
                <a:t>单链表的第一个结点</a:t>
              </a:r>
            </a:p>
          </p:txBody>
        </p:sp>
        <p:sp>
          <p:nvSpPr>
            <p:cNvPr id="27670" name="Text Box 12"/>
            <p:cNvSpPr txBox="1">
              <a:spLocks noChangeArrowheads="1"/>
            </p:cNvSpPr>
            <p:nvPr/>
          </p:nvSpPr>
          <p:spPr bwMode="auto">
            <a:xfrm>
              <a:off x="1344" y="3648"/>
              <a:ext cx="8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zh-CN" altLang="en-US" b="1">
                  <a:solidFill>
                    <a:srgbClr val="000066"/>
                  </a:solidFill>
                  <a:latin typeface="Times New Roman" pitchFamily="18" charset="0"/>
                </a:rPr>
                <a:t>存放</a:t>
              </a:r>
              <a:r>
                <a:rPr kumimoji="1" lang="en-US" altLang="zh-CN" b="1">
                  <a:solidFill>
                    <a:srgbClr val="000066"/>
                  </a:solidFill>
                  <a:latin typeface="Times New Roman" pitchFamily="18" charset="0"/>
                </a:rPr>
                <a:t>Vi</a:t>
              </a:r>
              <a:r>
                <a:rPr kumimoji="1" lang="zh-CN" altLang="en-US" b="1">
                  <a:solidFill>
                    <a:srgbClr val="000066"/>
                  </a:solidFill>
                  <a:latin typeface="Times New Roman" pitchFamily="18" charset="0"/>
                </a:rPr>
                <a:t>信息</a:t>
              </a:r>
            </a:p>
          </p:txBody>
        </p:sp>
      </p:grpSp>
      <p:grpSp>
        <p:nvGrpSpPr>
          <p:cNvPr id="27652" name="Group 13"/>
          <p:cNvGrpSpPr>
            <a:grpSpLocks/>
          </p:cNvGrpSpPr>
          <p:nvPr/>
        </p:nvGrpSpPr>
        <p:grpSpPr bwMode="auto">
          <a:xfrm>
            <a:off x="1276350" y="3111500"/>
            <a:ext cx="6362700" cy="1604963"/>
            <a:chOff x="818" y="2064"/>
            <a:chExt cx="4008" cy="1011"/>
          </a:xfrm>
        </p:grpSpPr>
        <p:sp>
          <p:nvSpPr>
            <p:cNvPr id="27653" name="Rectangle 14"/>
            <p:cNvSpPr>
              <a:spLocks noChangeArrowheads="1"/>
            </p:cNvSpPr>
            <p:nvPr/>
          </p:nvSpPr>
          <p:spPr bwMode="auto">
            <a:xfrm>
              <a:off x="1536" y="2064"/>
              <a:ext cx="2160" cy="288"/>
            </a:xfrm>
            <a:prstGeom prst="rect">
              <a:avLst/>
            </a:prstGeom>
            <a:noFill/>
            <a:ln w="12700" cap="sq">
              <a:solidFill>
                <a:srgbClr val="0000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00003D"/>
                    </a:outerShdw>
                  </a:effectLst>
                </a14:hiddenEffects>
              </a:ext>
            </a:extLst>
          </p:spPr>
          <p:txBody>
            <a:bodyPr wrap="none" anchor="ctr"/>
            <a:lstStyle/>
            <a:p>
              <a:pPr algn="l"/>
              <a:r>
                <a:rPr kumimoji="1" lang="en-US" altLang="zh-CN" sz="2400" b="1" dirty="0" err="1">
                  <a:solidFill>
                    <a:srgbClr val="000066"/>
                  </a:solidFill>
                  <a:latin typeface="Times New Roman" pitchFamily="18" charset="0"/>
                </a:rPr>
                <a:t>adjvex</a:t>
              </a:r>
              <a:r>
                <a:rPr kumimoji="1" lang="en-US" altLang="zh-CN" sz="2400" b="1" dirty="0">
                  <a:solidFill>
                    <a:srgbClr val="000066"/>
                  </a:solidFill>
                  <a:latin typeface="Times New Roman" pitchFamily="18" charset="0"/>
                </a:rPr>
                <a:t>     data      </a:t>
              </a:r>
              <a:r>
                <a:rPr kumimoji="1" lang="en-US" altLang="zh-CN" sz="2400" b="1" dirty="0" err="1">
                  <a:solidFill>
                    <a:srgbClr val="000066"/>
                  </a:solidFill>
                  <a:latin typeface="Times New Roman" pitchFamily="18" charset="0"/>
                </a:rPr>
                <a:t>nextarc</a:t>
              </a:r>
              <a:endParaRPr kumimoji="1" lang="en-US" altLang="zh-CN" sz="2400" b="1" dirty="0">
                <a:solidFill>
                  <a:srgbClr val="000066"/>
                </a:solidFill>
                <a:latin typeface="Times New Roman" pitchFamily="18" charset="0"/>
              </a:endParaRPr>
            </a:p>
          </p:txBody>
        </p:sp>
        <p:sp>
          <p:nvSpPr>
            <p:cNvPr id="27654" name="Line 15"/>
            <p:cNvSpPr>
              <a:spLocks noChangeShapeType="1"/>
            </p:cNvSpPr>
            <p:nvPr/>
          </p:nvSpPr>
          <p:spPr bwMode="auto">
            <a:xfrm>
              <a:off x="2208" y="2064"/>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5" name="Line 16"/>
            <p:cNvSpPr>
              <a:spLocks noChangeShapeType="1"/>
            </p:cNvSpPr>
            <p:nvPr/>
          </p:nvSpPr>
          <p:spPr bwMode="auto">
            <a:xfrm flipH="1">
              <a:off x="2928" y="2064"/>
              <a:ext cx="0" cy="288"/>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6" name="Line 17"/>
            <p:cNvSpPr>
              <a:spLocks noChangeShapeType="1"/>
            </p:cNvSpPr>
            <p:nvPr/>
          </p:nvSpPr>
          <p:spPr bwMode="auto">
            <a:xfrm>
              <a:off x="1824" y="2352"/>
              <a:ext cx="0" cy="192"/>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7" name="Line 18"/>
            <p:cNvSpPr>
              <a:spLocks noChangeShapeType="1"/>
            </p:cNvSpPr>
            <p:nvPr/>
          </p:nvSpPr>
          <p:spPr bwMode="auto">
            <a:xfrm>
              <a:off x="2544" y="2352"/>
              <a:ext cx="0" cy="432"/>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8" name="Line 19"/>
            <p:cNvSpPr>
              <a:spLocks noChangeShapeType="1"/>
            </p:cNvSpPr>
            <p:nvPr/>
          </p:nvSpPr>
          <p:spPr bwMode="auto">
            <a:xfrm>
              <a:off x="3168" y="2400"/>
              <a:ext cx="0" cy="24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9" name="Text Box 20"/>
            <p:cNvSpPr txBox="1">
              <a:spLocks noChangeArrowheads="1"/>
            </p:cNvSpPr>
            <p:nvPr/>
          </p:nvSpPr>
          <p:spPr bwMode="auto">
            <a:xfrm>
              <a:off x="818" y="2544"/>
              <a:ext cx="156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spcBef>
                  <a:spcPct val="50000"/>
                </a:spcBef>
              </a:pPr>
              <a:r>
                <a:rPr kumimoji="1" lang="zh-CN" altLang="en-US" b="1" dirty="0">
                  <a:solidFill>
                    <a:srgbClr val="000066"/>
                  </a:solidFill>
                  <a:latin typeface="Times New Roman" pitchFamily="18" charset="0"/>
                </a:rPr>
                <a:t>顶点</a:t>
              </a:r>
              <a:r>
                <a:rPr kumimoji="1" lang="en-US" altLang="zh-CN" b="1" dirty="0">
                  <a:solidFill>
                    <a:srgbClr val="000066"/>
                  </a:solidFill>
                  <a:latin typeface="Times New Roman" pitchFamily="18" charset="0"/>
                </a:rPr>
                <a:t>Vi</a:t>
              </a:r>
              <a:r>
                <a:rPr kumimoji="1" lang="zh-CN" altLang="en-US" b="1" dirty="0">
                  <a:solidFill>
                    <a:srgbClr val="000066"/>
                  </a:solidFill>
                  <a:latin typeface="Times New Roman" pitchFamily="18" charset="0"/>
                </a:rPr>
                <a:t>的邻接点</a:t>
              </a:r>
              <a:r>
                <a:rPr kumimoji="1" lang="zh-CN" altLang="en-US" b="1" dirty="0">
                  <a:solidFill>
                    <a:srgbClr val="FF0000"/>
                  </a:solidFill>
                  <a:latin typeface="Times New Roman" pitchFamily="18" charset="0"/>
                </a:rPr>
                <a:t>序号</a:t>
              </a:r>
              <a:endParaRPr kumimoji="1" lang="zh-CN" altLang="en-US" dirty="0">
                <a:solidFill>
                  <a:srgbClr val="FF0000"/>
                </a:solidFill>
                <a:latin typeface="Times New Roman" pitchFamily="18" charset="0"/>
              </a:endParaRPr>
            </a:p>
          </p:txBody>
        </p:sp>
        <p:sp>
          <p:nvSpPr>
            <p:cNvPr id="27660" name="Text Box 21"/>
            <p:cNvSpPr txBox="1">
              <a:spLocks noChangeArrowheads="1"/>
            </p:cNvSpPr>
            <p:nvPr/>
          </p:nvSpPr>
          <p:spPr bwMode="auto">
            <a:xfrm>
              <a:off x="1968" y="2784"/>
              <a:ext cx="260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zh-CN" altLang="en-US" b="1">
                  <a:solidFill>
                    <a:srgbClr val="000066"/>
                  </a:solidFill>
                  <a:latin typeface="Times New Roman" pitchFamily="18" charset="0"/>
                </a:rPr>
                <a:t>与边或弧有关的信息，如权值（可选）</a:t>
              </a:r>
              <a:endParaRPr kumimoji="1" lang="zh-CN" altLang="en-US" sz="2400">
                <a:solidFill>
                  <a:srgbClr val="000066"/>
                </a:solidFill>
                <a:latin typeface="Times New Roman" pitchFamily="18" charset="0"/>
              </a:endParaRPr>
            </a:p>
          </p:txBody>
        </p:sp>
        <p:sp>
          <p:nvSpPr>
            <p:cNvPr id="27661" name="Text Box 22"/>
            <p:cNvSpPr txBox="1">
              <a:spLocks noChangeArrowheads="1"/>
            </p:cNvSpPr>
            <p:nvPr/>
          </p:nvSpPr>
          <p:spPr bwMode="auto">
            <a:xfrm>
              <a:off x="3696" y="2352"/>
              <a:ext cx="113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zh-CN" altLang="en-US" b="1">
                  <a:solidFill>
                    <a:srgbClr val="000066"/>
                  </a:solidFill>
                  <a:latin typeface="Times New Roman" pitchFamily="18" charset="0"/>
                </a:rPr>
                <a:t>指向</a:t>
              </a:r>
              <a:r>
                <a:rPr kumimoji="1" lang="en-US" altLang="zh-CN" b="1">
                  <a:solidFill>
                    <a:srgbClr val="000066"/>
                  </a:solidFill>
                  <a:latin typeface="Times New Roman" pitchFamily="18" charset="0"/>
                </a:rPr>
                <a:t>Vi</a:t>
              </a:r>
              <a:r>
                <a:rPr kumimoji="1" lang="zh-CN" altLang="en-US" b="1">
                  <a:solidFill>
                    <a:srgbClr val="000066"/>
                  </a:solidFill>
                  <a:latin typeface="Times New Roman" pitchFamily="18" charset="0"/>
                </a:rPr>
                <a:t>的下一个</a:t>
              </a:r>
            </a:p>
            <a:p>
              <a:pPr algn="l" eaLnBrk="1" hangingPunct="1"/>
              <a:r>
                <a:rPr kumimoji="1" lang="zh-CN" altLang="en-US" b="1">
                  <a:solidFill>
                    <a:srgbClr val="000066"/>
                  </a:solidFill>
                  <a:latin typeface="Times New Roman" pitchFamily="18" charset="0"/>
                </a:rPr>
                <a:t>邻接点的指针</a:t>
              </a:r>
              <a:endParaRPr kumimoji="1" lang="zh-CN" altLang="en-US" sz="2400">
                <a:solidFill>
                  <a:srgbClr val="000066"/>
                </a:solidFill>
                <a:latin typeface="Times New Roman" pitchFamily="18" charset="0"/>
              </a:endParaRPr>
            </a:p>
          </p:txBody>
        </p:sp>
        <p:sp>
          <p:nvSpPr>
            <p:cNvPr id="27662" name="Line 23"/>
            <p:cNvSpPr>
              <a:spLocks noChangeShapeType="1"/>
            </p:cNvSpPr>
            <p:nvPr/>
          </p:nvSpPr>
          <p:spPr bwMode="auto">
            <a:xfrm>
              <a:off x="3168" y="2640"/>
              <a:ext cx="480" cy="0"/>
            </a:xfrm>
            <a:prstGeom prst="line">
              <a:avLst/>
            </a:prstGeom>
            <a:noFill/>
            <a:ln w="127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155"/>
          <p:cNvGrpSpPr>
            <a:grpSpLocks/>
          </p:cNvGrpSpPr>
          <p:nvPr/>
        </p:nvGrpSpPr>
        <p:grpSpPr bwMode="auto">
          <a:xfrm>
            <a:off x="1184275" y="3865563"/>
            <a:ext cx="7531100" cy="2319337"/>
            <a:chOff x="746" y="2435"/>
            <a:chExt cx="4744" cy="1461"/>
          </a:xfrm>
        </p:grpSpPr>
        <p:grpSp>
          <p:nvGrpSpPr>
            <p:cNvPr id="28721" name="Group 154"/>
            <p:cNvGrpSpPr>
              <a:grpSpLocks/>
            </p:cNvGrpSpPr>
            <p:nvPr/>
          </p:nvGrpSpPr>
          <p:grpSpPr bwMode="auto">
            <a:xfrm>
              <a:off x="746" y="2661"/>
              <a:ext cx="863" cy="930"/>
              <a:chOff x="746" y="2418"/>
              <a:chExt cx="863" cy="930"/>
            </a:xfrm>
          </p:grpSpPr>
          <p:sp>
            <p:nvSpPr>
              <p:cNvPr id="28800" name="Oval 18"/>
              <p:cNvSpPr>
                <a:spLocks noChangeArrowheads="1"/>
              </p:cNvSpPr>
              <p:nvPr/>
            </p:nvSpPr>
            <p:spPr bwMode="auto">
              <a:xfrm>
                <a:off x="746" y="2418"/>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a</a:t>
                </a:r>
              </a:p>
            </p:txBody>
          </p:sp>
          <p:sp>
            <p:nvSpPr>
              <p:cNvPr id="28801" name="Oval 19"/>
              <p:cNvSpPr>
                <a:spLocks noChangeArrowheads="1"/>
              </p:cNvSpPr>
              <p:nvPr/>
            </p:nvSpPr>
            <p:spPr bwMode="auto">
              <a:xfrm>
                <a:off x="1409" y="3136"/>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e</a:t>
                </a:r>
              </a:p>
            </p:txBody>
          </p:sp>
          <p:sp>
            <p:nvSpPr>
              <p:cNvPr id="28802" name="Oval 20"/>
              <p:cNvSpPr>
                <a:spLocks noChangeArrowheads="1"/>
              </p:cNvSpPr>
              <p:nvPr/>
            </p:nvSpPr>
            <p:spPr bwMode="auto">
              <a:xfrm>
                <a:off x="1080" y="2803"/>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c</a:t>
                </a:r>
              </a:p>
            </p:txBody>
          </p:sp>
          <p:sp>
            <p:nvSpPr>
              <p:cNvPr id="28803" name="Oval 21"/>
              <p:cNvSpPr>
                <a:spLocks noChangeArrowheads="1"/>
              </p:cNvSpPr>
              <p:nvPr/>
            </p:nvSpPr>
            <p:spPr bwMode="auto">
              <a:xfrm>
                <a:off x="1409" y="2425"/>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b</a:t>
                </a:r>
              </a:p>
            </p:txBody>
          </p:sp>
          <p:sp>
            <p:nvSpPr>
              <p:cNvPr id="28804" name="Oval 22"/>
              <p:cNvSpPr>
                <a:spLocks noChangeArrowheads="1"/>
              </p:cNvSpPr>
              <p:nvPr/>
            </p:nvSpPr>
            <p:spPr bwMode="auto">
              <a:xfrm>
                <a:off x="746" y="3136"/>
                <a:ext cx="200" cy="212"/>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b="1">
                    <a:solidFill>
                      <a:srgbClr val="000066"/>
                    </a:solidFill>
                  </a:rPr>
                  <a:t>d</a:t>
                </a:r>
              </a:p>
            </p:txBody>
          </p:sp>
          <p:sp>
            <p:nvSpPr>
              <p:cNvPr id="28805" name="Line 24"/>
              <p:cNvSpPr>
                <a:spLocks noChangeShapeType="1"/>
              </p:cNvSpPr>
              <p:nvPr/>
            </p:nvSpPr>
            <p:spPr bwMode="auto">
              <a:xfrm>
                <a:off x="944" y="2533"/>
                <a:ext cx="467"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8806" name="Line 25"/>
              <p:cNvSpPr>
                <a:spLocks noChangeShapeType="1"/>
              </p:cNvSpPr>
              <p:nvPr/>
            </p:nvSpPr>
            <p:spPr bwMode="auto">
              <a:xfrm>
                <a:off x="833" y="2633"/>
                <a:ext cx="0" cy="5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8807" name="Line 26"/>
              <p:cNvSpPr>
                <a:spLocks noChangeShapeType="1"/>
              </p:cNvSpPr>
              <p:nvPr/>
            </p:nvSpPr>
            <p:spPr bwMode="auto">
              <a:xfrm>
                <a:off x="1533" y="2633"/>
                <a:ext cx="0" cy="5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8808" name="Line 27"/>
              <p:cNvSpPr>
                <a:spLocks noChangeShapeType="1"/>
              </p:cNvSpPr>
              <p:nvPr/>
            </p:nvSpPr>
            <p:spPr bwMode="auto">
              <a:xfrm>
                <a:off x="1233" y="2989"/>
                <a:ext cx="2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8809" name="Line 28"/>
              <p:cNvSpPr>
                <a:spLocks noChangeShapeType="1"/>
              </p:cNvSpPr>
              <p:nvPr/>
            </p:nvSpPr>
            <p:spPr bwMode="auto">
              <a:xfrm flipH="1">
                <a:off x="1222" y="2622"/>
                <a:ext cx="222" cy="22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8810" name="Line 29"/>
              <p:cNvSpPr>
                <a:spLocks noChangeShapeType="1"/>
              </p:cNvSpPr>
              <p:nvPr/>
            </p:nvSpPr>
            <p:spPr bwMode="auto">
              <a:xfrm flipH="1">
                <a:off x="922" y="2989"/>
                <a:ext cx="189" cy="18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sp>
          <p:nvSpPr>
            <p:cNvPr id="28722" name="Rectangle 70"/>
            <p:cNvSpPr>
              <a:spLocks noChangeArrowheads="1"/>
            </p:cNvSpPr>
            <p:nvPr/>
          </p:nvSpPr>
          <p:spPr bwMode="auto">
            <a:xfrm>
              <a:off x="2158" y="2442"/>
              <a:ext cx="815" cy="141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8723" name="Line 71"/>
            <p:cNvSpPr>
              <a:spLocks noChangeShapeType="1"/>
            </p:cNvSpPr>
            <p:nvPr/>
          </p:nvSpPr>
          <p:spPr bwMode="auto">
            <a:xfrm>
              <a:off x="2151" y="2720"/>
              <a:ext cx="815"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724" name="Line 72"/>
            <p:cNvSpPr>
              <a:spLocks noChangeShapeType="1"/>
            </p:cNvSpPr>
            <p:nvPr/>
          </p:nvSpPr>
          <p:spPr bwMode="auto">
            <a:xfrm>
              <a:off x="2151" y="2997"/>
              <a:ext cx="815"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725" name="Line 73"/>
            <p:cNvSpPr>
              <a:spLocks noChangeShapeType="1"/>
            </p:cNvSpPr>
            <p:nvPr/>
          </p:nvSpPr>
          <p:spPr bwMode="auto">
            <a:xfrm>
              <a:off x="2151" y="3275"/>
              <a:ext cx="815"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726" name="Line 74"/>
            <p:cNvSpPr>
              <a:spLocks noChangeShapeType="1"/>
            </p:cNvSpPr>
            <p:nvPr/>
          </p:nvSpPr>
          <p:spPr bwMode="auto">
            <a:xfrm>
              <a:off x="2580" y="2442"/>
              <a:ext cx="0" cy="1411"/>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8727" name="Text Box 75"/>
            <p:cNvSpPr txBox="1">
              <a:spLocks noChangeArrowheads="1"/>
            </p:cNvSpPr>
            <p:nvPr/>
          </p:nvSpPr>
          <p:spPr bwMode="auto">
            <a:xfrm>
              <a:off x="1891" y="2445"/>
              <a:ext cx="23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1</a:t>
              </a:r>
            </a:p>
          </p:txBody>
        </p:sp>
        <p:sp>
          <p:nvSpPr>
            <p:cNvPr id="28728" name="Text Box 76"/>
            <p:cNvSpPr txBox="1">
              <a:spLocks noChangeArrowheads="1"/>
            </p:cNvSpPr>
            <p:nvPr/>
          </p:nvSpPr>
          <p:spPr bwMode="auto">
            <a:xfrm>
              <a:off x="1891" y="2718"/>
              <a:ext cx="23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2</a:t>
              </a:r>
            </a:p>
          </p:txBody>
        </p:sp>
        <p:sp>
          <p:nvSpPr>
            <p:cNvPr id="28729" name="Text Box 77"/>
            <p:cNvSpPr txBox="1">
              <a:spLocks noChangeArrowheads="1"/>
            </p:cNvSpPr>
            <p:nvPr/>
          </p:nvSpPr>
          <p:spPr bwMode="auto">
            <a:xfrm>
              <a:off x="1891" y="3017"/>
              <a:ext cx="23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3</a:t>
              </a:r>
            </a:p>
          </p:txBody>
        </p:sp>
        <p:sp>
          <p:nvSpPr>
            <p:cNvPr id="28730" name="Text Box 78"/>
            <p:cNvSpPr txBox="1">
              <a:spLocks noChangeArrowheads="1"/>
            </p:cNvSpPr>
            <p:nvPr/>
          </p:nvSpPr>
          <p:spPr bwMode="auto">
            <a:xfrm>
              <a:off x="1891" y="3299"/>
              <a:ext cx="23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4</a:t>
              </a:r>
            </a:p>
          </p:txBody>
        </p:sp>
        <p:sp>
          <p:nvSpPr>
            <p:cNvPr id="28731" name="Text Box 79"/>
            <p:cNvSpPr txBox="1">
              <a:spLocks noChangeArrowheads="1"/>
            </p:cNvSpPr>
            <p:nvPr/>
          </p:nvSpPr>
          <p:spPr bwMode="auto">
            <a:xfrm>
              <a:off x="2269" y="2462"/>
              <a:ext cx="2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a:t>
              </a:r>
            </a:p>
          </p:txBody>
        </p:sp>
        <p:sp>
          <p:nvSpPr>
            <p:cNvPr id="28732" name="Text Box 80"/>
            <p:cNvSpPr txBox="1">
              <a:spLocks noChangeArrowheads="1"/>
            </p:cNvSpPr>
            <p:nvPr/>
          </p:nvSpPr>
          <p:spPr bwMode="auto">
            <a:xfrm>
              <a:off x="2276" y="3012"/>
              <a:ext cx="21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c</a:t>
              </a:r>
            </a:p>
          </p:txBody>
        </p:sp>
        <p:sp>
          <p:nvSpPr>
            <p:cNvPr id="28733" name="Text Box 81"/>
            <p:cNvSpPr txBox="1">
              <a:spLocks noChangeArrowheads="1"/>
            </p:cNvSpPr>
            <p:nvPr/>
          </p:nvSpPr>
          <p:spPr bwMode="auto">
            <a:xfrm>
              <a:off x="2271" y="3287"/>
              <a:ext cx="22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d</a:t>
              </a:r>
            </a:p>
          </p:txBody>
        </p:sp>
        <p:sp>
          <p:nvSpPr>
            <p:cNvPr id="28734" name="Text Box 82"/>
            <p:cNvSpPr txBox="1">
              <a:spLocks noChangeArrowheads="1"/>
            </p:cNvSpPr>
            <p:nvPr/>
          </p:nvSpPr>
          <p:spPr bwMode="auto">
            <a:xfrm>
              <a:off x="2271" y="2714"/>
              <a:ext cx="22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b</a:t>
              </a:r>
            </a:p>
          </p:txBody>
        </p:sp>
        <p:grpSp>
          <p:nvGrpSpPr>
            <p:cNvPr id="28735" name="Group 85"/>
            <p:cNvGrpSpPr>
              <a:grpSpLocks/>
            </p:cNvGrpSpPr>
            <p:nvPr/>
          </p:nvGrpSpPr>
          <p:grpSpPr bwMode="auto">
            <a:xfrm>
              <a:off x="3987" y="2435"/>
              <a:ext cx="643" cy="256"/>
              <a:chOff x="4056" y="2215"/>
              <a:chExt cx="643" cy="256"/>
            </a:xfrm>
          </p:grpSpPr>
          <p:sp>
            <p:nvSpPr>
              <p:cNvPr id="28798" name="Rectangle 86"/>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a:latin typeface="Times New Roman" pitchFamily="18" charset="0"/>
                  </a:rPr>
                  <a:t> </a:t>
                </a:r>
                <a:r>
                  <a:rPr kumimoji="1" lang="en-US" altLang="zh-CN" sz="2000" b="1">
                    <a:solidFill>
                      <a:srgbClr val="000066"/>
                    </a:solidFill>
                  </a:rPr>
                  <a:t>4</a:t>
                </a:r>
              </a:p>
            </p:txBody>
          </p:sp>
          <p:sp>
            <p:nvSpPr>
              <p:cNvPr id="28799" name="Line 87"/>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736" name="Group 88"/>
            <p:cNvGrpSpPr>
              <a:grpSpLocks/>
            </p:cNvGrpSpPr>
            <p:nvPr/>
          </p:nvGrpSpPr>
          <p:grpSpPr bwMode="auto">
            <a:xfrm>
              <a:off x="3132" y="3032"/>
              <a:ext cx="643" cy="256"/>
              <a:chOff x="4056" y="2215"/>
              <a:chExt cx="643" cy="256"/>
            </a:xfrm>
          </p:grpSpPr>
          <p:sp>
            <p:nvSpPr>
              <p:cNvPr id="28796" name="Rectangle 89"/>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a:latin typeface="Times New Roman" pitchFamily="18" charset="0"/>
                  </a:rPr>
                  <a:t> </a:t>
                </a:r>
                <a:r>
                  <a:rPr kumimoji="1" lang="en-US" altLang="zh-CN" sz="2000" b="1">
                    <a:solidFill>
                      <a:srgbClr val="000066"/>
                    </a:solidFill>
                  </a:rPr>
                  <a:t>2</a:t>
                </a:r>
              </a:p>
            </p:txBody>
          </p:sp>
          <p:sp>
            <p:nvSpPr>
              <p:cNvPr id="28797" name="Line 90"/>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737" name="Group 91"/>
            <p:cNvGrpSpPr>
              <a:grpSpLocks/>
            </p:cNvGrpSpPr>
            <p:nvPr/>
          </p:nvGrpSpPr>
          <p:grpSpPr bwMode="auto">
            <a:xfrm>
              <a:off x="3132" y="3326"/>
              <a:ext cx="643" cy="256"/>
              <a:chOff x="4056" y="2215"/>
              <a:chExt cx="643" cy="256"/>
            </a:xfrm>
          </p:grpSpPr>
          <p:sp>
            <p:nvSpPr>
              <p:cNvPr id="28794" name="Rectangle 92"/>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1</a:t>
                </a:r>
              </a:p>
            </p:txBody>
          </p:sp>
          <p:sp>
            <p:nvSpPr>
              <p:cNvPr id="28795" name="Line 93"/>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738" name="Group 94"/>
            <p:cNvGrpSpPr>
              <a:grpSpLocks/>
            </p:cNvGrpSpPr>
            <p:nvPr/>
          </p:nvGrpSpPr>
          <p:grpSpPr bwMode="auto">
            <a:xfrm>
              <a:off x="2785" y="2436"/>
              <a:ext cx="1002" cy="256"/>
              <a:chOff x="2785" y="2701"/>
              <a:chExt cx="1002" cy="256"/>
            </a:xfrm>
          </p:grpSpPr>
          <p:grpSp>
            <p:nvGrpSpPr>
              <p:cNvPr id="28790" name="Group 95"/>
              <p:cNvGrpSpPr>
                <a:grpSpLocks/>
              </p:cNvGrpSpPr>
              <p:nvPr/>
            </p:nvGrpSpPr>
            <p:grpSpPr bwMode="auto">
              <a:xfrm>
                <a:off x="3144" y="2701"/>
                <a:ext cx="643" cy="256"/>
                <a:chOff x="4056" y="2215"/>
                <a:chExt cx="643" cy="256"/>
              </a:xfrm>
            </p:grpSpPr>
            <p:sp>
              <p:nvSpPr>
                <p:cNvPr id="28792" name="Rectangle 96"/>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a:latin typeface="Times New Roman" pitchFamily="18" charset="0"/>
                    </a:rPr>
                    <a:t> </a:t>
                  </a:r>
                  <a:r>
                    <a:rPr kumimoji="1" lang="en-US" altLang="zh-CN" sz="2000" b="1">
                      <a:solidFill>
                        <a:srgbClr val="000066"/>
                      </a:solidFill>
                    </a:rPr>
                    <a:t>2</a:t>
                  </a:r>
                </a:p>
              </p:txBody>
            </p:sp>
            <p:sp>
              <p:nvSpPr>
                <p:cNvPr id="28793" name="Line 97"/>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91" name="Line 98"/>
              <p:cNvSpPr>
                <a:spLocks noChangeShapeType="1"/>
              </p:cNvSpPr>
              <p:nvPr/>
            </p:nvSpPr>
            <p:spPr bwMode="auto">
              <a:xfrm>
                <a:off x="2785" y="284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39" name="Line 99"/>
            <p:cNvSpPr>
              <a:spLocks noChangeShapeType="1"/>
            </p:cNvSpPr>
            <p:nvPr/>
          </p:nvSpPr>
          <p:spPr bwMode="auto">
            <a:xfrm>
              <a:off x="3706" y="2564"/>
              <a:ext cx="278"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740" name="Line 100"/>
            <p:cNvSpPr>
              <a:spLocks noChangeShapeType="1"/>
            </p:cNvSpPr>
            <p:nvPr/>
          </p:nvSpPr>
          <p:spPr bwMode="auto">
            <a:xfrm>
              <a:off x="2806" y="3142"/>
              <a:ext cx="344"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741" name="Line 101"/>
            <p:cNvSpPr>
              <a:spLocks noChangeShapeType="1"/>
            </p:cNvSpPr>
            <p:nvPr/>
          </p:nvSpPr>
          <p:spPr bwMode="auto">
            <a:xfrm>
              <a:off x="2806" y="3475"/>
              <a:ext cx="322"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742" name="Text Box 102"/>
            <p:cNvSpPr txBox="1">
              <a:spLocks noChangeArrowheads="1"/>
            </p:cNvSpPr>
            <p:nvPr/>
          </p:nvSpPr>
          <p:spPr bwMode="auto">
            <a:xfrm>
              <a:off x="4356" y="2462"/>
              <a:ext cx="255"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sp>
          <p:nvSpPr>
            <p:cNvPr id="28743" name="Text Box 103"/>
            <p:cNvSpPr txBox="1">
              <a:spLocks noChangeArrowheads="1"/>
            </p:cNvSpPr>
            <p:nvPr/>
          </p:nvSpPr>
          <p:spPr bwMode="auto">
            <a:xfrm>
              <a:off x="5189" y="3018"/>
              <a:ext cx="255"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t>^</a:t>
              </a:r>
            </a:p>
          </p:txBody>
        </p:sp>
        <p:sp>
          <p:nvSpPr>
            <p:cNvPr id="28744" name="Text Box 104"/>
            <p:cNvSpPr txBox="1">
              <a:spLocks noChangeArrowheads="1"/>
            </p:cNvSpPr>
            <p:nvPr/>
          </p:nvSpPr>
          <p:spPr bwMode="auto">
            <a:xfrm>
              <a:off x="4356" y="3341"/>
              <a:ext cx="255"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sp>
          <p:nvSpPr>
            <p:cNvPr id="28745" name="Line 107"/>
            <p:cNvSpPr>
              <a:spLocks noChangeShapeType="1"/>
            </p:cNvSpPr>
            <p:nvPr/>
          </p:nvSpPr>
          <p:spPr bwMode="auto">
            <a:xfrm>
              <a:off x="2168" y="3568"/>
              <a:ext cx="822"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8746" name="Text Box 108"/>
            <p:cNvSpPr txBox="1">
              <a:spLocks noChangeArrowheads="1"/>
            </p:cNvSpPr>
            <p:nvPr/>
          </p:nvSpPr>
          <p:spPr bwMode="auto">
            <a:xfrm>
              <a:off x="1898" y="3592"/>
              <a:ext cx="23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5</a:t>
              </a:r>
            </a:p>
          </p:txBody>
        </p:sp>
        <p:sp>
          <p:nvSpPr>
            <p:cNvPr id="28747" name="Text Box 109"/>
            <p:cNvSpPr txBox="1">
              <a:spLocks noChangeArrowheads="1"/>
            </p:cNvSpPr>
            <p:nvPr/>
          </p:nvSpPr>
          <p:spPr bwMode="auto">
            <a:xfrm>
              <a:off x="2271" y="3594"/>
              <a:ext cx="22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e</a:t>
              </a:r>
            </a:p>
          </p:txBody>
        </p:sp>
        <p:grpSp>
          <p:nvGrpSpPr>
            <p:cNvPr id="28748" name="Group 110"/>
            <p:cNvGrpSpPr>
              <a:grpSpLocks/>
            </p:cNvGrpSpPr>
            <p:nvPr/>
          </p:nvGrpSpPr>
          <p:grpSpPr bwMode="auto">
            <a:xfrm>
              <a:off x="3625" y="3032"/>
              <a:ext cx="1002" cy="256"/>
              <a:chOff x="2785" y="2701"/>
              <a:chExt cx="1002" cy="256"/>
            </a:xfrm>
          </p:grpSpPr>
          <p:grpSp>
            <p:nvGrpSpPr>
              <p:cNvPr id="28786" name="Group 111"/>
              <p:cNvGrpSpPr>
                <a:grpSpLocks/>
              </p:cNvGrpSpPr>
              <p:nvPr/>
            </p:nvGrpSpPr>
            <p:grpSpPr bwMode="auto">
              <a:xfrm>
                <a:off x="3144" y="2701"/>
                <a:ext cx="643" cy="256"/>
                <a:chOff x="4056" y="2215"/>
                <a:chExt cx="643" cy="256"/>
              </a:xfrm>
            </p:grpSpPr>
            <p:sp>
              <p:nvSpPr>
                <p:cNvPr id="28788" name="Rectangle 112"/>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a:latin typeface="Times New Roman" pitchFamily="18" charset="0"/>
                    </a:rPr>
                    <a:t> </a:t>
                  </a:r>
                  <a:r>
                    <a:rPr kumimoji="1" lang="en-US" altLang="zh-CN" sz="2000" b="1">
                      <a:solidFill>
                        <a:srgbClr val="000066"/>
                      </a:solidFill>
                    </a:rPr>
                    <a:t>4</a:t>
                  </a:r>
                </a:p>
              </p:txBody>
            </p:sp>
            <p:sp>
              <p:nvSpPr>
                <p:cNvPr id="28789" name="Line 113"/>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87" name="Line 114"/>
              <p:cNvSpPr>
                <a:spLocks noChangeShapeType="1"/>
              </p:cNvSpPr>
              <p:nvPr/>
            </p:nvSpPr>
            <p:spPr bwMode="auto">
              <a:xfrm>
                <a:off x="2785" y="284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749" name="Group 115"/>
            <p:cNvGrpSpPr>
              <a:grpSpLocks/>
            </p:cNvGrpSpPr>
            <p:nvPr/>
          </p:nvGrpSpPr>
          <p:grpSpPr bwMode="auto">
            <a:xfrm>
              <a:off x="3633" y="2739"/>
              <a:ext cx="1002" cy="256"/>
              <a:chOff x="2785" y="2701"/>
              <a:chExt cx="1002" cy="256"/>
            </a:xfrm>
          </p:grpSpPr>
          <p:grpSp>
            <p:nvGrpSpPr>
              <p:cNvPr id="28782" name="Group 116"/>
              <p:cNvGrpSpPr>
                <a:grpSpLocks/>
              </p:cNvGrpSpPr>
              <p:nvPr/>
            </p:nvGrpSpPr>
            <p:grpSpPr bwMode="auto">
              <a:xfrm>
                <a:off x="3144" y="2701"/>
                <a:ext cx="643" cy="256"/>
                <a:chOff x="4056" y="2215"/>
                <a:chExt cx="643" cy="256"/>
              </a:xfrm>
            </p:grpSpPr>
            <p:sp>
              <p:nvSpPr>
                <p:cNvPr id="28784" name="Rectangle 117"/>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a:latin typeface="Times New Roman" pitchFamily="18" charset="0"/>
                    </a:rPr>
                    <a:t> </a:t>
                  </a:r>
                  <a:r>
                    <a:rPr kumimoji="1" lang="en-US" altLang="zh-CN" sz="2000" b="1">
                      <a:solidFill>
                        <a:srgbClr val="000066"/>
                      </a:solidFill>
                    </a:rPr>
                    <a:t>3</a:t>
                  </a:r>
                </a:p>
              </p:txBody>
            </p:sp>
            <p:sp>
              <p:nvSpPr>
                <p:cNvPr id="28785" name="Line 118"/>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83" name="Line 119"/>
              <p:cNvSpPr>
                <a:spLocks noChangeShapeType="1"/>
              </p:cNvSpPr>
              <p:nvPr/>
            </p:nvSpPr>
            <p:spPr bwMode="auto">
              <a:xfrm>
                <a:off x="2785" y="284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750" name="Group 120"/>
            <p:cNvGrpSpPr>
              <a:grpSpLocks/>
            </p:cNvGrpSpPr>
            <p:nvPr/>
          </p:nvGrpSpPr>
          <p:grpSpPr bwMode="auto">
            <a:xfrm>
              <a:off x="4488" y="2717"/>
              <a:ext cx="1002" cy="256"/>
              <a:chOff x="2785" y="2701"/>
              <a:chExt cx="1002" cy="256"/>
            </a:xfrm>
          </p:grpSpPr>
          <p:grpSp>
            <p:nvGrpSpPr>
              <p:cNvPr id="28778" name="Group 121"/>
              <p:cNvGrpSpPr>
                <a:grpSpLocks/>
              </p:cNvGrpSpPr>
              <p:nvPr/>
            </p:nvGrpSpPr>
            <p:grpSpPr bwMode="auto">
              <a:xfrm>
                <a:off x="3144" y="2701"/>
                <a:ext cx="643" cy="256"/>
                <a:chOff x="4056" y="2215"/>
                <a:chExt cx="643" cy="256"/>
              </a:xfrm>
            </p:grpSpPr>
            <p:sp>
              <p:nvSpPr>
                <p:cNvPr id="28780" name="Rectangle 122"/>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5</a:t>
                  </a:r>
                </a:p>
              </p:txBody>
            </p:sp>
            <p:sp>
              <p:nvSpPr>
                <p:cNvPr id="28781" name="Line 123"/>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79" name="Line 124"/>
              <p:cNvSpPr>
                <a:spLocks noChangeShapeType="1"/>
              </p:cNvSpPr>
              <p:nvPr/>
            </p:nvSpPr>
            <p:spPr bwMode="auto">
              <a:xfrm>
                <a:off x="2785" y="284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51" name="Text Box 125"/>
            <p:cNvSpPr txBox="1">
              <a:spLocks noChangeArrowheads="1"/>
            </p:cNvSpPr>
            <p:nvPr/>
          </p:nvSpPr>
          <p:spPr bwMode="auto">
            <a:xfrm>
              <a:off x="5197" y="2713"/>
              <a:ext cx="255"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t>^</a:t>
              </a:r>
            </a:p>
          </p:txBody>
        </p:sp>
        <p:grpSp>
          <p:nvGrpSpPr>
            <p:cNvPr id="28752" name="Group 126"/>
            <p:cNvGrpSpPr>
              <a:grpSpLocks/>
            </p:cNvGrpSpPr>
            <p:nvPr/>
          </p:nvGrpSpPr>
          <p:grpSpPr bwMode="auto">
            <a:xfrm>
              <a:off x="2777" y="2740"/>
              <a:ext cx="1002" cy="256"/>
              <a:chOff x="2785" y="2701"/>
              <a:chExt cx="1002" cy="256"/>
            </a:xfrm>
          </p:grpSpPr>
          <p:grpSp>
            <p:nvGrpSpPr>
              <p:cNvPr id="28774" name="Group 127"/>
              <p:cNvGrpSpPr>
                <a:grpSpLocks/>
              </p:cNvGrpSpPr>
              <p:nvPr/>
            </p:nvGrpSpPr>
            <p:grpSpPr bwMode="auto">
              <a:xfrm>
                <a:off x="3144" y="2701"/>
                <a:ext cx="643" cy="256"/>
                <a:chOff x="4056" y="2215"/>
                <a:chExt cx="643" cy="256"/>
              </a:xfrm>
            </p:grpSpPr>
            <p:sp>
              <p:nvSpPr>
                <p:cNvPr id="28776" name="Rectangle 128"/>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1</a:t>
                  </a:r>
                </a:p>
              </p:txBody>
            </p:sp>
            <p:sp>
              <p:nvSpPr>
                <p:cNvPr id="28777" name="Line 129"/>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75" name="Line 130"/>
              <p:cNvSpPr>
                <a:spLocks noChangeShapeType="1"/>
              </p:cNvSpPr>
              <p:nvPr/>
            </p:nvSpPr>
            <p:spPr bwMode="auto">
              <a:xfrm>
                <a:off x="2785" y="284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753" name="Group 131"/>
            <p:cNvGrpSpPr>
              <a:grpSpLocks/>
            </p:cNvGrpSpPr>
            <p:nvPr/>
          </p:nvGrpSpPr>
          <p:grpSpPr bwMode="auto">
            <a:xfrm>
              <a:off x="4470" y="3010"/>
              <a:ext cx="1002" cy="256"/>
              <a:chOff x="2785" y="2701"/>
              <a:chExt cx="1002" cy="256"/>
            </a:xfrm>
          </p:grpSpPr>
          <p:grpSp>
            <p:nvGrpSpPr>
              <p:cNvPr id="28770" name="Group 132"/>
              <p:cNvGrpSpPr>
                <a:grpSpLocks/>
              </p:cNvGrpSpPr>
              <p:nvPr/>
            </p:nvGrpSpPr>
            <p:grpSpPr bwMode="auto">
              <a:xfrm>
                <a:off x="3144" y="2701"/>
                <a:ext cx="643" cy="256"/>
                <a:chOff x="4056" y="2215"/>
                <a:chExt cx="643" cy="256"/>
              </a:xfrm>
            </p:grpSpPr>
            <p:sp>
              <p:nvSpPr>
                <p:cNvPr id="28772" name="Rectangle 133"/>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a:latin typeface="Times New Roman" pitchFamily="18" charset="0"/>
                    </a:rPr>
                    <a:t> </a:t>
                  </a:r>
                  <a:r>
                    <a:rPr kumimoji="1" lang="en-US" altLang="zh-CN" sz="2000" b="1">
                      <a:solidFill>
                        <a:srgbClr val="000066"/>
                      </a:solidFill>
                    </a:rPr>
                    <a:t>5</a:t>
                  </a:r>
                </a:p>
              </p:txBody>
            </p:sp>
            <p:sp>
              <p:nvSpPr>
                <p:cNvPr id="28773" name="Line 134"/>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71" name="Line 135"/>
              <p:cNvSpPr>
                <a:spLocks noChangeShapeType="1"/>
              </p:cNvSpPr>
              <p:nvPr/>
            </p:nvSpPr>
            <p:spPr bwMode="auto">
              <a:xfrm>
                <a:off x="2785" y="284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754" name="Group 136"/>
            <p:cNvGrpSpPr>
              <a:grpSpLocks/>
            </p:cNvGrpSpPr>
            <p:nvPr/>
          </p:nvGrpSpPr>
          <p:grpSpPr bwMode="auto">
            <a:xfrm>
              <a:off x="3617" y="3336"/>
              <a:ext cx="1002" cy="256"/>
              <a:chOff x="2785" y="2701"/>
              <a:chExt cx="1002" cy="256"/>
            </a:xfrm>
          </p:grpSpPr>
          <p:grpSp>
            <p:nvGrpSpPr>
              <p:cNvPr id="28766" name="Group 137"/>
              <p:cNvGrpSpPr>
                <a:grpSpLocks/>
              </p:cNvGrpSpPr>
              <p:nvPr/>
            </p:nvGrpSpPr>
            <p:grpSpPr bwMode="auto">
              <a:xfrm>
                <a:off x="3144" y="2701"/>
                <a:ext cx="643" cy="256"/>
                <a:chOff x="4056" y="2215"/>
                <a:chExt cx="643" cy="256"/>
              </a:xfrm>
            </p:grpSpPr>
            <p:sp>
              <p:nvSpPr>
                <p:cNvPr id="28768" name="Rectangle 138"/>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3</a:t>
                  </a:r>
                </a:p>
              </p:txBody>
            </p:sp>
            <p:sp>
              <p:nvSpPr>
                <p:cNvPr id="28769" name="Line 139"/>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67" name="Line 140"/>
              <p:cNvSpPr>
                <a:spLocks noChangeShapeType="1"/>
              </p:cNvSpPr>
              <p:nvPr/>
            </p:nvSpPr>
            <p:spPr bwMode="auto">
              <a:xfrm>
                <a:off x="2785" y="284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755" name="Group 141"/>
            <p:cNvGrpSpPr>
              <a:grpSpLocks/>
            </p:cNvGrpSpPr>
            <p:nvPr/>
          </p:nvGrpSpPr>
          <p:grpSpPr bwMode="auto">
            <a:xfrm>
              <a:off x="2773" y="3613"/>
              <a:ext cx="1002" cy="256"/>
              <a:chOff x="2785" y="2701"/>
              <a:chExt cx="1002" cy="256"/>
            </a:xfrm>
          </p:grpSpPr>
          <p:grpSp>
            <p:nvGrpSpPr>
              <p:cNvPr id="28762" name="Group 142"/>
              <p:cNvGrpSpPr>
                <a:grpSpLocks/>
              </p:cNvGrpSpPr>
              <p:nvPr/>
            </p:nvGrpSpPr>
            <p:grpSpPr bwMode="auto">
              <a:xfrm>
                <a:off x="3144" y="2701"/>
                <a:ext cx="643" cy="256"/>
                <a:chOff x="4056" y="2215"/>
                <a:chExt cx="643" cy="256"/>
              </a:xfrm>
            </p:grpSpPr>
            <p:sp>
              <p:nvSpPr>
                <p:cNvPr id="28764" name="Rectangle 143"/>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a:latin typeface="Times New Roman" pitchFamily="18" charset="0"/>
                    </a:rPr>
                    <a:t> </a:t>
                  </a:r>
                  <a:r>
                    <a:rPr kumimoji="1" lang="en-US" altLang="zh-CN" sz="2000" b="1">
                      <a:solidFill>
                        <a:srgbClr val="000066"/>
                      </a:solidFill>
                    </a:rPr>
                    <a:t>2</a:t>
                  </a:r>
                </a:p>
              </p:txBody>
            </p:sp>
            <p:sp>
              <p:nvSpPr>
                <p:cNvPr id="28765" name="Line 144"/>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63" name="Line 145"/>
              <p:cNvSpPr>
                <a:spLocks noChangeShapeType="1"/>
              </p:cNvSpPr>
              <p:nvPr/>
            </p:nvSpPr>
            <p:spPr bwMode="auto">
              <a:xfrm>
                <a:off x="2785" y="284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756" name="Group 146"/>
            <p:cNvGrpSpPr>
              <a:grpSpLocks/>
            </p:cNvGrpSpPr>
            <p:nvPr/>
          </p:nvGrpSpPr>
          <p:grpSpPr bwMode="auto">
            <a:xfrm>
              <a:off x="3606" y="3634"/>
              <a:ext cx="1002" cy="256"/>
              <a:chOff x="2785" y="2701"/>
              <a:chExt cx="1002" cy="256"/>
            </a:xfrm>
          </p:grpSpPr>
          <p:grpSp>
            <p:nvGrpSpPr>
              <p:cNvPr id="28758" name="Group 147"/>
              <p:cNvGrpSpPr>
                <a:grpSpLocks/>
              </p:cNvGrpSpPr>
              <p:nvPr/>
            </p:nvGrpSpPr>
            <p:grpSpPr bwMode="auto">
              <a:xfrm>
                <a:off x="3144" y="2701"/>
                <a:ext cx="643" cy="256"/>
                <a:chOff x="4056" y="2215"/>
                <a:chExt cx="643" cy="256"/>
              </a:xfrm>
            </p:grpSpPr>
            <p:sp>
              <p:nvSpPr>
                <p:cNvPr id="28760" name="Rectangle 148"/>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a:latin typeface="Times New Roman" pitchFamily="18" charset="0"/>
                    </a:rPr>
                    <a:t> </a:t>
                  </a:r>
                  <a:r>
                    <a:rPr kumimoji="1" lang="en-US" altLang="zh-CN" sz="2000" b="1">
                      <a:solidFill>
                        <a:srgbClr val="000066"/>
                      </a:solidFill>
                    </a:rPr>
                    <a:t>3</a:t>
                  </a:r>
                </a:p>
              </p:txBody>
            </p:sp>
            <p:sp>
              <p:nvSpPr>
                <p:cNvPr id="28761" name="Line 149"/>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59" name="Line 150"/>
              <p:cNvSpPr>
                <a:spLocks noChangeShapeType="1"/>
              </p:cNvSpPr>
              <p:nvPr/>
            </p:nvSpPr>
            <p:spPr bwMode="auto">
              <a:xfrm>
                <a:off x="2785" y="284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757" name="Text Box 151"/>
            <p:cNvSpPr txBox="1">
              <a:spLocks noChangeArrowheads="1"/>
            </p:cNvSpPr>
            <p:nvPr/>
          </p:nvSpPr>
          <p:spPr bwMode="auto">
            <a:xfrm>
              <a:off x="4329" y="3646"/>
              <a:ext cx="255"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grpSp>
      <p:sp>
        <p:nvSpPr>
          <p:cNvPr id="28675" name="Rectangle 152"/>
          <p:cNvSpPr>
            <a:spLocks noChangeArrowheads="1"/>
          </p:cNvSpPr>
          <p:nvPr/>
        </p:nvSpPr>
        <p:spPr bwMode="auto">
          <a:xfrm>
            <a:off x="642938" y="917575"/>
            <a:ext cx="774065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spcBef>
                <a:spcPct val="20000"/>
              </a:spcBef>
              <a:buClr>
                <a:schemeClr val="accent2"/>
              </a:buClr>
              <a:buFont typeface="Wingdings" pitchFamily="2" charset="2"/>
              <a:buChar char="o"/>
            </a:pPr>
            <a:r>
              <a:rPr lang="zh-CN" altLang="en-US" sz="3200" b="1">
                <a:solidFill>
                  <a:srgbClr val="000066"/>
                </a:solidFill>
              </a:rPr>
              <a:t>图的存贮结构</a:t>
            </a:r>
            <a:r>
              <a:rPr lang="en-US" altLang="zh-CN" sz="3200" b="1">
                <a:solidFill>
                  <a:srgbClr val="000066"/>
                </a:solidFill>
                <a:latin typeface="Arial" charset="0"/>
              </a:rPr>
              <a:t>——</a:t>
            </a:r>
            <a:r>
              <a:rPr lang="zh-CN" altLang="en-US" sz="3200" b="1">
                <a:solidFill>
                  <a:srgbClr val="000066"/>
                </a:solidFill>
              </a:rPr>
              <a:t>邻接表表示 </a:t>
            </a:r>
          </a:p>
        </p:txBody>
      </p:sp>
      <p:grpSp>
        <p:nvGrpSpPr>
          <p:cNvPr id="28676" name="Group 157"/>
          <p:cNvGrpSpPr>
            <a:grpSpLocks/>
          </p:cNvGrpSpPr>
          <p:nvPr/>
        </p:nvGrpSpPr>
        <p:grpSpPr bwMode="auto">
          <a:xfrm>
            <a:off x="1576388" y="1706563"/>
            <a:ext cx="6321425" cy="1765300"/>
            <a:chOff x="993" y="1075"/>
            <a:chExt cx="3982" cy="1112"/>
          </a:xfrm>
        </p:grpSpPr>
        <p:grpSp>
          <p:nvGrpSpPr>
            <p:cNvPr id="28677" name="Group 6"/>
            <p:cNvGrpSpPr>
              <a:grpSpLocks/>
            </p:cNvGrpSpPr>
            <p:nvPr/>
          </p:nvGrpSpPr>
          <p:grpSpPr bwMode="auto">
            <a:xfrm>
              <a:off x="993" y="1186"/>
              <a:ext cx="806" cy="734"/>
              <a:chOff x="1238" y="2285"/>
              <a:chExt cx="806" cy="734"/>
            </a:xfrm>
          </p:grpSpPr>
          <p:sp>
            <p:nvSpPr>
              <p:cNvPr id="28713" name="Oval 7"/>
              <p:cNvSpPr>
                <a:spLocks noChangeArrowheads="1"/>
              </p:cNvSpPr>
              <p:nvPr/>
            </p:nvSpPr>
            <p:spPr bwMode="auto">
              <a:xfrm>
                <a:off x="1844" y="2285"/>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rPr>
                  <a:t>b</a:t>
                </a:r>
              </a:p>
            </p:txBody>
          </p:sp>
          <p:sp>
            <p:nvSpPr>
              <p:cNvPr id="28714" name="Oval 8"/>
              <p:cNvSpPr>
                <a:spLocks noChangeArrowheads="1"/>
              </p:cNvSpPr>
              <p:nvPr/>
            </p:nvSpPr>
            <p:spPr bwMode="auto">
              <a:xfrm>
                <a:off x="1844" y="2807"/>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rPr>
                  <a:t>d</a:t>
                </a:r>
              </a:p>
            </p:txBody>
          </p:sp>
          <p:sp>
            <p:nvSpPr>
              <p:cNvPr id="28715" name="Oval 9"/>
              <p:cNvSpPr>
                <a:spLocks noChangeArrowheads="1"/>
              </p:cNvSpPr>
              <p:nvPr/>
            </p:nvSpPr>
            <p:spPr bwMode="auto">
              <a:xfrm>
                <a:off x="1238" y="2285"/>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rPr>
                  <a:t>a</a:t>
                </a:r>
              </a:p>
            </p:txBody>
          </p:sp>
          <p:sp>
            <p:nvSpPr>
              <p:cNvPr id="28716" name="Oval 10"/>
              <p:cNvSpPr>
                <a:spLocks noChangeArrowheads="1"/>
              </p:cNvSpPr>
              <p:nvPr/>
            </p:nvSpPr>
            <p:spPr bwMode="auto">
              <a:xfrm>
                <a:off x="1238" y="2807"/>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rPr>
                  <a:t>c</a:t>
                </a:r>
              </a:p>
            </p:txBody>
          </p:sp>
          <p:sp>
            <p:nvSpPr>
              <p:cNvPr id="28717" name="Line 11"/>
              <p:cNvSpPr>
                <a:spLocks noChangeShapeType="1"/>
              </p:cNvSpPr>
              <p:nvPr/>
            </p:nvSpPr>
            <p:spPr bwMode="auto">
              <a:xfrm>
                <a:off x="1434" y="2400"/>
                <a:ext cx="411"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8718" name="Line 12"/>
              <p:cNvSpPr>
                <a:spLocks noChangeShapeType="1"/>
              </p:cNvSpPr>
              <p:nvPr/>
            </p:nvSpPr>
            <p:spPr bwMode="auto">
              <a:xfrm>
                <a:off x="1434" y="2933"/>
                <a:ext cx="411"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8719" name="Line 13"/>
              <p:cNvSpPr>
                <a:spLocks noChangeShapeType="1"/>
              </p:cNvSpPr>
              <p:nvPr/>
            </p:nvSpPr>
            <p:spPr bwMode="auto">
              <a:xfrm>
                <a:off x="1334" y="2500"/>
                <a:ext cx="0" cy="322"/>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28720" name="Line 14"/>
              <p:cNvSpPr>
                <a:spLocks noChangeShapeType="1"/>
              </p:cNvSpPr>
              <p:nvPr/>
            </p:nvSpPr>
            <p:spPr bwMode="auto">
              <a:xfrm flipH="1" flipV="1">
                <a:off x="1400" y="2466"/>
                <a:ext cx="467" cy="389"/>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sp>
          <p:nvSpPr>
            <p:cNvPr id="28678" name="Rectangle 31"/>
            <p:cNvSpPr>
              <a:spLocks noChangeArrowheads="1"/>
            </p:cNvSpPr>
            <p:nvPr/>
          </p:nvSpPr>
          <p:spPr bwMode="auto">
            <a:xfrm>
              <a:off x="2503" y="1075"/>
              <a:ext cx="815" cy="111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8679" name="Line 32"/>
            <p:cNvSpPr>
              <a:spLocks noChangeShapeType="1"/>
            </p:cNvSpPr>
            <p:nvPr/>
          </p:nvSpPr>
          <p:spPr bwMode="auto">
            <a:xfrm>
              <a:off x="2496" y="1353"/>
              <a:ext cx="815"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680" name="Line 33"/>
            <p:cNvSpPr>
              <a:spLocks noChangeShapeType="1"/>
            </p:cNvSpPr>
            <p:nvPr/>
          </p:nvSpPr>
          <p:spPr bwMode="auto">
            <a:xfrm>
              <a:off x="2496" y="1630"/>
              <a:ext cx="815"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681" name="Line 34"/>
            <p:cNvSpPr>
              <a:spLocks noChangeShapeType="1"/>
            </p:cNvSpPr>
            <p:nvPr/>
          </p:nvSpPr>
          <p:spPr bwMode="auto">
            <a:xfrm>
              <a:off x="2496" y="1908"/>
              <a:ext cx="815"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682" name="Line 35"/>
            <p:cNvSpPr>
              <a:spLocks noChangeShapeType="1"/>
            </p:cNvSpPr>
            <p:nvPr/>
          </p:nvSpPr>
          <p:spPr bwMode="auto">
            <a:xfrm>
              <a:off x="2925" y="1075"/>
              <a:ext cx="0" cy="110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8683" name="Text Box 36"/>
            <p:cNvSpPr txBox="1">
              <a:spLocks noChangeArrowheads="1"/>
            </p:cNvSpPr>
            <p:nvPr/>
          </p:nvSpPr>
          <p:spPr bwMode="auto">
            <a:xfrm>
              <a:off x="2242" y="1087"/>
              <a:ext cx="218"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1</a:t>
              </a:r>
            </a:p>
          </p:txBody>
        </p:sp>
        <p:sp>
          <p:nvSpPr>
            <p:cNvPr id="28684" name="Text Box 37"/>
            <p:cNvSpPr txBox="1">
              <a:spLocks noChangeArrowheads="1"/>
            </p:cNvSpPr>
            <p:nvPr/>
          </p:nvSpPr>
          <p:spPr bwMode="auto">
            <a:xfrm>
              <a:off x="2242" y="1360"/>
              <a:ext cx="218"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2</a:t>
              </a:r>
            </a:p>
          </p:txBody>
        </p:sp>
        <p:sp>
          <p:nvSpPr>
            <p:cNvPr id="28685" name="Text Box 38"/>
            <p:cNvSpPr txBox="1">
              <a:spLocks noChangeArrowheads="1"/>
            </p:cNvSpPr>
            <p:nvPr/>
          </p:nvSpPr>
          <p:spPr bwMode="auto">
            <a:xfrm>
              <a:off x="2242" y="1632"/>
              <a:ext cx="218"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3</a:t>
              </a:r>
            </a:p>
          </p:txBody>
        </p:sp>
        <p:sp>
          <p:nvSpPr>
            <p:cNvPr id="28686" name="Text Box 39"/>
            <p:cNvSpPr txBox="1">
              <a:spLocks noChangeArrowheads="1"/>
            </p:cNvSpPr>
            <p:nvPr/>
          </p:nvSpPr>
          <p:spPr bwMode="auto">
            <a:xfrm>
              <a:off x="2242" y="1905"/>
              <a:ext cx="218"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4</a:t>
              </a:r>
            </a:p>
          </p:txBody>
        </p:sp>
        <p:grpSp>
          <p:nvGrpSpPr>
            <p:cNvPr id="28687" name="Group 40"/>
            <p:cNvGrpSpPr>
              <a:grpSpLocks/>
            </p:cNvGrpSpPr>
            <p:nvPr/>
          </p:nvGrpSpPr>
          <p:grpSpPr bwMode="auto">
            <a:xfrm>
              <a:off x="2620" y="1104"/>
              <a:ext cx="219" cy="1056"/>
              <a:chOff x="2492" y="1329"/>
              <a:chExt cx="219" cy="1056"/>
            </a:xfrm>
          </p:grpSpPr>
          <p:sp>
            <p:nvSpPr>
              <p:cNvPr id="28709" name="Text Box 41"/>
              <p:cNvSpPr txBox="1">
                <a:spLocks noChangeArrowheads="1"/>
              </p:cNvSpPr>
              <p:nvPr/>
            </p:nvSpPr>
            <p:spPr bwMode="auto">
              <a:xfrm>
                <a:off x="2492" y="1329"/>
                <a:ext cx="212"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a</a:t>
                </a:r>
              </a:p>
            </p:txBody>
          </p:sp>
          <p:sp>
            <p:nvSpPr>
              <p:cNvPr id="28710" name="Text Box 42"/>
              <p:cNvSpPr txBox="1">
                <a:spLocks noChangeArrowheads="1"/>
              </p:cNvSpPr>
              <p:nvPr/>
            </p:nvSpPr>
            <p:spPr bwMode="auto">
              <a:xfrm>
                <a:off x="2497" y="1879"/>
                <a:ext cx="201"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c</a:t>
                </a:r>
              </a:p>
            </p:txBody>
          </p:sp>
          <p:sp>
            <p:nvSpPr>
              <p:cNvPr id="28711" name="Text Box 43"/>
              <p:cNvSpPr txBox="1">
                <a:spLocks noChangeArrowheads="1"/>
              </p:cNvSpPr>
              <p:nvPr/>
            </p:nvSpPr>
            <p:spPr bwMode="auto">
              <a:xfrm>
                <a:off x="2494" y="2154"/>
                <a:ext cx="217"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d</a:t>
                </a:r>
              </a:p>
            </p:txBody>
          </p:sp>
          <p:sp>
            <p:nvSpPr>
              <p:cNvPr id="28712" name="Text Box 44"/>
              <p:cNvSpPr txBox="1">
                <a:spLocks noChangeArrowheads="1"/>
              </p:cNvSpPr>
              <p:nvPr/>
            </p:nvSpPr>
            <p:spPr bwMode="auto">
              <a:xfrm>
                <a:off x="2494" y="1581"/>
                <a:ext cx="217"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b</a:t>
                </a:r>
              </a:p>
            </p:txBody>
          </p:sp>
        </p:grpSp>
        <p:grpSp>
          <p:nvGrpSpPr>
            <p:cNvPr id="28688" name="Group 47"/>
            <p:cNvGrpSpPr>
              <a:grpSpLocks/>
            </p:cNvGrpSpPr>
            <p:nvPr/>
          </p:nvGrpSpPr>
          <p:grpSpPr bwMode="auto">
            <a:xfrm>
              <a:off x="3489" y="1098"/>
              <a:ext cx="643" cy="244"/>
              <a:chOff x="4056" y="2222"/>
              <a:chExt cx="643" cy="244"/>
            </a:xfrm>
          </p:grpSpPr>
          <p:sp>
            <p:nvSpPr>
              <p:cNvPr id="28707" name="Rectangle 48"/>
              <p:cNvSpPr>
                <a:spLocks noChangeArrowheads="1"/>
              </p:cNvSpPr>
              <p:nvPr/>
            </p:nvSpPr>
            <p:spPr bwMode="auto">
              <a:xfrm>
                <a:off x="4056" y="2224"/>
                <a:ext cx="643" cy="237"/>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b="1">
                    <a:solidFill>
                      <a:srgbClr val="000066"/>
                    </a:solidFill>
                  </a:rPr>
                  <a:t> 3</a:t>
                </a:r>
              </a:p>
            </p:txBody>
          </p:sp>
          <p:sp>
            <p:nvSpPr>
              <p:cNvPr id="28708" name="Line 49"/>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689" name="Group 50"/>
            <p:cNvGrpSpPr>
              <a:grpSpLocks/>
            </p:cNvGrpSpPr>
            <p:nvPr/>
          </p:nvGrpSpPr>
          <p:grpSpPr bwMode="auto">
            <a:xfrm>
              <a:off x="4332" y="1097"/>
              <a:ext cx="643" cy="244"/>
              <a:chOff x="4056" y="2222"/>
              <a:chExt cx="643" cy="244"/>
            </a:xfrm>
          </p:grpSpPr>
          <p:sp>
            <p:nvSpPr>
              <p:cNvPr id="28705" name="Rectangle 51"/>
              <p:cNvSpPr>
                <a:spLocks noChangeArrowheads="1"/>
              </p:cNvSpPr>
              <p:nvPr/>
            </p:nvSpPr>
            <p:spPr bwMode="auto">
              <a:xfrm>
                <a:off x="4056" y="2224"/>
                <a:ext cx="643" cy="237"/>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b="1">
                    <a:solidFill>
                      <a:srgbClr val="000066"/>
                    </a:solidFill>
                  </a:rPr>
                  <a:t> 2</a:t>
                </a:r>
              </a:p>
            </p:txBody>
          </p:sp>
          <p:sp>
            <p:nvSpPr>
              <p:cNvPr id="28706" name="Line 52"/>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690" name="Group 53"/>
            <p:cNvGrpSpPr>
              <a:grpSpLocks/>
            </p:cNvGrpSpPr>
            <p:nvPr/>
          </p:nvGrpSpPr>
          <p:grpSpPr bwMode="auto">
            <a:xfrm>
              <a:off x="3577" y="1638"/>
              <a:ext cx="643" cy="244"/>
              <a:chOff x="4056" y="2222"/>
              <a:chExt cx="643" cy="244"/>
            </a:xfrm>
          </p:grpSpPr>
          <p:sp>
            <p:nvSpPr>
              <p:cNvPr id="28703" name="Rectangle 54"/>
              <p:cNvSpPr>
                <a:spLocks noChangeArrowheads="1"/>
              </p:cNvSpPr>
              <p:nvPr/>
            </p:nvSpPr>
            <p:spPr bwMode="auto">
              <a:xfrm>
                <a:off x="4056" y="2224"/>
                <a:ext cx="643" cy="237"/>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b="1">
                    <a:solidFill>
                      <a:srgbClr val="000066"/>
                    </a:solidFill>
                  </a:rPr>
                  <a:t> 4</a:t>
                </a:r>
              </a:p>
            </p:txBody>
          </p:sp>
          <p:sp>
            <p:nvSpPr>
              <p:cNvPr id="28704" name="Line 55"/>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28691" name="Group 56"/>
            <p:cNvGrpSpPr>
              <a:grpSpLocks/>
            </p:cNvGrpSpPr>
            <p:nvPr/>
          </p:nvGrpSpPr>
          <p:grpSpPr bwMode="auto">
            <a:xfrm>
              <a:off x="3577" y="1922"/>
              <a:ext cx="643" cy="244"/>
              <a:chOff x="4056" y="2222"/>
              <a:chExt cx="643" cy="244"/>
            </a:xfrm>
          </p:grpSpPr>
          <p:sp>
            <p:nvSpPr>
              <p:cNvPr id="28701" name="Rectangle 57"/>
              <p:cNvSpPr>
                <a:spLocks noChangeArrowheads="1"/>
              </p:cNvSpPr>
              <p:nvPr/>
            </p:nvSpPr>
            <p:spPr bwMode="auto">
              <a:xfrm>
                <a:off x="4056" y="2224"/>
                <a:ext cx="643" cy="237"/>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b="1">
                    <a:solidFill>
                      <a:srgbClr val="000066"/>
                    </a:solidFill>
                  </a:rPr>
                  <a:t> 1</a:t>
                </a:r>
              </a:p>
            </p:txBody>
          </p:sp>
          <p:sp>
            <p:nvSpPr>
              <p:cNvPr id="28702" name="Line 58"/>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28692" name="Line 59"/>
            <p:cNvSpPr>
              <a:spLocks noChangeShapeType="1"/>
            </p:cNvSpPr>
            <p:nvPr/>
          </p:nvSpPr>
          <p:spPr bwMode="auto">
            <a:xfrm>
              <a:off x="3130" y="1232"/>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693" name="Line 60"/>
            <p:cNvSpPr>
              <a:spLocks noChangeShapeType="1"/>
            </p:cNvSpPr>
            <p:nvPr/>
          </p:nvSpPr>
          <p:spPr bwMode="auto">
            <a:xfrm>
              <a:off x="4051" y="1219"/>
              <a:ext cx="278"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694" name="Line 61"/>
            <p:cNvSpPr>
              <a:spLocks noChangeShapeType="1"/>
            </p:cNvSpPr>
            <p:nvPr/>
          </p:nvSpPr>
          <p:spPr bwMode="auto">
            <a:xfrm>
              <a:off x="3229" y="1764"/>
              <a:ext cx="344"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695" name="Line 62"/>
            <p:cNvSpPr>
              <a:spLocks noChangeShapeType="1"/>
            </p:cNvSpPr>
            <p:nvPr/>
          </p:nvSpPr>
          <p:spPr bwMode="auto">
            <a:xfrm>
              <a:off x="3251" y="2064"/>
              <a:ext cx="322"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8696" name="Text Box 63"/>
            <p:cNvSpPr txBox="1">
              <a:spLocks noChangeArrowheads="1"/>
            </p:cNvSpPr>
            <p:nvPr/>
          </p:nvSpPr>
          <p:spPr bwMode="auto">
            <a:xfrm>
              <a:off x="4708" y="1104"/>
              <a:ext cx="241"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a:t>
              </a:r>
            </a:p>
          </p:txBody>
        </p:sp>
        <p:sp>
          <p:nvSpPr>
            <p:cNvPr id="28697" name="Text Box 64"/>
            <p:cNvSpPr txBox="1">
              <a:spLocks noChangeArrowheads="1"/>
            </p:cNvSpPr>
            <p:nvPr/>
          </p:nvSpPr>
          <p:spPr bwMode="auto">
            <a:xfrm>
              <a:off x="3930" y="1671"/>
              <a:ext cx="241"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a:t>
              </a:r>
            </a:p>
          </p:txBody>
        </p:sp>
        <p:sp>
          <p:nvSpPr>
            <p:cNvPr id="28698" name="Text Box 65"/>
            <p:cNvSpPr txBox="1">
              <a:spLocks noChangeArrowheads="1"/>
            </p:cNvSpPr>
            <p:nvPr/>
          </p:nvSpPr>
          <p:spPr bwMode="auto">
            <a:xfrm>
              <a:off x="3009" y="1382"/>
              <a:ext cx="241"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a:t>
              </a:r>
            </a:p>
          </p:txBody>
        </p:sp>
        <p:sp>
          <p:nvSpPr>
            <p:cNvPr id="28699" name="Text Box 66"/>
            <p:cNvSpPr txBox="1">
              <a:spLocks noChangeArrowheads="1"/>
            </p:cNvSpPr>
            <p:nvPr/>
          </p:nvSpPr>
          <p:spPr bwMode="auto">
            <a:xfrm>
              <a:off x="3941" y="1938"/>
              <a:ext cx="241" cy="231"/>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b="1">
                  <a:solidFill>
                    <a:srgbClr val="000066"/>
                  </a:solidFill>
                </a:rPr>
                <a:t>^</a:t>
              </a: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339634" y="917575"/>
            <a:ext cx="8503920" cy="5568950"/>
          </a:xfrm>
        </p:spPr>
        <p:txBody>
          <a:bodyPr/>
          <a:lstStyle/>
          <a:p>
            <a:pPr eaLnBrk="1" hangingPunct="1"/>
            <a:r>
              <a:rPr lang="zh-CN" altLang="en-US" dirty="0" smtClean="0"/>
              <a:t>图的存贮结构</a:t>
            </a:r>
            <a:r>
              <a:rPr lang="en-US" altLang="zh-CN" dirty="0" smtClean="0">
                <a:latin typeface="Arial" charset="0"/>
              </a:rPr>
              <a:t>——</a:t>
            </a:r>
            <a:r>
              <a:rPr lang="zh-CN" altLang="en-US" dirty="0" smtClean="0"/>
              <a:t>邻接表表示特点</a:t>
            </a:r>
          </a:p>
          <a:p>
            <a:pPr lvl="1" eaLnBrk="1" hangingPunct="1"/>
            <a:r>
              <a:rPr lang="zh-CN" altLang="en-US" dirty="0" smtClean="0"/>
              <a:t>无向图邻接表的特点 </a:t>
            </a:r>
          </a:p>
          <a:p>
            <a:pPr lvl="2" eaLnBrk="1" hangingPunct="1"/>
            <a:r>
              <a:rPr kumimoji="1" lang="zh-CN" altLang="en-US" dirty="0" smtClean="0"/>
              <a:t>占用的存储单元数目为</a:t>
            </a:r>
            <a:r>
              <a:rPr kumimoji="1" lang="en-US" altLang="zh-CN" dirty="0" smtClean="0"/>
              <a:t>n+2e</a:t>
            </a:r>
            <a:r>
              <a:rPr kumimoji="1" lang="zh-CN" altLang="en-US" dirty="0" smtClean="0"/>
              <a:t>（</a:t>
            </a:r>
            <a:r>
              <a:rPr kumimoji="1" lang="en-US" altLang="zh-CN" dirty="0" smtClean="0"/>
              <a:t>e</a:t>
            </a:r>
            <a:r>
              <a:rPr kumimoji="1" lang="zh-CN" altLang="en-US" dirty="0" smtClean="0"/>
              <a:t>：边数）</a:t>
            </a:r>
          </a:p>
          <a:p>
            <a:pPr lvl="2" eaLnBrk="1" hangingPunct="1"/>
            <a:r>
              <a:rPr kumimoji="1" lang="zh-CN" altLang="en-US" dirty="0" smtClean="0"/>
              <a:t>第</a:t>
            </a:r>
            <a:r>
              <a:rPr kumimoji="1" lang="en-US" altLang="zh-CN" dirty="0" err="1" smtClean="0"/>
              <a:t>i</a:t>
            </a:r>
            <a:r>
              <a:rPr kumimoji="1" lang="zh-CN" altLang="en-US" dirty="0" smtClean="0"/>
              <a:t>个链表中结点数目为顶点</a:t>
            </a:r>
            <a:r>
              <a:rPr kumimoji="1" lang="en-US" altLang="zh-CN" dirty="0" err="1" smtClean="0"/>
              <a:t>i</a:t>
            </a:r>
            <a:r>
              <a:rPr kumimoji="1" lang="zh-CN" altLang="en-US" dirty="0" smtClean="0"/>
              <a:t>的度</a:t>
            </a:r>
          </a:p>
          <a:p>
            <a:pPr lvl="2" eaLnBrk="1" hangingPunct="1"/>
            <a:r>
              <a:rPr kumimoji="1" lang="zh-CN" altLang="en-US" dirty="0" smtClean="0"/>
              <a:t>所有链表中结点数目的一半为图中的边数</a:t>
            </a:r>
          </a:p>
          <a:p>
            <a:pPr lvl="1" eaLnBrk="1" hangingPunct="1"/>
            <a:r>
              <a:rPr lang="zh-CN" altLang="en-US" dirty="0" smtClean="0"/>
              <a:t>有向图邻接表的特点</a:t>
            </a:r>
          </a:p>
          <a:p>
            <a:pPr lvl="2" eaLnBrk="1" hangingPunct="1"/>
            <a:r>
              <a:rPr lang="zh-CN" altLang="en-US" dirty="0" smtClean="0"/>
              <a:t>占用的存储单元数目为</a:t>
            </a:r>
            <a:r>
              <a:rPr lang="en-US" altLang="zh-CN" dirty="0" err="1" smtClean="0"/>
              <a:t>n+e</a:t>
            </a:r>
            <a:endParaRPr lang="en-US" altLang="zh-CN" dirty="0" smtClean="0"/>
          </a:p>
          <a:p>
            <a:pPr lvl="2" eaLnBrk="1" hangingPunct="1"/>
            <a:r>
              <a:rPr lang="zh-CN" altLang="en-US" dirty="0" smtClean="0"/>
              <a:t>顶点</a:t>
            </a:r>
            <a:r>
              <a:rPr lang="en-US" altLang="zh-CN" dirty="0" err="1" smtClean="0"/>
              <a:t>i</a:t>
            </a:r>
            <a:r>
              <a:rPr lang="zh-CN" altLang="en-US" dirty="0" smtClean="0"/>
              <a:t>的出度为第</a:t>
            </a:r>
            <a:r>
              <a:rPr lang="en-US" altLang="zh-CN" dirty="0" err="1" smtClean="0"/>
              <a:t>i</a:t>
            </a:r>
            <a:r>
              <a:rPr lang="zh-CN" altLang="zh-CN" dirty="0" smtClean="0"/>
              <a:t>个单链表中的结点个数</a:t>
            </a:r>
            <a:endParaRPr lang="zh-CN" altLang="en-US" dirty="0" smtClean="0"/>
          </a:p>
          <a:p>
            <a:pPr lvl="2" eaLnBrk="1" hangingPunct="1"/>
            <a:r>
              <a:rPr kumimoji="1" lang="zh-CN" altLang="en-US" dirty="0" smtClean="0"/>
              <a:t>若要计算入度，必须遍历整个邻接表</a:t>
            </a:r>
            <a:endParaRPr lang="zh-CN" altLang="zh-CN" dirty="0" smtClean="0"/>
          </a:p>
          <a:p>
            <a:pPr lvl="3" eaLnBrk="1" hangingPunct="1"/>
            <a:r>
              <a:rPr lang="zh-CN" altLang="en-US" dirty="0" smtClean="0"/>
              <a:t>顶点</a:t>
            </a:r>
            <a:r>
              <a:rPr lang="en-US" altLang="zh-CN" dirty="0" err="1" smtClean="0"/>
              <a:t>i</a:t>
            </a:r>
            <a:r>
              <a:rPr lang="zh-CN" altLang="en-US" dirty="0" smtClean="0"/>
              <a:t>的入度为整个</a:t>
            </a:r>
            <a:r>
              <a:rPr lang="zh-CN" altLang="zh-CN" dirty="0" smtClean="0"/>
              <a:t>单链表中邻接点域值是</a:t>
            </a:r>
            <a:r>
              <a:rPr lang="en-US" altLang="zh-CN" dirty="0" err="1" smtClean="0"/>
              <a:t>i</a:t>
            </a:r>
            <a:r>
              <a:rPr lang="zh-CN" altLang="zh-CN" dirty="0" smtClean="0"/>
              <a:t>的结点个数</a:t>
            </a:r>
            <a:endParaRPr lang="zh-CN" altLang="en-US" dirty="0" smtClean="0"/>
          </a:p>
          <a:p>
            <a:pPr lvl="2" eaLnBrk="1" hangingPunct="1"/>
            <a:r>
              <a:rPr lang="zh-CN" altLang="en-US" dirty="0" smtClean="0"/>
              <a:t>所有链表中结点数目为图中弧数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642938" y="906463"/>
            <a:ext cx="7840662" cy="5302250"/>
          </a:xfrm>
        </p:spPr>
        <p:txBody>
          <a:bodyPr/>
          <a:lstStyle/>
          <a:p>
            <a:pPr eaLnBrk="1" hangingPunct="1"/>
            <a:r>
              <a:rPr lang="zh-CN" altLang="en-US" dirty="0" smtClean="0"/>
              <a:t>图 </a:t>
            </a:r>
            <a:r>
              <a:rPr lang="en-US" altLang="zh-CN" dirty="0" smtClean="0"/>
              <a:t>(Graph) </a:t>
            </a:r>
            <a:r>
              <a:rPr lang="zh-CN" altLang="en-US" dirty="0" smtClean="0"/>
              <a:t>的概念</a:t>
            </a:r>
          </a:p>
          <a:p>
            <a:pPr lvl="1" eaLnBrk="1" hangingPunct="1"/>
            <a:r>
              <a:rPr lang="zh-CN" altLang="en-US" dirty="0" smtClean="0"/>
              <a:t>图</a:t>
            </a:r>
            <a:r>
              <a:rPr lang="zh-CN" altLang="zh-CN" dirty="0" smtClean="0"/>
              <a:t>的结构定义</a:t>
            </a:r>
            <a:endParaRPr lang="zh-CN" altLang="en-US" dirty="0" smtClean="0"/>
          </a:p>
          <a:p>
            <a:pPr lvl="2" eaLnBrk="1" hangingPunct="1"/>
            <a:r>
              <a:rPr kumimoji="1" lang="zh-CN" altLang="en-US" dirty="0" smtClean="0"/>
              <a:t>图是由顶点集</a:t>
            </a:r>
            <a:r>
              <a:rPr kumimoji="1" lang="en-US" altLang="zh-CN" dirty="0" smtClean="0"/>
              <a:t>V</a:t>
            </a:r>
            <a:r>
              <a:rPr kumimoji="1" lang="zh-CN" altLang="en-US" dirty="0" smtClean="0"/>
              <a:t>（</a:t>
            </a:r>
            <a:r>
              <a:rPr kumimoji="1" lang="en-US" altLang="zh-CN" dirty="0" smtClean="0"/>
              <a:t>Vertex</a:t>
            </a:r>
            <a:r>
              <a:rPr kumimoji="1" lang="zh-CN" altLang="en-US" dirty="0" smtClean="0"/>
              <a:t>，</a:t>
            </a:r>
            <a:r>
              <a:rPr kumimoji="1" lang="en-US" altLang="zh-CN" dirty="0" smtClean="0"/>
              <a:t>Vertices</a:t>
            </a:r>
            <a:r>
              <a:rPr kumimoji="1" lang="zh-CN" altLang="en-US" dirty="0" smtClean="0"/>
              <a:t>）和顶点间的关系集合</a:t>
            </a:r>
            <a:r>
              <a:rPr kumimoji="1" lang="en-US" altLang="zh-CN" dirty="0" smtClean="0"/>
              <a:t>E</a:t>
            </a:r>
            <a:r>
              <a:rPr kumimoji="1" lang="zh-CN" altLang="en-US" dirty="0" smtClean="0"/>
              <a:t>（</a:t>
            </a:r>
            <a:r>
              <a:rPr kumimoji="1" lang="en-US" altLang="zh-CN" dirty="0" smtClean="0"/>
              <a:t>Edge</a:t>
            </a:r>
            <a:r>
              <a:rPr kumimoji="1" lang="zh-CN" altLang="en-US" dirty="0" smtClean="0"/>
              <a:t>）（边的集合）组成的一种数据结构，可以用二元组定义为：</a:t>
            </a:r>
            <a:r>
              <a:rPr kumimoji="1" lang="en-US" altLang="zh-CN" dirty="0" smtClean="0"/>
              <a:t/>
            </a:r>
            <a:br>
              <a:rPr kumimoji="1" lang="en-US" altLang="zh-CN" dirty="0" smtClean="0"/>
            </a:br>
            <a:r>
              <a:rPr kumimoji="1" lang="en-US" altLang="zh-CN" dirty="0" smtClean="0"/>
              <a:t>G=</a:t>
            </a:r>
            <a:r>
              <a:rPr kumimoji="1" lang="en-US" altLang="zh-CN" dirty="0"/>
              <a:t>(</a:t>
            </a:r>
            <a:r>
              <a:rPr kumimoji="1" lang="en-US" altLang="zh-CN" dirty="0" smtClean="0"/>
              <a:t>V</a:t>
            </a:r>
            <a:r>
              <a:rPr kumimoji="1" lang="zh-CN" altLang="en-US" dirty="0" smtClean="0"/>
              <a:t>，</a:t>
            </a:r>
            <a:r>
              <a:rPr kumimoji="1" lang="en-US" altLang="zh-CN" dirty="0" smtClean="0"/>
              <a:t>E</a:t>
            </a:r>
            <a:r>
              <a:rPr kumimoji="1" lang="en-US" altLang="zh-CN" dirty="0"/>
              <a:t>)</a:t>
            </a:r>
            <a:endParaRPr kumimoji="1" lang="zh-CN" altLang="en-US" dirty="0" smtClean="0"/>
          </a:p>
          <a:p>
            <a:pPr lvl="2" eaLnBrk="1" hangingPunct="1"/>
            <a:r>
              <a:rPr kumimoji="1" lang="zh-CN" altLang="en-US" dirty="0" smtClean="0"/>
              <a:t>其中</a:t>
            </a:r>
          </a:p>
          <a:p>
            <a:pPr lvl="3" eaLnBrk="1" hangingPunct="1"/>
            <a:r>
              <a:rPr lang="en-US" altLang="zh-CN" dirty="0" smtClean="0"/>
              <a:t>V(G)</a:t>
            </a:r>
            <a:r>
              <a:rPr lang="zh-CN" altLang="zh-CN" dirty="0" smtClean="0"/>
              <a:t>是顶点的非空有限集</a:t>
            </a:r>
            <a:endParaRPr lang="zh-CN" altLang="en-US" dirty="0" smtClean="0"/>
          </a:p>
          <a:p>
            <a:pPr lvl="3" eaLnBrk="1" hangingPunct="1"/>
            <a:r>
              <a:rPr lang="en-US" altLang="zh-CN" dirty="0" smtClean="0"/>
              <a:t>E(G)</a:t>
            </a:r>
            <a:r>
              <a:rPr lang="zh-CN" altLang="zh-CN" dirty="0" smtClean="0"/>
              <a:t>是边的有限集合，边是顶点的无序对或有序对</a:t>
            </a:r>
            <a:endParaRPr lang="zh-CN" altLang="en-US" dirty="0" smtClean="0"/>
          </a:p>
          <a:p>
            <a:pPr lvl="2" eaLnBrk="1" hangingPunct="1"/>
            <a:r>
              <a:rPr lang="zh-CN" altLang="en-US" dirty="0" smtClean="0"/>
              <a:t>例如： </a:t>
            </a:r>
            <a:r>
              <a:rPr kumimoji="1" lang="en-US" altLang="zh-CN" dirty="0" smtClean="0"/>
              <a:t>G=</a:t>
            </a:r>
            <a:r>
              <a:rPr kumimoji="1" lang="en-US" altLang="zh-CN" dirty="0"/>
              <a:t>(</a:t>
            </a:r>
            <a:r>
              <a:rPr kumimoji="1" lang="en-US" altLang="zh-CN" dirty="0" smtClean="0"/>
              <a:t>V</a:t>
            </a:r>
            <a:r>
              <a:rPr kumimoji="1" lang="zh-CN" altLang="en-US" dirty="0" smtClean="0"/>
              <a:t>，</a:t>
            </a:r>
            <a:r>
              <a:rPr kumimoji="1" lang="en-US" altLang="zh-CN" dirty="0" smtClean="0"/>
              <a:t>E</a:t>
            </a:r>
            <a:r>
              <a:rPr kumimoji="1" lang="en-US" altLang="zh-CN" dirty="0"/>
              <a:t>)</a:t>
            </a:r>
            <a:endParaRPr kumimoji="1" lang="zh-CN" altLang="en-US" dirty="0" smtClean="0"/>
          </a:p>
          <a:p>
            <a:pPr lvl="3" eaLnBrk="1" hangingPunct="1"/>
            <a:r>
              <a:rPr lang="en-US" altLang="zh-CN" dirty="0" smtClean="0"/>
              <a:t>V={1,2,3,4}</a:t>
            </a:r>
          </a:p>
          <a:p>
            <a:pPr lvl="3" eaLnBrk="1" hangingPunct="1"/>
            <a:r>
              <a:rPr lang="en-US" altLang="zh-CN" dirty="0" smtClean="0"/>
              <a:t>E={(1,2),(1,3),(1,4),(2,4),(3,4)}</a:t>
            </a:r>
          </a:p>
        </p:txBody>
      </p:sp>
      <p:grpSp>
        <p:nvGrpSpPr>
          <p:cNvPr id="4099" name="Group 48"/>
          <p:cNvGrpSpPr>
            <a:grpSpLocks/>
          </p:cNvGrpSpPr>
          <p:nvPr/>
        </p:nvGrpSpPr>
        <p:grpSpPr bwMode="auto">
          <a:xfrm>
            <a:off x="7399338" y="4689475"/>
            <a:ext cx="1466850" cy="1519238"/>
            <a:chOff x="4528" y="2874"/>
            <a:chExt cx="924" cy="957"/>
          </a:xfrm>
        </p:grpSpPr>
        <p:sp>
          <p:nvSpPr>
            <p:cNvPr id="4100" name="Oval 38"/>
            <p:cNvSpPr>
              <a:spLocks noChangeArrowheads="1"/>
            </p:cNvSpPr>
            <p:nvPr/>
          </p:nvSpPr>
          <p:spPr bwMode="auto">
            <a:xfrm>
              <a:off x="4528" y="2889"/>
              <a:ext cx="221" cy="221"/>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1</a:t>
              </a:r>
            </a:p>
          </p:txBody>
        </p:sp>
        <p:sp>
          <p:nvSpPr>
            <p:cNvPr id="4101" name="Oval 39"/>
            <p:cNvSpPr>
              <a:spLocks noChangeArrowheads="1"/>
            </p:cNvSpPr>
            <p:nvPr/>
          </p:nvSpPr>
          <p:spPr bwMode="auto">
            <a:xfrm>
              <a:off x="5196" y="2874"/>
              <a:ext cx="221" cy="221"/>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2</a:t>
              </a:r>
            </a:p>
          </p:txBody>
        </p:sp>
        <p:sp>
          <p:nvSpPr>
            <p:cNvPr id="4102" name="Oval 40"/>
            <p:cNvSpPr>
              <a:spLocks noChangeArrowheads="1"/>
            </p:cNvSpPr>
            <p:nvPr/>
          </p:nvSpPr>
          <p:spPr bwMode="auto">
            <a:xfrm>
              <a:off x="4539" y="3610"/>
              <a:ext cx="221" cy="221"/>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3</a:t>
              </a:r>
            </a:p>
          </p:txBody>
        </p:sp>
        <p:sp>
          <p:nvSpPr>
            <p:cNvPr id="4103" name="Oval 41"/>
            <p:cNvSpPr>
              <a:spLocks noChangeArrowheads="1"/>
            </p:cNvSpPr>
            <p:nvPr/>
          </p:nvSpPr>
          <p:spPr bwMode="auto">
            <a:xfrm>
              <a:off x="5231" y="3602"/>
              <a:ext cx="221" cy="221"/>
            </a:xfrm>
            <a:prstGeom prst="ellipse">
              <a:avLst/>
            </a:prstGeom>
            <a:solidFill>
              <a:schemeClr val="bg1"/>
            </a:solidFill>
            <a:ln w="285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000066"/>
                  </a:solidFill>
                </a:rPr>
                <a:t>4</a:t>
              </a:r>
            </a:p>
          </p:txBody>
        </p:sp>
        <p:sp>
          <p:nvSpPr>
            <p:cNvPr id="4104" name="Line 42"/>
            <p:cNvSpPr>
              <a:spLocks noChangeShapeType="1"/>
            </p:cNvSpPr>
            <p:nvPr/>
          </p:nvSpPr>
          <p:spPr bwMode="auto">
            <a:xfrm>
              <a:off x="4732" y="2969"/>
              <a:ext cx="461"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5" name="Line 43"/>
            <p:cNvSpPr>
              <a:spLocks noChangeShapeType="1"/>
            </p:cNvSpPr>
            <p:nvPr/>
          </p:nvSpPr>
          <p:spPr bwMode="auto">
            <a:xfrm>
              <a:off x="4776" y="3722"/>
              <a:ext cx="44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Line 45"/>
            <p:cNvSpPr>
              <a:spLocks noChangeShapeType="1"/>
            </p:cNvSpPr>
            <p:nvPr/>
          </p:nvSpPr>
          <p:spPr bwMode="auto">
            <a:xfrm>
              <a:off x="5335" y="3093"/>
              <a:ext cx="0" cy="48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7" name="Line 46"/>
            <p:cNvSpPr>
              <a:spLocks noChangeShapeType="1"/>
            </p:cNvSpPr>
            <p:nvPr/>
          </p:nvSpPr>
          <p:spPr bwMode="auto">
            <a:xfrm>
              <a:off x="4638" y="3132"/>
              <a:ext cx="0" cy="48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8" name="Line 47"/>
            <p:cNvSpPr>
              <a:spLocks noChangeShapeType="1"/>
            </p:cNvSpPr>
            <p:nvPr/>
          </p:nvSpPr>
          <p:spPr bwMode="auto">
            <a:xfrm>
              <a:off x="4714" y="3057"/>
              <a:ext cx="567" cy="57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642938" y="917575"/>
            <a:ext cx="7740650" cy="5568950"/>
          </a:xfrm>
        </p:spPr>
        <p:txBody>
          <a:bodyPr/>
          <a:lstStyle/>
          <a:p>
            <a:pPr eaLnBrk="1" hangingPunct="1"/>
            <a:r>
              <a:rPr lang="zh-CN" altLang="en-US" dirty="0" smtClean="0"/>
              <a:t>图的存贮结构</a:t>
            </a:r>
            <a:r>
              <a:rPr lang="en-US" altLang="zh-CN" dirty="0" smtClean="0">
                <a:latin typeface="Arial" charset="0"/>
              </a:rPr>
              <a:t>——</a:t>
            </a:r>
            <a:r>
              <a:rPr lang="zh-CN" altLang="en-US" dirty="0" smtClean="0"/>
              <a:t>邻接表表示</a:t>
            </a:r>
          </a:p>
          <a:p>
            <a:pPr lvl="1" eaLnBrk="1" hangingPunct="1"/>
            <a:r>
              <a:rPr kumimoji="1" lang="zh-CN" altLang="en-US" dirty="0" smtClean="0"/>
              <a:t>逆邻接表</a:t>
            </a:r>
          </a:p>
          <a:p>
            <a:pPr lvl="2" eaLnBrk="1" hangingPunct="1"/>
            <a:r>
              <a:rPr kumimoji="1" lang="zh-CN" altLang="en-US" dirty="0" smtClean="0"/>
              <a:t>有向图的邻接表，不能求出顶点的入度。必须另外建立有向图的逆邻接表，以便求出每一个顶点的入度</a:t>
            </a:r>
          </a:p>
          <a:p>
            <a:pPr lvl="2" eaLnBrk="1" hangingPunct="1"/>
            <a:r>
              <a:rPr kumimoji="1" lang="zh-CN" altLang="en-US" dirty="0" smtClean="0"/>
              <a:t>有向图的逆邻接表与邻接表类似，只是它不是从出度考虑结点而是从</a:t>
            </a:r>
            <a:r>
              <a:rPr kumimoji="1" lang="zh-CN" altLang="en-US" dirty="0" smtClean="0">
                <a:solidFill>
                  <a:srgbClr val="FF0000"/>
                </a:solidFill>
              </a:rPr>
              <a:t>入度</a:t>
            </a:r>
            <a:r>
              <a:rPr kumimoji="1" lang="zh-CN" altLang="en-US" dirty="0" smtClean="0"/>
              <a:t>考虑结点</a:t>
            </a:r>
          </a:p>
        </p:txBody>
      </p:sp>
      <p:sp>
        <p:nvSpPr>
          <p:cNvPr id="30723" name="Rectangle 27"/>
          <p:cNvSpPr>
            <a:spLocks noChangeArrowheads="1"/>
          </p:cNvSpPr>
          <p:nvPr/>
        </p:nvSpPr>
        <p:spPr bwMode="auto">
          <a:xfrm>
            <a:off x="4081463" y="4389438"/>
            <a:ext cx="1293812" cy="176530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0724" name="Line 28"/>
          <p:cNvSpPr>
            <a:spLocks noChangeShapeType="1"/>
          </p:cNvSpPr>
          <p:nvPr/>
        </p:nvSpPr>
        <p:spPr bwMode="auto">
          <a:xfrm>
            <a:off x="4070350" y="4830763"/>
            <a:ext cx="1293813"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25" name="Line 29"/>
          <p:cNvSpPr>
            <a:spLocks noChangeShapeType="1"/>
          </p:cNvSpPr>
          <p:nvPr/>
        </p:nvSpPr>
        <p:spPr bwMode="auto">
          <a:xfrm>
            <a:off x="4070350" y="5270500"/>
            <a:ext cx="1293813"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26" name="Line 30"/>
          <p:cNvSpPr>
            <a:spLocks noChangeShapeType="1"/>
          </p:cNvSpPr>
          <p:nvPr/>
        </p:nvSpPr>
        <p:spPr bwMode="auto">
          <a:xfrm>
            <a:off x="4070350" y="5711825"/>
            <a:ext cx="1293813" cy="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27" name="Line 31"/>
          <p:cNvSpPr>
            <a:spLocks noChangeShapeType="1"/>
          </p:cNvSpPr>
          <p:nvPr/>
        </p:nvSpPr>
        <p:spPr bwMode="auto">
          <a:xfrm>
            <a:off x="4751388" y="4389438"/>
            <a:ext cx="0" cy="1746250"/>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30728" name="Text Box 32"/>
          <p:cNvSpPr txBox="1">
            <a:spLocks noChangeArrowheads="1"/>
          </p:cNvSpPr>
          <p:nvPr/>
        </p:nvSpPr>
        <p:spPr bwMode="auto">
          <a:xfrm>
            <a:off x="3657600" y="4394200"/>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1</a:t>
            </a:r>
          </a:p>
        </p:txBody>
      </p:sp>
      <p:sp>
        <p:nvSpPr>
          <p:cNvPr id="30729" name="Text Box 33"/>
          <p:cNvSpPr txBox="1">
            <a:spLocks noChangeArrowheads="1"/>
          </p:cNvSpPr>
          <p:nvPr/>
        </p:nvSpPr>
        <p:spPr bwMode="auto">
          <a:xfrm>
            <a:off x="3657600" y="4827588"/>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2</a:t>
            </a:r>
          </a:p>
        </p:txBody>
      </p:sp>
      <p:sp>
        <p:nvSpPr>
          <p:cNvPr id="30730" name="Text Box 34"/>
          <p:cNvSpPr txBox="1">
            <a:spLocks noChangeArrowheads="1"/>
          </p:cNvSpPr>
          <p:nvPr/>
        </p:nvSpPr>
        <p:spPr bwMode="auto">
          <a:xfrm>
            <a:off x="3657600" y="5259388"/>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3</a:t>
            </a:r>
          </a:p>
        </p:txBody>
      </p:sp>
      <p:sp>
        <p:nvSpPr>
          <p:cNvPr id="30731" name="Text Box 35"/>
          <p:cNvSpPr txBox="1">
            <a:spLocks noChangeArrowheads="1"/>
          </p:cNvSpPr>
          <p:nvPr/>
        </p:nvSpPr>
        <p:spPr bwMode="auto">
          <a:xfrm>
            <a:off x="3657600" y="5692775"/>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4</a:t>
            </a:r>
          </a:p>
        </p:txBody>
      </p:sp>
      <p:grpSp>
        <p:nvGrpSpPr>
          <p:cNvPr id="30732" name="Group 36"/>
          <p:cNvGrpSpPr>
            <a:grpSpLocks/>
          </p:cNvGrpSpPr>
          <p:nvPr/>
        </p:nvGrpSpPr>
        <p:grpSpPr bwMode="auto">
          <a:xfrm>
            <a:off x="4257675" y="4421188"/>
            <a:ext cx="365125" cy="1706562"/>
            <a:chOff x="2486" y="1320"/>
            <a:chExt cx="230" cy="1075"/>
          </a:xfrm>
        </p:grpSpPr>
        <p:sp>
          <p:nvSpPr>
            <p:cNvPr id="30766" name="Text Box 37"/>
            <p:cNvSpPr txBox="1">
              <a:spLocks noChangeArrowheads="1"/>
            </p:cNvSpPr>
            <p:nvPr/>
          </p:nvSpPr>
          <p:spPr bwMode="auto">
            <a:xfrm>
              <a:off x="2486" y="1320"/>
              <a:ext cx="2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a:t>
              </a:r>
            </a:p>
          </p:txBody>
        </p:sp>
        <p:sp>
          <p:nvSpPr>
            <p:cNvPr id="30767" name="Text Box 38"/>
            <p:cNvSpPr txBox="1">
              <a:spLocks noChangeArrowheads="1"/>
            </p:cNvSpPr>
            <p:nvPr/>
          </p:nvSpPr>
          <p:spPr bwMode="auto">
            <a:xfrm>
              <a:off x="2493" y="1870"/>
              <a:ext cx="21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c</a:t>
              </a:r>
            </a:p>
          </p:txBody>
        </p:sp>
        <p:sp>
          <p:nvSpPr>
            <p:cNvPr id="30768" name="Text Box 39"/>
            <p:cNvSpPr txBox="1">
              <a:spLocks noChangeArrowheads="1"/>
            </p:cNvSpPr>
            <p:nvPr/>
          </p:nvSpPr>
          <p:spPr bwMode="auto">
            <a:xfrm>
              <a:off x="2488" y="2145"/>
              <a:ext cx="22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d</a:t>
              </a:r>
            </a:p>
          </p:txBody>
        </p:sp>
        <p:sp>
          <p:nvSpPr>
            <p:cNvPr id="30769" name="Text Box 40"/>
            <p:cNvSpPr txBox="1">
              <a:spLocks noChangeArrowheads="1"/>
            </p:cNvSpPr>
            <p:nvPr/>
          </p:nvSpPr>
          <p:spPr bwMode="auto">
            <a:xfrm>
              <a:off x="2488" y="1572"/>
              <a:ext cx="228"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b</a:t>
              </a:r>
            </a:p>
          </p:txBody>
        </p:sp>
      </p:grpSp>
      <p:grpSp>
        <p:nvGrpSpPr>
          <p:cNvPr id="30733" name="Group 43"/>
          <p:cNvGrpSpPr>
            <a:grpSpLocks/>
          </p:cNvGrpSpPr>
          <p:nvPr/>
        </p:nvGrpSpPr>
        <p:grpSpPr bwMode="auto">
          <a:xfrm>
            <a:off x="5076825" y="4395788"/>
            <a:ext cx="1590675" cy="406400"/>
            <a:chOff x="3189" y="2583"/>
            <a:chExt cx="1002" cy="256"/>
          </a:xfrm>
        </p:grpSpPr>
        <p:grpSp>
          <p:nvGrpSpPr>
            <p:cNvPr id="30762" name="Group 44"/>
            <p:cNvGrpSpPr>
              <a:grpSpLocks/>
            </p:cNvGrpSpPr>
            <p:nvPr/>
          </p:nvGrpSpPr>
          <p:grpSpPr bwMode="auto">
            <a:xfrm>
              <a:off x="3548" y="2583"/>
              <a:ext cx="643" cy="256"/>
              <a:chOff x="4056" y="2215"/>
              <a:chExt cx="643" cy="256"/>
            </a:xfrm>
          </p:grpSpPr>
          <p:sp>
            <p:nvSpPr>
              <p:cNvPr id="30764" name="Rectangle 45"/>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4</a:t>
                </a:r>
              </a:p>
            </p:txBody>
          </p:sp>
          <p:sp>
            <p:nvSpPr>
              <p:cNvPr id="30765" name="Line 46"/>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30763" name="Line 47"/>
            <p:cNvSpPr>
              <a:spLocks noChangeShapeType="1"/>
            </p:cNvSpPr>
            <p:nvPr/>
          </p:nvSpPr>
          <p:spPr bwMode="auto">
            <a:xfrm>
              <a:off x="3189" y="2724"/>
              <a:ext cx="355"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30734" name="Group 48"/>
          <p:cNvGrpSpPr>
            <a:grpSpLocks/>
          </p:cNvGrpSpPr>
          <p:nvPr/>
        </p:nvGrpSpPr>
        <p:grpSpPr bwMode="auto">
          <a:xfrm>
            <a:off x="5197475" y="4837113"/>
            <a:ext cx="1466850" cy="406400"/>
            <a:chOff x="4110" y="2582"/>
            <a:chExt cx="924" cy="256"/>
          </a:xfrm>
        </p:grpSpPr>
        <p:grpSp>
          <p:nvGrpSpPr>
            <p:cNvPr id="30758" name="Group 49"/>
            <p:cNvGrpSpPr>
              <a:grpSpLocks/>
            </p:cNvGrpSpPr>
            <p:nvPr/>
          </p:nvGrpSpPr>
          <p:grpSpPr bwMode="auto">
            <a:xfrm>
              <a:off x="4391" y="2582"/>
              <a:ext cx="643" cy="256"/>
              <a:chOff x="4056" y="2215"/>
              <a:chExt cx="643" cy="256"/>
            </a:xfrm>
          </p:grpSpPr>
          <p:sp>
            <p:nvSpPr>
              <p:cNvPr id="30760" name="Rectangle 50"/>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1</a:t>
                </a:r>
              </a:p>
            </p:txBody>
          </p:sp>
          <p:sp>
            <p:nvSpPr>
              <p:cNvPr id="30761" name="Line 51"/>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30759" name="Line 52"/>
            <p:cNvSpPr>
              <a:spLocks noChangeShapeType="1"/>
            </p:cNvSpPr>
            <p:nvPr/>
          </p:nvSpPr>
          <p:spPr bwMode="auto">
            <a:xfrm>
              <a:off x="4110" y="2711"/>
              <a:ext cx="278"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30735" name="Text Box 53"/>
          <p:cNvSpPr txBox="1">
            <a:spLocks noChangeArrowheads="1"/>
          </p:cNvSpPr>
          <p:nvPr/>
        </p:nvSpPr>
        <p:spPr bwMode="auto">
          <a:xfrm>
            <a:off x="6230938" y="4862513"/>
            <a:ext cx="4048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grpSp>
        <p:nvGrpSpPr>
          <p:cNvPr id="30736" name="Group 54"/>
          <p:cNvGrpSpPr>
            <a:grpSpLocks/>
          </p:cNvGrpSpPr>
          <p:nvPr/>
        </p:nvGrpSpPr>
        <p:grpSpPr bwMode="auto">
          <a:xfrm>
            <a:off x="5092700" y="5272088"/>
            <a:ext cx="1573213" cy="446087"/>
            <a:chOff x="3288" y="3123"/>
            <a:chExt cx="991" cy="281"/>
          </a:xfrm>
        </p:grpSpPr>
        <p:grpSp>
          <p:nvGrpSpPr>
            <p:cNvPr id="30753" name="Group 55"/>
            <p:cNvGrpSpPr>
              <a:grpSpLocks/>
            </p:cNvGrpSpPr>
            <p:nvPr/>
          </p:nvGrpSpPr>
          <p:grpSpPr bwMode="auto">
            <a:xfrm>
              <a:off x="3636" y="3123"/>
              <a:ext cx="643" cy="256"/>
              <a:chOff x="4056" y="2215"/>
              <a:chExt cx="643" cy="256"/>
            </a:xfrm>
          </p:grpSpPr>
          <p:sp>
            <p:nvSpPr>
              <p:cNvPr id="30756" name="Rectangle 56"/>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1</a:t>
                </a:r>
              </a:p>
            </p:txBody>
          </p:sp>
          <p:sp>
            <p:nvSpPr>
              <p:cNvPr id="30757" name="Line 57"/>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30754" name="Line 58"/>
            <p:cNvSpPr>
              <a:spLocks noChangeShapeType="1"/>
            </p:cNvSpPr>
            <p:nvPr/>
          </p:nvSpPr>
          <p:spPr bwMode="auto">
            <a:xfrm>
              <a:off x="3288" y="3256"/>
              <a:ext cx="344"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55" name="Text Box 59"/>
            <p:cNvSpPr txBox="1">
              <a:spLocks noChangeArrowheads="1"/>
            </p:cNvSpPr>
            <p:nvPr/>
          </p:nvSpPr>
          <p:spPr bwMode="auto">
            <a:xfrm>
              <a:off x="3982" y="3154"/>
              <a:ext cx="255"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grpSp>
      <p:sp>
        <p:nvSpPr>
          <p:cNvPr id="30737" name="Text Box 60"/>
          <p:cNvSpPr txBox="1">
            <a:spLocks noChangeArrowheads="1"/>
          </p:cNvSpPr>
          <p:nvPr/>
        </p:nvSpPr>
        <p:spPr bwMode="auto">
          <a:xfrm>
            <a:off x="6197600" y="4421188"/>
            <a:ext cx="404813"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grpSp>
        <p:nvGrpSpPr>
          <p:cNvPr id="30738" name="Group 61"/>
          <p:cNvGrpSpPr>
            <a:grpSpLocks/>
          </p:cNvGrpSpPr>
          <p:nvPr/>
        </p:nvGrpSpPr>
        <p:grpSpPr bwMode="auto">
          <a:xfrm>
            <a:off x="5127625" y="5722938"/>
            <a:ext cx="1538288" cy="419100"/>
            <a:chOff x="3310" y="3407"/>
            <a:chExt cx="969" cy="264"/>
          </a:xfrm>
        </p:grpSpPr>
        <p:grpSp>
          <p:nvGrpSpPr>
            <p:cNvPr id="30748" name="Group 62"/>
            <p:cNvGrpSpPr>
              <a:grpSpLocks/>
            </p:cNvGrpSpPr>
            <p:nvPr/>
          </p:nvGrpSpPr>
          <p:grpSpPr bwMode="auto">
            <a:xfrm>
              <a:off x="3636" y="3407"/>
              <a:ext cx="643" cy="256"/>
              <a:chOff x="4056" y="2215"/>
              <a:chExt cx="643" cy="256"/>
            </a:xfrm>
          </p:grpSpPr>
          <p:sp>
            <p:nvSpPr>
              <p:cNvPr id="30751" name="Rectangle 63"/>
              <p:cNvSpPr>
                <a:spLocks noChangeArrowheads="1"/>
              </p:cNvSpPr>
              <p:nvPr/>
            </p:nvSpPr>
            <p:spPr bwMode="auto">
              <a:xfrm>
                <a:off x="4056" y="2215"/>
                <a:ext cx="643" cy="256"/>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3</a:t>
                </a:r>
              </a:p>
            </p:txBody>
          </p:sp>
          <p:sp>
            <p:nvSpPr>
              <p:cNvPr id="30752" name="Line 64"/>
              <p:cNvSpPr>
                <a:spLocks noChangeShapeType="1"/>
              </p:cNvSpPr>
              <p:nvPr/>
            </p:nvSpPr>
            <p:spPr bwMode="auto">
              <a:xfrm>
                <a:off x="4378" y="2222"/>
                <a:ext cx="0" cy="244"/>
              </a:xfrm>
              <a:prstGeom prst="line">
                <a:avLst/>
              </a:prstGeom>
              <a:noFill/>
              <a:ln w="952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30749" name="Line 65"/>
            <p:cNvSpPr>
              <a:spLocks noChangeShapeType="1"/>
            </p:cNvSpPr>
            <p:nvPr/>
          </p:nvSpPr>
          <p:spPr bwMode="auto">
            <a:xfrm>
              <a:off x="3310" y="3556"/>
              <a:ext cx="322" cy="0"/>
            </a:xfrm>
            <a:prstGeom prst="line">
              <a:avLst/>
            </a:prstGeom>
            <a:noFill/>
            <a:ln w="952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30750" name="Text Box 66"/>
            <p:cNvSpPr txBox="1">
              <a:spLocks noChangeArrowheads="1"/>
            </p:cNvSpPr>
            <p:nvPr/>
          </p:nvSpPr>
          <p:spPr bwMode="auto">
            <a:xfrm>
              <a:off x="3993" y="3421"/>
              <a:ext cx="255"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grpSp>
      <p:grpSp>
        <p:nvGrpSpPr>
          <p:cNvPr id="30739" name="Group 69"/>
          <p:cNvGrpSpPr>
            <a:grpSpLocks/>
          </p:cNvGrpSpPr>
          <p:nvPr/>
        </p:nvGrpSpPr>
        <p:grpSpPr bwMode="auto">
          <a:xfrm>
            <a:off x="2236788" y="4568825"/>
            <a:ext cx="1279525" cy="1165225"/>
            <a:chOff x="1238" y="2285"/>
            <a:chExt cx="806" cy="734"/>
          </a:xfrm>
        </p:grpSpPr>
        <p:sp>
          <p:nvSpPr>
            <p:cNvPr id="30740" name="Oval 70"/>
            <p:cNvSpPr>
              <a:spLocks noChangeArrowheads="1"/>
            </p:cNvSpPr>
            <p:nvPr/>
          </p:nvSpPr>
          <p:spPr bwMode="auto">
            <a:xfrm>
              <a:off x="1844" y="2285"/>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rPr>
                <a:t>b</a:t>
              </a:r>
            </a:p>
          </p:txBody>
        </p:sp>
        <p:sp>
          <p:nvSpPr>
            <p:cNvPr id="30741" name="Oval 71"/>
            <p:cNvSpPr>
              <a:spLocks noChangeArrowheads="1"/>
            </p:cNvSpPr>
            <p:nvPr/>
          </p:nvSpPr>
          <p:spPr bwMode="auto">
            <a:xfrm>
              <a:off x="1844" y="2807"/>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rPr>
                <a:t>d</a:t>
              </a:r>
            </a:p>
          </p:txBody>
        </p:sp>
        <p:sp>
          <p:nvSpPr>
            <p:cNvPr id="30742" name="Oval 72"/>
            <p:cNvSpPr>
              <a:spLocks noChangeArrowheads="1"/>
            </p:cNvSpPr>
            <p:nvPr/>
          </p:nvSpPr>
          <p:spPr bwMode="auto">
            <a:xfrm>
              <a:off x="1238" y="2285"/>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rPr>
                <a:t>a</a:t>
              </a:r>
            </a:p>
          </p:txBody>
        </p:sp>
        <p:sp>
          <p:nvSpPr>
            <p:cNvPr id="30743" name="Oval 73"/>
            <p:cNvSpPr>
              <a:spLocks noChangeArrowheads="1"/>
            </p:cNvSpPr>
            <p:nvPr/>
          </p:nvSpPr>
          <p:spPr bwMode="auto">
            <a:xfrm>
              <a:off x="1238" y="2807"/>
              <a:ext cx="200" cy="212"/>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rPr>
                <a:t>c</a:t>
              </a:r>
            </a:p>
          </p:txBody>
        </p:sp>
        <p:sp>
          <p:nvSpPr>
            <p:cNvPr id="30744" name="Line 74"/>
            <p:cNvSpPr>
              <a:spLocks noChangeShapeType="1"/>
            </p:cNvSpPr>
            <p:nvPr/>
          </p:nvSpPr>
          <p:spPr bwMode="auto">
            <a:xfrm>
              <a:off x="1434" y="2400"/>
              <a:ext cx="411"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0745" name="Line 75"/>
            <p:cNvSpPr>
              <a:spLocks noChangeShapeType="1"/>
            </p:cNvSpPr>
            <p:nvPr/>
          </p:nvSpPr>
          <p:spPr bwMode="auto">
            <a:xfrm>
              <a:off x="1434" y="2933"/>
              <a:ext cx="411"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0746" name="Line 76"/>
            <p:cNvSpPr>
              <a:spLocks noChangeShapeType="1"/>
            </p:cNvSpPr>
            <p:nvPr/>
          </p:nvSpPr>
          <p:spPr bwMode="auto">
            <a:xfrm>
              <a:off x="1334" y="2500"/>
              <a:ext cx="0" cy="322"/>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0747" name="Line 77"/>
            <p:cNvSpPr>
              <a:spLocks noChangeShapeType="1"/>
            </p:cNvSpPr>
            <p:nvPr/>
          </p:nvSpPr>
          <p:spPr bwMode="auto">
            <a:xfrm flipH="1" flipV="1">
              <a:off x="1400" y="2466"/>
              <a:ext cx="467" cy="389"/>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642938" y="952500"/>
            <a:ext cx="8332787" cy="5327650"/>
          </a:xfrm>
        </p:spPr>
        <p:txBody>
          <a:bodyPr/>
          <a:lstStyle/>
          <a:p>
            <a:pPr eaLnBrk="1" hangingPunct="1"/>
            <a:r>
              <a:rPr lang="zh-CN" altLang="en-US" smtClean="0"/>
              <a:t>图的存贮结构</a:t>
            </a:r>
          </a:p>
          <a:p>
            <a:pPr lvl="1" eaLnBrk="1" hangingPunct="1"/>
            <a:r>
              <a:rPr lang="zh-CN" altLang="en-US" smtClean="0"/>
              <a:t>邻接表的实现</a:t>
            </a:r>
          </a:p>
        </p:txBody>
      </p:sp>
      <p:sp>
        <p:nvSpPr>
          <p:cNvPr id="23555" name="Text Box 4"/>
          <p:cNvSpPr txBox="1">
            <a:spLocks noChangeArrowheads="1"/>
          </p:cNvSpPr>
          <p:nvPr/>
        </p:nvSpPr>
        <p:spPr bwMode="auto">
          <a:xfrm>
            <a:off x="0" y="1981200"/>
            <a:ext cx="9144000" cy="4572000"/>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10000"/>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defRPr/>
            </a:pPr>
            <a:r>
              <a:rPr kumimoji="1" lang="en-US" altLang="zh-CN" sz="2000" b="1" dirty="0" err="1" smtClean="0">
                <a:solidFill>
                  <a:srgbClr val="000066"/>
                </a:solidFill>
                <a:latin typeface="Consolas" panose="020B0609020204030204" pitchFamily="49" charset="0"/>
              </a:rPr>
              <a:t>const</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n = </a:t>
            </a:r>
            <a:r>
              <a:rPr kumimoji="1" lang="en-US" altLang="zh-CN" sz="2000" b="1" dirty="0" err="1" smtClean="0">
                <a:solidFill>
                  <a:srgbClr val="000066"/>
                </a:solidFill>
                <a:latin typeface="Consolas" panose="020B0609020204030204" pitchFamily="49" charset="0"/>
              </a:rPr>
              <a:t>maxnov</a:t>
            </a:r>
            <a:r>
              <a:rPr kumimoji="1" lang="en-US" altLang="zh-CN" sz="2000" b="1" dirty="0" smtClean="0">
                <a:solidFill>
                  <a:srgbClr val="000066"/>
                </a:solidFill>
                <a:latin typeface="Consolas" panose="020B0609020204030204" pitchFamily="49" charset="0"/>
              </a:rPr>
              <a:t>;	//</a:t>
            </a:r>
            <a:r>
              <a:rPr kumimoji="1" lang="zh-CN" altLang="en-US" sz="2000" b="1" dirty="0" smtClean="0">
                <a:solidFill>
                  <a:srgbClr val="000066"/>
                </a:solidFill>
                <a:latin typeface="Consolas" panose="020B0609020204030204" pitchFamily="49" charset="0"/>
              </a:rPr>
              <a:t>图顶点数（</a:t>
            </a:r>
            <a:r>
              <a:rPr kumimoji="1" lang="en-US" altLang="zh-CN" sz="2000" b="1" dirty="0" smtClean="0">
                <a:solidFill>
                  <a:srgbClr val="000066"/>
                </a:solidFill>
                <a:latin typeface="Consolas" panose="020B0609020204030204" pitchFamily="49" charset="0"/>
              </a:rPr>
              <a:t>number of vertices</a:t>
            </a:r>
            <a:r>
              <a:rPr kumimoji="1" lang="zh-CN" altLang="en-US" sz="2000" b="1" dirty="0" smtClean="0">
                <a:solidFill>
                  <a:srgbClr val="000066"/>
                </a:solidFill>
                <a:latin typeface="Consolas" panose="020B0609020204030204" pitchFamily="49" charset="0"/>
              </a:rPr>
              <a:t>）</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err="1" smtClean="0">
                <a:solidFill>
                  <a:srgbClr val="000066"/>
                </a:solidFill>
                <a:latin typeface="Consolas" panose="020B0609020204030204" pitchFamily="49" charset="0"/>
              </a:rPr>
              <a:t>const</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e = </a:t>
            </a:r>
            <a:r>
              <a:rPr kumimoji="1" lang="en-US" altLang="zh-CN" sz="2000" b="1" dirty="0" err="1" smtClean="0">
                <a:solidFill>
                  <a:srgbClr val="000066"/>
                </a:solidFill>
                <a:latin typeface="Consolas" panose="020B0609020204030204" pitchFamily="49" charset="0"/>
              </a:rPr>
              <a:t>maxnoe</a:t>
            </a:r>
            <a:r>
              <a:rPr kumimoji="1" lang="en-US" altLang="zh-CN" sz="2000" b="1" dirty="0" smtClean="0">
                <a:solidFill>
                  <a:srgbClr val="000066"/>
                </a:solidFill>
                <a:latin typeface="Consolas" panose="020B0609020204030204" pitchFamily="49" charset="0"/>
              </a:rPr>
              <a:t>;	//</a:t>
            </a:r>
            <a:r>
              <a:rPr kumimoji="1" lang="zh-CN" altLang="en-US" sz="2000" b="1" dirty="0" smtClean="0">
                <a:solidFill>
                  <a:srgbClr val="000066"/>
                </a:solidFill>
                <a:latin typeface="Consolas" panose="020B0609020204030204" pitchFamily="49" charset="0"/>
              </a:rPr>
              <a:t>图的边数（</a:t>
            </a:r>
            <a:r>
              <a:rPr kumimoji="1" lang="en-US" altLang="zh-CN" sz="2000" b="1" dirty="0" smtClean="0">
                <a:solidFill>
                  <a:srgbClr val="000066"/>
                </a:solidFill>
                <a:latin typeface="Consolas" panose="020B0609020204030204" pitchFamily="49" charset="0"/>
              </a:rPr>
              <a:t>number of edges</a:t>
            </a:r>
            <a:r>
              <a:rPr kumimoji="1" lang="zh-CN" altLang="en-US" sz="2000" b="1" dirty="0" smtClean="0">
                <a:solidFill>
                  <a:srgbClr val="000066"/>
                </a:solidFill>
                <a:latin typeface="Consolas" panose="020B0609020204030204" pitchFamily="49" charset="0"/>
              </a:rPr>
              <a:t>）</a:t>
            </a:r>
            <a:endParaRPr kumimoji="1" lang="en-US" altLang="zh-CN" sz="2000" b="1" dirty="0" smtClean="0">
              <a:solidFill>
                <a:srgbClr val="000066"/>
              </a:solidFill>
              <a:latin typeface="Consolas" panose="020B0609020204030204" pitchFamily="49" charset="0"/>
            </a:endParaRPr>
          </a:p>
          <a:p>
            <a:pPr algn="l" eaLnBrk="1" hangingPunct="1">
              <a:defRPr/>
            </a:pP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err="1" smtClean="0">
                <a:solidFill>
                  <a:srgbClr val="000066"/>
                </a:solidFill>
                <a:latin typeface="Consolas" panose="020B0609020204030204" pitchFamily="49" charset="0"/>
              </a:rPr>
              <a:t>struct</a:t>
            </a:r>
            <a:r>
              <a:rPr kumimoji="1" lang="en-US" altLang="zh-CN" sz="2000" b="1" dirty="0" smtClean="0">
                <a:solidFill>
                  <a:srgbClr val="000066"/>
                </a:solidFill>
                <a:latin typeface="Consolas" panose="020B0609020204030204" pitchFamily="49" charset="0"/>
              </a:rPr>
              <a:t> link  {		//</a:t>
            </a:r>
            <a:r>
              <a:rPr kumimoji="1" lang="zh-CN" altLang="en-US" sz="2000" b="1" dirty="0" smtClean="0">
                <a:solidFill>
                  <a:srgbClr val="000066"/>
                </a:solidFill>
                <a:latin typeface="Consolas" panose="020B0609020204030204" pitchFamily="49" charset="0"/>
              </a:rPr>
              <a:t>定义邻接表的链表类型（表结点）</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adjvex</a:t>
            </a:r>
            <a:r>
              <a:rPr kumimoji="1" lang="en-US" altLang="zh-CN" sz="2000" b="1" dirty="0" smtClean="0">
                <a:solidFill>
                  <a:srgbClr val="000066"/>
                </a:solidFill>
                <a:latin typeface="Consolas" panose="020B0609020204030204" pitchFamily="49" charset="0"/>
              </a:rPr>
              <a:t>;		//</a:t>
            </a:r>
            <a:r>
              <a:rPr kumimoji="1" lang="zh-CN" altLang="en-US" sz="2000" b="1" dirty="0" smtClean="0">
                <a:solidFill>
                  <a:srgbClr val="000066"/>
                </a:solidFill>
                <a:latin typeface="Consolas" panose="020B0609020204030204" pitchFamily="49" charset="0"/>
              </a:rPr>
              <a:t>邻接域：邻接点的序号</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infotype</a:t>
            </a:r>
            <a:r>
              <a:rPr kumimoji="1" lang="en-US" altLang="zh-CN" sz="2000" b="1" dirty="0" smtClean="0">
                <a:solidFill>
                  <a:srgbClr val="000066"/>
                </a:solidFill>
                <a:latin typeface="Consolas" panose="020B0609020204030204" pitchFamily="49" charset="0"/>
              </a:rPr>
              <a:t> info; 		//</a:t>
            </a:r>
            <a:r>
              <a:rPr kumimoji="1" lang="zh-CN" altLang="en-US" sz="2000" b="1" dirty="0" smtClean="0">
                <a:solidFill>
                  <a:srgbClr val="000066"/>
                </a:solidFill>
                <a:latin typeface="Consolas" panose="020B0609020204030204" pitchFamily="49" charset="0"/>
              </a:rPr>
              <a:t>数据域：与边或弧相关的信息，如权值</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infotype</a:t>
            </a:r>
            <a:r>
              <a:rPr kumimoji="1" lang="zh-CN" altLang="en-US" sz="2000" b="1" dirty="0" smtClean="0">
                <a:solidFill>
                  <a:srgbClr val="000066"/>
                </a:solidFill>
                <a:latin typeface="Consolas" panose="020B0609020204030204" pitchFamily="49" charset="0"/>
              </a:rPr>
              <a:t>：与边或弧相关信息的数据类型</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struct</a:t>
            </a:r>
            <a:r>
              <a:rPr kumimoji="1" lang="en-US" altLang="zh-CN" sz="2000" b="1" dirty="0" smtClean="0">
                <a:solidFill>
                  <a:srgbClr val="000066"/>
                </a:solidFill>
                <a:latin typeface="Consolas" panose="020B0609020204030204" pitchFamily="49" charset="0"/>
              </a:rPr>
              <a:t> link *</a:t>
            </a:r>
            <a:r>
              <a:rPr kumimoji="1" lang="en-US" altLang="zh-CN" sz="2000" b="1" dirty="0" err="1" smtClean="0">
                <a:solidFill>
                  <a:srgbClr val="000066"/>
                </a:solidFill>
                <a:latin typeface="Consolas" panose="020B0609020204030204" pitchFamily="49" charset="0"/>
              </a:rPr>
              <a:t>nextarc</a:t>
            </a:r>
            <a:r>
              <a:rPr kumimoji="1" lang="en-US" altLang="zh-CN" sz="2000" b="1" dirty="0" smtClean="0">
                <a:solidFill>
                  <a:srgbClr val="000066"/>
                </a:solidFill>
                <a:latin typeface="Consolas" panose="020B0609020204030204" pitchFamily="49" charset="0"/>
              </a:rPr>
              <a:t>;	//</a:t>
            </a:r>
            <a:r>
              <a:rPr kumimoji="1" lang="zh-CN" altLang="en-US" sz="2000" b="1" dirty="0" smtClean="0">
                <a:solidFill>
                  <a:srgbClr val="000066"/>
                </a:solidFill>
                <a:latin typeface="Consolas" panose="020B0609020204030204" pitchFamily="49" charset="0"/>
              </a:rPr>
              <a:t>链域：指向下一个邻接点</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a:t>
            </a:r>
          </a:p>
          <a:p>
            <a:pPr algn="l" eaLnBrk="1" hangingPunct="1">
              <a:defRPr/>
            </a:pPr>
            <a:r>
              <a:rPr kumimoji="1" lang="en-US" altLang="zh-CN" sz="2000" b="1" dirty="0" err="1" smtClean="0">
                <a:solidFill>
                  <a:srgbClr val="000066"/>
                </a:solidFill>
                <a:latin typeface="Consolas" panose="020B0609020204030204" pitchFamily="49" charset="0"/>
              </a:rPr>
              <a:t>struct</a:t>
            </a:r>
            <a:r>
              <a:rPr kumimoji="1" lang="en-US" altLang="zh-CN" sz="2000" b="1" dirty="0" smtClean="0">
                <a:solidFill>
                  <a:srgbClr val="000066"/>
                </a:solidFill>
                <a:latin typeface="Consolas" panose="020B0609020204030204" pitchFamily="49" charset="0"/>
              </a:rPr>
              <a:t> node  {		//</a:t>
            </a:r>
            <a:r>
              <a:rPr kumimoji="1" lang="zh-CN" altLang="en-US" sz="2000" b="1" dirty="0" smtClean="0">
                <a:solidFill>
                  <a:srgbClr val="000066"/>
                </a:solidFill>
                <a:latin typeface="Consolas" panose="020B0609020204030204" pitchFamily="49" charset="0"/>
              </a:rPr>
              <a:t>定义邻接表的表头类型（头结点）</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elemtype</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vexdata</a:t>
            </a:r>
            <a:r>
              <a:rPr kumimoji="1" lang="en-US" altLang="zh-CN" sz="2000" b="1" dirty="0" smtClean="0">
                <a:solidFill>
                  <a:srgbClr val="000066"/>
                </a:solidFill>
                <a:latin typeface="Consolas" panose="020B0609020204030204" pitchFamily="49" charset="0"/>
              </a:rPr>
              <a:t>;		//</a:t>
            </a:r>
            <a:r>
              <a:rPr kumimoji="1" lang="zh-CN" altLang="en-US" sz="2000" b="1" dirty="0" smtClean="0">
                <a:solidFill>
                  <a:srgbClr val="000066"/>
                </a:solidFill>
                <a:latin typeface="Consolas" panose="020B0609020204030204" pitchFamily="49" charset="0"/>
              </a:rPr>
              <a:t>数据域：顶点信息</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elemtype</a:t>
            </a:r>
            <a:r>
              <a:rPr kumimoji="1" lang="zh-CN" altLang="en-US" sz="2000" b="1" dirty="0" smtClean="0">
                <a:solidFill>
                  <a:srgbClr val="000066"/>
                </a:solidFill>
                <a:latin typeface="Consolas" panose="020B0609020204030204" pitchFamily="49" charset="0"/>
              </a:rPr>
              <a:t>：顶点信息的数据类型</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struct</a:t>
            </a:r>
            <a:r>
              <a:rPr kumimoji="1" lang="en-US" altLang="zh-CN" sz="2000" b="1" dirty="0" smtClean="0">
                <a:solidFill>
                  <a:srgbClr val="000066"/>
                </a:solidFill>
                <a:latin typeface="Consolas" panose="020B0609020204030204" pitchFamily="49" charset="0"/>
              </a:rPr>
              <a:t> link *</a:t>
            </a:r>
            <a:r>
              <a:rPr kumimoji="1" lang="en-US" altLang="zh-CN" sz="2000" b="1" dirty="0" err="1" smtClean="0">
                <a:solidFill>
                  <a:srgbClr val="000066"/>
                </a:solidFill>
                <a:latin typeface="Consolas" panose="020B0609020204030204" pitchFamily="49" charset="0"/>
              </a:rPr>
              <a:t>firstarc</a:t>
            </a:r>
            <a:r>
              <a:rPr kumimoji="1" lang="en-US" altLang="zh-CN" sz="2000" b="1" dirty="0" smtClean="0">
                <a:solidFill>
                  <a:srgbClr val="000066"/>
                </a:solidFill>
                <a:latin typeface="Consolas" panose="020B0609020204030204" pitchFamily="49" charset="0"/>
              </a:rPr>
              <a:t>;	//</a:t>
            </a:r>
            <a:r>
              <a:rPr kumimoji="1" lang="zh-CN" altLang="en-US" sz="2000" b="1" dirty="0" smtClean="0">
                <a:solidFill>
                  <a:srgbClr val="000066"/>
                </a:solidFill>
                <a:latin typeface="Consolas" panose="020B0609020204030204" pitchFamily="49" charset="0"/>
              </a:rPr>
              <a:t>链域：指向第一个邻接点</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a:t>
            </a:r>
          </a:p>
          <a:p>
            <a:pPr algn="l" eaLnBrk="1" hangingPunct="1">
              <a:defRPr/>
            </a:pPr>
            <a:r>
              <a:rPr kumimoji="1" lang="en-US" altLang="zh-CN" sz="2000" b="1" dirty="0" err="1" smtClean="0">
                <a:solidFill>
                  <a:srgbClr val="000066"/>
                </a:solidFill>
                <a:latin typeface="Consolas" panose="020B0609020204030204" pitchFamily="49" charset="0"/>
              </a:rPr>
              <a:t>struct</a:t>
            </a:r>
            <a:r>
              <a:rPr kumimoji="1" lang="en-US" altLang="zh-CN" sz="2000" b="1" dirty="0" smtClean="0">
                <a:solidFill>
                  <a:srgbClr val="000066"/>
                </a:solidFill>
                <a:latin typeface="Consolas" panose="020B0609020204030204" pitchFamily="49" charset="0"/>
              </a:rPr>
              <a:t> graph {</a:t>
            </a:r>
          </a:p>
          <a:p>
            <a:pPr algn="l" eaLnBrk="1" hangingPunct="1">
              <a:defRPr/>
            </a:pP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struct</a:t>
            </a:r>
            <a:r>
              <a:rPr kumimoji="1" lang="en-US" altLang="zh-CN" sz="2000" b="1" dirty="0" smtClean="0">
                <a:solidFill>
                  <a:srgbClr val="000066"/>
                </a:solidFill>
                <a:latin typeface="Consolas" panose="020B0609020204030204" pitchFamily="49" charset="0"/>
              </a:rPr>
              <a:t> node </a:t>
            </a:r>
            <a:r>
              <a:rPr kumimoji="1" lang="en-US" altLang="zh-CN" sz="2000" b="1" dirty="0" err="1" smtClean="0">
                <a:solidFill>
                  <a:srgbClr val="000066"/>
                </a:solidFill>
                <a:latin typeface="Consolas" panose="020B0609020204030204" pitchFamily="49" charset="0"/>
              </a:rPr>
              <a:t>AdjList</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maxnov</a:t>
            </a:r>
            <a:r>
              <a:rPr kumimoji="1" lang="en-US" altLang="zh-CN" sz="2000" b="1" dirty="0" smtClean="0">
                <a:solidFill>
                  <a:srgbClr val="000066"/>
                </a:solidFill>
                <a:latin typeface="Consolas" panose="020B0609020204030204" pitchFamily="49" charset="0"/>
              </a:rPr>
              <a:t>];	//</a:t>
            </a:r>
            <a:r>
              <a:rPr kumimoji="1" lang="zh-CN" altLang="en-US" sz="2000" b="1" dirty="0" smtClean="0">
                <a:solidFill>
                  <a:srgbClr val="000066"/>
                </a:solidFill>
                <a:latin typeface="Consolas" panose="020B0609020204030204" pitchFamily="49" charset="0"/>
              </a:rPr>
              <a:t>邻接表</a:t>
            </a:r>
            <a:endParaRPr kumimoji="1" lang="en-US" altLang="zh-CN" sz="2000" b="1" dirty="0" smtClean="0">
              <a:solidFill>
                <a:srgbClr val="000066"/>
              </a:solidFill>
              <a:latin typeface="Consolas" panose="020B0609020204030204" pitchFamily="49" charset="0"/>
            </a:endParaRPr>
          </a:p>
          <a:p>
            <a:pPr algn="l" eaLnBrk="1" hangingPunct="1">
              <a:defRPr/>
            </a:pPr>
            <a:r>
              <a:rPr kumimoji="1" lang="en-US" altLang="zh-CN" sz="2000" b="1" dirty="0" smtClean="0">
                <a:solidFill>
                  <a:srgbClr val="000066"/>
                </a:solidFill>
                <a:latin typeface="Consolas" panose="020B0609020204030204"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内容占位符 1"/>
          <p:cNvSpPr>
            <a:spLocks noGrp="1"/>
          </p:cNvSpPr>
          <p:nvPr>
            <p:ph idx="1"/>
          </p:nvPr>
        </p:nvSpPr>
        <p:spPr/>
        <p:txBody>
          <a:bodyPr/>
          <a:lstStyle/>
          <a:p>
            <a:pPr eaLnBrk="1" hangingPunct="1"/>
            <a:r>
              <a:rPr lang="zh-CN" altLang="en-US" dirty="0" smtClean="0"/>
              <a:t>图的存贮结构</a:t>
            </a:r>
            <a:r>
              <a:rPr lang="en-US" altLang="zh-CN" dirty="0" smtClean="0">
                <a:latin typeface="Arial" charset="0"/>
              </a:rPr>
              <a:t>——</a:t>
            </a:r>
            <a:r>
              <a:rPr lang="zh-CN" altLang="en-US" dirty="0" smtClean="0"/>
              <a:t>邻接表表示</a:t>
            </a:r>
          </a:p>
          <a:p>
            <a:pPr lvl="1" eaLnBrk="1" hangingPunct="1"/>
            <a:r>
              <a:rPr kumimoji="1" lang="zh-CN" altLang="en-US" dirty="0" smtClean="0"/>
              <a:t>建立无向图邻接表</a:t>
            </a:r>
          </a:p>
          <a:p>
            <a:endParaRPr lang="zh-CN" altLang="en-US" dirty="0" smtClean="0"/>
          </a:p>
        </p:txBody>
      </p:sp>
      <p:sp>
        <p:nvSpPr>
          <p:cNvPr id="6" name="Text Box 3"/>
          <p:cNvSpPr txBox="1">
            <a:spLocks noChangeArrowheads="1"/>
          </p:cNvSpPr>
          <p:nvPr/>
        </p:nvSpPr>
        <p:spPr bwMode="auto">
          <a:xfrm>
            <a:off x="304800" y="2014538"/>
            <a:ext cx="7417415" cy="2554545"/>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dirty="0" err="1">
                <a:solidFill>
                  <a:srgbClr val="000066"/>
                </a:solidFill>
                <a:latin typeface="Consolas" panose="020B0609020204030204" pitchFamily="49" charset="0"/>
              </a:rPr>
              <a:t>struct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link {               /</a:t>
            </a:r>
            <a:r>
              <a:rPr kumimoji="1" lang="en-US" altLang="zh-CN" b="1" dirty="0" smtClean="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定义链表类型 </a:t>
            </a:r>
            <a:r>
              <a:rPr kumimoji="1" lang="zh-CN" altLang="en-US" b="1" dirty="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data ;              /</a:t>
            </a:r>
            <a:r>
              <a:rPr kumimoji="1" lang="zh-CN" altLang="en-US" sz="2000" b="1" dirty="0" smtClean="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邻接顶点信息（序号）*</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link *next </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err="1" smtClean="0">
                <a:solidFill>
                  <a:srgbClr val="000066"/>
                </a:solidFill>
                <a:latin typeface="Consolas" panose="020B0609020204030204" pitchFamily="49" charset="0"/>
              </a:rPr>
              <a:t>struct</a:t>
            </a:r>
            <a:r>
              <a:rPr kumimoji="1" lang="en-US" altLang="zh-CN" sz="2000" b="1" dirty="0" smtClean="0">
                <a:solidFill>
                  <a:srgbClr val="000066"/>
                </a:solidFill>
                <a:latin typeface="Consolas" panose="020B0609020204030204" pitchFamily="49" charset="0"/>
              </a:rPr>
              <a:t> node {            </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b="1" dirty="0" smtClean="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定义邻接表的表头类型</a:t>
            </a:r>
            <a:r>
              <a:rPr kumimoji="1" lang="zh-CN" altLang="en-US" b="1" dirty="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v;                 /</a:t>
            </a:r>
            <a:r>
              <a:rPr kumimoji="1" lang="en-US" altLang="zh-CN" b="1" dirty="0" smtClean="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顶点信息</a:t>
            </a:r>
            <a:r>
              <a:rPr kumimoji="1" lang="zh-CN" altLang="en-US"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link *next</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Adjlist</a:t>
            </a:r>
            <a:r>
              <a:rPr kumimoji="1" lang="en-US" altLang="zh-CN" sz="2000" b="1" dirty="0">
                <a:solidFill>
                  <a:srgbClr val="000066"/>
                </a:solidFill>
                <a:latin typeface="Consolas" panose="020B0609020204030204" pitchFamily="49" charset="0"/>
              </a:rPr>
              <a:t>[N+1];</a:t>
            </a:r>
          </a:p>
        </p:txBody>
      </p:sp>
      <p:sp>
        <p:nvSpPr>
          <p:cNvPr id="184335" name="Text Box 15"/>
          <p:cNvSpPr txBox="1">
            <a:spLocks noChangeArrowheads="1"/>
          </p:cNvSpPr>
          <p:nvPr/>
        </p:nvSpPr>
        <p:spPr bwMode="auto">
          <a:xfrm>
            <a:off x="304800" y="2014539"/>
            <a:ext cx="8415338" cy="4479252"/>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just" eaLnBrk="1" hangingPunct="1">
              <a:spcBef>
                <a:spcPct val="10000"/>
              </a:spcBef>
            </a:pPr>
            <a:r>
              <a:rPr kumimoji="1" lang="en-US" altLang="zh-CN" sz="2000" b="1" dirty="0">
                <a:solidFill>
                  <a:srgbClr val="000066"/>
                </a:solidFill>
                <a:latin typeface="Consolas" panose="020B0609020204030204" pitchFamily="49" charset="0"/>
              </a:rPr>
              <a:t>void </a:t>
            </a:r>
            <a:r>
              <a:rPr kumimoji="1" lang="en-US" altLang="zh-CN" sz="2000" b="1" dirty="0" err="1" smtClean="0">
                <a:solidFill>
                  <a:srgbClr val="000066"/>
                </a:solidFill>
                <a:latin typeface="Consolas" panose="020B0609020204030204" pitchFamily="49" charset="0"/>
              </a:rPr>
              <a:t>create_undirected_graph</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n, </a:t>
            </a:r>
            <a:r>
              <a:rPr kumimoji="1" lang="en-US" altLang="zh-CN" sz="2000" b="1" dirty="0" err="1">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e</a:t>
            </a:r>
            <a:r>
              <a:rPr kumimoji="1" lang="en-US" altLang="zh-CN" sz="2000" b="1" dirty="0" smtClean="0">
                <a:solidFill>
                  <a:srgbClr val="000066"/>
                </a:solidFill>
                <a:latin typeface="Consolas" panose="020B0609020204030204" pitchFamily="49" charset="0"/>
              </a:rPr>
              <a:t>) {</a:t>
            </a: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i,j,k</a:t>
            </a:r>
            <a:r>
              <a:rPr kumimoji="1" lang="en-US" altLang="zh-CN" sz="2000" b="1" dirty="0">
                <a:solidFill>
                  <a:srgbClr val="000066"/>
                </a:solidFill>
                <a:latin typeface="Consolas" panose="020B0609020204030204" pitchFamily="49" charset="0"/>
              </a:rPr>
              <a:t> ; link *s ;</a:t>
            </a:r>
          </a:p>
          <a:p>
            <a:pPr algn="just" eaLnBrk="1" hangingPunct="1">
              <a:spcBef>
                <a:spcPct val="10000"/>
              </a:spcBef>
            </a:pPr>
            <a:r>
              <a:rPr kumimoji="1" lang="en-US" altLang="zh-CN" sz="2000" b="1" dirty="0">
                <a:solidFill>
                  <a:srgbClr val="000066"/>
                </a:solidFill>
                <a:latin typeface="Consolas" panose="020B0609020204030204" pitchFamily="49" charset="0"/>
              </a:rPr>
              <a:t>      for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=1;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&lt;=n; </a:t>
            </a:r>
            <a:r>
              <a:rPr kumimoji="1" lang="en-US" altLang="zh-CN" sz="2000" b="1" dirty="0" err="1">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     /* </a:t>
            </a:r>
            <a:r>
              <a:rPr kumimoji="1" lang="zh-CN" altLang="en-US" sz="2000" b="1" dirty="0" smtClean="0">
                <a:solidFill>
                  <a:srgbClr val="000066"/>
                </a:solidFill>
                <a:latin typeface="Consolas" panose="020B0609020204030204" pitchFamily="49" charset="0"/>
              </a:rPr>
              <a:t>建立</a:t>
            </a:r>
            <a:r>
              <a:rPr kumimoji="1" lang="zh-CN" altLang="en-US" sz="2000" b="1" dirty="0">
                <a:solidFill>
                  <a:srgbClr val="000066"/>
                </a:solidFill>
                <a:latin typeface="Consolas" panose="020B0609020204030204" pitchFamily="49" charset="0"/>
              </a:rPr>
              <a:t>邻接表头结点 *</a:t>
            </a:r>
            <a:r>
              <a:rPr kumimoji="1" lang="en-US" altLang="zh-CN" sz="2000" b="1" dirty="0">
                <a:solidFill>
                  <a:srgbClr val="000066"/>
                </a:solidFill>
                <a:latin typeface="Consolas" panose="020B0609020204030204" pitchFamily="49" charset="0"/>
              </a:rPr>
              <a:t>/ </a:t>
            </a: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Adjlist</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v = </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Adjlist</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].next = NULL</a:t>
            </a:r>
            <a:r>
              <a:rPr kumimoji="1" lang="en-US" altLang="zh-CN" sz="2000" b="1" dirty="0">
                <a:solidFill>
                  <a:srgbClr val="000066"/>
                </a:solidFill>
                <a:latin typeface="Consolas" panose="020B0609020204030204" pitchFamily="49" charset="0"/>
              </a:rPr>
              <a:t>; }</a:t>
            </a: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for (k=1</a:t>
            </a:r>
            <a:r>
              <a:rPr kumimoji="1" lang="en-US" altLang="zh-CN" sz="2000" b="1" dirty="0">
                <a:solidFill>
                  <a:srgbClr val="000066"/>
                </a:solidFill>
                <a:latin typeface="Consolas" panose="020B0609020204030204" pitchFamily="49" charset="0"/>
              </a:rPr>
              <a:t>; k&lt;=e</a:t>
            </a:r>
            <a:r>
              <a:rPr kumimoji="1" lang="en-US" altLang="zh-CN" sz="2000" b="1" dirty="0" smtClean="0">
                <a:solidFill>
                  <a:srgbClr val="000066"/>
                </a:solidFill>
                <a:latin typeface="Consolas" panose="020B0609020204030204" pitchFamily="49" charset="0"/>
              </a:rPr>
              <a:t>; k</a:t>
            </a:r>
            <a:r>
              <a:rPr kumimoji="1" lang="en-US" altLang="zh-CN" sz="2000" b="1" dirty="0">
                <a:solidFill>
                  <a:srgbClr val="000066"/>
                </a:solidFill>
                <a:latin typeface="Consolas" panose="020B0609020204030204" pitchFamily="49" charset="0"/>
              </a:rPr>
              <a:t>++) {</a:t>
            </a: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scanf</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d, </a:t>
            </a:r>
            <a:r>
              <a:rPr kumimoji="1" lang="en-US" altLang="zh-CN" sz="2000" b="1" dirty="0">
                <a:solidFill>
                  <a:srgbClr val="000066"/>
                </a:solidFill>
                <a:latin typeface="Consolas" panose="020B0609020204030204" pitchFamily="49" charset="0"/>
              </a:rPr>
              <a:t>%d”, &amp;</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&amp;j</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 </a:t>
            </a:r>
            <a:r>
              <a:rPr kumimoji="1" lang="zh-CN" altLang="en-US" sz="2000" b="1" dirty="0">
                <a:solidFill>
                  <a:srgbClr val="000066"/>
                </a:solidFill>
                <a:latin typeface="Consolas" panose="020B0609020204030204" pitchFamily="49" charset="0"/>
              </a:rPr>
              <a:t>输入一条边 </a:t>
            </a:r>
            <a:r>
              <a:rPr kumimoji="1" lang="en-US" altLang="zh-CN" sz="2000" b="1" dirty="0">
                <a:solidFill>
                  <a:srgbClr val="000066"/>
                </a:solidFill>
                <a:latin typeface="Consolas" panose="020B0609020204030204" pitchFamily="49" charset="0"/>
              </a:rPr>
              <a:t>(v</a:t>
            </a:r>
            <a:r>
              <a:rPr kumimoji="1" lang="en-US" altLang="zh-CN" sz="2000" b="1" baseline="-25000" dirty="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v</a:t>
            </a:r>
            <a:r>
              <a:rPr kumimoji="1" lang="en-US" altLang="zh-CN" sz="2000" b="1" baseline="-25000" dirty="0" err="1" smtClean="0">
                <a:solidFill>
                  <a:srgbClr val="000066"/>
                </a:solidFill>
                <a:latin typeface="Consolas" panose="020B0609020204030204" pitchFamily="49" charset="0"/>
              </a:rPr>
              <a:t>j</a:t>
            </a:r>
            <a:r>
              <a:rPr kumimoji="1" lang="en-US" altLang="zh-CN" sz="2000" b="1" dirty="0">
                <a:solidFill>
                  <a:srgbClr val="000066"/>
                </a:solidFill>
                <a:latin typeface="Consolas" panose="020B0609020204030204" pitchFamily="49" charset="0"/>
              </a:rPr>
              <a:t>) */ </a:t>
            </a: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s = new </a:t>
            </a:r>
            <a:r>
              <a:rPr kumimoji="1" lang="en-US" altLang="zh-CN" sz="2000" b="1" dirty="0" smtClean="0">
                <a:solidFill>
                  <a:srgbClr val="FF0000"/>
                </a:solidFill>
                <a:latin typeface="Consolas" panose="020B0609020204030204" pitchFamily="49" charset="0"/>
              </a:rPr>
              <a:t>link</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 </a:t>
            </a:r>
            <a:r>
              <a:rPr kumimoji="1" lang="zh-CN" altLang="en-US" sz="2000" b="1" dirty="0" smtClean="0">
                <a:solidFill>
                  <a:srgbClr val="000066"/>
                </a:solidFill>
                <a:latin typeface="Consolas" panose="020B0609020204030204" pitchFamily="49" charset="0"/>
              </a:rPr>
              <a:t>申请</a:t>
            </a:r>
            <a:r>
              <a:rPr kumimoji="1" lang="zh-CN" altLang="en-US" sz="2000" b="1" dirty="0">
                <a:solidFill>
                  <a:srgbClr val="000066"/>
                </a:solidFill>
                <a:latin typeface="Consolas" panose="020B0609020204030204" pitchFamily="49" charset="0"/>
              </a:rPr>
              <a:t>一个动态</a:t>
            </a:r>
            <a:r>
              <a:rPr kumimoji="1" lang="zh-CN" altLang="en-US" sz="2000" b="1" dirty="0" smtClean="0">
                <a:solidFill>
                  <a:srgbClr val="000066"/>
                </a:solidFill>
                <a:latin typeface="Consolas" panose="020B0609020204030204" pitchFamily="49" charset="0"/>
              </a:rPr>
              <a:t>存储单元 *</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s</a:t>
            </a:r>
            <a:r>
              <a:rPr kumimoji="1" lang="en-US" altLang="zh-CN" sz="2000" b="1" dirty="0">
                <a:solidFill>
                  <a:srgbClr val="000066"/>
                </a:solidFill>
                <a:latin typeface="Consolas" panose="020B0609020204030204" pitchFamily="49" charset="0"/>
              </a:rPr>
              <a:t>–&gt;</a:t>
            </a:r>
            <a:r>
              <a:rPr kumimoji="1" lang="en-US" altLang="zh-CN" sz="2000" b="1" dirty="0" smtClean="0">
                <a:solidFill>
                  <a:srgbClr val="000066"/>
                </a:solidFill>
                <a:latin typeface="Consolas" panose="020B0609020204030204" pitchFamily="49" charset="0"/>
              </a:rPr>
              <a:t>data = j;</a:t>
            </a:r>
            <a:endParaRPr kumimoji="1" lang="en-US" altLang="zh-CN" sz="2000" b="1" dirty="0">
              <a:solidFill>
                <a:srgbClr val="000066"/>
              </a:solidFill>
              <a:latin typeface="Consolas" panose="020B0609020204030204" pitchFamily="49" charset="0"/>
            </a:endParaRP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s-</a:t>
            </a:r>
            <a:r>
              <a:rPr kumimoji="1" lang="en-US" altLang="zh-CN" sz="2000" b="1" dirty="0">
                <a:solidFill>
                  <a:srgbClr val="000066"/>
                </a:solidFill>
                <a:latin typeface="Consolas" panose="020B0609020204030204" pitchFamily="49" charset="0"/>
              </a:rPr>
              <a:t>&gt;</a:t>
            </a:r>
            <a:r>
              <a:rPr kumimoji="1" lang="en-US" altLang="zh-CN" sz="2000" b="1" dirty="0" smtClean="0">
                <a:solidFill>
                  <a:srgbClr val="000066"/>
                </a:solidFill>
                <a:latin typeface="Consolas" panose="020B0609020204030204" pitchFamily="49" charset="0"/>
              </a:rPr>
              <a:t>next = </a:t>
            </a:r>
            <a:r>
              <a:rPr kumimoji="1" lang="en-US" altLang="zh-CN" sz="2000" b="1" dirty="0" err="1" smtClean="0">
                <a:solidFill>
                  <a:srgbClr val="000066"/>
                </a:solidFill>
                <a:latin typeface="Consolas" panose="020B0609020204030204" pitchFamily="49" charset="0"/>
              </a:rPr>
              <a:t>Adjlist</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].next; </a:t>
            </a:r>
            <a:r>
              <a:rPr kumimoji="1" lang="en-US" altLang="zh-CN" sz="2000" b="1" dirty="0" err="1">
                <a:solidFill>
                  <a:srgbClr val="000066"/>
                </a:solidFill>
                <a:latin typeface="Consolas" panose="020B0609020204030204" pitchFamily="49" charset="0"/>
              </a:rPr>
              <a:t>Adjlist</a:t>
            </a:r>
            <a:r>
              <a:rPr kumimoji="1" lang="en-US" altLang="zh-CN" sz="2000" b="1" dirty="0">
                <a:solidFill>
                  <a:srgbClr val="000066"/>
                </a:solidFill>
                <a:latin typeface="Consolas" panose="020B0609020204030204" pitchFamily="49" charset="0"/>
              </a:rPr>
              <a:t>[</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next = s;</a:t>
            </a:r>
            <a:endParaRPr kumimoji="1" lang="en-US" altLang="zh-CN" sz="2000" b="1" dirty="0">
              <a:solidFill>
                <a:srgbClr val="000066"/>
              </a:solidFill>
              <a:latin typeface="Consolas" panose="020B0609020204030204" pitchFamily="49" charset="0"/>
            </a:endParaRP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s = new </a:t>
            </a:r>
            <a:r>
              <a:rPr kumimoji="1" lang="en-US" altLang="zh-CN" sz="2000" b="1" dirty="0" smtClean="0">
                <a:solidFill>
                  <a:srgbClr val="FF0000"/>
                </a:solidFill>
                <a:latin typeface="Consolas" panose="020B0609020204030204" pitchFamily="49" charset="0"/>
              </a:rPr>
              <a:t>link</a:t>
            </a:r>
            <a:r>
              <a:rPr kumimoji="1" lang="en-US" altLang="zh-CN" sz="2000" b="1" dirty="0">
                <a:solidFill>
                  <a:srgbClr val="000066"/>
                </a:solidFill>
                <a:latin typeface="Consolas" panose="020B0609020204030204" pitchFamily="49" charset="0"/>
              </a:rPr>
              <a:t>; </a:t>
            </a: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s-</a:t>
            </a:r>
            <a:r>
              <a:rPr kumimoji="1" lang="en-US" altLang="zh-CN" sz="2000" b="1" dirty="0">
                <a:solidFill>
                  <a:srgbClr val="000066"/>
                </a:solidFill>
                <a:latin typeface="Consolas" panose="020B0609020204030204" pitchFamily="49" charset="0"/>
              </a:rPr>
              <a:t>&gt;</a:t>
            </a:r>
            <a:r>
              <a:rPr kumimoji="1" lang="en-US" altLang="zh-CN" sz="2000" b="1" dirty="0" smtClean="0">
                <a:solidFill>
                  <a:srgbClr val="000066"/>
                </a:solidFill>
                <a:latin typeface="Consolas" panose="020B0609020204030204" pitchFamily="49" charset="0"/>
              </a:rPr>
              <a:t>data = </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just" eaLnBrk="1" hangingPunct="1">
              <a:spcBef>
                <a:spcPct val="10000"/>
              </a:spcBef>
            </a:pP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s-</a:t>
            </a:r>
            <a:r>
              <a:rPr kumimoji="1" lang="en-US" altLang="zh-CN" sz="2000" b="1" dirty="0">
                <a:solidFill>
                  <a:srgbClr val="000066"/>
                </a:solidFill>
                <a:latin typeface="Consolas" panose="020B0609020204030204" pitchFamily="49" charset="0"/>
              </a:rPr>
              <a:t>&gt;</a:t>
            </a:r>
            <a:r>
              <a:rPr kumimoji="1" lang="en-US" altLang="zh-CN" sz="2000" b="1" dirty="0" smtClean="0">
                <a:solidFill>
                  <a:srgbClr val="000066"/>
                </a:solidFill>
                <a:latin typeface="Consolas" panose="020B0609020204030204" pitchFamily="49" charset="0"/>
              </a:rPr>
              <a:t>next = </a:t>
            </a:r>
            <a:r>
              <a:rPr kumimoji="1" lang="en-US" altLang="zh-CN" sz="2000" b="1" dirty="0" err="1" smtClean="0">
                <a:solidFill>
                  <a:srgbClr val="000066"/>
                </a:solidFill>
                <a:latin typeface="Consolas" panose="020B0609020204030204" pitchFamily="49" charset="0"/>
              </a:rPr>
              <a:t>Adjlist</a:t>
            </a:r>
            <a:r>
              <a:rPr kumimoji="1" lang="en-US" altLang="zh-CN" sz="2000" b="1" dirty="0" smtClean="0">
                <a:solidFill>
                  <a:srgbClr val="000066"/>
                </a:solidFill>
                <a:latin typeface="Consolas" panose="020B0609020204030204" pitchFamily="49" charset="0"/>
              </a:rPr>
              <a:t>[j</a:t>
            </a:r>
            <a:r>
              <a:rPr kumimoji="1" lang="en-US" altLang="zh-CN" sz="2000" b="1" dirty="0">
                <a:solidFill>
                  <a:srgbClr val="000066"/>
                </a:solidFill>
                <a:latin typeface="Consolas" panose="020B0609020204030204" pitchFamily="49" charset="0"/>
              </a:rPr>
              <a:t>].next; </a:t>
            </a:r>
            <a:r>
              <a:rPr kumimoji="1" lang="en-US" altLang="zh-CN" sz="2000" b="1" dirty="0" err="1">
                <a:solidFill>
                  <a:srgbClr val="000066"/>
                </a:solidFill>
                <a:latin typeface="Consolas" panose="020B0609020204030204" pitchFamily="49" charset="0"/>
              </a:rPr>
              <a:t>Adjlist</a:t>
            </a:r>
            <a:r>
              <a:rPr kumimoji="1" lang="en-US" altLang="zh-CN" sz="2000" b="1" dirty="0">
                <a:solidFill>
                  <a:srgbClr val="000066"/>
                </a:solidFill>
                <a:latin typeface="Consolas" panose="020B0609020204030204" pitchFamily="49" charset="0"/>
              </a:rPr>
              <a:t>[j].</a:t>
            </a:r>
            <a:r>
              <a:rPr kumimoji="1" lang="en-US" altLang="zh-CN" sz="2000" b="1" dirty="0" smtClean="0">
                <a:solidFill>
                  <a:srgbClr val="000066"/>
                </a:solidFill>
                <a:latin typeface="Consolas" panose="020B0609020204030204" pitchFamily="49" charset="0"/>
              </a:rPr>
              <a:t>next = s; }</a:t>
            </a:r>
            <a:endParaRPr kumimoji="1" lang="en-US" altLang="zh-CN" sz="2000" b="1" dirty="0">
              <a:solidFill>
                <a:srgbClr val="000066"/>
              </a:solidFill>
              <a:latin typeface="Consolas" panose="020B0609020204030204" pitchFamily="49" charset="0"/>
            </a:endParaRPr>
          </a:p>
          <a:p>
            <a:pPr algn="just" eaLnBrk="1" hangingPunct="1">
              <a:spcBef>
                <a:spcPct val="10000"/>
              </a:spcBef>
            </a:pPr>
            <a:r>
              <a:rPr kumimoji="1" lang="en-US" altLang="zh-CN" sz="2000" b="1" dirty="0">
                <a:solidFill>
                  <a:srgbClr val="000066"/>
                </a:solidFill>
                <a:latin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35"/>
                                        </p:tgtEl>
                                        <p:attrNameLst>
                                          <p:attrName>style.visibility</p:attrName>
                                        </p:attrNameLst>
                                      </p:cBhvr>
                                      <p:to>
                                        <p:strVal val="visible"/>
                                      </p:to>
                                    </p:set>
                                    <p:animEffect transition="in" filter="blinds(horizontal)">
                                      <p:cBhvr>
                                        <p:cTn id="12" dur="500"/>
                                        <p:tgtEl>
                                          <p:spTgt spid="184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433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2"/>
          <p:cNvSpPr>
            <a:spLocks noGrp="1" noChangeArrowheads="1"/>
          </p:cNvSpPr>
          <p:nvPr>
            <p:ph type="body" idx="1"/>
          </p:nvPr>
        </p:nvSpPr>
        <p:spPr>
          <a:xfrm>
            <a:off x="642938" y="917575"/>
            <a:ext cx="8501062" cy="5568950"/>
          </a:xfrm>
        </p:spPr>
        <p:txBody>
          <a:bodyPr/>
          <a:lstStyle/>
          <a:p>
            <a:pPr eaLnBrk="1" hangingPunct="1"/>
            <a:r>
              <a:rPr lang="zh-CN" altLang="en-US" smtClean="0"/>
              <a:t>图的存贮结构</a:t>
            </a:r>
            <a:r>
              <a:rPr lang="en-US" altLang="zh-CN" smtClean="0">
                <a:latin typeface="Arial" charset="0"/>
              </a:rPr>
              <a:t>——</a:t>
            </a:r>
            <a:r>
              <a:rPr lang="zh-CN" altLang="en-US" smtClean="0"/>
              <a:t>邻接表表示</a:t>
            </a:r>
          </a:p>
          <a:p>
            <a:pPr lvl="1" eaLnBrk="1" hangingPunct="1"/>
            <a:r>
              <a:rPr kumimoji="1" lang="zh-CN" altLang="en-US" smtClean="0"/>
              <a:t>建立有向图邻接表</a:t>
            </a:r>
          </a:p>
        </p:txBody>
      </p:sp>
      <p:sp>
        <p:nvSpPr>
          <p:cNvPr id="186373" name="Text Box 5"/>
          <p:cNvSpPr txBox="1">
            <a:spLocks noChangeArrowheads="1"/>
          </p:cNvSpPr>
          <p:nvPr/>
        </p:nvSpPr>
        <p:spPr bwMode="auto">
          <a:xfrm>
            <a:off x="170481" y="2038350"/>
            <a:ext cx="8756543" cy="4093428"/>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dirty="0">
                <a:solidFill>
                  <a:srgbClr val="000066"/>
                </a:solidFill>
                <a:latin typeface="Consolas" panose="020B0609020204030204" pitchFamily="49" charset="0"/>
              </a:rPr>
              <a:t>void </a:t>
            </a:r>
            <a:r>
              <a:rPr kumimoji="1" lang="en-US" altLang="zh-CN" sz="2000" b="1" dirty="0" err="1" smtClean="0">
                <a:solidFill>
                  <a:srgbClr val="000066"/>
                </a:solidFill>
                <a:latin typeface="Consolas" panose="020B0609020204030204" pitchFamily="49" charset="0"/>
              </a:rPr>
              <a:t>create_directed_graph</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n, </a:t>
            </a:r>
            <a:r>
              <a:rPr kumimoji="1" lang="en-US" altLang="zh-CN" sz="2000" b="1" dirty="0" err="1">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e)</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i,j,k</a:t>
            </a:r>
            <a:r>
              <a:rPr kumimoji="1" lang="en-US" altLang="zh-CN" sz="2000" b="1" dirty="0" smtClean="0">
                <a:solidFill>
                  <a:srgbClr val="000066"/>
                </a:solidFill>
                <a:latin typeface="Consolas" panose="020B0609020204030204" pitchFamily="49" charset="0"/>
              </a:rPr>
              <a:t>; link *s;</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for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=1; </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&lt;=n</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       /*</a:t>
            </a:r>
            <a:r>
              <a:rPr kumimoji="1" lang="zh-CN" altLang="en-US" sz="2000" b="1" dirty="0">
                <a:solidFill>
                  <a:srgbClr val="000066"/>
                </a:solidFill>
                <a:latin typeface="Consolas" panose="020B0609020204030204" pitchFamily="49" charset="0"/>
              </a:rPr>
              <a:t>建立邻接表头结点*</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Adjlist</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v = </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Adjlist</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next = NULL;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for (k=1; k&lt;=e</a:t>
            </a:r>
            <a:r>
              <a:rPr kumimoji="1" lang="en-US" altLang="zh-CN" sz="2000" b="1" dirty="0" smtClean="0">
                <a:solidFill>
                  <a:srgbClr val="000066"/>
                </a:solidFill>
                <a:latin typeface="Consolas" panose="020B0609020204030204" pitchFamily="49" charset="0"/>
              </a:rPr>
              <a:t>; k</a:t>
            </a:r>
            <a:r>
              <a:rPr kumimoji="1" lang="en-US" altLang="zh-CN" sz="2000" b="1" dirty="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scanf</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d, %</a:t>
            </a:r>
            <a:r>
              <a:rPr kumimoji="1" lang="en-US" altLang="zh-CN" sz="2000" b="1" dirty="0">
                <a:solidFill>
                  <a:srgbClr val="000066"/>
                </a:solidFill>
                <a:latin typeface="Consolas" panose="020B0609020204030204" pitchFamily="49" charset="0"/>
              </a:rPr>
              <a:t>d</a:t>
            </a:r>
            <a:r>
              <a:rPr kumimoji="1" lang="en-US" altLang="zh-CN" sz="2000" b="1" dirty="0" smtClean="0">
                <a:solidFill>
                  <a:srgbClr val="000066"/>
                </a:solidFill>
                <a:latin typeface="Consolas" panose="020B0609020204030204" pitchFamily="49" charset="0"/>
              </a:rPr>
              <a:t>”, &amp;</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&amp;j</a:t>
            </a:r>
            <a:r>
              <a:rPr kumimoji="1" lang="en-US" altLang="zh-CN" sz="2000" b="1" dirty="0" smtClean="0">
                <a:solidFill>
                  <a:srgbClr val="000066"/>
                </a:solidFill>
                <a:latin typeface="Consolas" panose="020B0609020204030204" pitchFamily="49" charset="0"/>
              </a:rPr>
              <a:t>);   /*</a:t>
            </a:r>
            <a:r>
              <a:rPr kumimoji="1" lang="zh-CN" altLang="en-US" sz="2000" b="1" dirty="0">
                <a:solidFill>
                  <a:srgbClr val="000066"/>
                </a:solidFill>
                <a:latin typeface="Consolas" panose="020B0609020204030204" pitchFamily="49" charset="0"/>
              </a:rPr>
              <a:t>输入一条边 </a:t>
            </a:r>
            <a:r>
              <a:rPr kumimoji="1" lang="en-US" altLang="zh-CN" sz="2000" b="1" dirty="0">
                <a:solidFill>
                  <a:srgbClr val="000066"/>
                </a:solidFill>
                <a:latin typeface="Consolas" panose="020B0609020204030204" pitchFamily="49" charset="0"/>
              </a:rPr>
              <a:t>&lt;</a:t>
            </a:r>
            <a:r>
              <a:rPr kumimoji="1" lang="en-US" altLang="zh-CN" sz="2000" b="1" dirty="0" err="1">
                <a:solidFill>
                  <a:srgbClr val="000066"/>
                </a:solidFill>
                <a:latin typeface="Consolas" panose="020B0609020204030204" pitchFamily="49" charset="0"/>
              </a:rPr>
              <a:t>v</a:t>
            </a:r>
            <a:r>
              <a:rPr kumimoji="1" lang="en-US" altLang="zh-CN" sz="2000" b="1" baseline="-25000" dirty="0" err="1">
                <a:solidFill>
                  <a:srgbClr val="000066"/>
                </a:solidFill>
                <a:latin typeface="Consolas" panose="020B0609020204030204" pitchFamily="49" charset="0"/>
              </a:rPr>
              <a:t>i</a:t>
            </a:r>
            <a:r>
              <a:rPr kumimoji="1" lang="en-US" altLang="zh-CN" sz="2000" b="1" dirty="0" err="1">
                <a:solidFill>
                  <a:srgbClr val="000066"/>
                </a:solidFill>
                <a:latin typeface="Consolas" panose="020B0609020204030204" pitchFamily="49" charset="0"/>
              </a:rPr>
              <a:t>,v</a:t>
            </a:r>
            <a:r>
              <a:rPr kumimoji="1" lang="en-US" altLang="zh-CN" sz="2000" b="1" baseline="-25000" dirty="0" err="1">
                <a:solidFill>
                  <a:srgbClr val="000066"/>
                </a:solidFill>
                <a:latin typeface="Consolas" panose="020B0609020204030204" pitchFamily="49" charset="0"/>
              </a:rPr>
              <a:t>j</a:t>
            </a:r>
            <a:r>
              <a:rPr kumimoji="1" lang="en-US" altLang="zh-CN" sz="2000" b="1" dirty="0">
                <a:solidFill>
                  <a:srgbClr val="000066"/>
                </a:solidFill>
                <a:latin typeface="Consolas" panose="020B0609020204030204" pitchFamily="49" charset="0"/>
              </a:rPr>
              <a:t>&gt;*/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s = new link</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zh-CN" altLang="en-US" sz="2000" b="1" dirty="0">
                <a:solidFill>
                  <a:srgbClr val="000066"/>
                </a:solidFill>
                <a:latin typeface="Consolas" panose="020B0609020204030204" pitchFamily="49" charset="0"/>
              </a:rPr>
              <a:t>申请一个动态存储单元</a:t>
            </a:r>
          </a:p>
          <a:p>
            <a:pPr algn="l" eaLnBrk="1" hangingPunct="1"/>
            <a:r>
              <a:rPr kumimoji="1" lang="zh-CN" altLang="en-US"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s</a:t>
            </a:r>
            <a:r>
              <a:rPr kumimoji="1" lang="en-US" altLang="zh-CN" sz="2000" b="1" dirty="0">
                <a:solidFill>
                  <a:srgbClr val="000066"/>
                </a:solidFill>
                <a:latin typeface="Consolas" panose="020B0609020204030204" pitchFamily="49" charset="0"/>
              </a:rPr>
              <a:t>–&gt;</a:t>
            </a:r>
            <a:r>
              <a:rPr kumimoji="1" lang="en-US" altLang="zh-CN" sz="2000" b="1" dirty="0" smtClean="0">
                <a:solidFill>
                  <a:srgbClr val="000066"/>
                </a:solidFill>
                <a:latin typeface="Consolas" panose="020B0609020204030204" pitchFamily="49" charset="0"/>
              </a:rPr>
              <a:t>data = j;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smtClean="0">
                <a:solidFill>
                  <a:srgbClr val="000066"/>
                </a:solidFill>
                <a:latin typeface="Consolas" panose="020B0609020204030204" pitchFamily="49" charset="0"/>
              </a:rPr>
              <a:t>         s-</a:t>
            </a:r>
            <a:r>
              <a:rPr kumimoji="1" lang="en-US" altLang="zh-CN" sz="2000" b="1" dirty="0">
                <a:solidFill>
                  <a:srgbClr val="000066"/>
                </a:solidFill>
                <a:latin typeface="Consolas" panose="020B0609020204030204" pitchFamily="49" charset="0"/>
              </a:rPr>
              <a:t>&gt;</a:t>
            </a:r>
            <a:r>
              <a:rPr kumimoji="1" lang="en-US" altLang="zh-CN" sz="2000" b="1" dirty="0" smtClean="0">
                <a:solidFill>
                  <a:srgbClr val="000066"/>
                </a:solidFill>
                <a:latin typeface="Consolas" panose="020B0609020204030204" pitchFamily="49" charset="0"/>
              </a:rPr>
              <a:t>next = </a:t>
            </a:r>
            <a:r>
              <a:rPr kumimoji="1" lang="en-US" altLang="zh-CN" sz="2000" b="1" dirty="0" err="1" smtClean="0">
                <a:solidFill>
                  <a:srgbClr val="000066"/>
                </a:solidFill>
                <a:latin typeface="Consolas" panose="020B0609020204030204" pitchFamily="49" charset="0"/>
              </a:rPr>
              <a:t>Adjlist</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next;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Adjlist</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next = s;</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a:t>
            </a:r>
          </a:p>
        </p:txBody>
      </p:sp>
      <p:sp>
        <p:nvSpPr>
          <p:cNvPr id="31747" name="Text Box 3"/>
          <p:cNvSpPr txBox="1">
            <a:spLocks noChangeArrowheads="1"/>
          </p:cNvSpPr>
          <p:nvPr/>
        </p:nvSpPr>
        <p:spPr bwMode="auto">
          <a:xfrm>
            <a:off x="363538" y="2038350"/>
            <a:ext cx="7956024" cy="2554545"/>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dirty="0" err="1">
                <a:solidFill>
                  <a:srgbClr val="000066"/>
                </a:solidFill>
                <a:latin typeface="Consolas" panose="020B0609020204030204" pitchFamily="49" charset="0"/>
              </a:rPr>
              <a:t>struct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link {                   /</a:t>
            </a:r>
            <a:r>
              <a:rPr kumimoji="1" lang="en-US" altLang="zh-CN" b="1" dirty="0" smtClean="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定义链表类型 </a:t>
            </a:r>
            <a:r>
              <a:rPr kumimoji="1" lang="zh-CN" altLang="en-US" b="1" dirty="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data;                   /*</a:t>
            </a:r>
            <a:r>
              <a:rPr kumimoji="1" lang="zh-CN" altLang="en-US" sz="2000" b="1" dirty="0">
                <a:solidFill>
                  <a:srgbClr val="000066"/>
                </a:solidFill>
                <a:latin typeface="Consolas" panose="020B0609020204030204" pitchFamily="49" charset="0"/>
              </a:rPr>
              <a:t>邻接顶点信息（序号）</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link *next </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p>
          <a:p>
            <a:pPr algn="l" eaLnBrk="1" hangingPunct="1"/>
            <a:r>
              <a:rPr kumimoji="1" lang="en-US" altLang="zh-CN" sz="2000" b="1" dirty="0" err="1" smtClean="0">
                <a:solidFill>
                  <a:srgbClr val="000066"/>
                </a:solidFill>
                <a:latin typeface="Consolas" panose="020B0609020204030204" pitchFamily="49" charset="0"/>
              </a:rPr>
              <a:t>struct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node {                   /</a:t>
            </a:r>
            <a:r>
              <a:rPr kumimoji="1" lang="en-US" altLang="zh-CN" b="1" dirty="0" smtClean="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定义邻接表的表头类型</a:t>
            </a:r>
            <a:r>
              <a:rPr kumimoji="1" lang="zh-CN" altLang="en-US" b="1" dirty="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v;                     /</a:t>
            </a:r>
            <a:r>
              <a:rPr kumimoji="1" lang="en-US" altLang="zh-CN" b="1" dirty="0" smtClean="0">
                <a:solidFill>
                  <a:srgbClr val="000066"/>
                </a:solidFill>
                <a:latin typeface="Consolas" panose="020B0609020204030204" pitchFamily="49" charset="0"/>
              </a:rPr>
              <a:t>*</a:t>
            </a:r>
            <a:r>
              <a:rPr kumimoji="1" lang="zh-CN" altLang="en-US" sz="2000" b="1" dirty="0">
                <a:solidFill>
                  <a:srgbClr val="000066"/>
                </a:solidFill>
                <a:latin typeface="Consolas" panose="020B0609020204030204" pitchFamily="49" charset="0"/>
              </a:rPr>
              <a:t>顶点信息</a:t>
            </a:r>
            <a:r>
              <a:rPr kumimoji="1" lang="zh-CN" altLang="en-US" b="1" dirty="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link *next</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Adjlist</a:t>
            </a:r>
            <a:r>
              <a:rPr kumimoji="1" lang="en-US" altLang="zh-CN" sz="2000" b="1" dirty="0">
                <a:solidFill>
                  <a:srgbClr val="000066"/>
                </a:solidFill>
                <a:latin typeface="Consolas" panose="020B0609020204030204" pitchFamily="49" charset="0"/>
              </a:rPr>
              <a:t>[N+1];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31747"/>
                                        </p:tgtEl>
                                      </p:cBhvr>
                                    </p:animEffect>
                                    <p:set>
                                      <p:cBhvr>
                                        <p:cTn id="7" dur="1" fill="hold">
                                          <p:stCondLst>
                                            <p:cond delay="499"/>
                                          </p:stCondLst>
                                        </p:cTn>
                                        <p:tgtEl>
                                          <p:spTgt spid="3174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6373"/>
                                        </p:tgtEl>
                                        <p:attrNameLst>
                                          <p:attrName>style.visibility</p:attrName>
                                        </p:attrNameLst>
                                      </p:cBhvr>
                                      <p:to>
                                        <p:strVal val="visible"/>
                                      </p:to>
                                    </p:set>
                                    <p:animEffect transition="in" filter="blinds(horizontal)">
                                      <p:cBhvr>
                                        <p:cTn id="12" dur="500"/>
                                        <p:tgtEl>
                                          <p:spTgt spid="186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animBg="1"/>
      <p:bldP spid="3174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201477" y="1019175"/>
            <a:ext cx="8694550" cy="5273675"/>
          </a:xfrm>
        </p:spPr>
        <p:txBody>
          <a:bodyPr/>
          <a:lstStyle/>
          <a:p>
            <a:pPr eaLnBrk="1" hangingPunct="1"/>
            <a:r>
              <a:rPr lang="zh-CN" altLang="en-US" dirty="0" smtClean="0"/>
              <a:t>图的遍历</a:t>
            </a:r>
          </a:p>
          <a:p>
            <a:pPr lvl="1" eaLnBrk="1" hangingPunct="1"/>
            <a:r>
              <a:rPr lang="zh-CN" altLang="en-US" dirty="0" smtClean="0">
                <a:latin typeface="隶书" pitchFamily="49" charset="-122"/>
              </a:rPr>
              <a:t>从图中指定顶点出发访问图中每一个顶点，且使每个顶点只被访问一次，该过程为</a:t>
            </a:r>
            <a:r>
              <a:rPr lang="zh-CN" altLang="en-US" dirty="0" smtClean="0">
                <a:solidFill>
                  <a:srgbClr val="FF0000"/>
                </a:solidFill>
                <a:latin typeface="隶书" pitchFamily="49" charset="-122"/>
              </a:rPr>
              <a:t>图的遍历</a:t>
            </a:r>
          </a:p>
          <a:p>
            <a:pPr lvl="1" eaLnBrk="1" hangingPunct="1"/>
            <a:r>
              <a:rPr lang="zh-CN" altLang="en-US" dirty="0" smtClean="0">
                <a:latin typeface="隶书" pitchFamily="49" charset="-122"/>
              </a:rPr>
              <a:t>出发点不同，任一顶点的邻接点就不相同，路径也就不同</a:t>
            </a:r>
          </a:p>
          <a:p>
            <a:pPr lvl="1" eaLnBrk="1" hangingPunct="1"/>
            <a:r>
              <a:rPr lang="zh-CN" altLang="en-US" dirty="0" smtClean="0">
                <a:latin typeface="隶书" pitchFamily="49" charset="-122"/>
              </a:rPr>
              <a:t>根据搜索路径的方向不同，图的遍历有两种方法</a:t>
            </a:r>
          </a:p>
          <a:p>
            <a:pPr lvl="2" eaLnBrk="1" hangingPunct="1"/>
            <a:r>
              <a:rPr lang="zh-CN" altLang="en-US" dirty="0" smtClean="0">
                <a:latin typeface="隶书" pitchFamily="49" charset="-122"/>
              </a:rPr>
              <a:t>深度优先搜索遍历</a:t>
            </a:r>
          </a:p>
          <a:p>
            <a:pPr lvl="2" eaLnBrk="1" hangingPunct="1"/>
            <a:r>
              <a:rPr lang="zh-CN" altLang="en-US" dirty="0" smtClean="0">
                <a:latin typeface="隶书" pitchFamily="49" charset="-122"/>
              </a:rPr>
              <a:t>广度优先搜索遍历</a:t>
            </a:r>
            <a:endParaRPr kumimoji="1" lang="zh-CN" altLang="en-US" dirty="0" smtClean="0">
              <a:solidFill>
                <a:srgbClr val="0005D6"/>
              </a:solidFill>
            </a:endParaRPr>
          </a:p>
          <a:p>
            <a:pPr lvl="1" eaLnBrk="1" hangingPunct="1"/>
            <a:endParaRPr lang="en-US" altLang="zh-CN" dirty="0" smtClean="0">
              <a:latin typeface="隶书"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431800" y="1019175"/>
            <a:ext cx="8008938" cy="5273675"/>
          </a:xfrm>
        </p:spPr>
        <p:txBody>
          <a:bodyPr/>
          <a:lstStyle/>
          <a:p>
            <a:pPr eaLnBrk="1" hangingPunct="1"/>
            <a:r>
              <a:rPr lang="zh-CN" altLang="en-US" dirty="0" smtClean="0"/>
              <a:t>图的遍历</a:t>
            </a:r>
          </a:p>
          <a:p>
            <a:pPr lvl="1" eaLnBrk="1" hangingPunct="1"/>
            <a:r>
              <a:rPr lang="zh-CN" altLang="en-US" dirty="0" smtClean="0">
                <a:latin typeface="隶书" pitchFamily="49" charset="-122"/>
              </a:rPr>
              <a:t>图中元素是</a:t>
            </a:r>
            <a:r>
              <a:rPr lang="zh-CN" altLang="en-US" dirty="0" smtClean="0">
                <a:latin typeface="Arial" charset="0"/>
              </a:rPr>
              <a:t>“</a:t>
            </a:r>
            <a:r>
              <a:rPr lang="zh-CN" altLang="en-US" dirty="0" smtClean="0">
                <a:latin typeface="隶书" pitchFamily="49" charset="-122"/>
              </a:rPr>
              <a:t>多对多</a:t>
            </a:r>
            <a:r>
              <a:rPr lang="zh-CN" altLang="en-US" dirty="0" smtClean="0">
                <a:latin typeface="Arial" charset="0"/>
              </a:rPr>
              <a:t>”</a:t>
            </a:r>
            <a:r>
              <a:rPr lang="zh-CN" altLang="en-US" dirty="0" smtClean="0">
                <a:latin typeface="隶书" pitchFamily="49" charset="-122"/>
              </a:rPr>
              <a:t>的关系，图的遍历要比树结构复杂的多</a:t>
            </a:r>
          </a:p>
          <a:p>
            <a:pPr lvl="2" eaLnBrk="1" hangingPunct="1"/>
            <a:r>
              <a:rPr lang="zh-CN" altLang="en-US" dirty="0" smtClean="0">
                <a:latin typeface="隶书" pitchFamily="49" charset="-122"/>
              </a:rPr>
              <a:t>若给定的图是连通图，则从图中任一顶点出发顺着边可以访问到该图中所有的顶点。但是，若图中有回路，从图中某一顶点出发访问图中其它顶点时，可能会回到出发点，而图中还剩余有顶点没有访问到</a:t>
            </a:r>
          </a:p>
          <a:p>
            <a:pPr lvl="1" eaLnBrk="1" hangingPunct="1"/>
            <a:r>
              <a:rPr lang="zh-CN" altLang="en-US" dirty="0" smtClean="0">
                <a:latin typeface="隶书" pitchFamily="49" charset="-122"/>
              </a:rPr>
              <a:t>设置一个全局型标志数组</a:t>
            </a:r>
            <a:r>
              <a:rPr lang="en-US" altLang="zh-CN" dirty="0" smtClean="0">
                <a:latin typeface="隶书" pitchFamily="49" charset="-122"/>
              </a:rPr>
              <a:t>visited</a:t>
            </a:r>
            <a:r>
              <a:rPr lang="zh-CN" altLang="en-US" dirty="0" smtClean="0">
                <a:latin typeface="隶书" pitchFamily="49" charset="-122"/>
              </a:rPr>
              <a:t>来标志某个顶点是否被访过</a:t>
            </a:r>
          </a:p>
          <a:p>
            <a:pPr lvl="2" eaLnBrk="1" hangingPunct="1"/>
            <a:r>
              <a:rPr lang="zh-CN" altLang="en-US" dirty="0" smtClean="0">
                <a:latin typeface="隶书" pitchFamily="49" charset="-122"/>
              </a:rPr>
              <a:t>未访问的值为</a:t>
            </a:r>
            <a:r>
              <a:rPr lang="en-US" altLang="zh-CN" dirty="0" smtClean="0">
                <a:latin typeface="隶书" pitchFamily="49" charset="-122"/>
              </a:rPr>
              <a:t>0</a:t>
            </a:r>
          </a:p>
          <a:p>
            <a:pPr lvl="2" eaLnBrk="1" hangingPunct="1"/>
            <a:r>
              <a:rPr lang="zh-CN" altLang="en-US" dirty="0" smtClean="0">
                <a:latin typeface="隶书" pitchFamily="49" charset="-122"/>
              </a:rPr>
              <a:t>访问过的值为</a:t>
            </a:r>
            <a:r>
              <a:rPr lang="en-US" altLang="zh-CN" dirty="0" smtClean="0">
                <a:latin typeface="隶书" pitchFamily="49" charset="-122"/>
              </a:rPr>
              <a:t>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431800" y="1019175"/>
            <a:ext cx="8008938" cy="5273675"/>
          </a:xfrm>
        </p:spPr>
        <p:txBody>
          <a:bodyPr/>
          <a:lstStyle/>
          <a:p>
            <a:pPr eaLnBrk="1" hangingPunct="1"/>
            <a:r>
              <a:rPr lang="zh-CN" altLang="en-US" dirty="0" smtClean="0"/>
              <a:t>图的遍历</a:t>
            </a:r>
            <a:r>
              <a:rPr lang="en-US" altLang="zh-CN" dirty="0" smtClean="0">
                <a:latin typeface="Arial" charset="0"/>
              </a:rPr>
              <a:t>——</a:t>
            </a:r>
            <a:r>
              <a:rPr lang="zh-CN" altLang="en-US" dirty="0" smtClean="0"/>
              <a:t>深度优先遍历</a:t>
            </a:r>
            <a:r>
              <a:rPr lang="en-US" altLang="zh-CN" dirty="0" smtClean="0"/>
              <a:t>(DFS)</a:t>
            </a:r>
          </a:p>
          <a:p>
            <a:pPr lvl="1" eaLnBrk="1" hangingPunct="1"/>
            <a:r>
              <a:rPr lang="zh-CN" altLang="en-US" dirty="0" smtClean="0"/>
              <a:t>深度优先搜索遍历类似于树的</a:t>
            </a:r>
            <a:r>
              <a:rPr lang="zh-CN" altLang="en-US" dirty="0" smtClean="0">
                <a:solidFill>
                  <a:srgbClr val="FF0000"/>
                </a:solidFill>
              </a:rPr>
              <a:t>先序遍历</a:t>
            </a:r>
          </a:p>
          <a:p>
            <a:pPr lvl="2" eaLnBrk="1" hangingPunct="1"/>
            <a:r>
              <a:rPr lang="zh-CN" altLang="en-US" dirty="0" smtClean="0"/>
              <a:t>假定给定图</a:t>
            </a:r>
            <a:r>
              <a:rPr lang="en-US" altLang="zh-CN" dirty="0" smtClean="0"/>
              <a:t>G</a:t>
            </a:r>
            <a:r>
              <a:rPr lang="zh-CN" altLang="en-US" dirty="0" smtClean="0"/>
              <a:t>的初态是所有顶点均未被访问过，在</a:t>
            </a:r>
            <a:r>
              <a:rPr lang="en-US" altLang="zh-CN" dirty="0" smtClean="0"/>
              <a:t>G</a:t>
            </a:r>
            <a:r>
              <a:rPr lang="zh-CN" altLang="en-US" dirty="0" smtClean="0"/>
              <a:t>中任选一个顶点</a:t>
            </a:r>
            <a:r>
              <a:rPr lang="en-US" altLang="zh-CN" dirty="0" err="1" smtClean="0"/>
              <a:t>i</a:t>
            </a:r>
            <a:r>
              <a:rPr lang="zh-CN" altLang="en-US" dirty="0" smtClean="0"/>
              <a:t>作为遍历的初始点</a:t>
            </a:r>
          </a:p>
          <a:p>
            <a:pPr lvl="1" eaLnBrk="1" hangingPunct="1"/>
            <a:r>
              <a:rPr lang="zh-CN" altLang="en-US" dirty="0" smtClean="0"/>
              <a:t>方法</a:t>
            </a:r>
          </a:p>
          <a:p>
            <a:pPr lvl="2" eaLnBrk="1" hangingPunct="1"/>
            <a:r>
              <a:rPr lang="zh-CN" altLang="en-US" dirty="0" smtClean="0"/>
              <a:t>从图的某一顶点</a:t>
            </a:r>
            <a:r>
              <a:rPr lang="en-US" altLang="zh-CN" dirty="0" smtClean="0"/>
              <a:t>V</a:t>
            </a:r>
            <a:r>
              <a:rPr lang="en-US" altLang="zh-CN" sz="1600" dirty="0" smtClean="0"/>
              <a:t>0</a:t>
            </a:r>
            <a:r>
              <a:rPr lang="zh-CN" altLang="zh-CN" dirty="0" smtClean="0"/>
              <a:t>出发，访问此顶点；然后依次从</a:t>
            </a:r>
            <a:r>
              <a:rPr lang="en-US" altLang="zh-CN" dirty="0" smtClean="0"/>
              <a:t>V</a:t>
            </a:r>
            <a:r>
              <a:rPr lang="en-US" altLang="zh-CN" sz="1600" dirty="0" smtClean="0"/>
              <a:t>0</a:t>
            </a:r>
            <a:r>
              <a:rPr lang="zh-CN" altLang="zh-CN" dirty="0" smtClean="0"/>
              <a:t>的未被访问的邻接点出发，深度优先遍历图，直至图中所有和</a:t>
            </a:r>
            <a:r>
              <a:rPr lang="en-US" altLang="zh-CN" dirty="0" smtClean="0"/>
              <a:t>V</a:t>
            </a:r>
            <a:r>
              <a:rPr lang="en-US" altLang="zh-CN" sz="1600" dirty="0" smtClean="0"/>
              <a:t>0</a:t>
            </a:r>
            <a:r>
              <a:rPr lang="zh-CN" altLang="zh-CN" dirty="0" smtClean="0"/>
              <a:t>相通的顶点都被访问到</a:t>
            </a:r>
            <a:endParaRPr lang="zh-CN" altLang="en-US" dirty="0" smtClean="0"/>
          </a:p>
          <a:p>
            <a:pPr lvl="2" eaLnBrk="1" hangingPunct="1"/>
            <a:r>
              <a:rPr lang="zh-CN" altLang="zh-CN" dirty="0" smtClean="0"/>
              <a:t>若此时图中尚有顶点未被访问，则另选图中一个未被访问的顶点作起点，重复上述过程，直至图中所有顶点都被访问为止</a:t>
            </a:r>
            <a:endParaRPr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23986" y="1076325"/>
            <a:ext cx="8880529" cy="5781675"/>
          </a:xfrm>
        </p:spPr>
        <p:txBody>
          <a:bodyPr/>
          <a:lstStyle/>
          <a:p>
            <a:pPr eaLnBrk="1" hangingPunct="1"/>
            <a:r>
              <a:rPr lang="zh-CN" altLang="en-US" dirty="0" smtClean="0"/>
              <a:t>图的遍历</a:t>
            </a:r>
            <a:r>
              <a:rPr lang="en-US" altLang="zh-CN" dirty="0" smtClean="0">
                <a:latin typeface="Arial" charset="0"/>
              </a:rPr>
              <a:t>——</a:t>
            </a:r>
            <a:r>
              <a:rPr lang="zh-CN" altLang="en-US" dirty="0" smtClean="0"/>
              <a:t>深度优先遍历</a:t>
            </a:r>
            <a:endParaRPr lang="zh-CN" altLang="en-US" dirty="0" smtClean="0">
              <a:latin typeface="宋体" charset="-122"/>
            </a:endParaRPr>
          </a:p>
          <a:p>
            <a:pPr lvl="1" eaLnBrk="1" hangingPunct="1"/>
            <a:r>
              <a:rPr kumimoji="1" lang="zh-CN" altLang="en-US" dirty="0" smtClean="0"/>
              <a:t>连通图的深度优先搜索遍历</a:t>
            </a:r>
          </a:p>
          <a:p>
            <a:pPr lvl="2" eaLnBrk="1" hangingPunct="1"/>
            <a:r>
              <a:rPr kumimoji="1" lang="zh-CN" altLang="en-US" dirty="0" smtClean="0"/>
              <a:t>访问顶点</a:t>
            </a:r>
            <a:r>
              <a:rPr kumimoji="1" lang="en-US" altLang="zh-CN" dirty="0" err="1" smtClean="0"/>
              <a:t>i</a:t>
            </a:r>
            <a:r>
              <a:rPr kumimoji="1" lang="zh-CN" altLang="en-US" dirty="0" smtClean="0"/>
              <a:t>，并将其访问标记置为访问过，即</a:t>
            </a:r>
            <a:r>
              <a:rPr kumimoji="1" lang="en-US" altLang="zh-CN" dirty="0" smtClean="0"/>
              <a:t>visited[</a:t>
            </a:r>
            <a:r>
              <a:rPr kumimoji="1" lang="en-US" altLang="zh-CN" dirty="0" err="1" smtClean="0"/>
              <a:t>i</a:t>
            </a:r>
            <a:r>
              <a:rPr kumimoji="1" lang="en-US" altLang="zh-CN" dirty="0" smtClean="0"/>
              <a:t>]=1</a:t>
            </a:r>
          </a:p>
          <a:p>
            <a:pPr lvl="2" eaLnBrk="1" hangingPunct="1"/>
            <a:r>
              <a:rPr kumimoji="1" lang="zh-CN" altLang="en-US" dirty="0" smtClean="0"/>
              <a:t>搜索与顶点</a:t>
            </a:r>
            <a:r>
              <a:rPr kumimoji="1" lang="en-US" altLang="zh-CN" dirty="0" err="1" smtClean="0"/>
              <a:t>i</a:t>
            </a:r>
            <a:r>
              <a:rPr kumimoji="1" lang="zh-CN" altLang="en-US" dirty="0" smtClean="0"/>
              <a:t>有边相连的下一个顶点</a:t>
            </a:r>
            <a:r>
              <a:rPr kumimoji="1" lang="en-US" altLang="zh-CN" dirty="0" smtClean="0"/>
              <a:t>j</a:t>
            </a:r>
            <a:r>
              <a:rPr kumimoji="1" lang="zh-CN" altLang="en-US" dirty="0" smtClean="0"/>
              <a:t>，若</a:t>
            </a:r>
            <a:r>
              <a:rPr kumimoji="1" lang="en-US" altLang="zh-CN" dirty="0" smtClean="0"/>
              <a:t>j</a:t>
            </a:r>
            <a:r>
              <a:rPr kumimoji="1" lang="zh-CN" altLang="en-US" dirty="0" smtClean="0"/>
              <a:t>未被访问过，则访问它，并将</a:t>
            </a:r>
            <a:r>
              <a:rPr kumimoji="1" lang="en-US" altLang="zh-CN" dirty="0" smtClean="0"/>
              <a:t>j</a:t>
            </a:r>
            <a:r>
              <a:rPr kumimoji="1" lang="zh-CN" altLang="en-US" dirty="0" smtClean="0"/>
              <a:t>的访问标记置为访问过，</a:t>
            </a:r>
            <a:r>
              <a:rPr kumimoji="1" lang="en-US" altLang="zh-CN" dirty="0" smtClean="0"/>
              <a:t>visited[j]=1</a:t>
            </a:r>
          </a:p>
          <a:p>
            <a:pPr lvl="2" eaLnBrk="1" hangingPunct="1"/>
            <a:r>
              <a:rPr kumimoji="1" lang="zh-CN" altLang="en-US" dirty="0" smtClean="0"/>
              <a:t>从</a:t>
            </a:r>
            <a:r>
              <a:rPr kumimoji="1" lang="en-US" altLang="zh-CN" dirty="0" smtClean="0"/>
              <a:t>j</a:t>
            </a:r>
            <a:r>
              <a:rPr kumimoji="1" lang="zh-CN" altLang="en-US" dirty="0" smtClean="0"/>
              <a:t>开始重复此过程，若</a:t>
            </a:r>
            <a:r>
              <a:rPr kumimoji="1" lang="en-US" altLang="zh-CN" dirty="0" smtClean="0"/>
              <a:t>j</a:t>
            </a:r>
            <a:r>
              <a:rPr kumimoji="1" lang="zh-CN" altLang="en-US" dirty="0" smtClean="0"/>
              <a:t>已访问，再看与</a:t>
            </a:r>
            <a:r>
              <a:rPr kumimoji="1" lang="en-US" altLang="zh-CN" dirty="0" err="1" smtClean="0"/>
              <a:t>i</a:t>
            </a:r>
            <a:r>
              <a:rPr kumimoji="1" lang="zh-CN" altLang="en-US" dirty="0" smtClean="0"/>
              <a:t>有边相连的其它顶点</a:t>
            </a:r>
          </a:p>
          <a:p>
            <a:pPr lvl="3" eaLnBrk="1" hangingPunct="1"/>
            <a:r>
              <a:rPr kumimoji="1" lang="zh-CN" altLang="en-US" dirty="0" smtClean="0"/>
              <a:t>若与</a:t>
            </a:r>
            <a:r>
              <a:rPr kumimoji="1" lang="en-US" altLang="zh-CN" dirty="0" err="1" smtClean="0"/>
              <a:t>i</a:t>
            </a:r>
            <a:r>
              <a:rPr kumimoji="1" lang="zh-CN" altLang="en-US" dirty="0" smtClean="0"/>
              <a:t>有边相连的顶点都被访问过，则退回到前一个访问顶点并重复刚才过程，直到图中所有顶点都被访问完</a:t>
            </a:r>
            <a:r>
              <a:rPr kumimoji="1" lang="zh-CN" altLang="en-US" dirty="0"/>
              <a:t>为止</a:t>
            </a:r>
            <a:endParaRPr kumimoji="1" lang="zh-CN" alt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417513" y="1076325"/>
            <a:ext cx="8726487" cy="5781675"/>
          </a:xfrm>
        </p:spPr>
        <p:txBody>
          <a:bodyPr/>
          <a:lstStyle/>
          <a:p>
            <a:pPr eaLnBrk="1" hangingPunct="1"/>
            <a:r>
              <a:rPr lang="zh-CN" altLang="en-US" smtClean="0"/>
              <a:t>图的遍历</a:t>
            </a:r>
            <a:r>
              <a:rPr lang="en-US" altLang="zh-CN" smtClean="0">
                <a:latin typeface="Arial" charset="0"/>
              </a:rPr>
              <a:t>——</a:t>
            </a:r>
            <a:r>
              <a:rPr lang="zh-CN" altLang="en-US" smtClean="0"/>
              <a:t>深度优先遍历</a:t>
            </a:r>
            <a:endParaRPr lang="zh-CN" altLang="en-US" smtClean="0">
              <a:latin typeface="宋体" charset="-122"/>
            </a:endParaRPr>
          </a:p>
          <a:p>
            <a:pPr lvl="1" eaLnBrk="1" hangingPunct="1"/>
            <a:r>
              <a:rPr kumimoji="1" lang="zh-CN" altLang="en-US" smtClean="0"/>
              <a:t>例：深度遍历：</a:t>
            </a:r>
            <a:r>
              <a:rPr kumimoji="1" lang="en-US" altLang="zh-CN" sz="2400" smtClean="0"/>
              <a:t>V1</a:t>
            </a:r>
            <a:r>
              <a:rPr kumimoji="1" lang="en-US" altLang="zh-CN" sz="2400" smtClean="0">
                <a:sym typeface="Symbol" pitchFamily="18" charset="2"/>
              </a:rPr>
              <a:t>, V2,V4, V8 ,V5 ,V3 ,V6 ,V7</a:t>
            </a:r>
          </a:p>
        </p:txBody>
      </p:sp>
      <p:grpSp>
        <p:nvGrpSpPr>
          <p:cNvPr id="38915" name="Group 25"/>
          <p:cNvGrpSpPr>
            <a:grpSpLocks/>
          </p:cNvGrpSpPr>
          <p:nvPr/>
        </p:nvGrpSpPr>
        <p:grpSpPr bwMode="auto">
          <a:xfrm>
            <a:off x="6213475" y="60702"/>
            <a:ext cx="2679700" cy="1716088"/>
            <a:chOff x="716" y="1443"/>
            <a:chExt cx="1332" cy="1283"/>
          </a:xfrm>
        </p:grpSpPr>
        <p:sp>
          <p:nvSpPr>
            <p:cNvPr id="38928" name="Oval 5"/>
            <p:cNvSpPr>
              <a:spLocks noChangeArrowheads="1"/>
            </p:cNvSpPr>
            <p:nvPr/>
          </p:nvSpPr>
          <p:spPr bwMode="auto">
            <a:xfrm>
              <a:off x="1246" y="1443"/>
              <a:ext cx="211" cy="211"/>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a:t>
              </a:r>
              <a:r>
                <a:rPr kumimoji="1" lang="en-US" altLang="zh-CN" sz="1400">
                  <a:solidFill>
                    <a:srgbClr val="000066"/>
                  </a:solidFill>
                  <a:latin typeface="Times New Roman" pitchFamily="18" charset="0"/>
                </a:rPr>
                <a:t>1</a:t>
              </a:r>
              <a:endParaRPr kumimoji="1" lang="en-US" altLang="zh-CN" sz="2000">
                <a:solidFill>
                  <a:srgbClr val="000066"/>
                </a:solidFill>
                <a:latin typeface="Times New Roman" pitchFamily="18" charset="0"/>
              </a:endParaRPr>
            </a:p>
          </p:txBody>
        </p:sp>
        <p:sp>
          <p:nvSpPr>
            <p:cNvPr id="38929" name="Oval 6"/>
            <p:cNvSpPr>
              <a:spLocks noChangeArrowheads="1"/>
            </p:cNvSpPr>
            <p:nvPr/>
          </p:nvSpPr>
          <p:spPr bwMode="auto">
            <a:xfrm>
              <a:off x="887" y="176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V2</a:t>
              </a:r>
            </a:p>
          </p:txBody>
        </p:sp>
        <p:sp>
          <p:nvSpPr>
            <p:cNvPr id="38930" name="Oval 7"/>
            <p:cNvSpPr>
              <a:spLocks noChangeArrowheads="1"/>
            </p:cNvSpPr>
            <p:nvPr/>
          </p:nvSpPr>
          <p:spPr bwMode="auto">
            <a:xfrm>
              <a:off x="716"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V4</a:t>
              </a:r>
            </a:p>
          </p:txBody>
        </p:sp>
        <p:sp>
          <p:nvSpPr>
            <p:cNvPr id="38931" name="Oval 8"/>
            <p:cNvSpPr>
              <a:spLocks noChangeArrowheads="1"/>
            </p:cNvSpPr>
            <p:nvPr/>
          </p:nvSpPr>
          <p:spPr bwMode="auto">
            <a:xfrm>
              <a:off x="1078"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V5</a:t>
              </a:r>
            </a:p>
          </p:txBody>
        </p:sp>
        <p:sp>
          <p:nvSpPr>
            <p:cNvPr id="38932" name="Oval 9"/>
            <p:cNvSpPr>
              <a:spLocks noChangeArrowheads="1"/>
            </p:cNvSpPr>
            <p:nvPr/>
          </p:nvSpPr>
          <p:spPr bwMode="auto">
            <a:xfrm>
              <a:off x="1641" y="176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V3</a:t>
              </a:r>
            </a:p>
          </p:txBody>
        </p:sp>
        <p:sp>
          <p:nvSpPr>
            <p:cNvPr id="38933" name="Oval 10"/>
            <p:cNvSpPr>
              <a:spLocks noChangeArrowheads="1"/>
            </p:cNvSpPr>
            <p:nvPr/>
          </p:nvSpPr>
          <p:spPr bwMode="auto">
            <a:xfrm>
              <a:off x="1837"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V7</a:t>
              </a:r>
            </a:p>
          </p:txBody>
        </p:sp>
        <p:sp>
          <p:nvSpPr>
            <p:cNvPr id="38934" name="Oval 11"/>
            <p:cNvSpPr>
              <a:spLocks noChangeArrowheads="1"/>
            </p:cNvSpPr>
            <p:nvPr/>
          </p:nvSpPr>
          <p:spPr bwMode="auto">
            <a:xfrm>
              <a:off x="1444"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V6</a:t>
              </a:r>
            </a:p>
          </p:txBody>
        </p:sp>
        <p:sp>
          <p:nvSpPr>
            <p:cNvPr id="38935" name="Oval 12"/>
            <p:cNvSpPr>
              <a:spLocks noChangeArrowheads="1"/>
            </p:cNvSpPr>
            <p:nvPr/>
          </p:nvSpPr>
          <p:spPr bwMode="auto">
            <a:xfrm>
              <a:off x="917" y="2515"/>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V8</a:t>
              </a:r>
            </a:p>
          </p:txBody>
        </p:sp>
        <p:sp>
          <p:nvSpPr>
            <p:cNvPr id="38936" name="Line 13"/>
            <p:cNvSpPr>
              <a:spLocks noChangeShapeType="1"/>
            </p:cNvSpPr>
            <p:nvPr/>
          </p:nvSpPr>
          <p:spPr bwMode="auto">
            <a:xfrm flipH="1">
              <a:off x="1101" y="1632"/>
              <a:ext cx="178"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8937" name="Line 14"/>
            <p:cNvSpPr>
              <a:spLocks noChangeShapeType="1"/>
            </p:cNvSpPr>
            <p:nvPr/>
          </p:nvSpPr>
          <p:spPr bwMode="auto">
            <a:xfrm>
              <a:off x="1435" y="1621"/>
              <a:ext cx="2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8938" name="Line 15"/>
            <p:cNvSpPr>
              <a:spLocks noChangeShapeType="1"/>
            </p:cNvSpPr>
            <p:nvPr/>
          </p:nvSpPr>
          <p:spPr bwMode="auto">
            <a:xfrm flipH="1">
              <a:off x="857" y="1965"/>
              <a:ext cx="100"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8939" name="Line 16"/>
            <p:cNvSpPr>
              <a:spLocks noChangeShapeType="1"/>
            </p:cNvSpPr>
            <p:nvPr/>
          </p:nvSpPr>
          <p:spPr bwMode="auto">
            <a:xfrm>
              <a:off x="1046" y="1943"/>
              <a:ext cx="111" cy="2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8940" name="Line 17"/>
            <p:cNvSpPr>
              <a:spLocks noChangeShapeType="1"/>
            </p:cNvSpPr>
            <p:nvPr/>
          </p:nvSpPr>
          <p:spPr bwMode="auto">
            <a:xfrm>
              <a:off x="846" y="2332"/>
              <a:ext cx="89"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8941" name="Line 18"/>
            <p:cNvSpPr>
              <a:spLocks noChangeShapeType="1"/>
            </p:cNvSpPr>
            <p:nvPr/>
          </p:nvSpPr>
          <p:spPr bwMode="auto">
            <a:xfrm flipH="1">
              <a:off x="1079" y="2354"/>
              <a:ext cx="89"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8942" name="Line 19"/>
            <p:cNvSpPr>
              <a:spLocks noChangeShapeType="1"/>
            </p:cNvSpPr>
            <p:nvPr/>
          </p:nvSpPr>
          <p:spPr bwMode="auto">
            <a:xfrm flipH="1">
              <a:off x="1590" y="1954"/>
              <a:ext cx="1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8943" name="Line 20"/>
            <p:cNvSpPr>
              <a:spLocks noChangeShapeType="1"/>
            </p:cNvSpPr>
            <p:nvPr/>
          </p:nvSpPr>
          <p:spPr bwMode="auto">
            <a:xfrm flipV="1">
              <a:off x="1657" y="2286"/>
              <a:ext cx="178" cy="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8944" name="Line 21"/>
            <p:cNvSpPr>
              <a:spLocks noChangeShapeType="1"/>
            </p:cNvSpPr>
            <p:nvPr/>
          </p:nvSpPr>
          <p:spPr bwMode="auto">
            <a:xfrm>
              <a:off x="1835" y="1954"/>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graphicFrame>
        <p:nvGraphicFramePr>
          <p:cNvPr id="190581" name="Group 117"/>
          <p:cNvGraphicFramePr>
            <a:graphicFrameLocks noGrp="1"/>
          </p:cNvGraphicFramePr>
          <p:nvPr>
            <p:extLst>
              <p:ext uri="{D42A27DB-BD31-4B8C-83A1-F6EECF244321}">
                <p14:modId xmlns:p14="http://schemas.microsoft.com/office/powerpoint/2010/main" val="4036518255"/>
              </p:ext>
            </p:extLst>
          </p:nvPr>
        </p:nvGraphicFramePr>
        <p:xfrm>
          <a:off x="327264" y="1693104"/>
          <a:ext cx="8539162" cy="5120664"/>
        </p:xfrm>
        <a:graphic>
          <a:graphicData uri="http://schemas.openxmlformats.org/drawingml/2006/table">
            <a:tbl>
              <a:tblPr/>
              <a:tblGrid>
                <a:gridCol w="5409593">
                  <a:extLst>
                    <a:ext uri="{9D8B030D-6E8A-4147-A177-3AD203B41FA5}">
                      <a16:colId xmlns:a16="http://schemas.microsoft.com/office/drawing/2014/main" val="20000"/>
                    </a:ext>
                  </a:extLst>
                </a:gridCol>
                <a:gridCol w="1296786">
                  <a:extLst>
                    <a:ext uri="{9D8B030D-6E8A-4147-A177-3AD203B41FA5}">
                      <a16:colId xmlns:a16="http://schemas.microsoft.com/office/drawing/2014/main" val="20001"/>
                    </a:ext>
                  </a:extLst>
                </a:gridCol>
                <a:gridCol w="1832783">
                  <a:extLst>
                    <a:ext uri="{9D8B030D-6E8A-4147-A177-3AD203B41FA5}">
                      <a16:colId xmlns:a16="http://schemas.microsoft.com/office/drawing/2014/main" val="20002"/>
                    </a:ext>
                  </a:extLst>
                </a:gridCol>
              </a:tblGrid>
              <a:tr h="3472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遍历过程</a:t>
                      </a: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smtClean="0">
                          <a:ln>
                            <a:noFill/>
                          </a:ln>
                          <a:solidFill>
                            <a:srgbClr val="000066"/>
                          </a:solidFill>
                          <a:effectLst/>
                          <a:latin typeface="Verdana" pitchFamily="34" charset="0"/>
                          <a:ea typeface="宋体" pitchFamily="2" charset="-122"/>
                        </a:rPr>
                        <a:t>访问顶点</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smtClean="0">
                          <a:ln>
                            <a:noFill/>
                          </a:ln>
                          <a:solidFill>
                            <a:srgbClr val="000066"/>
                          </a:solidFill>
                          <a:effectLst/>
                          <a:latin typeface="Verdana" pitchFamily="34" charset="0"/>
                          <a:ea typeface="宋体" pitchFamily="2" charset="-122"/>
                        </a:rPr>
                        <a:t>边</a:t>
                      </a: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extLst>
                  <a:ext uri="{0D108BD9-81ED-4DB2-BD59-A6C34878D82A}">
                    <a16:rowId xmlns:a16="http://schemas.microsoft.com/office/drawing/2014/main" val="10000"/>
                  </a:ext>
                </a:extLst>
              </a:tr>
              <a:tr h="4513769">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起始顶点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的第</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的第</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已访问， 取下一个邻接点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的第</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已访问， 取下一个邻接点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V8</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V8</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的第</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已访问， 取下一个邻接点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V5</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V5</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的两个邻接点均被访问， 回退到</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V8</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V8</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的邻接点均被访问， 回退到</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的邻接点均被访问 ，回退到</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的邻接点均被访问 ，回退到</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的另一个邻接点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 </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未被访问</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的第一个邻接点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已被访问，</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V6</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未被访问</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V6</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的第一个邻接点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已被访问，</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V7</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未被访问</a:t>
                      </a:r>
                      <a:endParaRPr kumimoji="1" lang="en-US" altLang="zh-CN"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V7</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的邻接点均被访问，回退到</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V6</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V6</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的邻接点均被访问，回退到</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的邻接点被访问，回退到</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回退到</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，返回到出发点，遍历结束</a:t>
                      </a:r>
                    </a:p>
                  </a:txBody>
                  <a:tcPr marT="45726" marB="4572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 </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V8</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V5 </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1" lang="en-US" altLang="zh-CN"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1" lang="en-US" altLang="zh-CN"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1" lang="en-US" altLang="zh-CN"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1" lang="en-US" altLang="zh-CN"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V6</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V7</a:t>
                      </a:r>
                    </a:p>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1" lang="en-US" altLang="zh-CN" sz="1800" b="1" i="0" u="none" strike="noStrike" cap="none" normalizeH="0" baseline="0" dirty="0" smtClean="0">
                        <a:ln>
                          <a:noFill/>
                        </a:ln>
                        <a:solidFill>
                          <a:srgbClr val="000066"/>
                        </a:solidFill>
                        <a:effectLst/>
                        <a:latin typeface="Verdan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en-US" altLang="zh-CN"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V1,V2</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 （</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V2,V4</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 （</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V4,V8</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 （</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V8,V5</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V6</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V7</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1800" b="1" i="0" u="none" strike="noStrike" cap="none" normalizeH="0" baseline="0" dirty="0" smtClean="0">
                        <a:ln>
                          <a:noFill/>
                        </a:ln>
                        <a:solidFill>
                          <a:srgbClr val="000066"/>
                        </a:solidFill>
                        <a:effectLst/>
                        <a:latin typeface="Verdan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581"/>
                                        </p:tgtEl>
                                        <p:attrNameLst>
                                          <p:attrName>style.visibility</p:attrName>
                                        </p:attrNameLst>
                                      </p:cBhvr>
                                      <p:to>
                                        <p:strVal val="visible"/>
                                      </p:to>
                                    </p:set>
                                    <p:animEffect transition="in" filter="blinds(horizontal)">
                                      <p:cBhvr>
                                        <p:cTn id="7" dur="500"/>
                                        <p:tgtEl>
                                          <p:spTgt spid="19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417513" y="1076325"/>
            <a:ext cx="8064500" cy="5781675"/>
          </a:xfrm>
        </p:spPr>
        <p:txBody>
          <a:bodyPr/>
          <a:lstStyle/>
          <a:p>
            <a:pPr eaLnBrk="1" hangingPunct="1"/>
            <a:r>
              <a:rPr lang="zh-CN" altLang="en-US" dirty="0" smtClean="0"/>
              <a:t>图的遍历</a:t>
            </a:r>
            <a:r>
              <a:rPr lang="en-US" altLang="zh-CN" dirty="0" smtClean="0">
                <a:latin typeface="Arial" charset="0"/>
              </a:rPr>
              <a:t>——</a:t>
            </a:r>
            <a:r>
              <a:rPr lang="zh-CN" altLang="en-US" dirty="0" smtClean="0"/>
              <a:t>深度优先遍历</a:t>
            </a:r>
            <a:endParaRPr lang="zh-CN" altLang="en-US" dirty="0" smtClean="0">
              <a:latin typeface="宋体" charset="-122"/>
            </a:endParaRPr>
          </a:p>
          <a:p>
            <a:pPr lvl="1" eaLnBrk="1" hangingPunct="1"/>
            <a:r>
              <a:rPr kumimoji="1" lang="zh-CN" altLang="en-US" dirty="0" smtClean="0"/>
              <a:t>连通图的深度优先搜索遍历</a:t>
            </a:r>
          </a:p>
          <a:p>
            <a:pPr lvl="2" eaLnBrk="1" hangingPunct="1"/>
            <a:r>
              <a:rPr kumimoji="1" lang="zh-CN" altLang="en-US" dirty="0" smtClean="0"/>
              <a:t>从顶点</a:t>
            </a:r>
            <a:r>
              <a:rPr kumimoji="1" lang="en-US" altLang="zh-CN" dirty="0" smtClean="0"/>
              <a:t>v1</a:t>
            </a:r>
            <a:r>
              <a:rPr kumimoji="1" lang="zh-CN" altLang="en-US" dirty="0" smtClean="0"/>
              <a:t>出发的深度优先搜索遍历序列可能</a:t>
            </a:r>
            <a:r>
              <a:rPr kumimoji="1" lang="zh-CN" altLang="en-US" dirty="0" smtClean="0">
                <a:solidFill>
                  <a:srgbClr val="FF0000"/>
                </a:solidFill>
              </a:rPr>
              <a:t>多种</a:t>
            </a:r>
          </a:p>
          <a:p>
            <a:pPr lvl="2" eaLnBrk="1" hangingPunct="1"/>
            <a:r>
              <a:rPr kumimoji="1" lang="zh-CN" altLang="en-US" dirty="0" smtClean="0"/>
              <a:t>例：</a:t>
            </a:r>
          </a:p>
          <a:p>
            <a:pPr lvl="3" eaLnBrk="1" hangingPunct="1"/>
            <a:r>
              <a:rPr kumimoji="1" lang="en-US" altLang="zh-CN" dirty="0" smtClean="0"/>
              <a:t>V1,V2,V4,V8,V5,V6,V3,V7</a:t>
            </a:r>
          </a:p>
          <a:p>
            <a:pPr lvl="3" eaLnBrk="1" hangingPunct="1"/>
            <a:r>
              <a:rPr kumimoji="1" lang="en-US" altLang="zh-CN" dirty="0" smtClean="0"/>
              <a:t>V1,V2,V5,V8,V4,V7,V3,V6</a:t>
            </a:r>
          </a:p>
          <a:p>
            <a:pPr lvl="3" eaLnBrk="1" hangingPunct="1"/>
            <a:r>
              <a:rPr kumimoji="1" lang="en-US" altLang="zh-CN" dirty="0" smtClean="0"/>
              <a:t>V1,V3,V6,V8,V7,V4,V2,V5</a:t>
            </a:r>
          </a:p>
        </p:txBody>
      </p:sp>
      <p:grpSp>
        <p:nvGrpSpPr>
          <p:cNvPr id="39939" name="Group 28"/>
          <p:cNvGrpSpPr>
            <a:grpSpLocks/>
          </p:cNvGrpSpPr>
          <p:nvPr/>
        </p:nvGrpSpPr>
        <p:grpSpPr bwMode="auto">
          <a:xfrm>
            <a:off x="6381750" y="3089275"/>
            <a:ext cx="2114550" cy="2071688"/>
            <a:chOff x="600" y="2123"/>
            <a:chExt cx="1332" cy="1305"/>
          </a:xfrm>
        </p:grpSpPr>
        <p:sp>
          <p:nvSpPr>
            <p:cNvPr id="39940" name="Oval 6"/>
            <p:cNvSpPr>
              <a:spLocks noChangeArrowheads="1"/>
            </p:cNvSpPr>
            <p:nvPr/>
          </p:nvSpPr>
          <p:spPr bwMode="auto">
            <a:xfrm>
              <a:off x="1130" y="2123"/>
              <a:ext cx="211" cy="211"/>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V1</a:t>
              </a:r>
            </a:p>
          </p:txBody>
        </p:sp>
        <p:sp>
          <p:nvSpPr>
            <p:cNvPr id="39941" name="Oval 7"/>
            <p:cNvSpPr>
              <a:spLocks noChangeArrowheads="1"/>
            </p:cNvSpPr>
            <p:nvPr/>
          </p:nvSpPr>
          <p:spPr bwMode="auto">
            <a:xfrm>
              <a:off x="771" y="244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V2</a:t>
              </a:r>
            </a:p>
          </p:txBody>
        </p:sp>
        <p:sp>
          <p:nvSpPr>
            <p:cNvPr id="39942" name="Oval 8"/>
            <p:cNvSpPr>
              <a:spLocks noChangeArrowheads="1"/>
            </p:cNvSpPr>
            <p:nvPr/>
          </p:nvSpPr>
          <p:spPr bwMode="auto">
            <a:xfrm>
              <a:off x="600"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V4</a:t>
              </a:r>
            </a:p>
          </p:txBody>
        </p:sp>
        <p:sp>
          <p:nvSpPr>
            <p:cNvPr id="39943" name="Oval 9"/>
            <p:cNvSpPr>
              <a:spLocks noChangeArrowheads="1"/>
            </p:cNvSpPr>
            <p:nvPr/>
          </p:nvSpPr>
          <p:spPr bwMode="auto">
            <a:xfrm>
              <a:off x="962"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V5</a:t>
              </a:r>
            </a:p>
          </p:txBody>
        </p:sp>
        <p:sp>
          <p:nvSpPr>
            <p:cNvPr id="39944" name="Oval 10"/>
            <p:cNvSpPr>
              <a:spLocks noChangeArrowheads="1"/>
            </p:cNvSpPr>
            <p:nvPr/>
          </p:nvSpPr>
          <p:spPr bwMode="auto">
            <a:xfrm>
              <a:off x="1525" y="244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V3</a:t>
              </a:r>
            </a:p>
          </p:txBody>
        </p:sp>
        <p:sp>
          <p:nvSpPr>
            <p:cNvPr id="39945" name="Oval 11"/>
            <p:cNvSpPr>
              <a:spLocks noChangeArrowheads="1"/>
            </p:cNvSpPr>
            <p:nvPr/>
          </p:nvSpPr>
          <p:spPr bwMode="auto">
            <a:xfrm>
              <a:off x="1721"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V7</a:t>
              </a:r>
            </a:p>
          </p:txBody>
        </p:sp>
        <p:sp>
          <p:nvSpPr>
            <p:cNvPr id="39946" name="Oval 12"/>
            <p:cNvSpPr>
              <a:spLocks noChangeArrowheads="1"/>
            </p:cNvSpPr>
            <p:nvPr/>
          </p:nvSpPr>
          <p:spPr bwMode="auto">
            <a:xfrm>
              <a:off x="1328"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V6</a:t>
              </a:r>
            </a:p>
          </p:txBody>
        </p:sp>
        <p:sp>
          <p:nvSpPr>
            <p:cNvPr id="39947" name="Oval 13"/>
            <p:cNvSpPr>
              <a:spLocks noChangeArrowheads="1"/>
            </p:cNvSpPr>
            <p:nvPr/>
          </p:nvSpPr>
          <p:spPr bwMode="auto">
            <a:xfrm>
              <a:off x="1179" y="3217"/>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V8</a:t>
              </a:r>
            </a:p>
          </p:txBody>
        </p:sp>
        <p:sp>
          <p:nvSpPr>
            <p:cNvPr id="39948" name="Line 14"/>
            <p:cNvSpPr>
              <a:spLocks noChangeShapeType="1"/>
            </p:cNvSpPr>
            <p:nvPr/>
          </p:nvSpPr>
          <p:spPr bwMode="auto">
            <a:xfrm flipH="1">
              <a:off x="985" y="2312"/>
              <a:ext cx="178"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9949" name="Line 15"/>
            <p:cNvSpPr>
              <a:spLocks noChangeShapeType="1"/>
            </p:cNvSpPr>
            <p:nvPr/>
          </p:nvSpPr>
          <p:spPr bwMode="auto">
            <a:xfrm>
              <a:off x="1319" y="2301"/>
              <a:ext cx="2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9950" name="Line 16"/>
            <p:cNvSpPr>
              <a:spLocks noChangeShapeType="1"/>
            </p:cNvSpPr>
            <p:nvPr/>
          </p:nvSpPr>
          <p:spPr bwMode="auto">
            <a:xfrm flipH="1">
              <a:off x="741" y="2645"/>
              <a:ext cx="100"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9951" name="Line 17"/>
            <p:cNvSpPr>
              <a:spLocks noChangeShapeType="1"/>
            </p:cNvSpPr>
            <p:nvPr/>
          </p:nvSpPr>
          <p:spPr bwMode="auto">
            <a:xfrm>
              <a:off x="930" y="2623"/>
              <a:ext cx="111" cy="2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9952" name="Line 18"/>
            <p:cNvSpPr>
              <a:spLocks noChangeShapeType="1"/>
            </p:cNvSpPr>
            <p:nvPr/>
          </p:nvSpPr>
          <p:spPr bwMode="auto">
            <a:xfrm flipH="1">
              <a:off x="1474" y="2634"/>
              <a:ext cx="1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9953" name="Line 19"/>
            <p:cNvSpPr>
              <a:spLocks noChangeShapeType="1"/>
            </p:cNvSpPr>
            <p:nvPr/>
          </p:nvSpPr>
          <p:spPr bwMode="auto">
            <a:xfrm>
              <a:off x="1719" y="2634"/>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9954" name="Line 21"/>
            <p:cNvSpPr>
              <a:spLocks noChangeShapeType="1"/>
            </p:cNvSpPr>
            <p:nvPr/>
          </p:nvSpPr>
          <p:spPr bwMode="auto">
            <a:xfrm>
              <a:off x="1073" y="3023"/>
              <a:ext cx="167"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9955" name="Line 22"/>
            <p:cNvSpPr>
              <a:spLocks noChangeShapeType="1"/>
            </p:cNvSpPr>
            <p:nvPr/>
          </p:nvSpPr>
          <p:spPr bwMode="auto">
            <a:xfrm flipH="1">
              <a:off x="1307" y="3034"/>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9956" name="Line 23"/>
            <p:cNvSpPr>
              <a:spLocks noChangeShapeType="1"/>
            </p:cNvSpPr>
            <p:nvPr/>
          </p:nvSpPr>
          <p:spPr bwMode="auto">
            <a:xfrm>
              <a:off x="707" y="3023"/>
              <a:ext cx="478" cy="2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39957" name="Line 24"/>
            <p:cNvSpPr>
              <a:spLocks noChangeShapeType="1"/>
            </p:cNvSpPr>
            <p:nvPr/>
          </p:nvSpPr>
          <p:spPr bwMode="auto">
            <a:xfrm flipH="1">
              <a:off x="1385" y="3034"/>
              <a:ext cx="444" cy="2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42938" y="906463"/>
            <a:ext cx="8135937" cy="5302250"/>
          </a:xfrm>
        </p:spPr>
        <p:txBody>
          <a:bodyPr/>
          <a:lstStyle/>
          <a:p>
            <a:pPr eaLnBrk="1" hangingPunct="1"/>
            <a:r>
              <a:rPr lang="zh-CN" altLang="en-US" dirty="0" smtClean="0"/>
              <a:t>图的基本术语</a:t>
            </a:r>
          </a:p>
          <a:p>
            <a:pPr lvl="1" eaLnBrk="1" hangingPunct="1"/>
            <a:r>
              <a:rPr lang="zh-CN" altLang="zh-CN" dirty="0" smtClean="0"/>
              <a:t>有向图</a:t>
            </a:r>
            <a:endParaRPr lang="zh-CN" altLang="en-US" dirty="0" smtClean="0"/>
          </a:p>
          <a:p>
            <a:pPr lvl="2" eaLnBrk="1" hangingPunct="1"/>
            <a:r>
              <a:rPr lang="zh-CN" altLang="en-US" dirty="0" smtClean="0"/>
              <a:t>有向图</a:t>
            </a:r>
            <a:r>
              <a:rPr lang="en-US" altLang="zh-CN" dirty="0" smtClean="0"/>
              <a:t>G</a:t>
            </a:r>
            <a:r>
              <a:rPr lang="zh-CN" altLang="zh-CN" dirty="0" smtClean="0"/>
              <a:t>是由两个集合</a:t>
            </a:r>
            <a:r>
              <a:rPr lang="en-US" altLang="zh-CN" dirty="0" smtClean="0"/>
              <a:t>V(G)</a:t>
            </a:r>
            <a:r>
              <a:rPr lang="zh-CN" altLang="zh-CN" dirty="0" smtClean="0"/>
              <a:t>和</a:t>
            </a:r>
            <a:r>
              <a:rPr lang="en-US" altLang="zh-CN" dirty="0" smtClean="0"/>
              <a:t>E(G)</a:t>
            </a:r>
            <a:r>
              <a:rPr lang="zh-CN" altLang="zh-CN" dirty="0" smtClean="0"/>
              <a:t>组成的</a:t>
            </a:r>
            <a:endParaRPr lang="zh-CN" altLang="en-US" dirty="0" smtClean="0"/>
          </a:p>
          <a:p>
            <a:pPr lvl="3" eaLnBrk="1" hangingPunct="1"/>
            <a:r>
              <a:rPr lang="zh-CN" altLang="zh-CN" dirty="0" smtClean="0"/>
              <a:t> </a:t>
            </a:r>
            <a:r>
              <a:rPr lang="zh-CN" altLang="en-US" dirty="0" smtClean="0"/>
              <a:t>其中</a:t>
            </a:r>
          </a:p>
          <a:p>
            <a:pPr lvl="4" eaLnBrk="1" hangingPunct="1"/>
            <a:r>
              <a:rPr lang="en-US" altLang="zh-CN" dirty="0" smtClean="0"/>
              <a:t>V(G)</a:t>
            </a:r>
            <a:r>
              <a:rPr lang="zh-CN" altLang="zh-CN" dirty="0" smtClean="0"/>
              <a:t>是顶点的非空有限集</a:t>
            </a:r>
            <a:endParaRPr lang="zh-CN" altLang="en-US" dirty="0" smtClean="0"/>
          </a:p>
          <a:p>
            <a:pPr lvl="4" eaLnBrk="1" hangingPunct="1"/>
            <a:r>
              <a:rPr lang="en-US" altLang="zh-CN" dirty="0" smtClean="0"/>
              <a:t>E(G)</a:t>
            </a:r>
            <a:r>
              <a:rPr lang="zh-CN" altLang="zh-CN" dirty="0" smtClean="0"/>
              <a:t>是有向边（也称弧）的有限集合，弧是顶点的有序对，记为&lt;</a:t>
            </a:r>
            <a:r>
              <a:rPr lang="en-US" altLang="zh-CN" dirty="0" smtClean="0"/>
              <a:t>v, w&gt;</a:t>
            </a:r>
            <a:r>
              <a:rPr lang="zh-CN" altLang="en-US" dirty="0" smtClean="0"/>
              <a:t>，</a:t>
            </a:r>
            <a:r>
              <a:rPr lang="en-US" altLang="zh-CN" dirty="0" smtClean="0"/>
              <a:t>v</a:t>
            </a:r>
            <a:r>
              <a:rPr lang="zh-CN" altLang="en-US" dirty="0" smtClean="0"/>
              <a:t>，</a:t>
            </a:r>
            <a:r>
              <a:rPr lang="en-US" altLang="zh-CN" dirty="0" smtClean="0"/>
              <a:t>w</a:t>
            </a:r>
            <a:r>
              <a:rPr lang="zh-CN" altLang="zh-CN" dirty="0" smtClean="0"/>
              <a:t>是顶点，</a:t>
            </a:r>
            <a:r>
              <a:rPr lang="en-US" altLang="zh-CN" dirty="0" smtClean="0"/>
              <a:t>v</a:t>
            </a:r>
            <a:r>
              <a:rPr lang="zh-CN" altLang="zh-CN" dirty="0" smtClean="0"/>
              <a:t>为弧尾</a:t>
            </a:r>
            <a:r>
              <a:rPr lang="zh-CN" altLang="en-US" dirty="0" smtClean="0"/>
              <a:t>或始点</a:t>
            </a:r>
            <a:r>
              <a:rPr lang="zh-CN" altLang="zh-CN" dirty="0" smtClean="0"/>
              <a:t>，</a:t>
            </a:r>
            <a:r>
              <a:rPr lang="en-US" altLang="zh-CN" dirty="0" smtClean="0"/>
              <a:t>w</a:t>
            </a:r>
            <a:r>
              <a:rPr lang="zh-CN" altLang="zh-CN" dirty="0" smtClean="0"/>
              <a:t>为弧头</a:t>
            </a:r>
            <a:r>
              <a:rPr lang="zh-CN" altLang="en-US" dirty="0" smtClean="0"/>
              <a:t>或终点</a:t>
            </a:r>
          </a:p>
          <a:p>
            <a:pPr lvl="3" eaLnBrk="1" hangingPunct="1"/>
            <a:r>
              <a:rPr lang="zh-CN" altLang="en-US" dirty="0" smtClean="0"/>
              <a:t>在图中，用箭头标明边的方向</a:t>
            </a:r>
          </a:p>
          <a:p>
            <a:pPr lvl="2" eaLnBrk="1" hangingPunct="1"/>
            <a:r>
              <a:rPr lang="zh-CN" altLang="en-US" dirty="0" smtClean="0"/>
              <a:t>例</a:t>
            </a:r>
            <a:r>
              <a:rPr lang="en-US" altLang="zh-CN" dirty="0" smtClean="0"/>
              <a:t>G1</a:t>
            </a:r>
            <a:r>
              <a:rPr lang="zh-CN" altLang="en-US" dirty="0" smtClean="0"/>
              <a:t>中</a:t>
            </a:r>
          </a:p>
          <a:p>
            <a:pPr lvl="3" eaLnBrk="1" hangingPunct="1"/>
            <a:r>
              <a:rPr lang="en-US" altLang="zh-CN" dirty="0" smtClean="0"/>
              <a:t>V(G1)={1,2,3,4,5,6}</a:t>
            </a:r>
          </a:p>
          <a:p>
            <a:pPr lvl="3" eaLnBrk="1" hangingPunct="1"/>
            <a:r>
              <a:rPr lang="en-US" altLang="zh-CN" dirty="0" smtClean="0"/>
              <a:t>E(G1)={&lt;1,2&gt;, &lt;2,1&gt;, &lt;2,3&gt;, &lt;2,4&gt;, &lt;3,5&gt;, &lt;5,6&gt;, &lt;6,3&gt;}</a:t>
            </a:r>
          </a:p>
        </p:txBody>
      </p:sp>
      <p:grpSp>
        <p:nvGrpSpPr>
          <p:cNvPr id="5123" name="Group 22"/>
          <p:cNvGrpSpPr>
            <a:grpSpLocks/>
          </p:cNvGrpSpPr>
          <p:nvPr/>
        </p:nvGrpSpPr>
        <p:grpSpPr bwMode="auto">
          <a:xfrm>
            <a:off x="5500688" y="0"/>
            <a:ext cx="3333750" cy="1984375"/>
            <a:chOff x="3465" y="0"/>
            <a:chExt cx="2100" cy="1250"/>
          </a:xfrm>
        </p:grpSpPr>
        <p:sp>
          <p:nvSpPr>
            <p:cNvPr id="5124" name="Rectangle 21"/>
            <p:cNvSpPr>
              <a:spLocks noChangeArrowheads="1"/>
            </p:cNvSpPr>
            <p:nvPr/>
          </p:nvSpPr>
          <p:spPr bwMode="auto">
            <a:xfrm>
              <a:off x="3465" y="0"/>
              <a:ext cx="2100" cy="12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5" name="Group 3"/>
            <p:cNvGrpSpPr>
              <a:grpSpLocks/>
            </p:cNvGrpSpPr>
            <p:nvPr/>
          </p:nvGrpSpPr>
          <p:grpSpPr bwMode="auto">
            <a:xfrm>
              <a:off x="3475" y="0"/>
              <a:ext cx="2043" cy="1250"/>
              <a:chOff x="642" y="497"/>
              <a:chExt cx="2043" cy="1250"/>
            </a:xfrm>
          </p:grpSpPr>
          <p:grpSp>
            <p:nvGrpSpPr>
              <p:cNvPr id="5126" name="Group 4"/>
              <p:cNvGrpSpPr>
                <a:grpSpLocks/>
              </p:cNvGrpSpPr>
              <p:nvPr/>
            </p:nvGrpSpPr>
            <p:grpSpPr bwMode="auto">
              <a:xfrm>
                <a:off x="642" y="497"/>
                <a:ext cx="2043" cy="933"/>
                <a:chOff x="642" y="497"/>
                <a:chExt cx="2043" cy="933"/>
              </a:xfrm>
            </p:grpSpPr>
            <p:sp>
              <p:nvSpPr>
                <p:cNvPr id="5128" name="Text Box 5"/>
                <p:cNvSpPr txBox="1">
                  <a:spLocks noChangeArrowheads="1"/>
                </p:cNvSpPr>
                <p:nvPr/>
              </p:nvSpPr>
              <p:spPr bwMode="auto">
                <a:xfrm>
                  <a:off x="642" y="497"/>
                  <a:ext cx="1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kumimoji="1" lang="zh-CN" altLang="zh-CN" sz="2000">
                    <a:latin typeface="Times New Roman" pitchFamily="18" charset="0"/>
                  </a:endParaRPr>
                </a:p>
              </p:txBody>
            </p:sp>
            <p:sp>
              <p:nvSpPr>
                <p:cNvPr id="5129" name="Oval 6"/>
                <p:cNvSpPr>
                  <a:spLocks noChangeArrowheads="1"/>
                </p:cNvSpPr>
                <p:nvPr/>
              </p:nvSpPr>
              <p:spPr bwMode="auto">
                <a:xfrm>
                  <a:off x="1089" y="755"/>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2</a:t>
                  </a:r>
                </a:p>
              </p:txBody>
            </p:sp>
            <p:sp>
              <p:nvSpPr>
                <p:cNvPr id="5130" name="Oval 7"/>
                <p:cNvSpPr>
                  <a:spLocks noChangeArrowheads="1"/>
                </p:cNvSpPr>
                <p:nvPr/>
              </p:nvSpPr>
              <p:spPr bwMode="auto">
                <a:xfrm>
                  <a:off x="1537" y="755"/>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4</a:t>
                  </a:r>
                </a:p>
              </p:txBody>
            </p:sp>
            <p:sp>
              <p:nvSpPr>
                <p:cNvPr id="5131" name="Oval 8"/>
                <p:cNvSpPr>
                  <a:spLocks noChangeArrowheads="1"/>
                </p:cNvSpPr>
                <p:nvPr/>
              </p:nvSpPr>
              <p:spPr bwMode="auto">
                <a:xfrm>
                  <a:off x="1985" y="755"/>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5</a:t>
                  </a:r>
                </a:p>
              </p:txBody>
            </p:sp>
            <p:sp>
              <p:nvSpPr>
                <p:cNvPr id="5132" name="Oval 9"/>
                <p:cNvSpPr>
                  <a:spLocks noChangeArrowheads="1"/>
                </p:cNvSpPr>
                <p:nvPr/>
              </p:nvSpPr>
              <p:spPr bwMode="auto">
                <a:xfrm>
                  <a:off x="752" y="1218"/>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1</a:t>
                  </a:r>
                </a:p>
              </p:txBody>
            </p:sp>
            <p:sp>
              <p:nvSpPr>
                <p:cNvPr id="5133" name="Oval 10"/>
                <p:cNvSpPr>
                  <a:spLocks noChangeArrowheads="1"/>
                </p:cNvSpPr>
                <p:nvPr/>
              </p:nvSpPr>
              <p:spPr bwMode="auto">
                <a:xfrm>
                  <a:off x="1537" y="1218"/>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3</a:t>
                  </a:r>
                </a:p>
              </p:txBody>
            </p:sp>
            <p:sp>
              <p:nvSpPr>
                <p:cNvPr id="5134" name="Oval 11"/>
                <p:cNvSpPr>
                  <a:spLocks noChangeArrowheads="1"/>
                </p:cNvSpPr>
                <p:nvPr/>
              </p:nvSpPr>
              <p:spPr bwMode="auto">
                <a:xfrm>
                  <a:off x="2485" y="1218"/>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6</a:t>
                  </a:r>
                </a:p>
              </p:txBody>
            </p:sp>
            <p:sp>
              <p:nvSpPr>
                <p:cNvPr id="5135" name="Line 12"/>
                <p:cNvSpPr>
                  <a:spLocks noChangeShapeType="1"/>
                </p:cNvSpPr>
                <p:nvPr/>
              </p:nvSpPr>
              <p:spPr bwMode="auto">
                <a:xfrm>
                  <a:off x="1289" y="867"/>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5136" name="Line 13"/>
                <p:cNvSpPr>
                  <a:spLocks noChangeShapeType="1"/>
                </p:cNvSpPr>
                <p:nvPr/>
              </p:nvSpPr>
              <p:spPr bwMode="auto">
                <a:xfrm>
                  <a:off x="1233" y="933"/>
                  <a:ext cx="334" cy="33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5137" name="Line 14"/>
                <p:cNvSpPr>
                  <a:spLocks noChangeShapeType="1"/>
                </p:cNvSpPr>
                <p:nvPr/>
              </p:nvSpPr>
              <p:spPr bwMode="auto">
                <a:xfrm flipH="1">
                  <a:off x="1734" y="1344"/>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5138" name="Line 15"/>
                <p:cNvSpPr>
                  <a:spLocks noChangeShapeType="1"/>
                </p:cNvSpPr>
                <p:nvPr/>
              </p:nvSpPr>
              <p:spPr bwMode="auto">
                <a:xfrm flipV="1">
                  <a:off x="1722" y="956"/>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5139" name="Line 16"/>
                <p:cNvSpPr>
                  <a:spLocks noChangeShapeType="1"/>
                </p:cNvSpPr>
                <p:nvPr/>
              </p:nvSpPr>
              <p:spPr bwMode="auto">
                <a:xfrm>
                  <a:off x="2189" y="911"/>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5140" name="Freeform 17"/>
                <p:cNvSpPr>
                  <a:spLocks/>
                </p:cNvSpPr>
                <p:nvPr/>
              </p:nvSpPr>
              <p:spPr bwMode="auto">
                <a:xfrm>
                  <a:off x="900" y="933"/>
                  <a:ext cx="222" cy="300"/>
                </a:xfrm>
                <a:custGeom>
                  <a:avLst/>
                  <a:gdLst>
                    <a:gd name="T0" fmla="*/ 222 w 222"/>
                    <a:gd name="T1" fmla="*/ 0 h 300"/>
                    <a:gd name="T2" fmla="*/ 67 w 222"/>
                    <a:gd name="T3" fmla="*/ 89 h 300"/>
                    <a:gd name="T4" fmla="*/ 0 w 222"/>
                    <a:gd name="T5" fmla="*/ 300 h 300"/>
                    <a:gd name="T6" fmla="*/ 0 60000 65536"/>
                    <a:gd name="T7" fmla="*/ 0 60000 65536"/>
                    <a:gd name="T8" fmla="*/ 0 60000 65536"/>
                  </a:gdLst>
                  <a:ahLst/>
                  <a:cxnLst>
                    <a:cxn ang="T6">
                      <a:pos x="T0" y="T1"/>
                    </a:cxn>
                    <a:cxn ang="T7">
                      <a:pos x="T2" y="T3"/>
                    </a:cxn>
                    <a:cxn ang="T8">
                      <a:pos x="T4" y="T5"/>
                    </a:cxn>
                  </a:cxnLst>
                  <a:rect l="0" t="0" r="r" b="b"/>
                  <a:pathLst>
                    <a:path w="222" h="300">
                      <a:moveTo>
                        <a:pt x="222" y="0"/>
                      </a:moveTo>
                      <a:cubicBezTo>
                        <a:pt x="163" y="19"/>
                        <a:pt x="104" y="39"/>
                        <a:pt x="67" y="89"/>
                      </a:cubicBezTo>
                      <a:cubicBezTo>
                        <a:pt x="30" y="139"/>
                        <a:pt x="6" y="270"/>
                        <a:pt x="0" y="30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5141" name="Freeform 18"/>
                <p:cNvSpPr>
                  <a:spLocks/>
                </p:cNvSpPr>
                <p:nvPr/>
              </p:nvSpPr>
              <p:spPr bwMode="auto">
                <a:xfrm>
                  <a:off x="945" y="955"/>
                  <a:ext cx="211" cy="312"/>
                </a:xfrm>
                <a:custGeom>
                  <a:avLst/>
                  <a:gdLst>
                    <a:gd name="T0" fmla="*/ 0 w 211"/>
                    <a:gd name="T1" fmla="*/ 312 h 312"/>
                    <a:gd name="T2" fmla="*/ 155 w 211"/>
                    <a:gd name="T3" fmla="*/ 223 h 312"/>
                    <a:gd name="T4" fmla="*/ 211 w 211"/>
                    <a:gd name="T5" fmla="*/ 0 h 312"/>
                    <a:gd name="T6" fmla="*/ 0 60000 65536"/>
                    <a:gd name="T7" fmla="*/ 0 60000 65536"/>
                    <a:gd name="T8" fmla="*/ 0 60000 65536"/>
                  </a:gdLst>
                  <a:ahLst/>
                  <a:cxnLst>
                    <a:cxn ang="T6">
                      <a:pos x="T0" y="T1"/>
                    </a:cxn>
                    <a:cxn ang="T7">
                      <a:pos x="T2" y="T3"/>
                    </a:cxn>
                    <a:cxn ang="T8">
                      <a:pos x="T4" y="T5"/>
                    </a:cxn>
                  </a:cxnLst>
                  <a:rect l="0" t="0" r="r" b="b"/>
                  <a:pathLst>
                    <a:path w="211" h="312">
                      <a:moveTo>
                        <a:pt x="0" y="312"/>
                      </a:moveTo>
                      <a:cubicBezTo>
                        <a:pt x="60" y="293"/>
                        <a:pt x="120" y="275"/>
                        <a:pt x="155" y="223"/>
                      </a:cubicBezTo>
                      <a:cubicBezTo>
                        <a:pt x="190" y="171"/>
                        <a:pt x="207" y="31"/>
                        <a:pt x="211"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sp>
            <p:nvSpPr>
              <p:cNvPr id="5127" name="Text Box 19"/>
              <p:cNvSpPr txBox="1">
                <a:spLocks noChangeArrowheads="1"/>
              </p:cNvSpPr>
              <p:nvPr/>
            </p:nvSpPr>
            <p:spPr bwMode="auto">
              <a:xfrm>
                <a:off x="1378" y="1497"/>
                <a:ext cx="3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rPr>
                  <a:t>G1</a:t>
                </a:r>
              </a:p>
            </p:txBody>
          </p:sp>
        </p:gr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417513" y="1076325"/>
            <a:ext cx="8064500" cy="5781675"/>
          </a:xfrm>
        </p:spPr>
        <p:txBody>
          <a:bodyPr/>
          <a:lstStyle/>
          <a:p>
            <a:pPr eaLnBrk="1" hangingPunct="1"/>
            <a:r>
              <a:rPr lang="zh-CN" altLang="en-US" dirty="0" smtClean="0"/>
              <a:t>图的遍历</a:t>
            </a:r>
            <a:r>
              <a:rPr lang="en-US" altLang="zh-CN" dirty="0" smtClean="0">
                <a:latin typeface="Arial" charset="0"/>
              </a:rPr>
              <a:t>——</a:t>
            </a:r>
            <a:r>
              <a:rPr lang="zh-CN" altLang="en-US" dirty="0" smtClean="0"/>
              <a:t>深度优先遍历算法描述</a:t>
            </a:r>
          </a:p>
          <a:p>
            <a:pPr lvl="1" eaLnBrk="1" hangingPunct="1"/>
            <a:r>
              <a:rPr kumimoji="1" lang="zh-CN" altLang="en-US" dirty="0" smtClean="0"/>
              <a:t>采用邻接表表示存储结构</a:t>
            </a:r>
          </a:p>
          <a:p>
            <a:pPr lvl="2" eaLnBrk="1" hangingPunct="1"/>
            <a:r>
              <a:rPr kumimoji="1" lang="en-US" altLang="zh-CN" dirty="0" smtClean="0"/>
              <a:t>V1,V3,V7,V6,V2,V5,V8,V4</a:t>
            </a:r>
          </a:p>
        </p:txBody>
      </p:sp>
      <p:grpSp>
        <p:nvGrpSpPr>
          <p:cNvPr id="40963" name="Group 23"/>
          <p:cNvGrpSpPr>
            <a:grpSpLocks/>
          </p:cNvGrpSpPr>
          <p:nvPr/>
        </p:nvGrpSpPr>
        <p:grpSpPr bwMode="auto">
          <a:xfrm>
            <a:off x="6650038" y="0"/>
            <a:ext cx="2114550" cy="2036763"/>
            <a:chOff x="716" y="1443"/>
            <a:chExt cx="1332" cy="1283"/>
          </a:xfrm>
        </p:grpSpPr>
        <p:sp>
          <p:nvSpPr>
            <p:cNvPr id="41107" name="Oval 24"/>
            <p:cNvSpPr>
              <a:spLocks noChangeArrowheads="1"/>
            </p:cNvSpPr>
            <p:nvPr/>
          </p:nvSpPr>
          <p:spPr bwMode="auto">
            <a:xfrm>
              <a:off x="1246" y="1443"/>
              <a:ext cx="211" cy="211"/>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a:t>
              </a:r>
              <a:r>
                <a:rPr kumimoji="1" lang="en-US" altLang="zh-CN" sz="1400">
                  <a:solidFill>
                    <a:srgbClr val="000066"/>
                  </a:solidFill>
                  <a:latin typeface="Times New Roman" pitchFamily="18" charset="0"/>
                </a:rPr>
                <a:t>1</a:t>
              </a:r>
              <a:endParaRPr kumimoji="1" lang="en-US" altLang="zh-CN" sz="2000">
                <a:solidFill>
                  <a:srgbClr val="000066"/>
                </a:solidFill>
                <a:latin typeface="Times New Roman" pitchFamily="18" charset="0"/>
              </a:endParaRPr>
            </a:p>
          </p:txBody>
        </p:sp>
        <p:sp>
          <p:nvSpPr>
            <p:cNvPr id="41108" name="Oval 25"/>
            <p:cNvSpPr>
              <a:spLocks noChangeArrowheads="1"/>
            </p:cNvSpPr>
            <p:nvPr/>
          </p:nvSpPr>
          <p:spPr bwMode="auto">
            <a:xfrm>
              <a:off x="887" y="176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V2</a:t>
              </a:r>
            </a:p>
          </p:txBody>
        </p:sp>
        <p:sp>
          <p:nvSpPr>
            <p:cNvPr id="41109" name="Oval 26"/>
            <p:cNvSpPr>
              <a:spLocks noChangeArrowheads="1"/>
            </p:cNvSpPr>
            <p:nvPr/>
          </p:nvSpPr>
          <p:spPr bwMode="auto">
            <a:xfrm>
              <a:off x="716"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V4</a:t>
              </a:r>
            </a:p>
          </p:txBody>
        </p:sp>
        <p:sp>
          <p:nvSpPr>
            <p:cNvPr id="41110" name="Oval 27"/>
            <p:cNvSpPr>
              <a:spLocks noChangeArrowheads="1"/>
            </p:cNvSpPr>
            <p:nvPr/>
          </p:nvSpPr>
          <p:spPr bwMode="auto">
            <a:xfrm>
              <a:off x="1078"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V5</a:t>
              </a:r>
            </a:p>
          </p:txBody>
        </p:sp>
        <p:sp>
          <p:nvSpPr>
            <p:cNvPr id="41111" name="Oval 28"/>
            <p:cNvSpPr>
              <a:spLocks noChangeArrowheads="1"/>
            </p:cNvSpPr>
            <p:nvPr/>
          </p:nvSpPr>
          <p:spPr bwMode="auto">
            <a:xfrm>
              <a:off x="1641" y="176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V3</a:t>
              </a:r>
            </a:p>
          </p:txBody>
        </p:sp>
        <p:sp>
          <p:nvSpPr>
            <p:cNvPr id="41112" name="Oval 29"/>
            <p:cNvSpPr>
              <a:spLocks noChangeArrowheads="1"/>
            </p:cNvSpPr>
            <p:nvPr/>
          </p:nvSpPr>
          <p:spPr bwMode="auto">
            <a:xfrm>
              <a:off x="1837"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V7</a:t>
              </a:r>
            </a:p>
          </p:txBody>
        </p:sp>
        <p:sp>
          <p:nvSpPr>
            <p:cNvPr id="41113" name="Oval 30"/>
            <p:cNvSpPr>
              <a:spLocks noChangeArrowheads="1"/>
            </p:cNvSpPr>
            <p:nvPr/>
          </p:nvSpPr>
          <p:spPr bwMode="auto">
            <a:xfrm>
              <a:off x="1444"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V6</a:t>
              </a:r>
            </a:p>
          </p:txBody>
        </p:sp>
        <p:sp>
          <p:nvSpPr>
            <p:cNvPr id="41114" name="Oval 31"/>
            <p:cNvSpPr>
              <a:spLocks noChangeArrowheads="1"/>
            </p:cNvSpPr>
            <p:nvPr/>
          </p:nvSpPr>
          <p:spPr bwMode="auto">
            <a:xfrm>
              <a:off x="917" y="2515"/>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V8</a:t>
              </a:r>
            </a:p>
          </p:txBody>
        </p:sp>
        <p:sp>
          <p:nvSpPr>
            <p:cNvPr id="41115" name="Line 32"/>
            <p:cNvSpPr>
              <a:spLocks noChangeShapeType="1"/>
            </p:cNvSpPr>
            <p:nvPr/>
          </p:nvSpPr>
          <p:spPr bwMode="auto">
            <a:xfrm flipH="1">
              <a:off x="1101" y="1632"/>
              <a:ext cx="178"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116" name="Line 33"/>
            <p:cNvSpPr>
              <a:spLocks noChangeShapeType="1"/>
            </p:cNvSpPr>
            <p:nvPr/>
          </p:nvSpPr>
          <p:spPr bwMode="auto">
            <a:xfrm>
              <a:off x="1435" y="1621"/>
              <a:ext cx="2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117" name="Line 34"/>
            <p:cNvSpPr>
              <a:spLocks noChangeShapeType="1"/>
            </p:cNvSpPr>
            <p:nvPr/>
          </p:nvSpPr>
          <p:spPr bwMode="auto">
            <a:xfrm flipH="1">
              <a:off x="857" y="1965"/>
              <a:ext cx="100"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118" name="Line 35"/>
            <p:cNvSpPr>
              <a:spLocks noChangeShapeType="1"/>
            </p:cNvSpPr>
            <p:nvPr/>
          </p:nvSpPr>
          <p:spPr bwMode="auto">
            <a:xfrm>
              <a:off x="1046" y="1943"/>
              <a:ext cx="111" cy="2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119" name="Line 36"/>
            <p:cNvSpPr>
              <a:spLocks noChangeShapeType="1"/>
            </p:cNvSpPr>
            <p:nvPr/>
          </p:nvSpPr>
          <p:spPr bwMode="auto">
            <a:xfrm>
              <a:off x="846" y="2332"/>
              <a:ext cx="89"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120" name="Line 37"/>
            <p:cNvSpPr>
              <a:spLocks noChangeShapeType="1"/>
            </p:cNvSpPr>
            <p:nvPr/>
          </p:nvSpPr>
          <p:spPr bwMode="auto">
            <a:xfrm flipH="1">
              <a:off x="1079" y="2354"/>
              <a:ext cx="89"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121" name="Line 38"/>
            <p:cNvSpPr>
              <a:spLocks noChangeShapeType="1"/>
            </p:cNvSpPr>
            <p:nvPr/>
          </p:nvSpPr>
          <p:spPr bwMode="auto">
            <a:xfrm flipH="1">
              <a:off x="1590" y="1954"/>
              <a:ext cx="1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122" name="Line 39"/>
            <p:cNvSpPr>
              <a:spLocks noChangeShapeType="1"/>
            </p:cNvSpPr>
            <p:nvPr/>
          </p:nvSpPr>
          <p:spPr bwMode="auto">
            <a:xfrm flipV="1">
              <a:off x="1657" y="2286"/>
              <a:ext cx="178" cy="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123" name="Line 40"/>
            <p:cNvSpPr>
              <a:spLocks noChangeShapeType="1"/>
            </p:cNvSpPr>
            <p:nvPr/>
          </p:nvSpPr>
          <p:spPr bwMode="auto">
            <a:xfrm>
              <a:off x="1835" y="1954"/>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sp>
        <p:nvSpPr>
          <p:cNvPr id="40964" name="Rectangle 42"/>
          <p:cNvSpPr>
            <a:spLocks noChangeArrowheads="1"/>
          </p:cNvSpPr>
          <p:nvPr/>
        </p:nvSpPr>
        <p:spPr bwMode="auto">
          <a:xfrm>
            <a:off x="1974850" y="2740025"/>
            <a:ext cx="1293813" cy="357028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0965" name="Line 43"/>
          <p:cNvSpPr>
            <a:spLocks noChangeShapeType="1"/>
          </p:cNvSpPr>
          <p:nvPr/>
        </p:nvSpPr>
        <p:spPr bwMode="auto">
          <a:xfrm>
            <a:off x="1963738" y="3181350"/>
            <a:ext cx="1293812"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0966" name="Line 44"/>
          <p:cNvSpPr>
            <a:spLocks noChangeShapeType="1"/>
          </p:cNvSpPr>
          <p:nvPr/>
        </p:nvSpPr>
        <p:spPr bwMode="auto">
          <a:xfrm>
            <a:off x="1963738" y="3621088"/>
            <a:ext cx="1293812"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0967" name="Line 45"/>
          <p:cNvSpPr>
            <a:spLocks noChangeShapeType="1"/>
          </p:cNvSpPr>
          <p:nvPr/>
        </p:nvSpPr>
        <p:spPr bwMode="auto">
          <a:xfrm>
            <a:off x="1963738" y="4062413"/>
            <a:ext cx="1293812"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0968" name="Line 46"/>
          <p:cNvSpPr>
            <a:spLocks noChangeShapeType="1"/>
          </p:cNvSpPr>
          <p:nvPr/>
        </p:nvSpPr>
        <p:spPr bwMode="auto">
          <a:xfrm flipH="1">
            <a:off x="2643188" y="2740025"/>
            <a:ext cx="1587" cy="36068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40969" name="Text Box 47"/>
          <p:cNvSpPr txBox="1">
            <a:spLocks noChangeArrowheads="1"/>
          </p:cNvSpPr>
          <p:nvPr/>
        </p:nvSpPr>
        <p:spPr bwMode="auto">
          <a:xfrm>
            <a:off x="1550988" y="2744788"/>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1</a:t>
            </a:r>
          </a:p>
        </p:txBody>
      </p:sp>
      <p:sp>
        <p:nvSpPr>
          <p:cNvPr id="40970" name="Text Box 48"/>
          <p:cNvSpPr txBox="1">
            <a:spLocks noChangeArrowheads="1"/>
          </p:cNvSpPr>
          <p:nvPr/>
        </p:nvSpPr>
        <p:spPr bwMode="auto">
          <a:xfrm>
            <a:off x="1550988" y="3178175"/>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2</a:t>
            </a:r>
          </a:p>
        </p:txBody>
      </p:sp>
      <p:sp>
        <p:nvSpPr>
          <p:cNvPr id="40971" name="Text Box 49"/>
          <p:cNvSpPr txBox="1">
            <a:spLocks noChangeArrowheads="1"/>
          </p:cNvSpPr>
          <p:nvPr/>
        </p:nvSpPr>
        <p:spPr bwMode="auto">
          <a:xfrm>
            <a:off x="1550988" y="3609975"/>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3</a:t>
            </a:r>
          </a:p>
        </p:txBody>
      </p:sp>
      <p:sp>
        <p:nvSpPr>
          <p:cNvPr id="40972" name="Text Box 50"/>
          <p:cNvSpPr txBox="1">
            <a:spLocks noChangeArrowheads="1"/>
          </p:cNvSpPr>
          <p:nvPr/>
        </p:nvSpPr>
        <p:spPr bwMode="auto">
          <a:xfrm>
            <a:off x="1550988" y="4043363"/>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4</a:t>
            </a:r>
          </a:p>
        </p:txBody>
      </p:sp>
      <p:sp>
        <p:nvSpPr>
          <p:cNvPr id="40973" name="Text Box 51"/>
          <p:cNvSpPr txBox="1">
            <a:spLocks noChangeArrowheads="1"/>
          </p:cNvSpPr>
          <p:nvPr/>
        </p:nvSpPr>
        <p:spPr bwMode="auto">
          <a:xfrm>
            <a:off x="2063750" y="2771775"/>
            <a:ext cx="5302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a:solidFill>
                  <a:srgbClr val="000066"/>
                </a:solidFill>
              </a:rPr>
              <a:t>v1</a:t>
            </a:r>
          </a:p>
        </p:txBody>
      </p:sp>
      <p:sp>
        <p:nvSpPr>
          <p:cNvPr id="40974" name="Text Box 52"/>
          <p:cNvSpPr txBox="1">
            <a:spLocks noChangeArrowheads="1"/>
          </p:cNvSpPr>
          <p:nvPr/>
        </p:nvSpPr>
        <p:spPr bwMode="auto">
          <a:xfrm>
            <a:off x="2063750" y="3644900"/>
            <a:ext cx="5302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a:solidFill>
                  <a:srgbClr val="000066"/>
                </a:solidFill>
              </a:rPr>
              <a:t>v3</a:t>
            </a:r>
          </a:p>
        </p:txBody>
      </p:sp>
      <p:sp>
        <p:nvSpPr>
          <p:cNvPr id="40975" name="Text Box 53"/>
          <p:cNvSpPr txBox="1">
            <a:spLocks noChangeArrowheads="1"/>
          </p:cNvSpPr>
          <p:nvPr/>
        </p:nvSpPr>
        <p:spPr bwMode="auto">
          <a:xfrm>
            <a:off x="2070100" y="4081463"/>
            <a:ext cx="5302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v4</a:t>
            </a:r>
          </a:p>
        </p:txBody>
      </p:sp>
      <p:sp>
        <p:nvSpPr>
          <p:cNvPr id="40976" name="Text Box 54"/>
          <p:cNvSpPr txBox="1">
            <a:spLocks noChangeArrowheads="1"/>
          </p:cNvSpPr>
          <p:nvPr/>
        </p:nvSpPr>
        <p:spPr bwMode="auto">
          <a:xfrm>
            <a:off x="2070100" y="3171825"/>
            <a:ext cx="5302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a:solidFill>
                  <a:srgbClr val="000066"/>
                </a:solidFill>
              </a:rPr>
              <a:t>v2</a:t>
            </a:r>
          </a:p>
        </p:txBody>
      </p:sp>
      <p:grpSp>
        <p:nvGrpSpPr>
          <p:cNvPr id="40977" name="Group 57"/>
          <p:cNvGrpSpPr>
            <a:grpSpLocks/>
          </p:cNvGrpSpPr>
          <p:nvPr/>
        </p:nvGrpSpPr>
        <p:grpSpPr bwMode="auto">
          <a:xfrm>
            <a:off x="4878388" y="2719388"/>
            <a:ext cx="1020762" cy="425450"/>
            <a:chOff x="4056" y="2209"/>
            <a:chExt cx="643" cy="268"/>
          </a:xfrm>
        </p:grpSpPr>
        <p:sp>
          <p:nvSpPr>
            <p:cNvPr id="41105" name="Rectangle 58"/>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2</a:t>
              </a:r>
            </a:p>
          </p:txBody>
        </p:sp>
        <p:sp>
          <p:nvSpPr>
            <p:cNvPr id="41106" name="Line 59"/>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0978" name="Group 60"/>
          <p:cNvGrpSpPr>
            <a:grpSpLocks/>
          </p:cNvGrpSpPr>
          <p:nvPr/>
        </p:nvGrpSpPr>
        <p:grpSpPr bwMode="auto">
          <a:xfrm>
            <a:off x="3521075" y="3667125"/>
            <a:ext cx="1020763" cy="425450"/>
            <a:chOff x="4056" y="2209"/>
            <a:chExt cx="643" cy="268"/>
          </a:xfrm>
        </p:grpSpPr>
        <p:sp>
          <p:nvSpPr>
            <p:cNvPr id="41103" name="Rectangle 61"/>
            <p:cNvSpPr>
              <a:spLocks noChangeArrowheads="1"/>
            </p:cNvSpPr>
            <p:nvPr/>
          </p:nvSpPr>
          <p:spPr bwMode="auto">
            <a:xfrm>
              <a:off x="4056" y="2209"/>
              <a:ext cx="643"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7</a:t>
              </a:r>
            </a:p>
          </p:txBody>
        </p:sp>
        <p:sp>
          <p:nvSpPr>
            <p:cNvPr id="41104" name="Line 62"/>
            <p:cNvSpPr>
              <a:spLocks noChangeShapeType="1"/>
            </p:cNvSpPr>
            <p:nvPr/>
          </p:nvSpPr>
          <p:spPr bwMode="auto">
            <a:xfrm>
              <a:off x="4378" y="2222"/>
              <a:ext cx="0" cy="2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0979" name="Group 63"/>
          <p:cNvGrpSpPr>
            <a:grpSpLocks/>
          </p:cNvGrpSpPr>
          <p:nvPr/>
        </p:nvGrpSpPr>
        <p:grpSpPr bwMode="auto">
          <a:xfrm>
            <a:off x="3521075" y="4133850"/>
            <a:ext cx="1020763" cy="425450"/>
            <a:chOff x="4056" y="2209"/>
            <a:chExt cx="643" cy="268"/>
          </a:xfrm>
        </p:grpSpPr>
        <p:sp>
          <p:nvSpPr>
            <p:cNvPr id="41101" name="Rectangle 64"/>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8</a:t>
              </a:r>
            </a:p>
          </p:txBody>
        </p:sp>
        <p:sp>
          <p:nvSpPr>
            <p:cNvPr id="41102" name="Line 65"/>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0980" name="Group 66"/>
          <p:cNvGrpSpPr>
            <a:grpSpLocks/>
          </p:cNvGrpSpPr>
          <p:nvPr/>
        </p:nvGrpSpPr>
        <p:grpSpPr bwMode="auto">
          <a:xfrm>
            <a:off x="2970213" y="2720975"/>
            <a:ext cx="1590675" cy="425450"/>
            <a:chOff x="2785" y="2695"/>
            <a:chExt cx="1002" cy="268"/>
          </a:xfrm>
        </p:grpSpPr>
        <p:grpSp>
          <p:nvGrpSpPr>
            <p:cNvPr id="41097" name="Group 67"/>
            <p:cNvGrpSpPr>
              <a:grpSpLocks/>
            </p:cNvGrpSpPr>
            <p:nvPr/>
          </p:nvGrpSpPr>
          <p:grpSpPr bwMode="auto">
            <a:xfrm>
              <a:off x="3144" y="2695"/>
              <a:ext cx="643" cy="268"/>
              <a:chOff x="4056" y="2209"/>
              <a:chExt cx="643" cy="268"/>
            </a:xfrm>
          </p:grpSpPr>
          <p:sp>
            <p:nvSpPr>
              <p:cNvPr id="41099" name="Rectangle 68"/>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3</a:t>
                </a:r>
              </a:p>
            </p:txBody>
          </p:sp>
          <p:sp>
            <p:nvSpPr>
              <p:cNvPr id="41100" name="Line 69"/>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98" name="Line 70"/>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0981" name="Line 71"/>
          <p:cNvSpPr>
            <a:spLocks noChangeShapeType="1"/>
          </p:cNvSpPr>
          <p:nvPr/>
        </p:nvSpPr>
        <p:spPr bwMode="auto">
          <a:xfrm>
            <a:off x="4432300" y="2933700"/>
            <a:ext cx="441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0982" name="Line 72"/>
          <p:cNvSpPr>
            <a:spLocks noChangeShapeType="1"/>
          </p:cNvSpPr>
          <p:nvPr/>
        </p:nvSpPr>
        <p:spPr bwMode="auto">
          <a:xfrm>
            <a:off x="3003550" y="3851275"/>
            <a:ext cx="546100"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0983" name="Line 73"/>
          <p:cNvSpPr>
            <a:spLocks noChangeShapeType="1"/>
          </p:cNvSpPr>
          <p:nvPr/>
        </p:nvSpPr>
        <p:spPr bwMode="auto">
          <a:xfrm>
            <a:off x="3003550" y="4379913"/>
            <a:ext cx="51117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40984" name="Text Box 74"/>
          <p:cNvSpPr txBox="1">
            <a:spLocks noChangeArrowheads="1"/>
          </p:cNvSpPr>
          <p:nvPr/>
        </p:nvSpPr>
        <p:spPr bwMode="auto">
          <a:xfrm>
            <a:off x="5464175" y="2771775"/>
            <a:ext cx="404813"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sp>
        <p:nvSpPr>
          <p:cNvPr id="40985" name="Text Box 75"/>
          <p:cNvSpPr txBox="1">
            <a:spLocks noChangeArrowheads="1"/>
          </p:cNvSpPr>
          <p:nvPr/>
        </p:nvSpPr>
        <p:spPr bwMode="auto">
          <a:xfrm>
            <a:off x="6786563" y="3654425"/>
            <a:ext cx="4048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sp>
        <p:nvSpPr>
          <p:cNvPr id="40986" name="Text Box 76"/>
          <p:cNvSpPr txBox="1">
            <a:spLocks noChangeArrowheads="1"/>
          </p:cNvSpPr>
          <p:nvPr/>
        </p:nvSpPr>
        <p:spPr bwMode="auto">
          <a:xfrm>
            <a:off x="5464175" y="4167188"/>
            <a:ext cx="404813"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sp>
        <p:nvSpPr>
          <p:cNvPr id="40987" name="Line 79"/>
          <p:cNvSpPr>
            <a:spLocks noChangeShapeType="1"/>
          </p:cNvSpPr>
          <p:nvPr/>
        </p:nvSpPr>
        <p:spPr bwMode="auto">
          <a:xfrm>
            <a:off x="1990725" y="4527550"/>
            <a:ext cx="1304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0988" name="Text Box 80"/>
          <p:cNvSpPr txBox="1">
            <a:spLocks noChangeArrowheads="1"/>
          </p:cNvSpPr>
          <p:nvPr/>
        </p:nvSpPr>
        <p:spPr bwMode="auto">
          <a:xfrm>
            <a:off x="1562100" y="4565650"/>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5</a:t>
            </a:r>
          </a:p>
        </p:txBody>
      </p:sp>
      <p:sp>
        <p:nvSpPr>
          <p:cNvPr id="40989" name="Text Box 81"/>
          <p:cNvSpPr txBox="1">
            <a:spLocks noChangeArrowheads="1"/>
          </p:cNvSpPr>
          <p:nvPr/>
        </p:nvSpPr>
        <p:spPr bwMode="auto">
          <a:xfrm>
            <a:off x="2065338" y="4568825"/>
            <a:ext cx="5302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v5</a:t>
            </a:r>
          </a:p>
        </p:txBody>
      </p:sp>
      <p:grpSp>
        <p:nvGrpSpPr>
          <p:cNvPr id="40990" name="Group 82"/>
          <p:cNvGrpSpPr>
            <a:grpSpLocks/>
          </p:cNvGrpSpPr>
          <p:nvPr/>
        </p:nvGrpSpPr>
        <p:grpSpPr bwMode="auto">
          <a:xfrm>
            <a:off x="4303713" y="3667125"/>
            <a:ext cx="1590675" cy="425450"/>
            <a:chOff x="2785" y="2695"/>
            <a:chExt cx="1002" cy="268"/>
          </a:xfrm>
        </p:grpSpPr>
        <p:grpSp>
          <p:nvGrpSpPr>
            <p:cNvPr id="41093" name="Group 83"/>
            <p:cNvGrpSpPr>
              <a:grpSpLocks/>
            </p:cNvGrpSpPr>
            <p:nvPr/>
          </p:nvGrpSpPr>
          <p:grpSpPr bwMode="auto">
            <a:xfrm>
              <a:off x="3144" y="2695"/>
              <a:ext cx="643" cy="268"/>
              <a:chOff x="4056" y="2209"/>
              <a:chExt cx="643" cy="268"/>
            </a:xfrm>
          </p:grpSpPr>
          <p:sp>
            <p:nvSpPr>
              <p:cNvPr id="41095" name="Rectangle 84"/>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6</a:t>
                </a:r>
              </a:p>
            </p:txBody>
          </p:sp>
          <p:sp>
            <p:nvSpPr>
              <p:cNvPr id="41096" name="Line 85"/>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94" name="Line 86"/>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0991" name="Group 87"/>
          <p:cNvGrpSpPr>
            <a:grpSpLocks/>
          </p:cNvGrpSpPr>
          <p:nvPr/>
        </p:nvGrpSpPr>
        <p:grpSpPr bwMode="auto">
          <a:xfrm>
            <a:off x="4316413" y="3201988"/>
            <a:ext cx="1590675" cy="425450"/>
            <a:chOff x="2785" y="2695"/>
            <a:chExt cx="1002" cy="268"/>
          </a:xfrm>
        </p:grpSpPr>
        <p:grpSp>
          <p:nvGrpSpPr>
            <p:cNvPr id="41089" name="Group 88"/>
            <p:cNvGrpSpPr>
              <a:grpSpLocks/>
            </p:cNvGrpSpPr>
            <p:nvPr/>
          </p:nvGrpSpPr>
          <p:grpSpPr bwMode="auto">
            <a:xfrm>
              <a:off x="3144" y="2695"/>
              <a:ext cx="643" cy="268"/>
              <a:chOff x="4056" y="2209"/>
              <a:chExt cx="643" cy="268"/>
            </a:xfrm>
          </p:grpSpPr>
          <p:sp>
            <p:nvSpPr>
              <p:cNvPr id="41091" name="Rectangle 89"/>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4</a:t>
                </a:r>
              </a:p>
            </p:txBody>
          </p:sp>
          <p:sp>
            <p:nvSpPr>
              <p:cNvPr id="41092" name="Line 90"/>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90" name="Line 91"/>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0992" name="Group 92"/>
          <p:cNvGrpSpPr>
            <a:grpSpLocks/>
          </p:cNvGrpSpPr>
          <p:nvPr/>
        </p:nvGrpSpPr>
        <p:grpSpPr bwMode="auto">
          <a:xfrm>
            <a:off x="5673725" y="3167063"/>
            <a:ext cx="1590675" cy="425450"/>
            <a:chOff x="2785" y="2695"/>
            <a:chExt cx="1002" cy="268"/>
          </a:xfrm>
        </p:grpSpPr>
        <p:grpSp>
          <p:nvGrpSpPr>
            <p:cNvPr id="41085" name="Group 93"/>
            <p:cNvGrpSpPr>
              <a:grpSpLocks/>
            </p:cNvGrpSpPr>
            <p:nvPr/>
          </p:nvGrpSpPr>
          <p:grpSpPr bwMode="auto">
            <a:xfrm>
              <a:off x="3144" y="2695"/>
              <a:ext cx="643" cy="268"/>
              <a:chOff x="4056" y="2209"/>
              <a:chExt cx="643" cy="268"/>
            </a:xfrm>
          </p:grpSpPr>
          <p:sp>
            <p:nvSpPr>
              <p:cNvPr id="41087" name="Rectangle 94"/>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1</a:t>
                </a:r>
              </a:p>
            </p:txBody>
          </p:sp>
          <p:sp>
            <p:nvSpPr>
              <p:cNvPr id="41088" name="Line 95"/>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86" name="Line 96"/>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0993" name="Text Box 97"/>
          <p:cNvSpPr txBox="1">
            <a:spLocks noChangeArrowheads="1"/>
          </p:cNvSpPr>
          <p:nvPr/>
        </p:nvSpPr>
        <p:spPr bwMode="auto">
          <a:xfrm>
            <a:off x="6799263" y="3170238"/>
            <a:ext cx="4048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grpSp>
        <p:nvGrpSpPr>
          <p:cNvPr id="40994" name="Group 98"/>
          <p:cNvGrpSpPr>
            <a:grpSpLocks/>
          </p:cNvGrpSpPr>
          <p:nvPr/>
        </p:nvGrpSpPr>
        <p:grpSpPr bwMode="auto">
          <a:xfrm>
            <a:off x="2957513" y="3203575"/>
            <a:ext cx="1590675" cy="425450"/>
            <a:chOff x="2785" y="2695"/>
            <a:chExt cx="1002" cy="268"/>
          </a:xfrm>
        </p:grpSpPr>
        <p:grpSp>
          <p:nvGrpSpPr>
            <p:cNvPr id="41081" name="Group 99"/>
            <p:cNvGrpSpPr>
              <a:grpSpLocks/>
            </p:cNvGrpSpPr>
            <p:nvPr/>
          </p:nvGrpSpPr>
          <p:grpSpPr bwMode="auto">
            <a:xfrm>
              <a:off x="3144" y="2695"/>
              <a:ext cx="643" cy="268"/>
              <a:chOff x="4056" y="2209"/>
              <a:chExt cx="643" cy="268"/>
            </a:xfrm>
          </p:grpSpPr>
          <p:sp>
            <p:nvSpPr>
              <p:cNvPr id="41083" name="Rectangle 100"/>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5</a:t>
                </a:r>
              </a:p>
            </p:txBody>
          </p:sp>
          <p:sp>
            <p:nvSpPr>
              <p:cNvPr id="41084" name="Line 101"/>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82" name="Line 102"/>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0995" name="Group 103"/>
          <p:cNvGrpSpPr>
            <a:grpSpLocks/>
          </p:cNvGrpSpPr>
          <p:nvPr/>
        </p:nvGrpSpPr>
        <p:grpSpPr bwMode="auto">
          <a:xfrm>
            <a:off x="5645150" y="3632200"/>
            <a:ext cx="1590675" cy="425450"/>
            <a:chOff x="2785" y="2695"/>
            <a:chExt cx="1002" cy="268"/>
          </a:xfrm>
        </p:grpSpPr>
        <p:grpSp>
          <p:nvGrpSpPr>
            <p:cNvPr id="41077" name="Group 104"/>
            <p:cNvGrpSpPr>
              <a:grpSpLocks/>
            </p:cNvGrpSpPr>
            <p:nvPr/>
          </p:nvGrpSpPr>
          <p:grpSpPr bwMode="auto">
            <a:xfrm>
              <a:off x="3144" y="2695"/>
              <a:ext cx="643" cy="268"/>
              <a:chOff x="4056" y="2209"/>
              <a:chExt cx="643" cy="268"/>
            </a:xfrm>
          </p:grpSpPr>
          <p:sp>
            <p:nvSpPr>
              <p:cNvPr id="41079" name="Rectangle 105"/>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1</a:t>
                </a:r>
              </a:p>
            </p:txBody>
          </p:sp>
          <p:sp>
            <p:nvSpPr>
              <p:cNvPr id="41080" name="Line 106"/>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78" name="Line 107"/>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0996" name="Group 108"/>
          <p:cNvGrpSpPr>
            <a:grpSpLocks/>
          </p:cNvGrpSpPr>
          <p:nvPr/>
        </p:nvGrpSpPr>
        <p:grpSpPr bwMode="auto">
          <a:xfrm>
            <a:off x="4291013" y="4149725"/>
            <a:ext cx="1590675" cy="425450"/>
            <a:chOff x="2785" y="2695"/>
            <a:chExt cx="1002" cy="268"/>
          </a:xfrm>
        </p:grpSpPr>
        <p:grpSp>
          <p:nvGrpSpPr>
            <p:cNvPr id="41073" name="Group 109"/>
            <p:cNvGrpSpPr>
              <a:grpSpLocks/>
            </p:cNvGrpSpPr>
            <p:nvPr/>
          </p:nvGrpSpPr>
          <p:grpSpPr bwMode="auto">
            <a:xfrm>
              <a:off x="3144" y="2695"/>
              <a:ext cx="643" cy="268"/>
              <a:chOff x="4056" y="2209"/>
              <a:chExt cx="643" cy="268"/>
            </a:xfrm>
          </p:grpSpPr>
          <p:sp>
            <p:nvSpPr>
              <p:cNvPr id="41075" name="Rectangle 110"/>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2</a:t>
                </a:r>
              </a:p>
            </p:txBody>
          </p:sp>
          <p:sp>
            <p:nvSpPr>
              <p:cNvPr id="41076" name="Line 111"/>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74" name="Line 112"/>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0997" name="Group 113"/>
          <p:cNvGrpSpPr>
            <a:grpSpLocks/>
          </p:cNvGrpSpPr>
          <p:nvPr/>
        </p:nvGrpSpPr>
        <p:grpSpPr bwMode="auto">
          <a:xfrm>
            <a:off x="2951163" y="4589463"/>
            <a:ext cx="1590675" cy="425450"/>
            <a:chOff x="2785" y="2695"/>
            <a:chExt cx="1002" cy="268"/>
          </a:xfrm>
        </p:grpSpPr>
        <p:grpSp>
          <p:nvGrpSpPr>
            <p:cNvPr id="41069" name="Group 114"/>
            <p:cNvGrpSpPr>
              <a:grpSpLocks/>
            </p:cNvGrpSpPr>
            <p:nvPr/>
          </p:nvGrpSpPr>
          <p:grpSpPr bwMode="auto">
            <a:xfrm>
              <a:off x="3144" y="2695"/>
              <a:ext cx="643" cy="268"/>
              <a:chOff x="4056" y="2209"/>
              <a:chExt cx="643" cy="268"/>
            </a:xfrm>
          </p:grpSpPr>
          <p:sp>
            <p:nvSpPr>
              <p:cNvPr id="41071" name="Rectangle 115"/>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8</a:t>
                </a:r>
              </a:p>
            </p:txBody>
          </p:sp>
          <p:sp>
            <p:nvSpPr>
              <p:cNvPr id="41072" name="Line 116"/>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70" name="Line 117"/>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0998" name="Group 118"/>
          <p:cNvGrpSpPr>
            <a:grpSpLocks/>
          </p:cNvGrpSpPr>
          <p:nvPr/>
        </p:nvGrpSpPr>
        <p:grpSpPr bwMode="auto">
          <a:xfrm>
            <a:off x="4273550" y="4608513"/>
            <a:ext cx="1590675" cy="425450"/>
            <a:chOff x="2785" y="2695"/>
            <a:chExt cx="1002" cy="268"/>
          </a:xfrm>
        </p:grpSpPr>
        <p:grpSp>
          <p:nvGrpSpPr>
            <p:cNvPr id="41065" name="Group 119"/>
            <p:cNvGrpSpPr>
              <a:grpSpLocks/>
            </p:cNvGrpSpPr>
            <p:nvPr/>
          </p:nvGrpSpPr>
          <p:grpSpPr bwMode="auto">
            <a:xfrm>
              <a:off x="3144" y="2695"/>
              <a:ext cx="643" cy="268"/>
              <a:chOff x="4056" y="2209"/>
              <a:chExt cx="643" cy="268"/>
            </a:xfrm>
          </p:grpSpPr>
          <p:sp>
            <p:nvSpPr>
              <p:cNvPr id="41067" name="Rectangle 120"/>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2</a:t>
                </a:r>
              </a:p>
            </p:txBody>
          </p:sp>
          <p:sp>
            <p:nvSpPr>
              <p:cNvPr id="41068" name="Line 121"/>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66" name="Line 122"/>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0999" name="Text Box 123"/>
          <p:cNvSpPr txBox="1">
            <a:spLocks noChangeArrowheads="1"/>
          </p:cNvSpPr>
          <p:nvPr/>
        </p:nvSpPr>
        <p:spPr bwMode="auto">
          <a:xfrm>
            <a:off x="5421313" y="4637088"/>
            <a:ext cx="4048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sp>
        <p:nvSpPr>
          <p:cNvPr id="41000" name="Line 124"/>
          <p:cNvSpPr>
            <a:spLocks noChangeShapeType="1"/>
          </p:cNvSpPr>
          <p:nvPr/>
        </p:nvSpPr>
        <p:spPr bwMode="auto">
          <a:xfrm>
            <a:off x="1949450" y="4979988"/>
            <a:ext cx="1304925"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001" name="Line 125"/>
          <p:cNvSpPr>
            <a:spLocks noChangeShapeType="1"/>
          </p:cNvSpPr>
          <p:nvPr/>
        </p:nvSpPr>
        <p:spPr bwMode="auto">
          <a:xfrm>
            <a:off x="1965325" y="5432425"/>
            <a:ext cx="1304925"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002" name="Line 126"/>
          <p:cNvSpPr>
            <a:spLocks noChangeShapeType="1"/>
          </p:cNvSpPr>
          <p:nvPr/>
        </p:nvSpPr>
        <p:spPr bwMode="auto">
          <a:xfrm>
            <a:off x="1947863" y="5900738"/>
            <a:ext cx="1304925"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1003" name="Text Box 127"/>
          <p:cNvSpPr txBox="1">
            <a:spLocks noChangeArrowheads="1"/>
          </p:cNvSpPr>
          <p:nvPr/>
        </p:nvSpPr>
        <p:spPr bwMode="auto">
          <a:xfrm>
            <a:off x="2065338" y="5008563"/>
            <a:ext cx="5302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v6</a:t>
            </a:r>
          </a:p>
        </p:txBody>
      </p:sp>
      <p:sp>
        <p:nvSpPr>
          <p:cNvPr id="41004" name="Text Box 128"/>
          <p:cNvSpPr txBox="1">
            <a:spLocks noChangeArrowheads="1"/>
          </p:cNvSpPr>
          <p:nvPr/>
        </p:nvSpPr>
        <p:spPr bwMode="auto">
          <a:xfrm>
            <a:off x="2065338" y="5448300"/>
            <a:ext cx="5302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v7</a:t>
            </a:r>
          </a:p>
        </p:txBody>
      </p:sp>
      <p:sp>
        <p:nvSpPr>
          <p:cNvPr id="41005" name="Text Box 129"/>
          <p:cNvSpPr txBox="1">
            <a:spLocks noChangeArrowheads="1"/>
          </p:cNvSpPr>
          <p:nvPr/>
        </p:nvSpPr>
        <p:spPr bwMode="auto">
          <a:xfrm>
            <a:off x="2065338" y="5889625"/>
            <a:ext cx="5302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v8</a:t>
            </a:r>
          </a:p>
        </p:txBody>
      </p:sp>
      <p:sp>
        <p:nvSpPr>
          <p:cNvPr id="41006" name="Text Box 130"/>
          <p:cNvSpPr txBox="1">
            <a:spLocks noChangeArrowheads="1"/>
          </p:cNvSpPr>
          <p:nvPr/>
        </p:nvSpPr>
        <p:spPr bwMode="auto">
          <a:xfrm>
            <a:off x="1558925" y="5002213"/>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6</a:t>
            </a:r>
          </a:p>
        </p:txBody>
      </p:sp>
      <p:sp>
        <p:nvSpPr>
          <p:cNvPr id="41007" name="Text Box 131"/>
          <p:cNvSpPr txBox="1">
            <a:spLocks noChangeArrowheads="1"/>
          </p:cNvSpPr>
          <p:nvPr/>
        </p:nvSpPr>
        <p:spPr bwMode="auto">
          <a:xfrm>
            <a:off x="1558925" y="5441950"/>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7</a:t>
            </a:r>
          </a:p>
        </p:txBody>
      </p:sp>
      <p:sp>
        <p:nvSpPr>
          <p:cNvPr id="41008" name="Text Box 132"/>
          <p:cNvSpPr txBox="1">
            <a:spLocks noChangeArrowheads="1"/>
          </p:cNvSpPr>
          <p:nvPr/>
        </p:nvSpPr>
        <p:spPr bwMode="auto">
          <a:xfrm>
            <a:off x="1558925" y="5883275"/>
            <a:ext cx="365125"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8</a:t>
            </a:r>
          </a:p>
        </p:txBody>
      </p:sp>
      <p:grpSp>
        <p:nvGrpSpPr>
          <p:cNvPr id="41009" name="Group 133"/>
          <p:cNvGrpSpPr>
            <a:grpSpLocks/>
          </p:cNvGrpSpPr>
          <p:nvPr/>
        </p:nvGrpSpPr>
        <p:grpSpPr bwMode="auto">
          <a:xfrm>
            <a:off x="2944813" y="5059363"/>
            <a:ext cx="1590675" cy="425450"/>
            <a:chOff x="2785" y="2695"/>
            <a:chExt cx="1002" cy="268"/>
          </a:xfrm>
        </p:grpSpPr>
        <p:grpSp>
          <p:nvGrpSpPr>
            <p:cNvPr id="41061" name="Group 134"/>
            <p:cNvGrpSpPr>
              <a:grpSpLocks/>
            </p:cNvGrpSpPr>
            <p:nvPr/>
          </p:nvGrpSpPr>
          <p:grpSpPr bwMode="auto">
            <a:xfrm>
              <a:off x="3144" y="2695"/>
              <a:ext cx="643" cy="268"/>
              <a:chOff x="4056" y="2209"/>
              <a:chExt cx="643" cy="268"/>
            </a:xfrm>
          </p:grpSpPr>
          <p:sp>
            <p:nvSpPr>
              <p:cNvPr id="41063" name="Rectangle 135"/>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7</a:t>
                </a:r>
              </a:p>
            </p:txBody>
          </p:sp>
          <p:sp>
            <p:nvSpPr>
              <p:cNvPr id="41064" name="Line 136"/>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62" name="Line 137"/>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1010" name="Group 138"/>
          <p:cNvGrpSpPr>
            <a:grpSpLocks/>
          </p:cNvGrpSpPr>
          <p:nvPr/>
        </p:nvGrpSpPr>
        <p:grpSpPr bwMode="auto">
          <a:xfrm>
            <a:off x="4267200" y="5078413"/>
            <a:ext cx="1590675" cy="425450"/>
            <a:chOff x="2785" y="2695"/>
            <a:chExt cx="1002" cy="268"/>
          </a:xfrm>
        </p:grpSpPr>
        <p:grpSp>
          <p:nvGrpSpPr>
            <p:cNvPr id="41057" name="Group 139"/>
            <p:cNvGrpSpPr>
              <a:grpSpLocks/>
            </p:cNvGrpSpPr>
            <p:nvPr/>
          </p:nvGrpSpPr>
          <p:grpSpPr bwMode="auto">
            <a:xfrm>
              <a:off x="3144" y="2695"/>
              <a:ext cx="643" cy="268"/>
              <a:chOff x="4056" y="2209"/>
              <a:chExt cx="643" cy="268"/>
            </a:xfrm>
          </p:grpSpPr>
          <p:sp>
            <p:nvSpPr>
              <p:cNvPr id="41059" name="Rectangle 140"/>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3</a:t>
                </a:r>
              </a:p>
            </p:txBody>
          </p:sp>
          <p:sp>
            <p:nvSpPr>
              <p:cNvPr id="41060" name="Line 141"/>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58" name="Line 142"/>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1011" name="Group 143"/>
          <p:cNvGrpSpPr>
            <a:grpSpLocks/>
          </p:cNvGrpSpPr>
          <p:nvPr/>
        </p:nvGrpSpPr>
        <p:grpSpPr bwMode="auto">
          <a:xfrm>
            <a:off x="2944813" y="5518150"/>
            <a:ext cx="1590675" cy="425450"/>
            <a:chOff x="2785" y="2695"/>
            <a:chExt cx="1002" cy="268"/>
          </a:xfrm>
        </p:grpSpPr>
        <p:grpSp>
          <p:nvGrpSpPr>
            <p:cNvPr id="41053" name="Group 144"/>
            <p:cNvGrpSpPr>
              <a:grpSpLocks/>
            </p:cNvGrpSpPr>
            <p:nvPr/>
          </p:nvGrpSpPr>
          <p:grpSpPr bwMode="auto">
            <a:xfrm>
              <a:off x="3144" y="2695"/>
              <a:ext cx="643" cy="268"/>
              <a:chOff x="4056" y="2209"/>
              <a:chExt cx="643" cy="268"/>
            </a:xfrm>
          </p:grpSpPr>
          <p:sp>
            <p:nvSpPr>
              <p:cNvPr id="41055" name="Rectangle 145"/>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6</a:t>
                </a:r>
              </a:p>
            </p:txBody>
          </p:sp>
          <p:sp>
            <p:nvSpPr>
              <p:cNvPr id="41056" name="Line 146"/>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54" name="Line 147"/>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1012" name="Group 148"/>
          <p:cNvGrpSpPr>
            <a:grpSpLocks/>
          </p:cNvGrpSpPr>
          <p:nvPr/>
        </p:nvGrpSpPr>
        <p:grpSpPr bwMode="auto">
          <a:xfrm>
            <a:off x="4267200" y="5537200"/>
            <a:ext cx="1590675" cy="425450"/>
            <a:chOff x="2785" y="2695"/>
            <a:chExt cx="1002" cy="268"/>
          </a:xfrm>
        </p:grpSpPr>
        <p:grpSp>
          <p:nvGrpSpPr>
            <p:cNvPr id="41049" name="Group 149"/>
            <p:cNvGrpSpPr>
              <a:grpSpLocks/>
            </p:cNvGrpSpPr>
            <p:nvPr/>
          </p:nvGrpSpPr>
          <p:grpSpPr bwMode="auto">
            <a:xfrm>
              <a:off x="3144" y="2695"/>
              <a:ext cx="643" cy="268"/>
              <a:chOff x="4056" y="2209"/>
              <a:chExt cx="643" cy="268"/>
            </a:xfrm>
          </p:grpSpPr>
          <p:sp>
            <p:nvSpPr>
              <p:cNvPr id="41051" name="Rectangle 150"/>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3</a:t>
                </a:r>
              </a:p>
            </p:txBody>
          </p:sp>
          <p:sp>
            <p:nvSpPr>
              <p:cNvPr id="41052" name="Line 151"/>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50" name="Line 152"/>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1013" name="Group 153"/>
          <p:cNvGrpSpPr>
            <a:grpSpLocks/>
          </p:cNvGrpSpPr>
          <p:nvPr/>
        </p:nvGrpSpPr>
        <p:grpSpPr bwMode="auto">
          <a:xfrm>
            <a:off x="2938463" y="5953125"/>
            <a:ext cx="1590675" cy="425450"/>
            <a:chOff x="2785" y="2695"/>
            <a:chExt cx="1002" cy="268"/>
          </a:xfrm>
        </p:grpSpPr>
        <p:grpSp>
          <p:nvGrpSpPr>
            <p:cNvPr id="41045" name="Group 154"/>
            <p:cNvGrpSpPr>
              <a:grpSpLocks/>
            </p:cNvGrpSpPr>
            <p:nvPr/>
          </p:nvGrpSpPr>
          <p:grpSpPr bwMode="auto">
            <a:xfrm>
              <a:off x="3144" y="2695"/>
              <a:ext cx="643" cy="268"/>
              <a:chOff x="4056" y="2209"/>
              <a:chExt cx="643" cy="268"/>
            </a:xfrm>
          </p:grpSpPr>
          <p:sp>
            <p:nvSpPr>
              <p:cNvPr id="41047" name="Rectangle 155"/>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5</a:t>
                </a:r>
              </a:p>
            </p:txBody>
          </p:sp>
          <p:sp>
            <p:nvSpPr>
              <p:cNvPr id="41048" name="Line 156"/>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46" name="Line 157"/>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41014" name="Group 158"/>
          <p:cNvGrpSpPr>
            <a:grpSpLocks/>
          </p:cNvGrpSpPr>
          <p:nvPr/>
        </p:nvGrpSpPr>
        <p:grpSpPr bwMode="auto">
          <a:xfrm>
            <a:off x="4260850" y="5972175"/>
            <a:ext cx="1590675" cy="425450"/>
            <a:chOff x="2785" y="2695"/>
            <a:chExt cx="1002" cy="268"/>
          </a:xfrm>
        </p:grpSpPr>
        <p:grpSp>
          <p:nvGrpSpPr>
            <p:cNvPr id="41041" name="Group 159"/>
            <p:cNvGrpSpPr>
              <a:grpSpLocks/>
            </p:cNvGrpSpPr>
            <p:nvPr/>
          </p:nvGrpSpPr>
          <p:grpSpPr bwMode="auto">
            <a:xfrm>
              <a:off x="3144" y="2695"/>
              <a:ext cx="643" cy="268"/>
              <a:chOff x="4056" y="2209"/>
              <a:chExt cx="643" cy="268"/>
            </a:xfrm>
          </p:grpSpPr>
          <p:sp>
            <p:nvSpPr>
              <p:cNvPr id="41043" name="Rectangle 160"/>
              <p:cNvSpPr>
                <a:spLocks noChangeArrowheads="1"/>
              </p:cNvSpPr>
              <p:nvPr/>
            </p:nvSpPr>
            <p:spPr bwMode="auto">
              <a:xfrm>
                <a:off x="4056" y="2209"/>
                <a:ext cx="643" cy="268"/>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l"/>
                <a:r>
                  <a:rPr kumimoji="1" lang="en-US" altLang="zh-CN" sz="2000" b="1">
                    <a:solidFill>
                      <a:srgbClr val="000066"/>
                    </a:solidFill>
                  </a:rPr>
                  <a:t> 4</a:t>
                </a:r>
              </a:p>
            </p:txBody>
          </p:sp>
          <p:sp>
            <p:nvSpPr>
              <p:cNvPr id="41044" name="Line 161"/>
              <p:cNvSpPr>
                <a:spLocks noChangeShapeType="1"/>
              </p:cNvSpPr>
              <p:nvPr/>
            </p:nvSpPr>
            <p:spPr bwMode="auto">
              <a:xfrm>
                <a:off x="4378" y="2222"/>
                <a:ext cx="0" cy="24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42" name="Line 162"/>
            <p:cNvSpPr>
              <a:spLocks noChangeShapeType="1"/>
            </p:cNvSpPr>
            <p:nvPr/>
          </p:nvSpPr>
          <p:spPr bwMode="auto">
            <a:xfrm>
              <a:off x="2785" y="2842"/>
              <a:ext cx="35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41015" name="Text Box 163"/>
          <p:cNvSpPr txBox="1">
            <a:spLocks noChangeArrowheads="1"/>
          </p:cNvSpPr>
          <p:nvPr/>
        </p:nvSpPr>
        <p:spPr bwMode="auto">
          <a:xfrm>
            <a:off x="5414963" y="5124450"/>
            <a:ext cx="4048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sp>
        <p:nvSpPr>
          <p:cNvPr id="41016" name="Text Box 164"/>
          <p:cNvSpPr txBox="1">
            <a:spLocks noChangeArrowheads="1"/>
          </p:cNvSpPr>
          <p:nvPr/>
        </p:nvSpPr>
        <p:spPr bwMode="auto">
          <a:xfrm>
            <a:off x="5397500" y="5583238"/>
            <a:ext cx="404813"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sp>
        <p:nvSpPr>
          <p:cNvPr id="41017" name="Text Box 165"/>
          <p:cNvSpPr txBox="1">
            <a:spLocks noChangeArrowheads="1"/>
          </p:cNvSpPr>
          <p:nvPr/>
        </p:nvSpPr>
        <p:spPr bwMode="auto">
          <a:xfrm>
            <a:off x="5380038" y="5988050"/>
            <a:ext cx="404812" cy="39687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a:solidFill>
                  <a:srgbClr val="000066"/>
                </a:solidFill>
              </a:rPr>
              <a:t>^</a:t>
            </a:r>
          </a:p>
        </p:txBody>
      </p:sp>
      <p:sp>
        <p:nvSpPr>
          <p:cNvPr id="192686" name="Oval 174"/>
          <p:cNvSpPr>
            <a:spLocks noChangeArrowheads="1"/>
          </p:cNvSpPr>
          <p:nvPr/>
        </p:nvSpPr>
        <p:spPr bwMode="auto">
          <a:xfrm>
            <a:off x="2039938" y="2649538"/>
            <a:ext cx="549275" cy="53498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687" name="Oval 175"/>
          <p:cNvSpPr>
            <a:spLocks noChangeArrowheads="1"/>
          </p:cNvSpPr>
          <p:nvPr/>
        </p:nvSpPr>
        <p:spPr bwMode="auto">
          <a:xfrm>
            <a:off x="3521075" y="2640013"/>
            <a:ext cx="549275" cy="53498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689" name="AutoShape 177"/>
          <p:cNvCxnSpPr>
            <a:cxnSpLocks noChangeShapeType="1"/>
            <a:stCxn id="192686" idx="6"/>
            <a:endCxn id="41098" idx="1"/>
          </p:cNvCxnSpPr>
          <p:nvPr/>
        </p:nvCxnSpPr>
        <p:spPr bwMode="auto">
          <a:xfrm>
            <a:off x="2603500" y="2917825"/>
            <a:ext cx="930275" cy="50800"/>
          </a:xfrm>
          <a:prstGeom prst="curvedConnector4">
            <a:avLst>
              <a:gd name="adj1" fmla="val 18940"/>
              <a:gd name="adj2" fmla="val 521875"/>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690" name="AutoShape 178"/>
          <p:cNvCxnSpPr>
            <a:cxnSpLocks noChangeShapeType="1"/>
            <a:stCxn id="192687" idx="2"/>
            <a:endCxn id="192691" idx="7"/>
          </p:cNvCxnSpPr>
          <p:nvPr/>
        </p:nvCxnSpPr>
        <p:spPr bwMode="auto">
          <a:xfrm rot="10800000" flipV="1">
            <a:off x="2460625" y="2908300"/>
            <a:ext cx="1046163" cy="714375"/>
          </a:xfrm>
          <a:prstGeom prst="curvedConnector2">
            <a:avLst/>
          </a:prstGeom>
          <a:noFill/>
          <a:ln w="28575">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691" name="Oval 179"/>
          <p:cNvSpPr>
            <a:spLocks noChangeArrowheads="1"/>
          </p:cNvSpPr>
          <p:nvPr/>
        </p:nvSpPr>
        <p:spPr bwMode="auto">
          <a:xfrm>
            <a:off x="1992313" y="3559175"/>
            <a:ext cx="549275" cy="534988"/>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692" name="AutoShape 180"/>
          <p:cNvCxnSpPr>
            <a:cxnSpLocks noChangeShapeType="1"/>
            <a:stCxn id="192691" idx="6"/>
            <a:endCxn id="40982" idx="1"/>
          </p:cNvCxnSpPr>
          <p:nvPr/>
        </p:nvCxnSpPr>
        <p:spPr bwMode="auto">
          <a:xfrm>
            <a:off x="2555875" y="3827463"/>
            <a:ext cx="993775" cy="38100"/>
          </a:xfrm>
          <a:prstGeom prst="curvedConnector4">
            <a:avLst>
              <a:gd name="adj1" fmla="val 42972"/>
              <a:gd name="adj2" fmla="val -370833"/>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693" name="Oval 181"/>
          <p:cNvSpPr>
            <a:spLocks noChangeArrowheads="1"/>
          </p:cNvSpPr>
          <p:nvPr/>
        </p:nvSpPr>
        <p:spPr bwMode="auto">
          <a:xfrm>
            <a:off x="3487738" y="3621088"/>
            <a:ext cx="549275" cy="53498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694" name="AutoShape 182"/>
          <p:cNvCxnSpPr>
            <a:cxnSpLocks noChangeShapeType="1"/>
            <a:stCxn id="192693" idx="6"/>
            <a:endCxn id="192695" idx="1"/>
          </p:cNvCxnSpPr>
          <p:nvPr/>
        </p:nvCxnSpPr>
        <p:spPr bwMode="auto">
          <a:xfrm flipH="1">
            <a:off x="2125663" y="3889375"/>
            <a:ext cx="1925637" cy="1543050"/>
          </a:xfrm>
          <a:prstGeom prst="curvedConnector4">
            <a:avLst>
              <a:gd name="adj1" fmla="val -11130"/>
              <a:gd name="adj2" fmla="val 56481"/>
            </a:avLst>
          </a:prstGeom>
          <a:noFill/>
          <a:ln w="28575">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695" name="Oval 183"/>
          <p:cNvSpPr>
            <a:spLocks noChangeArrowheads="1"/>
          </p:cNvSpPr>
          <p:nvPr/>
        </p:nvSpPr>
        <p:spPr bwMode="auto">
          <a:xfrm>
            <a:off x="2044700" y="5368925"/>
            <a:ext cx="549275" cy="534988"/>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696" name="AutoShape 184"/>
          <p:cNvCxnSpPr>
            <a:cxnSpLocks noChangeShapeType="1"/>
          </p:cNvCxnSpPr>
          <p:nvPr/>
        </p:nvCxnSpPr>
        <p:spPr bwMode="auto">
          <a:xfrm>
            <a:off x="2589213" y="5661025"/>
            <a:ext cx="993775" cy="38100"/>
          </a:xfrm>
          <a:prstGeom prst="curvedConnector4">
            <a:avLst>
              <a:gd name="adj1" fmla="val 42972"/>
              <a:gd name="adj2" fmla="val -370833"/>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697" name="Oval 185"/>
          <p:cNvSpPr>
            <a:spLocks noChangeArrowheads="1"/>
          </p:cNvSpPr>
          <p:nvPr/>
        </p:nvSpPr>
        <p:spPr bwMode="auto">
          <a:xfrm>
            <a:off x="3521075" y="5454650"/>
            <a:ext cx="549275" cy="53498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698" name="AutoShape 186"/>
          <p:cNvCxnSpPr>
            <a:cxnSpLocks noChangeShapeType="1"/>
            <a:stCxn id="41055" idx="0"/>
            <a:endCxn id="192699" idx="2"/>
          </p:cNvCxnSpPr>
          <p:nvPr/>
        </p:nvCxnSpPr>
        <p:spPr bwMode="auto">
          <a:xfrm rot="5400000" flipH="1">
            <a:off x="1960562" y="3438526"/>
            <a:ext cx="2125663" cy="2005012"/>
          </a:xfrm>
          <a:prstGeom prst="curvedConnector4">
            <a:avLst>
              <a:gd name="adj1" fmla="val 43389"/>
              <a:gd name="adj2" fmla="val 110690"/>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699" name="Oval 187"/>
          <p:cNvSpPr>
            <a:spLocks noChangeArrowheads="1"/>
          </p:cNvSpPr>
          <p:nvPr/>
        </p:nvSpPr>
        <p:spPr bwMode="auto">
          <a:xfrm>
            <a:off x="2035175" y="3109913"/>
            <a:ext cx="549275" cy="53498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700" name="Oval 188"/>
          <p:cNvSpPr>
            <a:spLocks noChangeArrowheads="1"/>
          </p:cNvSpPr>
          <p:nvPr/>
        </p:nvSpPr>
        <p:spPr bwMode="auto">
          <a:xfrm>
            <a:off x="3525838" y="3122613"/>
            <a:ext cx="549275" cy="53498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701" name="AutoShape 189"/>
          <p:cNvCxnSpPr>
            <a:cxnSpLocks noChangeShapeType="1"/>
          </p:cNvCxnSpPr>
          <p:nvPr/>
        </p:nvCxnSpPr>
        <p:spPr bwMode="auto">
          <a:xfrm>
            <a:off x="2608263" y="3400425"/>
            <a:ext cx="930275" cy="50800"/>
          </a:xfrm>
          <a:prstGeom prst="curvedConnector4">
            <a:avLst>
              <a:gd name="adj1" fmla="val 44537"/>
              <a:gd name="adj2" fmla="val -334375"/>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702" name="Oval 190"/>
          <p:cNvSpPr>
            <a:spLocks noChangeArrowheads="1"/>
          </p:cNvSpPr>
          <p:nvPr/>
        </p:nvSpPr>
        <p:spPr bwMode="auto">
          <a:xfrm>
            <a:off x="1982788" y="4462463"/>
            <a:ext cx="549275" cy="53498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703" name="AutoShape 191"/>
          <p:cNvCxnSpPr>
            <a:cxnSpLocks noChangeShapeType="1"/>
            <a:stCxn id="192700" idx="5"/>
            <a:endCxn id="192702" idx="7"/>
          </p:cNvCxnSpPr>
          <p:nvPr/>
        </p:nvCxnSpPr>
        <p:spPr bwMode="auto">
          <a:xfrm rot="5400000">
            <a:off x="2756693" y="3288507"/>
            <a:ext cx="931863" cy="1543050"/>
          </a:xfrm>
          <a:prstGeom prst="curvedConnector3">
            <a:avLst>
              <a:gd name="adj1" fmla="val 49917"/>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704" name="Oval 192"/>
          <p:cNvSpPr>
            <a:spLocks noChangeArrowheads="1"/>
          </p:cNvSpPr>
          <p:nvPr/>
        </p:nvSpPr>
        <p:spPr bwMode="auto">
          <a:xfrm>
            <a:off x="3451225" y="4495800"/>
            <a:ext cx="549275" cy="53498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705" name="AutoShape 193"/>
          <p:cNvCxnSpPr>
            <a:cxnSpLocks noChangeShapeType="1"/>
            <a:stCxn id="192702" idx="6"/>
            <a:endCxn id="192704" idx="2"/>
          </p:cNvCxnSpPr>
          <p:nvPr/>
        </p:nvCxnSpPr>
        <p:spPr bwMode="auto">
          <a:xfrm>
            <a:off x="2546350" y="4730750"/>
            <a:ext cx="890588" cy="33338"/>
          </a:xfrm>
          <a:prstGeom prst="curvedConnector3">
            <a:avLst>
              <a:gd name="adj1" fmla="val 49912"/>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706" name="Oval 194"/>
          <p:cNvSpPr>
            <a:spLocks noChangeArrowheads="1"/>
          </p:cNvSpPr>
          <p:nvPr/>
        </p:nvSpPr>
        <p:spPr bwMode="auto">
          <a:xfrm>
            <a:off x="2020888" y="5878513"/>
            <a:ext cx="549275" cy="534987"/>
          </a:xfrm>
          <a:prstGeom prst="ellipse">
            <a:avLst/>
          </a:prstGeom>
          <a:noFill/>
          <a:ln w="28575">
            <a:solidFill>
              <a:srgbClr val="FF0000"/>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707" name="AutoShape 195"/>
          <p:cNvCxnSpPr>
            <a:cxnSpLocks noChangeShapeType="1"/>
            <a:stCxn id="41063" idx="1"/>
            <a:endCxn id="192706" idx="2"/>
          </p:cNvCxnSpPr>
          <p:nvPr/>
        </p:nvCxnSpPr>
        <p:spPr bwMode="auto">
          <a:xfrm rot="10800000" flipV="1">
            <a:off x="2006600" y="5272088"/>
            <a:ext cx="1493838" cy="874712"/>
          </a:xfrm>
          <a:prstGeom prst="curvedConnector3">
            <a:avLst>
              <a:gd name="adj1" fmla="val 114347"/>
            </a:avLst>
          </a:prstGeom>
          <a:noFill/>
          <a:ln w="28575">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708" name="Oval 196"/>
          <p:cNvSpPr>
            <a:spLocks noChangeArrowheads="1"/>
          </p:cNvSpPr>
          <p:nvPr/>
        </p:nvSpPr>
        <p:spPr bwMode="auto">
          <a:xfrm>
            <a:off x="4833938" y="5992813"/>
            <a:ext cx="549275" cy="534987"/>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709" name="AutoShape 197"/>
          <p:cNvCxnSpPr>
            <a:cxnSpLocks noChangeShapeType="1"/>
            <a:stCxn id="192706" idx="5"/>
          </p:cNvCxnSpPr>
          <p:nvPr/>
        </p:nvCxnSpPr>
        <p:spPr bwMode="auto">
          <a:xfrm rot="5400000" flipH="1" flipV="1">
            <a:off x="3653631" y="5156994"/>
            <a:ext cx="28575" cy="2357438"/>
          </a:xfrm>
          <a:prstGeom prst="curvedConnector4">
            <a:avLst>
              <a:gd name="adj1" fmla="val -1016667"/>
              <a:gd name="adj2" fmla="val 51718"/>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爆炸形 1 2"/>
          <p:cNvSpPr/>
          <p:nvPr/>
        </p:nvSpPr>
        <p:spPr bwMode="auto">
          <a:xfrm>
            <a:off x="6022841" y="3897313"/>
            <a:ext cx="3025909" cy="2463800"/>
          </a:xfrm>
          <a:prstGeom prst="irregularSeal1">
            <a:avLst/>
          </a:prstGeom>
          <a:solidFill>
            <a:srgbClr val="F4F0BA"/>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FF0000"/>
                </a:solidFill>
                <a:effectLst/>
                <a:latin typeface="Verdana" pitchFamily="34" charset="0"/>
                <a:ea typeface="宋体" pitchFamily="2" charset="-122"/>
              </a:rPr>
              <a:t>思考：此时遍历序列是否为多种？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686"/>
                                        </p:tgtEl>
                                        <p:attrNameLst>
                                          <p:attrName>style.visibility</p:attrName>
                                        </p:attrNameLst>
                                      </p:cBhvr>
                                      <p:to>
                                        <p:strVal val="visible"/>
                                      </p:to>
                                    </p:set>
                                    <p:animEffect transition="in" filter="blinds(horizontal)">
                                      <p:cBhvr>
                                        <p:cTn id="7" dur="500"/>
                                        <p:tgtEl>
                                          <p:spTgt spid="192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92689"/>
                                        </p:tgtEl>
                                        <p:attrNameLst>
                                          <p:attrName>style.visibility</p:attrName>
                                        </p:attrNameLst>
                                      </p:cBhvr>
                                      <p:to>
                                        <p:strVal val="visible"/>
                                      </p:to>
                                    </p:set>
                                    <p:animEffect transition="in" filter="strips(downLeft)">
                                      <p:cBhvr>
                                        <p:cTn id="12" dur="500"/>
                                        <p:tgtEl>
                                          <p:spTgt spid="1926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2687"/>
                                        </p:tgtEl>
                                        <p:attrNameLst>
                                          <p:attrName>style.visibility</p:attrName>
                                        </p:attrNameLst>
                                      </p:cBhvr>
                                      <p:to>
                                        <p:strVal val="visible"/>
                                      </p:to>
                                    </p:set>
                                    <p:animEffect transition="in" filter="blinds(horizontal)">
                                      <p:cBhvr>
                                        <p:cTn id="17" dur="500"/>
                                        <p:tgtEl>
                                          <p:spTgt spid="192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192690"/>
                                        </p:tgtEl>
                                        <p:attrNameLst>
                                          <p:attrName>style.visibility</p:attrName>
                                        </p:attrNameLst>
                                      </p:cBhvr>
                                      <p:to>
                                        <p:strVal val="visible"/>
                                      </p:to>
                                    </p:set>
                                    <p:animEffect transition="in" filter="strips(downLeft)">
                                      <p:cBhvr>
                                        <p:cTn id="22" dur="500"/>
                                        <p:tgtEl>
                                          <p:spTgt spid="1926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2691"/>
                                        </p:tgtEl>
                                        <p:attrNameLst>
                                          <p:attrName>style.visibility</p:attrName>
                                        </p:attrNameLst>
                                      </p:cBhvr>
                                      <p:to>
                                        <p:strVal val="visible"/>
                                      </p:to>
                                    </p:set>
                                    <p:animEffect transition="in" filter="blinds(horizontal)">
                                      <p:cBhvr>
                                        <p:cTn id="27" dur="500"/>
                                        <p:tgtEl>
                                          <p:spTgt spid="1926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192692"/>
                                        </p:tgtEl>
                                        <p:attrNameLst>
                                          <p:attrName>style.visibility</p:attrName>
                                        </p:attrNameLst>
                                      </p:cBhvr>
                                      <p:to>
                                        <p:strVal val="visible"/>
                                      </p:to>
                                    </p:set>
                                    <p:animEffect transition="in" filter="strips(downLeft)">
                                      <p:cBhvr>
                                        <p:cTn id="32" dur="500"/>
                                        <p:tgtEl>
                                          <p:spTgt spid="1926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2693"/>
                                        </p:tgtEl>
                                        <p:attrNameLst>
                                          <p:attrName>style.visibility</p:attrName>
                                        </p:attrNameLst>
                                      </p:cBhvr>
                                      <p:to>
                                        <p:strVal val="visible"/>
                                      </p:to>
                                    </p:set>
                                    <p:animEffect transition="in" filter="blinds(horizontal)">
                                      <p:cBhvr>
                                        <p:cTn id="37" dur="500"/>
                                        <p:tgtEl>
                                          <p:spTgt spid="1926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192694"/>
                                        </p:tgtEl>
                                        <p:attrNameLst>
                                          <p:attrName>style.visibility</p:attrName>
                                        </p:attrNameLst>
                                      </p:cBhvr>
                                      <p:to>
                                        <p:strVal val="visible"/>
                                      </p:to>
                                    </p:set>
                                    <p:animEffect transition="in" filter="strips(downLeft)">
                                      <p:cBhvr>
                                        <p:cTn id="42" dur="500"/>
                                        <p:tgtEl>
                                          <p:spTgt spid="1926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2695"/>
                                        </p:tgtEl>
                                        <p:attrNameLst>
                                          <p:attrName>style.visibility</p:attrName>
                                        </p:attrNameLst>
                                      </p:cBhvr>
                                      <p:to>
                                        <p:strVal val="visible"/>
                                      </p:to>
                                    </p:set>
                                    <p:animEffect transition="in" filter="blinds(horizontal)">
                                      <p:cBhvr>
                                        <p:cTn id="47" dur="500"/>
                                        <p:tgtEl>
                                          <p:spTgt spid="19269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192696"/>
                                        </p:tgtEl>
                                        <p:attrNameLst>
                                          <p:attrName>style.visibility</p:attrName>
                                        </p:attrNameLst>
                                      </p:cBhvr>
                                      <p:to>
                                        <p:strVal val="visible"/>
                                      </p:to>
                                    </p:set>
                                    <p:animEffect transition="in" filter="strips(downLeft)">
                                      <p:cBhvr>
                                        <p:cTn id="52" dur="500"/>
                                        <p:tgtEl>
                                          <p:spTgt spid="19269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92697"/>
                                        </p:tgtEl>
                                        <p:attrNameLst>
                                          <p:attrName>style.visibility</p:attrName>
                                        </p:attrNameLst>
                                      </p:cBhvr>
                                      <p:to>
                                        <p:strVal val="visible"/>
                                      </p:to>
                                    </p:set>
                                    <p:animEffect transition="in" filter="blinds(horizontal)">
                                      <p:cBhvr>
                                        <p:cTn id="57" dur="500"/>
                                        <p:tgtEl>
                                          <p:spTgt spid="19269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12" fill="hold" nodeType="clickEffect">
                                  <p:stCondLst>
                                    <p:cond delay="0"/>
                                  </p:stCondLst>
                                  <p:childTnLst>
                                    <p:set>
                                      <p:cBhvr>
                                        <p:cTn id="61" dur="1" fill="hold">
                                          <p:stCondLst>
                                            <p:cond delay="0"/>
                                          </p:stCondLst>
                                        </p:cTn>
                                        <p:tgtEl>
                                          <p:spTgt spid="192698"/>
                                        </p:tgtEl>
                                        <p:attrNameLst>
                                          <p:attrName>style.visibility</p:attrName>
                                        </p:attrNameLst>
                                      </p:cBhvr>
                                      <p:to>
                                        <p:strVal val="visible"/>
                                      </p:to>
                                    </p:set>
                                    <p:animEffect transition="in" filter="strips(downLeft)">
                                      <p:cBhvr>
                                        <p:cTn id="62" dur="500"/>
                                        <p:tgtEl>
                                          <p:spTgt spid="19269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92699"/>
                                        </p:tgtEl>
                                        <p:attrNameLst>
                                          <p:attrName>style.visibility</p:attrName>
                                        </p:attrNameLst>
                                      </p:cBhvr>
                                      <p:to>
                                        <p:strVal val="visible"/>
                                      </p:to>
                                    </p:set>
                                    <p:animEffect transition="in" filter="blinds(horizontal)">
                                      <p:cBhvr>
                                        <p:cTn id="67" dur="500"/>
                                        <p:tgtEl>
                                          <p:spTgt spid="19269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12" fill="hold" nodeType="clickEffect">
                                  <p:stCondLst>
                                    <p:cond delay="0"/>
                                  </p:stCondLst>
                                  <p:childTnLst>
                                    <p:set>
                                      <p:cBhvr>
                                        <p:cTn id="71" dur="1" fill="hold">
                                          <p:stCondLst>
                                            <p:cond delay="0"/>
                                          </p:stCondLst>
                                        </p:cTn>
                                        <p:tgtEl>
                                          <p:spTgt spid="192701"/>
                                        </p:tgtEl>
                                        <p:attrNameLst>
                                          <p:attrName>style.visibility</p:attrName>
                                        </p:attrNameLst>
                                      </p:cBhvr>
                                      <p:to>
                                        <p:strVal val="visible"/>
                                      </p:to>
                                    </p:set>
                                    <p:animEffect transition="in" filter="strips(downLeft)">
                                      <p:cBhvr>
                                        <p:cTn id="72" dur="500"/>
                                        <p:tgtEl>
                                          <p:spTgt spid="19270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92700"/>
                                        </p:tgtEl>
                                        <p:attrNameLst>
                                          <p:attrName>style.visibility</p:attrName>
                                        </p:attrNameLst>
                                      </p:cBhvr>
                                      <p:to>
                                        <p:strVal val="visible"/>
                                      </p:to>
                                    </p:set>
                                    <p:animEffect transition="in" filter="blinds(horizontal)">
                                      <p:cBhvr>
                                        <p:cTn id="77" dur="500"/>
                                        <p:tgtEl>
                                          <p:spTgt spid="19270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12" fill="hold" nodeType="clickEffect">
                                  <p:stCondLst>
                                    <p:cond delay="0"/>
                                  </p:stCondLst>
                                  <p:childTnLst>
                                    <p:set>
                                      <p:cBhvr>
                                        <p:cTn id="81" dur="1" fill="hold">
                                          <p:stCondLst>
                                            <p:cond delay="0"/>
                                          </p:stCondLst>
                                        </p:cTn>
                                        <p:tgtEl>
                                          <p:spTgt spid="192703"/>
                                        </p:tgtEl>
                                        <p:attrNameLst>
                                          <p:attrName>style.visibility</p:attrName>
                                        </p:attrNameLst>
                                      </p:cBhvr>
                                      <p:to>
                                        <p:strVal val="visible"/>
                                      </p:to>
                                    </p:set>
                                    <p:animEffect transition="in" filter="strips(downLeft)">
                                      <p:cBhvr>
                                        <p:cTn id="82" dur="500"/>
                                        <p:tgtEl>
                                          <p:spTgt spid="19270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92702"/>
                                        </p:tgtEl>
                                        <p:attrNameLst>
                                          <p:attrName>style.visibility</p:attrName>
                                        </p:attrNameLst>
                                      </p:cBhvr>
                                      <p:to>
                                        <p:strVal val="visible"/>
                                      </p:to>
                                    </p:set>
                                    <p:animEffect transition="in" filter="blinds(horizontal)">
                                      <p:cBhvr>
                                        <p:cTn id="87" dur="500"/>
                                        <p:tgtEl>
                                          <p:spTgt spid="19270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8" presetClass="entr" presetSubtype="12" fill="hold" nodeType="clickEffect">
                                  <p:stCondLst>
                                    <p:cond delay="0"/>
                                  </p:stCondLst>
                                  <p:childTnLst>
                                    <p:set>
                                      <p:cBhvr>
                                        <p:cTn id="91" dur="1" fill="hold">
                                          <p:stCondLst>
                                            <p:cond delay="0"/>
                                          </p:stCondLst>
                                        </p:cTn>
                                        <p:tgtEl>
                                          <p:spTgt spid="192705"/>
                                        </p:tgtEl>
                                        <p:attrNameLst>
                                          <p:attrName>style.visibility</p:attrName>
                                        </p:attrNameLst>
                                      </p:cBhvr>
                                      <p:to>
                                        <p:strVal val="visible"/>
                                      </p:to>
                                    </p:set>
                                    <p:animEffect transition="in" filter="strips(downLeft)">
                                      <p:cBhvr>
                                        <p:cTn id="92" dur="500"/>
                                        <p:tgtEl>
                                          <p:spTgt spid="19270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92704"/>
                                        </p:tgtEl>
                                        <p:attrNameLst>
                                          <p:attrName>style.visibility</p:attrName>
                                        </p:attrNameLst>
                                      </p:cBhvr>
                                      <p:to>
                                        <p:strVal val="visible"/>
                                      </p:to>
                                    </p:set>
                                    <p:animEffect transition="in" filter="blinds(horizontal)">
                                      <p:cBhvr>
                                        <p:cTn id="97" dur="500"/>
                                        <p:tgtEl>
                                          <p:spTgt spid="19270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12" fill="hold" nodeType="clickEffect">
                                  <p:stCondLst>
                                    <p:cond delay="0"/>
                                  </p:stCondLst>
                                  <p:childTnLst>
                                    <p:set>
                                      <p:cBhvr>
                                        <p:cTn id="101" dur="1" fill="hold">
                                          <p:stCondLst>
                                            <p:cond delay="0"/>
                                          </p:stCondLst>
                                        </p:cTn>
                                        <p:tgtEl>
                                          <p:spTgt spid="192707"/>
                                        </p:tgtEl>
                                        <p:attrNameLst>
                                          <p:attrName>style.visibility</p:attrName>
                                        </p:attrNameLst>
                                      </p:cBhvr>
                                      <p:to>
                                        <p:strVal val="visible"/>
                                      </p:to>
                                    </p:set>
                                    <p:animEffect transition="in" filter="strips(downLeft)">
                                      <p:cBhvr>
                                        <p:cTn id="102" dur="500"/>
                                        <p:tgtEl>
                                          <p:spTgt spid="19270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92706"/>
                                        </p:tgtEl>
                                        <p:attrNameLst>
                                          <p:attrName>style.visibility</p:attrName>
                                        </p:attrNameLst>
                                      </p:cBhvr>
                                      <p:to>
                                        <p:strVal val="visible"/>
                                      </p:to>
                                    </p:set>
                                    <p:animEffect transition="in" filter="blinds(horizontal)">
                                      <p:cBhvr>
                                        <p:cTn id="107" dur="500"/>
                                        <p:tgtEl>
                                          <p:spTgt spid="19270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8" presetClass="entr" presetSubtype="12" fill="hold" nodeType="clickEffect">
                                  <p:stCondLst>
                                    <p:cond delay="0"/>
                                  </p:stCondLst>
                                  <p:childTnLst>
                                    <p:set>
                                      <p:cBhvr>
                                        <p:cTn id="111" dur="1" fill="hold">
                                          <p:stCondLst>
                                            <p:cond delay="0"/>
                                          </p:stCondLst>
                                        </p:cTn>
                                        <p:tgtEl>
                                          <p:spTgt spid="192709"/>
                                        </p:tgtEl>
                                        <p:attrNameLst>
                                          <p:attrName>style.visibility</p:attrName>
                                        </p:attrNameLst>
                                      </p:cBhvr>
                                      <p:to>
                                        <p:strVal val="visible"/>
                                      </p:to>
                                    </p:set>
                                    <p:animEffect transition="in" filter="strips(downLeft)">
                                      <p:cBhvr>
                                        <p:cTn id="112" dur="500"/>
                                        <p:tgtEl>
                                          <p:spTgt spid="19270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192708"/>
                                        </p:tgtEl>
                                        <p:attrNameLst>
                                          <p:attrName>style.visibility</p:attrName>
                                        </p:attrNameLst>
                                      </p:cBhvr>
                                      <p:to>
                                        <p:strVal val="visible"/>
                                      </p:to>
                                    </p:set>
                                    <p:animEffect transition="in" filter="blinds(horizontal)">
                                      <p:cBhvr>
                                        <p:cTn id="117" dur="500"/>
                                        <p:tgtEl>
                                          <p:spTgt spid="19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686" grpId="0" animBg="1"/>
      <p:bldP spid="192687" grpId="0" animBg="1"/>
      <p:bldP spid="192691" grpId="0" animBg="1"/>
      <p:bldP spid="192693" grpId="0" animBg="1"/>
      <p:bldP spid="192695" grpId="0" animBg="1"/>
      <p:bldP spid="192697" grpId="0" animBg="1"/>
      <p:bldP spid="192699" grpId="0" animBg="1"/>
      <p:bldP spid="192700" grpId="0" animBg="1"/>
      <p:bldP spid="192702" grpId="0" animBg="1"/>
      <p:bldP spid="192704" grpId="0" animBg="1"/>
      <p:bldP spid="192706" grpId="0" animBg="1"/>
      <p:bldP spid="19270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417513" y="1076325"/>
            <a:ext cx="8064500" cy="5781675"/>
          </a:xfrm>
        </p:spPr>
        <p:txBody>
          <a:bodyPr/>
          <a:lstStyle/>
          <a:p>
            <a:pPr eaLnBrk="1" hangingPunct="1"/>
            <a:r>
              <a:rPr lang="zh-CN" altLang="en-US" dirty="0" smtClean="0"/>
              <a:t>图的遍历</a:t>
            </a:r>
            <a:r>
              <a:rPr lang="en-US" altLang="zh-CN" dirty="0" smtClean="0">
                <a:latin typeface="Arial" charset="0"/>
              </a:rPr>
              <a:t>——</a:t>
            </a:r>
            <a:r>
              <a:rPr lang="zh-CN" altLang="en-US" dirty="0" smtClean="0"/>
              <a:t>深度优先遍历算法描述</a:t>
            </a:r>
          </a:p>
          <a:p>
            <a:pPr lvl="1" eaLnBrk="1" hangingPunct="1"/>
            <a:r>
              <a:rPr kumimoji="1" lang="zh-CN" altLang="en-US" dirty="0" smtClean="0"/>
              <a:t>采用邻接表表示存储结构</a:t>
            </a:r>
          </a:p>
        </p:txBody>
      </p:sp>
      <p:sp>
        <p:nvSpPr>
          <p:cNvPr id="41987" name="Text Box 3"/>
          <p:cNvSpPr txBox="1">
            <a:spLocks noChangeArrowheads="1"/>
          </p:cNvSpPr>
          <p:nvPr/>
        </p:nvSpPr>
        <p:spPr bwMode="auto">
          <a:xfrm>
            <a:off x="876300" y="2162175"/>
            <a:ext cx="7813357" cy="4401205"/>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dirty="0">
                <a:solidFill>
                  <a:srgbClr val="000066"/>
                </a:solidFill>
                <a:latin typeface="Consolas" panose="020B0609020204030204" pitchFamily="49" charset="0"/>
              </a:rPr>
              <a:t>void </a:t>
            </a:r>
            <a:r>
              <a:rPr kumimoji="1" lang="en-US" altLang="zh-CN" sz="2000" b="1" dirty="0" err="1">
                <a:solidFill>
                  <a:srgbClr val="000066"/>
                </a:solidFill>
                <a:latin typeface="Consolas" panose="020B0609020204030204" pitchFamily="49" charset="0"/>
              </a:rPr>
              <a:t>DFS_al</a:t>
            </a:r>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 </a:t>
            </a:r>
            <a:r>
              <a:rPr kumimoji="1" lang="en-US" altLang="zh-CN" sz="2000" b="1" dirty="0" err="1">
                <a:solidFill>
                  <a:srgbClr val="000066"/>
                </a:solidFill>
                <a:latin typeface="Consolas" panose="020B0609020204030204" pitchFamily="49" charset="0"/>
              </a:rPr>
              <a:t>i</a:t>
            </a:r>
            <a:r>
              <a:rPr kumimoji="1" lang="zh-CN" altLang="en-US" sz="2000" b="1" dirty="0">
                <a:solidFill>
                  <a:srgbClr val="000066"/>
                </a:solidFill>
                <a:latin typeface="Consolas" panose="020B0609020204030204" pitchFamily="49" charset="0"/>
              </a:rPr>
              <a:t>是遍历起始点的在邻接表中的下标值，其下标从</a:t>
            </a:r>
            <a:r>
              <a:rPr kumimoji="1" lang="en-US" altLang="zh-CN" sz="2000" b="1" dirty="0">
                <a:solidFill>
                  <a:srgbClr val="000066"/>
                </a:solidFill>
                <a:latin typeface="Consolas" panose="020B0609020204030204" pitchFamily="49" charset="0"/>
              </a:rPr>
              <a:t>1</a:t>
            </a:r>
            <a:r>
              <a:rPr kumimoji="1" lang="zh-CN" altLang="en-US" sz="2000" b="1" dirty="0">
                <a:solidFill>
                  <a:srgbClr val="000066"/>
                </a:solidFill>
                <a:latin typeface="Consolas" panose="020B0609020204030204" pitchFamily="49" charset="0"/>
              </a:rPr>
              <a:t>开始</a:t>
            </a:r>
          </a:p>
          <a:p>
            <a:pPr algn="l" eaLnBrk="1" hangingPunct="1"/>
            <a:r>
              <a:rPr kumimoji="1" lang="en-US" altLang="zh-CN" sz="2000" b="1" dirty="0">
                <a:solidFill>
                  <a:srgbClr val="000066"/>
                </a:solidFill>
                <a:latin typeface="Consolas" panose="020B0609020204030204" pitchFamily="49" charset="0"/>
              </a:rPr>
              <a:t>	link *p;</a:t>
            </a:r>
          </a:p>
          <a:p>
            <a:pPr algn="l" eaLnBrk="1" hangingPunct="1"/>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printf</a:t>
            </a:r>
            <a:r>
              <a:rPr kumimoji="1" lang="en-US" altLang="zh-CN" sz="2000" b="1" dirty="0" smtClean="0">
                <a:solidFill>
                  <a:srgbClr val="000066"/>
                </a:solidFill>
                <a:latin typeface="Consolas" panose="020B0609020204030204" pitchFamily="49" charset="0"/>
              </a:rPr>
              <a:t>(“%d ”, </a:t>
            </a:r>
            <a:r>
              <a:rPr kumimoji="1" lang="en-US" altLang="zh-CN" sz="2000" b="1" dirty="0" err="1">
                <a:solidFill>
                  <a:srgbClr val="000066"/>
                </a:solidFill>
                <a:latin typeface="Consolas" panose="020B0609020204030204" pitchFamily="49" charset="0"/>
              </a:rPr>
              <a:t>Adjlist</a:t>
            </a:r>
            <a:r>
              <a:rPr kumimoji="1" lang="en-US" altLang="zh-CN" sz="2000" b="1" dirty="0">
                <a:solidFill>
                  <a:srgbClr val="000066"/>
                </a:solidFill>
                <a:latin typeface="Consolas" panose="020B0609020204030204" pitchFamily="49" charset="0"/>
              </a:rPr>
              <a:t>[</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].v</a:t>
            </a:r>
            <a:r>
              <a:rPr kumimoji="1" lang="en-US" altLang="zh-CN" sz="2000" b="1" dirty="0" smtClean="0">
                <a:solidFill>
                  <a:srgbClr val="000066"/>
                </a:solidFill>
                <a:latin typeface="Consolas" panose="020B0609020204030204" pitchFamily="49" charset="0"/>
              </a:rPr>
              <a:t>)</a:t>
            </a:r>
            <a:r>
              <a:rPr kumimoji="1" lang="en-US" altLang="zh-CN" sz="2000" b="1" dirty="0">
                <a:solidFill>
                  <a:srgbClr val="000066"/>
                </a:solidFill>
                <a:latin typeface="Consolas" panose="020B0609020204030204" pitchFamily="49" charset="0"/>
              </a:rPr>
              <a:t>;</a:t>
            </a:r>
          </a:p>
          <a:p>
            <a:pPr algn="l" eaLnBrk="1" hangingPunct="1"/>
            <a:r>
              <a:rPr kumimoji="1" lang="en-US" altLang="zh-CN" sz="2000" b="1" dirty="0">
                <a:solidFill>
                  <a:srgbClr val="000066"/>
                </a:solidFill>
                <a:latin typeface="Consolas" panose="020B0609020204030204" pitchFamily="49" charset="0"/>
              </a:rPr>
              <a:t>	visited[</a:t>
            </a:r>
            <a:r>
              <a:rPr kumimoji="1" lang="en-US" altLang="zh-CN" sz="2000" b="1" dirty="0" err="1">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 1</a:t>
            </a:r>
            <a:r>
              <a:rPr kumimoji="1" lang="en-US" altLang="zh-CN" sz="2000" b="1" dirty="0">
                <a:solidFill>
                  <a:srgbClr val="000066"/>
                </a:solidFill>
                <a:latin typeface="Consolas" panose="020B0609020204030204" pitchFamily="49" charset="0"/>
              </a:rPr>
              <a:t>;</a:t>
            </a:r>
          </a:p>
          <a:p>
            <a:pPr algn="l" eaLnBrk="1" hangingPunct="1"/>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p = </a:t>
            </a:r>
            <a:r>
              <a:rPr kumimoji="1" lang="en-US" altLang="zh-CN" sz="2000" b="1" dirty="0" err="1">
                <a:solidFill>
                  <a:srgbClr val="000066"/>
                </a:solidFill>
                <a:latin typeface="Consolas" panose="020B0609020204030204" pitchFamily="49" charset="0"/>
              </a:rPr>
              <a:t>Adjlist</a:t>
            </a:r>
            <a:r>
              <a:rPr kumimoji="1" lang="en-US" altLang="zh-CN" sz="2000" b="1" dirty="0">
                <a:solidFill>
                  <a:srgbClr val="000066"/>
                </a:solidFill>
                <a:latin typeface="Consolas" panose="020B0609020204030204" pitchFamily="49" charset="0"/>
              </a:rPr>
              <a:t>[</a:t>
            </a:r>
            <a:r>
              <a:rPr kumimoji="1" lang="en-US" altLang="zh-CN" sz="2000" b="1" dirty="0" err="1">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].next;</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while(p != NULL</a:t>
            </a:r>
            <a:r>
              <a:rPr kumimoji="1" lang="en-US" altLang="zh-CN" sz="2000" b="1" dirty="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if (!</a:t>
            </a:r>
            <a:r>
              <a:rPr kumimoji="1" lang="en-US" altLang="zh-CN" sz="2000" b="1" dirty="0">
                <a:solidFill>
                  <a:srgbClr val="000066"/>
                </a:solidFill>
                <a:latin typeface="Consolas" panose="020B0609020204030204" pitchFamily="49" charset="0"/>
              </a:rPr>
              <a:t>visited[p-&gt;data])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DFS_al</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(p-&gt;data);</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p = p-</a:t>
            </a:r>
            <a:r>
              <a:rPr kumimoji="1" lang="en-US" altLang="zh-CN" sz="2000" b="1" dirty="0">
                <a:solidFill>
                  <a:srgbClr val="000066"/>
                </a:solidFill>
                <a:latin typeface="Consolas" panose="020B0609020204030204" pitchFamily="49" charset="0"/>
              </a:rPr>
              <a:t>&gt;</a:t>
            </a:r>
            <a:r>
              <a:rPr kumimoji="1" lang="en-US" altLang="zh-CN" sz="2000" b="1" dirty="0" smtClean="0">
                <a:solidFill>
                  <a:srgbClr val="000066"/>
                </a:solidFill>
                <a:latin typeface="Consolas" panose="020B0609020204030204" pitchFamily="49" charset="0"/>
              </a:rPr>
              <a:t>next;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a:t>
            </a:r>
            <a:endParaRPr lang="en-US" altLang="zh-CN" sz="2000" b="1" dirty="0">
              <a:solidFill>
                <a:srgbClr val="000066"/>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body" sz="half" idx="1"/>
          </p:nvPr>
        </p:nvSpPr>
        <p:spPr>
          <a:xfrm>
            <a:off x="566738" y="996950"/>
            <a:ext cx="7948612" cy="5341938"/>
          </a:xfrm>
        </p:spPr>
        <p:txBody>
          <a:bodyPr/>
          <a:lstStyle/>
          <a:p>
            <a:pPr eaLnBrk="1" hangingPunct="1"/>
            <a:r>
              <a:rPr lang="zh-CN" altLang="en-US" smtClean="0"/>
              <a:t>图的遍历</a:t>
            </a:r>
            <a:r>
              <a:rPr lang="en-US" altLang="zh-CN" smtClean="0">
                <a:latin typeface="Arial" charset="0"/>
              </a:rPr>
              <a:t>——</a:t>
            </a:r>
            <a:r>
              <a:rPr lang="zh-CN" altLang="en-US" smtClean="0"/>
              <a:t>深度优先遍历</a:t>
            </a:r>
            <a:endParaRPr lang="zh-CN" altLang="en-US" smtClean="0">
              <a:latin typeface="宋体" charset="-122"/>
            </a:endParaRPr>
          </a:p>
          <a:p>
            <a:pPr lvl="1" eaLnBrk="1" hangingPunct="1"/>
            <a:r>
              <a:rPr kumimoji="1" lang="zh-CN" altLang="en-US" smtClean="0">
                <a:latin typeface="宋体" charset="-122"/>
              </a:rPr>
              <a:t>顶点</a:t>
            </a:r>
            <a:r>
              <a:rPr kumimoji="1" lang="en-US" altLang="zh-CN" smtClean="0">
                <a:latin typeface="宋体" charset="-122"/>
              </a:rPr>
              <a:t>V1</a:t>
            </a:r>
            <a:r>
              <a:rPr kumimoji="1" lang="zh-CN" altLang="en-US" smtClean="0">
                <a:latin typeface="宋体" charset="-122"/>
              </a:rPr>
              <a:t>出发的程序执行过程</a:t>
            </a:r>
          </a:p>
          <a:p>
            <a:pPr lvl="2" eaLnBrk="1" hangingPunct="1"/>
            <a:r>
              <a:rPr kumimoji="1" lang="en-US" altLang="zh-CN" sz="2200" smtClean="0"/>
              <a:t>V1,V2,V5,V8,V4,V7,V3,V6</a:t>
            </a:r>
          </a:p>
        </p:txBody>
      </p:sp>
      <p:grpSp>
        <p:nvGrpSpPr>
          <p:cNvPr id="43011" name="Group 3"/>
          <p:cNvGrpSpPr>
            <a:grpSpLocks/>
          </p:cNvGrpSpPr>
          <p:nvPr/>
        </p:nvGrpSpPr>
        <p:grpSpPr bwMode="auto">
          <a:xfrm>
            <a:off x="6394450" y="276225"/>
            <a:ext cx="2114550" cy="2071688"/>
            <a:chOff x="600" y="2123"/>
            <a:chExt cx="1332" cy="1305"/>
          </a:xfrm>
        </p:grpSpPr>
        <p:sp>
          <p:nvSpPr>
            <p:cNvPr id="43034" name="Oval 4"/>
            <p:cNvSpPr>
              <a:spLocks noChangeArrowheads="1"/>
            </p:cNvSpPr>
            <p:nvPr/>
          </p:nvSpPr>
          <p:spPr bwMode="auto">
            <a:xfrm>
              <a:off x="1130" y="2123"/>
              <a:ext cx="211" cy="211"/>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V1</a:t>
              </a:r>
            </a:p>
          </p:txBody>
        </p:sp>
        <p:sp>
          <p:nvSpPr>
            <p:cNvPr id="43035" name="Oval 5"/>
            <p:cNvSpPr>
              <a:spLocks noChangeArrowheads="1"/>
            </p:cNvSpPr>
            <p:nvPr/>
          </p:nvSpPr>
          <p:spPr bwMode="auto">
            <a:xfrm>
              <a:off x="771" y="244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V2</a:t>
              </a:r>
            </a:p>
          </p:txBody>
        </p:sp>
        <p:sp>
          <p:nvSpPr>
            <p:cNvPr id="43036" name="Oval 6"/>
            <p:cNvSpPr>
              <a:spLocks noChangeArrowheads="1"/>
            </p:cNvSpPr>
            <p:nvPr/>
          </p:nvSpPr>
          <p:spPr bwMode="auto">
            <a:xfrm>
              <a:off x="600"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V4</a:t>
              </a:r>
            </a:p>
          </p:txBody>
        </p:sp>
        <p:sp>
          <p:nvSpPr>
            <p:cNvPr id="43037" name="Oval 7"/>
            <p:cNvSpPr>
              <a:spLocks noChangeArrowheads="1"/>
            </p:cNvSpPr>
            <p:nvPr/>
          </p:nvSpPr>
          <p:spPr bwMode="auto">
            <a:xfrm>
              <a:off x="962"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V5</a:t>
              </a:r>
            </a:p>
          </p:txBody>
        </p:sp>
        <p:sp>
          <p:nvSpPr>
            <p:cNvPr id="43038" name="Oval 8"/>
            <p:cNvSpPr>
              <a:spLocks noChangeArrowheads="1"/>
            </p:cNvSpPr>
            <p:nvPr/>
          </p:nvSpPr>
          <p:spPr bwMode="auto">
            <a:xfrm>
              <a:off x="1525" y="244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V3</a:t>
              </a:r>
            </a:p>
          </p:txBody>
        </p:sp>
        <p:sp>
          <p:nvSpPr>
            <p:cNvPr id="43039" name="Oval 9"/>
            <p:cNvSpPr>
              <a:spLocks noChangeArrowheads="1"/>
            </p:cNvSpPr>
            <p:nvPr/>
          </p:nvSpPr>
          <p:spPr bwMode="auto">
            <a:xfrm>
              <a:off x="1721"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V7</a:t>
              </a:r>
            </a:p>
          </p:txBody>
        </p:sp>
        <p:sp>
          <p:nvSpPr>
            <p:cNvPr id="43040" name="Oval 10"/>
            <p:cNvSpPr>
              <a:spLocks noChangeArrowheads="1"/>
            </p:cNvSpPr>
            <p:nvPr/>
          </p:nvSpPr>
          <p:spPr bwMode="auto">
            <a:xfrm>
              <a:off x="1328"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V6</a:t>
              </a:r>
            </a:p>
          </p:txBody>
        </p:sp>
        <p:sp>
          <p:nvSpPr>
            <p:cNvPr id="43041" name="Oval 11"/>
            <p:cNvSpPr>
              <a:spLocks noChangeArrowheads="1"/>
            </p:cNvSpPr>
            <p:nvPr/>
          </p:nvSpPr>
          <p:spPr bwMode="auto">
            <a:xfrm>
              <a:off x="1179" y="3217"/>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V8</a:t>
              </a:r>
            </a:p>
          </p:txBody>
        </p:sp>
        <p:sp>
          <p:nvSpPr>
            <p:cNvPr id="43042" name="Line 12"/>
            <p:cNvSpPr>
              <a:spLocks noChangeShapeType="1"/>
            </p:cNvSpPr>
            <p:nvPr/>
          </p:nvSpPr>
          <p:spPr bwMode="auto">
            <a:xfrm flipH="1">
              <a:off x="985" y="2312"/>
              <a:ext cx="178"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3043" name="Line 13"/>
            <p:cNvSpPr>
              <a:spLocks noChangeShapeType="1"/>
            </p:cNvSpPr>
            <p:nvPr/>
          </p:nvSpPr>
          <p:spPr bwMode="auto">
            <a:xfrm>
              <a:off x="1319" y="2301"/>
              <a:ext cx="2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3044" name="Line 14"/>
            <p:cNvSpPr>
              <a:spLocks noChangeShapeType="1"/>
            </p:cNvSpPr>
            <p:nvPr/>
          </p:nvSpPr>
          <p:spPr bwMode="auto">
            <a:xfrm flipH="1">
              <a:off x="741" y="2645"/>
              <a:ext cx="100"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3045" name="Line 15"/>
            <p:cNvSpPr>
              <a:spLocks noChangeShapeType="1"/>
            </p:cNvSpPr>
            <p:nvPr/>
          </p:nvSpPr>
          <p:spPr bwMode="auto">
            <a:xfrm>
              <a:off x="930" y="2623"/>
              <a:ext cx="111" cy="2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3046" name="Line 16"/>
            <p:cNvSpPr>
              <a:spLocks noChangeShapeType="1"/>
            </p:cNvSpPr>
            <p:nvPr/>
          </p:nvSpPr>
          <p:spPr bwMode="auto">
            <a:xfrm flipH="1">
              <a:off x="1474" y="2634"/>
              <a:ext cx="1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3047" name="Line 17"/>
            <p:cNvSpPr>
              <a:spLocks noChangeShapeType="1"/>
            </p:cNvSpPr>
            <p:nvPr/>
          </p:nvSpPr>
          <p:spPr bwMode="auto">
            <a:xfrm>
              <a:off x="1719" y="2634"/>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3048" name="Line 18"/>
            <p:cNvSpPr>
              <a:spLocks noChangeShapeType="1"/>
            </p:cNvSpPr>
            <p:nvPr/>
          </p:nvSpPr>
          <p:spPr bwMode="auto">
            <a:xfrm>
              <a:off x="1073" y="3023"/>
              <a:ext cx="167"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3049" name="Line 19"/>
            <p:cNvSpPr>
              <a:spLocks noChangeShapeType="1"/>
            </p:cNvSpPr>
            <p:nvPr/>
          </p:nvSpPr>
          <p:spPr bwMode="auto">
            <a:xfrm flipH="1">
              <a:off x="1307" y="3034"/>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3050" name="Line 20"/>
            <p:cNvSpPr>
              <a:spLocks noChangeShapeType="1"/>
            </p:cNvSpPr>
            <p:nvPr/>
          </p:nvSpPr>
          <p:spPr bwMode="auto">
            <a:xfrm>
              <a:off x="707" y="3023"/>
              <a:ext cx="478" cy="2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3051" name="Line 21"/>
            <p:cNvSpPr>
              <a:spLocks noChangeShapeType="1"/>
            </p:cNvSpPr>
            <p:nvPr/>
          </p:nvSpPr>
          <p:spPr bwMode="auto">
            <a:xfrm flipH="1">
              <a:off x="1385" y="3034"/>
              <a:ext cx="444" cy="2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sp>
        <p:nvSpPr>
          <p:cNvPr id="43012" name="Text Box 25"/>
          <p:cNvSpPr txBox="1">
            <a:spLocks noChangeArrowheads="1"/>
          </p:cNvSpPr>
          <p:nvPr/>
        </p:nvSpPr>
        <p:spPr bwMode="auto">
          <a:xfrm>
            <a:off x="698500" y="2671763"/>
            <a:ext cx="1198563" cy="3968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chemeClr val="bg1"/>
                </a:solidFill>
              </a:rPr>
              <a:t>DFS(1)</a:t>
            </a:r>
          </a:p>
        </p:txBody>
      </p:sp>
      <p:sp>
        <p:nvSpPr>
          <p:cNvPr id="43013" name="Text Box 27"/>
          <p:cNvSpPr txBox="1">
            <a:spLocks noChangeArrowheads="1"/>
          </p:cNvSpPr>
          <p:nvPr/>
        </p:nvSpPr>
        <p:spPr bwMode="auto">
          <a:xfrm>
            <a:off x="2462213" y="2663825"/>
            <a:ext cx="1198562" cy="3968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chemeClr val="bg1"/>
                </a:solidFill>
              </a:rPr>
              <a:t>DFS(2)</a:t>
            </a:r>
          </a:p>
        </p:txBody>
      </p:sp>
      <p:sp>
        <p:nvSpPr>
          <p:cNvPr id="43014" name="Text Box 29"/>
          <p:cNvSpPr txBox="1">
            <a:spLocks noChangeArrowheads="1"/>
          </p:cNvSpPr>
          <p:nvPr/>
        </p:nvSpPr>
        <p:spPr bwMode="auto">
          <a:xfrm>
            <a:off x="4194175" y="2667000"/>
            <a:ext cx="1198563" cy="3968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chemeClr val="bg1"/>
                </a:solidFill>
              </a:rPr>
              <a:t>DFS(5)</a:t>
            </a:r>
          </a:p>
        </p:txBody>
      </p:sp>
      <p:sp>
        <p:nvSpPr>
          <p:cNvPr id="43015" name="Text Box 31"/>
          <p:cNvSpPr txBox="1">
            <a:spLocks noChangeArrowheads="1"/>
          </p:cNvSpPr>
          <p:nvPr/>
        </p:nvSpPr>
        <p:spPr bwMode="auto">
          <a:xfrm>
            <a:off x="6069013" y="2660650"/>
            <a:ext cx="1198562" cy="3968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chemeClr val="bg1"/>
                </a:solidFill>
              </a:rPr>
              <a:t>DFS(8)</a:t>
            </a:r>
          </a:p>
        </p:txBody>
      </p:sp>
      <p:sp>
        <p:nvSpPr>
          <p:cNvPr id="43016" name="Text Box 32"/>
          <p:cNvSpPr txBox="1">
            <a:spLocks noChangeArrowheads="1"/>
          </p:cNvSpPr>
          <p:nvPr/>
        </p:nvSpPr>
        <p:spPr bwMode="auto">
          <a:xfrm>
            <a:off x="7691438" y="3438525"/>
            <a:ext cx="1198562" cy="3968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chemeClr val="bg1"/>
                </a:solidFill>
              </a:rPr>
              <a:t>DFS(4)</a:t>
            </a:r>
          </a:p>
        </p:txBody>
      </p:sp>
      <p:sp>
        <p:nvSpPr>
          <p:cNvPr id="43017" name="Text Box 33"/>
          <p:cNvSpPr txBox="1">
            <a:spLocks noChangeArrowheads="1"/>
          </p:cNvSpPr>
          <p:nvPr/>
        </p:nvSpPr>
        <p:spPr bwMode="auto">
          <a:xfrm>
            <a:off x="6067425" y="4048125"/>
            <a:ext cx="1198563" cy="3968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chemeClr val="bg1"/>
                </a:solidFill>
              </a:rPr>
              <a:t>DFS(7)</a:t>
            </a:r>
          </a:p>
        </p:txBody>
      </p:sp>
      <p:sp>
        <p:nvSpPr>
          <p:cNvPr id="43018" name="Text Box 34"/>
          <p:cNvSpPr txBox="1">
            <a:spLocks noChangeArrowheads="1"/>
          </p:cNvSpPr>
          <p:nvPr/>
        </p:nvSpPr>
        <p:spPr bwMode="auto">
          <a:xfrm>
            <a:off x="7448550" y="4811713"/>
            <a:ext cx="1198563" cy="3968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chemeClr val="bg1"/>
                </a:solidFill>
              </a:rPr>
              <a:t>DFS(3)</a:t>
            </a:r>
          </a:p>
        </p:txBody>
      </p:sp>
      <p:sp>
        <p:nvSpPr>
          <p:cNvPr id="43019" name="Text Box 35"/>
          <p:cNvSpPr txBox="1">
            <a:spLocks noChangeArrowheads="1"/>
          </p:cNvSpPr>
          <p:nvPr/>
        </p:nvSpPr>
        <p:spPr bwMode="auto">
          <a:xfrm>
            <a:off x="6637338" y="5969000"/>
            <a:ext cx="1198562" cy="39687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sz="2000" b="1">
                <a:solidFill>
                  <a:schemeClr val="bg1"/>
                </a:solidFill>
              </a:rPr>
              <a:t>DFS(6)</a:t>
            </a:r>
          </a:p>
        </p:txBody>
      </p:sp>
      <p:cxnSp>
        <p:nvCxnSpPr>
          <p:cNvPr id="43020" name="AutoShape 37"/>
          <p:cNvCxnSpPr>
            <a:cxnSpLocks noChangeShapeType="1"/>
            <a:stCxn id="43012" idx="3"/>
            <a:endCxn id="43013" idx="1"/>
          </p:cNvCxnSpPr>
          <p:nvPr/>
        </p:nvCxnSpPr>
        <p:spPr bwMode="auto">
          <a:xfrm flipV="1">
            <a:off x="1897063" y="2862263"/>
            <a:ext cx="565150" cy="7937"/>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1" name="AutoShape 38"/>
          <p:cNvCxnSpPr>
            <a:cxnSpLocks noChangeShapeType="1"/>
            <a:stCxn id="43013" idx="3"/>
            <a:endCxn id="43014" idx="1"/>
          </p:cNvCxnSpPr>
          <p:nvPr/>
        </p:nvCxnSpPr>
        <p:spPr bwMode="auto">
          <a:xfrm>
            <a:off x="3660775" y="2862263"/>
            <a:ext cx="533400" cy="3175"/>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2" name="AutoShape 39"/>
          <p:cNvCxnSpPr>
            <a:cxnSpLocks noChangeShapeType="1"/>
            <a:stCxn id="43014" idx="3"/>
            <a:endCxn id="43015" idx="1"/>
          </p:cNvCxnSpPr>
          <p:nvPr/>
        </p:nvCxnSpPr>
        <p:spPr bwMode="auto">
          <a:xfrm flipV="1">
            <a:off x="5392738" y="2859088"/>
            <a:ext cx="676275" cy="6350"/>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3" name="AutoShape 41"/>
          <p:cNvCxnSpPr>
            <a:cxnSpLocks noChangeShapeType="1"/>
            <a:stCxn id="43015" idx="2"/>
            <a:endCxn id="43017" idx="0"/>
          </p:cNvCxnSpPr>
          <p:nvPr/>
        </p:nvCxnSpPr>
        <p:spPr bwMode="auto">
          <a:xfrm flipH="1">
            <a:off x="6667500" y="3057525"/>
            <a:ext cx="1588" cy="990600"/>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4" name="AutoShape 44"/>
          <p:cNvCxnSpPr>
            <a:cxnSpLocks noChangeShapeType="1"/>
            <a:stCxn id="43015" idx="3"/>
            <a:endCxn id="43016" idx="3"/>
          </p:cNvCxnSpPr>
          <p:nvPr/>
        </p:nvCxnSpPr>
        <p:spPr bwMode="auto">
          <a:xfrm>
            <a:off x="7267575" y="2859088"/>
            <a:ext cx="1622425" cy="777875"/>
          </a:xfrm>
          <a:prstGeom prst="bentConnector3">
            <a:avLst>
              <a:gd name="adj1" fmla="val 113991"/>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5" name="AutoShape 45"/>
          <p:cNvCxnSpPr>
            <a:cxnSpLocks noChangeShapeType="1"/>
            <a:stCxn id="43017" idx="3"/>
            <a:endCxn id="43018" idx="3"/>
          </p:cNvCxnSpPr>
          <p:nvPr/>
        </p:nvCxnSpPr>
        <p:spPr bwMode="auto">
          <a:xfrm>
            <a:off x="7265988" y="4246563"/>
            <a:ext cx="1381125" cy="763587"/>
          </a:xfrm>
          <a:prstGeom prst="bentConnector3">
            <a:avLst>
              <a:gd name="adj1" fmla="val 116435"/>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6" name="AutoShape 46"/>
          <p:cNvCxnSpPr>
            <a:cxnSpLocks noChangeShapeType="1"/>
            <a:stCxn id="43018" idx="2"/>
            <a:endCxn id="43019" idx="3"/>
          </p:cNvCxnSpPr>
          <p:nvPr/>
        </p:nvCxnSpPr>
        <p:spPr bwMode="auto">
          <a:xfrm rot="5400000">
            <a:off x="7462838" y="5581650"/>
            <a:ext cx="958850" cy="212725"/>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7" name="AutoShape 47"/>
          <p:cNvCxnSpPr>
            <a:cxnSpLocks noChangeShapeType="1"/>
            <a:stCxn id="43016" idx="1"/>
            <a:endCxn id="43015" idx="2"/>
          </p:cNvCxnSpPr>
          <p:nvPr/>
        </p:nvCxnSpPr>
        <p:spPr bwMode="auto">
          <a:xfrm rot="10800000">
            <a:off x="6669088" y="3057525"/>
            <a:ext cx="1022350" cy="579438"/>
          </a:xfrm>
          <a:prstGeom prst="curvedConnector2">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8" name="AutoShape 48"/>
          <p:cNvCxnSpPr>
            <a:cxnSpLocks noChangeShapeType="1"/>
            <a:stCxn id="43017" idx="1"/>
            <a:endCxn id="43015" idx="2"/>
          </p:cNvCxnSpPr>
          <p:nvPr/>
        </p:nvCxnSpPr>
        <p:spPr bwMode="auto">
          <a:xfrm rot="10800000" flipH="1">
            <a:off x="6067425" y="3057525"/>
            <a:ext cx="601663" cy="1189038"/>
          </a:xfrm>
          <a:prstGeom prst="curvedConnector4">
            <a:avLst>
              <a:gd name="adj1" fmla="val -37995"/>
              <a:gd name="adj2" fmla="val 58343"/>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9" name="AutoShape 49"/>
          <p:cNvCxnSpPr>
            <a:cxnSpLocks noChangeShapeType="1"/>
            <a:stCxn id="43018" idx="1"/>
            <a:endCxn id="43017" idx="2"/>
          </p:cNvCxnSpPr>
          <p:nvPr/>
        </p:nvCxnSpPr>
        <p:spPr bwMode="auto">
          <a:xfrm rot="10800000">
            <a:off x="6667500" y="4445000"/>
            <a:ext cx="781050" cy="565150"/>
          </a:xfrm>
          <a:prstGeom prst="curvedConnector2">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30" name="AutoShape 50"/>
          <p:cNvCxnSpPr>
            <a:cxnSpLocks noChangeShapeType="1"/>
            <a:stCxn id="43019" idx="1"/>
            <a:endCxn id="43018" idx="2"/>
          </p:cNvCxnSpPr>
          <p:nvPr/>
        </p:nvCxnSpPr>
        <p:spPr bwMode="auto">
          <a:xfrm rot="10800000" flipH="1">
            <a:off x="6637338" y="5208588"/>
            <a:ext cx="1411287" cy="958850"/>
          </a:xfrm>
          <a:prstGeom prst="curvedConnector4">
            <a:avLst>
              <a:gd name="adj1" fmla="val -16199"/>
              <a:gd name="adj2" fmla="val 60264"/>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31" name="AutoShape 51"/>
          <p:cNvCxnSpPr>
            <a:cxnSpLocks noChangeShapeType="1"/>
            <a:stCxn id="43015" idx="2"/>
            <a:endCxn id="43014" idx="2"/>
          </p:cNvCxnSpPr>
          <p:nvPr/>
        </p:nvCxnSpPr>
        <p:spPr bwMode="auto">
          <a:xfrm rot="5400000">
            <a:off x="5728494" y="2123281"/>
            <a:ext cx="6350" cy="1874838"/>
          </a:xfrm>
          <a:prstGeom prst="curvedConnector3">
            <a:avLst>
              <a:gd name="adj1" fmla="val 3700000"/>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32" name="AutoShape 52"/>
          <p:cNvCxnSpPr>
            <a:cxnSpLocks noChangeShapeType="1"/>
            <a:stCxn id="43013" idx="2"/>
            <a:endCxn id="43014" idx="2"/>
          </p:cNvCxnSpPr>
          <p:nvPr/>
        </p:nvCxnSpPr>
        <p:spPr bwMode="auto">
          <a:xfrm rot="16200000" flipH="1">
            <a:off x="3926681" y="2196307"/>
            <a:ext cx="3175" cy="1731962"/>
          </a:xfrm>
          <a:prstGeom prst="curvedConnector3">
            <a:avLst>
              <a:gd name="adj1" fmla="val 7300000"/>
            </a:avLst>
          </a:prstGeom>
          <a:noFill/>
          <a:ln w="38100">
            <a:solidFill>
              <a:srgbClr val="FF0000"/>
            </a:solidFill>
            <a:prstDash val="dash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33" name="AutoShape 53"/>
          <p:cNvCxnSpPr>
            <a:cxnSpLocks noChangeShapeType="1"/>
            <a:stCxn id="43013" idx="2"/>
            <a:endCxn id="43012" idx="2"/>
          </p:cNvCxnSpPr>
          <p:nvPr/>
        </p:nvCxnSpPr>
        <p:spPr bwMode="auto">
          <a:xfrm rot="5400000">
            <a:off x="2176463" y="2182812"/>
            <a:ext cx="7938" cy="1763713"/>
          </a:xfrm>
          <a:prstGeom prst="curvedConnector3">
            <a:avLst>
              <a:gd name="adj1" fmla="val 2980000"/>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417513" y="1076325"/>
            <a:ext cx="8064500" cy="5781675"/>
          </a:xfrm>
        </p:spPr>
        <p:txBody>
          <a:bodyPr/>
          <a:lstStyle/>
          <a:p>
            <a:pPr eaLnBrk="1" hangingPunct="1"/>
            <a:r>
              <a:rPr lang="zh-CN" altLang="en-US" smtClean="0"/>
              <a:t>图的遍历</a:t>
            </a:r>
            <a:r>
              <a:rPr lang="en-US" altLang="zh-CN" smtClean="0">
                <a:latin typeface="Arial" charset="0"/>
              </a:rPr>
              <a:t>——</a:t>
            </a:r>
            <a:r>
              <a:rPr lang="zh-CN" altLang="en-US" smtClean="0"/>
              <a:t>深度优先遍历</a:t>
            </a:r>
          </a:p>
          <a:p>
            <a:pPr lvl="1" eaLnBrk="1" hangingPunct="1"/>
            <a:r>
              <a:rPr kumimoji="1" lang="zh-CN" altLang="en-US" smtClean="0"/>
              <a:t>非连通图的深度优先搜索</a:t>
            </a:r>
          </a:p>
          <a:p>
            <a:pPr lvl="2" eaLnBrk="1" hangingPunct="1"/>
            <a:r>
              <a:rPr kumimoji="1" lang="zh-CN" altLang="en-US" smtClean="0"/>
              <a:t>从非连通的或非强连通图中某一个顶点出发，不能用深度优先搜索访问到图中所有顶点，而只能访问到一个连通子图（连通分量）或只能访问到一个强连通子图（强连通分量）</a:t>
            </a:r>
          </a:p>
          <a:p>
            <a:pPr lvl="2" eaLnBrk="1" hangingPunct="1"/>
            <a:r>
              <a:rPr kumimoji="1" lang="zh-CN" altLang="en-US" smtClean="0"/>
              <a:t>可以采用在每个连通分量或每个强连通分量中都选一个顶点，进行深度优先搜索遍历，最后将每个连通分量或每个强连通分量的遍历结果合起来，以得到整个非连通图的遍历结果</a:t>
            </a:r>
          </a:p>
          <a:p>
            <a:pPr lvl="2" eaLnBrk="1" hangingPunct="1"/>
            <a:r>
              <a:rPr kumimoji="1" lang="zh-CN" altLang="en-US" smtClean="0"/>
              <a:t>遍历算法实现时需要对所有顶点进行循环，反复调用连通图的深度优先搜索遍历算法</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263471" y="1076325"/>
            <a:ext cx="8542392" cy="5781675"/>
          </a:xfrm>
        </p:spPr>
        <p:txBody>
          <a:bodyPr/>
          <a:lstStyle/>
          <a:p>
            <a:pPr eaLnBrk="1" hangingPunct="1"/>
            <a:r>
              <a:rPr lang="zh-CN" altLang="en-US" dirty="0" smtClean="0"/>
              <a:t>图的遍历</a:t>
            </a:r>
            <a:r>
              <a:rPr lang="en-US" altLang="zh-CN" dirty="0" smtClean="0">
                <a:latin typeface="Arial" charset="0"/>
              </a:rPr>
              <a:t>——</a:t>
            </a:r>
            <a:r>
              <a:rPr lang="zh-CN" altLang="en-US" dirty="0" smtClean="0"/>
              <a:t>广度优先遍历</a:t>
            </a:r>
            <a:r>
              <a:rPr lang="en-US" altLang="zh-CN" dirty="0" smtClean="0"/>
              <a:t>(BFS)</a:t>
            </a:r>
          </a:p>
          <a:p>
            <a:pPr lvl="1" eaLnBrk="1" hangingPunct="1"/>
            <a:r>
              <a:rPr lang="zh-CN" altLang="en-US" dirty="0" smtClean="0">
                <a:latin typeface="隶书" pitchFamily="49" charset="-122"/>
              </a:rPr>
              <a:t>广度优先遍历法类似于树的</a:t>
            </a:r>
            <a:r>
              <a:rPr lang="zh-CN" altLang="en-US" dirty="0" smtClean="0">
                <a:solidFill>
                  <a:srgbClr val="FF0000"/>
                </a:solidFill>
                <a:latin typeface="隶书" pitchFamily="49" charset="-122"/>
              </a:rPr>
              <a:t>按层次遍历</a:t>
            </a:r>
            <a:r>
              <a:rPr lang="zh-CN" altLang="en-US" dirty="0" smtClean="0">
                <a:latin typeface="隶书" pitchFamily="49" charset="-122"/>
              </a:rPr>
              <a:t>的过程</a:t>
            </a:r>
          </a:p>
          <a:p>
            <a:pPr lvl="2" eaLnBrk="1" hangingPunct="1"/>
            <a:r>
              <a:rPr lang="zh-CN" altLang="en-US" dirty="0" smtClean="0">
                <a:latin typeface="隶书" pitchFamily="49" charset="-122"/>
              </a:rPr>
              <a:t>先访问第</a:t>
            </a:r>
            <a:r>
              <a:rPr lang="en-US" altLang="zh-CN" dirty="0" smtClean="0">
                <a:latin typeface="隶书" pitchFamily="49" charset="-122"/>
              </a:rPr>
              <a:t>1</a:t>
            </a:r>
            <a:r>
              <a:rPr lang="zh-CN" altLang="en-US" dirty="0" smtClean="0">
                <a:latin typeface="隶书" pitchFamily="49" charset="-122"/>
              </a:rPr>
              <a:t>个顶点所有邻接点后，再访问下一个顶点所有未被访问的邻接点</a:t>
            </a:r>
          </a:p>
          <a:p>
            <a:pPr lvl="1" eaLnBrk="1" hangingPunct="1"/>
            <a:r>
              <a:rPr lang="zh-CN" altLang="en-US" dirty="0" smtClean="0"/>
              <a:t>方法</a:t>
            </a:r>
          </a:p>
          <a:p>
            <a:pPr lvl="2" eaLnBrk="1" hangingPunct="1"/>
            <a:r>
              <a:rPr lang="zh-CN" altLang="en-US" dirty="0" smtClean="0"/>
              <a:t>从图的某一顶点</a:t>
            </a:r>
            <a:r>
              <a:rPr lang="en-US" altLang="zh-CN" dirty="0" smtClean="0"/>
              <a:t>V</a:t>
            </a:r>
            <a:r>
              <a:rPr lang="en-US" altLang="zh-CN" sz="1600" dirty="0" smtClean="0"/>
              <a:t>0</a:t>
            </a:r>
            <a:r>
              <a:rPr lang="zh-CN" altLang="zh-CN" dirty="0" smtClean="0"/>
              <a:t>出发，访问此顶点后，依次访问</a:t>
            </a:r>
            <a:r>
              <a:rPr lang="en-US" altLang="zh-CN" dirty="0" smtClean="0"/>
              <a:t>V</a:t>
            </a:r>
            <a:r>
              <a:rPr lang="en-US" altLang="zh-CN" sz="1600" dirty="0" smtClean="0"/>
              <a:t>0</a:t>
            </a:r>
            <a:r>
              <a:rPr lang="zh-CN" altLang="zh-CN" dirty="0" smtClean="0"/>
              <a:t>的各个未曾访问过的邻接点；然后分别从这些邻接点出发，广度优先遍历图，直至图中所有已被访问的顶点的邻接点都被访问到；若此时图中尚有顶点未被访问，则另选图中一个未被访问的顶点作起点，重复上述过程，直至图中所有顶点都被访问为止</a:t>
            </a:r>
            <a:endParaRPr lang="zh-CN" alt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628650" y="1076325"/>
            <a:ext cx="8066088" cy="5781675"/>
          </a:xfrm>
        </p:spPr>
        <p:txBody>
          <a:bodyPr/>
          <a:lstStyle/>
          <a:p>
            <a:pPr eaLnBrk="1" hangingPunct="1"/>
            <a:r>
              <a:rPr lang="zh-CN" altLang="en-US" dirty="0" smtClean="0"/>
              <a:t>图的遍历</a:t>
            </a:r>
            <a:r>
              <a:rPr lang="en-US" altLang="zh-CN" dirty="0" smtClean="0">
                <a:latin typeface="Arial" charset="0"/>
              </a:rPr>
              <a:t>——</a:t>
            </a:r>
            <a:r>
              <a:rPr lang="zh-CN" altLang="en-US" dirty="0" smtClean="0"/>
              <a:t>广度优先遍历</a:t>
            </a:r>
          </a:p>
          <a:p>
            <a:pPr lvl="1" eaLnBrk="1" hangingPunct="1"/>
            <a:r>
              <a:rPr kumimoji="1" lang="zh-CN" altLang="en-US" dirty="0" smtClean="0"/>
              <a:t>访问顶点</a:t>
            </a:r>
            <a:r>
              <a:rPr kumimoji="1" lang="en-US" altLang="zh-CN" dirty="0" err="1" smtClean="0"/>
              <a:t>i</a:t>
            </a:r>
            <a:r>
              <a:rPr kumimoji="1" lang="zh-CN" altLang="en-US" dirty="0" smtClean="0"/>
              <a:t>，并将其访问标志置为已被访问，</a:t>
            </a:r>
            <a:r>
              <a:rPr kumimoji="1" lang="en-US" altLang="zh-CN" dirty="0" smtClean="0"/>
              <a:t>visited[</a:t>
            </a:r>
            <a:r>
              <a:rPr kumimoji="1" lang="en-US" altLang="zh-CN" dirty="0" err="1" smtClean="0"/>
              <a:t>i</a:t>
            </a:r>
            <a:r>
              <a:rPr kumimoji="1" lang="en-US" altLang="zh-CN" dirty="0" smtClean="0"/>
              <a:t>]=1</a:t>
            </a:r>
            <a:r>
              <a:rPr kumimoji="1" lang="zh-CN" altLang="en-US" dirty="0" smtClean="0"/>
              <a:t>；</a:t>
            </a:r>
          </a:p>
          <a:p>
            <a:pPr lvl="1" eaLnBrk="1" hangingPunct="1"/>
            <a:r>
              <a:rPr kumimoji="1" lang="zh-CN" altLang="en-US" dirty="0" smtClean="0"/>
              <a:t>依次访问与顶点</a:t>
            </a:r>
            <a:r>
              <a:rPr kumimoji="1" lang="en-US" altLang="zh-CN" dirty="0" err="1" smtClean="0"/>
              <a:t>i</a:t>
            </a:r>
            <a:r>
              <a:rPr kumimoji="1" lang="zh-CN" altLang="en-US" dirty="0" smtClean="0"/>
              <a:t>有边相连的所有顶点</a:t>
            </a:r>
            <a:r>
              <a:rPr kumimoji="1" lang="en-US" altLang="zh-CN" dirty="0" smtClean="0"/>
              <a:t>W1,W2,</a:t>
            </a:r>
            <a:r>
              <a:rPr kumimoji="1" lang="en-US" altLang="zh-CN" dirty="0" smtClean="0">
                <a:latin typeface="Arial" charset="0"/>
              </a:rPr>
              <a:t>…</a:t>
            </a:r>
            <a:r>
              <a:rPr kumimoji="1" lang="en-US" altLang="zh-CN" dirty="0" smtClean="0"/>
              <a:t>,</a:t>
            </a:r>
            <a:r>
              <a:rPr kumimoji="1" lang="en-US" altLang="zh-CN" dirty="0" err="1" smtClean="0"/>
              <a:t>Wn</a:t>
            </a:r>
            <a:r>
              <a:rPr kumimoji="1" lang="zh-CN" altLang="en-US" dirty="0" smtClean="0"/>
              <a:t>；</a:t>
            </a:r>
          </a:p>
          <a:p>
            <a:pPr lvl="1" eaLnBrk="1" hangingPunct="1"/>
            <a:r>
              <a:rPr kumimoji="1" lang="zh-CN" altLang="en-US" dirty="0" smtClean="0"/>
              <a:t>按</a:t>
            </a:r>
            <a:r>
              <a:rPr kumimoji="1" lang="zh-CN" altLang="en-US" dirty="0" smtClean="0">
                <a:solidFill>
                  <a:srgbClr val="FF0000"/>
                </a:solidFill>
              </a:rPr>
              <a:t>顺序</a:t>
            </a:r>
            <a:r>
              <a:rPr kumimoji="1" lang="zh-CN" altLang="en-US" dirty="0" smtClean="0"/>
              <a:t>访问与</a:t>
            </a:r>
            <a:r>
              <a:rPr kumimoji="1" lang="en-US" altLang="zh-CN" dirty="0" smtClean="0"/>
              <a:t>W1,W2,</a:t>
            </a:r>
            <a:r>
              <a:rPr kumimoji="1" lang="en-US" altLang="zh-CN" dirty="0" smtClean="0">
                <a:latin typeface="Arial" charset="0"/>
              </a:rPr>
              <a:t>…</a:t>
            </a:r>
            <a:r>
              <a:rPr kumimoji="1" lang="en-US" altLang="zh-CN" dirty="0" smtClean="0"/>
              <a:t>,</a:t>
            </a:r>
            <a:r>
              <a:rPr kumimoji="1" lang="en-US" altLang="zh-CN" dirty="0" err="1" smtClean="0"/>
              <a:t>Wn</a:t>
            </a:r>
            <a:r>
              <a:rPr kumimoji="1" lang="zh-CN" altLang="en-US" dirty="0" smtClean="0"/>
              <a:t>有边相连又未曾访问过的顶点</a:t>
            </a:r>
          </a:p>
          <a:p>
            <a:pPr lvl="1" eaLnBrk="1" hangingPunct="1"/>
            <a:r>
              <a:rPr kumimoji="1" lang="zh-CN" altLang="en-US" dirty="0" smtClean="0"/>
              <a:t>直到图中所有顶点都被访问完为止</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5"/>
          <p:cNvSpPr>
            <a:spLocks noChangeArrowheads="1"/>
          </p:cNvSpPr>
          <p:nvPr/>
        </p:nvSpPr>
        <p:spPr bwMode="auto">
          <a:xfrm>
            <a:off x="628650" y="1076325"/>
            <a:ext cx="8066088" cy="578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spcBef>
                <a:spcPct val="20000"/>
              </a:spcBef>
              <a:buClr>
                <a:schemeClr val="accent2"/>
              </a:buClr>
              <a:buFont typeface="Wingdings" pitchFamily="2" charset="2"/>
              <a:buChar char="o"/>
            </a:pPr>
            <a:r>
              <a:rPr lang="zh-CN" altLang="en-US" sz="3200" b="1">
                <a:solidFill>
                  <a:srgbClr val="000066"/>
                </a:solidFill>
              </a:rPr>
              <a:t>图的遍历</a:t>
            </a:r>
            <a:r>
              <a:rPr lang="en-US" altLang="zh-CN" sz="3200" b="1">
                <a:solidFill>
                  <a:srgbClr val="000066"/>
                </a:solidFill>
                <a:latin typeface="Arial" charset="0"/>
              </a:rPr>
              <a:t>——</a:t>
            </a:r>
            <a:r>
              <a:rPr lang="zh-CN" altLang="en-US" sz="3200" b="1">
                <a:solidFill>
                  <a:srgbClr val="000066"/>
                </a:solidFill>
              </a:rPr>
              <a:t>广度优先遍历</a:t>
            </a:r>
          </a:p>
          <a:p>
            <a:pPr marL="908050" lvl="1" indent="-436563" algn="l">
              <a:spcBef>
                <a:spcPct val="20000"/>
              </a:spcBef>
              <a:buClr>
                <a:schemeClr val="accent2"/>
              </a:buClr>
              <a:buFont typeface="Wingdings" pitchFamily="2" charset="2"/>
              <a:buChar char="n"/>
            </a:pPr>
            <a:r>
              <a:rPr lang="zh-CN" altLang="en-US" sz="2800" b="1">
                <a:solidFill>
                  <a:srgbClr val="000066"/>
                </a:solidFill>
              </a:rPr>
              <a:t>例如图</a:t>
            </a:r>
          </a:p>
          <a:p>
            <a:pPr marL="1304925" lvl="2" indent="-395288" algn="l">
              <a:spcBef>
                <a:spcPct val="20000"/>
              </a:spcBef>
              <a:buClr>
                <a:schemeClr val="accent2"/>
              </a:buClr>
              <a:buFont typeface="Wingdings" pitchFamily="2" charset="2"/>
              <a:buChar char="o"/>
            </a:pPr>
            <a:r>
              <a:rPr lang="en-US" altLang="zh-CN" sz="2400" b="1">
                <a:solidFill>
                  <a:srgbClr val="000066"/>
                </a:solidFill>
              </a:rPr>
              <a:t>V1,V2,V3,V4,V5,V6,V7,V8</a:t>
            </a:r>
          </a:p>
        </p:txBody>
      </p:sp>
      <p:grpSp>
        <p:nvGrpSpPr>
          <p:cNvPr id="47107" name="Group 26"/>
          <p:cNvGrpSpPr>
            <a:grpSpLocks/>
          </p:cNvGrpSpPr>
          <p:nvPr/>
        </p:nvGrpSpPr>
        <p:grpSpPr bwMode="auto">
          <a:xfrm>
            <a:off x="6664325" y="646113"/>
            <a:ext cx="2114550" cy="2036762"/>
            <a:chOff x="716" y="1443"/>
            <a:chExt cx="1332" cy="1283"/>
          </a:xfrm>
        </p:grpSpPr>
        <p:sp>
          <p:nvSpPr>
            <p:cNvPr id="47141" name="Oval 27"/>
            <p:cNvSpPr>
              <a:spLocks noChangeArrowheads="1"/>
            </p:cNvSpPr>
            <p:nvPr/>
          </p:nvSpPr>
          <p:spPr bwMode="auto">
            <a:xfrm>
              <a:off x="1246" y="1443"/>
              <a:ext cx="211" cy="211"/>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a:t>
              </a:r>
              <a:r>
                <a:rPr kumimoji="1" lang="en-US" altLang="zh-CN" sz="1400">
                  <a:solidFill>
                    <a:srgbClr val="000066"/>
                  </a:solidFill>
                  <a:latin typeface="Times New Roman" pitchFamily="18" charset="0"/>
                </a:rPr>
                <a:t>1</a:t>
              </a:r>
              <a:endParaRPr kumimoji="1" lang="en-US" altLang="zh-CN" sz="2000">
                <a:solidFill>
                  <a:srgbClr val="000066"/>
                </a:solidFill>
                <a:latin typeface="Times New Roman" pitchFamily="18" charset="0"/>
              </a:endParaRPr>
            </a:p>
          </p:txBody>
        </p:sp>
        <p:sp>
          <p:nvSpPr>
            <p:cNvPr id="47142" name="Oval 28"/>
            <p:cNvSpPr>
              <a:spLocks noChangeArrowheads="1"/>
            </p:cNvSpPr>
            <p:nvPr/>
          </p:nvSpPr>
          <p:spPr bwMode="auto">
            <a:xfrm>
              <a:off x="887" y="176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V2</a:t>
              </a:r>
            </a:p>
          </p:txBody>
        </p:sp>
        <p:sp>
          <p:nvSpPr>
            <p:cNvPr id="47143" name="Oval 29"/>
            <p:cNvSpPr>
              <a:spLocks noChangeArrowheads="1"/>
            </p:cNvSpPr>
            <p:nvPr/>
          </p:nvSpPr>
          <p:spPr bwMode="auto">
            <a:xfrm>
              <a:off x="716"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V4</a:t>
              </a:r>
            </a:p>
          </p:txBody>
        </p:sp>
        <p:sp>
          <p:nvSpPr>
            <p:cNvPr id="47144" name="Oval 30"/>
            <p:cNvSpPr>
              <a:spLocks noChangeArrowheads="1"/>
            </p:cNvSpPr>
            <p:nvPr/>
          </p:nvSpPr>
          <p:spPr bwMode="auto">
            <a:xfrm>
              <a:off x="1078"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V5</a:t>
              </a:r>
            </a:p>
          </p:txBody>
        </p:sp>
        <p:sp>
          <p:nvSpPr>
            <p:cNvPr id="47145" name="Oval 31"/>
            <p:cNvSpPr>
              <a:spLocks noChangeArrowheads="1"/>
            </p:cNvSpPr>
            <p:nvPr/>
          </p:nvSpPr>
          <p:spPr bwMode="auto">
            <a:xfrm>
              <a:off x="1641" y="176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V3</a:t>
              </a:r>
            </a:p>
          </p:txBody>
        </p:sp>
        <p:sp>
          <p:nvSpPr>
            <p:cNvPr id="47146" name="Oval 32"/>
            <p:cNvSpPr>
              <a:spLocks noChangeArrowheads="1"/>
            </p:cNvSpPr>
            <p:nvPr/>
          </p:nvSpPr>
          <p:spPr bwMode="auto">
            <a:xfrm>
              <a:off x="1837"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V7</a:t>
              </a:r>
            </a:p>
          </p:txBody>
        </p:sp>
        <p:sp>
          <p:nvSpPr>
            <p:cNvPr id="47147" name="Oval 33"/>
            <p:cNvSpPr>
              <a:spLocks noChangeArrowheads="1"/>
            </p:cNvSpPr>
            <p:nvPr/>
          </p:nvSpPr>
          <p:spPr bwMode="auto">
            <a:xfrm>
              <a:off x="1444" y="214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V6</a:t>
              </a:r>
            </a:p>
          </p:txBody>
        </p:sp>
        <p:sp>
          <p:nvSpPr>
            <p:cNvPr id="47148" name="Oval 34"/>
            <p:cNvSpPr>
              <a:spLocks noChangeArrowheads="1"/>
            </p:cNvSpPr>
            <p:nvPr/>
          </p:nvSpPr>
          <p:spPr bwMode="auto">
            <a:xfrm>
              <a:off x="917" y="2515"/>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solidFill>
                    <a:srgbClr val="000066"/>
                  </a:solidFill>
                  <a:latin typeface="Times New Roman" pitchFamily="18" charset="0"/>
                </a:rPr>
                <a:t>V8</a:t>
              </a:r>
            </a:p>
          </p:txBody>
        </p:sp>
        <p:sp>
          <p:nvSpPr>
            <p:cNvPr id="47149" name="Line 35"/>
            <p:cNvSpPr>
              <a:spLocks noChangeShapeType="1"/>
            </p:cNvSpPr>
            <p:nvPr/>
          </p:nvSpPr>
          <p:spPr bwMode="auto">
            <a:xfrm flipH="1">
              <a:off x="1101" y="1632"/>
              <a:ext cx="178"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50" name="Line 36"/>
            <p:cNvSpPr>
              <a:spLocks noChangeShapeType="1"/>
            </p:cNvSpPr>
            <p:nvPr/>
          </p:nvSpPr>
          <p:spPr bwMode="auto">
            <a:xfrm>
              <a:off x="1435" y="1621"/>
              <a:ext cx="2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51" name="Line 37"/>
            <p:cNvSpPr>
              <a:spLocks noChangeShapeType="1"/>
            </p:cNvSpPr>
            <p:nvPr/>
          </p:nvSpPr>
          <p:spPr bwMode="auto">
            <a:xfrm flipH="1">
              <a:off x="857" y="1965"/>
              <a:ext cx="100"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52" name="Line 38"/>
            <p:cNvSpPr>
              <a:spLocks noChangeShapeType="1"/>
            </p:cNvSpPr>
            <p:nvPr/>
          </p:nvSpPr>
          <p:spPr bwMode="auto">
            <a:xfrm>
              <a:off x="1046" y="1943"/>
              <a:ext cx="111" cy="2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53" name="Line 39"/>
            <p:cNvSpPr>
              <a:spLocks noChangeShapeType="1"/>
            </p:cNvSpPr>
            <p:nvPr/>
          </p:nvSpPr>
          <p:spPr bwMode="auto">
            <a:xfrm>
              <a:off x="846" y="2332"/>
              <a:ext cx="89"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54" name="Line 40"/>
            <p:cNvSpPr>
              <a:spLocks noChangeShapeType="1"/>
            </p:cNvSpPr>
            <p:nvPr/>
          </p:nvSpPr>
          <p:spPr bwMode="auto">
            <a:xfrm flipH="1">
              <a:off x="1079" y="2354"/>
              <a:ext cx="89"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55" name="Line 41"/>
            <p:cNvSpPr>
              <a:spLocks noChangeShapeType="1"/>
            </p:cNvSpPr>
            <p:nvPr/>
          </p:nvSpPr>
          <p:spPr bwMode="auto">
            <a:xfrm flipH="1">
              <a:off x="1590" y="1954"/>
              <a:ext cx="1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56" name="Line 42"/>
            <p:cNvSpPr>
              <a:spLocks noChangeShapeType="1"/>
            </p:cNvSpPr>
            <p:nvPr/>
          </p:nvSpPr>
          <p:spPr bwMode="auto">
            <a:xfrm flipV="1">
              <a:off x="1657" y="2286"/>
              <a:ext cx="178" cy="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57" name="Line 43"/>
            <p:cNvSpPr>
              <a:spLocks noChangeShapeType="1"/>
            </p:cNvSpPr>
            <p:nvPr/>
          </p:nvSpPr>
          <p:spPr bwMode="auto">
            <a:xfrm>
              <a:off x="1835" y="1954"/>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graphicFrame>
        <p:nvGraphicFramePr>
          <p:cNvPr id="33854" name="Group 62"/>
          <p:cNvGraphicFramePr>
            <a:graphicFrameLocks noGrp="1"/>
          </p:cNvGraphicFramePr>
          <p:nvPr>
            <p:extLst>
              <p:ext uri="{D42A27DB-BD31-4B8C-83A1-F6EECF244321}">
                <p14:modId xmlns:p14="http://schemas.microsoft.com/office/powerpoint/2010/main" val="3718793228"/>
              </p:ext>
            </p:extLst>
          </p:nvPr>
        </p:nvGraphicFramePr>
        <p:xfrm>
          <a:off x="55563" y="3406775"/>
          <a:ext cx="9088437" cy="2706688"/>
        </p:xfrm>
        <a:graphic>
          <a:graphicData uri="http://schemas.openxmlformats.org/drawingml/2006/table">
            <a:tbl>
              <a:tblPr/>
              <a:tblGrid>
                <a:gridCol w="3994150">
                  <a:extLst>
                    <a:ext uri="{9D8B030D-6E8A-4147-A177-3AD203B41FA5}">
                      <a16:colId xmlns:a16="http://schemas.microsoft.com/office/drawing/2014/main" val="20000"/>
                    </a:ext>
                  </a:extLst>
                </a:gridCol>
                <a:gridCol w="1531937">
                  <a:extLst>
                    <a:ext uri="{9D8B030D-6E8A-4147-A177-3AD203B41FA5}">
                      <a16:colId xmlns:a16="http://schemas.microsoft.com/office/drawing/2014/main" val="20001"/>
                    </a:ext>
                  </a:extLst>
                </a:gridCol>
                <a:gridCol w="3562350">
                  <a:extLst>
                    <a:ext uri="{9D8B030D-6E8A-4147-A177-3AD203B41FA5}">
                      <a16:colId xmlns:a16="http://schemas.microsoft.com/office/drawing/2014/main" val="20002"/>
                    </a:ext>
                  </a:extLst>
                </a:gridCol>
              </a:tblGrid>
              <a:tr h="36576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遍历过程</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smtClean="0">
                          <a:ln>
                            <a:noFill/>
                          </a:ln>
                          <a:solidFill>
                            <a:srgbClr val="000066"/>
                          </a:solidFill>
                          <a:effectLst/>
                          <a:latin typeface="Verdana" pitchFamily="34" charset="0"/>
                          <a:ea typeface="宋体" pitchFamily="2" charset="-122"/>
                        </a:rPr>
                        <a:t>访问顶点</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smtClean="0">
                          <a:ln>
                            <a:noFill/>
                          </a:ln>
                          <a:solidFill>
                            <a:srgbClr val="000066"/>
                          </a:solidFill>
                          <a:effectLst/>
                          <a:latin typeface="Verdana" pitchFamily="34" charset="0"/>
                          <a:ea typeface="宋体" pitchFamily="2" charset="-122"/>
                        </a:rPr>
                        <a:t>边</a:t>
                      </a: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extLst>
                  <a:ext uri="{0D108BD9-81ED-4DB2-BD59-A6C34878D82A}">
                    <a16:rowId xmlns:a16="http://schemas.microsoft.com/office/drawing/2014/main" val="10000"/>
                  </a:ext>
                </a:extLst>
              </a:tr>
              <a:tr h="2340919">
                <a:tc>
                  <a:txBody>
                    <a:bodyPr/>
                    <a:lstStyle/>
                    <a:p>
                      <a:pPr marL="0" marR="0" lvl="0" indent="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起始顶点</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访问</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的未被访问过的所有邻接点</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访问</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的未被访问过的所有邻接点</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访问</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的未被访问过的所有邻接点</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访问</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的未被访问过的所有邻接点</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访问</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V5</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的未被访问过的所有邻接点</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所有顶点已被访问，结束</a:t>
                      </a:r>
                    </a:p>
                  </a:txBody>
                  <a:tcPr marT="45721" marB="4572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  V3</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 , V5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V6 , V7</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V8</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无</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en-US" altLang="zh-CN" sz="1800" b="1" i="0" u="none" strike="noStrike" cap="none" normalizeH="0" baseline="0" dirty="0" smtClean="0">
                        <a:ln>
                          <a:noFill/>
                        </a:ln>
                        <a:solidFill>
                          <a:srgbClr val="000066"/>
                        </a:solidFill>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V1,V3), (V1,V2),(V1,V4)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V2,V5),(V2,V4</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 </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V3,V6),(V3,V7</a:t>
                      </a: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1800" b="1" i="0" u="none" strike="noStrike" cap="none" normalizeH="0" baseline="0" dirty="0" smtClean="0">
                          <a:ln>
                            <a:noFill/>
                          </a:ln>
                          <a:solidFill>
                            <a:srgbClr val="000066"/>
                          </a:solidFill>
                          <a:effectLst/>
                          <a:latin typeface="Verdana" pitchFamily="34" charset="0"/>
                          <a:ea typeface="宋体" pitchFamily="2" charset="-122"/>
                        </a:rPr>
                        <a:t>（</a:t>
                      </a:r>
                      <a:r>
                        <a:rPr kumimoji="1" lang="en-US" altLang="zh-CN" sz="1800" b="1" i="0" u="none" strike="noStrike" cap="none" normalizeH="0" baseline="0" dirty="0" smtClean="0">
                          <a:ln>
                            <a:noFill/>
                          </a:ln>
                          <a:solidFill>
                            <a:srgbClr val="000066"/>
                          </a:solidFill>
                          <a:effectLst/>
                          <a:latin typeface="Verdana" pitchFamily="34" charset="0"/>
                          <a:ea typeface="宋体" pitchFamily="2" charset="-122"/>
                        </a:rPr>
                        <a:t>V4,V8)</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en-US" altLang="zh-CN" sz="1800" b="1" i="0" u="none" strike="noStrike" cap="none" normalizeH="0" baseline="0" dirty="0" smtClean="0">
                        <a:ln>
                          <a:noFill/>
                        </a:ln>
                        <a:solidFill>
                          <a:srgbClr val="000066"/>
                        </a:solidFill>
                        <a:effectLst/>
                        <a:latin typeface="Verdana" pitchFamily="34"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0BA"/>
                    </a:solidFill>
                  </a:tcPr>
                </a:tc>
                <a:extLst>
                  <a:ext uri="{0D108BD9-81ED-4DB2-BD59-A6C34878D82A}">
                    <a16:rowId xmlns:a16="http://schemas.microsoft.com/office/drawing/2014/main" val="10001"/>
                  </a:ext>
                </a:extLst>
              </a:tr>
            </a:tbl>
          </a:graphicData>
        </a:graphic>
      </p:graphicFrame>
      <p:grpSp>
        <p:nvGrpSpPr>
          <p:cNvPr id="33877" name="Group 85"/>
          <p:cNvGrpSpPr>
            <a:grpSpLocks/>
          </p:cNvGrpSpPr>
          <p:nvPr/>
        </p:nvGrpSpPr>
        <p:grpSpPr bwMode="auto">
          <a:xfrm>
            <a:off x="6624638" y="392113"/>
            <a:ext cx="2363787" cy="2447925"/>
            <a:chOff x="3323" y="3110"/>
            <a:chExt cx="1409" cy="1383"/>
          </a:xfrm>
        </p:grpSpPr>
        <p:sp>
          <p:nvSpPr>
            <p:cNvPr id="47122" name="Rectangle 84"/>
            <p:cNvSpPr>
              <a:spLocks noChangeArrowheads="1"/>
            </p:cNvSpPr>
            <p:nvPr/>
          </p:nvSpPr>
          <p:spPr bwMode="auto">
            <a:xfrm>
              <a:off x="3323" y="3110"/>
              <a:ext cx="1409" cy="13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123" name="Group 83"/>
            <p:cNvGrpSpPr>
              <a:grpSpLocks/>
            </p:cNvGrpSpPr>
            <p:nvPr/>
          </p:nvGrpSpPr>
          <p:grpSpPr bwMode="auto">
            <a:xfrm>
              <a:off x="3346" y="3139"/>
              <a:ext cx="1332" cy="1283"/>
              <a:chOff x="3116" y="3086"/>
              <a:chExt cx="1332" cy="1283"/>
            </a:xfrm>
          </p:grpSpPr>
          <p:sp>
            <p:nvSpPr>
              <p:cNvPr id="47124" name="Oval 64"/>
              <p:cNvSpPr>
                <a:spLocks noChangeArrowheads="1"/>
              </p:cNvSpPr>
              <p:nvPr/>
            </p:nvSpPr>
            <p:spPr bwMode="auto">
              <a:xfrm>
                <a:off x="3646" y="3086"/>
                <a:ext cx="211" cy="211"/>
              </a:xfrm>
              <a:prstGeom prst="ellipse">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FF0000"/>
                    </a:solidFill>
                  </a:rPr>
                  <a:t>V1</a:t>
                </a:r>
              </a:p>
            </p:txBody>
          </p:sp>
          <p:sp>
            <p:nvSpPr>
              <p:cNvPr id="47125" name="Oval 65"/>
              <p:cNvSpPr>
                <a:spLocks noChangeArrowheads="1"/>
              </p:cNvSpPr>
              <p:nvPr/>
            </p:nvSpPr>
            <p:spPr bwMode="auto">
              <a:xfrm>
                <a:off x="3287" y="3404"/>
                <a:ext cx="211" cy="211"/>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FF0000"/>
                    </a:solidFill>
                  </a:rPr>
                  <a:t>V2</a:t>
                </a:r>
              </a:p>
            </p:txBody>
          </p:sp>
          <p:sp>
            <p:nvSpPr>
              <p:cNvPr id="47126" name="Oval 66"/>
              <p:cNvSpPr>
                <a:spLocks noChangeArrowheads="1"/>
              </p:cNvSpPr>
              <p:nvPr/>
            </p:nvSpPr>
            <p:spPr bwMode="auto">
              <a:xfrm>
                <a:off x="3116" y="3785"/>
                <a:ext cx="211" cy="211"/>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FF0000"/>
                    </a:solidFill>
                  </a:rPr>
                  <a:t>V4</a:t>
                </a:r>
              </a:p>
            </p:txBody>
          </p:sp>
          <p:sp>
            <p:nvSpPr>
              <p:cNvPr id="47127" name="Oval 67"/>
              <p:cNvSpPr>
                <a:spLocks noChangeArrowheads="1"/>
              </p:cNvSpPr>
              <p:nvPr/>
            </p:nvSpPr>
            <p:spPr bwMode="auto">
              <a:xfrm>
                <a:off x="3478" y="3785"/>
                <a:ext cx="211" cy="211"/>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FF0000"/>
                    </a:solidFill>
                  </a:rPr>
                  <a:t>V5</a:t>
                </a:r>
              </a:p>
            </p:txBody>
          </p:sp>
          <p:sp>
            <p:nvSpPr>
              <p:cNvPr id="47128" name="Oval 68"/>
              <p:cNvSpPr>
                <a:spLocks noChangeArrowheads="1"/>
              </p:cNvSpPr>
              <p:nvPr/>
            </p:nvSpPr>
            <p:spPr bwMode="auto">
              <a:xfrm>
                <a:off x="4041" y="3404"/>
                <a:ext cx="211" cy="211"/>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FF0000"/>
                    </a:solidFill>
                  </a:rPr>
                  <a:t>V3</a:t>
                </a:r>
              </a:p>
            </p:txBody>
          </p:sp>
          <p:sp>
            <p:nvSpPr>
              <p:cNvPr id="47129" name="Oval 69"/>
              <p:cNvSpPr>
                <a:spLocks noChangeArrowheads="1"/>
              </p:cNvSpPr>
              <p:nvPr/>
            </p:nvSpPr>
            <p:spPr bwMode="auto">
              <a:xfrm>
                <a:off x="4237" y="3785"/>
                <a:ext cx="211" cy="211"/>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FF0000"/>
                    </a:solidFill>
                  </a:rPr>
                  <a:t>V7</a:t>
                </a:r>
              </a:p>
            </p:txBody>
          </p:sp>
          <p:sp>
            <p:nvSpPr>
              <p:cNvPr id="47130" name="Oval 70"/>
              <p:cNvSpPr>
                <a:spLocks noChangeArrowheads="1"/>
              </p:cNvSpPr>
              <p:nvPr/>
            </p:nvSpPr>
            <p:spPr bwMode="auto">
              <a:xfrm>
                <a:off x="3844" y="3785"/>
                <a:ext cx="211" cy="211"/>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FF0000"/>
                    </a:solidFill>
                  </a:rPr>
                  <a:t>V6</a:t>
                </a:r>
              </a:p>
            </p:txBody>
          </p:sp>
          <p:sp>
            <p:nvSpPr>
              <p:cNvPr id="47131" name="Oval 71"/>
              <p:cNvSpPr>
                <a:spLocks noChangeArrowheads="1"/>
              </p:cNvSpPr>
              <p:nvPr/>
            </p:nvSpPr>
            <p:spPr bwMode="auto">
              <a:xfrm>
                <a:off x="3317" y="4158"/>
                <a:ext cx="211" cy="211"/>
              </a:xfrm>
              <a:prstGeom prst="ellipse">
                <a:avLst/>
              </a:prstGeom>
              <a:noFill/>
              <a:ln w="2857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FF0000"/>
                    </a:solidFill>
                  </a:rPr>
                  <a:t>V8</a:t>
                </a:r>
              </a:p>
            </p:txBody>
          </p:sp>
          <p:sp>
            <p:nvSpPr>
              <p:cNvPr id="47132" name="Line 72"/>
              <p:cNvSpPr>
                <a:spLocks noChangeShapeType="1"/>
              </p:cNvSpPr>
              <p:nvPr/>
            </p:nvSpPr>
            <p:spPr bwMode="auto">
              <a:xfrm flipH="1">
                <a:off x="3501" y="3275"/>
                <a:ext cx="178" cy="17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33" name="Line 73"/>
              <p:cNvSpPr>
                <a:spLocks noChangeShapeType="1"/>
              </p:cNvSpPr>
              <p:nvPr/>
            </p:nvSpPr>
            <p:spPr bwMode="auto">
              <a:xfrm>
                <a:off x="3835" y="3264"/>
                <a:ext cx="211" cy="21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34" name="Line 74"/>
              <p:cNvSpPr>
                <a:spLocks noChangeShapeType="1"/>
              </p:cNvSpPr>
              <p:nvPr/>
            </p:nvSpPr>
            <p:spPr bwMode="auto">
              <a:xfrm flipH="1">
                <a:off x="3257" y="3608"/>
                <a:ext cx="100" cy="17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35" name="Line 75"/>
              <p:cNvSpPr>
                <a:spLocks noChangeShapeType="1"/>
              </p:cNvSpPr>
              <p:nvPr/>
            </p:nvSpPr>
            <p:spPr bwMode="auto">
              <a:xfrm>
                <a:off x="3446" y="3586"/>
                <a:ext cx="111" cy="222"/>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36" name="Line 76"/>
              <p:cNvSpPr>
                <a:spLocks noChangeShapeType="1"/>
              </p:cNvSpPr>
              <p:nvPr/>
            </p:nvSpPr>
            <p:spPr bwMode="auto">
              <a:xfrm>
                <a:off x="3246" y="3975"/>
                <a:ext cx="89" cy="21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37" name="Line 77"/>
              <p:cNvSpPr>
                <a:spLocks noChangeShapeType="1"/>
              </p:cNvSpPr>
              <p:nvPr/>
            </p:nvSpPr>
            <p:spPr bwMode="auto">
              <a:xfrm flipH="1">
                <a:off x="3479" y="3997"/>
                <a:ext cx="89" cy="17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38" name="Line 78"/>
              <p:cNvSpPr>
                <a:spLocks noChangeShapeType="1"/>
              </p:cNvSpPr>
              <p:nvPr/>
            </p:nvSpPr>
            <p:spPr bwMode="auto">
              <a:xfrm flipH="1">
                <a:off x="3990" y="3597"/>
                <a:ext cx="111" cy="21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39" name="Line 79"/>
              <p:cNvSpPr>
                <a:spLocks noChangeShapeType="1"/>
              </p:cNvSpPr>
              <p:nvPr/>
            </p:nvSpPr>
            <p:spPr bwMode="auto">
              <a:xfrm flipV="1">
                <a:off x="4057" y="3929"/>
                <a:ext cx="178" cy="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7140" name="Line 80"/>
              <p:cNvSpPr>
                <a:spLocks noChangeShapeType="1"/>
              </p:cNvSpPr>
              <p:nvPr/>
            </p:nvSpPr>
            <p:spPr bwMode="auto">
              <a:xfrm>
                <a:off x="4235" y="3597"/>
                <a:ext cx="122" cy="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grpSp>
      <p:sp>
        <p:nvSpPr>
          <p:cNvPr id="33878" name="Text Box 86"/>
          <p:cNvSpPr txBox="1">
            <a:spLocks noChangeArrowheads="1"/>
          </p:cNvSpPr>
          <p:nvPr/>
        </p:nvSpPr>
        <p:spPr bwMode="auto">
          <a:xfrm>
            <a:off x="4216400" y="2884488"/>
            <a:ext cx="38258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b="1" dirty="0">
                <a:solidFill>
                  <a:srgbClr val="FF0000"/>
                </a:solidFill>
              </a:rPr>
              <a:t>V1</a:t>
            </a:r>
            <a:r>
              <a:rPr kumimoji="1" lang="en-US" altLang="zh-CN" sz="2000" b="1" dirty="0">
                <a:solidFill>
                  <a:srgbClr val="FF0000"/>
                </a:solidFill>
                <a:sym typeface="Symbol" pitchFamily="18" charset="2"/>
              </a:rPr>
              <a:t>,V2,V3,V4,V6,V7,V8,V5</a:t>
            </a:r>
            <a:endParaRPr lang="en-US" altLang="zh-C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854"/>
                                        </p:tgtEl>
                                        <p:attrNameLst>
                                          <p:attrName>style.visibility</p:attrName>
                                        </p:attrNameLst>
                                      </p:cBhvr>
                                      <p:to>
                                        <p:strVal val="visible"/>
                                      </p:to>
                                    </p:set>
                                    <p:animEffect transition="in" filter="blinds(horizontal)">
                                      <p:cBhvr>
                                        <p:cTn id="7" dur="500"/>
                                        <p:tgtEl>
                                          <p:spTgt spid="33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877"/>
                                        </p:tgtEl>
                                        <p:attrNameLst>
                                          <p:attrName>style.visibility</p:attrName>
                                        </p:attrNameLst>
                                      </p:cBhvr>
                                      <p:to>
                                        <p:strVal val="visible"/>
                                      </p:to>
                                    </p:set>
                                    <p:animEffect transition="in" filter="blinds(horizontal)">
                                      <p:cBhvr>
                                        <p:cTn id="12" dur="500"/>
                                        <p:tgtEl>
                                          <p:spTgt spid="3387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3878"/>
                                        </p:tgtEl>
                                        <p:attrNameLst>
                                          <p:attrName>style.visibility</p:attrName>
                                        </p:attrNameLst>
                                      </p:cBhvr>
                                      <p:to>
                                        <p:strVal val="visible"/>
                                      </p:to>
                                    </p:set>
                                    <p:animEffect transition="in" filter="barn(inVertical)">
                                      <p:cBhvr>
                                        <p:cTn id="15" dur="500"/>
                                        <p:tgtEl>
                                          <p:spTgt spid="33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78"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417513" y="1076325"/>
            <a:ext cx="8064500" cy="5781675"/>
          </a:xfrm>
        </p:spPr>
        <p:txBody>
          <a:bodyPr/>
          <a:lstStyle/>
          <a:p>
            <a:pPr eaLnBrk="1" hangingPunct="1"/>
            <a:r>
              <a:rPr lang="zh-CN" altLang="en-US" dirty="0" smtClean="0"/>
              <a:t>图的遍历</a:t>
            </a:r>
            <a:r>
              <a:rPr lang="en-US" altLang="zh-CN" dirty="0" smtClean="0">
                <a:latin typeface="Arial" charset="0"/>
              </a:rPr>
              <a:t>——</a:t>
            </a:r>
            <a:r>
              <a:rPr lang="zh-CN" altLang="en-US" dirty="0" smtClean="0"/>
              <a:t>广度优先遍历</a:t>
            </a:r>
            <a:endParaRPr lang="zh-CN" altLang="en-US" dirty="0" smtClean="0">
              <a:latin typeface="宋体" charset="-122"/>
            </a:endParaRPr>
          </a:p>
          <a:p>
            <a:pPr lvl="1" eaLnBrk="1" hangingPunct="1"/>
            <a:r>
              <a:rPr kumimoji="1" lang="zh-CN" altLang="en-US" dirty="0" smtClean="0"/>
              <a:t>连通图的广度优先搜索遍历</a:t>
            </a:r>
          </a:p>
          <a:p>
            <a:pPr lvl="2" eaLnBrk="1" hangingPunct="1"/>
            <a:r>
              <a:rPr kumimoji="1" lang="zh-CN" altLang="en-US" dirty="0" smtClean="0"/>
              <a:t>无向图从顶点</a:t>
            </a:r>
            <a:r>
              <a:rPr kumimoji="1" lang="en-US" altLang="zh-CN" dirty="0" smtClean="0"/>
              <a:t>v1</a:t>
            </a:r>
            <a:r>
              <a:rPr kumimoji="1" lang="zh-CN" altLang="en-US" dirty="0" smtClean="0"/>
              <a:t>出发的广度优先搜索遍历序列可能</a:t>
            </a:r>
            <a:r>
              <a:rPr kumimoji="1" lang="zh-CN" altLang="en-US" dirty="0" smtClean="0">
                <a:solidFill>
                  <a:srgbClr val="FF0000"/>
                </a:solidFill>
              </a:rPr>
              <a:t>多种</a:t>
            </a:r>
          </a:p>
          <a:p>
            <a:pPr lvl="2" eaLnBrk="1" hangingPunct="1"/>
            <a:r>
              <a:rPr kumimoji="1" lang="zh-CN" altLang="en-US" dirty="0" smtClean="0"/>
              <a:t>例：</a:t>
            </a:r>
          </a:p>
          <a:p>
            <a:pPr lvl="3" eaLnBrk="1" hangingPunct="1"/>
            <a:r>
              <a:rPr kumimoji="1" lang="en-US" altLang="zh-CN" b="0" dirty="0" smtClean="0">
                <a:solidFill>
                  <a:schemeClr val="tx1"/>
                </a:solidFill>
              </a:rPr>
              <a:t>V1,V2,V3,V4,V5,V6,V7,V8</a:t>
            </a:r>
          </a:p>
          <a:p>
            <a:pPr lvl="3" eaLnBrk="1" hangingPunct="1"/>
            <a:r>
              <a:rPr kumimoji="1" lang="en-US" altLang="zh-CN" b="0" dirty="0" smtClean="0">
                <a:solidFill>
                  <a:schemeClr val="tx1"/>
                </a:solidFill>
              </a:rPr>
              <a:t>V1,V3,V2,V7,V6,V5,V4,V8</a:t>
            </a:r>
          </a:p>
          <a:p>
            <a:pPr lvl="3" eaLnBrk="1" hangingPunct="1"/>
            <a:r>
              <a:rPr kumimoji="1" lang="en-US" altLang="zh-CN" b="0" dirty="0" smtClean="0">
                <a:solidFill>
                  <a:schemeClr val="tx1"/>
                </a:solidFill>
              </a:rPr>
              <a:t>V1,V2,V3,V5,V4,V7,V6,V8</a:t>
            </a:r>
          </a:p>
        </p:txBody>
      </p:sp>
      <p:grpSp>
        <p:nvGrpSpPr>
          <p:cNvPr id="48131" name="Group 3"/>
          <p:cNvGrpSpPr>
            <a:grpSpLocks/>
          </p:cNvGrpSpPr>
          <p:nvPr/>
        </p:nvGrpSpPr>
        <p:grpSpPr bwMode="auto">
          <a:xfrm>
            <a:off x="6269038" y="3089275"/>
            <a:ext cx="2114550" cy="2071688"/>
            <a:chOff x="600" y="2123"/>
            <a:chExt cx="1332" cy="1305"/>
          </a:xfrm>
        </p:grpSpPr>
        <p:sp>
          <p:nvSpPr>
            <p:cNvPr id="48132" name="Oval 4"/>
            <p:cNvSpPr>
              <a:spLocks noChangeArrowheads="1"/>
            </p:cNvSpPr>
            <p:nvPr/>
          </p:nvSpPr>
          <p:spPr bwMode="auto">
            <a:xfrm>
              <a:off x="1130" y="2123"/>
              <a:ext cx="211" cy="211"/>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V1</a:t>
              </a:r>
            </a:p>
          </p:txBody>
        </p:sp>
        <p:sp>
          <p:nvSpPr>
            <p:cNvPr id="48133" name="Oval 5"/>
            <p:cNvSpPr>
              <a:spLocks noChangeArrowheads="1"/>
            </p:cNvSpPr>
            <p:nvPr/>
          </p:nvSpPr>
          <p:spPr bwMode="auto">
            <a:xfrm>
              <a:off x="771" y="244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V2</a:t>
              </a:r>
            </a:p>
          </p:txBody>
        </p:sp>
        <p:sp>
          <p:nvSpPr>
            <p:cNvPr id="48134" name="Oval 6"/>
            <p:cNvSpPr>
              <a:spLocks noChangeArrowheads="1"/>
            </p:cNvSpPr>
            <p:nvPr/>
          </p:nvSpPr>
          <p:spPr bwMode="auto">
            <a:xfrm>
              <a:off x="600"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V4</a:t>
              </a:r>
            </a:p>
          </p:txBody>
        </p:sp>
        <p:sp>
          <p:nvSpPr>
            <p:cNvPr id="48135" name="Oval 7"/>
            <p:cNvSpPr>
              <a:spLocks noChangeArrowheads="1"/>
            </p:cNvSpPr>
            <p:nvPr/>
          </p:nvSpPr>
          <p:spPr bwMode="auto">
            <a:xfrm>
              <a:off x="962"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V5</a:t>
              </a:r>
            </a:p>
          </p:txBody>
        </p:sp>
        <p:sp>
          <p:nvSpPr>
            <p:cNvPr id="48136" name="Oval 8"/>
            <p:cNvSpPr>
              <a:spLocks noChangeArrowheads="1"/>
            </p:cNvSpPr>
            <p:nvPr/>
          </p:nvSpPr>
          <p:spPr bwMode="auto">
            <a:xfrm>
              <a:off x="1525" y="2441"/>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V3</a:t>
              </a:r>
            </a:p>
          </p:txBody>
        </p:sp>
        <p:sp>
          <p:nvSpPr>
            <p:cNvPr id="48137" name="Oval 9"/>
            <p:cNvSpPr>
              <a:spLocks noChangeArrowheads="1"/>
            </p:cNvSpPr>
            <p:nvPr/>
          </p:nvSpPr>
          <p:spPr bwMode="auto">
            <a:xfrm>
              <a:off x="1721"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V7</a:t>
              </a:r>
            </a:p>
          </p:txBody>
        </p:sp>
        <p:sp>
          <p:nvSpPr>
            <p:cNvPr id="48138" name="Oval 10"/>
            <p:cNvSpPr>
              <a:spLocks noChangeArrowheads="1"/>
            </p:cNvSpPr>
            <p:nvPr/>
          </p:nvSpPr>
          <p:spPr bwMode="auto">
            <a:xfrm>
              <a:off x="1328" y="2822"/>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V6</a:t>
              </a:r>
            </a:p>
          </p:txBody>
        </p:sp>
        <p:sp>
          <p:nvSpPr>
            <p:cNvPr id="48139" name="Oval 11"/>
            <p:cNvSpPr>
              <a:spLocks noChangeArrowheads="1"/>
            </p:cNvSpPr>
            <p:nvPr/>
          </p:nvSpPr>
          <p:spPr bwMode="auto">
            <a:xfrm>
              <a:off x="1179" y="3217"/>
              <a:ext cx="211" cy="211"/>
            </a:xfrm>
            <a:prstGeom prst="ellipse">
              <a:avLst/>
            </a:prstGeom>
            <a:solidFill>
              <a:srgbClr val="F4F0BA"/>
            </a:solidFill>
            <a:ln w="28575" algn="ctr">
              <a:solidFill>
                <a:srgbClr val="000066"/>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b="1">
                  <a:solidFill>
                    <a:srgbClr val="000066"/>
                  </a:solidFill>
                </a:rPr>
                <a:t>V8</a:t>
              </a:r>
            </a:p>
          </p:txBody>
        </p:sp>
        <p:sp>
          <p:nvSpPr>
            <p:cNvPr id="48140" name="Line 12"/>
            <p:cNvSpPr>
              <a:spLocks noChangeShapeType="1"/>
            </p:cNvSpPr>
            <p:nvPr/>
          </p:nvSpPr>
          <p:spPr bwMode="auto">
            <a:xfrm flipH="1">
              <a:off x="985" y="2312"/>
              <a:ext cx="178"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8141" name="Line 13"/>
            <p:cNvSpPr>
              <a:spLocks noChangeShapeType="1"/>
            </p:cNvSpPr>
            <p:nvPr/>
          </p:nvSpPr>
          <p:spPr bwMode="auto">
            <a:xfrm>
              <a:off x="1319" y="2301"/>
              <a:ext cx="2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8142" name="Line 14"/>
            <p:cNvSpPr>
              <a:spLocks noChangeShapeType="1"/>
            </p:cNvSpPr>
            <p:nvPr/>
          </p:nvSpPr>
          <p:spPr bwMode="auto">
            <a:xfrm flipH="1">
              <a:off x="741" y="2645"/>
              <a:ext cx="100" cy="1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8143" name="Line 15"/>
            <p:cNvSpPr>
              <a:spLocks noChangeShapeType="1"/>
            </p:cNvSpPr>
            <p:nvPr/>
          </p:nvSpPr>
          <p:spPr bwMode="auto">
            <a:xfrm>
              <a:off x="930" y="2623"/>
              <a:ext cx="111" cy="22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8144" name="Line 16"/>
            <p:cNvSpPr>
              <a:spLocks noChangeShapeType="1"/>
            </p:cNvSpPr>
            <p:nvPr/>
          </p:nvSpPr>
          <p:spPr bwMode="auto">
            <a:xfrm flipH="1">
              <a:off x="1474" y="2634"/>
              <a:ext cx="111"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8145" name="Line 17"/>
            <p:cNvSpPr>
              <a:spLocks noChangeShapeType="1"/>
            </p:cNvSpPr>
            <p:nvPr/>
          </p:nvSpPr>
          <p:spPr bwMode="auto">
            <a:xfrm>
              <a:off x="1719" y="2634"/>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8146" name="Line 18"/>
            <p:cNvSpPr>
              <a:spLocks noChangeShapeType="1"/>
            </p:cNvSpPr>
            <p:nvPr/>
          </p:nvSpPr>
          <p:spPr bwMode="auto">
            <a:xfrm>
              <a:off x="1073" y="3023"/>
              <a:ext cx="167" cy="21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8147" name="Line 19"/>
            <p:cNvSpPr>
              <a:spLocks noChangeShapeType="1"/>
            </p:cNvSpPr>
            <p:nvPr/>
          </p:nvSpPr>
          <p:spPr bwMode="auto">
            <a:xfrm flipH="1">
              <a:off x="1307" y="3034"/>
              <a:ext cx="122" cy="20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8148" name="Line 20"/>
            <p:cNvSpPr>
              <a:spLocks noChangeShapeType="1"/>
            </p:cNvSpPr>
            <p:nvPr/>
          </p:nvSpPr>
          <p:spPr bwMode="auto">
            <a:xfrm>
              <a:off x="707" y="3023"/>
              <a:ext cx="478" cy="27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48149" name="Line 21"/>
            <p:cNvSpPr>
              <a:spLocks noChangeShapeType="1"/>
            </p:cNvSpPr>
            <p:nvPr/>
          </p:nvSpPr>
          <p:spPr bwMode="auto">
            <a:xfrm flipH="1">
              <a:off x="1385" y="3034"/>
              <a:ext cx="444" cy="26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154983" y="1076325"/>
            <a:ext cx="8539566" cy="5781675"/>
          </a:xfrm>
        </p:spPr>
        <p:txBody>
          <a:bodyPr/>
          <a:lstStyle/>
          <a:p>
            <a:pPr eaLnBrk="1" hangingPunct="1"/>
            <a:r>
              <a:rPr lang="zh-CN" altLang="en-US" dirty="0" smtClean="0"/>
              <a:t>图的遍历</a:t>
            </a:r>
            <a:r>
              <a:rPr lang="en-US" altLang="zh-CN" dirty="0" smtClean="0">
                <a:latin typeface="Arial" charset="0"/>
              </a:rPr>
              <a:t>——</a:t>
            </a:r>
            <a:r>
              <a:rPr lang="zh-CN" altLang="en-US" dirty="0" smtClean="0"/>
              <a:t>广度优先遍历算法</a:t>
            </a:r>
            <a:endParaRPr lang="zh-CN" altLang="en-US" dirty="0" smtClean="0">
              <a:latin typeface="宋体" charset="-122"/>
            </a:endParaRPr>
          </a:p>
          <a:p>
            <a:pPr lvl="1" eaLnBrk="1" hangingPunct="1"/>
            <a:r>
              <a:rPr kumimoji="1" lang="zh-CN" altLang="en-US" dirty="0" smtClean="0"/>
              <a:t>描述</a:t>
            </a:r>
          </a:p>
          <a:p>
            <a:pPr lvl="2" eaLnBrk="1" hangingPunct="1"/>
            <a:r>
              <a:rPr kumimoji="1" lang="zh-CN" altLang="en-US" b="0" dirty="0" smtClean="0">
                <a:solidFill>
                  <a:schemeClr val="tx1"/>
                </a:solidFill>
              </a:rPr>
              <a:t>采用邻接表存储图结构，实现广度优先搜索遍历过程</a:t>
            </a:r>
          </a:p>
        </p:txBody>
      </p:sp>
      <p:sp>
        <p:nvSpPr>
          <p:cNvPr id="47107" name="Text Box 22"/>
          <p:cNvSpPr txBox="1">
            <a:spLocks noChangeArrowheads="1"/>
          </p:cNvSpPr>
          <p:nvPr/>
        </p:nvSpPr>
        <p:spPr bwMode="auto">
          <a:xfrm>
            <a:off x="1150544" y="2569841"/>
            <a:ext cx="6814686" cy="4093428"/>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dirty="0">
                <a:solidFill>
                  <a:srgbClr val="000066"/>
                </a:solidFill>
                <a:latin typeface="Consolas" panose="020B0609020204030204" pitchFamily="49" charset="0"/>
              </a:rPr>
              <a:t>void </a:t>
            </a:r>
            <a:r>
              <a:rPr kumimoji="1" lang="en-US" altLang="zh-CN" sz="2000" b="1" dirty="0" err="1" smtClean="0">
                <a:solidFill>
                  <a:srgbClr val="000066"/>
                </a:solidFill>
                <a:latin typeface="Consolas" panose="020B0609020204030204" pitchFamily="49" charset="0"/>
              </a:rPr>
              <a:t>BFS_al</a:t>
            </a:r>
            <a:r>
              <a:rPr kumimoji="1" lang="en-US" altLang="zh-CN" sz="2000" b="1" dirty="0" smtClean="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err="1">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q[n+1</a:t>
            </a:r>
            <a:r>
              <a:rPr kumimoji="1" lang="en-US" altLang="zh-CN" sz="2000" b="1" dirty="0" smtClean="0">
                <a:solidFill>
                  <a:srgbClr val="000066"/>
                </a:solidFill>
                <a:latin typeface="Consolas" panose="020B0609020204030204" pitchFamily="49" charset="0"/>
              </a:rPr>
              <a:t>];              /* </a:t>
            </a:r>
            <a:r>
              <a:rPr kumimoji="1" lang="zh-CN" altLang="en-US" sz="2000" b="1" dirty="0" smtClean="0">
                <a:solidFill>
                  <a:srgbClr val="000066"/>
                </a:solidFill>
                <a:latin typeface="Consolas" panose="020B0609020204030204" pitchFamily="49" charset="0"/>
              </a:rPr>
              <a:t>定义队列     *</a:t>
            </a:r>
            <a:r>
              <a:rPr kumimoji="1" lang="en-US" altLang="zh-CN" sz="2000" b="1" dirty="0" smtClean="0">
                <a:solidFill>
                  <a:srgbClr val="000066"/>
                </a:solidFill>
                <a:latin typeface="Consolas" panose="020B0609020204030204" pitchFamily="49" charset="0"/>
              </a:rPr>
              <a:t>/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int</a:t>
            </a:r>
            <a:r>
              <a:rPr kumimoji="1" lang="en-US" altLang="zh-CN" sz="2000" b="1" dirty="0" smtClean="0">
                <a:solidFill>
                  <a:srgbClr val="000066"/>
                </a:solidFill>
                <a:latin typeface="Consolas" panose="020B0609020204030204" pitchFamily="49" charset="0"/>
              </a:rPr>
              <a:t> </a:t>
            </a:r>
            <a:r>
              <a:rPr kumimoji="1" lang="en-US" altLang="zh-CN" sz="2000" b="1" dirty="0">
                <a:solidFill>
                  <a:srgbClr val="000066"/>
                </a:solidFill>
                <a:latin typeface="Consolas" panose="020B0609020204030204" pitchFamily="49" charset="0"/>
              </a:rPr>
              <a:t>f, r; </a:t>
            </a:r>
            <a:r>
              <a:rPr kumimoji="1" lang="en-US" altLang="zh-CN" sz="2000" b="1" dirty="0" smtClean="0">
                <a:solidFill>
                  <a:srgbClr val="000066"/>
                </a:solidFill>
                <a:latin typeface="Consolas" panose="020B0609020204030204" pitchFamily="49" charset="0"/>
              </a:rPr>
              <a:t>link </a:t>
            </a:r>
            <a:r>
              <a:rPr kumimoji="1" lang="en-US" altLang="zh-CN" sz="2000" b="1" dirty="0">
                <a:solidFill>
                  <a:srgbClr val="000066"/>
                </a:solidFill>
                <a:latin typeface="Consolas" panose="020B0609020204030204" pitchFamily="49" charset="0"/>
              </a:rPr>
              <a:t>*</a:t>
            </a:r>
            <a:r>
              <a:rPr kumimoji="1" lang="en-US" altLang="zh-CN" sz="2000" b="1" dirty="0" smtClean="0">
                <a:solidFill>
                  <a:srgbClr val="000066"/>
                </a:solidFill>
                <a:latin typeface="Consolas" panose="020B0609020204030204" pitchFamily="49" charset="0"/>
              </a:rPr>
              <a:t>p;       /* p</a:t>
            </a:r>
            <a:r>
              <a:rPr kumimoji="1" lang="zh-CN" altLang="en-US" sz="2000" b="1" dirty="0">
                <a:solidFill>
                  <a:srgbClr val="000066"/>
                </a:solidFill>
                <a:latin typeface="Consolas" panose="020B0609020204030204" pitchFamily="49" charset="0"/>
              </a:rPr>
              <a:t>为搜索</a:t>
            </a:r>
            <a:r>
              <a:rPr kumimoji="1" lang="zh-CN" altLang="en-US" sz="2000" b="1" dirty="0" smtClean="0">
                <a:solidFill>
                  <a:srgbClr val="000066"/>
                </a:solidFill>
                <a:latin typeface="Consolas" panose="020B0609020204030204" pitchFamily="49" charset="0"/>
              </a:rPr>
              <a:t>指针  *</a:t>
            </a:r>
            <a:r>
              <a:rPr kumimoji="1" lang="en-US" altLang="zh-CN" sz="2000" b="1" dirty="0" smtClean="0">
                <a:solidFill>
                  <a:srgbClr val="000066"/>
                </a:solidFill>
                <a:latin typeface="Consolas" panose="020B0609020204030204" pitchFamily="49" charset="0"/>
              </a:rPr>
              <a:t>/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f=r=0;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printf</a:t>
            </a:r>
            <a:r>
              <a:rPr kumimoji="1" lang="en-US" altLang="zh-CN" sz="2000" b="1" dirty="0">
                <a:solidFill>
                  <a:srgbClr val="000066"/>
                </a:solidFill>
                <a:latin typeface="Consolas" panose="020B0609020204030204" pitchFamily="49" charset="0"/>
              </a:rPr>
              <a:t>(“%d</a:t>
            </a:r>
            <a:r>
              <a:rPr kumimoji="1" lang="en-US" altLang="zh-CN" sz="2000" b="1" dirty="0" smtClean="0">
                <a:solidFill>
                  <a:srgbClr val="000066"/>
                </a:solidFill>
                <a:latin typeface="Consolas" panose="020B0609020204030204" pitchFamily="49" charset="0"/>
              </a:rPr>
              <a:t>”, a[</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].v</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visited[</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]=1; </a:t>
            </a:r>
            <a:r>
              <a:rPr kumimoji="1" lang="en-US" altLang="zh-CN" sz="2000" b="1" dirty="0" smtClean="0">
                <a:solidFill>
                  <a:srgbClr val="000066"/>
                </a:solidFill>
                <a:latin typeface="Consolas" panose="020B0609020204030204" pitchFamily="49" charset="0"/>
              </a:rPr>
              <a:t>q[++r</a:t>
            </a:r>
            <a:r>
              <a:rPr kumimoji="1" lang="en-US" altLang="zh-CN" sz="2000" b="1" dirty="0">
                <a:solidFill>
                  <a:srgbClr val="000066"/>
                </a:solidFill>
                <a:latin typeface="Consolas" panose="020B0609020204030204" pitchFamily="49" charset="0"/>
              </a:rPr>
              <a:t>]=</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        /*  </a:t>
            </a:r>
            <a:r>
              <a:rPr kumimoji="1" lang="zh-CN" altLang="en-US" sz="2000" b="1" dirty="0" smtClean="0">
                <a:solidFill>
                  <a:srgbClr val="000066"/>
                </a:solidFill>
                <a:latin typeface="Consolas" panose="020B0609020204030204" pitchFamily="49" charset="0"/>
              </a:rPr>
              <a:t>进队  *</a:t>
            </a:r>
            <a:r>
              <a:rPr kumimoji="1" lang="en-US" altLang="zh-CN" sz="2000" b="1" dirty="0" smtClean="0">
                <a:solidFill>
                  <a:srgbClr val="000066"/>
                </a:solidFill>
                <a:latin typeface="Consolas" panose="020B0609020204030204" pitchFamily="49" charset="0"/>
              </a:rPr>
              <a:t>/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while </a:t>
            </a:r>
            <a:r>
              <a:rPr kumimoji="1" lang="en-US" altLang="zh-CN" sz="2000" b="1" dirty="0">
                <a:solidFill>
                  <a:srgbClr val="000066"/>
                </a:solidFill>
                <a:latin typeface="Consolas" panose="020B0609020204030204" pitchFamily="49" charset="0"/>
              </a:rPr>
              <a:t>(f&lt;r</a:t>
            </a:r>
            <a:r>
              <a:rPr kumimoji="1" lang="en-US" altLang="zh-CN" sz="2000" b="1" dirty="0" smtClean="0">
                <a:solidFill>
                  <a:srgbClr val="000066"/>
                </a:solidFill>
                <a:latin typeface="Consolas" panose="020B0609020204030204" pitchFamily="49" charset="0"/>
              </a:rPr>
              <a:t>) { </a:t>
            </a:r>
            <a:r>
              <a:rPr kumimoji="1" lang="en-US" altLang="zh-CN" sz="2000" b="1" dirty="0" err="1" smtClean="0">
                <a:solidFill>
                  <a:srgbClr val="000066"/>
                </a:solidFill>
                <a:latin typeface="Consolas" panose="020B0609020204030204" pitchFamily="49" charset="0"/>
              </a:rPr>
              <a:t>i</a:t>
            </a:r>
            <a:r>
              <a:rPr kumimoji="1" lang="en-US" altLang="zh-CN" sz="2000" b="1" dirty="0" smtClean="0">
                <a:solidFill>
                  <a:srgbClr val="000066"/>
                </a:solidFill>
                <a:latin typeface="Consolas" panose="020B0609020204030204" pitchFamily="49" charset="0"/>
              </a:rPr>
              <a:t>=q[++f];        /*  </a:t>
            </a:r>
            <a:r>
              <a:rPr kumimoji="1" lang="zh-CN" altLang="en-US" sz="2000" b="1" dirty="0" smtClean="0">
                <a:solidFill>
                  <a:srgbClr val="000066"/>
                </a:solidFill>
                <a:latin typeface="Consolas" panose="020B0609020204030204" pitchFamily="49" charset="0"/>
              </a:rPr>
              <a:t>出队  </a:t>
            </a:r>
            <a:r>
              <a:rPr kumimoji="1" lang="en-US" altLang="zh-CN" sz="2000" b="1" dirty="0" smtClean="0">
                <a:solidFill>
                  <a:srgbClr val="000066"/>
                </a:solidFill>
                <a:latin typeface="Consolas" panose="020B0609020204030204" pitchFamily="49" charset="0"/>
              </a:rPr>
              <a:t>*/</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p = a[</a:t>
            </a:r>
            <a:r>
              <a:rPr kumimoji="1" lang="en-US" altLang="zh-CN" sz="2000" b="1" dirty="0" err="1" smtClean="0">
                <a:solidFill>
                  <a:srgbClr val="000066"/>
                </a:solidFill>
                <a:latin typeface="Consolas" panose="020B0609020204030204" pitchFamily="49" charset="0"/>
              </a:rPr>
              <a:t>i</a:t>
            </a:r>
            <a:r>
              <a:rPr kumimoji="1" lang="en-US" altLang="zh-CN" sz="2000" b="1" dirty="0">
                <a:solidFill>
                  <a:srgbClr val="000066"/>
                </a:solidFill>
                <a:latin typeface="Consolas" panose="020B0609020204030204" pitchFamily="49" charset="0"/>
              </a:rPr>
              <a:t>].next;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while (p</a:t>
            </a:r>
            <a:r>
              <a:rPr kumimoji="1" lang="en-US" altLang="zh-CN" sz="2000" b="1" dirty="0">
                <a:solidFill>
                  <a:srgbClr val="000066"/>
                </a:solidFill>
                <a:latin typeface="Consolas" panose="020B0609020204030204" pitchFamily="49" charset="0"/>
              </a:rPr>
              <a:t>!=NULL</a:t>
            </a:r>
            <a:r>
              <a:rPr kumimoji="1" lang="en-US" altLang="zh-CN" sz="2000" b="1" dirty="0" smtClean="0">
                <a:solidFill>
                  <a:srgbClr val="000066"/>
                </a:solidFill>
                <a:latin typeface="Consolas" panose="020B0609020204030204" pitchFamily="49" charset="0"/>
              </a:rPr>
              <a:t>) {</a:t>
            </a: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    if (!</a:t>
            </a:r>
            <a:r>
              <a:rPr kumimoji="1" lang="en-US" altLang="zh-CN" sz="2000" b="1" dirty="0">
                <a:solidFill>
                  <a:srgbClr val="000066"/>
                </a:solidFill>
                <a:latin typeface="Consolas" panose="020B0609020204030204" pitchFamily="49" charset="0"/>
              </a:rPr>
              <a:t>visited[p-&gt;data</a:t>
            </a:r>
            <a:r>
              <a:rPr kumimoji="1" lang="en-US" altLang="zh-CN" sz="2000" b="1" dirty="0" smtClean="0">
                <a:solidFill>
                  <a:srgbClr val="000066"/>
                </a:solidFill>
                <a:latin typeface="Consolas" panose="020B0609020204030204" pitchFamily="49" charset="0"/>
              </a:rPr>
              <a:t>]) {</a:t>
            </a:r>
          </a:p>
          <a:p>
            <a:pPr algn="l" eaLnBrk="1" hangingPunct="1"/>
            <a:r>
              <a:rPr kumimoji="1" lang="en-US" altLang="zh-CN" sz="2000" b="1" dirty="0" smtClean="0">
                <a:solidFill>
                  <a:srgbClr val="000066"/>
                </a:solidFill>
                <a:latin typeface="Consolas" panose="020B0609020204030204" pitchFamily="49" charset="0"/>
              </a:rPr>
              <a:t>       </a:t>
            </a:r>
            <a:r>
              <a:rPr kumimoji="1" lang="en-US" altLang="zh-CN" sz="2000" b="1" dirty="0" err="1" smtClean="0">
                <a:solidFill>
                  <a:srgbClr val="000066"/>
                </a:solidFill>
                <a:latin typeface="Consolas" panose="020B0609020204030204" pitchFamily="49" charset="0"/>
              </a:rPr>
              <a:t>printf</a:t>
            </a:r>
            <a:r>
              <a:rPr kumimoji="1" lang="en-US" altLang="zh-CN" sz="2000" b="1" dirty="0">
                <a:solidFill>
                  <a:srgbClr val="000066"/>
                </a:solidFill>
                <a:latin typeface="Consolas" panose="020B0609020204030204" pitchFamily="49" charset="0"/>
              </a:rPr>
              <a:t>(“%d</a:t>
            </a:r>
            <a:r>
              <a:rPr kumimoji="1" lang="en-US" altLang="zh-CN" sz="2000" b="1" dirty="0" smtClean="0">
                <a:solidFill>
                  <a:srgbClr val="000066"/>
                </a:solidFill>
                <a:latin typeface="Consolas" panose="020B0609020204030204" pitchFamily="49" charset="0"/>
              </a:rPr>
              <a:t>”, a[p-</a:t>
            </a:r>
            <a:r>
              <a:rPr kumimoji="1" lang="en-US" altLang="zh-CN" sz="2000" b="1" dirty="0">
                <a:solidFill>
                  <a:srgbClr val="000066"/>
                </a:solidFill>
                <a:latin typeface="Consolas" panose="020B0609020204030204" pitchFamily="49" charset="0"/>
              </a:rPr>
              <a:t>&gt;data].</a:t>
            </a:r>
            <a:r>
              <a:rPr kumimoji="1" lang="en-US" altLang="zh-CN" sz="2000" b="1" dirty="0" smtClean="0">
                <a:solidFill>
                  <a:srgbClr val="000066"/>
                </a:solidFill>
                <a:latin typeface="Consolas" panose="020B0609020204030204" pitchFamily="49" charset="0"/>
              </a:rPr>
              <a:t>v);</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a:solidFill>
                  <a:srgbClr val="000066"/>
                </a:solidFill>
                <a:latin typeface="Consolas" panose="020B0609020204030204" pitchFamily="49" charset="0"/>
              </a:rPr>
              <a:t>       </a:t>
            </a:r>
            <a:r>
              <a:rPr kumimoji="1" lang="en-US" altLang="zh-CN" sz="2000" b="1" dirty="0" smtClean="0">
                <a:solidFill>
                  <a:srgbClr val="000066"/>
                </a:solidFill>
                <a:latin typeface="Consolas" panose="020B0609020204030204" pitchFamily="49" charset="0"/>
              </a:rPr>
              <a:t>visited[p-</a:t>
            </a:r>
            <a:r>
              <a:rPr kumimoji="1" lang="en-US" altLang="zh-CN" sz="2000" b="1" dirty="0">
                <a:solidFill>
                  <a:srgbClr val="000066"/>
                </a:solidFill>
                <a:latin typeface="Consolas" panose="020B0609020204030204" pitchFamily="49" charset="0"/>
              </a:rPr>
              <a:t>&gt;data</a:t>
            </a:r>
            <a:r>
              <a:rPr kumimoji="1" lang="en-US" altLang="zh-CN" sz="2000" b="1" dirty="0" smtClean="0">
                <a:solidFill>
                  <a:srgbClr val="000066"/>
                </a:solidFill>
                <a:latin typeface="Consolas" panose="020B0609020204030204" pitchFamily="49" charset="0"/>
              </a:rPr>
              <a:t>] = 1; q[++r</a:t>
            </a:r>
            <a:r>
              <a:rPr kumimoji="1" lang="en-US" altLang="zh-CN" sz="2000" b="1" dirty="0">
                <a:solidFill>
                  <a:srgbClr val="000066"/>
                </a:solidFill>
                <a:latin typeface="Consolas" panose="020B0609020204030204" pitchFamily="49" charset="0"/>
              </a:rPr>
              <a:t>]=p-&gt;data</a:t>
            </a:r>
            <a:r>
              <a:rPr kumimoji="1" lang="en-US" altLang="zh-CN" sz="2000" b="1" dirty="0" smtClean="0">
                <a:solidFill>
                  <a:srgbClr val="000066"/>
                </a:solidFill>
                <a:latin typeface="Consolas" panose="020B0609020204030204" pitchFamily="49" charset="0"/>
              </a:rPr>
              <a:t>; }</a:t>
            </a:r>
            <a:endParaRPr kumimoji="1" lang="en-US" altLang="zh-CN" sz="2000" b="1" dirty="0">
              <a:solidFill>
                <a:srgbClr val="000066"/>
              </a:solidFill>
              <a:latin typeface="Consolas" panose="020B0609020204030204" pitchFamily="49" charset="0"/>
            </a:endParaRPr>
          </a:p>
          <a:p>
            <a:pPr algn="l" eaLnBrk="1" hangingPunct="1"/>
            <a:r>
              <a:rPr kumimoji="1" lang="en-US" altLang="zh-CN" sz="2000" b="1" dirty="0" smtClean="0">
                <a:solidFill>
                  <a:srgbClr val="000066"/>
                </a:solidFill>
                <a:latin typeface="Consolas" panose="020B0609020204030204" pitchFamily="49" charset="0"/>
              </a:rPr>
              <a:t>     p=p-</a:t>
            </a:r>
            <a:r>
              <a:rPr kumimoji="1" lang="en-US" altLang="zh-CN" sz="2000" b="1" dirty="0">
                <a:solidFill>
                  <a:srgbClr val="000066"/>
                </a:solidFill>
                <a:latin typeface="Consolas" panose="020B0609020204030204" pitchFamily="49" charset="0"/>
              </a:rPr>
              <a:t>&gt;next</a:t>
            </a:r>
            <a:r>
              <a:rPr kumimoji="1" lang="en-US" altLang="zh-CN" sz="2000" b="1" dirty="0" smtClean="0">
                <a:solidFill>
                  <a:srgbClr val="000066"/>
                </a:solidFill>
                <a:latin typeface="Consolas" panose="020B0609020204030204" pitchFamily="49" charset="0"/>
              </a:rPr>
              <a:t>; }}}</a:t>
            </a:r>
            <a:r>
              <a:rPr lang="en-US" altLang="zh-CN" sz="2000" b="1" dirty="0" smtClean="0">
                <a:solidFill>
                  <a:srgbClr val="000066"/>
                </a:solidFill>
                <a:latin typeface="Consolas" panose="020B0609020204030204" pitchFamily="49" charset="0"/>
              </a:rPr>
              <a:t> </a:t>
            </a:r>
            <a:endParaRPr lang="en-US" altLang="zh-CN" sz="2000" b="1" dirty="0">
              <a:solidFill>
                <a:srgbClr val="000066"/>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p:txBody>
          <a:bodyPr/>
          <a:lstStyle/>
          <a:p>
            <a:pPr eaLnBrk="1" hangingPunct="1"/>
            <a:r>
              <a:rPr lang="zh-CN" altLang="en-US" dirty="0" smtClean="0"/>
              <a:t>图的遍历</a:t>
            </a:r>
            <a:r>
              <a:rPr lang="en-US" altLang="zh-CN" dirty="0" smtClean="0">
                <a:latin typeface="Arial" charset="0"/>
              </a:rPr>
              <a:t>——</a:t>
            </a:r>
            <a:r>
              <a:rPr lang="zh-CN" altLang="en-US" dirty="0" smtClean="0"/>
              <a:t>广度优先遍历</a:t>
            </a:r>
            <a:endParaRPr lang="zh-CN" altLang="en-US" dirty="0" smtClean="0">
              <a:latin typeface="宋体" charset="-122"/>
            </a:endParaRPr>
          </a:p>
          <a:p>
            <a:pPr lvl="1" eaLnBrk="1" hangingPunct="1"/>
            <a:r>
              <a:rPr kumimoji="1" lang="zh-CN" altLang="en-US" dirty="0" smtClean="0"/>
              <a:t>非连通图的广度优先搜索遍历</a:t>
            </a:r>
          </a:p>
          <a:p>
            <a:pPr lvl="2" eaLnBrk="1" hangingPunct="1"/>
            <a:r>
              <a:rPr kumimoji="1" lang="zh-CN" altLang="en-US" dirty="0" smtClean="0"/>
              <a:t>从非连通的或非强连通图中某一个顶点出发</a:t>
            </a:r>
            <a:r>
              <a:rPr kumimoji="1" lang="zh-CN" altLang="en-US" dirty="0"/>
              <a:t>，</a:t>
            </a:r>
            <a:r>
              <a:rPr kumimoji="1" lang="zh-CN" altLang="en-US" dirty="0" smtClean="0"/>
              <a:t>不能用广度优先搜索遍历访问到图中所有顶点，而只能访问到一个连通子图（连通分量）或只能访问到一个强连通子图（强连通分量）</a:t>
            </a:r>
          </a:p>
          <a:p>
            <a:pPr lvl="2" eaLnBrk="1" hangingPunct="1"/>
            <a:r>
              <a:rPr kumimoji="1" lang="zh-CN" altLang="en-US" dirty="0" smtClean="0"/>
              <a:t>可以在每个连通分量或每个强连通分量中都选一个顶点，进行广度优先搜索遍历，最后将每个连通分量或每个强连通分量的遍历结果合起来，则得到整个非连通图或非强连通图的广度优先搜索遍历序列</a:t>
            </a:r>
          </a:p>
          <a:p>
            <a:pPr lvl="2" eaLnBrk="1" hangingPunct="1"/>
            <a:r>
              <a:rPr kumimoji="1" lang="zh-CN" altLang="en-US" dirty="0"/>
              <a:t>遍历算法实现时需要对所有顶点进行循环，反复调用连通图的广度优先搜索</a:t>
            </a:r>
            <a:r>
              <a:rPr kumimoji="1" lang="zh-CN" altLang="en-US" dirty="0" smtClean="0"/>
              <a:t>遍历算法</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642938" y="906463"/>
            <a:ext cx="8135937" cy="5302250"/>
          </a:xfrm>
        </p:spPr>
        <p:txBody>
          <a:bodyPr/>
          <a:lstStyle/>
          <a:p>
            <a:pPr eaLnBrk="1" hangingPunct="1"/>
            <a:r>
              <a:rPr lang="zh-CN" altLang="en-US" dirty="0" smtClean="0"/>
              <a:t>图的基本术语</a:t>
            </a:r>
          </a:p>
          <a:p>
            <a:pPr lvl="1" eaLnBrk="1" hangingPunct="1"/>
            <a:r>
              <a:rPr lang="zh-CN" altLang="zh-CN" dirty="0" smtClean="0"/>
              <a:t>无向图</a:t>
            </a:r>
            <a:endParaRPr lang="zh-CN" altLang="en-US" dirty="0" smtClean="0"/>
          </a:p>
          <a:p>
            <a:pPr lvl="2" eaLnBrk="1" hangingPunct="1"/>
            <a:r>
              <a:rPr lang="zh-CN" altLang="en-US" dirty="0" smtClean="0"/>
              <a:t>无向图</a:t>
            </a:r>
            <a:r>
              <a:rPr lang="en-US" altLang="zh-CN" dirty="0" smtClean="0"/>
              <a:t>G</a:t>
            </a:r>
            <a:r>
              <a:rPr lang="zh-CN" altLang="zh-CN" dirty="0" smtClean="0"/>
              <a:t>是由两个集合</a:t>
            </a:r>
            <a:r>
              <a:rPr lang="en-US" altLang="zh-CN" dirty="0" smtClean="0"/>
              <a:t>V(G)</a:t>
            </a:r>
            <a:r>
              <a:rPr lang="zh-CN" altLang="zh-CN" dirty="0" smtClean="0"/>
              <a:t>和</a:t>
            </a:r>
            <a:r>
              <a:rPr lang="en-US" altLang="zh-CN" dirty="0" smtClean="0"/>
              <a:t>E(G)</a:t>
            </a:r>
            <a:r>
              <a:rPr lang="zh-CN" altLang="zh-CN" dirty="0" smtClean="0"/>
              <a:t>组成的</a:t>
            </a:r>
            <a:endParaRPr lang="zh-CN" altLang="en-US" dirty="0" smtClean="0"/>
          </a:p>
          <a:p>
            <a:pPr lvl="3" eaLnBrk="1" hangingPunct="1"/>
            <a:r>
              <a:rPr lang="zh-CN" altLang="zh-CN" dirty="0" smtClean="0"/>
              <a:t> </a:t>
            </a:r>
            <a:r>
              <a:rPr lang="zh-CN" altLang="en-US" dirty="0" smtClean="0"/>
              <a:t>其中</a:t>
            </a:r>
          </a:p>
          <a:p>
            <a:pPr lvl="4" eaLnBrk="1" hangingPunct="1"/>
            <a:r>
              <a:rPr lang="en-US" altLang="zh-CN" dirty="0" smtClean="0"/>
              <a:t>V(G)</a:t>
            </a:r>
            <a:r>
              <a:rPr lang="zh-CN" altLang="zh-CN" dirty="0" smtClean="0"/>
              <a:t>是顶点的非空有限集</a:t>
            </a:r>
            <a:endParaRPr lang="zh-CN" altLang="en-US" dirty="0" smtClean="0"/>
          </a:p>
          <a:p>
            <a:pPr lvl="4" eaLnBrk="1" hangingPunct="1"/>
            <a:r>
              <a:rPr lang="en-US" altLang="zh-CN" dirty="0" smtClean="0"/>
              <a:t>E(G)</a:t>
            </a:r>
            <a:r>
              <a:rPr lang="zh-CN" altLang="zh-CN" dirty="0" smtClean="0"/>
              <a:t>是边的有限集合，边是顶点的无序对，记为（</a:t>
            </a:r>
            <a:r>
              <a:rPr lang="en-US" altLang="zh-CN" dirty="0" smtClean="0"/>
              <a:t>v, w</a:t>
            </a:r>
            <a:r>
              <a:rPr lang="zh-CN" altLang="en-US" dirty="0" smtClean="0"/>
              <a:t>）</a:t>
            </a:r>
            <a:r>
              <a:rPr lang="zh-CN" altLang="zh-CN" dirty="0" smtClean="0"/>
              <a:t>或（</a:t>
            </a:r>
            <a:r>
              <a:rPr lang="en-US" altLang="zh-CN" dirty="0" smtClean="0"/>
              <a:t>w, v</a:t>
            </a:r>
            <a:r>
              <a:rPr lang="zh-CN" altLang="en-US" dirty="0" smtClean="0"/>
              <a:t>），</a:t>
            </a:r>
            <a:r>
              <a:rPr lang="zh-CN" altLang="zh-CN" dirty="0" smtClean="0"/>
              <a:t>并且（</a:t>
            </a:r>
            <a:r>
              <a:rPr lang="en-US" altLang="zh-CN" dirty="0" smtClean="0"/>
              <a:t>v, w</a:t>
            </a:r>
            <a:r>
              <a:rPr lang="zh-CN" altLang="en-US" dirty="0" smtClean="0"/>
              <a:t>）</a:t>
            </a:r>
            <a:r>
              <a:rPr lang="en-US" altLang="zh-CN" dirty="0" smtClean="0"/>
              <a:t>=</a:t>
            </a:r>
            <a:r>
              <a:rPr lang="zh-CN" altLang="en-US" dirty="0" smtClean="0"/>
              <a:t>（</a:t>
            </a:r>
            <a:r>
              <a:rPr lang="en-US" altLang="zh-CN" dirty="0" smtClean="0"/>
              <a:t>w, v</a:t>
            </a:r>
            <a:r>
              <a:rPr lang="zh-CN" altLang="en-US" dirty="0" smtClean="0"/>
              <a:t>）</a:t>
            </a:r>
            <a:endParaRPr lang="en-US" altLang="zh-CN" dirty="0" smtClean="0"/>
          </a:p>
          <a:p>
            <a:pPr lvl="3" eaLnBrk="1" hangingPunct="1"/>
            <a:r>
              <a:rPr lang="zh-CN" altLang="en-US" dirty="0" smtClean="0"/>
              <a:t>无向图中，一条边（</a:t>
            </a:r>
            <a:r>
              <a:rPr lang="en-US" altLang="zh-CN" dirty="0" smtClean="0"/>
              <a:t>x, y</a:t>
            </a:r>
            <a:r>
              <a:rPr lang="zh-CN" altLang="en-US" dirty="0" smtClean="0"/>
              <a:t>）与（</a:t>
            </a:r>
            <a:r>
              <a:rPr lang="en-US" altLang="zh-CN" dirty="0" smtClean="0"/>
              <a:t>y, x</a:t>
            </a:r>
            <a:r>
              <a:rPr lang="zh-CN" altLang="en-US" dirty="0" smtClean="0"/>
              <a:t>）表示的结果相同</a:t>
            </a:r>
          </a:p>
          <a:p>
            <a:pPr lvl="2" eaLnBrk="1" hangingPunct="1"/>
            <a:r>
              <a:rPr lang="zh-CN" altLang="en-US" dirty="0" smtClean="0"/>
              <a:t>例</a:t>
            </a:r>
            <a:r>
              <a:rPr lang="en-US" altLang="zh-CN" dirty="0" smtClean="0"/>
              <a:t>G2</a:t>
            </a:r>
            <a:r>
              <a:rPr lang="zh-CN" altLang="en-US" dirty="0" smtClean="0"/>
              <a:t>中</a:t>
            </a:r>
          </a:p>
          <a:p>
            <a:pPr lvl="3" eaLnBrk="1" hangingPunct="1"/>
            <a:r>
              <a:rPr lang="en-US" altLang="zh-CN" dirty="0" smtClean="0"/>
              <a:t>V(G2)={1,2,3,4,5,6,7}</a:t>
            </a:r>
          </a:p>
          <a:p>
            <a:pPr lvl="3" eaLnBrk="1" hangingPunct="1"/>
            <a:r>
              <a:rPr lang="en-US" altLang="zh-CN" dirty="0" smtClean="0"/>
              <a:t> E(G1)={(1,2), (1,3), (2,3), (2,4),(2,5), (5,6), (5,7)}</a:t>
            </a:r>
          </a:p>
        </p:txBody>
      </p:sp>
      <p:grpSp>
        <p:nvGrpSpPr>
          <p:cNvPr id="6147" name="Group 40"/>
          <p:cNvGrpSpPr>
            <a:grpSpLocks/>
          </p:cNvGrpSpPr>
          <p:nvPr/>
        </p:nvGrpSpPr>
        <p:grpSpPr bwMode="auto">
          <a:xfrm>
            <a:off x="5661025" y="0"/>
            <a:ext cx="3103563" cy="2035175"/>
            <a:chOff x="907" y="2440"/>
            <a:chExt cx="1955" cy="1282"/>
          </a:xfrm>
        </p:grpSpPr>
        <p:sp>
          <p:nvSpPr>
            <p:cNvPr id="6148" name="Rectangle 39"/>
            <p:cNvSpPr>
              <a:spLocks noChangeArrowheads="1"/>
            </p:cNvSpPr>
            <p:nvPr/>
          </p:nvSpPr>
          <p:spPr bwMode="auto">
            <a:xfrm>
              <a:off x="966" y="2552"/>
              <a:ext cx="1896" cy="117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49" name="Group 21"/>
            <p:cNvGrpSpPr>
              <a:grpSpLocks/>
            </p:cNvGrpSpPr>
            <p:nvPr/>
          </p:nvGrpSpPr>
          <p:grpSpPr bwMode="auto">
            <a:xfrm>
              <a:off x="907" y="2440"/>
              <a:ext cx="1839" cy="1250"/>
              <a:chOff x="771" y="2304"/>
              <a:chExt cx="1839" cy="1250"/>
            </a:xfrm>
          </p:grpSpPr>
          <p:sp>
            <p:nvSpPr>
              <p:cNvPr id="6150" name="Text Box 22"/>
              <p:cNvSpPr txBox="1">
                <a:spLocks noChangeArrowheads="1"/>
              </p:cNvSpPr>
              <p:nvPr/>
            </p:nvSpPr>
            <p:spPr bwMode="auto">
              <a:xfrm>
                <a:off x="771" y="2304"/>
                <a:ext cx="1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endParaRPr kumimoji="1" lang="zh-CN" altLang="zh-CN" sz="2000">
                  <a:latin typeface="Times New Roman" pitchFamily="18" charset="0"/>
                </a:endParaRPr>
              </a:p>
            </p:txBody>
          </p:sp>
          <p:sp>
            <p:nvSpPr>
              <p:cNvPr id="6151" name="Oval 23"/>
              <p:cNvSpPr>
                <a:spLocks noChangeArrowheads="1"/>
              </p:cNvSpPr>
              <p:nvPr/>
            </p:nvSpPr>
            <p:spPr bwMode="auto">
              <a:xfrm>
                <a:off x="1163" y="256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1</a:t>
                </a:r>
              </a:p>
            </p:txBody>
          </p:sp>
          <p:sp>
            <p:nvSpPr>
              <p:cNvPr id="6152" name="Oval 24"/>
              <p:cNvSpPr>
                <a:spLocks noChangeArrowheads="1"/>
              </p:cNvSpPr>
              <p:nvPr/>
            </p:nvSpPr>
            <p:spPr bwMode="auto">
              <a:xfrm>
                <a:off x="1666" y="256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5</a:t>
                </a:r>
              </a:p>
            </p:txBody>
          </p:sp>
          <p:sp>
            <p:nvSpPr>
              <p:cNvPr id="6153" name="Oval 25"/>
              <p:cNvSpPr>
                <a:spLocks noChangeArrowheads="1"/>
              </p:cNvSpPr>
              <p:nvPr/>
            </p:nvSpPr>
            <p:spPr bwMode="auto">
              <a:xfrm>
                <a:off x="2114" y="256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7</a:t>
                </a:r>
              </a:p>
            </p:txBody>
          </p:sp>
          <p:sp>
            <p:nvSpPr>
              <p:cNvPr id="6154" name="Oval 26"/>
              <p:cNvSpPr>
                <a:spLocks noChangeArrowheads="1"/>
              </p:cNvSpPr>
              <p:nvPr/>
            </p:nvSpPr>
            <p:spPr bwMode="auto">
              <a:xfrm>
                <a:off x="981"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3</a:t>
                </a:r>
              </a:p>
            </p:txBody>
          </p:sp>
          <p:sp>
            <p:nvSpPr>
              <p:cNvPr id="6155" name="Oval 27"/>
              <p:cNvSpPr>
                <a:spLocks noChangeArrowheads="1"/>
              </p:cNvSpPr>
              <p:nvPr/>
            </p:nvSpPr>
            <p:spPr bwMode="auto">
              <a:xfrm>
                <a:off x="1388"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2</a:t>
                </a:r>
              </a:p>
            </p:txBody>
          </p:sp>
          <p:sp>
            <p:nvSpPr>
              <p:cNvPr id="6156" name="Oval 28"/>
              <p:cNvSpPr>
                <a:spLocks noChangeArrowheads="1"/>
              </p:cNvSpPr>
              <p:nvPr/>
            </p:nvSpPr>
            <p:spPr bwMode="auto">
              <a:xfrm>
                <a:off x="1947"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4</a:t>
                </a:r>
              </a:p>
            </p:txBody>
          </p:sp>
          <p:sp>
            <p:nvSpPr>
              <p:cNvPr id="6157" name="Text Box 29"/>
              <p:cNvSpPr txBox="1">
                <a:spLocks noChangeArrowheads="1"/>
              </p:cNvSpPr>
              <p:nvPr/>
            </p:nvSpPr>
            <p:spPr bwMode="auto">
              <a:xfrm>
                <a:off x="1507" y="3304"/>
                <a:ext cx="31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latin typeface="Times New Roman" pitchFamily="18" charset="0"/>
                  </a:rPr>
                  <a:t>G2</a:t>
                </a:r>
              </a:p>
            </p:txBody>
          </p:sp>
          <p:sp>
            <p:nvSpPr>
              <p:cNvPr id="6158" name="Oval 30"/>
              <p:cNvSpPr>
                <a:spLocks noChangeArrowheads="1"/>
              </p:cNvSpPr>
              <p:nvPr/>
            </p:nvSpPr>
            <p:spPr bwMode="auto">
              <a:xfrm>
                <a:off x="2410" y="3069"/>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6</a:t>
                </a:r>
              </a:p>
            </p:txBody>
          </p:sp>
          <p:sp>
            <p:nvSpPr>
              <p:cNvPr id="6159" name="Line 31"/>
              <p:cNvSpPr>
                <a:spLocks noChangeShapeType="1"/>
              </p:cNvSpPr>
              <p:nvPr/>
            </p:nvSpPr>
            <p:spPr bwMode="auto">
              <a:xfrm flipH="1">
                <a:off x="1089" y="2778"/>
                <a:ext cx="144"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6160" name="Line 32"/>
              <p:cNvSpPr>
                <a:spLocks noChangeShapeType="1"/>
              </p:cNvSpPr>
              <p:nvPr/>
            </p:nvSpPr>
            <p:spPr bwMode="auto">
              <a:xfrm>
                <a:off x="1167" y="3178"/>
                <a:ext cx="2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6161" name="Line 33"/>
              <p:cNvSpPr>
                <a:spLocks noChangeShapeType="1"/>
              </p:cNvSpPr>
              <p:nvPr/>
            </p:nvSpPr>
            <p:spPr bwMode="auto">
              <a:xfrm>
                <a:off x="1311" y="2755"/>
                <a:ext cx="134" cy="3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6162" name="Line 34"/>
              <p:cNvSpPr>
                <a:spLocks noChangeShapeType="1"/>
              </p:cNvSpPr>
              <p:nvPr/>
            </p:nvSpPr>
            <p:spPr bwMode="auto">
              <a:xfrm flipH="1">
                <a:off x="1567" y="2778"/>
                <a:ext cx="167"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6163" name="Line 35"/>
              <p:cNvSpPr>
                <a:spLocks noChangeShapeType="1"/>
              </p:cNvSpPr>
              <p:nvPr/>
            </p:nvSpPr>
            <p:spPr bwMode="auto">
              <a:xfrm>
                <a:off x="1589" y="3189"/>
                <a:ext cx="3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6164" name="Line 36"/>
              <p:cNvSpPr>
                <a:spLocks noChangeShapeType="1"/>
              </p:cNvSpPr>
              <p:nvPr/>
            </p:nvSpPr>
            <p:spPr bwMode="auto">
              <a:xfrm>
                <a:off x="1867" y="2666"/>
                <a:ext cx="2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sp>
            <p:nvSpPr>
              <p:cNvPr id="6165" name="Line 37"/>
              <p:cNvSpPr>
                <a:spLocks noChangeShapeType="1"/>
              </p:cNvSpPr>
              <p:nvPr/>
            </p:nvSpPr>
            <p:spPr bwMode="auto">
              <a:xfrm>
                <a:off x="1845" y="2722"/>
                <a:ext cx="589" cy="3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endParaRPr lang="zh-CN" altLang="en-US"/>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p:txBody>
          <a:bodyPr/>
          <a:lstStyle/>
          <a:p>
            <a:pPr eaLnBrk="1" hangingPunct="1"/>
            <a:r>
              <a:rPr lang="zh-CN" altLang="en-US" dirty="0" smtClean="0"/>
              <a:t>图的应用</a:t>
            </a:r>
            <a:r>
              <a:rPr lang="en-US" altLang="zh-CN" dirty="0" smtClean="0">
                <a:latin typeface="Arial" charset="0"/>
              </a:rPr>
              <a:t>——</a:t>
            </a:r>
            <a:r>
              <a:rPr lang="zh-CN" altLang="en-US" dirty="0" smtClean="0"/>
              <a:t>最小生成树（</a:t>
            </a:r>
            <a:r>
              <a:rPr lang="en-US" altLang="zh-CN" dirty="0"/>
              <a:t>Minimum spanning tree</a:t>
            </a:r>
            <a:r>
              <a:rPr lang="zh-CN" altLang="en-US" dirty="0" smtClean="0"/>
              <a:t>）</a:t>
            </a:r>
          </a:p>
          <a:p>
            <a:pPr lvl="1" eaLnBrk="1" hangingPunct="1"/>
            <a:r>
              <a:rPr lang="zh-CN" altLang="en-US" dirty="0" smtClean="0"/>
              <a:t>问题提出</a:t>
            </a:r>
          </a:p>
          <a:p>
            <a:pPr lvl="2" eaLnBrk="1" hangingPunct="1"/>
            <a:r>
              <a:rPr kumimoji="1" lang="zh-CN" altLang="en-US" dirty="0" smtClean="0"/>
              <a:t>假设要在</a:t>
            </a:r>
            <a:r>
              <a:rPr kumimoji="1" lang="en-US" altLang="zh-CN" dirty="0" smtClean="0"/>
              <a:t>n</a:t>
            </a:r>
            <a:r>
              <a:rPr kumimoji="1" lang="zh-CN" altLang="en-US" dirty="0" smtClean="0"/>
              <a:t>个城市之间建立通讯联络网，则连通 </a:t>
            </a:r>
            <a:r>
              <a:rPr kumimoji="1" lang="en-US" altLang="zh-CN" dirty="0" smtClean="0"/>
              <a:t>n</a:t>
            </a:r>
            <a:r>
              <a:rPr kumimoji="1" lang="zh-CN" altLang="en-US" dirty="0" smtClean="0"/>
              <a:t>个城市只需要修建</a:t>
            </a:r>
            <a:r>
              <a:rPr kumimoji="1" lang="en-US" altLang="zh-CN" dirty="0" smtClean="0"/>
              <a:t>n-1</a:t>
            </a:r>
            <a:r>
              <a:rPr kumimoji="1" lang="zh-CN" altLang="en-US" dirty="0" smtClean="0"/>
              <a:t>条线路，如何在最节省经费的前提下建立这个通讯网？</a:t>
            </a:r>
          </a:p>
          <a:p>
            <a:pPr lvl="2" eaLnBrk="1" hangingPunct="1"/>
            <a:r>
              <a:rPr kumimoji="1" lang="zh-CN" altLang="en-US" dirty="0" smtClean="0">
                <a:solidFill>
                  <a:srgbClr val="000082"/>
                </a:solidFill>
              </a:rPr>
              <a:t>该问题等价于构造网的一棵最小生成树，在</a:t>
            </a:r>
            <a:r>
              <a:rPr kumimoji="1" lang="en-US" altLang="zh-CN" dirty="0" smtClean="0">
                <a:solidFill>
                  <a:srgbClr val="000082"/>
                </a:solidFill>
              </a:rPr>
              <a:t>e</a:t>
            </a:r>
            <a:r>
              <a:rPr kumimoji="1" lang="zh-CN" altLang="en-US" dirty="0" smtClean="0">
                <a:solidFill>
                  <a:srgbClr val="000082"/>
                </a:solidFill>
              </a:rPr>
              <a:t>条带权的边中选取</a:t>
            </a:r>
            <a:r>
              <a:rPr kumimoji="1" lang="en-US" altLang="zh-CN" dirty="0" smtClean="0">
                <a:solidFill>
                  <a:srgbClr val="000082"/>
                </a:solidFill>
              </a:rPr>
              <a:t>n-1</a:t>
            </a:r>
            <a:r>
              <a:rPr kumimoji="1" lang="zh-CN" altLang="en-US" dirty="0" smtClean="0">
                <a:solidFill>
                  <a:srgbClr val="000082"/>
                </a:solidFill>
              </a:rPr>
              <a:t>条边（不构成回路），使</a:t>
            </a:r>
            <a:r>
              <a:rPr kumimoji="1" lang="zh-CN" altLang="en-US" dirty="0" smtClean="0">
                <a:solidFill>
                  <a:srgbClr val="000082"/>
                </a:solidFill>
                <a:latin typeface="Arial" charset="0"/>
              </a:rPr>
              <a:t>“</a:t>
            </a:r>
            <a:r>
              <a:rPr kumimoji="1" lang="zh-CN" altLang="en-US" dirty="0" smtClean="0">
                <a:solidFill>
                  <a:srgbClr val="000082"/>
                </a:solidFill>
              </a:rPr>
              <a:t>权值之和</a:t>
            </a:r>
            <a:r>
              <a:rPr kumimoji="1" lang="zh-CN" altLang="en-US" dirty="0" smtClean="0">
                <a:solidFill>
                  <a:srgbClr val="000082"/>
                </a:solidFill>
                <a:latin typeface="Arial" charset="0"/>
              </a:rPr>
              <a:t>”</a:t>
            </a:r>
            <a:r>
              <a:rPr kumimoji="1" lang="zh-CN" altLang="en-US" dirty="0" smtClean="0">
                <a:solidFill>
                  <a:srgbClr val="000082"/>
                </a:solidFill>
              </a:rPr>
              <a:t>为最小</a:t>
            </a:r>
          </a:p>
          <a:p>
            <a:pPr lvl="2" eaLnBrk="1" hangingPunct="1"/>
            <a:endParaRPr kumimoji="1" lang="en-US" altLang="zh-CN"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p:txBody>
          <a:bodyPr/>
          <a:lstStyle/>
          <a:p>
            <a:pPr eaLnBrk="1" hangingPunct="1"/>
            <a:r>
              <a:rPr lang="zh-CN" altLang="en-US" dirty="0" smtClean="0"/>
              <a:t>图的应用</a:t>
            </a:r>
            <a:r>
              <a:rPr lang="en-US" altLang="zh-CN" dirty="0" smtClean="0">
                <a:latin typeface="Arial" charset="0"/>
              </a:rPr>
              <a:t>——</a:t>
            </a:r>
            <a:r>
              <a:rPr lang="zh-CN" altLang="en-US" dirty="0" smtClean="0"/>
              <a:t>最小生成树</a:t>
            </a:r>
            <a:r>
              <a:rPr lang="en-US" altLang="zh-CN" dirty="0" smtClean="0">
                <a:latin typeface="宋体" charset="-122"/>
              </a:rPr>
              <a:t>(1)</a:t>
            </a:r>
          </a:p>
          <a:p>
            <a:pPr lvl="1" eaLnBrk="1" hangingPunct="1"/>
            <a:r>
              <a:rPr lang="zh-CN" altLang="en-US" dirty="0" smtClean="0"/>
              <a:t>问题分析</a:t>
            </a:r>
          </a:p>
          <a:p>
            <a:pPr lvl="2" eaLnBrk="1" hangingPunct="1"/>
            <a:r>
              <a:rPr kumimoji="1" lang="en-US" altLang="zh-CN" dirty="0" smtClean="0"/>
              <a:t>n</a:t>
            </a:r>
            <a:r>
              <a:rPr kumimoji="1" lang="zh-CN" altLang="zh-CN" dirty="0" smtClean="0"/>
              <a:t>个城市间，最多可设置</a:t>
            </a:r>
            <a:r>
              <a:rPr kumimoji="1" lang="en-US" altLang="zh-CN" dirty="0" smtClean="0"/>
              <a:t>n(n-1)/2</a:t>
            </a:r>
            <a:r>
              <a:rPr kumimoji="1" lang="zh-CN" altLang="zh-CN" dirty="0" smtClean="0"/>
              <a:t>条线路；</a:t>
            </a:r>
            <a:r>
              <a:rPr kumimoji="1" lang="en-US" altLang="zh-CN" dirty="0" smtClean="0"/>
              <a:t>n</a:t>
            </a:r>
            <a:r>
              <a:rPr kumimoji="1" lang="zh-CN" altLang="zh-CN" dirty="0" smtClean="0"/>
              <a:t>个城市间建立通信网，只需</a:t>
            </a:r>
            <a:r>
              <a:rPr kumimoji="1" lang="en-US" altLang="zh-CN" dirty="0" smtClean="0"/>
              <a:t>n-1</a:t>
            </a:r>
            <a:r>
              <a:rPr kumimoji="1" lang="zh-CN" altLang="zh-CN" dirty="0" smtClean="0"/>
              <a:t>条线路</a:t>
            </a:r>
            <a:endParaRPr kumimoji="1" lang="zh-CN" altLang="en-US" dirty="0" smtClean="0"/>
          </a:p>
          <a:p>
            <a:pPr lvl="2" eaLnBrk="1" hangingPunct="1"/>
            <a:r>
              <a:rPr kumimoji="1" lang="zh-CN" altLang="en-US" dirty="0" smtClean="0"/>
              <a:t>问题转化为：在可能的线路中选择</a:t>
            </a:r>
            <a:r>
              <a:rPr kumimoji="1" lang="en-US" altLang="zh-CN" dirty="0" smtClean="0"/>
              <a:t>n-1</a:t>
            </a:r>
            <a:r>
              <a:rPr kumimoji="1" lang="zh-CN" altLang="zh-CN" dirty="0" smtClean="0"/>
              <a:t>条，能</a:t>
            </a:r>
            <a:r>
              <a:rPr kumimoji="1" lang="zh-CN" altLang="zh-CN" dirty="0" smtClean="0">
                <a:solidFill>
                  <a:srgbClr val="FF0000"/>
                </a:solidFill>
              </a:rPr>
              <a:t>把                       所有城市（顶点）均连起来</a:t>
            </a:r>
            <a:r>
              <a:rPr kumimoji="1" lang="zh-CN" altLang="zh-CN" dirty="0" smtClean="0"/>
              <a:t>，且总耗费                 （各边权值之和）最小（即建立该通信网所需花费的总代价最小）</a:t>
            </a:r>
            <a:endParaRPr kumimoji="1" lang="zh-CN" altLang="en-US" dirty="0" smtClean="0"/>
          </a:p>
          <a:p>
            <a:pPr lvl="3" eaLnBrk="1" hangingPunct="1"/>
            <a:r>
              <a:rPr kumimoji="1" lang="zh-CN" altLang="zh-CN" dirty="0" smtClean="0"/>
              <a:t>顶点</a:t>
            </a:r>
            <a:r>
              <a:rPr kumimoji="1" lang="zh-CN" altLang="zh-CN" dirty="0" smtClean="0">
                <a:latin typeface="Arial" charset="0"/>
              </a:rPr>
              <a:t>——</a:t>
            </a:r>
            <a:r>
              <a:rPr kumimoji="1" lang="zh-CN" altLang="zh-CN" dirty="0" smtClean="0"/>
              <a:t>表示城市</a:t>
            </a:r>
            <a:endParaRPr kumimoji="1" lang="zh-CN" altLang="en-US" dirty="0" smtClean="0"/>
          </a:p>
          <a:p>
            <a:pPr lvl="3" eaLnBrk="1" hangingPunct="1"/>
            <a:r>
              <a:rPr kumimoji="1" lang="zh-CN" altLang="zh-CN" dirty="0" smtClean="0"/>
              <a:t>权</a:t>
            </a:r>
            <a:r>
              <a:rPr kumimoji="1" lang="zh-CN" altLang="zh-CN" dirty="0" smtClean="0">
                <a:latin typeface="Arial" charset="0"/>
              </a:rPr>
              <a:t>——</a:t>
            </a:r>
            <a:r>
              <a:rPr kumimoji="1" lang="zh-CN" altLang="zh-CN" dirty="0" smtClean="0"/>
              <a:t>城市间建立通信线路所需花费代价</a:t>
            </a:r>
            <a:endParaRPr kumimoji="1" lang="zh-CN" alt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123985" y="996950"/>
            <a:ext cx="8865031" cy="5341938"/>
          </a:xfrm>
        </p:spPr>
        <p:txBody>
          <a:bodyPr/>
          <a:lstStyle/>
          <a:p>
            <a:pPr eaLnBrk="1" hangingPunct="1"/>
            <a:r>
              <a:rPr lang="zh-CN" altLang="en-US" dirty="0" smtClean="0"/>
              <a:t>图的应用</a:t>
            </a:r>
            <a:r>
              <a:rPr lang="en-US" altLang="zh-CN" dirty="0" smtClean="0">
                <a:latin typeface="Arial" charset="0"/>
              </a:rPr>
              <a:t>——</a:t>
            </a:r>
            <a:r>
              <a:rPr lang="zh-CN" altLang="en-US" dirty="0" smtClean="0"/>
              <a:t>最小生成树</a:t>
            </a:r>
            <a:r>
              <a:rPr lang="en-US" altLang="zh-CN" dirty="0" smtClean="0">
                <a:latin typeface="宋体" charset="-122"/>
              </a:rPr>
              <a:t>(2)</a:t>
            </a:r>
            <a:endParaRPr lang="en-US" altLang="zh-CN" dirty="0" smtClean="0"/>
          </a:p>
          <a:p>
            <a:pPr lvl="1" eaLnBrk="1" hangingPunct="1"/>
            <a:r>
              <a:rPr lang="zh-CN" altLang="en-US" dirty="0" smtClean="0"/>
              <a:t>方法</a:t>
            </a:r>
          </a:p>
          <a:p>
            <a:pPr lvl="2" eaLnBrk="1" hangingPunct="1"/>
            <a:r>
              <a:rPr lang="zh-CN" altLang="en-US" dirty="0" smtClean="0"/>
              <a:t>普里姆（</a:t>
            </a:r>
            <a:r>
              <a:rPr lang="en-US" altLang="zh-CN" dirty="0" smtClean="0"/>
              <a:t>Prim</a:t>
            </a:r>
            <a:r>
              <a:rPr lang="zh-CN" altLang="en-US" dirty="0" smtClean="0"/>
              <a:t>）算法（</a:t>
            </a:r>
            <a:r>
              <a:rPr lang="en-US" altLang="zh-CN" dirty="0" smtClean="0"/>
              <a:t>1930 &amp; 1957 &amp; 1959</a:t>
            </a:r>
            <a:r>
              <a:rPr lang="zh-CN" altLang="en-US" dirty="0" smtClean="0"/>
              <a:t>）</a:t>
            </a:r>
          </a:p>
          <a:p>
            <a:pPr lvl="2" eaLnBrk="1" hangingPunct="1"/>
            <a:r>
              <a:rPr lang="zh-CN" altLang="en-US" dirty="0" smtClean="0"/>
              <a:t>克鲁斯卡尔（</a:t>
            </a:r>
            <a:r>
              <a:rPr lang="en-US" altLang="zh-CN" dirty="0" err="1" smtClean="0"/>
              <a:t>Kruskal</a:t>
            </a:r>
            <a:r>
              <a:rPr lang="zh-CN" altLang="en-US" dirty="0" smtClean="0"/>
              <a:t>）算法（</a:t>
            </a:r>
            <a:r>
              <a:rPr lang="en-US" altLang="zh-CN" dirty="0" smtClean="0"/>
              <a:t>1956</a:t>
            </a:r>
            <a:r>
              <a:rPr lang="zh-CN" altLang="en-US" dirty="0" smtClean="0"/>
              <a:t>年）</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85" y="2959916"/>
            <a:ext cx="4730979" cy="3816588"/>
          </a:xfrm>
          <a:prstGeom prst="rect">
            <a:avLst/>
          </a:prstGeom>
          <a:solidFill>
            <a:schemeClr val="bg1"/>
          </a:solid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p:txBody>
          <a:bodyPr/>
          <a:lstStyle/>
          <a:p>
            <a:pPr eaLnBrk="1" hangingPunct="1"/>
            <a:r>
              <a:rPr lang="zh-CN" altLang="en-US" dirty="0" smtClean="0"/>
              <a:t>图的应用</a:t>
            </a:r>
            <a:r>
              <a:rPr lang="en-US" altLang="zh-CN" dirty="0" smtClean="0">
                <a:latin typeface="Arial" charset="0"/>
              </a:rPr>
              <a:t>——</a:t>
            </a:r>
            <a:r>
              <a:rPr lang="zh-CN" altLang="en-US" dirty="0" smtClean="0"/>
              <a:t>最小生成树</a:t>
            </a:r>
            <a:r>
              <a:rPr lang="en-US" altLang="zh-CN" dirty="0" smtClean="0">
                <a:latin typeface="宋体" charset="-122"/>
              </a:rPr>
              <a:t>(3)</a:t>
            </a:r>
            <a:endParaRPr lang="en-US" altLang="zh-CN" dirty="0" smtClean="0"/>
          </a:p>
          <a:p>
            <a:pPr lvl="1" eaLnBrk="1" hangingPunct="1"/>
            <a:r>
              <a:rPr lang="en-US" altLang="zh-CN" dirty="0" smtClean="0"/>
              <a:t>Prim</a:t>
            </a:r>
            <a:r>
              <a:rPr lang="zh-CN" altLang="en-US" dirty="0" smtClean="0"/>
              <a:t>算法</a:t>
            </a:r>
            <a:r>
              <a:rPr kumimoji="1" lang="zh-CN" altLang="en-US" dirty="0" smtClean="0"/>
              <a:t>的基本思想</a:t>
            </a:r>
          </a:p>
          <a:p>
            <a:pPr lvl="2" eaLnBrk="1" hangingPunct="1"/>
            <a:r>
              <a:rPr kumimoji="1" lang="zh-CN" altLang="en-US" sz="3200" dirty="0" smtClean="0"/>
              <a:t>取图中任意一个顶点</a:t>
            </a:r>
            <a:r>
              <a:rPr kumimoji="1" lang="en-US" altLang="zh-CN" sz="3200" dirty="0" smtClean="0"/>
              <a:t>v</a:t>
            </a:r>
            <a:r>
              <a:rPr kumimoji="1" lang="zh-CN" altLang="en-US" sz="3200" dirty="0" smtClean="0"/>
              <a:t>作为生成树的根，之后往生成树上添加新的顶点</a:t>
            </a:r>
            <a:r>
              <a:rPr kumimoji="1" lang="en-US" altLang="zh-CN" sz="3200" dirty="0" smtClean="0"/>
              <a:t>w</a:t>
            </a:r>
            <a:r>
              <a:rPr kumimoji="1" lang="zh-CN" altLang="en-US" sz="3200" dirty="0"/>
              <a:t>；</a:t>
            </a:r>
            <a:r>
              <a:rPr kumimoji="1" lang="zh-CN" altLang="en-US" sz="3200" dirty="0" smtClean="0"/>
              <a:t>在待添加的顶点</a:t>
            </a:r>
            <a:r>
              <a:rPr kumimoji="1" lang="en-US" altLang="zh-CN" sz="3200" dirty="0" smtClean="0"/>
              <a:t>w</a:t>
            </a:r>
            <a:r>
              <a:rPr kumimoji="1" lang="zh-CN" altLang="en-US" sz="3200" dirty="0" smtClean="0"/>
              <a:t>和已经在生成树上的顶点</a:t>
            </a:r>
            <a:r>
              <a:rPr kumimoji="1" lang="en-US" altLang="zh-CN" sz="3200" dirty="0" smtClean="0"/>
              <a:t>v</a:t>
            </a:r>
            <a:r>
              <a:rPr kumimoji="1" lang="zh-CN" altLang="en-US" sz="3200" dirty="0" smtClean="0"/>
              <a:t>之间必定存在一条边，该边的权值在所有连通顶点 </a:t>
            </a:r>
            <a:r>
              <a:rPr kumimoji="1" lang="en-US" altLang="zh-CN" sz="3200" dirty="0" smtClean="0"/>
              <a:t>v </a:t>
            </a:r>
            <a:r>
              <a:rPr kumimoji="1" lang="zh-CN" altLang="en-US" sz="3200" dirty="0" smtClean="0"/>
              <a:t>和 </a:t>
            </a:r>
            <a:r>
              <a:rPr kumimoji="1" lang="en-US" altLang="zh-CN" sz="3200" dirty="0" smtClean="0"/>
              <a:t>w </a:t>
            </a:r>
            <a:r>
              <a:rPr kumimoji="1" lang="zh-CN" altLang="en-US" sz="3200" dirty="0" smtClean="0"/>
              <a:t>之间的边中取值最小；之后继续往生成树上添加顶点，直至生成树上含有</a:t>
            </a:r>
            <a:r>
              <a:rPr kumimoji="1" lang="en-US" altLang="zh-CN" sz="3200" dirty="0" smtClean="0"/>
              <a:t>n-1</a:t>
            </a:r>
            <a:r>
              <a:rPr kumimoji="1" lang="zh-CN" altLang="en-US" sz="3200" dirty="0" smtClean="0"/>
              <a:t>个顶点为止</a:t>
            </a:r>
            <a:endParaRPr lang="zh-CN" altLang="en-US" sz="3200" dirty="0" smtClean="0"/>
          </a:p>
          <a:p>
            <a:pPr lvl="2" eaLnBrk="1" hangingPunct="1"/>
            <a:endParaRPr lang="en-US" altLang="zh-CN"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p:txBody>
          <a:bodyPr/>
          <a:lstStyle/>
          <a:p>
            <a:pPr eaLnBrk="1" hangingPunct="1"/>
            <a:r>
              <a:rPr lang="zh-CN" altLang="en-US" smtClean="0"/>
              <a:t>图的应用</a:t>
            </a:r>
            <a:r>
              <a:rPr lang="en-US" altLang="zh-CN" smtClean="0">
                <a:latin typeface="Arial" charset="0"/>
              </a:rPr>
              <a:t>——</a:t>
            </a:r>
            <a:r>
              <a:rPr lang="zh-CN" altLang="en-US" smtClean="0"/>
              <a:t>最小生成树</a:t>
            </a:r>
            <a:r>
              <a:rPr lang="en-US" altLang="zh-CN" smtClean="0">
                <a:latin typeface="宋体" charset="-122"/>
              </a:rPr>
              <a:t>(4)</a:t>
            </a:r>
            <a:endParaRPr lang="en-US" altLang="zh-CN" smtClean="0"/>
          </a:p>
          <a:p>
            <a:pPr lvl="1" eaLnBrk="1" hangingPunct="1"/>
            <a:r>
              <a:rPr lang="en-US" altLang="zh-CN" smtClean="0"/>
              <a:t>Prim</a:t>
            </a:r>
            <a:r>
              <a:rPr lang="zh-CN" altLang="en-US" smtClean="0"/>
              <a:t>算法</a:t>
            </a:r>
            <a:r>
              <a:rPr kumimoji="1" lang="zh-CN" altLang="en-US" smtClean="0"/>
              <a:t>的基本思想</a:t>
            </a:r>
          </a:p>
          <a:p>
            <a:pPr lvl="2" eaLnBrk="1" hangingPunct="1"/>
            <a:r>
              <a:rPr kumimoji="1" lang="zh-CN" altLang="en-US" smtClean="0"/>
              <a:t>一般情况下所添加的顶点应满足下列条件</a:t>
            </a:r>
          </a:p>
          <a:p>
            <a:pPr lvl="3" eaLnBrk="1" hangingPunct="1"/>
            <a:r>
              <a:rPr kumimoji="1" lang="zh-CN" altLang="en-US" smtClean="0"/>
              <a:t>顶点分属两个集合</a:t>
            </a:r>
          </a:p>
          <a:p>
            <a:pPr lvl="4" eaLnBrk="1" hangingPunct="1"/>
            <a:r>
              <a:rPr kumimoji="1" lang="zh-CN" altLang="en-US" smtClean="0"/>
              <a:t>已落在生成树上的顶点集 </a:t>
            </a:r>
            <a:r>
              <a:rPr kumimoji="1" lang="en-US" altLang="zh-CN" smtClean="0"/>
              <a:t>U </a:t>
            </a:r>
          </a:p>
          <a:p>
            <a:pPr lvl="4" eaLnBrk="1" hangingPunct="1"/>
            <a:r>
              <a:rPr kumimoji="1" lang="zh-CN" altLang="en-US" smtClean="0"/>
              <a:t>尚未落在生成树上的顶点集</a:t>
            </a:r>
            <a:r>
              <a:rPr kumimoji="1" lang="en-US" altLang="zh-CN" smtClean="0"/>
              <a:t>V-U </a:t>
            </a:r>
          </a:p>
          <a:p>
            <a:pPr lvl="3" eaLnBrk="1" hangingPunct="1"/>
            <a:r>
              <a:rPr kumimoji="1" lang="zh-CN" altLang="en-US" smtClean="0"/>
              <a:t>则应在所有连通</a:t>
            </a:r>
            <a:r>
              <a:rPr kumimoji="1" lang="en-US" altLang="zh-CN" smtClean="0"/>
              <a:t>U</a:t>
            </a:r>
            <a:r>
              <a:rPr kumimoji="1" lang="zh-CN" altLang="en-US" smtClean="0"/>
              <a:t>中顶点和</a:t>
            </a:r>
            <a:r>
              <a:rPr kumimoji="1" lang="en-US" altLang="zh-CN" smtClean="0"/>
              <a:t>V-U</a:t>
            </a:r>
            <a:r>
              <a:rPr kumimoji="1" lang="zh-CN" altLang="en-US" smtClean="0"/>
              <a:t>中顶点的边中选取权值最小的边</a:t>
            </a:r>
          </a:p>
        </p:txBody>
      </p:sp>
      <p:sp>
        <p:nvSpPr>
          <p:cNvPr id="206851" name="AutoShape 3"/>
          <p:cNvSpPr>
            <a:spLocks noChangeArrowheads="1"/>
          </p:cNvSpPr>
          <p:nvPr/>
        </p:nvSpPr>
        <p:spPr bwMode="auto">
          <a:xfrm>
            <a:off x="2514600" y="4552950"/>
            <a:ext cx="1371600" cy="1600200"/>
          </a:xfrm>
          <a:prstGeom prst="roundRect">
            <a:avLst>
              <a:gd name="adj" fmla="val 16667"/>
            </a:avLst>
          </a:prstGeom>
          <a:solidFill>
            <a:srgbClr val="666633"/>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2" name="Oval 4"/>
          <p:cNvSpPr>
            <a:spLocks noChangeArrowheads="1"/>
          </p:cNvSpPr>
          <p:nvPr/>
        </p:nvSpPr>
        <p:spPr bwMode="auto">
          <a:xfrm>
            <a:off x="5257800" y="4400550"/>
            <a:ext cx="1524000" cy="1981200"/>
          </a:xfrm>
          <a:prstGeom prst="ellipse">
            <a:avLst/>
          </a:prstGeom>
          <a:solidFill>
            <a:schemeClr val="folHlink"/>
          </a:solidFill>
          <a:ln w="12700" cap="sq">
            <a:solidFill>
              <a:srgbClr val="00008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3" name="Oval 5"/>
          <p:cNvSpPr>
            <a:spLocks noChangeArrowheads="1"/>
          </p:cNvSpPr>
          <p:nvPr/>
        </p:nvSpPr>
        <p:spPr bwMode="auto">
          <a:xfrm>
            <a:off x="3200400" y="4705350"/>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4" name="Oval 6"/>
          <p:cNvSpPr>
            <a:spLocks noChangeArrowheads="1"/>
          </p:cNvSpPr>
          <p:nvPr/>
        </p:nvSpPr>
        <p:spPr bwMode="auto">
          <a:xfrm>
            <a:off x="2667000" y="5162550"/>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5" name="Oval 7"/>
          <p:cNvSpPr>
            <a:spLocks noChangeArrowheads="1"/>
          </p:cNvSpPr>
          <p:nvPr/>
        </p:nvSpPr>
        <p:spPr bwMode="auto">
          <a:xfrm>
            <a:off x="3352800" y="5695950"/>
            <a:ext cx="304800" cy="304800"/>
          </a:xfrm>
          <a:prstGeom prst="ellipse">
            <a:avLst/>
          </a:prstGeom>
          <a:solidFill>
            <a:srgbClr val="FFFF99"/>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6" name="Oval 8"/>
          <p:cNvSpPr>
            <a:spLocks noChangeArrowheads="1"/>
          </p:cNvSpPr>
          <p:nvPr/>
        </p:nvSpPr>
        <p:spPr bwMode="auto">
          <a:xfrm>
            <a:off x="5791200" y="4552950"/>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7" name="Oval 9"/>
          <p:cNvSpPr>
            <a:spLocks noChangeArrowheads="1"/>
          </p:cNvSpPr>
          <p:nvPr/>
        </p:nvSpPr>
        <p:spPr bwMode="auto">
          <a:xfrm>
            <a:off x="6248400" y="4933950"/>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8" name="Oval 10"/>
          <p:cNvSpPr>
            <a:spLocks noChangeArrowheads="1"/>
          </p:cNvSpPr>
          <p:nvPr/>
        </p:nvSpPr>
        <p:spPr bwMode="auto">
          <a:xfrm>
            <a:off x="5867400" y="5924550"/>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9" name="Oval 11"/>
          <p:cNvSpPr>
            <a:spLocks noChangeArrowheads="1"/>
          </p:cNvSpPr>
          <p:nvPr/>
        </p:nvSpPr>
        <p:spPr bwMode="auto">
          <a:xfrm>
            <a:off x="5562600" y="5162550"/>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0" name="Oval 12"/>
          <p:cNvSpPr>
            <a:spLocks noChangeArrowheads="1"/>
          </p:cNvSpPr>
          <p:nvPr/>
        </p:nvSpPr>
        <p:spPr bwMode="auto">
          <a:xfrm>
            <a:off x="6248400" y="5467350"/>
            <a:ext cx="304800" cy="304800"/>
          </a:xfrm>
          <a:prstGeom prst="ellipse">
            <a:avLst/>
          </a:prstGeom>
          <a:solidFill>
            <a:srgbClr val="CCFFCC"/>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1" name="Line 13"/>
          <p:cNvSpPr>
            <a:spLocks noChangeShapeType="1"/>
          </p:cNvSpPr>
          <p:nvPr/>
        </p:nvSpPr>
        <p:spPr bwMode="auto">
          <a:xfrm flipV="1">
            <a:off x="3581400" y="4705350"/>
            <a:ext cx="2209800" cy="152400"/>
          </a:xfrm>
          <a:prstGeom prst="line">
            <a:avLst/>
          </a:prstGeom>
          <a:noFill/>
          <a:ln w="28575" cap="sq">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2" name="Line 14"/>
          <p:cNvSpPr>
            <a:spLocks noChangeShapeType="1"/>
          </p:cNvSpPr>
          <p:nvPr/>
        </p:nvSpPr>
        <p:spPr bwMode="auto">
          <a:xfrm>
            <a:off x="2971800" y="5314950"/>
            <a:ext cx="3276600" cy="304800"/>
          </a:xfrm>
          <a:prstGeom prst="line">
            <a:avLst/>
          </a:prstGeom>
          <a:noFill/>
          <a:ln w="28575" cap="sq">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3" name="Line 15"/>
          <p:cNvSpPr>
            <a:spLocks noChangeShapeType="1"/>
          </p:cNvSpPr>
          <p:nvPr/>
        </p:nvSpPr>
        <p:spPr bwMode="auto">
          <a:xfrm>
            <a:off x="3657600" y="5848350"/>
            <a:ext cx="2209800" cy="228600"/>
          </a:xfrm>
          <a:prstGeom prst="line">
            <a:avLst/>
          </a:prstGeom>
          <a:noFill/>
          <a:ln w="28575" cap="sq">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4" name="Line 16"/>
          <p:cNvSpPr>
            <a:spLocks noChangeShapeType="1"/>
          </p:cNvSpPr>
          <p:nvPr/>
        </p:nvSpPr>
        <p:spPr bwMode="auto">
          <a:xfrm flipV="1">
            <a:off x="3657600" y="5314950"/>
            <a:ext cx="1905000" cy="533400"/>
          </a:xfrm>
          <a:prstGeom prst="line">
            <a:avLst/>
          </a:prstGeom>
          <a:noFill/>
          <a:ln w="28575" cap="sq">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5" name="Line 17"/>
          <p:cNvSpPr>
            <a:spLocks noChangeShapeType="1"/>
          </p:cNvSpPr>
          <p:nvPr/>
        </p:nvSpPr>
        <p:spPr bwMode="auto">
          <a:xfrm>
            <a:off x="3505200" y="4857750"/>
            <a:ext cx="2743200" cy="228600"/>
          </a:xfrm>
          <a:prstGeom prst="line">
            <a:avLst/>
          </a:prstGeom>
          <a:noFill/>
          <a:ln w="28575" cap="sq">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6" name="Line 18"/>
          <p:cNvSpPr>
            <a:spLocks noChangeShapeType="1"/>
          </p:cNvSpPr>
          <p:nvPr/>
        </p:nvSpPr>
        <p:spPr bwMode="auto">
          <a:xfrm flipV="1">
            <a:off x="2971800" y="4781550"/>
            <a:ext cx="2819400" cy="533400"/>
          </a:xfrm>
          <a:prstGeom prst="line">
            <a:avLst/>
          </a:prstGeom>
          <a:noFill/>
          <a:ln w="28575" cap="sq">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7" name="Line 19"/>
          <p:cNvSpPr>
            <a:spLocks noChangeShapeType="1"/>
          </p:cNvSpPr>
          <p:nvPr/>
        </p:nvSpPr>
        <p:spPr bwMode="auto">
          <a:xfrm>
            <a:off x="3505200" y="4933950"/>
            <a:ext cx="2057400" cy="381000"/>
          </a:xfrm>
          <a:prstGeom prst="line">
            <a:avLst/>
          </a:prstGeom>
          <a:noFill/>
          <a:ln w="28575" cap="sq">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8" name="Line 20"/>
          <p:cNvSpPr>
            <a:spLocks noChangeShapeType="1"/>
          </p:cNvSpPr>
          <p:nvPr/>
        </p:nvSpPr>
        <p:spPr bwMode="auto">
          <a:xfrm>
            <a:off x="3463925" y="4933950"/>
            <a:ext cx="2057400" cy="381000"/>
          </a:xfrm>
          <a:prstGeom prst="line">
            <a:avLst/>
          </a:prstGeom>
          <a:noFill/>
          <a:ln w="57150">
            <a:solidFill>
              <a:srgbClr val="CC0000"/>
            </a:solidFill>
            <a:prstDash val="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0685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0685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0685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06852"/>
                                        </p:tgtEl>
                                        <p:attrNameLst>
                                          <p:attrName>style.visibility</p:attrName>
                                        </p:attrNameLst>
                                      </p:cBhvr>
                                      <p:to>
                                        <p:strVal val="visible"/>
                                      </p:to>
                                    </p:se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206856"/>
                                        </p:tgtEl>
                                        <p:attrNameLst>
                                          <p:attrName>style.visibility</p:attrName>
                                        </p:attrNameLst>
                                      </p:cBhvr>
                                      <p:to>
                                        <p:strVal val="visible"/>
                                      </p:to>
                                    </p:set>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206857"/>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206858"/>
                                        </p:tgtEl>
                                        <p:attrNameLst>
                                          <p:attrName>style.visibility</p:attrName>
                                        </p:attrNameLst>
                                      </p:cBhvr>
                                      <p:to>
                                        <p:strVal val="visible"/>
                                      </p:to>
                                    </p:set>
                                  </p:childTnLst>
                                </p:cTn>
                              </p:par>
                            </p:childTnLst>
                          </p:cTn>
                        </p:par>
                        <p:par>
                          <p:cTn id="29" fill="hold" nodeType="afterGroup">
                            <p:stCondLst>
                              <p:cond delay="2000"/>
                            </p:stCondLst>
                            <p:childTnLst>
                              <p:par>
                                <p:cTn id="30" presetID="1" presetClass="entr" presetSubtype="0" fill="hold" grpId="0" nodeType="afterEffect">
                                  <p:stCondLst>
                                    <p:cond delay="0"/>
                                  </p:stCondLst>
                                  <p:childTnLst>
                                    <p:set>
                                      <p:cBhvr>
                                        <p:cTn id="31" dur="1" fill="hold">
                                          <p:stCondLst>
                                            <p:cond delay="499"/>
                                          </p:stCondLst>
                                        </p:cTn>
                                        <p:tgtEl>
                                          <p:spTgt spid="206859"/>
                                        </p:tgtEl>
                                        <p:attrNameLst>
                                          <p:attrName>style.visibility</p:attrName>
                                        </p:attrNameLst>
                                      </p:cBhvr>
                                      <p:to>
                                        <p:strVal val="visible"/>
                                      </p:to>
                                    </p:set>
                                  </p:childTnLst>
                                </p:cTn>
                              </p:par>
                            </p:childTnLst>
                          </p:cTn>
                        </p:par>
                        <p:par>
                          <p:cTn id="32" fill="hold" nodeType="afterGroup">
                            <p:stCondLst>
                              <p:cond delay="2500"/>
                            </p:stCondLst>
                            <p:childTnLst>
                              <p:par>
                                <p:cTn id="33" presetID="1" presetClass="entr" presetSubtype="0" fill="hold" grpId="0" nodeType="afterEffect">
                                  <p:stCondLst>
                                    <p:cond delay="0"/>
                                  </p:stCondLst>
                                  <p:childTnLst>
                                    <p:set>
                                      <p:cBhvr>
                                        <p:cTn id="34" dur="1" fill="hold">
                                          <p:stCondLst>
                                            <p:cond delay="499"/>
                                          </p:stCondLst>
                                        </p:cTn>
                                        <p:tgtEl>
                                          <p:spTgt spid="20686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6861"/>
                                        </p:tgtEl>
                                        <p:attrNameLst>
                                          <p:attrName>style.visibility</p:attrName>
                                        </p:attrNameLst>
                                      </p:cBhvr>
                                      <p:to>
                                        <p:strVal val="visible"/>
                                      </p:to>
                                    </p:set>
                                  </p:childTnLst>
                                </p:cTn>
                              </p:par>
                            </p:childTnLst>
                          </p:cTn>
                        </p:par>
                        <p:par>
                          <p:cTn id="39" fill="hold" nodeType="afterGroup">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206862"/>
                                        </p:tgtEl>
                                        <p:attrNameLst>
                                          <p:attrName>style.visibility</p:attrName>
                                        </p:attrNameLst>
                                      </p:cBhvr>
                                      <p:to>
                                        <p:strVal val="visible"/>
                                      </p:to>
                                    </p:set>
                                  </p:childTnLst>
                                </p:cTn>
                              </p:par>
                            </p:childTnLst>
                          </p:cTn>
                        </p:par>
                        <p:par>
                          <p:cTn id="42" fill="hold" nodeType="afterGroup">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206863"/>
                                        </p:tgtEl>
                                        <p:attrNameLst>
                                          <p:attrName>style.visibility</p:attrName>
                                        </p:attrNameLst>
                                      </p:cBhvr>
                                      <p:to>
                                        <p:strVal val="visible"/>
                                      </p:to>
                                    </p:set>
                                  </p:childTnLst>
                                </p:cTn>
                              </p:par>
                            </p:childTnLst>
                          </p:cTn>
                        </p:par>
                        <p:par>
                          <p:cTn id="45" fill="hold" nodeType="afterGroup">
                            <p:stCondLst>
                              <p:cond delay="1500"/>
                            </p:stCondLst>
                            <p:childTnLst>
                              <p:par>
                                <p:cTn id="46" presetID="1" presetClass="entr" presetSubtype="0" fill="hold" grpId="0" nodeType="afterEffect">
                                  <p:stCondLst>
                                    <p:cond delay="0"/>
                                  </p:stCondLst>
                                  <p:childTnLst>
                                    <p:set>
                                      <p:cBhvr>
                                        <p:cTn id="47" dur="1" fill="hold">
                                          <p:stCondLst>
                                            <p:cond delay="499"/>
                                          </p:stCondLst>
                                        </p:cTn>
                                        <p:tgtEl>
                                          <p:spTgt spid="206864"/>
                                        </p:tgtEl>
                                        <p:attrNameLst>
                                          <p:attrName>style.visibility</p:attrName>
                                        </p:attrNameLst>
                                      </p:cBhvr>
                                      <p:to>
                                        <p:strVal val="visible"/>
                                      </p:to>
                                    </p:set>
                                  </p:childTnLst>
                                </p:cTn>
                              </p:par>
                            </p:childTnLst>
                          </p:cTn>
                        </p:par>
                        <p:par>
                          <p:cTn id="48" fill="hold" nodeType="afterGroup">
                            <p:stCondLst>
                              <p:cond delay="2000"/>
                            </p:stCondLst>
                            <p:childTnLst>
                              <p:par>
                                <p:cTn id="49" presetID="1" presetClass="entr" presetSubtype="0" fill="hold" grpId="0" nodeType="afterEffect">
                                  <p:stCondLst>
                                    <p:cond delay="0"/>
                                  </p:stCondLst>
                                  <p:childTnLst>
                                    <p:set>
                                      <p:cBhvr>
                                        <p:cTn id="50" dur="1" fill="hold">
                                          <p:stCondLst>
                                            <p:cond delay="499"/>
                                          </p:stCondLst>
                                        </p:cTn>
                                        <p:tgtEl>
                                          <p:spTgt spid="206865"/>
                                        </p:tgtEl>
                                        <p:attrNameLst>
                                          <p:attrName>style.visibility</p:attrName>
                                        </p:attrNameLst>
                                      </p:cBhvr>
                                      <p:to>
                                        <p:strVal val="visible"/>
                                      </p:to>
                                    </p:set>
                                  </p:childTnLst>
                                </p:cTn>
                              </p:par>
                            </p:childTnLst>
                          </p:cTn>
                        </p:par>
                        <p:par>
                          <p:cTn id="51" fill="hold" nodeType="afterGroup">
                            <p:stCondLst>
                              <p:cond delay="2500"/>
                            </p:stCondLst>
                            <p:childTnLst>
                              <p:par>
                                <p:cTn id="52" presetID="1" presetClass="entr" presetSubtype="0" fill="hold" grpId="0" nodeType="afterEffect">
                                  <p:stCondLst>
                                    <p:cond delay="0"/>
                                  </p:stCondLst>
                                  <p:childTnLst>
                                    <p:set>
                                      <p:cBhvr>
                                        <p:cTn id="53" dur="1" fill="hold">
                                          <p:stCondLst>
                                            <p:cond delay="499"/>
                                          </p:stCondLst>
                                        </p:cTn>
                                        <p:tgtEl>
                                          <p:spTgt spid="206866"/>
                                        </p:tgtEl>
                                        <p:attrNameLst>
                                          <p:attrName>style.visibility</p:attrName>
                                        </p:attrNameLst>
                                      </p:cBhvr>
                                      <p:to>
                                        <p:strVal val="visible"/>
                                      </p:to>
                                    </p:set>
                                  </p:childTnLst>
                                </p:cTn>
                              </p:par>
                            </p:childTnLst>
                          </p:cTn>
                        </p:par>
                        <p:par>
                          <p:cTn id="54" fill="hold" nodeType="afterGroup">
                            <p:stCondLst>
                              <p:cond delay="3000"/>
                            </p:stCondLst>
                            <p:childTnLst>
                              <p:par>
                                <p:cTn id="55" presetID="1" presetClass="entr" presetSubtype="0" fill="hold" grpId="0" nodeType="afterEffect">
                                  <p:stCondLst>
                                    <p:cond delay="0"/>
                                  </p:stCondLst>
                                  <p:childTnLst>
                                    <p:set>
                                      <p:cBhvr>
                                        <p:cTn id="56" dur="1" fill="hold">
                                          <p:stCondLst>
                                            <p:cond delay="499"/>
                                          </p:stCondLst>
                                        </p:cTn>
                                        <p:tgtEl>
                                          <p:spTgt spid="20686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206868"/>
                                        </p:tgtEl>
                                        <p:attrNameLst>
                                          <p:attrName>style.visibility</p:attrName>
                                        </p:attrNameLst>
                                      </p:cBhvr>
                                      <p:to>
                                        <p:strVal val="visible"/>
                                      </p:to>
                                    </p:set>
                                    <p:anim calcmode="lin" valueType="num">
                                      <p:cBhvr>
                                        <p:cTn id="61" dur="500" fill="hold"/>
                                        <p:tgtEl>
                                          <p:spTgt spid="206868"/>
                                        </p:tgtEl>
                                        <p:attrNameLst>
                                          <p:attrName>ppt_x</p:attrName>
                                        </p:attrNameLst>
                                      </p:cBhvr>
                                      <p:tavLst>
                                        <p:tav tm="0">
                                          <p:val>
                                            <p:strVal val="#ppt_x-#ppt_w/2"/>
                                          </p:val>
                                        </p:tav>
                                        <p:tav tm="100000">
                                          <p:val>
                                            <p:strVal val="#ppt_x"/>
                                          </p:val>
                                        </p:tav>
                                      </p:tavLst>
                                    </p:anim>
                                    <p:anim calcmode="lin" valueType="num">
                                      <p:cBhvr>
                                        <p:cTn id="62" dur="500" fill="hold"/>
                                        <p:tgtEl>
                                          <p:spTgt spid="206868"/>
                                        </p:tgtEl>
                                        <p:attrNameLst>
                                          <p:attrName>ppt_y</p:attrName>
                                        </p:attrNameLst>
                                      </p:cBhvr>
                                      <p:tavLst>
                                        <p:tav tm="0">
                                          <p:val>
                                            <p:strVal val="#ppt_y"/>
                                          </p:val>
                                        </p:tav>
                                        <p:tav tm="100000">
                                          <p:val>
                                            <p:strVal val="#ppt_y"/>
                                          </p:val>
                                        </p:tav>
                                      </p:tavLst>
                                    </p:anim>
                                    <p:anim calcmode="lin" valueType="num">
                                      <p:cBhvr>
                                        <p:cTn id="63" dur="500" fill="hold"/>
                                        <p:tgtEl>
                                          <p:spTgt spid="206868"/>
                                        </p:tgtEl>
                                        <p:attrNameLst>
                                          <p:attrName>ppt_w</p:attrName>
                                        </p:attrNameLst>
                                      </p:cBhvr>
                                      <p:tavLst>
                                        <p:tav tm="0">
                                          <p:val>
                                            <p:fltVal val="0"/>
                                          </p:val>
                                        </p:tav>
                                        <p:tav tm="100000">
                                          <p:val>
                                            <p:strVal val="#ppt_w"/>
                                          </p:val>
                                        </p:tav>
                                      </p:tavLst>
                                    </p:anim>
                                    <p:anim calcmode="lin" valueType="num">
                                      <p:cBhvr>
                                        <p:cTn id="64" dur="500" fill="hold"/>
                                        <p:tgtEl>
                                          <p:spTgt spid="2068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nimBg="1"/>
      <p:bldP spid="206852" grpId="0" animBg="1"/>
      <p:bldP spid="206853" grpId="0" animBg="1"/>
      <p:bldP spid="206854" grpId="0" animBg="1"/>
      <p:bldP spid="206855" grpId="0" animBg="1"/>
      <p:bldP spid="206856" grpId="0" animBg="1"/>
      <p:bldP spid="206857" grpId="0" animBg="1"/>
      <p:bldP spid="206858" grpId="0" animBg="1"/>
      <p:bldP spid="206859" grpId="0" animBg="1"/>
      <p:bldP spid="206860" grpId="0" animBg="1"/>
      <p:bldP spid="206861" grpId="0" animBg="1"/>
      <p:bldP spid="206862" grpId="0" animBg="1"/>
      <p:bldP spid="206863" grpId="0" animBg="1"/>
      <p:bldP spid="206864" grpId="0" animBg="1"/>
      <p:bldP spid="206865" grpId="0" animBg="1"/>
      <p:bldP spid="206866" grpId="0" animBg="1"/>
      <p:bldP spid="206867" grpId="0" animBg="1"/>
      <p:bldP spid="20686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p:txBody>
          <a:bodyPr/>
          <a:lstStyle/>
          <a:p>
            <a:pPr eaLnBrk="1" hangingPunct="1"/>
            <a:r>
              <a:rPr lang="zh-CN" altLang="en-US" dirty="0" smtClean="0"/>
              <a:t>图的应用</a:t>
            </a:r>
            <a:r>
              <a:rPr lang="en-US" altLang="zh-CN" dirty="0" smtClean="0">
                <a:latin typeface="Arial" charset="0"/>
              </a:rPr>
              <a:t>——</a:t>
            </a:r>
            <a:r>
              <a:rPr lang="zh-CN" altLang="en-US" dirty="0" smtClean="0"/>
              <a:t>最小生成树</a:t>
            </a:r>
            <a:r>
              <a:rPr lang="en-US" altLang="zh-CN" dirty="0" smtClean="0">
                <a:latin typeface="宋体" charset="-122"/>
              </a:rPr>
              <a:t>(5)</a:t>
            </a:r>
            <a:endParaRPr lang="en-US" altLang="zh-CN" dirty="0" smtClean="0"/>
          </a:p>
          <a:p>
            <a:pPr lvl="1" eaLnBrk="1" hangingPunct="1"/>
            <a:r>
              <a:rPr lang="en-US" altLang="zh-CN" dirty="0" smtClean="0"/>
              <a:t>Prim</a:t>
            </a:r>
            <a:r>
              <a:rPr lang="zh-CN" altLang="en-US" dirty="0" smtClean="0"/>
              <a:t>算法</a:t>
            </a:r>
            <a:r>
              <a:rPr kumimoji="1" lang="zh-CN" altLang="en-US" dirty="0" smtClean="0"/>
              <a:t>实现过程</a:t>
            </a:r>
            <a:endParaRPr lang="zh-CN" altLang="en-US" dirty="0" smtClean="0"/>
          </a:p>
        </p:txBody>
      </p:sp>
      <p:grpSp>
        <p:nvGrpSpPr>
          <p:cNvPr id="56323" name="Group 117"/>
          <p:cNvGrpSpPr>
            <a:grpSpLocks/>
          </p:cNvGrpSpPr>
          <p:nvPr/>
        </p:nvGrpSpPr>
        <p:grpSpPr bwMode="auto">
          <a:xfrm>
            <a:off x="287338" y="2166938"/>
            <a:ext cx="4254500" cy="3717925"/>
            <a:chOff x="2910" y="1063"/>
            <a:chExt cx="2680" cy="2342"/>
          </a:xfrm>
        </p:grpSpPr>
        <p:sp>
          <p:nvSpPr>
            <p:cNvPr id="56348" name="Oval 85"/>
            <p:cNvSpPr>
              <a:spLocks noChangeArrowheads="1"/>
            </p:cNvSpPr>
            <p:nvPr/>
          </p:nvSpPr>
          <p:spPr bwMode="auto">
            <a:xfrm>
              <a:off x="4005" y="1063"/>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V1</a:t>
              </a:r>
            </a:p>
          </p:txBody>
        </p:sp>
        <p:sp>
          <p:nvSpPr>
            <p:cNvPr id="56349" name="Oval 86"/>
            <p:cNvSpPr>
              <a:spLocks noChangeArrowheads="1"/>
            </p:cNvSpPr>
            <p:nvPr/>
          </p:nvSpPr>
          <p:spPr bwMode="auto">
            <a:xfrm>
              <a:off x="4070" y="1855"/>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V3</a:t>
              </a:r>
            </a:p>
          </p:txBody>
        </p:sp>
        <p:sp>
          <p:nvSpPr>
            <p:cNvPr id="56350" name="Oval 87"/>
            <p:cNvSpPr>
              <a:spLocks noChangeArrowheads="1"/>
            </p:cNvSpPr>
            <p:nvPr/>
          </p:nvSpPr>
          <p:spPr bwMode="auto">
            <a:xfrm>
              <a:off x="4676" y="2310"/>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V5</a:t>
              </a:r>
            </a:p>
          </p:txBody>
        </p:sp>
        <p:sp>
          <p:nvSpPr>
            <p:cNvPr id="56351" name="Oval 88"/>
            <p:cNvSpPr>
              <a:spLocks noChangeArrowheads="1"/>
            </p:cNvSpPr>
            <p:nvPr/>
          </p:nvSpPr>
          <p:spPr bwMode="auto">
            <a:xfrm>
              <a:off x="3616" y="2331"/>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V4</a:t>
              </a:r>
            </a:p>
          </p:txBody>
        </p:sp>
        <p:sp>
          <p:nvSpPr>
            <p:cNvPr id="56352" name="Oval 89"/>
            <p:cNvSpPr>
              <a:spLocks noChangeArrowheads="1"/>
            </p:cNvSpPr>
            <p:nvPr/>
          </p:nvSpPr>
          <p:spPr bwMode="auto">
            <a:xfrm>
              <a:off x="4123" y="2689"/>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V7</a:t>
              </a:r>
            </a:p>
          </p:txBody>
        </p:sp>
        <p:sp>
          <p:nvSpPr>
            <p:cNvPr id="56353" name="Oval 90"/>
            <p:cNvSpPr>
              <a:spLocks noChangeArrowheads="1"/>
            </p:cNvSpPr>
            <p:nvPr/>
          </p:nvSpPr>
          <p:spPr bwMode="auto">
            <a:xfrm>
              <a:off x="5306" y="2585"/>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V8</a:t>
              </a:r>
            </a:p>
          </p:txBody>
        </p:sp>
        <p:sp>
          <p:nvSpPr>
            <p:cNvPr id="56354" name="Oval 91"/>
            <p:cNvSpPr>
              <a:spLocks noChangeArrowheads="1"/>
            </p:cNvSpPr>
            <p:nvPr/>
          </p:nvSpPr>
          <p:spPr bwMode="auto">
            <a:xfrm>
              <a:off x="3190" y="3121"/>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V6</a:t>
              </a:r>
            </a:p>
          </p:txBody>
        </p:sp>
        <p:sp>
          <p:nvSpPr>
            <p:cNvPr id="56355" name="Oval 92"/>
            <p:cNvSpPr>
              <a:spLocks noChangeArrowheads="1"/>
            </p:cNvSpPr>
            <p:nvPr/>
          </p:nvSpPr>
          <p:spPr bwMode="auto">
            <a:xfrm>
              <a:off x="3008" y="1705"/>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V2</a:t>
              </a:r>
            </a:p>
          </p:txBody>
        </p:sp>
        <p:sp>
          <p:nvSpPr>
            <p:cNvPr id="56356" name="Line 93"/>
            <p:cNvSpPr>
              <a:spLocks noChangeShapeType="1"/>
            </p:cNvSpPr>
            <p:nvPr/>
          </p:nvSpPr>
          <p:spPr bwMode="auto">
            <a:xfrm flipH="1">
              <a:off x="3261" y="1249"/>
              <a:ext cx="753" cy="46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7" name="Text Box 94"/>
            <p:cNvSpPr txBox="1">
              <a:spLocks noChangeArrowheads="1"/>
            </p:cNvSpPr>
            <p:nvPr/>
          </p:nvSpPr>
          <p:spPr bwMode="auto">
            <a:xfrm>
              <a:off x="3304" y="130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12</a:t>
              </a:r>
            </a:p>
          </p:txBody>
        </p:sp>
        <p:sp>
          <p:nvSpPr>
            <p:cNvPr id="56358" name="Line 95"/>
            <p:cNvSpPr>
              <a:spLocks noChangeShapeType="1"/>
            </p:cNvSpPr>
            <p:nvPr/>
          </p:nvSpPr>
          <p:spPr bwMode="auto">
            <a:xfrm>
              <a:off x="3128" y="1967"/>
              <a:ext cx="160" cy="114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9" name="Line 96"/>
            <p:cNvSpPr>
              <a:spLocks noChangeShapeType="1"/>
            </p:cNvSpPr>
            <p:nvPr/>
          </p:nvSpPr>
          <p:spPr bwMode="auto">
            <a:xfrm flipV="1">
              <a:off x="3456" y="2818"/>
              <a:ext cx="1888" cy="50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0" name="Line 97"/>
            <p:cNvSpPr>
              <a:spLocks noChangeShapeType="1"/>
            </p:cNvSpPr>
            <p:nvPr/>
          </p:nvSpPr>
          <p:spPr bwMode="auto">
            <a:xfrm>
              <a:off x="4262" y="1294"/>
              <a:ext cx="1126" cy="128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1" name="Line 98"/>
            <p:cNvSpPr>
              <a:spLocks noChangeShapeType="1"/>
            </p:cNvSpPr>
            <p:nvPr/>
          </p:nvSpPr>
          <p:spPr bwMode="auto">
            <a:xfrm flipH="1">
              <a:off x="3810" y="2092"/>
              <a:ext cx="302" cy="23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2" name="Line 99"/>
            <p:cNvSpPr>
              <a:spLocks noChangeShapeType="1"/>
            </p:cNvSpPr>
            <p:nvPr/>
          </p:nvSpPr>
          <p:spPr bwMode="auto">
            <a:xfrm>
              <a:off x="4333" y="2065"/>
              <a:ext cx="381" cy="29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3" name="Line 100"/>
            <p:cNvSpPr>
              <a:spLocks noChangeShapeType="1"/>
            </p:cNvSpPr>
            <p:nvPr/>
          </p:nvSpPr>
          <p:spPr bwMode="auto">
            <a:xfrm>
              <a:off x="3837" y="2570"/>
              <a:ext cx="292" cy="19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4" name="Line 101"/>
            <p:cNvSpPr>
              <a:spLocks noChangeShapeType="1"/>
            </p:cNvSpPr>
            <p:nvPr/>
          </p:nvSpPr>
          <p:spPr bwMode="auto">
            <a:xfrm flipH="1">
              <a:off x="4386" y="2552"/>
              <a:ext cx="328"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5" name="Line 102"/>
            <p:cNvSpPr>
              <a:spLocks noChangeShapeType="1"/>
            </p:cNvSpPr>
            <p:nvPr/>
          </p:nvSpPr>
          <p:spPr bwMode="auto">
            <a:xfrm>
              <a:off x="4094" y="1338"/>
              <a:ext cx="106" cy="54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6" name="Line 103"/>
            <p:cNvSpPr>
              <a:spLocks noChangeShapeType="1"/>
            </p:cNvSpPr>
            <p:nvPr/>
          </p:nvSpPr>
          <p:spPr bwMode="auto">
            <a:xfrm>
              <a:off x="3234" y="1941"/>
              <a:ext cx="426" cy="40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7" name="Line 104"/>
            <p:cNvSpPr>
              <a:spLocks noChangeShapeType="1"/>
            </p:cNvSpPr>
            <p:nvPr/>
          </p:nvSpPr>
          <p:spPr bwMode="auto">
            <a:xfrm flipH="1">
              <a:off x="3412" y="2835"/>
              <a:ext cx="744" cy="29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8" name="Line 105"/>
            <p:cNvSpPr>
              <a:spLocks noChangeShapeType="1"/>
            </p:cNvSpPr>
            <p:nvPr/>
          </p:nvSpPr>
          <p:spPr bwMode="auto">
            <a:xfrm>
              <a:off x="4918" y="2508"/>
              <a:ext cx="381" cy="16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9" name="Text Box 106"/>
            <p:cNvSpPr txBox="1">
              <a:spLocks noChangeArrowheads="1"/>
            </p:cNvSpPr>
            <p:nvPr/>
          </p:nvSpPr>
          <p:spPr bwMode="auto">
            <a:xfrm>
              <a:off x="3881" y="1488"/>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1</a:t>
              </a:r>
            </a:p>
          </p:txBody>
        </p:sp>
        <p:sp>
          <p:nvSpPr>
            <p:cNvPr id="56370" name="Text Box 107"/>
            <p:cNvSpPr txBox="1">
              <a:spLocks noChangeArrowheads="1"/>
            </p:cNvSpPr>
            <p:nvPr/>
          </p:nvSpPr>
          <p:spPr bwMode="auto">
            <a:xfrm>
              <a:off x="4743" y="1633"/>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4</a:t>
              </a:r>
            </a:p>
          </p:txBody>
        </p:sp>
        <p:sp>
          <p:nvSpPr>
            <p:cNvPr id="56371" name="Text Box 108"/>
            <p:cNvSpPr txBox="1">
              <a:spLocks noChangeArrowheads="1"/>
            </p:cNvSpPr>
            <p:nvPr/>
          </p:nvSpPr>
          <p:spPr bwMode="auto">
            <a:xfrm>
              <a:off x="4433" y="1996"/>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2</a:t>
              </a:r>
            </a:p>
          </p:txBody>
        </p:sp>
        <p:sp>
          <p:nvSpPr>
            <p:cNvPr id="56372" name="Text Box 109"/>
            <p:cNvSpPr txBox="1">
              <a:spLocks noChangeArrowheads="1"/>
            </p:cNvSpPr>
            <p:nvPr/>
          </p:nvSpPr>
          <p:spPr bwMode="auto">
            <a:xfrm>
              <a:off x="4956" y="2528"/>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3</a:t>
              </a:r>
            </a:p>
          </p:txBody>
        </p:sp>
        <p:sp>
          <p:nvSpPr>
            <p:cNvPr id="56373" name="Text Box 110"/>
            <p:cNvSpPr txBox="1">
              <a:spLocks noChangeArrowheads="1"/>
            </p:cNvSpPr>
            <p:nvPr/>
          </p:nvSpPr>
          <p:spPr bwMode="auto">
            <a:xfrm>
              <a:off x="4389" y="2466"/>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5</a:t>
              </a:r>
            </a:p>
          </p:txBody>
        </p:sp>
        <p:sp>
          <p:nvSpPr>
            <p:cNvPr id="56374" name="Text Box 111"/>
            <p:cNvSpPr txBox="1">
              <a:spLocks noChangeArrowheads="1"/>
            </p:cNvSpPr>
            <p:nvPr/>
          </p:nvSpPr>
          <p:spPr bwMode="auto">
            <a:xfrm>
              <a:off x="3662" y="2785"/>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7</a:t>
              </a:r>
            </a:p>
          </p:txBody>
        </p:sp>
        <p:sp>
          <p:nvSpPr>
            <p:cNvPr id="56375" name="Text Box 112"/>
            <p:cNvSpPr txBox="1">
              <a:spLocks noChangeArrowheads="1"/>
            </p:cNvSpPr>
            <p:nvPr/>
          </p:nvSpPr>
          <p:spPr bwMode="auto">
            <a:xfrm>
              <a:off x="4434" y="3069"/>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6</a:t>
              </a:r>
            </a:p>
          </p:txBody>
        </p:sp>
        <p:sp>
          <p:nvSpPr>
            <p:cNvPr id="56376" name="Text Box 113"/>
            <p:cNvSpPr txBox="1">
              <a:spLocks noChangeArrowheads="1"/>
            </p:cNvSpPr>
            <p:nvPr/>
          </p:nvSpPr>
          <p:spPr bwMode="auto">
            <a:xfrm>
              <a:off x="3344" y="2005"/>
              <a:ext cx="3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11</a:t>
              </a:r>
            </a:p>
          </p:txBody>
        </p:sp>
        <p:sp>
          <p:nvSpPr>
            <p:cNvPr id="56377" name="Text Box 114"/>
            <p:cNvSpPr txBox="1">
              <a:spLocks noChangeArrowheads="1"/>
            </p:cNvSpPr>
            <p:nvPr/>
          </p:nvSpPr>
          <p:spPr bwMode="auto">
            <a:xfrm>
              <a:off x="3937" y="2422"/>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8</a:t>
              </a:r>
            </a:p>
          </p:txBody>
        </p:sp>
        <p:sp>
          <p:nvSpPr>
            <p:cNvPr id="56378" name="Text Box 115"/>
            <p:cNvSpPr txBox="1">
              <a:spLocks noChangeArrowheads="1"/>
            </p:cNvSpPr>
            <p:nvPr/>
          </p:nvSpPr>
          <p:spPr bwMode="auto">
            <a:xfrm>
              <a:off x="2910" y="2483"/>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10</a:t>
              </a:r>
            </a:p>
          </p:txBody>
        </p:sp>
        <p:sp>
          <p:nvSpPr>
            <p:cNvPr id="56379" name="Text Box 116"/>
            <p:cNvSpPr txBox="1">
              <a:spLocks noChangeArrowheads="1"/>
            </p:cNvSpPr>
            <p:nvPr/>
          </p:nvSpPr>
          <p:spPr bwMode="auto">
            <a:xfrm>
              <a:off x="3787" y="2032"/>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9</a:t>
              </a:r>
            </a:p>
          </p:txBody>
        </p:sp>
      </p:grpSp>
      <p:sp>
        <p:nvSpPr>
          <p:cNvPr id="207990" name="Text Box 118"/>
          <p:cNvSpPr txBox="1">
            <a:spLocks noChangeArrowheads="1"/>
          </p:cNvSpPr>
          <p:nvPr/>
        </p:nvSpPr>
        <p:spPr bwMode="auto">
          <a:xfrm>
            <a:off x="3882231" y="2147888"/>
            <a:ext cx="4900613" cy="7016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sz="2000" b="1">
                <a:solidFill>
                  <a:srgbClr val="000066"/>
                </a:solidFill>
              </a:rPr>
              <a:t>(1)U</a:t>
            </a:r>
            <a:r>
              <a:rPr kumimoji="1" lang="en-US" altLang="zh-CN" sz="2000" b="1">
                <a:solidFill>
                  <a:srgbClr val="000066"/>
                </a:solidFill>
              </a:rPr>
              <a:t>={V1}</a:t>
            </a:r>
          </a:p>
          <a:p>
            <a:pPr algn="l" eaLnBrk="1" hangingPunct="1"/>
            <a:r>
              <a:rPr kumimoji="1" lang="en-US" altLang="zh-CN" sz="2000" b="1">
                <a:solidFill>
                  <a:srgbClr val="000066"/>
                </a:solidFill>
              </a:rPr>
              <a:t>     V-U={V2,V3,V4,V5,V6,V7,V8}</a:t>
            </a:r>
          </a:p>
        </p:txBody>
      </p:sp>
      <p:sp>
        <p:nvSpPr>
          <p:cNvPr id="207991" name="Text Box 119"/>
          <p:cNvSpPr txBox="1">
            <a:spLocks noChangeArrowheads="1"/>
          </p:cNvSpPr>
          <p:nvPr/>
        </p:nvSpPr>
        <p:spPr bwMode="auto">
          <a:xfrm>
            <a:off x="3875881" y="2147888"/>
            <a:ext cx="4913313" cy="7016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a:solidFill>
                  <a:srgbClr val="000066"/>
                </a:solidFill>
              </a:rPr>
              <a:t>(2)U={V1,V3}</a:t>
            </a:r>
          </a:p>
          <a:p>
            <a:pPr algn="l" eaLnBrk="1" hangingPunct="1"/>
            <a:r>
              <a:rPr kumimoji="1" lang="en-US" altLang="zh-CN" sz="2000" b="1">
                <a:solidFill>
                  <a:srgbClr val="000066"/>
                </a:solidFill>
              </a:rPr>
              <a:t>      V-U={V2,V4,V5,V6,V7,V8}</a:t>
            </a:r>
          </a:p>
        </p:txBody>
      </p:sp>
      <p:sp>
        <p:nvSpPr>
          <p:cNvPr id="207992" name="Oval 120"/>
          <p:cNvSpPr>
            <a:spLocks noChangeArrowheads="1"/>
          </p:cNvSpPr>
          <p:nvPr/>
        </p:nvSpPr>
        <p:spPr bwMode="auto">
          <a:xfrm>
            <a:off x="1997075" y="2152650"/>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993" name="Oval 121"/>
          <p:cNvSpPr>
            <a:spLocks noChangeArrowheads="1"/>
          </p:cNvSpPr>
          <p:nvPr/>
        </p:nvSpPr>
        <p:spPr bwMode="auto">
          <a:xfrm>
            <a:off x="2114550" y="3394075"/>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994" name="Line 122"/>
          <p:cNvSpPr>
            <a:spLocks noChangeShapeType="1"/>
          </p:cNvSpPr>
          <p:nvPr/>
        </p:nvSpPr>
        <p:spPr bwMode="auto">
          <a:xfrm>
            <a:off x="2152650" y="2616200"/>
            <a:ext cx="153988" cy="7747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995" name="Oval 123"/>
          <p:cNvSpPr>
            <a:spLocks noChangeArrowheads="1"/>
          </p:cNvSpPr>
          <p:nvPr/>
        </p:nvSpPr>
        <p:spPr bwMode="auto">
          <a:xfrm>
            <a:off x="3076575" y="4130675"/>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996" name="Line 124"/>
          <p:cNvSpPr>
            <a:spLocks noChangeShapeType="1"/>
          </p:cNvSpPr>
          <p:nvPr/>
        </p:nvSpPr>
        <p:spPr bwMode="auto">
          <a:xfrm>
            <a:off x="2565400" y="3789363"/>
            <a:ext cx="492125" cy="3524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997" name="Text Box 125"/>
          <p:cNvSpPr txBox="1">
            <a:spLocks noChangeArrowheads="1"/>
          </p:cNvSpPr>
          <p:nvPr/>
        </p:nvSpPr>
        <p:spPr bwMode="auto">
          <a:xfrm>
            <a:off x="3875881" y="2147888"/>
            <a:ext cx="4913312" cy="7016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a:solidFill>
                  <a:srgbClr val="000066"/>
                </a:solidFill>
              </a:rPr>
              <a:t>(3)U={V1,V3,V5}</a:t>
            </a:r>
          </a:p>
          <a:p>
            <a:pPr algn="l" eaLnBrk="1" hangingPunct="1"/>
            <a:r>
              <a:rPr kumimoji="1" lang="en-US" altLang="zh-CN" sz="2000" b="1">
                <a:solidFill>
                  <a:srgbClr val="000066"/>
                </a:solidFill>
              </a:rPr>
              <a:t>      V-U={V2,V4, V6,V7,V8}</a:t>
            </a:r>
          </a:p>
        </p:txBody>
      </p:sp>
      <p:sp>
        <p:nvSpPr>
          <p:cNvPr id="207998" name="Line 126"/>
          <p:cNvSpPr>
            <a:spLocks noChangeShapeType="1"/>
          </p:cNvSpPr>
          <p:nvPr/>
        </p:nvSpPr>
        <p:spPr bwMode="auto">
          <a:xfrm>
            <a:off x="3554413" y="4470400"/>
            <a:ext cx="506412" cy="2270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7999" name="Oval 127"/>
          <p:cNvSpPr>
            <a:spLocks noChangeArrowheads="1"/>
          </p:cNvSpPr>
          <p:nvPr/>
        </p:nvSpPr>
        <p:spPr bwMode="auto">
          <a:xfrm>
            <a:off x="4065588" y="4572000"/>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00" name="Text Box 128"/>
          <p:cNvSpPr txBox="1">
            <a:spLocks noChangeArrowheads="1"/>
          </p:cNvSpPr>
          <p:nvPr/>
        </p:nvSpPr>
        <p:spPr bwMode="auto">
          <a:xfrm>
            <a:off x="3875881" y="2147888"/>
            <a:ext cx="4913312" cy="7016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a:solidFill>
                  <a:srgbClr val="000066"/>
                </a:solidFill>
              </a:rPr>
              <a:t>(4)U={V1,V3,V5,V8}</a:t>
            </a:r>
          </a:p>
          <a:p>
            <a:pPr algn="l" eaLnBrk="1" hangingPunct="1"/>
            <a:r>
              <a:rPr kumimoji="1" lang="en-US" altLang="zh-CN" sz="2000" b="1">
                <a:solidFill>
                  <a:srgbClr val="000066"/>
                </a:solidFill>
              </a:rPr>
              <a:t>      V-U={V2,V4, V6,V7}</a:t>
            </a:r>
          </a:p>
        </p:txBody>
      </p:sp>
      <p:sp>
        <p:nvSpPr>
          <p:cNvPr id="208001" name="Line 129"/>
          <p:cNvSpPr>
            <a:spLocks noChangeShapeType="1"/>
          </p:cNvSpPr>
          <p:nvPr/>
        </p:nvSpPr>
        <p:spPr bwMode="auto">
          <a:xfrm flipV="1">
            <a:off x="2625725" y="4525963"/>
            <a:ext cx="549275" cy="3238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002" name="Oval 130"/>
          <p:cNvSpPr>
            <a:spLocks noChangeArrowheads="1"/>
          </p:cNvSpPr>
          <p:nvPr/>
        </p:nvSpPr>
        <p:spPr bwMode="auto">
          <a:xfrm>
            <a:off x="2181225" y="4727575"/>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03" name="Text Box 131"/>
          <p:cNvSpPr txBox="1">
            <a:spLocks noChangeArrowheads="1"/>
          </p:cNvSpPr>
          <p:nvPr/>
        </p:nvSpPr>
        <p:spPr bwMode="auto">
          <a:xfrm>
            <a:off x="3875881" y="2147888"/>
            <a:ext cx="4913313" cy="7016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a:solidFill>
                  <a:srgbClr val="000066"/>
                </a:solidFill>
              </a:rPr>
              <a:t>(5)U={V1,V3,V5,V8,V7}</a:t>
            </a:r>
          </a:p>
          <a:p>
            <a:pPr algn="l" eaLnBrk="1" hangingPunct="1"/>
            <a:r>
              <a:rPr kumimoji="1" lang="en-US" altLang="zh-CN" sz="2000" b="1">
                <a:solidFill>
                  <a:srgbClr val="000066"/>
                </a:solidFill>
              </a:rPr>
              <a:t>      V-U={V2,V4, V6}</a:t>
            </a:r>
          </a:p>
        </p:txBody>
      </p:sp>
      <p:sp>
        <p:nvSpPr>
          <p:cNvPr id="208004" name="Line 132"/>
          <p:cNvSpPr>
            <a:spLocks noChangeShapeType="1"/>
          </p:cNvSpPr>
          <p:nvPr/>
        </p:nvSpPr>
        <p:spPr bwMode="auto">
          <a:xfrm flipV="1">
            <a:off x="1211263" y="4981575"/>
            <a:ext cx="2855912" cy="7588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038" name="Oval 166"/>
          <p:cNvSpPr>
            <a:spLocks noChangeArrowheads="1"/>
          </p:cNvSpPr>
          <p:nvPr/>
        </p:nvSpPr>
        <p:spPr bwMode="auto">
          <a:xfrm>
            <a:off x="708025" y="5422900"/>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39" name="Text Box 167"/>
          <p:cNvSpPr txBox="1">
            <a:spLocks noChangeArrowheads="1"/>
          </p:cNvSpPr>
          <p:nvPr/>
        </p:nvSpPr>
        <p:spPr bwMode="auto">
          <a:xfrm>
            <a:off x="3875881" y="2147888"/>
            <a:ext cx="4913312" cy="7016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a:solidFill>
                  <a:srgbClr val="000066"/>
                </a:solidFill>
              </a:rPr>
              <a:t>(6)U={V1,V3,V5,V8,V7 , V6}</a:t>
            </a:r>
          </a:p>
          <a:p>
            <a:pPr algn="l" eaLnBrk="1" hangingPunct="1"/>
            <a:r>
              <a:rPr kumimoji="1" lang="en-US" altLang="zh-CN" sz="2000" b="1">
                <a:solidFill>
                  <a:srgbClr val="000066"/>
                </a:solidFill>
              </a:rPr>
              <a:t>      V-U={V2,V4}</a:t>
            </a:r>
          </a:p>
        </p:txBody>
      </p:sp>
      <p:sp>
        <p:nvSpPr>
          <p:cNvPr id="208040" name="Line 168"/>
          <p:cNvSpPr>
            <a:spLocks noChangeShapeType="1"/>
          </p:cNvSpPr>
          <p:nvPr/>
        </p:nvSpPr>
        <p:spPr bwMode="auto">
          <a:xfrm>
            <a:off x="1773238" y="4545013"/>
            <a:ext cx="422275" cy="2952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041" name="Oval 169"/>
          <p:cNvSpPr>
            <a:spLocks noChangeArrowheads="1"/>
          </p:cNvSpPr>
          <p:nvPr/>
        </p:nvSpPr>
        <p:spPr bwMode="auto">
          <a:xfrm>
            <a:off x="1384300" y="4170363"/>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42" name="Text Box 170"/>
          <p:cNvSpPr txBox="1">
            <a:spLocks noChangeArrowheads="1"/>
          </p:cNvSpPr>
          <p:nvPr/>
        </p:nvSpPr>
        <p:spPr bwMode="auto">
          <a:xfrm>
            <a:off x="3875881" y="2147888"/>
            <a:ext cx="4913312" cy="7016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a:solidFill>
                  <a:srgbClr val="000066"/>
                </a:solidFill>
              </a:rPr>
              <a:t>(7)U={V1,V3,V5,V8,V7,V4}</a:t>
            </a:r>
          </a:p>
          <a:p>
            <a:pPr algn="l" eaLnBrk="1" hangingPunct="1"/>
            <a:r>
              <a:rPr kumimoji="1" lang="en-US" altLang="zh-CN" sz="2000" b="1">
                <a:solidFill>
                  <a:srgbClr val="000066"/>
                </a:solidFill>
              </a:rPr>
              <a:t>      V-U={V2}</a:t>
            </a:r>
          </a:p>
        </p:txBody>
      </p:sp>
      <p:sp>
        <p:nvSpPr>
          <p:cNvPr id="208043" name="Line 171"/>
          <p:cNvSpPr>
            <a:spLocks noChangeShapeType="1"/>
          </p:cNvSpPr>
          <p:nvPr/>
        </p:nvSpPr>
        <p:spPr bwMode="auto">
          <a:xfrm>
            <a:off x="625475" y="3690938"/>
            <a:ext cx="252413" cy="168751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044" name="Oval 172"/>
          <p:cNvSpPr>
            <a:spLocks noChangeArrowheads="1"/>
          </p:cNvSpPr>
          <p:nvPr/>
        </p:nvSpPr>
        <p:spPr bwMode="auto">
          <a:xfrm>
            <a:off x="417513" y="3176588"/>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45" name="Text Box 173"/>
          <p:cNvSpPr txBox="1">
            <a:spLocks noChangeArrowheads="1"/>
          </p:cNvSpPr>
          <p:nvPr/>
        </p:nvSpPr>
        <p:spPr bwMode="auto">
          <a:xfrm>
            <a:off x="3690143" y="2147888"/>
            <a:ext cx="5284788" cy="7016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en-US" altLang="zh-CN" sz="2000" b="1" dirty="0">
                <a:solidFill>
                  <a:srgbClr val="000066"/>
                </a:solidFill>
              </a:rPr>
              <a:t>(8)U={V1,V3,V5,V8,V7,V4 , V6 ,</a:t>
            </a:r>
            <a:r>
              <a:rPr kumimoji="1" lang="en-US" altLang="zh-CN" sz="2000" dirty="0"/>
              <a:t> </a:t>
            </a:r>
            <a:r>
              <a:rPr kumimoji="1" lang="en-US" altLang="zh-CN" sz="2000" b="1" dirty="0">
                <a:solidFill>
                  <a:srgbClr val="000066"/>
                </a:solidFill>
              </a:rPr>
              <a:t>V2}</a:t>
            </a:r>
          </a:p>
          <a:p>
            <a:pPr algn="l" eaLnBrk="1" hangingPunct="1"/>
            <a:r>
              <a:rPr kumimoji="1" lang="en-US" altLang="zh-CN" sz="2000" b="1" dirty="0">
                <a:solidFill>
                  <a:srgbClr val="000066"/>
                </a:solidFill>
              </a:rPr>
              <a:t>      V-U={}</a:t>
            </a:r>
          </a:p>
        </p:txBody>
      </p:sp>
      <p:sp>
        <p:nvSpPr>
          <p:cNvPr id="54299" name="Text Box 174"/>
          <p:cNvSpPr txBox="1">
            <a:spLocks noChangeArrowheads="1"/>
          </p:cNvSpPr>
          <p:nvPr/>
        </p:nvSpPr>
        <p:spPr bwMode="auto">
          <a:xfrm>
            <a:off x="4789488" y="3381375"/>
            <a:ext cx="3779837" cy="1187450"/>
          </a:xfrm>
          <a:prstGeom prst="rect">
            <a:avLst/>
          </a:prstGeom>
          <a:solidFill>
            <a:srgbClr val="F4F0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kumimoji="1" lang="zh-CN" altLang="en-US" sz="2400" b="1">
                <a:solidFill>
                  <a:srgbClr val="000066"/>
                </a:solidFill>
              </a:rPr>
              <a:t>所得生成树权值和</a:t>
            </a:r>
          </a:p>
          <a:p>
            <a:pPr algn="l" eaLnBrk="1" hangingPunct="1"/>
            <a:r>
              <a:rPr kumimoji="1" lang="en-US" altLang="zh-CN" sz="2400" b="1">
                <a:solidFill>
                  <a:srgbClr val="000066"/>
                </a:solidFill>
              </a:rPr>
              <a:t>=1+2+3+5+6+8+10</a:t>
            </a:r>
          </a:p>
          <a:p>
            <a:pPr algn="l" eaLnBrk="1" hangingPunct="1"/>
            <a:r>
              <a:rPr kumimoji="1" lang="en-US" altLang="zh-CN" sz="2400" b="1">
                <a:solidFill>
                  <a:srgbClr val="000066"/>
                </a:solidFill>
              </a:rPr>
              <a:t>=35</a:t>
            </a:r>
            <a:endParaRPr lang="en-US" altLang="zh-CN" sz="2400" b="1">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7992"/>
                                        </p:tgtEl>
                                        <p:attrNameLst>
                                          <p:attrName>style.visibility</p:attrName>
                                        </p:attrNameLst>
                                      </p:cBhvr>
                                      <p:to>
                                        <p:strVal val="visible"/>
                                      </p:to>
                                    </p:set>
                                    <p:animEffect transition="in" filter="blinds(horizontal)">
                                      <p:cBhvr>
                                        <p:cTn id="7" dur="500"/>
                                        <p:tgtEl>
                                          <p:spTgt spid="2079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7990"/>
                                        </p:tgtEl>
                                        <p:attrNameLst>
                                          <p:attrName>style.visibility</p:attrName>
                                        </p:attrNameLst>
                                      </p:cBhvr>
                                      <p:to>
                                        <p:strVal val="visible"/>
                                      </p:to>
                                    </p:set>
                                    <p:animEffect transition="in" filter="blinds(horizontal)">
                                      <p:cBhvr>
                                        <p:cTn id="12" dur="500"/>
                                        <p:tgtEl>
                                          <p:spTgt spid="207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7994"/>
                                        </p:tgtEl>
                                        <p:attrNameLst>
                                          <p:attrName>style.visibility</p:attrName>
                                        </p:attrNameLst>
                                      </p:cBhvr>
                                      <p:to>
                                        <p:strVal val="visible"/>
                                      </p:to>
                                    </p:set>
                                    <p:animEffect transition="in" filter="blinds(horizontal)">
                                      <p:cBhvr>
                                        <p:cTn id="17" dur="500"/>
                                        <p:tgtEl>
                                          <p:spTgt spid="207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7993"/>
                                        </p:tgtEl>
                                        <p:attrNameLst>
                                          <p:attrName>style.visibility</p:attrName>
                                        </p:attrNameLst>
                                      </p:cBhvr>
                                      <p:to>
                                        <p:strVal val="visible"/>
                                      </p:to>
                                    </p:set>
                                    <p:animEffect transition="in" filter="blinds(horizontal)">
                                      <p:cBhvr>
                                        <p:cTn id="22" dur="500"/>
                                        <p:tgtEl>
                                          <p:spTgt spid="2079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7991"/>
                                        </p:tgtEl>
                                        <p:attrNameLst>
                                          <p:attrName>style.visibility</p:attrName>
                                        </p:attrNameLst>
                                      </p:cBhvr>
                                      <p:to>
                                        <p:strVal val="visible"/>
                                      </p:to>
                                    </p:set>
                                    <p:animEffect transition="in" filter="blinds(horizontal)">
                                      <p:cBhvr>
                                        <p:cTn id="27" dur="500"/>
                                        <p:tgtEl>
                                          <p:spTgt spid="2079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7996"/>
                                        </p:tgtEl>
                                        <p:attrNameLst>
                                          <p:attrName>style.visibility</p:attrName>
                                        </p:attrNameLst>
                                      </p:cBhvr>
                                      <p:to>
                                        <p:strVal val="visible"/>
                                      </p:to>
                                    </p:set>
                                    <p:animEffect transition="in" filter="blinds(horizontal)">
                                      <p:cBhvr>
                                        <p:cTn id="32" dur="500"/>
                                        <p:tgtEl>
                                          <p:spTgt spid="2079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7995"/>
                                        </p:tgtEl>
                                        <p:attrNameLst>
                                          <p:attrName>style.visibility</p:attrName>
                                        </p:attrNameLst>
                                      </p:cBhvr>
                                      <p:to>
                                        <p:strVal val="visible"/>
                                      </p:to>
                                    </p:set>
                                    <p:animEffect transition="in" filter="blinds(horizontal)">
                                      <p:cBhvr>
                                        <p:cTn id="37" dur="500"/>
                                        <p:tgtEl>
                                          <p:spTgt spid="2079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7997"/>
                                        </p:tgtEl>
                                        <p:attrNameLst>
                                          <p:attrName>style.visibility</p:attrName>
                                        </p:attrNameLst>
                                      </p:cBhvr>
                                      <p:to>
                                        <p:strVal val="visible"/>
                                      </p:to>
                                    </p:set>
                                    <p:animEffect transition="in" filter="blinds(horizontal)">
                                      <p:cBhvr>
                                        <p:cTn id="42" dur="500"/>
                                        <p:tgtEl>
                                          <p:spTgt spid="2079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7998"/>
                                        </p:tgtEl>
                                        <p:attrNameLst>
                                          <p:attrName>style.visibility</p:attrName>
                                        </p:attrNameLst>
                                      </p:cBhvr>
                                      <p:to>
                                        <p:strVal val="visible"/>
                                      </p:to>
                                    </p:set>
                                    <p:animEffect transition="in" filter="blinds(horizontal)">
                                      <p:cBhvr>
                                        <p:cTn id="47" dur="500"/>
                                        <p:tgtEl>
                                          <p:spTgt spid="2079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7999"/>
                                        </p:tgtEl>
                                        <p:attrNameLst>
                                          <p:attrName>style.visibility</p:attrName>
                                        </p:attrNameLst>
                                      </p:cBhvr>
                                      <p:to>
                                        <p:strVal val="visible"/>
                                      </p:to>
                                    </p:set>
                                    <p:animEffect transition="in" filter="blinds(horizontal)">
                                      <p:cBhvr>
                                        <p:cTn id="52" dur="500"/>
                                        <p:tgtEl>
                                          <p:spTgt spid="2079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8000"/>
                                        </p:tgtEl>
                                        <p:attrNameLst>
                                          <p:attrName>style.visibility</p:attrName>
                                        </p:attrNameLst>
                                      </p:cBhvr>
                                      <p:to>
                                        <p:strVal val="visible"/>
                                      </p:to>
                                    </p:set>
                                    <p:animEffect transition="in" filter="blinds(horizontal)">
                                      <p:cBhvr>
                                        <p:cTn id="57" dur="500"/>
                                        <p:tgtEl>
                                          <p:spTgt spid="20800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8001"/>
                                        </p:tgtEl>
                                        <p:attrNameLst>
                                          <p:attrName>style.visibility</p:attrName>
                                        </p:attrNameLst>
                                      </p:cBhvr>
                                      <p:to>
                                        <p:strVal val="visible"/>
                                      </p:to>
                                    </p:set>
                                    <p:animEffect transition="in" filter="blinds(horizontal)">
                                      <p:cBhvr>
                                        <p:cTn id="62" dur="500"/>
                                        <p:tgtEl>
                                          <p:spTgt spid="2080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8002"/>
                                        </p:tgtEl>
                                        <p:attrNameLst>
                                          <p:attrName>style.visibility</p:attrName>
                                        </p:attrNameLst>
                                      </p:cBhvr>
                                      <p:to>
                                        <p:strVal val="visible"/>
                                      </p:to>
                                    </p:set>
                                    <p:animEffect transition="in" filter="blinds(horizontal)">
                                      <p:cBhvr>
                                        <p:cTn id="67" dur="500"/>
                                        <p:tgtEl>
                                          <p:spTgt spid="20800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8003"/>
                                        </p:tgtEl>
                                        <p:attrNameLst>
                                          <p:attrName>style.visibility</p:attrName>
                                        </p:attrNameLst>
                                      </p:cBhvr>
                                      <p:to>
                                        <p:strVal val="visible"/>
                                      </p:to>
                                    </p:set>
                                    <p:animEffect transition="in" filter="blinds(horizontal)">
                                      <p:cBhvr>
                                        <p:cTn id="72" dur="500"/>
                                        <p:tgtEl>
                                          <p:spTgt spid="20800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8004"/>
                                        </p:tgtEl>
                                        <p:attrNameLst>
                                          <p:attrName>style.visibility</p:attrName>
                                        </p:attrNameLst>
                                      </p:cBhvr>
                                      <p:to>
                                        <p:strVal val="visible"/>
                                      </p:to>
                                    </p:set>
                                    <p:animEffect transition="in" filter="blinds(horizontal)">
                                      <p:cBhvr>
                                        <p:cTn id="77" dur="500"/>
                                        <p:tgtEl>
                                          <p:spTgt spid="20800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8038"/>
                                        </p:tgtEl>
                                        <p:attrNameLst>
                                          <p:attrName>style.visibility</p:attrName>
                                        </p:attrNameLst>
                                      </p:cBhvr>
                                      <p:to>
                                        <p:strVal val="visible"/>
                                      </p:to>
                                    </p:set>
                                    <p:animEffect transition="in" filter="blinds(horizontal)">
                                      <p:cBhvr>
                                        <p:cTn id="82" dur="500"/>
                                        <p:tgtEl>
                                          <p:spTgt spid="20803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08039"/>
                                        </p:tgtEl>
                                        <p:attrNameLst>
                                          <p:attrName>style.visibility</p:attrName>
                                        </p:attrNameLst>
                                      </p:cBhvr>
                                      <p:to>
                                        <p:strVal val="visible"/>
                                      </p:to>
                                    </p:set>
                                    <p:animEffect transition="in" filter="blinds(horizontal)">
                                      <p:cBhvr>
                                        <p:cTn id="87" dur="500"/>
                                        <p:tgtEl>
                                          <p:spTgt spid="20803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08040"/>
                                        </p:tgtEl>
                                        <p:attrNameLst>
                                          <p:attrName>style.visibility</p:attrName>
                                        </p:attrNameLst>
                                      </p:cBhvr>
                                      <p:to>
                                        <p:strVal val="visible"/>
                                      </p:to>
                                    </p:set>
                                    <p:animEffect transition="in" filter="blinds(horizontal)">
                                      <p:cBhvr>
                                        <p:cTn id="92" dur="500"/>
                                        <p:tgtEl>
                                          <p:spTgt spid="20804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08041"/>
                                        </p:tgtEl>
                                        <p:attrNameLst>
                                          <p:attrName>style.visibility</p:attrName>
                                        </p:attrNameLst>
                                      </p:cBhvr>
                                      <p:to>
                                        <p:strVal val="visible"/>
                                      </p:to>
                                    </p:set>
                                    <p:animEffect transition="in" filter="blinds(horizontal)">
                                      <p:cBhvr>
                                        <p:cTn id="97" dur="500"/>
                                        <p:tgtEl>
                                          <p:spTgt spid="20804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08042"/>
                                        </p:tgtEl>
                                        <p:attrNameLst>
                                          <p:attrName>style.visibility</p:attrName>
                                        </p:attrNameLst>
                                      </p:cBhvr>
                                      <p:to>
                                        <p:strVal val="visible"/>
                                      </p:to>
                                    </p:set>
                                    <p:animEffect transition="in" filter="blinds(horizontal)">
                                      <p:cBhvr>
                                        <p:cTn id="102" dur="500"/>
                                        <p:tgtEl>
                                          <p:spTgt spid="20804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08043"/>
                                        </p:tgtEl>
                                        <p:attrNameLst>
                                          <p:attrName>style.visibility</p:attrName>
                                        </p:attrNameLst>
                                      </p:cBhvr>
                                      <p:to>
                                        <p:strVal val="visible"/>
                                      </p:to>
                                    </p:set>
                                    <p:animEffect transition="in" filter="blinds(horizontal)">
                                      <p:cBhvr>
                                        <p:cTn id="107" dur="500"/>
                                        <p:tgtEl>
                                          <p:spTgt spid="20804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08044"/>
                                        </p:tgtEl>
                                        <p:attrNameLst>
                                          <p:attrName>style.visibility</p:attrName>
                                        </p:attrNameLst>
                                      </p:cBhvr>
                                      <p:to>
                                        <p:strVal val="visible"/>
                                      </p:to>
                                    </p:set>
                                    <p:animEffect transition="in" filter="blinds(horizontal)">
                                      <p:cBhvr>
                                        <p:cTn id="112" dur="500"/>
                                        <p:tgtEl>
                                          <p:spTgt spid="20804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08045"/>
                                        </p:tgtEl>
                                        <p:attrNameLst>
                                          <p:attrName>style.visibility</p:attrName>
                                        </p:attrNameLst>
                                      </p:cBhvr>
                                      <p:to>
                                        <p:strVal val="visible"/>
                                      </p:to>
                                    </p:set>
                                    <p:animEffect transition="in" filter="blinds(horizontal)">
                                      <p:cBhvr>
                                        <p:cTn id="117" dur="500"/>
                                        <p:tgtEl>
                                          <p:spTgt spid="20804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54299"/>
                                        </p:tgtEl>
                                        <p:attrNameLst>
                                          <p:attrName>style.visibility</p:attrName>
                                        </p:attrNameLst>
                                      </p:cBhvr>
                                      <p:to>
                                        <p:strVal val="visible"/>
                                      </p:to>
                                    </p:set>
                                    <p:animEffect transition="in" filter="fade">
                                      <p:cBhvr>
                                        <p:cTn id="122" dur="1000"/>
                                        <p:tgtEl>
                                          <p:spTgt spid="54299"/>
                                        </p:tgtEl>
                                      </p:cBhvr>
                                    </p:animEffect>
                                    <p:anim calcmode="lin" valueType="num">
                                      <p:cBhvr>
                                        <p:cTn id="123" dur="1000" fill="hold"/>
                                        <p:tgtEl>
                                          <p:spTgt spid="54299"/>
                                        </p:tgtEl>
                                        <p:attrNameLst>
                                          <p:attrName>ppt_x</p:attrName>
                                        </p:attrNameLst>
                                      </p:cBhvr>
                                      <p:tavLst>
                                        <p:tav tm="0">
                                          <p:val>
                                            <p:strVal val="#ppt_x"/>
                                          </p:val>
                                        </p:tav>
                                        <p:tav tm="100000">
                                          <p:val>
                                            <p:strVal val="#ppt_x"/>
                                          </p:val>
                                        </p:tav>
                                      </p:tavLst>
                                    </p:anim>
                                    <p:anim calcmode="lin" valueType="num">
                                      <p:cBhvr>
                                        <p:cTn id="124" dur="1000" fill="hold"/>
                                        <p:tgtEl>
                                          <p:spTgt spid="542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90" grpId="0" animBg="1"/>
      <p:bldP spid="207991" grpId="0" animBg="1"/>
      <p:bldP spid="207992" grpId="0" animBg="1"/>
      <p:bldP spid="207993" grpId="0" animBg="1"/>
      <p:bldP spid="207994" grpId="0" animBg="1"/>
      <p:bldP spid="207995" grpId="0" animBg="1"/>
      <p:bldP spid="207996" grpId="0" animBg="1"/>
      <p:bldP spid="207997" grpId="0" animBg="1"/>
      <p:bldP spid="207998" grpId="0" animBg="1"/>
      <p:bldP spid="207999" grpId="0" animBg="1"/>
      <p:bldP spid="208000" grpId="0" animBg="1"/>
      <p:bldP spid="208001" grpId="0" animBg="1"/>
      <p:bldP spid="208002" grpId="0" animBg="1"/>
      <p:bldP spid="208003" grpId="0" animBg="1"/>
      <p:bldP spid="208004" grpId="0" animBg="1"/>
      <p:bldP spid="208038" grpId="0" animBg="1"/>
      <p:bldP spid="208039" grpId="0" animBg="1"/>
      <p:bldP spid="208040" grpId="0" animBg="1"/>
      <p:bldP spid="208041" grpId="0" animBg="1"/>
      <p:bldP spid="208042" grpId="0" animBg="1"/>
      <p:bldP spid="208043" grpId="0" animBg="1"/>
      <p:bldP spid="208044" grpId="0" animBg="1"/>
      <p:bldP spid="208045" grpId="0" animBg="1"/>
      <p:bldP spid="5429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p:txBody>
          <a:bodyPr/>
          <a:lstStyle/>
          <a:p>
            <a:pPr eaLnBrk="1" hangingPunct="1"/>
            <a:r>
              <a:rPr lang="zh-CN" altLang="en-US" dirty="0" smtClean="0"/>
              <a:t>图的应用</a:t>
            </a:r>
            <a:r>
              <a:rPr lang="en-US" altLang="zh-CN" dirty="0" smtClean="0">
                <a:latin typeface="Arial" charset="0"/>
              </a:rPr>
              <a:t>——</a:t>
            </a:r>
            <a:r>
              <a:rPr lang="zh-CN" altLang="en-US" dirty="0" smtClean="0"/>
              <a:t>最小生成树</a:t>
            </a:r>
            <a:r>
              <a:rPr lang="en-US" altLang="zh-CN" dirty="0" smtClean="0">
                <a:latin typeface="宋体" charset="-122"/>
              </a:rPr>
              <a:t>(6)</a:t>
            </a:r>
            <a:endParaRPr lang="en-US" altLang="zh-CN" dirty="0" smtClean="0"/>
          </a:p>
          <a:p>
            <a:pPr lvl="1" eaLnBrk="1" hangingPunct="1"/>
            <a:r>
              <a:rPr lang="zh-CN" altLang="en-US" dirty="0" smtClean="0"/>
              <a:t>克鲁斯卡尔</a:t>
            </a:r>
            <a:r>
              <a:rPr lang="en-US" altLang="zh-CN" dirty="0" smtClean="0"/>
              <a:t>(</a:t>
            </a:r>
            <a:r>
              <a:rPr lang="en-US" altLang="zh-CN" dirty="0" err="1" smtClean="0"/>
              <a:t>Kruskal</a:t>
            </a:r>
            <a:r>
              <a:rPr lang="en-US" altLang="zh-CN" dirty="0" smtClean="0"/>
              <a:t>)</a:t>
            </a:r>
            <a:r>
              <a:rPr lang="zh-CN" altLang="zh-CN" dirty="0" smtClean="0"/>
              <a:t>算法</a:t>
            </a:r>
            <a:r>
              <a:rPr kumimoji="1" lang="zh-CN" altLang="en-US" dirty="0" smtClean="0"/>
              <a:t>的基本思想</a:t>
            </a:r>
            <a:endParaRPr lang="zh-CN" altLang="en-US" dirty="0" smtClean="0"/>
          </a:p>
          <a:p>
            <a:pPr lvl="2" eaLnBrk="1" hangingPunct="1"/>
            <a:r>
              <a:rPr kumimoji="1" lang="zh-CN" altLang="en-US" dirty="0" smtClean="0"/>
              <a:t>出发点</a:t>
            </a:r>
          </a:p>
          <a:p>
            <a:pPr lvl="3" eaLnBrk="1" hangingPunct="1"/>
            <a:r>
              <a:rPr kumimoji="1" lang="zh-CN" altLang="en-US" dirty="0" smtClean="0"/>
              <a:t>为使生成树上边的权值之和达到最小，则应使生成树中每一条边的权值尽可能地小</a:t>
            </a:r>
          </a:p>
          <a:p>
            <a:pPr lvl="2" eaLnBrk="1" hangingPunct="1"/>
            <a:r>
              <a:rPr kumimoji="1" lang="zh-CN" altLang="en-US" dirty="0" smtClean="0"/>
              <a:t>先构造一个只含</a:t>
            </a:r>
            <a:r>
              <a:rPr kumimoji="1" lang="en-US" altLang="zh-CN" dirty="0" smtClean="0"/>
              <a:t>n</a:t>
            </a:r>
            <a:r>
              <a:rPr kumimoji="1" lang="zh-CN" altLang="en-US" dirty="0" smtClean="0"/>
              <a:t>个顶点的子图（</a:t>
            </a:r>
            <a:r>
              <a:rPr kumimoji="1" lang="en-US" altLang="zh-CN" dirty="0" smtClean="0"/>
              <a:t>SG</a:t>
            </a:r>
            <a:r>
              <a:rPr kumimoji="1" lang="zh-CN" altLang="en-US" dirty="0" smtClean="0"/>
              <a:t>），然后从权值最小的边开始，若它的添加不使</a:t>
            </a:r>
            <a:r>
              <a:rPr kumimoji="1" lang="en-US" altLang="zh-CN" dirty="0" smtClean="0"/>
              <a:t>SG</a:t>
            </a:r>
            <a:r>
              <a:rPr kumimoji="1" lang="zh-CN" altLang="en-US" dirty="0" smtClean="0"/>
              <a:t>中产生回路，则在</a:t>
            </a:r>
            <a:r>
              <a:rPr kumimoji="1" lang="en-US" altLang="zh-CN" dirty="0" smtClean="0"/>
              <a:t>SG</a:t>
            </a:r>
            <a:r>
              <a:rPr kumimoji="1" lang="zh-CN" altLang="en-US" dirty="0" smtClean="0"/>
              <a:t>上加上这条边，如此重复，直至加上</a:t>
            </a:r>
            <a:r>
              <a:rPr kumimoji="1" lang="en-US" altLang="zh-CN" dirty="0" smtClean="0"/>
              <a:t>n-1</a:t>
            </a:r>
            <a:r>
              <a:rPr kumimoji="1" lang="zh-CN" altLang="en-US" dirty="0" smtClean="0"/>
              <a:t>条边为止</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p:txBody>
          <a:bodyPr/>
          <a:lstStyle/>
          <a:p>
            <a:pPr eaLnBrk="1" hangingPunct="1"/>
            <a:r>
              <a:rPr lang="zh-CN" altLang="en-US" dirty="0" smtClean="0"/>
              <a:t>图的应用</a:t>
            </a:r>
            <a:r>
              <a:rPr lang="en-US" altLang="zh-CN" dirty="0" smtClean="0">
                <a:latin typeface="Arial" charset="0"/>
              </a:rPr>
              <a:t>——</a:t>
            </a:r>
            <a:r>
              <a:rPr lang="zh-CN" altLang="en-US" dirty="0" smtClean="0"/>
              <a:t>最小生成树</a:t>
            </a:r>
            <a:r>
              <a:rPr lang="en-US" altLang="zh-CN" dirty="0" smtClean="0">
                <a:latin typeface="宋体" charset="-122"/>
              </a:rPr>
              <a:t>(7)</a:t>
            </a:r>
            <a:endParaRPr lang="en-US" altLang="zh-CN" dirty="0" smtClean="0"/>
          </a:p>
          <a:p>
            <a:pPr lvl="1" eaLnBrk="1" hangingPunct="1"/>
            <a:r>
              <a:rPr lang="zh-CN" altLang="en-US" dirty="0" smtClean="0"/>
              <a:t>克鲁斯卡尔</a:t>
            </a:r>
            <a:r>
              <a:rPr lang="en-US" altLang="zh-CN" dirty="0" smtClean="0"/>
              <a:t>(</a:t>
            </a:r>
            <a:r>
              <a:rPr lang="en-US" altLang="zh-CN" dirty="0" err="1" smtClean="0"/>
              <a:t>Kruskal</a:t>
            </a:r>
            <a:r>
              <a:rPr lang="en-US" altLang="zh-CN" dirty="0" smtClean="0"/>
              <a:t>)</a:t>
            </a:r>
            <a:r>
              <a:rPr lang="zh-CN" altLang="zh-CN" dirty="0" smtClean="0"/>
              <a:t>算法</a:t>
            </a:r>
            <a:endParaRPr lang="zh-CN" altLang="en-US" dirty="0" smtClean="0"/>
          </a:p>
          <a:p>
            <a:pPr lvl="2" eaLnBrk="1" hangingPunct="1"/>
            <a:r>
              <a:rPr lang="zh-CN" altLang="en-US" dirty="0" smtClean="0"/>
              <a:t>设连通网</a:t>
            </a:r>
            <a:r>
              <a:rPr lang="en-US" altLang="zh-CN" dirty="0" smtClean="0"/>
              <a:t>N=(V,{E})</a:t>
            </a:r>
            <a:r>
              <a:rPr lang="zh-CN" altLang="en-US" dirty="0" smtClean="0"/>
              <a:t>，</a:t>
            </a:r>
            <a:r>
              <a:rPr lang="zh-CN" altLang="zh-CN" dirty="0" smtClean="0"/>
              <a:t>令最小生成树</a:t>
            </a:r>
            <a:r>
              <a:rPr lang="zh-CN" altLang="en-US" dirty="0" smtClean="0"/>
              <a:t>初始状态为只有</a:t>
            </a:r>
            <a:r>
              <a:rPr lang="en-US" altLang="zh-CN" dirty="0" smtClean="0"/>
              <a:t>n</a:t>
            </a:r>
            <a:r>
              <a:rPr lang="zh-CN" altLang="zh-CN" dirty="0" smtClean="0"/>
              <a:t>个顶点而无边的非连通图</a:t>
            </a:r>
            <a:r>
              <a:rPr lang="en-US" altLang="zh-CN" dirty="0" smtClean="0"/>
              <a:t>T=(V,{</a:t>
            </a:r>
            <a:r>
              <a:rPr lang="en-US" altLang="zh-CN" dirty="0" smtClean="0">
                <a:sym typeface="Symbol" pitchFamily="18" charset="2"/>
              </a:rPr>
              <a:t>})</a:t>
            </a:r>
          </a:p>
          <a:p>
            <a:pPr lvl="2" eaLnBrk="1" hangingPunct="1"/>
            <a:r>
              <a:rPr lang="zh-CN" altLang="en-US" dirty="0" smtClean="0">
                <a:sym typeface="Symbol" pitchFamily="18" charset="2"/>
              </a:rPr>
              <a:t>每个顶点自成一个连通分量</a:t>
            </a:r>
          </a:p>
          <a:p>
            <a:pPr lvl="2" eaLnBrk="1" hangingPunct="1"/>
            <a:r>
              <a:rPr lang="zh-CN" altLang="en-US" dirty="0" smtClean="0">
                <a:sym typeface="Symbol" pitchFamily="18" charset="2"/>
              </a:rPr>
              <a:t>在</a:t>
            </a:r>
            <a:r>
              <a:rPr lang="en-US" altLang="zh-CN" dirty="0" smtClean="0">
                <a:sym typeface="Symbol" pitchFamily="18" charset="2"/>
              </a:rPr>
              <a:t>E</a:t>
            </a:r>
            <a:r>
              <a:rPr lang="zh-CN" altLang="zh-CN" dirty="0" smtClean="0">
                <a:sym typeface="Symbol" pitchFamily="18" charset="2"/>
              </a:rPr>
              <a:t>中选取代价最小的边，若该边依附的顶点落在</a:t>
            </a:r>
            <a:r>
              <a:rPr lang="en-US" altLang="zh-CN" dirty="0" smtClean="0">
                <a:sym typeface="Symbol" pitchFamily="18" charset="2"/>
              </a:rPr>
              <a:t>T</a:t>
            </a:r>
            <a:r>
              <a:rPr lang="zh-CN" altLang="zh-CN" dirty="0" smtClean="0">
                <a:sym typeface="Symbol" pitchFamily="18" charset="2"/>
              </a:rPr>
              <a:t>中不同的连通分量上</a:t>
            </a:r>
            <a:r>
              <a:rPr lang="zh-CN" altLang="en-US" dirty="0" smtClean="0">
                <a:sym typeface="Symbol" pitchFamily="18" charset="2"/>
              </a:rPr>
              <a:t>（不形成环路）</a:t>
            </a:r>
            <a:r>
              <a:rPr lang="zh-CN" altLang="zh-CN" dirty="0" smtClean="0">
                <a:sym typeface="Symbol" pitchFamily="18" charset="2"/>
              </a:rPr>
              <a:t>，则将此边加入到</a:t>
            </a:r>
            <a:r>
              <a:rPr lang="en-US" altLang="zh-CN" dirty="0" smtClean="0">
                <a:sym typeface="Symbol" pitchFamily="18" charset="2"/>
              </a:rPr>
              <a:t>T</a:t>
            </a:r>
          </a:p>
          <a:p>
            <a:pPr lvl="2" eaLnBrk="1" hangingPunct="1"/>
            <a:r>
              <a:rPr lang="zh-CN" altLang="zh-CN" dirty="0" smtClean="0">
                <a:sym typeface="Symbol" pitchFamily="18" charset="2"/>
              </a:rPr>
              <a:t>否则，舍去此边，选取下一条代价最小的边</a:t>
            </a:r>
            <a:endParaRPr lang="zh-CN" altLang="en-US" dirty="0" smtClean="0">
              <a:sym typeface="Symbol" pitchFamily="18" charset="2"/>
            </a:endParaRPr>
          </a:p>
          <a:p>
            <a:pPr lvl="2" eaLnBrk="1" hangingPunct="1"/>
            <a:r>
              <a:rPr lang="zh-CN" altLang="zh-CN" dirty="0" smtClean="0">
                <a:sym typeface="Symbol" pitchFamily="18" charset="2"/>
              </a:rPr>
              <a:t>直至</a:t>
            </a:r>
            <a:r>
              <a:rPr lang="en-US" altLang="zh-CN" dirty="0" smtClean="0">
                <a:sym typeface="Symbol" pitchFamily="18" charset="2"/>
              </a:rPr>
              <a:t>T</a:t>
            </a:r>
            <a:r>
              <a:rPr lang="zh-CN" altLang="zh-CN" dirty="0" smtClean="0">
                <a:sym typeface="Symbol" pitchFamily="18" charset="2"/>
              </a:rPr>
              <a:t>中所有顶点都在同一连通分量上为止</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p:txBody>
          <a:bodyPr/>
          <a:lstStyle/>
          <a:p>
            <a:pPr eaLnBrk="1" hangingPunct="1"/>
            <a:r>
              <a:rPr lang="zh-CN" altLang="en-US" smtClean="0"/>
              <a:t>图的应用</a:t>
            </a:r>
            <a:r>
              <a:rPr lang="en-US" altLang="zh-CN" smtClean="0">
                <a:latin typeface="Arial" charset="0"/>
              </a:rPr>
              <a:t>——</a:t>
            </a:r>
            <a:r>
              <a:rPr lang="zh-CN" altLang="en-US" smtClean="0"/>
              <a:t>最小生成树</a:t>
            </a:r>
            <a:r>
              <a:rPr lang="en-US" altLang="zh-CN" smtClean="0">
                <a:latin typeface="宋体" charset="-122"/>
              </a:rPr>
              <a:t>(8)</a:t>
            </a:r>
            <a:endParaRPr lang="en-US" altLang="zh-CN" smtClean="0"/>
          </a:p>
          <a:p>
            <a:pPr lvl="1" eaLnBrk="1" hangingPunct="1"/>
            <a:r>
              <a:rPr lang="en-US" altLang="zh-CN" smtClean="0"/>
              <a:t>Kruskal</a:t>
            </a:r>
            <a:r>
              <a:rPr lang="zh-CN" altLang="zh-CN" smtClean="0"/>
              <a:t>算法</a:t>
            </a:r>
            <a:r>
              <a:rPr lang="zh-CN" altLang="en-US" smtClean="0"/>
              <a:t>实现过程</a:t>
            </a:r>
          </a:p>
          <a:p>
            <a:pPr lvl="2" eaLnBrk="1" hangingPunct="1"/>
            <a:endParaRPr kumimoji="1" lang="en-US" altLang="zh-CN" smtClean="0"/>
          </a:p>
        </p:txBody>
      </p:sp>
      <p:grpSp>
        <p:nvGrpSpPr>
          <p:cNvPr id="59395" name="Group 3"/>
          <p:cNvGrpSpPr>
            <a:grpSpLocks/>
          </p:cNvGrpSpPr>
          <p:nvPr/>
        </p:nvGrpSpPr>
        <p:grpSpPr bwMode="auto">
          <a:xfrm>
            <a:off x="2157413" y="2236788"/>
            <a:ext cx="4254500" cy="3717925"/>
            <a:chOff x="2910" y="1063"/>
            <a:chExt cx="2680" cy="2342"/>
          </a:xfrm>
        </p:grpSpPr>
        <p:sp>
          <p:nvSpPr>
            <p:cNvPr id="59411" name="Oval 4"/>
            <p:cNvSpPr>
              <a:spLocks noChangeArrowheads="1"/>
            </p:cNvSpPr>
            <p:nvPr/>
          </p:nvSpPr>
          <p:spPr bwMode="auto">
            <a:xfrm>
              <a:off x="4005" y="1063"/>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V1</a:t>
              </a:r>
            </a:p>
          </p:txBody>
        </p:sp>
        <p:sp>
          <p:nvSpPr>
            <p:cNvPr id="59412" name="Oval 5"/>
            <p:cNvSpPr>
              <a:spLocks noChangeArrowheads="1"/>
            </p:cNvSpPr>
            <p:nvPr/>
          </p:nvSpPr>
          <p:spPr bwMode="auto">
            <a:xfrm>
              <a:off x="4070" y="1855"/>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V3</a:t>
              </a:r>
            </a:p>
          </p:txBody>
        </p:sp>
        <p:sp>
          <p:nvSpPr>
            <p:cNvPr id="59413" name="Oval 6"/>
            <p:cNvSpPr>
              <a:spLocks noChangeArrowheads="1"/>
            </p:cNvSpPr>
            <p:nvPr/>
          </p:nvSpPr>
          <p:spPr bwMode="auto">
            <a:xfrm>
              <a:off x="4676" y="2310"/>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V5</a:t>
              </a:r>
            </a:p>
          </p:txBody>
        </p:sp>
        <p:sp>
          <p:nvSpPr>
            <p:cNvPr id="59414" name="Oval 7"/>
            <p:cNvSpPr>
              <a:spLocks noChangeArrowheads="1"/>
            </p:cNvSpPr>
            <p:nvPr/>
          </p:nvSpPr>
          <p:spPr bwMode="auto">
            <a:xfrm>
              <a:off x="3616" y="2331"/>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V4</a:t>
              </a:r>
            </a:p>
          </p:txBody>
        </p:sp>
        <p:sp>
          <p:nvSpPr>
            <p:cNvPr id="59415" name="Oval 8"/>
            <p:cNvSpPr>
              <a:spLocks noChangeArrowheads="1"/>
            </p:cNvSpPr>
            <p:nvPr/>
          </p:nvSpPr>
          <p:spPr bwMode="auto">
            <a:xfrm>
              <a:off x="4123" y="2689"/>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V7</a:t>
              </a:r>
            </a:p>
          </p:txBody>
        </p:sp>
        <p:sp>
          <p:nvSpPr>
            <p:cNvPr id="59416" name="Oval 9"/>
            <p:cNvSpPr>
              <a:spLocks noChangeArrowheads="1"/>
            </p:cNvSpPr>
            <p:nvPr/>
          </p:nvSpPr>
          <p:spPr bwMode="auto">
            <a:xfrm>
              <a:off x="5306" y="2585"/>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V8</a:t>
              </a:r>
            </a:p>
          </p:txBody>
        </p:sp>
        <p:sp>
          <p:nvSpPr>
            <p:cNvPr id="59417" name="Oval 10"/>
            <p:cNvSpPr>
              <a:spLocks noChangeArrowheads="1"/>
            </p:cNvSpPr>
            <p:nvPr/>
          </p:nvSpPr>
          <p:spPr bwMode="auto">
            <a:xfrm>
              <a:off x="3190" y="3121"/>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V6</a:t>
              </a:r>
            </a:p>
          </p:txBody>
        </p:sp>
        <p:sp>
          <p:nvSpPr>
            <p:cNvPr id="59418" name="Oval 11"/>
            <p:cNvSpPr>
              <a:spLocks noChangeArrowheads="1"/>
            </p:cNvSpPr>
            <p:nvPr/>
          </p:nvSpPr>
          <p:spPr bwMode="auto">
            <a:xfrm>
              <a:off x="3008" y="1705"/>
              <a:ext cx="284" cy="284"/>
            </a:xfrm>
            <a:prstGeom prst="ellipse">
              <a:avLst/>
            </a:prstGeom>
            <a:solidFill>
              <a:srgbClr val="F4F0BA"/>
            </a:solidFill>
            <a:ln w="28575">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rgbClr val="000066"/>
                  </a:solidFill>
                </a:rPr>
                <a:t>V2</a:t>
              </a:r>
            </a:p>
          </p:txBody>
        </p:sp>
        <p:sp>
          <p:nvSpPr>
            <p:cNvPr id="59419" name="Line 12"/>
            <p:cNvSpPr>
              <a:spLocks noChangeShapeType="1"/>
            </p:cNvSpPr>
            <p:nvPr/>
          </p:nvSpPr>
          <p:spPr bwMode="auto">
            <a:xfrm flipH="1">
              <a:off x="3261" y="1249"/>
              <a:ext cx="753" cy="46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0" name="Text Box 13"/>
            <p:cNvSpPr txBox="1">
              <a:spLocks noChangeArrowheads="1"/>
            </p:cNvSpPr>
            <p:nvPr/>
          </p:nvSpPr>
          <p:spPr bwMode="auto">
            <a:xfrm>
              <a:off x="3304" y="1308"/>
              <a:ext cx="3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12</a:t>
              </a:r>
            </a:p>
          </p:txBody>
        </p:sp>
        <p:sp>
          <p:nvSpPr>
            <p:cNvPr id="59421" name="Line 14"/>
            <p:cNvSpPr>
              <a:spLocks noChangeShapeType="1"/>
            </p:cNvSpPr>
            <p:nvPr/>
          </p:nvSpPr>
          <p:spPr bwMode="auto">
            <a:xfrm>
              <a:off x="3128" y="1967"/>
              <a:ext cx="160" cy="114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2" name="Line 15"/>
            <p:cNvSpPr>
              <a:spLocks noChangeShapeType="1"/>
            </p:cNvSpPr>
            <p:nvPr/>
          </p:nvSpPr>
          <p:spPr bwMode="auto">
            <a:xfrm flipV="1">
              <a:off x="3456" y="2818"/>
              <a:ext cx="1888" cy="50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3" name="Line 16"/>
            <p:cNvSpPr>
              <a:spLocks noChangeShapeType="1"/>
            </p:cNvSpPr>
            <p:nvPr/>
          </p:nvSpPr>
          <p:spPr bwMode="auto">
            <a:xfrm>
              <a:off x="4262" y="1294"/>
              <a:ext cx="1126" cy="128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4" name="Line 17"/>
            <p:cNvSpPr>
              <a:spLocks noChangeShapeType="1"/>
            </p:cNvSpPr>
            <p:nvPr/>
          </p:nvSpPr>
          <p:spPr bwMode="auto">
            <a:xfrm flipH="1">
              <a:off x="3810" y="2092"/>
              <a:ext cx="302" cy="239"/>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5" name="Line 18"/>
            <p:cNvSpPr>
              <a:spLocks noChangeShapeType="1"/>
            </p:cNvSpPr>
            <p:nvPr/>
          </p:nvSpPr>
          <p:spPr bwMode="auto">
            <a:xfrm>
              <a:off x="4333" y="2065"/>
              <a:ext cx="381" cy="292"/>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6" name="Line 19"/>
            <p:cNvSpPr>
              <a:spLocks noChangeShapeType="1"/>
            </p:cNvSpPr>
            <p:nvPr/>
          </p:nvSpPr>
          <p:spPr bwMode="auto">
            <a:xfrm>
              <a:off x="3837" y="2570"/>
              <a:ext cx="292" cy="195"/>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7" name="Line 20"/>
            <p:cNvSpPr>
              <a:spLocks noChangeShapeType="1"/>
            </p:cNvSpPr>
            <p:nvPr/>
          </p:nvSpPr>
          <p:spPr bwMode="auto">
            <a:xfrm flipH="1">
              <a:off x="4386" y="2552"/>
              <a:ext cx="328" cy="20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8" name="Line 21"/>
            <p:cNvSpPr>
              <a:spLocks noChangeShapeType="1"/>
            </p:cNvSpPr>
            <p:nvPr/>
          </p:nvSpPr>
          <p:spPr bwMode="auto">
            <a:xfrm>
              <a:off x="4094" y="1338"/>
              <a:ext cx="106" cy="541"/>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29" name="Line 22"/>
            <p:cNvSpPr>
              <a:spLocks noChangeShapeType="1"/>
            </p:cNvSpPr>
            <p:nvPr/>
          </p:nvSpPr>
          <p:spPr bwMode="auto">
            <a:xfrm>
              <a:off x="3234" y="1941"/>
              <a:ext cx="426" cy="407"/>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0" name="Line 23"/>
            <p:cNvSpPr>
              <a:spLocks noChangeShapeType="1"/>
            </p:cNvSpPr>
            <p:nvPr/>
          </p:nvSpPr>
          <p:spPr bwMode="auto">
            <a:xfrm flipH="1">
              <a:off x="3412" y="2835"/>
              <a:ext cx="744" cy="293"/>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1" name="Line 24"/>
            <p:cNvSpPr>
              <a:spLocks noChangeShapeType="1"/>
            </p:cNvSpPr>
            <p:nvPr/>
          </p:nvSpPr>
          <p:spPr bwMode="auto">
            <a:xfrm>
              <a:off x="4918" y="2508"/>
              <a:ext cx="381" cy="168"/>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32" name="Text Box 25"/>
            <p:cNvSpPr txBox="1">
              <a:spLocks noChangeArrowheads="1"/>
            </p:cNvSpPr>
            <p:nvPr/>
          </p:nvSpPr>
          <p:spPr bwMode="auto">
            <a:xfrm>
              <a:off x="3881" y="1488"/>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1</a:t>
              </a:r>
            </a:p>
          </p:txBody>
        </p:sp>
        <p:sp>
          <p:nvSpPr>
            <p:cNvPr id="59433" name="Text Box 26"/>
            <p:cNvSpPr txBox="1">
              <a:spLocks noChangeArrowheads="1"/>
            </p:cNvSpPr>
            <p:nvPr/>
          </p:nvSpPr>
          <p:spPr bwMode="auto">
            <a:xfrm>
              <a:off x="4743" y="1633"/>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4</a:t>
              </a:r>
            </a:p>
          </p:txBody>
        </p:sp>
        <p:sp>
          <p:nvSpPr>
            <p:cNvPr id="59434" name="Text Box 27"/>
            <p:cNvSpPr txBox="1">
              <a:spLocks noChangeArrowheads="1"/>
            </p:cNvSpPr>
            <p:nvPr/>
          </p:nvSpPr>
          <p:spPr bwMode="auto">
            <a:xfrm>
              <a:off x="4433" y="1996"/>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2</a:t>
              </a:r>
            </a:p>
          </p:txBody>
        </p:sp>
        <p:sp>
          <p:nvSpPr>
            <p:cNvPr id="59435" name="Text Box 28"/>
            <p:cNvSpPr txBox="1">
              <a:spLocks noChangeArrowheads="1"/>
            </p:cNvSpPr>
            <p:nvPr/>
          </p:nvSpPr>
          <p:spPr bwMode="auto">
            <a:xfrm>
              <a:off x="4956" y="2528"/>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3</a:t>
              </a:r>
            </a:p>
          </p:txBody>
        </p:sp>
        <p:sp>
          <p:nvSpPr>
            <p:cNvPr id="59436" name="Text Box 29"/>
            <p:cNvSpPr txBox="1">
              <a:spLocks noChangeArrowheads="1"/>
            </p:cNvSpPr>
            <p:nvPr/>
          </p:nvSpPr>
          <p:spPr bwMode="auto">
            <a:xfrm>
              <a:off x="4389" y="2466"/>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5</a:t>
              </a:r>
            </a:p>
          </p:txBody>
        </p:sp>
        <p:sp>
          <p:nvSpPr>
            <p:cNvPr id="59437" name="Text Box 30"/>
            <p:cNvSpPr txBox="1">
              <a:spLocks noChangeArrowheads="1"/>
            </p:cNvSpPr>
            <p:nvPr/>
          </p:nvSpPr>
          <p:spPr bwMode="auto">
            <a:xfrm>
              <a:off x="3662" y="2785"/>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7</a:t>
              </a:r>
            </a:p>
          </p:txBody>
        </p:sp>
        <p:sp>
          <p:nvSpPr>
            <p:cNvPr id="59438" name="Text Box 31"/>
            <p:cNvSpPr txBox="1">
              <a:spLocks noChangeArrowheads="1"/>
            </p:cNvSpPr>
            <p:nvPr/>
          </p:nvSpPr>
          <p:spPr bwMode="auto">
            <a:xfrm>
              <a:off x="4434" y="3069"/>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6</a:t>
              </a:r>
            </a:p>
          </p:txBody>
        </p:sp>
        <p:sp>
          <p:nvSpPr>
            <p:cNvPr id="59439" name="Text Box 32"/>
            <p:cNvSpPr txBox="1">
              <a:spLocks noChangeArrowheads="1"/>
            </p:cNvSpPr>
            <p:nvPr/>
          </p:nvSpPr>
          <p:spPr bwMode="auto">
            <a:xfrm>
              <a:off x="3344" y="2005"/>
              <a:ext cx="3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11</a:t>
              </a:r>
            </a:p>
          </p:txBody>
        </p:sp>
        <p:sp>
          <p:nvSpPr>
            <p:cNvPr id="59440" name="Text Box 33"/>
            <p:cNvSpPr txBox="1">
              <a:spLocks noChangeArrowheads="1"/>
            </p:cNvSpPr>
            <p:nvPr/>
          </p:nvSpPr>
          <p:spPr bwMode="auto">
            <a:xfrm>
              <a:off x="3937" y="2422"/>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8</a:t>
              </a:r>
            </a:p>
          </p:txBody>
        </p:sp>
        <p:sp>
          <p:nvSpPr>
            <p:cNvPr id="59441" name="Text Box 34"/>
            <p:cNvSpPr txBox="1">
              <a:spLocks noChangeArrowheads="1"/>
            </p:cNvSpPr>
            <p:nvPr/>
          </p:nvSpPr>
          <p:spPr bwMode="auto">
            <a:xfrm>
              <a:off x="2910" y="2483"/>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10</a:t>
              </a:r>
            </a:p>
          </p:txBody>
        </p:sp>
        <p:sp>
          <p:nvSpPr>
            <p:cNvPr id="59442" name="Text Box 35"/>
            <p:cNvSpPr txBox="1">
              <a:spLocks noChangeArrowheads="1"/>
            </p:cNvSpPr>
            <p:nvPr/>
          </p:nvSpPr>
          <p:spPr bwMode="auto">
            <a:xfrm>
              <a:off x="3787" y="2032"/>
              <a:ext cx="2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lang="en-US" altLang="zh-CN" b="1">
                  <a:solidFill>
                    <a:srgbClr val="000066"/>
                  </a:solidFill>
                </a:rPr>
                <a:t>9</a:t>
              </a:r>
            </a:p>
          </p:txBody>
        </p:sp>
      </p:grpSp>
      <p:sp>
        <p:nvSpPr>
          <p:cNvPr id="210980" name="Oval 36"/>
          <p:cNvSpPr>
            <a:spLocks noChangeArrowheads="1"/>
          </p:cNvSpPr>
          <p:nvPr/>
        </p:nvSpPr>
        <p:spPr bwMode="auto">
          <a:xfrm>
            <a:off x="3881438" y="2236788"/>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1" name="Oval 37"/>
          <p:cNvSpPr>
            <a:spLocks noChangeArrowheads="1"/>
          </p:cNvSpPr>
          <p:nvPr/>
        </p:nvSpPr>
        <p:spPr bwMode="auto">
          <a:xfrm>
            <a:off x="2292350" y="3249613"/>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2" name="Oval 38"/>
          <p:cNvSpPr>
            <a:spLocks noChangeArrowheads="1"/>
          </p:cNvSpPr>
          <p:nvPr/>
        </p:nvSpPr>
        <p:spPr bwMode="auto">
          <a:xfrm>
            <a:off x="3965575" y="3475038"/>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3" name="Oval 39"/>
          <p:cNvSpPr>
            <a:spLocks noChangeArrowheads="1"/>
          </p:cNvSpPr>
          <p:nvPr/>
        </p:nvSpPr>
        <p:spPr bwMode="auto">
          <a:xfrm>
            <a:off x="3263900" y="4235450"/>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4" name="Oval 40"/>
          <p:cNvSpPr>
            <a:spLocks noChangeArrowheads="1"/>
          </p:cNvSpPr>
          <p:nvPr/>
        </p:nvSpPr>
        <p:spPr bwMode="auto">
          <a:xfrm>
            <a:off x="4937125" y="4206875"/>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5" name="Oval 41"/>
          <p:cNvSpPr>
            <a:spLocks noChangeArrowheads="1"/>
          </p:cNvSpPr>
          <p:nvPr/>
        </p:nvSpPr>
        <p:spPr bwMode="auto">
          <a:xfrm>
            <a:off x="2587625" y="5486400"/>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6" name="Oval 42"/>
          <p:cNvSpPr>
            <a:spLocks noChangeArrowheads="1"/>
          </p:cNvSpPr>
          <p:nvPr/>
        </p:nvSpPr>
        <p:spPr bwMode="auto">
          <a:xfrm>
            <a:off x="4051300" y="4797425"/>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7" name="Oval 43"/>
          <p:cNvSpPr>
            <a:spLocks noChangeArrowheads="1"/>
          </p:cNvSpPr>
          <p:nvPr/>
        </p:nvSpPr>
        <p:spPr bwMode="auto">
          <a:xfrm>
            <a:off x="5949950" y="4641850"/>
            <a:ext cx="492125" cy="46355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88" name="Line 44"/>
          <p:cNvSpPr>
            <a:spLocks noChangeShapeType="1"/>
          </p:cNvSpPr>
          <p:nvPr/>
        </p:nvSpPr>
        <p:spPr bwMode="auto">
          <a:xfrm>
            <a:off x="4051300" y="2701925"/>
            <a:ext cx="153988" cy="7747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989" name="Line 45"/>
          <p:cNvSpPr>
            <a:spLocks noChangeShapeType="1"/>
          </p:cNvSpPr>
          <p:nvPr/>
        </p:nvSpPr>
        <p:spPr bwMode="auto">
          <a:xfrm>
            <a:off x="4432300" y="3854450"/>
            <a:ext cx="504825" cy="3810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990" name="Line 46"/>
          <p:cNvSpPr>
            <a:spLocks noChangeShapeType="1"/>
          </p:cNvSpPr>
          <p:nvPr/>
        </p:nvSpPr>
        <p:spPr bwMode="auto">
          <a:xfrm>
            <a:off x="5387975" y="4529138"/>
            <a:ext cx="561975" cy="28098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992" name="Line 48"/>
          <p:cNvSpPr>
            <a:spLocks noChangeShapeType="1"/>
          </p:cNvSpPr>
          <p:nvPr/>
        </p:nvSpPr>
        <p:spPr bwMode="auto">
          <a:xfrm flipV="1">
            <a:off x="4535488" y="4549775"/>
            <a:ext cx="517525" cy="36512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993" name="Line 49"/>
          <p:cNvSpPr>
            <a:spLocks noChangeShapeType="1"/>
          </p:cNvSpPr>
          <p:nvPr/>
        </p:nvSpPr>
        <p:spPr bwMode="auto">
          <a:xfrm flipV="1">
            <a:off x="3128963" y="5041900"/>
            <a:ext cx="2868612" cy="787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994" name="Line 50"/>
          <p:cNvSpPr>
            <a:spLocks noChangeShapeType="1"/>
          </p:cNvSpPr>
          <p:nvPr/>
        </p:nvSpPr>
        <p:spPr bwMode="auto">
          <a:xfrm>
            <a:off x="3678238" y="4648200"/>
            <a:ext cx="379412" cy="2397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995" name="Line 51"/>
          <p:cNvSpPr>
            <a:spLocks noChangeShapeType="1"/>
          </p:cNvSpPr>
          <p:nvPr/>
        </p:nvSpPr>
        <p:spPr bwMode="auto">
          <a:xfrm>
            <a:off x="2495550" y="3733800"/>
            <a:ext cx="252413" cy="18018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0980"/>
                                        </p:tgtEl>
                                        <p:attrNameLst>
                                          <p:attrName>style.visibility</p:attrName>
                                        </p:attrNameLst>
                                      </p:cBhvr>
                                      <p:to>
                                        <p:strVal val="visible"/>
                                      </p:to>
                                    </p:set>
                                    <p:animEffect transition="in" filter="blinds(horizontal)">
                                      <p:cBhvr>
                                        <p:cTn id="7" dur="500"/>
                                        <p:tgtEl>
                                          <p:spTgt spid="210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981"/>
                                        </p:tgtEl>
                                        <p:attrNameLst>
                                          <p:attrName>style.visibility</p:attrName>
                                        </p:attrNameLst>
                                      </p:cBhvr>
                                      <p:to>
                                        <p:strVal val="visible"/>
                                      </p:to>
                                    </p:set>
                                    <p:animEffect transition="in" filter="blinds(horizontal)">
                                      <p:cBhvr>
                                        <p:cTn id="12" dur="500"/>
                                        <p:tgtEl>
                                          <p:spTgt spid="2109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0982"/>
                                        </p:tgtEl>
                                        <p:attrNameLst>
                                          <p:attrName>style.visibility</p:attrName>
                                        </p:attrNameLst>
                                      </p:cBhvr>
                                      <p:to>
                                        <p:strVal val="visible"/>
                                      </p:to>
                                    </p:set>
                                    <p:animEffect transition="in" filter="blinds(horizontal)">
                                      <p:cBhvr>
                                        <p:cTn id="17" dur="500"/>
                                        <p:tgtEl>
                                          <p:spTgt spid="2109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0983"/>
                                        </p:tgtEl>
                                        <p:attrNameLst>
                                          <p:attrName>style.visibility</p:attrName>
                                        </p:attrNameLst>
                                      </p:cBhvr>
                                      <p:to>
                                        <p:strVal val="visible"/>
                                      </p:to>
                                    </p:set>
                                    <p:animEffect transition="in" filter="blinds(horizontal)">
                                      <p:cBhvr>
                                        <p:cTn id="22" dur="500"/>
                                        <p:tgtEl>
                                          <p:spTgt spid="2109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0984"/>
                                        </p:tgtEl>
                                        <p:attrNameLst>
                                          <p:attrName>style.visibility</p:attrName>
                                        </p:attrNameLst>
                                      </p:cBhvr>
                                      <p:to>
                                        <p:strVal val="visible"/>
                                      </p:to>
                                    </p:set>
                                    <p:animEffect transition="in" filter="blinds(horizontal)">
                                      <p:cBhvr>
                                        <p:cTn id="27" dur="500"/>
                                        <p:tgtEl>
                                          <p:spTgt spid="2109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0985"/>
                                        </p:tgtEl>
                                        <p:attrNameLst>
                                          <p:attrName>style.visibility</p:attrName>
                                        </p:attrNameLst>
                                      </p:cBhvr>
                                      <p:to>
                                        <p:strVal val="visible"/>
                                      </p:to>
                                    </p:set>
                                    <p:animEffect transition="in" filter="blinds(horizontal)">
                                      <p:cBhvr>
                                        <p:cTn id="32" dur="500"/>
                                        <p:tgtEl>
                                          <p:spTgt spid="2109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0986"/>
                                        </p:tgtEl>
                                        <p:attrNameLst>
                                          <p:attrName>style.visibility</p:attrName>
                                        </p:attrNameLst>
                                      </p:cBhvr>
                                      <p:to>
                                        <p:strVal val="visible"/>
                                      </p:to>
                                    </p:set>
                                    <p:animEffect transition="in" filter="blinds(horizontal)">
                                      <p:cBhvr>
                                        <p:cTn id="37" dur="500"/>
                                        <p:tgtEl>
                                          <p:spTgt spid="2109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0987"/>
                                        </p:tgtEl>
                                        <p:attrNameLst>
                                          <p:attrName>style.visibility</p:attrName>
                                        </p:attrNameLst>
                                      </p:cBhvr>
                                      <p:to>
                                        <p:strVal val="visible"/>
                                      </p:to>
                                    </p:set>
                                    <p:animEffect transition="in" filter="blinds(horizontal)">
                                      <p:cBhvr>
                                        <p:cTn id="42" dur="500"/>
                                        <p:tgtEl>
                                          <p:spTgt spid="2109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0988"/>
                                        </p:tgtEl>
                                        <p:attrNameLst>
                                          <p:attrName>style.visibility</p:attrName>
                                        </p:attrNameLst>
                                      </p:cBhvr>
                                      <p:to>
                                        <p:strVal val="visible"/>
                                      </p:to>
                                    </p:set>
                                    <p:animEffect transition="in" filter="blinds(horizontal)">
                                      <p:cBhvr>
                                        <p:cTn id="47" dur="500"/>
                                        <p:tgtEl>
                                          <p:spTgt spid="21098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0989"/>
                                        </p:tgtEl>
                                        <p:attrNameLst>
                                          <p:attrName>style.visibility</p:attrName>
                                        </p:attrNameLst>
                                      </p:cBhvr>
                                      <p:to>
                                        <p:strVal val="visible"/>
                                      </p:to>
                                    </p:set>
                                    <p:animEffect transition="in" filter="blinds(horizontal)">
                                      <p:cBhvr>
                                        <p:cTn id="52" dur="500"/>
                                        <p:tgtEl>
                                          <p:spTgt spid="21098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0990"/>
                                        </p:tgtEl>
                                        <p:attrNameLst>
                                          <p:attrName>style.visibility</p:attrName>
                                        </p:attrNameLst>
                                      </p:cBhvr>
                                      <p:to>
                                        <p:strVal val="visible"/>
                                      </p:to>
                                    </p:set>
                                    <p:animEffect transition="in" filter="blinds(horizontal)">
                                      <p:cBhvr>
                                        <p:cTn id="57" dur="500"/>
                                        <p:tgtEl>
                                          <p:spTgt spid="21099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0992"/>
                                        </p:tgtEl>
                                        <p:attrNameLst>
                                          <p:attrName>style.visibility</p:attrName>
                                        </p:attrNameLst>
                                      </p:cBhvr>
                                      <p:to>
                                        <p:strVal val="visible"/>
                                      </p:to>
                                    </p:set>
                                    <p:animEffect transition="in" filter="blinds(horizontal)">
                                      <p:cBhvr>
                                        <p:cTn id="62" dur="500"/>
                                        <p:tgtEl>
                                          <p:spTgt spid="2109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10993"/>
                                        </p:tgtEl>
                                        <p:attrNameLst>
                                          <p:attrName>style.visibility</p:attrName>
                                        </p:attrNameLst>
                                      </p:cBhvr>
                                      <p:to>
                                        <p:strVal val="visible"/>
                                      </p:to>
                                    </p:set>
                                    <p:animEffect transition="in" filter="blinds(horizontal)">
                                      <p:cBhvr>
                                        <p:cTn id="67" dur="500"/>
                                        <p:tgtEl>
                                          <p:spTgt spid="21099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0994"/>
                                        </p:tgtEl>
                                        <p:attrNameLst>
                                          <p:attrName>style.visibility</p:attrName>
                                        </p:attrNameLst>
                                      </p:cBhvr>
                                      <p:to>
                                        <p:strVal val="visible"/>
                                      </p:to>
                                    </p:set>
                                    <p:animEffect transition="in" filter="blinds(horizontal)">
                                      <p:cBhvr>
                                        <p:cTn id="72" dur="500"/>
                                        <p:tgtEl>
                                          <p:spTgt spid="21099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10995"/>
                                        </p:tgtEl>
                                        <p:attrNameLst>
                                          <p:attrName>style.visibility</p:attrName>
                                        </p:attrNameLst>
                                      </p:cBhvr>
                                      <p:to>
                                        <p:strVal val="visible"/>
                                      </p:to>
                                    </p:set>
                                    <p:animEffect transition="in" filter="blinds(horizontal)">
                                      <p:cBhvr>
                                        <p:cTn id="77" dur="500"/>
                                        <p:tgtEl>
                                          <p:spTgt spid="210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80" grpId="0" animBg="1"/>
      <p:bldP spid="210981" grpId="0" animBg="1"/>
      <p:bldP spid="210982" grpId="0" animBg="1"/>
      <p:bldP spid="210983" grpId="0" animBg="1"/>
      <p:bldP spid="210984" grpId="0" animBg="1"/>
      <p:bldP spid="210985" grpId="0" animBg="1"/>
      <p:bldP spid="210986" grpId="0" animBg="1"/>
      <p:bldP spid="210987" grpId="0" animBg="1"/>
      <p:bldP spid="210988" grpId="0" animBg="1"/>
      <p:bldP spid="210989" grpId="0" animBg="1"/>
      <p:bldP spid="210990" grpId="0" animBg="1"/>
      <p:bldP spid="210992" grpId="0" animBg="1"/>
      <p:bldP spid="210993" grpId="0" animBg="1"/>
      <p:bldP spid="210994" grpId="0" animBg="1"/>
      <p:bldP spid="21099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294468" y="906463"/>
            <a:ext cx="8663552" cy="5302250"/>
          </a:xfrm>
        </p:spPr>
        <p:txBody>
          <a:bodyPr/>
          <a:lstStyle/>
          <a:p>
            <a:pPr eaLnBrk="1" hangingPunct="1"/>
            <a:r>
              <a:rPr lang="zh-CN" altLang="en-US" dirty="0" smtClean="0"/>
              <a:t>图的基本术语</a:t>
            </a:r>
          </a:p>
          <a:p>
            <a:pPr lvl="1" eaLnBrk="1" hangingPunct="1"/>
            <a:r>
              <a:rPr kumimoji="1" lang="zh-CN" altLang="en-US" dirty="0" smtClean="0">
                <a:latin typeface="宋体" charset="-122"/>
              </a:rPr>
              <a:t>有向图和无向图表示区别</a:t>
            </a:r>
          </a:p>
          <a:p>
            <a:pPr lvl="2" eaLnBrk="1" hangingPunct="1"/>
            <a:r>
              <a:rPr kumimoji="1" lang="zh-CN" altLang="en-US" dirty="0" smtClean="0">
                <a:latin typeface="宋体" charset="-122"/>
              </a:rPr>
              <a:t>无向图中</a:t>
            </a:r>
          </a:p>
          <a:p>
            <a:pPr lvl="3" eaLnBrk="1" hangingPunct="1"/>
            <a:r>
              <a:rPr lang="zh-CN" altLang="en-US" dirty="0" smtClean="0"/>
              <a:t>一条边（</a:t>
            </a:r>
            <a:r>
              <a:rPr lang="en-US" altLang="zh-CN" dirty="0" smtClean="0"/>
              <a:t>x, y</a:t>
            </a:r>
            <a:r>
              <a:rPr lang="zh-CN" altLang="en-US" dirty="0" smtClean="0"/>
              <a:t>）与（</a:t>
            </a:r>
            <a:r>
              <a:rPr lang="en-US" altLang="zh-CN" dirty="0" smtClean="0"/>
              <a:t>y, x</a:t>
            </a:r>
            <a:r>
              <a:rPr lang="zh-CN" altLang="en-US" dirty="0" smtClean="0"/>
              <a:t>）表示的结果相同，用圆括号表示</a:t>
            </a:r>
          </a:p>
          <a:p>
            <a:pPr lvl="2" eaLnBrk="1" hangingPunct="1"/>
            <a:r>
              <a:rPr kumimoji="1" lang="zh-CN" altLang="en-US" dirty="0" smtClean="0">
                <a:latin typeface="宋体" charset="-122"/>
              </a:rPr>
              <a:t>有向图中</a:t>
            </a:r>
          </a:p>
          <a:p>
            <a:pPr lvl="3" eaLnBrk="1" hangingPunct="1"/>
            <a:r>
              <a:rPr lang="zh-CN" altLang="en-US" dirty="0" smtClean="0"/>
              <a:t>一条边</a:t>
            </a:r>
            <a:r>
              <a:rPr lang="en-US" altLang="zh-CN" dirty="0" smtClean="0"/>
              <a:t>&lt;x, y&gt;</a:t>
            </a:r>
            <a:r>
              <a:rPr lang="zh-CN" altLang="en-US" dirty="0" smtClean="0"/>
              <a:t>与</a:t>
            </a:r>
            <a:r>
              <a:rPr lang="en-US" altLang="zh-CN" dirty="0" smtClean="0"/>
              <a:t>&lt;y, x&gt;</a:t>
            </a:r>
            <a:r>
              <a:rPr lang="zh-CN" altLang="en-US" dirty="0" smtClean="0"/>
              <a:t>表示的结果不相同，用尖括号表示</a:t>
            </a:r>
          </a:p>
          <a:p>
            <a:pPr lvl="3" eaLnBrk="1" hangingPunct="1"/>
            <a:r>
              <a:rPr lang="en-US" altLang="zh-CN" dirty="0" smtClean="0"/>
              <a:t>&lt;x, y&gt;</a:t>
            </a:r>
            <a:r>
              <a:rPr lang="zh-CN" altLang="en-US" dirty="0" smtClean="0"/>
              <a:t>表示从顶点</a:t>
            </a:r>
            <a:r>
              <a:rPr lang="en-US" altLang="zh-CN" dirty="0" smtClean="0"/>
              <a:t>x</a:t>
            </a:r>
            <a:r>
              <a:rPr lang="zh-CN" altLang="en-US" dirty="0" smtClean="0"/>
              <a:t>发向顶点</a:t>
            </a:r>
            <a:r>
              <a:rPr lang="en-US" altLang="zh-CN" dirty="0" smtClean="0"/>
              <a:t>y</a:t>
            </a:r>
            <a:r>
              <a:rPr lang="zh-CN" altLang="en-US" dirty="0" smtClean="0"/>
              <a:t>的边，</a:t>
            </a:r>
            <a:r>
              <a:rPr lang="en-US" altLang="zh-CN" dirty="0" smtClean="0"/>
              <a:t>x</a:t>
            </a:r>
            <a:r>
              <a:rPr lang="zh-CN" altLang="en-US" dirty="0" smtClean="0"/>
              <a:t>为始点，</a:t>
            </a:r>
            <a:r>
              <a:rPr lang="en-US" altLang="zh-CN" dirty="0" smtClean="0"/>
              <a:t>y</a:t>
            </a:r>
            <a:r>
              <a:rPr lang="zh-CN" altLang="en-US" dirty="0" smtClean="0"/>
              <a:t>为终点</a:t>
            </a:r>
          </a:p>
          <a:p>
            <a:pPr lvl="3" eaLnBrk="1" hangingPunct="1"/>
            <a:r>
              <a:rPr lang="zh-CN" altLang="en-US" dirty="0" smtClean="0">
                <a:solidFill>
                  <a:srgbClr val="FF0000"/>
                </a:solidFill>
              </a:rPr>
              <a:t>有向边也称为弧</a:t>
            </a:r>
            <a:r>
              <a:rPr lang="zh-CN" altLang="en-US" dirty="0" smtClean="0"/>
              <a:t>，则</a:t>
            </a:r>
            <a:r>
              <a:rPr lang="en-US" altLang="zh-CN" dirty="0" smtClean="0"/>
              <a:t>&lt;x, y&gt;</a:t>
            </a:r>
            <a:r>
              <a:rPr lang="zh-CN" altLang="en-US" dirty="0" smtClean="0"/>
              <a:t>表示为</a:t>
            </a:r>
            <a:r>
              <a:rPr lang="en-US" altLang="zh-CN" dirty="0" smtClean="0"/>
              <a:t>x</a:t>
            </a:r>
            <a:r>
              <a:rPr lang="zh-CN" altLang="en-US" dirty="0" smtClean="0"/>
              <a:t>为弧尾，</a:t>
            </a:r>
            <a:r>
              <a:rPr lang="en-US" altLang="zh-CN" dirty="0" smtClean="0"/>
              <a:t>y</a:t>
            </a:r>
            <a:r>
              <a:rPr lang="zh-CN" altLang="en-US" dirty="0" smtClean="0"/>
              <a:t>为弧头的一条弧</a:t>
            </a:r>
            <a:r>
              <a:rPr lang="zh-CN" altLang="en-US" dirty="0"/>
              <a:t>；</a:t>
            </a:r>
            <a:r>
              <a:rPr lang="zh-CN" altLang="en-US" dirty="0" smtClean="0"/>
              <a:t>而</a:t>
            </a:r>
            <a:r>
              <a:rPr lang="en-US" altLang="zh-CN" dirty="0" smtClean="0"/>
              <a:t>&lt;y, x&gt;</a:t>
            </a:r>
            <a:r>
              <a:rPr lang="zh-CN" altLang="en-US" dirty="0" smtClean="0"/>
              <a:t>表示</a:t>
            </a:r>
            <a:r>
              <a:rPr lang="en-US" altLang="zh-CN" dirty="0" smtClean="0"/>
              <a:t>y</a:t>
            </a:r>
            <a:r>
              <a:rPr lang="zh-CN" altLang="en-US" dirty="0" smtClean="0"/>
              <a:t>为弧尾，</a:t>
            </a:r>
            <a:r>
              <a:rPr lang="en-US" altLang="zh-CN" dirty="0" smtClean="0"/>
              <a:t>x</a:t>
            </a:r>
            <a:r>
              <a:rPr lang="zh-CN" altLang="en-US" dirty="0" smtClean="0"/>
              <a:t>为弧头的另一条弧</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4" name="Rectangle 2"/>
              <p:cNvSpPr>
                <a:spLocks noGrp="1" noChangeArrowheads="1"/>
              </p:cNvSpPr>
              <p:nvPr>
                <p:ph type="body" idx="1"/>
              </p:nvPr>
            </p:nvSpPr>
            <p:spPr>
              <a:xfrm>
                <a:off x="139484" y="822325"/>
                <a:ext cx="8868003" cy="6035675"/>
              </a:xfrm>
            </p:spPr>
            <p:txBody>
              <a:bodyPr/>
              <a:lstStyle/>
              <a:p>
                <a:pPr eaLnBrk="1" hangingPunct="1"/>
                <a:r>
                  <a:rPr lang="zh-CN" altLang="en-US" dirty="0" smtClean="0"/>
                  <a:t>图的基本术语</a:t>
                </a:r>
              </a:p>
              <a:p>
                <a:pPr lvl="1" eaLnBrk="1" hangingPunct="1"/>
                <a:r>
                  <a:rPr lang="zh-CN" altLang="en-US" dirty="0" smtClean="0"/>
                  <a:t>有向完全图</a:t>
                </a:r>
              </a:p>
              <a:p>
                <a:pPr lvl="2" eaLnBrk="1" hangingPunct="1"/>
                <a:r>
                  <a:rPr lang="en-US" altLang="zh-CN" sz="2000" dirty="0" smtClean="0"/>
                  <a:t>n</a:t>
                </a:r>
                <a:r>
                  <a:rPr lang="zh-CN" altLang="zh-CN" sz="2000" dirty="0" smtClean="0"/>
                  <a:t>个顶点的有向图最大边数是</a:t>
                </a:r>
                <a:r>
                  <a:rPr lang="en-US" altLang="zh-CN" sz="2000" dirty="0" smtClean="0"/>
                  <a:t>n(n-1)</a:t>
                </a:r>
              </a:p>
              <a:p>
                <a:pPr lvl="3" eaLnBrk="1" hangingPunct="1"/>
                <a:r>
                  <a:rPr lang="zh-CN" altLang="en-US" dirty="0" smtClean="0"/>
                  <a:t>一般有向图，顶点数为</a:t>
                </a:r>
                <a:r>
                  <a:rPr lang="en-US" altLang="zh-CN" dirty="0" smtClean="0"/>
                  <a:t>n</a:t>
                </a:r>
                <a:r>
                  <a:rPr lang="zh-CN" altLang="en-US" dirty="0" smtClean="0"/>
                  <a:t>，弧数为</a:t>
                </a:r>
                <a:r>
                  <a:rPr lang="en-US" altLang="zh-CN" dirty="0" smtClean="0"/>
                  <a:t>e</a:t>
                </a:r>
                <a:r>
                  <a:rPr lang="zh-CN" altLang="en-US" dirty="0" smtClean="0"/>
                  <a:t>， 则 </a:t>
                </a:r>
                <a14:m>
                  <m:oMath xmlns:m="http://schemas.openxmlformats.org/officeDocument/2006/math">
                    <m:r>
                      <a:rPr lang="en-US" altLang="zh-CN" b="1" i="1" smtClean="0">
                        <a:latin typeface="Cambria Math"/>
                      </a:rPr>
                      <m:t>𝟎</m:t>
                    </m:r>
                    <m:r>
                      <a:rPr lang="en-US" altLang="zh-CN" b="1" i="1" smtClean="0">
                        <a:latin typeface="Cambria Math"/>
                        <a:ea typeface="Cambria Math"/>
                      </a:rPr>
                      <m:t>≤</m:t>
                    </m:r>
                    <m:r>
                      <a:rPr lang="en-US" altLang="zh-CN" b="1" i="1" smtClean="0">
                        <a:latin typeface="Cambria Math"/>
                        <a:ea typeface="Cambria Math"/>
                      </a:rPr>
                      <m:t>𝒆</m:t>
                    </m:r>
                    <m:r>
                      <a:rPr lang="en-US" altLang="zh-CN" b="1" i="1" smtClean="0">
                        <a:latin typeface="Cambria Math"/>
                        <a:ea typeface="Cambria Math"/>
                      </a:rPr>
                      <m:t>≤</m:t>
                    </m:r>
                    <m:r>
                      <a:rPr lang="en-US" altLang="zh-CN" b="1" i="1" smtClean="0">
                        <a:latin typeface="Cambria Math"/>
                        <a:ea typeface="Cambria Math"/>
                      </a:rPr>
                      <m:t>𝒏</m:t>
                    </m:r>
                    <m:r>
                      <a:rPr lang="en-US" altLang="zh-CN" b="1" i="1" smtClean="0">
                        <a:latin typeface="Cambria Math"/>
                        <a:ea typeface="Cambria Math"/>
                      </a:rPr>
                      <m:t>(</m:t>
                    </m:r>
                    <m:r>
                      <a:rPr lang="en-US" altLang="zh-CN" b="1" i="1" smtClean="0">
                        <a:latin typeface="Cambria Math"/>
                        <a:ea typeface="Cambria Math"/>
                      </a:rPr>
                      <m:t>𝒏</m:t>
                    </m:r>
                    <m:r>
                      <a:rPr lang="en-US" altLang="zh-CN" b="1" i="1" smtClean="0">
                        <a:latin typeface="Cambria Math"/>
                        <a:ea typeface="Cambria Math"/>
                      </a:rPr>
                      <m:t>−</m:t>
                    </m:r>
                    <m:r>
                      <a:rPr lang="en-US" altLang="zh-CN" b="1" i="1" smtClean="0">
                        <a:latin typeface="Cambria Math"/>
                        <a:ea typeface="Cambria Math"/>
                      </a:rPr>
                      <m:t>𝟏</m:t>
                    </m:r>
                    <m:r>
                      <a:rPr lang="en-US" altLang="zh-CN" b="1" i="1" smtClean="0">
                        <a:latin typeface="Cambria Math"/>
                        <a:ea typeface="Cambria Math"/>
                      </a:rPr>
                      <m:t>)</m:t>
                    </m:r>
                  </m:oMath>
                </a14:m>
                <a:endParaRPr lang="en-US" altLang="zh-CN" dirty="0" smtClean="0"/>
              </a:p>
              <a:p>
                <a:pPr lvl="2" eaLnBrk="1" hangingPunct="1"/>
                <a:r>
                  <a:rPr lang="zh-CN" altLang="en-US" sz="2000" dirty="0" smtClean="0"/>
                  <a:t>例</a:t>
                </a:r>
                <a:r>
                  <a:rPr lang="en-US" altLang="zh-CN" sz="2000" dirty="0" smtClean="0"/>
                  <a:t>G3</a:t>
                </a:r>
                <a:r>
                  <a:rPr lang="zh-CN" altLang="en-US" dirty="0" smtClean="0"/>
                  <a:t>。</a:t>
                </a:r>
              </a:p>
              <a:p>
                <a:pPr lvl="1" eaLnBrk="1" hangingPunct="1"/>
                <a:r>
                  <a:rPr lang="zh-CN" altLang="zh-CN" dirty="0" smtClean="0"/>
                  <a:t>无向完</a:t>
                </a:r>
                <a:r>
                  <a:rPr lang="zh-CN" altLang="en-US" dirty="0" smtClean="0"/>
                  <a:t>全</a:t>
                </a:r>
                <a:r>
                  <a:rPr lang="zh-CN" altLang="zh-CN" dirty="0" smtClean="0"/>
                  <a:t>图</a:t>
                </a:r>
                <a:endParaRPr lang="zh-CN" altLang="en-US" dirty="0" smtClean="0"/>
              </a:p>
              <a:p>
                <a:pPr lvl="2" eaLnBrk="1" hangingPunct="1"/>
                <a:r>
                  <a:rPr lang="en-US" altLang="zh-CN" sz="2000" dirty="0" smtClean="0"/>
                  <a:t>n</a:t>
                </a:r>
                <a:r>
                  <a:rPr lang="zh-CN" altLang="zh-CN" sz="2000" dirty="0" smtClean="0"/>
                  <a:t>个顶点的无向图最大边数是</a:t>
                </a:r>
                <a:r>
                  <a:rPr lang="en-US" altLang="zh-CN" sz="2000" dirty="0" smtClean="0"/>
                  <a:t>n(n-1)/2</a:t>
                </a:r>
              </a:p>
              <a:p>
                <a:pPr lvl="3" eaLnBrk="1" hangingPunct="1">
                  <a:buFont typeface="Wingdings" pitchFamily="2" charset="2"/>
                  <a:buChar char="o"/>
                </a:pPr>
                <a:r>
                  <a:rPr lang="zh-CN" altLang="en-US" dirty="0" smtClean="0"/>
                  <a:t>一般无向图，顶点数为</a:t>
                </a:r>
                <a:r>
                  <a:rPr lang="en-US" altLang="zh-CN" dirty="0" smtClean="0"/>
                  <a:t>n</a:t>
                </a:r>
                <a:r>
                  <a:rPr lang="zh-CN" altLang="en-US" dirty="0" smtClean="0"/>
                  <a:t>，边数为</a:t>
                </a:r>
                <a:r>
                  <a:rPr lang="en-US" altLang="zh-CN" dirty="0" smtClean="0"/>
                  <a:t>e</a:t>
                </a:r>
                <a:r>
                  <a:rPr lang="zh-CN" altLang="en-US" dirty="0" smtClean="0"/>
                  <a:t>，则</a:t>
                </a:r>
                <a14:m>
                  <m:oMath xmlns:m="http://schemas.openxmlformats.org/officeDocument/2006/math">
                    <m:r>
                      <a:rPr lang="en-US" altLang="zh-CN" i="1">
                        <a:latin typeface="Cambria Math"/>
                      </a:rPr>
                      <m:t>𝟎</m:t>
                    </m:r>
                    <m:r>
                      <a:rPr lang="en-US" altLang="zh-CN" i="1">
                        <a:latin typeface="Cambria Math"/>
                        <a:ea typeface="Cambria Math"/>
                      </a:rPr>
                      <m:t>≤</m:t>
                    </m:r>
                    <m:r>
                      <a:rPr lang="en-US" altLang="zh-CN" i="1">
                        <a:latin typeface="Cambria Math"/>
                        <a:ea typeface="Cambria Math"/>
                      </a:rPr>
                      <m:t>𝒆</m:t>
                    </m:r>
                    <m:r>
                      <a:rPr lang="en-US" altLang="zh-CN" i="1">
                        <a:latin typeface="Cambria Math"/>
                        <a:ea typeface="Cambria Math"/>
                      </a:rPr>
                      <m:t>≤</m:t>
                    </m:r>
                    <m:f>
                      <m:fPr>
                        <m:ctrlPr>
                          <a:rPr lang="en-US" altLang="zh-CN" i="1" smtClean="0">
                            <a:latin typeface="Cambria Math" panose="02040503050406030204" pitchFamily="18" charset="0"/>
                            <a:ea typeface="Cambria Math"/>
                          </a:rPr>
                        </m:ctrlPr>
                      </m:fPr>
                      <m:num>
                        <m:r>
                          <a:rPr lang="en-US" altLang="zh-CN" b="1" i="1" smtClean="0">
                            <a:latin typeface="Cambria Math"/>
                            <a:ea typeface="Cambria Math"/>
                          </a:rPr>
                          <m:t>𝒏</m:t>
                        </m:r>
                        <m:r>
                          <a:rPr lang="en-US" altLang="zh-CN" b="1" i="1" smtClean="0">
                            <a:latin typeface="Cambria Math"/>
                            <a:ea typeface="Cambria Math"/>
                          </a:rPr>
                          <m:t>(</m:t>
                        </m:r>
                        <m:r>
                          <a:rPr lang="en-US" altLang="zh-CN" b="1" i="1" smtClean="0">
                            <a:latin typeface="Cambria Math"/>
                            <a:ea typeface="Cambria Math"/>
                          </a:rPr>
                          <m:t>𝒏</m:t>
                        </m:r>
                        <m:r>
                          <a:rPr lang="en-US" altLang="zh-CN" b="1" i="1" smtClean="0">
                            <a:latin typeface="Cambria Math"/>
                            <a:ea typeface="Cambria Math"/>
                          </a:rPr>
                          <m:t>−</m:t>
                        </m:r>
                        <m:r>
                          <a:rPr lang="en-US" altLang="zh-CN" b="1" i="1" smtClean="0">
                            <a:latin typeface="Cambria Math"/>
                            <a:ea typeface="Cambria Math"/>
                          </a:rPr>
                          <m:t>𝟏</m:t>
                        </m:r>
                        <m:r>
                          <a:rPr lang="en-US" altLang="zh-CN" b="1" i="1" smtClean="0">
                            <a:latin typeface="Cambria Math"/>
                            <a:ea typeface="Cambria Math"/>
                          </a:rPr>
                          <m:t>)</m:t>
                        </m:r>
                      </m:num>
                      <m:den>
                        <m:r>
                          <a:rPr lang="en-US" altLang="zh-CN" b="1" i="1" smtClean="0">
                            <a:latin typeface="Cambria Math"/>
                            <a:ea typeface="Cambria Math"/>
                          </a:rPr>
                          <m:t>𝟐</m:t>
                        </m:r>
                      </m:den>
                    </m:f>
                  </m:oMath>
                </a14:m>
                <a:endParaRPr lang="en-US" altLang="zh-CN" dirty="0" smtClean="0"/>
              </a:p>
              <a:p>
                <a:pPr lvl="2" eaLnBrk="1" hangingPunct="1"/>
                <a:r>
                  <a:rPr lang="zh-CN" altLang="en-US" sz="2000" dirty="0" smtClean="0"/>
                  <a:t>例</a:t>
                </a:r>
                <a:r>
                  <a:rPr lang="en-US" altLang="zh-CN" sz="2000" dirty="0" smtClean="0"/>
                  <a:t>G4</a:t>
                </a:r>
              </a:p>
              <a:p>
                <a:pPr lvl="1" eaLnBrk="1" hangingPunct="1"/>
                <a:r>
                  <a:rPr lang="zh-CN" altLang="en-US" dirty="0" smtClean="0"/>
                  <a:t>无向完全图和有向完全图都称为完全图</a:t>
                </a:r>
              </a:p>
              <a:p>
                <a:pPr lvl="2" eaLnBrk="1" hangingPunct="1"/>
                <a:r>
                  <a:rPr lang="zh-CN" altLang="en-US" sz="2000" dirty="0" smtClean="0"/>
                  <a:t>当一个图接近完全图时，则称它为</a:t>
                </a:r>
                <a:r>
                  <a:rPr lang="zh-CN" altLang="en-US" sz="2000" dirty="0" smtClean="0">
                    <a:solidFill>
                      <a:srgbClr val="FF0000"/>
                    </a:solidFill>
                  </a:rPr>
                  <a:t>稠密图（</a:t>
                </a:r>
                <a:r>
                  <a:rPr lang="en-US" altLang="zh-CN" sz="2000" dirty="0">
                    <a:solidFill>
                      <a:srgbClr val="FF0000"/>
                    </a:solidFill>
                  </a:rPr>
                  <a:t>dense graph</a:t>
                </a:r>
                <a:r>
                  <a:rPr lang="zh-CN" altLang="en-US" sz="2000" dirty="0" smtClean="0">
                    <a:solidFill>
                      <a:srgbClr val="FF0000"/>
                    </a:solidFill>
                  </a:rPr>
                  <a:t>）</a:t>
                </a:r>
              </a:p>
              <a:p>
                <a:pPr lvl="2" eaLnBrk="1" hangingPunct="1"/>
                <a:r>
                  <a:rPr lang="zh-CN" altLang="en-US" sz="2000" dirty="0" smtClean="0"/>
                  <a:t>当一个图中含有较少的边或弧时</a:t>
                </a:r>
                <a:r>
                  <a:rPr lang="en-US" altLang="zh-CN" sz="2000" dirty="0" smtClean="0"/>
                  <a:t>(e&lt;</a:t>
                </a:r>
                <a:r>
                  <a:rPr lang="en-US" altLang="zh-CN" sz="2000" dirty="0" err="1" smtClean="0"/>
                  <a:t>nlogn</a:t>
                </a:r>
                <a:r>
                  <a:rPr lang="en-US" altLang="zh-CN" sz="2000" dirty="0" smtClean="0"/>
                  <a:t>)</a:t>
                </a:r>
                <a:r>
                  <a:rPr lang="zh-CN" altLang="en-US" sz="2000" dirty="0" smtClean="0"/>
                  <a:t>，则称它为</a:t>
                </a:r>
                <a:r>
                  <a:rPr lang="zh-CN" altLang="en-US" sz="2000" dirty="0" smtClean="0">
                    <a:solidFill>
                      <a:srgbClr val="FF0000"/>
                    </a:solidFill>
                  </a:rPr>
                  <a:t>稀疏图（</a:t>
                </a:r>
                <a:r>
                  <a:rPr lang="en-US" altLang="zh-CN" sz="2000" dirty="0">
                    <a:solidFill>
                      <a:srgbClr val="FF0000"/>
                    </a:solidFill>
                  </a:rPr>
                  <a:t>sparse graph</a:t>
                </a:r>
                <a:r>
                  <a:rPr lang="zh-CN" altLang="en-US" sz="2000" dirty="0" smtClean="0">
                    <a:solidFill>
                      <a:srgbClr val="FF0000"/>
                    </a:solidFill>
                  </a:rPr>
                  <a:t>）</a:t>
                </a:r>
              </a:p>
            </p:txBody>
          </p:sp>
        </mc:Choice>
        <mc:Fallback xmlns="">
          <p:sp>
            <p:nvSpPr>
              <p:cNvPr id="8194" name="Rectangle 2"/>
              <p:cNvSpPr>
                <a:spLocks noGrp="1" noRot="1" noChangeAspect="1" noMove="1" noResize="1" noEditPoints="1" noAdjustHandles="1" noChangeArrowheads="1" noChangeShapeType="1" noTextEdit="1"/>
              </p:cNvSpPr>
              <p:nvPr>
                <p:ph type="body" idx="1"/>
              </p:nvPr>
            </p:nvSpPr>
            <p:spPr>
              <a:xfrm>
                <a:off x="139484" y="822325"/>
                <a:ext cx="8868003" cy="6035675"/>
              </a:xfrm>
              <a:blipFill>
                <a:blip r:embed="rId3"/>
                <a:stretch>
                  <a:fillRect l="-1581" t="-1515"/>
                </a:stretch>
              </a:blipFill>
            </p:spPr>
            <p:txBody>
              <a:bodyPr/>
              <a:lstStyle/>
              <a:p>
                <a:r>
                  <a:rPr lang="zh-CN" altLang="en-US">
                    <a:noFill/>
                  </a:rPr>
                  <a:t> </a:t>
                </a:r>
              </a:p>
            </p:txBody>
          </p:sp>
        </mc:Fallback>
      </mc:AlternateContent>
      <p:grpSp>
        <p:nvGrpSpPr>
          <p:cNvPr id="8195" name="Group 3"/>
          <p:cNvGrpSpPr>
            <a:grpSpLocks/>
          </p:cNvGrpSpPr>
          <p:nvPr/>
        </p:nvGrpSpPr>
        <p:grpSpPr bwMode="auto">
          <a:xfrm>
            <a:off x="7523970" y="912952"/>
            <a:ext cx="1439862" cy="1290637"/>
            <a:chOff x="4583" y="1515"/>
            <a:chExt cx="907" cy="813"/>
          </a:xfrm>
        </p:grpSpPr>
        <p:grpSp>
          <p:nvGrpSpPr>
            <p:cNvPr id="8205" name="Group 4"/>
            <p:cNvGrpSpPr>
              <a:grpSpLocks/>
            </p:cNvGrpSpPr>
            <p:nvPr/>
          </p:nvGrpSpPr>
          <p:grpSpPr bwMode="auto">
            <a:xfrm>
              <a:off x="4583" y="1515"/>
              <a:ext cx="907" cy="620"/>
              <a:chOff x="741" y="1644"/>
              <a:chExt cx="907" cy="620"/>
            </a:xfrm>
          </p:grpSpPr>
          <p:sp>
            <p:nvSpPr>
              <p:cNvPr id="8207" name="Oval 5"/>
              <p:cNvSpPr>
                <a:spLocks noChangeArrowheads="1"/>
              </p:cNvSpPr>
              <p:nvPr/>
            </p:nvSpPr>
            <p:spPr bwMode="auto">
              <a:xfrm>
                <a:off x="1122" y="1644"/>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2</a:t>
                </a:r>
              </a:p>
            </p:txBody>
          </p:sp>
          <p:sp>
            <p:nvSpPr>
              <p:cNvPr id="8208" name="Oval 6"/>
              <p:cNvSpPr>
                <a:spLocks noChangeArrowheads="1"/>
              </p:cNvSpPr>
              <p:nvPr/>
            </p:nvSpPr>
            <p:spPr bwMode="auto">
              <a:xfrm>
                <a:off x="741" y="2041"/>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1</a:t>
                </a:r>
              </a:p>
            </p:txBody>
          </p:sp>
          <p:sp>
            <p:nvSpPr>
              <p:cNvPr id="8209" name="Oval 7"/>
              <p:cNvSpPr>
                <a:spLocks noChangeArrowheads="1"/>
              </p:cNvSpPr>
              <p:nvPr/>
            </p:nvSpPr>
            <p:spPr bwMode="auto">
              <a:xfrm>
                <a:off x="1448" y="205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3</a:t>
                </a:r>
              </a:p>
            </p:txBody>
          </p:sp>
          <p:sp>
            <p:nvSpPr>
              <p:cNvPr id="8210" name="Line 8"/>
              <p:cNvSpPr>
                <a:spLocks noChangeShapeType="1"/>
              </p:cNvSpPr>
              <p:nvPr/>
            </p:nvSpPr>
            <p:spPr bwMode="auto">
              <a:xfrm>
                <a:off x="922" y="2222"/>
                <a:ext cx="52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1" name="Line 9"/>
              <p:cNvSpPr>
                <a:spLocks noChangeShapeType="1"/>
              </p:cNvSpPr>
              <p:nvPr/>
            </p:nvSpPr>
            <p:spPr bwMode="auto">
              <a:xfrm>
                <a:off x="940" y="2140"/>
                <a:ext cx="523"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2" name="Line 10"/>
              <p:cNvSpPr>
                <a:spLocks noChangeShapeType="1"/>
              </p:cNvSpPr>
              <p:nvPr/>
            </p:nvSpPr>
            <p:spPr bwMode="auto">
              <a:xfrm flipV="1">
                <a:off x="867" y="1789"/>
                <a:ext cx="255" cy="2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3" name="Line 11"/>
              <p:cNvSpPr>
                <a:spLocks noChangeShapeType="1"/>
              </p:cNvSpPr>
              <p:nvPr/>
            </p:nvSpPr>
            <p:spPr bwMode="auto">
              <a:xfrm flipV="1">
                <a:off x="908" y="1829"/>
                <a:ext cx="255" cy="255"/>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4" name="Line 12"/>
              <p:cNvSpPr>
                <a:spLocks noChangeShapeType="1"/>
              </p:cNvSpPr>
              <p:nvPr/>
            </p:nvSpPr>
            <p:spPr bwMode="auto">
              <a:xfrm>
                <a:off x="1256" y="1844"/>
                <a:ext cx="200" cy="2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15" name="Line 13"/>
              <p:cNvSpPr>
                <a:spLocks noChangeShapeType="1"/>
              </p:cNvSpPr>
              <p:nvPr/>
            </p:nvSpPr>
            <p:spPr bwMode="auto">
              <a:xfrm>
                <a:off x="1319" y="1796"/>
                <a:ext cx="200" cy="27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06" name="Text Box 14"/>
            <p:cNvSpPr txBox="1">
              <a:spLocks noChangeArrowheads="1"/>
            </p:cNvSpPr>
            <p:nvPr/>
          </p:nvSpPr>
          <p:spPr bwMode="auto">
            <a:xfrm>
              <a:off x="4940" y="2097"/>
              <a:ext cx="3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t>G3</a:t>
              </a:r>
            </a:p>
          </p:txBody>
        </p:sp>
      </p:grpSp>
      <p:grpSp>
        <p:nvGrpSpPr>
          <p:cNvPr id="8196" name="Group 15"/>
          <p:cNvGrpSpPr>
            <a:grpSpLocks/>
          </p:cNvGrpSpPr>
          <p:nvPr/>
        </p:nvGrpSpPr>
        <p:grpSpPr bwMode="auto">
          <a:xfrm>
            <a:off x="7567626" y="2764035"/>
            <a:ext cx="1439862" cy="1168400"/>
            <a:chOff x="4853" y="2894"/>
            <a:chExt cx="907" cy="736"/>
          </a:xfrm>
        </p:grpSpPr>
        <p:grpSp>
          <p:nvGrpSpPr>
            <p:cNvPr id="8197" name="Group 16"/>
            <p:cNvGrpSpPr>
              <a:grpSpLocks/>
            </p:cNvGrpSpPr>
            <p:nvPr/>
          </p:nvGrpSpPr>
          <p:grpSpPr bwMode="auto">
            <a:xfrm>
              <a:off x="4853" y="2894"/>
              <a:ext cx="907" cy="620"/>
              <a:chOff x="2204" y="1684"/>
              <a:chExt cx="907" cy="620"/>
            </a:xfrm>
          </p:grpSpPr>
          <p:sp>
            <p:nvSpPr>
              <p:cNvPr id="8199" name="Oval 17"/>
              <p:cNvSpPr>
                <a:spLocks noChangeArrowheads="1"/>
              </p:cNvSpPr>
              <p:nvPr/>
            </p:nvSpPr>
            <p:spPr bwMode="auto">
              <a:xfrm>
                <a:off x="2585" y="1684"/>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2</a:t>
                </a:r>
              </a:p>
            </p:txBody>
          </p:sp>
          <p:sp>
            <p:nvSpPr>
              <p:cNvPr id="8200" name="Oval 18"/>
              <p:cNvSpPr>
                <a:spLocks noChangeArrowheads="1"/>
              </p:cNvSpPr>
              <p:nvPr/>
            </p:nvSpPr>
            <p:spPr bwMode="auto">
              <a:xfrm>
                <a:off x="2204" y="2081"/>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1</a:t>
                </a:r>
              </a:p>
            </p:txBody>
          </p:sp>
          <p:sp>
            <p:nvSpPr>
              <p:cNvPr id="8201" name="Oval 19"/>
              <p:cNvSpPr>
                <a:spLocks noChangeArrowheads="1"/>
              </p:cNvSpPr>
              <p:nvPr/>
            </p:nvSpPr>
            <p:spPr bwMode="auto">
              <a:xfrm>
                <a:off x="2911" y="2092"/>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r>
                  <a:rPr kumimoji="1" lang="en-US" altLang="zh-CN" sz="2000">
                    <a:latin typeface="Times New Roman" pitchFamily="18" charset="0"/>
                  </a:rPr>
                  <a:t>3</a:t>
                </a:r>
              </a:p>
            </p:txBody>
          </p:sp>
          <p:sp>
            <p:nvSpPr>
              <p:cNvPr id="8202" name="Line 20"/>
              <p:cNvSpPr>
                <a:spLocks noChangeShapeType="1"/>
              </p:cNvSpPr>
              <p:nvPr/>
            </p:nvSpPr>
            <p:spPr bwMode="auto">
              <a:xfrm>
                <a:off x="2392" y="2180"/>
                <a:ext cx="5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3" name="Line 21"/>
              <p:cNvSpPr>
                <a:spLocks noChangeShapeType="1"/>
              </p:cNvSpPr>
              <p:nvPr/>
            </p:nvSpPr>
            <p:spPr bwMode="auto">
              <a:xfrm flipV="1">
                <a:off x="2330" y="1829"/>
                <a:ext cx="255"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4" name="Line 22"/>
              <p:cNvSpPr>
                <a:spLocks noChangeShapeType="1"/>
              </p:cNvSpPr>
              <p:nvPr/>
            </p:nvSpPr>
            <p:spPr bwMode="auto">
              <a:xfrm>
                <a:off x="2782" y="1836"/>
                <a:ext cx="200"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98" name="Text Box 23"/>
            <p:cNvSpPr txBox="1">
              <a:spLocks noChangeArrowheads="1"/>
            </p:cNvSpPr>
            <p:nvPr/>
          </p:nvSpPr>
          <p:spPr bwMode="auto">
            <a:xfrm>
              <a:off x="5091" y="3399"/>
              <a:ext cx="3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t>G4</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42938" y="912813"/>
            <a:ext cx="7910512" cy="5600700"/>
          </a:xfrm>
        </p:spPr>
        <p:txBody>
          <a:bodyPr/>
          <a:lstStyle/>
          <a:p>
            <a:pPr eaLnBrk="1" hangingPunct="1"/>
            <a:r>
              <a:rPr lang="zh-CN" altLang="en-US" dirty="0" smtClean="0"/>
              <a:t>图的基本术语</a:t>
            </a:r>
          </a:p>
          <a:p>
            <a:pPr lvl="1" eaLnBrk="1" hangingPunct="1"/>
            <a:r>
              <a:rPr lang="zh-CN" altLang="en-US" dirty="0" smtClean="0"/>
              <a:t>顶点（</a:t>
            </a:r>
            <a:r>
              <a:rPr lang="en-US" altLang="zh-CN" dirty="0" smtClean="0"/>
              <a:t>Vertex</a:t>
            </a:r>
            <a:r>
              <a:rPr lang="zh-CN" altLang="en-US" dirty="0" smtClean="0"/>
              <a:t>）</a:t>
            </a:r>
          </a:p>
          <a:p>
            <a:pPr lvl="2" eaLnBrk="1" hangingPunct="1"/>
            <a:r>
              <a:rPr lang="zh-CN" altLang="en-US" dirty="0" smtClean="0"/>
              <a:t> 图中的数据元素（结点）称为顶点</a:t>
            </a:r>
          </a:p>
          <a:p>
            <a:pPr lvl="1" eaLnBrk="1" hangingPunct="1"/>
            <a:r>
              <a:rPr lang="zh-CN" altLang="en-US" dirty="0" smtClean="0"/>
              <a:t>邻接点</a:t>
            </a:r>
          </a:p>
          <a:p>
            <a:pPr lvl="2" eaLnBrk="1" hangingPunct="1"/>
            <a:r>
              <a:rPr kumimoji="1" lang="zh-CN" altLang="en-US" dirty="0" smtClean="0"/>
              <a:t>假若顶点</a:t>
            </a:r>
            <a:r>
              <a:rPr kumimoji="1" lang="en-US" altLang="zh-CN" dirty="0" smtClean="0"/>
              <a:t>v</a:t>
            </a:r>
            <a:r>
              <a:rPr kumimoji="1" lang="zh-CN" altLang="en-US" dirty="0" smtClean="0"/>
              <a:t>和顶点</a:t>
            </a:r>
            <a:r>
              <a:rPr kumimoji="1" lang="en-US" altLang="zh-CN" dirty="0" smtClean="0"/>
              <a:t>w</a:t>
            </a:r>
            <a:r>
              <a:rPr kumimoji="1" lang="zh-CN" altLang="en-US" dirty="0" smtClean="0"/>
              <a:t>之间存在一条边，则称顶点</a:t>
            </a:r>
            <a:r>
              <a:rPr kumimoji="1" lang="en-US" altLang="zh-CN" dirty="0" smtClean="0"/>
              <a:t>v</a:t>
            </a:r>
            <a:r>
              <a:rPr kumimoji="1" lang="zh-CN" altLang="en-US" dirty="0" smtClean="0"/>
              <a:t>和</a:t>
            </a:r>
            <a:r>
              <a:rPr kumimoji="1" lang="en-US" altLang="zh-CN" dirty="0" smtClean="0"/>
              <a:t>w</a:t>
            </a:r>
            <a:r>
              <a:rPr kumimoji="1" lang="zh-CN" altLang="en-US" dirty="0" smtClean="0"/>
              <a:t>互为邻接点</a:t>
            </a:r>
          </a:p>
          <a:p>
            <a:pPr lvl="2" eaLnBrk="1" hangingPunct="1"/>
            <a:r>
              <a:rPr lang="zh-CN" altLang="en-US" dirty="0" smtClean="0">
                <a:latin typeface="隶书" pitchFamily="49" charset="-122"/>
              </a:rPr>
              <a:t>无向图中，若边</a:t>
            </a:r>
            <a:r>
              <a:rPr lang="en-US" altLang="zh-CN" dirty="0" smtClean="0">
                <a:latin typeface="宋体" charset="-122"/>
              </a:rPr>
              <a:t>(</a:t>
            </a:r>
            <a:r>
              <a:rPr lang="zh-CN" altLang="en-US" dirty="0" smtClean="0">
                <a:latin typeface="宋体" charset="-122"/>
              </a:rPr>
              <a:t>Ｖ</a:t>
            </a:r>
            <a:r>
              <a:rPr lang="en-US" altLang="zh-CN" dirty="0" smtClean="0">
                <a:latin typeface="宋体" charset="-122"/>
              </a:rPr>
              <a:t>x,</a:t>
            </a:r>
            <a:r>
              <a:rPr lang="zh-CN" altLang="en-US" dirty="0" smtClean="0">
                <a:latin typeface="宋体" charset="-122"/>
              </a:rPr>
              <a:t>Ｖ</a:t>
            </a:r>
            <a:r>
              <a:rPr lang="en-US" altLang="zh-CN" dirty="0" smtClean="0">
                <a:latin typeface="宋体" charset="-122"/>
              </a:rPr>
              <a:t>y)</a:t>
            </a:r>
            <a:r>
              <a:rPr lang="en-US" altLang="zh-CN" dirty="0" smtClean="0">
                <a:latin typeface="宋体" charset="-122"/>
                <a:sym typeface="Symbol" pitchFamily="18" charset="2"/>
              </a:rPr>
              <a:t> E</a:t>
            </a:r>
            <a:r>
              <a:rPr lang="zh-CN" altLang="en-US" dirty="0" smtClean="0">
                <a:latin typeface="隶书" pitchFamily="49" charset="-122"/>
                <a:sym typeface="Symbol" pitchFamily="18" charset="2"/>
              </a:rPr>
              <a:t>，则</a:t>
            </a:r>
            <a:r>
              <a:rPr lang="zh-CN" altLang="en-US" dirty="0" smtClean="0">
                <a:latin typeface="宋体" charset="-122"/>
                <a:sym typeface="Symbol" pitchFamily="18" charset="2"/>
              </a:rPr>
              <a:t>Ｖ</a:t>
            </a:r>
            <a:r>
              <a:rPr lang="en-US" altLang="zh-CN" dirty="0" smtClean="0">
                <a:latin typeface="宋体" charset="-122"/>
                <a:sym typeface="Symbol" pitchFamily="18" charset="2"/>
              </a:rPr>
              <a:t>x</a:t>
            </a:r>
            <a:r>
              <a:rPr lang="zh-CN" altLang="en-US" dirty="0" smtClean="0">
                <a:latin typeface="宋体" charset="-122"/>
                <a:sym typeface="Symbol" pitchFamily="18" charset="2"/>
              </a:rPr>
              <a:t>、Ｖ</a:t>
            </a:r>
            <a:r>
              <a:rPr lang="en-US" altLang="zh-CN" dirty="0" smtClean="0">
                <a:latin typeface="宋体" charset="-122"/>
                <a:sym typeface="Symbol" pitchFamily="18" charset="2"/>
              </a:rPr>
              <a:t>y</a:t>
            </a:r>
            <a:r>
              <a:rPr lang="zh-CN" altLang="en-US" dirty="0" smtClean="0">
                <a:latin typeface="宋体" charset="-122"/>
                <a:sym typeface="Symbol" pitchFamily="18" charset="2"/>
              </a:rPr>
              <a:t>互为邻接点</a:t>
            </a:r>
          </a:p>
          <a:p>
            <a:pPr lvl="2" eaLnBrk="1" hangingPunct="1"/>
            <a:r>
              <a:rPr lang="zh-CN" altLang="en-US" dirty="0" smtClean="0">
                <a:latin typeface="隶书" pitchFamily="49" charset="-122"/>
                <a:sym typeface="Symbol" pitchFamily="18" charset="2"/>
              </a:rPr>
              <a:t>有向图中，若弧</a:t>
            </a:r>
            <a:r>
              <a:rPr lang="en-US" altLang="zh-CN" dirty="0" smtClean="0">
                <a:latin typeface="隶书" pitchFamily="49" charset="-122"/>
                <a:sym typeface="Symbol" pitchFamily="18" charset="2"/>
              </a:rPr>
              <a:t>&lt;</a:t>
            </a:r>
            <a:r>
              <a:rPr lang="zh-CN" altLang="en-US" dirty="0" smtClean="0">
                <a:latin typeface="隶书" pitchFamily="49" charset="-122"/>
                <a:sym typeface="Symbol" pitchFamily="18" charset="2"/>
              </a:rPr>
              <a:t>Ｖ</a:t>
            </a:r>
            <a:r>
              <a:rPr lang="en-US" altLang="zh-CN" dirty="0" smtClean="0">
                <a:latin typeface="隶书" pitchFamily="49" charset="-122"/>
                <a:sym typeface="Symbol" pitchFamily="18" charset="2"/>
              </a:rPr>
              <a:t>x,</a:t>
            </a:r>
            <a:r>
              <a:rPr lang="zh-CN" altLang="en-US" dirty="0" smtClean="0">
                <a:latin typeface="隶书" pitchFamily="49" charset="-122"/>
                <a:sym typeface="Symbol" pitchFamily="18" charset="2"/>
              </a:rPr>
              <a:t>Ｖ</a:t>
            </a:r>
            <a:r>
              <a:rPr lang="en-US" altLang="zh-CN" dirty="0" smtClean="0">
                <a:latin typeface="隶书" pitchFamily="49" charset="-122"/>
                <a:sym typeface="Symbol" pitchFamily="18" charset="2"/>
              </a:rPr>
              <a:t>y&gt; E</a:t>
            </a:r>
            <a:r>
              <a:rPr lang="zh-CN" altLang="en-US" dirty="0" smtClean="0">
                <a:latin typeface="隶书" pitchFamily="49" charset="-122"/>
                <a:sym typeface="Symbol" pitchFamily="18" charset="2"/>
              </a:rPr>
              <a:t>，则Ｖ</a:t>
            </a:r>
            <a:r>
              <a:rPr lang="en-US" altLang="zh-CN" dirty="0" smtClean="0">
                <a:latin typeface="隶书" pitchFamily="49" charset="-122"/>
                <a:sym typeface="Symbol" pitchFamily="18" charset="2"/>
              </a:rPr>
              <a:t>y</a:t>
            </a:r>
            <a:r>
              <a:rPr lang="zh-CN" altLang="en-US" dirty="0" smtClean="0">
                <a:latin typeface="隶书" pitchFamily="49" charset="-122"/>
                <a:sym typeface="Symbol" pitchFamily="18" charset="2"/>
              </a:rPr>
              <a:t>是Ｖ</a:t>
            </a:r>
            <a:r>
              <a:rPr lang="en-US" altLang="zh-CN" dirty="0" smtClean="0">
                <a:latin typeface="隶书" pitchFamily="49" charset="-122"/>
                <a:sym typeface="Symbol" pitchFamily="18" charset="2"/>
              </a:rPr>
              <a:t>x</a:t>
            </a:r>
            <a:r>
              <a:rPr lang="zh-CN" altLang="en-US" dirty="0" smtClean="0">
                <a:latin typeface="隶书" pitchFamily="49" charset="-122"/>
                <a:sym typeface="Symbol" pitchFamily="18" charset="2"/>
              </a:rPr>
              <a:t>的邻接点，反之，不成立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642938" y="912813"/>
            <a:ext cx="7910512" cy="5600700"/>
          </a:xfrm>
        </p:spPr>
        <p:txBody>
          <a:bodyPr/>
          <a:lstStyle/>
          <a:p>
            <a:pPr eaLnBrk="1" hangingPunct="1"/>
            <a:r>
              <a:rPr lang="zh-CN" altLang="en-US" dirty="0" smtClean="0"/>
              <a:t>图的基本术语</a:t>
            </a:r>
          </a:p>
          <a:p>
            <a:pPr lvl="1" eaLnBrk="1" hangingPunct="1"/>
            <a:r>
              <a:rPr lang="zh-CN" altLang="en-US" dirty="0" smtClean="0"/>
              <a:t>顶点的度</a:t>
            </a:r>
          </a:p>
          <a:p>
            <a:pPr lvl="2" eaLnBrk="1" hangingPunct="1"/>
            <a:r>
              <a:rPr kumimoji="1" lang="zh-CN" altLang="en-US" dirty="0" smtClean="0"/>
              <a:t>在图中，一个顶点依附的边或弧的数目，称为该顶点的度</a:t>
            </a:r>
          </a:p>
          <a:p>
            <a:pPr lvl="2" eaLnBrk="1" hangingPunct="1"/>
            <a:r>
              <a:rPr lang="zh-CN" altLang="en-US" dirty="0" smtClean="0"/>
              <a:t>无向图中</a:t>
            </a:r>
          </a:p>
          <a:p>
            <a:pPr lvl="3" eaLnBrk="1" hangingPunct="1"/>
            <a:r>
              <a:rPr lang="zh-CN" altLang="en-US" dirty="0" smtClean="0"/>
              <a:t>顶点的度为与每个顶点相连的边数</a:t>
            </a:r>
          </a:p>
          <a:p>
            <a:pPr lvl="3" eaLnBrk="1" hangingPunct="1"/>
            <a:r>
              <a:rPr lang="zh-CN" altLang="en-US" dirty="0" smtClean="0"/>
              <a:t>例</a:t>
            </a:r>
            <a:r>
              <a:rPr lang="en-US" altLang="zh-CN" dirty="0" smtClean="0"/>
              <a:t>G5</a:t>
            </a:r>
            <a:r>
              <a:rPr lang="zh-CN" altLang="en-US" dirty="0" smtClean="0"/>
              <a:t>中，</a:t>
            </a:r>
            <a:r>
              <a:rPr kumimoji="1" lang="en-US" altLang="zh-CN" dirty="0" smtClean="0"/>
              <a:t>ID(B) = 3</a:t>
            </a:r>
            <a:r>
              <a:rPr kumimoji="1" lang="zh-CN" altLang="en-US" dirty="0" smtClean="0"/>
              <a:t>， </a:t>
            </a:r>
            <a:r>
              <a:rPr kumimoji="1" lang="en-US" altLang="zh-CN" dirty="0" smtClean="0"/>
              <a:t>ID(A) = 2</a:t>
            </a:r>
            <a:endParaRPr lang="en-US" altLang="zh-CN" dirty="0" smtClean="0"/>
          </a:p>
          <a:p>
            <a:pPr lvl="2" eaLnBrk="1" hangingPunct="1"/>
            <a:r>
              <a:rPr lang="zh-CN" altLang="en-US" dirty="0" smtClean="0"/>
              <a:t>有向图中</a:t>
            </a:r>
          </a:p>
          <a:p>
            <a:pPr lvl="3" eaLnBrk="1" hangingPunct="1"/>
            <a:r>
              <a:rPr lang="zh-CN" altLang="en-US" dirty="0" smtClean="0"/>
              <a:t>顶点的度</a:t>
            </a:r>
            <a:r>
              <a:rPr lang="en-US" altLang="zh-CN" dirty="0" smtClean="0"/>
              <a:t>(TD)=</a:t>
            </a:r>
            <a:r>
              <a:rPr lang="zh-CN" altLang="en-US" dirty="0" smtClean="0"/>
              <a:t>出度</a:t>
            </a:r>
            <a:r>
              <a:rPr lang="en-US" altLang="zh-CN" dirty="0" smtClean="0"/>
              <a:t>(OD)+</a:t>
            </a:r>
            <a:r>
              <a:rPr lang="zh-CN" altLang="en-US" dirty="0" smtClean="0"/>
              <a:t>入度</a:t>
            </a:r>
            <a:r>
              <a:rPr lang="en-US" altLang="zh-CN" dirty="0" smtClean="0"/>
              <a:t>(ID)</a:t>
            </a:r>
          </a:p>
          <a:p>
            <a:pPr lvl="4" eaLnBrk="1" hangingPunct="1"/>
            <a:r>
              <a:rPr lang="zh-CN" altLang="en-US" dirty="0" smtClean="0"/>
              <a:t>入度：以顶点为弧头的弧的数目</a:t>
            </a:r>
          </a:p>
          <a:p>
            <a:pPr lvl="4" eaLnBrk="1" hangingPunct="1"/>
            <a:r>
              <a:rPr lang="zh-CN" altLang="en-US" dirty="0" smtClean="0"/>
              <a:t>出度：以顶点为弧尾的弧的数目</a:t>
            </a:r>
          </a:p>
          <a:p>
            <a:pPr lvl="3" eaLnBrk="1" hangingPunct="1"/>
            <a:r>
              <a:rPr lang="zh-CN" altLang="en-US" dirty="0" smtClean="0"/>
              <a:t>例</a:t>
            </a:r>
            <a:r>
              <a:rPr lang="en-US" altLang="zh-CN" dirty="0" smtClean="0"/>
              <a:t>G6</a:t>
            </a:r>
            <a:r>
              <a:rPr lang="zh-CN" altLang="en-US" dirty="0" smtClean="0"/>
              <a:t>中</a:t>
            </a:r>
          </a:p>
          <a:p>
            <a:pPr lvl="4" eaLnBrk="1" hangingPunct="1"/>
            <a:r>
              <a:rPr lang="zh-CN" altLang="en-US" dirty="0" smtClean="0"/>
              <a:t> </a:t>
            </a:r>
            <a:r>
              <a:rPr kumimoji="1" lang="en-US" altLang="zh-CN" dirty="0" smtClean="0"/>
              <a:t>OD(B) = 1</a:t>
            </a:r>
            <a:r>
              <a:rPr kumimoji="1" lang="zh-CN" altLang="en-US" dirty="0" smtClean="0"/>
              <a:t>， </a:t>
            </a:r>
            <a:r>
              <a:rPr kumimoji="1" lang="en-US" altLang="zh-CN" dirty="0" smtClean="0"/>
              <a:t>ID(B) = 2</a:t>
            </a:r>
            <a:r>
              <a:rPr kumimoji="1" lang="zh-CN" altLang="en-US" dirty="0" smtClean="0"/>
              <a:t>， </a:t>
            </a:r>
            <a:r>
              <a:rPr kumimoji="1" lang="en-US" altLang="zh-CN" dirty="0" smtClean="0"/>
              <a:t>TD(B) = 3</a:t>
            </a:r>
          </a:p>
        </p:txBody>
      </p:sp>
      <p:grpSp>
        <p:nvGrpSpPr>
          <p:cNvPr id="10243" name="Group 3"/>
          <p:cNvGrpSpPr>
            <a:grpSpLocks/>
          </p:cNvGrpSpPr>
          <p:nvPr/>
        </p:nvGrpSpPr>
        <p:grpSpPr bwMode="auto">
          <a:xfrm>
            <a:off x="6323013" y="2433638"/>
            <a:ext cx="2820987" cy="1676400"/>
            <a:chOff x="3691" y="119"/>
            <a:chExt cx="1777" cy="1056"/>
          </a:xfrm>
        </p:grpSpPr>
        <p:grpSp>
          <p:nvGrpSpPr>
            <p:cNvPr id="10259" name="Group 4"/>
            <p:cNvGrpSpPr>
              <a:grpSpLocks/>
            </p:cNvGrpSpPr>
            <p:nvPr/>
          </p:nvGrpSpPr>
          <p:grpSpPr bwMode="auto">
            <a:xfrm>
              <a:off x="3691" y="119"/>
              <a:ext cx="1777" cy="1049"/>
              <a:chOff x="3026" y="2112"/>
              <a:chExt cx="2397" cy="1920"/>
            </a:xfrm>
          </p:grpSpPr>
          <p:sp>
            <p:nvSpPr>
              <p:cNvPr id="10261" name="Oval 5"/>
              <p:cNvSpPr>
                <a:spLocks noChangeArrowheads="1"/>
              </p:cNvSpPr>
              <p:nvPr/>
            </p:nvSpPr>
            <p:spPr bwMode="auto">
              <a:xfrm>
                <a:off x="3026" y="2928"/>
                <a:ext cx="287" cy="336"/>
              </a:xfrm>
              <a:prstGeom prst="ellipse">
                <a:avLst/>
              </a:prstGeom>
              <a:solidFill>
                <a:srgbClr val="CCFFCC">
                  <a:alpha val="50195"/>
                </a:srgbClr>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A</a:t>
                </a:r>
              </a:p>
            </p:txBody>
          </p:sp>
          <p:sp>
            <p:nvSpPr>
              <p:cNvPr id="10262" name="Line 6"/>
              <p:cNvSpPr>
                <a:spLocks noChangeShapeType="1"/>
              </p:cNvSpPr>
              <p:nvPr/>
            </p:nvSpPr>
            <p:spPr bwMode="auto">
              <a:xfrm flipH="1">
                <a:off x="3169" y="2352"/>
                <a:ext cx="480"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3" name="Line 7"/>
              <p:cNvSpPr>
                <a:spLocks noChangeShapeType="1"/>
              </p:cNvSpPr>
              <p:nvPr/>
            </p:nvSpPr>
            <p:spPr bwMode="auto">
              <a:xfrm>
                <a:off x="3938" y="2304"/>
                <a:ext cx="863"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4" name="Line 8"/>
              <p:cNvSpPr>
                <a:spLocks noChangeShapeType="1"/>
              </p:cNvSpPr>
              <p:nvPr/>
            </p:nvSpPr>
            <p:spPr bwMode="auto">
              <a:xfrm>
                <a:off x="3314" y="3120"/>
                <a:ext cx="1487" cy="576"/>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5" name="Line 9"/>
              <p:cNvSpPr>
                <a:spLocks noChangeShapeType="1"/>
              </p:cNvSpPr>
              <p:nvPr/>
            </p:nvSpPr>
            <p:spPr bwMode="auto">
              <a:xfrm flipH="1">
                <a:off x="3882" y="2352"/>
                <a:ext cx="775" cy="1392"/>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6" name="Line 10"/>
              <p:cNvSpPr>
                <a:spLocks noChangeShapeType="1"/>
              </p:cNvSpPr>
              <p:nvPr/>
            </p:nvSpPr>
            <p:spPr bwMode="auto">
              <a:xfrm>
                <a:off x="4945" y="2304"/>
                <a:ext cx="384"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7" name="Line 11"/>
              <p:cNvSpPr>
                <a:spLocks noChangeShapeType="1"/>
              </p:cNvSpPr>
              <p:nvPr/>
            </p:nvSpPr>
            <p:spPr bwMode="auto">
              <a:xfrm flipH="1">
                <a:off x="3930" y="3120"/>
                <a:ext cx="1255" cy="624"/>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Line 12"/>
              <p:cNvSpPr>
                <a:spLocks noChangeShapeType="1"/>
              </p:cNvSpPr>
              <p:nvPr/>
            </p:nvSpPr>
            <p:spPr bwMode="auto">
              <a:xfrm flipH="1">
                <a:off x="3793" y="2481"/>
                <a:ext cx="1" cy="1215"/>
              </a:xfrm>
              <a:prstGeom prst="line">
                <a:avLst/>
              </a:prstGeom>
              <a:noFill/>
              <a:ln w="28575"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Oval 13"/>
              <p:cNvSpPr>
                <a:spLocks noChangeArrowheads="1"/>
              </p:cNvSpPr>
              <p:nvPr/>
            </p:nvSpPr>
            <p:spPr bwMode="auto">
              <a:xfrm>
                <a:off x="4656" y="2112"/>
                <a:ext cx="287" cy="336"/>
              </a:xfrm>
              <a:prstGeom prst="ellipse">
                <a:avLst/>
              </a:prstGeom>
              <a:solidFill>
                <a:srgbClr val="CCFFCC">
                  <a:alpha val="50195"/>
                </a:srgbClr>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C</a:t>
                </a:r>
              </a:p>
            </p:txBody>
          </p:sp>
          <p:sp>
            <p:nvSpPr>
              <p:cNvPr id="10270" name="Oval 14"/>
              <p:cNvSpPr>
                <a:spLocks noChangeArrowheads="1"/>
              </p:cNvSpPr>
              <p:nvPr/>
            </p:nvSpPr>
            <p:spPr bwMode="auto">
              <a:xfrm>
                <a:off x="5136" y="2880"/>
                <a:ext cx="287" cy="336"/>
              </a:xfrm>
              <a:prstGeom prst="ellipse">
                <a:avLst/>
              </a:prstGeom>
              <a:solidFill>
                <a:srgbClr val="CCFFCC">
                  <a:alpha val="50195"/>
                </a:srgbClr>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D</a:t>
                </a:r>
              </a:p>
            </p:txBody>
          </p:sp>
          <p:sp>
            <p:nvSpPr>
              <p:cNvPr id="10271" name="Oval 15"/>
              <p:cNvSpPr>
                <a:spLocks noChangeArrowheads="1"/>
              </p:cNvSpPr>
              <p:nvPr/>
            </p:nvSpPr>
            <p:spPr bwMode="auto">
              <a:xfrm>
                <a:off x="3648" y="3696"/>
                <a:ext cx="287" cy="336"/>
              </a:xfrm>
              <a:prstGeom prst="ellipse">
                <a:avLst/>
              </a:prstGeom>
              <a:solidFill>
                <a:srgbClr val="CCFFCC">
                  <a:alpha val="50195"/>
                </a:srgbClr>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F</a:t>
                </a:r>
              </a:p>
            </p:txBody>
          </p:sp>
          <p:sp>
            <p:nvSpPr>
              <p:cNvPr id="10272" name="Oval 16"/>
              <p:cNvSpPr>
                <a:spLocks noChangeArrowheads="1"/>
              </p:cNvSpPr>
              <p:nvPr/>
            </p:nvSpPr>
            <p:spPr bwMode="auto">
              <a:xfrm>
                <a:off x="4704" y="3648"/>
                <a:ext cx="287" cy="336"/>
              </a:xfrm>
              <a:prstGeom prst="ellipse">
                <a:avLst/>
              </a:prstGeom>
              <a:solidFill>
                <a:srgbClr val="CCFFCC">
                  <a:alpha val="50195"/>
                </a:srgbClr>
              </a:solidFill>
              <a:ln w="28575" cap="sq" algn="ctr">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E</a:t>
                </a:r>
              </a:p>
            </p:txBody>
          </p:sp>
          <p:sp>
            <p:nvSpPr>
              <p:cNvPr id="10273" name="Oval 17"/>
              <p:cNvSpPr>
                <a:spLocks noChangeArrowheads="1"/>
              </p:cNvSpPr>
              <p:nvPr/>
            </p:nvSpPr>
            <p:spPr bwMode="auto">
              <a:xfrm>
                <a:off x="3648" y="2112"/>
                <a:ext cx="287" cy="336"/>
              </a:xfrm>
              <a:prstGeom prst="ellipse">
                <a:avLst/>
              </a:prstGeom>
              <a:solidFill>
                <a:srgbClr val="CCFFCC">
                  <a:alpha val="50195"/>
                </a:srgbClr>
              </a:solidFill>
              <a:ln w="28575" cap="sq">
                <a:solidFill>
                  <a:srgbClr val="000066"/>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B</a:t>
                </a:r>
                <a:endParaRPr kumimoji="1" lang="en-US" altLang="zh-CN" sz="2000">
                  <a:solidFill>
                    <a:srgbClr val="000066"/>
                  </a:solidFill>
                </a:endParaRPr>
              </a:p>
            </p:txBody>
          </p:sp>
        </p:grpSp>
        <p:sp>
          <p:nvSpPr>
            <p:cNvPr id="10260" name="Text Box 18"/>
            <p:cNvSpPr txBox="1">
              <a:spLocks noChangeArrowheads="1"/>
            </p:cNvSpPr>
            <p:nvPr/>
          </p:nvSpPr>
          <p:spPr bwMode="auto">
            <a:xfrm>
              <a:off x="4505" y="944"/>
              <a:ext cx="3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000066"/>
                  </a:solidFill>
                </a:rPr>
                <a:t>G5</a:t>
              </a:r>
            </a:p>
          </p:txBody>
        </p:sp>
      </p:grpSp>
      <p:grpSp>
        <p:nvGrpSpPr>
          <p:cNvPr id="10244" name="Group 33"/>
          <p:cNvGrpSpPr>
            <a:grpSpLocks/>
          </p:cNvGrpSpPr>
          <p:nvPr/>
        </p:nvGrpSpPr>
        <p:grpSpPr bwMode="auto">
          <a:xfrm>
            <a:off x="-7938" y="4308475"/>
            <a:ext cx="2393951" cy="1903413"/>
            <a:chOff x="4252" y="2086"/>
            <a:chExt cx="1508" cy="1199"/>
          </a:xfrm>
        </p:grpSpPr>
        <p:grpSp>
          <p:nvGrpSpPr>
            <p:cNvPr id="10245" name="Group 31"/>
            <p:cNvGrpSpPr>
              <a:grpSpLocks/>
            </p:cNvGrpSpPr>
            <p:nvPr/>
          </p:nvGrpSpPr>
          <p:grpSpPr bwMode="auto">
            <a:xfrm>
              <a:off x="4252" y="2086"/>
              <a:ext cx="1508" cy="1001"/>
              <a:chOff x="336" y="624"/>
              <a:chExt cx="2208" cy="1488"/>
            </a:xfrm>
          </p:grpSpPr>
          <p:sp>
            <p:nvSpPr>
              <p:cNvPr id="10247" name="Line 19"/>
              <p:cNvSpPr>
                <a:spLocks noChangeShapeType="1"/>
              </p:cNvSpPr>
              <p:nvPr/>
            </p:nvSpPr>
            <p:spPr bwMode="auto">
              <a:xfrm flipH="1">
                <a:off x="480" y="768"/>
                <a:ext cx="816"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8" name="Line 20"/>
              <p:cNvSpPr>
                <a:spLocks noChangeShapeType="1"/>
              </p:cNvSpPr>
              <p:nvPr/>
            </p:nvSpPr>
            <p:spPr bwMode="auto">
              <a:xfrm>
                <a:off x="576" y="1488"/>
                <a:ext cx="28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9" name="Line 21"/>
              <p:cNvSpPr>
                <a:spLocks noChangeShapeType="1"/>
              </p:cNvSpPr>
              <p:nvPr/>
            </p:nvSpPr>
            <p:spPr bwMode="auto">
              <a:xfrm>
                <a:off x="1152" y="1920"/>
                <a:ext cx="576" cy="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0" name="Line 22"/>
              <p:cNvSpPr>
                <a:spLocks noChangeShapeType="1"/>
              </p:cNvSpPr>
              <p:nvPr/>
            </p:nvSpPr>
            <p:spPr bwMode="auto">
              <a:xfrm flipH="1" flipV="1">
                <a:off x="1536" y="912"/>
                <a:ext cx="336" cy="864"/>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1" name="Line 23"/>
              <p:cNvSpPr>
                <a:spLocks noChangeShapeType="1"/>
              </p:cNvSpPr>
              <p:nvPr/>
            </p:nvSpPr>
            <p:spPr bwMode="auto">
              <a:xfrm>
                <a:off x="1584" y="768"/>
                <a:ext cx="76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2" name="Line 24"/>
              <p:cNvSpPr>
                <a:spLocks noChangeShapeType="1"/>
              </p:cNvSpPr>
              <p:nvPr/>
            </p:nvSpPr>
            <p:spPr bwMode="auto">
              <a:xfrm flipH="1" flipV="1">
                <a:off x="624" y="1344"/>
                <a:ext cx="1104" cy="480"/>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3" name="Line 25"/>
              <p:cNvSpPr>
                <a:spLocks noChangeShapeType="1"/>
              </p:cNvSpPr>
              <p:nvPr/>
            </p:nvSpPr>
            <p:spPr bwMode="auto">
              <a:xfrm flipH="1">
                <a:off x="1008" y="1344"/>
                <a:ext cx="1248" cy="432"/>
              </a:xfrm>
              <a:prstGeom prst="line">
                <a:avLst/>
              </a:prstGeom>
              <a:noFill/>
              <a:ln w="25400" cap="sq">
                <a:solidFill>
                  <a:srgbClr val="000066"/>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4" name="Oval 26"/>
              <p:cNvSpPr>
                <a:spLocks noChangeArrowheads="1"/>
              </p:cNvSpPr>
              <p:nvPr/>
            </p:nvSpPr>
            <p:spPr bwMode="auto">
              <a:xfrm>
                <a:off x="1296" y="624"/>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A</a:t>
                </a:r>
              </a:p>
            </p:txBody>
          </p:sp>
          <p:sp>
            <p:nvSpPr>
              <p:cNvPr id="10255" name="Oval 27"/>
              <p:cNvSpPr>
                <a:spLocks noChangeArrowheads="1"/>
              </p:cNvSpPr>
              <p:nvPr/>
            </p:nvSpPr>
            <p:spPr bwMode="auto">
              <a:xfrm>
                <a:off x="336" y="1200"/>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B</a:t>
                </a:r>
              </a:p>
            </p:txBody>
          </p:sp>
          <p:sp>
            <p:nvSpPr>
              <p:cNvPr id="10256" name="Oval 28"/>
              <p:cNvSpPr>
                <a:spLocks noChangeArrowheads="1"/>
              </p:cNvSpPr>
              <p:nvPr/>
            </p:nvSpPr>
            <p:spPr bwMode="auto">
              <a:xfrm>
                <a:off x="2256" y="1200"/>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E</a:t>
                </a:r>
              </a:p>
            </p:txBody>
          </p:sp>
          <p:sp>
            <p:nvSpPr>
              <p:cNvPr id="10257" name="Oval 29"/>
              <p:cNvSpPr>
                <a:spLocks noChangeArrowheads="1"/>
              </p:cNvSpPr>
              <p:nvPr/>
            </p:nvSpPr>
            <p:spPr bwMode="auto">
              <a:xfrm>
                <a:off x="864" y="1776"/>
                <a:ext cx="288" cy="336"/>
              </a:xfrm>
              <a:prstGeom prst="ellipse">
                <a:avLst/>
              </a:prstGeom>
              <a:solidFill>
                <a:srgbClr val="A7E2FF">
                  <a:alpha val="50195"/>
                </a:srgbClr>
              </a:solidFill>
              <a:ln w="25400" cap="sq" algn="ctr">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C</a:t>
                </a:r>
              </a:p>
            </p:txBody>
          </p:sp>
          <p:sp>
            <p:nvSpPr>
              <p:cNvPr id="10258" name="Oval 30"/>
              <p:cNvSpPr>
                <a:spLocks noChangeArrowheads="1"/>
              </p:cNvSpPr>
              <p:nvPr/>
            </p:nvSpPr>
            <p:spPr bwMode="auto">
              <a:xfrm>
                <a:off x="1728" y="1776"/>
                <a:ext cx="288" cy="336"/>
              </a:xfrm>
              <a:prstGeom prst="ellipse">
                <a:avLst/>
              </a:prstGeom>
              <a:solidFill>
                <a:srgbClr val="A7E2FF">
                  <a:alpha val="50195"/>
                </a:srgbClr>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a:solidFill>
                      <a:srgbClr val="000066"/>
                    </a:solidFill>
                  </a:rPr>
                  <a:t>F</a:t>
                </a:r>
                <a:endParaRPr kumimoji="1" lang="en-US" altLang="zh-CN" sz="2000" b="1"/>
              </a:p>
            </p:txBody>
          </p:sp>
        </p:grpSp>
        <p:sp>
          <p:nvSpPr>
            <p:cNvPr id="10246" name="Text Box 32"/>
            <p:cNvSpPr txBox="1">
              <a:spLocks noChangeArrowheads="1"/>
            </p:cNvSpPr>
            <p:nvPr/>
          </p:nvSpPr>
          <p:spPr bwMode="auto">
            <a:xfrm>
              <a:off x="4886" y="3054"/>
              <a:ext cx="3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ctr" eaLnBrk="0" fontAlgn="base" hangingPunct="0">
                <a:spcBef>
                  <a:spcPct val="0"/>
                </a:spcBef>
                <a:spcAft>
                  <a:spcPct val="0"/>
                </a:spcAft>
                <a:defRPr>
                  <a:solidFill>
                    <a:schemeClr val="tx1"/>
                  </a:solidFill>
                  <a:latin typeface="Verdana" pitchFamily="34" charset="0"/>
                  <a:ea typeface="宋体" charset="-122"/>
                </a:defRPr>
              </a:lvl6pPr>
              <a:lvl7pPr marL="2971800" indent="-228600" algn="ctr" eaLnBrk="0" fontAlgn="base" hangingPunct="0">
                <a:spcBef>
                  <a:spcPct val="0"/>
                </a:spcBef>
                <a:spcAft>
                  <a:spcPct val="0"/>
                </a:spcAft>
                <a:defRPr>
                  <a:solidFill>
                    <a:schemeClr val="tx1"/>
                  </a:solidFill>
                  <a:latin typeface="Verdana" pitchFamily="34" charset="0"/>
                  <a:ea typeface="宋体" charset="-122"/>
                </a:defRPr>
              </a:lvl7pPr>
              <a:lvl8pPr marL="3429000" indent="-228600" algn="ctr" eaLnBrk="0" fontAlgn="base" hangingPunct="0">
                <a:spcBef>
                  <a:spcPct val="0"/>
                </a:spcBef>
                <a:spcAft>
                  <a:spcPct val="0"/>
                </a:spcAft>
                <a:defRPr>
                  <a:solidFill>
                    <a:schemeClr val="tx1"/>
                  </a:solidFill>
                  <a:latin typeface="Verdana" pitchFamily="34" charset="0"/>
                  <a:ea typeface="宋体" charset="-122"/>
                </a:defRPr>
              </a:lvl8pPr>
              <a:lvl9pPr marL="3886200" indent="-228600" algn="ctr" eaLnBrk="0" fontAlgn="base" hangingPunct="0">
                <a:spcBef>
                  <a:spcPct val="0"/>
                </a:spcBef>
                <a:spcAft>
                  <a:spcPct val="0"/>
                </a:spcAft>
                <a:defRPr>
                  <a:solidFill>
                    <a:schemeClr val="tx1"/>
                  </a:solidFill>
                  <a:latin typeface="Verdana" pitchFamily="34" charset="0"/>
                  <a:ea typeface="宋体" charset="-122"/>
                </a:defRPr>
              </a:lvl9pPr>
            </a:lstStyle>
            <a:p>
              <a:pPr algn="l" eaLnBrk="1" hangingPunct="1"/>
              <a:r>
                <a:rPr lang="en-US" altLang="zh-CN" b="1">
                  <a:solidFill>
                    <a:srgbClr val="000066"/>
                  </a:solidFill>
                </a:rPr>
                <a:t>G6</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3393</TotalTime>
  <Words>5825</Words>
  <Application>Microsoft Office PowerPoint</Application>
  <PresentationFormat>On-screen Show (4:3)</PresentationFormat>
  <Paragraphs>995</Paragraphs>
  <Slides>58</Slides>
  <Notes>24</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74" baseType="lpstr">
      <vt:lpstr>黑体</vt:lpstr>
      <vt:lpstr>华文隶书</vt:lpstr>
      <vt:lpstr>楷体_GB2312</vt:lpstr>
      <vt:lpstr>隶书</vt:lpstr>
      <vt:lpstr>宋体</vt:lpstr>
      <vt:lpstr>幼圆</vt:lpstr>
      <vt:lpstr>Arial</vt:lpstr>
      <vt:lpstr>Cambria Math</vt:lpstr>
      <vt:lpstr>Consolas</vt:lpstr>
      <vt:lpstr>Symbol</vt:lpstr>
      <vt:lpstr>Times New Roman</vt:lpstr>
      <vt:lpstr>Verdana</vt:lpstr>
      <vt:lpstr>Wingdings</vt:lpstr>
      <vt:lpstr>Profile</vt:lpstr>
      <vt:lpstr>1_Profile</vt:lpstr>
      <vt:lpstr>公式</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图</dc:title>
  <dc:creator>hyg</dc:creator>
  <cp:lastModifiedBy>Maimez XU</cp:lastModifiedBy>
  <cp:revision>759</cp:revision>
  <dcterms:created xsi:type="dcterms:W3CDTF">1999-12-28T07:41:02Z</dcterms:created>
  <dcterms:modified xsi:type="dcterms:W3CDTF">2018-11-19T14:23:41Z</dcterms:modified>
</cp:coreProperties>
</file>