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05" r:id="rId2"/>
  </p:sldMasterIdLst>
  <p:notesMasterIdLst>
    <p:notesMasterId r:id="rId121"/>
  </p:notesMasterIdLst>
  <p:sldIdLst>
    <p:sldId id="458" r:id="rId3"/>
    <p:sldId id="459" r:id="rId4"/>
    <p:sldId id="460" r:id="rId5"/>
    <p:sldId id="461" r:id="rId6"/>
    <p:sldId id="462" r:id="rId7"/>
    <p:sldId id="463" r:id="rId8"/>
    <p:sldId id="464" r:id="rId9"/>
    <p:sldId id="465" r:id="rId10"/>
    <p:sldId id="466" r:id="rId11"/>
    <p:sldId id="467" r:id="rId12"/>
    <p:sldId id="468" r:id="rId13"/>
    <p:sldId id="469" r:id="rId14"/>
    <p:sldId id="495" r:id="rId15"/>
    <p:sldId id="496" r:id="rId16"/>
    <p:sldId id="497" r:id="rId17"/>
    <p:sldId id="498" r:id="rId18"/>
    <p:sldId id="499" r:id="rId19"/>
    <p:sldId id="470" r:id="rId20"/>
    <p:sldId id="471" r:id="rId21"/>
    <p:sldId id="472" r:id="rId22"/>
    <p:sldId id="473" r:id="rId23"/>
    <p:sldId id="474" r:id="rId24"/>
    <p:sldId id="475" r:id="rId25"/>
    <p:sldId id="481" r:id="rId26"/>
    <p:sldId id="482" r:id="rId27"/>
    <p:sldId id="483" r:id="rId28"/>
    <p:sldId id="484" r:id="rId29"/>
    <p:sldId id="485" r:id="rId30"/>
    <p:sldId id="486" r:id="rId31"/>
    <p:sldId id="487" r:id="rId32"/>
    <p:sldId id="488" r:id="rId33"/>
    <p:sldId id="489" r:id="rId34"/>
    <p:sldId id="490" r:id="rId35"/>
    <p:sldId id="491" r:id="rId36"/>
    <p:sldId id="492" r:id="rId37"/>
    <p:sldId id="493" r:id="rId38"/>
    <p:sldId id="494" r:id="rId39"/>
    <p:sldId id="299" r:id="rId40"/>
    <p:sldId id="341" r:id="rId41"/>
    <p:sldId id="343" r:id="rId42"/>
    <p:sldId id="344" r:id="rId43"/>
    <p:sldId id="340" r:id="rId44"/>
    <p:sldId id="345" r:id="rId45"/>
    <p:sldId id="300" r:id="rId46"/>
    <p:sldId id="346" r:id="rId47"/>
    <p:sldId id="347" r:id="rId48"/>
    <p:sldId id="351" r:id="rId49"/>
    <p:sldId id="350" r:id="rId50"/>
    <p:sldId id="349" r:id="rId51"/>
    <p:sldId id="352" r:id="rId52"/>
    <p:sldId id="308" r:id="rId53"/>
    <p:sldId id="353" r:id="rId54"/>
    <p:sldId id="310" r:id="rId55"/>
    <p:sldId id="354" r:id="rId56"/>
    <p:sldId id="355" r:id="rId57"/>
    <p:sldId id="357" r:id="rId58"/>
    <p:sldId id="356"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28" r:id="rId72"/>
    <p:sldId id="370" r:id="rId73"/>
    <p:sldId id="371" r:id="rId74"/>
    <p:sldId id="411" r:id="rId75"/>
    <p:sldId id="412" r:id="rId76"/>
    <p:sldId id="413" r:id="rId77"/>
    <p:sldId id="415" r:id="rId78"/>
    <p:sldId id="416" r:id="rId79"/>
    <p:sldId id="417" r:id="rId80"/>
    <p:sldId id="418" r:id="rId81"/>
    <p:sldId id="419" r:id="rId82"/>
    <p:sldId id="420" r:id="rId83"/>
    <p:sldId id="421" r:id="rId84"/>
    <p:sldId id="422" r:id="rId85"/>
    <p:sldId id="423" r:id="rId86"/>
    <p:sldId id="424" r:id="rId87"/>
    <p:sldId id="425" r:id="rId88"/>
    <p:sldId id="426" r:id="rId89"/>
    <p:sldId id="427" r:id="rId90"/>
    <p:sldId id="428" r:id="rId91"/>
    <p:sldId id="429" r:id="rId92"/>
    <p:sldId id="430" r:id="rId93"/>
    <p:sldId id="431" r:id="rId94"/>
    <p:sldId id="432" r:id="rId95"/>
    <p:sldId id="433" r:id="rId96"/>
    <p:sldId id="434" r:id="rId97"/>
    <p:sldId id="435" r:id="rId98"/>
    <p:sldId id="436" r:id="rId99"/>
    <p:sldId id="500" r:id="rId100"/>
    <p:sldId id="437" r:id="rId101"/>
    <p:sldId id="438" r:id="rId102"/>
    <p:sldId id="439" r:id="rId103"/>
    <p:sldId id="441" r:id="rId104"/>
    <p:sldId id="442" r:id="rId105"/>
    <p:sldId id="443" r:id="rId106"/>
    <p:sldId id="444" r:id="rId107"/>
    <p:sldId id="445" r:id="rId108"/>
    <p:sldId id="446" r:id="rId109"/>
    <p:sldId id="447" r:id="rId110"/>
    <p:sldId id="448" r:id="rId111"/>
    <p:sldId id="449" r:id="rId112"/>
    <p:sldId id="450" r:id="rId113"/>
    <p:sldId id="451" r:id="rId114"/>
    <p:sldId id="452" r:id="rId115"/>
    <p:sldId id="453" r:id="rId116"/>
    <p:sldId id="454" r:id="rId117"/>
    <p:sldId id="455" r:id="rId118"/>
    <p:sldId id="456" r:id="rId119"/>
    <p:sldId id="457" r:id="rId120"/>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Verdana" pitchFamily="34" charset="0"/>
        <a:ea typeface="宋体" charset="-122"/>
        <a:cs typeface="+mn-cs"/>
      </a:defRPr>
    </a:lvl1pPr>
    <a:lvl2pPr marL="457200" algn="l" rtl="0" fontAlgn="base">
      <a:spcBef>
        <a:spcPct val="0"/>
      </a:spcBef>
      <a:spcAft>
        <a:spcPct val="0"/>
      </a:spcAft>
      <a:defRPr b="1" kern="1200">
        <a:solidFill>
          <a:schemeClr val="tx1"/>
        </a:solidFill>
        <a:latin typeface="Verdana" pitchFamily="34" charset="0"/>
        <a:ea typeface="宋体" charset="-122"/>
        <a:cs typeface="+mn-cs"/>
      </a:defRPr>
    </a:lvl2pPr>
    <a:lvl3pPr marL="914400" algn="l" rtl="0" fontAlgn="base">
      <a:spcBef>
        <a:spcPct val="0"/>
      </a:spcBef>
      <a:spcAft>
        <a:spcPct val="0"/>
      </a:spcAft>
      <a:defRPr b="1" kern="1200">
        <a:solidFill>
          <a:schemeClr val="tx1"/>
        </a:solidFill>
        <a:latin typeface="Verdana" pitchFamily="34" charset="0"/>
        <a:ea typeface="宋体" charset="-122"/>
        <a:cs typeface="+mn-cs"/>
      </a:defRPr>
    </a:lvl3pPr>
    <a:lvl4pPr marL="1371600" algn="l" rtl="0" fontAlgn="base">
      <a:spcBef>
        <a:spcPct val="0"/>
      </a:spcBef>
      <a:spcAft>
        <a:spcPct val="0"/>
      </a:spcAft>
      <a:defRPr b="1" kern="1200">
        <a:solidFill>
          <a:schemeClr val="tx1"/>
        </a:solidFill>
        <a:latin typeface="Verdana" pitchFamily="34" charset="0"/>
        <a:ea typeface="宋体" charset="-122"/>
        <a:cs typeface="+mn-cs"/>
      </a:defRPr>
    </a:lvl4pPr>
    <a:lvl5pPr marL="1828800" algn="l" rtl="0" fontAlgn="base">
      <a:spcBef>
        <a:spcPct val="0"/>
      </a:spcBef>
      <a:spcAft>
        <a:spcPct val="0"/>
      </a:spcAft>
      <a:defRPr b="1" kern="1200">
        <a:solidFill>
          <a:schemeClr val="tx1"/>
        </a:solidFill>
        <a:latin typeface="Verdana" pitchFamily="34" charset="0"/>
        <a:ea typeface="宋体" charset="-122"/>
        <a:cs typeface="+mn-cs"/>
      </a:defRPr>
    </a:lvl5pPr>
    <a:lvl6pPr marL="2286000" algn="l" defTabSz="914400" rtl="0" eaLnBrk="1" latinLnBrk="0" hangingPunct="1">
      <a:defRPr b="1" kern="1200">
        <a:solidFill>
          <a:schemeClr val="tx1"/>
        </a:solidFill>
        <a:latin typeface="Verdana" pitchFamily="34" charset="0"/>
        <a:ea typeface="宋体" charset="-122"/>
        <a:cs typeface="+mn-cs"/>
      </a:defRPr>
    </a:lvl6pPr>
    <a:lvl7pPr marL="2743200" algn="l" defTabSz="914400" rtl="0" eaLnBrk="1" latinLnBrk="0" hangingPunct="1">
      <a:defRPr b="1" kern="1200">
        <a:solidFill>
          <a:schemeClr val="tx1"/>
        </a:solidFill>
        <a:latin typeface="Verdana" pitchFamily="34" charset="0"/>
        <a:ea typeface="宋体" charset="-122"/>
        <a:cs typeface="+mn-cs"/>
      </a:defRPr>
    </a:lvl7pPr>
    <a:lvl8pPr marL="3200400" algn="l" defTabSz="914400" rtl="0" eaLnBrk="1" latinLnBrk="0" hangingPunct="1">
      <a:defRPr b="1" kern="1200">
        <a:solidFill>
          <a:schemeClr val="tx1"/>
        </a:solidFill>
        <a:latin typeface="Verdana" pitchFamily="34" charset="0"/>
        <a:ea typeface="宋体" charset="-122"/>
        <a:cs typeface="+mn-cs"/>
      </a:defRPr>
    </a:lvl8pPr>
    <a:lvl9pPr marL="3657600" algn="l" defTabSz="914400" rtl="0" eaLnBrk="1" latinLnBrk="0" hangingPunct="1">
      <a:defRPr b="1" kern="1200">
        <a:solidFill>
          <a:schemeClr val="tx1"/>
        </a:solidFill>
        <a:latin typeface="Verdan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FF99"/>
    <a:srgbClr val="CCFFCC"/>
    <a:srgbClr val="FFFFAB"/>
    <a:srgbClr val="00CCFF"/>
    <a:srgbClr val="FFFF99"/>
    <a:srgbClr val="FFFF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75" autoAdjust="0"/>
    <p:restoredTop sz="80492" autoAdjust="0"/>
  </p:normalViewPr>
  <p:slideViewPr>
    <p:cSldViewPr>
      <p:cViewPr>
        <p:scale>
          <a:sx n="75" d="100"/>
          <a:sy n="75" d="100"/>
        </p:scale>
        <p:origin x="-720" y="612"/>
      </p:cViewPr>
      <p:guideLst>
        <p:guide orient="horz" pos="2160"/>
        <p:guide pos="2880"/>
      </p:guideLst>
    </p:cSldViewPr>
  </p:slideViewPr>
  <p:outlineViewPr>
    <p:cViewPr>
      <p:scale>
        <a:sx n="33" d="100"/>
        <a:sy n="33" d="100"/>
      </p:scale>
      <p:origin x="0" y="9690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FE94E7F8-A926-45EB-9266-256AA9A73832}" type="datetimeFigureOut">
              <a:rPr lang="zh-CN" altLang="en-US"/>
              <a:pPr>
                <a:defRPr/>
              </a:pPr>
              <a:t>2016/5/5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279898FE-00D3-4AE0-9E78-08537774482B}" type="slidenum">
              <a:rPr lang="zh-CN" altLang="en-US"/>
              <a:pPr>
                <a:defRPr/>
              </a:pPr>
              <a:t>‹#›</a:t>
            </a:fld>
            <a:endParaRPr lang="zh-CN" altLang="en-US"/>
          </a:p>
        </p:txBody>
      </p:sp>
    </p:spTree>
    <p:extLst>
      <p:ext uri="{BB962C8B-B14F-4D97-AF65-F5344CB8AC3E}">
        <p14:creationId xmlns:p14="http://schemas.microsoft.com/office/powerpoint/2010/main" val="12396401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Verdana" panose="020B0604030504040204" pitchFamily="34" charset="0"/>
                <a:ea typeface="黑体" panose="02010609060101010101" pitchFamily="49" charset="-122"/>
              </a:defRPr>
            </a:lvl1pPr>
            <a:lvl2pPr marL="742877" indent="-285722" eaLnBrk="0" hangingPunct="0">
              <a:defRPr>
                <a:solidFill>
                  <a:schemeClr val="tx1"/>
                </a:solidFill>
                <a:latin typeface="Verdana" panose="020B0604030504040204" pitchFamily="34" charset="0"/>
                <a:ea typeface="黑体" panose="02010609060101010101" pitchFamily="49" charset="-122"/>
              </a:defRPr>
            </a:lvl2pPr>
            <a:lvl3pPr marL="1142888" indent="-228578" eaLnBrk="0" hangingPunct="0">
              <a:defRPr>
                <a:solidFill>
                  <a:schemeClr val="tx1"/>
                </a:solidFill>
                <a:latin typeface="Verdana" panose="020B0604030504040204" pitchFamily="34" charset="0"/>
                <a:ea typeface="黑体" panose="02010609060101010101" pitchFamily="49" charset="-122"/>
              </a:defRPr>
            </a:lvl3pPr>
            <a:lvl4pPr marL="1600043" indent="-228578" eaLnBrk="0" hangingPunct="0">
              <a:defRPr>
                <a:solidFill>
                  <a:schemeClr val="tx1"/>
                </a:solidFill>
                <a:latin typeface="Verdana" panose="020B0604030504040204" pitchFamily="34" charset="0"/>
                <a:ea typeface="黑体" panose="02010609060101010101" pitchFamily="49" charset="-122"/>
              </a:defRPr>
            </a:lvl4pPr>
            <a:lvl5pPr marL="2057199" indent="-228578" eaLnBrk="0" hangingPunct="0">
              <a:defRPr>
                <a:solidFill>
                  <a:schemeClr val="tx1"/>
                </a:solidFill>
                <a:latin typeface="Verdana" panose="020B0604030504040204" pitchFamily="34" charset="0"/>
                <a:ea typeface="黑体" panose="02010609060101010101" pitchFamily="49" charset="-122"/>
              </a:defRPr>
            </a:lvl5pPr>
            <a:lvl6pPr marL="251435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50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866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581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defRPr/>
            </a:pPr>
            <a:fld id="{8E21A404-6597-4D7A-85FC-59DBB5FE03AF}" type="slidenum">
              <a:rPr kumimoji="1" lang="en-US" altLang="zh-CN">
                <a:solidFill>
                  <a:srgbClr val="000000"/>
                </a:solidFill>
                <a:latin typeface="Times New Roman" panose="02020603050405020304" pitchFamily="18" charset="0"/>
              </a:rPr>
              <a:pPr eaLnBrk="1" hangingPunct="1">
                <a:defRPr/>
              </a:pPr>
              <a:t>1</a:t>
            </a:fld>
            <a:endParaRPr kumimoji="1" lang="en-US" altLang="zh-CN">
              <a:solidFill>
                <a:srgbClr val="000000"/>
              </a:solidFill>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dirty="0" smtClean="0">
              <a:ea typeface="黑体" panose="02010609060101010101" pitchFamily="49" charset="-122"/>
            </a:endParaRPr>
          </a:p>
        </p:txBody>
      </p:sp>
    </p:spTree>
    <p:extLst>
      <p:ext uri="{BB962C8B-B14F-4D97-AF65-F5344CB8AC3E}">
        <p14:creationId xmlns:p14="http://schemas.microsoft.com/office/powerpoint/2010/main" val="1856069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a:t>
            </a:r>
            <a:r>
              <a:rPr lang="zh-CN" altLang="en-US" dirty="0" smtClean="0"/>
              <a:t>：</a:t>
            </a:r>
            <a:r>
              <a:rPr lang="en-US" altLang="zh-CN" dirty="0" smtClean="0"/>
              <a:t>Block</a:t>
            </a:r>
          </a:p>
          <a:p>
            <a:r>
              <a:rPr lang="en-US" altLang="zh-CN" dirty="0" smtClean="0"/>
              <a:t>S</a:t>
            </a:r>
            <a:r>
              <a:rPr lang="zh-CN" altLang="en-US" dirty="0" smtClean="0"/>
              <a:t>：</a:t>
            </a:r>
            <a:r>
              <a:rPr lang="en-US" altLang="zh-CN" dirty="0" smtClean="0"/>
              <a:t>Sequence</a:t>
            </a:r>
            <a:endParaRPr lang="zh-CN" altLang="en-US" dirty="0"/>
          </a:p>
        </p:txBody>
      </p:sp>
      <p:sp>
        <p:nvSpPr>
          <p:cNvPr id="4" name="灯片编号占位符 3"/>
          <p:cNvSpPr>
            <a:spLocks noGrp="1"/>
          </p:cNvSpPr>
          <p:nvPr>
            <p:ph type="sldNum" sz="quarter" idx="10"/>
          </p:nvPr>
        </p:nvSpPr>
        <p:spPr/>
        <p:txBody>
          <a:bodyPr/>
          <a:lstStyle/>
          <a:p>
            <a:pPr>
              <a:defRPr/>
            </a:pPr>
            <a:fld id="{279898FE-00D3-4AE0-9E78-08537774482B}" type="slidenum">
              <a:rPr lang="zh-CN" altLang="en-US" smtClean="0"/>
              <a:pPr>
                <a:defRPr/>
              </a:pPr>
              <a:t>63</a:t>
            </a:fld>
            <a:endParaRPr lang="zh-CN" altLang="en-US"/>
          </a:p>
        </p:txBody>
      </p:sp>
    </p:spTree>
    <p:extLst>
      <p:ext uri="{BB962C8B-B14F-4D97-AF65-F5344CB8AC3E}">
        <p14:creationId xmlns:p14="http://schemas.microsoft.com/office/powerpoint/2010/main" val="4045119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InsertBSTree(BSTree *r, dataType info)</a:t>
            </a:r>
            <a:endParaRPr lang="zh-CN" altLang="en-US" smtClean="0"/>
          </a:p>
        </p:txBody>
      </p:sp>
      <p:sp>
        <p:nvSpPr>
          <p:cNvPr id="1259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5F9C765B-22E2-4E88-8D29-2697AE523C38}" type="slidenum">
              <a:rPr lang="zh-CN" altLang="en-US" smtClean="0"/>
              <a:pPr eaLnBrk="1" hangingPunct="1"/>
              <a:t>70</a:t>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平衡的二叉树：树中任一结点的左右子树的高度大致相同</a:t>
            </a:r>
          </a:p>
        </p:txBody>
      </p:sp>
      <p:sp>
        <p:nvSpPr>
          <p:cNvPr id="126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364CECE9-B7A2-4F69-99BC-95012C8677A4}" type="slidenum">
              <a:rPr lang="zh-CN" altLang="en-US" smtClean="0"/>
              <a:pPr eaLnBrk="1" hangingPunct="1"/>
              <a:t>72</a:t>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smtClean="0"/>
              <a:t>质因子：在数论里是指能整除给定正整数的质数。</a:t>
            </a:r>
            <a:r>
              <a:rPr lang="en-US" altLang="zh-CN" dirty="0" smtClean="0"/>
              <a:t>1</a:t>
            </a:r>
            <a:r>
              <a:rPr lang="zh-CN" altLang="en-US" dirty="0" smtClean="0"/>
              <a:t>，</a:t>
            </a:r>
            <a:r>
              <a:rPr lang="en-US" altLang="zh-CN" dirty="0" smtClean="0"/>
              <a:t>3</a:t>
            </a:r>
            <a:r>
              <a:rPr lang="zh-CN" altLang="en-US" dirty="0" smtClean="0"/>
              <a:t>，</a:t>
            </a:r>
            <a:r>
              <a:rPr lang="en-US" altLang="zh-CN" dirty="0" smtClean="0"/>
              <a:t>5</a:t>
            </a:r>
            <a:r>
              <a:rPr lang="zh-CN" altLang="en-US" dirty="0" smtClean="0"/>
              <a:t>，</a:t>
            </a:r>
            <a:r>
              <a:rPr lang="en-US" altLang="zh-CN" dirty="0" smtClean="0"/>
              <a:t>7</a:t>
            </a:r>
            <a:r>
              <a:rPr lang="zh-CN" altLang="en-US" dirty="0" smtClean="0"/>
              <a:t>，</a:t>
            </a:r>
            <a:r>
              <a:rPr lang="en-US" altLang="zh-CN" dirty="0" smtClean="0"/>
              <a:t>11</a:t>
            </a:r>
            <a:r>
              <a:rPr lang="zh-CN" altLang="en-US" dirty="0" smtClean="0"/>
              <a:t>，</a:t>
            </a:r>
            <a:r>
              <a:rPr lang="en-US" altLang="zh-CN" dirty="0" smtClean="0"/>
              <a:t>13</a:t>
            </a:r>
            <a:r>
              <a:rPr lang="zh-CN" altLang="en-US" dirty="0" smtClean="0"/>
              <a:t>，</a:t>
            </a:r>
            <a:r>
              <a:rPr lang="en-US" altLang="zh-CN" dirty="0" smtClean="0"/>
              <a:t>17</a:t>
            </a:r>
            <a:r>
              <a:rPr lang="zh-CN" altLang="en-US" dirty="0" smtClean="0"/>
              <a:t>，</a:t>
            </a:r>
            <a:r>
              <a:rPr lang="en-US" altLang="zh-CN" dirty="0" smtClean="0"/>
              <a:t>19</a:t>
            </a:r>
            <a:endParaRPr lang="zh-CN" altLang="en-US" dirty="0" smtClean="0"/>
          </a:p>
        </p:txBody>
      </p:sp>
      <p:sp>
        <p:nvSpPr>
          <p:cNvPr id="132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7D4C6730-90DA-46BC-9354-EC6C1255818A}" type="slidenum">
              <a:rPr lang="zh-CN" altLang="en-US" smtClean="0"/>
              <a:pPr eaLnBrk="1" hangingPunct="1"/>
              <a:t>86</a:t>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smtClean="0"/>
              <a:t>伪随机数（</a:t>
            </a:r>
            <a:r>
              <a:rPr lang="en-US" altLang="zh-CN" smtClean="0"/>
              <a:t>pseudorandom number</a:t>
            </a:r>
            <a:r>
              <a:rPr lang="zh-CN" altLang="en-US" smtClean="0"/>
              <a:t>）：真正意义上的随机数（或者随机事件）在某次产生过程中是按照实验过程中表现的分布概率随机产生的，其结果是不可预测的，是不可见的。而计算机中的随机函数是按照一定算法模拟产生的，其结果是确定的，是可见的。我们可以这样认为这个可预见的结果其出现的概率是</a:t>
            </a:r>
            <a:r>
              <a:rPr lang="en-US" altLang="zh-CN" smtClean="0"/>
              <a:t>100%</a:t>
            </a:r>
            <a:r>
              <a:rPr lang="zh-CN" altLang="en-US" smtClean="0"/>
              <a:t>。所以用计算机随机函数所产生的“随机数”并不随机，是伪随机数。</a:t>
            </a:r>
          </a:p>
        </p:txBody>
      </p:sp>
      <p:sp>
        <p:nvSpPr>
          <p:cNvPr id="133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21A1F181-9BFA-4DBD-93B1-3E6D43FED99F}" type="slidenum">
              <a:rPr lang="zh-CN" altLang="en-US" smtClean="0"/>
              <a:pPr eaLnBrk="1" hangingPunct="1"/>
              <a:t>87</a:t>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a:t>
            </a:r>
            <a:r>
              <a:rPr lang="en-US" altLang="zh-CN" dirty="0" smtClean="0"/>
              <a:t>n</a:t>
            </a:r>
            <a:r>
              <a:rPr lang="zh-CN" altLang="en-US" dirty="0" smtClean="0"/>
              <a:t>个位置不成功时的比较次数为，第</a:t>
            </a:r>
            <a:r>
              <a:rPr lang="en-US" altLang="zh-CN" dirty="0" smtClean="0"/>
              <a:t>n</a:t>
            </a:r>
            <a:r>
              <a:rPr lang="zh-CN" altLang="en-US" dirty="0" smtClean="0"/>
              <a:t>个位置到第</a:t>
            </a:r>
            <a:r>
              <a:rPr lang="en-US" altLang="zh-CN" dirty="0" smtClean="0"/>
              <a:t>1</a:t>
            </a:r>
            <a:r>
              <a:rPr lang="zh-CN" altLang="en-US" dirty="0" smtClean="0"/>
              <a:t>个没有数据位置的距离</a:t>
            </a:r>
            <a:endParaRPr lang="zh-CN" altLang="en-US" dirty="0"/>
          </a:p>
        </p:txBody>
      </p:sp>
      <p:sp>
        <p:nvSpPr>
          <p:cNvPr id="4" name="灯片编号占位符 3"/>
          <p:cNvSpPr>
            <a:spLocks noGrp="1"/>
          </p:cNvSpPr>
          <p:nvPr>
            <p:ph type="sldNum" sz="quarter" idx="10"/>
          </p:nvPr>
        </p:nvSpPr>
        <p:spPr/>
        <p:txBody>
          <a:bodyPr/>
          <a:lstStyle/>
          <a:p>
            <a:pPr>
              <a:defRPr/>
            </a:pPr>
            <a:fld id="{279898FE-00D3-4AE0-9E78-08537774482B}" type="slidenum">
              <a:rPr lang="zh-CN" altLang="en-US" smtClean="0"/>
              <a:pPr>
                <a:defRPr/>
              </a:pPr>
              <a:t>90</a:t>
            </a:fld>
            <a:endParaRPr lang="zh-CN" altLang="en-US"/>
          </a:p>
        </p:txBody>
      </p:sp>
    </p:spTree>
    <p:extLst>
      <p:ext uri="{BB962C8B-B14F-4D97-AF65-F5344CB8AC3E}">
        <p14:creationId xmlns:p14="http://schemas.microsoft.com/office/powerpoint/2010/main" val="3971509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134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769C4E7D-58F3-4B5D-879F-AF2B2158B9A2}" type="slidenum">
              <a:rPr lang="zh-CN" altLang="en-US" smtClean="0"/>
              <a:pPr eaLnBrk="1" hangingPunct="1"/>
              <a:t>118</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基数排序：</a:t>
            </a:r>
            <a:r>
              <a:rPr lang="en-US" altLang="zh-CN" dirty="0" smtClean="0"/>
              <a:t>n</a:t>
            </a:r>
            <a:r>
              <a:rPr lang="zh-CN" altLang="en-US" dirty="0" smtClean="0"/>
              <a:t>是排序元素个数，</a:t>
            </a:r>
            <a:r>
              <a:rPr lang="en-US" altLang="zh-CN" dirty="0" smtClean="0"/>
              <a:t>k</a:t>
            </a:r>
            <a:r>
              <a:rPr lang="zh-CN" altLang="en-US" dirty="0" smtClean="0"/>
              <a:t>是数字位数</a:t>
            </a:r>
            <a:endParaRPr lang="zh-CN" altLang="en-US" dirty="0"/>
          </a:p>
        </p:txBody>
      </p:sp>
      <p:sp>
        <p:nvSpPr>
          <p:cNvPr id="4" name="灯片编号占位符 3"/>
          <p:cNvSpPr>
            <a:spLocks noGrp="1"/>
          </p:cNvSpPr>
          <p:nvPr>
            <p:ph type="sldNum" sz="quarter" idx="10"/>
          </p:nvPr>
        </p:nvSpPr>
        <p:spPr/>
        <p:txBody>
          <a:bodyPr/>
          <a:lstStyle/>
          <a:p>
            <a:pPr>
              <a:defRPr/>
            </a:pPr>
            <a:fld id="{279898FE-00D3-4AE0-9E78-08537774482B}" type="slidenum">
              <a:rPr lang="zh-CN" altLang="en-US" smtClean="0"/>
              <a:pPr>
                <a:defRPr/>
              </a:pPr>
              <a:t>8</a:t>
            </a:fld>
            <a:endParaRPr lang="zh-CN" altLang="en-US"/>
          </a:p>
        </p:txBody>
      </p:sp>
    </p:spTree>
    <p:extLst>
      <p:ext uri="{BB962C8B-B14F-4D97-AF65-F5344CB8AC3E}">
        <p14:creationId xmlns:p14="http://schemas.microsoft.com/office/powerpoint/2010/main" val="231243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90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D15BB158-DFB7-4AE2-A7BB-F0FE8693085A}" type="slidenum">
              <a:rPr lang="zh-CN" altLang="en-US" smtClean="0"/>
              <a:pPr eaLnBrk="1" hangingPunct="1"/>
              <a:t>14</a:t>
            </a:fld>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最坏情况，赋值操作（借助中间变量完成），所以才是</a:t>
            </a:r>
            <a:r>
              <a:rPr lang="en-US" altLang="zh-CN" dirty="0" smtClean="0"/>
              <a:t>3</a:t>
            </a:r>
            <a:r>
              <a:rPr lang="zh-CN" altLang="en-US" dirty="0" smtClean="0"/>
              <a:t>次（第一个元素移动到中间变量，最小元素移动到第一个元素，中间变量移动到最小元素位置）</a:t>
            </a:r>
          </a:p>
        </p:txBody>
      </p:sp>
      <p:sp>
        <p:nvSpPr>
          <p:cNvPr id="1300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515BE605-4360-4EEA-8416-5231D309BC8C}" type="slidenum">
              <a:rPr lang="zh-CN" altLang="en-US" smtClean="0"/>
              <a:pPr eaLnBrk="1" hangingPunct="1"/>
              <a:t>17</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空间复杂度讨论的一般是指除正常占用内存开销外的辅助存储单元规模。</a:t>
            </a:r>
          </a:p>
          <a:p>
            <a:pPr eaLnBrk="1" hangingPunct="1">
              <a:spcBef>
                <a:spcPct val="0"/>
              </a:spcBef>
            </a:pPr>
            <a:endParaRPr lang="en-US" altLang="zh-CN" smtClean="0"/>
          </a:p>
          <a:p>
            <a:pPr eaLnBrk="1" hangingPunct="1">
              <a:spcBef>
                <a:spcPct val="0"/>
              </a:spcBef>
            </a:pPr>
            <a:r>
              <a:rPr lang="zh-CN" altLang="en-US" smtClean="0"/>
              <a:t>一般情况下，一个程序在机器上执行时，除了需要存储程序本身的指令、常数、变量和输入数据外，还需要存储对数据操作的存储单元。若输入数据所占空间只取决于问题本身，和算法无关，这样只需要分析该算法在实现时所需的辅助单元即可。若算法执行时所需的辅助空间相对于输入数据量而言是个常数，则称此算法为原地工作，空间复杂度为</a:t>
            </a:r>
            <a:r>
              <a:rPr lang="en-US" altLang="zh-CN" smtClean="0"/>
              <a:t>O(1)</a:t>
            </a:r>
            <a:r>
              <a:rPr lang="zh-CN" altLang="en-US" smtClean="0"/>
              <a:t>。</a:t>
            </a:r>
            <a:endParaRPr lang="en-US" altLang="zh-CN" smtClean="0"/>
          </a:p>
        </p:txBody>
      </p:sp>
      <p:sp>
        <p:nvSpPr>
          <p:cNvPr id="128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DA663B80-C5E7-4A5D-A4D6-F3664EF270F4}" type="slidenum">
              <a:rPr lang="zh-CN" altLang="en-US" smtClean="0"/>
              <a:pPr eaLnBrk="1" hangingPunct="1"/>
              <a:t>23</a:t>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在最好的情况，每运行一次分区，会把一个数列分为两个几近相等的片段。这个意思就是每次递归调用处理一半大小的数列。因此，在到达大小为</a:t>
            </a:r>
            <a:r>
              <a:rPr lang="en-US" altLang="zh-CN" dirty="0" smtClean="0"/>
              <a:t>1</a:t>
            </a:r>
            <a:r>
              <a:rPr lang="zh-CN" altLang="en-US" dirty="0" smtClean="0"/>
              <a:t>的数列前，只能作 </a:t>
            </a:r>
            <a:r>
              <a:rPr lang="en-US" altLang="zh-CN" dirty="0" smtClean="0"/>
              <a:t>log n </a:t>
            </a:r>
            <a:r>
              <a:rPr lang="zh-CN" altLang="en-US" dirty="0" smtClean="0"/>
              <a:t>次嵌套的调用。这个意思就是调用树的深度是</a:t>
            </a:r>
            <a:r>
              <a:rPr lang="en-US" altLang="zh-CN" dirty="0" smtClean="0"/>
              <a:t>O(log n)</a:t>
            </a:r>
            <a:r>
              <a:rPr lang="zh-CN" altLang="en-US" dirty="0" smtClean="0"/>
              <a:t>。但是在同一层次结构的两个程序调用中，不会处理到原来数列的相同部分；因此，程序调用的每一层次结构总共全部仅需要</a:t>
            </a:r>
            <a:r>
              <a:rPr lang="en-US" altLang="zh-CN" dirty="0" smtClean="0"/>
              <a:t>O(n)</a:t>
            </a:r>
            <a:r>
              <a:rPr lang="zh-CN" altLang="en-US" dirty="0" smtClean="0"/>
              <a:t>的时间（每个调用有某些共同的额外耗费，但是因为在每一层次结构仅仅只有</a:t>
            </a:r>
            <a:r>
              <a:rPr lang="en-US" altLang="zh-CN" dirty="0" smtClean="0"/>
              <a:t>O(n)</a:t>
            </a:r>
            <a:r>
              <a:rPr lang="zh-CN" altLang="en-US" dirty="0" smtClean="0"/>
              <a:t>个调用，这些被归纳在</a:t>
            </a:r>
            <a:r>
              <a:rPr lang="en-US" altLang="zh-CN" dirty="0" smtClean="0"/>
              <a:t>O(n)</a:t>
            </a:r>
            <a:r>
              <a:rPr lang="zh-CN" altLang="en-US" dirty="0" smtClean="0"/>
              <a:t>系数中）。结果是这个算法仅需使用</a:t>
            </a:r>
            <a:r>
              <a:rPr lang="en-US" altLang="zh-CN" dirty="0" smtClean="0"/>
              <a:t>O(</a:t>
            </a:r>
            <a:r>
              <a:rPr lang="en-US" altLang="zh-CN" dirty="0" err="1" smtClean="0"/>
              <a:t>nlogn</a:t>
            </a:r>
            <a:r>
              <a:rPr lang="en-US" altLang="zh-CN" dirty="0" smtClean="0"/>
              <a:t>)</a:t>
            </a:r>
            <a:r>
              <a:rPr lang="zh-CN" altLang="en-US" dirty="0" smtClean="0"/>
              <a:t>时间。</a:t>
            </a:r>
            <a:endParaRPr lang="en-US" altLang="zh-CN" dirty="0" smtClean="0"/>
          </a:p>
          <a:p>
            <a:pPr eaLnBrk="1" hangingPunct="1">
              <a:spcBef>
                <a:spcPct val="0"/>
              </a:spcBef>
            </a:pPr>
            <a:r>
              <a:rPr lang="zh-CN" altLang="en-US" dirty="0" smtClean="0"/>
              <a:t>在最坏的情况是，两子数列拥有大小各为</a:t>
            </a:r>
            <a:r>
              <a:rPr lang="en-US" altLang="zh-CN" dirty="0" smtClean="0"/>
              <a:t>1</a:t>
            </a:r>
            <a:r>
              <a:rPr lang="zh-CN" altLang="en-US" dirty="0" smtClean="0"/>
              <a:t>和</a:t>
            </a:r>
            <a:r>
              <a:rPr lang="en-US" altLang="zh-CN" dirty="0" smtClean="0"/>
              <a:t>n-1</a:t>
            </a:r>
            <a:r>
              <a:rPr lang="zh-CN" altLang="en-US" dirty="0" smtClean="0"/>
              <a:t>，且调用树（</a:t>
            </a:r>
            <a:r>
              <a:rPr lang="en-US" altLang="zh-CN" dirty="0" smtClean="0"/>
              <a:t>call tree</a:t>
            </a:r>
            <a:r>
              <a:rPr lang="zh-CN" altLang="en-US" dirty="0" smtClean="0"/>
              <a:t>）变成为一个</a:t>
            </a:r>
            <a:r>
              <a:rPr lang="en-US" altLang="zh-CN" dirty="0" smtClean="0"/>
              <a:t>n</a:t>
            </a:r>
            <a:r>
              <a:rPr lang="zh-CN" altLang="en-US" dirty="0" smtClean="0"/>
              <a:t>个嵌套（</a:t>
            </a:r>
            <a:r>
              <a:rPr lang="en-US" altLang="zh-CN" dirty="0" smtClean="0"/>
              <a:t>nested</a:t>
            </a:r>
            <a:r>
              <a:rPr lang="zh-CN" altLang="en-US" dirty="0" smtClean="0"/>
              <a:t>）调用的线性连串（</a:t>
            </a:r>
            <a:r>
              <a:rPr lang="en-US" altLang="zh-CN" dirty="0" smtClean="0"/>
              <a:t>chain</a:t>
            </a:r>
            <a:r>
              <a:rPr lang="zh-CN" altLang="en-US" dirty="0" smtClean="0"/>
              <a:t>）。第</a:t>
            </a:r>
            <a:r>
              <a:rPr lang="en-US" altLang="zh-CN" dirty="0" err="1" smtClean="0"/>
              <a:t>i</a:t>
            </a:r>
            <a:r>
              <a:rPr lang="zh-CN" altLang="en-US" dirty="0" smtClean="0"/>
              <a:t>次调用作了</a:t>
            </a:r>
            <a:r>
              <a:rPr lang="en-US" altLang="zh-CN" dirty="0" smtClean="0"/>
              <a:t>n-i+1</a:t>
            </a:r>
            <a:r>
              <a:rPr lang="zh-CN" altLang="en-US" dirty="0" smtClean="0"/>
              <a:t>的工作量，</a:t>
            </a:r>
          </a:p>
        </p:txBody>
      </p:sp>
      <p:sp>
        <p:nvSpPr>
          <p:cNvPr id="1310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A0226ADF-2A1D-42EB-A23B-DF4F664A1CC1}" type="slidenum">
              <a:rPr lang="zh-CN" altLang="en-US" smtClean="0"/>
              <a:pPr eaLnBrk="1" hangingPunct="1"/>
              <a:t>36</a:t>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21310FBA-55E9-41F9-A3FA-3B2DFAC8AB8B}" type="slidenum">
              <a:rPr lang="zh-CN" altLang="en-US" smtClean="0"/>
              <a:pPr eaLnBrk="1" hangingPunct="1"/>
              <a:t>43</a:t>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监视哨也可设置在表的高端（末尾）</a:t>
            </a:r>
          </a:p>
        </p:txBody>
      </p:sp>
      <p:sp>
        <p:nvSpPr>
          <p:cNvPr id="1239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06DEA7D4-ADB5-4AD5-9C34-FF3B082A18BD}" type="slidenum">
              <a:rPr lang="zh-CN" altLang="en-US" smtClean="0"/>
              <a:pPr eaLnBrk="1" hangingPunct="1"/>
              <a:t>46</a:t>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中括号中的部分是一个等差数列和等比数列之积求和，可采用错位相减法，结果等于</a:t>
            </a:r>
            <a:r>
              <a:rPr lang="en-US" altLang="zh-CN" smtClean="0"/>
              <a:t>2</a:t>
            </a:r>
            <a:r>
              <a:rPr lang="en-US" altLang="zh-CN" baseline="30000" smtClean="0"/>
              <a:t>h</a:t>
            </a:r>
            <a:r>
              <a:rPr lang="en-US" altLang="zh-CN" smtClean="0"/>
              <a:t>*h-(2</a:t>
            </a:r>
            <a:r>
              <a:rPr lang="en-US" altLang="zh-CN" baseline="30000" smtClean="0"/>
              <a:t>h</a:t>
            </a:r>
            <a:r>
              <a:rPr lang="en-US" altLang="zh-CN" smtClean="0"/>
              <a:t>-1)</a:t>
            </a:r>
            <a:endParaRPr lang="zh-CN" altLang="en-US" smtClean="0"/>
          </a:p>
        </p:txBody>
      </p:sp>
      <p:sp>
        <p:nvSpPr>
          <p:cNvPr id="1249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fld id="{8541B82E-AF74-4970-95B0-FEE242DD52CD}" type="slidenum">
              <a:rPr lang="zh-CN" altLang="en-US" smtClean="0"/>
              <a:pPr eaLnBrk="1" hangingPunct="1"/>
              <a:t>56</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959100"/>
            <a:ext cx="7772400"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6146" name="Rectangle 2"/>
          <p:cNvSpPr>
            <a:spLocks noGrp="1" noChangeArrowheads="1"/>
          </p:cNvSpPr>
          <p:nvPr>
            <p:ph type="ctrTitle"/>
          </p:nvPr>
        </p:nvSpPr>
        <p:spPr bwMode="auto">
          <a:xfrm>
            <a:off x="685800" y="1049338"/>
            <a:ext cx="7772400" cy="1371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4200"/>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000"/>
            </a:lvl1pPr>
          </a:lstStyle>
          <a:p>
            <a:pPr lvl="0"/>
            <a:r>
              <a:rPr lang="zh-CN" altLang="en-US" noProof="0" smtClean="0"/>
              <a:t>单击此处编辑母版副标题样式</a:t>
            </a:r>
          </a:p>
        </p:txBody>
      </p:sp>
      <p:sp>
        <p:nvSpPr>
          <p:cNvPr id="5" name="Rectangle 4"/>
          <p:cNvSpPr>
            <a:spLocks noGrp="1" noChangeArrowheads="1"/>
          </p:cNvSpPr>
          <p:nvPr>
            <p:ph type="dt" sz="half"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ea typeface="宋体" pitchFamily="2" charset="-122"/>
              </a:defRPr>
            </a:lvl1pPr>
          </a:lstStyle>
          <a:p>
            <a:pPr>
              <a:defRPr/>
            </a:pPr>
            <a:endParaRPr lang="en-US" altLang="zh-CN"/>
          </a:p>
        </p:txBody>
      </p:sp>
      <p:sp>
        <p:nvSpPr>
          <p:cNvPr id="6" name="Rectangle 5"/>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b="0">
                <a:ea typeface="宋体" pitchFamily="2" charset="-122"/>
              </a:defRPr>
            </a:lvl1pPr>
          </a:lstStyle>
          <a:p>
            <a:pPr>
              <a:defRPr/>
            </a:pPr>
            <a:endParaRPr lang="en-US" altLang="zh-CN"/>
          </a:p>
        </p:txBody>
      </p:sp>
      <p:sp>
        <p:nvSpPr>
          <p:cNvPr id="7" name="Rectangle 6"/>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ea typeface="宋体" pitchFamily="2" charset="-122"/>
              </a:defRPr>
            </a:lvl1pPr>
          </a:lstStyle>
          <a:p>
            <a:pPr>
              <a:defRPr/>
            </a:pPr>
            <a:fld id="{E2CB0CAE-4C30-4EF5-BD9C-5DE75B2A7B7A}" type="slidenum">
              <a:rPr lang="en-US" altLang="zh-CN"/>
              <a:pPr>
                <a:defRPr/>
              </a:pPr>
              <a:t>‹#›</a:t>
            </a:fld>
            <a:endParaRPr lang="en-US" altLang="zh-CN"/>
          </a:p>
        </p:txBody>
      </p:sp>
    </p:spTree>
    <p:extLst>
      <p:ext uri="{BB962C8B-B14F-4D97-AF65-F5344CB8AC3E}">
        <p14:creationId xmlns:p14="http://schemas.microsoft.com/office/powerpoint/2010/main" val="203997386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336334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34087"/>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340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583889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25538"/>
            <a:ext cx="3924300" cy="518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25538"/>
            <a:ext cx="3924300" cy="518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3410836"/>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25538"/>
            <a:ext cx="3924300" cy="5183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3438" y="1125538"/>
            <a:ext cx="3924300" cy="2514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3438" y="3792538"/>
            <a:ext cx="3924300" cy="2516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8380290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343B4E9-CBD9-4941-98BE-E35CED000EBD}" type="slidenum">
              <a:rPr lang="zh-CN" altLang="en-US"/>
              <a:pPr>
                <a:defRPr/>
              </a:pPr>
              <a:t>‹#›</a:t>
            </a:fld>
            <a:endParaRPr lang="zh-CN" altLang="en-US" dirty="0"/>
          </a:p>
        </p:txBody>
      </p:sp>
    </p:spTree>
    <p:extLst>
      <p:ext uri="{BB962C8B-B14F-4D97-AF65-F5344CB8AC3E}">
        <p14:creationId xmlns:p14="http://schemas.microsoft.com/office/powerpoint/2010/main" val="3546703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1"/>
          <p:cNvSpPr>
            <a:spLocks noGrp="1"/>
          </p:cNvSpPr>
          <p:nvPr>
            <p:ph type="sldNum" sz="quarter" idx="10"/>
          </p:nvPr>
        </p:nvSpPr>
        <p:spPr/>
        <p:txBody>
          <a:bodyPr/>
          <a:lstStyle>
            <a:lvl1pPr>
              <a:defRPr/>
            </a:lvl1pPr>
          </a:lstStyle>
          <a:p>
            <a:pPr>
              <a:defRPr/>
            </a:pPr>
            <a:fld id="{E11C9C18-F57D-4E04-8AFD-11D8210BCB03}" type="slidenum">
              <a:rPr lang="zh-CN" altLang="en-US"/>
              <a:pPr>
                <a:defRPr/>
              </a:pPr>
              <a:t>‹#›</a:t>
            </a:fld>
            <a:endParaRPr lang="zh-CN" altLang="en-US" dirty="0"/>
          </a:p>
        </p:txBody>
      </p:sp>
    </p:spTree>
    <p:extLst>
      <p:ext uri="{BB962C8B-B14F-4D97-AF65-F5344CB8AC3E}">
        <p14:creationId xmlns:p14="http://schemas.microsoft.com/office/powerpoint/2010/main" val="387018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300423BA-4B2A-426E-A3DB-71AE4F0A1096}" type="slidenum">
              <a:rPr lang="zh-CN" altLang="en-US"/>
              <a:pPr>
                <a:defRPr/>
              </a:pPr>
              <a:t>‹#›</a:t>
            </a:fld>
            <a:endParaRPr lang="zh-CN" altLang="en-US" dirty="0"/>
          </a:p>
        </p:txBody>
      </p:sp>
    </p:spTree>
    <p:extLst>
      <p:ext uri="{BB962C8B-B14F-4D97-AF65-F5344CB8AC3E}">
        <p14:creationId xmlns:p14="http://schemas.microsoft.com/office/powerpoint/2010/main" val="2332888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1"/>
          <p:cNvSpPr>
            <a:spLocks noGrp="1"/>
          </p:cNvSpPr>
          <p:nvPr>
            <p:ph type="sldNum" sz="quarter" idx="10"/>
          </p:nvPr>
        </p:nvSpPr>
        <p:spPr/>
        <p:txBody>
          <a:bodyPr/>
          <a:lstStyle>
            <a:lvl1pPr>
              <a:defRPr/>
            </a:lvl1pPr>
          </a:lstStyle>
          <a:p>
            <a:pPr>
              <a:defRPr/>
            </a:pPr>
            <a:fld id="{DD4B64AF-F1E8-47D9-8760-8C3F82C4E424}" type="slidenum">
              <a:rPr lang="zh-CN" altLang="en-US"/>
              <a:pPr>
                <a:defRPr/>
              </a:pPr>
              <a:t>‹#›</a:t>
            </a:fld>
            <a:endParaRPr lang="zh-CN" altLang="en-US" dirty="0"/>
          </a:p>
        </p:txBody>
      </p:sp>
    </p:spTree>
    <p:extLst>
      <p:ext uri="{BB962C8B-B14F-4D97-AF65-F5344CB8AC3E}">
        <p14:creationId xmlns:p14="http://schemas.microsoft.com/office/powerpoint/2010/main" val="41580406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1"/>
          <p:cNvSpPr>
            <a:spLocks noGrp="1"/>
          </p:cNvSpPr>
          <p:nvPr>
            <p:ph type="sldNum" sz="quarter" idx="10"/>
          </p:nvPr>
        </p:nvSpPr>
        <p:spPr/>
        <p:txBody>
          <a:bodyPr/>
          <a:lstStyle>
            <a:lvl1pPr>
              <a:defRPr/>
            </a:lvl1pPr>
          </a:lstStyle>
          <a:p>
            <a:pPr>
              <a:defRPr/>
            </a:pPr>
            <a:fld id="{CD07BAC5-0411-4053-8158-1403BF5159FA}" type="slidenum">
              <a:rPr lang="zh-CN" altLang="en-US"/>
              <a:pPr>
                <a:defRPr/>
              </a:pPr>
              <a:t>‹#›</a:t>
            </a:fld>
            <a:endParaRPr lang="zh-CN" altLang="en-US" dirty="0"/>
          </a:p>
        </p:txBody>
      </p:sp>
    </p:spTree>
    <p:extLst>
      <p:ext uri="{BB962C8B-B14F-4D97-AF65-F5344CB8AC3E}">
        <p14:creationId xmlns:p14="http://schemas.microsoft.com/office/powerpoint/2010/main" val="35812282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A68203EC-A530-4747-B0DE-321F0DE6A32D}" type="slidenum">
              <a:rPr lang="zh-CN" altLang="en-US"/>
              <a:pPr>
                <a:defRPr/>
              </a:pPr>
              <a:t>‹#›</a:t>
            </a:fld>
            <a:endParaRPr lang="zh-CN" altLang="en-US" dirty="0"/>
          </a:p>
        </p:txBody>
      </p:sp>
    </p:spTree>
    <p:extLst>
      <p:ext uri="{BB962C8B-B14F-4D97-AF65-F5344CB8AC3E}">
        <p14:creationId xmlns:p14="http://schemas.microsoft.com/office/powerpoint/2010/main" val="3226699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09402889"/>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1"/>
          <p:cNvSpPr>
            <a:spLocks noGrp="1"/>
          </p:cNvSpPr>
          <p:nvPr>
            <p:ph type="sldNum" sz="quarter" idx="10"/>
          </p:nvPr>
        </p:nvSpPr>
        <p:spPr/>
        <p:txBody>
          <a:bodyPr/>
          <a:lstStyle>
            <a:lvl1pPr>
              <a:defRPr/>
            </a:lvl1pPr>
          </a:lstStyle>
          <a:p>
            <a:pPr>
              <a:defRPr/>
            </a:pPr>
            <a:fld id="{2FCD0455-DCD4-481A-BAEF-039E547B46DB}" type="slidenum">
              <a:rPr lang="zh-CN" altLang="en-US"/>
              <a:pPr>
                <a:defRPr/>
              </a:pPr>
              <a:t>‹#›</a:t>
            </a:fld>
            <a:endParaRPr lang="zh-CN" altLang="en-US" dirty="0"/>
          </a:p>
        </p:txBody>
      </p:sp>
    </p:spTree>
    <p:extLst>
      <p:ext uri="{BB962C8B-B14F-4D97-AF65-F5344CB8AC3E}">
        <p14:creationId xmlns:p14="http://schemas.microsoft.com/office/powerpoint/2010/main" val="966568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61121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7984E297-2458-4074-ABDB-FBDC717BEAC4}" type="slidenum">
              <a:rPr lang="zh-CN" altLang="en-US"/>
              <a:pPr>
                <a:defRPr/>
              </a:pPr>
              <a:t>‹#›</a:t>
            </a:fld>
            <a:endParaRPr lang="zh-CN" altLang="en-US" dirty="0"/>
          </a:p>
        </p:txBody>
      </p:sp>
    </p:spTree>
    <p:extLst>
      <p:ext uri="{BB962C8B-B14F-4D97-AF65-F5344CB8AC3E}">
        <p14:creationId xmlns:p14="http://schemas.microsoft.com/office/powerpoint/2010/main" val="23409933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35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356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2C6F6CE-A152-4F8F-A243-294A5F9244DD}" type="slidenum">
              <a:rPr lang="zh-CN" altLang="en-US"/>
              <a:pPr>
                <a:defRPr/>
              </a:pPr>
              <a:t>‹#›</a:t>
            </a:fld>
            <a:endParaRPr lang="zh-CN" altLang="en-US" dirty="0"/>
          </a:p>
        </p:txBody>
      </p:sp>
    </p:spTree>
    <p:extLst>
      <p:ext uri="{BB962C8B-B14F-4D97-AF65-F5344CB8AC3E}">
        <p14:creationId xmlns:p14="http://schemas.microsoft.com/office/powerpoint/2010/main" val="1847261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F27C74DD-78A3-44F5-A201-7A81C1F412A7}" type="slidenum">
              <a:rPr lang="zh-CN" altLang="en-US"/>
              <a:pPr>
                <a:defRPr/>
              </a:pPr>
              <a:t>‹#›</a:t>
            </a:fld>
            <a:endParaRPr lang="zh-CN" altLang="en-US" dirty="0"/>
          </a:p>
        </p:txBody>
      </p:sp>
    </p:spTree>
    <p:extLst>
      <p:ext uri="{BB962C8B-B14F-4D97-AF65-F5344CB8AC3E}">
        <p14:creationId xmlns:p14="http://schemas.microsoft.com/office/powerpoint/2010/main" val="21740166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813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b="0">
              <a:solidFill>
                <a:srgbClr val="000000"/>
              </a:solidFill>
              <a:ea typeface="黑体" panose="02010609060101010101" pitchFamily="49" charset="-122"/>
            </a:endParaRPr>
          </a:p>
        </p:txBody>
      </p:sp>
      <p:sp>
        <p:nvSpPr>
          <p:cNvPr id="440322" name="Rectangle 2"/>
          <p:cNvSpPr>
            <a:spLocks noGrp="1" noChangeArrowheads="1"/>
          </p:cNvSpPr>
          <p:nvPr>
            <p:ph type="ctrTitle"/>
          </p:nvPr>
        </p:nvSpPr>
        <p:spPr>
          <a:xfrm>
            <a:off x="685800" y="1193800"/>
            <a:ext cx="7772400" cy="1371600"/>
          </a:xfrm>
          <a:prstGeom prst="rect">
            <a:avLst/>
          </a:prstGeom>
        </p:spPr>
        <p:txBody>
          <a:bodyPr/>
          <a:lstStyle>
            <a:lvl1pPr>
              <a:defRPr sz="6600"/>
            </a:lvl1pPr>
          </a:lstStyle>
          <a:p>
            <a:pPr lvl="0"/>
            <a:r>
              <a:rPr lang="zh-CN" altLang="en-US" noProof="0" smtClean="0"/>
              <a:t>单击此处编辑母版标题样式</a:t>
            </a:r>
          </a:p>
        </p:txBody>
      </p:sp>
      <p:sp>
        <p:nvSpPr>
          <p:cNvPr id="440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5000">
                <a:ea typeface="华文隶书"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1588920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15025312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25538"/>
            <a:ext cx="39243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25538"/>
            <a:ext cx="3924300" cy="5183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0501049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5684883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3518508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1868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8362854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0131949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1125538"/>
            <a:ext cx="80010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611188" y="981075"/>
            <a:ext cx="7958137"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8" name="Line 5"/>
          <p:cNvSpPr>
            <a:spLocks noChangeShapeType="1"/>
          </p:cNvSpPr>
          <p:nvPr/>
        </p:nvSpPr>
        <p:spPr bwMode="auto">
          <a:xfrm flipV="1">
            <a:off x="609600" y="63817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9" name="Text Box 10"/>
          <p:cNvSpPr txBox="1">
            <a:spLocks noChangeArrowheads="1"/>
          </p:cNvSpPr>
          <p:nvPr userDrawn="1"/>
        </p:nvSpPr>
        <p:spPr bwMode="auto">
          <a:xfrm>
            <a:off x="635000" y="258763"/>
            <a:ext cx="5260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defRPr/>
            </a:pPr>
            <a:r>
              <a:rPr lang="zh-CN" altLang="en-US" sz="4000" b="0" smtClean="0">
                <a:solidFill>
                  <a:srgbClr val="000066"/>
                </a:solidFill>
                <a:ea typeface="黑体" pitchFamily="2" charset="-122"/>
              </a:rPr>
              <a:t>数据结构</a:t>
            </a:r>
            <a:r>
              <a:rPr lang="en-US" altLang="zh-CN" sz="4000" b="0" smtClean="0">
                <a:solidFill>
                  <a:srgbClr val="000066"/>
                </a:solidFill>
                <a:latin typeface="Arial" charset="0"/>
                <a:ea typeface="黑体" pitchFamily="2" charset="-122"/>
              </a:rPr>
              <a:t>——</a:t>
            </a:r>
            <a:r>
              <a:rPr lang="zh-CN" altLang="en-US" sz="4000" b="0" smtClean="0">
                <a:solidFill>
                  <a:srgbClr val="000066"/>
                </a:solidFill>
                <a:ea typeface="黑体" pitchFamily="2" charset="-122"/>
              </a:rPr>
              <a:t>常用算法</a:t>
            </a:r>
          </a:p>
        </p:txBody>
      </p:sp>
      <p:sp>
        <p:nvSpPr>
          <p:cNvPr id="1030" name="Text Box 11"/>
          <p:cNvSpPr txBox="1">
            <a:spLocks noChangeArrowheads="1"/>
          </p:cNvSpPr>
          <p:nvPr userDrawn="1"/>
        </p:nvSpPr>
        <p:spPr bwMode="auto">
          <a:xfrm>
            <a:off x="3455988" y="6491288"/>
            <a:ext cx="55911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pitchFamily="2" charset="-122"/>
              </a:defRPr>
            </a:lvl1pPr>
            <a:lvl2pPr marL="742950" indent="-285750" eaLnBrk="0" hangingPunct="0">
              <a:defRPr b="1">
                <a:solidFill>
                  <a:schemeClr val="tx1"/>
                </a:solidFill>
                <a:latin typeface="Verdana" pitchFamily="34" charset="0"/>
                <a:ea typeface="宋体" pitchFamily="2" charset="-122"/>
              </a:defRPr>
            </a:lvl2pPr>
            <a:lvl3pPr marL="1143000" indent="-228600" eaLnBrk="0" hangingPunct="0">
              <a:defRPr b="1">
                <a:solidFill>
                  <a:schemeClr val="tx1"/>
                </a:solidFill>
                <a:latin typeface="Verdana" pitchFamily="34" charset="0"/>
                <a:ea typeface="宋体" pitchFamily="2" charset="-122"/>
              </a:defRPr>
            </a:lvl3pPr>
            <a:lvl4pPr marL="1600200" indent="-228600" eaLnBrk="0" hangingPunct="0">
              <a:defRPr b="1">
                <a:solidFill>
                  <a:schemeClr val="tx1"/>
                </a:solidFill>
                <a:latin typeface="Verdana" pitchFamily="34" charset="0"/>
                <a:ea typeface="宋体" pitchFamily="2" charset="-122"/>
              </a:defRPr>
            </a:lvl4pPr>
            <a:lvl5pPr marL="2057400" indent="-228600" eaLnBrk="0" hangingPunct="0">
              <a:defRPr b="1">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b="1">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b="1">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b="1">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b="1">
                <a:solidFill>
                  <a:schemeClr val="tx1"/>
                </a:solidFill>
                <a:latin typeface="Verdana" pitchFamily="34" charset="0"/>
                <a:ea typeface="宋体" pitchFamily="2" charset="-122"/>
              </a:defRPr>
            </a:lvl9pPr>
          </a:lstStyle>
          <a:p>
            <a:pPr eaLnBrk="1" hangingPunct="1">
              <a:defRPr/>
            </a:pPr>
            <a:r>
              <a:rPr lang="zh-CN" altLang="en-US" smtClean="0">
                <a:solidFill>
                  <a:srgbClr val="000066"/>
                </a:solidFill>
                <a:latin typeface="Times New Roman" pitchFamily="18" charset="0"/>
                <a:ea typeface="华文隶书" pitchFamily="2" charset="-122"/>
              </a:rPr>
              <a:t>杭州电子科技大学自动化学院信息与控制研究所</a:t>
            </a:r>
            <a:fld id="{2816625D-5047-4163-B442-E1460A83BF3D}" type="slidenum">
              <a:rPr lang="zh-CN" altLang="en-US" smtClean="0">
                <a:solidFill>
                  <a:srgbClr val="000066"/>
                </a:solidFill>
                <a:latin typeface="华文隶书" pitchFamily="2" charset="-122"/>
                <a:ea typeface="华文隶书" pitchFamily="2" charset="-122"/>
              </a:rPr>
              <a:pPr eaLnBrk="1" hangingPunct="1">
                <a:defRPr/>
              </a:pPr>
              <a:t>‹#›</a:t>
            </a:fld>
            <a:r>
              <a:rPr lang="zh-CN" altLang="en-US" smtClean="0">
                <a:solidFill>
                  <a:srgbClr val="000066"/>
                </a:solidFill>
                <a:latin typeface="华文隶书" pitchFamily="2" charset="-122"/>
                <a:ea typeface="华文隶书" pitchFamily="2" charset="-122"/>
              </a:rPr>
              <a:t>   </a:t>
            </a:r>
          </a:p>
        </p:txBody>
      </p:sp>
    </p:spTree>
  </p:cSld>
  <p:clrMap bg1="lt1" tx1="dk1" bg2="lt2" tx2="dk2" accent1="accent1" accent2="accent2" accent3="accent3" accent4="accent4" accent5="accent5" accent6="accent6" hlink="hlink" folHlink="folHlink"/>
  <p:sldLayoutIdLst>
    <p:sldLayoutId id="2147483704"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transition/>
  <p:timing>
    <p:tnLst>
      <p:par>
        <p:cTn id="1" dur="indefinite" restart="never" nodeType="tmRoot"/>
      </p:par>
    </p:tnLst>
  </p:timing>
  <p:txStyles>
    <p:titleStyle>
      <a:lvl1pPr algn="l" rtl="0" eaLnBrk="0" fontAlgn="base" hangingPunct="0">
        <a:spcBef>
          <a:spcPct val="0"/>
        </a:spcBef>
        <a:spcAft>
          <a:spcPct val="0"/>
        </a:spcAft>
        <a:defRPr sz="4000" b="1">
          <a:solidFill>
            <a:srgbClr val="000066"/>
          </a:solidFill>
          <a:latin typeface="+mj-lt"/>
          <a:ea typeface="+mj-ea"/>
          <a:cs typeface="+mj-cs"/>
        </a:defRPr>
      </a:lvl1pPr>
      <a:lvl2pPr algn="l" rtl="0" eaLnBrk="0" fontAlgn="base" hangingPunct="0">
        <a:spcBef>
          <a:spcPct val="0"/>
        </a:spcBef>
        <a:spcAft>
          <a:spcPct val="0"/>
        </a:spcAft>
        <a:defRPr sz="4000" b="1">
          <a:solidFill>
            <a:srgbClr val="000066"/>
          </a:solidFill>
          <a:latin typeface="Verdana" pitchFamily="34" charset="0"/>
          <a:ea typeface="黑体" pitchFamily="2" charset="-122"/>
        </a:defRPr>
      </a:lvl2pPr>
      <a:lvl3pPr algn="l" rtl="0" eaLnBrk="0" fontAlgn="base" hangingPunct="0">
        <a:spcBef>
          <a:spcPct val="0"/>
        </a:spcBef>
        <a:spcAft>
          <a:spcPct val="0"/>
        </a:spcAft>
        <a:defRPr sz="4000" b="1">
          <a:solidFill>
            <a:srgbClr val="000066"/>
          </a:solidFill>
          <a:latin typeface="Verdana" pitchFamily="34" charset="0"/>
          <a:ea typeface="黑体" pitchFamily="2" charset="-122"/>
        </a:defRPr>
      </a:lvl3pPr>
      <a:lvl4pPr algn="l" rtl="0" eaLnBrk="0" fontAlgn="base" hangingPunct="0">
        <a:spcBef>
          <a:spcPct val="0"/>
        </a:spcBef>
        <a:spcAft>
          <a:spcPct val="0"/>
        </a:spcAft>
        <a:defRPr sz="4000" b="1">
          <a:solidFill>
            <a:srgbClr val="000066"/>
          </a:solidFill>
          <a:latin typeface="Verdana" pitchFamily="34" charset="0"/>
          <a:ea typeface="黑体" pitchFamily="2" charset="-122"/>
        </a:defRPr>
      </a:lvl4pPr>
      <a:lvl5pPr algn="l" rtl="0" eaLnBrk="0" fontAlgn="base" hangingPunct="0">
        <a:spcBef>
          <a:spcPct val="0"/>
        </a:spcBef>
        <a:spcAft>
          <a:spcPct val="0"/>
        </a:spcAft>
        <a:defRPr sz="4000" b="1">
          <a:solidFill>
            <a:srgbClr val="000066"/>
          </a:solidFill>
          <a:latin typeface="Verdana" pitchFamily="34" charset="0"/>
          <a:ea typeface="黑体" pitchFamily="2" charset="-122"/>
        </a:defRPr>
      </a:lvl5pPr>
      <a:lvl6pPr marL="457200" algn="l" rtl="0" fontAlgn="base">
        <a:spcBef>
          <a:spcPct val="0"/>
        </a:spcBef>
        <a:spcAft>
          <a:spcPct val="0"/>
        </a:spcAft>
        <a:defRPr sz="4000" b="1">
          <a:solidFill>
            <a:srgbClr val="000066"/>
          </a:solidFill>
          <a:latin typeface="Verdana" pitchFamily="34" charset="0"/>
          <a:ea typeface="黑体" pitchFamily="2" charset="-122"/>
        </a:defRPr>
      </a:lvl6pPr>
      <a:lvl7pPr marL="914400" algn="l" rtl="0" fontAlgn="base">
        <a:spcBef>
          <a:spcPct val="0"/>
        </a:spcBef>
        <a:spcAft>
          <a:spcPct val="0"/>
        </a:spcAft>
        <a:defRPr sz="4000" b="1">
          <a:solidFill>
            <a:srgbClr val="000066"/>
          </a:solidFill>
          <a:latin typeface="Verdana" pitchFamily="34" charset="0"/>
          <a:ea typeface="黑体" pitchFamily="2" charset="-122"/>
        </a:defRPr>
      </a:lvl7pPr>
      <a:lvl8pPr marL="1371600" algn="l" rtl="0" fontAlgn="base">
        <a:spcBef>
          <a:spcPct val="0"/>
        </a:spcBef>
        <a:spcAft>
          <a:spcPct val="0"/>
        </a:spcAft>
        <a:defRPr sz="4000" b="1">
          <a:solidFill>
            <a:srgbClr val="000066"/>
          </a:solidFill>
          <a:latin typeface="Verdana" pitchFamily="34" charset="0"/>
          <a:ea typeface="黑体" pitchFamily="2" charset="-122"/>
        </a:defRPr>
      </a:lvl8pPr>
      <a:lvl9pPr marL="1828800" algn="l" rtl="0" fontAlgn="base">
        <a:spcBef>
          <a:spcPct val="0"/>
        </a:spcBef>
        <a:spcAft>
          <a:spcPct val="0"/>
        </a:spcAft>
        <a:defRPr sz="4000" b="1">
          <a:solidFill>
            <a:srgbClr val="000066"/>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1171575"/>
            <a:ext cx="8001000"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538163" y="1047750"/>
            <a:ext cx="7958137"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r"/>
            <a:endParaRPr lang="zh-CN" altLang="en-US" b="0">
              <a:solidFill>
                <a:srgbClr val="000000"/>
              </a:solidFill>
            </a:endParaRPr>
          </a:p>
        </p:txBody>
      </p:sp>
      <p:sp>
        <p:nvSpPr>
          <p:cNvPr id="1028" name="Line 5"/>
          <p:cNvSpPr>
            <a:spLocks noChangeShapeType="1"/>
          </p:cNvSpPr>
          <p:nvPr/>
        </p:nvSpPr>
        <p:spPr bwMode="auto">
          <a:xfrm flipV="1">
            <a:off x="595313" y="6389688"/>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zh-CN" altLang="en-US" b="0">
              <a:solidFill>
                <a:srgbClr val="000000"/>
              </a:solidFill>
            </a:endParaRPr>
          </a:p>
        </p:txBody>
      </p:sp>
      <p:sp>
        <p:nvSpPr>
          <p:cNvPr id="1029" name="Text Box 10"/>
          <p:cNvSpPr txBox="1">
            <a:spLocks noChangeArrowheads="1"/>
          </p:cNvSpPr>
          <p:nvPr userDrawn="1"/>
        </p:nvSpPr>
        <p:spPr bwMode="auto">
          <a:xfrm>
            <a:off x="635000" y="258763"/>
            <a:ext cx="475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4000" b="0" smtClean="0">
                <a:solidFill>
                  <a:srgbClr val="000066"/>
                </a:solidFill>
                <a:ea typeface="黑体" pitchFamily="2" charset="-122"/>
              </a:rPr>
              <a:t>数据结构</a:t>
            </a:r>
            <a:r>
              <a:rPr lang="en-US" altLang="zh-CN" sz="4000" b="0" smtClean="0">
                <a:solidFill>
                  <a:srgbClr val="000066"/>
                </a:solidFill>
                <a:latin typeface="Arial" charset="0"/>
                <a:ea typeface="黑体" pitchFamily="2" charset="-122"/>
              </a:rPr>
              <a:t>——</a:t>
            </a:r>
            <a:r>
              <a:rPr lang="zh-CN" altLang="en-US" sz="4000" b="0" smtClean="0">
                <a:solidFill>
                  <a:srgbClr val="000066"/>
                </a:solidFill>
                <a:ea typeface="黑体" pitchFamily="2" charset="-122"/>
              </a:rPr>
              <a:t>线性表</a:t>
            </a:r>
          </a:p>
        </p:txBody>
      </p:sp>
      <p:sp>
        <p:nvSpPr>
          <p:cNvPr id="1030" name="Text Box 11"/>
          <p:cNvSpPr txBox="1">
            <a:spLocks noChangeArrowheads="1"/>
          </p:cNvSpPr>
          <p:nvPr userDrawn="1"/>
        </p:nvSpPr>
        <p:spPr bwMode="auto">
          <a:xfrm>
            <a:off x="585788" y="6491288"/>
            <a:ext cx="50323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mtClean="0">
                <a:solidFill>
                  <a:srgbClr val="000066"/>
                </a:solidFill>
                <a:latin typeface="Times New Roman" pitchFamily="18" charset="0"/>
                <a:ea typeface="华文隶书" pitchFamily="2" charset="-122"/>
              </a:rPr>
              <a:t>杭州电子科技大学自动化学院信息与控制研究所</a:t>
            </a:r>
            <a:endParaRPr lang="zh-CN" altLang="en-US" smtClean="0">
              <a:solidFill>
                <a:srgbClr val="000066"/>
              </a:solidFill>
              <a:latin typeface="华文隶书" pitchFamily="2" charset="-122"/>
              <a:ea typeface="华文隶书" pitchFamily="2" charset="-122"/>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i="0" baseline="0">
                <a:solidFill>
                  <a:srgbClr val="000066"/>
                </a:solidFill>
                <a:latin typeface="Times New Roman" pitchFamily="18" charset="0"/>
                <a:ea typeface="华文隶书" pitchFamily="2" charset="-122"/>
              </a:defRPr>
            </a:lvl1pPr>
          </a:lstStyle>
          <a:p>
            <a:pPr>
              <a:defRPr/>
            </a:pPr>
            <a:fld id="{5F8EAEEB-9D4D-4C54-8BFD-056EE045E477}" type="slidenum">
              <a:rPr lang="zh-CN" altLang="en-US"/>
              <a:pPr>
                <a:defRPr/>
              </a:pPr>
              <a:t>‹#›</a:t>
            </a:fld>
            <a:endParaRPr lang="zh-CN" altLang="en-US" dirty="0"/>
          </a:p>
        </p:txBody>
      </p:sp>
    </p:spTree>
    <p:extLst>
      <p:ext uri="{BB962C8B-B14F-4D97-AF65-F5344CB8AC3E}">
        <p14:creationId xmlns:p14="http://schemas.microsoft.com/office/powerpoint/2010/main" val="183392928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Verdana" pitchFamily="34" charset="0"/>
          <a:ea typeface="黑体" pitchFamily="2" charset="-122"/>
        </a:defRPr>
      </a:lvl2pPr>
      <a:lvl3pPr algn="l" rtl="0" eaLnBrk="0" fontAlgn="base" hangingPunct="0">
        <a:spcBef>
          <a:spcPct val="0"/>
        </a:spcBef>
        <a:spcAft>
          <a:spcPct val="0"/>
        </a:spcAft>
        <a:defRPr sz="4000">
          <a:solidFill>
            <a:srgbClr val="000066"/>
          </a:solidFill>
          <a:latin typeface="Verdana" pitchFamily="34" charset="0"/>
          <a:ea typeface="黑体" pitchFamily="2" charset="-122"/>
        </a:defRPr>
      </a:lvl3pPr>
      <a:lvl4pPr algn="l" rtl="0" eaLnBrk="0" fontAlgn="base" hangingPunct="0">
        <a:spcBef>
          <a:spcPct val="0"/>
        </a:spcBef>
        <a:spcAft>
          <a:spcPct val="0"/>
        </a:spcAft>
        <a:defRPr sz="4000">
          <a:solidFill>
            <a:srgbClr val="000066"/>
          </a:solidFill>
          <a:latin typeface="Verdana" pitchFamily="34" charset="0"/>
          <a:ea typeface="黑体" pitchFamily="2" charset="-122"/>
        </a:defRPr>
      </a:lvl4pPr>
      <a:lvl5pPr algn="l" rtl="0" eaLnBrk="0" fontAlgn="base" hangingPunct="0">
        <a:spcBef>
          <a:spcPct val="0"/>
        </a:spcBef>
        <a:spcAft>
          <a:spcPct val="0"/>
        </a:spcAft>
        <a:defRPr sz="4000">
          <a:solidFill>
            <a:srgbClr val="000066"/>
          </a:solidFill>
          <a:latin typeface="Verdana" pitchFamily="34" charset="0"/>
          <a:ea typeface="黑体" pitchFamily="2" charset="-122"/>
        </a:defRPr>
      </a:lvl5pPr>
      <a:lvl6pPr marL="457200" algn="l" rtl="0" fontAlgn="base">
        <a:spcBef>
          <a:spcPct val="0"/>
        </a:spcBef>
        <a:spcAft>
          <a:spcPct val="0"/>
        </a:spcAft>
        <a:defRPr sz="4000">
          <a:solidFill>
            <a:srgbClr val="000066"/>
          </a:solidFill>
          <a:latin typeface="Verdana" pitchFamily="34" charset="0"/>
          <a:ea typeface="黑体" pitchFamily="2" charset="-122"/>
        </a:defRPr>
      </a:lvl6pPr>
      <a:lvl7pPr marL="914400" algn="l" rtl="0" fontAlgn="base">
        <a:spcBef>
          <a:spcPct val="0"/>
        </a:spcBef>
        <a:spcAft>
          <a:spcPct val="0"/>
        </a:spcAft>
        <a:defRPr sz="4000">
          <a:solidFill>
            <a:srgbClr val="000066"/>
          </a:solidFill>
          <a:latin typeface="Verdana" pitchFamily="34" charset="0"/>
          <a:ea typeface="黑体" pitchFamily="2" charset="-122"/>
        </a:defRPr>
      </a:lvl7pPr>
      <a:lvl8pPr marL="1371600" algn="l" rtl="0" fontAlgn="base">
        <a:spcBef>
          <a:spcPct val="0"/>
        </a:spcBef>
        <a:spcAft>
          <a:spcPct val="0"/>
        </a:spcAft>
        <a:defRPr sz="4000">
          <a:solidFill>
            <a:srgbClr val="000066"/>
          </a:solidFill>
          <a:latin typeface="Verdana" pitchFamily="34" charset="0"/>
          <a:ea typeface="黑体" pitchFamily="2" charset="-122"/>
        </a:defRPr>
      </a:lvl8pPr>
      <a:lvl9pPr marL="1828800" algn="l" rtl="0" fontAlgn="base">
        <a:spcBef>
          <a:spcPct val="0"/>
        </a:spcBef>
        <a:spcAft>
          <a:spcPct val="0"/>
        </a:spcAft>
        <a:defRPr sz="4000">
          <a:solidFill>
            <a:srgbClr val="000066"/>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jpe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0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audio" Target="../media/audio2.wav"/><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 Id="rId9" Type="http://schemas.openxmlformats.org/officeDocument/2006/relationships/image" Target="../media/image6.wmf"/></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audio" Target="../media/audio2.wav"/><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wmf"/><Relationship Id="rId5" Type="http://schemas.openxmlformats.org/officeDocument/2006/relationships/oleObject" Target="../embeddings/oleObject5.bin"/><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1.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4.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810000" y="5638800"/>
            <a:ext cx="4876800" cy="1219200"/>
          </a:xfrm>
        </p:spPr>
        <p:txBody>
          <a:bodyPr/>
          <a:lstStyle/>
          <a:p>
            <a:pPr eaLnBrk="1" hangingPunct="1">
              <a:lnSpc>
                <a:spcPct val="110000"/>
              </a:lnSpc>
              <a:defRPr/>
            </a:pPr>
            <a: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t/>
            </a:r>
            <a:b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br>
            <a:endParaRPr lang="en-US" altLang="zh-CN" sz="8800" dirty="0" smtClean="0">
              <a:solidFill>
                <a:schemeClr val="accent2"/>
              </a:solidFill>
            </a:endParaRPr>
          </a:p>
        </p:txBody>
      </p:sp>
      <p:sp>
        <p:nvSpPr>
          <p:cNvPr id="10253" name="Text Box 13"/>
          <p:cNvSpPr txBox="1">
            <a:spLocks noChangeArrowheads="1"/>
          </p:cNvSpPr>
          <p:nvPr/>
        </p:nvSpPr>
        <p:spPr bwMode="auto">
          <a:xfrm>
            <a:off x="1130300" y="1558925"/>
            <a:ext cx="6400800" cy="9144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fontAlgn="ctr">
              <a:spcBef>
                <a:spcPct val="50000"/>
              </a:spcBef>
              <a:defRPr/>
            </a:pPr>
            <a:r>
              <a:rPr kumimoji="1" lang="zh-CN" altLang="en-US" sz="5400" dirty="0">
                <a:solidFill>
                  <a:srgbClr val="000099"/>
                </a:solidFill>
                <a:effectLst>
                  <a:outerShdw blurRad="38100" dist="38100" dir="2700000" algn="tl">
                    <a:srgbClr val="C0C0C0"/>
                  </a:outerShdw>
                </a:effectLst>
                <a:latin typeface="黑体" pitchFamily="2" charset="-122"/>
                <a:ea typeface="黑体" pitchFamily="2" charset="-122"/>
              </a:rPr>
              <a:t>软件技术基础</a:t>
            </a:r>
          </a:p>
        </p:txBody>
      </p:sp>
      <p:sp>
        <p:nvSpPr>
          <p:cNvPr id="3076" name="Text Box 15"/>
          <p:cNvSpPr txBox="1">
            <a:spLocks noChangeArrowheads="1"/>
          </p:cNvSpPr>
          <p:nvPr/>
        </p:nvSpPr>
        <p:spPr bwMode="auto">
          <a:xfrm>
            <a:off x="1981200" y="3641725"/>
            <a:ext cx="495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50000"/>
              </a:spcBef>
              <a:defRPr/>
            </a:pPr>
            <a:r>
              <a:rPr kumimoji="1" lang="zh-CN" altLang="en-US" sz="3200" dirty="0">
                <a:solidFill>
                  <a:srgbClr val="000000"/>
                </a:solidFill>
                <a:latin typeface="黑体" panose="02010609060101010101" pitchFamily="49" charset="-122"/>
              </a:rPr>
              <a:t>主讲：许欢</a:t>
            </a:r>
          </a:p>
        </p:txBody>
      </p:sp>
      <p:sp>
        <p:nvSpPr>
          <p:cNvPr id="3077" name="Text Box 17"/>
          <p:cNvSpPr txBox="1">
            <a:spLocks noChangeArrowheads="1"/>
          </p:cNvSpPr>
          <p:nvPr/>
        </p:nvSpPr>
        <p:spPr bwMode="auto">
          <a:xfrm>
            <a:off x="457200" y="4556125"/>
            <a:ext cx="8589818" cy="22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10000"/>
              </a:spcBef>
              <a:defRPr/>
            </a:pPr>
            <a:r>
              <a:rPr lang="zh-CN" altLang="en-US" sz="3200" b="0" dirty="0" smtClean="0">
                <a:solidFill>
                  <a:srgbClr val="000000"/>
                </a:solidFill>
                <a:latin typeface="Times New Roman" panose="02020603050405020304" pitchFamily="18" charset="0"/>
                <a:ea typeface="楷体_GB2312" pitchFamily="49" charset="-122"/>
              </a:rPr>
              <a:t>杭州电子科技大学自动化学院</a:t>
            </a:r>
            <a:endParaRPr lang="en-US" altLang="zh-CN" sz="3200" b="0" dirty="0" smtClean="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b="0" dirty="0" smtClean="0">
                <a:solidFill>
                  <a:srgbClr val="000000"/>
                </a:solidFill>
                <a:latin typeface="Times New Roman" panose="02020603050405020304" pitchFamily="18" charset="0"/>
                <a:ea typeface="楷体_GB2312" pitchFamily="49" charset="-122"/>
              </a:rPr>
              <a:t>信息与控制研究所</a:t>
            </a:r>
            <a:endParaRPr lang="en-US" altLang="zh-CN" sz="3200" b="0" dirty="0" smtClean="0">
              <a:solidFill>
                <a:srgbClr val="000000"/>
              </a:solidFill>
              <a:latin typeface="Times New Roman" panose="02020603050405020304" pitchFamily="18" charset="0"/>
              <a:ea typeface="楷体_GB2312" pitchFamily="49" charset="-122"/>
              <a:hlinkClick r:id=""/>
            </a:endParaRPr>
          </a:p>
          <a:p>
            <a:pPr algn="ctr">
              <a:spcBef>
                <a:spcPct val="10000"/>
              </a:spcBef>
              <a:defRPr/>
            </a:pPr>
            <a:r>
              <a:rPr lang="en-US" altLang="zh-CN" sz="3200" b="0" dirty="0" smtClean="0">
                <a:solidFill>
                  <a:srgbClr val="000000"/>
                </a:solidFill>
                <a:latin typeface="Times New Roman" panose="02020603050405020304" pitchFamily="18" charset="0"/>
                <a:ea typeface="楷体_GB2312" pitchFamily="49" charset="-122"/>
                <a:hlinkClick r:id=""/>
              </a:rPr>
              <a:t>xuhuan@hdu.edu.cn</a:t>
            </a:r>
            <a:endParaRPr lang="en-US" altLang="zh-CN" sz="3200" b="0" dirty="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b="0" dirty="0" smtClean="0">
                <a:solidFill>
                  <a:srgbClr val="000000"/>
                </a:solidFill>
                <a:latin typeface="Times New Roman" panose="02020603050405020304" pitchFamily="18" charset="0"/>
                <a:ea typeface="楷体_GB2312" pitchFamily="49" charset="-122"/>
              </a:rPr>
              <a:t>（</a:t>
            </a:r>
            <a:r>
              <a:rPr lang="en-US" altLang="zh-CN" sz="3200" b="0" dirty="0" smtClean="0">
                <a:solidFill>
                  <a:srgbClr val="000000"/>
                </a:solidFill>
                <a:latin typeface="Times New Roman" panose="02020603050405020304" pitchFamily="18" charset="0"/>
                <a:ea typeface="楷体_GB2312" pitchFamily="49" charset="-122"/>
              </a:rPr>
              <a:t>600</a:t>
            </a:r>
            <a:r>
              <a:rPr lang="zh-CN" altLang="en-US" sz="3200" b="0" dirty="0" smtClean="0">
                <a:solidFill>
                  <a:srgbClr val="000000"/>
                </a:solidFill>
                <a:latin typeface="Times New Roman" panose="02020603050405020304" pitchFamily="18" charset="0"/>
                <a:ea typeface="楷体_GB2312" pitchFamily="49" charset="-122"/>
              </a:rPr>
              <a:t>）</a:t>
            </a:r>
            <a:r>
              <a:rPr lang="en-US" altLang="zh-CN" sz="3200" b="0" dirty="0" smtClean="0">
                <a:solidFill>
                  <a:srgbClr val="000000"/>
                </a:solidFill>
                <a:latin typeface="Times New Roman" panose="02020603050405020304" pitchFamily="18" charset="0"/>
                <a:ea typeface="楷体_GB2312" pitchFamily="49" charset="-122"/>
              </a:rPr>
              <a:t>13634106376</a:t>
            </a:r>
            <a:endParaRPr lang="en-US" altLang="zh-CN" sz="3200" b="0" dirty="0">
              <a:solidFill>
                <a:srgbClr val="000000"/>
              </a:solidFill>
              <a:latin typeface="Times New Roman" panose="02020603050405020304" pitchFamily="18" charset="0"/>
              <a:ea typeface="楷体_GB2312" pitchFamily="49" charset="-122"/>
            </a:endParaRPr>
          </a:p>
        </p:txBody>
      </p:sp>
      <p:pic>
        <p:nvPicPr>
          <p:cNvPr id="3078" name="Picture 19" descr="http://img5.douban.com/view/group_topic/large/public/p60329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76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607990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0242"/>
                                        </p:tgtEl>
                                        <p:attrNameLst>
                                          <p:attrName>style.visibility</p:attrName>
                                        </p:attrNameLst>
                                      </p:cBhvr>
                                      <p:to>
                                        <p:strVal val="visible"/>
                                      </p:to>
                                    </p:set>
                                    <p:anim to="" calcmode="lin" valueType="num">
                                      <p:cBhvr>
                                        <p:cTn id="7" dur="1" fill="hold"/>
                                        <p:tgtEl>
                                          <p:spTgt spid="10242"/>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611188" y="1196975"/>
            <a:ext cx="8064500" cy="4451350"/>
          </a:xfrm>
          <a:noFill/>
        </p:spPr>
        <p:txBody>
          <a:bodyPr/>
          <a:lstStyle/>
          <a:p>
            <a:pPr eaLnBrk="1" hangingPunct="1"/>
            <a:r>
              <a:rPr kumimoji="1" lang="zh-CN" altLang="en-US" smtClean="0">
                <a:latin typeface="宋体" charset="-122"/>
              </a:rPr>
              <a:t>排序方法的评价</a:t>
            </a:r>
          </a:p>
          <a:p>
            <a:pPr lvl="1" eaLnBrk="1" hangingPunct="1"/>
            <a:r>
              <a:rPr kumimoji="1" lang="zh-CN" altLang="en-US" smtClean="0">
                <a:latin typeface="宋体" charset="-122"/>
              </a:rPr>
              <a:t>时间性能</a:t>
            </a:r>
            <a:r>
              <a:rPr kumimoji="1" lang="en-US" altLang="zh-CN" smtClean="0">
                <a:latin typeface="宋体" charset="-122"/>
              </a:rPr>
              <a:t>——</a:t>
            </a:r>
            <a:r>
              <a:rPr kumimoji="1" lang="zh-CN" altLang="en-US" smtClean="0">
                <a:latin typeface="宋体" charset="-122"/>
              </a:rPr>
              <a:t>时间复杂度</a:t>
            </a:r>
          </a:p>
          <a:p>
            <a:pPr lvl="1" eaLnBrk="1" hangingPunct="1"/>
            <a:r>
              <a:rPr kumimoji="1" lang="zh-CN" altLang="en-US" smtClean="0">
                <a:latin typeface="宋体" charset="-122"/>
              </a:rPr>
              <a:t>空间性能</a:t>
            </a:r>
          </a:p>
          <a:p>
            <a:pPr lvl="2" eaLnBrk="1" hangingPunct="1"/>
            <a:r>
              <a:rPr kumimoji="1" lang="zh-CN" altLang="en-US" smtClean="0">
                <a:latin typeface="宋体" charset="-122"/>
              </a:rPr>
              <a:t>指的是排序过程中所需的辅助空间大小</a:t>
            </a:r>
          </a:p>
          <a:p>
            <a:pPr lvl="1" eaLnBrk="1" hangingPunct="1"/>
            <a:r>
              <a:rPr kumimoji="1" lang="zh-CN" altLang="en-US" smtClean="0">
                <a:latin typeface="宋体" charset="-122"/>
              </a:rPr>
              <a:t>排序方法的稳定性</a:t>
            </a:r>
            <a:endParaRPr lang="zh-CN" altLang="en-US" smtClean="0">
              <a:latin typeface="宋体" charset="-122"/>
            </a:endParaRPr>
          </a:p>
          <a:p>
            <a:pPr lvl="2" eaLnBrk="1" hangingPunct="1"/>
            <a:r>
              <a:rPr kumimoji="1" lang="zh-CN" altLang="en-US" smtClean="0">
                <a:latin typeface="宋体" charset="-122"/>
              </a:rPr>
              <a:t>稳定的排序方法是</a:t>
            </a:r>
            <a:r>
              <a:rPr lang="zh-CN" altLang="en-US" smtClean="0">
                <a:latin typeface="宋体" charset="-122"/>
              </a:rPr>
              <a:t>若待排序的序列中，存在多个具有相同关键字的记录，经过排序，这些记录的相对次序保持不变，则称该算法是稳定的</a:t>
            </a:r>
          </a:p>
        </p:txBody>
      </p:sp>
      <p:sp>
        <p:nvSpPr>
          <p:cNvPr id="47107" name="Text Box 3"/>
          <p:cNvSpPr txBox="1">
            <a:spLocks noChangeArrowheads="1"/>
          </p:cNvSpPr>
          <p:nvPr/>
        </p:nvSpPr>
        <p:spPr bwMode="auto">
          <a:xfrm>
            <a:off x="1619250" y="4941888"/>
            <a:ext cx="6908800" cy="457200"/>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spcBef>
                <a:spcPct val="50000"/>
              </a:spcBef>
            </a:pPr>
            <a:r>
              <a:rPr kumimoji="1" lang="zh-CN" altLang="en-US" sz="2400">
                <a:solidFill>
                  <a:srgbClr val="000066"/>
                </a:solidFill>
                <a:latin typeface="Times New Roman" pitchFamily="18" charset="0"/>
              </a:rPr>
              <a:t>排序之前 </a:t>
            </a:r>
            <a:r>
              <a:rPr kumimoji="1" lang="en-US" altLang="zh-CN" sz="2400">
                <a:solidFill>
                  <a:srgbClr val="000066"/>
                </a:solidFill>
                <a:latin typeface="Times New Roman" pitchFamily="18" charset="0"/>
              </a:rPr>
              <a:t>:   { · · · · · </a:t>
            </a:r>
            <a:r>
              <a:rPr kumimoji="1" lang="en-US" altLang="zh-CN" sz="2400">
                <a:solidFill>
                  <a:srgbClr val="FF0000"/>
                </a:solidFill>
                <a:latin typeface="Times New Roman" pitchFamily="18" charset="0"/>
                <a:ea typeface="楷体_GB2312" pitchFamily="49" charset="-122"/>
              </a:rPr>
              <a:t>R</a:t>
            </a:r>
            <a:r>
              <a:rPr kumimoji="1" lang="en-US" altLang="zh-CN" sz="2400" baseline="-25000">
                <a:solidFill>
                  <a:srgbClr val="FF0000"/>
                </a:solidFill>
                <a:latin typeface="Times New Roman" pitchFamily="18" charset="0"/>
                <a:ea typeface="楷体_GB2312" pitchFamily="49" charset="-122"/>
              </a:rPr>
              <a:t>i</a:t>
            </a:r>
            <a:r>
              <a:rPr kumimoji="1" lang="en-US" altLang="zh-CN" sz="2400">
                <a:solidFill>
                  <a:srgbClr val="000066"/>
                </a:solidFill>
                <a:latin typeface="Times New Roman" pitchFamily="18" charset="0"/>
              </a:rPr>
              <a:t>(K) · · · · · </a:t>
            </a:r>
            <a:r>
              <a:rPr kumimoji="1" lang="en-US" altLang="zh-CN" sz="2400">
                <a:solidFill>
                  <a:srgbClr val="FF0000"/>
                </a:solidFill>
                <a:latin typeface="Times New Roman" pitchFamily="18" charset="0"/>
                <a:ea typeface="楷体_GB2312" pitchFamily="49" charset="-122"/>
              </a:rPr>
              <a:t>R</a:t>
            </a:r>
            <a:r>
              <a:rPr kumimoji="1" lang="en-US" altLang="zh-CN" sz="2400" baseline="-25000">
                <a:solidFill>
                  <a:srgbClr val="FF0000"/>
                </a:solidFill>
                <a:latin typeface="Times New Roman" pitchFamily="18" charset="0"/>
                <a:ea typeface="楷体_GB2312" pitchFamily="49" charset="-122"/>
              </a:rPr>
              <a:t>j</a:t>
            </a:r>
            <a:r>
              <a:rPr kumimoji="1" lang="en-US" altLang="zh-CN" sz="2400">
                <a:solidFill>
                  <a:srgbClr val="000066"/>
                </a:solidFill>
                <a:latin typeface="Times New Roman" pitchFamily="18" charset="0"/>
              </a:rPr>
              <a:t>(K) · · · · · }</a:t>
            </a:r>
          </a:p>
        </p:txBody>
      </p:sp>
      <p:sp>
        <p:nvSpPr>
          <p:cNvPr id="47108" name="Text Box 4"/>
          <p:cNvSpPr txBox="1">
            <a:spLocks noChangeArrowheads="1"/>
          </p:cNvSpPr>
          <p:nvPr/>
        </p:nvSpPr>
        <p:spPr bwMode="auto">
          <a:xfrm>
            <a:off x="1619250" y="5516563"/>
            <a:ext cx="6908800" cy="457200"/>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spcBef>
                <a:spcPct val="50000"/>
              </a:spcBef>
            </a:pPr>
            <a:r>
              <a:rPr kumimoji="1" lang="zh-CN" altLang="en-US" sz="2400">
                <a:solidFill>
                  <a:srgbClr val="000066"/>
                </a:solidFill>
                <a:latin typeface="Times New Roman" pitchFamily="18" charset="0"/>
              </a:rPr>
              <a:t>排序之后 </a:t>
            </a:r>
            <a:r>
              <a:rPr kumimoji="1" lang="en-US" altLang="zh-CN" sz="2400">
                <a:solidFill>
                  <a:srgbClr val="000066"/>
                </a:solidFill>
                <a:latin typeface="Times New Roman" pitchFamily="18" charset="0"/>
              </a:rPr>
              <a:t>:   { · · · · · </a:t>
            </a:r>
            <a:r>
              <a:rPr kumimoji="1" lang="en-US" altLang="zh-CN" sz="2400">
                <a:solidFill>
                  <a:srgbClr val="FF0000"/>
                </a:solidFill>
                <a:latin typeface="Times New Roman" pitchFamily="18" charset="0"/>
                <a:ea typeface="楷体_GB2312" pitchFamily="49" charset="-122"/>
              </a:rPr>
              <a:t>R</a:t>
            </a:r>
            <a:r>
              <a:rPr kumimoji="1" lang="en-US" altLang="zh-CN" sz="2400" baseline="-25000">
                <a:solidFill>
                  <a:srgbClr val="FF0000"/>
                </a:solidFill>
                <a:latin typeface="Times New Roman" pitchFamily="18" charset="0"/>
                <a:ea typeface="楷体_GB2312" pitchFamily="49" charset="-122"/>
              </a:rPr>
              <a:t>i</a:t>
            </a:r>
            <a:r>
              <a:rPr kumimoji="1" lang="en-US" altLang="zh-CN" sz="2400">
                <a:solidFill>
                  <a:srgbClr val="000066"/>
                </a:solidFill>
                <a:latin typeface="Times New Roman" pitchFamily="18" charset="0"/>
              </a:rPr>
              <a:t>(K) </a:t>
            </a:r>
            <a:r>
              <a:rPr kumimoji="1" lang="en-US" altLang="zh-CN" sz="2400">
                <a:solidFill>
                  <a:srgbClr val="FF0000"/>
                </a:solidFill>
                <a:latin typeface="Times New Roman" pitchFamily="18" charset="0"/>
                <a:ea typeface="楷体_GB2312" pitchFamily="49" charset="-122"/>
              </a:rPr>
              <a:t>R</a:t>
            </a:r>
            <a:r>
              <a:rPr kumimoji="1" lang="en-US" altLang="zh-CN" sz="2400" baseline="-25000">
                <a:solidFill>
                  <a:srgbClr val="FF0000"/>
                </a:solidFill>
                <a:latin typeface="Times New Roman" pitchFamily="18" charset="0"/>
                <a:ea typeface="楷体_GB2312" pitchFamily="49" charset="-122"/>
              </a:rPr>
              <a:t>j</a:t>
            </a:r>
            <a:r>
              <a:rPr kumimoji="1" lang="en-US" altLang="zh-CN" sz="2400">
                <a:solidFill>
                  <a:srgbClr val="000066"/>
                </a:solidFill>
                <a:latin typeface="Times New Roman" pitchFamily="18" charset="0"/>
              </a:rPr>
              <a:t>(K) · · · · ·· · · · · }</a:t>
            </a:r>
          </a:p>
        </p:txBody>
      </p:sp>
    </p:spTree>
    <p:extLst>
      <p:ext uri="{BB962C8B-B14F-4D97-AF65-F5344CB8AC3E}">
        <p14:creationId xmlns:p14="http://schemas.microsoft.com/office/powerpoint/2010/main" val="1199770246"/>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body" sz="half" idx="1"/>
          </p:nvPr>
        </p:nvSpPr>
        <p:spPr>
          <a:xfrm>
            <a:off x="539750" y="1125538"/>
            <a:ext cx="7993063" cy="5732462"/>
          </a:xfrm>
        </p:spPr>
        <p:txBody>
          <a:bodyPr/>
          <a:lstStyle/>
          <a:p>
            <a:pPr algn="just" eaLnBrk="1" hangingPunct="1">
              <a:lnSpc>
                <a:spcPct val="90000"/>
              </a:lnSpc>
            </a:pPr>
            <a:r>
              <a:rPr kumimoji="1" lang="zh-CN" altLang="en-US" dirty="0" smtClean="0"/>
              <a:t>哈希查找</a:t>
            </a:r>
            <a:r>
              <a:rPr kumimoji="1" lang="en-US" altLang="zh-CN" dirty="0" smtClean="0">
                <a:latin typeface="宋体" charset="-122"/>
              </a:rPr>
              <a:t>——</a:t>
            </a:r>
            <a:r>
              <a:rPr kumimoji="1" lang="zh-CN" altLang="en-US" dirty="0" smtClean="0"/>
              <a:t>算法分析</a:t>
            </a:r>
            <a:r>
              <a:rPr kumimoji="1" lang="en-US" altLang="zh-CN" sz="2800" dirty="0" smtClean="0">
                <a:latin typeface="宋体" charset="-122"/>
              </a:rPr>
              <a:t>(2)</a:t>
            </a:r>
            <a:endParaRPr kumimoji="1" lang="en-US" altLang="zh-CN" dirty="0" smtClean="0"/>
          </a:p>
          <a:p>
            <a:pPr lvl="1" algn="just" eaLnBrk="1" hangingPunct="1">
              <a:lnSpc>
                <a:spcPct val="90000"/>
              </a:lnSpc>
            </a:pPr>
            <a:r>
              <a:rPr kumimoji="1" lang="zh-CN" altLang="en-US" dirty="0" smtClean="0">
                <a:latin typeface="宋体" charset="-122"/>
              </a:rPr>
              <a:t>查找成功时有下列结果</a:t>
            </a:r>
          </a:p>
          <a:p>
            <a:pPr lvl="2" algn="just" eaLnBrk="1" hangingPunct="1">
              <a:lnSpc>
                <a:spcPct val="90000"/>
              </a:lnSpc>
            </a:pPr>
            <a:r>
              <a:rPr kumimoji="1" lang="zh-CN" altLang="en-US" dirty="0" smtClean="0"/>
              <a:t>线性探测再散列</a:t>
            </a:r>
          </a:p>
          <a:p>
            <a:pPr lvl="2" algn="just" eaLnBrk="1" hangingPunct="1">
              <a:lnSpc>
                <a:spcPct val="90000"/>
              </a:lnSpc>
            </a:pPr>
            <a:endParaRPr kumimoji="1" lang="zh-CN" altLang="en-US" dirty="0" smtClean="0"/>
          </a:p>
          <a:p>
            <a:pPr lvl="2" algn="just" eaLnBrk="1" hangingPunct="1">
              <a:lnSpc>
                <a:spcPct val="90000"/>
              </a:lnSpc>
            </a:pPr>
            <a:endParaRPr kumimoji="1" lang="zh-CN" altLang="en-US" dirty="0" smtClean="0"/>
          </a:p>
          <a:p>
            <a:pPr lvl="2" algn="just" eaLnBrk="1" hangingPunct="1">
              <a:lnSpc>
                <a:spcPct val="90000"/>
              </a:lnSpc>
            </a:pPr>
            <a:r>
              <a:rPr kumimoji="1" lang="zh-CN" altLang="en-US" dirty="0" smtClean="0"/>
              <a:t>随机探测再散列</a:t>
            </a:r>
          </a:p>
          <a:p>
            <a:pPr lvl="2" algn="just" eaLnBrk="1" hangingPunct="1">
              <a:lnSpc>
                <a:spcPct val="90000"/>
              </a:lnSpc>
            </a:pPr>
            <a:endParaRPr kumimoji="1" lang="zh-CN" altLang="en-US" dirty="0" smtClean="0"/>
          </a:p>
          <a:p>
            <a:pPr lvl="2" algn="just" eaLnBrk="1" hangingPunct="1">
              <a:lnSpc>
                <a:spcPct val="90000"/>
              </a:lnSpc>
            </a:pPr>
            <a:endParaRPr kumimoji="1" lang="zh-CN" altLang="en-US" dirty="0" smtClean="0"/>
          </a:p>
          <a:p>
            <a:pPr lvl="2" algn="just" eaLnBrk="1" hangingPunct="1">
              <a:lnSpc>
                <a:spcPct val="90000"/>
              </a:lnSpc>
            </a:pPr>
            <a:r>
              <a:rPr kumimoji="1" lang="zh-CN" altLang="en-US" dirty="0" smtClean="0"/>
              <a:t>链地址法</a:t>
            </a:r>
          </a:p>
          <a:p>
            <a:pPr lvl="2" algn="just" eaLnBrk="1" hangingPunct="1">
              <a:lnSpc>
                <a:spcPct val="90000"/>
              </a:lnSpc>
            </a:pPr>
            <a:endParaRPr kumimoji="1" lang="zh-CN" altLang="en-US" dirty="0" smtClean="0"/>
          </a:p>
          <a:p>
            <a:pPr lvl="2" algn="just" eaLnBrk="1" hangingPunct="1">
              <a:lnSpc>
                <a:spcPct val="90000"/>
              </a:lnSpc>
            </a:pPr>
            <a:endParaRPr kumimoji="1" lang="zh-CN" altLang="en-US" dirty="0" smtClean="0"/>
          </a:p>
          <a:p>
            <a:pPr lvl="1" algn="just" eaLnBrk="1" hangingPunct="1">
              <a:lnSpc>
                <a:spcPct val="90000"/>
              </a:lnSpc>
            </a:pPr>
            <a:r>
              <a:rPr kumimoji="1" lang="zh-CN" altLang="en-US" dirty="0" smtClean="0">
                <a:latin typeface="宋体" charset="-122"/>
              </a:rPr>
              <a:t>哈希表的平均查找长度是</a:t>
            </a:r>
            <a:r>
              <a:rPr kumimoji="1" lang="zh-CN" altLang="en-US" dirty="0" smtClean="0">
                <a:latin typeface="宋体" charset="-122"/>
                <a:sym typeface="Symbol" pitchFamily="18" charset="2"/>
              </a:rPr>
              <a:t>的函数</a:t>
            </a:r>
            <a:r>
              <a:rPr kumimoji="1" lang="zh-CN" altLang="en-US" dirty="0" smtClean="0">
                <a:latin typeface="宋体" charset="-122"/>
              </a:rPr>
              <a:t>，而不是 </a:t>
            </a:r>
            <a:r>
              <a:rPr kumimoji="1" lang="en-US" altLang="zh-CN" dirty="0" smtClean="0">
                <a:latin typeface="宋体" charset="-122"/>
              </a:rPr>
              <a:t>n</a:t>
            </a:r>
            <a:r>
              <a:rPr kumimoji="1" lang="zh-CN" altLang="en-US" dirty="0" smtClean="0">
                <a:latin typeface="宋体" charset="-122"/>
              </a:rPr>
              <a:t>的函数 </a:t>
            </a:r>
          </a:p>
        </p:txBody>
      </p:sp>
      <p:graphicFrame>
        <p:nvGraphicFramePr>
          <p:cNvPr id="102403" name="Object 3"/>
          <p:cNvGraphicFramePr>
            <a:graphicFrameLocks noGrp="1" noChangeAspect="1"/>
          </p:cNvGraphicFramePr>
          <p:nvPr>
            <p:ph sz="quarter" idx="2"/>
          </p:nvPr>
        </p:nvGraphicFramePr>
        <p:xfrm>
          <a:off x="4356100" y="2420938"/>
          <a:ext cx="2520950" cy="868362"/>
        </p:xfrm>
        <a:graphic>
          <a:graphicData uri="http://schemas.openxmlformats.org/presentationml/2006/ole">
            <mc:AlternateContent xmlns:mc="http://schemas.openxmlformats.org/markup-compatibility/2006">
              <mc:Choice xmlns:v="urn:schemas-microsoft-com:vml" Requires="v">
                <p:oleObj spid="_x0000_s103402" name="公式" r:id="rId3" imgW="1143000" imgH="393700" progId="Equation.3">
                  <p:embed/>
                </p:oleObj>
              </mc:Choice>
              <mc:Fallback>
                <p:oleObj name="公式" r:id="rId3" imgW="1143000" imgH="3937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420938"/>
                        <a:ext cx="2520950" cy="86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4" name="Object 4"/>
          <p:cNvGraphicFramePr>
            <a:graphicFrameLocks noGrp="1" noChangeAspect="1"/>
          </p:cNvGraphicFramePr>
          <p:nvPr>
            <p:ph sz="quarter" idx="3"/>
          </p:nvPr>
        </p:nvGraphicFramePr>
        <p:xfrm>
          <a:off x="4356100" y="3789363"/>
          <a:ext cx="2736850" cy="893762"/>
        </p:xfrm>
        <a:graphic>
          <a:graphicData uri="http://schemas.openxmlformats.org/presentationml/2006/ole">
            <mc:AlternateContent xmlns:mc="http://schemas.openxmlformats.org/markup-compatibility/2006">
              <mc:Choice xmlns:v="urn:schemas-microsoft-com:vml" Requires="v">
                <p:oleObj spid="_x0000_s103403" name="公式" r:id="rId5" imgW="1205977" imgH="393529" progId="Equation.3">
                  <p:embed/>
                </p:oleObj>
              </mc:Choice>
              <mc:Fallback>
                <p:oleObj name="公式" r:id="rId5" imgW="1205977" imgH="39352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6100" y="3789363"/>
                        <a:ext cx="2736850" cy="89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5" name="Object 5"/>
          <p:cNvGraphicFramePr>
            <a:graphicFrameLocks noChangeAspect="1"/>
          </p:cNvGraphicFramePr>
          <p:nvPr/>
        </p:nvGraphicFramePr>
        <p:xfrm>
          <a:off x="4427538" y="4797425"/>
          <a:ext cx="1655762" cy="855663"/>
        </p:xfrm>
        <a:graphic>
          <a:graphicData uri="http://schemas.openxmlformats.org/presentationml/2006/ole">
            <mc:AlternateContent xmlns:mc="http://schemas.openxmlformats.org/markup-compatibility/2006">
              <mc:Choice xmlns:v="urn:schemas-microsoft-com:vml" Requires="v">
                <p:oleObj spid="_x0000_s103404" name="公式" r:id="rId7" imgW="761669" imgH="393529" progId="Equation.3">
                  <p:embed/>
                </p:oleObj>
              </mc:Choice>
              <mc:Fallback>
                <p:oleObj name="公式" r:id="rId7" imgW="761669" imgH="393529"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4797425"/>
                        <a:ext cx="1655762" cy="85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body" idx="1"/>
          </p:nvPr>
        </p:nvSpPr>
        <p:spPr>
          <a:xfrm>
            <a:off x="684213" y="1196975"/>
            <a:ext cx="7920037" cy="5400675"/>
          </a:xfrm>
        </p:spPr>
        <p:txBody>
          <a:bodyPr/>
          <a:lstStyle/>
          <a:p>
            <a:pPr algn="just" eaLnBrk="1" hangingPunct="1"/>
            <a:r>
              <a:rPr kumimoji="1" lang="zh-CN" altLang="en-US" smtClean="0"/>
              <a:t>哈希查找</a:t>
            </a:r>
            <a:r>
              <a:rPr kumimoji="1" lang="en-US" altLang="zh-CN" smtClean="0">
                <a:latin typeface="宋体" charset="-122"/>
              </a:rPr>
              <a:t>——</a:t>
            </a:r>
            <a:r>
              <a:rPr kumimoji="1" lang="zh-CN" altLang="en-US" smtClean="0"/>
              <a:t>算法分析</a:t>
            </a:r>
            <a:r>
              <a:rPr kumimoji="1" lang="en-US" altLang="zh-CN" smtClean="0">
                <a:latin typeface="宋体" charset="-122"/>
              </a:rPr>
              <a:t>(3)</a:t>
            </a:r>
            <a:endParaRPr kumimoji="1" lang="en-US" altLang="zh-CN" smtClean="0"/>
          </a:p>
          <a:p>
            <a:pPr lvl="1" algn="just" eaLnBrk="1" hangingPunct="1"/>
            <a:r>
              <a:rPr kumimoji="1" lang="zh-CN" altLang="en-US" smtClean="0">
                <a:latin typeface="宋体" charset="-122"/>
              </a:rPr>
              <a:t>一般情况下，可认为选用的哈希函数是“均匀”的，在讨论</a:t>
            </a:r>
            <a:r>
              <a:rPr kumimoji="1" lang="en-US" altLang="zh-CN" smtClean="0">
                <a:latin typeface="宋体" charset="-122"/>
              </a:rPr>
              <a:t>ASL</a:t>
            </a:r>
            <a:r>
              <a:rPr kumimoji="1" lang="zh-CN" altLang="en-US" smtClean="0">
                <a:latin typeface="宋体" charset="-122"/>
              </a:rPr>
              <a:t>时，可不考虑它的因素</a:t>
            </a:r>
          </a:p>
          <a:p>
            <a:pPr lvl="1" algn="just" eaLnBrk="1" hangingPunct="1"/>
            <a:r>
              <a:rPr kumimoji="1" lang="zh-CN" altLang="en-US" smtClean="0">
                <a:latin typeface="宋体" charset="-122"/>
              </a:rPr>
              <a:t>哈希表的</a:t>
            </a:r>
            <a:r>
              <a:rPr kumimoji="1" lang="en-US" altLang="zh-CN" smtClean="0">
                <a:latin typeface="宋体" charset="-122"/>
              </a:rPr>
              <a:t>ASL</a:t>
            </a:r>
            <a:r>
              <a:rPr kumimoji="1" lang="zh-CN" altLang="en-US" smtClean="0">
                <a:latin typeface="宋体" charset="-122"/>
              </a:rPr>
              <a:t>是处理冲突方法和装载因子的函数</a:t>
            </a:r>
          </a:p>
          <a:p>
            <a:pPr lvl="1" algn="just" eaLnBrk="1" hangingPunct="1"/>
            <a:r>
              <a:rPr kumimoji="1" lang="zh-CN" altLang="en-US" smtClean="0">
                <a:latin typeface="宋体" charset="-122"/>
              </a:rPr>
              <a:t>哈希表所特有的特点</a:t>
            </a:r>
          </a:p>
          <a:p>
            <a:pPr lvl="2" algn="just" eaLnBrk="1" hangingPunct="1"/>
            <a:r>
              <a:rPr kumimoji="1" lang="zh-CN" altLang="en-US" smtClean="0">
                <a:latin typeface="宋体" charset="-122"/>
              </a:rPr>
              <a:t>用哈希表构造查找表时，可以选择一个适当的装填因子</a:t>
            </a:r>
            <a:r>
              <a:rPr kumimoji="1" lang="zh-CN" altLang="en-US" smtClean="0">
                <a:latin typeface="宋体" charset="-122"/>
                <a:sym typeface="Symbol" pitchFamily="18" charset="2"/>
              </a:rPr>
              <a:t>（</a:t>
            </a:r>
            <a:r>
              <a:rPr kumimoji="1" lang="en-US" altLang="zh-CN" smtClean="0">
                <a:latin typeface="宋体" charset="-122"/>
                <a:sym typeface="Symbol" pitchFamily="18" charset="2"/>
              </a:rPr>
              <a:t>0.65</a:t>
            </a:r>
            <a:r>
              <a:rPr kumimoji="1" lang="zh-CN" altLang="en-US" smtClean="0">
                <a:latin typeface="宋体" charset="-122"/>
                <a:sym typeface="Symbol" pitchFamily="18" charset="2"/>
              </a:rPr>
              <a:t>～</a:t>
            </a:r>
            <a:r>
              <a:rPr kumimoji="1" lang="en-US" altLang="zh-CN" smtClean="0">
                <a:latin typeface="宋体" charset="-122"/>
                <a:sym typeface="Symbol" pitchFamily="18" charset="2"/>
              </a:rPr>
              <a:t>0.85</a:t>
            </a:r>
            <a:r>
              <a:rPr kumimoji="1" lang="zh-CN" altLang="en-US" smtClean="0">
                <a:latin typeface="宋体" charset="-122"/>
                <a:sym typeface="Symbol" pitchFamily="18" charset="2"/>
              </a:rPr>
              <a:t>） ，使得</a:t>
            </a:r>
            <a:r>
              <a:rPr kumimoji="1" lang="zh-CN" altLang="en-US" smtClean="0">
                <a:latin typeface="宋体" charset="-122"/>
              </a:rPr>
              <a:t>平均查找长度限定在某个范围内</a:t>
            </a: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323528" y="1125538"/>
            <a:ext cx="8244210" cy="5183187"/>
          </a:xfrm>
        </p:spPr>
        <p:txBody>
          <a:bodyPr/>
          <a:lstStyle/>
          <a:p>
            <a:pPr eaLnBrk="1" hangingPunct="1"/>
            <a:r>
              <a:rPr lang="zh-CN" altLang="en-US" dirty="0" smtClean="0"/>
              <a:t>递归</a:t>
            </a:r>
          </a:p>
          <a:p>
            <a:pPr lvl="1" eaLnBrk="1" hangingPunct="1"/>
            <a:r>
              <a:rPr lang="zh-CN" altLang="en-US" dirty="0" smtClean="0">
                <a:latin typeface="宋体" charset="-122"/>
              </a:rPr>
              <a:t>一个函数、过程或数据结构（如广义表、树等），若在它们定义的内部又出现有本身的应用，则称它们是</a:t>
            </a:r>
            <a:r>
              <a:rPr lang="zh-CN" altLang="en-US" dirty="0" smtClean="0">
                <a:solidFill>
                  <a:srgbClr val="FF0000"/>
                </a:solidFill>
                <a:latin typeface="宋体" charset="-122"/>
              </a:rPr>
              <a:t>递归的</a:t>
            </a:r>
            <a:r>
              <a:rPr lang="zh-CN" altLang="en-US" dirty="0" smtClean="0">
                <a:latin typeface="宋体" charset="-122"/>
              </a:rPr>
              <a:t>，或者</a:t>
            </a:r>
            <a:r>
              <a:rPr lang="zh-CN" altLang="en-US" dirty="0" smtClean="0">
                <a:solidFill>
                  <a:srgbClr val="FF0000"/>
                </a:solidFill>
                <a:latin typeface="宋体" charset="-122"/>
              </a:rPr>
              <a:t>递归定义</a:t>
            </a:r>
          </a:p>
          <a:p>
            <a:pPr lvl="1" eaLnBrk="1" hangingPunct="1"/>
            <a:r>
              <a:rPr lang="zh-CN" altLang="en-US" dirty="0" smtClean="0">
                <a:latin typeface="宋体" charset="-122"/>
              </a:rPr>
              <a:t>递归是一种简化复杂问题的手段，所采取的方法是先将问题逐步简化，但在简化的过程中保持问题的本质不变，直到问题最简，然后通过最简问题的答案逐步得到原来问题的解。</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566738" y="1125538"/>
            <a:ext cx="8253412" cy="5183187"/>
          </a:xfrm>
        </p:spPr>
        <p:txBody>
          <a:bodyPr/>
          <a:lstStyle/>
          <a:p>
            <a:pPr eaLnBrk="1" hangingPunct="1"/>
            <a:r>
              <a:rPr lang="zh-CN" altLang="en-US" smtClean="0"/>
              <a:t>递归调用</a:t>
            </a:r>
          </a:p>
          <a:p>
            <a:pPr lvl="1" algn="just" eaLnBrk="1" hangingPunct="1"/>
            <a:r>
              <a:rPr lang="zh-CN" altLang="en-US" smtClean="0">
                <a:latin typeface="宋体" charset="-122"/>
                <a:cs typeface="Times New Roman" pitchFamily="18" charset="0"/>
              </a:rPr>
              <a:t>递归应用类型</a:t>
            </a:r>
          </a:p>
          <a:p>
            <a:pPr lvl="2" algn="just" eaLnBrk="1" hangingPunct="1"/>
            <a:r>
              <a:rPr lang="zh-CN" altLang="en-US" smtClean="0">
                <a:latin typeface="宋体" charset="-122"/>
                <a:cs typeface="Times New Roman" pitchFamily="18" charset="0"/>
              </a:rPr>
              <a:t>递归定义的数学问题</a:t>
            </a:r>
          </a:p>
          <a:p>
            <a:pPr lvl="2" algn="just" eaLnBrk="1" hangingPunct="1"/>
            <a:r>
              <a:rPr lang="zh-CN" altLang="en-US" smtClean="0">
                <a:latin typeface="宋体" charset="-122"/>
                <a:cs typeface="Times New Roman" pitchFamily="18" charset="0"/>
              </a:rPr>
              <a:t>具有递归特性的数据结构，其操作可以递归地表示</a:t>
            </a:r>
          </a:p>
          <a:p>
            <a:pPr lvl="2" algn="just" eaLnBrk="1" hangingPunct="1"/>
            <a:r>
              <a:rPr lang="zh-CN" altLang="en-US" smtClean="0">
                <a:latin typeface="宋体" charset="-122"/>
                <a:cs typeface="Times New Roman" pitchFamily="18" charset="0"/>
              </a:rPr>
              <a:t>其它一些问题（八皇后、</a:t>
            </a:r>
            <a:r>
              <a:rPr lang="en-US" altLang="zh-CN" smtClean="0">
                <a:latin typeface="宋体" charset="-122"/>
                <a:cs typeface="Times New Roman" pitchFamily="18" charset="0"/>
              </a:rPr>
              <a:t>Hanoi</a:t>
            </a:r>
            <a:r>
              <a:rPr lang="zh-CN" altLang="en-US" smtClean="0">
                <a:latin typeface="宋体" charset="-122"/>
                <a:cs typeface="Times New Roman" pitchFamily="18" charset="0"/>
              </a:rPr>
              <a:t>塔问题）</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p:txBody>
          <a:bodyPr/>
          <a:lstStyle/>
          <a:p>
            <a:pPr eaLnBrk="1" hangingPunct="1"/>
            <a:r>
              <a:rPr lang="zh-CN" altLang="en-US" smtClean="0"/>
              <a:t>递归调用</a:t>
            </a:r>
            <a:r>
              <a:rPr lang="zh-CN" altLang="en-US" smtClean="0">
                <a:latin typeface="宋体" charset="-122"/>
              </a:rPr>
              <a:t>方式</a:t>
            </a:r>
          </a:p>
          <a:p>
            <a:pPr lvl="1" eaLnBrk="1" hangingPunct="1"/>
            <a:r>
              <a:rPr lang="zh-CN" altLang="en-US" smtClean="0"/>
              <a:t>直接递归</a:t>
            </a:r>
          </a:p>
          <a:p>
            <a:pPr lvl="1" eaLnBrk="1" hangingPunct="1"/>
            <a:r>
              <a:rPr lang="zh-CN" altLang="en-US" smtClean="0">
                <a:latin typeface="宋体" charset="-122"/>
              </a:rPr>
              <a:t>间接递归</a:t>
            </a:r>
          </a:p>
        </p:txBody>
      </p:sp>
      <p:sp>
        <p:nvSpPr>
          <p:cNvPr id="106499" name="Text Box 3"/>
          <p:cNvSpPr txBox="1">
            <a:spLocks noChangeArrowheads="1"/>
          </p:cNvSpPr>
          <p:nvPr/>
        </p:nvSpPr>
        <p:spPr bwMode="auto">
          <a:xfrm>
            <a:off x="5219700" y="1196975"/>
            <a:ext cx="2540000" cy="2235200"/>
          </a:xfrm>
          <a:prstGeom prst="rect">
            <a:avLst/>
          </a:prstGeom>
          <a:solidFill>
            <a:srgbClr val="FFFFAB"/>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dirty="0" err="1">
                <a:solidFill>
                  <a:srgbClr val="000066"/>
                </a:solidFill>
              </a:rPr>
              <a:t>int</a:t>
            </a:r>
            <a:r>
              <a:rPr kumimoji="1" lang="en-US" altLang="zh-CN" sz="2000" dirty="0">
                <a:solidFill>
                  <a:srgbClr val="000066"/>
                </a:solidFill>
              </a:rPr>
              <a:t> f(</a:t>
            </a:r>
            <a:r>
              <a:rPr kumimoji="1" lang="en-US" altLang="zh-CN" sz="2000" dirty="0" err="1">
                <a:solidFill>
                  <a:srgbClr val="000066"/>
                </a:solidFill>
              </a:rPr>
              <a:t>int</a:t>
            </a:r>
            <a:r>
              <a:rPr kumimoji="1" lang="en-US" altLang="zh-CN" sz="2000" dirty="0">
                <a:solidFill>
                  <a:srgbClr val="000066"/>
                </a:solidFill>
              </a:rPr>
              <a:t> x)</a:t>
            </a:r>
          </a:p>
          <a:p>
            <a:pPr eaLnBrk="1" hangingPunct="1"/>
            <a:r>
              <a:rPr kumimoji="1" lang="en-US" altLang="zh-CN" sz="2000" dirty="0">
                <a:solidFill>
                  <a:srgbClr val="000066"/>
                </a:solidFill>
              </a:rPr>
              <a:t>{   </a:t>
            </a:r>
            <a:r>
              <a:rPr kumimoji="1" lang="en-US" altLang="zh-CN" sz="2000" dirty="0" err="1">
                <a:solidFill>
                  <a:srgbClr val="000066"/>
                </a:solidFill>
              </a:rPr>
              <a:t>int</a:t>
            </a:r>
            <a:r>
              <a:rPr kumimoji="1" lang="en-US" altLang="zh-CN" sz="2000" dirty="0">
                <a:solidFill>
                  <a:srgbClr val="000066"/>
                </a:solidFill>
              </a:rPr>
              <a:t> </a:t>
            </a:r>
            <a:r>
              <a:rPr kumimoji="1" lang="en-US" altLang="zh-CN" sz="2000" dirty="0" err="1">
                <a:solidFill>
                  <a:srgbClr val="000066"/>
                </a:solidFill>
              </a:rPr>
              <a:t>y,z</a:t>
            </a:r>
            <a:r>
              <a:rPr kumimoji="1" lang="en-US" altLang="zh-CN" sz="2000" dirty="0">
                <a:solidFill>
                  <a:srgbClr val="000066"/>
                </a:solidFill>
              </a:rPr>
              <a:t>;</a:t>
            </a:r>
          </a:p>
          <a:p>
            <a:pPr eaLnBrk="1" hangingPunct="1"/>
            <a:r>
              <a:rPr kumimoji="1" lang="en-US" altLang="zh-CN" sz="2000" dirty="0">
                <a:solidFill>
                  <a:srgbClr val="000066"/>
                </a:solidFill>
              </a:rPr>
              <a:t>      </a:t>
            </a:r>
            <a:r>
              <a:rPr kumimoji="1" lang="en-US" altLang="zh-CN" sz="2000" dirty="0">
                <a:solidFill>
                  <a:srgbClr val="000066"/>
                </a:solidFill>
                <a:latin typeface="Arial" charset="0"/>
              </a:rPr>
              <a:t>…</a:t>
            </a:r>
            <a:r>
              <a:rPr kumimoji="1" lang="en-US" altLang="zh-CN" sz="2000" dirty="0">
                <a:solidFill>
                  <a:srgbClr val="000066"/>
                </a:solidFill>
              </a:rPr>
              <a:t>..</a:t>
            </a:r>
          </a:p>
          <a:p>
            <a:pPr eaLnBrk="1" hangingPunct="1"/>
            <a:r>
              <a:rPr kumimoji="1" lang="en-US" altLang="zh-CN" sz="2000" dirty="0">
                <a:solidFill>
                  <a:srgbClr val="000066"/>
                </a:solidFill>
              </a:rPr>
              <a:t>     z=f(x);</a:t>
            </a:r>
          </a:p>
          <a:p>
            <a:pPr eaLnBrk="1" hangingPunct="1"/>
            <a:r>
              <a:rPr kumimoji="1" lang="en-US" altLang="zh-CN" sz="2000" dirty="0">
                <a:solidFill>
                  <a:srgbClr val="000066"/>
                </a:solidFill>
              </a:rPr>
              <a:t>     </a:t>
            </a:r>
            <a:r>
              <a:rPr kumimoji="1" lang="en-US" altLang="zh-CN" sz="2000" dirty="0">
                <a:solidFill>
                  <a:srgbClr val="000066"/>
                </a:solidFill>
                <a:latin typeface="Arial" charset="0"/>
              </a:rPr>
              <a:t>……</a:t>
            </a:r>
            <a:endParaRPr kumimoji="1" lang="en-US" altLang="zh-CN" sz="2000" dirty="0">
              <a:solidFill>
                <a:srgbClr val="000066"/>
              </a:solidFill>
            </a:endParaRPr>
          </a:p>
          <a:p>
            <a:pPr eaLnBrk="1" hangingPunct="1"/>
            <a:r>
              <a:rPr kumimoji="1" lang="en-US" altLang="zh-CN" sz="2000" dirty="0">
                <a:solidFill>
                  <a:srgbClr val="000066"/>
                </a:solidFill>
              </a:rPr>
              <a:t>     return (z);                               </a:t>
            </a:r>
          </a:p>
          <a:p>
            <a:pPr eaLnBrk="1" hangingPunct="1"/>
            <a:r>
              <a:rPr kumimoji="1" lang="en-US" altLang="zh-CN" sz="2000" dirty="0">
                <a:solidFill>
                  <a:srgbClr val="000066"/>
                </a:solidFill>
              </a:rPr>
              <a:t> }</a:t>
            </a:r>
          </a:p>
        </p:txBody>
      </p:sp>
      <p:grpSp>
        <p:nvGrpSpPr>
          <p:cNvPr id="106500" name="Group 4"/>
          <p:cNvGrpSpPr>
            <a:grpSpLocks/>
          </p:cNvGrpSpPr>
          <p:nvPr/>
        </p:nvGrpSpPr>
        <p:grpSpPr bwMode="auto">
          <a:xfrm>
            <a:off x="2193925" y="3716338"/>
            <a:ext cx="5473700" cy="2376487"/>
            <a:chOff x="521" y="2205"/>
            <a:chExt cx="3448" cy="1497"/>
          </a:xfrm>
        </p:grpSpPr>
        <p:sp>
          <p:nvSpPr>
            <p:cNvPr id="106501" name="Rectangle 5"/>
            <p:cNvSpPr>
              <a:spLocks noChangeArrowheads="1"/>
            </p:cNvSpPr>
            <p:nvPr/>
          </p:nvSpPr>
          <p:spPr bwMode="auto">
            <a:xfrm>
              <a:off x="521" y="2205"/>
              <a:ext cx="1406" cy="1452"/>
            </a:xfrm>
            <a:prstGeom prst="rect">
              <a:avLst/>
            </a:prstGeom>
            <a:solidFill>
              <a:srgbClr val="FFFFAB"/>
            </a:solidFill>
            <a:ln w="9525">
              <a:solidFill>
                <a:srgbClr val="00CC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609600" indent="-609600">
                <a:spcBef>
                  <a:spcPct val="20000"/>
                </a:spcBef>
                <a:buClr>
                  <a:schemeClr val="accent1"/>
                </a:buClr>
                <a:buFont typeface="Wingdings" pitchFamily="2" charset="2"/>
                <a:buNone/>
              </a:pPr>
              <a:r>
                <a:rPr lang="en-US" altLang="zh-CN" sz="2000">
                  <a:solidFill>
                    <a:srgbClr val="000066"/>
                  </a:solidFill>
                </a:rPr>
                <a:t>int f1 (int x)</a:t>
              </a:r>
            </a:p>
            <a:p>
              <a:pPr marL="609600" indent="-609600">
                <a:spcBef>
                  <a:spcPct val="20000"/>
                </a:spcBef>
                <a:buClr>
                  <a:schemeClr val="accent1"/>
                </a:buClr>
                <a:buFont typeface="Wingdings" pitchFamily="2" charset="2"/>
                <a:buNone/>
              </a:pPr>
              <a:r>
                <a:rPr lang="en-US" altLang="zh-CN" sz="2000">
                  <a:solidFill>
                    <a:srgbClr val="000066"/>
                  </a:solidFill>
                </a:rPr>
                <a:t>{   int a,z;</a:t>
              </a:r>
            </a:p>
            <a:p>
              <a:pPr marL="609600" indent="-609600">
                <a:spcBef>
                  <a:spcPct val="20000"/>
                </a:spcBef>
                <a:buClr>
                  <a:schemeClr val="accent1"/>
                </a:buClr>
                <a:buFont typeface="Wingdings" pitchFamily="2" charset="2"/>
                <a:buNone/>
              </a:pPr>
              <a:r>
                <a:rPr lang="en-US" altLang="zh-CN" sz="2000">
                  <a:solidFill>
                    <a:srgbClr val="000066"/>
                  </a:solidFill>
                </a:rPr>
                <a:t>      …..</a:t>
              </a:r>
            </a:p>
            <a:p>
              <a:pPr marL="609600" indent="-609600">
                <a:spcBef>
                  <a:spcPct val="20000"/>
                </a:spcBef>
                <a:buClr>
                  <a:schemeClr val="accent1"/>
                </a:buClr>
                <a:buFont typeface="Wingdings" pitchFamily="2" charset="2"/>
                <a:buNone/>
              </a:pPr>
              <a:r>
                <a:rPr lang="en-US" altLang="zh-CN" sz="2000">
                  <a:solidFill>
                    <a:srgbClr val="000066"/>
                  </a:solidFill>
                </a:rPr>
                <a:t>      z=f2( a);</a:t>
              </a:r>
            </a:p>
            <a:p>
              <a:pPr marL="609600" indent="-609600">
                <a:spcBef>
                  <a:spcPct val="20000"/>
                </a:spcBef>
                <a:buClr>
                  <a:schemeClr val="accent1"/>
                </a:buClr>
                <a:buFont typeface="Wingdings" pitchFamily="2" charset="2"/>
                <a:buNone/>
              </a:pPr>
              <a:r>
                <a:rPr lang="en-US" altLang="zh-CN" sz="2000">
                  <a:solidFill>
                    <a:srgbClr val="000066"/>
                  </a:solidFill>
                </a:rPr>
                <a:t>     ……</a:t>
              </a:r>
            </a:p>
            <a:p>
              <a:pPr marL="609600" indent="-609600">
                <a:spcBef>
                  <a:spcPct val="20000"/>
                </a:spcBef>
                <a:buClr>
                  <a:schemeClr val="accent1"/>
                </a:buClr>
                <a:buFont typeface="Wingdings" pitchFamily="2" charset="2"/>
                <a:buNone/>
              </a:pPr>
              <a:r>
                <a:rPr lang="en-US" altLang="zh-CN" sz="2000">
                  <a:solidFill>
                    <a:srgbClr val="000066"/>
                  </a:solidFill>
                </a:rPr>
                <a:t>  return (z);  }</a:t>
              </a:r>
              <a:endParaRPr lang="en-US" altLang="zh-CN" sz="2000" b="0">
                <a:solidFill>
                  <a:srgbClr val="000066"/>
                </a:solidFill>
              </a:endParaRPr>
            </a:p>
          </p:txBody>
        </p:sp>
        <p:sp>
          <p:nvSpPr>
            <p:cNvPr id="106502" name="Rectangle 6"/>
            <p:cNvSpPr>
              <a:spLocks noChangeArrowheads="1"/>
            </p:cNvSpPr>
            <p:nvPr/>
          </p:nvSpPr>
          <p:spPr bwMode="auto">
            <a:xfrm>
              <a:off x="2336" y="2205"/>
              <a:ext cx="1633" cy="1497"/>
            </a:xfrm>
            <a:prstGeom prst="rect">
              <a:avLst/>
            </a:prstGeom>
            <a:solidFill>
              <a:srgbClr val="CCFFCC"/>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chemeClr val="accent1"/>
                </a:buClr>
                <a:buFont typeface="Wingdings" pitchFamily="2" charset="2"/>
                <a:buNone/>
              </a:pPr>
              <a:r>
                <a:rPr lang="en-US" altLang="zh-CN" sz="2000">
                  <a:solidFill>
                    <a:srgbClr val="000066"/>
                  </a:solidFill>
                </a:rPr>
                <a:t>int f2(</a:t>
              </a:r>
              <a:r>
                <a:rPr lang="en-US" altLang="zh-CN">
                  <a:solidFill>
                    <a:srgbClr val="000066"/>
                  </a:solidFill>
                </a:rPr>
                <a:t>int</a:t>
              </a:r>
              <a:r>
                <a:rPr lang="en-US" altLang="zh-CN"/>
                <a:t> </a:t>
              </a:r>
              <a:r>
                <a:rPr lang="en-US" altLang="zh-CN" sz="2000">
                  <a:solidFill>
                    <a:srgbClr val="000066"/>
                  </a:solidFill>
                </a:rPr>
                <a:t>y)</a:t>
              </a:r>
            </a:p>
            <a:p>
              <a:pPr marL="342900" indent="-342900">
                <a:lnSpc>
                  <a:spcPct val="90000"/>
                </a:lnSpc>
                <a:spcBef>
                  <a:spcPct val="20000"/>
                </a:spcBef>
                <a:buClr>
                  <a:schemeClr val="accent1"/>
                </a:buClr>
                <a:buFont typeface="Wingdings" pitchFamily="2" charset="2"/>
                <a:buNone/>
              </a:pPr>
              <a:r>
                <a:rPr lang="en-US" altLang="zh-CN" sz="2000">
                  <a:solidFill>
                    <a:srgbClr val="000066"/>
                  </a:solidFill>
                </a:rPr>
                <a:t>{   int b,w;</a:t>
              </a:r>
            </a:p>
            <a:p>
              <a:pPr marL="342900" indent="-342900">
                <a:lnSpc>
                  <a:spcPct val="90000"/>
                </a:lnSpc>
                <a:spcBef>
                  <a:spcPct val="20000"/>
                </a:spcBef>
                <a:buClr>
                  <a:schemeClr val="accent1"/>
                </a:buClr>
                <a:buFont typeface="Wingdings" pitchFamily="2" charset="2"/>
                <a:buNone/>
              </a:pPr>
              <a:r>
                <a:rPr lang="en-US" altLang="zh-CN" sz="2000">
                  <a:solidFill>
                    <a:srgbClr val="000066"/>
                  </a:solidFill>
                </a:rPr>
                <a:t>      …..</a:t>
              </a:r>
            </a:p>
            <a:p>
              <a:pPr marL="342900" indent="-342900">
                <a:lnSpc>
                  <a:spcPct val="90000"/>
                </a:lnSpc>
                <a:spcBef>
                  <a:spcPct val="20000"/>
                </a:spcBef>
                <a:buClr>
                  <a:schemeClr val="accent1"/>
                </a:buClr>
                <a:buFont typeface="Wingdings" pitchFamily="2" charset="2"/>
                <a:buNone/>
              </a:pPr>
              <a:r>
                <a:rPr lang="en-US" altLang="zh-CN" sz="2000">
                  <a:solidFill>
                    <a:srgbClr val="000066"/>
                  </a:solidFill>
                </a:rPr>
                <a:t>     w=f1(b);</a:t>
              </a:r>
            </a:p>
            <a:p>
              <a:pPr marL="342900" indent="-342900">
                <a:lnSpc>
                  <a:spcPct val="90000"/>
                </a:lnSpc>
                <a:spcBef>
                  <a:spcPct val="20000"/>
                </a:spcBef>
                <a:buClr>
                  <a:schemeClr val="accent1"/>
                </a:buClr>
                <a:buFont typeface="Wingdings" pitchFamily="2" charset="2"/>
                <a:buNone/>
              </a:pPr>
              <a:r>
                <a:rPr lang="en-US" altLang="zh-CN" sz="2000">
                  <a:solidFill>
                    <a:srgbClr val="000066"/>
                  </a:solidFill>
                </a:rPr>
                <a:t>     ……</a:t>
              </a:r>
            </a:p>
            <a:p>
              <a:pPr marL="342900" indent="-342900">
                <a:lnSpc>
                  <a:spcPct val="90000"/>
                </a:lnSpc>
                <a:spcBef>
                  <a:spcPct val="20000"/>
                </a:spcBef>
                <a:buClr>
                  <a:schemeClr val="accent1"/>
                </a:buClr>
                <a:buFont typeface="Wingdings" pitchFamily="2" charset="2"/>
                <a:buNone/>
              </a:pPr>
              <a:r>
                <a:rPr lang="en-US" altLang="zh-CN" sz="2000">
                  <a:solidFill>
                    <a:srgbClr val="000066"/>
                  </a:solidFill>
                </a:rPr>
                <a:t>  return (w);  </a:t>
              </a:r>
            </a:p>
            <a:p>
              <a:pPr marL="342900" indent="-342900">
                <a:lnSpc>
                  <a:spcPct val="90000"/>
                </a:lnSpc>
                <a:spcBef>
                  <a:spcPct val="20000"/>
                </a:spcBef>
                <a:buClr>
                  <a:schemeClr val="accent1"/>
                </a:buClr>
                <a:buFont typeface="Wingdings" pitchFamily="2" charset="2"/>
                <a:buNone/>
              </a:pPr>
              <a:r>
                <a:rPr lang="en-US" altLang="zh-CN" sz="2000">
                  <a:solidFill>
                    <a:srgbClr val="000066"/>
                  </a:solidFill>
                </a:rPr>
                <a:t>}</a:t>
              </a:r>
            </a:p>
          </p:txBody>
        </p:sp>
        <p:sp>
          <p:nvSpPr>
            <p:cNvPr id="106503" name="Line 7"/>
            <p:cNvSpPr>
              <a:spLocks noChangeShapeType="1"/>
            </p:cNvSpPr>
            <p:nvPr/>
          </p:nvSpPr>
          <p:spPr bwMode="auto">
            <a:xfrm flipV="1">
              <a:off x="1746" y="2341"/>
              <a:ext cx="635" cy="72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504" name="Line 8"/>
            <p:cNvSpPr>
              <a:spLocks noChangeShapeType="1"/>
            </p:cNvSpPr>
            <p:nvPr/>
          </p:nvSpPr>
          <p:spPr bwMode="auto">
            <a:xfrm flipH="1" flipV="1">
              <a:off x="1701" y="2341"/>
              <a:ext cx="952" cy="63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body" idx="1"/>
          </p:nvPr>
        </p:nvSpPr>
        <p:spPr>
          <a:xfrm>
            <a:off x="539750" y="1125538"/>
            <a:ext cx="8001000" cy="5183187"/>
          </a:xfrm>
        </p:spPr>
        <p:txBody>
          <a:bodyPr/>
          <a:lstStyle/>
          <a:p>
            <a:pPr eaLnBrk="1" hangingPunct="1"/>
            <a:r>
              <a:rPr lang="zh-CN" altLang="en-US" dirty="0" smtClean="0"/>
              <a:t>递归调用</a:t>
            </a:r>
            <a:r>
              <a:rPr lang="zh-CN" altLang="en-US" dirty="0" smtClean="0">
                <a:latin typeface="宋体" charset="-122"/>
              </a:rPr>
              <a:t>方式</a:t>
            </a:r>
            <a:endParaRPr lang="zh-CN" altLang="en-US" dirty="0" smtClean="0"/>
          </a:p>
          <a:p>
            <a:pPr lvl="1" eaLnBrk="1" hangingPunct="1"/>
            <a:r>
              <a:rPr lang="zh-CN" altLang="en-US" dirty="0" smtClean="0">
                <a:latin typeface="宋体" charset="-122"/>
              </a:rPr>
              <a:t>在该函数的所有可能执行路径中，存在一条由于调用自身或其它函数所导致的环路路径</a:t>
            </a:r>
          </a:p>
          <a:p>
            <a:pPr lvl="1" eaLnBrk="1" hangingPunct="1"/>
            <a:r>
              <a:rPr lang="zh-CN" altLang="en-US" dirty="0" smtClean="0">
                <a:latin typeface="宋体" charset="-122"/>
              </a:rPr>
              <a:t>为确保函数最终在有限的时间内执行完毕，必须在环路中存在一个出口</a:t>
            </a:r>
          </a:p>
          <a:p>
            <a:pPr lvl="2" eaLnBrk="1" hangingPunct="1"/>
            <a:r>
              <a:rPr lang="zh-CN" altLang="en-US" dirty="0" smtClean="0">
                <a:solidFill>
                  <a:srgbClr val="FF0000"/>
                </a:solidFill>
                <a:latin typeface="宋体" charset="-122"/>
              </a:rPr>
              <a:t>即当某种条件成立时，不再执行环路，而直接执行一条通向结束的非环路线</a:t>
            </a:r>
          </a:p>
          <a:p>
            <a:pPr lvl="2" algn="just" eaLnBrk="1" hangingPunct="1"/>
            <a:endParaRPr lang="zh-CN" altLang="en-US" dirty="0" smtClean="0">
              <a:latin typeface="楷体_GB2312" pitchFamily="49" charset="-122"/>
            </a:endParaRPr>
          </a:p>
          <a:p>
            <a:pPr lvl="1" eaLnBrk="1" hangingPunct="1"/>
            <a:endParaRPr lang="en-US" altLang="zh-CN" dirty="0" smtClean="0">
              <a:latin typeface="宋体" charset="-122"/>
            </a:endParaRP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p:txBody>
          <a:bodyPr/>
          <a:lstStyle/>
          <a:p>
            <a:pPr eaLnBrk="1" hangingPunct="1"/>
            <a:r>
              <a:rPr lang="zh-CN" altLang="en-US" dirty="0" smtClean="0"/>
              <a:t>递归调用</a:t>
            </a:r>
            <a:r>
              <a:rPr lang="zh-CN" altLang="en-US" dirty="0" smtClean="0">
                <a:latin typeface="宋体" charset="-122"/>
                <a:cs typeface="Times New Roman" pitchFamily="18" charset="0"/>
              </a:rPr>
              <a:t>的特点</a:t>
            </a:r>
          </a:p>
          <a:p>
            <a:pPr lvl="1" algn="just" eaLnBrk="1" hangingPunct="1"/>
            <a:r>
              <a:rPr lang="zh-CN" altLang="en-US" dirty="0" smtClean="0">
                <a:latin typeface="楷体_GB2312" pitchFamily="49" charset="-122"/>
              </a:rPr>
              <a:t>对于一个难于直接求解的规模很大的问题</a:t>
            </a:r>
          </a:p>
          <a:p>
            <a:pPr lvl="2" algn="just" eaLnBrk="1" hangingPunct="1"/>
            <a:r>
              <a:rPr lang="zh-CN" altLang="en-US" dirty="0" smtClean="0">
                <a:latin typeface="楷体_GB2312" pitchFamily="49" charset="-122"/>
              </a:rPr>
              <a:t>将大问题分解成若干小问题</a:t>
            </a:r>
          </a:p>
          <a:p>
            <a:pPr lvl="2" algn="just" eaLnBrk="1" hangingPunct="1"/>
            <a:r>
              <a:rPr lang="zh-CN" altLang="en-US" dirty="0" smtClean="0">
                <a:latin typeface="楷体_GB2312" pitchFamily="49" charset="-122"/>
              </a:rPr>
              <a:t>考虑如何利用这些小问题的解构成大问题的解</a:t>
            </a:r>
          </a:p>
          <a:p>
            <a:pPr lvl="1" algn="just" eaLnBrk="1" hangingPunct="1"/>
            <a:r>
              <a:rPr lang="zh-CN" altLang="en-US" dirty="0" smtClean="0">
                <a:latin typeface="楷体_GB2312" pitchFamily="49" charset="-122"/>
              </a:rPr>
              <a:t>递归应用要注意避免陷入死循环</a:t>
            </a:r>
          </a:p>
          <a:p>
            <a:pPr lvl="2" algn="just" eaLnBrk="1" hangingPunct="1"/>
            <a:r>
              <a:rPr lang="zh-CN" altLang="en-US" dirty="0" smtClean="0">
                <a:solidFill>
                  <a:srgbClr val="FF0000"/>
                </a:solidFill>
                <a:latin typeface="楷体_GB2312" pitchFamily="49" charset="-122"/>
              </a:rPr>
              <a:t>递归必须有出口</a:t>
            </a:r>
          </a:p>
          <a:p>
            <a:pPr lvl="2" algn="just" eaLnBrk="1" hangingPunct="1"/>
            <a:r>
              <a:rPr lang="zh-CN" altLang="en-US" dirty="0" smtClean="0">
                <a:latin typeface="楷体_GB2312" pitchFamily="49" charset="-122"/>
              </a:rPr>
              <a:t>即要确立</a:t>
            </a:r>
            <a:r>
              <a:rPr lang="zh-CN" altLang="en-US" dirty="0" smtClean="0">
                <a:solidFill>
                  <a:srgbClr val="FF0000"/>
                </a:solidFill>
                <a:latin typeface="楷体_GB2312" pitchFamily="49" charset="-122"/>
              </a:rPr>
              <a:t>递归的结束条件</a:t>
            </a:r>
            <a:r>
              <a:rPr lang="zh-CN" altLang="en-US" dirty="0" smtClean="0">
                <a:latin typeface="楷体_GB2312" pitchFamily="49" charset="-122"/>
              </a:rPr>
              <a:t>，给出此时的直接求解方法</a:t>
            </a:r>
          </a:p>
          <a:p>
            <a:pPr lvl="2" eaLnBrk="1" hangingPunct="1"/>
            <a:endParaRPr lang="en-US" altLang="zh-CN" dirty="0"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body" idx="1"/>
          </p:nvPr>
        </p:nvSpPr>
        <p:spPr>
          <a:xfrm>
            <a:off x="107504" y="1125538"/>
            <a:ext cx="8784976" cy="5472112"/>
          </a:xfrm>
        </p:spPr>
        <p:txBody>
          <a:bodyPr/>
          <a:lstStyle/>
          <a:p>
            <a:pPr eaLnBrk="1" hangingPunct="1"/>
            <a:r>
              <a:rPr lang="zh-CN" altLang="en-US" dirty="0" smtClean="0">
                <a:latin typeface="宋体" charset="-122"/>
              </a:rPr>
              <a:t>递归调用</a:t>
            </a:r>
            <a:r>
              <a:rPr lang="en-US" altLang="zh-CN" dirty="0" smtClean="0">
                <a:latin typeface="宋体" charset="-122"/>
              </a:rPr>
              <a:t>——</a:t>
            </a:r>
            <a:r>
              <a:rPr lang="zh-CN" altLang="en-US" dirty="0" smtClean="0">
                <a:latin typeface="宋体" charset="-122"/>
              </a:rPr>
              <a:t>计算</a:t>
            </a:r>
            <a:r>
              <a:rPr lang="en-US" altLang="zh-CN" dirty="0" smtClean="0">
                <a:latin typeface="宋体" charset="-122"/>
              </a:rPr>
              <a:t>n</a:t>
            </a:r>
            <a:r>
              <a:rPr lang="zh-CN" altLang="en-US" dirty="0" smtClean="0">
                <a:latin typeface="宋体" charset="-122"/>
              </a:rPr>
              <a:t>的阶乘</a:t>
            </a:r>
          </a:p>
          <a:p>
            <a:pPr lvl="1" eaLnBrk="1" hangingPunct="1"/>
            <a:r>
              <a:rPr lang="zh-CN" altLang="en-US" dirty="0" smtClean="0">
                <a:latin typeface="宋体" charset="-122"/>
              </a:rPr>
              <a:t>例：</a:t>
            </a:r>
          </a:p>
          <a:p>
            <a:pPr lvl="2" eaLnBrk="1" hangingPunct="1"/>
            <a:endParaRPr lang="zh-CN" altLang="en-US" dirty="0" smtClean="0">
              <a:latin typeface="宋体" charset="-122"/>
            </a:endParaRPr>
          </a:p>
          <a:p>
            <a:pPr lvl="2" eaLnBrk="1" hangingPunct="1"/>
            <a:r>
              <a:rPr lang="en-US" altLang="zh-CN" dirty="0" smtClean="0">
                <a:latin typeface="宋体" charset="-122"/>
              </a:rPr>
              <a:t>n!</a:t>
            </a:r>
            <a:r>
              <a:rPr lang="zh-CN" altLang="en-US" dirty="0" smtClean="0">
                <a:latin typeface="宋体" charset="-122"/>
              </a:rPr>
              <a:t>递归公式</a:t>
            </a:r>
          </a:p>
          <a:p>
            <a:pPr lvl="2" eaLnBrk="1" hangingPunct="1"/>
            <a:endParaRPr lang="zh-CN" altLang="en-US" dirty="0" smtClean="0">
              <a:latin typeface="宋体" charset="-122"/>
            </a:endParaRPr>
          </a:p>
          <a:p>
            <a:pPr lvl="2" eaLnBrk="1" hangingPunct="1"/>
            <a:endParaRPr lang="zh-CN" altLang="en-US" dirty="0" smtClean="0">
              <a:latin typeface="宋体" charset="-122"/>
            </a:endParaRPr>
          </a:p>
          <a:p>
            <a:pPr lvl="2" eaLnBrk="1" hangingPunct="1"/>
            <a:r>
              <a:rPr lang="zh-CN" altLang="en-US" dirty="0" smtClean="0">
                <a:latin typeface="宋体" charset="-122"/>
              </a:rPr>
              <a:t>采用递归方法解决该问题，通过递归定义看出：</a:t>
            </a:r>
          </a:p>
          <a:p>
            <a:pPr lvl="3" eaLnBrk="1" hangingPunct="1"/>
            <a:r>
              <a:rPr lang="zh-CN" altLang="en-US" dirty="0" smtClean="0">
                <a:latin typeface="宋体" charset="-122"/>
              </a:rPr>
              <a:t>先将问题转换为求解</a:t>
            </a:r>
            <a:r>
              <a:rPr lang="en-US" altLang="zh-CN" dirty="0" smtClean="0">
                <a:latin typeface="宋体" charset="-122"/>
              </a:rPr>
              <a:t>(n-1)!</a:t>
            </a:r>
            <a:r>
              <a:rPr lang="zh-CN" altLang="en-US" dirty="0" smtClean="0">
                <a:latin typeface="宋体" charset="-122"/>
              </a:rPr>
              <a:t>的问题</a:t>
            </a:r>
          </a:p>
          <a:p>
            <a:pPr lvl="4" eaLnBrk="1" hangingPunct="1"/>
            <a:r>
              <a:rPr lang="zh-CN" altLang="en-US" dirty="0" smtClean="0">
                <a:latin typeface="宋体" charset="-122"/>
              </a:rPr>
              <a:t>如果</a:t>
            </a:r>
            <a:r>
              <a:rPr lang="en-US" altLang="zh-CN" dirty="0" smtClean="0">
                <a:latin typeface="宋体" charset="-122"/>
              </a:rPr>
              <a:t>(n-1)</a:t>
            </a:r>
            <a:r>
              <a:rPr lang="zh-CN" altLang="en-US" dirty="0" smtClean="0">
                <a:latin typeface="宋体" charset="-122"/>
              </a:rPr>
              <a:t>等于</a:t>
            </a:r>
            <a:r>
              <a:rPr lang="en-US" altLang="zh-CN" dirty="0" smtClean="0">
                <a:latin typeface="宋体" charset="-122"/>
              </a:rPr>
              <a:t>1</a:t>
            </a:r>
            <a:r>
              <a:rPr lang="zh-CN" altLang="en-US" dirty="0" smtClean="0">
                <a:latin typeface="宋体" charset="-122"/>
              </a:rPr>
              <a:t>或</a:t>
            </a:r>
            <a:r>
              <a:rPr lang="en-US" altLang="zh-CN" dirty="0" smtClean="0">
                <a:latin typeface="宋体" charset="-122"/>
              </a:rPr>
              <a:t>0</a:t>
            </a:r>
            <a:r>
              <a:rPr lang="zh-CN" altLang="en-US" dirty="0" smtClean="0">
                <a:latin typeface="宋体" charset="-122"/>
              </a:rPr>
              <a:t>，则</a:t>
            </a:r>
            <a:r>
              <a:rPr lang="en-US" altLang="zh-CN" dirty="0" smtClean="0">
                <a:latin typeface="宋体" charset="-122"/>
              </a:rPr>
              <a:t>n!</a:t>
            </a:r>
            <a:r>
              <a:rPr lang="zh-CN" altLang="en-US" dirty="0" smtClean="0">
                <a:latin typeface="宋体" charset="-122"/>
              </a:rPr>
              <a:t>通过求解</a:t>
            </a:r>
            <a:r>
              <a:rPr lang="en-US" altLang="zh-CN" dirty="0" err="1" smtClean="0">
                <a:latin typeface="宋体" charset="-122"/>
              </a:rPr>
              <a:t>nx</a:t>
            </a:r>
            <a:r>
              <a:rPr lang="en-US" altLang="zh-CN" dirty="0" smtClean="0">
                <a:latin typeface="宋体" charset="-122"/>
              </a:rPr>
              <a:t>(n-1)!</a:t>
            </a:r>
            <a:r>
              <a:rPr lang="zh-CN" altLang="en-US" dirty="0" smtClean="0">
                <a:latin typeface="宋体" charset="-122"/>
              </a:rPr>
              <a:t>获得</a:t>
            </a:r>
          </a:p>
          <a:p>
            <a:pPr lvl="4" eaLnBrk="1" hangingPunct="1"/>
            <a:r>
              <a:rPr lang="zh-CN" altLang="en-US" dirty="0" smtClean="0">
                <a:latin typeface="宋体" charset="-122"/>
              </a:rPr>
              <a:t>否则，继续将</a:t>
            </a:r>
            <a:r>
              <a:rPr lang="en-US" altLang="zh-CN" dirty="0" smtClean="0">
                <a:latin typeface="宋体" charset="-122"/>
              </a:rPr>
              <a:t>(n-1)</a:t>
            </a:r>
            <a:r>
              <a:rPr lang="zh-CN" altLang="en-US" dirty="0" smtClean="0">
                <a:latin typeface="宋体" charset="-122"/>
              </a:rPr>
              <a:t>！转换为</a:t>
            </a:r>
            <a:r>
              <a:rPr lang="en-US" altLang="zh-CN" dirty="0" smtClean="0">
                <a:latin typeface="宋体" charset="-122"/>
              </a:rPr>
              <a:t>(n-2)!</a:t>
            </a:r>
            <a:r>
              <a:rPr lang="zh-CN" altLang="en-US" dirty="0" smtClean="0">
                <a:latin typeface="宋体" charset="-122"/>
              </a:rPr>
              <a:t>问题。</a:t>
            </a:r>
          </a:p>
          <a:p>
            <a:pPr lvl="3" eaLnBrk="1" hangingPunct="1"/>
            <a:r>
              <a:rPr lang="zh-CN" altLang="en-US" dirty="0" smtClean="0">
                <a:latin typeface="宋体" charset="-122"/>
              </a:rPr>
              <a:t>通过使复杂问题的求解过程逐步简化，变成一个可以直接得到答案的简单问题的求解，然后通过简单答案逐步得到原来的解</a:t>
            </a:r>
          </a:p>
        </p:txBody>
      </p:sp>
      <p:sp>
        <p:nvSpPr>
          <p:cNvPr id="109571" name="Text Box 3"/>
          <p:cNvSpPr txBox="1">
            <a:spLocks noChangeArrowheads="1"/>
          </p:cNvSpPr>
          <p:nvPr/>
        </p:nvSpPr>
        <p:spPr bwMode="auto">
          <a:xfrm>
            <a:off x="2195513" y="1844675"/>
            <a:ext cx="3838575" cy="396875"/>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000066"/>
                </a:solidFill>
              </a:rPr>
              <a:t>n</a:t>
            </a:r>
            <a:r>
              <a:rPr lang="zh-CN" altLang="en-US" sz="2000">
                <a:solidFill>
                  <a:srgbClr val="000066"/>
                </a:solidFill>
              </a:rPr>
              <a:t>！</a:t>
            </a:r>
            <a:r>
              <a:rPr lang="en-US" altLang="zh-CN" sz="2000">
                <a:solidFill>
                  <a:srgbClr val="000066"/>
                </a:solidFill>
              </a:rPr>
              <a:t>=nx(n-1)x(n-2)</a:t>
            </a:r>
            <a:r>
              <a:rPr lang="en-US" altLang="zh-CN" sz="2000">
                <a:solidFill>
                  <a:srgbClr val="000066"/>
                </a:solidFill>
                <a:latin typeface="Arial" charset="0"/>
              </a:rPr>
              <a:t>…</a:t>
            </a:r>
            <a:r>
              <a:rPr lang="en-US" altLang="zh-CN" sz="2000">
                <a:solidFill>
                  <a:srgbClr val="000066"/>
                </a:solidFill>
              </a:rPr>
              <a:t>x2x1</a:t>
            </a:r>
          </a:p>
        </p:txBody>
      </p:sp>
      <p:sp>
        <p:nvSpPr>
          <p:cNvPr id="109572"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9573" name="Object 5"/>
          <p:cNvGraphicFramePr>
            <a:graphicFrameLocks noChangeAspect="1"/>
          </p:cNvGraphicFramePr>
          <p:nvPr/>
        </p:nvGraphicFramePr>
        <p:xfrm>
          <a:off x="3851275" y="2565400"/>
          <a:ext cx="3816350" cy="969963"/>
        </p:xfrm>
        <a:graphic>
          <a:graphicData uri="http://schemas.openxmlformats.org/presentationml/2006/ole">
            <mc:AlternateContent xmlns:mc="http://schemas.openxmlformats.org/markup-compatibility/2006">
              <mc:Choice xmlns:v="urn:schemas-microsoft-com:vml" Requires="v">
                <p:oleObj spid="_x0000_s109906" name="公式" r:id="rId3" imgW="1803400" imgH="457200" progId="Equation.3">
                  <p:embed/>
                </p:oleObj>
              </mc:Choice>
              <mc:Fallback>
                <p:oleObj name="公式" r:id="rId3" imgW="18034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565400"/>
                        <a:ext cx="381635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539750" y="1125538"/>
            <a:ext cx="8001000" cy="5472112"/>
          </a:xfrm>
        </p:spPr>
        <p:txBody>
          <a:bodyPr/>
          <a:lstStyle/>
          <a:p>
            <a:pPr eaLnBrk="1" hangingPunct="1"/>
            <a:r>
              <a:rPr lang="zh-CN" altLang="en-US" smtClean="0">
                <a:latin typeface="宋体" charset="-122"/>
              </a:rPr>
              <a:t>递归调用</a:t>
            </a:r>
            <a:r>
              <a:rPr lang="en-US" altLang="zh-CN" smtClean="0">
                <a:latin typeface="宋体" charset="-122"/>
              </a:rPr>
              <a:t>——</a:t>
            </a:r>
            <a:r>
              <a:rPr lang="zh-CN" altLang="en-US" smtClean="0">
                <a:latin typeface="宋体" charset="-122"/>
              </a:rPr>
              <a:t>计算</a:t>
            </a:r>
            <a:r>
              <a:rPr lang="en-US" altLang="zh-CN" smtClean="0">
                <a:latin typeface="宋体" charset="-122"/>
              </a:rPr>
              <a:t>n</a:t>
            </a:r>
            <a:r>
              <a:rPr lang="zh-CN" altLang="en-US" smtClean="0">
                <a:latin typeface="宋体" charset="-122"/>
              </a:rPr>
              <a:t>的阶乘</a:t>
            </a:r>
            <a:r>
              <a:rPr lang="en-US" altLang="zh-CN" smtClean="0">
                <a:latin typeface="宋体" charset="-122"/>
              </a:rPr>
              <a:t>(1)</a:t>
            </a:r>
          </a:p>
          <a:p>
            <a:pPr lvl="1" eaLnBrk="1" hangingPunct="1"/>
            <a:r>
              <a:rPr lang="zh-CN" altLang="en-US" smtClean="0">
                <a:latin typeface="宋体" charset="-122"/>
              </a:rPr>
              <a:t>处理过程</a:t>
            </a:r>
          </a:p>
        </p:txBody>
      </p:sp>
      <p:sp>
        <p:nvSpPr>
          <p:cNvPr id="110595"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0596"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0597" name="Object 5"/>
          <p:cNvGraphicFramePr>
            <a:graphicFrameLocks noChangeAspect="1"/>
          </p:cNvGraphicFramePr>
          <p:nvPr/>
        </p:nvGraphicFramePr>
        <p:xfrm>
          <a:off x="1547813" y="2276475"/>
          <a:ext cx="5616575" cy="747713"/>
        </p:xfrm>
        <a:graphic>
          <a:graphicData uri="http://schemas.openxmlformats.org/presentationml/2006/ole">
            <mc:AlternateContent xmlns:mc="http://schemas.openxmlformats.org/markup-compatibility/2006">
              <mc:Choice xmlns:v="urn:schemas-microsoft-com:vml" Requires="v">
                <p:oleObj spid="_x0000_s111264" name="公式" r:id="rId3" imgW="1930400" imgH="254000" progId="Equation.3">
                  <p:embed/>
                </p:oleObj>
              </mc:Choice>
              <mc:Fallback>
                <p:oleObj name="公式" r:id="rId3" imgW="1930400" imgH="2540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76475"/>
                        <a:ext cx="5616575"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8" name="Rectangle 6"/>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10599" name="Object 7"/>
          <p:cNvGraphicFramePr>
            <a:graphicFrameLocks noChangeAspect="1"/>
          </p:cNvGraphicFramePr>
          <p:nvPr/>
        </p:nvGraphicFramePr>
        <p:xfrm>
          <a:off x="1403350" y="3141663"/>
          <a:ext cx="5688013" cy="815975"/>
        </p:xfrm>
        <a:graphic>
          <a:graphicData uri="http://schemas.openxmlformats.org/presentationml/2006/ole">
            <mc:AlternateContent xmlns:mc="http://schemas.openxmlformats.org/markup-compatibility/2006">
              <mc:Choice xmlns:v="urn:schemas-microsoft-com:vml" Requires="v">
                <p:oleObj spid="_x0000_s111265" name="公式" r:id="rId5" imgW="1905000" imgH="254000" progId="Equation.3">
                  <p:embed/>
                </p:oleObj>
              </mc:Choice>
              <mc:Fallback>
                <p:oleObj name="公式" r:id="rId5" imgW="1905000" imgH="254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141663"/>
                        <a:ext cx="568801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566738" y="1125538"/>
            <a:ext cx="8253412" cy="5732462"/>
          </a:xfrm>
        </p:spPr>
        <p:txBody>
          <a:bodyPr/>
          <a:lstStyle/>
          <a:p>
            <a:pPr eaLnBrk="1" hangingPunct="1">
              <a:lnSpc>
                <a:spcPct val="90000"/>
              </a:lnSpc>
            </a:pPr>
            <a:r>
              <a:rPr lang="zh-CN" altLang="en-US" smtClean="0"/>
              <a:t>递归调用</a:t>
            </a:r>
            <a:r>
              <a:rPr lang="en-US" altLang="zh-CN" smtClean="0">
                <a:latin typeface="宋体" charset="-122"/>
              </a:rPr>
              <a:t>——</a:t>
            </a:r>
            <a:r>
              <a:rPr lang="zh-CN" altLang="en-US" smtClean="0">
                <a:latin typeface="宋体" charset="-122"/>
              </a:rPr>
              <a:t>计算</a:t>
            </a:r>
            <a:r>
              <a:rPr lang="en-US" altLang="zh-CN" smtClean="0">
                <a:latin typeface="宋体" charset="-122"/>
              </a:rPr>
              <a:t>n</a:t>
            </a:r>
            <a:r>
              <a:rPr lang="zh-CN" altLang="en-US" smtClean="0">
                <a:latin typeface="宋体" charset="-122"/>
              </a:rPr>
              <a:t>的阶乘</a:t>
            </a:r>
            <a:r>
              <a:rPr lang="en-US" altLang="zh-CN" smtClean="0">
                <a:latin typeface="宋体" charset="-122"/>
              </a:rPr>
              <a:t>(2)</a:t>
            </a:r>
            <a:endParaRPr lang="en-US" altLang="zh-CN" smtClean="0">
              <a:latin typeface="黑体" pitchFamily="2" charset="-122"/>
              <a:ea typeface="黑体" pitchFamily="2" charset="-122"/>
            </a:endParaRPr>
          </a:p>
          <a:p>
            <a:pPr lvl="1" eaLnBrk="1" hangingPunct="1">
              <a:lnSpc>
                <a:spcPct val="90000"/>
              </a:lnSpc>
            </a:pPr>
            <a:r>
              <a:rPr lang="zh-CN" altLang="en-US" smtClean="0">
                <a:latin typeface="黑体" pitchFamily="2" charset="-122"/>
                <a:ea typeface="黑体" pitchFamily="2" charset="-122"/>
              </a:rPr>
              <a:t>算法</a:t>
            </a:r>
          </a:p>
          <a:p>
            <a:pPr lvl="1" eaLnBrk="1" hangingPunct="1">
              <a:lnSpc>
                <a:spcPct val="90000"/>
              </a:lnSpc>
            </a:pPr>
            <a:endParaRPr lang="zh-CN" altLang="en-US" smtClean="0">
              <a:latin typeface="黑体" pitchFamily="2" charset="-122"/>
              <a:ea typeface="黑体" pitchFamily="2" charset="-122"/>
            </a:endParaRPr>
          </a:p>
          <a:p>
            <a:pPr lvl="1" eaLnBrk="1" hangingPunct="1">
              <a:lnSpc>
                <a:spcPct val="90000"/>
              </a:lnSpc>
            </a:pPr>
            <a:endParaRPr lang="zh-CN" altLang="en-US" smtClean="0">
              <a:latin typeface="黑体" pitchFamily="2" charset="-122"/>
              <a:ea typeface="黑体" pitchFamily="2" charset="-122"/>
            </a:endParaRPr>
          </a:p>
          <a:p>
            <a:pPr lvl="1" eaLnBrk="1" hangingPunct="1">
              <a:lnSpc>
                <a:spcPct val="90000"/>
              </a:lnSpc>
            </a:pPr>
            <a:endParaRPr lang="zh-CN" altLang="en-US" smtClean="0">
              <a:latin typeface="黑体" pitchFamily="2" charset="-122"/>
              <a:ea typeface="黑体" pitchFamily="2" charset="-122"/>
            </a:endParaRPr>
          </a:p>
          <a:p>
            <a:pPr lvl="2" eaLnBrk="1" hangingPunct="1">
              <a:lnSpc>
                <a:spcPct val="90000"/>
              </a:lnSpc>
            </a:pPr>
            <a:endParaRPr lang="zh-CN" altLang="en-US" smtClean="0"/>
          </a:p>
          <a:p>
            <a:pPr lvl="2" eaLnBrk="1" hangingPunct="1">
              <a:lnSpc>
                <a:spcPct val="90000"/>
              </a:lnSpc>
            </a:pPr>
            <a:r>
              <a:rPr lang="zh-CN" altLang="en-US" smtClean="0"/>
              <a:t>当</a:t>
            </a:r>
            <a:r>
              <a:rPr lang="en-US" altLang="zh-CN" smtClean="0"/>
              <a:t>n&gt;1</a:t>
            </a:r>
            <a:r>
              <a:rPr lang="zh-CN" altLang="en-US" smtClean="0"/>
              <a:t>时，函数调用</a:t>
            </a:r>
            <a:r>
              <a:rPr lang="en-US" altLang="zh-CN" smtClean="0"/>
              <a:t>CalFactiorial(n)</a:t>
            </a:r>
            <a:r>
              <a:rPr lang="zh-CN" altLang="en-US" smtClean="0"/>
              <a:t>转化为对函数</a:t>
            </a:r>
            <a:r>
              <a:rPr lang="en-US" altLang="zh-CN" smtClean="0"/>
              <a:t>CalFactiorial(n-1)</a:t>
            </a:r>
            <a:r>
              <a:rPr lang="zh-CN" altLang="en-US" smtClean="0"/>
              <a:t>的调用，该过程直到调用</a:t>
            </a:r>
            <a:r>
              <a:rPr lang="en-US" altLang="zh-CN" smtClean="0"/>
              <a:t>CalFactiorial(1)</a:t>
            </a:r>
            <a:r>
              <a:rPr lang="zh-CN" altLang="en-US" smtClean="0"/>
              <a:t>或</a:t>
            </a:r>
            <a:r>
              <a:rPr lang="en-US" altLang="zh-CN" smtClean="0"/>
              <a:t>CalFactiorial(0)</a:t>
            </a:r>
            <a:r>
              <a:rPr lang="zh-CN" altLang="en-US" smtClean="0"/>
              <a:t>时得到结果</a:t>
            </a:r>
            <a:r>
              <a:rPr lang="en-US" altLang="zh-CN" smtClean="0"/>
              <a:t>1</a:t>
            </a:r>
            <a:r>
              <a:rPr lang="zh-CN" altLang="en-US" smtClean="0"/>
              <a:t>时为止</a:t>
            </a:r>
          </a:p>
          <a:p>
            <a:pPr lvl="2" eaLnBrk="1" hangingPunct="1">
              <a:lnSpc>
                <a:spcPct val="90000"/>
              </a:lnSpc>
            </a:pPr>
            <a:r>
              <a:rPr lang="zh-CN" altLang="en-US" smtClean="0">
                <a:latin typeface="黑体" pitchFamily="2" charset="-122"/>
                <a:ea typeface="黑体" pitchFamily="2" charset="-122"/>
              </a:rPr>
              <a:t>之后</a:t>
            </a:r>
            <a:r>
              <a:rPr lang="en-US" altLang="zh-CN" smtClean="0"/>
              <a:t>CalFactiorial(2)</a:t>
            </a:r>
            <a:r>
              <a:rPr lang="zh-CN" altLang="en-US" smtClean="0"/>
              <a:t>通过</a:t>
            </a:r>
            <a:r>
              <a:rPr lang="en-US" altLang="zh-CN" smtClean="0"/>
              <a:t>2* CalFactiorial(1)</a:t>
            </a:r>
            <a:r>
              <a:rPr lang="zh-CN" altLang="en-US" smtClean="0"/>
              <a:t>得到</a:t>
            </a:r>
            <a:r>
              <a:rPr lang="en-US" altLang="zh-CN" smtClean="0">
                <a:latin typeface="Arial" charset="0"/>
              </a:rPr>
              <a:t>……</a:t>
            </a:r>
            <a:r>
              <a:rPr lang="en-US" altLang="zh-CN" smtClean="0"/>
              <a:t> CalFactiorial(n)</a:t>
            </a:r>
            <a:r>
              <a:rPr lang="zh-CN" altLang="en-US" smtClean="0"/>
              <a:t>通过</a:t>
            </a:r>
            <a:r>
              <a:rPr lang="en-US" altLang="zh-CN" smtClean="0"/>
              <a:t>n* CalFactiorial(n-1)</a:t>
            </a:r>
            <a:r>
              <a:rPr lang="zh-CN" altLang="en-US" smtClean="0"/>
              <a:t>得到</a:t>
            </a:r>
            <a:r>
              <a:rPr lang="en-US" altLang="zh-CN" smtClean="0"/>
              <a:t>.</a:t>
            </a:r>
          </a:p>
        </p:txBody>
      </p:sp>
      <p:sp>
        <p:nvSpPr>
          <p:cNvPr id="111619"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1620" name="Text Box 4"/>
          <p:cNvSpPr txBox="1">
            <a:spLocks noChangeArrowheads="1"/>
          </p:cNvSpPr>
          <p:nvPr/>
        </p:nvSpPr>
        <p:spPr bwMode="auto">
          <a:xfrm>
            <a:off x="2987675" y="1268413"/>
            <a:ext cx="5270995" cy="255454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dirty="0" err="1">
                <a:solidFill>
                  <a:srgbClr val="000066"/>
                </a:solidFill>
                <a:latin typeface="Consolas" panose="020B0609020204030204" pitchFamily="49" charset="0"/>
              </a:rPr>
              <a:t>int</a:t>
            </a:r>
            <a:r>
              <a:rPr lang="en-US" altLang="zh-CN" sz="2000" dirty="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CalFactiorial</a:t>
            </a:r>
            <a:r>
              <a:rPr lang="en-US" altLang="zh-CN" sz="2000" dirty="0">
                <a:solidFill>
                  <a:srgbClr val="000066"/>
                </a:solidFill>
                <a:latin typeface="Consolas" panose="020B0609020204030204" pitchFamily="49" charset="0"/>
              </a:rPr>
              <a:t>(</a:t>
            </a:r>
            <a:r>
              <a:rPr lang="en-US" altLang="zh-CN" sz="2000" dirty="0" err="1">
                <a:solidFill>
                  <a:srgbClr val="000066"/>
                </a:solidFill>
                <a:latin typeface="Consolas" panose="020B0609020204030204" pitchFamily="49" charset="0"/>
              </a:rPr>
              <a:t>int</a:t>
            </a:r>
            <a:r>
              <a:rPr lang="en-US" altLang="zh-CN" sz="2000" dirty="0">
                <a:solidFill>
                  <a:srgbClr val="000066"/>
                </a:solidFill>
                <a:latin typeface="Consolas" panose="020B0609020204030204" pitchFamily="49" charset="0"/>
              </a:rPr>
              <a:t> n)</a:t>
            </a:r>
          </a:p>
          <a:p>
            <a:pPr eaLnBrk="1" hangingPunct="1"/>
            <a:r>
              <a:rPr lang="en-US" altLang="zh-CN" sz="2000" dirty="0" smtClean="0">
                <a:solidFill>
                  <a:srgbClr val="000066"/>
                </a:solidFill>
                <a:latin typeface="Consolas" panose="020B0609020204030204" pitchFamily="49" charset="0"/>
              </a:rPr>
              <a:t>{   </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result;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if (n</a:t>
            </a:r>
            <a:r>
              <a:rPr lang="en-US" altLang="zh-CN" sz="2000" dirty="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0 || n</a:t>
            </a:r>
            <a:r>
              <a:rPr lang="en-US" altLang="zh-CN" sz="2000" dirty="0">
                <a:solidFill>
                  <a:srgbClr val="000066"/>
                </a:solidFill>
                <a:latin typeface="Consolas" panose="020B0609020204030204" pitchFamily="49" charset="0"/>
              </a:rPr>
              <a:t>==1)  </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result=1</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else result = n*</a:t>
            </a:r>
            <a:r>
              <a:rPr lang="en-US" altLang="zh-CN" dirty="0" err="1" smtClean="0">
                <a:solidFill>
                  <a:srgbClr val="000066"/>
                </a:solidFill>
                <a:latin typeface="Consolas" panose="020B0609020204030204" pitchFamily="49" charset="0"/>
              </a:rPr>
              <a:t>CalFactiorial</a:t>
            </a:r>
            <a:r>
              <a:rPr lang="en-US" altLang="zh-CN" dirty="0" smtClean="0">
                <a:solidFill>
                  <a:srgbClr val="000066"/>
                </a:solidFill>
                <a:latin typeface="Consolas" panose="020B0609020204030204" pitchFamily="49" charset="0"/>
              </a:rPr>
              <a:t>(n-1)</a:t>
            </a:r>
            <a:r>
              <a:rPr lang="en-US" altLang="zh-CN" dirty="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return </a:t>
            </a:r>
            <a:r>
              <a:rPr lang="en-US" altLang="zh-CN" sz="2000" dirty="0">
                <a:solidFill>
                  <a:srgbClr val="000066"/>
                </a:solidFill>
                <a:latin typeface="Consolas" panose="020B0609020204030204" pitchFamily="49" charset="0"/>
              </a:rPr>
              <a:t>(</a:t>
            </a:r>
            <a:r>
              <a:rPr lang="en-US" altLang="zh-CN" dirty="0">
                <a:solidFill>
                  <a:srgbClr val="000066"/>
                </a:solidFill>
                <a:latin typeface="Consolas" panose="020B0609020204030204" pitchFamily="49" charset="0"/>
              </a:rPr>
              <a:t>result);</a:t>
            </a:r>
            <a:endParaRPr lang="en-US" altLang="zh-CN" sz="2000" dirty="0">
              <a:solidFill>
                <a:srgbClr val="000066"/>
              </a:solidFill>
              <a:latin typeface="Consolas" panose="020B0609020204030204" pitchFamily="49" charset="0"/>
            </a:endParaRPr>
          </a:p>
          <a:p>
            <a:pPr eaLnBrk="1" hangingPunct="1"/>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611188" y="1196975"/>
            <a:ext cx="8064500" cy="4451350"/>
          </a:xfrm>
          <a:noFill/>
        </p:spPr>
        <p:txBody>
          <a:bodyPr/>
          <a:lstStyle/>
          <a:p>
            <a:pPr eaLnBrk="1" hangingPunct="1"/>
            <a:r>
              <a:rPr kumimoji="1" lang="zh-CN" altLang="en-US" dirty="0" smtClean="0">
                <a:latin typeface="宋体" charset="-122"/>
              </a:rPr>
              <a:t>排序方法的评价</a:t>
            </a:r>
          </a:p>
          <a:p>
            <a:pPr lvl="1" eaLnBrk="1" hangingPunct="1"/>
            <a:r>
              <a:rPr kumimoji="1" lang="zh-CN" altLang="en-US" dirty="0" smtClean="0">
                <a:latin typeface="宋体" charset="-122"/>
              </a:rPr>
              <a:t>排序方法的稳定性</a:t>
            </a:r>
          </a:p>
          <a:p>
            <a:pPr lvl="2" eaLnBrk="1" hangingPunct="1"/>
            <a:r>
              <a:rPr kumimoji="1" lang="zh-CN" altLang="en-US" dirty="0" smtClean="0">
                <a:latin typeface="宋体" charset="-122"/>
              </a:rPr>
              <a:t>若经排序后，记录的相对次序发生了改变，则称该算法是不稳定的</a:t>
            </a:r>
          </a:p>
        </p:txBody>
      </p:sp>
      <p:sp>
        <p:nvSpPr>
          <p:cNvPr id="48131" name="Text Box 3"/>
          <p:cNvSpPr txBox="1">
            <a:spLocks noChangeArrowheads="1"/>
          </p:cNvSpPr>
          <p:nvPr/>
        </p:nvSpPr>
        <p:spPr bwMode="auto">
          <a:xfrm>
            <a:off x="1258888" y="3500438"/>
            <a:ext cx="7431087" cy="457200"/>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spcBef>
                <a:spcPct val="50000"/>
              </a:spcBef>
            </a:pPr>
            <a:r>
              <a:rPr kumimoji="1" lang="zh-CN" altLang="en-US" sz="2400">
                <a:solidFill>
                  <a:srgbClr val="000066"/>
                </a:solidFill>
                <a:latin typeface="Times New Roman" pitchFamily="18" charset="0"/>
              </a:rPr>
              <a:t>排序之前 </a:t>
            </a:r>
            <a:r>
              <a:rPr kumimoji="1" lang="en-US" altLang="zh-CN" sz="2400">
                <a:solidFill>
                  <a:srgbClr val="000066"/>
                </a:solidFill>
                <a:latin typeface="Times New Roman" pitchFamily="18" charset="0"/>
              </a:rPr>
              <a:t>:   </a:t>
            </a:r>
            <a:r>
              <a:rPr kumimoji="1" lang="en-US" altLang="zh-CN" sz="2400">
                <a:solidFill>
                  <a:srgbClr val="000066"/>
                </a:solidFill>
              </a:rPr>
              <a:t>{ · · · · · </a:t>
            </a:r>
            <a:r>
              <a:rPr kumimoji="1" lang="en-US" altLang="zh-CN" sz="2400">
                <a:solidFill>
                  <a:srgbClr val="FF0000"/>
                </a:solidFill>
                <a:ea typeface="楷体_GB2312" pitchFamily="49" charset="-122"/>
              </a:rPr>
              <a:t>R</a:t>
            </a:r>
            <a:r>
              <a:rPr kumimoji="1" lang="en-US" altLang="zh-CN" sz="2400" baseline="-25000">
                <a:solidFill>
                  <a:srgbClr val="FF0000"/>
                </a:solidFill>
                <a:ea typeface="楷体_GB2312" pitchFamily="49" charset="-122"/>
              </a:rPr>
              <a:t>i</a:t>
            </a:r>
            <a:r>
              <a:rPr kumimoji="1" lang="en-US" altLang="zh-CN" sz="2400">
                <a:solidFill>
                  <a:srgbClr val="000066"/>
                </a:solidFill>
              </a:rPr>
              <a:t>(K) · · · · · </a:t>
            </a:r>
            <a:r>
              <a:rPr kumimoji="1" lang="en-US" altLang="zh-CN" sz="2400">
                <a:solidFill>
                  <a:srgbClr val="FF0000"/>
                </a:solidFill>
                <a:ea typeface="楷体_GB2312" pitchFamily="49" charset="-122"/>
              </a:rPr>
              <a:t>R</a:t>
            </a:r>
            <a:r>
              <a:rPr kumimoji="1" lang="en-US" altLang="zh-CN" sz="2400" baseline="-25000">
                <a:solidFill>
                  <a:srgbClr val="FF0000"/>
                </a:solidFill>
                <a:ea typeface="楷体_GB2312" pitchFamily="49" charset="-122"/>
              </a:rPr>
              <a:t>j</a:t>
            </a:r>
            <a:r>
              <a:rPr kumimoji="1" lang="en-US" altLang="zh-CN" sz="2400">
                <a:solidFill>
                  <a:srgbClr val="000066"/>
                </a:solidFill>
              </a:rPr>
              <a:t>(K) · · · · · }</a:t>
            </a:r>
          </a:p>
        </p:txBody>
      </p:sp>
      <p:sp>
        <p:nvSpPr>
          <p:cNvPr id="48132" name="Text Box 4"/>
          <p:cNvSpPr txBox="1">
            <a:spLocks noChangeArrowheads="1"/>
          </p:cNvSpPr>
          <p:nvPr/>
        </p:nvSpPr>
        <p:spPr bwMode="auto">
          <a:xfrm>
            <a:off x="1258888" y="4175125"/>
            <a:ext cx="7431087" cy="457200"/>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spcBef>
                <a:spcPct val="50000"/>
              </a:spcBef>
            </a:pPr>
            <a:r>
              <a:rPr kumimoji="1" lang="zh-CN" altLang="en-US" sz="2400" dirty="0">
                <a:solidFill>
                  <a:srgbClr val="000066"/>
                </a:solidFill>
              </a:rPr>
              <a:t>排序之后 </a:t>
            </a:r>
            <a:r>
              <a:rPr kumimoji="1" lang="en-US" altLang="zh-CN" sz="2400" dirty="0">
                <a:solidFill>
                  <a:srgbClr val="000066"/>
                </a:solidFill>
              </a:rPr>
              <a:t>:  </a:t>
            </a:r>
            <a:r>
              <a:rPr kumimoji="1" lang="en-US" altLang="zh-CN" sz="2400" dirty="0" smtClean="0">
                <a:solidFill>
                  <a:srgbClr val="000066"/>
                </a:solidFill>
              </a:rPr>
              <a:t>{ </a:t>
            </a:r>
            <a:r>
              <a:rPr kumimoji="1" lang="en-US" altLang="zh-CN" sz="2400" dirty="0">
                <a:solidFill>
                  <a:srgbClr val="000066"/>
                </a:solidFill>
              </a:rPr>
              <a:t>· · · · </a:t>
            </a:r>
            <a:r>
              <a:rPr kumimoji="1" lang="en-US" altLang="zh-CN" sz="2400" dirty="0" smtClean="0">
                <a:solidFill>
                  <a:srgbClr val="000066"/>
                </a:solidFill>
              </a:rPr>
              <a:t>· </a:t>
            </a:r>
            <a:r>
              <a:rPr kumimoji="1" lang="en-US" altLang="zh-CN" sz="2400" dirty="0" err="1" smtClean="0">
                <a:solidFill>
                  <a:srgbClr val="FF0000"/>
                </a:solidFill>
              </a:rPr>
              <a:t>R</a:t>
            </a:r>
            <a:r>
              <a:rPr kumimoji="1" lang="en-US" altLang="zh-CN" sz="2400" baseline="-25000" dirty="0" err="1" smtClean="0">
                <a:solidFill>
                  <a:srgbClr val="FF0000"/>
                </a:solidFill>
                <a:ea typeface="楷体_GB2312" pitchFamily="49" charset="-122"/>
              </a:rPr>
              <a:t>j</a:t>
            </a:r>
            <a:r>
              <a:rPr kumimoji="1" lang="en-US" altLang="zh-CN" sz="2400" dirty="0" smtClean="0">
                <a:solidFill>
                  <a:srgbClr val="000066"/>
                </a:solidFill>
              </a:rPr>
              <a:t>(K</a:t>
            </a:r>
            <a:r>
              <a:rPr kumimoji="1" lang="en-US" altLang="zh-CN" sz="2400" dirty="0">
                <a:solidFill>
                  <a:srgbClr val="000066"/>
                </a:solidFill>
              </a:rPr>
              <a:t>) </a:t>
            </a:r>
            <a:r>
              <a:rPr kumimoji="1" lang="en-US" altLang="zh-CN" sz="2400" dirty="0" err="1">
                <a:solidFill>
                  <a:srgbClr val="FF0000"/>
                </a:solidFill>
              </a:rPr>
              <a:t>R</a:t>
            </a:r>
            <a:r>
              <a:rPr kumimoji="1" lang="en-US" altLang="zh-CN" sz="2400" baseline="-25000" dirty="0" err="1">
                <a:solidFill>
                  <a:srgbClr val="FF0000"/>
                </a:solidFill>
                <a:ea typeface="楷体_GB2312" pitchFamily="49" charset="-122"/>
              </a:rPr>
              <a:t>i</a:t>
            </a:r>
            <a:r>
              <a:rPr kumimoji="1" lang="en-US" altLang="zh-CN" sz="2400" dirty="0">
                <a:solidFill>
                  <a:srgbClr val="FF0000"/>
                </a:solidFill>
                <a:ea typeface="楷体_GB2312" pitchFamily="49" charset="-122"/>
              </a:rPr>
              <a:t> </a:t>
            </a:r>
            <a:r>
              <a:rPr kumimoji="1" lang="en-US" altLang="zh-CN" sz="2400" dirty="0">
                <a:solidFill>
                  <a:srgbClr val="000066"/>
                </a:solidFill>
              </a:rPr>
              <a:t>(K) · · · · </a:t>
            </a:r>
            <a:r>
              <a:rPr kumimoji="1" lang="en-US" altLang="zh-CN" sz="2400" dirty="0" smtClean="0">
                <a:solidFill>
                  <a:srgbClr val="000066"/>
                </a:solidFill>
              </a:rPr>
              <a:t>· · </a:t>
            </a:r>
            <a:r>
              <a:rPr kumimoji="1" lang="en-US" altLang="zh-CN" sz="2400" dirty="0">
                <a:solidFill>
                  <a:srgbClr val="000066"/>
                </a:solidFill>
              </a:rPr>
              <a:t>· · · ·}</a:t>
            </a:r>
          </a:p>
        </p:txBody>
      </p:sp>
      <p:sp>
        <p:nvSpPr>
          <p:cNvPr id="48133" name="Text Box 5"/>
          <p:cNvSpPr txBox="1">
            <a:spLocks noChangeArrowheads="1"/>
          </p:cNvSpPr>
          <p:nvPr/>
        </p:nvSpPr>
        <p:spPr bwMode="auto">
          <a:xfrm>
            <a:off x="1692275" y="4941888"/>
            <a:ext cx="5894562" cy="10156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sz="2000" dirty="0">
                <a:solidFill>
                  <a:srgbClr val="000066"/>
                </a:solidFill>
              </a:rPr>
              <a:t>例如：</a:t>
            </a:r>
            <a:r>
              <a:rPr kumimoji="1" lang="en-US" altLang="zh-CN" sz="2000" dirty="0">
                <a:solidFill>
                  <a:srgbClr val="000066"/>
                </a:solidFill>
              </a:rPr>
              <a:t>( 5, 3, </a:t>
            </a:r>
            <a:r>
              <a:rPr kumimoji="1" lang="en-US" altLang="zh-CN" sz="2000" dirty="0">
                <a:solidFill>
                  <a:srgbClr val="FF0000"/>
                </a:solidFill>
              </a:rPr>
              <a:t>7</a:t>
            </a:r>
            <a:r>
              <a:rPr kumimoji="1" lang="en-US" altLang="zh-CN" sz="2000" dirty="0">
                <a:solidFill>
                  <a:srgbClr val="000066"/>
                </a:solidFill>
              </a:rPr>
              <a:t>, 2, 8, 10, 4, </a:t>
            </a:r>
            <a:r>
              <a:rPr kumimoji="1" lang="en-US" altLang="zh-CN" sz="2000" dirty="0">
                <a:solidFill>
                  <a:srgbClr val="00B050"/>
                </a:solidFill>
              </a:rPr>
              <a:t>7</a:t>
            </a:r>
            <a:r>
              <a:rPr kumimoji="1" lang="en-US" altLang="zh-CN" sz="2000" dirty="0">
                <a:solidFill>
                  <a:srgbClr val="000066"/>
                </a:solidFill>
              </a:rPr>
              <a:t> )</a:t>
            </a:r>
          </a:p>
          <a:p>
            <a:pPr eaLnBrk="1" hangingPunct="1"/>
            <a:r>
              <a:rPr kumimoji="1" lang="en-US" altLang="zh-CN" sz="2000" dirty="0">
                <a:solidFill>
                  <a:srgbClr val="000066"/>
                </a:solidFill>
              </a:rPr>
              <a:t>         ( 2, </a:t>
            </a:r>
            <a:r>
              <a:rPr kumimoji="1" lang="en-US" altLang="zh-CN" sz="2000" dirty="0" smtClean="0">
                <a:solidFill>
                  <a:srgbClr val="000066"/>
                </a:solidFill>
              </a:rPr>
              <a:t>3, 4</a:t>
            </a:r>
            <a:r>
              <a:rPr kumimoji="1" lang="en-US" altLang="zh-CN" sz="2000" dirty="0">
                <a:solidFill>
                  <a:srgbClr val="000066"/>
                </a:solidFill>
              </a:rPr>
              <a:t>, 6, </a:t>
            </a:r>
            <a:r>
              <a:rPr kumimoji="1" lang="en-US" altLang="zh-CN" sz="2000" dirty="0">
                <a:solidFill>
                  <a:srgbClr val="FF0000"/>
                </a:solidFill>
              </a:rPr>
              <a:t>7</a:t>
            </a:r>
            <a:r>
              <a:rPr kumimoji="1" lang="en-US" altLang="zh-CN" sz="2000" dirty="0">
                <a:solidFill>
                  <a:srgbClr val="000066"/>
                </a:solidFill>
              </a:rPr>
              <a:t>, </a:t>
            </a:r>
            <a:r>
              <a:rPr kumimoji="1" lang="en-US" altLang="zh-CN" sz="2000" dirty="0" smtClean="0">
                <a:solidFill>
                  <a:srgbClr val="00B050"/>
                </a:solidFill>
              </a:rPr>
              <a:t>7</a:t>
            </a:r>
            <a:r>
              <a:rPr kumimoji="1" lang="en-US" altLang="zh-CN" sz="2000" dirty="0" smtClean="0">
                <a:solidFill>
                  <a:srgbClr val="003300"/>
                </a:solidFill>
              </a:rPr>
              <a:t>, </a:t>
            </a:r>
            <a:r>
              <a:rPr kumimoji="1" lang="en-US" altLang="zh-CN" sz="2000" dirty="0" smtClean="0">
                <a:solidFill>
                  <a:srgbClr val="000066"/>
                </a:solidFill>
              </a:rPr>
              <a:t>8, 10 </a:t>
            </a:r>
            <a:r>
              <a:rPr kumimoji="1" lang="en-US" altLang="zh-CN" sz="2000" dirty="0">
                <a:solidFill>
                  <a:srgbClr val="000066"/>
                </a:solidFill>
              </a:rPr>
              <a:t>)</a:t>
            </a:r>
            <a:r>
              <a:rPr kumimoji="1" lang="zh-CN" altLang="en-US" sz="2000" dirty="0">
                <a:solidFill>
                  <a:srgbClr val="000066"/>
                </a:solidFill>
              </a:rPr>
              <a:t>是稳定的；</a:t>
            </a:r>
          </a:p>
          <a:p>
            <a:pPr eaLnBrk="1" hangingPunct="1"/>
            <a:r>
              <a:rPr kumimoji="1" lang="zh-CN" altLang="en-US" sz="2000" dirty="0">
                <a:solidFill>
                  <a:srgbClr val="000066"/>
                </a:solidFill>
              </a:rPr>
              <a:t>         </a:t>
            </a:r>
            <a:r>
              <a:rPr kumimoji="1" lang="en-US" altLang="zh-CN" sz="2000" dirty="0">
                <a:solidFill>
                  <a:srgbClr val="000066"/>
                </a:solidFill>
              </a:rPr>
              <a:t>( 2, </a:t>
            </a:r>
            <a:r>
              <a:rPr kumimoji="1" lang="en-US" altLang="zh-CN" sz="2000" dirty="0" smtClean="0">
                <a:solidFill>
                  <a:srgbClr val="000066"/>
                </a:solidFill>
              </a:rPr>
              <a:t>3, 4</a:t>
            </a:r>
            <a:r>
              <a:rPr kumimoji="1" lang="en-US" altLang="zh-CN" sz="2000" dirty="0">
                <a:solidFill>
                  <a:srgbClr val="000066"/>
                </a:solidFill>
              </a:rPr>
              <a:t>, 6, </a:t>
            </a:r>
            <a:r>
              <a:rPr kumimoji="1" lang="en-US" altLang="zh-CN" sz="2000" dirty="0">
                <a:solidFill>
                  <a:srgbClr val="00B050"/>
                </a:solidFill>
              </a:rPr>
              <a:t>7</a:t>
            </a:r>
            <a:r>
              <a:rPr kumimoji="1" lang="en-US" altLang="zh-CN" sz="2000" dirty="0">
                <a:solidFill>
                  <a:srgbClr val="000066"/>
                </a:solidFill>
              </a:rPr>
              <a:t>, </a:t>
            </a:r>
            <a:r>
              <a:rPr kumimoji="1" lang="en-US" altLang="zh-CN" sz="2000" dirty="0">
                <a:solidFill>
                  <a:srgbClr val="FF0000"/>
                </a:solidFill>
              </a:rPr>
              <a:t>7</a:t>
            </a:r>
            <a:r>
              <a:rPr kumimoji="1" lang="en-US" altLang="zh-CN" sz="2000" dirty="0" smtClean="0">
                <a:solidFill>
                  <a:srgbClr val="003300"/>
                </a:solidFill>
              </a:rPr>
              <a:t>, </a:t>
            </a:r>
            <a:r>
              <a:rPr kumimoji="1" lang="en-US" altLang="zh-CN" sz="2000" dirty="0" smtClean="0">
                <a:solidFill>
                  <a:srgbClr val="000066"/>
                </a:solidFill>
              </a:rPr>
              <a:t>8, 10 </a:t>
            </a:r>
            <a:r>
              <a:rPr kumimoji="1" lang="en-US" altLang="zh-CN" sz="2000" dirty="0">
                <a:solidFill>
                  <a:srgbClr val="000066"/>
                </a:solidFill>
              </a:rPr>
              <a:t>)</a:t>
            </a:r>
            <a:r>
              <a:rPr kumimoji="1" lang="zh-CN" altLang="en-US" sz="2000" dirty="0">
                <a:solidFill>
                  <a:srgbClr val="000066"/>
                </a:solidFill>
              </a:rPr>
              <a:t>是不稳定的；</a:t>
            </a:r>
          </a:p>
        </p:txBody>
      </p:sp>
    </p:spTree>
    <p:extLst>
      <p:ext uri="{BB962C8B-B14F-4D97-AF65-F5344CB8AC3E}">
        <p14:creationId xmlns:p14="http://schemas.microsoft.com/office/powerpoint/2010/main" val="1988625195"/>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539750" y="1125538"/>
            <a:ext cx="8001000" cy="5472112"/>
          </a:xfrm>
        </p:spPr>
        <p:txBody>
          <a:bodyPr/>
          <a:lstStyle/>
          <a:p>
            <a:pPr eaLnBrk="1" hangingPunct="1"/>
            <a:r>
              <a:rPr lang="zh-CN" altLang="en-US" smtClean="0">
                <a:latin typeface="宋体" charset="-122"/>
              </a:rPr>
              <a:t>递归调用</a:t>
            </a:r>
            <a:r>
              <a:rPr lang="en-US" altLang="zh-CN" smtClean="0">
                <a:latin typeface="宋体" charset="-122"/>
              </a:rPr>
              <a:t>——</a:t>
            </a:r>
            <a:r>
              <a:rPr lang="zh-CN" altLang="en-US" smtClean="0">
                <a:latin typeface="宋体" charset="-122"/>
              </a:rPr>
              <a:t>计算</a:t>
            </a:r>
            <a:r>
              <a:rPr lang="en-US" altLang="zh-CN" smtClean="0">
                <a:latin typeface="宋体" charset="-122"/>
              </a:rPr>
              <a:t>n</a:t>
            </a:r>
            <a:r>
              <a:rPr lang="zh-CN" altLang="en-US" smtClean="0">
                <a:latin typeface="宋体" charset="-122"/>
              </a:rPr>
              <a:t>的阶乘</a:t>
            </a:r>
            <a:r>
              <a:rPr lang="en-US" altLang="zh-CN" smtClean="0">
                <a:latin typeface="宋体" charset="-122"/>
              </a:rPr>
              <a:t>(4)</a:t>
            </a:r>
          </a:p>
          <a:p>
            <a:pPr lvl="1" eaLnBrk="1" hangingPunct="1"/>
            <a:r>
              <a:rPr lang="zh-CN" altLang="en-US" smtClean="0">
                <a:latin typeface="宋体" charset="-122"/>
              </a:rPr>
              <a:t>处理过程</a:t>
            </a:r>
          </a:p>
        </p:txBody>
      </p:sp>
      <p:sp>
        <p:nvSpPr>
          <p:cNvPr id="112643"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44" name="Rectangle 4"/>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45" name="Rectangle 5"/>
          <p:cNvSpPr>
            <a:spLocks noChangeArrowheads="1"/>
          </p:cNvSpPr>
          <p:nvPr/>
        </p:nvSpPr>
        <p:spPr bwMode="auto">
          <a:xfrm>
            <a:off x="0" y="3300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12646" name="Text Box 6"/>
          <p:cNvSpPr txBox="1">
            <a:spLocks noChangeArrowheads="1"/>
          </p:cNvSpPr>
          <p:nvPr/>
        </p:nvSpPr>
        <p:spPr bwMode="auto">
          <a:xfrm>
            <a:off x="323850" y="2205038"/>
            <a:ext cx="3214688" cy="2014537"/>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Main()</a:t>
            </a:r>
          </a:p>
          <a:p>
            <a:pPr eaLnBrk="1" hangingPunct="1"/>
            <a:r>
              <a:rPr lang="en-US" altLang="zh-CN">
                <a:solidFill>
                  <a:srgbClr val="000066"/>
                </a:solidFill>
              </a:rPr>
              <a:t>{</a:t>
            </a:r>
          </a:p>
          <a:p>
            <a:pPr eaLnBrk="1" hangingPunct="1"/>
            <a:r>
              <a:rPr lang="en-US" altLang="zh-CN">
                <a:solidFill>
                  <a:srgbClr val="000066"/>
                </a:solidFill>
              </a:rPr>
              <a:t>   int n=5;</a:t>
            </a:r>
          </a:p>
          <a:p>
            <a:pPr eaLnBrk="1" hangingPunct="1"/>
            <a:r>
              <a:rPr lang="en-US" altLang="zh-CN">
                <a:solidFill>
                  <a:srgbClr val="000066"/>
                </a:solidFill>
              </a:rPr>
              <a:t>   int fun;</a:t>
            </a:r>
          </a:p>
          <a:p>
            <a:pPr eaLnBrk="1" hangingPunct="1"/>
            <a:r>
              <a:rPr lang="en-US" altLang="zh-CN">
                <a:solidFill>
                  <a:srgbClr val="000066"/>
                </a:solidFill>
              </a:rPr>
              <a:t>   fun= CalFactiorial(n);</a:t>
            </a:r>
          </a:p>
          <a:p>
            <a:pPr eaLnBrk="1" hangingPunct="1"/>
            <a:r>
              <a:rPr lang="en-US" altLang="zh-CN">
                <a:solidFill>
                  <a:srgbClr val="000066"/>
                </a:solidFill>
              </a:rPr>
              <a:t>   printf(</a:t>
            </a:r>
            <a:r>
              <a:rPr lang="en-US" altLang="zh-CN">
                <a:solidFill>
                  <a:srgbClr val="000066"/>
                </a:solidFill>
                <a:latin typeface="Arial" charset="0"/>
              </a:rPr>
              <a:t>“</a:t>
            </a:r>
            <a:r>
              <a:rPr lang="en-US" altLang="zh-CN">
                <a:solidFill>
                  <a:srgbClr val="000066"/>
                </a:solidFill>
              </a:rPr>
              <a:t>%d</a:t>
            </a:r>
            <a:r>
              <a:rPr lang="en-US" altLang="zh-CN">
                <a:solidFill>
                  <a:srgbClr val="000066"/>
                </a:solidFill>
                <a:latin typeface="Arial" charset="0"/>
              </a:rPr>
              <a:t>”</a:t>
            </a:r>
            <a:r>
              <a:rPr lang="en-US" altLang="zh-CN">
                <a:solidFill>
                  <a:srgbClr val="000066"/>
                </a:solidFill>
              </a:rPr>
              <a:t>,fun);</a:t>
            </a:r>
          </a:p>
          <a:p>
            <a:pPr eaLnBrk="1" hangingPunct="1"/>
            <a:r>
              <a:rPr lang="en-US" altLang="zh-CN">
                <a:solidFill>
                  <a:srgbClr val="000066"/>
                </a:solidFill>
              </a:rPr>
              <a:t>}</a:t>
            </a:r>
          </a:p>
        </p:txBody>
      </p:sp>
      <p:sp>
        <p:nvSpPr>
          <p:cNvPr id="388103" name="Text Box 7"/>
          <p:cNvSpPr txBox="1">
            <a:spLocks noChangeArrowheads="1"/>
          </p:cNvSpPr>
          <p:nvPr/>
        </p:nvSpPr>
        <p:spPr bwMode="auto">
          <a:xfrm>
            <a:off x="3779838" y="1773238"/>
            <a:ext cx="4973637" cy="2563812"/>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CalFactiorial(n) /*n=5*/</a:t>
            </a:r>
          </a:p>
          <a:p>
            <a:pPr eaLnBrk="1" hangingPunct="1"/>
            <a:r>
              <a:rPr lang="en-US" altLang="zh-CN">
                <a:solidFill>
                  <a:srgbClr val="000066"/>
                </a:solidFill>
              </a:rPr>
              <a:t>{</a:t>
            </a:r>
          </a:p>
          <a:p>
            <a:pPr eaLnBrk="1" hangingPunct="1"/>
            <a:r>
              <a:rPr lang="en-US" altLang="zh-CN">
                <a:solidFill>
                  <a:srgbClr val="000066"/>
                </a:solidFill>
              </a:rPr>
              <a:t>   </a:t>
            </a:r>
          </a:p>
          <a:p>
            <a:pPr eaLnBrk="1" hangingPunct="1"/>
            <a:r>
              <a:rPr lang="en-US" altLang="zh-CN">
                <a:solidFill>
                  <a:srgbClr val="000066"/>
                </a:solidFill>
              </a:rPr>
              <a:t> if ( n==0||n==1)  </a:t>
            </a:r>
          </a:p>
          <a:p>
            <a:pPr eaLnBrk="1" hangingPunct="1"/>
            <a:r>
              <a:rPr lang="en-US" altLang="zh-CN">
                <a:solidFill>
                  <a:srgbClr val="000066"/>
                </a:solidFill>
              </a:rPr>
              <a:t>           result=1;</a:t>
            </a:r>
          </a:p>
          <a:p>
            <a:pPr eaLnBrk="1" hangingPunct="1"/>
            <a:r>
              <a:rPr lang="en-US" altLang="zh-CN">
                <a:solidFill>
                  <a:srgbClr val="000066"/>
                </a:solidFill>
              </a:rPr>
              <a:t>       else   </a:t>
            </a:r>
          </a:p>
          <a:p>
            <a:pPr eaLnBrk="1" hangingPunct="1"/>
            <a:r>
              <a:rPr lang="en-US" altLang="zh-CN">
                <a:solidFill>
                  <a:srgbClr val="000066"/>
                </a:solidFill>
              </a:rPr>
              <a:t>            result=n* CalFactiorial(n-1)</a:t>
            </a:r>
            <a:r>
              <a:rPr lang="zh-CN" altLang="en-US">
                <a:solidFill>
                  <a:srgbClr val="000066"/>
                </a:solidFill>
              </a:rPr>
              <a:t>；</a:t>
            </a:r>
          </a:p>
          <a:p>
            <a:pPr eaLnBrk="1" hangingPunct="1"/>
            <a:r>
              <a:rPr lang="zh-CN" altLang="en-US">
                <a:solidFill>
                  <a:srgbClr val="000066"/>
                </a:solidFill>
              </a:rPr>
              <a:t> </a:t>
            </a:r>
            <a:r>
              <a:rPr lang="en-US" altLang="zh-CN">
                <a:solidFill>
                  <a:srgbClr val="000066"/>
                </a:solidFill>
              </a:rPr>
              <a:t>return (result);  </a:t>
            </a:r>
          </a:p>
          <a:p>
            <a:pPr eaLnBrk="1" hangingPunct="1"/>
            <a:r>
              <a:rPr lang="en-US" altLang="zh-CN">
                <a:solidFill>
                  <a:srgbClr val="000066"/>
                </a:solidFill>
              </a:rPr>
              <a:t>}</a:t>
            </a:r>
          </a:p>
        </p:txBody>
      </p:sp>
      <p:sp>
        <p:nvSpPr>
          <p:cNvPr id="112648" name="Text Box 8"/>
          <p:cNvSpPr txBox="1">
            <a:spLocks noChangeArrowheads="1"/>
          </p:cNvSpPr>
          <p:nvPr/>
        </p:nvSpPr>
        <p:spPr bwMode="auto">
          <a:xfrm>
            <a:off x="395288" y="4365625"/>
            <a:ext cx="247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b="0"/>
              <a:t>递归计算时内部栈情况</a:t>
            </a:r>
            <a:endParaRPr lang="zh-CN" altLang="en-US"/>
          </a:p>
        </p:txBody>
      </p:sp>
      <p:grpSp>
        <p:nvGrpSpPr>
          <p:cNvPr id="388105" name="Group 9"/>
          <p:cNvGrpSpPr>
            <a:grpSpLocks/>
          </p:cNvGrpSpPr>
          <p:nvPr/>
        </p:nvGrpSpPr>
        <p:grpSpPr bwMode="auto">
          <a:xfrm>
            <a:off x="2771775" y="4365625"/>
            <a:ext cx="720725" cy="1873250"/>
            <a:chOff x="1927" y="2704"/>
            <a:chExt cx="1225" cy="1180"/>
          </a:xfrm>
        </p:grpSpPr>
        <p:sp>
          <p:nvSpPr>
            <p:cNvPr id="112683" name="Rectangle 10"/>
            <p:cNvSpPr>
              <a:spLocks noChangeArrowheads="1"/>
            </p:cNvSpPr>
            <p:nvPr/>
          </p:nvSpPr>
          <p:spPr bwMode="auto">
            <a:xfrm>
              <a:off x="1927" y="3702"/>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
          <p:nvSpPr>
            <p:cNvPr id="112684" name="Rectangle 11"/>
            <p:cNvSpPr>
              <a:spLocks noChangeArrowheads="1"/>
            </p:cNvSpPr>
            <p:nvPr/>
          </p:nvSpPr>
          <p:spPr bwMode="auto">
            <a:xfrm>
              <a:off x="1927" y="3521"/>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5" name="Rectangle 12"/>
            <p:cNvSpPr>
              <a:spLocks noChangeArrowheads="1"/>
            </p:cNvSpPr>
            <p:nvPr/>
          </p:nvSpPr>
          <p:spPr bwMode="auto">
            <a:xfrm>
              <a:off x="1927" y="3339"/>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6" name="Rectangle 13"/>
            <p:cNvSpPr>
              <a:spLocks noChangeArrowheads="1"/>
            </p:cNvSpPr>
            <p:nvPr/>
          </p:nvSpPr>
          <p:spPr bwMode="auto">
            <a:xfrm>
              <a:off x="1927" y="3158"/>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7" name="Rectangle 14"/>
            <p:cNvSpPr>
              <a:spLocks noChangeArrowheads="1"/>
            </p:cNvSpPr>
            <p:nvPr/>
          </p:nvSpPr>
          <p:spPr bwMode="auto">
            <a:xfrm>
              <a:off x="1927" y="2976"/>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8" name="Line 15"/>
            <p:cNvSpPr>
              <a:spLocks noChangeShapeType="1"/>
            </p:cNvSpPr>
            <p:nvPr/>
          </p:nvSpPr>
          <p:spPr bwMode="auto">
            <a:xfrm>
              <a:off x="1927" y="2704"/>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9" name="Line 16"/>
            <p:cNvSpPr>
              <a:spLocks noChangeShapeType="1"/>
            </p:cNvSpPr>
            <p:nvPr/>
          </p:nvSpPr>
          <p:spPr bwMode="auto">
            <a:xfrm>
              <a:off x="3152" y="2704"/>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8113" name="Group 17"/>
          <p:cNvGrpSpPr>
            <a:grpSpLocks/>
          </p:cNvGrpSpPr>
          <p:nvPr/>
        </p:nvGrpSpPr>
        <p:grpSpPr bwMode="auto">
          <a:xfrm>
            <a:off x="3708400" y="4365625"/>
            <a:ext cx="720725" cy="1873250"/>
            <a:chOff x="1927" y="2704"/>
            <a:chExt cx="1225" cy="1180"/>
          </a:xfrm>
        </p:grpSpPr>
        <p:sp>
          <p:nvSpPr>
            <p:cNvPr id="112676" name="Rectangle 18"/>
            <p:cNvSpPr>
              <a:spLocks noChangeArrowheads="1"/>
            </p:cNvSpPr>
            <p:nvPr/>
          </p:nvSpPr>
          <p:spPr bwMode="auto">
            <a:xfrm>
              <a:off x="1927" y="3702"/>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
          <p:nvSpPr>
            <p:cNvPr id="112677" name="Rectangle 19"/>
            <p:cNvSpPr>
              <a:spLocks noChangeArrowheads="1"/>
            </p:cNvSpPr>
            <p:nvPr/>
          </p:nvSpPr>
          <p:spPr bwMode="auto">
            <a:xfrm>
              <a:off x="1927" y="3521"/>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sp>
          <p:nvSpPr>
            <p:cNvPr id="112678" name="Rectangle 20"/>
            <p:cNvSpPr>
              <a:spLocks noChangeArrowheads="1"/>
            </p:cNvSpPr>
            <p:nvPr/>
          </p:nvSpPr>
          <p:spPr bwMode="auto">
            <a:xfrm>
              <a:off x="1927" y="3339"/>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9" name="Rectangle 21"/>
            <p:cNvSpPr>
              <a:spLocks noChangeArrowheads="1"/>
            </p:cNvSpPr>
            <p:nvPr/>
          </p:nvSpPr>
          <p:spPr bwMode="auto">
            <a:xfrm>
              <a:off x="1927" y="3158"/>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0" name="Rectangle 22"/>
            <p:cNvSpPr>
              <a:spLocks noChangeArrowheads="1"/>
            </p:cNvSpPr>
            <p:nvPr/>
          </p:nvSpPr>
          <p:spPr bwMode="auto">
            <a:xfrm>
              <a:off x="1927" y="2976"/>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81" name="Line 23"/>
            <p:cNvSpPr>
              <a:spLocks noChangeShapeType="1"/>
            </p:cNvSpPr>
            <p:nvPr/>
          </p:nvSpPr>
          <p:spPr bwMode="auto">
            <a:xfrm>
              <a:off x="1927" y="2704"/>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82" name="Line 24"/>
            <p:cNvSpPr>
              <a:spLocks noChangeShapeType="1"/>
            </p:cNvSpPr>
            <p:nvPr/>
          </p:nvSpPr>
          <p:spPr bwMode="auto">
            <a:xfrm>
              <a:off x="3152" y="2704"/>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8121" name="Group 25"/>
          <p:cNvGrpSpPr>
            <a:grpSpLocks/>
          </p:cNvGrpSpPr>
          <p:nvPr/>
        </p:nvGrpSpPr>
        <p:grpSpPr bwMode="auto">
          <a:xfrm>
            <a:off x="4572000" y="4365625"/>
            <a:ext cx="720725" cy="1873250"/>
            <a:chOff x="1927" y="2704"/>
            <a:chExt cx="1225" cy="1180"/>
          </a:xfrm>
        </p:grpSpPr>
        <p:sp>
          <p:nvSpPr>
            <p:cNvPr id="112669" name="Rectangle 26"/>
            <p:cNvSpPr>
              <a:spLocks noChangeArrowheads="1"/>
            </p:cNvSpPr>
            <p:nvPr/>
          </p:nvSpPr>
          <p:spPr bwMode="auto">
            <a:xfrm>
              <a:off x="1927" y="3702"/>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
          <p:nvSpPr>
            <p:cNvPr id="112670" name="Rectangle 27"/>
            <p:cNvSpPr>
              <a:spLocks noChangeArrowheads="1"/>
            </p:cNvSpPr>
            <p:nvPr/>
          </p:nvSpPr>
          <p:spPr bwMode="auto">
            <a:xfrm>
              <a:off x="1927" y="3521"/>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sp>
          <p:nvSpPr>
            <p:cNvPr id="112671" name="Rectangle 28"/>
            <p:cNvSpPr>
              <a:spLocks noChangeArrowheads="1"/>
            </p:cNvSpPr>
            <p:nvPr/>
          </p:nvSpPr>
          <p:spPr bwMode="auto">
            <a:xfrm>
              <a:off x="1927" y="3339"/>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sp>
          <p:nvSpPr>
            <p:cNvPr id="112672" name="Rectangle 29"/>
            <p:cNvSpPr>
              <a:spLocks noChangeArrowheads="1"/>
            </p:cNvSpPr>
            <p:nvPr/>
          </p:nvSpPr>
          <p:spPr bwMode="auto">
            <a:xfrm>
              <a:off x="1927" y="3158"/>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3" name="Rectangle 30"/>
            <p:cNvSpPr>
              <a:spLocks noChangeArrowheads="1"/>
            </p:cNvSpPr>
            <p:nvPr/>
          </p:nvSpPr>
          <p:spPr bwMode="auto">
            <a:xfrm>
              <a:off x="1927" y="2976"/>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74" name="Line 31"/>
            <p:cNvSpPr>
              <a:spLocks noChangeShapeType="1"/>
            </p:cNvSpPr>
            <p:nvPr/>
          </p:nvSpPr>
          <p:spPr bwMode="auto">
            <a:xfrm>
              <a:off x="1927" y="2704"/>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75" name="Line 32"/>
            <p:cNvSpPr>
              <a:spLocks noChangeShapeType="1"/>
            </p:cNvSpPr>
            <p:nvPr/>
          </p:nvSpPr>
          <p:spPr bwMode="auto">
            <a:xfrm>
              <a:off x="3152" y="2704"/>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8129" name="Group 33"/>
          <p:cNvGrpSpPr>
            <a:grpSpLocks/>
          </p:cNvGrpSpPr>
          <p:nvPr/>
        </p:nvGrpSpPr>
        <p:grpSpPr bwMode="auto">
          <a:xfrm>
            <a:off x="5435600" y="4365625"/>
            <a:ext cx="720725" cy="1873250"/>
            <a:chOff x="1927" y="2704"/>
            <a:chExt cx="1225" cy="1180"/>
          </a:xfrm>
        </p:grpSpPr>
        <p:sp>
          <p:nvSpPr>
            <p:cNvPr id="112662" name="Rectangle 34"/>
            <p:cNvSpPr>
              <a:spLocks noChangeArrowheads="1"/>
            </p:cNvSpPr>
            <p:nvPr/>
          </p:nvSpPr>
          <p:spPr bwMode="auto">
            <a:xfrm>
              <a:off x="1927" y="3702"/>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5</a:t>
              </a:r>
            </a:p>
          </p:txBody>
        </p:sp>
        <p:sp>
          <p:nvSpPr>
            <p:cNvPr id="112663" name="Rectangle 35"/>
            <p:cNvSpPr>
              <a:spLocks noChangeArrowheads="1"/>
            </p:cNvSpPr>
            <p:nvPr/>
          </p:nvSpPr>
          <p:spPr bwMode="auto">
            <a:xfrm>
              <a:off x="1927" y="3521"/>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4</a:t>
              </a:r>
            </a:p>
          </p:txBody>
        </p:sp>
        <p:sp>
          <p:nvSpPr>
            <p:cNvPr id="112664" name="Rectangle 36"/>
            <p:cNvSpPr>
              <a:spLocks noChangeArrowheads="1"/>
            </p:cNvSpPr>
            <p:nvPr/>
          </p:nvSpPr>
          <p:spPr bwMode="auto">
            <a:xfrm>
              <a:off x="1927" y="3339"/>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sp>
          <p:nvSpPr>
            <p:cNvPr id="112665" name="Rectangle 37"/>
            <p:cNvSpPr>
              <a:spLocks noChangeArrowheads="1"/>
            </p:cNvSpPr>
            <p:nvPr/>
          </p:nvSpPr>
          <p:spPr bwMode="auto">
            <a:xfrm>
              <a:off x="1927" y="3158"/>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12666" name="Rectangle 38"/>
            <p:cNvSpPr>
              <a:spLocks noChangeArrowheads="1"/>
            </p:cNvSpPr>
            <p:nvPr/>
          </p:nvSpPr>
          <p:spPr bwMode="auto">
            <a:xfrm>
              <a:off x="1927" y="2976"/>
              <a:ext cx="1225" cy="1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67" name="Line 39"/>
            <p:cNvSpPr>
              <a:spLocks noChangeShapeType="1"/>
            </p:cNvSpPr>
            <p:nvPr/>
          </p:nvSpPr>
          <p:spPr bwMode="auto">
            <a:xfrm>
              <a:off x="1927" y="2704"/>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668" name="Line 40"/>
            <p:cNvSpPr>
              <a:spLocks noChangeShapeType="1"/>
            </p:cNvSpPr>
            <p:nvPr/>
          </p:nvSpPr>
          <p:spPr bwMode="auto">
            <a:xfrm>
              <a:off x="3152" y="2704"/>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88137" name="Text Box 41"/>
          <p:cNvSpPr txBox="1">
            <a:spLocks noChangeArrowheads="1"/>
          </p:cNvSpPr>
          <p:nvPr/>
        </p:nvSpPr>
        <p:spPr bwMode="auto">
          <a:xfrm>
            <a:off x="3779838" y="1773238"/>
            <a:ext cx="4973637" cy="2563812"/>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CalFactiorial(n) /*n=4*/</a:t>
            </a:r>
          </a:p>
          <a:p>
            <a:pPr eaLnBrk="1" hangingPunct="1"/>
            <a:r>
              <a:rPr lang="en-US" altLang="zh-CN">
                <a:solidFill>
                  <a:srgbClr val="000066"/>
                </a:solidFill>
              </a:rPr>
              <a:t>{</a:t>
            </a:r>
          </a:p>
          <a:p>
            <a:pPr eaLnBrk="1" hangingPunct="1"/>
            <a:r>
              <a:rPr lang="en-US" altLang="zh-CN">
                <a:solidFill>
                  <a:srgbClr val="000066"/>
                </a:solidFill>
              </a:rPr>
              <a:t>   </a:t>
            </a:r>
          </a:p>
          <a:p>
            <a:pPr eaLnBrk="1" hangingPunct="1"/>
            <a:r>
              <a:rPr lang="en-US" altLang="zh-CN">
                <a:solidFill>
                  <a:srgbClr val="000066"/>
                </a:solidFill>
              </a:rPr>
              <a:t> if ( n==0||n==1)  </a:t>
            </a:r>
          </a:p>
          <a:p>
            <a:pPr eaLnBrk="1" hangingPunct="1"/>
            <a:r>
              <a:rPr lang="en-US" altLang="zh-CN">
                <a:solidFill>
                  <a:srgbClr val="000066"/>
                </a:solidFill>
              </a:rPr>
              <a:t>           result=1;</a:t>
            </a:r>
          </a:p>
          <a:p>
            <a:pPr eaLnBrk="1" hangingPunct="1"/>
            <a:r>
              <a:rPr lang="en-US" altLang="zh-CN">
                <a:solidFill>
                  <a:srgbClr val="000066"/>
                </a:solidFill>
              </a:rPr>
              <a:t>       else   </a:t>
            </a:r>
          </a:p>
          <a:p>
            <a:pPr eaLnBrk="1" hangingPunct="1"/>
            <a:r>
              <a:rPr lang="en-US" altLang="zh-CN">
                <a:solidFill>
                  <a:srgbClr val="000066"/>
                </a:solidFill>
              </a:rPr>
              <a:t>            result=n* CalFactiorial(n-1)</a:t>
            </a:r>
            <a:r>
              <a:rPr lang="zh-CN" altLang="en-US">
                <a:solidFill>
                  <a:srgbClr val="000066"/>
                </a:solidFill>
              </a:rPr>
              <a:t>；</a:t>
            </a:r>
          </a:p>
          <a:p>
            <a:pPr eaLnBrk="1" hangingPunct="1"/>
            <a:r>
              <a:rPr lang="zh-CN" altLang="en-US">
                <a:solidFill>
                  <a:srgbClr val="000066"/>
                </a:solidFill>
              </a:rPr>
              <a:t> </a:t>
            </a:r>
            <a:r>
              <a:rPr lang="en-US" altLang="zh-CN">
                <a:solidFill>
                  <a:srgbClr val="000066"/>
                </a:solidFill>
              </a:rPr>
              <a:t>return (result);  </a:t>
            </a:r>
          </a:p>
          <a:p>
            <a:pPr eaLnBrk="1" hangingPunct="1"/>
            <a:r>
              <a:rPr lang="en-US" altLang="zh-CN">
                <a:solidFill>
                  <a:srgbClr val="000066"/>
                </a:solidFill>
              </a:rPr>
              <a:t>}</a:t>
            </a:r>
          </a:p>
        </p:txBody>
      </p:sp>
      <p:sp>
        <p:nvSpPr>
          <p:cNvPr id="388138" name="Text Box 42"/>
          <p:cNvSpPr txBox="1">
            <a:spLocks noChangeArrowheads="1"/>
          </p:cNvSpPr>
          <p:nvPr/>
        </p:nvSpPr>
        <p:spPr bwMode="auto">
          <a:xfrm>
            <a:off x="3779838" y="1773238"/>
            <a:ext cx="4973637" cy="2563812"/>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CalFactiorial(n) /*n=3*/</a:t>
            </a:r>
          </a:p>
          <a:p>
            <a:pPr eaLnBrk="1" hangingPunct="1"/>
            <a:r>
              <a:rPr lang="en-US" altLang="zh-CN">
                <a:solidFill>
                  <a:srgbClr val="000066"/>
                </a:solidFill>
              </a:rPr>
              <a:t>{</a:t>
            </a:r>
          </a:p>
          <a:p>
            <a:pPr eaLnBrk="1" hangingPunct="1"/>
            <a:r>
              <a:rPr lang="en-US" altLang="zh-CN">
                <a:solidFill>
                  <a:srgbClr val="000066"/>
                </a:solidFill>
              </a:rPr>
              <a:t>   </a:t>
            </a:r>
          </a:p>
          <a:p>
            <a:pPr eaLnBrk="1" hangingPunct="1"/>
            <a:r>
              <a:rPr lang="en-US" altLang="zh-CN">
                <a:solidFill>
                  <a:srgbClr val="000066"/>
                </a:solidFill>
              </a:rPr>
              <a:t> if ( n==0||n==1)  </a:t>
            </a:r>
          </a:p>
          <a:p>
            <a:pPr eaLnBrk="1" hangingPunct="1"/>
            <a:r>
              <a:rPr lang="en-US" altLang="zh-CN">
                <a:solidFill>
                  <a:srgbClr val="000066"/>
                </a:solidFill>
              </a:rPr>
              <a:t>           result=1;</a:t>
            </a:r>
          </a:p>
          <a:p>
            <a:pPr eaLnBrk="1" hangingPunct="1"/>
            <a:r>
              <a:rPr lang="en-US" altLang="zh-CN">
                <a:solidFill>
                  <a:srgbClr val="000066"/>
                </a:solidFill>
              </a:rPr>
              <a:t>       else   </a:t>
            </a:r>
          </a:p>
          <a:p>
            <a:pPr eaLnBrk="1" hangingPunct="1"/>
            <a:r>
              <a:rPr lang="en-US" altLang="zh-CN">
                <a:solidFill>
                  <a:srgbClr val="000066"/>
                </a:solidFill>
              </a:rPr>
              <a:t>            result=n* CalFactiorial(n-1)</a:t>
            </a:r>
            <a:r>
              <a:rPr lang="zh-CN" altLang="en-US">
                <a:solidFill>
                  <a:srgbClr val="000066"/>
                </a:solidFill>
              </a:rPr>
              <a:t>；</a:t>
            </a:r>
          </a:p>
          <a:p>
            <a:pPr eaLnBrk="1" hangingPunct="1"/>
            <a:r>
              <a:rPr lang="zh-CN" altLang="en-US">
                <a:solidFill>
                  <a:srgbClr val="000066"/>
                </a:solidFill>
              </a:rPr>
              <a:t> </a:t>
            </a:r>
            <a:r>
              <a:rPr lang="en-US" altLang="zh-CN">
                <a:solidFill>
                  <a:srgbClr val="000066"/>
                </a:solidFill>
              </a:rPr>
              <a:t>return (result);  </a:t>
            </a:r>
          </a:p>
          <a:p>
            <a:pPr eaLnBrk="1" hangingPunct="1"/>
            <a:r>
              <a:rPr lang="en-US" altLang="zh-CN">
                <a:solidFill>
                  <a:srgbClr val="000066"/>
                </a:solidFill>
              </a:rPr>
              <a:t>}</a:t>
            </a:r>
          </a:p>
        </p:txBody>
      </p:sp>
      <p:sp>
        <p:nvSpPr>
          <p:cNvPr id="388139" name="Text Box 43"/>
          <p:cNvSpPr txBox="1">
            <a:spLocks noChangeArrowheads="1"/>
          </p:cNvSpPr>
          <p:nvPr/>
        </p:nvSpPr>
        <p:spPr bwMode="auto">
          <a:xfrm>
            <a:off x="3779838" y="1773238"/>
            <a:ext cx="4973637" cy="2563812"/>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CalFactiorial(n) /*n=2*/</a:t>
            </a:r>
          </a:p>
          <a:p>
            <a:pPr eaLnBrk="1" hangingPunct="1"/>
            <a:r>
              <a:rPr lang="en-US" altLang="zh-CN">
                <a:solidFill>
                  <a:srgbClr val="000066"/>
                </a:solidFill>
              </a:rPr>
              <a:t>{</a:t>
            </a:r>
          </a:p>
          <a:p>
            <a:pPr eaLnBrk="1" hangingPunct="1"/>
            <a:r>
              <a:rPr lang="en-US" altLang="zh-CN">
                <a:solidFill>
                  <a:srgbClr val="000066"/>
                </a:solidFill>
              </a:rPr>
              <a:t>   </a:t>
            </a:r>
          </a:p>
          <a:p>
            <a:pPr eaLnBrk="1" hangingPunct="1"/>
            <a:r>
              <a:rPr lang="en-US" altLang="zh-CN">
                <a:solidFill>
                  <a:srgbClr val="000066"/>
                </a:solidFill>
              </a:rPr>
              <a:t> if ( n==0||n==1)  </a:t>
            </a:r>
          </a:p>
          <a:p>
            <a:pPr eaLnBrk="1" hangingPunct="1"/>
            <a:r>
              <a:rPr lang="en-US" altLang="zh-CN">
                <a:solidFill>
                  <a:srgbClr val="000066"/>
                </a:solidFill>
              </a:rPr>
              <a:t>           result=1;</a:t>
            </a:r>
          </a:p>
          <a:p>
            <a:pPr eaLnBrk="1" hangingPunct="1"/>
            <a:r>
              <a:rPr lang="en-US" altLang="zh-CN">
                <a:solidFill>
                  <a:srgbClr val="000066"/>
                </a:solidFill>
              </a:rPr>
              <a:t>       else   </a:t>
            </a:r>
          </a:p>
          <a:p>
            <a:pPr eaLnBrk="1" hangingPunct="1"/>
            <a:r>
              <a:rPr lang="en-US" altLang="zh-CN">
                <a:solidFill>
                  <a:srgbClr val="000066"/>
                </a:solidFill>
              </a:rPr>
              <a:t>            result=n* CalFactiorial(n-1)</a:t>
            </a:r>
            <a:r>
              <a:rPr lang="zh-CN" altLang="en-US">
                <a:solidFill>
                  <a:srgbClr val="000066"/>
                </a:solidFill>
              </a:rPr>
              <a:t>；</a:t>
            </a:r>
          </a:p>
          <a:p>
            <a:pPr eaLnBrk="1" hangingPunct="1"/>
            <a:r>
              <a:rPr lang="zh-CN" altLang="en-US">
                <a:solidFill>
                  <a:srgbClr val="000066"/>
                </a:solidFill>
              </a:rPr>
              <a:t> </a:t>
            </a:r>
            <a:r>
              <a:rPr lang="en-US" altLang="zh-CN">
                <a:solidFill>
                  <a:srgbClr val="000066"/>
                </a:solidFill>
              </a:rPr>
              <a:t>return (result);  </a:t>
            </a:r>
          </a:p>
          <a:p>
            <a:pPr eaLnBrk="1" hangingPunct="1"/>
            <a:r>
              <a:rPr lang="en-US" altLang="zh-CN">
                <a:solidFill>
                  <a:srgbClr val="000066"/>
                </a:solidFill>
              </a:rPr>
              <a:t>}</a:t>
            </a:r>
          </a:p>
        </p:txBody>
      </p:sp>
      <p:sp>
        <p:nvSpPr>
          <p:cNvPr id="388140" name="Text Box 44"/>
          <p:cNvSpPr txBox="1">
            <a:spLocks noChangeArrowheads="1"/>
          </p:cNvSpPr>
          <p:nvPr/>
        </p:nvSpPr>
        <p:spPr bwMode="auto">
          <a:xfrm>
            <a:off x="3779838" y="1773238"/>
            <a:ext cx="4973637" cy="2563812"/>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CalFactiorial(n) /*n=1*/</a:t>
            </a:r>
          </a:p>
          <a:p>
            <a:pPr eaLnBrk="1" hangingPunct="1"/>
            <a:r>
              <a:rPr lang="en-US" altLang="zh-CN">
                <a:solidFill>
                  <a:srgbClr val="000066"/>
                </a:solidFill>
              </a:rPr>
              <a:t>{</a:t>
            </a:r>
          </a:p>
          <a:p>
            <a:pPr eaLnBrk="1" hangingPunct="1"/>
            <a:r>
              <a:rPr lang="en-US" altLang="zh-CN">
                <a:solidFill>
                  <a:srgbClr val="000066"/>
                </a:solidFill>
              </a:rPr>
              <a:t>   </a:t>
            </a:r>
          </a:p>
          <a:p>
            <a:pPr eaLnBrk="1" hangingPunct="1"/>
            <a:r>
              <a:rPr lang="en-US" altLang="zh-CN">
                <a:solidFill>
                  <a:srgbClr val="000066"/>
                </a:solidFill>
              </a:rPr>
              <a:t> if ( n==0||n==1)  </a:t>
            </a:r>
          </a:p>
          <a:p>
            <a:pPr eaLnBrk="1" hangingPunct="1"/>
            <a:r>
              <a:rPr lang="en-US" altLang="zh-CN">
                <a:solidFill>
                  <a:srgbClr val="000066"/>
                </a:solidFill>
              </a:rPr>
              <a:t>           result=1;</a:t>
            </a:r>
          </a:p>
          <a:p>
            <a:pPr eaLnBrk="1" hangingPunct="1"/>
            <a:r>
              <a:rPr lang="en-US" altLang="zh-CN">
                <a:solidFill>
                  <a:srgbClr val="000066"/>
                </a:solidFill>
              </a:rPr>
              <a:t>       else   </a:t>
            </a:r>
          </a:p>
          <a:p>
            <a:pPr eaLnBrk="1" hangingPunct="1"/>
            <a:r>
              <a:rPr lang="en-US" altLang="zh-CN">
                <a:solidFill>
                  <a:srgbClr val="000066"/>
                </a:solidFill>
              </a:rPr>
              <a:t>            result=n* CalFactiorial(n-1)</a:t>
            </a:r>
            <a:r>
              <a:rPr lang="zh-CN" altLang="en-US">
                <a:solidFill>
                  <a:srgbClr val="000066"/>
                </a:solidFill>
              </a:rPr>
              <a:t>；</a:t>
            </a:r>
          </a:p>
          <a:p>
            <a:pPr eaLnBrk="1" hangingPunct="1"/>
            <a:r>
              <a:rPr lang="zh-CN" altLang="en-US">
                <a:solidFill>
                  <a:srgbClr val="000066"/>
                </a:solidFill>
              </a:rPr>
              <a:t> </a:t>
            </a:r>
            <a:r>
              <a:rPr lang="en-US" altLang="zh-CN">
                <a:solidFill>
                  <a:srgbClr val="000066"/>
                </a:solidFill>
              </a:rPr>
              <a:t>return (result);  </a:t>
            </a:r>
          </a:p>
          <a:p>
            <a:pPr eaLnBrk="1" hangingPunct="1"/>
            <a:r>
              <a:rPr lang="en-US" altLang="zh-CN">
                <a:solidFill>
                  <a:srgbClr val="000066"/>
                </a:solidFill>
              </a:rPr>
              <a:t>}</a:t>
            </a:r>
          </a:p>
        </p:txBody>
      </p:sp>
      <p:sp>
        <p:nvSpPr>
          <p:cNvPr id="388141" name="Text Box 45"/>
          <p:cNvSpPr txBox="1">
            <a:spLocks noChangeArrowheads="1"/>
          </p:cNvSpPr>
          <p:nvPr/>
        </p:nvSpPr>
        <p:spPr bwMode="auto">
          <a:xfrm>
            <a:off x="6516688" y="4508500"/>
            <a:ext cx="1576387"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return (1);</a:t>
            </a:r>
          </a:p>
        </p:txBody>
      </p:sp>
      <p:sp>
        <p:nvSpPr>
          <p:cNvPr id="388142" name="Text Box 46"/>
          <p:cNvSpPr txBox="1">
            <a:spLocks noChangeArrowheads="1"/>
          </p:cNvSpPr>
          <p:nvPr/>
        </p:nvSpPr>
        <p:spPr bwMode="auto">
          <a:xfrm>
            <a:off x="6443663" y="4508500"/>
            <a:ext cx="1576387"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return (2);</a:t>
            </a:r>
          </a:p>
        </p:txBody>
      </p:sp>
      <p:sp>
        <p:nvSpPr>
          <p:cNvPr id="388143" name="Text Box 47"/>
          <p:cNvSpPr txBox="1">
            <a:spLocks noChangeArrowheads="1"/>
          </p:cNvSpPr>
          <p:nvPr/>
        </p:nvSpPr>
        <p:spPr bwMode="auto">
          <a:xfrm>
            <a:off x="6443663" y="4508500"/>
            <a:ext cx="1576387"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return (6);</a:t>
            </a:r>
          </a:p>
        </p:txBody>
      </p:sp>
      <p:sp>
        <p:nvSpPr>
          <p:cNvPr id="388144" name="Text Box 48"/>
          <p:cNvSpPr txBox="1">
            <a:spLocks noChangeArrowheads="1"/>
          </p:cNvSpPr>
          <p:nvPr/>
        </p:nvSpPr>
        <p:spPr bwMode="auto">
          <a:xfrm>
            <a:off x="6443663" y="4508500"/>
            <a:ext cx="1738312"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return (24);</a:t>
            </a:r>
          </a:p>
        </p:txBody>
      </p:sp>
      <p:sp>
        <p:nvSpPr>
          <p:cNvPr id="388145" name="Text Box 49"/>
          <p:cNvSpPr txBox="1">
            <a:spLocks noChangeArrowheads="1"/>
          </p:cNvSpPr>
          <p:nvPr/>
        </p:nvSpPr>
        <p:spPr bwMode="auto">
          <a:xfrm>
            <a:off x="6516688" y="4508500"/>
            <a:ext cx="1900237"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return (120);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8103"/>
                                        </p:tgtEl>
                                        <p:attrNameLst>
                                          <p:attrName>style.visibility</p:attrName>
                                        </p:attrNameLst>
                                      </p:cBhvr>
                                      <p:to>
                                        <p:strVal val="visible"/>
                                      </p:to>
                                    </p:set>
                                    <p:animEffect transition="in" filter="blinds(horizontal)">
                                      <p:cBhvr>
                                        <p:cTn id="7" dur="500"/>
                                        <p:tgtEl>
                                          <p:spTgt spid="3881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8105"/>
                                        </p:tgtEl>
                                        <p:attrNameLst>
                                          <p:attrName>style.visibility</p:attrName>
                                        </p:attrNameLst>
                                      </p:cBhvr>
                                      <p:to>
                                        <p:strVal val="visible"/>
                                      </p:to>
                                    </p:set>
                                    <p:animEffect transition="in" filter="blinds(horizontal)">
                                      <p:cBhvr>
                                        <p:cTn id="12" dur="500"/>
                                        <p:tgtEl>
                                          <p:spTgt spid="3881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88137"/>
                                        </p:tgtEl>
                                        <p:attrNameLst>
                                          <p:attrName>style.visibility</p:attrName>
                                        </p:attrNameLst>
                                      </p:cBhvr>
                                      <p:to>
                                        <p:strVal val="visible"/>
                                      </p:to>
                                    </p:set>
                                    <p:animEffect transition="in" filter="blinds(horizontal)">
                                      <p:cBhvr>
                                        <p:cTn id="17" dur="500"/>
                                        <p:tgtEl>
                                          <p:spTgt spid="3881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88113"/>
                                        </p:tgtEl>
                                        <p:attrNameLst>
                                          <p:attrName>style.visibility</p:attrName>
                                        </p:attrNameLst>
                                      </p:cBhvr>
                                      <p:to>
                                        <p:strVal val="visible"/>
                                      </p:to>
                                    </p:set>
                                    <p:animEffect transition="in" filter="blinds(horizontal)">
                                      <p:cBhvr>
                                        <p:cTn id="22" dur="500"/>
                                        <p:tgtEl>
                                          <p:spTgt spid="3881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88138"/>
                                        </p:tgtEl>
                                        <p:attrNameLst>
                                          <p:attrName>style.visibility</p:attrName>
                                        </p:attrNameLst>
                                      </p:cBhvr>
                                      <p:to>
                                        <p:strVal val="visible"/>
                                      </p:to>
                                    </p:set>
                                    <p:animEffect transition="in" filter="blinds(horizontal)">
                                      <p:cBhvr>
                                        <p:cTn id="27" dur="500"/>
                                        <p:tgtEl>
                                          <p:spTgt spid="3881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88121"/>
                                        </p:tgtEl>
                                        <p:attrNameLst>
                                          <p:attrName>style.visibility</p:attrName>
                                        </p:attrNameLst>
                                      </p:cBhvr>
                                      <p:to>
                                        <p:strVal val="visible"/>
                                      </p:to>
                                    </p:set>
                                    <p:animEffect transition="in" filter="blinds(horizontal)">
                                      <p:cBhvr>
                                        <p:cTn id="32" dur="500"/>
                                        <p:tgtEl>
                                          <p:spTgt spid="3881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88139"/>
                                        </p:tgtEl>
                                        <p:attrNameLst>
                                          <p:attrName>style.visibility</p:attrName>
                                        </p:attrNameLst>
                                      </p:cBhvr>
                                      <p:to>
                                        <p:strVal val="visible"/>
                                      </p:to>
                                    </p:set>
                                    <p:animEffect transition="in" filter="blinds(horizontal)">
                                      <p:cBhvr>
                                        <p:cTn id="37" dur="500"/>
                                        <p:tgtEl>
                                          <p:spTgt spid="38813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88129"/>
                                        </p:tgtEl>
                                        <p:attrNameLst>
                                          <p:attrName>style.visibility</p:attrName>
                                        </p:attrNameLst>
                                      </p:cBhvr>
                                      <p:to>
                                        <p:strVal val="visible"/>
                                      </p:to>
                                    </p:set>
                                    <p:animEffect transition="in" filter="blinds(horizontal)">
                                      <p:cBhvr>
                                        <p:cTn id="42" dur="500"/>
                                        <p:tgtEl>
                                          <p:spTgt spid="3881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88140"/>
                                        </p:tgtEl>
                                        <p:attrNameLst>
                                          <p:attrName>style.visibility</p:attrName>
                                        </p:attrNameLst>
                                      </p:cBhvr>
                                      <p:to>
                                        <p:strVal val="visible"/>
                                      </p:to>
                                    </p:set>
                                    <p:animEffect transition="in" filter="blinds(horizontal)">
                                      <p:cBhvr>
                                        <p:cTn id="47" dur="500"/>
                                        <p:tgtEl>
                                          <p:spTgt spid="38814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88141"/>
                                        </p:tgtEl>
                                        <p:attrNameLst>
                                          <p:attrName>style.visibility</p:attrName>
                                        </p:attrNameLst>
                                      </p:cBhvr>
                                      <p:to>
                                        <p:strVal val="visible"/>
                                      </p:to>
                                    </p:set>
                                    <p:animEffect transition="in" filter="blinds(horizontal)">
                                      <p:cBhvr>
                                        <p:cTn id="52" dur="500"/>
                                        <p:tgtEl>
                                          <p:spTgt spid="38814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88142"/>
                                        </p:tgtEl>
                                        <p:attrNameLst>
                                          <p:attrName>style.visibility</p:attrName>
                                        </p:attrNameLst>
                                      </p:cBhvr>
                                      <p:to>
                                        <p:strVal val="visible"/>
                                      </p:to>
                                    </p:set>
                                    <p:animEffect transition="in" filter="blinds(horizontal)">
                                      <p:cBhvr>
                                        <p:cTn id="57" dur="500"/>
                                        <p:tgtEl>
                                          <p:spTgt spid="38814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388143"/>
                                        </p:tgtEl>
                                        <p:attrNameLst>
                                          <p:attrName>style.visibility</p:attrName>
                                        </p:attrNameLst>
                                      </p:cBhvr>
                                      <p:to>
                                        <p:strVal val="visible"/>
                                      </p:to>
                                    </p:set>
                                    <p:animEffect transition="in" filter="blinds(horizontal)">
                                      <p:cBhvr>
                                        <p:cTn id="62" dur="500"/>
                                        <p:tgtEl>
                                          <p:spTgt spid="38814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88144"/>
                                        </p:tgtEl>
                                        <p:attrNameLst>
                                          <p:attrName>style.visibility</p:attrName>
                                        </p:attrNameLst>
                                      </p:cBhvr>
                                      <p:to>
                                        <p:strVal val="visible"/>
                                      </p:to>
                                    </p:set>
                                    <p:animEffect transition="in" filter="blinds(horizontal)">
                                      <p:cBhvr>
                                        <p:cTn id="67" dur="500"/>
                                        <p:tgtEl>
                                          <p:spTgt spid="38814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88145"/>
                                        </p:tgtEl>
                                        <p:attrNameLst>
                                          <p:attrName>style.visibility</p:attrName>
                                        </p:attrNameLst>
                                      </p:cBhvr>
                                      <p:to>
                                        <p:strVal val="visible"/>
                                      </p:to>
                                    </p:set>
                                    <p:animEffect transition="in" filter="blinds(horizontal)">
                                      <p:cBhvr>
                                        <p:cTn id="72" dur="500"/>
                                        <p:tgtEl>
                                          <p:spTgt spid="388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3" grpId="0" animBg="1"/>
      <p:bldP spid="388137" grpId="0" animBg="1"/>
      <p:bldP spid="388138" grpId="0" animBg="1"/>
      <p:bldP spid="388139" grpId="0" animBg="1"/>
      <p:bldP spid="388140" grpId="0" animBg="1"/>
      <p:bldP spid="388141" grpId="0" animBg="1"/>
      <p:bldP spid="388142" grpId="0" animBg="1"/>
      <p:bldP spid="388143" grpId="0" animBg="1"/>
      <p:bldP spid="388144" grpId="0" animBg="1"/>
      <p:bldP spid="388145"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body" idx="1"/>
          </p:nvPr>
        </p:nvSpPr>
        <p:spPr/>
        <p:txBody>
          <a:bodyPr/>
          <a:lstStyle/>
          <a:p>
            <a:pPr eaLnBrk="1" hangingPunct="1"/>
            <a:r>
              <a:rPr lang="zh-CN" altLang="en-US" smtClean="0">
                <a:latin typeface="宋体" charset="-122"/>
              </a:rPr>
              <a:t>递归过程设计</a:t>
            </a:r>
          </a:p>
          <a:p>
            <a:pPr lvl="1" eaLnBrk="1" hangingPunct="1"/>
            <a:r>
              <a:rPr lang="zh-CN" altLang="en-US" smtClean="0">
                <a:latin typeface="宋体" charset="-122"/>
              </a:rPr>
              <a:t>一个典型递归程序的范型</a:t>
            </a:r>
          </a:p>
        </p:txBody>
      </p:sp>
      <p:sp>
        <p:nvSpPr>
          <p:cNvPr id="389124" name="Text Box 4"/>
          <p:cNvSpPr txBox="1">
            <a:spLocks noChangeArrowheads="1"/>
          </p:cNvSpPr>
          <p:nvPr/>
        </p:nvSpPr>
        <p:spPr bwMode="auto">
          <a:xfrm>
            <a:off x="1403350" y="2343150"/>
            <a:ext cx="6804025" cy="37496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dirty="0" err="1">
                <a:solidFill>
                  <a:srgbClr val="000066"/>
                </a:solidFill>
              </a:rPr>
              <a:t>int</a:t>
            </a:r>
            <a:r>
              <a:rPr lang="en-US" altLang="zh-CN" sz="2000" dirty="0">
                <a:solidFill>
                  <a:srgbClr val="000066"/>
                </a:solidFill>
              </a:rPr>
              <a:t>  </a:t>
            </a:r>
            <a:r>
              <a:rPr lang="en-US" altLang="zh-CN" sz="2000" dirty="0" err="1">
                <a:solidFill>
                  <a:srgbClr val="000066"/>
                </a:solidFill>
              </a:rPr>
              <a:t>CalFactiorial</a:t>
            </a:r>
            <a:r>
              <a:rPr lang="en-US" altLang="zh-CN" sz="2000" dirty="0">
                <a:solidFill>
                  <a:srgbClr val="000066"/>
                </a:solidFill>
              </a:rPr>
              <a:t>(</a:t>
            </a:r>
            <a:r>
              <a:rPr lang="en-US" altLang="zh-CN" sz="2000" dirty="0" err="1">
                <a:solidFill>
                  <a:srgbClr val="000066"/>
                </a:solidFill>
              </a:rPr>
              <a:t>int</a:t>
            </a:r>
            <a:r>
              <a:rPr lang="en-US" altLang="zh-CN" sz="2000" dirty="0">
                <a:solidFill>
                  <a:srgbClr val="000066"/>
                </a:solidFill>
              </a:rPr>
              <a:t> n)</a:t>
            </a:r>
          </a:p>
          <a:p>
            <a:pPr eaLnBrk="1" hangingPunct="1"/>
            <a:r>
              <a:rPr lang="en-US" altLang="zh-CN" sz="2000" dirty="0">
                <a:solidFill>
                  <a:srgbClr val="000066"/>
                </a:solidFill>
              </a:rPr>
              <a:t>  {   </a:t>
            </a:r>
          </a:p>
          <a:p>
            <a:pPr eaLnBrk="1" hangingPunct="1"/>
            <a:r>
              <a:rPr lang="en-US" altLang="zh-CN" sz="2000" dirty="0">
                <a:solidFill>
                  <a:srgbClr val="000066"/>
                </a:solidFill>
              </a:rPr>
              <a:t>      </a:t>
            </a:r>
            <a:r>
              <a:rPr lang="en-US" altLang="zh-CN" sz="2000" dirty="0" err="1">
                <a:solidFill>
                  <a:srgbClr val="000066"/>
                </a:solidFill>
              </a:rPr>
              <a:t>int</a:t>
            </a:r>
            <a:r>
              <a:rPr lang="en-US" altLang="zh-CN" sz="2000" dirty="0">
                <a:solidFill>
                  <a:srgbClr val="000066"/>
                </a:solidFill>
              </a:rPr>
              <a:t> result;</a:t>
            </a:r>
          </a:p>
          <a:p>
            <a:pPr eaLnBrk="1" hangingPunct="1"/>
            <a:r>
              <a:rPr lang="en-US" altLang="zh-CN" sz="2000" dirty="0">
                <a:solidFill>
                  <a:srgbClr val="000066"/>
                </a:solidFill>
              </a:rPr>
              <a:t>      if ( n==0||n==1)  	/*</a:t>
            </a:r>
            <a:r>
              <a:rPr lang="zh-CN" altLang="en-US" sz="2000" dirty="0">
                <a:solidFill>
                  <a:srgbClr val="000066"/>
                </a:solidFill>
              </a:rPr>
              <a:t>最简情况        *</a:t>
            </a:r>
            <a:r>
              <a:rPr lang="en-US" altLang="zh-CN" sz="2000" dirty="0">
                <a:solidFill>
                  <a:srgbClr val="000066"/>
                </a:solidFill>
              </a:rPr>
              <a:t>/</a:t>
            </a:r>
          </a:p>
          <a:p>
            <a:pPr eaLnBrk="1" hangingPunct="1"/>
            <a:r>
              <a:rPr lang="en-US" altLang="zh-CN" sz="2000" dirty="0">
                <a:solidFill>
                  <a:srgbClr val="000066"/>
                </a:solidFill>
              </a:rPr>
              <a:t>                  result=1;     	/*</a:t>
            </a:r>
            <a:r>
              <a:rPr lang="zh-CN" altLang="en-US" sz="2000" dirty="0">
                <a:solidFill>
                  <a:srgbClr val="000066"/>
                </a:solidFill>
              </a:rPr>
              <a:t>直接得到结果  *</a:t>
            </a:r>
            <a:r>
              <a:rPr lang="en-US" altLang="zh-CN" sz="2000" dirty="0">
                <a:solidFill>
                  <a:srgbClr val="000066"/>
                </a:solidFill>
              </a:rPr>
              <a:t>/</a:t>
            </a:r>
          </a:p>
          <a:p>
            <a:pPr eaLnBrk="1" hangingPunct="1"/>
            <a:r>
              <a:rPr lang="en-US" altLang="zh-CN" sz="2000" dirty="0">
                <a:solidFill>
                  <a:srgbClr val="000066"/>
                </a:solidFill>
              </a:rPr>
              <a:t>          else  </a:t>
            </a:r>
          </a:p>
          <a:p>
            <a:pPr eaLnBrk="1" hangingPunct="1"/>
            <a:r>
              <a:rPr lang="en-US" altLang="zh-CN" sz="2000" dirty="0">
                <a:solidFill>
                  <a:srgbClr val="000066"/>
                </a:solidFill>
              </a:rPr>
              <a:t>                /*</a:t>
            </a:r>
            <a:r>
              <a:rPr lang="zh-CN" altLang="en-US" dirty="0">
                <a:solidFill>
                  <a:srgbClr val="000066"/>
                </a:solidFill>
              </a:rPr>
              <a:t>子问题为</a:t>
            </a:r>
            <a:r>
              <a:rPr lang="en-US" altLang="zh-CN" dirty="0">
                <a:solidFill>
                  <a:srgbClr val="000066"/>
                </a:solidFill>
              </a:rPr>
              <a:t>n-1</a:t>
            </a:r>
            <a:r>
              <a:rPr lang="zh-CN" altLang="en-US" dirty="0">
                <a:solidFill>
                  <a:srgbClr val="000066"/>
                </a:solidFill>
              </a:rPr>
              <a:t>阶乘，求解的递归函数是</a:t>
            </a:r>
          </a:p>
          <a:p>
            <a:pPr eaLnBrk="1" hangingPunct="1"/>
            <a:r>
              <a:rPr lang="zh-CN" altLang="en-US" dirty="0">
                <a:solidFill>
                  <a:srgbClr val="000066"/>
                </a:solidFill>
              </a:rPr>
              <a:t>                        </a:t>
            </a:r>
            <a:r>
              <a:rPr lang="en-US" altLang="zh-CN" dirty="0" err="1">
                <a:solidFill>
                  <a:srgbClr val="000066"/>
                </a:solidFill>
              </a:rPr>
              <a:t>CalFactiorial</a:t>
            </a:r>
            <a:r>
              <a:rPr lang="en-US" altLang="zh-CN" dirty="0">
                <a:solidFill>
                  <a:srgbClr val="000066"/>
                </a:solidFill>
              </a:rPr>
              <a:t>(n-1) </a:t>
            </a:r>
            <a:r>
              <a:rPr lang="en-US" altLang="zh-CN" sz="2000" dirty="0">
                <a:solidFill>
                  <a:srgbClr val="000066"/>
                </a:solidFill>
              </a:rPr>
              <a:t>*/</a:t>
            </a:r>
          </a:p>
          <a:p>
            <a:pPr eaLnBrk="1" hangingPunct="1"/>
            <a:r>
              <a:rPr lang="en-US" altLang="zh-CN" sz="2000" dirty="0">
                <a:solidFill>
                  <a:srgbClr val="000066"/>
                </a:solidFill>
              </a:rPr>
              <a:t>               /*</a:t>
            </a:r>
            <a:r>
              <a:rPr lang="zh-CN" altLang="en-US" dirty="0">
                <a:solidFill>
                  <a:srgbClr val="000066"/>
                </a:solidFill>
              </a:rPr>
              <a:t>解装问题的方式是</a:t>
            </a:r>
            <a:r>
              <a:rPr lang="en-US" altLang="zh-CN" dirty="0">
                <a:solidFill>
                  <a:srgbClr val="000066"/>
                </a:solidFill>
              </a:rPr>
              <a:t>n* </a:t>
            </a:r>
            <a:r>
              <a:rPr lang="en-US" altLang="zh-CN" dirty="0" err="1">
                <a:solidFill>
                  <a:srgbClr val="000066"/>
                </a:solidFill>
              </a:rPr>
              <a:t>CalFactiorial</a:t>
            </a:r>
            <a:r>
              <a:rPr lang="en-US" altLang="zh-CN" dirty="0">
                <a:solidFill>
                  <a:srgbClr val="000066"/>
                </a:solidFill>
              </a:rPr>
              <a:t>(n-1) </a:t>
            </a:r>
            <a:r>
              <a:rPr lang="en-US" altLang="zh-CN" sz="2000" dirty="0">
                <a:solidFill>
                  <a:srgbClr val="000066"/>
                </a:solidFill>
              </a:rPr>
              <a:t>*/</a:t>
            </a:r>
          </a:p>
          <a:p>
            <a:pPr eaLnBrk="1" hangingPunct="1"/>
            <a:r>
              <a:rPr lang="en-US" altLang="zh-CN" sz="2000" dirty="0">
                <a:solidFill>
                  <a:srgbClr val="000066"/>
                </a:solidFill>
              </a:rPr>
              <a:t>               result=n* </a:t>
            </a:r>
            <a:r>
              <a:rPr lang="en-US" altLang="zh-CN" dirty="0" err="1">
                <a:solidFill>
                  <a:srgbClr val="000066"/>
                </a:solidFill>
              </a:rPr>
              <a:t>CalFactiorial</a:t>
            </a:r>
            <a:r>
              <a:rPr lang="en-US" altLang="zh-CN" dirty="0">
                <a:solidFill>
                  <a:srgbClr val="000066"/>
                </a:solidFill>
              </a:rPr>
              <a:t>(n-1)</a:t>
            </a:r>
            <a:endParaRPr lang="en-US" altLang="zh-CN" sz="2000" dirty="0">
              <a:solidFill>
                <a:srgbClr val="000066"/>
              </a:solidFill>
            </a:endParaRPr>
          </a:p>
          <a:p>
            <a:pPr eaLnBrk="1" hangingPunct="1"/>
            <a:r>
              <a:rPr lang="en-US" altLang="zh-CN" sz="2000" dirty="0">
                <a:solidFill>
                  <a:srgbClr val="000066"/>
                </a:solidFill>
              </a:rPr>
              <a:t>          return (</a:t>
            </a:r>
            <a:r>
              <a:rPr lang="en-US" altLang="zh-CN" dirty="0">
                <a:solidFill>
                  <a:srgbClr val="000066"/>
                </a:solidFill>
              </a:rPr>
              <a:t>result);</a:t>
            </a:r>
            <a:endParaRPr lang="en-US" altLang="zh-CN" sz="2000" dirty="0">
              <a:solidFill>
                <a:srgbClr val="000066"/>
              </a:solidFill>
            </a:endParaRPr>
          </a:p>
          <a:p>
            <a:pPr eaLnBrk="1" hangingPunct="1"/>
            <a:r>
              <a:rPr lang="en-US" altLang="zh-CN" sz="2000" dirty="0">
                <a:solidFill>
                  <a:srgbClr val="000066"/>
                </a:solidFill>
              </a:rPr>
              <a:t>  }</a:t>
            </a:r>
          </a:p>
        </p:txBody>
      </p:sp>
      <p:sp>
        <p:nvSpPr>
          <p:cNvPr id="113667" name="Text Box 3"/>
          <p:cNvSpPr txBox="1">
            <a:spLocks noChangeArrowheads="1"/>
          </p:cNvSpPr>
          <p:nvPr/>
        </p:nvSpPr>
        <p:spPr bwMode="auto">
          <a:xfrm>
            <a:off x="1403350" y="2320925"/>
            <a:ext cx="5395913" cy="3140075"/>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dirty="0">
                <a:solidFill>
                  <a:srgbClr val="000066"/>
                </a:solidFill>
              </a:rPr>
              <a:t> if ( </a:t>
            </a:r>
            <a:r>
              <a:rPr lang="zh-CN" altLang="en-US" sz="2000" dirty="0">
                <a:solidFill>
                  <a:srgbClr val="000066"/>
                </a:solidFill>
              </a:rPr>
              <a:t>是最简情况</a:t>
            </a:r>
            <a:r>
              <a:rPr lang="en-US" altLang="zh-CN" sz="2000" dirty="0">
                <a:solidFill>
                  <a:srgbClr val="000066"/>
                </a:solidFill>
              </a:rPr>
              <a:t>)  </a:t>
            </a:r>
          </a:p>
          <a:p>
            <a:pPr eaLnBrk="1" hangingPunct="1"/>
            <a:r>
              <a:rPr lang="en-US" altLang="zh-CN" sz="2000" dirty="0">
                <a:solidFill>
                  <a:srgbClr val="000066"/>
                </a:solidFill>
              </a:rPr>
              <a:t>     {</a:t>
            </a:r>
          </a:p>
          <a:p>
            <a:pPr eaLnBrk="1" hangingPunct="1"/>
            <a:r>
              <a:rPr lang="en-US" altLang="zh-CN" sz="2000" dirty="0">
                <a:solidFill>
                  <a:srgbClr val="000066"/>
                </a:solidFill>
              </a:rPr>
              <a:t>        </a:t>
            </a:r>
            <a:r>
              <a:rPr lang="zh-CN" altLang="en-US" sz="2000" dirty="0">
                <a:solidFill>
                  <a:srgbClr val="000066"/>
                </a:solidFill>
              </a:rPr>
              <a:t>直接得到最简情况下的答案</a:t>
            </a:r>
          </a:p>
          <a:p>
            <a:pPr eaLnBrk="1" hangingPunct="1"/>
            <a:r>
              <a:rPr lang="zh-CN" altLang="en-US" sz="2000" dirty="0">
                <a:solidFill>
                  <a:srgbClr val="000066"/>
                </a:solidFill>
              </a:rPr>
              <a:t>      </a:t>
            </a:r>
            <a:r>
              <a:rPr lang="en-US" altLang="zh-CN" sz="2000" dirty="0">
                <a:solidFill>
                  <a:srgbClr val="000066"/>
                </a:solidFill>
              </a:rPr>
              <a:t>}</a:t>
            </a:r>
          </a:p>
          <a:p>
            <a:pPr eaLnBrk="1" hangingPunct="1"/>
            <a:r>
              <a:rPr lang="en-US" altLang="zh-CN" sz="2000" dirty="0">
                <a:solidFill>
                  <a:srgbClr val="000066"/>
                </a:solidFill>
              </a:rPr>
              <a:t>     else </a:t>
            </a:r>
          </a:p>
          <a:p>
            <a:pPr eaLnBrk="1" hangingPunct="1"/>
            <a:r>
              <a:rPr lang="en-US" altLang="zh-CN" sz="2000" dirty="0">
                <a:solidFill>
                  <a:srgbClr val="000066"/>
                </a:solidFill>
              </a:rPr>
              <a:t>     {</a:t>
            </a:r>
          </a:p>
          <a:p>
            <a:pPr eaLnBrk="1" hangingPunct="1"/>
            <a:r>
              <a:rPr lang="en-US" altLang="zh-CN" sz="2000" dirty="0">
                <a:solidFill>
                  <a:srgbClr val="000066"/>
                </a:solidFill>
              </a:rPr>
              <a:t>       </a:t>
            </a:r>
            <a:r>
              <a:rPr lang="zh-CN" altLang="en-US" sz="2000" dirty="0">
                <a:solidFill>
                  <a:srgbClr val="000066"/>
                </a:solidFill>
              </a:rPr>
              <a:t>将问题转化为简单的一个或多个子问题；</a:t>
            </a:r>
          </a:p>
          <a:p>
            <a:pPr eaLnBrk="1" hangingPunct="1"/>
            <a:r>
              <a:rPr lang="zh-CN" altLang="en-US" sz="2000" dirty="0">
                <a:solidFill>
                  <a:srgbClr val="000066"/>
                </a:solidFill>
              </a:rPr>
              <a:t>       一递归方式逐个求解这些子问题；</a:t>
            </a:r>
          </a:p>
          <a:p>
            <a:pPr eaLnBrk="1" hangingPunct="1"/>
            <a:r>
              <a:rPr lang="zh-CN" altLang="en-US" sz="2000" dirty="0">
                <a:solidFill>
                  <a:srgbClr val="000066"/>
                </a:solidFill>
              </a:rPr>
              <a:t>       通过子问题的解装配成原问题的解。</a:t>
            </a:r>
          </a:p>
          <a:p>
            <a:pPr eaLnBrk="1" hangingPunct="1"/>
            <a:r>
              <a:rPr lang="zh-CN" altLang="en-US" sz="2000" dirty="0">
                <a:solidFill>
                  <a:srgbClr val="000066"/>
                </a:solidFill>
              </a:rPr>
              <a:t>     </a:t>
            </a:r>
            <a:r>
              <a:rPr lang="en-US" altLang="zh-CN" sz="2000" dirty="0">
                <a:solidFill>
                  <a:srgbClr val="000066"/>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113667"/>
                                        </p:tgtEl>
                                      </p:cBhvr>
                                    </p:animEffect>
                                    <p:set>
                                      <p:cBhvr>
                                        <p:cTn id="7" dur="1" fill="hold">
                                          <p:stCondLst>
                                            <p:cond delay="499"/>
                                          </p:stCondLst>
                                        </p:cTn>
                                        <p:tgtEl>
                                          <p:spTgt spid="11366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24"/>
                                        </p:tgtEl>
                                        <p:attrNameLst>
                                          <p:attrName>style.visibility</p:attrName>
                                        </p:attrNameLst>
                                      </p:cBhvr>
                                      <p:to>
                                        <p:strVal val="visible"/>
                                      </p:to>
                                    </p:set>
                                    <p:animEffect transition="in" filter="blinds(horizontal)">
                                      <p:cBhvr>
                                        <p:cTn id="12" dur="500"/>
                                        <p:tgtEl>
                                          <p:spTgt spid="389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4" grpId="0" animBg="1"/>
      <p:bldP spid="11366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p:txBody>
          <a:bodyPr/>
          <a:lstStyle/>
          <a:p>
            <a:pPr eaLnBrk="1" hangingPunct="1"/>
            <a:r>
              <a:rPr lang="zh-CN" altLang="en-US" smtClean="0"/>
              <a:t>递归调用</a:t>
            </a:r>
          </a:p>
          <a:p>
            <a:pPr lvl="1" eaLnBrk="1" hangingPunct="1"/>
            <a:r>
              <a:rPr lang="en-US" altLang="zh-CN" smtClean="0"/>
              <a:t>Tower of Hanoi</a:t>
            </a:r>
            <a:r>
              <a:rPr lang="zh-CN" altLang="zh-CN" smtClean="0"/>
              <a:t>问题</a:t>
            </a:r>
          </a:p>
          <a:p>
            <a:pPr lvl="1" eaLnBrk="1" hangingPunct="1"/>
            <a:r>
              <a:rPr lang="zh-CN" altLang="en-US" smtClean="0"/>
              <a:t>问题描述</a:t>
            </a:r>
          </a:p>
          <a:p>
            <a:pPr lvl="2" eaLnBrk="1" hangingPunct="1"/>
            <a:r>
              <a:rPr lang="zh-CN" altLang="en-US" smtClean="0"/>
              <a:t>有</a:t>
            </a:r>
            <a:r>
              <a:rPr lang="en-US" altLang="zh-CN" smtClean="0"/>
              <a:t>A,B,C</a:t>
            </a:r>
            <a:r>
              <a:rPr lang="zh-CN" altLang="zh-CN" smtClean="0"/>
              <a:t>三个塔座，</a:t>
            </a:r>
            <a:r>
              <a:rPr lang="en-US" altLang="zh-CN" smtClean="0"/>
              <a:t>A</a:t>
            </a:r>
            <a:r>
              <a:rPr lang="zh-CN" altLang="zh-CN" smtClean="0"/>
              <a:t>上套有</a:t>
            </a:r>
            <a:r>
              <a:rPr lang="en-US" altLang="zh-CN" smtClean="0"/>
              <a:t>n</a:t>
            </a:r>
            <a:r>
              <a:rPr lang="zh-CN" altLang="zh-CN" smtClean="0"/>
              <a:t>个直径不同的圆盘，按直径从小到大叠放，形如宝塔,编号1,2,3</a:t>
            </a:r>
            <a:r>
              <a:rPr lang="zh-CN" altLang="zh-CN" smtClean="0">
                <a:latin typeface="Arial" charset="0"/>
              </a:rPr>
              <a:t>……</a:t>
            </a:r>
            <a:r>
              <a:rPr lang="en-US" altLang="zh-CN" smtClean="0"/>
              <a:t>n</a:t>
            </a:r>
            <a:r>
              <a:rPr lang="zh-CN" altLang="en-US" smtClean="0"/>
              <a:t>。</a:t>
            </a:r>
            <a:r>
              <a:rPr lang="zh-CN" altLang="zh-CN" smtClean="0"/>
              <a:t>要求将</a:t>
            </a:r>
            <a:r>
              <a:rPr lang="en-US" altLang="zh-CN" smtClean="0"/>
              <a:t>n</a:t>
            </a:r>
            <a:r>
              <a:rPr lang="zh-CN" altLang="zh-CN" smtClean="0"/>
              <a:t>个圆盘从</a:t>
            </a:r>
            <a:r>
              <a:rPr lang="en-US" altLang="zh-CN" smtClean="0"/>
              <a:t>A</a:t>
            </a:r>
            <a:r>
              <a:rPr lang="zh-CN" altLang="zh-CN" smtClean="0"/>
              <a:t>移到</a:t>
            </a:r>
            <a:r>
              <a:rPr lang="en-US" altLang="zh-CN" smtClean="0"/>
              <a:t>C</a:t>
            </a:r>
            <a:r>
              <a:rPr lang="zh-CN" altLang="en-US" smtClean="0"/>
              <a:t>，</a:t>
            </a:r>
            <a:r>
              <a:rPr lang="zh-CN" altLang="zh-CN" smtClean="0"/>
              <a:t>叠放顺序不变</a:t>
            </a:r>
            <a:endParaRPr lang="zh-CN" altLang="en-US" smtClean="0"/>
          </a:p>
          <a:p>
            <a:pPr lvl="2" eaLnBrk="1" hangingPunct="1"/>
            <a:r>
              <a:rPr lang="zh-CN" altLang="zh-CN" smtClean="0"/>
              <a:t>移动过程中遵循下列原则：</a:t>
            </a:r>
          </a:p>
          <a:p>
            <a:pPr lvl="3" eaLnBrk="1" hangingPunct="1"/>
            <a:r>
              <a:rPr lang="zh-CN" altLang="en-US" smtClean="0"/>
              <a:t>每次只能移一个圆盘</a:t>
            </a:r>
          </a:p>
          <a:p>
            <a:pPr lvl="3" eaLnBrk="1" hangingPunct="1"/>
            <a:r>
              <a:rPr lang="zh-CN" altLang="en-US" smtClean="0"/>
              <a:t>圆盘可在三个塔座上任意移动</a:t>
            </a:r>
          </a:p>
          <a:p>
            <a:pPr lvl="3" eaLnBrk="1" hangingPunct="1"/>
            <a:r>
              <a:rPr lang="zh-CN" altLang="en-US" smtClean="0"/>
              <a:t>任何时刻，每个塔座上不能将大盘压到小盘上</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body" idx="1"/>
          </p:nvPr>
        </p:nvSpPr>
        <p:spPr/>
        <p:txBody>
          <a:bodyPr/>
          <a:lstStyle/>
          <a:p>
            <a:pPr eaLnBrk="1" hangingPunct="1"/>
            <a:r>
              <a:rPr lang="zh-CN" altLang="en-US" smtClean="0"/>
              <a:t>递归调用</a:t>
            </a:r>
            <a:r>
              <a:rPr lang="en-US" altLang="zh-CN" smtClean="0"/>
              <a:t>——Tower of Hanoi</a:t>
            </a:r>
            <a:endParaRPr lang="zh-CN" altLang="zh-CN" smtClean="0"/>
          </a:p>
          <a:p>
            <a:pPr lvl="1" eaLnBrk="1" hangingPunct="1"/>
            <a:r>
              <a:rPr lang="zh-CN" altLang="en-US" smtClean="0"/>
              <a:t>解决方法</a:t>
            </a:r>
          </a:p>
          <a:p>
            <a:pPr lvl="2" eaLnBrk="1" hangingPunct="1"/>
            <a:r>
              <a:rPr lang="en-US" altLang="zh-CN" smtClean="0"/>
              <a:t>n=1</a:t>
            </a:r>
            <a:r>
              <a:rPr lang="zh-CN" altLang="zh-CN" smtClean="0"/>
              <a:t>时，直接把圆盘从</a:t>
            </a:r>
            <a:r>
              <a:rPr lang="en-US" altLang="zh-CN" smtClean="0"/>
              <a:t>A</a:t>
            </a:r>
            <a:r>
              <a:rPr lang="zh-CN" altLang="zh-CN" smtClean="0"/>
              <a:t>移到</a:t>
            </a:r>
            <a:r>
              <a:rPr lang="en-US" altLang="zh-CN" smtClean="0"/>
              <a:t>C</a:t>
            </a:r>
          </a:p>
          <a:p>
            <a:pPr lvl="2" eaLnBrk="1" hangingPunct="1"/>
            <a:r>
              <a:rPr lang="en-US" altLang="zh-CN" smtClean="0"/>
              <a:t>n&gt;1</a:t>
            </a:r>
            <a:r>
              <a:rPr lang="zh-CN" altLang="zh-CN" smtClean="0"/>
              <a:t>时，先把上面</a:t>
            </a:r>
            <a:r>
              <a:rPr lang="en-US" altLang="zh-CN" smtClean="0"/>
              <a:t>n-1</a:t>
            </a:r>
            <a:r>
              <a:rPr lang="zh-CN" altLang="zh-CN" smtClean="0"/>
              <a:t>个圆盘从</a:t>
            </a:r>
            <a:r>
              <a:rPr lang="en-US" altLang="zh-CN" smtClean="0"/>
              <a:t>A</a:t>
            </a:r>
            <a:r>
              <a:rPr lang="zh-CN" altLang="zh-CN" smtClean="0"/>
              <a:t>移到</a:t>
            </a:r>
            <a:r>
              <a:rPr lang="en-US" altLang="zh-CN" smtClean="0"/>
              <a:t>B,</a:t>
            </a:r>
            <a:r>
              <a:rPr lang="zh-CN" altLang="zh-CN" smtClean="0"/>
              <a:t>然后将</a:t>
            </a:r>
            <a:r>
              <a:rPr lang="en-US" altLang="zh-CN" smtClean="0"/>
              <a:t>n</a:t>
            </a:r>
            <a:r>
              <a:rPr lang="zh-CN" altLang="zh-CN" smtClean="0"/>
              <a:t>号盘从</a:t>
            </a:r>
            <a:r>
              <a:rPr lang="en-US" altLang="zh-CN" smtClean="0"/>
              <a:t>A</a:t>
            </a:r>
            <a:r>
              <a:rPr lang="zh-CN" altLang="zh-CN" smtClean="0"/>
              <a:t>移到</a:t>
            </a:r>
            <a:r>
              <a:rPr lang="en-US" altLang="zh-CN" smtClean="0"/>
              <a:t>C,</a:t>
            </a:r>
            <a:r>
              <a:rPr lang="zh-CN" altLang="zh-CN" smtClean="0"/>
              <a:t>再将</a:t>
            </a:r>
            <a:r>
              <a:rPr lang="en-US" altLang="zh-CN" smtClean="0"/>
              <a:t>n-1</a:t>
            </a:r>
            <a:r>
              <a:rPr lang="zh-CN" altLang="zh-CN" smtClean="0"/>
              <a:t>个盘从</a:t>
            </a:r>
            <a:r>
              <a:rPr lang="en-US" altLang="zh-CN" smtClean="0"/>
              <a:t>B</a:t>
            </a:r>
            <a:r>
              <a:rPr lang="zh-CN" altLang="zh-CN" smtClean="0"/>
              <a:t>移到</a:t>
            </a:r>
            <a:r>
              <a:rPr lang="en-US" altLang="zh-CN" smtClean="0"/>
              <a:t>C</a:t>
            </a:r>
            <a:r>
              <a:rPr lang="zh-CN" altLang="en-US" smtClean="0"/>
              <a:t>，</a:t>
            </a:r>
            <a:r>
              <a:rPr lang="zh-CN" altLang="zh-CN" smtClean="0"/>
              <a:t>即把求解</a:t>
            </a:r>
            <a:r>
              <a:rPr lang="en-US" altLang="zh-CN" smtClean="0"/>
              <a:t>n</a:t>
            </a:r>
            <a:r>
              <a:rPr lang="zh-CN" altLang="zh-CN" smtClean="0"/>
              <a:t>个圆盘的</a:t>
            </a:r>
            <a:r>
              <a:rPr lang="en-US" altLang="zh-CN" smtClean="0"/>
              <a:t>Hanoi</a:t>
            </a:r>
            <a:r>
              <a:rPr lang="zh-CN" altLang="zh-CN" smtClean="0"/>
              <a:t>问题转化为求解</a:t>
            </a:r>
            <a:r>
              <a:rPr lang="en-US" altLang="zh-CN" smtClean="0"/>
              <a:t>n-1</a:t>
            </a:r>
            <a:r>
              <a:rPr lang="zh-CN" altLang="zh-CN" smtClean="0"/>
              <a:t>个圆盘的</a:t>
            </a:r>
            <a:r>
              <a:rPr lang="en-US" altLang="zh-CN" smtClean="0"/>
              <a:t>Hanoi</a:t>
            </a:r>
            <a:r>
              <a:rPr lang="zh-CN" altLang="zh-CN" smtClean="0"/>
              <a:t>问题，依次类推，直至转化成只有一个圆盘的</a:t>
            </a:r>
            <a:r>
              <a:rPr lang="en-US" altLang="zh-CN" smtClean="0"/>
              <a:t>Hanoi</a:t>
            </a:r>
            <a:r>
              <a:rPr lang="zh-CN" altLang="zh-CN" smtClean="0"/>
              <a:t>问题。</a:t>
            </a:r>
          </a:p>
        </p:txBody>
      </p:sp>
      <p:grpSp>
        <p:nvGrpSpPr>
          <p:cNvPr id="115715" name="Group 3"/>
          <p:cNvGrpSpPr>
            <a:grpSpLocks/>
          </p:cNvGrpSpPr>
          <p:nvPr/>
        </p:nvGrpSpPr>
        <p:grpSpPr bwMode="auto">
          <a:xfrm>
            <a:off x="827088" y="4652963"/>
            <a:ext cx="7848600" cy="2205037"/>
            <a:chOff x="521" y="2931"/>
            <a:chExt cx="4944" cy="1389"/>
          </a:xfrm>
        </p:grpSpPr>
        <p:sp>
          <p:nvSpPr>
            <p:cNvPr id="115716" name="Rectangle 4"/>
            <p:cNvSpPr>
              <a:spLocks noChangeArrowheads="1"/>
            </p:cNvSpPr>
            <p:nvPr/>
          </p:nvSpPr>
          <p:spPr bwMode="auto">
            <a:xfrm>
              <a:off x="521" y="2931"/>
              <a:ext cx="4944" cy="1389"/>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17" name="Line 5"/>
            <p:cNvSpPr>
              <a:spLocks noChangeShapeType="1"/>
            </p:cNvSpPr>
            <p:nvPr/>
          </p:nvSpPr>
          <p:spPr bwMode="auto">
            <a:xfrm>
              <a:off x="521" y="3974"/>
              <a:ext cx="4899" cy="0"/>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18" name="Line 6"/>
            <p:cNvSpPr>
              <a:spLocks noChangeShapeType="1"/>
            </p:cNvSpPr>
            <p:nvPr/>
          </p:nvSpPr>
          <p:spPr bwMode="auto">
            <a:xfrm>
              <a:off x="1247" y="3067"/>
              <a:ext cx="0" cy="907"/>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19" name="Line 7"/>
            <p:cNvSpPr>
              <a:spLocks noChangeShapeType="1"/>
            </p:cNvSpPr>
            <p:nvPr/>
          </p:nvSpPr>
          <p:spPr bwMode="auto">
            <a:xfrm>
              <a:off x="2653" y="3067"/>
              <a:ext cx="0" cy="907"/>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0" name="Line 8"/>
            <p:cNvSpPr>
              <a:spLocks noChangeShapeType="1"/>
            </p:cNvSpPr>
            <p:nvPr/>
          </p:nvSpPr>
          <p:spPr bwMode="auto">
            <a:xfrm>
              <a:off x="4332" y="3067"/>
              <a:ext cx="0" cy="907"/>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5721" name="Text Box 9"/>
            <p:cNvSpPr txBox="1">
              <a:spLocks noChangeArrowheads="1"/>
            </p:cNvSpPr>
            <p:nvPr/>
          </p:nvSpPr>
          <p:spPr bwMode="auto">
            <a:xfrm>
              <a:off x="1156" y="3974"/>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A</a:t>
              </a:r>
            </a:p>
          </p:txBody>
        </p:sp>
        <p:sp>
          <p:nvSpPr>
            <p:cNvPr id="115722" name="Text Box 10"/>
            <p:cNvSpPr txBox="1">
              <a:spLocks noChangeArrowheads="1"/>
            </p:cNvSpPr>
            <p:nvPr/>
          </p:nvSpPr>
          <p:spPr bwMode="auto">
            <a:xfrm>
              <a:off x="2517" y="3974"/>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B</a:t>
              </a:r>
            </a:p>
          </p:txBody>
        </p:sp>
        <p:sp>
          <p:nvSpPr>
            <p:cNvPr id="115723" name="Text Box 11"/>
            <p:cNvSpPr txBox="1">
              <a:spLocks noChangeArrowheads="1"/>
            </p:cNvSpPr>
            <p:nvPr/>
          </p:nvSpPr>
          <p:spPr bwMode="auto">
            <a:xfrm>
              <a:off x="4241" y="3974"/>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t>
              </a:r>
            </a:p>
          </p:txBody>
        </p:sp>
        <p:sp>
          <p:nvSpPr>
            <p:cNvPr id="115724" name="Oval 12"/>
            <p:cNvSpPr>
              <a:spLocks noChangeArrowheads="1"/>
            </p:cNvSpPr>
            <p:nvPr/>
          </p:nvSpPr>
          <p:spPr bwMode="auto">
            <a:xfrm>
              <a:off x="657" y="3838"/>
              <a:ext cx="1180"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5" name="Oval 13"/>
            <p:cNvSpPr>
              <a:spLocks noChangeArrowheads="1"/>
            </p:cNvSpPr>
            <p:nvPr/>
          </p:nvSpPr>
          <p:spPr bwMode="auto">
            <a:xfrm>
              <a:off x="748" y="3748"/>
              <a:ext cx="998"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5726" name="Oval 14"/>
            <p:cNvSpPr>
              <a:spLocks noChangeArrowheads="1"/>
            </p:cNvSpPr>
            <p:nvPr/>
          </p:nvSpPr>
          <p:spPr bwMode="auto">
            <a:xfrm>
              <a:off x="839" y="3657"/>
              <a:ext cx="771"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p:txBody>
          <a:bodyPr/>
          <a:lstStyle/>
          <a:p>
            <a:pPr eaLnBrk="1" hangingPunct="1"/>
            <a:r>
              <a:rPr lang="zh-CN" altLang="en-US" smtClean="0"/>
              <a:t>递归调用</a:t>
            </a:r>
            <a:r>
              <a:rPr lang="en-US" altLang="zh-CN" smtClean="0"/>
              <a:t>——Tower of Hanoi</a:t>
            </a:r>
            <a:endParaRPr lang="zh-CN" altLang="zh-CN" smtClean="0"/>
          </a:p>
        </p:txBody>
      </p:sp>
      <p:grpSp>
        <p:nvGrpSpPr>
          <p:cNvPr id="392195" name="Group 3"/>
          <p:cNvGrpSpPr>
            <a:grpSpLocks/>
          </p:cNvGrpSpPr>
          <p:nvPr/>
        </p:nvGrpSpPr>
        <p:grpSpPr bwMode="auto">
          <a:xfrm>
            <a:off x="0" y="1773238"/>
            <a:ext cx="3024188" cy="1374775"/>
            <a:chOff x="385" y="1071"/>
            <a:chExt cx="1905" cy="866"/>
          </a:xfrm>
        </p:grpSpPr>
        <p:sp>
          <p:nvSpPr>
            <p:cNvPr id="116824" name="Rectangle 4"/>
            <p:cNvSpPr>
              <a:spLocks noChangeArrowheads="1"/>
            </p:cNvSpPr>
            <p:nvPr/>
          </p:nvSpPr>
          <p:spPr bwMode="auto">
            <a:xfrm>
              <a:off x="385" y="1071"/>
              <a:ext cx="1905" cy="8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25" name="Line 5"/>
            <p:cNvSpPr>
              <a:spLocks noChangeShapeType="1"/>
            </p:cNvSpPr>
            <p:nvPr/>
          </p:nvSpPr>
          <p:spPr bwMode="auto">
            <a:xfrm>
              <a:off x="385" y="1656"/>
              <a:ext cx="1888" cy="1"/>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26" name="Line 6"/>
            <p:cNvSpPr>
              <a:spLocks noChangeShapeType="1"/>
            </p:cNvSpPr>
            <p:nvPr/>
          </p:nvSpPr>
          <p:spPr bwMode="auto">
            <a:xfrm>
              <a:off x="747" y="1116"/>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27" name="Line 7"/>
            <p:cNvSpPr>
              <a:spLocks noChangeShapeType="1"/>
            </p:cNvSpPr>
            <p:nvPr/>
          </p:nvSpPr>
          <p:spPr bwMode="auto">
            <a:xfrm>
              <a:off x="1337" y="1116"/>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28" name="Line 8"/>
            <p:cNvSpPr>
              <a:spLocks noChangeShapeType="1"/>
            </p:cNvSpPr>
            <p:nvPr/>
          </p:nvSpPr>
          <p:spPr bwMode="auto">
            <a:xfrm>
              <a:off x="1972" y="1116"/>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29" name="Text Box 9"/>
            <p:cNvSpPr txBox="1">
              <a:spLocks noChangeArrowheads="1"/>
            </p:cNvSpPr>
            <p:nvPr/>
          </p:nvSpPr>
          <p:spPr bwMode="auto">
            <a:xfrm>
              <a:off x="657" y="1706"/>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A</a:t>
              </a:r>
            </a:p>
          </p:txBody>
        </p:sp>
        <p:sp>
          <p:nvSpPr>
            <p:cNvPr id="116830" name="Text Box 10"/>
            <p:cNvSpPr txBox="1">
              <a:spLocks noChangeArrowheads="1"/>
            </p:cNvSpPr>
            <p:nvPr/>
          </p:nvSpPr>
          <p:spPr bwMode="auto">
            <a:xfrm>
              <a:off x="1201" y="1706"/>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B</a:t>
              </a:r>
            </a:p>
          </p:txBody>
        </p:sp>
        <p:sp>
          <p:nvSpPr>
            <p:cNvPr id="116831" name="Text Box 11"/>
            <p:cNvSpPr txBox="1">
              <a:spLocks noChangeArrowheads="1"/>
            </p:cNvSpPr>
            <p:nvPr/>
          </p:nvSpPr>
          <p:spPr bwMode="auto">
            <a:xfrm>
              <a:off x="1881" y="170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t>
              </a:r>
            </a:p>
          </p:txBody>
        </p:sp>
        <p:sp>
          <p:nvSpPr>
            <p:cNvPr id="116832" name="Oval 12"/>
            <p:cNvSpPr>
              <a:spLocks noChangeArrowheads="1"/>
            </p:cNvSpPr>
            <p:nvPr/>
          </p:nvSpPr>
          <p:spPr bwMode="auto">
            <a:xfrm>
              <a:off x="431" y="1525"/>
              <a:ext cx="635"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16833" name="Oval 13"/>
            <p:cNvSpPr>
              <a:spLocks noChangeArrowheads="1"/>
            </p:cNvSpPr>
            <p:nvPr/>
          </p:nvSpPr>
          <p:spPr bwMode="auto">
            <a:xfrm>
              <a:off x="476" y="1389"/>
              <a:ext cx="54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16834" name="Oval 14"/>
            <p:cNvSpPr>
              <a:spLocks noChangeArrowheads="1"/>
            </p:cNvSpPr>
            <p:nvPr/>
          </p:nvSpPr>
          <p:spPr bwMode="auto">
            <a:xfrm>
              <a:off x="521" y="1253"/>
              <a:ext cx="45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grpSp>
      <p:grpSp>
        <p:nvGrpSpPr>
          <p:cNvPr id="392207" name="Group 15"/>
          <p:cNvGrpSpPr>
            <a:grpSpLocks/>
          </p:cNvGrpSpPr>
          <p:nvPr/>
        </p:nvGrpSpPr>
        <p:grpSpPr bwMode="auto">
          <a:xfrm>
            <a:off x="3132138" y="1773238"/>
            <a:ext cx="3024187" cy="1374775"/>
            <a:chOff x="2154" y="1117"/>
            <a:chExt cx="1905" cy="866"/>
          </a:xfrm>
        </p:grpSpPr>
        <p:sp>
          <p:nvSpPr>
            <p:cNvPr id="116813" name="Rectangle 16"/>
            <p:cNvSpPr>
              <a:spLocks noChangeArrowheads="1"/>
            </p:cNvSpPr>
            <p:nvPr/>
          </p:nvSpPr>
          <p:spPr bwMode="auto">
            <a:xfrm>
              <a:off x="2154" y="1117"/>
              <a:ext cx="1905" cy="8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14" name="Line 17"/>
            <p:cNvSpPr>
              <a:spLocks noChangeShapeType="1"/>
            </p:cNvSpPr>
            <p:nvPr/>
          </p:nvSpPr>
          <p:spPr bwMode="auto">
            <a:xfrm>
              <a:off x="2154" y="1702"/>
              <a:ext cx="1888" cy="1"/>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15" name="Line 18"/>
            <p:cNvSpPr>
              <a:spLocks noChangeShapeType="1"/>
            </p:cNvSpPr>
            <p:nvPr/>
          </p:nvSpPr>
          <p:spPr bwMode="auto">
            <a:xfrm>
              <a:off x="2516" y="1162"/>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16" name="Line 19"/>
            <p:cNvSpPr>
              <a:spLocks noChangeShapeType="1"/>
            </p:cNvSpPr>
            <p:nvPr/>
          </p:nvSpPr>
          <p:spPr bwMode="auto">
            <a:xfrm>
              <a:off x="3106" y="1162"/>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17" name="Line 20"/>
            <p:cNvSpPr>
              <a:spLocks noChangeShapeType="1"/>
            </p:cNvSpPr>
            <p:nvPr/>
          </p:nvSpPr>
          <p:spPr bwMode="auto">
            <a:xfrm>
              <a:off x="3741" y="1162"/>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18" name="Text Box 21"/>
            <p:cNvSpPr txBox="1">
              <a:spLocks noChangeArrowheads="1"/>
            </p:cNvSpPr>
            <p:nvPr/>
          </p:nvSpPr>
          <p:spPr bwMode="auto">
            <a:xfrm>
              <a:off x="2426" y="1752"/>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A</a:t>
              </a:r>
            </a:p>
          </p:txBody>
        </p:sp>
        <p:sp>
          <p:nvSpPr>
            <p:cNvPr id="116819" name="Text Box 22"/>
            <p:cNvSpPr txBox="1">
              <a:spLocks noChangeArrowheads="1"/>
            </p:cNvSpPr>
            <p:nvPr/>
          </p:nvSpPr>
          <p:spPr bwMode="auto">
            <a:xfrm>
              <a:off x="2970" y="1752"/>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B</a:t>
              </a:r>
            </a:p>
          </p:txBody>
        </p:sp>
        <p:sp>
          <p:nvSpPr>
            <p:cNvPr id="116820" name="Text Box 23"/>
            <p:cNvSpPr txBox="1">
              <a:spLocks noChangeArrowheads="1"/>
            </p:cNvSpPr>
            <p:nvPr/>
          </p:nvSpPr>
          <p:spPr bwMode="auto">
            <a:xfrm>
              <a:off x="3650" y="175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t>
              </a:r>
            </a:p>
          </p:txBody>
        </p:sp>
        <p:sp>
          <p:nvSpPr>
            <p:cNvPr id="116821" name="Oval 24"/>
            <p:cNvSpPr>
              <a:spLocks noChangeArrowheads="1"/>
            </p:cNvSpPr>
            <p:nvPr/>
          </p:nvSpPr>
          <p:spPr bwMode="auto">
            <a:xfrm>
              <a:off x="2200" y="1571"/>
              <a:ext cx="635"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16822" name="Oval 25"/>
            <p:cNvSpPr>
              <a:spLocks noChangeArrowheads="1"/>
            </p:cNvSpPr>
            <p:nvPr/>
          </p:nvSpPr>
          <p:spPr bwMode="auto">
            <a:xfrm>
              <a:off x="2245" y="1435"/>
              <a:ext cx="54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16823" name="Oval 26"/>
            <p:cNvSpPr>
              <a:spLocks noChangeArrowheads="1"/>
            </p:cNvSpPr>
            <p:nvPr/>
          </p:nvSpPr>
          <p:spPr bwMode="auto">
            <a:xfrm>
              <a:off x="3515" y="1525"/>
              <a:ext cx="45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grpSp>
      <p:grpSp>
        <p:nvGrpSpPr>
          <p:cNvPr id="392219" name="Group 27"/>
          <p:cNvGrpSpPr>
            <a:grpSpLocks/>
          </p:cNvGrpSpPr>
          <p:nvPr/>
        </p:nvGrpSpPr>
        <p:grpSpPr bwMode="auto">
          <a:xfrm>
            <a:off x="6300788" y="1773238"/>
            <a:ext cx="3024187" cy="1374775"/>
            <a:chOff x="3969" y="1117"/>
            <a:chExt cx="1905" cy="866"/>
          </a:xfrm>
        </p:grpSpPr>
        <p:sp>
          <p:nvSpPr>
            <p:cNvPr id="116802" name="Rectangle 28"/>
            <p:cNvSpPr>
              <a:spLocks noChangeArrowheads="1"/>
            </p:cNvSpPr>
            <p:nvPr/>
          </p:nvSpPr>
          <p:spPr bwMode="auto">
            <a:xfrm>
              <a:off x="3969" y="1117"/>
              <a:ext cx="1905" cy="8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803" name="Line 29"/>
            <p:cNvSpPr>
              <a:spLocks noChangeShapeType="1"/>
            </p:cNvSpPr>
            <p:nvPr/>
          </p:nvSpPr>
          <p:spPr bwMode="auto">
            <a:xfrm>
              <a:off x="3969" y="1702"/>
              <a:ext cx="1888" cy="1"/>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04" name="Line 30"/>
            <p:cNvSpPr>
              <a:spLocks noChangeShapeType="1"/>
            </p:cNvSpPr>
            <p:nvPr/>
          </p:nvSpPr>
          <p:spPr bwMode="auto">
            <a:xfrm>
              <a:off x="4331" y="1162"/>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05" name="Line 31"/>
            <p:cNvSpPr>
              <a:spLocks noChangeShapeType="1"/>
            </p:cNvSpPr>
            <p:nvPr/>
          </p:nvSpPr>
          <p:spPr bwMode="auto">
            <a:xfrm>
              <a:off x="4967" y="1162"/>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06" name="Line 32"/>
            <p:cNvSpPr>
              <a:spLocks noChangeShapeType="1"/>
            </p:cNvSpPr>
            <p:nvPr/>
          </p:nvSpPr>
          <p:spPr bwMode="auto">
            <a:xfrm>
              <a:off x="5556" y="1162"/>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807" name="Text Box 33"/>
            <p:cNvSpPr txBox="1">
              <a:spLocks noChangeArrowheads="1"/>
            </p:cNvSpPr>
            <p:nvPr/>
          </p:nvSpPr>
          <p:spPr bwMode="auto">
            <a:xfrm>
              <a:off x="4241" y="1752"/>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A</a:t>
              </a:r>
            </a:p>
          </p:txBody>
        </p:sp>
        <p:sp>
          <p:nvSpPr>
            <p:cNvPr id="116808" name="Text Box 34"/>
            <p:cNvSpPr txBox="1">
              <a:spLocks noChangeArrowheads="1"/>
            </p:cNvSpPr>
            <p:nvPr/>
          </p:nvSpPr>
          <p:spPr bwMode="auto">
            <a:xfrm>
              <a:off x="4877" y="1752"/>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B</a:t>
              </a:r>
            </a:p>
          </p:txBody>
        </p:sp>
        <p:sp>
          <p:nvSpPr>
            <p:cNvPr id="116809" name="Text Box 35"/>
            <p:cNvSpPr txBox="1">
              <a:spLocks noChangeArrowheads="1"/>
            </p:cNvSpPr>
            <p:nvPr/>
          </p:nvSpPr>
          <p:spPr bwMode="auto">
            <a:xfrm>
              <a:off x="5465" y="175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t>
              </a:r>
            </a:p>
          </p:txBody>
        </p:sp>
        <p:sp>
          <p:nvSpPr>
            <p:cNvPr id="116810" name="Oval 36"/>
            <p:cNvSpPr>
              <a:spLocks noChangeArrowheads="1"/>
            </p:cNvSpPr>
            <p:nvPr/>
          </p:nvSpPr>
          <p:spPr bwMode="auto">
            <a:xfrm>
              <a:off x="4015" y="1571"/>
              <a:ext cx="635"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16811" name="Oval 37"/>
            <p:cNvSpPr>
              <a:spLocks noChangeArrowheads="1"/>
            </p:cNvSpPr>
            <p:nvPr/>
          </p:nvSpPr>
          <p:spPr bwMode="auto">
            <a:xfrm>
              <a:off x="4694" y="1570"/>
              <a:ext cx="54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16812" name="Oval 38"/>
            <p:cNvSpPr>
              <a:spLocks noChangeArrowheads="1"/>
            </p:cNvSpPr>
            <p:nvPr/>
          </p:nvSpPr>
          <p:spPr bwMode="auto">
            <a:xfrm>
              <a:off x="5329" y="1570"/>
              <a:ext cx="45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grpSp>
      <p:grpSp>
        <p:nvGrpSpPr>
          <p:cNvPr id="392231" name="Group 39"/>
          <p:cNvGrpSpPr>
            <a:grpSpLocks/>
          </p:cNvGrpSpPr>
          <p:nvPr/>
        </p:nvGrpSpPr>
        <p:grpSpPr bwMode="auto">
          <a:xfrm>
            <a:off x="0" y="3284538"/>
            <a:ext cx="3024188" cy="1374775"/>
            <a:chOff x="0" y="2069"/>
            <a:chExt cx="1905" cy="866"/>
          </a:xfrm>
        </p:grpSpPr>
        <p:sp>
          <p:nvSpPr>
            <p:cNvPr id="116791" name="Rectangle 40"/>
            <p:cNvSpPr>
              <a:spLocks noChangeArrowheads="1"/>
            </p:cNvSpPr>
            <p:nvPr/>
          </p:nvSpPr>
          <p:spPr bwMode="auto">
            <a:xfrm>
              <a:off x="0" y="2069"/>
              <a:ext cx="1905" cy="8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92" name="Line 41"/>
            <p:cNvSpPr>
              <a:spLocks noChangeShapeType="1"/>
            </p:cNvSpPr>
            <p:nvPr/>
          </p:nvSpPr>
          <p:spPr bwMode="auto">
            <a:xfrm>
              <a:off x="0" y="2654"/>
              <a:ext cx="1888" cy="1"/>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3" name="Line 42"/>
            <p:cNvSpPr>
              <a:spLocks noChangeShapeType="1"/>
            </p:cNvSpPr>
            <p:nvPr/>
          </p:nvSpPr>
          <p:spPr bwMode="auto">
            <a:xfrm>
              <a:off x="362" y="2114"/>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4" name="Line 43"/>
            <p:cNvSpPr>
              <a:spLocks noChangeShapeType="1"/>
            </p:cNvSpPr>
            <p:nvPr/>
          </p:nvSpPr>
          <p:spPr bwMode="auto">
            <a:xfrm>
              <a:off x="1020" y="2114"/>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5" name="Line 44"/>
            <p:cNvSpPr>
              <a:spLocks noChangeShapeType="1"/>
            </p:cNvSpPr>
            <p:nvPr/>
          </p:nvSpPr>
          <p:spPr bwMode="auto">
            <a:xfrm>
              <a:off x="1587" y="2114"/>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96" name="Text Box 45"/>
            <p:cNvSpPr txBox="1">
              <a:spLocks noChangeArrowheads="1"/>
            </p:cNvSpPr>
            <p:nvPr/>
          </p:nvSpPr>
          <p:spPr bwMode="auto">
            <a:xfrm>
              <a:off x="272" y="2704"/>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A</a:t>
              </a:r>
            </a:p>
          </p:txBody>
        </p:sp>
        <p:sp>
          <p:nvSpPr>
            <p:cNvPr id="116797" name="Text Box 46"/>
            <p:cNvSpPr txBox="1">
              <a:spLocks noChangeArrowheads="1"/>
            </p:cNvSpPr>
            <p:nvPr/>
          </p:nvSpPr>
          <p:spPr bwMode="auto">
            <a:xfrm>
              <a:off x="930" y="2704"/>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B</a:t>
              </a:r>
            </a:p>
          </p:txBody>
        </p:sp>
        <p:sp>
          <p:nvSpPr>
            <p:cNvPr id="116798" name="Text Box 47"/>
            <p:cNvSpPr txBox="1">
              <a:spLocks noChangeArrowheads="1"/>
            </p:cNvSpPr>
            <p:nvPr/>
          </p:nvSpPr>
          <p:spPr bwMode="auto">
            <a:xfrm>
              <a:off x="1496" y="2704"/>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t>
              </a:r>
            </a:p>
          </p:txBody>
        </p:sp>
        <p:sp>
          <p:nvSpPr>
            <p:cNvPr id="116799" name="Oval 48"/>
            <p:cNvSpPr>
              <a:spLocks noChangeArrowheads="1"/>
            </p:cNvSpPr>
            <p:nvPr/>
          </p:nvSpPr>
          <p:spPr bwMode="auto">
            <a:xfrm>
              <a:off x="46" y="2523"/>
              <a:ext cx="635"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16800" name="Oval 49"/>
            <p:cNvSpPr>
              <a:spLocks noChangeArrowheads="1"/>
            </p:cNvSpPr>
            <p:nvPr/>
          </p:nvSpPr>
          <p:spPr bwMode="auto">
            <a:xfrm>
              <a:off x="748" y="2523"/>
              <a:ext cx="54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16801" name="Oval 50"/>
            <p:cNvSpPr>
              <a:spLocks noChangeArrowheads="1"/>
            </p:cNvSpPr>
            <p:nvPr/>
          </p:nvSpPr>
          <p:spPr bwMode="auto">
            <a:xfrm>
              <a:off x="793" y="2387"/>
              <a:ext cx="45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grpSp>
      <p:grpSp>
        <p:nvGrpSpPr>
          <p:cNvPr id="392243" name="Group 51"/>
          <p:cNvGrpSpPr>
            <a:grpSpLocks/>
          </p:cNvGrpSpPr>
          <p:nvPr/>
        </p:nvGrpSpPr>
        <p:grpSpPr bwMode="auto">
          <a:xfrm>
            <a:off x="3132138" y="3284538"/>
            <a:ext cx="3095625" cy="1374775"/>
            <a:chOff x="1973" y="2069"/>
            <a:chExt cx="1950" cy="866"/>
          </a:xfrm>
        </p:grpSpPr>
        <p:sp>
          <p:nvSpPr>
            <p:cNvPr id="116780" name="Rectangle 52"/>
            <p:cNvSpPr>
              <a:spLocks noChangeArrowheads="1"/>
            </p:cNvSpPr>
            <p:nvPr/>
          </p:nvSpPr>
          <p:spPr bwMode="auto">
            <a:xfrm>
              <a:off x="1973" y="2069"/>
              <a:ext cx="1950" cy="8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81" name="Line 53"/>
            <p:cNvSpPr>
              <a:spLocks noChangeShapeType="1"/>
            </p:cNvSpPr>
            <p:nvPr/>
          </p:nvSpPr>
          <p:spPr bwMode="auto">
            <a:xfrm>
              <a:off x="1973" y="2654"/>
              <a:ext cx="1888" cy="1"/>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82" name="Line 54"/>
            <p:cNvSpPr>
              <a:spLocks noChangeShapeType="1"/>
            </p:cNvSpPr>
            <p:nvPr/>
          </p:nvSpPr>
          <p:spPr bwMode="auto">
            <a:xfrm>
              <a:off x="2335" y="2114"/>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83" name="Line 55"/>
            <p:cNvSpPr>
              <a:spLocks noChangeShapeType="1"/>
            </p:cNvSpPr>
            <p:nvPr/>
          </p:nvSpPr>
          <p:spPr bwMode="auto">
            <a:xfrm>
              <a:off x="2925" y="2114"/>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84" name="Line 56"/>
            <p:cNvSpPr>
              <a:spLocks noChangeShapeType="1"/>
            </p:cNvSpPr>
            <p:nvPr/>
          </p:nvSpPr>
          <p:spPr bwMode="auto">
            <a:xfrm>
              <a:off x="3560" y="2114"/>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85" name="Text Box 57"/>
            <p:cNvSpPr txBox="1">
              <a:spLocks noChangeArrowheads="1"/>
            </p:cNvSpPr>
            <p:nvPr/>
          </p:nvSpPr>
          <p:spPr bwMode="auto">
            <a:xfrm>
              <a:off x="2245" y="2704"/>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A</a:t>
              </a:r>
            </a:p>
          </p:txBody>
        </p:sp>
        <p:sp>
          <p:nvSpPr>
            <p:cNvPr id="116786" name="Text Box 58"/>
            <p:cNvSpPr txBox="1">
              <a:spLocks noChangeArrowheads="1"/>
            </p:cNvSpPr>
            <p:nvPr/>
          </p:nvSpPr>
          <p:spPr bwMode="auto">
            <a:xfrm>
              <a:off x="2835" y="2704"/>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B</a:t>
              </a:r>
            </a:p>
          </p:txBody>
        </p:sp>
        <p:sp>
          <p:nvSpPr>
            <p:cNvPr id="116787" name="Text Box 59"/>
            <p:cNvSpPr txBox="1">
              <a:spLocks noChangeArrowheads="1"/>
            </p:cNvSpPr>
            <p:nvPr/>
          </p:nvSpPr>
          <p:spPr bwMode="auto">
            <a:xfrm>
              <a:off x="3469" y="2704"/>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t>
              </a:r>
            </a:p>
          </p:txBody>
        </p:sp>
        <p:sp>
          <p:nvSpPr>
            <p:cNvPr id="116788" name="Oval 60"/>
            <p:cNvSpPr>
              <a:spLocks noChangeArrowheads="1"/>
            </p:cNvSpPr>
            <p:nvPr/>
          </p:nvSpPr>
          <p:spPr bwMode="auto">
            <a:xfrm>
              <a:off x="3243" y="2523"/>
              <a:ext cx="635"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16789" name="Oval 61"/>
            <p:cNvSpPr>
              <a:spLocks noChangeArrowheads="1"/>
            </p:cNvSpPr>
            <p:nvPr/>
          </p:nvSpPr>
          <p:spPr bwMode="auto">
            <a:xfrm>
              <a:off x="2653" y="2523"/>
              <a:ext cx="54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16790" name="Oval 62"/>
            <p:cNvSpPr>
              <a:spLocks noChangeArrowheads="1"/>
            </p:cNvSpPr>
            <p:nvPr/>
          </p:nvSpPr>
          <p:spPr bwMode="auto">
            <a:xfrm>
              <a:off x="2698" y="2387"/>
              <a:ext cx="45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grpSp>
      <p:grpSp>
        <p:nvGrpSpPr>
          <p:cNvPr id="392255" name="Group 63"/>
          <p:cNvGrpSpPr>
            <a:grpSpLocks/>
          </p:cNvGrpSpPr>
          <p:nvPr/>
        </p:nvGrpSpPr>
        <p:grpSpPr bwMode="auto">
          <a:xfrm>
            <a:off x="6300788" y="3284538"/>
            <a:ext cx="3095625" cy="1374775"/>
            <a:chOff x="3969" y="2069"/>
            <a:chExt cx="1950" cy="866"/>
          </a:xfrm>
        </p:grpSpPr>
        <p:sp>
          <p:nvSpPr>
            <p:cNvPr id="116769" name="Rectangle 64"/>
            <p:cNvSpPr>
              <a:spLocks noChangeArrowheads="1"/>
            </p:cNvSpPr>
            <p:nvPr/>
          </p:nvSpPr>
          <p:spPr bwMode="auto">
            <a:xfrm>
              <a:off x="3969" y="2069"/>
              <a:ext cx="1950" cy="8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70" name="Line 65"/>
            <p:cNvSpPr>
              <a:spLocks noChangeShapeType="1"/>
            </p:cNvSpPr>
            <p:nvPr/>
          </p:nvSpPr>
          <p:spPr bwMode="auto">
            <a:xfrm>
              <a:off x="3969" y="2654"/>
              <a:ext cx="1888" cy="1"/>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1" name="Line 66"/>
            <p:cNvSpPr>
              <a:spLocks noChangeShapeType="1"/>
            </p:cNvSpPr>
            <p:nvPr/>
          </p:nvSpPr>
          <p:spPr bwMode="auto">
            <a:xfrm>
              <a:off x="4331" y="2114"/>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2" name="Line 67"/>
            <p:cNvSpPr>
              <a:spLocks noChangeShapeType="1"/>
            </p:cNvSpPr>
            <p:nvPr/>
          </p:nvSpPr>
          <p:spPr bwMode="auto">
            <a:xfrm>
              <a:off x="4921" y="2114"/>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3" name="Line 68"/>
            <p:cNvSpPr>
              <a:spLocks noChangeShapeType="1"/>
            </p:cNvSpPr>
            <p:nvPr/>
          </p:nvSpPr>
          <p:spPr bwMode="auto">
            <a:xfrm>
              <a:off x="5556" y="2114"/>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74" name="Text Box 69"/>
            <p:cNvSpPr txBox="1">
              <a:spLocks noChangeArrowheads="1"/>
            </p:cNvSpPr>
            <p:nvPr/>
          </p:nvSpPr>
          <p:spPr bwMode="auto">
            <a:xfrm>
              <a:off x="4241" y="2704"/>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A</a:t>
              </a:r>
            </a:p>
          </p:txBody>
        </p:sp>
        <p:sp>
          <p:nvSpPr>
            <p:cNvPr id="116775" name="Text Box 70"/>
            <p:cNvSpPr txBox="1">
              <a:spLocks noChangeArrowheads="1"/>
            </p:cNvSpPr>
            <p:nvPr/>
          </p:nvSpPr>
          <p:spPr bwMode="auto">
            <a:xfrm>
              <a:off x="4831" y="2704"/>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B</a:t>
              </a:r>
            </a:p>
          </p:txBody>
        </p:sp>
        <p:sp>
          <p:nvSpPr>
            <p:cNvPr id="116776" name="Text Box 71"/>
            <p:cNvSpPr txBox="1">
              <a:spLocks noChangeArrowheads="1"/>
            </p:cNvSpPr>
            <p:nvPr/>
          </p:nvSpPr>
          <p:spPr bwMode="auto">
            <a:xfrm>
              <a:off x="5465" y="2704"/>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t>
              </a:r>
            </a:p>
          </p:txBody>
        </p:sp>
        <p:sp>
          <p:nvSpPr>
            <p:cNvPr id="116777" name="Oval 72"/>
            <p:cNvSpPr>
              <a:spLocks noChangeArrowheads="1"/>
            </p:cNvSpPr>
            <p:nvPr/>
          </p:nvSpPr>
          <p:spPr bwMode="auto">
            <a:xfrm>
              <a:off x="5239" y="2523"/>
              <a:ext cx="635"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16778" name="Oval 73"/>
            <p:cNvSpPr>
              <a:spLocks noChangeArrowheads="1"/>
            </p:cNvSpPr>
            <p:nvPr/>
          </p:nvSpPr>
          <p:spPr bwMode="auto">
            <a:xfrm>
              <a:off x="4649" y="2523"/>
              <a:ext cx="54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16779" name="Oval 74"/>
            <p:cNvSpPr>
              <a:spLocks noChangeArrowheads="1"/>
            </p:cNvSpPr>
            <p:nvPr/>
          </p:nvSpPr>
          <p:spPr bwMode="auto">
            <a:xfrm>
              <a:off x="4105" y="2523"/>
              <a:ext cx="45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grpSp>
      <p:grpSp>
        <p:nvGrpSpPr>
          <p:cNvPr id="392267" name="Group 75"/>
          <p:cNvGrpSpPr>
            <a:grpSpLocks/>
          </p:cNvGrpSpPr>
          <p:nvPr/>
        </p:nvGrpSpPr>
        <p:grpSpPr bwMode="auto">
          <a:xfrm>
            <a:off x="0" y="4941888"/>
            <a:ext cx="3095625" cy="1374775"/>
            <a:chOff x="0" y="3113"/>
            <a:chExt cx="1950" cy="866"/>
          </a:xfrm>
        </p:grpSpPr>
        <p:sp>
          <p:nvSpPr>
            <p:cNvPr id="116758" name="Rectangle 76"/>
            <p:cNvSpPr>
              <a:spLocks noChangeArrowheads="1"/>
            </p:cNvSpPr>
            <p:nvPr/>
          </p:nvSpPr>
          <p:spPr bwMode="auto">
            <a:xfrm>
              <a:off x="0" y="3113"/>
              <a:ext cx="1950" cy="8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59" name="Line 77"/>
            <p:cNvSpPr>
              <a:spLocks noChangeShapeType="1"/>
            </p:cNvSpPr>
            <p:nvPr/>
          </p:nvSpPr>
          <p:spPr bwMode="auto">
            <a:xfrm>
              <a:off x="0" y="3698"/>
              <a:ext cx="1888" cy="1"/>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60" name="Line 78"/>
            <p:cNvSpPr>
              <a:spLocks noChangeShapeType="1"/>
            </p:cNvSpPr>
            <p:nvPr/>
          </p:nvSpPr>
          <p:spPr bwMode="auto">
            <a:xfrm>
              <a:off x="362" y="3158"/>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61" name="Line 79"/>
            <p:cNvSpPr>
              <a:spLocks noChangeShapeType="1"/>
            </p:cNvSpPr>
            <p:nvPr/>
          </p:nvSpPr>
          <p:spPr bwMode="auto">
            <a:xfrm>
              <a:off x="952" y="3158"/>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62" name="Line 80"/>
            <p:cNvSpPr>
              <a:spLocks noChangeShapeType="1"/>
            </p:cNvSpPr>
            <p:nvPr/>
          </p:nvSpPr>
          <p:spPr bwMode="auto">
            <a:xfrm>
              <a:off x="1587" y="3158"/>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63" name="Text Box 81"/>
            <p:cNvSpPr txBox="1">
              <a:spLocks noChangeArrowheads="1"/>
            </p:cNvSpPr>
            <p:nvPr/>
          </p:nvSpPr>
          <p:spPr bwMode="auto">
            <a:xfrm>
              <a:off x="272" y="3748"/>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A</a:t>
              </a:r>
            </a:p>
          </p:txBody>
        </p:sp>
        <p:sp>
          <p:nvSpPr>
            <p:cNvPr id="116764" name="Text Box 82"/>
            <p:cNvSpPr txBox="1">
              <a:spLocks noChangeArrowheads="1"/>
            </p:cNvSpPr>
            <p:nvPr/>
          </p:nvSpPr>
          <p:spPr bwMode="auto">
            <a:xfrm>
              <a:off x="862" y="3748"/>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B</a:t>
              </a:r>
            </a:p>
          </p:txBody>
        </p:sp>
        <p:sp>
          <p:nvSpPr>
            <p:cNvPr id="116765" name="Text Box 83"/>
            <p:cNvSpPr txBox="1">
              <a:spLocks noChangeArrowheads="1"/>
            </p:cNvSpPr>
            <p:nvPr/>
          </p:nvSpPr>
          <p:spPr bwMode="auto">
            <a:xfrm>
              <a:off x="1496" y="374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t>
              </a:r>
            </a:p>
          </p:txBody>
        </p:sp>
        <p:sp>
          <p:nvSpPr>
            <p:cNvPr id="116766" name="Oval 84"/>
            <p:cNvSpPr>
              <a:spLocks noChangeArrowheads="1"/>
            </p:cNvSpPr>
            <p:nvPr/>
          </p:nvSpPr>
          <p:spPr bwMode="auto">
            <a:xfrm>
              <a:off x="1270" y="3567"/>
              <a:ext cx="635"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16767" name="Oval 85"/>
            <p:cNvSpPr>
              <a:spLocks noChangeArrowheads="1"/>
            </p:cNvSpPr>
            <p:nvPr/>
          </p:nvSpPr>
          <p:spPr bwMode="auto">
            <a:xfrm>
              <a:off x="1292" y="3430"/>
              <a:ext cx="54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16768" name="Oval 86"/>
            <p:cNvSpPr>
              <a:spLocks noChangeArrowheads="1"/>
            </p:cNvSpPr>
            <p:nvPr/>
          </p:nvSpPr>
          <p:spPr bwMode="auto">
            <a:xfrm>
              <a:off x="136" y="3567"/>
              <a:ext cx="45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grpSp>
      <p:grpSp>
        <p:nvGrpSpPr>
          <p:cNvPr id="392279" name="Group 87"/>
          <p:cNvGrpSpPr>
            <a:grpSpLocks/>
          </p:cNvGrpSpPr>
          <p:nvPr/>
        </p:nvGrpSpPr>
        <p:grpSpPr bwMode="auto">
          <a:xfrm>
            <a:off x="3276600" y="4941888"/>
            <a:ext cx="3095625" cy="1374775"/>
            <a:chOff x="2064" y="3113"/>
            <a:chExt cx="1950" cy="866"/>
          </a:xfrm>
        </p:grpSpPr>
        <p:sp>
          <p:nvSpPr>
            <p:cNvPr id="116747" name="Rectangle 88"/>
            <p:cNvSpPr>
              <a:spLocks noChangeArrowheads="1"/>
            </p:cNvSpPr>
            <p:nvPr/>
          </p:nvSpPr>
          <p:spPr bwMode="auto">
            <a:xfrm>
              <a:off x="2064" y="3113"/>
              <a:ext cx="1950" cy="8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6748" name="Line 89"/>
            <p:cNvSpPr>
              <a:spLocks noChangeShapeType="1"/>
            </p:cNvSpPr>
            <p:nvPr/>
          </p:nvSpPr>
          <p:spPr bwMode="auto">
            <a:xfrm>
              <a:off x="2064" y="3698"/>
              <a:ext cx="1888" cy="1"/>
            </a:xfrm>
            <a:prstGeom prst="line">
              <a:avLst/>
            </a:prstGeom>
            <a:noFill/>
            <a:ln w="571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49" name="Line 90"/>
            <p:cNvSpPr>
              <a:spLocks noChangeShapeType="1"/>
            </p:cNvSpPr>
            <p:nvPr/>
          </p:nvSpPr>
          <p:spPr bwMode="auto">
            <a:xfrm>
              <a:off x="2426" y="3158"/>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50" name="Line 91"/>
            <p:cNvSpPr>
              <a:spLocks noChangeShapeType="1"/>
            </p:cNvSpPr>
            <p:nvPr/>
          </p:nvSpPr>
          <p:spPr bwMode="auto">
            <a:xfrm>
              <a:off x="3016" y="3158"/>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51" name="Line 92"/>
            <p:cNvSpPr>
              <a:spLocks noChangeShapeType="1"/>
            </p:cNvSpPr>
            <p:nvPr/>
          </p:nvSpPr>
          <p:spPr bwMode="auto">
            <a:xfrm>
              <a:off x="3651" y="3158"/>
              <a:ext cx="0" cy="551"/>
            </a:xfrm>
            <a:prstGeom prst="line">
              <a:avLst/>
            </a:prstGeom>
            <a:noFill/>
            <a:ln w="381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752" name="Text Box 93"/>
            <p:cNvSpPr txBox="1">
              <a:spLocks noChangeArrowheads="1"/>
            </p:cNvSpPr>
            <p:nvPr/>
          </p:nvSpPr>
          <p:spPr bwMode="auto">
            <a:xfrm>
              <a:off x="2336" y="3748"/>
              <a:ext cx="2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A</a:t>
              </a:r>
            </a:p>
          </p:txBody>
        </p:sp>
        <p:sp>
          <p:nvSpPr>
            <p:cNvPr id="116753" name="Text Box 94"/>
            <p:cNvSpPr txBox="1">
              <a:spLocks noChangeArrowheads="1"/>
            </p:cNvSpPr>
            <p:nvPr/>
          </p:nvSpPr>
          <p:spPr bwMode="auto">
            <a:xfrm>
              <a:off x="2926" y="3748"/>
              <a:ext cx="2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B</a:t>
              </a:r>
            </a:p>
          </p:txBody>
        </p:sp>
        <p:sp>
          <p:nvSpPr>
            <p:cNvPr id="116754" name="Text Box 95"/>
            <p:cNvSpPr txBox="1">
              <a:spLocks noChangeArrowheads="1"/>
            </p:cNvSpPr>
            <p:nvPr/>
          </p:nvSpPr>
          <p:spPr bwMode="auto">
            <a:xfrm>
              <a:off x="3560" y="3748"/>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C</a:t>
              </a:r>
            </a:p>
          </p:txBody>
        </p:sp>
        <p:sp>
          <p:nvSpPr>
            <p:cNvPr id="116755" name="Oval 96"/>
            <p:cNvSpPr>
              <a:spLocks noChangeArrowheads="1"/>
            </p:cNvSpPr>
            <p:nvPr/>
          </p:nvSpPr>
          <p:spPr bwMode="auto">
            <a:xfrm>
              <a:off x="3334" y="3567"/>
              <a:ext cx="635"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1</a:t>
              </a:r>
            </a:p>
          </p:txBody>
        </p:sp>
        <p:sp>
          <p:nvSpPr>
            <p:cNvPr id="116756" name="Oval 97"/>
            <p:cNvSpPr>
              <a:spLocks noChangeArrowheads="1"/>
            </p:cNvSpPr>
            <p:nvPr/>
          </p:nvSpPr>
          <p:spPr bwMode="auto">
            <a:xfrm>
              <a:off x="3356" y="3430"/>
              <a:ext cx="54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2</a:t>
              </a:r>
            </a:p>
          </p:txBody>
        </p:sp>
        <p:sp>
          <p:nvSpPr>
            <p:cNvPr id="116757" name="Oval 98"/>
            <p:cNvSpPr>
              <a:spLocks noChangeArrowheads="1"/>
            </p:cNvSpPr>
            <p:nvPr/>
          </p:nvSpPr>
          <p:spPr bwMode="auto">
            <a:xfrm>
              <a:off x="3379" y="3294"/>
              <a:ext cx="454" cy="136"/>
            </a:xfrm>
            <a:prstGeom prst="ellipse">
              <a:avLst/>
            </a:prstGeom>
            <a:solidFill>
              <a:srgbClr val="EEC1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3</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92195"/>
                                        </p:tgtEl>
                                        <p:attrNameLst>
                                          <p:attrName>style.visibility</p:attrName>
                                        </p:attrNameLst>
                                      </p:cBhvr>
                                      <p:to>
                                        <p:strVal val="visible"/>
                                      </p:to>
                                    </p:set>
                                    <p:animEffect transition="in" filter="blinds(horizontal)">
                                      <p:cBhvr>
                                        <p:cTn id="7" dur="500"/>
                                        <p:tgtEl>
                                          <p:spTgt spid="392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92207"/>
                                        </p:tgtEl>
                                        <p:attrNameLst>
                                          <p:attrName>style.visibility</p:attrName>
                                        </p:attrNameLst>
                                      </p:cBhvr>
                                      <p:to>
                                        <p:strVal val="visible"/>
                                      </p:to>
                                    </p:set>
                                    <p:animEffect transition="in" filter="blinds(horizontal)">
                                      <p:cBhvr>
                                        <p:cTn id="12" dur="500"/>
                                        <p:tgtEl>
                                          <p:spTgt spid="3922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92219"/>
                                        </p:tgtEl>
                                        <p:attrNameLst>
                                          <p:attrName>style.visibility</p:attrName>
                                        </p:attrNameLst>
                                      </p:cBhvr>
                                      <p:to>
                                        <p:strVal val="visible"/>
                                      </p:to>
                                    </p:set>
                                    <p:animEffect transition="in" filter="blinds(horizontal)">
                                      <p:cBhvr>
                                        <p:cTn id="17" dur="500"/>
                                        <p:tgtEl>
                                          <p:spTgt spid="3922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2231"/>
                                        </p:tgtEl>
                                        <p:attrNameLst>
                                          <p:attrName>style.visibility</p:attrName>
                                        </p:attrNameLst>
                                      </p:cBhvr>
                                      <p:to>
                                        <p:strVal val="visible"/>
                                      </p:to>
                                    </p:set>
                                    <p:animEffect transition="in" filter="blinds(horizontal)">
                                      <p:cBhvr>
                                        <p:cTn id="22" dur="500"/>
                                        <p:tgtEl>
                                          <p:spTgt spid="3922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2243"/>
                                        </p:tgtEl>
                                        <p:attrNameLst>
                                          <p:attrName>style.visibility</p:attrName>
                                        </p:attrNameLst>
                                      </p:cBhvr>
                                      <p:to>
                                        <p:strVal val="visible"/>
                                      </p:to>
                                    </p:set>
                                    <p:animEffect transition="in" filter="blinds(horizontal)">
                                      <p:cBhvr>
                                        <p:cTn id="27" dur="500"/>
                                        <p:tgtEl>
                                          <p:spTgt spid="3922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2255"/>
                                        </p:tgtEl>
                                        <p:attrNameLst>
                                          <p:attrName>style.visibility</p:attrName>
                                        </p:attrNameLst>
                                      </p:cBhvr>
                                      <p:to>
                                        <p:strVal val="visible"/>
                                      </p:to>
                                    </p:set>
                                    <p:animEffect transition="in" filter="blinds(horizontal)">
                                      <p:cBhvr>
                                        <p:cTn id="32" dur="500"/>
                                        <p:tgtEl>
                                          <p:spTgt spid="3922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92267"/>
                                        </p:tgtEl>
                                        <p:attrNameLst>
                                          <p:attrName>style.visibility</p:attrName>
                                        </p:attrNameLst>
                                      </p:cBhvr>
                                      <p:to>
                                        <p:strVal val="visible"/>
                                      </p:to>
                                    </p:set>
                                    <p:animEffect transition="in" filter="blinds(horizontal)">
                                      <p:cBhvr>
                                        <p:cTn id="37" dur="500"/>
                                        <p:tgtEl>
                                          <p:spTgt spid="3922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92279"/>
                                        </p:tgtEl>
                                        <p:attrNameLst>
                                          <p:attrName>style.visibility</p:attrName>
                                        </p:attrNameLst>
                                      </p:cBhvr>
                                      <p:to>
                                        <p:strVal val="visible"/>
                                      </p:to>
                                    </p:set>
                                    <p:animEffect transition="in" filter="blinds(horizontal)">
                                      <p:cBhvr>
                                        <p:cTn id="42" dur="500"/>
                                        <p:tgtEl>
                                          <p:spTgt spid="39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body" idx="1"/>
          </p:nvPr>
        </p:nvSpPr>
        <p:spPr>
          <a:xfrm>
            <a:off x="566738" y="1125538"/>
            <a:ext cx="8181975" cy="5183187"/>
          </a:xfrm>
        </p:spPr>
        <p:txBody>
          <a:bodyPr/>
          <a:lstStyle/>
          <a:p>
            <a:pPr eaLnBrk="1" hangingPunct="1"/>
            <a:r>
              <a:rPr lang="zh-CN" altLang="en-US" smtClean="0"/>
              <a:t>递归调用</a:t>
            </a:r>
            <a:r>
              <a:rPr lang="en-US" altLang="zh-CN" smtClean="0"/>
              <a:t>——</a:t>
            </a:r>
            <a:r>
              <a:rPr lang="zh-CN" altLang="en-US" smtClean="0"/>
              <a:t>核心算法</a:t>
            </a:r>
            <a:endParaRPr lang="zh-CN" altLang="zh-CN" smtClean="0"/>
          </a:p>
        </p:txBody>
      </p:sp>
      <p:sp>
        <p:nvSpPr>
          <p:cNvPr id="117763" name="Text Box 3"/>
          <p:cNvSpPr txBox="1">
            <a:spLocks noChangeArrowheads="1"/>
          </p:cNvSpPr>
          <p:nvPr/>
        </p:nvSpPr>
        <p:spPr bwMode="auto">
          <a:xfrm>
            <a:off x="395536" y="1844675"/>
            <a:ext cx="8424936" cy="4093428"/>
          </a:xfrm>
          <a:prstGeom prst="rect">
            <a:avLst/>
          </a:prstGeom>
          <a:solidFill>
            <a:srgbClr val="FFFFAB"/>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r>
              <a:rPr kumimoji="1" lang="en-US" altLang="zh-CN" sz="2000" dirty="0">
                <a:solidFill>
                  <a:srgbClr val="000066"/>
                </a:solidFill>
                <a:latin typeface="Consolas" panose="020B0609020204030204" pitchFamily="49" charset="0"/>
              </a:rPr>
              <a:t>void </a:t>
            </a:r>
            <a:r>
              <a:rPr kumimoji="1" lang="en-US" altLang="zh-CN" sz="2000" dirty="0" err="1">
                <a:solidFill>
                  <a:srgbClr val="000066"/>
                </a:solidFill>
                <a:latin typeface="Consolas" panose="020B0609020204030204" pitchFamily="49" charset="0"/>
              </a:rPr>
              <a:t>hanoi</a:t>
            </a:r>
            <a:r>
              <a:rPr kumimoji="1" lang="en-US" altLang="zh-CN" sz="2000" dirty="0">
                <a:solidFill>
                  <a:srgbClr val="000066"/>
                </a:solidFill>
                <a:latin typeface="Consolas" panose="020B0609020204030204" pitchFamily="49" charset="0"/>
              </a:rPr>
              <a:t> (</a:t>
            </a:r>
            <a:r>
              <a:rPr kumimoji="1" lang="en-US" altLang="zh-CN" sz="2000" dirty="0" err="1">
                <a:solidFill>
                  <a:srgbClr val="000066"/>
                </a:solidFill>
                <a:latin typeface="Consolas" panose="020B0609020204030204" pitchFamily="49" charset="0"/>
              </a:rPr>
              <a:t>int</a:t>
            </a:r>
            <a:r>
              <a:rPr kumimoji="1" lang="en-US" altLang="zh-CN" sz="2000" dirty="0">
                <a:solidFill>
                  <a:srgbClr val="000066"/>
                </a:solidFill>
                <a:latin typeface="Consolas" panose="020B0609020204030204" pitchFamily="49" charset="0"/>
              </a:rPr>
              <a:t> n, char x, char y, char z) {</a:t>
            </a:r>
          </a:p>
          <a:p>
            <a:r>
              <a:rPr kumimoji="1" lang="en-US" altLang="zh-CN" sz="2000" dirty="0">
                <a:solidFill>
                  <a:srgbClr val="000066"/>
                </a:solidFill>
                <a:latin typeface="Consolas" panose="020B0609020204030204" pitchFamily="49" charset="0"/>
              </a:rPr>
              <a:t>// </a:t>
            </a:r>
            <a:r>
              <a:rPr kumimoji="1" lang="zh-CN" altLang="en-US" sz="2000" dirty="0">
                <a:solidFill>
                  <a:srgbClr val="000066"/>
                </a:solidFill>
                <a:latin typeface="Consolas" panose="020B0609020204030204" pitchFamily="49" charset="0"/>
              </a:rPr>
              <a:t>将塔座</a:t>
            </a:r>
            <a:r>
              <a:rPr kumimoji="1" lang="en-US" altLang="zh-CN" sz="2000" dirty="0">
                <a:solidFill>
                  <a:srgbClr val="000066"/>
                </a:solidFill>
                <a:latin typeface="Consolas" panose="020B0609020204030204" pitchFamily="49" charset="0"/>
              </a:rPr>
              <a:t>x</a:t>
            </a:r>
            <a:r>
              <a:rPr kumimoji="1" lang="zh-CN" altLang="en-US" sz="2000" dirty="0">
                <a:solidFill>
                  <a:srgbClr val="000066"/>
                </a:solidFill>
                <a:latin typeface="Consolas" panose="020B0609020204030204" pitchFamily="49" charset="0"/>
              </a:rPr>
              <a:t>上按直径由小到大且至上而下编号为</a:t>
            </a:r>
            <a:r>
              <a:rPr kumimoji="1" lang="en-US" altLang="zh-CN" sz="2000" dirty="0">
                <a:solidFill>
                  <a:srgbClr val="000066"/>
                </a:solidFill>
                <a:latin typeface="Consolas" panose="020B0609020204030204" pitchFamily="49" charset="0"/>
              </a:rPr>
              <a:t>1</a:t>
            </a:r>
            <a:r>
              <a:rPr kumimoji="1" lang="zh-CN" altLang="en-US" sz="2000" dirty="0">
                <a:solidFill>
                  <a:srgbClr val="000066"/>
                </a:solidFill>
                <a:latin typeface="Consolas" panose="020B0609020204030204" pitchFamily="49" charset="0"/>
              </a:rPr>
              <a:t>至</a:t>
            </a:r>
            <a:r>
              <a:rPr kumimoji="1" lang="en-US" altLang="zh-CN" sz="2000" dirty="0">
                <a:solidFill>
                  <a:srgbClr val="000066"/>
                </a:solidFill>
                <a:latin typeface="Consolas" panose="020B0609020204030204" pitchFamily="49" charset="0"/>
              </a:rPr>
              <a:t>n</a:t>
            </a:r>
          </a:p>
          <a:p>
            <a:r>
              <a:rPr kumimoji="1" lang="en-US" altLang="zh-CN" sz="2000" dirty="0">
                <a:solidFill>
                  <a:srgbClr val="000066"/>
                </a:solidFill>
                <a:latin typeface="Consolas" panose="020B0609020204030204" pitchFamily="49" charset="0"/>
              </a:rPr>
              <a:t>// </a:t>
            </a:r>
            <a:r>
              <a:rPr kumimoji="1" lang="zh-CN" altLang="en-US" sz="2000" dirty="0">
                <a:solidFill>
                  <a:srgbClr val="000066"/>
                </a:solidFill>
                <a:latin typeface="Consolas" panose="020B0609020204030204" pitchFamily="49" charset="0"/>
              </a:rPr>
              <a:t>的</a:t>
            </a:r>
            <a:r>
              <a:rPr kumimoji="1" lang="en-US" altLang="zh-CN" sz="2000" dirty="0">
                <a:solidFill>
                  <a:srgbClr val="000066"/>
                </a:solidFill>
                <a:latin typeface="Consolas" panose="020B0609020204030204" pitchFamily="49" charset="0"/>
              </a:rPr>
              <a:t>n</a:t>
            </a:r>
            <a:r>
              <a:rPr kumimoji="1" lang="zh-CN" altLang="en-US" sz="2000" dirty="0">
                <a:solidFill>
                  <a:srgbClr val="000066"/>
                </a:solidFill>
                <a:latin typeface="Consolas" panose="020B0609020204030204" pitchFamily="49" charset="0"/>
              </a:rPr>
              <a:t>个圆盘按规则搬到塔座</a:t>
            </a:r>
            <a:r>
              <a:rPr kumimoji="1" lang="en-US" altLang="zh-CN" sz="2000" dirty="0">
                <a:solidFill>
                  <a:srgbClr val="000066"/>
                </a:solidFill>
                <a:latin typeface="Consolas" panose="020B0609020204030204" pitchFamily="49" charset="0"/>
              </a:rPr>
              <a:t>z</a:t>
            </a:r>
            <a:r>
              <a:rPr kumimoji="1" lang="zh-CN" altLang="en-US" sz="2000" dirty="0">
                <a:solidFill>
                  <a:srgbClr val="000066"/>
                </a:solidFill>
                <a:latin typeface="Consolas" panose="020B0609020204030204" pitchFamily="49" charset="0"/>
              </a:rPr>
              <a:t>上，</a:t>
            </a:r>
            <a:r>
              <a:rPr kumimoji="1" lang="en-US" altLang="zh-CN" sz="2000" dirty="0">
                <a:solidFill>
                  <a:srgbClr val="000066"/>
                </a:solidFill>
                <a:latin typeface="Consolas" panose="020B0609020204030204" pitchFamily="49" charset="0"/>
              </a:rPr>
              <a:t>y</a:t>
            </a:r>
            <a:r>
              <a:rPr kumimoji="1" lang="zh-CN" altLang="en-US" sz="2000" dirty="0">
                <a:solidFill>
                  <a:srgbClr val="000066"/>
                </a:solidFill>
                <a:latin typeface="Consolas" panose="020B0609020204030204" pitchFamily="49" charset="0"/>
              </a:rPr>
              <a:t>可用作辅助塔座。</a:t>
            </a:r>
          </a:p>
          <a:p>
            <a:r>
              <a:rPr kumimoji="1" lang="en-US" altLang="zh-CN" sz="2000" dirty="0">
                <a:solidFill>
                  <a:srgbClr val="000066"/>
                </a:solidFill>
                <a:latin typeface="Consolas" panose="020B0609020204030204" pitchFamily="49" charset="0"/>
              </a:rPr>
              <a:t>1  if (n==1)</a:t>
            </a:r>
          </a:p>
          <a:p>
            <a:r>
              <a:rPr kumimoji="1" lang="en-US" altLang="zh-CN" sz="2000" dirty="0">
                <a:solidFill>
                  <a:srgbClr val="000066"/>
                </a:solidFill>
                <a:latin typeface="Consolas" panose="020B0609020204030204" pitchFamily="49" charset="0"/>
              </a:rPr>
              <a:t>2  </a:t>
            </a:r>
            <a:r>
              <a:rPr kumimoji="1" lang="en-US" altLang="zh-CN" sz="2000" dirty="0" smtClean="0">
                <a:solidFill>
                  <a:srgbClr val="000066"/>
                </a:solidFill>
                <a:latin typeface="Consolas" panose="020B0609020204030204" pitchFamily="49" charset="0"/>
              </a:rPr>
              <a:t>  move(x</a:t>
            </a:r>
            <a:r>
              <a:rPr kumimoji="1" lang="en-US" altLang="zh-CN" sz="2000" dirty="0">
                <a:solidFill>
                  <a:srgbClr val="000066"/>
                </a:solidFill>
                <a:latin typeface="Consolas" panose="020B0609020204030204" pitchFamily="49" charset="0"/>
              </a:rPr>
              <a:t>, 1, z);      </a:t>
            </a:r>
            <a:r>
              <a:rPr kumimoji="1" lang="en-US" altLang="zh-CN" sz="2000" dirty="0" smtClean="0">
                <a:solidFill>
                  <a:srgbClr val="000066"/>
                </a:solidFill>
                <a:latin typeface="Consolas" panose="020B0609020204030204" pitchFamily="49" charset="0"/>
              </a:rPr>
              <a:t>   // </a:t>
            </a:r>
            <a:r>
              <a:rPr kumimoji="1" lang="zh-CN" altLang="en-US" sz="2000" dirty="0">
                <a:solidFill>
                  <a:srgbClr val="000066"/>
                </a:solidFill>
                <a:latin typeface="Consolas" panose="020B0609020204030204" pitchFamily="49" charset="0"/>
              </a:rPr>
              <a:t>将编号为１的圆盘从</a:t>
            </a:r>
            <a:r>
              <a:rPr kumimoji="1" lang="en-US" altLang="zh-CN" sz="2000" dirty="0">
                <a:solidFill>
                  <a:srgbClr val="000066"/>
                </a:solidFill>
                <a:latin typeface="Consolas" panose="020B0609020204030204" pitchFamily="49" charset="0"/>
              </a:rPr>
              <a:t>x</a:t>
            </a:r>
            <a:r>
              <a:rPr kumimoji="1" lang="zh-CN" altLang="en-US" sz="2000" dirty="0">
                <a:solidFill>
                  <a:srgbClr val="000066"/>
                </a:solidFill>
                <a:latin typeface="Consolas" panose="020B0609020204030204" pitchFamily="49" charset="0"/>
              </a:rPr>
              <a:t>移到</a:t>
            </a:r>
            <a:r>
              <a:rPr kumimoji="1" lang="en-US" altLang="zh-CN" sz="2000" dirty="0">
                <a:solidFill>
                  <a:srgbClr val="000066"/>
                </a:solidFill>
                <a:latin typeface="Consolas" panose="020B0609020204030204" pitchFamily="49" charset="0"/>
              </a:rPr>
              <a:t>z</a:t>
            </a:r>
          </a:p>
          <a:p>
            <a:r>
              <a:rPr kumimoji="1" lang="en-US" altLang="zh-CN" sz="2000" dirty="0">
                <a:solidFill>
                  <a:srgbClr val="000066"/>
                </a:solidFill>
                <a:latin typeface="Consolas" panose="020B0609020204030204" pitchFamily="49" charset="0"/>
              </a:rPr>
              <a:t>3  else {</a:t>
            </a:r>
          </a:p>
          <a:p>
            <a:r>
              <a:rPr kumimoji="1" lang="en-US" altLang="zh-CN" sz="2000" dirty="0">
                <a:solidFill>
                  <a:srgbClr val="000066"/>
                </a:solidFill>
                <a:latin typeface="Consolas" panose="020B0609020204030204" pitchFamily="49" charset="0"/>
              </a:rPr>
              <a:t>4    </a:t>
            </a:r>
            <a:r>
              <a:rPr kumimoji="1" lang="en-US" altLang="zh-CN" sz="2000" dirty="0" err="1">
                <a:solidFill>
                  <a:srgbClr val="000066"/>
                </a:solidFill>
                <a:latin typeface="Consolas" panose="020B0609020204030204" pitchFamily="49" charset="0"/>
              </a:rPr>
              <a:t>hanoi</a:t>
            </a:r>
            <a:r>
              <a:rPr kumimoji="1" lang="en-US" altLang="zh-CN" sz="2000" dirty="0">
                <a:solidFill>
                  <a:srgbClr val="000066"/>
                </a:solidFill>
                <a:latin typeface="Consolas" panose="020B0609020204030204" pitchFamily="49" charset="0"/>
              </a:rPr>
              <a:t>(n-1, x, z, y);   // </a:t>
            </a:r>
            <a:r>
              <a:rPr kumimoji="1" lang="zh-CN" altLang="en-US" sz="2000" dirty="0">
                <a:solidFill>
                  <a:srgbClr val="000066"/>
                </a:solidFill>
                <a:latin typeface="Consolas" panose="020B0609020204030204" pitchFamily="49" charset="0"/>
              </a:rPr>
              <a:t>将</a:t>
            </a:r>
            <a:r>
              <a:rPr kumimoji="1" lang="en-US" altLang="zh-CN" sz="2000" dirty="0">
                <a:solidFill>
                  <a:srgbClr val="000066"/>
                </a:solidFill>
                <a:latin typeface="Consolas" panose="020B0609020204030204" pitchFamily="49" charset="0"/>
              </a:rPr>
              <a:t>x</a:t>
            </a:r>
            <a:r>
              <a:rPr kumimoji="1" lang="zh-CN" altLang="en-US" sz="2000" dirty="0">
                <a:solidFill>
                  <a:srgbClr val="000066"/>
                </a:solidFill>
                <a:latin typeface="Consolas" panose="020B0609020204030204" pitchFamily="49" charset="0"/>
              </a:rPr>
              <a:t>上编号为１至</a:t>
            </a:r>
            <a:r>
              <a:rPr kumimoji="1" lang="en-US" altLang="zh-CN" sz="2000" dirty="0">
                <a:solidFill>
                  <a:srgbClr val="000066"/>
                </a:solidFill>
                <a:latin typeface="Consolas" panose="020B0609020204030204" pitchFamily="49" charset="0"/>
              </a:rPr>
              <a:t>n-1</a:t>
            </a:r>
            <a:r>
              <a:rPr kumimoji="1" lang="zh-CN" altLang="en-US" sz="2000" dirty="0">
                <a:solidFill>
                  <a:srgbClr val="000066"/>
                </a:solidFill>
                <a:latin typeface="Consolas" panose="020B0609020204030204" pitchFamily="49" charset="0"/>
              </a:rPr>
              <a:t>的</a:t>
            </a:r>
          </a:p>
          <a:p>
            <a:r>
              <a:rPr kumimoji="1" lang="zh-CN" altLang="en-US"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 </a:t>
            </a:r>
            <a:r>
              <a:rPr kumimoji="1" lang="zh-CN" altLang="en-US" sz="2000" dirty="0" smtClean="0">
                <a:solidFill>
                  <a:srgbClr val="000066"/>
                </a:solidFill>
                <a:latin typeface="Consolas" panose="020B0609020204030204" pitchFamily="49" charset="0"/>
              </a:rPr>
              <a:t>圆盘</a:t>
            </a:r>
            <a:r>
              <a:rPr kumimoji="1" lang="zh-CN" altLang="en-US" sz="2000" dirty="0">
                <a:solidFill>
                  <a:srgbClr val="000066"/>
                </a:solidFill>
                <a:latin typeface="Consolas" panose="020B0609020204030204" pitchFamily="49" charset="0"/>
              </a:rPr>
              <a:t>移到</a:t>
            </a:r>
            <a:r>
              <a:rPr kumimoji="1" lang="en-US" altLang="zh-CN" sz="2000" dirty="0">
                <a:solidFill>
                  <a:srgbClr val="000066"/>
                </a:solidFill>
                <a:latin typeface="Consolas" panose="020B0609020204030204" pitchFamily="49" charset="0"/>
              </a:rPr>
              <a:t>y, z</a:t>
            </a:r>
            <a:r>
              <a:rPr kumimoji="1" lang="zh-CN" altLang="en-US" sz="2000" dirty="0">
                <a:solidFill>
                  <a:srgbClr val="000066"/>
                </a:solidFill>
                <a:latin typeface="Consolas" panose="020B0609020204030204" pitchFamily="49" charset="0"/>
              </a:rPr>
              <a:t>作辅助塔</a:t>
            </a:r>
          </a:p>
          <a:p>
            <a:r>
              <a:rPr kumimoji="1" lang="en-US" altLang="zh-CN" sz="2000" dirty="0">
                <a:solidFill>
                  <a:srgbClr val="000066"/>
                </a:solidFill>
                <a:latin typeface="Consolas" panose="020B0609020204030204" pitchFamily="49" charset="0"/>
              </a:rPr>
              <a:t>5    move(x, n, z);         </a:t>
            </a:r>
            <a:r>
              <a:rPr kumimoji="1" lang="en-US" altLang="zh-CN" sz="2000" dirty="0" smtClean="0">
                <a:solidFill>
                  <a:srgbClr val="000066"/>
                </a:solidFill>
                <a:latin typeface="Consolas" panose="020B0609020204030204" pitchFamily="49" charset="0"/>
              </a:rPr>
              <a:t>// </a:t>
            </a:r>
            <a:r>
              <a:rPr kumimoji="1" lang="zh-CN" altLang="en-US" sz="2000" dirty="0" smtClean="0">
                <a:solidFill>
                  <a:srgbClr val="000066"/>
                </a:solidFill>
                <a:latin typeface="Consolas" panose="020B0609020204030204" pitchFamily="49" charset="0"/>
              </a:rPr>
              <a:t>将</a:t>
            </a:r>
            <a:r>
              <a:rPr kumimoji="1" lang="zh-CN" altLang="en-US" sz="2000" dirty="0">
                <a:solidFill>
                  <a:srgbClr val="000066"/>
                </a:solidFill>
                <a:latin typeface="Consolas" panose="020B0609020204030204" pitchFamily="49" charset="0"/>
              </a:rPr>
              <a:t>编号为</a:t>
            </a:r>
            <a:r>
              <a:rPr kumimoji="1" lang="en-US" altLang="zh-CN" sz="2000" dirty="0">
                <a:solidFill>
                  <a:srgbClr val="000066"/>
                </a:solidFill>
                <a:latin typeface="Consolas" panose="020B0609020204030204" pitchFamily="49" charset="0"/>
              </a:rPr>
              <a:t>n</a:t>
            </a:r>
            <a:r>
              <a:rPr kumimoji="1" lang="zh-CN" altLang="en-US" sz="2000" dirty="0">
                <a:solidFill>
                  <a:srgbClr val="000066"/>
                </a:solidFill>
                <a:latin typeface="Consolas" panose="020B0609020204030204" pitchFamily="49" charset="0"/>
              </a:rPr>
              <a:t>的圆盘从</a:t>
            </a:r>
            <a:r>
              <a:rPr kumimoji="1" lang="en-US" altLang="zh-CN" sz="2000" dirty="0">
                <a:solidFill>
                  <a:srgbClr val="000066"/>
                </a:solidFill>
                <a:latin typeface="Consolas" panose="020B0609020204030204" pitchFamily="49" charset="0"/>
              </a:rPr>
              <a:t>x</a:t>
            </a:r>
            <a:r>
              <a:rPr kumimoji="1" lang="zh-CN" altLang="en-US" sz="2000" dirty="0">
                <a:solidFill>
                  <a:srgbClr val="000066"/>
                </a:solidFill>
                <a:latin typeface="Consolas" panose="020B0609020204030204" pitchFamily="49" charset="0"/>
              </a:rPr>
              <a:t>移到</a:t>
            </a:r>
            <a:r>
              <a:rPr kumimoji="1" lang="en-US" altLang="zh-CN" sz="2000" dirty="0">
                <a:solidFill>
                  <a:srgbClr val="000066"/>
                </a:solidFill>
                <a:latin typeface="Consolas" panose="020B0609020204030204" pitchFamily="49" charset="0"/>
              </a:rPr>
              <a:t>z</a:t>
            </a:r>
          </a:p>
          <a:p>
            <a:r>
              <a:rPr kumimoji="1" lang="en-US" altLang="zh-CN" sz="2000" dirty="0">
                <a:solidFill>
                  <a:srgbClr val="000066"/>
                </a:solidFill>
                <a:latin typeface="Consolas" panose="020B0609020204030204" pitchFamily="49" charset="0"/>
              </a:rPr>
              <a:t>6    </a:t>
            </a:r>
            <a:r>
              <a:rPr kumimoji="1" lang="en-US" altLang="zh-CN" sz="2000" dirty="0" err="1">
                <a:solidFill>
                  <a:srgbClr val="000066"/>
                </a:solidFill>
                <a:latin typeface="Consolas" panose="020B0609020204030204" pitchFamily="49" charset="0"/>
              </a:rPr>
              <a:t>hanoi</a:t>
            </a:r>
            <a:r>
              <a:rPr kumimoji="1" lang="en-US" altLang="zh-CN" sz="2000" dirty="0">
                <a:solidFill>
                  <a:srgbClr val="000066"/>
                </a:solidFill>
                <a:latin typeface="Consolas" panose="020B0609020204030204" pitchFamily="49" charset="0"/>
              </a:rPr>
              <a:t>(n-1, y, x, z);   </a:t>
            </a:r>
            <a:r>
              <a:rPr kumimoji="1" lang="en-US" altLang="zh-CN" sz="2000" dirty="0" smtClean="0">
                <a:solidFill>
                  <a:srgbClr val="000066"/>
                </a:solidFill>
                <a:latin typeface="Consolas" panose="020B0609020204030204" pitchFamily="49" charset="0"/>
              </a:rPr>
              <a:t>// </a:t>
            </a:r>
            <a:r>
              <a:rPr kumimoji="1" lang="zh-CN" altLang="en-US" sz="2000" dirty="0" smtClean="0">
                <a:solidFill>
                  <a:srgbClr val="000066"/>
                </a:solidFill>
                <a:latin typeface="Consolas" panose="020B0609020204030204" pitchFamily="49" charset="0"/>
              </a:rPr>
              <a:t>将</a:t>
            </a:r>
            <a:r>
              <a:rPr kumimoji="1" lang="en-US" altLang="zh-CN" sz="2000" dirty="0">
                <a:solidFill>
                  <a:srgbClr val="000066"/>
                </a:solidFill>
                <a:latin typeface="Consolas" panose="020B0609020204030204" pitchFamily="49" charset="0"/>
              </a:rPr>
              <a:t>y</a:t>
            </a:r>
            <a:r>
              <a:rPr kumimoji="1" lang="zh-CN" altLang="en-US" sz="2000" dirty="0">
                <a:solidFill>
                  <a:srgbClr val="000066"/>
                </a:solidFill>
                <a:latin typeface="Consolas" panose="020B0609020204030204" pitchFamily="49" charset="0"/>
              </a:rPr>
              <a:t>上编号为１至</a:t>
            </a:r>
            <a:r>
              <a:rPr kumimoji="1" lang="en-US" altLang="zh-CN" sz="2000" dirty="0">
                <a:solidFill>
                  <a:srgbClr val="000066"/>
                </a:solidFill>
                <a:latin typeface="Consolas" panose="020B0609020204030204" pitchFamily="49" charset="0"/>
              </a:rPr>
              <a:t>n-1</a:t>
            </a:r>
            <a:r>
              <a:rPr kumimoji="1" lang="zh-CN" altLang="en-US" sz="2000" dirty="0">
                <a:solidFill>
                  <a:srgbClr val="000066"/>
                </a:solidFill>
                <a:latin typeface="Consolas" panose="020B0609020204030204" pitchFamily="49" charset="0"/>
              </a:rPr>
              <a:t>的</a:t>
            </a:r>
          </a:p>
          <a:p>
            <a:r>
              <a:rPr kumimoji="1" lang="zh-CN" altLang="en-US"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 </a:t>
            </a:r>
            <a:r>
              <a:rPr kumimoji="1" lang="zh-CN" altLang="en-US" sz="2000" dirty="0" smtClean="0">
                <a:solidFill>
                  <a:srgbClr val="000066"/>
                </a:solidFill>
                <a:latin typeface="Consolas" panose="020B0609020204030204" pitchFamily="49" charset="0"/>
              </a:rPr>
              <a:t>圆盘</a:t>
            </a:r>
            <a:r>
              <a:rPr kumimoji="1" lang="zh-CN" altLang="en-US" sz="2000" dirty="0">
                <a:solidFill>
                  <a:srgbClr val="000066"/>
                </a:solidFill>
                <a:latin typeface="Consolas" panose="020B0609020204030204" pitchFamily="49" charset="0"/>
              </a:rPr>
              <a:t>移到</a:t>
            </a:r>
            <a:r>
              <a:rPr kumimoji="1" lang="en-US" altLang="zh-CN" sz="2000" dirty="0">
                <a:solidFill>
                  <a:srgbClr val="000066"/>
                </a:solidFill>
                <a:latin typeface="Consolas" panose="020B0609020204030204" pitchFamily="49" charset="0"/>
              </a:rPr>
              <a:t>z, x</a:t>
            </a:r>
            <a:r>
              <a:rPr kumimoji="1" lang="zh-CN" altLang="en-US" sz="2000" dirty="0">
                <a:solidFill>
                  <a:srgbClr val="000066"/>
                </a:solidFill>
                <a:latin typeface="Consolas" panose="020B0609020204030204" pitchFamily="49" charset="0"/>
              </a:rPr>
              <a:t>作辅助塔</a:t>
            </a:r>
          </a:p>
          <a:p>
            <a:r>
              <a:rPr kumimoji="1" lang="en-US" altLang="zh-CN" sz="2000" dirty="0">
                <a:solidFill>
                  <a:srgbClr val="000066"/>
                </a:solidFill>
                <a:latin typeface="Consolas" panose="020B0609020204030204" pitchFamily="49" charset="0"/>
              </a:rPr>
              <a:t>7  </a:t>
            </a:r>
            <a:r>
              <a:rPr kumimoji="1" lang="en-US" altLang="zh-CN" sz="2000" dirty="0" smtClean="0">
                <a:solidFill>
                  <a:srgbClr val="000066"/>
                </a:solidFill>
                <a:latin typeface="Consolas" panose="020B0609020204030204" pitchFamily="49" charset="0"/>
              </a:rPr>
              <a:t>}</a:t>
            </a:r>
            <a:endParaRPr kumimoji="1" lang="en-US" altLang="zh-CN" sz="2000" dirty="0">
              <a:solidFill>
                <a:srgbClr val="000066"/>
              </a:solidFill>
              <a:latin typeface="Consolas" panose="020B0609020204030204" pitchFamily="49" charset="0"/>
            </a:endParaRPr>
          </a:p>
          <a:p>
            <a:r>
              <a:rPr kumimoji="1" lang="en-US" altLang="zh-CN" sz="2000" dirty="0" smtClean="0">
                <a:solidFill>
                  <a:srgbClr val="000066"/>
                </a:solidFill>
                <a:latin typeface="Consolas" panose="020B0609020204030204" pitchFamily="49" charset="0"/>
              </a:rPr>
              <a:t>8 }</a:t>
            </a:r>
            <a:endParaRPr kumimoji="1" lang="en-US" altLang="zh-CN" sz="2000" dirty="0">
              <a:solidFill>
                <a:srgbClr val="000066"/>
              </a:solidFill>
              <a:latin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1"/>
          </p:nvPr>
        </p:nvSpPr>
        <p:spPr>
          <a:xfrm>
            <a:off x="323528" y="1125538"/>
            <a:ext cx="8496944" cy="5183187"/>
          </a:xfrm>
        </p:spPr>
        <p:txBody>
          <a:bodyPr/>
          <a:lstStyle/>
          <a:p>
            <a:pPr eaLnBrk="1" hangingPunct="1"/>
            <a:r>
              <a:rPr kumimoji="1" lang="zh-CN" altLang="en-US" dirty="0" smtClean="0"/>
              <a:t>递归的实现</a:t>
            </a:r>
          </a:p>
          <a:p>
            <a:pPr lvl="1" eaLnBrk="1" hangingPunct="1"/>
            <a:r>
              <a:rPr kumimoji="1" lang="zh-CN" altLang="en-US" dirty="0" smtClean="0"/>
              <a:t>在高级语言编制的程序中，调用函数和被调用函数之间的链接和信息交换是由编译程序通过栈来实施的</a:t>
            </a:r>
          </a:p>
          <a:p>
            <a:pPr lvl="1" eaLnBrk="1" hangingPunct="1"/>
            <a:r>
              <a:rPr kumimoji="1" lang="zh-CN" altLang="en-US" dirty="0" smtClean="0"/>
              <a:t>当在一个函数的运行期间调用另一个函数时，在运行该被调用函数之前，需先完成三项任务：</a:t>
            </a:r>
          </a:p>
          <a:p>
            <a:pPr lvl="2" eaLnBrk="1" hangingPunct="1"/>
            <a:r>
              <a:rPr lang="zh-CN" altLang="en-US" dirty="0" smtClean="0"/>
              <a:t>将所有的实在参数、返回地址等信息传递给被调用函数保存</a:t>
            </a:r>
          </a:p>
          <a:p>
            <a:pPr lvl="2" eaLnBrk="1" hangingPunct="1"/>
            <a:r>
              <a:rPr lang="zh-CN" altLang="en-US" dirty="0" smtClean="0"/>
              <a:t>为被调用函数的局部变量分配存储区</a:t>
            </a:r>
          </a:p>
          <a:p>
            <a:pPr lvl="2" eaLnBrk="1" hangingPunct="1"/>
            <a:r>
              <a:rPr lang="zh-CN" altLang="en-US" dirty="0" smtClean="0"/>
              <a:t>将控制转移到被调用函数的入口</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1"/>
          </p:nvPr>
        </p:nvSpPr>
        <p:spPr>
          <a:xfrm>
            <a:off x="179512" y="1125538"/>
            <a:ext cx="8640960" cy="5183187"/>
          </a:xfrm>
        </p:spPr>
        <p:txBody>
          <a:bodyPr/>
          <a:lstStyle/>
          <a:p>
            <a:pPr eaLnBrk="1" hangingPunct="1"/>
            <a:r>
              <a:rPr kumimoji="1" lang="zh-CN" altLang="en-US" dirty="0" smtClean="0"/>
              <a:t>递归的实现</a:t>
            </a:r>
            <a:r>
              <a:rPr kumimoji="1" lang="en-US" altLang="zh-CN" dirty="0" smtClean="0"/>
              <a:t>(1)</a:t>
            </a:r>
          </a:p>
          <a:p>
            <a:pPr lvl="1" eaLnBrk="1" hangingPunct="1"/>
            <a:r>
              <a:rPr kumimoji="1" lang="zh-CN" altLang="en-US" dirty="0" smtClean="0"/>
              <a:t>从被调用函数返回调用函数之前，应该完成三个任务</a:t>
            </a:r>
          </a:p>
          <a:p>
            <a:pPr lvl="2" eaLnBrk="1" hangingPunct="1">
              <a:lnSpc>
                <a:spcPct val="120000"/>
              </a:lnSpc>
            </a:pPr>
            <a:r>
              <a:rPr lang="zh-CN" altLang="en-US" dirty="0" smtClean="0"/>
              <a:t>保存被调函数的计算结果</a:t>
            </a:r>
          </a:p>
          <a:p>
            <a:pPr lvl="2" eaLnBrk="1" hangingPunct="1">
              <a:lnSpc>
                <a:spcPct val="120000"/>
              </a:lnSpc>
            </a:pPr>
            <a:r>
              <a:rPr lang="zh-CN" altLang="en-US" dirty="0" smtClean="0"/>
              <a:t>释放被调函数的数据区</a:t>
            </a:r>
          </a:p>
          <a:p>
            <a:pPr lvl="2" eaLnBrk="1" hangingPunct="1">
              <a:lnSpc>
                <a:spcPct val="120000"/>
              </a:lnSpc>
            </a:pPr>
            <a:r>
              <a:rPr lang="zh-CN" altLang="en-US" dirty="0" smtClean="0"/>
              <a:t>依照被调函数保存的返回地址将控制转移到调用函数</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611560" y="1125538"/>
            <a:ext cx="8136904" cy="5183187"/>
          </a:xfrm>
        </p:spPr>
        <p:txBody>
          <a:bodyPr/>
          <a:lstStyle/>
          <a:p>
            <a:pPr eaLnBrk="1" hangingPunct="1"/>
            <a:r>
              <a:rPr kumimoji="1" lang="zh-CN" altLang="en-US" dirty="0" smtClean="0"/>
              <a:t>递归的实现</a:t>
            </a:r>
            <a:r>
              <a:rPr kumimoji="1" lang="en-US" altLang="zh-CN" dirty="0" smtClean="0"/>
              <a:t>(2)</a:t>
            </a:r>
          </a:p>
          <a:p>
            <a:pPr lvl="1" eaLnBrk="1" hangingPunct="1"/>
            <a:r>
              <a:rPr lang="zh-CN" altLang="en-US" dirty="0" smtClean="0">
                <a:latin typeface="宋体" charset="-122"/>
              </a:rPr>
              <a:t>在执行递归函数的过程中需要一个“递归工作栈”</a:t>
            </a:r>
          </a:p>
          <a:p>
            <a:pPr lvl="2" eaLnBrk="1" hangingPunct="1"/>
            <a:r>
              <a:rPr lang="zh-CN" altLang="en-US" dirty="0" smtClean="0">
                <a:latin typeface="宋体" charset="-122"/>
              </a:rPr>
              <a:t>“递归工作栈” 的作用</a:t>
            </a:r>
          </a:p>
          <a:p>
            <a:pPr lvl="3" eaLnBrk="1" hangingPunct="1"/>
            <a:r>
              <a:rPr lang="zh-CN" altLang="en-US" dirty="0" smtClean="0">
                <a:latin typeface="宋体" charset="-122"/>
              </a:rPr>
              <a:t>将递归调用时的实在参数和函数返回地址传递给下一层执行的递归函数</a:t>
            </a:r>
          </a:p>
          <a:p>
            <a:pPr lvl="3" eaLnBrk="1" hangingPunct="1"/>
            <a:r>
              <a:rPr lang="zh-CN" altLang="en-US" dirty="0" smtClean="0">
                <a:latin typeface="宋体" charset="-122"/>
              </a:rPr>
              <a:t>保存本层的参数和局部变量，以便从下一层返回时重新使用它们</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611188" y="1196975"/>
            <a:ext cx="8064500" cy="4451350"/>
          </a:xfrm>
          <a:noFill/>
        </p:spPr>
        <p:txBody>
          <a:bodyPr/>
          <a:lstStyle/>
          <a:p>
            <a:pPr eaLnBrk="1" hangingPunct="1"/>
            <a:r>
              <a:rPr kumimoji="1" lang="zh-CN" altLang="en-US" smtClean="0">
                <a:latin typeface="宋体" charset="-122"/>
              </a:rPr>
              <a:t>排序方法的顺序存储结构</a:t>
            </a:r>
          </a:p>
        </p:txBody>
      </p:sp>
      <p:sp>
        <p:nvSpPr>
          <p:cNvPr id="49155" name="Text Box 3"/>
          <p:cNvSpPr txBox="1">
            <a:spLocks noChangeArrowheads="1"/>
          </p:cNvSpPr>
          <p:nvPr/>
        </p:nvSpPr>
        <p:spPr bwMode="auto">
          <a:xfrm>
            <a:off x="827088" y="2133600"/>
            <a:ext cx="77773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dirty="0">
                <a:solidFill>
                  <a:srgbClr val="000066"/>
                </a:solidFill>
                <a:latin typeface="Consolas" panose="020B0609020204030204" pitchFamily="49" charset="0"/>
              </a:rPr>
              <a:t>/*C</a:t>
            </a:r>
            <a:r>
              <a:rPr lang="zh-CN" altLang="en-US" sz="2000" dirty="0">
                <a:solidFill>
                  <a:srgbClr val="000066"/>
                </a:solidFill>
                <a:latin typeface="Consolas" panose="020B0609020204030204" pitchFamily="49" charset="0"/>
              </a:rPr>
              <a:t>语言描述*</a:t>
            </a:r>
            <a:r>
              <a:rPr lang="en-US" altLang="zh-CN" sz="2000" dirty="0">
                <a:solidFill>
                  <a:srgbClr val="000066"/>
                </a:solidFill>
                <a:latin typeface="Consolas" panose="020B0609020204030204" pitchFamily="49" charset="0"/>
              </a:rPr>
              <a:t>/</a:t>
            </a:r>
          </a:p>
          <a:p>
            <a:pPr eaLnBrk="1" hangingPunct="1"/>
            <a:r>
              <a:rPr lang="en-US" altLang="zh-CN" sz="2000" dirty="0" smtClean="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define </a:t>
            </a:r>
            <a:r>
              <a:rPr lang="en-US" altLang="zh-CN" sz="2000" dirty="0" smtClean="0">
                <a:solidFill>
                  <a:srgbClr val="000066"/>
                </a:solidFill>
                <a:latin typeface="Consolas" panose="020B0609020204030204" pitchFamily="49" charset="0"/>
              </a:rPr>
              <a:t>MAXSIZE 1000      /* </a:t>
            </a:r>
            <a:r>
              <a:rPr lang="zh-CN" altLang="en-US" sz="2000" dirty="0" smtClean="0">
                <a:solidFill>
                  <a:srgbClr val="000066"/>
                </a:solidFill>
                <a:latin typeface="Consolas" panose="020B0609020204030204" pitchFamily="49" charset="0"/>
              </a:rPr>
              <a:t>待</a:t>
            </a:r>
            <a:r>
              <a:rPr lang="zh-CN" altLang="en-US" sz="2000" dirty="0">
                <a:solidFill>
                  <a:srgbClr val="000066"/>
                </a:solidFill>
                <a:latin typeface="Consolas" panose="020B0609020204030204" pitchFamily="49" charset="0"/>
              </a:rPr>
              <a:t>排序</a:t>
            </a:r>
            <a:r>
              <a:rPr lang="zh-CN" altLang="en-US" sz="2000" dirty="0" smtClean="0">
                <a:solidFill>
                  <a:srgbClr val="000066"/>
                </a:solidFill>
                <a:latin typeface="Consolas" panose="020B0609020204030204" pitchFamily="49" charset="0"/>
              </a:rPr>
              <a:t>顺序</a:t>
            </a:r>
            <a:r>
              <a:rPr lang="zh-CN" altLang="en-US" sz="2000" dirty="0">
                <a:solidFill>
                  <a:srgbClr val="000066"/>
                </a:solidFill>
                <a:latin typeface="Consolas" panose="020B0609020204030204" pitchFamily="49" charset="0"/>
              </a:rPr>
              <a:t>表</a:t>
            </a:r>
            <a:r>
              <a:rPr lang="zh-CN" altLang="en-US" sz="2000" dirty="0" smtClean="0">
                <a:solidFill>
                  <a:srgbClr val="000066"/>
                </a:solidFill>
                <a:latin typeface="Consolas" panose="020B0609020204030204" pitchFamily="49" charset="0"/>
              </a:rPr>
              <a:t>最大长度  </a:t>
            </a:r>
            <a:r>
              <a:rPr lang="zh-CN" altLang="en-US" sz="2000" dirty="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err="1" smtClean="0">
                <a:solidFill>
                  <a:srgbClr val="000066"/>
                </a:solidFill>
                <a:latin typeface="Consolas" panose="020B0609020204030204" pitchFamily="49" charset="0"/>
              </a:rPr>
              <a:t>typedef</a:t>
            </a:r>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int</a:t>
            </a:r>
            <a:r>
              <a:rPr lang="en-US" altLang="zh-CN" sz="2000" dirty="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KeyType</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zh-CN" altLang="en-US" sz="2000" dirty="0" smtClean="0">
                <a:solidFill>
                  <a:srgbClr val="000066"/>
                </a:solidFill>
                <a:latin typeface="Consolas" panose="020B0609020204030204" pitchFamily="49" charset="0"/>
              </a:rPr>
              <a:t>关键字</a:t>
            </a:r>
            <a:r>
              <a:rPr lang="zh-CN" altLang="en-US" sz="2000" dirty="0">
                <a:solidFill>
                  <a:srgbClr val="000066"/>
                </a:solidFill>
                <a:latin typeface="Consolas" panose="020B0609020204030204" pitchFamily="49" charset="0"/>
              </a:rPr>
              <a:t>类型为整数类型 </a:t>
            </a:r>
            <a:r>
              <a:rPr lang="zh-CN" altLang="en-US" sz="2000" dirty="0" smtClean="0">
                <a:solidFill>
                  <a:srgbClr val="000066"/>
                </a:solidFill>
                <a:latin typeface="Consolas" panose="020B0609020204030204" pitchFamily="49" charset="0"/>
              </a:rPr>
              <a:t> </a:t>
            </a:r>
            <a:r>
              <a:rPr lang="zh-CN" altLang="en-US" dirty="0" smtClean="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err="1" smtClean="0">
                <a:solidFill>
                  <a:srgbClr val="000066"/>
                </a:solidFill>
                <a:latin typeface="Consolas" panose="020B0609020204030204" pitchFamily="49" charset="0"/>
              </a:rPr>
              <a:t>typedef</a:t>
            </a:r>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struct</a:t>
            </a:r>
            <a:r>
              <a:rPr lang="en-US" altLang="zh-CN" sz="2000" dirty="0">
                <a:solidFill>
                  <a:srgbClr val="000066"/>
                </a:solidFill>
                <a:latin typeface="Consolas" panose="020B0609020204030204" pitchFamily="49" charset="0"/>
              </a:rPr>
              <a:t> {</a:t>
            </a:r>
          </a:p>
          <a:p>
            <a:pPr eaLnBrk="1" hangingPunct="1"/>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KeyType</a:t>
            </a:r>
            <a:r>
              <a:rPr lang="en-US" altLang="zh-CN" sz="2000" dirty="0" smtClean="0">
                <a:solidFill>
                  <a:srgbClr val="000066"/>
                </a:solidFill>
                <a:latin typeface="Consolas" panose="020B0609020204030204" pitchFamily="49" charset="0"/>
              </a:rPr>
              <a:t> key;            /*  </a:t>
            </a:r>
            <a:r>
              <a:rPr lang="zh-CN" altLang="en-US" sz="2000" dirty="0" smtClean="0">
                <a:solidFill>
                  <a:srgbClr val="000066"/>
                </a:solidFill>
                <a:latin typeface="Consolas" panose="020B0609020204030204" pitchFamily="49" charset="0"/>
              </a:rPr>
              <a:t>关键</a:t>
            </a:r>
            <a:r>
              <a:rPr lang="zh-CN" altLang="en-US" sz="2000" dirty="0">
                <a:solidFill>
                  <a:srgbClr val="000066"/>
                </a:solidFill>
                <a:latin typeface="Consolas" panose="020B0609020204030204" pitchFamily="49" charset="0"/>
              </a:rPr>
              <a:t>字段</a:t>
            </a:r>
            <a:r>
              <a:rPr lang="zh-CN" altLang="en-US" sz="2000" dirty="0" smtClean="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InfoType</a:t>
            </a:r>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otherinfo</a:t>
            </a:r>
            <a:r>
              <a:rPr lang="en-US" altLang="zh-CN" sz="2000"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a:t>
            </a:r>
            <a:r>
              <a:rPr lang="zh-CN" altLang="en-US" sz="2000" dirty="0" smtClean="0">
                <a:solidFill>
                  <a:srgbClr val="000066"/>
                </a:solidFill>
                <a:latin typeface="Consolas" panose="020B0609020204030204" pitchFamily="49" charset="0"/>
              </a:rPr>
              <a:t>其它数据字段  </a:t>
            </a:r>
            <a:r>
              <a:rPr lang="zh-CN" altLang="en-US" dirty="0" smtClean="0">
                <a:solidFill>
                  <a:srgbClr val="000066"/>
                </a:solidFill>
                <a:latin typeface="Consolas" panose="020B0609020204030204" pitchFamily="49" charset="0"/>
              </a:rPr>
              <a:t>*</a:t>
            </a:r>
            <a:r>
              <a:rPr lang="en-US" altLang="zh-CN"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RcdType</a:t>
            </a:r>
            <a:r>
              <a:rPr lang="en-US" altLang="zh-CN" sz="2000" dirty="0" smtClean="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a:t>
            </a:r>
            <a:r>
              <a:rPr lang="zh-CN" altLang="en-US" sz="2000" dirty="0" smtClean="0">
                <a:solidFill>
                  <a:srgbClr val="000066"/>
                </a:solidFill>
                <a:latin typeface="Consolas" panose="020B0609020204030204" pitchFamily="49" charset="0"/>
              </a:rPr>
              <a:t>记录类型      </a:t>
            </a:r>
            <a:r>
              <a:rPr lang="zh-CN" altLang="en-US" dirty="0" smtClean="0">
                <a:solidFill>
                  <a:srgbClr val="000066"/>
                </a:solidFill>
                <a:latin typeface="Consolas" panose="020B0609020204030204" pitchFamily="49" charset="0"/>
              </a:rPr>
              <a:t>*</a:t>
            </a:r>
            <a:r>
              <a:rPr lang="en-US" altLang="zh-CN"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p>
          <a:p>
            <a:pPr eaLnBrk="1" hangingPunct="1"/>
            <a:r>
              <a:rPr lang="en-US" altLang="zh-CN" sz="2000" dirty="0" err="1" smtClean="0">
                <a:solidFill>
                  <a:srgbClr val="000066"/>
                </a:solidFill>
                <a:latin typeface="Consolas" panose="020B0609020204030204" pitchFamily="49" charset="0"/>
              </a:rPr>
              <a:t>typedef</a:t>
            </a:r>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struct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RcdType</a:t>
            </a:r>
            <a:r>
              <a:rPr lang="en-US" altLang="zh-CN" sz="2000" dirty="0" smtClean="0">
                <a:solidFill>
                  <a:srgbClr val="000066"/>
                </a:solidFill>
                <a:latin typeface="Consolas" panose="020B0609020204030204" pitchFamily="49" charset="0"/>
              </a:rPr>
              <a:t> r[MAXSIZE+1</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r[0]</a:t>
            </a:r>
            <a:r>
              <a:rPr lang="zh-CN" altLang="en-US" sz="2000" dirty="0">
                <a:solidFill>
                  <a:srgbClr val="000066"/>
                </a:solidFill>
                <a:latin typeface="Consolas" panose="020B0609020204030204" pitchFamily="49" charset="0"/>
              </a:rPr>
              <a:t>闲置   </a:t>
            </a:r>
            <a:r>
              <a:rPr lang="zh-CN" altLang="en-US" dirty="0">
                <a:solidFill>
                  <a:srgbClr val="000066"/>
                </a:solidFill>
                <a:latin typeface="Consolas" panose="020B0609020204030204" pitchFamily="49" charset="0"/>
              </a:rPr>
              <a:t>*</a:t>
            </a:r>
            <a:r>
              <a:rPr lang="en-US" altLang="zh-CN" dirty="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length</a:t>
            </a:r>
            <a:r>
              <a:rPr lang="en-US" altLang="zh-CN" sz="2000" dirty="0">
                <a:solidFill>
                  <a:srgbClr val="000066"/>
                </a:solidFill>
                <a:latin typeface="Consolas" panose="020B0609020204030204" pitchFamily="49" charset="0"/>
              </a:rPr>
              <a:t>;            	/</a:t>
            </a:r>
            <a:r>
              <a:rPr lang="en-US" altLang="zh-CN" dirty="0">
                <a:solidFill>
                  <a:srgbClr val="000066"/>
                </a:solidFill>
                <a:latin typeface="Consolas" panose="020B0609020204030204" pitchFamily="49" charset="0"/>
              </a:rPr>
              <a:t>* </a:t>
            </a:r>
            <a:r>
              <a:rPr lang="zh-CN" altLang="en-US" sz="2000" dirty="0">
                <a:solidFill>
                  <a:srgbClr val="000066"/>
                </a:solidFill>
                <a:latin typeface="Consolas" panose="020B0609020204030204" pitchFamily="49" charset="0"/>
              </a:rPr>
              <a:t>顺序表长度 </a:t>
            </a:r>
            <a:r>
              <a:rPr lang="zh-CN" altLang="en-US" dirty="0">
                <a:solidFill>
                  <a:srgbClr val="000066"/>
                </a:solidFill>
                <a:latin typeface="Consolas" panose="020B0609020204030204" pitchFamily="49" charset="0"/>
              </a:rPr>
              <a:t>*</a:t>
            </a:r>
            <a:r>
              <a:rPr lang="en-US" altLang="zh-CN" dirty="0" smtClean="0">
                <a:solidFill>
                  <a:srgbClr val="000066"/>
                </a:solidFill>
                <a:latin typeface="Consolas" panose="020B0609020204030204" pitchFamily="49" charset="0"/>
              </a:rPr>
              <a:t>/</a:t>
            </a:r>
            <a:endParaRPr lang="en-US" altLang="zh-CN" sz="2000" dirty="0" smtClean="0">
              <a:solidFill>
                <a:srgbClr val="000066"/>
              </a:solidFill>
              <a:latin typeface="Consolas" panose="020B0609020204030204" pitchFamily="49" charset="0"/>
            </a:endParaRPr>
          </a:p>
          <a:p>
            <a:pPr eaLnBrk="1" hangingPunct="1"/>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SqList</a:t>
            </a:r>
            <a:r>
              <a:rPr lang="en-US" altLang="zh-CN" sz="2000" dirty="0" smtClean="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a:t>
            </a:r>
            <a:r>
              <a:rPr lang="zh-CN" altLang="en-US" sz="2000" dirty="0" smtClean="0">
                <a:solidFill>
                  <a:srgbClr val="000066"/>
                </a:solidFill>
                <a:latin typeface="Consolas" panose="020B0609020204030204" pitchFamily="49" charset="0"/>
              </a:rPr>
              <a:t>顺序表类型 </a:t>
            </a:r>
            <a:r>
              <a:rPr lang="zh-CN" altLang="en-US" dirty="0" smtClean="0">
                <a:solidFill>
                  <a:srgbClr val="000066"/>
                </a:solidFill>
                <a:latin typeface="Consolas" panose="020B0609020204030204" pitchFamily="49" charset="0"/>
              </a:rPr>
              <a:t>*</a:t>
            </a:r>
            <a:r>
              <a:rPr lang="en-US" altLang="zh-CN"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pic>
        <p:nvPicPr>
          <p:cNvPr id="49156" name="Picture 4" descr="uq159Gnud0y_B3qqkGSD2b4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8755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684213" y="1196975"/>
            <a:ext cx="7704137" cy="4968875"/>
          </a:xfrm>
        </p:spPr>
        <p:txBody>
          <a:bodyPr/>
          <a:lstStyle/>
          <a:p>
            <a:pPr eaLnBrk="1" hangingPunct="1"/>
            <a:r>
              <a:rPr lang="zh-CN" altLang="en-US" smtClean="0">
                <a:latin typeface="幼圆" pitchFamily="49" charset="-122"/>
              </a:rPr>
              <a:t>选择</a:t>
            </a:r>
            <a:r>
              <a:rPr lang="zh-CN" altLang="en-US" smtClean="0"/>
              <a:t>排序</a:t>
            </a:r>
          </a:p>
          <a:p>
            <a:pPr lvl="1" eaLnBrk="1" hangingPunct="1"/>
            <a:r>
              <a:rPr kumimoji="1" lang="zh-CN" altLang="en-US" smtClean="0"/>
              <a:t>从记录的无序子序列中</a:t>
            </a:r>
            <a:r>
              <a:rPr kumimoji="1" lang="zh-CN" altLang="en-US" smtClean="0">
                <a:latin typeface="Arial" charset="0"/>
              </a:rPr>
              <a:t>“</a:t>
            </a:r>
            <a:r>
              <a:rPr kumimoji="1" lang="zh-CN" altLang="en-US" smtClean="0"/>
              <a:t>选择</a:t>
            </a:r>
            <a:r>
              <a:rPr kumimoji="1" lang="zh-CN" altLang="en-US" smtClean="0">
                <a:latin typeface="Arial" charset="0"/>
              </a:rPr>
              <a:t>”</a:t>
            </a:r>
            <a:r>
              <a:rPr kumimoji="1" lang="zh-CN" altLang="en-US" smtClean="0"/>
              <a:t>关键字最小或最大的记录，并将它加入到有序子序列中（</a:t>
            </a:r>
            <a:r>
              <a:rPr lang="zh-CN" altLang="en-US" smtClean="0">
                <a:latin typeface="幼圆" pitchFamily="49" charset="-122"/>
              </a:rPr>
              <a:t>顺序放在已有序的记录序列的最后</a:t>
            </a:r>
            <a:r>
              <a:rPr lang="en-US" altLang="zh-CN" smtClean="0">
                <a:latin typeface="幼圆" pitchFamily="49" charset="-122"/>
              </a:rPr>
              <a:t>/</a:t>
            </a:r>
            <a:r>
              <a:rPr lang="zh-CN" altLang="en-US" smtClean="0">
                <a:latin typeface="幼圆" pitchFamily="49" charset="-122"/>
              </a:rPr>
              <a:t>最前），</a:t>
            </a:r>
            <a:r>
              <a:rPr kumimoji="1" lang="zh-CN" altLang="en-US" smtClean="0"/>
              <a:t>以此方法增加记录的有序子序列的长度</a:t>
            </a:r>
            <a:r>
              <a:rPr lang="zh-CN" altLang="en-US" smtClean="0">
                <a:latin typeface="幼圆" pitchFamily="49" charset="-122"/>
              </a:rPr>
              <a:t>，直到全部数列有序</a:t>
            </a:r>
            <a:endParaRPr kumimoji="1" lang="zh-CN" altLang="en-US" smtClean="0"/>
          </a:p>
          <a:p>
            <a:pPr lvl="1" eaLnBrk="1" hangingPunct="1"/>
            <a:endParaRPr lang="en-US" altLang="zh-CN" smtClean="0">
              <a:latin typeface="幼圆" pitchFamily="49" charset="-122"/>
            </a:endParaRPr>
          </a:p>
        </p:txBody>
      </p:sp>
    </p:spTree>
    <p:extLst>
      <p:ext uri="{BB962C8B-B14F-4D97-AF65-F5344CB8AC3E}">
        <p14:creationId xmlns:p14="http://schemas.microsoft.com/office/powerpoint/2010/main" val="17043346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xfrm>
            <a:off x="539750" y="981075"/>
            <a:ext cx="8001000" cy="5183188"/>
          </a:xfrm>
        </p:spPr>
        <p:txBody>
          <a:bodyPr/>
          <a:lstStyle/>
          <a:p>
            <a:pPr eaLnBrk="1" hangingPunct="1"/>
            <a:r>
              <a:rPr lang="zh-CN" altLang="en-US" smtClean="0">
                <a:latin typeface="幼圆" pitchFamily="49" charset="-122"/>
              </a:rPr>
              <a:t>选择</a:t>
            </a:r>
            <a:r>
              <a:rPr lang="zh-CN" altLang="en-US" smtClean="0"/>
              <a:t>排序</a:t>
            </a:r>
            <a:r>
              <a:rPr lang="en-US" altLang="zh-CN" smtClean="0">
                <a:latin typeface="宋体" charset="-122"/>
              </a:rPr>
              <a:t>——</a:t>
            </a:r>
            <a:r>
              <a:rPr lang="zh-CN" altLang="en-US" smtClean="0">
                <a:latin typeface="宋体" charset="-122"/>
              </a:rPr>
              <a:t>实现过程</a:t>
            </a:r>
          </a:p>
        </p:txBody>
      </p:sp>
      <p:sp>
        <p:nvSpPr>
          <p:cNvPr id="329792" name="Text Box 64"/>
          <p:cNvSpPr txBox="1">
            <a:spLocks noChangeArrowheads="1"/>
          </p:cNvSpPr>
          <p:nvPr/>
        </p:nvSpPr>
        <p:spPr bwMode="auto">
          <a:xfrm>
            <a:off x="1331913" y="5734050"/>
            <a:ext cx="7319962" cy="39687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solidFill>
                  <a:srgbClr val="FF0000"/>
                </a:solidFill>
              </a:rPr>
              <a:t>排序结束：    </a:t>
            </a:r>
            <a:r>
              <a:rPr kumimoji="1" lang="en-US" altLang="zh-CN" sz="2000">
                <a:solidFill>
                  <a:srgbClr val="FF0000"/>
                </a:solidFill>
              </a:rPr>
              <a:t>13      27     36     39     65     71     [88]</a:t>
            </a:r>
          </a:p>
        </p:txBody>
      </p:sp>
      <p:sp>
        <p:nvSpPr>
          <p:cNvPr id="57348" name="Text Box 3"/>
          <p:cNvSpPr txBox="1">
            <a:spLocks noChangeArrowheads="1"/>
          </p:cNvSpPr>
          <p:nvPr/>
        </p:nvSpPr>
        <p:spPr bwMode="auto">
          <a:xfrm>
            <a:off x="2606675" y="1358900"/>
            <a:ext cx="184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endParaRPr kumimoji="1" lang="zh-CN" altLang="zh-CN" sz="2000" b="0">
              <a:latin typeface="Times New Roman" pitchFamily="18" charset="0"/>
            </a:endParaRPr>
          </a:p>
        </p:txBody>
      </p:sp>
      <p:sp>
        <p:nvSpPr>
          <p:cNvPr id="329732" name="Text Box 4"/>
          <p:cNvSpPr txBox="1">
            <a:spLocks noChangeArrowheads="1"/>
          </p:cNvSpPr>
          <p:nvPr/>
        </p:nvSpPr>
        <p:spPr bwMode="auto">
          <a:xfrm>
            <a:off x="1835150" y="1557338"/>
            <a:ext cx="6816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t>初始：   </a:t>
            </a:r>
            <a:r>
              <a:rPr kumimoji="1" lang="en-US" altLang="zh-CN" sz="2000"/>
              <a:t>[ 39     36     65     88     71     13     27 ]</a:t>
            </a:r>
          </a:p>
        </p:txBody>
      </p:sp>
      <p:grpSp>
        <p:nvGrpSpPr>
          <p:cNvPr id="329733" name="Group 5"/>
          <p:cNvGrpSpPr>
            <a:grpSpLocks/>
          </p:cNvGrpSpPr>
          <p:nvPr/>
        </p:nvGrpSpPr>
        <p:grpSpPr bwMode="auto">
          <a:xfrm>
            <a:off x="3203575" y="981075"/>
            <a:ext cx="311150" cy="625475"/>
            <a:chOff x="1920" y="206"/>
            <a:chExt cx="196" cy="394"/>
          </a:xfrm>
        </p:grpSpPr>
        <p:sp>
          <p:nvSpPr>
            <p:cNvPr id="57413" name="Line 6"/>
            <p:cNvSpPr>
              <a:spLocks noChangeShapeType="1"/>
            </p:cNvSpPr>
            <p:nvPr/>
          </p:nvSpPr>
          <p:spPr bwMode="auto">
            <a:xfrm>
              <a:off x="2000" y="422"/>
              <a:ext cx="0" cy="17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4" name="Text Box 7"/>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latin typeface="Times New Roman" pitchFamily="18" charset="0"/>
                </a:rPr>
                <a:t>k</a:t>
              </a:r>
            </a:p>
          </p:txBody>
        </p:sp>
      </p:grpSp>
      <p:grpSp>
        <p:nvGrpSpPr>
          <p:cNvPr id="329736" name="Group 8"/>
          <p:cNvGrpSpPr>
            <a:grpSpLocks/>
          </p:cNvGrpSpPr>
          <p:nvPr/>
        </p:nvGrpSpPr>
        <p:grpSpPr bwMode="auto">
          <a:xfrm>
            <a:off x="4083050" y="1862138"/>
            <a:ext cx="268288" cy="598487"/>
            <a:chOff x="2320" y="767"/>
            <a:chExt cx="169" cy="377"/>
          </a:xfrm>
        </p:grpSpPr>
        <p:sp>
          <p:nvSpPr>
            <p:cNvPr id="57411" name="Line 9"/>
            <p:cNvSpPr>
              <a:spLocks noChangeShapeType="1"/>
            </p:cNvSpPr>
            <p:nvPr/>
          </p:nvSpPr>
          <p:spPr bwMode="auto">
            <a:xfrm flipV="1">
              <a:off x="2400" y="767"/>
              <a:ext cx="0" cy="16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12" name="Text Box 10"/>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latin typeface="Times New Roman" pitchFamily="18" charset="0"/>
                </a:rPr>
                <a:t>j</a:t>
              </a:r>
            </a:p>
          </p:txBody>
        </p:sp>
      </p:grpSp>
      <p:grpSp>
        <p:nvGrpSpPr>
          <p:cNvPr id="329739" name="Group 11"/>
          <p:cNvGrpSpPr>
            <a:grpSpLocks/>
          </p:cNvGrpSpPr>
          <p:nvPr/>
        </p:nvGrpSpPr>
        <p:grpSpPr bwMode="auto">
          <a:xfrm>
            <a:off x="4787900" y="1844675"/>
            <a:ext cx="268288" cy="598488"/>
            <a:chOff x="2320" y="767"/>
            <a:chExt cx="169" cy="377"/>
          </a:xfrm>
        </p:grpSpPr>
        <p:sp>
          <p:nvSpPr>
            <p:cNvPr id="57409" name="Line 12"/>
            <p:cNvSpPr>
              <a:spLocks noChangeShapeType="1"/>
            </p:cNvSpPr>
            <p:nvPr/>
          </p:nvSpPr>
          <p:spPr bwMode="auto">
            <a:xfrm flipV="1">
              <a:off x="2400" y="767"/>
              <a:ext cx="0" cy="16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57410" name="Text Box 13"/>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latin typeface="Times New Roman" pitchFamily="18" charset="0"/>
                </a:rPr>
                <a:t>j</a:t>
              </a:r>
            </a:p>
          </p:txBody>
        </p:sp>
      </p:grpSp>
      <p:grpSp>
        <p:nvGrpSpPr>
          <p:cNvPr id="329742" name="Group 14"/>
          <p:cNvGrpSpPr>
            <a:grpSpLocks/>
          </p:cNvGrpSpPr>
          <p:nvPr/>
        </p:nvGrpSpPr>
        <p:grpSpPr bwMode="auto">
          <a:xfrm>
            <a:off x="5651500" y="1844675"/>
            <a:ext cx="268288" cy="598488"/>
            <a:chOff x="2320" y="767"/>
            <a:chExt cx="169" cy="377"/>
          </a:xfrm>
        </p:grpSpPr>
        <p:sp>
          <p:nvSpPr>
            <p:cNvPr id="57407" name="Line 15"/>
            <p:cNvSpPr>
              <a:spLocks noChangeShapeType="1"/>
            </p:cNvSpPr>
            <p:nvPr/>
          </p:nvSpPr>
          <p:spPr bwMode="auto">
            <a:xfrm flipV="1">
              <a:off x="2400" y="767"/>
              <a:ext cx="0" cy="16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57408" name="Text Box 16"/>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latin typeface="Times New Roman" pitchFamily="18" charset="0"/>
                </a:rPr>
                <a:t>j</a:t>
              </a:r>
            </a:p>
          </p:txBody>
        </p:sp>
      </p:grpSp>
      <p:grpSp>
        <p:nvGrpSpPr>
          <p:cNvPr id="329745" name="Group 17"/>
          <p:cNvGrpSpPr>
            <a:grpSpLocks/>
          </p:cNvGrpSpPr>
          <p:nvPr/>
        </p:nvGrpSpPr>
        <p:grpSpPr bwMode="auto">
          <a:xfrm>
            <a:off x="6443663" y="1844675"/>
            <a:ext cx="268287" cy="598488"/>
            <a:chOff x="2320" y="767"/>
            <a:chExt cx="169" cy="377"/>
          </a:xfrm>
        </p:grpSpPr>
        <p:sp>
          <p:nvSpPr>
            <p:cNvPr id="57405" name="Line 18"/>
            <p:cNvSpPr>
              <a:spLocks noChangeShapeType="1"/>
            </p:cNvSpPr>
            <p:nvPr/>
          </p:nvSpPr>
          <p:spPr bwMode="auto">
            <a:xfrm flipV="1">
              <a:off x="2400" y="767"/>
              <a:ext cx="0" cy="16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57406" name="Text Box 19"/>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latin typeface="Times New Roman" pitchFamily="18" charset="0"/>
                </a:rPr>
                <a:t>j</a:t>
              </a:r>
            </a:p>
          </p:txBody>
        </p:sp>
      </p:grpSp>
      <p:grpSp>
        <p:nvGrpSpPr>
          <p:cNvPr id="329748" name="Group 20"/>
          <p:cNvGrpSpPr>
            <a:grpSpLocks/>
          </p:cNvGrpSpPr>
          <p:nvPr/>
        </p:nvGrpSpPr>
        <p:grpSpPr bwMode="auto">
          <a:xfrm>
            <a:off x="7308850" y="1844675"/>
            <a:ext cx="268288" cy="598488"/>
            <a:chOff x="2320" y="767"/>
            <a:chExt cx="169" cy="377"/>
          </a:xfrm>
        </p:grpSpPr>
        <p:sp>
          <p:nvSpPr>
            <p:cNvPr id="57403" name="Line 21"/>
            <p:cNvSpPr>
              <a:spLocks noChangeShapeType="1"/>
            </p:cNvSpPr>
            <p:nvPr/>
          </p:nvSpPr>
          <p:spPr bwMode="auto">
            <a:xfrm flipV="1">
              <a:off x="2400" y="767"/>
              <a:ext cx="0" cy="16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57404" name="Text Box 22"/>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latin typeface="Times New Roman" pitchFamily="18" charset="0"/>
                </a:rPr>
                <a:t>j</a:t>
              </a:r>
            </a:p>
          </p:txBody>
        </p:sp>
      </p:grpSp>
      <p:grpSp>
        <p:nvGrpSpPr>
          <p:cNvPr id="329751" name="Group 23"/>
          <p:cNvGrpSpPr>
            <a:grpSpLocks/>
          </p:cNvGrpSpPr>
          <p:nvPr/>
        </p:nvGrpSpPr>
        <p:grpSpPr bwMode="auto">
          <a:xfrm>
            <a:off x="8027988" y="1844675"/>
            <a:ext cx="268287" cy="598488"/>
            <a:chOff x="2320" y="767"/>
            <a:chExt cx="169" cy="377"/>
          </a:xfrm>
        </p:grpSpPr>
        <p:sp>
          <p:nvSpPr>
            <p:cNvPr id="57401" name="Line 24"/>
            <p:cNvSpPr>
              <a:spLocks noChangeShapeType="1"/>
            </p:cNvSpPr>
            <p:nvPr/>
          </p:nvSpPr>
          <p:spPr bwMode="auto">
            <a:xfrm flipV="1">
              <a:off x="2400" y="767"/>
              <a:ext cx="0" cy="16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57402" name="Text Box 25"/>
            <p:cNvSpPr txBox="1">
              <a:spLocks noChangeArrowheads="1"/>
            </p:cNvSpPr>
            <p:nvPr/>
          </p:nvSpPr>
          <p:spPr bwMode="auto">
            <a:xfrm>
              <a:off x="2320" y="894"/>
              <a:ext cx="16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latin typeface="Times New Roman" pitchFamily="18" charset="0"/>
                </a:rPr>
                <a:t>j</a:t>
              </a:r>
            </a:p>
          </p:txBody>
        </p:sp>
      </p:grpSp>
      <p:grpSp>
        <p:nvGrpSpPr>
          <p:cNvPr id="329754" name="Group 26"/>
          <p:cNvGrpSpPr>
            <a:grpSpLocks/>
          </p:cNvGrpSpPr>
          <p:nvPr/>
        </p:nvGrpSpPr>
        <p:grpSpPr bwMode="auto">
          <a:xfrm>
            <a:off x="3995738" y="981075"/>
            <a:ext cx="311150" cy="625475"/>
            <a:chOff x="1920" y="206"/>
            <a:chExt cx="196" cy="394"/>
          </a:xfrm>
        </p:grpSpPr>
        <p:sp>
          <p:nvSpPr>
            <p:cNvPr id="57399" name="Line 27"/>
            <p:cNvSpPr>
              <a:spLocks noChangeShapeType="1"/>
            </p:cNvSpPr>
            <p:nvPr/>
          </p:nvSpPr>
          <p:spPr bwMode="auto">
            <a:xfrm>
              <a:off x="2000" y="422"/>
              <a:ext cx="0" cy="17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400" name="Text Box 28"/>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latin typeface="Times New Roman" pitchFamily="18" charset="0"/>
                </a:rPr>
                <a:t>k</a:t>
              </a:r>
            </a:p>
          </p:txBody>
        </p:sp>
      </p:grpSp>
      <p:grpSp>
        <p:nvGrpSpPr>
          <p:cNvPr id="329757" name="Group 29"/>
          <p:cNvGrpSpPr>
            <a:grpSpLocks/>
          </p:cNvGrpSpPr>
          <p:nvPr/>
        </p:nvGrpSpPr>
        <p:grpSpPr bwMode="auto">
          <a:xfrm>
            <a:off x="7308850" y="908050"/>
            <a:ext cx="311150" cy="625475"/>
            <a:chOff x="1920" y="206"/>
            <a:chExt cx="196" cy="394"/>
          </a:xfrm>
        </p:grpSpPr>
        <p:sp>
          <p:nvSpPr>
            <p:cNvPr id="57397" name="Line 30"/>
            <p:cNvSpPr>
              <a:spLocks noChangeShapeType="1"/>
            </p:cNvSpPr>
            <p:nvPr/>
          </p:nvSpPr>
          <p:spPr bwMode="auto">
            <a:xfrm>
              <a:off x="2000" y="422"/>
              <a:ext cx="0" cy="17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98" name="Text Box 31"/>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latin typeface="Times New Roman" pitchFamily="18" charset="0"/>
                </a:rPr>
                <a:t>k</a:t>
              </a:r>
            </a:p>
          </p:txBody>
        </p:sp>
      </p:grpSp>
      <p:sp>
        <p:nvSpPr>
          <p:cNvPr id="329760" name="Text Box 32"/>
          <p:cNvSpPr txBox="1">
            <a:spLocks noChangeArrowheads="1"/>
          </p:cNvSpPr>
          <p:nvPr/>
        </p:nvSpPr>
        <p:spPr bwMode="auto">
          <a:xfrm>
            <a:off x="3059113" y="1557338"/>
            <a:ext cx="649287"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13</a:t>
            </a:r>
          </a:p>
        </p:txBody>
      </p:sp>
      <p:sp>
        <p:nvSpPr>
          <p:cNvPr id="329761" name="Text Box 33"/>
          <p:cNvSpPr txBox="1">
            <a:spLocks noChangeArrowheads="1"/>
          </p:cNvSpPr>
          <p:nvPr/>
        </p:nvSpPr>
        <p:spPr bwMode="auto">
          <a:xfrm>
            <a:off x="7092950" y="1557338"/>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39</a:t>
            </a:r>
          </a:p>
        </p:txBody>
      </p:sp>
      <p:sp>
        <p:nvSpPr>
          <p:cNvPr id="329762" name="Text Box 34"/>
          <p:cNvSpPr txBox="1">
            <a:spLocks noChangeArrowheads="1"/>
          </p:cNvSpPr>
          <p:nvPr/>
        </p:nvSpPr>
        <p:spPr bwMode="auto">
          <a:xfrm>
            <a:off x="1868488" y="2922588"/>
            <a:ext cx="68167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t>一趟：   </a:t>
            </a:r>
            <a:r>
              <a:rPr kumimoji="1" lang="en-US" altLang="zh-CN" sz="2000">
                <a:solidFill>
                  <a:srgbClr val="FF0000"/>
                </a:solidFill>
              </a:rPr>
              <a:t>13 </a:t>
            </a:r>
            <a:r>
              <a:rPr kumimoji="1" lang="en-US" altLang="zh-CN" sz="2000"/>
              <a:t>     [ 36     65     88     71     39    27 ]</a:t>
            </a:r>
          </a:p>
        </p:txBody>
      </p:sp>
      <p:grpSp>
        <p:nvGrpSpPr>
          <p:cNvPr id="329763" name="Group 35"/>
          <p:cNvGrpSpPr>
            <a:grpSpLocks/>
          </p:cNvGrpSpPr>
          <p:nvPr/>
        </p:nvGrpSpPr>
        <p:grpSpPr bwMode="auto">
          <a:xfrm>
            <a:off x="4067175" y="2349500"/>
            <a:ext cx="311150" cy="625475"/>
            <a:chOff x="1920" y="206"/>
            <a:chExt cx="196" cy="394"/>
          </a:xfrm>
        </p:grpSpPr>
        <p:sp>
          <p:nvSpPr>
            <p:cNvPr id="57395" name="Line 36"/>
            <p:cNvSpPr>
              <a:spLocks noChangeShapeType="1"/>
            </p:cNvSpPr>
            <p:nvPr/>
          </p:nvSpPr>
          <p:spPr bwMode="auto">
            <a:xfrm>
              <a:off x="2000" y="422"/>
              <a:ext cx="0" cy="17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57396" name="Text Box 37"/>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latin typeface="Times New Roman" pitchFamily="18" charset="0"/>
                </a:rPr>
                <a:t>k</a:t>
              </a:r>
            </a:p>
          </p:txBody>
        </p:sp>
      </p:grpSp>
      <p:grpSp>
        <p:nvGrpSpPr>
          <p:cNvPr id="329766" name="Group 38"/>
          <p:cNvGrpSpPr>
            <a:grpSpLocks/>
          </p:cNvGrpSpPr>
          <p:nvPr/>
        </p:nvGrpSpPr>
        <p:grpSpPr bwMode="auto">
          <a:xfrm>
            <a:off x="8101013" y="2349500"/>
            <a:ext cx="311150" cy="625475"/>
            <a:chOff x="1920" y="206"/>
            <a:chExt cx="196" cy="394"/>
          </a:xfrm>
        </p:grpSpPr>
        <p:sp>
          <p:nvSpPr>
            <p:cNvPr id="57393" name="Line 39"/>
            <p:cNvSpPr>
              <a:spLocks noChangeShapeType="1"/>
            </p:cNvSpPr>
            <p:nvPr/>
          </p:nvSpPr>
          <p:spPr bwMode="auto">
            <a:xfrm>
              <a:off x="2000" y="422"/>
              <a:ext cx="0" cy="17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57394" name="Text Box 40"/>
            <p:cNvSpPr txBox="1">
              <a:spLocks noChangeArrowheads="1"/>
            </p:cNvSpPr>
            <p:nvPr/>
          </p:nvSpPr>
          <p:spPr bwMode="auto">
            <a:xfrm>
              <a:off x="1920" y="206"/>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latin typeface="Times New Roman" pitchFamily="18" charset="0"/>
                </a:rPr>
                <a:t>k</a:t>
              </a:r>
            </a:p>
          </p:txBody>
        </p:sp>
      </p:grpSp>
      <p:sp>
        <p:nvSpPr>
          <p:cNvPr id="329769" name="Text Box 41"/>
          <p:cNvSpPr txBox="1">
            <a:spLocks noChangeArrowheads="1"/>
          </p:cNvSpPr>
          <p:nvPr/>
        </p:nvSpPr>
        <p:spPr bwMode="auto">
          <a:xfrm>
            <a:off x="3995738" y="2924175"/>
            <a:ext cx="546100" cy="396875"/>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27</a:t>
            </a:r>
          </a:p>
        </p:txBody>
      </p:sp>
      <p:sp>
        <p:nvSpPr>
          <p:cNvPr id="329770" name="Text Box 42"/>
          <p:cNvSpPr txBox="1">
            <a:spLocks noChangeArrowheads="1"/>
          </p:cNvSpPr>
          <p:nvPr/>
        </p:nvSpPr>
        <p:spPr bwMode="auto">
          <a:xfrm>
            <a:off x="7885113" y="292417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36</a:t>
            </a:r>
          </a:p>
        </p:txBody>
      </p:sp>
      <p:grpSp>
        <p:nvGrpSpPr>
          <p:cNvPr id="329771" name="Group 43"/>
          <p:cNvGrpSpPr>
            <a:grpSpLocks/>
          </p:cNvGrpSpPr>
          <p:nvPr/>
        </p:nvGrpSpPr>
        <p:grpSpPr bwMode="auto">
          <a:xfrm>
            <a:off x="1835150" y="3500438"/>
            <a:ext cx="6904038" cy="558800"/>
            <a:chOff x="1173" y="1506"/>
            <a:chExt cx="4349" cy="352"/>
          </a:xfrm>
        </p:grpSpPr>
        <p:sp>
          <p:nvSpPr>
            <p:cNvPr id="57389" name="Text Box 44"/>
            <p:cNvSpPr txBox="1">
              <a:spLocks noChangeArrowheads="1"/>
            </p:cNvSpPr>
            <p:nvPr/>
          </p:nvSpPr>
          <p:spPr bwMode="auto">
            <a:xfrm>
              <a:off x="1173" y="1506"/>
              <a:ext cx="43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t>二趟：    </a:t>
              </a:r>
              <a:r>
                <a:rPr kumimoji="1" lang="en-US" altLang="zh-CN" sz="2000">
                  <a:solidFill>
                    <a:srgbClr val="FF0000"/>
                  </a:solidFill>
                </a:rPr>
                <a:t>13</a:t>
              </a:r>
              <a:r>
                <a:rPr kumimoji="1" lang="en-US" altLang="zh-CN" sz="2000"/>
                <a:t>      </a:t>
              </a:r>
              <a:r>
                <a:rPr kumimoji="1" lang="en-US" altLang="zh-CN" sz="2000">
                  <a:solidFill>
                    <a:srgbClr val="FF0000"/>
                  </a:solidFill>
                </a:rPr>
                <a:t>27</a:t>
              </a:r>
              <a:r>
                <a:rPr kumimoji="1" lang="en-US" altLang="zh-CN" sz="2000"/>
                <a:t>     [65     88     71     39     36 ]</a:t>
              </a:r>
            </a:p>
          </p:txBody>
        </p:sp>
        <p:sp>
          <p:nvSpPr>
            <p:cNvPr id="57390" name="Line 45"/>
            <p:cNvSpPr>
              <a:spLocks noChangeShapeType="1"/>
            </p:cNvSpPr>
            <p:nvPr/>
          </p:nvSpPr>
          <p:spPr bwMode="auto">
            <a:xfrm>
              <a:off x="4193" y="1714"/>
              <a:ext cx="1" cy="14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57391" name="Line 46"/>
            <p:cNvSpPr>
              <a:spLocks noChangeShapeType="1"/>
            </p:cNvSpPr>
            <p:nvPr/>
          </p:nvSpPr>
          <p:spPr bwMode="auto">
            <a:xfrm flipV="1">
              <a:off x="2774" y="1696"/>
              <a:ext cx="0" cy="1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57392" name="Line 47"/>
            <p:cNvSpPr>
              <a:spLocks noChangeShapeType="1"/>
            </p:cNvSpPr>
            <p:nvPr/>
          </p:nvSpPr>
          <p:spPr bwMode="auto">
            <a:xfrm>
              <a:off x="2789" y="1822"/>
              <a:ext cx="1389"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grpSp>
      <p:grpSp>
        <p:nvGrpSpPr>
          <p:cNvPr id="329776" name="Group 48"/>
          <p:cNvGrpSpPr>
            <a:grpSpLocks/>
          </p:cNvGrpSpPr>
          <p:nvPr/>
        </p:nvGrpSpPr>
        <p:grpSpPr bwMode="auto">
          <a:xfrm>
            <a:off x="1844675" y="3933825"/>
            <a:ext cx="6904038" cy="504825"/>
            <a:chOff x="1169" y="1902"/>
            <a:chExt cx="4349" cy="318"/>
          </a:xfrm>
        </p:grpSpPr>
        <p:sp>
          <p:nvSpPr>
            <p:cNvPr id="57385" name="Text Box 49"/>
            <p:cNvSpPr txBox="1">
              <a:spLocks noChangeArrowheads="1"/>
            </p:cNvSpPr>
            <p:nvPr/>
          </p:nvSpPr>
          <p:spPr bwMode="auto">
            <a:xfrm>
              <a:off x="1169" y="1902"/>
              <a:ext cx="43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t>三趟：    </a:t>
              </a:r>
              <a:r>
                <a:rPr kumimoji="1" lang="en-US" altLang="zh-CN" sz="2000">
                  <a:solidFill>
                    <a:srgbClr val="FF0000"/>
                  </a:solidFill>
                </a:rPr>
                <a:t>13</a:t>
              </a:r>
              <a:r>
                <a:rPr kumimoji="1" lang="en-US" altLang="zh-CN" sz="2000"/>
                <a:t>      </a:t>
              </a:r>
              <a:r>
                <a:rPr kumimoji="1" lang="en-US" altLang="zh-CN" sz="2000">
                  <a:solidFill>
                    <a:srgbClr val="FF0000"/>
                  </a:solidFill>
                </a:rPr>
                <a:t>27</a:t>
              </a:r>
              <a:r>
                <a:rPr kumimoji="1" lang="en-US" altLang="zh-CN" sz="2000"/>
                <a:t>     </a:t>
              </a:r>
              <a:r>
                <a:rPr kumimoji="1" lang="en-US" altLang="zh-CN" sz="2000">
                  <a:solidFill>
                    <a:srgbClr val="FF0000"/>
                  </a:solidFill>
                </a:rPr>
                <a:t>36</a:t>
              </a:r>
              <a:r>
                <a:rPr kumimoji="1" lang="en-US" altLang="zh-CN" sz="2000"/>
                <a:t>     [88     71     39     65 ]</a:t>
              </a:r>
            </a:p>
          </p:txBody>
        </p:sp>
        <p:sp>
          <p:nvSpPr>
            <p:cNvPr id="57386" name="Line 50"/>
            <p:cNvSpPr>
              <a:spLocks noChangeShapeType="1"/>
            </p:cNvSpPr>
            <p:nvPr/>
          </p:nvSpPr>
          <p:spPr bwMode="auto">
            <a:xfrm>
              <a:off x="3811" y="2076"/>
              <a:ext cx="1" cy="14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57387" name="Line 51"/>
            <p:cNvSpPr>
              <a:spLocks noChangeShapeType="1"/>
            </p:cNvSpPr>
            <p:nvPr/>
          </p:nvSpPr>
          <p:spPr bwMode="auto">
            <a:xfrm flipV="1">
              <a:off x="3103" y="2081"/>
              <a:ext cx="0" cy="1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57388" name="Line 52"/>
            <p:cNvSpPr>
              <a:spLocks noChangeShapeType="1"/>
            </p:cNvSpPr>
            <p:nvPr/>
          </p:nvSpPr>
          <p:spPr bwMode="auto">
            <a:xfrm>
              <a:off x="3112" y="2211"/>
              <a:ext cx="6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grpSp>
      <p:grpSp>
        <p:nvGrpSpPr>
          <p:cNvPr id="329781" name="Group 53"/>
          <p:cNvGrpSpPr>
            <a:grpSpLocks/>
          </p:cNvGrpSpPr>
          <p:nvPr/>
        </p:nvGrpSpPr>
        <p:grpSpPr bwMode="auto">
          <a:xfrm>
            <a:off x="1835150" y="4365625"/>
            <a:ext cx="6904038" cy="539750"/>
            <a:chOff x="1154" y="2298"/>
            <a:chExt cx="4349" cy="340"/>
          </a:xfrm>
        </p:grpSpPr>
        <p:sp>
          <p:nvSpPr>
            <p:cNvPr id="57381" name="Text Box 54"/>
            <p:cNvSpPr txBox="1">
              <a:spLocks noChangeArrowheads="1"/>
            </p:cNvSpPr>
            <p:nvPr/>
          </p:nvSpPr>
          <p:spPr bwMode="auto">
            <a:xfrm>
              <a:off x="1154" y="2298"/>
              <a:ext cx="43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t>四趟：    </a:t>
              </a:r>
              <a:r>
                <a:rPr kumimoji="1" lang="en-US" altLang="zh-CN" sz="2000">
                  <a:solidFill>
                    <a:srgbClr val="FF0000"/>
                  </a:solidFill>
                </a:rPr>
                <a:t>13      27     36     39</a:t>
              </a:r>
              <a:r>
                <a:rPr kumimoji="1" lang="en-US" altLang="zh-CN" sz="2000"/>
                <a:t>     [71     88     65 ]</a:t>
              </a:r>
            </a:p>
          </p:txBody>
        </p:sp>
        <p:sp>
          <p:nvSpPr>
            <p:cNvPr id="57382" name="Line 55"/>
            <p:cNvSpPr>
              <a:spLocks noChangeShapeType="1"/>
            </p:cNvSpPr>
            <p:nvPr/>
          </p:nvSpPr>
          <p:spPr bwMode="auto">
            <a:xfrm>
              <a:off x="4140" y="2494"/>
              <a:ext cx="1" cy="14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57383" name="Line 56"/>
            <p:cNvSpPr>
              <a:spLocks noChangeShapeType="1"/>
            </p:cNvSpPr>
            <p:nvPr/>
          </p:nvSpPr>
          <p:spPr bwMode="auto">
            <a:xfrm flipV="1">
              <a:off x="3432" y="2499"/>
              <a:ext cx="0" cy="1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57384" name="Line 57"/>
            <p:cNvSpPr>
              <a:spLocks noChangeShapeType="1"/>
            </p:cNvSpPr>
            <p:nvPr/>
          </p:nvSpPr>
          <p:spPr bwMode="auto">
            <a:xfrm>
              <a:off x="3441" y="2629"/>
              <a:ext cx="68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grpSp>
      <p:grpSp>
        <p:nvGrpSpPr>
          <p:cNvPr id="329786" name="Group 58"/>
          <p:cNvGrpSpPr>
            <a:grpSpLocks/>
          </p:cNvGrpSpPr>
          <p:nvPr/>
        </p:nvGrpSpPr>
        <p:grpSpPr bwMode="auto">
          <a:xfrm>
            <a:off x="1844675" y="4868863"/>
            <a:ext cx="6904038" cy="539750"/>
            <a:chOff x="1190" y="2683"/>
            <a:chExt cx="4349" cy="340"/>
          </a:xfrm>
        </p:grpSpPr>
        <p:sp>
          <p:nvSpPr>
            <p:cNvPr id="57377" name="Text Box 59"/>
            <p:cNvSpPr txBox="1">
              <a:spLocks noChangeArrowheads="1"/>
            </p:cNvSpPr>
            <p:nvPr/>
          </p:nvSpPr>
          <p:spPr bwMode="auto">
            <a:xfrm>
              <a:off x="1190" y="2683"/>
              <a:ext cx="434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t>五趟：    </a:t>
              </a:r>
              <a:r>
                <a:rPr kumimoji="1" lang="en-US" altLang="zh-CN" sz="2000">
                  <a:solidFill>
                    <a:srgbClr val="FF0000"/>
                  </a:solidFill>
                </a:rPr>
                <a:t>13      27     36     39     65</a:t>
              </a:r>
              <a:r>
                <a:rPr kumimoji="1" lang="en-US" altLang="zh-CN" sz="2000"/>
                <a:t>     [88     71 ]</a:t>
              </a:r>
            </a:p>
          </p:txBody>
        </p:sp>
        <p:sp>
          <p:nvSpPr>
            <p:cNvPr id="57378" name="Line 60"/>
            <p:cNvSpPr>
              <a:spLocks noChangeShapeType="1"/>
            </p:cNvSpPr>
            <p:nvPr/>
          </p:nvSpPr>
          <p:spPr bwMode="auto">
            <a:xfrm>
              <a:off x="4125" y="2879"/>
              <a:ext cx="1" cy="144"/>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57379" name="Line 61"/>
            <p:cNvSpPr>
              <a:spLocks noChangeShapeType="1"/>
            </p:cNvSpPr>
            <p:nvPr/>
          </p:nvSpPr>
          <p:spPr bwMode="auto">
            <a:xfrm flipV="1">
              <a:off x="3817" y="2884"/>
              <a:ext cx="0" cy="1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57380" name="Line 62"/>
            <p:cNvSpPr>
              <a:spLocks noChangeShapeType="1"/>
            </p:cNvSpPr>
            <p:nvPr/>
          </p:nvSpPr>
          <p:spPr bwMode="auto">
            <a:xfrm>
              <a:off x="3812" y="3000"/>
              <a:ext cx="31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grpSp>
      <p:sp>
        <p:nvSpPr>
          <p:cNvPr id="329791" name="Text Box 63"/>
          <p:cNvSpPr txBox="1">
            <a:spLocks noChangeArrowheads="1"/>
          </p:cNvSpPr>
          <p:nvPr/>
        </p:nvSpPr>
        <p:spPr bwMode="auto">
          <a:xfrm>
            <a:off x="1844675" y="5300663"/>
            <a:ext cx="69040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t>六趟：    </a:t>
            </a:r>
            <a:r>
              <a:rPr kumimoji="1" lang="en-US" altLang="zh-CN" sz="2000">
                <a:solidFill>
                  <a:srgbClr val="FF0000"/>
                </a:solidFill>
              </a:rPr>
              <a:t>13      27     36     39     65     71</a:t>
            </a:r>
            <a:r>
              <a:rPr kumimoji="1" lang="en-US" altLang="zh-CN" sz="2000"/>
              <a:t>     [88]</a:t>
            </a:r>
          </a:p>
        </p:txBody>
      </p:sp>
      <p:sp>
        <p:nvSpPr>
          <p:cNvPr id="329793" name="Oval 65"/>
          <p:cNvSpPr>
            <a:spLocks noChangeArrowheads="1"/>
          </p:cNvSpPr>
          <p:nvPr/>
        </p:nvSpPr>
        <p:spPr bwMode="auto">
          <a:xfrm>
            <a:off x="3059113" y="1557338"/>
            <a:ext cx="576262"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4" name="Oval 66"/>
          <p:cNvSpPr>
            <a:spLocks noChangeArrowheads="1"/>
          </p:cNvSpPr>
          <p:nvPr/>
        </p:nvSpPr>
        <p:spPr bwMode="auto">
          <a:xfrm>
            <a:off x="7092950" y="1557338"/>
            <a:ext cx="576263"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5" name="Freeform 67"/>
          <p:cNvSpPr>
            <a:spLocks/>
          </p:cNvSpPr>
          <p:nvPr/>
        </p:nvSpPr>
        <p:spPr bwMode="auto">
          <a:xfrm>
            <a:off x="3595688" y="1876425"/>
            <a:ext cx="3713162" cy="423863"/>
          </a:xfrm>
          <a:custGeom>
            <a:avLst/>
            <a:gdLst>
              <a:gd name="T0" fmla="*/ 0 w 10000"/>
              <a:gd name="T1" fmla="*/ 95193848 h 12361"/>
              <a:gd name="T2" fmla="*/ 0 w 10000"/>
              <a:gd name="T3" fmla="*/ 498385289 h 12361"/>
              <a:gd name="T4" fmla="*/ 2147483647 w 10000"/>
              <a:gd name="T5" fmla="*/ 498385289 h 12361"/>
              <a:gd name="T6" fmla="*/ 2147483647 w 10000"/>
              <a:gd name="T7" fmla="*/ 0 h 123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00" h="12361">
                <a:moveTo>
                  <a:pt x="0" y="2361"/>
                </a:moveTo>
                <a:lnTo>
                  <a:pt x="0" y="12361"/>
                </a:lnTo>
                <a:lnTo>
                  <a:pt x="10000" y="12361"/>
                </a:lnTo>
                <a:cubicBezTo>
                  <a:pt x="9941" y="9028"/>
                  <a:pt x="9990" y="3333"/>
                  <a:pt x="9931" y="0"/>
                </a:cubicBezTo>
              </a:path>
            </a:pathLst>
          </a:custGeom>
          <a:noFill/>
          <a:ln w="28575" cap="flat" cmpd="sng">
            <a:solidFill>
              <a:srgbClr val="003300"/>
            </a:solidFill>
            <a:prstDash val="dash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796" name="Freeform 68"/>
          <p:cNvSpPr>
            <a:spLocks/>
          </p:cNvSpPr>
          <p:nvPr/>
        </p:nvSpPr>
        <p:spPr bwMode="auto">
          <a:xfrm>
            <a:off x="3348038" y="836613"/>
            <a:ext cx="3960812" cy="720725"/>
          </a:xfrm>
          <a:custGeom>
            <a:avLst/>
            <a:gdLst>
              <a:gd name="T0" fmla="*/ 0 w 2495"/>
              <a:gd name="T1" fmla="*/ 2147483647 h 454"/>
              <a:gd name="T2" fmla="*/ 0 w 2495"/>
              <a:gd name="T3" fmla="*/ 0 h 454"/>
              <a:gd name="T4" fmla="*/ 2147483647 w 2495"/>
              <a:gd name="T5" fmla="*/ 0 h 454"/>
              <a:gd name="T6" fmla="*/ 2147483647 w 2495"/>
              <a:gd name="T7" fmla="*/ 2147483647 h 4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95" h="454">
                <a:moveTo>
                  <a:pt x="0" y="454"/>
                </a:moveTo>
                <a:lnTo>
                  <a:pt x="0" y="0"/>
                </a:lnTo>
                <a:lnTo>
                  <a:pt x="2495" y="0"/>
                </a:lnTo>
                <a:lnTo>
                  <a:pt x="2495" y="454"/>
                </a:lnTo>
              </a:path>
            </a:pathLst>
          </a:custGeom>
          <a:noFill/>
          <a:ln w="28575" cap="flat" cmpd="sng">
            <a:solidFill>
              <a:srgbClr val="003300"/>
            </a:solidFill>
            <a:prstDash val="dashDot"/>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9797" name="Oval 69"/>
          <p:cNvSpPr>
            <a:spLocks noChangeArrowheads="1"/>
          </p:cNvSpPr>
          <p:nvPr/>
        </p:nvSpPr>
        <p:spPr bwMode="auto">
          <a:xfrm>
            <a:off x="3995738" y="2924175"/>
            <a:ext cx="576262"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9798" name="Oval 70"/>
          <p:cNvSpPr>
            <a:spLocks noChangeArrowheads="1"/>
          </p:cNvSpPr>
          <p:nvPr/>
        </p:nvSpPr>
        <p:spPr bwMode="auto">
          <a:xfrm>
            <a:off x="7885113" y="2924175"/>
            <a:ext cx="576262"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433671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9732">
                                            <p:txEl>
                                              <p:pRg st="0" end="0"/>
                                            </p:txEl>
                                          </p:spTgt>
                                        </p:tgtEl>
                                        <p:attrNameLst>
                                          <p:attrName>style.visibility</p:attrName>
                                        </p:attrNameLst>
                                      </p:cBhvr>
                                      <p:to>
                                        <p:strVal val="visible"/>
                                      </p:to>
                                    </p:set>
                                    <p:animEffect transition="in" filter="box(out)">
                                      <p:cBhvr>
                                        <p:cTn id="7" dur="500"/>
                                        <p:tgtEl>
                                          <p:spTgt spid="3297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9793"/>
                                        </p:tgtEl>
                                        <p:attrNameLst>
                                          <p:attrName>style.visibility</p:attrName>
                                        </p:attrNameLst>
                                      </p:cBhvr>
                                      <p:to>
                                        <p:strVal val="visible"/>
                                      </p:to>
                                    </p:set>
                                    <p:animEffect transition="in" filter="blinds(horizontal)">
                                      <p:cBhvr>
                                        <p:cTn id="12" dur="500"/>
                                        <p:tgtEl>
                                          <p:spTgt spid="3297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2973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2973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3297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32973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32974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32974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32974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29794"/>
                                        </p:tgtEl>
                                        <p:attrNameLst>
                                          <p:attrName>style.visibility</p:attrName>
                                        </p:attrNameLst>
                                      </p:cBhvr>
                                      <p:to>
                                        <p:strVal val="visible"/>
                                      </p:to>
                                    </p:set>
                                    <p:animEffect transition="in" filter="blinds(horizontal)">
                                      <p:cBhvr>
                                        <p:cTn id="45" dur="500"/>
                                        <p:tgtEl>
                                          <p:spTgt spid="32979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329757"/>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329751"/>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12" fill="hold" grpId="0" nodeType="clickEffect">
                                  <p:stCondLst>
                                    <p:cond delay="0"/>
                                  </p:stCondLst>
                                  <p:childTnLst>
                                    <p:set>
                                      <p:cBhvr>
                                        <p:cTn id="57" dur="1" fill="hold">
                                          <p:stCondLst>
                                            <p:cond delay="0"/>
                                          </p:stCondLst>
                                        </p:cTn>
                                        <p:tgtEl>
                                          <p:spTgt spid="329795"/>
                                        </p:tgtEl>
                                        <p:attrNameLst>
                                          <p:attrName>style.visibility</p:attrName>
                                        </p:attrNameLst>
                                      </p:cBhvr>
                                      <p:to>
                                        <p:strVal val="visible"/>
                                      </p:to>
                                    </p:set>
                                    <p:animEffect transition="in" filter="strips(downLeft)">
                                      <p:cBhvr>
                                        <p:cTn id="58" dur="500"/>
                                        <p:tgtEl>
                                          <p:spTgt spid="329795"/>
                                        </p:tgtEl>
                                      </p:cBhvr>
                                    </p:animEffect>
                                  </p:childTnLst>
                                </p:cTn>
                              </p:par>
                              <p:par>
                                <p:cTn id="59" presetID="18" presetClass="entr" presetSubtype="12" fill="hold" grpId="0" nodeType="withEffect">
                                  <p:stCondLst>
                                    <p:cond delay="0"/>
                                  </p:stCondLst>
                                  <p:childTnLst>
                                    <p:set>
                                      <p:cBhvr>
                                        <p:cTn id="60" dur="1" fill="hold">
                                          <p:stCondLst>
                                            <p:cond delay="0"/>
                                          </p:stCondLst>
                                        </p:cTn>
                                        <p:tgtEl>
                                          <p:spTgt spid="329796"/>
                                        </p:tgtEl>
                                        <p:attrNameLst>
                                          <p:attrName>style.visibility</p:attrName>
                                        </p:attrNameLst>
                                      </p:cBhvr>
                                      <p:to>
                                        <p:strVal val="visible"/>
                                      </p:to>
                                    </p:set>
                                    <p:animEffect transition="in" filter="strips(downLeft)">
                                      <p:cBhvr>
                                        <p:cTn id="61" dur="500"/>
                                        <p:tgtEl>
                                          <p:spTgt spid="32979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329760"/>
                                        </p:tgtEl>
                                        <p:attrNameLst>
                                          <p:attrName>style.visibility</p:attrName>
                                        </p:attrNameLst>
                                      </p:cBhvr>
                                      <p:to>
                                        <p:strVal val="visible"/>
                                      </p:to>
                                    </p:set>
                                    <p:animEffect transition="in" filter="box(out)">
                                      <p:cBhvr>
                                        <p:cTn id="66" dur="500"/>
                                        <p:tgtEl>
                                          <p:spTgt spid="329760"/>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32" fill="hold" grpId="0" nodeType="clickEffect">
                                  <p:stCondLst>
                                    <p:cond delay="0"/>
                                  </p:stCondLst>
                                  <p:childTnLst>
                                    <p:set>
                                      <p:cBhvr>
                                        <p:cTn id="70" dur="1" fill="hold">
                                          <p:stCondLst>
                                            <p:cond delay="0"/>
                                          </p:stCondLst>
                                        </p:cTn>
                                        <p:tgtEl>
                                          <p:spTgt spid="329761"/>
                                        </p:tgtEl>
                                        <p:attrNameLst>
                                          <p:attrName>style.visibility</p:attrName>
                                        </p:attrNameLst>
                                      </p:cBhvr>
                                      <p:to>
                                        <p:strVal val="visible"/>
                                      </p:to>
                                    </p:set>
                                    <p:animEffect transition="in" filter="box(out)">
                                      <p:cBhvr>
                                        <p:cTn id="71" dur="500"/>
                                        <p:tgtEl>
                                          <p:spTgt spid="32976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32" fill="hold" grpId="0" nodeType="clickEffect">
                                  <p:stCondLst>
                                    <p:cond delay="0"/>
                                  </p:stCondLst>
                                  <p:childTnLst>
                                    <p:set>
                                      <p:cBhvr>
                                        <p:cTn id="75" dur="1" fill="hold">
                                          <p:stCondLst>
                                            <p:cond delay="0"/>
                                          </p:stCondLst>
                                        </p:cTn>
                                        <p:tgtEl>
                                          <p:spTgt spid="329762">
                                            <p:txEl>
                                              <p:pRg st="0" end="0"/>
                                            </p:txEl>
                                          </p:spTgt>
                                        </p:tgtEl>
                                        <p:attrNameLst>
                                          <p:attrName>style.visibility</p:attrName>
                                        </p:attrNameLst>
                                      </p:cBhvr>
                                      <p:to>
                                        <p:strVal val="visible"/>
                                      </p:to>
                                    </p:set>
                                    <p:animEffect transition="in" filter="box(out)">
                                      <p:cBhvr>
                                        <p:cTn id="76" dur="500"/>
                                        <p:tgtEl>
                                          <p:spTgt spid="329762">
                                            <p:txEl>
                                              <p:pRg st="0" end="0"/>
                                            </p:txEl>
                                          </p:spTgt>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329797"/>
                                        </p:tgtEl>
                                        <p:attrNameLst>
                                          <p:attrName>style.visibility</p:attrName>
                                        </p:attrNameLst>
                                      </p:cBhvr>
                                      <p:to>
                                        <p:strVal val="visible"/>
                                      </p:to>
                                    </p:set>
                                    <p:animEffect transition="in" filter="blinds(horizontal)">
                                      <p:cBhvr>
                                        <p:cTn id="81" dur="500"/>
                                        <p:tgtEl>
                                          <p:spTgt spid="32979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499"/>
                                          </p:stCondLst>
                                        </p:cTn>
                                        <p:tgtEl>
                                          <p:spTgt spid="329763"/>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329798"/>
                                        </p:tgtEl>
                                        <p:attrNameLst>
                                          <p:attrName>style.visibility</p:attrName>
                                        </p:attrNameLst>
                                      </p:cBhvr>
                                      <p:to>
                                        <p:strVal val="visible"/>
                                      </p:to>
                                    </p:set>
                                    <p:animEffect transition="in" filter="blinds(horizontal)">
                                      <p:cBhvr>
                                        <p:cTn id="90" dur="500"/>
                                        <p:tgtEl>
                                          <p:spTgt spid="329798"/>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499"/>
                                          </p:stCondLst>
                                        </p:cTn>
                                        <p:tgtEl>
                                          <p:spTgt spid="329766"/>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329769"/>
                                        </p:tgtEl>
                                        <p:attrNameLst>
                                          <p:attrName>style.visibility</p:attrName>
                                        </p:attrNameLst>
                                      </p:cBhvr>
                                      <p:to>
                                        <p:strVal val="visible"/>
                                      </p:to>
                                    </p:set>
                                    <p:animEffect transition="in" filter="box(out)">
                                      <p:cBhvr>
                                        <p:cTn id="99" dur="500"/>
                                        <p:tgtEl>
                                          <p:spTgt spid="329769"/>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 presetClass="entr" presetSubtype="32" fill="hold" grpId="0" nodeType="clickEffect">
                                  <p:stCondLst>
                                    <p:cond delay="0"/>
                                  </p:stCondLst>
                                  <p:childTnLst>
                                    <p:set>
                                      <p:cBhvr>
                                        <p:cTn id="103" dur="1" fill="hold">
                                          <p:stCondLst>
                                            <p:cond delay="0"/>
                                          </p:stCondLst>
                                        </p:cTn>
                                        <p:tgtEl>
                                          <p:spTgt spid="329770"/>
                                        </p:tgtEl>
                                        <p:attrNameLst>
                                          <p:attrName>style.visibility</p:attrName>
                                        </p:attrNameLst>
                                      </p:cBhvr>
                                      <p:to>
                                        <p:strVal val="visible"/>
                                      </p:to>
                                    </p:set>
                                    <p:animEffect transition="in" filter="box(out)">
                                      <p:cBhvr>
                                        <p:cTn id="104" dur="500"/>
                                        <p:tgtEl>
                                          <p:spTgt spid="32977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4" presetClass="entr" presetSubtype="32" fill="hold" nodeType="clickEffect">
                                  <p:stCondLst>
                                    <p:cond delay="0"/>
                                  </p:stCondLst>
                                  <p:childTnLst>
                                    <p:set>
                                      <p:cBhvr>
                                        <p:cTn id="108" dur="1" fill="hold">
                                          <p:stCondLst>
                                            <p:cond delay="0"/>
                                          </p:stCondLst>
                                        </p:cTn>
                                        <p:tgtEl>
                                          <p:spTgt spid="329771"/>
                                        </p:tgtEl>
                                        <p:attrNameLst>
                                          <p:attrName>style.visibility</p:attrName>
                                        </p:attrNameLst>
                                      </p:cBhvr>
                                      <p:to>
                                        <p:strVal val="visible"/>
                                      </p:to>
                                    </p:set>
                                    <p:animEffect transition="in" filter="box(out)">
                                      <p:cBhvr>
                                        <p:cTn id="109" dur="500"/>
                                        <p:tgtEl>
                                          <p:spTgt spid="329771"/>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32" fill="hold" nodeType="clickEffect">
                                  <p:stCondLst>
                                    <p:cond delay="0"/>
                                  </p:stCondLst>
                                  <p:childTnLst>
                                    <p:set>
                                      <p:cBhvr>
                                        <p:cTn id="113" dur="1" fill="hold">
                                          <p:stCondLst>
                                            <p:cond delay="0"/>
                                          </p:stCondLst>
                                        </p:cTn>
                                        <p:tgtEl>
                                          <p:spTgt spid="329776"/>
                                        </p:tgtEl>
                                        <p:attrNameLst>
                                          <p:attrName>style.visibility</p:attrName>
                                        </p:attrNameLst>
                                      </p:cBhvr>
                                      <p:to>
                                        <p:strVal val="visible"/>
                                      </p:to>
                                    </p:set>
                                    <p:animEffect transition="in" filter="box(out)">
                                      <p:cBhvr>
                                        <p:cTn id="114" dur="500"/>
                                        <p:tgtEl>
                                          <p:spTgt spid="32977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4" presetClass="entr" presetSubtype="32" fill="hold" nodeType="clickEffect">
                                  <p:stCondLst>
                                    <p:cond delay="0"/>
                                  </p:stCondLst>
                                  <p:childTnLst>
                                    <p:set>
                                      <p:cBhvr>
                                        <p:cTn id="118" dur="1" fill="hold">
                                          <p:stCondLst>
                                            <p:cond delay="0"/>
                                          </p:stCondLst>
                                        </p:cTn>
                                        <p:tgtEl>
                                          <p:spTgt spid="329781"/>
                                        </p:tgtEl>
                                        <p:attrNameLst>
                                          <p:attrName>style.visibility</p:attrName>
                                        </p:attrNameLst>
                                      </p:cBhvr>
                                      <p:to>
                                        <p:strVal val="visible"/>
                                      </p:to>
                                    </p:set>
                                    <p:animEffect transition="in" filter="box(out)">
                                      <p:cBhvr>
                                        <p:cTn id="119" dur="500"/>
                                        <p:tgtEl>
                                          <p:spTgt spid="329781"/>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4" presetClass="entr" presetSubtype="32" fill="hold" nodeType="clickEffect">
                                  <p:stCondLst>
                                    <p:cond delay="0"/>
                                  </p:stCondLst>
                                  <p:childTnLst>
                                    <p:set>
                                      <p:cBhvr>
                                        <p:cTn id="123" dur="1" fill="hold">
                                          <p:stCondLst>
                                            <p:cond delay="0"/>
                                          </p:stCondLst>
                                        </p:cTn>
                                        <p:tgtEl>
                                          <p:spTgt spid="329786"/>
                                        </p:tgtEl>
                                        <p:attrNameLst>
                                          <p:attrName>style.visibility</p:attrName>
                                        </p:attrNameLst>
                                      </p:cBhvr>
                                      <p:to>
                                        <p:strVal val="visible"/>
                                      </p:to>
                                    </p:set>
                                    <p:animEffect transition="in" filter="box(out)">
                                      <p:cBhvr>
                                        <p:cTn id="124" dur="500"/>
                                        <p:tgtEl>
                                          <p:spTgt spid="32978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4" presetClass="entr" presetSubtype="32" fill="hold" grpId="0" nodeType="clickEffect">
                                  <p:stCondLst>
                                    <p:cond delay="0"/>
                                  </p:stCondLst>
                                  <p:childTnLst>
                                    <p:set>
                                      <p:cBhvr>
                                        <p:cTn id="128" dur="1" fill="hold">
                                          <p:stCondLst>
                                            <p:cond delay="0"/>
                                          </p:stCondLst>
                                        </p:cTn>
                                        <p:tgtEl>
                                          <p:spTgt spid="329791">
                                            <p:txEl>
                                              <p:pRg st="0" end="0"/>
                                            </p:txEl>
                                          </p:spTgt>
                                        </p:tgtEl>
                                        <p:attrNameLst>
                                          <p:attrName>style.visibility</p:attrName>
                                        </p:attrNameLst>
                                      </p:cBhvr>
                                      <p:to>
                                        <p:strVal val="visible"/>
                                      </p:to>
                                    </p:set>
                                    <p:animEffect transition="in" filter="box(out)">
                                      <p:cBhvr>
                                        <p:cTn id="129" dur="500"/>
                                        <p:tgtEl>
                                          <p:spTgt spid="329791">
                                            <p:txEl>
                                              <p:pRg st="0" end="0"/>
                                            </p:txEl>
                                          </p:spTgt>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329792"/>
                                        </p:tgtEl>
                                        <p:attrNameLst>
                                          <p:attrName>style.visibility</p:attrName>
                                        </p:attrNameLst>
                                      </p:cBhvr>
                                      <p:to>
                                        <p:strVal val="visible"/>
                                      </p:to>
                                    </p:set>
                                    <p:animEffect transition="in" filter="fade">
                                      <p:cBhvr>
                                        <p:cTn id="134" dur="500"/>
                                        <p:tgtEl>
                                          <p:spTgt spid="329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92" grpId="0" animBg="1"/>
      <p:bldP spid="329732" grpId="0" build="p" autoUpdateAnimBg="0"/>
      <p:bldP spid="329760" grpId="0" animBg="1" autoUpdateAnimBg="0"/>
      <p:bldP spid="329761" grpId="0" animBg="1" autoUpdateAnimBg="0"/>
      <p:bldP spid="329762" grpId="0" build="p" autoUpdateAnimBg="0"/>
      <p:bldP spid="329769" grpId="0" animBg="1"/>
      <p:bldP spid="329770" grpId="0" animBg="1" autoUpdateAnimBg="0"/>
      <p:bldP spid="329791" grpId="0" build="p" autoUpdateAnimBg="0"/>
      <p:bldP spid="329793" grpId="0" animBg="1"/>
      <p:bldP spid="329794" grpId="0" animBg="1"/>
      <p:bldP spid="329795" grpId="0" animBg="1"/>
      <p:bldP spid="329796" grpId="0" animBg="1"/>
      <p:bldP spid="329797" grpId="0" animBg="1"/>
      <p:bldP spid="329798"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xfrm>
            <a:off x="323528" y="1196975"/>
            <a:ext cx="8640960" cy="5400675"/>
          </a:xfrm>
        </p:spPr>
        <p:txBody>
          <a:bodyPr/>
          <a:lstStyle/>
          <a:p>
            <a:pPr eaLnBrk="1" hangingPunct="1"/>
            <a:r>
              <a:rPr lang="zh-CN" altLang="en-US" dirty="0" smtClean="0">
                <a:latin typeface="Times New Roman" pitchFamily="18" charset="0"/>
              </a:rPr>
              <a:t>选择排序</a:t>
            </a:r>
            <a:r>
              <a:rPr lang="en-US" altLang="zh-CN" dirty="0" smtClean="0">
                <a:latin typeface="Times New Roman" pitchFamily="18" charset="0"/>
              </a:rPr>
              <a:t>——</a:t>
            </a:r>
            <a:r>
              <a:rPr lang="zh-CN" altLang="en-US" dirty="0" smtClean="0">
                <a:latin typeface="Times New Roman" pitchFamily="18" charset="0"/>
              </a:rPr>
              <a:t>算法描述</a:t>
            </a:r>
          </a:p>
          <a:p>
            <a:pPr lvl="1" algn="just" eaLnBrk="1" hangingPunct="1"/>
            <a:r>
              <a:rPr lang="en-US" altLang="zh-CN" sz="2600" dirty="0" smtClean="0">
                <a:latin typeface="Times New Roman" pitchFamily="18" charset="0"/>
              </a:rPr>
              <a:t>Step1</a:t>
            </a:r>
            <a:r>
              <a:rPr lang="zh-CN" altLang="en-US" sz="2600" dirty="0" smtClean="0">
                <a:latin typeface="Times New Roman" pitchFamily="18" charset="0"/>
              </a:rPr>
              <a:t>：通过</a:t>
            </a:r>
            <a:r>
              <a:rPr lang="en-US" altLang="zh-CN" sz="2600" dirty="0" smtClean="0">
                <a:latin typeface="Times New Roman" pitchFamily="18" charset="0"/>
              </a:rPr>
              <a:t>n-1</a:t>
            </a:r>
            <a:r>
              <a:rPr lang="zh-CN" altLang="zh-CN" sz="2600" dirty="0" smtClean="0">
                <a:latin typeface="Times New Roman" pitchFamily="18" charset="0"/>
              </a:rPr>
              <a:t>次关键字比较，从</a:t>
            </a:r>
            <a:r>
              <a:rPr lang="zh-CN" altLang="en-US" sz="2600" dirty="0" smtClean="0">
                <a:latin typeface="Times New Roman" pitchFamily="18" charset="0"/>
              </a:rPr>
              <a:t>原始数列</a:t>
            </a:r>
            <a:r>
              <a:rPr lang="en-US" altLang="zh-CN" sz="2600" dirty="0" smtClean="0">
                <a:latin typeface="Times New Roman" pitchFamily="18" charset="0"/>
              </a:rPr>
              <a:t>{a</a:t>
            </a:r>
            <a:r>
              <a:rPr lang="en-US" altLang="zh-CN" sz="2600" baseline="-25000" dirty="0" smtClean="0">
                <a:latin typeface="Times New Roman" pitchFamily="18" charset="0"/>
              </a:rPr>
              <a:t>1 </a:t>
            </a:r>
            <a:r>
              <a:rPr lang="en-US" altLang="zh-CN" sz="2600" dirty="0" smtClean="0">
                <a:latin typeface="Times New Roman" pitchFamily="18" charset="0"/>
              </a:rPr>
              <a:t>,</a:t>
            </a:r>
            <a:r>
              <a:rPr lang="en-US" altLang="zh-CN" sz="2600" baseline="-25000" dirty="0" smtClean="0">
                <a:latin typeface="Times New Roman" pitchFamily="18" charset="0"/>
              </a:rPr>
              <a:t> </a:t>
            </a:r>
            <a:r>
              <a:rPr lang="en-US" altLang="zh-CN" sz="2600" dirty="0" smtClean="0">
                <a:latin typeface="Times New Roman" pitchFamily="18" charset="0"/>
              </a:rPr>
              <a:t>a</a:t>
            </a:r>
            <a:r>
              <a:rPr lang="en-US" altLang="zh-CN" sz="2600" baseline="-25000" dirty="0" smtClean="0">
                <a:latin typeface="Times New Roman" pitchFamily="18" charset="0"/>
              </a:rPr>
              <a:t>2</a:t>
            </a:r>
            <a:r>
              <a:rPr lang="en-US" altLang="zh-CN" sz="2600" dirty="0" smtClean="0">
                <a:latin typeface="Times New Roman" pitchFamily="18" charset="0"/>
              </a:rPr>
              <a:t>,a</a:t>
            </a:r>
            <a:r>
              <a:rPr lang="en-US" altLang="zh-CN" sz="2600" baseline="-25000" dirty="0" smtClean="0">
                <a:latin typeface="Times New Roman" pitchFamily="18" charset="0"/>
              </a:rPr>
              <a:t>3</a:t>
            </a:r>
            <a:r>
              <a:rPr lang="en-US" altLang="zh-CN" sz="2600" dirty="0" smtClean="0">
                <a:latin typeface="Times New Roman" pitchFamily="18" charset="0"/>
              </a:rPr>
              <a:t>,…,a</a:t>
            </a:r>
            <a:r>
              <a:rPr lang="en-US" altLang="zh-CN" sz="2600" baseline="-25000" dirty="0" smtClean="0">
                <a:latin typeface="Times New Roman" pitchFamily="18" charset="0"/>
              </a:rPr>
              <a:t>n</a:t>
            </a:r>
            <a:r>
              <a:rPr lang="en-US" altLang="zh-CN" sz="2600" dirty="0" smtClean="0">
                <a:latin typeface="Times New Roman" pitchFamily="18" charset="0"/>
              </a:rPr>
              <a:t>}</a:t>
            </a:r>
            <a:r>
              <a:rPr lang="zh-CN" altLang="zh-CN" sz="2600" dirty="0" smtClean="0">
                <a:latin typeface="Times New Roman" pitchFamily="18" charset="0"/>
              </a:rPr>
              <a:t> 中找出关键字最小的记录，将它与第</a:t>
            </a:r>
            <a:r>
              <a:rPr lang="zh-CN" altLang="en-US" sz="2600" dirty="0">
                <a:latin typeface="Times New Roman" pitchFamily="18" charset="0"/>
              </a:rPr>
              <a:t>一</a:t>
            </a:r>
            <a:r>
              <a:rPr lang="zh-CN" altLang="zh-CN" sz="2600" dirty="0" smtClean="0">
                <a:latin typeface="Times New Roman" pitchFamily="18" charset="0"/>
              </a:rPr>
              <a:t>个记录交换</a:t>
            </a:r>
            <a:r>
              <a:rPr lang="zh-CN" altLang="en-US" sz="2600" dirty="0" smtClean="0">
                <a:latin typeface="Times New Roman" pitchFamily="18" charset="0"/>
              </a:rPr>
              <a:t>放在有序数列中，形成</a:t>
            </a:r>
            <a:r>
              <a:rPr lang="en-US" altLang="zh-CN" sz="2600" dirty="0" smtClean="0">
                <a:latin typeface="Times New Roman" pitchFamily="18" charset="0"/>
              </a:rPr>
              <a:t>{a1}</a:t>
            </a:r>
            <a:r>
              <a:rPr lang="zh-CN" altLang="en-US" sz="2600" dirty="0">
                <a:latin typeface="Times New Roman" pitchFamily="18" charset="0"/>
              </a:rPr>
              <a:t>有序</a:t>
            </a:r>
            <a:r>
              <a:rPr lang="zh-CN" altLang="en-US" sz="2600" dirty="0" smtClean="0">
                <a:latin typeface="Times New Roman" pitchFamily="18" charset="0"/>
              </a:rPr>
              <a:t>数列</a:t>
            </a:r>
            <a:r>
              <a:rPr lang="zh-CN" altLang="en-US" sz="2600" dirty="0">
                <a:latin typeface="Times New Roman" pitchFamily="18" charset="0"/>
              </a:rPr>
              <a:t>和</a:t>
            </a:r>
            <a:r>
              <a:rPr lang="en-US" altLang="zh-CN" sz="2600" dirty="0" smtClean="0">
                <a:latin typeface="Times New Roman" pitchFamily="18" charset="0"/>
              </a:rPr>
              <a:t>{a</a:t>
            </a:r>
            <a:r>
              <a:rPr lang="en-US" altLang="zh-CN" sz="2600" baseline="-25000" dirty="0" smtClean="0">
                <a:latin typeface="Times New Roman" pitchFamily="18" charset="0"/>
              </a:rPr>
              <a:t>2</a:t>
            </a:r>
            <a:r>
              <a:rPr lang="en-US" altLang="zh-CN" sz="2600" dirty="0" smtClean="0">
                <a:latin typeface="Times New Roman" pitchFamily="18" charset="0"/>
              </a:rPr>
              <a:t>,a</a:t>
            </a:r>
            <a:r>
              <a:rPr lang="en-US" altLang="zh-CN" sz="2600" baseline="-25000" dirty="0" smtClean="0">
                <a:latin typeface="Times New Roman" pitchFamily="18" charset="0"/>
              </a:rPr>
              <a:t>3</a:t>
            </a:r>
            <a:r>
              <a:rPr lang="en-US" altLang="zh-CN" sz="2600" dirty="0" smtClean="0">
                <a:latin typeface="Times New Roman" pitchFamily="18" charset="0"/>
              </a:rPr>
              <a:t>,…,a</a:t>
            </a:r>
            <a:r>
              <a:rPr lang="en-US" altLang="zh-CN" sz="2600" baseline="-25000" dirty="0" smtClean="0">
                <a:latin typeface="Times New Roman" pitchFamily="18" charset="0"/>
              </a:rPr>
              <a:t>n</a:t>
            </a:r>
            <a:r>
              <a:rPr lang="en-US" altLang="zh-CN" sz="2600" dirty="0" smtClean="0">
                <a:latin typeface="Times New Roman" pitchFamily="18" charset="0"/>
              </a:rPr>
              <a:t>}</a:t>
            </a:r>
            <a:r>
              <a:rPr lang="zh-CN" altLang="en-US" sz="2600" dirty="0" smtClean="0">
                <a:latin typeface="Times New Roman" pitchFamily="18" charset="0"/>
              </a:rPr>
              <a:t> 无序数列两部分</a:t>
            </a:r>
          </a:p>
          <a:p>
            <a:pPr lvl="1" algn="just" eaLnBrk="1" hangingPunct="1"/>
            <a:r>
              <a:rPr lang="en-US" altLang="zh-CN" sz="2600" dirty="0" smtClean="0">
                <a:latin typeface="Times New Roman" pitchFamily="18" charset="0"/>
              </a:rPr>
              <a:t>Step2</a:t>
            </a:r>
            <a:r>
              <a:rPr lang="zh-CN" altLang="en-US" sz="2600" dirty="0" smtClean="0">
                <a:latin typeface="Times New Roman" pitchFamily="18" charset="0"/>
              </a:rPr>
              <a:t>：</a:t>
            </a:r>
            <a:r>
              <a:rPr lang="zh-CN" altLang="zh-CN" sz="2600" dirty="0" smtClean="0">
                <a:latin typeface="Times New Roman" pitchFamily="18" charset="0"/>
              </a:rPr>
              <a:t>再通过</a:t>
            </a:r>
            <a:r>
              <a:rPr lang="en-US" altLang="zh-CN" sz="2600" dirty="0" smtClean="0">
                <a:latin typeface="Times New Roman" pitchFamily="18" charset="0"/>
              </a:rPr>
              <a:t>n-2</a:t>
            </a:r>
            <a:r>
              <a:rPr lang="zh-CN" altLang="zh-CN" sz="2600" dirty="0" smtClean="0">
                <a:latin typeface="Times New Roman" pitchFamily="18" charset="0"/>
              </a:rPr>
              <a:t>次比较，从剩余的</a:t>
            </a:r>
            <a:r>
              <a:rPr lang="en-US" altLang="zh-CN" sz="2600" dirty="0" smtClean="0">
                <a:latin typeface="Times New Roman" pitchFamily="18" charset="0"/>
              </a:rPr>
              <a:t>n-1</a:t>
            </a:r>
            <a:r>
              <a:rPr lang="zh-CN" altLang="zh-CN" sz="2600" dirty="0" smtClean="0">
                <a:latin typeface="Times New Roman" pitchFamily="18" charset="0"/>
              </a:rPr>
              <a:t>个记录中找出关键字次小的记录，将它与第二个记录交换；</a:t>
            </a:r>
            <a:r>
              <a:rPr lang="zh-CN" altLang="en-US" sz="2600" dirty="0" smtClean="0">
                <a:latin typeface="Times New Roman" pitchFamily="18" charset="0"/>
              </a:rPr>
              <a:t>处理第</a:t>
            </a:r>
            <a:r>
              <a:rPr lang="en-US" altLang="zh-CN" sz="2600" dirty="0" err="1" smtClean="0">
                <a:latin typeface="Times New Roman" pitchFamily="18" charset="0"/>
              </a:rPr>
              <a:t>i</a:t>
            </a:r>
            <a:r>
              <a:rPr lang="zh-CN" altLang="en-US" sz="2600" dirty="0" smtClean="0">
                <a:latin typeface="Times New Roman" pitchFamily="18" charset="0"/>
              </a:rPr>
              <a:t>趟排序 </a:t>
            </a:r>
            <a:r>
              <a:rPr lang="en-US" altLang="zh-CN" sz="2600" dirty="0" smtClean="0">
                <a:latin typeface="Times New Roman" pitchFamily="18" charset="0"/>
              </a:rPr>
              <a:t>(</a:t>
            </a:r>
            <a:r>
              <a:rPr lang="en-US" altLang="zh-CN" sz="2600" dirty="0" err="1" smtClean="0">
                <a:latin typeface="Times New Roman" pitchFamily="18" charset="0"/>
              </a:rPr>
              <a:t>i</a:t>
            </a:r>
            <a:r>
              <a:rPr lang="en-US" altLang="zh-CN" sz="2600" dirty="0" smtClean="0">
                <a:latin typeface="Times New Roman" pitchFamily="18" charset="0"/>
              </a:rPr>
              <a:t>=2,3,…,n)</a:t>
            </a:r>
            <a:r>
              <a:rPr lang="zh-CN" altLang="en-US" sz="2600" dirty="0" smtClean="0">
                <a:latin typeface="Times New Roman" pitchFamily="18" charset="0"/>
              </a:rPr>
              <a:t>时，从剩下的</a:t>
            </a:r>
            <a:r>
              <a:rPr lang="en-US" altLang="zh-CN" sz="2600" dirty="0" smtClean="0">
                <a:latin typeface="Times New Roman" pitchFamily="18" charset="0"/>
              </a:rPr>
              <a:t>n-i+1</a:t>
            </a:r>
            <a:r>
              <a:rPr lang="zh-CN" altLang="en-US" sz="2600" dirty="0" smtClean="0">
                <a:latin typeface="Times New Roman" pitchFamily="18" charset="0"/>
              </a:rPr>
              <a:t>个元素中找出最小关键字，放在有序数列的后面</a:t>
            </a:r>
          </a:p>
          <a:p>
            <a:pPr lvl="1" algn="just" eaLnBrk="1" hangingPunct="1"/>
            <a:r>
              <a:rPr lang="en-US" altLang="zh-CN" sz="2600" dirty="0" smtClean="0">
                <a:latin typeface="Times New Roman" pitchFamily="18" charset="0"/>
              </a:rPr>
              <a:t>Step3</a:t>
            </a:r>
            <a:r>
              <a:rPr lang="zh-CN" altLang="en-US" sz="2600" dirty="0" smtClean="0">
                <a:latin typeface="Times New Roman" pitchFamily="18" charset="0"/>
              </a:rPr>
              <a:t>：重复</a:t>
            </a:r>
            <a:r>
              <a:rPr lang="en-US" altLang="zh-CN" sz="2600" dirty="0" smtClean="0">
                <a:latin typeface="Times New Roman" pitchFamily="18" charset="0"/>
              </a:rPr>
              <a:t>Step2</a:t>
            </a:r>
            <a:r>
              <a:rPr lang="zh-CN" altLang="en-US" sz="2600" dirty="0" smtClean="0">
                <a:latin typeface="Times New Roman" pitchFamily="18" charset="0"/>
              </a:rPr>
              <a:t>，经</a:t>
            </a:r>
            <a:r>
              <a:rPr lang="en-US" altLang="zh-CN" sz="2600" dirty="0" smtClean="0">
                <a:latin typeface="Times New Roman" pitchFamily="18" charset="0"/>
              </a:rPr>
              <a:t>n-1</a:t>
            </a:r>
            <a:r>
              <a:rPr lang="zh-CN" altLang="en-US" sz="2600" dirty="0" smtClean="0">
                <a:latin typeface="Times New Roman" pitchFamily="18" charset="0"/>
              </a:rPr>
              <a:t>趟选择处理数列全部</a:t>
            </a:r>
            <a:r>
              <a:rPr lang="zh-CN" altLang="en-US" sz="2600" dirty="0">
                <a:latin typeface="Times New Roman" pitchFamily="18" charset="0"/>
              </a:rPr>
              <a:t>有序</a:t>
            </a:r>
            <a:endParaRPr lang="zh-CN" altLang="en-US" sz="2600" dirty="0" smtClean="0">
              <a:latin typeface="Times New Roman" pitchFamily="18" charset="0"/>
            </a:endParaRPr>
          </a:p>
        </p:txBody>
      </p:sp>
    </p:spTree>
    <p:extLst>
      <p:ext uri="{BB962C8B-B14F-4D97-AF65-F5344CB8AC3E}">
        <p14:creationId xmlns:p14="http://schemas.microsoft.com/office/powerpoint/2010/main" val="9759567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684213" y="1125538"/>
            <a:ext cx="7924800" cy="5715000"/>
          </a:xfrm>
        </p:spPr>
        <p:txBody>
          <a:bodyPr/>
          <a:lstStyle/>
          <a:p>
            <a:pPr eaLnBrk="1" hangingPunct="1"/>
            <a:r>
              <a:rPr lang="zh-CN" altLang="en-US" smtClean="0">
                <a:latin typeface="幼圆" pitchFamily="49" charset="-122"/>
              </a:rPr>
              <a:t>选择</a:t>
            </a:r>
            <a:r>
              <a:rPr lang="zh-CN" altLang="en-US" smtClean="0"/>
              <a:t>排序</a:t>
            </a:r>
            <a:r>
              <a:rPr lang="en-US" altLang="zh-CN" smtClean="0">
                <a:latin typeface="宋体" charset="-122"/>
              </a:rPr>
              <a:t>——</a:t>
            </a:r>
            <a:r>
              <a:rPr lang="zh-CN" altLang="en-US" smtClean="0">
                <a:latin typeface="宋体" charset="-122"/>
              </a:rPr>
              <a:t>算法实现</a:t>
            </a:r>
          </a:p>
          <a:p>
            <a:pPr algn="just" eaLnBrk="1" hangingPunct="1"/>
            <a:endParaRPr lang="en-US" altLang="zh-CN" smtClean="0">
              <a:latin typeface="幼圆" pitchFamily="49" charset="-122"/>
            </a:endParaRPr>
          </a:p>
        </p:txBody>
      </p:sp>
      <p:sp>
        <p:nvSpPr>
          <p:cNvPr id="59395" name="Text Box 3"/>
          <p:cNvSpPr txBox="1">
            <a:spLocks noChangeArrowheads="1"/>
          </p:cNvSpPr>
          <p:nvPr/>
        </p:nvSpPr>
        <p:spPr bwMode="auto">
          <a:xfrm>
            <a:off x="467544" y="1700213"/>
            <a:ext cx="8549135" cy="4708981"/>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dirty="0" smtClean="0">
                <a:solidFill>
                  <a:srgbClr val="000066"/>
                </a:solidFill>
                <a:latin typeface="Consolas" panose="020B0609020204030204" pitchFamily="49" charset="0"/>
              </a:rPr>
              <a:t>void </a:t>
            </a:r>
            <a:r>
              <a:rPr lang="en-US" altLang="zh-CN" sz="2000" dirty="0" err="1" smtClean="0">
                <a:solidFill>
                  <a:srgbClr val="000066"/>
                </a:solidFill>
                <a:latin typeface="Consolas" panose="020B0609020204030204" pitchFamily="49" charset="0"/>
              </a:rPr>
              <a:t>select_sort</a:t>
            </a:r>
            <a:r>
              <a:rPr lang="en-US" altLang="zh-CN" sz="2000" dirty="0" smtClean="0">
                <a:solidFill>
                  <a:srgbClr val="000066"/>
                </a:solidFill>
                <a:latin typeface="Consolas" panose="020B0609020204030204" pitchFamily="49" charset="0"/>
              </a:rPr>
              <a:t>(</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*item</a:t>
            </a:r>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count)</a:t>
            </a:r>
          </a:p>
          <a:p>
            <a:pPr eaLnBrk="1" hangingPunct="1"/>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j, k</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t;</a:t>
            </a:r>
          </a:p>
          <a:p>
            <a:pPr eaLnBrk="1" hangingPunct="1"/>
            <a:r>
              <a:rPr lang="en-US" altLang="zh-CN" sz="2000" dirty="0">
                <a:solidFill>
                  <a:srgbClr val="000066"/>
                </a:solidFill>
                <a:latin typeface="Consolas" panose="020B0609020204030204" pitchFamily="49" charset="0"/>
              </a:rPr>
              <a:t>     for(</a:t>
            </a:r>
            <a:r>
              <a:rPr lang="en-US" altLang="zh-CN" sz="2000" dirty="0" err="1">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=0</a:t>
            </a:r>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&lt;count-1; ++</a:t>
            </a:r>
            <a:r>
              <a:rPr lang="en-US" altLang="zh-CN" sz="2000" dirty="0" err="1">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  n-1</a:t>
            </a:r>
            <a:r>
              <a:rPr lang="zh-CN" altLang="en-US" sz="2000" dirty="0">
                <a:solidFill>
                  <a:srgbClr val="000066"/>
                </a:solidFill>
                <a:latin typeface="Consolas" panose="020B0609020204030204" pitchFamily="49" charset="0"/>
              </a:rPr>
              <a:t>次</a:t>
            </a:r>
            <a:r>
              <a:rPr lang="zh-CN" altLang="en-US" sz="2000" dirty="0" smtClean="0">
                <a:solidFill>
                  <a:srgbClr val="000066"/>
                </a:solidFill>
                <a:latin typeface="Consolas" panose="020B0609020204030204" pitchFamily="49" charset="0"/>
              </a:rPr>
              <a:t>循环</a:t>
            </a:r>
            <a:r>
              <a:rPr lang="en-US" altLang="zh-CN" sz="2000" dirty="0" smtClean="0">
                <a:solidFill>
                  <a:srgbClr val="000066"/>
                </a:solidFill>
                <a:latin typeface="Consolas" panose="020B0609020204030204" pitchFamily="49" charset="0"/>
              </a:rPr>
              <a:t>        </a:t>
            </a:r>
            <a:r>
              <a:rPr lang="zh-CN" altLang="en-US" sz="2000" dirty="0" smtClean="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k = </a:t>
            </a:r>
            <a:r>
              <a:rPr lang="en-US" altLang="zh-CN" sz="2000" dirty="0" err="1" smtClean="0">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无序部分第</a:t>
            </a:r>
            <a:r>
              <a:rPr lang="en-US" altLang="zh-CN" sz="2000" dirty="0">
                <a:solidFill>
                  <a:srgbClr val="000066"/>
                </a:solidFill>
                <a:latin typeface="Consolas" panose="020B0609020204030204" pitchFamily="49" charset="0"/>
              </a:rPr>
              <a:t>1</a:t>
            </a:r>
            <a:r>
              <a:rPr lang="zh-CN" altLang="en-US" sz="2000" dirty="0">
                <a:solidFill>
                  <a:srgbClr val="000066"/>
                </a:solidFill>
                <a:latin typeface="Consolas" panose="020B0609020204030204" pitchFamily="49" charset="0"/>
              </a:rPr>
              <a:t>个元素  *</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t = item[</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及位置            </a:t>
            </a:r>
            <a:r>
              <a:rPr lang="zh-CN" altLang="en-US" sz="2000" dirty="0" smtClean="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for(j=i+1</a:t>
            </a:r>
            <a:r>
              <a:rPr lang="en-US" altLang="zh-CN" sz="2000" dirty="0" smtClean="0">
                <a:solidFill>
                  <a:srgbClr val="000066"/>
                </a:solidFill>
                <a:latin typeface="Consolas" panose="020B0609020204030204" pitchFamily="49" charset="0"/>
              </a:rPr>
              <a:t>; j&lt;count; ++</a:t>
            </a:r>
            <a:r>
              <a:rPr lang="en-US" altLang="zh-CN" sz="2000" dirty="0">
                <a:solidFill>
                  <a:srgbClr val="000066"/>
                </a:solidFill>
                <a:latin typeface="Consolas" panose="020B0609020204030204" pitchFamily="49" charset="0"/>
              </a:rPr>
              <a:t>j</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寻找最小值循环    </a:t>
            </a:r>
            <a:r>
              <a:rPr lang="zh-CN" altLang="en-US" sz="2000" dirty="0" smtClean="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if(item[j] &lt; t</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k=j;  t=item[j</a:t>
            </a:r>
            <a:r>
              <a:rPr lang="en-US" altLang="zh-CN" sz="2000" dirty="0" smtClean="0">
                <a:solidFill>
                  <a:srgbClr val="000066"/>
                </a:solidFill>
                <a:latin typeface="Consolas" panose="020B0609020204030204" pitchFamily="49" charset="0"/>
              </a:rPr>
              <a:t>];     /*  </a:t>
            </a:r>
            <a:r>
              <a:rPr lang="zh-CN" altLang="en-US" sz="2000" dirty="0" smtClean="0">
                <a:solidFill>
                  <a:srgbClr val="000066"/>
                </a:solidFill>
                <a:latin typeface="Consolas" panose="020B0609020204030204" pitchFamily="49" charset="0"/>
              </a:rPr>
              <a:t>记录</a:t>
            </a:r>
            <a:r>
              <a:rPr lang="zh-CN" altLang="en-US" sz="2000" dirty="0">
                <a:solidFill>
                  <a:srgbClr val="000066"/>
                </a:solidFill>
                <a:latin typeface="Consolas" panose="020B0609020204030204" pitchFamily="49" charset="0"/>
              </a:rPr>
              <a:t>最小值及位置   </a:t>
            </a:r>
            <a:r>
              <a:rPr lang="zh-CN" altLang="en-US" sz="2000" dirty="0" smtClean="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item[k] = item[</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交换最小值与无序</a:t>
            </a:r>
            <a:r>
              <a:rPr lang="zh-CN" altLang="en-US" sz="2000" dirty="0" smtClean="0">
                <a:solidFill>
                  <a:srgbClr val="000066"/>
                </a:solidFill>
                <a:latin typeface="Consolas" panose="020B0609020204030204" pitchFamily="49" charset="0"/>
              </a:rPr>
              <a:t>部分 </a:t>
            </a:r>
            <a:r>
              <a:rPr lang="en-US" altLang="zh-CN" sz="2000" dirty="0" smtClean="0">
                <a:solidFill>
                  <a:srgbClr val="000066"/>
                </a:solidFill>
                <a:latin typeface="Consolas" panose="020B0609020204030204" pitchFamily="49" charset="0"/>
              </a:rPr>
              <a:t>*/</a:t>
            </a:r>
          </a:p>
          <a:p>
            <a:pPr eaLnBrk="1" hangingPunct="1"/>
            <a:r>
              <a:rPr lang="en-US" altLang="zh-CN" sz="2000" dirty="0" smtClean="0">
                <a:solidFill>
                  <a:srgbClr val="000066"/>
                </a:solidFill>
                <a:latin typeface="Consolas" panose="020B0609020204030204" pitchFamily="49" charset="0"/>
              </a:rPr>
              <a:t>        item[</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 t;              /*  </a:t>
            </a:r>
            <a:r>
              <a:rPr lang="zh-CN" altLang="en-US" sz="2000" dirty="0">
                <a:solidFill>
                  <a:srgbClr val="000066"/>
                </a:solidFill>
                <a:latin typeface="Consolas" panose="020B0609020204030204" pitchFamily="49" charset="0"/>
              </a:rPr>
              <a:t>第</a:t>
            </a:r>
            <a:r>
              <a:rPr lang="en-US" altLang="zh-CN" sz="2000" dirty="0">
                <a:solidFill>
                  <a:srgbClr val="000066"/>
                </a:solidFill>
                <a:latin typeface="Consolas" panose="020B0609020204030204" pitchFamily="49" charset="0"/>
              </a:rPr>
              <a:t>1</a:t>
            </a:r>
            <a:r>
              <a:rPr lang="zh-CN" altLang="en-US" sz="2000" dirty="0">
                <a:solidFill>
                  <a:srgbClr val="000066"/>
                </a:solidFill>
                <a:latin typeface="Consolas" panose="020B0609020204030204" pitchFamily="49" charset="0"/>
              </a:rPr>
              <a:t>个元素位置       *</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Tree>
    <p:extLst>
      <p:ext uri="{BB962C8B-B14F-4D97-AF65-F5344CB8AC3E}">
        <p14:creationId xmlns:p14="http://schemas.microsoft.com/office/powerpoint/2010/main" val="21081424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0418" name="Rectangle 2"/>
              <p:cNvSpPr>
                <a:spLocks noGrp="1" noChangeArrowheads="1"/>
              </p:cNvSpPr>
              <p:nvPr>
                <p:ph type="body" sz="half" idx="1"/>
              </p:nvPr>
            </p:nvSpPr>
            <p:spPr>
              <a:xfrm>
                <a:off x="566738" y="1125538"/>
                <a:ext cx="7750175" cy="5183187"/>
              </a:xfrm>
            </p:spPr>
            <p:txBody>
              <a:bodyPr/>
              <a:lstStyle/>
              <a:p>
                <a:pPr eaLnBrk="1" hangingPunct="1"/>
                <a:r>
                  <a:rPr lang="zh-CN" altLang="en-US" dirty="0" smtClean="0">
                    <a:latin typeface="幼圆" pitchFamily="49" charset="-122"/>
                  </a:rPr>
                  <a:t>选择</a:t>
                </a:r>
                <a:r>
                  <a:rPr lang="zh-CN" altLang="en-US" dirty="0" smtClean="0"/>
                  <a:t>排序</a:t>
                </a:r>
                <a:r>
                  <a:rPr lang="en-US" altLang="zh-CN" dirty="0" smtClean="0">
                    <a:latin typeface="宋体" charset="-122"/>
                  </a:rPr>
                  <a:t>——</a:t>
                </a:r>
                <a:r>
                  <a:rPr lang="zh-CN" altLang="en-US" dirty="0" smtClean="0">
                    <a:latin typeface="宋体" charset="-122"/>
                  </a:rPr>
                  <a:t>算法分析</a:t>
                </a:r>
              </a:p>
              <a:p>
                <a:pPr lvl="1" eaLnBrk="1" hangingPunct="1"/>
                <a:r>
                  <a:rPr lang="zh-CN" altLang="en-US" dirty="0" smtClean="0"/>
                  <a:t>时间复杂度</a:t>
                </a:r>
              </a:p>
              <a:p>
                <a:pPr lvl="2" eaLnBrk="1" hangingPunct="1"/>
                <a:r>
                  <a:rPr lang="zh-CN" altLang="en-US" dirty="0" smtClean="0"/>
                  <a:t>记录移动次数</a:t>
                </a:r>
              </a:p>
              <a:p>
                <a:pPr lvl="3" eaLnBrk="1" hangingPunct="1"/>
                <a:r>
                  <a:rPr lang="zh-CN" altLang="en-US" dirty="0" smtClean="0"/>
                  <a:t>最好情况：</a:t>
                </a:r>
                <a:r>
                  <a:rPr lang="en-US" altLang="zh-CN" dirty="0" smtClean="0"/>
                  <a:t>0</a:t>
                </a:r>
              </a:p>
              <a:p>
                <a:pPr lvl="3" eaLnBrk="1" hangingPunct="1"/>
                <a:r>
                  <a:rPr lang="zh-CN" altLang="zh-CN" dirty="0" smtClean="0"/>
                  <a:t>最坏情况：3(</a:t>
                </a:r>
                <a:r>
                  <a:rPr lang="en-US" altLang="zh-CN" dirty="0" smtClean="0"/>
                  <a:t>n-1)</a:t>
                </a:r>
              </a:p>
              <a:p>
                <a:pPr lvl="2" eaLnBrk="1" hangingPunct="1"/>
                <a:r>
                  <a:rPr lang="zh-CN" altLang="zh-CN" dirty="0" smtClean="0"/>
                  <a:t>比较次数：</a:t>
                </a:r>
                <a:endParaRPr lang="zh-CN" altLang="en-US" dirty="0" smtClean="0"/>
              </a:p>
              <a:p>
                <a:pPr lvl="3" eaLnBrk="1" hangingPunct="1"/>
                <a:endParaRPr lang="zh-CN" altLang="en-US" sz="2400" dirty="0" smtClean="0"/>
              </a:p>
              <a:p>
                <a:pPr lvl="2" eaLnBrk="1" hangingPunct="1"/>
                <a:r>
                  <a:rPr lang="zh-CN" altLang="en-US" sz="2200" dirty="0" smtClean="0">
                    <a:latin typeface="幼圆" pitchFamily="49" charset="-122"/>
                    <a:sym typeface="Symbol" pitchFamily="18" charset="2"/>
                  </a:rPr>
                  <a:t>时间复杂度</a:t>
                </a:r>
                <a14:m>
                  <m:oMath xmlns:m="http://schemas.openxmlformats.org/officeDocument/2006/math">
                    <m:r>
                      <a:rPr lang="en-US" altLang="zh-CN" sz="2200" b="1" i="1" smtClean="0">
                        <a:latin typeface="Cambria Math"/>
                        <a:sym typeface="Symbol" pitchFamily="18" charset="2"/>
                      </a:rPr>
                      <m:t>𝑶</m:t>
                    </m:r>
                    <m:r>
                      <a:rPr lang="en-US" altLang="zh-CN" sz="2200" b="1" i="1" smtClean="0">
                        <a:latin typeface="Cambria Math"/>
                        <a:sym typeface="Symbol" pitchFamily="18" charset="2"/>
                      </a:rPr>
                      <m:t>(</m:t>
                    </m:r>
                    <m:sSup>
                      <m:sSupPr>
                        <m:ctrlPr>
                          <a:rPr lang="en-US" altLang="zh-CN" sz="2200" b="1" i="1" smtClean="0">
                            <a:latin typeface="Cambria Math"/>
                            <a:sym typeface="Symbol" pitchFamily="18" charset="2"/>
                          </a:rPr>
                        </m:ctrlPr>
                      </m:sSupPr>
                      <m:e>
                        <m:r>
                          <a:rPr lang="en-US" altLang="zh-CN" sz="2200" b="1" i="1" smtClean="0">
                            <a:latin typeface="Cambria Math"/>
                            <a:sym typeface="Symbol" pitchFamily="18" charset="2"/>
                          </a:rPr>
                          <m:t>𝒏</m:t>
                        </m:r>
                      </m:e>
                      <m:sup>
                        <m:r>
                          <a:rPr lang="en-US" altLang="zh-CN" sz="2200" b="1" i="1" smtClean="0">
                            <a:latin typeface="Cambria Math"/>
                            <a:sym typeface="Symbol" pitchFamily="18" charset="2"/>
                          </a:rPr>
                          <m:t>𝟐</m:t>
                        </m:r>
                      </m:sup>
                    </m:sSup>
                  </m:oMath>
                </a14:m>
                <a:r>
                  <a:rPr lang="en-US" altLang="zh-CN" sz="2200" dirty="0" smtClean="0">
                    <a:latin typeface="幼圆" pitchFamily="49" charset="-122"/>
                    <a:sym typeface="Symbol" pitchFamily="18" charset="2"/>
                  </a:rPr>
                  <a:t>)</a:t>
                </a:r>
                <a:endParaRPr lang="zh-CN" altLang="en-US" sz="2200" dirty="0" smtClean="0">
                  <a:latin typeface="幼圆" pitchFamily="49" charset="-122"/>
                  <a:sym typeface="Symbol" pitchFamily="18" charset="2"/>
                </a:endParaRPr>
              </a:p>
              <a:p>
                <a:pPr lvl="1" eaLnBrk="1" hangingPunct="1"/>
                <a:r>
                  <a:rPr lang="zh-CN" altLang="en-US" sz="2400" dirty="0" smtClean="0">
                    <a:latin typeface="幼圆" pitchFamily="49" charset="-122"/>
                    <a:sym typeface="Symbol" pitchFamily="18" charset="2"/>
                  </a:rPr>
                  <a:t>选择排序算法是不稳定的</a:t>
                </a:r>
              </a:p>
            </p:txBody>
          </p:sp>
        </mc:Choice>
        <mc:Fallback xmlns="">
          <p:sp>
            <p:nvSpPr>
              <p:cNvPr id="60418" name="Rectangle 2"/>
              <p:cNvSpPr>
                <a:spLocks noGrp="1" noRot="1" noChangeAspect="1" noMove="1" noResize="1" noEditPoints="1" noAdjustHandles="1" noChangeArrowheads="1" noChangeShapeType="1" noTextEdit="1"/>
              </p:cNvSpPr>
              <p:nvPr>
                <p:ph type="body" sz="half" idx="1"/>
              </p:nvPr>
            </p:nvSpPr>
            <p:spPr>
              <a:xfrm>
                <a:off x="566738" y="1125538"/>
                <a:ext cx="7750175" cy="5183187"/>
              </a:xfrm>
              <a:blipFill rotWithShape="1">
                <a:blip r:embed="rId4"/>
                <a:stretch>
                  <a:fillRect l="-1810" t="-1529"/>
                </a:stretch>
              </a:blipFill>
            </p:spPr>
            <p:txBody>
              <a:bodyPr/>
              <a:lstStyle/>
              <a:p>
                <a:r>
                  <a:rPr lang="zh-CN" altLang="en-US">
                    <a:noFill/>
                  </a:rPr>
                  <a:t> </a:t>
                </a:r>
              </a:p>
            </p:txBody>
          </p:sp>
        </mc:Fallback>
      </mc:AlternateContent>
      <p:sp>
        <p:nvSpPr>
          <p:cNvPr id="60419" name="Text Box 3"/>
          <p:cNvSpPr txBox="1">
            <a:spLocks noChangeArrowheads="1"/>
          </p:cNvSpPr>
          <p:nvPr/>
        </p:nvSpPr>
        <p:spPr bwMode="auto">
          <a:xfrm>
            <a:off x="2667000" y="2819400"/>
            <a:ext cx="24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ea typeface="幼圆" pitchFamily="49" charset="-122"/>
              </a:rPr>
              <a:t> </a:t>
            </a:r>
          </a:p>
        </p:txBody>
      </p:sp>
      <p:graphicFrame>
        <p:nvGraphicFramePr>
          <p:cNvPr id="60420" name="Object 4"/>
          <p:cNvGraphicFramePr>
            <a:graphicFrameLocks noGrp="1" noChangeAspect="1"/>
          </p:cNvGraphicFramePr>
          <p:nvPr>
            <p:ph sz="half" idx="2"/>
            <p:extLst>
              <p:ext uri="{D42A27DB-BD31-4B8C-83A1-F6EECF244321}">
                <p14:modId xmlns:p14="http://schemas.microsoft.com/office/powerpoint/2010/main" val="3115665512"/>
              </p:ext>
            </p:extLst>
          </p:nvPr>
        </p:nvGraphicFramePr>
        <p:xfrm>
          <a:off x="3491880" y="3429000"/>
          <a:ext cx="2232025" cy="709612"/>
        </p:xfrm>
        <a:graphic>
          <a:graphicData uri="http://schemas.openxmlformats.org/presentationml/2006/ole">
            <mc:AlternateContent xmlns:mc="http://schemas.openxmlformats.org/markup-compatibility/2006">
              <mc:Choice xmlns:v="urn:schemas-microsoft-com:vml" Requires="v">
                <p:oleObj spid="_x0000_s115869" name="公式" r:id="rId5" imgW="1358310" imgH="431613" progId="Equation.3">
                  <p:embed/>
                </p:oleObj>
              </mc:Choice>
              <mc:Fallback>
                <p:oleObj name="公式" r:id="rId5" imgW="1358310"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1880" y="3429000"/>
                        <a:ext cx="2232025" cy="709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60421" name="Picture 5" descr="uq159Gnud0y_B3qqkGSD2b4q"/>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050436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611188" y="981075"/>
            <a:ext cx="7848600" cy="5661025"/>
          </a:xfrm>
        </p:spPr>
        <p:txBody>
          <a:bodyPr/>
          <a:lstStyle/>
          <a:p>
            <a:pPr algn="just" eaLnBrk="1" hangingPunct="1"/>
            <a:r>
              <a:rPr lang="zh-CN" altLang="en-US" dirty="0" smtClean="0">
                <a:latin typeface="宋体" charset="-122"/>
              </a:rPr>
              <a:t>插入排序</a:t>
            </a:r>
          </a:p>
          <a:p>
            <a:pPr lvl="1" eaLnBrk="1" hangingPunct="1"/>
            <a:r>
              <a:rPr kumimoji="1" lang="zh-CN" altLang="en-US" dirty="0" smtClean="0">
                <a:latin typeface="宋体" charset="-122"/>
              </a:rPr>
              <a:t>将无序子序列中的一个或几个记录“插入”到有序序列中，从而增加记录的有序子序列的长度</a:t>
            </a:r>
            <a:endParaRPr lang="zh-CN" altLang="en-US" dirty="0" smtClean="0">
              <a:latin typeface="宋体" charset="-122"/>
            </a:endParaRPr>
          </a:p>
          <a:p>
            <a:pPr lvl="1" eaLnBrk="1" hangingPunct="1"/>
            <a:r>
              <a:rPr lang="zh-CN" altLang="en-US" dirty="0" smtClean="0">
                <a:latin typeface="宋体" charset="-122"/>
              </a:rPr>
              <a:t>排序过程</a:t>
            </a:r>
          </a:p>
          <a:p>
            <a:pPr lvl="2" algn="just" eaLnBrk="1" hangingPunct="1"/>
            <a:r>
              <a:rPr lang="zh-CN" altLang="en-US" dirty="0" smtClean="0">
                <a:latin typeface="幼圆" pitchFamily="49" charset="-122"/>
              </a:rPr>
              <a:t>将</a:t>
            </a:r>
            <a:r>
              <a:rPr lang="en-US" altLang="zh-CN" dirty="0" smtClean="0">
                <a:latin typeface="幼圆" pitchFamily="49" charset="-122"/>
              </a:rPr>
              <a:t>n</a:t>
            </a:r>
            <a:r>
              <a:rPr lang="zh-CN" altLang="en-US" dirty="0" smtClean="0">
                <a:latin typeface="幼圆" pitchFamily="49" charset="-122"/>
              </a:rPr>
              <a:t>个元素的数列分为已有序和无序两个部分</a:t>
            </a:r>
          </a:p>
          <a:p>
            <a:pPr lvl="3" algn="just" eaLnBrk="1" hangingPunct="1"/>
            <a:r>
              <a:rPr lang="zh-CN" altLang="en-US" dirty="0" smtClean="0">
                <a:latin typeface="幼圆" pitchFamily="49" charset="-122"/>
              </a:rPr>
              <a:t>每次处理是将无序数列的第一个元素与有序数列的元素</a:t>
            </a:r>
            <a:r>
              <a:rPr lang="zh-CN" altLang="en-US" dirty="0" smtClean="0">
                <a:solidFill>
                  <a:srgbClr val="FF0000"/>
                </a:solidFill>
                <a:latin typeface="幼圆" pitchFamily="49" charset="-122"/>
              </a:rPr>
              <a:t>从后往前</a:t>
            </a:r>
            <a:r>
              <a:rPr lang="zh-CN" altLang="en-US" dirty="0" smtClean="0">
                <a:latin typeface="幼圆" pitchFamily="49" charset="-122"/>
              </a:rPr>
              <a:t>逐个进行比较</a:t>
            </a:r>
            <a:r>
              <a:rPr lang="en-US" altLang="zh-CN" dirty="0" smtClean="0">
                <a:latin typeface="幼圆" pitchFamily="49" charset="-122"/>
              </a:rPr>
              <a:t>,</a:t>
            </a:r>
            <a:r>
              <a:rPr lang="zh-CN" altLang="en-US" dirty="0" smtClean="0">
                <a:latin typeface="幼圆" pitchFamily="49" charset="-122"/>
              </a:rPr>
              <a:t>找出插入位置</a:t>
            </a:r>
            <a:r>
              <a:rPr lang="en-US" altLang="zh-CN" dirty="0" smtClean="0">
                <a:latin typeface="幼圆" pitchFamily="49" charset="-122"/>
              </a:rPr>
              <a:t>,</a:t>
            </a:r>
            <a:r>
              <a:rPr lang="zh-CN" altLang="en-US" smtClean="0">
                <a:latin typeface="幼圆" pitchFamily="49" charset="-122"/>
              </a:rPr>
              <a:t>将该元素插入到有序数列的合适位置</a:t>
            </a:r>
          </a:p>
          <a:p>
            <a:pPr lvl="3" eaLnBrk="1" hangingPunct="1"/>
            <a:r>
              <a:rPr lang="zh-CN" altLang="en-US" dirty="0" smtClean="0">
                <a:latin typeface="宋体" charset="-122"/>
              </a:rPr>
              <a:t>整个排序过程为</a:t>
            </a:r>
            <a:r>
              <a:rPr lang="en-US" altLang="zh-CN" dirty="0" smtClean="0">
                <a:latin typeface="宋体" charset="-122"/>
              </a:rPr>
              <a:t>n-1</a:t>
            </a:r>
            <a:r>
              <a:rPr lang="zh-CN" altLang="zh-CN" dirty="0" smtClean="0">
                <a:latin typeface="宋体" charset="-122"/>
              </a:rPr>
              <a:t>趟插入</a:t>
            </a:r>
            <a:endParaRPr lang="zh-CN" altLang="en-US" dirty="0" smtClean="0">
              <a:latin typeface="宋体" charset="-122"/>
            </a:endParaRPr>
          </a:p>
          <a:p>
            <a:pPr lvl="4" eaLnBrk="1" hangingPunct="1"/>
            <a:r>
              <a:rPr lang="zh-CN" altLang="zh-CN" dirty="0" smtClean="0">
                <a:latin typeface="宋体" charset="-122"/>
              </a:rPr>
              <a:t>即先将序列中第1个记录看成是一个有序子序列，然后从第2个记录开始，逐个进行插入，直至整个序列有序</a:t>
            </a:r>
            <a:endParaRPr lang="zh-CN" altLang="en-US" dirty="0" smtClean="0">
              <a:latin typeface="宋体" charset="-122"/>
            </a:endParaRPr>
          </a:p>
        </p:txBody>
      </p:sp>
    </p:spTree>
    <p:extLst>
      <p:ext uri="{BB962C8B-B14F-4D97-AF65-F5344CB8AC3E}">
        <p14:creationId xmlns:p14="http://schemas.microsoft.com/office/powerpoint/2010/main" val="42245287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611188" y="1196975"/>
            <a:ext cx="7848600" cy="5661025"/>
          </a:xfrm>
        </p:spPr>
        <p:txBody>
          <a:bodyPr/>
          <a:lstStyle/>
          <a:p>
            <a:pPr algn="just" eaLnBrk="1" hangingPunct="1"/>
            <a:r>
              <a:rPr lang="zh-CN" altLang="en-US" dirty="0" smtClean="0">
                <a:latin typeface="宋体" charset="-122"/>
              </a:rPr>
              <a:t>插入排序</a:t>
            </a:r>
            <a:r>
              <a:rPr lang="en-US" altLang="zh-CN" dirty="0" smtClean="0">
                <a:latin typeface="宋体" charset="-122"/>
              </a:rPr>
              <a:t>——</a:t>
            </a:r>
            <a:r>
              <a:rPr lang="zh-CN" altLang="en-US" dirty="0" smtClean="0">
                <a:latin typeface="宋体" charset="-122"/>
              </a:rPr>
              <a:t>实现过程</a:t>
            </a:r>
          </a:p>
        </p:txBody>
      </p:sp>
      <p:sp>
        <p:nvSpPr>
          <p:cNvPr id="323587" name="Text Box 3"/>
          <p:cNvSpPr txBox="1">
            <a:spLocks noChangeArrowheads="1"/>
          </p:cNvSpPr>
          <p:nvPr/>
        </p:nvSpPr>
        <p:spPr bwMode="auto">
          <a:xfrm>
            <a:off x="3276600" y="1773238"/>
            <a:ext cx="4269117"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a:t>49   30   </a:t>
            </a:r>
            <a:r>
              <a:rPr kumimoji="1" lang="en-US" altLang="zh-CN" sz="2000" b="0" dirty="0" smtClean="0"/>
              <a:t>  61   </a:t>
            </a:r>
            <a:r>
              <a:rPr kumimoji="1" lang="en-US" altLang="zh-CN" sz="2000" b="0" dirty="0"/>
              <a:t>87   76   13   27</a:t>
            </a:r>
          </a:p>
        </p:txBody>
      </p:sp>
      <p:sp>
        <p:nvSpPr>
          <p:cNvPr id="323588" name="Text Box 4"/>
          <p:cNvSpPr txBox="1">
            <a:spLocks noChangeArrowheads="1"/>
          </p:cNvSpPr>
          <p:nvPr/>
        </p:nvSpPr>
        <p:spPr bwMode="auto">
          <a:xfrm>
            <a:off x="2066925" y="2365375"/>
            <a:ext cx="54340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err="1"/>
              <a:t>i</a:t>
            </a:r>
            <a:r>
              <a:rPr kumimoji="1" lang="en-US" altLang="zh-CN" sz="2000" b="0" dirty="0"/>
              <a:t>=2   </a:t>
            </a:r>
            <a:r>
              <a:rPr kumimoji="1" lang="en-US" altLang="zh-CN" sz="2000" b="0" dirty="0">
                <a:solidFill>
                  <a:srgbClr val="FF3300"/>
                </a:solidFill>
              </a:rPr>
              <a:t>   </a:t>
            </a:r>
            <a:r>
              <a:rPr kumimoji="1" lang="en-US" altLang="zh-CN" sz="2000" b="0" dirty="0"/>
              <a:t>  (30   49)   61   87   76   13   27</a:t>
            </a:r>
          </a:p>
        </p:txBody>
      </p:sp>
      <p:sp>
        <p:nvSpPr>
          <p:cNvPr id="323589" name="Text Box 5"/>
          <p:cNvSpPr txBox="1">
            <a:spLocks noChangeArrowheads="1"/>
          </p:cNvSpPr>
          <p:nvPr/>
        </p:nvSpPr>
        <p:spPr bwMode="auto">
          <a:xfrm>
            <a:off x="2066925" y="2925763"/>
            <a:ext cx="5665333"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err="1"/>
              <a:t>i</a:t>
            </a:r>
            <a:r>
              <a:rPr kumimoji="1" lang="en-US" altLang="zh-CN" sz="2000" b="0" dirty="0"/>
              <a:t>=3        (30  </a:t>
            </a:r>
            <a:r>
              <a:rPr kumimoji="1" lang="en-US" altLang="zh-CN" sz="2000" b="0" dirty="0" smtClean="0"/>
              <a:t> 49    61</a:t>
            </a:r>
            <a:r>
              <a:rPr kumimoji="1" lang="en-US" altLang="zh-CN" sz="2000" b="0" dirty="0"/>
              <a:t>)   87   76   13   27</a:t>
            </a:r>
          </a:p>
        </p:txBody>
      </p:sp>
      <p:sp>
        <p:nvSpPr>
          <p:cNvPr id="323590" name="Text Box 6"/>
          <p:cNvSpPr txBox="1">
            <a:spLocks noChangeArrowheads="1"/>
          </p:cNvSpPr>
          <p:nvPr/>
        </p:nvSpPr>
        <p:spPr bwMode="auto">
          <a:xfrm>
            <a:off x="2066925" y="3486150"/>
            <a:ext cx="557556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err="1"/>
              <a:t>i</a:t>
            </a:r>
            <a:r>
              <a:rPr kumimoji="1" lang="en-US" altLang="zh-CN" sz="2000" b="0" dirty="0"/>
              <a:t>=4        (30   49   </a:t>
            </a:r>
            <a:r>
              <a:rPr kumimoji="1" lang="en-US" altLang="zh-CN" sz="2000" b="0" dirty="0" smtClean="0"/>
              <a:t> 61   </a:t>
            </a:r>
            <a:r>
              <a:rPr kumimoji="1" lang="en-US" altLang="zh-CN" sz="2000" b="0" dirty="0"/>
              <a:t>87)   76   13   27</a:t>
            </a:r>
          </a:p>
        </p:txBody>
      </p:sp>
      <p:sp>
        <p:nvSpPr>
          <p:cNvPr id="323591" name="Text Box 7"/>
          <p:cNvSpPr txBox="1">
            <a:spLocks noChangeArrowheads="1"/>
          </p:cNvSpPr>
          <p:nvPr/>
        </p:nvSpPr>
        <p:spPr bwMode="auto">
          <a:xfrm>
            <a:off x="2066925" y="4046538"/>
            <a:ext cx="557556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err="1"/>
              <a:t>i</a:t>
            </a:r>
            <a:r>
              <a:rPr kumimoji="1" lang="en-US" altLang="zh-CN" sz="2000" b="0" dirty="0"/>
              <a:t>=5        (30   49   </a:t>
            </a:r>
            <a:r>
              <a:rPr kumimoji="1" lang="en-US" altLang="zh-CN" sz="2000" b="0" dirty="0" smtClean="0"/>
              <a:t> 61   </a:t>
            </a:r>
            <a:r>
              <a:rPr kumimoji="1" lang="en-US" altLang="zh-CN" sz="2000" b="0" dirty="0"/>
              <a:t>76   87)   13   27</a:t>
            </a:r>
          </a:p>
        </p:txBody>
      </p:sp>
      <p:sp>
        <p:nvSpPr>
          <p:cNvPr id="323592" name="Text Box 8"/>
          <p:cNvSpPr txBox="1">
            <a:spLocks noChangeArrowheads="1"/>
          </p:cNvSpPr>
          <p:nvPr/>
        </p:nvSpPr>
        <p:spPr bwMode="auto">
          <a:xfrm>
            <a:off x="2066925" y="4606925"/>
            <a:ext cx="557556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err="1"/>
              <a:t>i</a:t>
            </a:r>
            <a:r>
              <a:rPr kumimoji="1" lang="en-US" altLang="zh-CN" sz="2000" b="0" dirty="0"/>
              <a:t>=6        (13   30   </a:t>
            </a:r>
            <a:r>
              <a:rPr kumimoji="1" lang="en-US" altLang="zh-CN" sz="2000" b="0" dirty="0" smtClean="0"/>
              <a:t> 49   </a:t>
            </a:r>
            <a:r>
              <a:rPr kumimoji="1" lang="en-US" altLang="zh-CN" sz="2000" b="0" dirty="0"/>
              <a:t>61   76   87)   27</a:t>
            </a:r>
          </a:p>
        </p:txBody>
      </p:sp>
      <p:grpSp>
        <p:nvGrpSpPr>
          <p:cNvPr id="323593" name="Group 9"/>
          <p:cNvGrpSpPr>
            <a:grpSpLocks/>
          </p:cNvGrpSpPr>
          <p:nvPr/>
        </p:nvGrpSpPr>
        <p:grpSpPr bwMode="auto">
          <a:xfrm>
            <a:off x="3635375" y="2133600"/>
            <a:ext cx="504825" cy="328613"/>
            <a:chOff x="1986" y="1986"/>
            <a:chExt cx="341" cy="207"/>
          </a:xfrm>
        </p:grpSpPr>
        <p:sp>
          <p:nvSpPr>
            <p:cNvPr id="51259" name="Line 10"/>
            <p:cNvSpPr>
              <a:spLocks noChangeShapeType="1"/>
            </p:cNvSpPr>
            <p:nvPr/>
          </p:nvSpPr>
          <p:spPr bwMode="auto">
            <a:xfrm>
              <a:off x="2327" y="1986"/>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260" name="Line 11"/>
            <p:cNvSpPr>
              <a:spLocks noChangeShapeType="1"/>
            </p:cNvSpPr>
            <p:nvPr/>
          </p:nvSpPr>
          <p:spPr bwMode="auto">
            <a:xfrm flipH="1">
              <a:off x="1986" y="2079"/>
              <a:ext cx="3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261" name="Line 12"/>
            <p:cNvSpPr>
              <a:spLocks noChangeShapeType="1"/>
            </p:cNvSpPr>
            <p:nvPr/>
          </p:nvSpPr>
          <p:spPr bwMode="auto">
            <a:xfrm flipH="1">
              <a:off x="1986" y="2089"/>
              <a:ext cx="0"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23597" name="Line 13"/>
          <p:cNvSpPr>
            <a:spLocks noChangeShapeType="1"/>
          </p:cNvSpPr>
          <p:nvPr/>
        </p:nvSpPr>
        <p:spPr bwMode="auto">
          <a:xfrm>
            <a:off x="4889500" y="2708275"/>
            <a:ext cx="0" cy="327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3598" name="Line 14"/>
          <p:cNvSpPr>
            <a:spLocks noChangeShapeType="1"/>
          </p:cNvSpPr>
          <p:nvPr/>
        </p:nvSpPr>
        <p:spPr bwMode="auto">
          <a:xfrm>
            <a:off x="5533504" y="3284538"/>
            <a:ext cx="0" cy="315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323599" name="Group 15"/>
          <p:cNvGrpSpPr>
            <a:grpSpLocks/>
          </p:cNvGrpSpPr>
          <p:nvPr/>
        </p:nvGrpSpPr>
        <p:grpSpPr bwMode="auto">
          <a:xfrm>
            <a:off x="5437115" y="3860800"/>
            <a:ext cx="729505" cy="309563"/>
            <a:chOff x="2017" y="1986"/>
            <a:chExt cx="310" cy="195"/>
          </a:xfrm>
        </p:grpSpPr>
        <p:sp>
          <p:nvSpPr>
            <p:cNvPr id="51256" name="Line 16"/>
            <p:cNvSpPr>
              <a:spLocks noChangeShapeType="1"/>
            </p:cNvSpPr>
            <p:nvPr/>
          </p:nvSpPr>
          <p:spPr bwMode="auto">
            <a:xfrm>
              <a:off x="2327" y="1986"/>
              <a:ext cx="0" cy="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257" name="Line 17"/>
            <p:cNvSpPr>
              <a:spLocks noChangeShapeType="1"/>
            </p:cNvSpPr>
            <p:nvPr/>
          </p:nvSpPr>
          <p:spPr bwMode="auto">
            <a:xfrm flipH="1" flipV="1">
              <a:off x="2017" y="2077"/>
              <a:ext cx="310" cy="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258" name="Line 18"/>
            <p:cNvSpPr>
              <a:spLocks noChangeShapeType="1"/>
            </p:cNvSpPr>
            <p:nvPr/>
          </p:nvSpPr>
          <p:spPr bwMode="auto">
            <a:xfrm flipH="1">
              <a:off x="2017" y="2077"/>
              <a:ext cx="0" cy="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 name="组合 1"/>
          <p:cNvGrpSpPr/>
          <p:nvPr/>
        </p:nvGrpSpPr>
        <p:grpSpPr>
          <a:xfrm>
            <a:off x="3563887" y="4437063"/>
            <a:ext cx="3186957" cy="287337"/>
            <a:chOff x="3563887" y="4437063"/>
            <a:chExt cx="3186957" cy="287337"/>
          </a:xfrm>
        </p:grpSpPr>
        <p:sp>
          <p:nvSpPr>
            <p:cNvPr id="51253" name="Line 20"/>
            <p:cNvSpPr>
              <a:spLocks noChangeShapeType="1"/>
            </p:cNvSpPr>
            <p:nvPr/>
          </p:nvSpPr>
          <p:spPr bwMode="auto">
            <a:xfrm flipH="1">
              <a:off x="6748531" y="4437063"/>
              <a:ext cx="2313" cy="1169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254" name="Line 21"/>
            <p:cNvSpPr>
              <a:spLocks noChangeShapeType="1"/>
            </p:cNvSpPr>
            <p:nvPr/>
          </p:nvSpPr>
          <p:spPr bwMode="auto">
            <a:xfrm flipH="1" flipV="1">
              <a:off x="3563887" y="4554046"/>
              <a:ext cx="3186957" cy="9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255" name="Line 22"/>
            <p:cNvSpPr>
              <a:spLocks noChangeShapeType="1"/>
            </p:cNvSpPr>
            <p:nvPr/>
          </p:nvSpPr>
          <p:spPr bwMode="auto">
            <a:xfrm>
              <a:off x="3563888" y="4555029"/>
              <a:ext cx="0" cy="1693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23611" name="Text Box 27"/>
          <p:cNvSpPr txBox="1">
            <a:spLocks noChangeArrowheads="1"/>
          </p:cNvSpPr>
          <p:nvPr/>
        </p:nvSpPr>
        <p:spPr bwMode="auto">
          <a:xfrm>
            <a:off x="2068513" y="1779588"/>
            <a:ext cx="185018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err="1"/>
              <a:t>i</a:t>
            </a:r>
            <a:r>
              <a:rPr kumimoji="1" lang="en-US" altLang="zh-CN" sz="2000" b="0" dirty="0"/>
              <a:t>=1        </a:t>
            </a:r>
            <a:r>
              <a:rPr kumimoji="1" lang="en-US" altLang="zh-CN" sz="2000" b="0" dirty="0" smtClean="0"/>
              <a:t>(   </a:t>
            </a:r>
            <a:r>
              <a:rPr kumimoji="1" lang="en-US" altLang="zh-CN" sz="2000" b="0" dirty="0"/>
              <a:t>)</a:t>
            </a:r>
          </a:p>
        </p:txBody>
      </p:sp>
      <p:sp>
        <p:nvSpPr>
          <p:cNvPr id="323612" name="Text Box 28"/>
          <p:cNvSpPr txBox="1">
            <a:spLocks noChangeArrowheads="1"/>
          </p:cNvSpPr>
          <p:nvPr/>
        </p:nvSpPr>
        <p:spPr bwMode="auto">
          <a:xfrm>
            <a:off x="2051050" y="5229225"/>
            <a:ext cx="53451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t>i=7        (13   30   49   61   76   87)  27</a:t>
            </a:r>
          </a:p>
        </p:txBody>
      </p:sp>
      <p:sp>
        <p:nvSpPr>
          <p:cNvPr id="323631" name="Text Box 47"/>
          <p:cNvSpPr txBox="1">
            <a:spLocks noChangeArrowheads="1"/>
          </p:cNvSpPr>
          <p:nvPr/>
        </p:nvSpPr>
        <p:spPr bwMode="auto">
          <a:xfrm>
            <a:off x="6948264" y="5212587"/>
            <a:ext cx="50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t>87</a:t>
            </a:r>
          </a:p>
        </p:txBody>
      </p:sp>
      <p:sp>
        <p:nvSpPr>
          <p:cNvPr id="323632" name="Text Box 48"/>
          <p:cNvSpPr txBox="1">
            <a:spLocks noChangeArrowheads="1"/>
          </p:cNvSpPr>
          <p:nvPr/>
        </p:nvSpPr>
        <p:spPr bwMode="auto">
          <a:xfrm>
            <a:off x="6362159" y="5212587"/>
            <a:ext cx="50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a:t>76</a:t>
            </a:r>
          </a:p>
        </p:txBody>
      </p:sp>
      <p:sp>
        <p:nvSpPr>
          <p:cNvPr id="323633" name="Text Box 49"/>
          <p:cNvSpPr txBox="1">
            <a:spLocks noChangeArrowheads="1"/>
          </p:cNvSpPr>
          <p:nvPr/>
        </p:nvSpPr>
        <p:spPr bwMode="auto">
          <a:xfrm>
            <a:off x="5776056" y="5212587"/>
            <a:ext cx="50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t>61</a:t>
            </a:r>
          </a:p>
        </p:txBody>
      </p:sp>
      <p:sp>
        <p:nvSpPr>
          <p:cNvPr id="323634" name="Text Box 50"/>
          <p:cNvSpPr txBox="1">
            <a:spLocks noChangeArrowheads="1"/>
          </p:cNvSpPr>
          <p:nvPr/>
        </p:nvSpPr>
        <p:spPr bwMode="auto">
          <a:xfrm>
            <a:off x="5189953" y="5212587"/>
            <a:ext cx="50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t>49</a:t>
            </a:r>
          </a:p>
        </p:txBody>
      </p:sp>
      <p:sp>
        <p:nvSpPr>
          <p:cNvPr id="323635" name="Text Box 51"/>
          <p:cNvSpPr txBox="1">
            <a:spLocks noChangeArrowheads="1"/>
          </p:cNvSpPr>
          <p:nvPr/>
        </p:nvSpPr>
        <p:spPr bwMode="auto">
          <a:xfrm>
            <a:off x="4510403" y="5210969"/>
            <a:ext cx="601447" cy="40011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smtClean="0"/>
              <a:t> 30</a:t>
            </a:r>
            <a:endParaRPr kumimoji="1" lang="en-US" altLang="zh-CN" sz="2000" b="0" dirty="0"/>
          </a:p>
        </p:txBody>
      </p:sp>
      <p:sp>
        <p:nvSpPr>
          <p:cNvPr id="323636" name="Text Box 52"/>
          <p:cNvSpPr txBox="1">
            <a:spLocks noChangeArrowheads="1"/>
          </p:cNvSpPr>
          <p:nvPr/>
        </p:nvSpPr>
        <p:spPr bwMode="auto">
          <a:xfrm>
            <a:off x="3924300" y="5212587"/>
            <a:ext cx="5080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a:solidFill>
                  <a:srgbClr val="0000FF"/>
                </a:solidFill>
              </a:rPr>
              <a:t>27</a:t>
            </a:r>
            <a:endParaRPr kumimoji="1" lang="en-US" altLang="zh-CN" sz="2000" b="0" dirty="0"/>
          </a:p>
        </p:txBody>
      </p:sp>
      <p:grpSp>
        <p:nvGrpSpPr>
          <p:cNvPr id="323637" name="Group 53"/>
          <p:cNvGrpSpPr>
            <a:grpSpLocks/>
          </p:cNvGrpSpPr>
          <p:nvPr/>
        </p:nvGrpSpPr>
        <p:grpSpPr bwMode="auto">
          <a:xfrm>
            <a:off x="1763713" y="6165850"/>
            <a:ext cx="5908675" cy="401638"/>
            <a:chOff x="1152" y="3115"/>
            <a:chExt cx="3722" cy="253"/>
          </a:xfrm>
        </p:grpSpPr>
        <p:sp>
          <p:nvSpPr>
            <p:cNvPr id="51236" name="Text Box 54"/>
            <p:cNvSpPr txBox="1">
              <a:spLocks noChangeArrowheads="1"/>
            </p:cNvSpPr>
            <p:nvPr/>
          </p:nvSpPr>
          <p:spPr bwMode="auto">
            <a:xfrm>
              <a:off x="1392" y="3115"/>
              <a:ext cx="348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t>              (13   27   30   49   61   76   97)</a:t>
              </a:r>
            </a:p>
          </p:txBody>
        </p:sp>
        <p:sp>
          <p:nvSpPr>
            <p:cNvPr id="51237" name="Text Box 55"/>
            <p:cNvSpPr txBox="1">
              <a:spLocks noChangeArrowheads="1"/>
            </p:cNvSpPr>
            <p:nvPr/>
          </p:nvSpPr>
          <p:spPr bwMode="auto">
            <a:xfrm>
              <a:off x="1152" y="3118"/>
              <a:ext cx="114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b="0"/>
                <a:t>排序结果：</a:t>
              </a:r>
            </a:p>
          </p:txBody>
        </p:sp>
      </p:grpSp>
      <p:sp>
        <p:nvSpPr>
          <p:cNvPr id="323640" name="Oval 56"/>
          <p:cNvSpPr>
            <a:spLocks noChangeArrowheads="1"/>
          </p:cNvSpPr>
          <p:nvPr/>
        </p:nvSpPr>
        <p:spPr bwMode="auto">
          <a:xfrm>
            <a:off x="3924300" y="1773238"/>
            <a:ext cx="360363"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1" name="Oval 57"/>
          <p:cNvSpPr>
            <a:spLocks noChangeArrowheads="1"/>
          </p:cNvSpPr>
          <p:nvPr/>
        </p:nvSpPr>
        <p:spPr bwMode="auto">
          <a:xfrm>
            <a:off x="4703763" y="2368550"/>
            <a:ext cx="360362"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2" name="Oval 58"/>
          <p:cNvSpPr>
            <a:spLocks noChangeArrowheads="1"/>
          </p:cNvSpPr>
          <p:nvPr/>
        </p:nvSpPr>
        <p:spPr bwMode="auto">
          <a:xfrm>
            <a:off x="5373688" y="2924175"/>
            <a:ext cx="360362"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3" name="Oval 59"/>
          <p:cNvSpPr>
            <a:spLocks noChangeArrowheads="1"/>
          </p:cNvSpPr>
          <p:nvPr/>
        </p:nvSpPr>
        <p:spPr bwMode="auto">
          <a:xfrm>
            <a:off x="5986437" y="3500438"/>
            <a:ext cx="360363"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3645" name="Oval 61"/>
          <p:cNvSpPr>
            <a:spLocks noChangeArrowheads="1"/>
          </p:cNvSpPr>
          <p:nvPr/>
        </p:nvSpPr>
        <p:spPr bwMode="auto">
          <a:xfrm>
            <a:off x="7138565" y="4627563"/>
            <a:ext cx="360363"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3613" name="Group 29"/>
          <p:cNvGrpSpPr>
            <a:grpSpLocks/>
          </p:cNvGrpSpPr>
          <p:nvPr/>
        </p:nvGrpSpPr>
        <p:grpSpPr bwMode="auto">
          <a:xfrm>
            <a:off x="6372225" y="5589588"/>
            <a:ext cx="271463" cy="631825"/>
            <a:chOff x="3398" y="3120"/>
            <a:chExt cx="171" cy="398"/>
          </a:xfrm>
        </p:grpSpPr>
        <p:sp>
          <p:nvSpPr>
            <p:cNvPr id="51248" name="Line 30"/>
            <p:cNvSpPr>
              <a:spLocks noChangeShapeType="1"/>
            </p:cNvSpPr>
            <p:nvPr/>
          </p:nvSpPr>
          <p:spPr bwMode="auto">
            <a:xfrm flipV="1">
              <a:off x="3504" y="3120"/>
              <a:ext cx="0" cy="24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9" name="Text Box 31"/>
            <p:cNvSpPr txBox="1">
              <a:spLocks noChangeArrowheads="1"/>
            </p:cNvSpPr>
            <p:nvPr/>
          </p:nvSpPr>
          <p:spPr bwMode="auto">
            <a:xfrm>
              <a:off x="3398" y="3268"/>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a:solidFill>
                    <a:srgbClr val="FF0000"/>
                  </a:solidFill>
                </a:rPr>
                <a:t>j</a:t>
              </a:r>
            </a:p>
          </p:txBody>
        </p:sp>
      </p:grpSp>
      <p:grpSp>
        <p:nvGrpSpPr>
          <p:cNvPr id="323616" name="Group 32"/>
          <p:cNvGrpSpPr>
            <a:grpSpLocks/>
          </p:cNvGrpSpPr>
          <p:nvPr/>
        </p:nvGrpSpPr>
        <p:grpSpPr bwMode="auto">
          <a:xfrm>
            <a:off x="3995738" y="5589588"/>
            <a:ext cx="271462" cy="631825"/>
            <a:chOff x="3398" y="3120"/>
            <a:chExt cx="171" cy="398"/>
          </a:xfrm>
        </p:grpSpPr>
        <p:sp>
          <p:nvSpPr>
            <p:cNvPr id="51246" name="Line 33"/>
            <p:cNvSpPr>
              <a:spLocks noChangeShapeType="1"/>
            </p:cNvSpPr>
            <p:nvPr/>
          </p:nvSpPr>
          <p:spPr bwMode="auto">
            <a:xfrm flipV="1">
              <a:off x="3504" y="31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7" name="Text Box 34"/>
            <p:cNvSpPr txBox="1">
              <a:spLocks noChangeArrowheads="1"/>
            </p:cNvSpPr>
            <p:nvPr/>
          </p:nvSpPr>
          <p:spPr bwMode="auto">
            <a:xfrm>
              <a:off x="3398" y="3268"/>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rPr>
                <a:t>j</a:t>
              </a:r>
            </a:p>
          </p:txBody>
        </p:sp>
      </p:grpSp>
      <p:grpSp>
        <p:nvGrpSpPr>
          <p:cNvPr id="323619" name="Group 35"/>
          <p:cNvGrpSpPr>
            <a:grpSpLocks/>
          </p:cNvGrpSpPr>
          <p:nvPr/>
        </p:nvGrpSpPr>
        <p:grpSpPr bwMode="auto">
          <a:xfrm>
            <a:off x="5219700" y="5589588"/>
            <a:ext cx="271463" cy="631825"/>
            <a:chOff x="3398" y="3120"/>
            <a:chExt cx="171" cy="398"/>
          </a:xfrm>
        </p:grpSpPr>
        <p:sp>
          <p:nvSpPr>
            <p:cNvPr id="51244" name="Line 36"/>
            <p:cNvSpPr>
              <a:spLocks noChangeShapeType="1"/>
            </p:cNvSpPr>
            <p:nvPr/>
          </p:nvSpPr>
          <p:spPr bwMode="auto">
            <a:xfrm flipV="1">
              <a:off x="3504" y="31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5" name="Text Box 37"/>
            <p:cNvSpPr txBox="1">
              <a:spLocks noChangeArrowheads="1"/>
            </p:cNvSpPr>
            <p:nvPr/>
          </p:nvSpPr>
          <p:spPr bwMode="auto">
            <a:xfrm>
              <a:off x="3398" y="3268"/>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rPr>
                <a:t>j</a:t>
              </a:r>
            </a:p>
          </p:txBody>
        </p:sp>
      </p:grpSp>
      <p:grpSp>
        <p:nvGrpSpPr>
          <p:cNvPr id="323622" name="Group 38"/>
          <p:cNvGrpSpPr>
            <a:grpSpLocks/>
          </p:cNvGrpSpPr>
          <p:nvPr/>
        </p:nvGrpSpPr>
        <p:grpSpPr bwMode="auto">
          <a:xfrm>
            <a:off x="5724525" y="5589588"/>
            <a:ext cx="271463" cy="631825"/>
            <a:chOff x="3398" y="3120"/>
            <a:chExt cx="171" cy="398"/>
          </a:xfrm>
        </p:grpSpPr>
        <p:sp>
          <p:nvSpPr>
            <p:cNvPr id="51242" name="Line 39"/>
            <p:cNvSpPr>
              <a:spLocks noChangeShapeType="1"/>
            </p:cNvSpPr>
            <p:nvPr/>
          </p:nvSpPr>
          <p:spPr bwMode="auto">
            <a:xfrm flipV="1">
              <a:off x="3504" y="31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3" name="Text Box 40"/>
            <p:cNvSpPr txBox="1">
              <a:spLocks noChangeArrowheads="1"/>
            </p:cNvSpPr>
            <p:nvPr/>
          </p:nvSpPr>
          <p:spPr bwMode="auto">
            <a:xfrm>
              <a:off x="3398" y="3268"/>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rPr>
                <a:t>j</a:t>
              </a:r>
            </a:p>
          </p:txBody>
        </p:sp>
      </p:grpSp>
      <p:grpSp>
        <p:nvGrpSpPr>
          <p:cNvPr id="323625" name="Group 41"/>
          <p:cNvGrpSpPr>
            <a:grpSpLocks/>
          </p:cNvGrpSpPr>
          <p:nvPr/>
        </p:nvGrpSpPr>
        <p:grpSpPr bwMode="auto">
          <a:xfrm>
            <a:off x="4572000" y="5589588"/>
            <a:ext cx="271463" cy="631825"/>
            <a:chOff x="3398" y="3120"/>
            <a:chExt cx="171" cy="398"/>
          </a:xfrm>
        </p:grpSpPr>
        <p:sp>
          <p:nvSpPr>
            <p:cNvPr id="51240" name="Line 42"/>
            <p:cNvSpPr>
              <a:spLocks noChangeShapeType="1"/>
            </p:cNvSpPr>
            <p:nvPr/>
          </p:nvSpPr>
          <p:spPr bwMode="auto">
            <a:xfrm flipV="1">
              <a:off x="3504" y="31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1" name="Text Box 43"/>
            <p:cNvSpPr txBox="1">
              <a:spLocks noChangeArrowheads="1"/>
            </p:cNvSpPr>
            <p:nvPr/>
          </p:nvSpPr>
          <p:spPr bwMode="auto">
            <a:xfrm>
              <a:off x="3398" y="3268"/>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rPr>
                <a:t>j</a:t>
              </a:r>
            </a:p>
          </p:txBody>
        </p:sp>
      </p:grpSp>
      <p:grpSp>
        <p:nvGrpSpPr>
          <p:cNvPr id="323628" name="Group 44"/>
          <p:cNvGrpSpPr>
            <a:grpSpLocks/>
          </p:cNvGrpSpPr>
          <p:nvPr/>
        </p:nvGrpSpPr>
        <p:grpSpPr bwMode="auto">
          <a:xfrm>
            <a:off x="3348038" y="5589588"/>
            <a:ext cx="271462" cy="631825"/>
            <a:chOff x="3398" y="3120"/>
            <a:chExt cx="171" cy="398"/>
          </a:xfrm>
        </p:grpSpPr>
        <p:sp>
          <p:nvSpPr>
            <p:cNvPr id="51238" name="Line 45"/>
            <p:cNvSpPr>
              <a:spLocks noChangeShapeType="1"/>
            </p:cNvSpPr>
            <p:nvPr/>
          </p:nvSpPr>
          <p:spPr bwMode="auto">
            <a:xfrm flipV="1">
              <a:off x="3504" y="3120"/>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9" name="Text Box 46"/>
            <p:cNvSpPr txBox="1">
              <a:spLocks noChangeArrowheads="1"/>
            </p:cNvSpPr>
            <p:nvPr/>
          </p:nvSpPr>
          <p:spPr bwMode="auto">
            <a:xfrm>
              <a:off x="3398" y="3268"/>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a:solidFill>
                    <a:srgbClr val="FF0000"/>
                  </a:solidFill>
                </a:rPr>
                <a:t>j</a:t>
              </a:r>
            </a:p>
          </p:txBody>
        </p:sp>
      </p:grpSp>
      <p:sp>
        <p:nvSpPr>
          <p:cNvPr id="323644" name="Oval 60"/>
          <p:cNvSpPr>
            <a:spLocks noChangeArrowheads="1"/>
          </p:cNvSpPr>
          <p:nvPr/>
        </p:nvSpPr>
        <p:spPr bwMode="auto">
          <a:xfrm>
            <a:off x="6570663" y="4076700"/>
            <a:ext cx="360362"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23607" name="Group 23"/>
          <p:cNvGrpSpPr>
            <a:grpSpLocks/>
          </p:cNvGrpSpPr>
          <p:nvPr/>
        </p:nvGrpSpPr>
        <p:grpSpPr bwMode="auto">
          <a:xfrm>
            <a:off x="4150696" y="4987168"/>
            <a:ext cx="3168050" cy="341157"/>
            <a:chOff x="2027" y="3463"/>
            <a:chExt cx="1438" cy="147"/>
          </a:xfrm>
        </p:grpSpPr>
        <p:sp>
          <p:nvSpPr>
            <p:cNvPr id="51250" name="Line 24"/>
            <p:cNvSpPr>
              <a:spLocks noChangeShapeType="1"/>
            </p:cNvSpPr>
            <p:nvPr/>
          </p:nvSpPr>
          <p:spPr bwMode="auto">
            <a:xfrm>
              <a:off x="3462" y="3463"/>
              <a:ext cx="2" cy="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251" name="Line 25"/>
            <p:cNvSpPr>
              <a:spLocks noChangeShapeType="1"/>
            </p:cNvSpPr>
            <p:nvPr/>
          </p:nvSpPr>
          <p:spPr bwMode="auto">
            <a:xfrm flipH="1">
              <a:off x="2027" y="3517"/>
              <a:ext cx="14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1252" name="Line 26"/>
            <p:cNvSpPr>
              <a:spLocks noChangeShapeType="1"/>
            </p:cNvSpPr>
            <p:nvPr/>
          </p:nvSpPr>
          <p:spPr bwMode="auto">
            <a:xfrm>
              <a:off x="2027" y="3517"/>
              <a:ext cx="0" cy="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8561151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23587">
                                            <p:txEl>
                                              <p:pRg st="0" end="0"/>
                                            </p:txEl>
                                          </p:spTgt>
                                        </p:tgtEl>
                                        <p:attrNameLst>
                                          <p:attrName>style.visibility</p:attrName>
                                        </p:attrNameLst>
                                      </p:cBhvr>
                                      <p:to>
                                        <p:strVal val="visible"/>
                                      </p:to>
                                    </p:set>
                                    <p:animEffect transition="in" filter="box(out)">
                                      <p:cBhvr>
                                        <p:cTn id="7" dur="500"/>
                                        <p:tgtEl>
                                          <p:spTgt spid="323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23611"/>
                                        </p:tgtEl>
                                        <p:attrNameLst>
                                          <p:attrName>style.visibility</p:attrName>
                                        </p:attrNameLst>
                                      </p:cBhvr>
                                      <p:to>
                                        <p:strVal val="visible"/>
                                      </p:to>
                                    </p:set>
                                    <p:animEffect transition="in" filter="box(out)">
                                      <p:cBhvr>
                                        <p:cTn id="12" dur="2000"/>
                                        <p:tgtEl>
                                          <p:spTgt spid="323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3640"/>
                                        </p:tgtEl>
                                        <p:attrNameLst>
                                          <p:attrName>style.visibility</p:attrName>
                                        </p:attrNameLst>
                                      </p:cBhvr>
                                      <p:to>
                                        <p:strVal val="visible"/>
                                      </p:to>
                                    </p:set>
                                    <p:animEffect transition="in" filter="blinds(horizontal)">
                                      <p:cBhvr>
                                        <p:cTn id="17" dur="500"/>
                                        <p:tgtEl>
                                          <p:spTgt spid="3236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23588">
                                            <p:txEl>
                                              <p:pRg st="0" end="0"/>
                                            </p:txEl>
                                          </p:spTgt>
                                        </p:tgtEl>
                                        <p:attrNameLst>
                                          <p:attrName>style.visibility</p:attrName>
                                        </p:attrNameLst>
                                      </p:cBhvr>
                                      <p:to>
                                        <p:strVal val="visible"/>
                                      </p:to>
                                    </p:set>
                                    <p:anim calcmode="lin" valueType="num">
                                      <p:cBhvr additive="base">
                                        <p:cTn id="22" dur="500" fill="hold"/>
                                        <p:tgtEl>
                                          <p:spTgt spid="323588">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235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323593"/>
                                        </p:tgtEl>
                                        <p:attrNameLst>
                                          <p:attrName>style.visibility</p:attrName>
                                        </p:attrNameLst>
                                      </p:cBhvr>
                                      <p:to>
                                        <p:strVal val="visible"/>
                                      </p:to>
                                    </p:set>
                                    <p:anim calcmode="lin" valueType="num">
                                      <p:cBhvr additive="base">
                                        <p:cTn id="28" dur="500" fill="hold"/>
                                        <p:tgtEl>
                                          <p:spTgt spid="323593"/>
                                        </p:tgtEl>
                                        <p:attrNameLst>
                                          <p:attrName>ppt_x</p:attrName>
                                        </p:attrNameLst>
                                      </p:cBhvr>
                                      <p:tavLst>
                                        <p:tav tm="0">
                                          <p:val>
                                            <p:strVal val="0-#ppt_w/2"/>
                                          </p:val>
                                        </p:tav>
                                        <p:tav tm="100000">
                                          <p:val>
                                            <p:strVal val="#ppt_x"/>
                                          </p:val>
                                        </p:tav>
                                      </p:tavLst>
                                    </p:anim>
                                    <p:anim calcmode="lin" valueType="num">
                                      <p:cBhvr additive="base">
                                        <p:cTn id="29" dur="500" fill="hold"/>
                                        <p:tgtEl>
                                          <p:spTgt spid="323593"/>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23641"/>
                                        </p:tgtEl>
                                        <p:attrNameLst>
                                          <p:attrName>style.visibility</p:attrName>
                                        </p:attrNameLst>
                                      </p:cBhvr>
                                      <p:to>
                                        <p:strVal val="visible"/>
                                      </p:to>
                                    </p:set>
                                    <p:animEffect transition="in" filter="blinds(horizontal)">
                                      <p:cBhvr>
                                        <p:cTn id="34" dur="500"/>
                                        <p:tgtEl>
                                          <p:spTgt spid="32364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23589">
                                            <p:txEl>
                                              <p:pRg st="0" end="0"/>
                                            </p:txEl>
                                          </p:spTgt>
                                        </p:tgtEl>
                                        <p:attrNameLst>
                                          <p:attrName>style.visibility</p:attrName>
                                        </p:attrNameLst>
                                      </p:cBhvr>
                                      <p:to>
                                        <p:strVal val="visible"/>
                                      </p:to>
                                    </p:set>
                                    <p:anim calcmode="lin" valueType="num">
                                      <p:cBhvr additive="base">
                                        <p:cTn id="39" dur="500" fill="hold"/>
                                        <p:tgtEl>
                                          <p:spTgt spid="323589">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235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23597"/>
                                        </p:tgtEl>
                                        <p:attrNameLst>
                                          <p:attrName>style.visibility</p:attrName>
                                        </p:attrNameLst>
                                      </p:cBhvr>
                                      <p:to>
                                        <p:strVal val="visible"/>
                                      </p:to>
                                    </p:set>
                                    <p:anim calcmode="lin" valueType="num">
                                      <p:cBhvr additive="base">
                                        <p:cTn id="45" dur="500" fill="hold"/>
                                        <p:tgtEl>
                                          <p:spTgt spid="323597"/>
                                        </p:tgtEl>
                                        <p:attrNameLst>
                                          <p:attrName>ppt_x</p:attrName>
                                        </p:attrNameLst>
                                      </p:cBhvr>
                                      <p:tavLst>
                                        <p:tav tm="0">
                                          <p:val>
                                            <p:strVal val="0-#ppt_w/2"/>
                                          </p:val>
                                        </p:tav>
                                        <p:tav tm="100000">
                                          <p:val>
                                            <p:strVal val="#ppt_x"/>
                                          </p:val>
                                        </p:tav>
                                      </p:tavLst>
                                    </p:anim>
                                    <p:anim calcmode="lin" valueType="num">
                                      <p:cBhvr additive="base">
                                        <p:cTn id="46" dur="500" fill="hold"/>
                                        <p:tgtEl>
                                          <p:spTgt spid="323597"/>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23642"/>
                                        </p:tgtEl>
                                        <p:attrNameLst>
                                          <p:attrName>style.visibility</p:attrName>
                                        </p:attrNameLst>
                                      </p:cBhvr>
                                      <p:to>
                                        <p:strVal val="visible"/>
                                      </p:to>
                                    </p:set>
                                    <p:animEffect transition="in" filter="blinds(horizontal)">
                                      <p:cBhvr>
                                        <p:cTn id="51" dur="500"/>
                                        <p:tgtEl>
                                          <p:spTgt spid="32364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grpId="0" nodeType="clickEffect">
                                  <p:stCondLst>
                                    <p:cond delay="0"/>
                                  </p:stCondLst>
                                  <p:childTnLst>
                                    <p:set>
                                      <p:cBhvr>
                                        <p:cTn id="55" dur="1" fill="hold">
                                          <p:stCondLst>
                                            <p:cond delay="0"/>
                                          </p:stCondLst>
                                        </p:cTn>
                                        <p:tgtEl>
                                          <p:spTgt spid="323590">
                                            <p:txEl>
                                              <p:pRg st="0" end="0"/>
                                            </p:txEl>
                                          </p:spTgt>
                                        </p:tgtEl>
                                        <p:attrNameLst>
                                          <p:attrName>style.visibility</p:attrName>
                                        </p:attrNameLst>
                                      </p:cBhvr>
                                      <p:to>
                                        <p:strVal val="visible"/>
                                      </p:to>
                                    </p:set>
                                    <p:anim calcmode="lin" valueType="num">
                                      <p:cBhvr additive="base">
                                        <p:cTn id="56" dur="500" fill="hold"/>
                                        <p:tgtEl>
                                          <p:spTgt spid="323590">
                                            <p:txEl>
                                              <p:pRg st="0" end="0"/>
                                            </p:txEl>
                                          </p:spTgt>
                                        </p:tgtEl>
                                        <p:attrNameLst>
                                          <p:attrName>ppt_x</p:attrName>
                                        </p:attrNameLst>
                                      </p:cBhvr>
                                      <p:tavLst>
                                        <p:tav tm="0">
                                          <p:val>
                                            <p:strVal val="0-#ppt_w/2"/>
                                          </p:val>
                                        </p:tav>
                                        <p:tav tm="100000">
                                          <p:val>
                                            <p:strVal val="#ppt_x"/>
                                          </p:val>
                                        </p:tav>
                                      </p:tavLst>
                                    </p:anim>
                                    <p:anim calcmode="lin" valueType="num">
                                      <p:cBhvr additive="base">
                                        <p:cTn id="57" dur="500" fill="hold"/>
                                        <p:tgtEl>
                                          <p:spTgt spid="3235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grpId="0" nodeType="clickEffect">
                                  <p:stCondLst>
                                    <p:cond delay="0"/>
                                  </p:stCondLst>
                                  <p:childTnLst>
                                    <p:set>
                                      <p:cBhvr>
                                        <p:cTn id="61" dur="1" fill="hold">
                                          <p:stCondLst>
                                            <p:cond delay="0"/>
                                          </p:stCondLst>
                                        </p:cTn>
                                        <p:tgtEl>
                                          <p:spTgt spid="323598"/>
                                        </p:tgtEl>
                                        <p:attrNameLst>
                                          <p:attrName>style.visibility</p:attrName>
                                        </p:attrNameLst>
                                      </p:cBhvr>
                                      <p:to>
                                        <p:strVal val="visible"/>
                                      </p:to>
                                    </p:set>
                                    <p:anim calcmode="lin" valueType="num">
                                      <p:cBhvr additive="base">
                                        <p:cTn id="62" dur="500" fill="hold"/>
                                        <p:tgtEl>
                                          <p:spTgt spid="323598"/>
                                        </p:tgtEl>
                                        <p:attrNameLst>
                                          <p:attrName>ppt_x</p:attrName>
                                        </p:attrNameLst>
                                      </p:cBhvr>
                                      <p:tavLst>
                                        <p:tav tm="0">
                                          <p:val>
                                            <p:strVal val="0-#ppt_w/2"/>
                                          </p:val>
                                        </p:tav>
                                        <p:tav tm="100000">
                                          <p:val>
                                            <p:strVal val="#ppt_x"/>
                                          </p:val>
                                        </p:tav>
                                      </p:tavLst>
                                    </p:anim>
                                    <p:anim calcmode="lin" valueType="num">
                                      <p:cBhvr additive="base">
                                        <p:cTn id="63" dur="500" fill="hold"/>
                                        <p:tgtEl>
                                          <p:spTgt spid="323598"/>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23643"/>
                                        </p:tgtEl>
                                        <p:attrNameLst>
                                          <p:attrName>style.visibility</p:attrName>
                                        </p:attrNameLst>
                                      </p:cBhvr>
                                      <p:to>
                                        <p:strVal val="visible"/>
                                      </p:to>
                                    </p:set>
                                    <p:animEffect transition="in" filter="blinds(horizontal)">
                                      <p:cBhvr>
                                        <p:cTn id="68" dur="500"/>
                                        <p:tgtEl>
                                          <p:spTgt spid="32364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23591">
                                            <p:txEl>
                                              <p:pRg st="0" end="0"/>
                                            </p:txEl>
                                          </p:spTgt>
                                        </p:tgtEl>
                                        <p:attrNameLst>
                                          <p:attrName>style.visibility</p:attrName>
                                        </p:attrNameLst>
                                      </p:cBhvr>
                                      <p:to>
                                        <p:strVal val="visible"/>
                                      </p:to>
                                    </p:set>
                                    <p:anim calcmode="lin" valueType="num">
                                      <p:cBhvr additive="base">
                                        <p:cTn id="73" dur="500" fill="hold"/>
                                        <p:tgtEl>
                                          <p:spTgt spid="323591">
                                            <p:txEl>
                                              <p:pRg st="0" end="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235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323599"/>
                                        </p:tgtEl>
                                        <p:attrNameLst>
                                          <p:attrName>style.visibility</p:attrName>
                                        </p:attrNameLst>
                                      </p:cBhvr>
                                      <p:to>
                                        <p:strVal val="visible"/>
                                      </p:to>
                                    </p:set>
                                    <p:anim calcmode="lin" valueType="num">
                                      <p:cBhvr additive="base">
                                        <p:cTn id="79" dur="500" fill="hold"/>
                                        <p:tgtEl>
                                          <p:spTgt spid="323599"/>
                                        </p:tgtEl>
                                        <p:attrNameLst>
                                          <p:attrName>ppt_x</p:attrName>
                                        </p:attrNameLst>
                                      </p:cBhvr>
                                      <p:tavLst>
                                        <p:tav tm="0">
                                          <p:val>
                                            <p:strVal val="0-#ppt_w/2"/>
                                          </p:val>
                                        </p:tav>
                                        <p:tav tm="100000">
                                          <p:val>
                                            <p:strVal val="#ppt_x"/>
                                          </p:val>
                                        </p:tav>
                                      </p:tavLst>
                                    </p:anim>
                                    <p:anim calcmode="lin" valueType="num">
                                      <p:cBhvr additive="base">
                                        <p:cTn id="80" dur="500" fill="hold"/>
                                        <p:tgtEl>
                                          <p:spTgt spid="323599"/>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323644"/>
                                        </p:tgtEl>
                                        <p:attrNameLst>
                                          <p:attrName>style.visibility</p:attrName>
                                        </p:attrNameLst>
                                      </p:cBhvr>
                                      <p:to>
                                        <p:strVal val="visible"/>
                                      </p:to>
                                    </p:set>
                                    <p:animEffect transition="in" filter="blinds(horizontal)">
                                      <p:cBhvr>
                                        <p:cTn id="85" dur="500"/>
                                        <p:tgtEl>
                                          <p:spTgt spid="323644"/>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 presetClass="entr" presetSubtype="8" fill="hold" grpId="0" nodeType="clickEffect">
                                  <p:stCondLst>
                                    <p:cond delay="0"/>
                                  </p:stCondLst>
                                  <p:childTnLst>
                                    <p:set>
                                      <p:cBhvr>
                                        <p:cTn id="89" dur="1" fill="hold">
                                          <p:stCondLst>
                                            <p:cond delay="0"/>
                                          </p:stCondLst>
                                        </p:cTn>
                                        <p:tgtEl>
                                          <p:spTgt spid="323592">
                                            <p:txEl>
                                              <p:pRg st="0" end="0"/>
                                            </p:txEl>
                                          </p:spTgt>
                                        </p:tgtEl>
                                        <p:attrNameLst>
                                          <p:attrName>style.visibility</p:attrName>
                                        </p:attrNameLst>
                                      </p:cBhvr>
                                      <p:to>
                                        <p:strVal val="visible"/>
                                      </p:to>
                                    </p:set>
                                    <p:anim calcmode="lin" valueType="num">
                                      <p:cBhvr additive="base">
                                        <p:cTn id="90" dur="500" fill="hold"/>
                                        <p:tgtEl>
                                          <p:spTgt spid="323592">
                                            <p:txEl>
                                              <p:pRg st="0" end="0"/>
                                            </p:txEl>
                                          </p:spTgt>
                                        </p:tgtEl>
                                        <p:attrNameLst>
                                          <p:attrName>ppt_x</p:attrName>
                                        </p:attrNameLst>
                                      </p:cBhvr>
                                      <p:tavLst>
                                        <p:tav tm="0">
                                          <p:val>
                                            <p:strVal val="0-#ppt_w/2"/>
                                          </p:val>
                                        </p:tav>
                                        <p:tav tm="100000">
                                          <p:val>
                                            <p:strVal val="#ppt_x"/>
                                          </p:val>
                                        </p:tav>
                                      </p:tavLst>
                                    </p:anim>
                                    <p:anim calcmode="lin" valueType="num">
                                      <p:cBhvr additive="base">
                                        <p:cTn id="91" dur="500" fill="hold"/>
                                        <p:tgtEl>
                                          <p:spTgt spid="3235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8" fill="hold" nodeType="clickEffect">
                                  <p:stCondLst>
                                    <p:cond delay="0"/>
                                  </p:stCondLst>
                                  <p:childTnLst>
                                    <p:set>
                                      <p:cBhvr>
                                        <p:cTn id="95" dur="1" fill="hold">
                                          <p:stCondLst>
                                            <p:cond delay="0"/>
                                          </p:stCondLst>
                                        </p:cTn>
                                        <p:tgtEl>
                                          <p:spTgt spid="2"/>
                                        </p:tgtEl>
                                        <p:attrNameLst>
                                          <p:attrName>style.visibility</p:attrName>
                                        </p:attrNameLst>
                                      </p:cBhvr>
                                      <p:to>
                                        <p:strVal val="visible"/>
                                      </p:to>
                                    </p:set>
                                    <p:anim calcmode="lin" valueType="num">
                                      <p:cBhvr additive="base">
                                        <p:cTn id="96" dur="500" fill="hold"/>
                                        <p:tgtEl>
                                          <p:spTgt spid="2"/>
                                        </p:tgtEl>
                                        <p:attrNameLst>
                                          <p:attrName>ppt_x</p:attrName>
                                        </p:attrNameLst>
                                      </p:cBhvr>
                                      <p:tavLst>
                                        <p:tav tm="0">
                                          <p:val>
                                            <p:strVal val="0-#ppt_w/2"/>
                                          </p:val>
                                        </p:tav>
                                        <p:tav tm="100000">
                                          <p:val>
                                            <p:strVal val="#ppt_x"/>
                                          </p:val>
                                        </p:tav>
                                      </p:tavLst>
                                    </p:anim>
                                    <p:anim calcmode="lin" valueType="num">
                                      <p:cBhvr additive="base">
                                        <p:cTn id="9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23645"/>
                                        </p:tgtEl>
                                        <p:attrNameLst>
                                          <p:attrName>style.visibility</p:attrName>
                                        </p:attrNameLst>
                                      </p:cBhvr>
                                      <p:to>
                                        <p:strVal val="visible"/>
                                      </p:to>
                                    </p:set>
                                    <p:animEffect transition="in" filter="blinds(horizontal)">
                                      <p:cBhvr>
                                        <p:cTn id="102" dur="500"/>
                                        <p:tgtEl>
                                          <p:spTgt spid="32364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323612">
                                            <p:txEl>
                                              <p:pRg st="0" end="0"/>
                                            </p:txEl>
                                          </p:spTgt>
                                        </p:tgtEl>
                                        <p:attrNameLst>
                                          <p:attrName>style.visibility</p:attrName>
                                        </p:attrNameLst>
                                      </p:cBhvr>
                                      <p:to>
                                        <p:strVal val="visible"/>
                                      </p:to>
                                    </p:set>
                                    <p:anim calcmode="lin" valueType="num">
                                      <p:cBhvr additive="base">
                                        <p:cTn id="107" dur="500" fill="hold"/>
                                        <p:tgtEl>
                                          <p:spTgt spid="323612">
                                            <p:txEl>
                                              <p:pRg st="0" end="0"/>
                                            </p:txEl>
                                          </p:spTgt>
                                        </p:tgtEl>
                                        <p:attrNameLst>
                                          <p:attrName>ppt_x</p:attrName>
                                        </p:attrNameLst>
                                      </p:cBhvr>
                                      <p:tavLst>
                                        <p:tav tm="0">
                                          <p:val>
                                            <p:strVal val="0-#ppt_w/2"/>
                                          </p:val>
                                        </p:tav>
                                        <p:tav tm="100000">
                                          <p:val>
                                            <p:strVal val="#ppt_x"/>
                                          </p:val>
                                        </p:tav>
                                      </p:tavLst>
                                    </p:anim>
                                    <p:anim calcmode="lin" valueType="num">
                                      <p:cBhvr additive="base">
                                        <p:cTn id="108" dur="500" fill="hold"/>
                                        <p:tgtEl>
                                          <p:spTgt spid="3236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499"/>
                                          </p:stCondLst>
                                        </p:cTn>
                                        <p:tgtEl>
                                          <p:spTgt spid="323613"/>
                                        </p:tgtEl>
                                        <p:attrNameLst>
                                          <p:attrName>style.visibility</p:attrName>
                                        </p:attrNameLst>
                                      </p:cBhvr>
                                      <p:to>
                                        <p:strVal val="visible"/>
                                      </p:to>
                                    </p:set>
                                  </p:childTnLst>
                                  <p:subTnLst>
                                    <p:set>
                                      <p:cBhvr override="childStyle">
                                        <p:cTn dur="1" fill="hold" display="0" masterRel="nextClick" afterEffect="1"/>
                                        <p:tgtEl>
                                          <p:spTgt spid="323613"/>
                                        </p:tgtEl>
                                        <p:attrNameLst>
                                          <p:attrName>style.visibility</p:attrName>
                                        </p:attrNameLst>
                                      </p:cBhvr>
                                      <p:to>
                                        <p:strVal val="hidden"/>
                                      </p:to>
                                    </p:set>
                                  </p:sub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323631"/>
                                        </p:tgtEl>
                                        <p:attrNameLst>
                                          <p:attrName>style.visibility</p:attrName>
                                        </p:attrNameLst>
                                      </p:cBhvr>
                                      <p:to>
                                        <p:strVal val="visible"/>
                                      </p:to>
                                    </p:set>
                                    <p:animEffect transition="in" filter="box(out)">
                                      <p:cBhvr>
                                        <p:cTn id="117" dur="500"/>
                                        <p:tgtEl>
                                          <p:spTgt spid="323631"/>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nodeType="clickEffect">
                                  <p:stCondLst>
                                    <p:cond delay="0"/>
                                  </p:stCondLst>
                                  <p:childTnLst>
                                    <p:set>
                                      <p:cBhvr>
                                        <p:cTn id="121" dur="1" fill="hold">
                                          <p:stCondLst>
                                            <p:cond delay="499"/>
                                          </p:stCondLst>
                                        </p:cTn>
                                        <p:tgtEl>
                                          <p:spTgt spid="323622"/>
                                        </p:tgtEl>
                                        <p:attrNameLst>
                                          <p:attrName>style.visibility</p:attrName>
                                        </p:attrNameLst>
                                      </p:cBhvr>
                                      <p:to>
                                        <p:strVal val="visible"/>
                                      </p:to>
                                    </p:set>
                                  </p:childTnLst>
                                  <p:subTnLst>
                                    <p:set>
                                      <p:cBhvr override="childStyle">
                                        <p:cTn dur="1" fill="hold" display="0" masterRel="nextClick" afterEffect="1"/>
                                        <p:tgtEl>
                                          <p:spTgt spid="323622"/>
                                        </p:tgtEl>
                                        <p:attrNameLst>
                                          <p:attrName>style.visibility</p:attrName>
                                        </p:attrNameLst>
                                      </p:cBhvr>
                                      <p:to>
                                        <p:strVal val="hidden"/>
                                      </p:to>
                                    </p:set>
                                  </p:subTnLst>
                                </p:cTn>
                              </p:par>
                            </p:childTnLst>
                          </p:cTn>
                        </p:par>
                      </p:childTnLst>
                    </p:cTn>
                  </p:par>
                  <p:par>
                    <p:cTn id="122" fill="hold" nodeType="clickPar">
                      <p:stCondLst>
                        <p:cond delay="indefinite"/>
                      </p:stCondLst>
                      <p:childTnLst>
                        <p:par>
                          <p:cTn id="123" fill="hold" nodeType="withGroup">
                            <p:stCondLst>
                              <p:cond delay="0"/>
                            </p:stCondLst>
                            <p:childTnLst>
                              <p:par>
                                <p:cTn id="124" presetID="4" presetClass="entr" presetSubtype="32" fill="hold" grpId="0" nodeType="clickEffect">
                                  <p:stCondLst>
                                    <p:cond delay="0"/>
                                  </p:stCondLst>
                                  <p:childTnLst>
                                    <p:set>
                                      <p:cBhvr>
                                        <p:cTn id="125" dur="1" fill="hold">
                                          <p:stCondLst>
                                            <p:cond delay="0"/>
                                          </p:stCondLst>
                                        </p:cTn>
                                        <p:tgtEl>
                                          <p:spTgt spid="323632"/>
                                        </p:tgtEl>
                                        <p:attrNameLst>
                                          <p:attrName>style.visibility</p:attrName>
                                        </p:attrNameLst>
                                      </p:cBhvr>
                                      <p:to>
                                        <p:strVal val="visible"/>
                                      </p:to>
                                    </p:set>
                                    <p:animEffect transition="in" filter="box(out)">
                                      <p:cBhvr>
                                        <p:cTn id="126" dur="500"/>
                                        <p:tgtEl>
                                          <p:spTgt spid="32363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 presetClass="entr" presetSubtype="0" fill="hold" nodeType="clickEffect">
                                  <p:stCondLst>
                                    <p:cond delay="0"/>
                                  </p:stCondLst>
                                  <p:childTnLst>
                                    <p:set>
                                      <p:cBhvr>
                                        <p:cTn id="130" dur="1" fill="hold">
                                          <p:stCondLst>
                                            <p:cond delay="499"/>
                                          </p:stCondLst>
                                        </p:cTn>
                                        <p:tgtEl>
                                          <p:spTgt spid="323619"/>
                                        </p:tgtEl>
                                        <p:attrNameLst>
                                          <p:attrName>style.visibility</p:attrName>
                                        </p:attrNameLst>
                                      </p:cBhvr>
                                      <p:to>
                                        <p:strVal val="visible"/>
                                      </p:to>
                                    </p:set>
                                  </p:childTnLst>
                                  <p:subTnLst>
                                    <p:set>
                                      <p:cBhvr override="childStyle">
                                        <p:cTn dur="1" fill="hold" display="0" masterRel="nextClick" afterEffect="1"/>
                                        <p:tgtEl>
                                          <p:spTgt spid="323619"/>
                                        </p:tgtEl>
                                        <p:attrNameLst>
                                          <p:attrName>style.visibility</p:attrName>
                                        </p:attrNameLst>
                                      </p:cBhvr>
                                      <p:to>
                                        <p:strVal val="hidden"/>
                                      </p:to>
                                    </p:set>
                                  </p:sub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32" fill="hold" grpId="0" nodeType="clickEffect">
                                  <p:stCondLst>
                                    <p:cond delay="0"/>
                                  </p:stCondLst>
                                  <p:childTnLst>
                                    <p:set>
                                      <p:cBhvr>
                                        <p:cTn id="134" dur="1" fill="hold">
                                          <p:stCondLst>
                                            <p:cond delay="0"/>
                                          </p:stCondLst>
                                        </p:cTn>
                                        <p:tgtEl>
                                          <p:spTgt spid="323633"/>
                                        </p:tgtEl>
                                        <p:attrNameLst>
                                          <p:attrName>style.visibility</p:attrName>
                                        </p:attrNameLst>
                                      </p:cBhvr>
                                      <p:to>
                                        <p:strVal val="visible"/>
                                      </p:to>
                                    </p:set>
                                    <p:animEffect transition="in" filter="box(out)">
                                      <p:cBhvr>
                                        <p:cTn id="135" dur="500"/>
                                        <p:tgtEl>
                                          <p:spTgt spid="323633"/>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1" presetClass="entr" presetSubtype="0" fill="hold" nodeType="clickEffect">
                                  <p:stCondLst>
                                    <p:cond delay="0"/>
                                  </p:stCondLst>
                                  <p:childTnLst>
                                    <p:set>
                                      <p:cBhvr>
                                        <p:cTn id="139" dur="1" fill="hold">
                                          <p:stCondLst>
                                            <p:cond delay="499"/>
                                          </p:stCondLst>
                                        </p:cTn>
                                        <p:tgtEl>
                                          <p:spTgt spid="323625"/>
                                        </p:tgtEl>
                                        <p:attrNameLst>
                                          <p:attrName>style.visibility</p:attrName>
                                        </p:attrNameLst>
                                      </p:cBhvr>
                                      <p:to>
                                        <p:strVal val="visible"/>
                                      </p:to>
                                    </p:set>
                                  </p:childTnLst>
                                  <p:subTnLst>
                                    <p:set>
                                      <p:cBhvr override="childStyle">
                                        <p:cTn dur="1" fill="hold" display="0" masterRel="nextClick" afterEffect="1"/>
                                        <p:tgtEl>
                                          <p:spTgt spid="323625"/>
                                        </p:tgtEl>
                                        <p:attrNameLst>
                                          <p:attrName>style.visibility</p:attrName>
                                        </p:attrNameLst>
                                      </p:cBhvr>
                                      <p:to>
                                        <p:strVal val="hidden"/>
                                      </p:to>
                                    </p:set>
                                  </p:subTnLst>
                                </p:cTn>
                              </p:par>
                            </p:childTnLst>
                          </p:cTn>
                        </p:par>
                      </p:childTnLst>
                    </p:cTn>
                  </p:par>
                  <p:par>
                    <p:cTn id="140" fill="hold" nodeType="clickPar">
                      <p:stCondLst>
                        <p:cond delay="indefinite"/>
                      </p:stCondLst>
                      <p:childTnLst>
                        <p:par>
                          <p:cTn id="141" fill="hold" nodeType="withGroup">
                            <p:stCondLst>
                              <p:cond delay="0"/>
                            </p:stCondLst>
                            <p:childTnLst>
                              <p:par>
                                <p:cTn id="142" presetID="4" presetClass="entr" presetSubtype="32" fill="hold" grpId="0" nodeType="clickEffect">
                                  <p:stCondLst>
                                    <p:cond delay="0"/>
                                  </p:stCondLst>
                                  <p:childTnLst>
                                    <p:set>
                                      <p:cBhvr>
                                        <p:cTn id="143" dur="1" fill="hold">
                                          <p:stCondLst>
                                            <p:cond delay="0"/>
                                          </p:stCondLst>
                                        </p:cTn>
                                        <p:tgtEl>
                                          <p:spTgt spid="323634"/>
                                        </p:tgtEl>
                                        <p:attrNameLst>
                                          <p:attrName>style.visibility</p:attrName>
                                        </p:attrNameLst>
                                      </p:cBhvr>
                                      <p:to>
                                        <p:strVal val="visible"/>
                                      </p:to>
                                    </p:set>
                                    <p:animEffect transition="in" filter="box(out)">
                                      <p:cBhvr>
                                        <p:cTn id="144" dur="500"/>
                                        <p:tgtEl>
                                          <p:spTgt spid="323634"/>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 presetClass="entr" presetSubtype="0" fill="hold" nodeType="clickEffect">
                                  <p:stCondLst>
                                    <p:cond delay="0"/>
                                  </p:stCondLst>
                                  <p:childTnLst>
                                    <p:set>
                                      <p:cBhvr>
                                        <p:cTn id="148" dur="1" fill="hold">
                                          <p:stCondLst>
                                            <p:cond delay="499"/>
                                          </p:stCondLst>
                                        </p:cTn>
                                        <p:tgtEl>
                                          <p:spTgt spid="323616"/>
                                        </p:tgtEl>
                                        <p:attrNameLst>
                                          <p:attrName>style.visibility</p:attrName>
                                        </p:attrNameLst>
                                      </p:cBhvr>
                                      <p:to>
                                        <p:strVal val="visible"/>
                                      </p:to>
                                    </p:set>
                                  </p:childTnLst>
                                  <p:subTnLst>
                                    <p:set>
                                      <p:cBhvr override="childStyle">
                                        <p:cTn dur="1" fill="hold" display="0" masterRel="nextClick" afterEffect="1"/>
                                        <p:tgtEl>
                                          <p:spTgt spid="323616"/>
                                        </p:tgtEl>
                                        <p:attrNameLst>
                                          <p:attrName>style.visibility</p:attrName>
                                        </p:attrNameLst>
                                      </p:cBhvr>
                                      <p:to>
                                        <p:strVal val="hidden"/>
                                      </p:to>
                                    </p:set>
                                  </p:subTnLst>
                                </p:cTn>
                              </p:par>
                            </p:childTnLst>
                          </p:cTn>
                        </p:par>
                      </p:childTnLst>
                    </p:cTn>
                  </p:par>
                  <p:par>
                    <p:cTn id="149" fill="hold" nodeType="clickPar">
                      <p:stCondLst>
                        <p:cond delay="indefinite"/>
                      </p:stCondLst>
                      <p:childTnLst>
                        <p:par>
                          <p:cTn id="150" fill="hold" nodeType="withGroup">
                            <p:stCondLst>
                              <p:cond delay="0"/>
                            </p:stCondLst>
                            <p:childTnLst>
                              <p:par>
                                <p:cTn id="151" presetID="4" presetClass="entr" presetSubtype="32" fill="hold" grpId="0" nodeType="clickEffect">
                                  <p:stCondLst>
                                    <p:cond delay="0"/>
                                  </p:stCondLst>
                                  <p:childTnLst>
                                    <p:set>
                                      <p:cBhvr>
                                        <p:cTn id="152" dur="1" fill="hold">
                                          <p:stCondLst>
                                            <p:cond delay="0"/>
                                          </p:stCondLst>
                                        </p:cTn>
                                        <p:tgtEl>
                                          <p:spTgt spid="323635"/>
                                        </p:tgtEl>
                                        <p:attrNameLst>
                                          <p:attrName>style.visibility</p:attrName>
                                        </p:attrNameLst>
                                      </p:cBhvr>
                                      <p:to>
                                        <p:strVal val="visible"/>
                                      </p:to>
                                    </p:set>
                                    <p:animEffect transition="in" filter="box(out)">
                                      <p:cBhvr>
                                        <p:cTn id="153" dur="500"/>
                                        <p:tgtEl>
                                          <p:spTgt spid="323635"/>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1" presetClass="entr" presetSubtype="0" fill="hold" nodeType="clickEffect">
                                  <p:stCondLst>
                                    <p:cond delay="0"/>
                                  </p:stCondLst>
                                  <p:childTnLst>
                                    <p:set>
                                      <p:cBhvr>
                                        <p:cTn id="157" dur="1" fill="hold">
                                          <p:stCondLst>
                                            <p:cond delay="499"/>
                                          </p:stCondLst>
                                        </p:cTn>
                                        <p:tgtEl>
                                          <p:spTgt spid="323628"/>
                                        </p:tgtEl>
                                        <p:attrNameLst>
                                          <p:attrName>style.visibility</p:attrName>
                                        </p:attrNameLst>
                                      </p:cBhvr>
                                      <p:to>
                                        <p:strVal val="visible"/>
                                      </p:to>
                                    </p:set>
                                  </p:childTnLst>
                                  <p:subTnLst>
                                    <p:set>
                                      <p:cBhvr override="childStyle">
                                        <p:cTn dur="1" fill="hold" display="0" masterRel="nextClick" afterEffect="1"/>
                                        <p:tgtEl>
                                          <p:spTgt spid="323628"/>
                                        </p:tgtEl>
                                        <p:attrNameLst>
                                          <p:attrName>style.visibility</p:attrName>
                                        </p:attrNameLst>
                                      </p:cBhvr>
                                      <p:to>
                                        <p:strVal val="hidden"/>
                                      </p:to>
                                    </p:set>
                                  </p:subTnLst>
                                </p:cTn>
                              </p:par>
                            </p:childTnLst>
                          </p:cTn>
                        </p:par>
                      </p:childTnLst>
                    </p:cTn>
                  </p:par>
                  <p:par>
                    <p:cTn id="158" fill="hold" nodeType="clickPar">
                      <p:stCondLst>
                        <p:cond delay="indefinite"/>
                      </p:stCondLst>
                      <p:childTnLst>
                        <p:par>
                          <p:cTn id="159" fill="hold" nodeType="withGroup">
                            <p:stCondLst>
                              <p:cond delay="0"/>
                            </p:stCondLst>
                            <p:childTnLst>
                              <p:par>
                                <p:cTn id="160" presetID="4" presetClass="entr" presetSubtype="32" fill="hold" nodeType="clickEffect">
                                  <p:stCondLst>
                                    <p:cond delay="0"/>
                                  </p:stCondLst>
                                  <p:childTnLst>
                                    <p:set>
                                      <p:cBhvr>
                                        <p:cTn id="161" dur="1" fill="hold">
                                          <p:stCondLst>
                                            <p:cond delay="0"/>
                                          </p:stCondLst>
                                        </p:cTn>
                                        <p:tgtEl>
                                          <p:spTgt spid="323607"/>
                                        </p:tgtEl>
                                        <p:attrNameLst>
                                          <p:attrName>style.visibility</p:attrName>
                                        </p:attrNameLst>
                                      </p:cBhvr>
                                      <p:to>
                                        <p:strVal val="visible"/>
                                      </p:to>
                                    </p:set>
                                    <p:animEffect transition="in" filter="box(out)">
                                      <p:cBhvr>
                                        <p:cTn id="162" dur="500"/>
                                        <p:tgtEl>
                                          <p:spTgt spid="323607"/>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4" presetClass="entr" presetSubtype="32" fill="hold" grpId="0" nodeType="clickEffect">
                                  <p:stCondLst>
                                    <p:cond delay="0"/>
                                  </p:stCondLst>
                                  <p:childTnLst>
                                    <p:set>
                                      <p:cBhvr>
                                        <p:cTn id="166" dur="1" fill="hold">
                                          <p:stCondLst>
                                            <p:cond delay="0"/>
                                          </p:stCondLst>
                                        </p:cTn>
                                        <p:tgtEl>
                                          <p:spTgt spid="323636"/>
                                        </p:tgtEl>
                                        <p:attrNameLst>
                                          <p:attrName>style.visibility</p:attrName>
                                        </p:attrNameLst>
                                      </p:cBhvr>
                                      <p:to>
                                        <p:strVal val="visible"/>
                                      </p:to>
                                    </p:set>
                                    <p:animEffect transition="in" filter="box(out)">
                                      <p:cBhvr>
                                        <p:cTn id="167" dur="500"/>
                                        <p:tgtEl>
                                          <p:spTgt spid="323636"/>
                                        </p:tgtEl>
                                      </p:cBhvr>
                                    </p:animEffec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4" presetClass="entr" presetSubtype="32" fill="hold" nodeType="clickEffect">
                                  <p:stCondLst>
                                    <p:cond delay="0"/>
                                  </p:stCondLst>
                                  <p:childTnLst>
                                    <p:set>
                                      <p:cBhvr>
                                        <p:cTn id="171" dur="1" fill="hold">
                                          <p:stCondLst>
                                            <p:cond delay="0"/>
                                          </p:stCondLst>
                                        </p:cTn>
                                        <p:tgtEl>
                                          <p:spTgt spid="323637"/>
                                        </p:tgtEl>
                                        <p:attrNameLst>
                                          <p:attrName>style.visibility</p:attrName>
                                        </p:attrNameLst>
                                      </p:cBhvr>
                                      <p:to>
                                        <p:strVal val="visible"/>
                                      </p:to>
                                    </p:set>
                                    <p:animEffect transition="in" filter="box(out)">
                                      <p:cBhvr>
                                        <p:cTn id="172" dur="500"/>
                                        <p:tgtEl>
                                          <p:spTgt spid="323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7" grpId="0" build="p" autoUpdateAnimBg="0"/>
      <p:bldP spid="323588" grpId="0" build="p" autoUpdateAnimBg="0"/>
      <p:bldP spid="323589" grpId="0" build="p" autoUpdateAnimBg="0"/>
      <p:bldP spid="323590" grpId="0" build="p" autoUpdateAnimBg="0"/>
      <p:bldP spid="323591" grpId="0" build="p" autoUpdateAnimBg="0"/>
      <p:bldP spid="323592" grpId="0" build="p" autoUpdateAnimBg="0"/>
      <p:bldP spid="323597" grpId="0" animBg="1"/>
      <p:bldP spid="323598" grpId="0" animBg="1"/>
      <p:bldP spid="323611" grpId="0" autoUpdateAnimBg="0"/>
      <p:bldP spid="323612" grpId="0" build="p" autoUpdateAnimBg="0"/>
      <p:bldP spid="323631" grpId="0" animBg="1" autoUpdateAnimBg="0"/>
      <p:bldP spid="323632" grpId="0" animBg="1" autoUpdateAnimBg="0"/>
      <p:bldP spid="323633" grpId="0" animBg="1" autoUpdateAnimBg="0"/>
      <p:bldP spid="323634" grpId="0" animBg="1" autoUpdateAnimBg="0"/>
      <p:bldP spid="323635" grpId="0" animBg="1" autoUpdateAnimBg="0"/>
      <p:bldP spid="323636" grpId="0" animBg="1" autoUpdateAnimBg="0"/>
      <p:bldP spid="323640" grpId="0" animBg="1"/>
      <p:bldP spid="323641" grpId="0" animBg="1"/>
      <p:bldP spid="323642" grpId="0" animBg="1"/>
      <p:bldP spid="323643" grpId="0" animBg="1"/>
      <p:bldP spid="323645" grpId="0" animBg="1"/>
      <p:bldP spid="3236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dirty="0">
                <a:hlinkClick r:id="rId2" action="ppaction://hlinksldjump"/>
              </a:rPr>
              <a:t>排序</a:t>
            </a:r>
            <a:r>
              <a:rPr lang="zh-CN" altLang="en-US" dirty="0" smtClean="0">
                <a:hlinkClick r:id="rId2" action="ppaction://hlinksldjump"/>
              </a:rPr>
              <a:t>算法</a:t>
            </a:r>
            <a:endParaRPr lang="en-US" altLang="zh-CN" dirty="0" smtClean="0"/>
          </a:p>
          <a:p>
            <a:r>
              <a:rPr lang="zh-CN" altLang="en-US" dirty="0">
                <a:hlinkClick r:id="rId3" action="ppaction://hlinksldjump"/>
              </a:rPr>
              <a:t>查找</a:t>
            </a:r>
            <a:r>
              <a:rPr lang="zh-CN" altLang="en-US" dirty="0" smtClean="0">
                <a:hlinkClick r:id="rId3" action="ppaction://hlinksldjump"/>
              </a:rPr>
              <a:t>算法</a:t>
            </a:r>
            <a:endParaRPr lang="en-US" altLang="zh-CN" dirty="0" smtClean="0"/>
          </a:p>
          <a:p>
            <a:r>
              <a:rPr lang="zh-CN" altLang="en-US" dirty="0">
                <a:hlinkClick r:id="rId4" action="ppaction://hlinksldjump"/>
              </a:rPr>
              <a:t>递归</a:t>
            </a:r>
            <a:endParaRPr lang="zh-CN" altLang="en-US" dirty="0"/>
          </a:p>
        </p:txBody>
      </p:sp>
    </p:spTree>
    <p:extLst>
      <p:ext uri="{BB962C8B-B14F-4D97-AF65-F5344CB8AC3E}">
        <p14:creationId xmlns:p14="http://schemas.microsoft.com/office/powerpoint/2010/main" val="17117585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35496" y="1125538"/>
            <a:ext cx="9036496" cy="5256212"/>
          </a:xfrm>
        </p:spPr>
        <p:txBody>
          <a:bodyPr/>
          <a:lstStyle/>
          <a:p>
            <a:pPr algn="just" eaLnBrk="1" hangingPunct="1">
              <a:spcBef>
                <a:spcPct val="10000"/>
              </a:spcBef>
            </a:pPr>
            <a:r>
              <a:rPr lang="zh-CN" altLang="en-US" dirty="0" smtClean="0"/>
              <a:t>插入排序</a:t>
            </a:r>
            <a:r>
              <a:rPr lang="en-US" altLang="zh-CN" dirty="0" smtClean="0">
                <a:latin typeface="宋体" charset="-122"/>
              </a:rPr>
              <a:t>——</a:t>
            </a:r>
            <a:r>
              <a:rPr lang="zh-CN" altLang="en-US" dirty="0" smtClean="0"/>
              <a:t>算法描述</a:t>
            </a:r>
          </a:p>
          <a:p>
            <a:pPr lvl="1" algn="just" eaLnBrk="1" hangingPunct="1">
              <a:lnSpc>
                <a:spcPct val="150000"/>
              </a:lnSpc>
              <a:spcBef>
                <a:spcPct val="10000"/>
              </a:spcBef>
            </a:pPr>
            <a:r>
              <a:rPr lang="en-US" altLang="zh-CN" dirty="0" smtClean="0">
                <a:latin typeface="Times New Roman" pitchFamily="18" charset="0"/>
              </a:rPr>
              <a:t>Step 1</a:t>
            </a:r>
            <a:r>
              <a:rPr lang="zh-CN" altLang="en-US" dirty="0" smtClean="0">
                <a:latin typeface="Times New Roman" pitchFamily="18" charset="0"/>
              </a:rPr>
              <a:t>：</a:t>
            </a:r>
            <a:r>
              <a:rPr lang="zh-CN" altLang="en-US" sz="2400" dirty="0" smtClean="0">
                <a:latin typeface="Times New Roman" pitchFamily="18" charset="0"/>
              </a:rPr>
              <a:t>从有序数列</a:t>
            </a:r>
            <a:r>
              <a:rPr lang="en-US" altLang="zh-CN" sz="2400" dirty="0" smtClean="0">
                <a:latin typeface="Times New Roman" pitchFamily="18" charset="0"/>
              </a:rPr>
              <a:t>{a</a:t>
            </a:r>
            <a:r>
              <a:rPr lang="en-US" altLang="zh-CN" sz="2400" baseline="-40000" dirty="0" smtClean="0">
                <a:latin typeface="Times New Roman" pitchFamily="18" charset="0"/>
              </a:rPr>
              <a:t>1</a:t>
            </a:r>
            <a:r>
              <a:rPr lang="en-US" altLang="zh-CN" sz="2400" dirty="0" smtClean="0">
                <a:latin typeface="Times New Roman" pitchFamily="18" charset="0"/>
              </a:rPr>
              <a:t>}</a:t>
            </a:r>
            <a:r>
              <a:rPr lang="zh-CN" altLang="en-US" sz="2400" dirty="0" smtClean="0">
                <a:latin typeface="Times New Roman" pitchFamily="18" charset="0"/>
              </a:rPr>
              <a:t>和无序数列</a:t>
            </a:r>
            <a:r>
              <a:rPr lang="en-US" altLang="zh-CN" sz="2400" dirty="0" smtClean="0">
                <a:latin typeface="Times New Roman" pitchFamily="18" charset="0"/>
              </a:rPr>
              <a:t>{a</a:t>
            </a:r>
            <a:r>
              <a:rPr lang="en-US" altLang="zh-CN" sz="2400" baseline="-40000" dirty="0" smtClean="0">
                <a:latin typeface="Times New Roman" pitchFamily="18" charset="0"/>
              </a:rPr>
              <a:t>2</a:t>
            </a:r>
            <a:r>
              <a:rPr lang="en-US" altLang="zh-CN" sz="2400" dirty="0" smtClean="0">
                <a:latin typeface="Times New Roman" pitchFamily="18" charset="0"/>
              </a:rPr>
              <a:t>,a</a:t>
            </a:r>
            <a:r>
              <a:rPr lang="en-US" altLang="zh-CN" sz="2400" baseline="-40000" dirty="0" smtClean="0">
                <a:latin typeface="Times New Roman" pitchFamily="18" charset="0"/>
              </a:rPr>
              <a:t>3</a:t>
            </a:r>
            <a:r>
              <a:rPr lang="en-US" altLang="zh-CN" sz="2400" dirty="0" smtClean="0">
                <a:latin typeface="Times New Roman" pitchFamily="18" charset="0"/>
              </a:rPr>
              <a:t>,…,a</a:t>
            </a:r>
            <a:r>
              <a:rPr lang="en-US" altLang="zh-CN" sz="2400" baseline="-40000" dirty="0" smtClean="0">
                <a:latin typeface="Times New Roman" pitchFamily="18" charset="0"/>
              </a:rPr>
              <a:t>n</a:t>
            </a:r>
            <a:r>
              <a:rPr lang="en-US" altLang="zh-CN" sz="2400" dirty="0" smtClean="0">
                <a:latin typeface="Times New Roman" pitchFamily="18" charset="0"/>
              </a:rPr>
              <a:t>}</a:t>
            </a:r>
            <a:r>
              <a:rPr lang="zh-CN" altLang="en-US" sz="2400" dirty="0" smtClean="0">
                <a:latin typeface="Times New Roman" pitchFamily="18" charset="0"/>
              </a:rPr>
              <a:t>开始</a:t>
            </a:r>
            <a:r>
              <a:rPr lang="en-US" altLang="zh-CN" sz="2400" dirty="0" smtClean="0">
                <a:latin typeface="Times New Roman" pitchFamily="18" charset="0"/>
              </a:rPr>
              <a:t>;</a:t>
            </a:r>
            <a:endParaRPr lang="en-US" altLang="zh-CN" dirty="0" smtClean="0">
              <a:latin typeface="Times New Roman" pitchFamily="18" charset="0"/>
            </a:endParaRPr>
          </a:p>
          <a:p>
            <a:pPr lvl="1" algn="just" eaLnBrk="1" hangingPunct="1">
              <a:lnSpc>
                <a:spcPct val="150000"/>
              </a:lnSpc>
              <a:spcBef>
                <a:spcPct val="10000"/>
              </a:spcBef>
            </a:pPr>
            <a:r>
              <a:rPr lang="en-US" altLang="zh-CN" dirty="0" smtClean="0">
                <a:latin typeface="Times New Roman" pitchFamily="18" charset="0"/>
              </a:rPr>
              <a:t>Step 2</a:t>
            </a:r>
            <a:r>
              <a:rPr lang="zh-CN" altLang="en-US" dirty="0" smtClean="0">
                <a:latin typeface="Times New Roman" pitchFamily="18" charset="0"/>
              </a:rPr>
              <a:t>：</a:t>
            </a:r>
            <a:endParaRPr lang="en-US" altLang="zh-CN" dirty="0" smtClean="0">
              <a:latin typeface="Times New Roman" pitchFamily="18" charset="0"/>
            </a:endParaRPr>
          </a:p>
          <a:p>
            <a:pPr lvl="2" algn="just" eaLnBrk="1" hangingPunct="1">
              <a:lnSpc>
                <a:spcPct val="150000"/>
              </a:lnSpc>
              <a:spcBef>
                <a:spcPct val="10000"/>
              </a:spcBef>
            </a:pPr>
            <a:r>
              <a:rPr lang="zh-CN" altLang="en-US" dirty="0" smtClean="0">
                <a:latin typeface="Times New Roman" pitchFamily="18" charset="0"/>
              </a:rPr>
              <a:t>处理第</a:t>
            </a:r>
            <a:r>
              <a:rPr lang="en-US" altLang="zh-CN" dirty="0" err="1" smtClean="0">
                <a:latin typeface="Times New Roman" pitchFamily="18" charset="0"/>
              </a:rPr>
              <a:t>i</a:t>
            </a:r>
            <a:r>
              <a:rPr lang="zh-CN" altLang="en-US" dirty="0" smtClean="0">
                <a:latin typeface="Times New Roman" pitchFamily="18" charset="0"/>
              </a:rPr>
              <a:t>个元素 </a:t>
            </a:r>
            <a:r>
              <a:rPr lang="en-US" altLang="zh-CN" dirty="0" smtClean="0">
                <a:latin typeface="Times New Roman" pitchFamily="18" charset="0"/>
              </a:rPr>
              <a:t>(</a:t>
            </a:r>
            <a:r>
              <a:rPr lang="en-US" altLang="zh-CN" dirty="0" err="1" smtClean="0">
                <a:latin typeface="Times New Roman" pitchFamily="18" charset="0"/>
              </a:rPr>
              <a:t>i</a:t>
            </a:r>
            <a:r>
              <a:rPr lang="en-US" altLang="zh-CN" dirty="0" smtClean="0">
                <a:latin typeface="Times New Roman" pitchFamily="18" charset="0"/>
              </a:rPr>
              <a:t>=2,3,…,n)</a:t>
            </a:r>
            <a:r>
              <a:rPr lang="zh-CN" altLang="en-US" dirty="0" smtClean="0">
                <a:latin typeface="Times New Roman" pitchFamily="18" charset="0"/>
              </a:rPr>
              <a:t>时</a:t>
            </a:r>
            <a:endParaRPr lang="en-US" altLang="zh-CN" dirty="0" smtClean="0">
              <a:latin typeface="Times New Roman" pitchFamily="18" charset="0"/>
            </a:endParaRPr>
          </a:p>
          <a:p>
            <a:pPr lvl="3" algn="just" eaLnBrk="1" hangingPunct="1">
              <a:lnSpc>
                <a:spcPct val="150000"/>
              </a:lnSpc>
              <a:spcBef>
                <a:spcPct val="10000"/>
              </a:spcBef>
            </a:pPr>
            <a:r>
              <a:rPr lang="zh-CN" altLang="en-US" sz="2000" dirty="0" smtClean="0">
                <a:latin typeface="Times New Roman" pitchFamily="18" charset="0"/>
              </a:rPr>
              <a:t>数列 </a:t>
            </a:r>
            <a:r>
              <a:rPr lang="en-US" altLang="zh-CN" sz="2000" dirty="0" smtClean="0">
                <a:latin typeface="Times New Roman" pitchFamily="18" charset="0"/>
              </a:rPr>
              <a:t>{a</a:t>
            </a:r>
            <a:r>
              <a:rPr lang="en-US" altLang="zh-CN" sz="2000" baseline="-40000" dirty="0" smtClean="0">
                <a:latin typeface="Times New Roman" pitchFamily="18" charset="0"/>
              </a:rPr>
              <a:t>1</a:t>
            </a:r>
            <a:r>
              <a:rPr lang="en-US" altLang="zh-CN" sz="2000" dirty="0" smtClean="0">
                <a:latin typeface="Times New Roman" pitchFamily="18" charset="0"/>
              </a:rPr>
              <a:t>,a</a:t>
            </a:r>
            <a:r>
              <a:rPr lang="en-US" altLang="zh-CN" sz="2000" baseline="-40000" dirty="0" smtClean="0">
                <a:latin typeface="Times New Roman" pitchFamily="18" charset="0"/>
              </a:rPr>
              <a:t>2</a:t>
            </a:r>
            <a:r>
              <a:rPr lang="en-US" altLang="zh-CN" sz="2000" dirty="0" smtClean="0">
                <a:latin typeface="Times New Roman" pitchFamily="18" charset="0"/>
              </a:rPr>
              <a:t>,…,a</a:t>
            </a:r>
            <a:r>
              <a:rPr lang="en-US" altLang="zh-CN" sz="2000" baseline="-40000" dirty="0" smtClean="0">
                <a:latin typeface="Times New Roman" pitchFamily="18" charset="0"/>
              </a:rPr>
              <a:t>i-1</a:t>
            </a:r>
            <a:r>
              <a:rPr lang="en-US" altLang="zh-CN" sz="2000" dirty="0" smtClean="0">
                <a:latin typeface="Times New Roman" pitchFamily="18" charset="0"/>
              </a:rPr>
              <a:t>}</a:t>
            </a:r>
            <a:r>
              <a:rPr lang="zh-CN" altLang="en-US" sz="2000" dirty="0" smtClean="0">
                <a:latin typeface="Times New Roman" pitchFamily="18" charset="0"/>
              </a:rPr>
              <a:t>是已有序的</a:t>
            </a:r>
            <a:endParaRPr lang="en-US" altLang="zh-CN" dirty="0">
              <a:latin typeface="Times New Roman" pitchFamily="18" charset="0"/>
            </a:endParaRPr>
          </a:p>
          <a:p>
            <a:pPr lvl="3" algn="just" eaLnBrk="1" hangingPunct="1">
              <a:lnSpc>
                <a:spcPct val="150000"/>
              </a:lnSpc>
              <a:spcBef>
                <a:spcPct val="10000"/>
              </a:spcBef>
            </a:pPr>
            <a:r>
              <a:rPr lang="zh-CN" altLang="en-US" dirty="0">
                <a:latin typeface="Times New Roman" pitchFamily="18" charset="0"/>
              </a:rPr>
              <a:t>数列</a:t>
            </a:r>
            <a:r>
              <a:rPr lang="en-US" altLang="zh-CN" dirty="0">
                <a:latin typeface="Times New Roman" pitchFamily="18" charset="0"/>
              </a:rPr>
              <a:t>{ai,ai+1,…,an}</a:t>
            </a:r>
            <a:r>
              <a:rPr lang="zh-CN" altLang="en-US" dirty="0">
                <a:latin typeface="Times New Roman" pitchFamily="18" charset="0"/>
              </a:rPr>
              <a:t>是无序的</a:t>
            </a:r>
            <a:endParaRPr lang="en-US" altLang="zh-CN" dirty="0">
              <a:latin typeface="Times New Roman" pitchFamily="18" charset="0"/>
            </a:endParaRPr>
          </a:p>
          <a:p>
            <a:pPr lvl="2" algn="just" eaLnBrk="1" hangingPunct="1">
              <a:lnSpc>
                <a:spcPct val="150000"/>
              </a:lnSpc>
              <a:spcBef>
                <a:spcPct val="10000"/>
              </a:spcBef>
            </a:pPr>
            <a:r>
              <a:rPr lang="zh-CN" altLang="en-US" dirty="0" smtClean="0">
                <a:latin typeface="Times New Roman" pitchFamily="18" charset="0"/>
              </a:rPr>
              <a:t>用</a:t>
            </a:r>
            <a:r>
              <a:rPr lang="en-US" altLang="zh-CN" dirty="0" err="1" smtClean="0">
                <a:latin typeface="Times New Roman" pitchFamily="18" charset="0"/>
              </a:rPr>
              <a:t>a</a:t>
            </a:r>
            <a:r>
              <a:rPr lang="en-US" altLang="zh-CN" baseline="-40000" dirty="0" err="1" smtClean="0">
                <a:latin typeface="Times New Roman" pitchFamily="18" charset="0"/>
              </a:rPr>
              <a:t>i</a:t>
            </a:r>
            <a:r>
              <a:rPr lang="zh-CN" altLang="en-US" dirty="0" smtClean="0">
                <a:latin typeface="Times New Roman" pitchFamily="18" charset="0"/>
              </a:rPr>
              <a:t>与</a:t>
            </a:r>
            <a:r>
              <a:rPr lang="en-US" altLang="zh-CN" dirty="0" smtClean="0">
                <a:latin typeface="Times New Roman" pitchFamily="18" charset="0"/>
              </a:rPr>
              <a:t>a</a:t>
            </a:r>
            <a:r>
              <a:rPr lang="en-US" altLang="zh-CN" baseline="-40000" dirty="0" smtClean="0">
                <a:latin typeface="Times New Roman" pitchFamily="18" charset="0"/>
              </a:rPr>
              <a:t>i-1</a:t>
            </a:r>
            <a:r>
              <a:rPr lang="zh-CN" altLang="en-US" dirty="0" smtClean="0">
                <a:latin typeface="Times New Roman" pitchFamily="18" charset="0"/>
              </a:rPr>
              <a:t>、</a:t>
            </a:r>
            <a:r>
              <a:rPr lang="en-US" altLang="zh-CN" dirty="0" smtClean="0">
                <a:latin typeface="Times New Roman" pitchFamily="18" charset="0"/>
              </a:rPr>
              <a:t>a </a:t>
            </a:r>
            <a:r>
              <a:rPr lang="en-US" altLang="zh-CN" baseline="-34000" dirty="0" smtClean="0">
                <a:latin typeface="Times New Roman" pitchFamily="18" charset="0"/>
              </a:rPr>
              <a:t>i-2</a:t>
            </a:r>
            <a:r>
              <a:rPr lang="en-US" altLang="zh-CN" dirty="0" smtClean="0">
                <a:latin typeface="Times New Roman" pitchFamily="18" charset="0"/>
              </a:rPr>
              <a:t>,…,a</a:t>
            </a:r>
            <a:r>
              <a:rPr lang="en-US" altLang="zh-CN" baseline="-40000" dirty="0" smtClean="0">
                <a:latin typeface="Times New Roman" pitchFamily="18" charset="0"/>
              </a:rPr>
              <a:t>1</a:t>
            </a:r>
            <a:r>
              <a:rPr lang="zh-CN" altLang="en-US" dirty="0" smtClean="0">
                <a:latin typeface="Times New Roman" pitchFamily="18" charset="0"/>
              </a:rPr>
              <a:t>进行比较</a:t>
            </a:r>
            <a:r>
              <a:rPr lang="zh-CN" altLang="en-US" dirty="0">
                <a:latin typeface="Times New Roman" pitchFamily="18" charset="0"/>
              </a:rPr>
              <a:t>，</a:t>
            </a:r>
            <a:r>
              <a:rPr lang="zh-CN" altLang="en-US" dirty="0" smtClean="0">
                <a:latin typeface="Times New Roman" pitchFamily="18" charset="0"/>
              </a:rPr>
              <a:t>找出合适的位置将</a:t>
            </a:r>
            <a:r>
              <a:rPr lang="en-US" altLang="zh-CN" dirty="0" err="1" smtClean="0">
                <a:latin typeface="Times New Roman" pitchFamily="18" charset="0"/>
              </a:rPr>
              <a:t>a</a:t>
            </a:r>
            <a:r>
              <a:rPr lang="en-US" altLang="zh-CN" baseline="-25000" dirty="0" err="1" smtClean="0">
                <a:latin typeface="Times New Roman" pitchFamily="18" charset="0"/>
              </a:rPr>
              <a:t>i</a:t>
            </a:r>
            <a:r>
              <a:rPr lang="zh-CN" altLang="en-US" dirty="0" smtClean="0">
                <a:latin typeface="Times New Roman" pitchFamily="18" charset="0"/>
              </a:rPr>
              <a:t>插入</a:t>
            </a:r>
          </a:p>
          <a:p>
            <a:pPr lvl="1" algn="just" eaLnBrk="1" hangingPunct="1">
              <a:lnSpc>
                <a:spcPct val="150000"/>
              </a:lnSpc>
              <a:spcBef>
                <a:spcPct val="10000"/>
              </a:spcBef>
            </a:pPr>
            <a:r>
              <a:rPr lang="en-US" altLang="zh-CN" dirty="0" smtClean="0">
                <a:latin typeface="Times New Roman" pitchFamily="18" charset="0"/>
              </a:rPr>
              <a:t>Step3</a:t>
            </a:r>
            <a:r>
              <a:rPr lang="zh-CN" altLang="en-US" dirty="0">
                <a:latin typeface="Times New Roman" pitchFamily="18" charset="0"/>
              </a:rPr>
              <a:t>：</a:t>
            </a:r>
            <a:r>
              <a:rPr lang="zh-CN" altLang="en-US" sz="2400" dirty="0" smtClean="0">
                <a:latin typeface="Times New Roman" pitchFamily="18" charset="0"/>
              </a:rPr>
              <a:t>重复</a:t>
            </a:r>
            <a:r>
              <a:rPr lang="en-US" altLang="zh-CN" sz="2400" dirty="0" smtClean="0">
                <a:latin typeface="Times New Roman" pitchFamily="18" charset="0"/>
              </a:rPr>
              <a:t>Step2</a:t>
            </a:r>
            <a:r>
              <a:rPr lang="zh-CN" altLang="en-US" sz="2400" dirty="0" smtClean="0">
                <a:latin typeface="Times New Roman" pitchFamily="18" charset="0"/>
              </a:rPr>
              <a:t>，经</a:t>
            </a:r>
            <a:r>
              <a:rPr lang="en-US" altLang="zh-CN" sz="2400" dirty="0" smtClean="0">
                <a:latin typeface="Times New Roman" pitchFamily="18" charset="0"/>
              </a:rPr>
              <a:t>n-1</a:t>
            </a:r>
            <a:r>
              <a:rPr lang="zh-CN" altLang="en-US" sz="2400" dirty="0">
                <a:latin typeface="Times New Roman" pitchFamily="18" charset="0"/>
              </a:rPr>
              <a:t>次</a:t>
            </a:r>
            <a:r>
              <a:rPr lang="zh-CN" altLang="en-US" sz="2400" dirty="0" smtClean="0">
                <a:latin typeface="Times New Roman" pitchFamily="18" charset="0"/>
              </a:rPr>
              <a:t>插入处理后数列全部有序</a:t>
            </a:r>
          </a:p>
        </p:txBody>
      </p:sp>
    </p:spTree>
    <p:extLst>
      <p:ext uri="{BB962C8B-B14F-4D97-AF65-F5344CB8AC3E}">
        <p14:creationId xmlns:p14="http://schemas.microsoft.com/office/powerpoint/2010/main" val="93514343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xfrm>
            <a:off x="468313" y="1143000"/>
            <a:ext cx="7924800" cy="5715000"/>
          </a:xfrm>
        </p:spPr>
        <p:txBody>
          <a:bodyPr/>
          <a:lstStyle/>
          <a:p>
            <a:pPr algn="just" eaLnBrk="1" hangingPunct="1">
              <a:spcBef>
                <a:spcPct val="10000"/>
              </a:spcBef>
            </a:pPr>
            <a:r>
              <a:rPr lang="zh-CN" altLang="en-US" smtClean="0"/>
              <a:t>插入排序</a:t>
            </a:r>
            <a:r>
              <a:rPr lang="en-US" altLang="zh-CN" smtClean="0">
                <a:latin typeface="宋体" charset="-122"/>
              </a:rPr>
              <a:t>——</a:t>
            </a:r>
            <a:r>
              <a:rPr lang="zh-CN" altLang="en-US" smtClean="0"/>
              <a:t>算法实现</a:t>
            </a:r>
            <a:endParaRPr lang="zh-CN" altLang="en-US" sz="4000" smtClean="0"/>
          </a:p>
        </p:txBody>
      </p:sp>
      <p:sp>
        <p:nvSpPr>
          <p:cNvPr id="53251" name="Text Box 3"/>
          <p:cNvSpPr txBox="1">
            <a:spLocks noChangeArrowheads="1"/>
          </p:cNvSpPr>
          <p:nvPr/>
        </p:nvSpPr>
        <p:spPr bwMode="auto">
          <a:xfrm>
            <a:off x="556622" y="1819275"/>
            <a:ext cx="8363187" cy="4401205"/>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dirty="0" smtClean="0">
                <a:solidFill>
                  <a:srgbClr val="000066"/>
                </a:solidFill>
                <a:latin typeface="Consolas" panose="020B0609020204030204" pitchFamily="49" charset="0"/>
              </a:rPr>
              <a:t>void </a:t>
            </a:r>
            <a:r>
              <a:rPr lang="en-US" altLang="zh-CN" sz="2000" dirty="0" err="1" smtClean="0">
                <a:solidFill>
                  <a:srgbClr val="000066"/>
                </a:solidFill>
                <a:latin typeface="Consolas" panose="020B0609020204030204" pitchFamily="49" charset="0"/>
              </a:rPr>
              <a:t>insert_sort</a:t>
            </a:r>
            <a:r>
              <a:rPr lang="en-US" altLang="zh-CN" sz="2000" dirty="0" smtClean="0">
                <a:solidFill>
                  <a:srgbClr val="000066"/>
                </a:solidFill>
                <a:latin typeface="Consolas" panose="020B0609020204030204" pitchFamily="49" charset="0"/>
              </a:rPr>
              <a:t>(</a:t>
            </a:r>
            <a:r>
              <a:rPr lang="en-US" altLang="zh-CN" dirty="0" err="1" smtClean="0">
                <a:solidFill>
                  <a:srgbClr val="000066"/>
                </a:solidFill>
                <a:latin typeface="Consolas" panose="020B0609020204030204" pitchFamily="49" charset="0"/>
              </a:rPr>
              <a:t>int</a:t>
            </a:r>
            <a:r>
              <a:rPr lang="en-US" altLang="zh-CN" dirty="0" smtClean="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item,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n)</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a:t>
            </a:r>
          </a:p>
          <a:p>
            <a:pPr eaLnBrk="1" hangingPunct="1"/>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i</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j</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t ;</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for(</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=1;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&lt;n;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a:t>
            </a:r>
            <a:r>
              <a:rPr lang="en-US" altLang="zh-CN" sz="2000" dirty="0">
                <a:solidFill>
                  <a:srgbClr val="000066"/>
                </a:solidFill>
                <a:latin typeface="Consolas" panose="020B0609020204030204" pitchFamily="49" charset="0"/>
              </a:rPr>
              <a:t>n-1</a:t>
            </a:r>
            <a:r>
              <a:rPr lang="zh-CN" altLang="en-US" sz="2000" dirty="0">
                <a:solidFill>
                  <a:srgbClr val="000066"/>
                </a:solidFill>
                <a:latin typeface="Consolas" panose="020B0609020204030204" pitchFamily="49" charset="0"/>
              </a:rPr>
              <a:t>次</a:t>
            </a:r>
            <a:r>
              <a:rPr lang="zh-CN" altLang="en-US" sz="2000" dirty="0" smtClean="0">
                <a:solidFill>
                  <a:srgbClr val="000066"/>
                </a:solidFill>
                <a:latin typeface="Consolas" panose="020B0609020204030204" pitchFamily="49" charset="0"/>
              </a:rPr>
              <a:t>循环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t = item[</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 </a:t>
            </a:r>
            <a:r>
              <a:rPr lang="zh-CN" altLang="en-US" sz="2000" dirty="0" smtClean="0">
                <a:solidFill>
                  <a:srgbClr val="000066"/>
                </a:solidFill>
                <a:latin typeface="Consolas" panose="020B0609020204030204" pitchFamily="49" charset="0"/>
              </a:rPr>
              <a:t>要</a:t>
            </a:r>
            <a:r>
              <a:rPr lang="zh-CN" altLang="en-US" sz="2000" dirty="0">
                <a:solidFill>
                  <a:srgbClr val="000066"/>
                </a:solidFill>
                <a:latin typeface="Consolas" panose="020B0609020204030204" pitchFamily="49" charset="0"/>
              </a:rPr>
              <a:t>插入的元素    </a:t>
            </a:r>
            <a:r>
              <a:rPr lang="zh-CN" altLang="en-US" sz="2000" dirty="0" smtClean="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j = </a:t>
            </a:r>
            <a:r>
              <a:rPr lang="en-US" altLang="zh-CN" sz="2000" dirty="0" err="1">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 - 1</a:t>
            </a:r>
            <a:r>
              <a:rPr lang="en-US" altLang="zh-CN" sz="2000" dirty="0" smtClean="0">
                <a:solidFill>
                  <a:srgbClr val="000066"/>
                </a:solidFill>
                <a:latin typeface="Consolas" panose="020B0609020204030204" pitchFamily="49" charset="0"/>
              </a:rPr>
              <a:t>;                 /* </a:t>
            </a:r>
            <a:r>
              <a:rPr lang="zh-CN" altLang="en-US" sz="2000" dirty="0" smtClean="0">
                <a:solidFill>
                  <a:srgbClr val="000066"/>
                </a:solidFill>
                <a:latin typeface="Consolas" panose="020B0609020204030204" pitchFamily="49" charset="0"/>
              </a:rPr>
              <a:t>有序</a:t>
            </a:r>
            <a:r>
              <a:rPr lang="zh-CN" altLang="en-US" sz="2000" dirty="0">
                <a:solidFill>
                  <a:srgbClr val="000066"/>
                </a:solidFill>
                <a:latin typeface="Consolas" panose="020B0609020204030204" pitchFamily="49" charset="0"/>
              </a:rPr>
              <a:t>部分起始</a:t>
            </a:r>
            <a:r>
              <a:rPr lang="zh-CN" altLang="en-US" sz="2000" dirty="0" smtClean="0">
                <a:solidFill>
                  <a:srgbClr val="000066"/>
                </a:solidFill>
                <a:latin typeface="Consolas" panose="020B0609020204030204" pitchFamily="49" charset="0"/>
              </a:rPr>
              <a:t>位置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while(j&gt;=0 &amp;&amp; </a:t>
            </a:r>
            <a:r>
              <a:rPr lang="en-US" altLang="zh-CN" sz="2000" dirty="0" smtClean="0">
                <a:solidFill>
                  <a:srgbClr val="000066"/>
                </a:solidFill>
                <a:latin typeface="Consolas" panose="020B0609020204030204" pitchFamily="49" charset="0"/>
              </a:rPr>
              <a:t>t&lt;item[j])   /* </a:t>
            </a:r>
            <a:r>
              <a:rPr lang="zh-CN" altLang="en-US" sz="2000" dirty="0">
                <a:solidFill>
                  <a:srgbClr val="000066"/>
                </a:solidFill>
                <a:latin typeface="Consolas" panose="020B0609020204030204" pitchFamily="49" charset="0"/>
              </a:rPr>
              <a:t>寻找插入</a:t>
            </a:r>
            <a:r>
              <a:rPr lang="zh-CN" altLang="en-US" sz="2000" dirty="0" smtClean="0">
                <a:solidFill>
                  <a:srgbClr val="000066"/>
                </a:solidFill>
                <a:latin typeface="Consolas" panose="020B0609020204030204" pitchFamily="49" charset="0"/>
              </a:rPr>
              <a:t>位置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 </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item[j+1</a:t>
            </a:r>
            <a:r>
              <a:rPr lang="en-US" altLang="zh-CN" sz="2000" dirty="0" smtClean="0">
                <a:solidFill>
                  <a:srgbClr val="000066"/>
                </a:solidFill>
                <a:latin typeface="Consolas" panose="020B0609020204030204" pitchFamily="49" charset="0"/>
              </a:rPr>
              <a:t>] = item[j</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当前元素后移    </a:t>
            </a:r>
            <a:r>
              <a:rPr lang="zh-CN" altLang="en-US" sz="2000" dirty="0" smtClean="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a:t>
            </a:r>
          </a:p>
          <a:p>
            <a:pPr eaLnBrk="1" hangingPunct="1"/>
            <a:r>
              <a:rPr lang="en-US" altLang="zh-CN" sz="2000" dirty="0" smtClean="0">
                <a:solidFill>
                  <a:srgbClr val="000066"/>
                </a:solidFill>
                <a:latin typeface="Consolas" panose="020B0609020204030204" pitchFamily="49" charset="0"/>
              </a:rPr>
              <a:t>           j--;</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item[j+1</a:t>
            </a:r>
            <a:r>
              <a:rPr lang="en-US" altLang="zh-CN" sz="2000" dirty="0" smtClean="0">
                <a:solidFill>
                  <a:srgbClr val="000066"/>
                </a:solidFill>
                <a:latin typeface="Consolas" panose="020B0609020204030204" pitchFamily="49" charset="0"/>
              </a:rPr>
              <a:t>] = t</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a:t>
            </a:r>
            <a:r>
              <a:rPr lang="zh-CN" altLang="en-US" sz="2000" dirty="0" smtClean="0">
                <a:solidFill>
                  <a:srgbClr val="000066"/>
                </a:solidFill>
                <a:latin typeface="Consolas" panose="020B0609020204030204" pitchFamily="49" charset="0"/>
              </a:rPr>
              <a:t>插入</a:t>
            </a:r>
            <a:r>
              <a:rPr lang="zh-CN" altLang="en-US" sz="2000" dirty="0">
                <a:solidFill>
                  <a:srgbClr val="000066"/>
                </a:solidFill>
                <a:latin typeface="Consolas" panose="020B0609020204030204" pitchFamily="49" charset="0"/>
              </a:rPr>
              <a:t>该</a:t>
            </a:r>
            <a:r>
              <a:rPr lang="zh-CN" altLang="en-US" sz="2000" dirty="0" smtClean="0">
                <a:solidFill>
                  <a:srgbClr val="000066"/>
                </a:solidFill>
                <a:latin typeface="Consolas" panose="020B0609020204030204" pitchFamily="49" charset="0"/>
              </a:rPr>
              <a:t>元素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Tree>
    <p:extLst>
      <p:ext uri="{BB962C8B-B14F-4D97-AF65-F5344CB8AC3E}">
        <p14:creationId xmlns:p14="http://schemas.microsoft.com/office/powerpoint/2010/main" val="349609237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sz="half" idx="1"/>
          </p:nvPr>
        </p:nvSpPr>
        <p:spPr>
          <a:xfrm>
            <a:off x="539750" y="1125538"/>
            <a:ext cx="8351838" cy="5732462"/>
          </a:xfrm>
        </p:spPr>
        <p:txBody>
          <a:bodyPr/>
          <a:lstStyle/>
          <a:p>
            <a:pPr eaLnBrk="1" hangingPunct="1"/>
            <a:r>
              <a:rPr lang="zh-CN" altLang="en-US" dirty="0" smtClean="0"/>
              <a:t>插入排序</a:t>
            </a:r>
            <a:r>
              <a:rPr lang="en-US" altLang="zh-CN" dirty="0" smtClean="0">
                <a:latin typeface="宋体" charset="-122"/>
              </a:rPr>
              <a:t>——</a:t>
            </a:r>
            <a:r>
              <a:rPr lang="zh-CN" altLang="en-US" dirty="0" smtClean="0"/>
              <a:t>算法分析</a:t>
            </a:r>
          </a:p>
          <a:p>
            <a:pPr lvl="1" eaLnBrk="1" hangingPunct="1"/>
            <a:r>
              <a:rPr lang="zh-CN" altLang="en-US" dirty="0" smtClean="0"/>
              <a:t>时间复杂度</a:t>
            </a:r>
          </a:p>
          <a:p>
            <a:pPr lvl="2" eaLnBrk="1" hangingPunct="1"/>
            <a:r>
              <a:rPr kumimoji="1" lang="zh-CN" altLang="en-US" dirty="0" smtClean="0">
                <a:solidFill>
                  <a:srgbClr val="000080"/>
                </a:solidFill>
              </a:rPr>
              <a:t>最好的情况</a:t>
            </a:r>
            <a:r>
              <a:rPr kumimoji="1" lang="en-US" altLang="zh-CN" dirty="0" smtClean="0">
                <a:solidFill>
                  <a:srgbClr val="000080"/>
                </a:solidFill>
                <a:latin typeface="Arial" charset="0"/>
              </a:rPr>
              <a:t>——</a:t>
            </a:r>
            <a:r>
              <a:rPr lang="zh-CN" altLang="en-US" dirty="0" smtClean="0"/>
              <a:t>若待排序记录按关键字从小到大排列</a:t>
            </a:r>
            <a:r>
              <a:rPr lang="en-US" altLang="zh-CN" dirty="0" smtClean="0"/>
              <a:t>(</a:t>
            </a:r>
            <a:r>
              <a:rPr lang="zh-CN" altLang="en-US" dirty="0" smtClean="0"/>
              <a:t>正序</a:t>
            </a:r>
            <a:r>
              <a:rPr lang="en-US" altLang="zh-CN" dirty="0" smtClean="0"/>
              <a:t>)</a:t>
            </a:r>
          </a:p>
          <a:p>
            <a:pPr lvl="3" eaLnBrk="1" hangingPunct="1"/>
            <a:r>
              <a:rPr lang="zh-CN" altLang="en-US" dirty="0" smtClean="0"/>
              <a:t>关键字比较次数：</a:t>
            </a:r>
          </a:p>
          <a:p>
            <a:pPr lvl="3" eaLnBrk="1" hangingPunct="1"/>
            <a:r>
              <a:rPr lang="zh-CN" altLang="en-US" dirty="0" smtClean="0"/>
              <a:t>记录移动次数：</a:t>
            </a:r>
            <a:r>
              <a:rPr lang="en-US" altLang="zh-CN" dirty="0" smtClean="0"/>
              <a:t>0   </a:t>
            </a:r>
          </a:p>
          <a:p>
            <a:pPr lvl="2" eaLnBrk="1" hangingPunct="1"/>
            <a:r>
              <a:rPr lang="zh-CN" altLang="en-US" dirty="0" smtClean="0"/>
              <a:t>最坏的情况</a:t>
            </a:r>
            <a:r>
              <a:rPr lang="en-US" altLang="zh-CN" dirty="0" smtClean="0">
                <a:latin typeface="Arial" charset="0"/>
              </a:rPr>
              <a:t>——</a:t>
            </a:r>
            <a:r>
              <a:rPr lang="zh-CN" altLang="en-US" dirty="0" smtClean="0"/>
              <a:t>若待排序记录按关键字从大到小排列</a:t>
            </a:r>
            <a:r>
              <a:rPr lang="en-US" altLang="zh-CN" dirty="0" smtClean="0"/>
              <a:t>(</a:t>
            </a:r>
            <a:r>
              <a:rPr lang="zh-CN" altLang="en-US" dirty="0" smtClean="0"/>
              <a:t>逆序</a:t>
            </a:r>
            <a:r>
              <a:rPr lang="en-US" altLang="zh-CN" dirty="0" smtClean="0"/>
              <a:t>)</a:t>
            </a:r>
          </a:p>
          <a:p>
            <a:pPr lvl="3" eaLnBrk="1" hangingPunct="1"/>
            <a:r>
              <a:rPr lang="zh-CN" altLang="en-US" dirty="0" smtClean="0"/>
              <a:t>关键字比较次数：</a:t>
            </a:r>
          </a:p>
          <a:p>
            <a:pPr lvl="3" eaLnBrk="1" hangingPunct="1"/>
            <a:endParaRPr lang="zh-CN" altLang="en-US" dirty="0" smtClean="0"/>
          </a:p>
          <a:p>
            <a:pPr lvl="3" eaLnBrk="1" hangingPunct="1"/>
            <a:r>
              <a:rPr lang="zh-CN" altLang="en-US" dirty="0" smtClean="0"/>
              <a:t>记录移动次数：</a:t>
            </a:r>
          </a:p>
        </p:txBody>
      </p:sp>
      <p:graphicFrame>
        <p:nvGraphicFramePr>
          <p:cNvPr id="326659" name="Object 3"/>
          <p:cNvGraphicFramePr>
            <a:graphicFrameLocks noGrp="1" noChangeAspect="1"/>
          </p:cNvGraphicFramePr>
          <p:nvPr>
            <p:ph sz="quarter" idx="2"/>
            <p:extLst>
              <p:ext uri="{D42A27DB-BD31-4B8C-83A1-F6EECF244321}">
                <p14:modId xmlns:p14="http://schemas.microsoft.com/office/powerpoint/2010/main" val="2554300262"/>
              </p:ext>
            </p:extLst>
          </p:nvPr>
        </p:nvGraphicFramePr>
        <p:xfrm>
          <a:off x="4499148" y="2785616"/>
          <a:ext cx="1296988" cy="787400"/>
        </p:xfrm>
        <a:graphic>
          <a:graphicData uri="http://schemas.openxmlformats.org/presentationml/2006/ole">
            <mc:AlternateContent xmlns:mc="http://schemas.openxmlformats.org/markup-compatibility/2006">
              <mc:Choice xmlns:v="urn:schemas-microsoft-com:vml" Requires="v">
                <p:oleObj spid="_x0000_s112602" name="公式" r:id="rId4" imgW="710891" imgH="431613" progId="Equation.3">
                  <p:embed/>
                </p:oleObj>
              </mc:Choice>
              <mc:Fallback>
                <p:oleObj name="公式" r:id="rId4" imgW="710891" imgH="4316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9148" y="2785616"/>
                        <a:ext cx="1296988"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660" name="Object 4"/>
          <p:cNvGraphicFramePr>
            <a:graphicFrameLocks noChangeAspect="1"/>
          </p:cNvGraphicFramePr>
          <p:nvPr/>
        </p:nvGraphicFramePr>
        <p:xfrm>
          <a:off x="4500563" y="4292600"/>
          <a:ext cx="3889375" cy="860425"/>
        </p:xfrm>
        <a:graphic>
          <a:graphicData uri="http://schemas.openxmlformats.org/presentationml/2006/ole">
            <mc:AlternateContent xmlns:mc="http://schemas.openxmlformats.org/markup-compatibility/2006">
              <mc:Choice xmlns:v="urn:schemas-microsoft-com:vml" Requires="v">
                <p:oleObj spid="_x0000_s112603" name="公式" r:id="rId6" imgW="1459866" imgH="444307" progId="Equation.3">
                  <p:embed/>
                </p:oleObj>
              </mc:Choice>
              <mc:Fallback>
                <p:oleObj name="公式" r:id="rId6" imgW="1459866" imgH="44430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4292600"/>
                        <a:ext cx="388937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6661" name="Object 5"/>
          <p:cNvGraphicFramePr>
            <a:graphicFrameLocks noChangeAspect="1"/>
          </p:cNvGraphicFramePr>
          <p:nvPr/>
        </p:nvGraphicFramePr>
        <p:xfrm>
          <a:off x="4487863" y="5218113"/>
          <a:ext cx="3902075" cy="863600"/>
        </p:xfrm>
        <a:graphic>
          <a:graphicData uri="http://schemas.openxmlformats.org/presentationml/2006/ole">
            <mc:AlternateContent xmlns:mc="http://schemas.openxmlformats.org/markup-compatibility/2006">
              <mc:Choice xmlns:v="urn:schemas-microsoft-com:vml" Requires="v">
                <p:oleObj spid="_x0000_s112604" name="公式" r:id="rId8" imgW="1459866" imgH="444307" progId="Equation.3">
                  <p:embed/>
                </p:oleObj>
              </mc:Choice>
              <mc:Fallback>
                <p:oleObj name="公式" r:id="rId8" imgW="1459866" imgH="44430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7863" y="5218113"/>
                        <a:ext cx="3902075"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5659126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6659"/>
                                        </p:tgtEl>
                                        <p:attrNameLst>
                                          <p:attrName>style.visibility</p:attrName>
                                        </p:attrNameLst>
                                      </p:cBhvr>
                                      <p:to>
                                        <p:strVal val="visible"/>
                                      </p:to>
                                    </p:set>
                                    <p:anim calcmode="lin" valueType="num">
                                      <p:cBhvr additive="base">
                                        <p:cTn id="7" dur="500" fill="hold"/>
                                        <p:tgtEl>
                                          <p:spTgt spid="326659"/>
                                        </p:tgtEl>
                                        <p:attrNameLst>
                                          <p:attrName>ppt_x</p:attrName>
                                        </p:attrNameLst>
                                      </p:cBhvr>
                                      <p:tavLst>
                                        <p:tav tm="0">
                                          <p:val>
                                            <p:strVal val="0-#ppt_w/2"/>
                                          </p:val>
                                        </p:tav>
                                        <p:tav tm="100000">
                                          <p:val>
                                            <p:strVal val="#ppt_x"/>
                                          </p:val>
                                        </p:tav>
                                      </p:tavLst>
                                    </p:anim>
                                    <p:anim calcmode="lin" valueType="num">
                                      <p:cBhvr additive="base">
                                        <p:cTn id="8" dur="500" fill="hold"/>
                                        <p:tgtEl>
                                          <p:spTgt spid="32665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6660"/>
                                        </p:tgtEl>
                                        <p:attrNameLst>
                                          <p:attrName>style.visibility</p:attrName>
                                        </p:attrNameLst>
                                      </p:cBhvr>
                                      <p:to>
                                        <p:strVal val="visible"/>
                                      </p:to>
                                    </p:set>
                                    <p:anim calcmode="lin" valueType="num">
                                      <p:cBhvr additive="base">
                                        <p:cTn id="13" dur="500" fill="hold"/>
                                        <p:tgtEl>
                                          <p:spTgt spid="326660"/>
                                        </p:tgtEl>
                                        <p:attrNameLst>
                                          <p:attrName>ppt_x</p:attrName>
                                        </p:attrNameLst>
                                      </p:cBhvr>
                                      <p:tavLst>
                                        <p:tav tm="0">
                                          <p:val>
                                            <p:strVal val="0-#ppt_w/2"/>
                                          </p:val>
                                        </p:tav>
                                        <p:tav tm="100000">
                                          <p:val>
                                            <p:strVal val="#ppt_x"/>
                                          </p:val>
                                        </p:tav>
                                      </p:tavLst>
                                    </p:anim>
                                    <p:anim calcmode="lin" valueType="num">
                                      <p:cBhvr additive="base">
                                        <p:cTn id="14" dur="500" fill="hold"/>
                                        <p:tgtEl>
                                          <p:spTgt spid="32666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26661"/>
                                        </p:tgtEl>
                                        <p:attrNameLst>
                                          <p:attrName>style.visibility</p:attrName>
                                        </p:attrNameLst>
                                      </p:cBhvr>
                                      <p:to>
                                        <p:strVal val="visible"/>
                                      </p:to>
                                    </p:set>
                                    <p:anim calcmode="lin" valueType="num">
                                      <p:cBhvr additive="base">
                                        <p:cTn id="19" dur="500" fill="hold"/>
                                        <p:tgtEl>
                                          <p:spTgt spid="326661"/>
                                        </p:tgtEl>
                                        <p:attrNameLst>
                                          <p:attrName>ppt_x</p:attrName>
                                        </p:attrNameLst>
                                      </p:cBhvr>
                                      <p:tavLst>
                                        <p:tav tm="0">
                                          <p:val>
                                            <p:strVal val="0-#ppt_w/2"/>
                                          </p:val>
                                        </p:tav>
                                        <p:tav tm="100000">
                                          <p:val>
                                            <p:strVal val="#ppt_x"/>
                                          </p:val>
                                        </p:tav>
                                      </p:tavLst>
                                    </p:anim>
                                    <p:anim calcmode="lin" valueType="num">
                                      <p:cBhvr additive="base">
                                        <p:cTn id="20" dur="500" fill="hold"/>
                                        <p:tgtEl>
                                          <p:spTgt spid="3266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8" name="Rectangle 2"/>
              <p:cNvSpPr>
                <a:spLocks noGrp="1" noChangeArrowheads="1"/>
              </p:cNvSpPr>
              <p:nvPr>
                <p:ph type="body" idx="1"/>
              </p:nvPr>
            </p:nvSpPr>
            <p:spPr>
              <a:xfrm>
                <a:off x="251521" y="1196975"/>
                <a:ext cx="8352730" cy="5184353"/>
              </a:xfrm>
            </p:spPr>
            <p:txBody>
              <a:bodyPr/>
              <a:lstStyle/>
              <a:p>
                <a:pPr eaLnBrk="1" hangingPunct="1"/>
                <a:r>
                  <a:rPr lang="zh-CN" altLang="en-US" dirty="0" smtClean="0"/>
                  <a:t>插入排序</a:t>
                </a:r>
                <a:r>
                  <a:rPr lang="en-US" altLang="zh-CN" dirty="0" smtClean="0">
                    <a:latin typeface="宋体" charset="-122"/>
                  </a:rPr>
                  <a:t>——</a:t>
                </a:r>
                <a:r>
                  <a:rPr lang="zh-CN" altLang="en-US" dirty="0" smtClean="0"/>
                  <a:t>算法分析</a:t>
                </a:r>
              </a:p>
              <a:p>
                <a:pPr lvl="1" eaLnBrk="1" hangingPunct="1"/>
                <a:r>
                  <a:rPr lang="zh-CN" altLang="en-US" dirty="0" smtClean="0"/>
                  <a:t>时间复杂度</a:t>
                </a:r>
              </a:p>
              <a:p>
                <a:pPr lvl="2" eaLnBrk="1" hangingPunct="1"/>
                <a:r>
                  <a:rPr lang="zh-CN" altLang="en-US" dirty="0" smtClean="0"/>
                  <a:t>平均</a:t>
                </a:r>
                <a:r>
                  <a:rPr kumimoji="1" lang="zh-CN" altLang="en-US" sz="2500" dirty="0" smtClean="0">
                    <a:solidFill>
                      <a:srgbClr val="000080"/>
                    </a:solidFill>
                  </a:rPr>
                  <a:t>的情况</a:t>
                </a:r>
                <a:r>
                  <a:rPr kumimoji="1" lang="en-US" altLang="zh-CN" sz="2500" dirty="0" smtClean="0">
                    <a:solidFill>
                      <a:srgbClr val="000080"/>
                    </a:solidFill>
                    <a:latin typeface="Arial" charset="0"/>
                  </a:rPr>
                  <a:t>——</a:t>
                </a:r>
                <a:r>
                  <a:rPr lang="zh-CN" altLang="en-US" dirty="0" smtClean="0"/>
                  <a:t>若待排序记录是随机的，取平均值</a:t>
                </a:r>
              </a:p>
              <a:p>
                <a:pPr lvl="3" eaLnBrk="1" hangingPunct="1"/>
                <a:r>
                  <a:rPr lang="zh-CN" altLang="en-US" sz="2400" dirty="0" smtClean="0"/>
                  <a:t>关键字比较次数</a:t>
                </a:r>
                <a:r>
                  <a:rPr lang="zh-CN" altLang="en-US" sz="2400" dirty="0"/>
                  <a:t>：</a:t>
                </a:r>
                <a14:m>
                  <m:oMath xmlns:m="http://schemas.openxmlformats.org/officeDocument/2006/math">
                    <m:f>
                      <m:fPr>
                        <m:ctrlPr>
                          <a:rPr lang="en-US" altLang="zh-CN" sz="2400" i="1" smtClean="0">
                            <a:latin typeface="Cambria Math"/>
                          </a:rPr>
                        </m:ctrlPr>
                      </m:fPr>
                      <m:num>
                        <m:sSup>
                          <m:sSupPr>
                            <m:ctrlPr>
                              <a:rPr lang="en-US" altLang="zh-CN" sz="2400" i="1" smtClean="0">
                                <a:latin typeface="Cambria Math"/>
                              </a:rPr>
                            </m:ctrlPr>
                          </m:sSupPr>
                          <m:e>
                            <m:r>
                              <a:rPr lang="en-US" altLang="zh-CN" sz="2400" b="1" i="1" smtClean="0">
                                <a:latin typeface="Cambria Math"/>
                              </a:rPr>
                              <m:t>𝒏</m:t>
                            </m:r>
                          </m:e>
                          <m:sup>
                            <m:r>
                              <a:rPr lang="en-US" altLang="zh-CN" sz="2400" b="1" i="1" smtClean="0">
                                <a:latin typeface="Cambria Math"/>
                              </a:rPr>
                              <m:t>𝟐</m:t>
                            </m:r>
                          </m:sup>
                        </m:sSup>
                      </m:num>
                      <m:den>
                        <m:r>
                          <a:rPr lang="en-US" altLang="zh-CN" sz="2400" b="1" i="1" smtClean="0">
                            <a:latin typeface="Cambria Math"/>
                          </a:rPr>
                          <m:t>𝟒</m:t>
                        </m:r>
                      </m:den>
                    </m:f>
                  </m:oMath>
                </a14:m>
                <a:endParaRPr lang="zh-CN" altLang="en-US" sz="2400" dirty="0" smtClean="0"/>
              </a:p>
              <a:p>
                <a:pPr lvl="3" eaLnBrk="1" hangingPunct="1"/>
                <a:r>
                  <a:rPr lang="zh-CN" altLang="en-US" sz="2400" dirty="0" smtClean="0"/>
                  <a:t>记录移动次数：</a:t>
                </a:r>
                <a14:m>
                  <m:oMath xmlns:m="http://schemas.openxmlformats.org/officeDocument/2006/math">
                    <m:f>
                      <m:fPr>
                        <m:ctrlPr>
                          <a:rPr lang="en-US" altLang="zh-CN" sz="2400" i="1">
                            <a:latin typeface="Cambria Math"/>
                          </a:rPr>
                        </m:ctrlPr>
                      </m:fPr>
                      <m:num>
                        <m:sSup>
                          <m:sSupPr>
                            <m:ctrlPr>
                              <a:rPr lang="en-US" altLang="zh-CN" sz="2400" i="1">
                                <a:latin typeface="Cambria Math"/>
                              </a:rPr>
                            </m:ctrlPr>
                          </m:sSupPr>
                          <m:e>
                            <m:r>
                              <a:rPr lang="en-US" altLang="zh-CN" sz="2400" i="1">
                                <a:latin typeface="Cambria Math"/>
                              </a:rPr>
                              <m:t>𝒏</m:t>
                            </m:r>
                          </m:e>
                          <m:sup>
                            <m:r>
                              <a:rPr lang="en-US" altLang="zh-CN" sz="2400" i="1">
                                <a:latin typeface="Cambria Math"/>
                              </a:rPr>
                              <m:t>𝟐</m:t>
                            </m:r>
                          </m:sup>
                        </m:sSup>
                      </m:num>
                      <m:den>
                        <m:r>
                          <a:rPr lang="en-US" altLang="zh-CN" sz="2400" i="1">
                            <a:latin typeface="Cambria Math"/>
                          </a:rPr>
                          <m:t>𝟒</m:t>
                        </m:r>
                      </m:den>
                    </m:f>
                  </m:oMath>
                </a14:m>
                <a:endParaRPr lang="en-US" altLang="zh-CN" sz="2400" dirty="0" smtClean="0"/>
              </a:p>
              <a:p>
                <a:pPr lvl="2" eaLnBrk="1" hangingPunct="1"/>
                <a:r>
                  <a:rPr lang="zh-CN" altLang="en-US" dirty="0" smtClean="0">
                    <a:latin typeface="幼圆" pitchFamily="49" charset="-122"/>
                    <a:sym typeface="Symbol" pitchFamily="18" charset="2"/>
                  </a:rPr>
                  <a:t>其时间复杂度为</a:t>
                </a:r>
                <a14:m>
                  <m:oMath xmlns:m="http://schemas.openxmlformats.org/officeDocument/2006/math">
                    <m:r>
                      <a:rPr lang="en-US" altLang="zh-CN" b="1" i="1" smtClean="0">
                        <a:latin typeface="Cambria Math"/>
                        <a:sym typeface="Symbol" pitchFamily="18" charset="2"/>
                      </a:rPr>
                      <m:t>𝑶</m:t>
                    </m:r>
                    <m:r>
                      <a:rPr lang="en-US" altLang="zh-CN" b="1" i="1" smtClean="0">
                        <a:latin typeface="Cambria Math"/>
                        <a:sym typeface="Symbol" pitchFamily="18" charset="2"/>
                      </a:rPr>
                      <m:t>(</m:t>
                    </m:r>
                    <m:sSup>
                      <m:sSupPr>
                        <m:ctrlPr>
                          <a:rPr lang="en-US" altLang="zh-CN" b="1" i="1" smtClean="0">
                            <a:latin typeface="Cambria Math"/>
                            <a:sym typeface="Symbol" pitchFamily="18" charset="2"/>
                          </a:rPr>
                        </m:ctrlPr>
                      </m:sSupPr>
                      <m:e>
                        <m:r>
                          <a:rPr lang="en-US" altLang="zh-CN" b="1" i="1" smtClean="0">
                            <a:latin typeface="Cambria Math"/>
                            <a:sym typeface="Symbol" pitchFamily="18" charset="2"/>
                          </a:rPr>
                          <m:t>𝒏</m:t>
                        </m:r>
                      </m:e>
                      <m:sup>
                        <m:r>
                          <a:rPr lang="en-US" altLang="zh-CN" b="1" i="1" smtClean="0">
                            <a:latin typeface="Cambria Math"/>
                            <a:sym typeface="Symbol" pitchFamily="18" charset="2"/>
                          </a:rPr>
                          <m:t>𝟐</m:t>
                        </m:r>
                      </m:sup>
                    </m:sSup>
                    <m:r>
                      <a:rPr lang="en-US" altLang="zh-CN" b="1" i="1" smtClean="0">
                        <a:latin typeface="Cambria Math"/>
                        <a:sym typeface="Symbol" pitchFamily="18" charset="2"/>
                      </a:rPr>
                      <m:t>)</m:t>
                    </m:r>
                  </m:oMath>
                </a14:m>
                <a:endParaRPr lang="zh-CN" altLang="en-US" dirty="0" smtClean="0">
                  <a:latin typeface="幼圆" pitchFamily="49" charset="-122"/>
                  <a:sym typeface="Symbol" pitchFamily="18" charset="2"/>
                </a:endParaRPr>
              </a:p>
              <a:p>
                <a:pPr lvl="1" eaLnBrk="1" hangingPunct="1"/>
                <a:r>
                  <a:rPr lang="zh-CN" altLang="en-US" dirty="0" smtClean="0"/>
                  <a:t>空间复杂度</a:t>
                </a:r>
              </a:p>
              <a:p>
                <a:pPr lvl="2" eaLnBrk="1" hangingPunct="1"/>
                <a:r>
                  <a:rPr lang="en-US" altLang="zh-CN" dirty="0" smtClean="0"/>
                  <a:t>S(n)=O(1)</a:t>
                </a:r>
              </a:p>
              <a:p>
                <a:pPr lvl="1" eaLnBrk="1" hangingPunct="1"/>
                <a:r>
                  <a:rPr lang="zh-CN" altLang="en-US" dirty="0" smtClean="0"/>
                  <a:t>插入排序</a:t>
                </a:r>
                <a:r>
                  <a:rPr lang="zh-CN" altLang="en-US" dirty="0" smtClean="0">
                    <a:latin typeface="幼圆" pitchFamily="49" charset="-122"/>
                    <a:sym typeface="Symbol" pitchFamily="18" charset="2"/>
                  </a:rPr>
                  <a:t>算法是稳定的</a:t>
                </a:r>
              </a:p>
            </p:txBody>
          </p:sp>
        </mc:Choice>
        <mc:Fallback xmlns="">
          <p:sp>
            <p:nvSpPr>
              <p:cNvPr id="55298" name="Rectangle 2"/>
              <p:cNvSpPr>
                <a:spLocks noGrp="1" noRot="1" noChangeAspect="1" noMove="1" noResize="1" noEditPoints="1" noAdjustHandles="1" noChangeArrowheads="1" noChangeShapeType="1" noTextEdit="1"/>
              </p:cNvSpPr>
              <p:nvPr>
                <p:ph type="body" idx="1"/>
              </p:nvPr>
            </p:nvSpPr>
            <p:spPr>
              <a:xfrm>
                <a:off x="251521" y="1196975"/>
                <a:ext cx="8352730" cy="5184353"/>
              </a:xfrm>
              <a:blipFill rotWithShape="1">
                <a:blip r:embed="rId3"/>
                <a:stretch>
                  <a:fillRect l="-1606" t="-1763" r="-657"/>
                </a:stretch>
              </a:blipFill>
            </p:spPr>
            <p:txBody>
              <a:bodyPr/>
              <a:lstStyle/>
              <a:p>
                <a:r>
                  <a:rPr lang="zh-CN" altLang="en-US">
                    <a:noFill/>
                  </a:rPr>
                  <a:t> </a:t>
                </a:r>
              </a:p>
            </p:txBody>
          </p:sp>
        </mc:Fallback>
      </mc:AlternateContent>
      <p:pic>
        <p:nvPicPr>
          <p:cNvPr id="55301" name="Picture 5" descr="uq159Gnud0y_B3qqkGSD2b4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614890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p:cNvSpPr>
            <a:spLocks noGrp="1" noChangeArrowheads="1"/>
          </p:cNvSpPr>
          <p:nvPr>
            <p:ph type="body" idx="1"/>
          </p:nvPr>
        </p:nvSpPr>
        <p:spPr>
          <a:xfrm>
            <a:off x="251520" y="1196975"/>
            <a:ext cx="8712968" cy="4876800"/>
          </a:xfrm>
        </p:spPr>
        <p:txBody>
          <a:bodyPr/>
          <a:lstStyle/>
          <a:p>
            <a:pPr algn="just" eaLnBrk="1" hangingPunct="1"/>
            <a:r>
              <a:rPr lang="zh-CN" altLang="en-US" dirty="0" smtClean="0">
                <a:latin typeface="幼圆" pitchFamily="49" charset="-122"/>
              </a:rPr>
              <a:t>交换排序</a:t>
            </a:r>
          </a:p>
          <a:p>
            <a:pPr lvl="1" algn="just" eaLnBrk="1" hangingPunct="1">
              <a:lnSpc>
                <a:spcPct val="150000"/>
              </a:lnSpc>
            </a:pPr>
            <a:r>
              <a:rPr kumimoji="1" lang="zh-CN" altLang="en-US" dirty="0" smtClean="0"/>
              <a:t>通过</a:t>
            </a:r>
            <a:r>
              <a:rPr kumimoji="1" lang="zh-CN" altLang="en-US" dirty="0" smtClean="0">
                <a:latin typeface="宋体" charset="-122"/>
              </a:rPr>
              <a:t>“</a:t>
            </a:r>
            <a:r>
              <a:rPr kumimoji="1" lang="zh-CN" altLang="en-US" dirty="0" smtClean="0"/>
              <a:t>交换</a:t>
            </a:r>
            <a:r>
              <a:rPr kumimoji="1" lang="zh-CN" altLang="en-US" dirty="0" smtClean="0">
                <a:latin typeface="宋体" charset="-122"/>
              </a:rPr>
              <a:t>”</a:t>
            </a:r>
            <a:r>
              <a:rPr kumimoji="1" lang="zh-CN" altLang="en-US" dirty="0" smtClean="0"/>
              <a:t>无序序列中的记录从而得到其中关键字最小或最大的记录，并将它加入到有序子序列中，以此增加有序子序列的长度</a:t>
            </a:r>
          </a:p>
          <a:p>
            <a:pPr lvl="1" algn="just" eaLnBrk="1" hangingPunct="1">
              <a:lnSpc>
                <a:spcPct val="150000"/>
              </a:lnSpc>
            </a:pPr>
            <a:r>
              <a:rPr lang="zh-CN" altLang="en-US" dirty="0" smtClean="0">
                <a:latin typeface="幼圆" pitchFamily="49" charset="-122"/>
              </a:rPr>
              <a:t>交换过程</a:t>
            </a:r>
          </a:p>
          <a:p>
            <a:pPr lvl="2" algn="just" eaLnBrk="1" hangingPunct="1">
              <a:lnSpc>
                <a:spcPct val="150000"/>
              </a:lnSpc>
            </a:pPr>
            <a:r>
              <a:rPr lang="zh-CN" altLang="en-US" dirty="0" smtClean="0">
                <a:latin typeface="幼圆" pitchFamily="49" charset="-122"/>
              </a:rPr>
              <a:t>两两比较待排序记录的关键字，并交换不满足顺序要求的那些偶对元素，直到全部数列满足有序为止</a:t>
            </a:r>
          </a:p>
        </p:txBody>
      </p:sp>
    </p:spTree>
    <p:extLst>
      <p:ext uri="{BB962C8B-B14F-4D97-AF65-F5344CB8AC3E}">
        <p14:creationId xmlns:p14="http://schemas.microsoft.com/office/powerpoint/2010/main" val="286208122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611188" y="1196975"/>
            <a:ext cx="7848600" cy="4876800"/>
          </a:xfrm>
        </p:spPr>
        <p:txBody>
          <a:bodyPr/>
          <a:lstStyle/>
          <a:p>
            <a:pPr algn="just" eaLnBrk="1" hangingPunct="1"/>
            <a:r>
              <a:rPr lang="zh-CN" altLang="en-US" dirty="0" smtClean="0">
                <a:latin typeface="宋体" charset="-122"/>
              </a:rPr>
              <a:t>冒泡排序（</a:t>
            </a:r>
            <a:r>
              <a:rPr lang="en-US" altLang="zh-CN" dirty="0" smtClean="0">
                <a:latin typeface="宋体" charset="-122"/>
              </a:rPr>
              <a:t>Bubble sort</a:t>
            </a:r>
            <a:r>
              <a:rPr lang="zh-CN" altLang="en-US" dirty="0" smtClean="0">
                <a:latin typeface="宋体" charset="-122"/>
              </a:rPr>
              <a:t>）</a:t>
            </a:r>
          </a:p>
          <a:p>
            <a:pPr lvl="1" algn="just" eaLnBrk="1" hangingPunct="1"/>
            <a:r>
              <a:rPr lang="zh-CN" altLang="en-US" dirty="0" smtClean="0">
                <a:latin typeface="宋体" charset="-122"/>
              </a:rPr>
              <a:t>是基于交换排序的一种算法</a:t>
            </a:r>
          </a:p>
          <a:p>
            <a:pPr lvl="1" algn="just" eaLnBrk="1" hangingPunct="1"/>
            <a:r>
              <a:rPr lang="zh-CN" altLang="en-US" dirty="0" smtClean="0">
                <a:latin typeface="宋体" charset="-122"/>
              </a:rPr>
              <a:t>是依次两两比较待排序元素</a:t>
            </a:r>
          </a:p>
          <a:p>
            <a:pPr lvl="2" algn="just" eaLnBrk="1" hangingPunct="1"/>
            <a:r>
              <a:rPr lang="zh-CN" altLang="en-US" dirty="0" smtClean="0">
                <a:latin typeface="宋体" charset="-122"/>
              </a:rPr>
              <a:t>若为逆序（递增或递减）则进行交换</a:t>
            </a:r>
          </a:p>
          <a:p>
            <a:pPr lvl="2" algn="just" eaLnBrk="1" hangingPunct="1"/>
            <a:r>
              <a:rPr lang="zh-CN" altLang="en-US" dirty="0" smtClean="0">
                <a:latin typeface="宋体" charset="-122"/>
              </a:rPr>
              <a:t>将待排序元素从左至右比较一遍称为一趟“冒泡”，每趟冒泡都将待排序列中的最大关键字交换到最后（或最前）位置</a:t>
            </a:r>
          </a:p>
          <a:p>
            <a:pPr lvl="2" algn="just" eaLnBrk="1" hangingPunct="1"/>
            <a:r>
              <a:rPr lang="zh-CN" altLang="en-US" dirty="0" smtClean="0">
                <a:latin typeface="宋体" charset="-122"/>
              </a:rPr>
              <a:t>直到全部元素有序为止</a:t>
            </a:r>
          </a:p>
          <a:p>
            <a:pPr algn="just" eaLnBrk="1" hangingPunct="1">
              <a:buFont typeface="Wingdings" pitchFamily="2" charset="2"/>
              <a:buNone/>
            </a:pPr>
            <a:r>
              <a:rPr lang="zh-CN" altLang="en-US" sz="2800" dirty="0" smtClean="0">
                <a:latin typeface="宋体" charset="-122"/>
                <a:sym typeface="Symbol" pitchFamily="18" charset="2"/>
              </a:rPr>
              <a:t>       </a:t>
            </a:r>
          </a:p>
        </p:txBody>
      </p:sp>
    </p:spTree>
    <p:extLst>
      <p:ext uri="{BB962C8B-B14F-4D97-AF65-F5344CB8AC3E}">
        <p14:creationId xmlns:p14="http://schemas.microsoft.com/office/powerpoint/2010/main" val="216817152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539750" y="981075"/>
            <a:ext cx="8001000" cy="518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lang="zh-CN" altLang="en-US" sz="3200">
                <a:solidFill>
                  <a:srgbClr val="000066"/>
                </a:solidFill>
              </a:rPr>
              <a:t>冒泡排序</a:t>
            </a:r>
            <a:r>
              <a:rPr lang="en-US" altLang="zh-CN" sz="3200">
                <a:solidFill>
                  <a:srgbClr val="000066"/>
                </a:solidFill>
                <a:latin typeface="宋体" charset="-122"/>
              </a:rPr>
              <a:t>——</a:t>
            </a:r>
            <a:r>
              <a:rPr lang="zh-CN" altLang="en-US" sz="3200">
                <a:solidFill>
                  <a:srgbClr val="000066"/>
                </a:solidFill>
                <a:latin typeface="宋体" charset="-122"/>
              </a:rPr>
              <a:t>实现过程</a:t>
            </a:r>
          </a:p>
        </p:txBody>
      </p:sp>
      <p:grpSp>
        <p:nvGrpSpPr>
          <p:cNvPr id="63491" name="Group 3"/>
          <p:cNvGrpSpPr>
            <a:grpSpLocks/>
          </p:cNvGrpSpPr>
          <p:nvPr/>
        </p:nvGrpSpPr>
        <p:grpSpPr bwMode="auto">
          <a:xfrm>
            <a:off x="827088" y="1773238"/>
            <a:ext cx="7729537" cy="396875"/>
            <a:chOff x="521" y="1117"/>
            <a:chExt cx="4869" cy="250"/>
          </a:xfrm>
        </p:grpSpPr>
        <p:sp>
          <p:nvSpPr>
            <p:cNvPr id="63554" name="Text Box 4"/>
            <p:cNvSpPr txBox="1">
              <a:spLocks noChangeArrowheads="1"/>
            </p:cNvSpPr>
            <p:nvPr/>
          </p:nvSpPr>
          <p:spPr bwMode="auto">
            <a:xfrm>
              <a:off x="1156" y="1117"/>
              <a:ext cx="3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39     36     65     88     71     13     27</a:t>
              </a:r>
              <a:endParaRPr lang="en-US" altLang="zh-CN" sz="2000"/>
            </a:p>
          </p:txBody>
        </p:sp>
        <p:sp>
          <p:nvSpPr>
            <p:cNvPr id="63555" name="Text Box 5"/>
            <p:cNvSpPr txBox="1">
              <a:spLocks noChangeArrowheads="1"/>
            </p:cNvSpPr>
            <p:nvPr/>
          </p:nvSpPr>
          <p:spPr bwMode="auto">
            <a:xfrm>
              <a:off x="521" y="1117"/>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t>初始：</a:t>
              </a:r>
            </a:p>
          </p:txBody>
        </p:sp>
        <p:sp>
          <p:nvSpPr>
            <p:cNvPr id="63556" name="Text Box 6"/>
            <p:cNvSpPr txBox="1">
              <a:spLocks noChangeArrowheads="1"/>
            </p:cNvSpPr>
            <p:nvPr/>
          </p:nvSpPr>
          <p:spPr bwMode="auto">
            <a:xfrm>
              <a:off x="4694" y="1117"/>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t>比较次数</a:t>
              </a:r>
            </a:p>
          </p:txBody>
        </p:sp>
      </p:grpSp>
      <p:grpSp>
        <p:nvGrpSpPr>
          <p:cNvPr id="335879" name="Group 7"/>
          <p:cNvGrpSpPr>
            <a:grpSpLocks/>
          </p:cNvGrpSpPr>
          <p:nvPr/>
        </p:nvGrpSpPr>
        <p:grpSpPr bwMode="auto">
          <a:xfrm>
            <a:off x="755650" y="2276475"/>
            <a:ext cx="6416675" cy="396875"/>
            <a:chOff x="476" y="1434"/>
            <a:chExt cx="4042" cy="250"/>
          </a:xfrm>
        </p:grpSpPr>
        <p:sp>
          <p:nvSpPr>
            <p:cNvPr id="63552" name="Text Box 8"/>
            <p:cNvSpPr txBox="1">
              <a:spLocks noChangeArrowheads="1"/>
            </p:cNvSpPr>
            <p:nvPr/>
          </p:nvSpPr>
          <p:spPr bwMode="auto">
            <a:xfrm>
              <a:off x="476" y="1434"/>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第</a:t>
              </a:r>
              <a:r>
                <a:rPr lang="en-US" altLang="zh-CN">
                  <a:solidFill>
                    <a:srgbClr val="000066"/>
                  </a:solidFill>
                </a:rPr>
                <a:t>1</a:t>
              </a:r>
              <a:r>
                <a:rPr lang="zh-CN" altLang="en-US">
                  <a:solidFill>
                    <a:srgbClr val="000066"/>
                  </a:solidFill>
                </a:rPr>
                <a:t>趟</a:t>
              </a:r>
            </a:p>
          </p:txBody>
        </p:sp>
        <p:sp>
          <p:nvSpPr>
            <p:cNvPr id="63553" name="Text Box 9"/>
            <p:cNvSpPr txBox="1">
              <a:spLocks noChangeArrowheads="1"/>
            </p:cNvSpPr>
            <p:nvPr/>
          </p:nvSpPr>
          <p:spPr bwMode="auto">
            <a:xfrm>
              <a:off x="1156" y="1434"/>
              <a:ext cx="3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39     36     65     88     71     13     27</a:t>
              </a:r>
              <a:endParaRPr lang="en-US" altLang="zh-CN" sz="2000"/>
            </a:p>
          </p:txBody>
        </p:sp>
      </p:grpSp>
      <p:sp>
        <p:nvSpPr>
          <p:cNvPr id="335882" name="Text Box 10"/>
          <p:cNvSpPr txBox="1">
            <a:spLocks noChangeArrowheads="1"/>
          </p:cNvSpPr>
          <p:nvPr/>
        </p:nvSpPr>
        <p:spPr bwMode="auto">
          <a:xfrm>
            <a:off x="7920832" y="2276475"/>
            <a:ext cx="3460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6</a:t>
            </a:r>
          </a:p>
        </p:txBody>
      </p:sp>
      <p:sp>
        <p:nvSpPr>
          <p:cNvPr id="335883" name="Text Box 11"/>
          <p:cNvSpPr txBox="1">
            <a:spLocks noChangeArrowheads="1"/>
          </p:cNvSpPr>
          <p:nvPr/>
        </p:nvSpPr>
        <p:spPr bwMode="auto">
          <a:xfrm>
            <a:off x="2627313" y="227647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39</a:t>
            </a:r>
          </a:p>
        </p:txBody>
      </p:sp>
      <p:sp>
        <p:nvSpPr>
          <p:cNvPr id="335884" name="Text Box 12"/>
          <p:cNvSpPr txBox="1">
            <a:spLocks noChangeArrowheads="1"/>
          </p:cNvSpPr>
          <p:nvPr/>
        </p:nvSpPr>
        <p:spPr bwMode="auto">
          <a:xfrm>
            <a:off x="1835150" y="227647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36</a:t>
            </a:r>
          </a:p>
        </p:txBody>
      </p:sp>
      <p:sp>
        <p:nvSpPr>
          <p:cNvPr id="335885" name="Oval 13"/>
          <p:cNvSpPr>
            <a:spLocks noChangeArrowheads="1"/>
          </p:cNvSpPr>
          <p:nvPr/>
        </p:nvSpPr>
        <p:spPr bwMode="auto">
          <a:xfrm>
            <a:off x="1835150" y="2276475"/>
            <a:ext cx="576263"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6" name="Oval 14"/>
          <p:cNvSpPr>
            <a:spLocks noChangeArrowheads="1"/>
          </p:cNvSpPr>
          <p:nvPr/>
        </p:nvSpPr>
        <p:spPr bwMode="auto">
          <a:xfrm>
            <a:off x="2627313" y="2276475"/>
            <a:ext cx="576262"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7" name="Oval 15"/>
          <p:cNvSpPr>
            <a:spLocks noChangeArrowheads="1"/>
          </p:cNvSpPr>
          <p:nvPr/>
        </p:nvSpPr>
        <p:spPr bwMode="auto">
          <a:xfrm>
            <a:off x="2627313" y="2276475"/>
            <a:ext cx="576262" cy="360363"/>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8" name="Oval 16"/>
          <p:cNvSpPr>
            <a:spLocks noChangeArrowheads="1"/>
          </p:cNvSpPr>
          <p:nvPr/>
        </p:nvSpPr>
        <p:spPr bwMode="auto">
          <a:xfrm>
            <a:off x="3492500" y="2276475"/>
            <a:ext cx="576263" cy="360363"/>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89" name="Text Box 17"/>
          <p:cNvSpPr txBox="1">
            <a:spLocks noChangeArrowheads="1"/>
          </p:cNvSpPr>
          <p:nvPr/>
        </p:nvSpPr>
        <p:spPr bwMode="auto">
          <a:xfrm>
            <a:off x="5003800" y="227647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88</a:t>
            </a:r>
          </a:p>
        </p:txBody>
      </p:sp>
      <p:sp>
        <p:nvSpPr>
          <p:cNvPr id="335890" name="Text Box 18"/>
          <p:cNvSpPr txBox="1">
            <a:spLocks noChangeArrowheads="1"/>
          </p:cNvSpPr>
          <p:nvPr/>
        </p:nvSpPr>
        <p:spPr bwMode="auto">
          <a:xfrm>
            <a:off x="4211638" y="227647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71</a:t>
            </a:r>
          </a:p>
        </p:txBody>
      </p:sp>
      <p:sp>
        <p:nvSpPr>
          <p:cNvPr id="335891" name="Oval 19"/>
          <p:cNvSpPr>
            <a:spLocks noChangeArrowheads="1"/>
          </p:cNvSpPr>
          <p:nvPr/>
        </p:nvSpPr>
        <p:spPr bwMode="auto">
          <a:xfrm>
            <a:off x="3492500" y="2276475"/>
            <a:ext cx="576263"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92" name="Oval 20"/>
          <p:cNvSpPr>
            <a:spLocks noChangeArrowheads="1"/>
          </p:cNvSpPr>
          <p:nvPr/>
        </p:nvSpPr>
        <p:spPr bwMode="auto">
          <a:xfrm>
            <a:off x="4211638" y="2276475"/>
            <a:ext cx="576262"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93" name="Oval 21"/>
          <p:cNvSpPr>
            <a:spLocks noChangeArrowheads="1"/>
          </p:cNvSpPr>
          <p:nvPr/>
        </p:nvSpPr>
        <p:spPr bwMode="auto">
          <a:xfrm>
            <a:off x="4211638" y="2276475"/>
            <a:ext cx="576262" cy="360363"/>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94" name="Oval 22"/>
          <p:cNvSpPr>
            <a:spLocks noChangeArrowheads="1"/>
          </p:cNvSpPr>
          <p:nvPr/>
        </p:nvSpPr>
        <p:spPr bwMode="auto">
          <a:xfrm>
            <a:off x="5003800" y="2276475"/>
            <a:ext cx="576263" cy="360363"/>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95" name="Text Box 23"/>
          <p:cNvSpPr txBox="1">
            <a:spLocks noChangeArrowheads="1"/>
          </p:cNvSpPr>
          <p:nvPr/>
        </p:nvSpPr>
        <p:spPr bwMode="auto">
          <a:xfrm>
            <a:off x="5795963" y="227647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88</a:t>
            </a:r>
          </a:p>
        </p:txBody>
      </p:sp>
      <p:sp>
        <p:nvSpPr>
          <p:cNvPr id="335896" name="Text Box 24"/>
          <p:cNvSpPr txBox="1">
            <a:spLocks noChangeArrowheads="1"/>
          </p:cNvSpPr>
          <p:nvPr/>
        </p:nvSpPr>
        <p:spPr bwMode="auto">
          <a:xfrm>
            <a:off x="5003800" y="227647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13</a:t>
            </a:r>
          </a:p>
        </p:txBody>
      </p:sp>
      <p:sp>
        <p:nvSpPr>
          <p:cNvPr id="335897" name="Oval 25"/>
          <p:cNvSpPr>
            <a:spLocks noChangeArrowheads="1"/>
          </p:cNvSpPr>
          <p:nvPr/>
        </p:nvSpPr>
        <p:spPr bwMode="auto">
          <a:xfrm>
            <a:off x="5003800" y="2276475"/>
            <a:ext cx="576263"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98" name="Oval 26"/>
          <p:cNvSpPr>
            <a:spLocks noChangeArrowheads="1"/>
          </p:cNvSpPr>
          <p:nvPr/>
        </p:nvSpPr>
        <p:spPr bwMode="auto">
          <a:xfrm>
            <a:off x="5795963" y="2276475"/>
            <a:ext cx="576262" cy="36036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899" name="Text Box 27"/>
          <p:cNvSpPr txBox="1">
            <a:spLocks noChangeArrowheads="1"/>
          </p:cNvSpPr>
          <p:nvPr/>
        </p:nvSpPr>
        <p:spPr bwMode="auto">
          <a:xfrm>
            <a:off x="6588125" y="227647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FF0000"/>
                </a:solidFill>
              </a:rPr>
              <a:t>88</a:t>
            </a:r>
          </a:p>
        </p:txBody>
      </p:sp>
      <p:sp>
        <p:nvSpPr>
          <p:cNvPr id="335900" name="Text Box 28"/>
          <p:cNvSpPr txBox="1">
            <a:spLocks noChangeArrowheads="1"/>
          </p:cNvSpPr>
          <p:nvPr/>
        </p:nvSpPr>
        <p:spPr bwMode="auto">
          <a:xfrm>
            <a:off x="5795963" y="227647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27</a:t>
            </a:r>
          </a:p>
        </p:txBody>
      </p:sp>
      <p:sp>
        <p:nvSpPr>
          <p:cNvPr id="335901" name="Oval 29"/>
          <p:cNvSpPr>
            <a:spLocks noChangeArrowheads="1"/>
          </p:cNvSpPr>
          <p:nvPr/>
        </p:nvSpPr>
        <p:spPr bwMode="auto">
          <a:xfrm>
            <a:off x="5795963" y="2276475"/>
            <a:ext cx="576262" cy="360363"/>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02" name="Oval 30"/>
          <p:cNvSpPr>
            <a:spLocks noChangeArrowheads="1"/>
          </p:cNvSpPr>
          <p:nvPr/>
        </p:nvSpPr>
        <p:spPr bwMode="auto">
          <a:xfrm>
            <a:off x="6588125" y="2276475"/>
            <a:ext cx="576263" cy="360363"/>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35903" name="Group 31"/>
          <p:cNvGrpSpPr>
            <a:grpSpLocks/>
          </p:cNvGrpSpPr>
          <p:nvPr/>
        </p:nvGrpSpPr>
        <p:grpSpPr bwMode="auto">
          <a:xfrm>
            <a:off x="755650" y="2852738"/>
            <a:ext cx="6416675" cy="396875"/>
            <a:chOff x="476" y="1434"/>
            <a:chExt cx="4042" cy="250"/>
          </a:xfrm>
        </p:grpSpPr>
        <p:sp>
          <p:nvSpPr>
            <p:cNvPr id="63550" name="Text Box 32"/>
            <p:cNvSpPr txBox="1">
              <a:spLocks noChangeArrowheads="1"/>
            </p:cNvSpPr>
            <p:nvPr/>
          </p:nvSpPr>
          <p:spPr bwMode="auto">
            <a:xfrm>
              <a:off x="476" y="1434"/>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第</a:t>
              </a:r>
              <a:r>
                <a:rPr lang="en-US" altLang="zh-CN">
                  <a:solidFill>
                    <a:srgbClr val="000066"/>
                  </a:solidFill>
                </a:rPr>
                <a:t>2</a:t>
              </a:r>
              <a:r>
                <a:rPr lang="zh-CN" altLang="en-US">
                  <a:solidFill>
                    <a:srgbClr val="000066"/>
                  </a:solidFill>
                </a:rPr>
                <a:t>趟</a:t>
              </a:r>
            </a:p>
          </p:txBody>
        </p:sp>
        <p:sp>
          <p:nvSpPr>
            <p:cNvPr id="63551" name="Text Box 33"/>
            <p:cNvSpPr txBox="1">
              <a:spLocks noChangeArrowheads="1"/>
            </p:cNvSpPr>
            <p:nvPr/>
          </p:nvSpPr>
          <p:spPr bwMode="auto">
            <a:xfrm>
              <a:off x="1156" y="1434"/>
              <a:ext cx="3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36     39     65     71     13     27     </a:t>
              </a:r>
              <a:r>
                <a:rPr kumimoji="1" lang="en-US" altLang="zh-CN" sz="2000">
                  <a:solidFill>
                    <a:srgbClr val="FF0000"/>
                  </a:solidFill>
                </a:rPr>
                <a:t>88</a:t>
              </a:r>
              <a:endParaRPr lang="en-US" altLang="zh-CN" sz="2000">
                <a:solidFill>
                  <a:srgbClr val="FF0000"/>
                </a:solidFill>
              </a:endParaRPr>
            </a:p>
          </p:txBody>
        </p:sp>
      </p:grpSp>
      <p:sp>
        <p:nvSpPr>
          <p:cNvPr id="335906" name="Text Box 34"/>
          <p:cNvSpPr txBox="1">
            <a:spLocks noChangeArrowheads="1"/>
          </p:cNvSpPr>
          <p:nvPr/>
        </p:nvSpPr>
        <p:spPr bwMode="auto">
          <a:xfrm>
            <a:off x="7920832" y="2887663"/>
            <a:ext cx="34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5</a:t>
            </a:r>
          </a:p>
        </p:txBody>
      </p:sp>
      <p:sp>
        <p:nvSpPr>
          <p:cNvPr id="335907" name="Oval 35"/>
          <p:cNvSpPr>
            <a:spLocks noChangeArrowheads="1"/>
          </p:cNvSpPr>
          <p:nvPr/>
        </p:nvSpPr>
        <p:spPr bwMode="auto">
          <a:xfrm>
            <a:off x="1835150" y="2852738"/>
            <a:ext cx="576263"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08" name="Oval 36"/>
          <p:cNvSpPr>
            <a:spLocks noChangeArrowheads="1"/>
          </p:cNvSpPr>
          <p:nvPr/>
        </p:nvSpPr>
        <p:spPr bwMode="auto">
          <a:xfrm>
            <a:off x="2627313" y="2852738"/>
            <a:ext cx="576262"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09" name="Oval 37"/>
          <p:cNvSpPr>
            <a:spLocks noChangeArrowheads="1"/>
          </p:cNvSpPr>
          <p:nvPr/>
        </p:nvSpPr>
        <p:spPr bwMode="auto">
          <a:xfrm>
            <a:off x="2627313" y="2852738"/>
            <a:ext cx="576262" cy="360362"/>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10" name="Oval 38"/>
          <p:cNvSpPr>
            <a:spLocks noChangeArrowheads="1"/>
          </p:cNvSpPr>
          <p:nvPr/>
        </p:nvSpPr>
        <p:spPr bwMode="auto">
          <a:xfrm>
            <a:off x="3419475" y="2852738"/>
            <a:ext cx="576263" cy="360362"/>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11" name="Oval 39"/>
          <p:cNvSpPr>
            <a:spLocks noChangeArrowheads="1"/>
          </p:cNvSpPr>
          <p:nvPr/>
        </p:nvSpPr>
        <p:spPr bwMode="auto">
          <a:xfrm>
            <a:off x="3419475" y="2852738"/>
            <a:ext cx="576263"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12" name="Oval 40"/>
          <p:cNvSpPr>
            <a:spLocks noChangeArrowheads="1"/>
          </p:cNvSpPr>
          <p:nvPr/>
        </p:nvSpPr>
        <p:spPr bwMode="auto">
          <a:xfrm>
            <a:off x="4211638" y="2852738"/>
            <a:ext cx="576262"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13" name="Text Box 41"/>
          <p:cNvSpPr txBox="1">
            <a:spLocks noChangeArrowheads="1"/>
          </p:cNvSpPr>
          <p:nvPr/>
        </p:nvSpPr>
        <p:spPr bwMode="auto">
          <a:xfrm>
            <a:off x="5003800" y="2852738"/>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71</a:t>
            </a:r>
          </a:p>
        </p:txBody>
      </p:sp>
      <p:sp>
        <p:nvSpPr>
          <p:cNvPr id="335914" name="Text Box 42"/>
          <p:cNvSpPr txBox="1">
            <a:spLocks noChangeArrowheads="1"/>
          </p:cNvSpPr>
          <p:nvPr/>
        </p:nvSpPr>
        <p:spPr bwMode="auto">
          <a:xfrm>
            <a:off x="4211638" y="2852738"/>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13</a:t>
            </a:r>
          </a:p>
        </p:txBody>
      </p:sp>
      <p:grpSp>
        <p:nvGrpSpPr>
          <p:cNvPr id="335915" name="Group 43"/>
          <p:cNvGrpSpPr>
            <a:grpSpLocks/>
          </p:cNvGrpSpPr>
          <p:nvPr/>
        </p:nvGrpSpPr>
        <p:grpSpPr bwMode="auto">
          <a:xfrm>
            <a:off x="755650" y="3357563"/>
            <a:ext cx="6416675" cy="396875"/>
            <a:chOff x="476" y="1434"/>
            <a:chExt cx="4042" cy="250"/>
          </a:xfrm>
        </p:grpSpPr>
        <p:sp>
          <p:nvSpPr>
            <p:cNvPr id="63548" name="Text Box 44"/>
            <p:cNvSpPr txBox="1">
              <a:spLocks noChangeArrowheads="1"/>
            </p:cNvSpPr>
            <p:nvPr/>
          </p:nvSpPr>
          <p:spPr bwMode="auto">
            <a:xfrm>
              <a:off x="476" y="1434"/>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第</a:t>
              </a:r>
              <a:r>
                <a:rPr lang="en-US" altLang="zh-CN">
                  <a:solidFill>
                    <a:srgbClr val="000066"/>
                  </a:solidFill>
                </a:rPr>
                <a:t>3</a:t>
              </a:r>
              <a:r>
                <a:rPr lang="zh-CN" altLang="en-US">
                  <a:solidFill>
                    <a:srgbClr val="000066"/>
                  </a:solidFill>
                </a:rPr>
                <a:t>趟</a:t>
              </a:r>
            </a:p>
          </p:txBody>
        </p:sp>
        <p:sp>
          <p:nvSpPr>
            <p:cNvPr id="63549" name="Text Box 45"/>
            <p:cNvSpPr txBox="1">
              <a:spLocks noChangeArrowheads="1"/>
            </p:cNvSpPr>
            <p:nvPr/>
          </p:nvSpPr>
          <p:spPr bwMode="auto">
            <a:xfrm>
              <a:off x="1156" y="1434"/>
              <a:ext cx="3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36     39     65     13     27     </a:t>
              </a:r>
              <a:r>
                <a:rPr kumimoji="1" lang="en-US" altLang="zh-CN" sz="2000">
                  <a:solidFill>
                    <a:srgbClr val="FF0000"/>
                  </a:solidFill>
                </a:rPr>
                <a:t>71</a:t>
              </a:r>
              <a:r>
                <a:rPr kumimoji="1" lang="en-US" altLang="zh-CN" sz="2000"/>
                <a:t>     </a:t>
              </a:r>
              <a:r>
                <a:rPr kumimoji="1" lang="en-US" altLang="zh-CN" sz="2000">
                  <a:solidFill>
                    <a:srgbClr val="FF0000"/>
                  </a:solidFill>
                </a:rPr>
                <a:t>88</a:t>
              </a:r>
              <a:endParaRPr lang="en-US" altLang="zh-CN" sz="2000">
                <a:solidFill>
                  <a:srgbClr val="FF0000"/>
                </a:solidFill>
              </a:endParaRPr>
            </a:p>
          </p:txBody>
        </p:sp>
      </p:grpSp>
      <p:sp>
        <p:nvSpPr>
          <p:cNvPr id="335918" name="Oval 46"/>
          <p:cNvSpPr>
            <a:spLocks noChangeArrowheads="1"/>
          </p:cNvSpPr>
          <p:nvPr/>
        </p:nvSpPr>
        <p:spPr bwMode="auto">
          <a:xfrm>
            <a:off x="4211638" y="2852738"/>
            <a:ext cx="576262" cy="360362"/>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19" name="Oval 47"/>
          <p:cNvSpPr>
            <a:spLocks noChangeArrowheads="1"/>
          </p:cNvSpPr>
          <p:nvPr/>
        </p:nvSpPr>
        <p:spPr bwMode="auto">
          <a:xfrm>
            <a:off x="5003800" y="2852738"/>
            <a:ext cx="576263" cy="360362"/>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20" name="Text Box 48"/>
          <p:cNvSpPr txBox="1">
            <a:spLocks noChangeArrowheads="1"/>
          </p:cNvSpPr>
          <p:nvPr/>
        </p:nvSpPr>
        <p:spPr bwMode="auto">
          <a:xfrm>
            <a:off x="5795963" y="2852738"/>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71</a:t>
            </a:r>
          </a:p>
        </p:txBody>
      </p:sp>
      <p:sp>
        <p:nvSpPr>
          <p:cNvPr id="335921" name="Text Box 49"/>
          <p:cNvSpPr txBox="1">
            <a:spLocks noChangeArrowheads="1"/>
          </p:cNvSpPr>
          <p:nvPr/>
        </p:nvSpPr>
        <p:spPr bwMode="auto">
          <a:xfrm>
            <a:off x="5003800" y="2852738"/>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27</a:t>
            </a:r>
          </a:p>
        </p:txBody>
      </p:sp>
      <p:sp>
        <p:nvSpPr>
          <p:cNvPr id="335922" name="Oval 50"/>
          <p:cNvSpPr>
            <a:spLocks noChangeArrowheads="1"/>
          </p:cNvSpPr>
          <p:nvPr/>
        </p:nvSpPr>
        <p:spPr bwMode="auto">
          <a:xfrm>
            <a:off x="5795963" y="2852738"/>
            <a:ext cx="576262"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23" name="Oval 51"/>
          <p:cNvSpPr>
            <a:spLocks noChangeArrowheads="1"/>
          </p:cNvSpPr>
          <p:nvPr/>
        </p:nvSpPr>
        <p:spPr bwMode="auto">
          <a:xfrm>
            <a:off x="5003800" y="2852738"/>
            <a:ext cx="576263" cy="36036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5924" name="Text Box 52"/>
          <p:cNvSpPr txBox="1">
            <a:spLocks noChangeArrowheads="1"/>
          </p:cNvSpPr>
          <p:nvPr/>
        </p:nvSpPr>
        <p:spPr bwMode="auto">
          <a:xfrm>
            <a:off x="7920832" y="3422328"/>
            <a:ext cx="34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solidFill>
                  <a:srgbClr val="000066"/>
                </a:solidFill>
              </a:rPr>
              <a:t>4</a:t>
            </a:r>
          </a:p>
        </p:txBody>
      </p:sp>
      <p:grpSp>
        <p:nvGrpSpPr>
          <p:cNvPr id="335925" name="Group 53"/>
          <p:cNvGrpSpPr>
            <a:grpSpLocks/>
          </p:cNvGrpSpPr>
          <p:nvPr/>
        </p:nvGrpSpPr>
        <p:grpSpPr bwMode="auto">
          <a:xfrm>
            <a:off x="755650" y="3824288"/>
            <a:ext cx="6416675" cy="396875"/>
            <a:chOff x="476" y="1434"/>
            <a:chExt cx="4042" cy="250"/>
          </a:xfrm>
        </p:grpSpPr>
        <p:sp>
          <p:nvSpPr>
            <p:cNvPr id="63546" name="Text Box 54"/>
            <p:cNvSpPr txBox="1">
              <a:spLocks noChangeArrowheads="1"/>
            </p:cNvSpPr>
            <p:nvPr/>
          </p:nvSpPr>
          <p:spPr bwMode="auto">
            <a:xfrm>
              <a:off x="476" y="1434"/>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第</a:t>
              </a:r>
              <a:r>
                <a:rPr lang="en-US" altLang="zh-CN">
                  <a:solidFill>
                    <a:srgbClr val="000066"/>
                  </a:solidFill>
                </a:rPr>
                <a:t>4</a:t>
              </a:r>
              <a:r>
                <a:rPr lang="zh-CN" altLang="en-US">
                  <a:solidFill>
                    <a:srgbClr val="000066"/>
                  </a:solidFill>
                </a:rPr>
                <a:t>趟</a:t>
              </a:r>
            </a:p>
          </p:txBody>
        </p:sp>
        <p:sp>
          <p:nvSpPr>
            <p:cNvPr id="63547" name="Text Box 55"/>
            <p:cNvSpPr txBox="1">
              <a:spLocks noChangeArrowheads="1"/>
            </p:cNvSpPr>
            <p:nvPr/>
          </p:nvSpPr>
          <p:spPr bwMode="auto">
            <a:xfrm>
              <a:off x="1156" y="1434"/>
              <a:ext cx="3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36     39     13     27     </a:t>
              </a:r>
              <a:r>
                <a:rPr kumimoji="1" lang="en-US" altLang="zh-CN" sz="2000">
                  <a:solidFill>
                    <a:srgbClr val="FF0000"/>
                  </a:solidFill>
                </a:rPr>
                <a:t>65</a:t>
              </a:r>
              <a:r>
                <a:rPr kumimoji="1" lang="en-US" altLang="zh-CN" sz="2000"/>
                <a:t>     </a:t>
              </a:r>
              <a:r>
                <a:rPr kumimoji="1" lang="en-US" altLang="zh-CN" sz="2000">
                  <a:solidFill>
                    <a:srgbClr val="FF0000"/>
                  </a:solidFill>
                </a:rPr>
                <a:t>71</a:t>
              </a:r>
              <a:r>
                <a:rPr kumimoji="1" lang="en-US" altLang="zh-CN" sz="2000"/>
                <a:t>     </a:t>
              </a:r>
              <a:r>
                <a:rPr kumimoji="1" lang="en-US" altLang="zh-CN" sz="2000">
                  <a:solidFill>
                    <a:srgbClr val="FF0000"/>
                  </a:solidFill>
                </a:rPr>
                <a:t>88</a:t>
              </a:r>
              <a:endParaRPr lang="en-US" altLang="zh-CN" sz="2000">
                <a:solidFill>
                  <a:srgbClr val="FF0000"/>
                </a:solidFill>
              </a:endParaRPr>
            </a:p>
          </p:txBody>
        </p:sp>
      </p:grpSp>
      <p:sp>
        <p:nvSpPr>
          <p:cNvPr id="335928" name="Text Box 56"/>
          <p:cNvSpPr txBox="1">
            <a:spLocks noChangeArrowheads="1"/>
          </p:cNvSpPr>
          <p:nvPr/>
        </p:nvSpPr>
        <p:spPr bwMode="auto">
          <a:xfrm>
            <a:off x="7920832" y="3854376"/>
            <a:ext cx="34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dirty="0">
                <a:solidFill>
                  <a:srgbClr val="000066"/>
                </a:solidFill>
              </a:rPr>
              <a:t>3</a:t>
            </a:r>
          </a:p>
        </p:txBody>
      </p:sp>
      <p:grpSp>
        <p:nvGrpSpPr>
          <p:cNvPr id="335929" name="Group 57"/>
          <p:cNvGrpSpPr>
            <a:grpSpLocks/>
          </p:cNvGrpSpPr>
          <p:nvPr/>
        </p:nvGrpSpPr>
        <p:grpSpPr bwMode="auto">
          <a:xfrm>
            <a:off x="747713" y="4256088"/>
            <a:ext cx="6416675" cy="396875"/>
            <a:chOff x="476" y="1434"/>
            <a:chExt cx="4042" cy="250"/>
          </a:xfrm>
        </p:grpSpPr>
        <p:sp>
          <p:nvSpPr>
            <p:cNvPr id="63544" name="Text Box 58"/>
            <p:cNvSpPr txBox="1">
              <a:spLocks noChangeArrowheads="1"/>
            </p:cNvSpPr>
            <p:nvPr/>
          </p:nvSpPr>
          <p:spPr bwMode="auto">
            <a:xfrm>
              <a:off x="476" y="1434"/>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第</a:t>
              </a:r>
              <a:r>
                <a:rPr lang="en-US" altLang="zh-CN">
                  <a:solidFill>
                    <a:srgbClr val="000066"/>
                  </a:solidFill>
                </a:rPr>
                <a:t>5</a:t>
              </a:r>
              <a:r>
                <a:rPr lang="zh-CN" altLang="en-US">
                  <a:solidFill>
                    <a:srgbClr val="000066"/>
                  </a:solidFill>
                </a:rPr>
                <a:t>趟</a:t>
              </a:r>
            </a:p>
          </p:txBody>
        </p:sp>
        <p:sp>
          <p:nvSpPr>
            <p:cNvPr id="63545" name="Text Box 59"/>
            <p:cNvSpPr txBox="1">
              <a:spLocks noChangeArrowheads="1"/>
            </p:cNvSpPr>
            <p:nvPr/>
          </p:nvSpPr>
          <p:spPr bwMode="auto">
            <a:xfrm>
              <a:off x="1156" y="1434"/>
              <a:ext cx="3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36     13     27     </a:t>
              </a:r>
              <a:r>
                <a:rPr kumimoji="1" lang="en-US" altLang="zh-CN" sz="2000">
                  <a:solidFill>
                    <a:srgbClr val="FF0000"/>
                  </a:solidFill>
                </a:rPr>
                <a:t>39</a:t>
              </a:r>
              <a:r>
                <a:rPr kumimoji="1" lang="en-US" altLang="zh-CN" sz="2000"/>
                <a:t>     </a:t>
              </a:r>
              <a:r>
                <a:rPr kumimoji="1" lang="en-US" altLang="zh-CN" sz="2000">
                  <a:solidFill>
                    <a:srgbClr val="FF0000"/>
                  </a:solidFill>
                </a:rPr>
                <a:t>65</a:t>
              </a:r>
              <a:r>
                <a:rPr kumimoji="1" lang="en-US" altLang="zh-CN" sz="2000"/>
                <a:t>     </a:t>
              </a:r>
              <a:r>
                <a:rPr kumimoji="1" lang="en-US" altLang="zh-CN" sz="2000">
                  <a:solidFill>
                    <a:srgbClr val="FF0000"/>
                  </a:solidFill>
                </a:rPr>
                <a:t>71</a:t>
              </a:r>
              <a:r>
                <a:rPr kumimoji="1" lang="en-US" altLang="zh-CN" sz="2000"/>
                <a:t>     </a:t>
              </a:r>
              <a:r>
                <a:rPr kumimoji="1" lang="en-US" altLang="zh-CN" sz="2000">
                  <a:solidFill>
                    <a:srgbClr val="FF0000"/>
                  </a:solidFill>
                </a:rPr>
                <a:t>88</a:t>
              </a:r>
              <a:endParaRPr lang="en-US" altLang="zh-CN" sz="2000">
                <a:solidFill>
                  <a:srgbClr val="FF0000"/>
                </a:solidFill>
              </a:endParaRPr>
            </a:p>
          </p:txBody>
        </p:sp>
      </p:grpSp>
      <p:sp>
        <p:nvSpPr>
          <p:cNvPr id="335932" name="Text Box 60"/>
          <p:cNvSpPr txBox="1">
            <a:spLocks noChangeArrowheads="1"/>
          </p:cNvSpPr>
          <p:nvPr/>
        </p:nvSpPr>
        <p:spPr bwMode="auto">
          <a:xfrm>
            <a:off x="7920832" y="4324524"/>
            <a:ext cx="34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dirty="0">
                <a:solidFill>
                  <a:srgbClr val="000066"/>
                </a:solidFill>
              </a:rPr>
              <a:t>2</a:t>
            </a:r>
          </a:p>
        </p:txBody>
      </p:sp>
      <p:grpSp>
        <p:nvGrpSpPr>
          <p:cNvPr id="335933" name="Group 61"/>
          <p:cNvGrpSpPr>
            <a:grpSpLocks/>
          </p:cNvGrpSpPr>
          <p:nvPr/>
        </p:nvGrpSpPr>
        <p:grpSpPr bwMode="auto">
          <a:xfrm>
            <a:off x="755650" y="4687888"/>
            <a:ext cx="6416675" cy="396875"/>
            <a:chOff x="476" y="1434"/>
            <a:chExt cx="4042" cy="250"/>
          </a:xfrm>
        </p:grpSpPr>
        <p:sp>
          <p:nvSpPr>
            <p:cNvPr id="63542" name="Text Box 62"/>
            <p:cNvSpPr txBox="1">
              <a:spLocks noChangeArrowheads="1"/>
            </p:cNvSpPr>
            <p:nvPr/>
          </p:nvSpPr>
          <p:spPr bwMode="auto">
            <a:xfrm>
              <a:off x="476" y="1434"/>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第</a:t>
              </a:r>
              <a:r>
                <a:rPr lang="en-US" altLang="zh-CN">
                  <a:solidFill>
                    <a:srgbClr val="000066"/>
                  </a:solidFill>
                </a:rPr>
                <a:t>6</a:t>
              </a:r>
              <a:r>
                <a:rPr lang="zh-CN" altLang="en-US">
                  <a:solidFill>
                    <a:srgbClr val="000066"/>
                  </a:solidFill>
                </a:rPr>
                <a:t>趟</a:t>
              </a:r>
            </a:p>
          </p:txBody>
        </p:sp>
        <p:sp>
          <p:nvSpPr>
            <p:cNvPr id="63543" name="Text Box 63"/>
            <p:cNvSpPr txBox="1">
              <a:spLocks noChangeArrowheads="1"/>
            </p:cNvSpPr>
            <p:nvPr/>
          </p:nvSpPr>
          <p:spPr bwMode="auto">
            <a:xfrm>
              <a:off x="1156" y="1434"/>
              <a:ext cx="3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13     27     </a:t>
              </a:r>
              <a:r>
                <a:rPr kumimoji="1" lang="en-US" altLang="zh-CN" sz="2000">
                  <a:solidFill>
                    <a:srgbClr val="FF0000"/>
                  </a:solidFill>
                </a:rPr>
                <a:t>36     39</a:t>
              </a:r>
              <a:r>
                <a:rPr kumimoji="1" lang="en-US" altLang="zh-CN" sz="2000"/>
                <a:t>     </a:t>
              </a:r>
              <a:r>
                <a:rPr kumimoji="1" lang="en-US" altLang="zh-CN" sz="2000">
                  <a:solidFill>
                    <a:srgbClr val="FF0000"/>
                  </a:solidFill>
                </a:rPr>
                <a:t>65</a:t>
              </a:r>
              <a:r>
                <a:rPr kumimoji="1" lang="en-US" altLang="zh-CN" sz="2000"/>
                <a:t>     </a:t>
              </a:r>
              <a:r>
                <a:rPr kumimoji="1" lang="en-US" altLang="zh-CN" sz="2000">
                  <a:solidFill>
                    <a:srgbClr val="FF0000"/>
                  </a:solidFill>
                </a:rPr>
                <a:t>71</a:t>
              </a:r>
              <a:r>
                <a:rPr kumimoji="1" lang="en-US" altLang="zh-CN" sz="2000"/>
                <a:t>     </a:t>
              </a:r>
              <a:r>
                <a:rPr kumimoji="1" lang="en-US" altLang="zh-CN" sz="2000">
                  <a:solidFill>
                    <a:srgbClr val="FF0000"/>
                  </a:solidFill>
                </a:rPr>
                <a:t>88</a:t>
              </a:r>
              <a:endParaRPr lang="en-US" altLang="zh-CN" sz="2000">
                <a:solidFill>
                  <a:srgbClr val="FF0000"/>
                </a:solidFill>
              </a:endParaRPr>
            </a:p>
          </p:txBody>
        </p:sp>
      </p:grpSp>
      <p:sp>
        <p:nvSpPr>
          <p:cNvPr id="335936" name="Text Box 64"/>
          <p:cNvSpPr txBox="1">
            <a:spLocks noChangeArrowheads="1"/>
          </p:cNvSpPr>
          <p:nvPr/>
        </p:nvSpPr>
        <p:spPr bwMode="auto">
          <a:xfrm>
            <a:off x="7920832" y="4739680"/>
            <a:ext cx="3460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dirty="0">
                <a:solidFill>
                  <a:srgbClr val="000066"/>
                </a:solidFill>
              </a:rPr>
              <a:t>1</a:t>
            </a:r>
          </a:p>
        </p:txBody>
      </p:sp>
      <p:grpSp>
        <p:nvGrpSpPr>
          <p:cNvPr id="335937" name="Group 65"/>
          <p:cNvGrpSpPr>
            <a:grpSpLocks/>
          </p:cNvGrpSpPr>
          <p:nvPr/>
        </p:nvGrpSpPr>
        <p:grpSpPr bwMode="auto">
          <a:xfrm>
            <a:off x="747713" y="5048250"/>
            <a:ext cx="6416675" cy="396875"/>
            <a:chOff x="476" y="1434"/>
            <a:chExt cx="4042" cy="250"/>
          </a:xfrm>
        </p:grpSpPr>
        <p:sp>
          <p:nvSpPr>
            <p:cNvPr id="63540" name="Text Box 66"/>
            <p:cNvSpPr txBox="1">
              <a:spLocks noChangeArrowheads="1"/>
            </p:cNvSpPr>
            <p:nvPr/>
          </p:nvSpPr>
          <p:spPr bwMode="auto">
            <a:xfrm>
              <a:off x="476" y="1434"/>
              <a:ext cx="5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第</a:t>
              </a:r>
              <a:r>
                <a:rPr lang="en-US" altLang="zh-CN">
                  <a:solidFill>
                    <a:srgbClr val="000066"/>
                  </a:solidFill>
                </a:rPr>
                <a:t>7</a:t>
              </a:r>
              <a:r>
                <a:rPr lang="zh-CN" altLang="en-US">
                  <a:solidFill>
                    <a:srgbClr val="000066"/>
                  </a:solidFill>
                </a:rPr>
                <a:t>趟</a:t>
              </a:r>
            </a:p>
          </p:txBody>
        </p:sp>
        <p:sp>
          <p:nvSpPr>
            <p:cNvPr id="63541" name="Text Box 67"/>
            <p:cNvSpPr txBox="1">
              <a:spLocks noChangeArrowheads="1"/>
            </p:cNvSpPr>
            <p:nvPr/>
          </p:nvSpPr>
          <p:spPr bwMode="auto">
            <a:xfrm>
              <a:off x="1156" y="1434"/>
              <a:ext cx="3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rPr>
                <a:t>13     27</a:t>
              </a:r>
              <a:r>
                <a:rPr kumimoji="1" lang="en-US" altLang="zh-CN" sz="2000"/>
                <a:t>     </a:t>
              </a:r>
              <a:r>
                <a:rPr kumimoji="1" lang="en-US" altLang="zh-CN" sz="2000">
                  <a:solidFill>
                    <a:srgbClr val="FF0000"/>
                  </a:solidFill>
                </a:rPr>
                <a:t>27     39</a:t>
              </a:r>
              <a:r>
                <a:rPr kumimoji="1" lang="en-US" altLang="zh-CN" sz="2000"/>
                <a:t>     </a:t>
              </a:r>
              <a:r>
                <a:rPr kumimoji="1" lang="en-US" altLang="zh-CN" sz="2000">
                  <a:solidFill>
                    <a:srgbClr val="FF0000"/>
                  </a:solidFill>
                </a:rPr>
                <a:t>65</a:t>
              </a:r>
              <a:r>
                <a:rPr kumimoji="1" lang="en-US" altLang="zh-CN" sz="2000"/>
                <a:t>     </a:t>
              </a:r>
              <a:r>
                <a:rPr kumimoji="1" lang="en-US" altLang="zh-CN" sz="2000">
                  <a:solidFill>
                    <a:srgbClr val="FF0000"/>
                  </a:solidFill>
                </a:rPr>
                <a:t>71</a:t>
              </a:r>
              <a:r>
                <a:rPr kumimoji="1" lang="en-US" altLang="zh-CN" sz="2000"/>
                <a:t>     </a:t>
              </a:r>
              <a:r>
                <a:rPr kumimoji="1" lang="en-US" altLang="zh-CN" sz="2000">
                  <a:solidFill>
                    <a:srgbClr val="FF0000"/>
                  </a:solidFill>
                </a:rPr>
                <a:t>88</a:t>
              </a:r>
              <a:endParaRPr lang="en-US" altLang="zh-CN" sz="2000">
                <a:solidFill>
                  <a:srgbClr val="FF0000"/>
                </a:solidFill>
              </a:endParaRPr>
            </a:p>
          </p:txBody>
        </p:sp>
      </p:grpSp>
      <p:pic>
        <p:nvPicPr>
          <p:cNvPr id="63539" name="Picture 68" descr="uq159Gnud0y_B3qqkGSD2b4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2990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5879"/>
                                        </p:tgtEl>
                                        <p:attrNameLst>
                                          <p:attrName>style.visibility</p:attrName>
                                        </p:attrNameLst>
                                      </p:cBhvr>
                                      <p:to>
                                        <p:strVal val="visible"/>
                                      </p:to>
                                    </p:set>
                                    <p:animEffect transition="in" filter="blinds(horizontal)">
                                      <p:cBhvr>
                                        <p:cTn id="7" dur="500"/>
                                        <p:tgtEl>
                                          <p:spTgt spid="3358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5885"/>
                                        </p:tgtEl>
                                        <p:attrNameLst>
                                          <p:attrName>style.visibility</p:attrName>
                                        </p:attrNameLst>
                                      </p:cBhvr>
                                      <p:to>
                                        <p:strVal val="visible"/>
                                      </p:to>
                                    </p:set>
                                    <p:animEffect transition="in" filter="blinds(horizontal)">
                                      <p:cBhvr>
                                        <p:cTn id="12" dur="500"/>
                                        <p:tgtEl>
                                          <p:spTgt spid="33588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5886"/>
                                        </p:tgtEl>
                                        <p:attrNameLst>
                                          <p:attrName>style.visibility</p:attrName>
                                        </p:attrNameLst>
                                      </p:cBhvr>
                                      <p:to>
                                        <p:strVal val="visible"/>
                                      </p:to>
                                    </p:set>
                                    <p:animEffect transition="in" filter="blinds(horizontal)">
                                      <p:cBhvr>
                                        <p:cTn id="15" dur="500"/>
                                        <p:tgtEl>
                                          <p:spTgt spid="33588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5883"/>
                                        </p:tgtEl>
                                        <p:attrNameLst>
                                          <p:attrName>style.visibility</p:attrName>
                                        </p:attrNameLst>
                                      </p:cBhvr>
                                      <p:to>
                                        <p:strVal val="visible"/>
                                      </p:to>
                                    </p:set>
                                    <p:animEffect transition="in" filter="blinds(horizontal)">
                                      <p:cBhvr>
                                        <p:cTn id="20" dur="500"/>
                                        <p:tgtEl>
                                          <p:spTgt spid="335883"/>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5884"/>
                                        </p:tgtEl>
                                        <p:attrNameLst>
                                          <p:attrName>style.visibility</p:attrName>
                                        </p:attrNameLst>
                                      </p:cBhvr>
                                      <p:to>
                                        <p:strVal val="visible"/>
                                      </p:to>
                                    </p:set>
                                    <p:animEffect transition="in" filter="blinds(horizontal)">
                                      <p:cBhvr>
                                        <p:cTn id="23" dur="500"/>
                                        <p:tgtEl>
                                          <p:spTgt spid="33588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35887"/>
                                        </p:tgtEl>
                                        <p:attrNameLst>
                                          <p:attrName>style.visibility</p:attrName>
                                        </p:attrNameLst>
                                      </p:cBhvr>
                                      <p:to>
                                        <p:strVal val="visible"/>
                                      </p:to>
                                    </p:set>
                                    <p:animEffect transition="in" filter="blinds(horizontal)">
                                      <p:cBhvr>
                                        <p:cTn id="28" dur="500"/>
                                        <p:tgtEl>
                                          <p:spTgt spid="335887"/>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35888"/>
                                        </p:tgtEl>
                                        <p:attrNameLst>
                                          <p:attrName>style.visibility</p:attrName>
                                        </p:attrNameLst>
                                      </p:cBhvr>
                                      <p:to>
                                        <p:strVal val="visible"/>
                                      </p:to>
                                    </p:set>
                                    <p:animEffect transition="in" filter="blinds(horizontal)">
                                      <p:cBhvr>
                                        <p:cTn id="31" dur="500"/>
                                        <p:tgtEl>
                                          <p:spTgt spid="33588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35891"/>
                                        </p:tgtEl>
                                        <p:attrNameLst>
                                          <p:attrName>style.visibility</p:attrName>
                                        </p:attrNameLst>
                                      </p:cBhvr>
                                      <p:to>
                                        <p:strVal val="visible"/>
                                      </p:to>
                                    </p:set>
                                    <p:animEffect transition="in" filter="blinds(horizontal)">
                                      <p:cBhvr>
                                        <p:cTn id="36" dur="500"/>
                                        <p:tgtEl>
                                          <p:spTgt spid="33589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35892"/>
                                        </p:tgtEl>
                                        <p:attrNameLst>
                                          <p:attrName>style.visibility</p:attrName>
                                        </p:attrNameLst>
                                      </p:cBhvr>
                                      <p:to>
                                        <p:strVal val="visible"/>
                                      </p:to>
                                    </p:set>
                                    <p:animEffect transition="in" filter="blinds(horizontal)">
                                      <p:cBhvr>
                                        <p:cTn id="41" dur="500"/>
                                        <p:tgtEl>
                                          <p:spTgt spid="33589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35893"/>
                                        </p:tgtEl>
                                        <p:attrNameLst>
                                          <p:attrName>style.visibility</p:attrName>
                                        </p:attrNameLst>
                                      </p:cBhvr>
                                      <p:to>
                                        <p:strVal val="visible"/>
                                      </p:to>
                                    </p:set>
                                    <p:animEffect transition="in" filter="blinds(horizontal)">
                                      <p:cBhvr>
                                        <p:cTn id="46" dur="500"/>
                                        <p:tgtEl>
                                          <p:spTgt spid="33589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35894"/>
                                        </p:tgtEl>
                                        <p:attrNameLst>
                                          <p:attrName>style.visibility</p:attrName>
                                        </p:attrNameLst>
                                      </p:cBhvr>
                                      <p:to>
                                        <p:strVal val="visible"/>
                                      </p:to>
                                    </p:set>
                                    <p:animEffect transition="in" filter="blinds(horizontal)">
                                      <p:cBhvr>
                                        <p:cTn id="51" dur="500"/>
                                        <p:tgtEl>
                                          <p:spTgt spid="33589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35890"/>
                                        </p:tgtEl>
                                        <p:attrNameLst>
                                          <p:attrName>style.visibility</p:attrName>
                                        </p:attrNameLst>
                                      </p:cBhvr>
                                      <p:to>
                                        <p:strVal val="visible"/>
                                      </p:to>
                                    </p:set>
                                    <p:animEffect transition="in" filter="blinds(horizontal)">
                                      <p:cBhvr>
                                        <p:cTn id="56" dur="500"/>
                                        <p:tgtEl>
                                          <p:spTgt spid="335890"/>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35889"/>
                                        </p:tgtEl>
                                        <p:attrNameLst>
                                          <p:attrName>style.visibility</p:attrName>
                                        </p:attrNameLst>
                                      </p:cBhvr>
                                      <p:to>
                                        <p:strVal val="visible"/>
                                      </p:to>
                                    </p:set>
                                    <p:animEffect transition="in" filter="blinds(horizontal)">
                                      <p:cBhvr>
                                        <p:cTn id="59" dur="500"/>
                                        <p:tgtEl>
                                          <p:spTgt spid="33588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35897"/>
                                        </p:tgtEl>
                                        <p:attrNameLst>
                                          <p:attrName>style.visibility</p:attrName>
                                        </p:attrNameLst>
                                      </p:cBhvr>
                                      <p:to>
                                        <p:strVal val="visible"/>
                                      </p:to>
                                    </p:set>
                                    <p:animEffect transition="in" filter="blinds(horizontal)">
                                      <p:cBhvr>
                                        <p:cTn id="64" dur="500"/>
                                        <p:tgtEl>
                                          <p:spTgt spid="335897"/>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35898"/>
                                        </p:tgtEl>
                                        <p:attrNameLst>
                                          <p:attrName>style.visibility</p:attrName>
                                        </p:attrNameLst>
                                      </p:cBhvr>
                                      <p:to>
                                        <p:strVal val="visible"/>
                                      </p:to>
                                    </p:set>
                                    <p:animEffect transition="in" filter="blinds(horizontal)">
                                      <p:cBhvr>
                                        <p:cTn id="67" dur="500"/>
                                        <p:tgtEl>
                                          <p:spTgt spid="33589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35896"/>
                                        </p:tgtEl>
                                        <p:attrNameLst>
                                          <p:attrName>style.visibility</p:attrName>
                                        </p:attrNameLst>
                                      </p:cBhvr>
                                      <p:to>
                                        <p:strVal val="visible"/>
                                      </p:to>
                                    </p:set>
                                    <p:animEffect transition="in" filter="blinds(horizontal)">
                                      <p:cBhvr>
                                        <p:cTn id="72" dur="500"/>
                                        <p:tgtEl>
                                          <p:spTgt spid="335896"/>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35895"/>
                                        </p:tgtEl>
                                        <p:attrNameLst>
                                          <p:attrName>style.visibility</p:attrName>
                                        </p:attrNameLst>
                                      </p:cBhvr>
                                      <p:to>
                                        <p:strVal val="visible"/>
                                      </p:to>
                                    </p:set>
                                    <p:animEffect transition="in" filter="blinds(horizontal)">
                                      <p:cBhvr>
                                        <p:cTn id="75" dur="500"/>
                                        <p:tgtEl>
                                          <p:spTgt spid="335895"/>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0" nodeType="clickEffect">
                                  <p:stCondLst>
                                    <p:cond delay="0"/>
                                  </p:stCondLst>
                                  <p:childTnLst>
                                    <p:set>
                                      <p:cBhvr>
                                        <p:cTn id="79" dur="1" fill="hold">
                                          <p:stCondLst>
                                            <p:cond delay="0"/>
                                          </p:stCondLst>
                                        </p:cTn>
                                        <p:tgtEl>
                                          <p:spTgt spid="335901"/>
                                        </p:tgtEl>
                                        <p:attrNameLst>
                                          <p:attrName>style.visibility</p:attrName>
                                        </p:attrNameLst>
                                      </p:cBhvr>
                                      <p:to>
                                        <p:strVal val="visible"/>
                                      </p:to>
                                    </p:set>
                                    <p:animEffect transition="in" filter="blinds(horizontal)">
                                      <p:cBhvr>
                                        <p:cTn id="80" dur="500"/>
                                        <p:tgtEl>
                                          <p:spTgt spid="33590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335902"/>
                                        </p:tgtEl>
                                        <p:attrNameLst>
                                          <p:attrName>style.visibility</p:attrName>
                                        </p:attrNameLst>
                                      </p:cBhvr>
                                      <p:to>
                                        <p:strVal val="visible"/>
                                      </p:to>
                                    </p:set>
                                    <p:animEffect transition="in" filter="blinds(horizontal)">
                                      <p:cBhvr>
                                        <p:cTn id="83" dur="500"/>
                                        <p:tgtEl>
                                          <p:spTgt spid="33590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35900"/>
                                        </p:tgtEl>
                                        <p:attrNameLst>
                                          <p:attrName>style.visibility</p:attrName>
                                        </p:attrNameLst>
                                      </p:cBhvr>
                                      <p:to>
                                        <p:strVal val="visible"/>
                                      </p:to>
                                    </p:set>
                                    <p:animEffect transition="in" filter="blinds(horizontal)">
                                      <p:cBhvr>
                                        <p:cTn id="88" dur="500"/>
                                        <p:tgtEl>
                                          <p:spTgt spid="335900"/>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335899"/>
                                        </p:tgtEl>
                                        <p:attrNameLst>
                                          <p:attrName>style.visibility</p:attrName>
                                        </p:attrNameLst>
                                      </p:cBhvr>
                                      <p:to>
                                        <p:strVal val="visible"/>
                                      </p:to>
                                    </p:set>
                                    <p:animEffect transition="in" filter="blinds(horizontal)">
                                      <p:cBhvr>
                                        <p:cTn id="91" dur="500"/>
                                        <p:tgtEl>
                                          <p:spTgt spid="33589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335882"/>
                                        </p:tgtEl>
                                        <p:attrNameLst>
                                          <p:attrName>style.visibility</p:attrName>
                                        </p:attrNameLst>
                                      </p:cBhvr>
                                      <p:to>
                                        <p:strVal val="visible"/>
                                      </p:to>
                                    </p:set>
                                    <p:animEffect transition="in" filter="blinds(horizontal)">
                                      <p:cBhvr>
                                        <p:cTn id="96" dur="500"/>
                                        <p:tgtEl>
                                          <p:spTgt spid="33588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nodeType="clickEffect">
                                  <p:stCondLst>
                                    <p:cond delay="0"/>
                                  </p:stCondLst>
                                  <p:childTnLst>
                                    <p:set>
                                      <p:cBhvr>
                                        <p:cTn id="100" dur="1" fill="hold">
                                          <p:stCondLst>
                                            <p:cond delay="0"/>
                                          </p:stCondLst>
                                        </p:cTn>
                                        <p:tgtEl>
                                          <p:spTgt spid="335903"/>
                                        </p:tgtEl>
                                        <p:attrNameLst>
                                          <p:attrName>style.visibility</p:attrName>
                                        </p:attrNameLst>
                                      </p:cBhvr>
                                      <p:to>
                                        <p:strVal val="visible"/>
                                      </p:to>
                                    </p:set>
                                    <p:animEffect transition="in" filter="blinds(horizontal)">
                                      <p:cBhvr>
                                        <p:cTn id="101" dur="500"/>
                                        <p:tgtEl>
                                          <p:spTgt spid="33590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335907"/>
                                        </p:tgtEl>
                                        <p:attrNameLst>
                                          <p:attrName>style.visibility</p:attrName>
                                        </p:attrNameLst>
                                      </p:cBhvr>
                                      <p:to>
                                        <p:strVal val="visible"/>
                                      </p:to>
                                    </p:set>
                                    <p:animEffect transition="in" filter="blinds(horizontal)">
                                      <p:cBhvr>
                                        <p:cTn id="106" dur="500"/>
                                        <p:tgtEl>
                                          <p:spTgt spid="335907"/>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335908"/>
                                        </p:tgtEl>
                                        <p:attrNameLst>
                                          <p:attrName>style.visibility</p:attrName>
                                        </p:attrNameLst>
                                      </p:cBhvr>
                                      <p:to>
                                        <p:strVal val="visible"/>
                                      </p:to>
                                    </p:set>
                                    <p:animEffect transition="in" filter="blinds(horizontal)">
                                      <p:cBhvr>
                                        <p:cTn id="109" dur="500"/>
                                        <p:tgtEl>
                                          <p:spTgt spid="33590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335909"/>
                                        </p:tgtEl>
                                        <p:attrNameLst>
                                          <p:attrName>style.visibility</p:attrName>
                                        </p:attrNameLst>
                                      </p:cBhvr>
                                      <p:to>
                                        <p:strVal val="visible"/>
                                      </p:to>
                                    </p:set>
                                    <p:animEffect transition="in" filter="blinds(horizontal)">
                                      <p:cBhvr>
                                        <p:cTn id="114" dur="500"/>
                                        <p:tgtEl>
                                          <p:spTgt spid="335909"/>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335910"/>
                                        </p:tgtEl>
                                        <p:attrNameLst>
                                          <p:attrName>style.visibility</p:attrName>
                                        </p:attrNameLst>
                                      </p:cBhvr>
                                      <p:to>
                                        <p:strVal val="visible"/>
                                      </p:to>
                                    </p:set>
                                    <p:animEffect transition="in" filter="blinds(horizontal)">
                                      <p:cBhvr>
                                        <p:cTn id="117" dur="500"/>
                                        <p:tgtEl>
                                          <p:spTgt spid="335910"/>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335911"/>
                                        </p:tgtEl>
                                        <p:attrNameLst>
                                          <p:attrName>style.visibility</p:attrName>
                                        </p:attrNameLst>
                                      </p:cBhvr>
                                      <p:to>
                                        <p:strVal val="visible"/>
                                      </p:to>
                                    </p:set>
                                    <p:animEffect transition="in" filter="blinds(horizontal)">
                                      <p:cBhvr>
                                        <p:cTn id="122" dur="500"/>
                                        <p:tgtEl>
                                          <p:spTgt spid="335911"/>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335912"/>
                                        </p:tgtEl>
                                        <p:attrNameLst>
                                          <p:attrName>style.visibility</p:attrName>
                                        </p:attrNameLst>
                                      </p:cBhvr>
                                      <p:to>
                                        <p:strVal val="visible"/>
                                      </p:to>
                                    </p:set>
                                    <p:animEffect transition="in" filter="blinds(horizontal)">
                                      <p:cBhvr>
                                        <p:cTn id="127" dur="500"/>
                                        <p:tgtEl>
                                          <p:spTgt spid="335912"/>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35919"/>
                                        </p:tgtEl>
                                        <p:attrNameLst>
                                          <p:attrName>style.visibility</p:attrName>
                                        </p:attrNameLst>
                                      </p:cBhvr>
                                      <p:to>
                                        <p:strVal val="visible"/>
                                      </p:to>
                                    </p:set>
                                    <p:animEffect transition="in" filter="blinds(horizontal)">
                                      <p:cBhvr>
                                        <p:cTn id="132" dur="500"/>
                                        <p:tgtEl>
                                          <p:spTgt spid="335919"/>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335918"/>
                                        </p:tgtEl>
                                        <p:attrNameLst>
                                          <p:attrName>style.visibility</p:attrName>
                                        </p:attrNameLst>
                                      </p:cBhvr>
                                      <p:to>
                                        <p:strVal val="visible"/>
                                      </p:to>
                                    </p:set>
                                    <p:animEffect transition="in" filter="blinds(horizontal)">
                                      <p:cBhvr>
                                        <p:cTn id="135" dur="500"/>
                                        <p:tgtEl>
                                          <p:spTgt spid="335918"/>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335914"/>
                                        </p:tgtEl>
                                        <p:attrNameLst>
                                          <p:attrName>style.visibility</p:attrName>
                                        </p:attrNameLst>
                                      </p:cBhvr>
                                      <p:to>
                                        <p:strVal val="visible"/>
                                      </p:to>
                                    </p:set>
                                    <p:animEffect transition="in" filter="blinds(horizontal)">
                                      <p:cBhvr>
                                        <p:cTn id="140" dur="500"/>
                                        <p:tgtEl>
                                          <p:spTgt spid="335914"/>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35913"/>
                                        </p:tgtEl>
                                        <p:attrNameLst>
                                          <p:attrName>style.visibility</p:attrName>
                                        </p:attrNameLst>
                                      </p:cBhvr>
                                      <p:to>
                                        <p:strVal val="visible"/>
                                      </p:to>
                                    </p:set>
                                    <p:animEffect transition="in" filter="blinds(horizontal)">
                                      <p:cBhvr>
                                        <p:cTn id="143" dur="500"/>
                                        <p:tgtEl>
                                          <p:spTgt spid="335913"/>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3" presetClass="entr" presetSubtype="10" fill="hold" grpId="0" nodeType="clickEffect">
                                  <p:stCondLst>
                                    <p:cond delay="0"/>
                                  </p:stCondLst>
                                  <p:childTnLst>
                                    <p:set>
                                      <p:cBhvr>
                                        <p:cTn id="147" dur="1" fill="hold">
                                          <p:stCondLst>
                                            <p:cond delay="0"/>
                                          </p:stCondLst>
                                        </p:cTn>
                                        <p:tgtEl>
                                          <p:spTgt spid="335922"/>
                                        </p:tgtEl>
                                        <p:attrNameLst>
                                          <p:attrName>style.visibility</p:attrName>
                                        </p:attrNameLst>
                                      </p:cBhvr>
                                      <p:to>
                                        <p:strVal val="visible"/>
                                      </p:to>
                                    </p:set>
                                    <p:animEffect transition="in" filter="blinds(horizontal)">
                                      <p:cBhvr>
                                        <p:cTn id="148" dur="500"/>
                                        <p:tgtEl>
                                          <p:spTgt spid="335922"/>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335923"/>
                                        </p:tgtEl>
                                        <p:attrNameLst>
                                          <p:attrName>style.visibility</p:attrName>
                                        </p:attrNameLst>
                                      </p:cBhvr>
                                      <p:to>
                                        <p:strVal val="visible"/>
                                      </p:to>
                                    </p:set>
                                    <p:animEffect transition="in" filter="blinds(horizontal)">
                                      <p:cBhvr>
                                        <p:cTn id="151" dur="500"/>
                                        <p:tgtEl>
                                          <p:spTgt spid="335923"/>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3" presetClass="entr" presetSubtype="10" fill="hold" grpId="0" nodeType="clickEffect">
                                  <p:stCondLst>
                                    <p:cond delay="0"/>
                                  </p:stCondLst>
                                  <p:childTnLst>
                                    <p:set>
                                      <p:cBhvr>
                                        <p:cTn id="155" dur="1" fill="hold">
                                          <p:stCondLst>
                                            <p:cond delay="0"/>
                                          </p:stCondLst>
                                        </p:cTn>
                                        <p:tgtEl>
                                          <p:spTgt spid="335920"/>
                                        </p:tgtEl>
                                        <p:attrNameLst>
                                          <p:attrName>style.visibility</p:attrName>
                                        </p:attrNameLst>
                                      </p:cBhvr>
                                      <p:to>
                                        <p:strVal val="visible"/>
                                      </p:to>
                                    </p:set>
                                    <p:animEffect transition="in" filter="blinds(horizontal)">
                                      <p:cBhvr>
                                        <p:cTn id="156" dur="500"/>
                                        <p:tgtEl>
                                          <p:spTgt spid="335920"/>
                                        </p:tgtEl>
                                      </p:cBhvr>
                                    </p:animEffect>
                                  </p:childTnLst>
                                </p:cTn>
                              </p:par>
                              <p:par>
                                <p:cTn id="157" presetID="3" presetClass="entr" presetSubtype="10" fill="hold" grpId="0" nodeType="withEffect">
                                  <p:stCondLst>
                                    <p:cond delay="0"/>
                                  </p:stCondLst>
                                  <p:childTnLst>
                                    <p:set>
                                      <p:cBhvr>
                                        <p:cTn id="158" dur="1" fill="hold">
                                          <p:stCondLst>
                                            <p:cond delay="0"/>
                                          </p:stCondLst>
                                        </p:cTn>
                                        <p:tgtEl>
                                          <p:spTgt spid="335921"/>
                                        </p:tgtEl>
                                        <p:attrNameLst>
                                          <p:attrName>style.visibility</p:attrName>
                                        </p:attrNameLst>
                                      </p:cBhvr>
                                      <p:to>
                                        <p:strVal val="visible"/>
                                      </p:to>
                                    </p:set>
                                    <p:animEffect transition="in" filter="blinds(horizontal)">
                                      <p:cBhvr>
                                        <p:cTn id="159" dur="500"/>
                                        <p:tgtEl>
                                          <p:spTgt spid="335921"/>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3" presetClass="entr" presetSubtype="10" fill="hold" grpId="0" nodeType="clickEffect">
                                  <p:stCondLst>
                                    <p:cond delay="0"/>
                                  </p:stCondLst>
                                  <p:childTnLst>
                                    <p:set>
                                      <p:cBhvr>
                                        <p:cTn id="163" dur="1" fill="hold">
                                          <p:stCondLst>
                                            <p:cond delay="0"/>
                                          </p:stCondLst>
                                        </p:cTn>
                                        <p:tgtEl>
                                          <p:spTgt spid="335906"/>
                                        </p:tgtEl>
                                        <p:attrNameLst>
                                          <p:attrName>style.visibility</p:attrName>
                                        </p:attrNameLst>
                                      </p:cBhvr>
                                      <p:to>
                                        <p:strVal val="visible"/>
                                      </p:to>
                                    </p:set>
                                    <p:animEffect transition="in" filter="blinds(horizontal)">
                                      <p:cBhvr>
                                        <p:cTn id="164" dur="500"/>
                                        <p:tgtEl>
                                          <p:spTgt spid="33590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3" presetClass="entr" presetSubtype="10" fill="hold" nodeType="clickEffect">
                                  <p:stCondLst>
                                    <p:cond delay="0"/>
                                  </p:stCondLst>
                                  <p:childTnLst>
                                    <p:set>
                                      <p:cBhvr>
                                        <p:cTn id="168" dur="1" fill="hold">
                                          <p:stCondLst>
                                            <p:cond delay="0"/>
                                          </p:stCondLst>
                                        </p:cTn>
                                        <p:tgtEl>
                                          <p:spTgt spid="335915"/>
                                        </p:tgtEl>
                                        <p:attrNameLst>
                                          <p:attrName>style.visibility</p:attrName>
                                        </p:attrNameLst>
                                      </p:cBhvr>
                                      <p:to>
                                        <p:strVal val="visible"/>
                                      </p:to>
                                    </p:set>
                                    <p:animEffect transition="in" filter="blinds(horizontal)">
                                      <p:cBhvr>
                                        <p:cTn id="169" dur="500"/>
                                        <p:tgtEl>
                                          <p:spTgt spid="335915"/>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335924"/>
                                        </p:tgtEl>
                                        <p:attrNameLst>
                                          <p:attrName>style.visibility</p:attrName>
                                        </p:attrNameLst>
                                      </p:cBhvr>
                                      <p:to>
                                        <p:strVal val="visible"/>
                                      </p:to>
                                    </p:set>
                                    <p:animEffect transition="in" filter="blinds(horizontal)">
                                      <p:cBhvr>
                                        <p:cTn id="174" dur="500"/>
                                        <p:tgtEl>
                                          <p:spTgt spid="335924"/>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3" presetClass="entr" presetSubtype="10" fill="hold" nodeType="clickEffect">
                                  <p:stCondLst>
                                    <p:cond delay="0"/>
                                  </p:stCondLst>
                                  <p:childTnLst>
                                    <p:set>
                                      <p:cBhvr>
                                        <p:cTn id="178" dur="1" fill="hold">
                                          <p:stCondLst>
                                            <p:cond delay="0"/>
                                          </p:stCondLst>
                                        </p:cTn>
                                        <p:tgtEl>
                                          <p:spTgt spid="335925"/>
                                        </p:tgtEl>
                                        <p:attrNameLst>
                                          <p:attrName>style.visibility</p:attrName>
                                        </p:attrNameLst>
                                      </p:cBhvr>
                                      <p:to>
                                        <p:strVal val="visible"/>
                                      </p:to>
                                    </p:set>
                                    <p:animEffect transition="in" filter="blinds(horizontal)">
                                      <p:cBhvr>
                                        <p:cTn id="179" dur="500"/>
                                        <p:tgtEl>
                                          <p:spTgt spid="335925"/>
                                        </p:tgtEl>
                                      </p:cBhvr>
                                    </p:animEffect>
                                  </p:childTnLst>
                                </p:cTn>
                              </p:par>
                            </p:childTnLst>
                          </p:cTn>
                        </p:par>
                      </p:childTnLst>
                    </p:cTn>
                  </p:par>
                  <p:par>
                    <p:cTn id="180" fill="hold" nodeType="clickPar">
                      <p:stCondLst>
                        <p:cond delay="indefinite"/>
                      </p:stCondLst>
                      <p:childTnLst>
                        <p:par>
                          <p:cTn id="181" fill="hold" nodeType="withGroup">
                            <p:stCondLst>
                              <p:cond delay="0"/>
                            </p:stCondLst>
                            <p:childTnLst>
                              <p:par>
                                <p:cTn id="182" presetID="3" presetClass="entr" presetSubtype="10" fill="hold" grpId="0" nodeType="clickEffect">
                                  <p:stCondLst>
                                    <p:cond delay="0"/>
                                  </p:stCondLst>
                                  <p:childTnLst>
                                    <p:set>
                                      <p:cBhvr>
                                        <p:cTn id="183" dur="1" fill="hold">
                                          <p:stCondLst>
                                            <p:cond delay="0"/>
                                          </p:stCondLst>
                                        </p:cTn>
                                        <p:tgtEl>
                                          <p:spTgt spid="335928"/>
                                        </p:tgtEl>
                                        <p:attrNameLst>
                                          <p:attrName>style.visibility</p:attrName>
                                        </p:attrNameLst>
                                      </p:cBhvr>
                                      <p:to>
                                        <p:strVal val="visible"/>
                                      </p:to>
                                    </p:set>
                                    <p:animEffect transition="in" filter="blinds(horizontal)">
                                      <p:cBhvr>
                                        <p:cTn id="184" dur="500"/>
                                        <p:tgtEl>
                                          <p:spTgt spid="335928"/>
                                        </p:tgtEl>
                                      </p:cBhvr>
                                    </p:animEffec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3" presetClass="entr" presetSubtype="10" fill="hold" nodeType="clickEffect">
                                  <p:stCondLst>
                                    <p:cond delay="0"/>
                                  </p:stCondLst>
                                  <p:childTnLst>
                                    <p:set>
                                      <p:cBhvr>
                                        <p:cTn id="188" dur="1" fill="hold">
                                          <p:stCondLst>
                                            <p:cond delay="0"/>
                                          </p:stCondLst>
                                        </p:cTn>
                                        <p:tgtEl>
                                          <p:spTgt spid="335929"/>
                                        </p:tgtEl>
                                        <p:attrNameLst>
                                          <p:attrName>style.visibility</p:attrName>
                                        </p:attrNameLst>
                                      </p:cBhvr>
                                      <p:to>
                                        <p:strVal val="visible"/>
                                      </p:to>
                                    </p:set>
                                    <p:animEffect transition="in" filter="blinds(horizontal)">
                                      <p:cBhvr>
                                        <p:cTn id="189" dur="500"/>
                                        <p:tgtEl>
                                          <p:spTgt spid="335929"/>
                                        </p:tgtEl>
                                      </p:cBhvr>
                                    </p:animEffec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3" presetClass="entr" presetSubtype="10" fill="hold" grpId="0" nodeType="clickEffect">
                                  <p:stCondLst>
                                    <p:cond delay="0"/>
                                  </p:stCondLst>
                                  <p:childTnLst>
                                    <p:set>
                                      <p:cBhvr>
                                        <p:cTn id="193" dur="1" fill="hold">
                                          <p:stCondLst>
                                            <p:cond delay="0"/>
                                          </p:stCondLst>
                                        </p:cTn>
                                        <p:tgtEl>
                                          <p:spTgt spid="335932"/>
                                        </p:tgtEl>
                                        <p:attrNameLst>
                                          <p:attrName>style.visibility</p:attrName>
                                        </p:attrNameLst>
                                      </p:cBhvr>
                                      <p:to>
                                        <p:strVal val="visible"/>
                                      </p:to>
                                    </p:set>
                                    <p:animEffect transition="in" filter="blinds(horizontal)">
                                      <p:cBhvr>
                                        <p:cTn id="194" dur="500"/>
                                        <p:tgtEl>
                                          <p:spTgt spid="335932"/>
                                        </p:tgtEl>
                                      </p:cBhvr>
                                    </p:animEffect>
                                  </p:childTnLst>
                                </p:cTn>
                              </p:par>
                            </p:childTnLst>
                          </p:cTn>
                        </p:par>
                      </p:childTnLst>
                    </p:cTn>
                  </p:par>
                  <p:par>
                    <p:cTn id="195" fill="hold" nodeType="clickPar">
                      <p:stCondLst>
                        <p:cond delay="indefinite"/>
                      </p:stCondLst>
                      <p:childTnLst>
                        <p:par>
                          <p:cTn id="196" fill="hold" nodeType="withGroup">
                            <p:stCondLst>
                              <p:cond delay="0"/>
                            </p:stCondLst>
                            <p:childTnLst>
                              <p:par>
                                <p:cTn id="197" presetID="3" presetClass="entr" presetSubtype="10" fill="hold" nodeType="clickEffect">
                                  <p:stCondLst>
                                    <p:cond delay="0"/>
                                  </p:stCondLst>
                                  <p:childTnLst>
                                    <p:set>
                                      <p:cBhvr>
                                        <p:cTn id="198" dur="1" fill="hold">
                                          <p:stCondLst>
                                            <p:cond delay="0"/>
                                          </p:stCondLst>
                                        </p:cTn>
                                        <p:tgtEl>
                                          <p:spTgt spid="335933"/>
                                        </p:tgtEl>
                                        <p:attrNameLst>
                                          <p:attrName>style.visibility</p:attrName>
                                        </p:attrNameLst>
                                      </p:cBhvr>
                                      <p:to>
                                        <p:strVal val="visible"/>
                                      </p:to>
                                    </p:set>
                                    <p:animEffect transition="in" filter="blinds(horizontal)">
                                      <p:cBhvr>
                                        <p:cTn id="199" dur="500"/>
                                        <p:tgtEl>
                                          <p:spTgt spid="335933"/>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3" presetClass="entr" presetSubtype="10" fill="hold" grpId="0" nodeType="clickEffect">
                                  <p:stCondLst>
                                    <p:cond delay="0"/>
                                  </p:stCondLst>
                                  <p:childTnLst>
                                    <p:set>
                                      <p:cBhvr>
                                        <p:cTn id="203" dur="1" fill="hold">
                                          <p:stCondLst>
                                            <p:cond delay="0"/>
                                          </p:stCondLst>
                                        </p:cTn>
                                        <p:tgtEl>
                                          <p:spTgt spid="335936"/>
                                        </p:tgtEl>
                                        <p:attrNameLst>
                                          <p:attrName>style.visibility</p:attrName>
                                        </p:attrNameLst>
                                      </p:cBhvr>
                                      <p:to>
                                        <p:strVal val="visible"/>
                                      </p:to>
                                    </p:set>
                                    <p:animEffect transition="in" filter="blinds(horizontal)">
                                      <p:cBhvr>
                                        <p:cTn id="204" dur="500"/>
                                        <p:tgtEl>
                                          <p:spTgt spid="335936"/>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3" presetClass="entr" presetSubtype="10" fill="hold" nodeType="clickEffect">
                                  <p:stCondLst>
                                    <p:cond delay="0"/>
                                  </p:stCondLst>
                                  <p:childTnLst>
                                    <p:set>
                                      <p:cBhvr>
                                        <p:cTn id="208" dur="1" fill="hold">
                                          <p:stCondLst>
                                            <p:cond delay="0"/>
                                          </p:stCondLst>
                                        </p:cTn>
                                        <p:tgtEl>
                                          <p:spTgt spid="335937"/>
                                        </p:tgtEl>
                                        <p:attrNameLst>
                                          <p:attrName>style.visibility</p:attrName>
                                        </p:attrNameLst>
                                      </p:cBhvr>
                                      <p:to>
                                        <p:strVal val="visible"/>
                                      </p:to>
                                    </p:set>
                                    <p:animEffect transition="in" filter="blinds(horizontal)">
                                      <p:cBhvr>
                                        <p:cTn id="209" dur="500"/>
                                        <p:tgtEl>
                                          <p:spTgt spid="335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82" grpId="0"/>
      <p:bldP spid="335883" grpId="0" animBg="1"/>
      <p:bldP spid="335884" grpId="0" animBg="1"/>
      <p:bldP spid="335885" grpId="0" animBg="1"/>
      <p:bldP spid="335886" grpId="0" animBg="1"/>
      <p:bldP spid="335887" grpId="0" animBg="1"/>
      <p:bldP spid="335888" grpId="0" animBg="1"/>
      <p:bldP spid="335889" grpId="0" animBg="1"/>
      <p:bldP spid="335890" grpId="0" animBg="1"/>
      <p:bldP spid="335891" grpId="0" animBg="1"/>
      <p:bldP spid="335892" grpId="0" animBg="1"/>
      <p:bldP spid="335893" grpId="0" animBg="1"/>
      <p:bldP spid="335894" grpId="0" animBg="1"/>
      <p:bldP spid="335895" grpId="0" animBg="1"/>
      <p:bldP spid="335896" grpId="0" animBg="1"/>
      <p:bldP spid="335897" grpId="0" animBg="1"/>
      <p:bldP spid="335898" grpId="0" animBg="1"/>
      <p:bldP spid="335899" grpId="0" animBg="1"/>
      <p:bldP spid="335900" grpId="0" animBg="1"/>
      <p:bldP spid="335901" grpId="0" animBg="1"/>
      <p:bldP spid="335902" grpId="0" animBg="1"/>
      <p:bldP spid="335906" grpId="0"/>
      <p:bldP spid="335907" grpId="0" animBg="1"/>
      <p:bldP spid="335908" grpId="0" animBg="1"/>
      <p:bldP spid="335909" grpId="0" animBg="1"/>
      <p:bldP spid="335910" grpId="0" animBg="1"/>
      <p:bldP spid="335911" grpId="0" animBg="1"/>
      <p:bldP spid="335912" grpId="0" animBg="1"/>
      <p:bldP spid="335913" grpId="0" animBg="1"/>
      <p:bldP spid="335914" grpId="0" animBg="1"/>
      <p:bldP spid="335918" grpId="0" animBg="1"/>
      <p:bldP spid="335919" grpId="0" animBg="1"/>
      <p:bldP spid="335920" grpId="0" animBg="1"/>
      <p:bldP spid="335921" grpId="0" animBg="1"/>
      <p:bldP spid="335922" grpId="0" animBg="1"/>
      <p:bldP spid="335923" grpId="0" animBg="1"/>
      <p:bldP spid="335924" grpId="0"/>
      <p:bldP spid="335928" grpId="0"/>
      <p:bldP spid="335932" grpId="0"/>
      <p:bldP spid="33593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179512" y="1196975"/>
            <a:ext cx="8784976" cy="5327650"/>
          </a:xfrm>
        </p:spPr>
        <p:txBody>
          <a:bodyPr/>
          <a:lstStyle/>
          <a:p>
            <a:pPr eaLnBrk="1" hangingPunct="1">
              <a:lnSpc>
                <a:spcPct val="80000"/>
              </a:lnSpc>
            </a:pPr>
            <a:r>
              <a:rPr lang="zh-CN" altLang="en-US" dirty="0" smtClean="0">
                <a:latin typeface="宋体" charset="-122"/>
              </a:rPr>
              <a:t>冒泡排序</a:t>
            </a:r>
            <a:r>
              <a:rPr lang="en-US" altLang="zh-CN" dirty="0" smtClean="0">
                <a:latin typeface="宋体" charset="-122"/>
              </a:rPr>
              <a:t>——</a:t>
            </a:r>
            <a:r>
              <a:rPr lang="zh-CN" altLang="en-US" dirty="0" smtClean="0">
                <a:latin typeface="宋体" charset="-122"/>
              </a:rPr>
              <a:t>算法描述</a:t>
            </a:r>
            <a:endParaRPr lang="zh-CN" altLang="en-US" dirty="0" smtClean="0">
              <a:solidFill>
                <a:srgbClr val="0000CC"/>
              </a:solidFill>
              <a:latin typeface="宋体" charset="-122"/>
              <a:sym typeface="Symbol" pitchFamily="18" charset="2"/>
            </a:endParaRPr>
          </a:p>
          <a:p>
            <a:pPr lvl="1" eaLnBrk="1" hangingPunct="1">
              <a:lnSpc>
                <a:spcPct val="80000"/>
              </a:lnSpc>
            </a:pPr>
            <a:r>
              <a:rPr lang="en-US" altLang="zh-CN" sz="2400" dirty="0" smtClean="0">
                <a:solidFill>
                  <a:srgbClr val="0000CC"/>
                </a:solidFill>
                <a:latin typeface="宋体" charset="-122"/>
                <a:sym typeface="Symbol" pitchFamily="18" charset="2"/>
              </a:rPr>
              <a:t>Step1</a:t>
            </a:r>
            <a:r>
              <a:rPr lang="zh-CN" altLang="en-US" sz="2400" dirty="0" smtClean="0">
                <a:solidFill>
                  <a:srgbClr val="0000CC"/>
                </a:solidFill>
                <a:latin typeface="宋体" charset="-122"/>
                <a:sym typeface="Symbol" pitchFamily="18" charset="2"/>
              </a:rPr>
              <a:t>：</a:t>
            </a:r>
            <a:r>
              <a:rPr lang="zh-CN" altLang="en-US" sz="2400" dirty="0" smtClean="0">
                <a:latin typeface="宋体" charset="-122"/>
                <a:sym typeface="Symbol" pitchFamily="18" charset="2"/>
              </a:rPr>
              <a:t>从待排序队列的前端开始</a:t>
            </a:r>
            <a:r>
              <a:rPr lang="en-US" altLang="zh-CN" sz="2400" dirty="0" smtClean="0">
                <a:latin typeface="宋体" charset="-122"/>
                <a:sym typeface="Symbol" pitchFamily="18" charset="2"/>
              </a:rPr>
              <a:t>(a</a:t>
            </a:r>
            <a:r>
              <a:rPr lang="en-US" altLang="zh-CN" sz="2400" baseline="-25000" dirty="0" smtClean="0">
                <a:latin typeface="宋体" charset="-122"/>
                <a:sym typeface="Symbol" pitchFamily="18" charset="2"/>
              </a:rPr>
              <a:t>1</a:t>
            </a:r>
            <a:r>
              <a:rPr lang="en-US" altLang="zh-CN" sz="2400" dirty="0" smtClean="0">
                <a:latin typeface="宋体" charset="-122"/>
                <a:sym typeface="Symbol" pitchFamily="18" charset="2"/>
              </a:rPr>
              <a:t>)</a:t>
            </a:r>
            <a:r>
              <a:rPr lang="zh-CN" altLang="en-US" sz="2400" dirty="0" smtClean="0">
                <a:latin typeface="宋体" charset="-122"/>
                <a:sym typeface="Symbol" pitchFamily="18" charset="2"/>
              </a:rPr>
              <a:t>两两比较记录的关键字值</a:t>
            </a:r>
            <a:r>
              <a:rPr lang="en-US" altLang="zh-CN" sz="2400" dirty="0">
                <a:latin typeface="宋体" charset="-122"/>
                <a:sym typeface="Symbol" pitchFamily="18" charset="2"/>
              </a:rPr>
              <a:t>,</a:t>
            </a:r>
            <a:r>
              <a:rPr lang="zh-CN" altLang="en-US" sz="2400" dirty="0" smtClean="0">
                <a:latin typeface="宋体" charset="-122"/>
                <a:sym typeface="Symbol" pitchFamily="18" charset="2"/>
              </a:rPr>
              <a:t>若</a:t>
            </a:r>
            <a:r>
              <a:rPr lang="en-US" altLang="zh-CN" sz="2400" dirty="0" err="1" smtClean="0">
                <a:latin typeface="宋体" charset="-122"/>
                <a:sym typeface="Symbol" pitchFamily="18" charset="2"/>
              </a:rPr>
              <a:t>a</a:t>
            </a:r>
            <a:r>
              <a:rPr lang="en-US" altLang="zh-CN" sz="2400" baseline="-25000" dirty="0" err="1" smtClean="0">
                <a:latin typeface="宋体" charset="-122"/>
                <a:sym typeface="Symbol" pitchFamily="18" charset="2"/>
              </a:rPr>
              <a:t>i</a:t>
            </a:r>
            <a:r>
              <a:rPr lang="en-US" altLang="zh-CN" sz="2400" dirty="0" smtClean="0">
                <a:latin typeface="宋体" charset="-122"/>
                <a:sym typeface="Symbol" pitchFamily="18" charset="2"/>
              </a:rPr>
              <a:t>&gt;a</a:t>
            </a:r>
            <a:r>
              <a:rPr lang="en-US" altLang="zh-CN" sz="2400" baseline="-25000" dirty="0" smtClean="0">
                <a:latin typeface="宋体" charset="-122"/>
                <a:sym typeface="Symbol" pitchFamily="18" charset="2"/>
              </a:rPr>
              <a:t>i+1</a:t>
            </a:r>
            <a:r>
              <a:rPr lang="en-US" altLang="zh-CN" sz="2400" dirty="0" smtClean="0">
                <a:latin typeface="宋体" charset="-122"/>
                <a:sym typeface="Symbol" pitchFamily="18" charset="2"/>
              </a:rPr>
              <a:t>(</a:t>
            </a:r>
            <a:r>
              <a:rPr lang="en-US" altLang="zh-CN" sz="2400" dirty="0" err="1" smtClean="0">
                <a:latin typeface="宋体" charset="-122"/>
                <a:sym typeface="Symbol" pitchFamily="18" charset="2"/>
              </a:rPr>
              <a:t>i</a:t>
            </a:r>
            <a:r>
              <a:rPr lang="en-US" altLang="zh-CN" sz="2400" dirty="0" smtClean="0">
                <a:latin typeface="宋体" charset="-122"/>
                <a:sym typeface="Symbol" pitchFamily="18" charset="2"/>
              </a:rPr>
              <a:t>=1,2,…,n-1),</a:t>
            </a:r>
            <a:r>
              <a:rPr lang="zh-CN" altLang="en-US" sz="2400" dirty="0" smtClean="0">
                <a:latin typeface="宋体" charset="-122"/>
                <a:sym typeface="Symbol" pitchFamily="18" charset="2"/>
              </a:rPr>
              <a:t>则交换</a:t>
            </a:r>
            <a:r>
              <a:rPr lang="en-US" altLang="zh-CN" sz="2400" dirty="0" err="1" smtClean="0">
                <a:latin typeface="宋体" charset="-122"/>
                <a:sym typeface="Symbol" pitchFamily="18" charset="2"/>
              </a:rPr>
              <a:t>a</a:t>
            </a:r>
            <a:r>
              <a:rPr lang="en-US" altLang="zh-CN" sz="2400" baseline="-25000" dirty="0" err="1" smtClean="0">
                <a:latin typeface="宋体" charset="-122"/>
                <a:sym typeface="Symbol" pitchFamily="18" charset="2"/>
              </a:rPr>
              <a:t>i</a:t>
            </a:r>
            <a:r>
              <a:rPr lang="zh-CN" altLang="en-US" sz="2400" dirty="0" smtClean="0">
                <a:latin typeface="宋体" charset="-122"/>
                <a:sym typeface="Symbol" pitchFamily="18" charset="2"/>
              </a:rPr>
              <a:t>和</a:t>
            </a:r>
            <a:r>
              <a:rPr lang="en-US" altLang="zh-CN" sz="2400" dirty="0" smtClean="0">
                <a:latin typeface="宋体" charset="-122"/>
                <a:sym typeface="Symbol" pitchFamily="18" charset="2"/>
              </a:rPr>
              <a:t>a</a:t>
            </a:r>
            <a:r>
              <a:rPr lang="en-US" altLang="zh-CN" sz="2400" baseline="-25000" dirty="0" smtClean="0">
                <a:latin typeface="宋体" charset="-122"/>
                <a:sym typeface="Symbol" pitchFamily="18" charset="2"/>
              </a:rPr>
              <a:t>i+1</a:t>
            </a:r>
            <a:r>
              <a:rPr lang="zh-CN" altLang="en-US" sz="2400" dirty="0" smtClean="0">
                <a:latin typeface="宋体" charset="-122"/>
                <a:sym typeface="Symbol" pitchFamily="18" charset="2"/>
              </a:rPr>
              <a:t>的位置</a:t>
            </a:r>
            <a:r>
              <a:rPr lang="en-US" altLang="zh-CN" sz="2400" dirty="0" smtClean="0">
                <a:latin typeface="宋体" charset="-122"/>
                <a:sym typeface="Symbol" pitchFamily="18" charset="2"/>
              </a:rPr>
              <a:t>,</a:t>
            </a:r>
            <a:r>
              <a:rPr lang="zh-CN" altLang="en-US" sz="2400" dirty="0" smtClean="0">
                <a:latin typeface="宋体" charset="-122"/>
                <a:sym typeface="Symbol" pitchFamily="18" charset="2"/>
              </a:rPr>
              <a:t>直到队列尾部</a:t>
            </a:r>
          </a:p>
          <a:p>
            <a:pPr lvl="2" eaLnBrk="1" hangingPunct="1">
              <a:lnSpc>
                <a:spcPct val="80000"/>
              </a:lnSpc>
            </a:pPr>
            <a:r>
              <a:rPr lang="zh-CN" altLang="en-US" sz="2000" dirty="0" smtClean="0"/>
              <a:t>第一个记录的关键字与第二个记录的关键字进行比较，</a:t>
            </a:r>
            <a:r>
              <a:rPr lang="zh-CN" altLang="zh-CN" sz="2000" dirty="0" smtClean="0"/>
              <a:t>然后比较第二个记录与第三个记录；依次类推，直至第</a:t>
            </a:r>
            <a:r>
              <a:rPr lang="en-US" altLang="zh-CN" sz="2000" dirty="0" smtClean="0"/>
              <a:t>n-1</a:t>
            </a:r>
            <a:r>
              <a:rPr lang="zh-CN" altLang="zh-CN" sz="2000" dirty="0" smtClean="0"/>
              <a:t>个记录和第</a:t>
            </a:r>
            <a:r>
              <a:rPr lang="en-US" altLang="zh-CN" sz="2000" dirty="0" smtClean="0"/>
              <a:t>n</a:t>
            </a:r>
            <a:r>
              <a:rPr lang="zh-CN" altLang="zh-CN" sz="2000" dirty="0" smtClean="0"/>
              <a:t>个记录比较为止</a:t>
            </a:r>
            <a:endParaRPr lang="zh-CN" altLang="en-US" sz="2000" dirty="0" smtClean="0">
              <a:latin typeface="宋体" charset="-122"/>
              <a:sym typeface="Symbol" pitchFamily="18" charset="2"/>
            </a:endParaRPr>
          </a:p>
          <a:p>
            <a:pPr lvl="2" eaLnBrk="1" hangingPunct="1">
              <a:lnSpc>
                <a:spcPct val="80000"/>
              </a:lnSpc>
            </a:pPr>
            <a:r>
              <a:rPr lang="zh-CN" altLang="en-US" sz="2000" dirty="0" smtClean="0">
                <a:solidFill>
                  <a:srgbClr val="FF0000"/>
                </a:solidFill>
                <a:latin typeface="宋体" charset="-122"/>
                <a:sym typeface="Symbol" pitchFamily="18" charset="2"/>
              </a:rPr>
              <a:t>一趟冒泡</a:t>
            </a:r>
            <a:r>
              <a:rPr lang="zh-CN" altLang="en-US" sz="2000" dirty="0" smtClean="0">
                <a:latin typeface="宋体" charset="-122"/>
                <a:sym typeface="Symbol" pitchFamily="18" charset="2"/>
              </a:rPr>
              <a:t>处理过程将序列中的最大值交换到</a:t>
            </a:r>
            <a:r>
              <a:rPr lang="en-US" altLang="zh-CN" sz="2000" dirty="0" smtClean="0">
                <a:latin typeface="宋体" charset="-122"/>
                <a:sym typeface="Symbol" pitchFamily="18" charset="2"/>
              </a:rPr>
              <a:t>a</a:t>
            </a:r>
            <a:r>
              <a:rPr lang="en-US" altLang="zh-CN" sz="2000" baseline="-25000" dirty="0" smtClean="0">
                <a:latin typeface="宋体" charset="-122"/>
                <a:sym typeface="Symbol" pitchFamily="18" charset="2"/>
              </a:rPr>
              <a:t>n</a:t>
            </a:r>
            <a:r>
              <a:rPr lang="zh-CN" altLang="en-US" sz="2000" dirty="0" smtClean="0">
                <a:latin typeface="宋体" charset="-122"/>
                <a:sym typeface="Symbol" pitchFamily="18" charset="2"/>
              </a:rPr>
              <a:t>的位置</a:t>
            </a:r>
          </a:p>
          <a:p>
            <a:pPr lvl="1" eaLnBrk="1" hangingPunct="1">
              <a:lnSpc>
                <a:spcPct val="80000"/>
              </a:lnSpc>
            </a:pPr>
            <a:r>
              <a:rPr lang="en-US" altLang="zh-CN" sz="2400" dirty="0" smtClean="0">
                <a:solidFill>
                  <a:srgbClr val="0000CC"/>
                </a:solidFill>
                <a:latin typeface="宋体" charset="-122"/>
                <a:sym typeface="Symbol" pitchFamily="18" charset="2"/>
              </a:rPr>
              <a:t>Step2</a:t>
            </a:r>
            <a:r>
              <a:rPr lang="zh-CN" altLang="en-US" sz="2400" dirty="0" smtClean="0">
                <a:latin typeface="宋体" charset="-122"/>
                <a:sym typeface="Symbol" pitchFamily="18" charset="2"/>
              </a:rPr>
              <a:t>：</a:t>
            </a:r>
            <a:r>
              <a:rPr lang="zh-CN" altLang="zh-CN" sz="2400" dirty="0" smtClean="0"/>
              <a:t>对前</a:t>
            </a:r>
            <a:r>
              <a:rPr lang="en-US" altLang="zh-CN" sz="2400" dirty="0" smtClean="0">
                <a:latin typeface="Times New Roman" pitchFamily="18" charset="0"/>
              </a:rPr>
              <a:t>n-1</a:t>
            </a:r>
            <a:r>
              <a:rPr lang="zh-CN" altLang="zh-CN" sz="2400" dirty="0" smtClean="0"/>
              <a:t>个记录进行第二趟冒泡排序，结果使关键字次大的记录被安置在第</a:t>
            </a:r>
            <a:r>
              <a:rPr lang="en-US" altLang="zh-CN" sz="2400" dirty="0" smtClean="0">
                <a:latin typeface="Times New Roman" pitchFamily="18" charset="0"/>
              </a:rPr>
              <a:t>n-1</a:t>
            </a:r>
            <a:r>
              <a:rPr lang="zh-CN" altLang="zh-CN" sz="2400" dirty="0" smtClean="0"/>
              <a:t>个记录位置</a:t>
            </a:r>
            <a:endParaRPr lang="zh-CN" altLang="en-US" sz="2400" dirty="0" smtClean="0"/>
          </a:p>
          <a:p>
            <a:pPr lvl="2" eaLnBrk="1" hangingPunct="1">
              <a:lnSpc>
                <a:spcPct val="80000"/>
              </a:lnSpc>
            </a:pPr>
            <a:r>
              <a:rPr lang="zh-CN" altLang="en-US" sz="2000" dirty="0" smtClean="0">
                <a:latin typeface="宋体" charset="-122"/>
                <a:sym typeface="Symbol" pitchFamily="18" charset="2"/>
              </a:rPr>
              <a:t>第</a:t>
            </a:r>
            <a:r>
              <a:rPr lang="en-US" altLang="zh-CN" sz="2000" dirty="0" smtClean="0">
                <a:latin typeface="宋体" charset="-122"/>
                <a:sym typeface="Symbol" pitchFamily="18" charset="2"/>
              </a:rPr>
              <a:t>k</a:t>
            </a:r>
            <a:r>
              <a:rPr lang="zh-CN" altLang="en-US" sz="2000" dirty="0" smtClean="0">
                <a:latin typeface="宋体" charset="-122"/>
                <a:sym typeface="Symbol" pitchFamily="18" charset="2"/>
              </a:rPr>
              <a:t>趟冒泡，从待排序队列的前端开始</a:t>
            </a:r>
            <a:r>
              <a:rPr lang="en-US" altLang="zh-CN" sz="2000" dirty="0" smtClean="0">
                <a:latin typeface="宋体" charset="-122"/>
                <a:sym typeface="Symbol" pitchFamily="18" charset="2"/>
              </a:rPr>
              <a:t>(a1)</a:t>
            </a:r>
            <a:r>
              <a:rPr lang="zh-CN" altLang="en-US" sz="2000" dirty="0" smtClean="0">
                <a:latin typeface="宋体" charset="-122"/>
                <a:sym typeface="Symbol" pitchFamily="18" charset="2"/>
              </a:rPr>
              <a:t>两两比较</a:t>
            </a:r>
            <a:r>
              <a:rPr lang="en-US" altLang="zh-CN" sz="2000" dirty="0" err="1" smtClean="0">
                <a:latin typeface="宋体" charset="-122"/>
                <a:sym typeface="Symbol" pitchFamily="18" charset="2"/>
              </a:rPr>
              <a:t>a</a:t>
            </a:r>
            <a:r>
              <a:rPr lang="en-US" altLang="zh-CN" sz="2000" baseline="-25000" dirty="0" err="1" smtClean="0">
                <a:latin typeface="宋体" charset="-122"/>
                <a:sym typeface="Symbol" pitchFamily="18" charset="2"/>
              </a:rPr>
              <a:t>i</a:t>
            </a:r>
            <a:r>
              <a:rPr lang="zh-CN" altLang="en-US" sz="2000" dirty="0" smtClean="0">
                <a:latin typeface="宋体" charset="-122"/>
                <a:sym typeface="Symbol" pitchFamily="18" charset="2"/>
              </a:rPr>
              <a:t>和</a:t>
            </a:r>
            <a:r>
              <a:rPr lang="en-US" altLang="zh-CN" sz="2000" dirty="0" smtClean="0">
                <a:latin typeface="宋体" charset="-122"/>
                <a:sym typeface="Symbol" pitchFamily="18" charset="2"/>
              </a:rPr>
              <a:t>a</a:t>
            </a:r>
            <a:r>
              <a:rPr lang="en-US" altLang="zh-CN" sz="2000" baseline="-25000" dirty="0" smtClean="0">
                <a:latin typeface="宋体" charset="-122"/>
                <a:sym typeface="Symbol" pitchFamily="18" charset="2"/>
              </a:rPr>
              <a:t>i+1</a:t>
            </a:r>
            <a:r>
              <a:rPr lang="zh-CN" altLang="en-US" sz="2000" dirty="0" smtClean="0">
                <a:latin typeface="宋体" charset="-122"/>
                <a:sym typeface="Symbol" pitchFamily="18" charset="2"/>
              </a:rPr>
              <a:t>（</a:t>
            </a:r>
            <a:r>
              <a:rPr lang="en-US" altLang="zh-CN" sz="2000" dirty="0" err="1" smtClean="0">
                <a:latin typeface="宋体" charset="-122"/>
                <a:sym typeface="Symbol" pitchFamily="18" charset="2"/>
              </a:rPr>
              <a:t>i</a:t>
            </a:r>
            <a:r>
              <a:rPr lang="en-US" altLang="zh-CN" sz="2000" dirty="0" smtClean="0">
                <a:latin typeface="宋体" charset="-122"/>
                <a:sym typeface="Symbol" pitchFamily="18" charset="2"/>
              </a:rPr>
              <a:t>=1</a:t>
            </a:r>
            <a:r>
              <a:rPr lang="zh-CN" altLang="en-US" sz="2000" dirty="0" smtClean="0">
                <a:latin typeface="宋体" charset="-122"/>
                <a:sym typeface="Symbol" pitchFamily="18" charset="2"/>
              </a:rPr>
              <a:t>，</a:t>
            </a:r>
            <a:r>
              <a:rPr lang="en-US" altLang="zh-CN" sz="2000" dirty="0" smtClean="0">
                <a:latin typeface="宋体" charset="-122"/>
                <a:sym typeface="Symbol" pitchFamily="18" charset="2"/>
              </a:rPr>
              <a:t>2,…</a:t>
            </a:r>
            <a:r>
              <a:rPr lang="zh-CN" altLang="en-US" sz="2000" dirty="0" smtClean="0">
                <a:latin typeface="宋体" charset="-122"/>
                <a:sym typeface="Symbol" pitchFamily="18" charset="2"/>
              </a:rPr>
              <a:t>，</a:t>
            </a:r>
            <a:r>
              <a:rPr lang="en-US" altLang="zh-CN" sz="2000" dirty="0" smtClean="0">
                <a:latin typeface="宋体" charset="-122"/>
                <a:sym typeface="Symbol" pitchFamily="18" charset="2"/>
              </a:rPr>
              <a:t>n-k</a:t>
            </a:r>
            <a:r>
              <a:rPr lang="zh-CN" altLang="en-US" sz="2000" dirty="0" smtClean="0">
                <a:latin typeface="宋体" charset="-122"/>
                <a:sym typeface="Symbol" pitchFamily="18" charset="2"/>
              </a:rPr>
              <a:t>），并进行交换处理</a:t>
            </a:r>
            <a:r>
              <a:rPr lang="en-US" altLang="zh-CN" sz="2000" dirty="0" smtClean="0">
                <a:latin typeface="宋体" charset="-122"/>
                <a:sym typeface="Symbol" pitchFamily="18" charset="2"/>
              </a:rPr>
              <a:t>,</a:t>
            </a:r>
            <a:r>
              <a:rPr lang="zh-CN" altLang="en-US" sz="2000" dirty="0" smtClean="0">
                <a:latin typeface="宋体" charset="-122"/>
                <a:sym typeface="Symbol" pitchFamily="18" charset="2"/>
              </a:rPr>
              <a:t>选出序列中第</a:t>
            </a:r>
            <a:r>
              <a:rPr lang="en-US" altLang="zh-CN" sz="2000" dirty="0" smtClean="0">
                <a:latin typeface="宋体" charset="-122"/>
                <a:sym typeface="Symbol" pitchFamily="18" charset="2"/>
              </a:rPr>
              <a:t>k</a:t>
            </a:r>
            <a:r>
              <a:rPr lang="zh-CN" altLang="en-US" sz="2000" dirty="0" smtClean="0">
                <a:latin typeface="宋体" charset="-122"/>
                <a:sym typeface="Symbol" pitchFamily="18" charset="2"/>
              </a:rPr>
              <a:t>大的关键字值</a:t>
            </a:r>
            <a:r>
              <a:rPr lang="zh-CN" altLang="en-US" sz="2000" dirty="0">
                <a:latin typeface="宋体" charset="-122"/>
                <a:sym typeface="Symbol" pitchFamily="18" charset="2"/>
              </a:rPr>
              <a:t>，</a:t>
            </a:r>
            <a:r>
              <a:rPr lang="zh-CN" altLang="en-US" sz="2000" dirty="0" smtClean="0">
                <a:latin typeface="宋体" charset="-122"/>
                <a:sym typeface="Symbol" pitchFamily="18" charset="2"/>
              </a:rPr>
              <a:t>放在有序队列的最前端</a:t>
            </a:r>
          </a:p>
          <a:p>
            <a:pPr lvl="1" eaLnBrk="1" hangingPunct="1">
              <a:lnSpc>
                <a:spcPct val="80000"/>
              </a:lnSpc>
            </a:pPr>
            <a:r>
              <a:rPr lang="en-US" altLang="zh-CN" sz="2400" dirty="0" smtClean="0">
                <a:solidFill>
                  <a:srgbClr val="0000CC"/>
                </a:solidFill>
                <a:latin typeface="宋体" charset="-122"/>
                <a:sym typeface="Symbol" pitchFamily="18" charset="2"/>
              </a:rPr>
              <a:t>Step3</a:t>
            </a:r>
            <a:r>
              <a:rPr lang="zh-CN" altLang="en-US" sz="2400" dirty="0" smtClean="0">
                <a:latin typeface="宋体" charset="-122"/>
                <a:sym typeface="Symbol" pitchFamily="18" charset="2"/>
              </a:rPr>
              <a:t>：</a:t>
            </a:r>
            <a:r>
              <a:rPr lang="zh-CN" altLang="zh-CN" sz="2400" dirty="0" smtClean="0"/>
              <a:t>重复上述过程，直到</a:t>
            </a:r>
            <a:r>
              <a:rPr lang="zh-CN" altLang="zh-CN" sz="2400" dirty="0" smtClean="0">
                <a:latin typeface="Arial" charset="0"/>
              </a:rPr>
              <a:t>“</a:t>
            </a:r>
            <a:r>
              <a:rPr lang="zh-CN" altLang="zh-CN" sz="2400" dirty="0" smtClean="0">
                <a:solidFill>
                  <a:srgbClr val="FF0000"/>
                </a:solidFill>
              </a:rPr>
              <a:t>在一趟排序过程中没有进行过交换记录的操作</a:t>
            </a:r>
            <a:r>
              <a:rPr lang="zh-CN" altLang="zh-CN" sz="2400" dirty="0" smtClean="0">
                <a:latin typeface="Arial" charset="0"/>
              </a:rPr>
              <a:t>”</a:t>
            </a:r>
            <a:r>
              <a:rPr lang="zh-CN" altLang="zh-CN" sz="2400" dirty="0" smtClean="0"/>
              <a:t>为止</a:t>
            </a:r>
            <a:endParaRPr lang="zh-CN" altLang="en-US" sz="2400" dirty="0" smtClean="0"/>
          </a:p>
          <a:p>
            <a:pPr lvl="2" eaLnBrk="1" hangingPunct="1">
              <a:lnSpc>
                <a:spcPct val="80000"/>
              </a:lnSpc>
            </a:pPr>
            <a:r>
              <a:rPr lang="zh-CN" altLang="en-US" sz="2000" dirty="0" smtClean="0">
                <a:latin typeface="宋体" charset="-122"/>
                <a:sym typeface="Symbol" pitchFamily="18" charset="2"/>
              </a:rPr>
              <a:t>最多执行</a:t>
            </a:r>
            <a:r>
              <a:rPr lang="en-US" altLang="zh-CN" sz="2000" dirty="0" smtClean="0">
                <a:latin typeface="宋体" charset="-122"/>
                <a:sym typeface="Symbol" pitchFamily="18" charset="2"/>
              </a:rPr>
              <a:t>n-1</a:t>
            </a:r>
            <a:r>
              <a:rPr lang="zh-CN" altLang="en-US" sz="2000" dirty="0" smtClean="0">
                <a:latin typeface="宋体" charset="-122"/>
                <a:sym typeface="Symbol" pitchFamily="18" charset="2"/>
              </a:rPr>
              <a:t>趟的冒泡处理</a:t>
            </a:r>
            <a:r>
              <a:rPr lang="zh-CN" altLang="en-US" sz="2000" dirty="0">
                <a:latin typeface="宋体" charset="-122"/>
                <a:sym typeface="Symbol" pitchFamily="18" charset="2"/>
              </a:rPr>
              <a:t>，</a:t>
            </a:r>
            <a:r>
              <a:rPr lang="zh-CN" altLang="en-US" sz="2000" dirty="0" smtClean="0">
                <a:latin typeface="宋体" charset="-122"/>
                <a:sym typeface="Symbol" pitchFamily="18" charset="2"/>
              </a:rPr>
              <a:t>序列变为有序</a:t>
            </a:r>
          </a:p>
        </p:txBody>
      </p:sp>
    </p:spTree>
    <p:extLst>
      <p:ext uri="{BB962C8B-B14F-4D97-AF65-F5344CB8AC3E}">
        <p14:creationId xmlns:p14="http://schemas.microsoft.com/office/powerpoint/2010/main" val="2405403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611188" y="1125538"/>
            <a:ext cx="7924800" cy="4876800"/>
          </a:xfrm>
        </p:spPr>
        <p:txBody>
          <a:bodyPr/>
          <a:lstStyle/>
          <a:p>
            <a:pPr algn="just" eaLnBrk="1" hangingPunct="1"/>
            <a:r>
              <a:rPr lang="zh-CN" altLang="en-US" smtClean="0">
                <a:latin typeface="Times New Roman" pitchFamily="18" charset="0"/>
              </a:rPr>
              <a:t>冒泡排序</a:t>
            </a:r>
            <a:r>
              <a:rPr lang="en-US" altLang="zh-CN" smtClean="0">
                <a:latin typeface="Times New Roman" pitchFamily="18" charset="0"/>
              </a:rPr>
              <a:t>——</a:t>
            </a:r>
            <a:r>
              <a:rPr lang="zh-CN" altLang="en-US" smtClean="0">
                <a:latin typeface="Times New Roman" pitchFamily="18" charset="0"/>
              </a:rPr>
              <a:t>算法实现</a:t>
            </a:r>
            <a:endParaRPr lang="zh-CN" altLang="en-US" smtClean="0">
              <a:latin typeface="幼圆" pitchFamily="49" charset="-122"/>
              <a:ea typeface="幼圆" pitchFamily="49" charset="-122"/>
            </a:endParaRPr>
          </a:p>
        </p:txBody>
      </p:sp>
      <p:sp>
        <p:nvSpPr>
          <p:cNvPr id="65539" name="Text Box 3"/>
          <p:cNvSpPr txBox="1">
            <a:spLocks noChangeArrowheads="1"/>
          </p:cNvSpPr>
          <p:nvPr/>
        </p:nvSpPr>
        <p:spPr bwMode="auto">
          <a:xfrm>
            <a:off x="395288" y="1773238"/>
            <a:ext cx="8569325" cy="4708981"/>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dirty="0" smtClean="0">
                <a:solidFill>
                  <a:srgbClr val="000066"/>
                </a:solidFill>
                <a:latin typeface="Consolas" panose="020B0609020204030204" pitchFamily="49" charset="0"/>
              </a:rPr>
              <a:t>void </a:t>
            </a:r>
            <a:r>
              <a:rPr lang="en-US" altLang="zh-CN" sz="2000" dirty="0" err="1" smtClean="0">
                <a:solidFill>
                  <a:srgbClr val="000066"/>
                </a:solidFill>
                <a:latin typeface="Consolas" panose="020B0609020204030204" pitchFamily="49" charset="0"/>
              </a:rPr>
              <a:t>bubble_sort</a:t>
            </a:r>
            <a:r>
              <a:rPr lang="en-US" altLang="zh-CN" sz="2000" dirty="0" smtClean="0">
                <a:solidFill>
                  <a:srgbClr val="000066"/>
                </a:solidFill>
                <a:latin typeface="Consolas" panose="020B0609020204030204" pitchFamily="49" charset="0"/>
              </a:rPr>
              <a:t>(</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*item</a:t>
            </a:r>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count)</a:t>
            </a:r>
          </a:p>
          <a:p>
            <a:pPr eaLnBrk="1" hangingPunct="1"/>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j, t, flag</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for(</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=1;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&lt;count</a:t>
            </a:r>
            <a:r>
              <a:rPr lang="en-US" altLang="zh-CN" sz="2000" dirty="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  n-1</a:t>
            </a:r>
            <a:r>
              <a:rPr lang="zh-CN" altLang="en-US" sz="2000" dirty="0">
                <a:solidFill>
                  <a:srgbClr val="000066"/>
                </a:solidFill>
                <a:latin typeface="Consolas" panose="020B0609020204030204" pitchFamily="49" charset="0"/>
              </a:rPr>
              <a:t>趟的</a:t>
            </a:r>
            <a:r>
              <a:rPr lang="zh-CN" altLang="en-US" sz="2000" dirty="0" smtClean="0">
                <a:solidFill>
                  <a:srgbClr val="000066"/>
                </a:solidFill>
                <a:latin typeface="Consolas" panose="020B0609020204030204" pitchFamily="49" charset="0"/>
              </a:rPr>
              <a:t>循环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flag = 1;                      /*  </a:t>
            </a:r>
            <a:r>
              <a:rPr lang="zh-CN" altLang="en-US" sz="2000" dirty="0">
                <a:solidFill>
                  <a:srgbClr val="000066"/>
                </a:solidFill>
                <a:latin typeface="Consolas" panose="020B0609020204030204" pitchFamily="49" charset="0"/>
              </a:rPr>
              <a:t>设置交换</a:t>
            </a:r>
            <a:r>
              <a:rPr lang="zh-CN" altLang="en-US" sz="2000" dirty="0" smtClean="0">
                <a:solidFill>
                  <a:srgbClr val="000066"/>
                </a:solidFill>
                <a:latin typeface="Consolas" panose="020B0609020204030204" pitchFamily="49" charset="0"/>
              </a:rPr>
              <a:t>标志  </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for(j=1</a:t>
            </a:r>
            <a:r>
              <a:rPr lang="en-US" altLang="zh-CN" sz="2000" dirty="0" smtClean="0">
                <a:solidFill>
                  <a:srgbClr val="000066"/>
                </a:solidFill>
                <a:latin typeface="Consolas" panose="020B0609020204030204" pitchFamily="49" charset="0"/>
              </a:rPr>
              <a:t>; j</a:t>
            </a:r>
            <a:r>
              <a:rPr lang="en-US" altLang="zh-CN" sz="2000" dirty="0">
                <a:solidFill>
                  <a:srgbClr val="000066"/>
                </a:solidFill>
                <a:latin typeface="Consolas" panose="020B0609020204030204" pitchFamily="49" charset="0"/>
              </a:rPr>
              <a:t>&lt;=count-</a:t>
            </a:r>
            <a:r>
              <a:rPr lang="en-US" altLang="zh-CN" sz="2000" dirty="0" err="1">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j++) </a:t>
            </a:r>
            <a:r>
              <a:rPr lang="en-US" altLang="zh-CN" sz="2000" dirty="0">
                <a:solidFill>
                  <a:srgbClr val="000066"/>
                </a:solidFill>
                <a:latin typeface="Consolas" panose="020B0609020204030204" pitchFamily="49" charset="0"/>
              </a:rPr>
              <a:t>	/*  n-</a:t>
            </a:r>
            <a:r>
              <a:rPr lang="en-US" altLang="zh-CN" sz="2000" dirty="0" err="1">
                <a:solidFill>
                  <a:srgbClr val="000066"/>
                </a:solidFill>
                <a:latin typeface="Consolas" panose="020B0609020204030204" pitchFamily="49" charset="0"/>
              </a:rPr>
              <a:t>i</a:t>
            </a:r>
            <a:r>
              <a:rPr lang="zh-CN" altLang="en-US" sz="2000" dirty="0">
                <a:solidFill>
                  <a:srgbClr val="000066"/>
                </a:solidFill>
                <a:latin typeface="Consolas" panose="020B0609020204030204" pitchFamily="49" charset="0"/>
              </a:rPr>
              <a:t>趟</a:t>
            </a:r>
            <a:r>
              <a:rPr lang="zh-CN" altLang="en-US" sz="2000" dirty="0" smtClean="0">
                <a:solidFill>
                  <a:srgbClr val="000066"/>
                </a:solidFill>
                <a:latin typeface="Consolas" panose="020B0609020204030204" pitchFamily="49" charset="0"/>
              </a:rPr>
              <a:t>处理    </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if(item[j-1] &gt; item[j</a:t>
            </a:r>
            <a:r>
              <a:rPr lang="en-US" altLang="zh-CN" sz="2000" dirty="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若逆序，</a:t>
            </a:r>
            <a:r>
              <a:rPr lang="zh-CN" altLang="en-US" sz="2000" dirty="0" smtClean="0">
                <a:solidFill>
                  <a:srgbClr val="000066"/>
                </a:solidFill>
                <a:latin typeface="Consolas" panose="020B0609020204030204" pitchFamily="49" charset="0"/>
              </a:rPr>
              <a:t>则   </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t = item[j-1];           /*   </a:t>
            </a:r>
            <a:r>
              <a:rPr lang="zh-CN" altLang="en-US" sz="2000" dirty="0" smtClean="0">
                <a:solidFill>
                  <a:srgbClr val="000066"/>
                </a:solidFill>
                <a:latin typeface="Consolas" panose="020B0609020204030204" pitchFamily="49" charset="0"/>
              </a:rPr>
              <a:t>交换位置    </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item[j-1] = item[j</a:t>
            </a:r>
            <a:r>
              <a:rPr lang="en-US" altLang="zh-CN" sz="2000" dirty="0">
                <a:solidFill>
                  <a:srgbClr val="000066"/>
                </a:solidFill>
                <a:latin typeface="Consolas" panose="020B0609020204030204" pitchFamily="49" charset="0"/>
              </a:rPr>
              <a:t>]; </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item[j] = t</a:t>
            </a:r>
            <a:r>
              <a:rPr lang="en-US" altLang="zh-CN" sz="2000" dirty="0">
                <a:solidFill>
                  <a:srgbClr val="000066"/>
                </a:solidFill>
                <a:latin typeface="Consolas" panose="020B0609020204030204" pitchFamily="49" charset="0"/>
              </a:rPr>
              <a:t>; </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flag = 0;                /* </a:t>
            </a:r>
            <a:r>
              <a:rPr lang="zh-CN" altLang="en-US" sz="2000" dirty="0">
                <a:solidFill>
                  <a:srgbClr val="000066"/>
                </a:solidFill>
                <a:latin typeface="Consolas" panose="020B0609020204030204" pitchFamily="49" charset="0"/>
              </a:rPr>
              <a:t>若有交换，则    *</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改变交换标志    *</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		</a:t>
            </a:r>
          </a:p>
          <a:p>
            <a:pPr eaLnBrk="1" hangingPunct="1"/>
            <a:r>
              <a:rPr lang="en-US" altLang="zh-CN" sz="2000" dirty="0">
                <a:solidFill>
                  <a:srgbClr val="000066"/>
                </a:solidFill>
                <a:latin typeface="Consolas" panose="020B0609020204030204" pitchFamily="49" charset="0"/>
              </a:rPr>
              <a:t>         if(flag) break;  		</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若没有交换，则  *</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退出处理 </a:t>
            </a:r>
            <a:r>
              <a:rPr lang="zh-CN" altLang="en-US" sz="2000" dirty="0" smtClean="0">
                <a:solidFill>
                  <a:srgbClr val="000066"/>
                </a:solidFill>
                <a:latin typeface="Consolas" panose="020B0609020204030204" pitchFamily="49" charset="0"/>
              </a:rPr>
              <a:t>      </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a:t>
            </a:r>
          </a:p>
          <a:p>
            <a:pPr eaLnBrk="1" hangingPunct="1"/>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Tree>
    <p:extLst>
      <p:ext uri="{BB962C8B-B14F-4D97-AF65-F5344CB8AC3E}">
        <p14:creationId xmlns:p14="http://schemas.microsoft.com/office/powerpoint/2010/main" val="256265326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6562" name="Rectangle 2"/>
              <p:cNvSpPr>
                <a:spLocks noGrp="1" noChangeArrowheads="1"/>
              </p:cNvSpPr>
              <p:nvPr>
                <p:ph type="body" idx="1"/>
              </p:nvPr>
            </p:nvSpPr>
            <p:spPr>
              <a:xfrm>
                <a:off x="684213" y="1196975"/>
                <a:ext cx="7920037" cy="5661025"/>
              </a:xfrm>
            </p:spPr>
            <p:txBody>
              <a:bodyPr/>
              <a:lstStyle/>
              <a:p>
                <a:pPr eaLnBrk="1" hangingPunct="1"/>
                <a:r>
                  <a:rPr lang="zh-CN" altLang="en-US" dirty="0" smtClean="0">
                    <a:latin typeface="宋体" charset="-122"/>
                  </a:rPr>
                  <a:t>冒泡排序</a:t>
                </a:r>
                <a:r>
                  <a:rPr lang="en-US" altLang="zh-CN" dirty="0" smtClean="0">
                    <a:latin typeface="宋体" charset="-122"/>
                  </a:rPr>
                  <a:t>——</a:t>
                </a:r>
                <a:r>
                  <a:rPr lang="zh-CN" altLang="en-US" dirty="0" smtClean="0">
                    <a:latin typeface="宋体" charset="-122"/>
                  </a:rPr>
                  <a:t>算法分析</a:t>
                </a:r>
                <a:endParaRPr lang="zh-CN" altLang="en-US" dirty="0" smtClean="0">
                  <a:latin typeface="宋体" charset="-122"/>
                  <a:sym typeface="Symbol" pitchFamily="18" charset="2"/>
                </a:endParaRPr>
              </a:p>
              <a:p>
                <a:pPr lvl="1" eaLnBrk="1" hangingPunct="1"/>
                <a:r>
                  <a:rPr lang="zh-CN" altLang="en-US" dirty="0" smtClean="0"/>
                  <a:t>时间复杂度</a:t>
                </a:r>
              </a:p>
              <a:p>
                <a:pPr lvl="2" eaLnBrk="1" hangingPunct="1"/>
                <a:r>
                  <a:rPr lang="zh-CN" altLang="en-US" dirty="0" smtClean="0"/>
                  <a:t>最好情况</a:t>
                </a:r>
                <a:r>
                  <a:rPr lang="en-US" altLang="zh-CN" dirty="0" smtClean="0">
                    <a:latin typeface="Arial" charset="0"/>
                  </a:rPr>
                  <a:t>——</a:t>
                </a:r>
                <a:r>
                  <a:rPr lang="zh-CN" altLang="en-US" dirty="0" smtClean="0">
                    <a:latin typeface="宋体" charset="-122"/>
                    <a:sym typeface="Symbol" pitchFamily="18" charset="2"/>
                  </a:rPr>
                  <a:t>待排序列有序</a:t>
                </a:r>
                <a:r>
                  <a:rPr lang="zh-CN" altLang="en-US" dirty="0" smtClean="0"/>
                  <a:t>（正序）</a:t>
                </a:r>
                <a:r>
                  <a:rPr lang="zh-CN" altLang="en-US" dirty="0" smtClean="0">
                    <a:latin typeface="宋体" charset="-122"/>
                    <a:sym typeface="Symbol" pitchFamily="18" charset="2"/>
                  </a:rPr>
                  <a:t>则只需进行一趟冒泡处理</a:t>
                </a:r>
              </a:p>
              <a:p>
                <a:pPr lvl="2" eaLnBrk="1" hangingPunct="1"/>
                <a:r>
                  <a:rPr lang="zh-CN" altLang="en-US" dirty="0" smtClean="0"/>
                  <a:t>比较次数：</a:t>
                </a:r>
                <a:r>
                  <a:rPr lang="en-US" altLang="zh-CN" dirty="0" smtClean="0"/>
                  <a:t>n-1</a:t>
                </a:r>
                <a:r>
                  <a:rPr lang="zh-CN" altLang="en-US" dirty="0" smtClean="0"/>
                  <a:t>；</a:t>
                </a:r>
                <a:r>
                  <a:rPr lang="zh-CN" altLang="zh-CN" dirty="0" smtClean="0"/>
                  <a:t>移动次数：0</a:t>
                </a:r>
              </a:p>
              <a:p>
                <a:pPr lvl="2" eaLnBrk="1" hangingPunct="1"/>
                <a:r>
                  <a:rPr lang="zh-CN" altLang="zh-CN" dirty="0" smtClean="0"/>
                  <a:t>最坏情况</a:t>
                </a:r>
                <a:r>
                  <a:rPr lang="zh-CN" altLang="zh-CN" dirty="0" smtClean="0">
                    <a:latin typeface="Arial" charset="0"/>
                  </a:rPr>
                  <a:t>——</a:t>
                </a:r>
                <a:r>
                  <a:rPr lang="zh-CN" altLang="en-US" dirty="0" smtClean="0">
                    <a:latin typeface="宋体" charset="-122"/>
                    <a:sym typeface="Symbol" pitchFamily="18" charset="2"/>
                  </a:rPr>
                  <a:t>待排序列有序</a:t>
                </a:r>
                <a:r>
                  <a:rPr lang="zh-CN" altLang="zh-CN" dirty="0" smtClean="0"/>
                  <a:t>（逆序）</a:t>
                </a:r>
                <a:r>
                  <a:rPr lang="zh-CN" altLang="en-US" dirty="0" smtClean="0">
                    <a:latin typeface="宋体" charset="-122"/>
                    <a:sym typeface="Symbol" pitchFamily="18" charset="2"/>
                  </a:rPr>
                  <a:t>则需进行</a:t>
                </a:r>
                <a:r>
                  <a:rPr lang="en-US" altLang="zh-CN" dirty="0" smtClean="0">
                    <a:latin typeface="宋体" charset="-122"/>
                    <a:sym typeface="Symbol" pitchFamily="18" charset="2"/>
                  </a:rPr>
                  <a:t>n-1</a:t>
                </a:r>
                <a:r>
                  <a:rPr lang="zh-CN" altLang="en-US" dirty="0" smtClean="0">
                    <a:latin typeface="宋体" charset="-122"/>
                    <a:sym typeface="Symbol" pitchFamily="18" charset="2"/>
                  </a:rPr>
                  <a:t>趟的冒泡处理</a:t>
                </a:r>
              </a:p>
              <a:p>
                <a:pPr lvl="2" eaLnBrk="1" hangingPunct="1"/>
                <a:r>
                  <a:rPr lang="zh-CN" altLang="zh-CN" dirty="0" smtClean="0"/>
                  <a:t>比较次数</a:t>
                </a:r>
                <a:endParaRPr lang="zh-CN" altLang="en-US" dirty="0" smtClean="0"/>
              </a:p>
              <a:p>
                <a:pPr lvl="2" eaLnBrk="1" hangingPunct="1"/>
                <a:endParaRPr lang="zh-CN" altLang="en-US" dirty="0" smtClean="0"/>
              </a:p>
              <a:p>
                <a:pPr lvl="2" eaLnBrk="1" hangingPunct="1"/>
                <a:r>
                  <a:rPr lang="zh-CN" altLang="en-US" dirty="0" smtClean="0"/>
                  <a:t>移动次数</a:t>
                </a:r>
              </a:p>
              <a:p>
                <a:pPr lvl="2" eaLnBrk="1" hangingPunct="1"/>
                <a:r>
                  <a:rPr lang="zh-CN" altLang="en-US" dirty="0" smtClean="0">
                    <a:latin typeface="宋体" charset="-122"/>
                    <a:sym typeface="Symbol" pitchFamily="18" charset="2"/>
                  </a:rPr>
                  <a:t>冒泡算法的时间复杂度是</a:t>
                </a:r>
                <a14:m>
                  <m:oMath xmlns:m="http://schemas.openxmlformats.org/officeDocument/2006/math">
                    <m:r>
                      <a:rPr lang="en-US" altLang="zh-CN" b="1" i="1" smtClean="0">
                        <a:solidFill>
                          <a:srgbClr val="FF0000"/>
                        </a:solidFill>
                        <a:latin typeface="Cambria Math"/>
                        <a:sym typeface="Symbol" pitchFamily="18" charset="2"/>
                      </a:rPr>
                      <m:t>𝑶</m:t>
                    </m:r>
                    <m:r>
                      <a:rPr lang="en-US" altLang="zh-CN" b="1" i="1" smtClean="0">
                        <a:solidFill>
                          <a:srgbClr val="FF0000"/>
                        </a:solidFill>
                        <a:latin typeface="Cambria Math"/>
                        <a:sym typeface="Symbol" pitchFamily="18" charset="2"/>
                      </a:rPr>
                      <m:t>(</m:t>
                    </m:r>
                    <m:sSup>
                      <m:sSupPr>
                        <m:ctrlPr>
                          <a:rPr lang="en-US" altLang="zh-CN" b="1" i="1" smtClean="0">
                            <a:solidFill>
                              <a:srgbClr val="FF0000"/>
                            </a:solidFill>
                            <a:latin typeface="Cambria Math"/>
                            <a:sym typeface="Symbol" pitchFamily="18" charset="2"/>
                          </a:rPr>
                        </m:ctrlPr>
                      </m:sSupPr>
                      <m:e>
                        <m:r>
                          <a:rPr lang="en-US" altLang="zh-CN" b="1" i="1" smtClean="0">
                            <a:solidFill>
                              <a:srgbClr val="FF0000"/>
                            </a:solidFill>
                            <a:latin typeface="Cambria Math"/>
                            <a:sym typeface="Symbol" pitchFamily="18" charset="2"/>
                          </a:rPr>
                          <m:t>𝒏</m:t>
                        </m:r>
                      </m:e>
                      <m:sup>
                        <m:r>
                          <a:rPr lang="en-US" altLang="zh-CN" b="1" i="1" smtClean="0">
                            <a:solidFill>
                              <a:srgbClr val="FF0000"/>
                            </a:solidFill>
                            <a:latin typeface="Cambria Math"/>
                            <a:sym typeface="Symbol" pitchFamily="18" charset="2"/>
                          </a:rPr>
                          <m:t>𝟐</m:t>
                        </m:r>
                      </m:sup>
                    </m:sSup>
                    <m:r>
                      <a:rPr lang="en-US" altLang="zh-CN" b="1" i="1" smtClean="0">
                        <a:solidFill>
                          <a:srgbClr val="FF0000"/>
                        </a:solidFill>
                        <a:latin typeface="Cambria Math"/>
                        <a:sym typeface="Symbol" pitchFamily="18" charset="2"/>
                      </a:rPr>
                      <m:t>)</m:t>
                    </m:r>
                  </m:oMath>
                </a14:m>
                <a:endParaRPr lang="en-US" altLang="zh-CN" dirty="0" smtClean="0">
                  <a:solidFill>
                    <a:srgbClr val="A50021"/>
                  </a:solidFill>
                  <a:latin typeface="宋体" charset="-122"/>
                  <a:sym typeface="Symbol" pitchFamily="18" charset="2"/>
                </a:endParaRPr>
              </a:p>
            </p:txBody>
          </p:sp>
        </mc:Choice>
        <mc:Fallback xmlns="">
          <p:sp>
            <p:nvSpPr>
              <p:cNvPr id="66562" name="Rectangle 2"/>
              <p:cNvSpPr>
                <a:spLocks noGrp="1" noRot="1" noChangeAspect="1" noMove="1" noResize="1" noEditPoints="1" noAdjustHandles="1" noChangeArrowheads="1" noChangeShapeType="1" noTextEdit="1"/>
              </p:cNvSpPr>
              <p:nvPr>
                <p:ph type="body" idx="1"/>
              </p:nvPr>
            </p:nvSpPr>
            <p:spPr>
              <a:xfrm>
                <a:off x="684213" y="1196975"/>
                <a:ext cx="7920037" cy="5661025"/>
              </a:xfrm>
              <a:blipFill rotWithShape="1">
                <a:blip r:embed="rId4"/>
                <a:stretch>
                  <a:fillRect l="-1694" t="-1399" r="-1232"/>
                </a:stretch>
              </a:blipFill>
            </p:spPr>
            <p:txBody>
              <a:bodyPr/>
              <a:lstStyle/>
              <a:p>
                <a:r>
                  <a:rPr lang="zh-CN" altLang="en-US">
                    <a:noFill/>
                  </a:rPr>
                  <a:t> </a:t>
                </a:r>
              </a:p>
            </p:txBody>
          </p:sp>
        </mc:Fallback>
      </mc:AlternateContent>
      <p:sp>
        <p:nvSpPr>
          <p:cNvPr id="66563" name="Text Box 3"/>
          <p:cNvSpPr txBox="1">
            <a:spLocks noChangeArrowheads="1"/>
          </p:cNvSpPr>
          <p:nvPr/>
        </p:nvSpPr>
        <p:spPr bwMode="auto">
          <a:xfrm>
            <a:off x="2667000" y="2819400"/>
            <a:ext cx="24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 </a:t>
            </a:r>
          </a:p>
        </p:txBody>
      </p:sp>
      <p:graphicFrame>
        <p:nvGraphicFramePr>
          <p:cNvPr id="338948" name="Object 4"/>
          <p:cNvGraphicFramePr>
            <a:graphicFrameLocks noChangeAspect="1"/>
          </p:cNvGraphicFramePr>
          <p:nvPr/>
        </p:nvGraphicFramePr>
        <p:xfrm>
          <a:off x="4067175" y="4292600"/>
          <a:ext cx="2160588" cy="684213"/>
        </p:xfrm>
        <a:graphic>
          <a:graphicData uri="http://schemas.openxmlformats.org/presentationml/2006/ole">
            <mc:AlternateContent xmlns:mc="http://schemas.openxmlformats.org/markup-compatibility/2006">
              <mc:Choice xmlns:v="urn:schemas-microsoft-com:vml" Requires="v">
                <p:oleObj spid="_x0000_s115346" name="公式" r:id="rId5" imgW="1358310" imgH="431613" progId="Equation.3">
                  <p:embed/>
                </p:oleObj>
              </mc:Choice>
              <mc:Fallback>
                <p:oleObj name="公式" r:id="rId5" imgW="1358310"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175" y="4292600"/>
                        <a:ext cx="2160588"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949" name="Object 5"/>
          <p:cNvGraphicFramePr>
            <a:graphicFrameLocks noChangeAspect="1"/>
          </p:cNvGraphicFramePr>
          <p:nvPr/>
        </p:nvGraphicFramePr>
        <p:xfrm>
          <a:off x="3924300" y="5051425"/>
          <a:ext cx="2160588" cy="646113"/>
        </p:xfrm>
        <a:graphic>
          <a:graphicData uri="http://schemas.openxmlformats.org/presentationml/2006/ole">
            <mc:AlternateContent xmlns:mc="http://schemas.openxmlformats.org/markup-compatibility/2006">
              <mc:Choice xmlns:v="urn:schemas-microsoft-com:vml" Requires="v">
                <p:oleObj spid="_x0000_s115347" name="公式" r:id="rId7" imgW="1435100" imgH="431800" progId="Equation.3">
                  <p:embed/>
                </p:oleObj>
              </mc:Choice>
              <mc:Fallback>
                <p:oleObj name="公式" r:id="rId7" imgW="14351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4300" y="5051425"/>
                        <a:ext cx="2160588"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087350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38948"/>
                                        </p:tgtEl>
                                        <p:attrNameLst>
                                          <p:attrName>style.visibility</p:attrName>
                                        </p:attrNameLst>
                                      </p:cBhvr>
                                      <p:to>
                                        <p:strVal val="visible"/>
                                      </p:to>
                                    </p:set>
                                    <p:anim calcmode="lin" valueType="num">
                                      <p:cBhvr additive="base">
                                        <p:cTn id="7" dur="500" fill="hold"/>
                                        <p:tgtEl>
                                          <p:spTgt spid="338948"/>
                                        </p:tgtEl>
                                        <p:attrNameLst>
                                          <p:attrName>ppt_x</p:attrName>
                                        </p:attrNameLst>
                                      </p:cBhvr>
                                      <p:tavLst>
                                        <p:tav tm="0">
                                          <p:val>
                                            <p:strVal val="0-#ppt_w/2"/>
                                          </p:val>
                                        </p:tav>
                                        <p:tav tm="100000">
                                          <p:val>
                                            <p:strVal val="#ppt_x"/>
                                          </p:val>
                                        </p:tav>
                                      </p:tavLst>
                                    </p:anim>
                                    <p:anim calcmode="lin" valueType="num">
                                      <p:cBhvr additive="base">
                                        <p:cTn id="8" dur="500" fill="hold"/>
                                        <p:tgtEl>
                                          <p:spTgt spid="3389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8949"/>
                                        </p:tgtEl>
                                        <p:attrNameLst>
                                          <p:attrName>style.visibility</p:attrName>
                                        </p:attrNameLst>
                                      </p:cBhvr>
                                      <p:to>
                                        <p:strVal val="visible"/>
                                      </p:to>
                                    </p:set>
                                    <p:anim calcmode="lin" valueType="num">
                                      <p:cBhvr additive="base">
                                        <p:cTn id="13" dur="500" fill="hold"/>
                                        <p:tgtEl>
                                          <p:spTgt spid="338949"/>
                                        </p:tgtEl>
                                        <p:attrNameLst>
                                          <p:attrName>ppt_x</p:attrName>
                                        </p:attrNameLst>
                                      </p:cBhvr>
                                      <p:tavLst>
                                        <p:tav tm="0">
                                          <p:val>
                                            <p:strVal val="0-#ppt_w/2"/>
                                          </p:val>
                                        </p:tav>
                                        <p:tav tm="100000">
                                          <p:val>
                                            <p:strVal val="#ppt_x"/>
                                          </p:val>
                                        </p:tav>
                                      </p:tavLst>
                                    </p:anim>
                                    <p:anim calcmode="lin" valueType="num">
                                      <p:cBhvr additive="base">
                                        <p:cTn id="14" dur="500" fill="hold"/>
                                        <p:tgtEl>
                                          <p:spTgt spid="3389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395536" y="1196975"/>
            <a:ext cx="8280920" cy="5040313"/>
          </a:xfrm>
        </p:spPr>
        <p:txBody>
          <a:bodyPr/>
          <a:lstStyle/>
          <a:p>
            <a:pPr eaLnBrk="1" hangingPunct="1"/>
            <a:r>
              <a:rPr lang="zh-CN" altLang="en-US" dirty="0" smtClean="0">
                <a:latin typeface="幼圆" pitchFamily="49" charset="-122"/>
              </a:rPr>
              <a:t>典型排序算法</a:t>
            </a:r>
          </a:p>
          <a:p>
            <a:pPr lvl="2" eaLnBrk="1" hangingPunct="1"/>
            <a:r>
              <a:rPr lang="zh-CN" altLang="en-US" sz="2800" dirty="0">
                <a:latin typeface="幼圆" pitchFamily="49" charset="-122"/>
              </a:rPr>
              <a:t>选择</a:t>
            </a:r>
            <a:r>
              <a:rPr lang="zh-CN" altLang="en-US" sz="2800" dirty="0" smtClean="0">
                <a:latin typeface="幼圆" pitchFamily="49" charset="-122"/>
              </a:rPr>
              <a:t>排序（</a:t>
            </a:r>
            <a:r>
              <a:rPr lang="zh-CN" altLang="en-US" sz="2800" dirty="0" smtClean="0">
                <a:solidFill>
                  <a:srgbClr val="FF0000"/>
                </a:solidFill>
                <a:latin typeface="幼圆" pitchFamily="49" charset="-122"/>
              </a:rPr>
              <a:t>直接选择排序</a:t>
            </a:r>
            <a:r>
              <a:rPr lang="zh-CN" altLang="en-US" sz="2800" dirty="0" smtClean="0">
                <a:latin typeface="幼圆" pitchFamily="49" charset="-122"/>
              </a:rPr>
              <a:t>、</a:t>
            </a:r>
            <a:r>
              <a:rPr lang="zh-CN" altLang="en-US" sz="2800" dirty="0" smtClean="0">
                <a:solidFill>
                  <a:srgbClr val="FF0000"/>
                </a:solidFill>
                <a:latin typeface="幼圆" pitchFamily="49" charset="-122"/>
              </a:rPr>
              <a:t>堆排序</a:t>
            </a:r>
            <a:r>
              <a:rPr lang="zh-CN" altLang="en-US" sz="2800" dirty="0" smtClean="0">
                <a:latin typeface="幼圆" pitchFamily="49" charset="-122"/>
              </a:rPr>
              <a:t>）</a:t>
            </a:r>
            <a:endParaRPr lang="en-US" altLang="zh-CN" sz="2800" dirty="0" smtClean="0">
              <a:latin typeface="幼圆" pitchFamily="49" charset="-122"/>
            </a:endParaRPr>
          </a:p>
          <a:p>
            <a:pPr lvl="2" eaLnBrk="1" hangingPunct="1"/>
            <a:r>
              <a:rPr lang="zh-CN" altLang="en-US" sz="2800" dirty="0" smtClean="0">
                <a:latin typeface="楷体_GB2312" pitchFamily="49" charset="-122"/>
              </a:rPr>
              <a:t>插入</a:t>
            </a:r>
            <a:r>
              <a:rPr lang="zh-CN" altLang="en-US" sz="2800" dirty="0" smtClean="0">
                <a:latin typeface="幼圆" pitchFamily="49" charset="-122"/>
              </a:rPr>
              <a:t>排序（</a:t>
            </a:r>
            <a:r>
              <a:rPr lang="zh-CN" altLang="en-US" sz="2800" dirty="0" smtClean="0">
                <a:solidFill>
                  <a:srgbClr val="FF0000"/>
                </a:solidFill>
                <a:latin typeface="幼圆" pitchFamily="49" charset="-122"/>
              </a:rPr>
              <a:t>线性插入排序</a:t>
            </a:r>
            <a:r>
              <a:rPr lang="zh-CN" altLang="en-US" sz="2800" dirty="0" smtClean="0">
                <a:latin typeface="幼圆" pitchFamily="49" charset="-122"/>
              </a:rPr>
              <a:t>、对半插入排序）</a:t>
            </a:r>
          </a:p>
          <a:p>
            <a:pPr lvl="2" eaLnBrk="1" hangingPunct="1"/>
            <a:r>
              <a:rPr lang="zh-CN" altLang="en-US" sz="2800" dirty="0" smtClean="0">
                <a:latin typeface="幼圆" pitchFamily="49" charset="-122"/>
              </a:rPr>
              <a:t>交换排序（</a:t>
            </a:r>
            <a:r>
              <a:rPr lang="zh-CN" altLang="en-US" sz="2800" dirty="0" smtClean="0">
                <a:solidFill>
                  <a:srgbClr val="FF0000"/>
                </a:solidFill>
                <a:latin typeface="幼圆" pitchFamily="49" charset="-122"/>
              </a:rPr>
              <a:t>冒泡排序</a:t>
            </a:r>
            <a:r>
              <a:rPr lang="zh-CN" altLang="en-US" sz="2800" dirty="0" smtClean="0">
                <a:latin typeface="幼圆" pitchFamily="49" charset="-122"/>
              </a:rPr>
              <a:t>、</a:t>
            </a:r>
            <a:r>
              <a:rPr lang="zh-CN" altLang="en-US" sz="2800" dirty="0" smtClean="0">
                <a:solidFill>
                  <a:srgbClr val="FF0000"/>
                </a:solidFill>
                <a:latin typeface="幼圆" pitchFamily="49" charset="-122"/>
              </a:rPr>
              <a:t>快速排序</a:t>
            </a:r>
            <a:r>
              <a:rPr lang="zh-CN" altLang="en-US" sz="2800" dirty="0" smtClean="0">
                <a:latin typeface="幼圆" pitchFamily="49" charset="-122"/>
              </a:rPr>
              <a:t>）</a:t>
            </a:r>
          </a:p>
          <a:p>
            <a:pPr lvl="2" eaLnBrk="1" hangingPunct="1"/>
            <a:r>
              <a:rPr lang="zh-CN" altLang="en-US" sz="2800" dirty="0" smtClean="0">
                <a:latin typeface="幼圆" pitchFamily="49" charset="-122"/>
              </a:rPr>
              <a:t>归并排序（归并排序、</a:t>
            </a:r>
            <a:r>
              <a:rPr lang="zh-CN" altLang="en-US" sz="2800" dirty="0" smtClean="0">
                <a:solidFill>
                  <a:srgbClr val="FF0000"/>
                </a:solidFill>
                <a:latin typeface="幼圆" pitchFamily="49" charset="-122"/>
              </a:rPr>
              <a:t>二路归并排序</a:t>
            </a:r>
            <a:r>
              <a:rPr lang="zh-CN" altLang="en-US" sz="2800" dirty="0" smtClean="0">
                <a:latin typeface="幼圆" pitchFamily="49" charset="-122"/>
              </a:rPr>
              <a:t>）</a:t>
            </a:r>
            <a:endParaRPr lang="en-US" altLang="zh-CN" sz="2800" dirty="0" smtClean="0">
              <a:latin typeface="幼圆" pitchFamily="49" charset="-122"/>
            </a:endParaRPr>
          </a:p>
          <a:p>
            <a:pPr lvl="2" eaLnBrk="1" hangingPunct="1"/>
            <a:r>
              <a:rPr lang="zh-CN" altLang="en-US" sz="2800" dirty="0" smtClean="0">
                <a:latin typeface="幼圆" pitchFamily="49" charset="-122"/>
              </a:rPr>
              <a:t>基数排序</a:t>
            </a:r>
            <a:endParaRPr lang="zh-CN" altLang="en-US" dirty="0" smtClean="0">
              <a:latin typeface="幼圆" pitchFamily="49" charset="-122"/>
            </a:endParaRPr>
          </a:p>
        </p:txBody>
      </p:sp>
      <p:sp>
        <p:nvSpPr>
          <p:cNvPr id="39939" name="Text Box 3"/>
          <p:cNvSpPr txBox="1">
            <a:spLocks noChangeArrowheads="1"/>
          </p:cNvSpPr>
          <p:nvPr/>
        </p:nvSpPr>
        <p:spPr bwMode="auto">
          <a:xfrm>
            <a:off x="635000" y="258763"/>
            <a:ext cx="5260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sz="4000" b="0">
                <a:solidFill>
                  <a:srgbClr val="000066"/>
                </a:solidFill>
                <a:ea typeface="黑体" pitchFamily="2" charset="-122"/>
              </a:rPr>
              <a:t>数据结构</a:t>
            </a:r>
            <a:r>
              <a:rPr lang="en-US" altLang="zh-CN" sz="4000" b="0">
                <a:solidFill>
                  <a:srgbClr val="000066"/>
                </a:solidFill>
                <a:latin typeface="Arial" charset="0"/>
                <a:ea typeface="黑体" pitchFamily="2" charset="-122"/>
              </a:rPr>
              <a:t>——</a:t>
            </a:r>
            <a:r>
              <a:rPr lang="zh-CN" altLang="en-US" sz="4000" b="0">
                <a:solidFill>
                  <a:srgbClr val="000066"/>
                </a:solidFill>
                <a:ea typeface="黑体" pitchFamily="2" charset="-122"/>
              </a:rPr>
              <a:t>常用算法</a:t>
            </a:r>
          </a:p>
        </p:txBody>
      </p:sp>
    </p:spTree>
    <p:extLst>
      <p:ext uri="{BB962C8B-B14F-4D97-AF65-F5344CB8AC3E}">
        <p14:creationId xmlns:p14="http://schemas.microsoft.com/office/powerpoint/2010/main" val="329226584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684213" y="1196975"/>
            <a:ext cx="7920037" cy="5661025"/>
          </a:xfrm>
        </p:spPr>
        <p:txBody>
          <a:bodyPr/>
          <a:lstStyle/>
          <a:p>
            <a:pPr eaLnBrk="1" hangingPunct="1"/>
            <a:r>
              <a:rPr lang="zh-CN" altLang="en-US" smtClean="0">
                <a:latin typeface="宋体" charset="-122"/>
              </a:rPr>
              <a:t>冒泡排序</a:t>
            </a:r>
            <a:r>
              <a:rPr lang="en-US" altLang="zh-CN" smtClean="0">
                <a:latin typeface="宋体" charset="-122"/>
              </a:rPr>
              <a:t>——</a:t>
            </a:r>
            <a:r>
              <a:rPr lang="zh-CN" altLang="en-US" smtClean="0">
                <a:latin typeface="宋体" charset="-122"/>
              </a:rPr>
              <a:t>算法分析</a:t>
            </a:r>
            <a:endParaRPr lang="zh-CN" altLang="en-US" smtClean="0">
              <a:latin typeface="宋体" charset="-122"/>
              <a:sym typeface="Symbol" pitchFamily="18" charset="2"/>
            </a:endParaRPr>
          </a:p>
          <a:p>
            <a:pPr lvl="1" eaLnBrk="1" hangingPunct="1"/>
            <a:r>
              <a:rPr lang="zh-CN" altLang="en-US" smtClean="0"/>
              <a:t>空间复杂度：</a:t>
            </a:r>
            <a:r>
              <a:rPr lang="en-US" altLang="zh-CN" smtClean="0"/>
              <a:t>S(n)=O(1)</a:t>
            </a:r>
            <a:endParaRPr lang="en-US" altLang="zh-CN" smtClean="0">
              <a:latin typeface="宋体" charset="-122"/>
              <a:sym typeface="Symbol" pitchFamily="18" charset="2"/>
            </a:endParaRPr>
          </a:p>
          <a:p>
            <a:pPr lvl="1" eaLnBrk="1" hangingPunct="1"/>
            <a:r>
              <a:rPr lang="zh-CN" altLang="en-US" smtClean="0">
                <a:latin typeface="宋体" charset="-122"/>
                <a:sym typeface="Symbol" pitchFamily="18" charset="2"/>
              </a:rPr>
              <a:t>冒泡排序算法是稳定的</a:t>
            </a:r>
          </a:p>
        </p:txBody>
      </p:sp>
      <p:sp>
        <p:nvSpPr>
          <p:cNvPr id="67587" name="Text Box 3"/>
          <p:cNvSpPr txBox="1">
            <a:spLocks noChangeArrowheads="1"/>
          </p:cNvSpPr>
          <p:nvPr/>
        </p:nvSpPr>
        <p:spPr bwMode="auto">
          <a:xfrm>
            <a:off x="2667000" y="2819400"/>
            <a:ext cx="24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 </a:t>
            </a:r>
          </a:p>
        </p:txBody>
      </p:sp>
      <p:pic>
        <p:nvPicPr>
          <p:cNvPr id="67588" name="Picture 4" descr="uq159Gnud0y_B3qqkGSD2b4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907667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611188" y="1125538"/>
            <a:ext cx="7921625" cy="5087937"/>
          </a:xfrm>
        </p:spPr>
        <p:txBody>
          <a:bodyPr/>
          <a:lstStyle/>
          <a:p>
            <a:pPr algn="just" eaLnBrk="1" hangingPunct="1"/>
            <a:r>
              <a:rPr lang="zh-CN" altLang="en-US" dirty="0" smtClean="0">
                <a:latin typeface="宋体" charset="-122"/>
              </a:rPr>
              <a:t>快速排序</a:t>
            </a:r>
          </a:p>
          <a:p>
            <a:pPr lvl="1" algn="just" eaLnBrk="1" hangingPunct="1"/>
            <a:r>
              <a:rPr kumimoji="1" lang="zh-CN" altLang="en-US" dirty="0" smtClean="0"/>
              <a:t>首先对无序的记录序列进行“一次划分”，之后分别对分割所得两个子序列“递归”进行快速排序，</a:t>
            </a:r>
            <a:r>
              <a:rPr lang="zh-CN" altLang="en-US" dirty="0" smtClean="0">
                <a:latin typeface="宋体" charset="-122"/>
              </a:rPr>
              <a:t>快速排序法是基于交换排序的一种算法，又被称为“分区交换排序”</a:t>
            </a:r>
          </a:p>
        </p:txBody>
      </p:sp>
      <p:sp>
        <p:nvSpPr>
          <p:cNvPr id="340995" name="Text Box 3"/>
          <p:cNvSpPr txBox="1">
            <a:spLocks noChangeArrowheads="1"/>
          </p:cNvSpPr>
          <p:nvPr/>
        </p:nvSpPr>
        <p:spPr bwMode="auto">
          <a:xfrm>
            <a:off x="1331913" y="3644900"/>
            <a:ext cx="6264275" cy="466725"/>
          </a:xfrm>
          <a:prstGeom prst="rect">
            <a:avLst/>
          </a:prstGeom>
          <a:solidFill>
            <a:srgbClr val="CCFFCC"/>
          </a:solidFill>
          <a:ln w="9525">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algn="ctr" eaLnBrk="1" hangingPunct="1">
              <a:spcBef>
                <a:spcPct val="50000"/>
              </a:spcBef>
            </a:pPr>
            <a:r>
              <a:rPr kumimoji="1" lang="zh-CN" altLang="en-US" sz="2400">
                <a:solidFill>
                  <a:srgbClr val="000066"/>
                </a:solidFill>
                <a:latin typeface="Times New Roman" pitchFamily="18" charset="0"/>
              </a:rPr>
              <a:t>无 序 的 记 录 序 列</a:t>
            </a:r>
          </a:p>
        </p:txBody>
      </p:sp>
      <p:sp>
        <p:nvSpPr>
          <p:cNvPr id="340996" name="Text Box 4"/>
          <p:cNvSpPr txBox="1">
            <a:spLocks noChangeArrowheads="1"/>
          </p:cNvSpPr>
          <p:nvPr/>
        </p:nvSpPr>
        <p:spPr bwMode="auto">
          <a:xfrm>
            <a:off x="1187450" y="5119688"/>
            <a:ext cx="3178175" cy="466725"/>
          </a:xfrm>
          <a:prstGeom prst="rect">
            <a:avLst/>
          </a:prstGeom>
          <a:solidFill>
            <a:srgbClr val="CCFFCC"/>
          </a:solidFill>
          <a:ln w="9525"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algn="ctr" eaLnBrk="1" hangingPunct="1">
              <a:spcBef>
                <a:spcPct val="50000"/>
              </a:spcBef>
            </a:pPr>
            <a:r>
              <a:rPr kumimoji="1" lang="zh-CN" altLang="en-US" sz="2400">
                <a:solidFill>
                  <a:srgbClr val="000066"/>
                </a:solidFill>
                <a:latin typeface="Times New Roman" pitchFamily="18" charset="0"/>
              </a:rPr>
              <a:t>无序记录子序列</a:t>
            </a:r>
            <a:r>
              <a:rPr kumimoji="1" lang="en-US" altLang="zh-CN" sz="2400">
                <a:solidFill>
                  <a:srgbClr val="000066"/>
                </a:solidFill>
                <a:latin typeface="Times New Roman" pitchFamily="18" charset="0"/>
              </a:rPr>
              <a:t>(1)</a:t>
            </a:r>
          </a:p>
        </p:txBody>
      </p:sp>
      <p:sp>
        <p:nvSpPr>
          <p:cNvPr id="340997" name="Text Box 5"/>
          <p:cNvSpPr txBox="1">
            <a:spLocks noChangeArrowheads="1"/>
          </p:cNvSpPr>
          <p:nvPr/>
        </p:nvSpPr>
        <p:spPr bwMode="auto">
          <a:xfrm>
            <a:off x="5003800" y="5084763"/>
            <a:ext cx="2438400" cy="466725"/>
          </a:xfrm>
          <a:prstGeom prst="rect">
            <a:avLst/>
          </a:prstGeom>
          <a:solidFill>
            <a:srgbClr val="CCFFCC"/>
          </a:solidFill>
          <a:ln w="9525" algn="ctr">
            <a:solidFill>
              <a:srgbClr val="00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algn="ctr" eaLnBrk="1" hangingPunct="1">
              <a:spcBef>
                <a:spcPct val="50000"/>
              </a:spcBef>
            </a:pPr>
            <a:r>
              <a:rPr kumimoji="1" lang="zh-CN" altLang="en-US" sz="2400">
                <a:solidFill>
                  <a:srgbClr val="000066"/>
                </a:solidFill>
                <a:latin typeface="Times New Roman" pitchFamily="18" charset="0"/>
              </a:rPr>
              <a:t>无序子序列</a:t>
            </a:r>
            <a:r>
              <a:rPr kumimoji="1" lang="en-US" altLang="zh-CN" sz="2400">
                <a:solidFill>
                  <a:srgbClr val="000066"/>
                </a:solidFill>
                <a:latin typeface="Times New Roman" pitchFamily="18" charset="0"/>
              </a:rPr>
              <a:t>(2)</a:t>
            </a:r>
          </a:p>
        </p:txBody>
      </p:sp>
      <p:sp>
        <p:nvSpPr>
          <p:cNvPr id="340998" name="Oval 6"/>
          <p:cNvSpPr>
            <a:spLocks noChangeArrowheads="1"/>
          </p:cNvSpPr>
          <p:nvPr/>
        </p:nvSpPr>
        <p:spPr bwMode="auto">
          <a:xfrm>
            <a:off x="4387850" y="5105400"/>
            <a:ext cx="609600" cy="533400"/>
          </a:xfrm>
          <a:prstGeom prst="ellipse">
            <a:avLst/>
          </a:prstGeom>
          <a:solidFill>
            <a:srgbClr val="FFFFAB"/>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a:solidFill>
                  <a:srgbClr val="FF0000"/>
                </a:solidFill>
                <a:latin typeface="Times New Roman" pitchFamily="18" charset="0"/>
              </a:rPr>
              <a:t>枢轴</a:t>
            </a:r>
            <a:endParaRPr kumimoji="1" lang="zh-CN" altLang="en-US" b="0">
              <a:solidFill>
                <a:srgbClr val="FF0000"/>
              </a:solidFill>
              <a:latin typeface="Times New Roman" pitchFamily="18" charset="0"/>
            </a:endParaRPr>
          </a:p>
        </p:txBody>
      </p:sp>
      <p:sp>
        <p:nvSpPr>
          <p:cNvPr id="340999" name="Text Box 7"/>
          <p:cNvSpPr txBox="1">
            <a:spLocks noChangeArrowheads="1"/>
          </p:cNvSpPr>
          <p:nvPr/>
        </p:nvSpPr>
        <p:spPr bwMode="auto">
          <a:xfrm>
            <a:off x="4067175" y="4365625"/>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solidFill>
                  <a:srgbClr val="FF0000"/>
                </a:solidFill>
                <a:latin typeface="Times New Roman" pitchFamily="18" charset="0"/>
              </a:rPr>
              <a:t>一次划分</a:t>
            </a:r>
          </a:p>
        </p:txBody>
      </p:sp>
      <p:sp>
        <p:nvSpPr>
          <p:cNvPr id="341000" name="Line 8"/>
          <p:cNvSpPr>
            <a:spLocks noChangeShapeType="1"/>
          </p:cNvSpPr>
          <p:nvPr/>
        </p:nvSpPr>
        <p:spPr bwMode="auto">
          <a:xfrm flipH="1" flipV="1">
            <a:off x="2771775" y="5589588"/>
            <a:ext cx="609600" cy="60960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1001" name="Line 9"/>
          <p:cNvSpPr>
            <a:spLocks noChangeShapeType="1"/>
          </p:cNvSpPr>
          <p:nvPr/>
        </p:nvSpPr>
        <p:spPr bwMode="auto">
          <a:xfrm flipV="1">
            <a:off x="5076825" y="5589588"/>
            <a:ext cx="609600" cy="609600"/>
          </a:xfrm>
          <a:prstGeom prst="line">
            <a:avLst/>
          </a:prstGeom>
          <a:noFill/>
          <a:ln w="571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1002" name="Text Box 10"/>
          <p:cNvSpPr txBox="1">
            <a:spLocks noChangeArrowheads="1"/>
          </p:cNvSpPr>
          <p:nvPr/>
        </p:nvSpPr>
        <p:spPr bwMode="auto">
          <a:xfrm>
            <a:off x="2411413" y="6216650"/>
            <a:ext cx="3841750" cy="457200"/>
          </a:xfrm>
          <a:prstGeom prst="rect">
            <a:avLst/>
          </a:prstGeom>
          <a:solidFill>
            <a:srgbClr val="CCFFCC"/>
          </a:solidFill>
          <a:ln>
            <a:noFill/>
          </a:ln>
          <a:effectLst/>
          <a:extLst>
            <a:ext uri="{91240B29-F687-4F45-9708-019B960494DF}">
              <a14:hiddenLine xmlns:a14="http://schemas.microsoft.com/office/drawing/2010/main" w="9525" algn="ctr">
                <a:solidFill>
                  <a:srgbClr val="00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algn="ctr" eaLnBrk="1" hangingPunct="1">
              <a:spcBef>
                <a:spcPct val="50000"/>
              </a:spcBef>
            </a:pPr>
            <a:r>
              <a:rPr kumimoji="1" lang="zh-CN" altLang="en-US" sz="2400">
                <a:solidFill>
                  <a:srgbClr val="000066"/>
                </a:solidFill>
                <a:latin typeface="Times New Roman" pitchFamily="18" charset="0"/>
              </a:rPr>
              <a:t>分别进行快速排序</a:t>
            </a:r>
          </a:p>
        </p:txBody>
      </p:sp>
      <p:sp>
        <p:nvSpPr>
          <p:cNvPr id="341003" name="Line 11"/>
          <p:cNvSpPr>
            <a:spLocks noChangeShapeType="1"/>
          </p:cNvSpPr>
          <p:nvPr/>
        </p:nvSpPr>
        <p:spPr bwMode="auto">
          <a:xfrm>
            <a:off x="3995738" y="4149725"/>
            <a:ext cx="0" cy="8636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7819979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0995"/>
                                        </p:tgtEl>
                                        <p:attrNameLst>
                                          <p:attrName>style.visibility</p:attrName>
                                        </p:attrNameLst>
                                      </p:cBhvr>
                                      <p:to>
                                        <p:strVal val="visible"/>
                                      </p:to>
                                    </p:set>
                                    <p:animEffect transition="in" filter="wipe(left)">
                                      <p:cBhvr>
                                        <p:cTn id="7" dur="500"/>
                                        <p:tgtEl>
                                          <p:spTgt spid="340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1003"/>
                                        </p:tgtEl>
                                        <p:attrNameLst>
                                          <p:attrName>style.visibility</p:attrName>
                                        </p:attrNameLst>
                                      </p:cBhvr>
                                      <p:to>
                                        <p:strVal val="visible"/>
                                      </p:to>
                                    </p:set>
                                    <p:animEffect transition="in" filter="blinds(horizontal)">
                                      <p:cBhvr>
                                        <p:cTn id="12" dur="500"/>
                                        <p:tgtEl>
                                          <p:spTgt spid="3410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40999"/>
                                        </p:tgtEl>
                                        <p:attrNameLst>
                                          <p:attrName>style.visibility</p:attrName>
                                        </p:attrNameLst>
                                      </p:cBhvr>
                                      <p:to>
                                        <p:strVal val="visible"/>
                                      </p:to>
                                    </p:set>
                                    <p:animEffect transition="in" filter="blinds(horizontal)">
                                      <p:cBhvr>
                                        <p:cTn id="15" dur="500"/>
                                        <p:tgtEl>
                                          <p:spTgt spid="34099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40996"/>
                                        </p:tgtEl>
                                        <p:attrNameLst>
                                          <p:attrName>style.visibility</p:attrName>
                                        </p:attrNameLst>
                                      </p:cBhvr>
                                      <p:to>
                                        <p:strVal val="visible"/>
                                      </p:to>
                                    </p:set>
                                    <p:animEffect transition="in" filter="wipe(left)">
                                      <p:cBhvr>
                                        <p:cTn id="20" dur="500"/>
                                        <p:tgtEl>
                                          <p:spTgt spid="340996"/>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40998"/>
                                        </p:tgtEl>
                                        <p:attrNameLst>
                                          <p:attrName>style.visibility</p:attrName>
                                        </p:attrNameLst>
                                      </p:cBhvr>
                                      <p:to>
                                        <p:strVal val="visible"/>
                                      </p:to>
                                    </p:set>
                                    <p:animEffect transition="in" filter="wipe(left)">
                                      <p:cBhvr>
                                        <p:cTn id="24" dur="500"/>
                                        <p:tgtEl>
                                          <p:spTgt spid="340998"/>
                                        </p:tgtEl>
                                      </p:cBhvr>
                                    </p:animEffect>
                                  </p:childTnLst>
                                </p:cTn>
                              </p:par>
                            </p:childTnLst>
                          </p:cTn>
                        </p:par>
                        <p:par>
                          <p:cTn id="25" fill="hold" nodeType="afterGroup">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340997"/>
                                        </p:tgtEl>
                                        <p:attrNameLst>
                                          <p:attrName>style.visibility</p:attrName>
                                        </p:attrNameLst>
                                      </p:cBhvr>
                                      <p:to>
                                        <p:strVal val="visible"/>
                                      </p:to>
                                    </p:set>
                                    <p:animEffect transition="in" filter="wipe(left)">
                                      <p:cBhvr>
                                        <p:cTn id="28" dur="500"/>
                                        <p:tgtEl>
                                          <p:spTgt spid="340997"/>
                                        </p:tgtEl>
                                      </p:cBhvr>
                                    </p:animEffect>
                                  </p:childTnLst>
                                </p:cTn>
                              </p:par>
                            </p:childTnLst>
                          </p:cTn>
                        </p:par>
                        <p:par>
                          <p:cTn id="29" fill="hold" nodeType="afterGroup">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341002"/>
                                        </p:tgtEl>
                                        <p:attrNameLst>
                                          <p:attrName>style.visibility</p:attrName>
                                        </p:attrNameLst>
                                      </p:cBhvr>
                                      <p:to>
                                        <p:strVal val="visible"/>
                                      </p:to>
                                    </p:set>
                                    <p:animEffect transition="in" filter="wipe(left)">
                                      <p:cBhvr>
                                        <p:cTn id="32" dur="500"/>
                                        <p:tgtEl>
                                          <p:spTgt spid="341002"/>
                                        </p:tgtEl>
                                      </p:cBhvr>
                                    </p:animEffect>
                                  </p:childTnLst>
                                </p:cTn>
                              </p:par>
                            </p:childTnLst>
                          </p:cTn>
                        </p:par>
                        <p:par>
                          <p:cTn id="33" fill="hold" nodeType="afterGroup">
                            <p:stCondLst>
                              <p:cond delay="2000"/>
                            </p:stCondLst>
                            <p:childTnLst>
                              <p:par>
                                <p:cTn id="34" presetID="22" presetClass="entr" presetSubtype="4" fill="hold" grpId="0" nodeType="afterEffect">
                                  <p:stCondLst>
                                    <p:cond delay="0"/>
                                  </p:stCondLst>
                                  <p:childTnLst>
                                    <p:set>
                                      <p:cBhvr>
                                        <p:cTn id="35" dur="1" fill="hold">
                                          <p:stCondLst>
                                            <p:cond delay="0"/>
                                          </p:stCondLst>
                                        </p:cTn>
                                        <p:tgtEl>
                                          <p:spTgt spid="341000"/>
                                        </p:tgtEl>
                                        <p:attrNameLst>
                                          <p:attrName>style.visibility</p:attrName>
                                        </p:attrNameLst>
                                      </p:cBhvr>
                                      <p:to>
                                        <p:strVal val="visible"/>
                                      </p:to>
                                    </p:set>
                                    <p:animEffect transition="in" filter="wipe(down)">
                                      <p:cBhvr>
                                        <p:cTn id="36" dur="500"/>
                                        <p:tgtEl>
                                          <p:spTgt spid="341000"/>
                                        </p:tgtEl>
                                      </p:cBhvr>
                                    </p:animEffect>
                                  </p:childTnLst>
                                </p:cTn>
                              </p:par>
                            </p:childTnLst>
                          </p:cTn>
                        </p:par>
                        <p:par>
                          <p:cTn id="37" fill="hold" nodeType="afterGroup">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341001"/>
                                        </p:tgtEl>
                                        <p:attrNameLst>
                                          <p:attrName>style.visibility</p:attrName>
                                        </p:attrNameLst>
                                      </p:cBhvr>
                                      <p:to>
                                        <p:strVal val="visible"/>
                                      </p:to>
                                    </p:set>
                                    <p:animEffect transition="in" filter="wipe(down)">
                                      <p:cBhvr>
                                        <p:cTn id="40" dur="500"/>
                                        <p:tgtEl>
                                          <p:spTgt spid="3410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animBg="1" autoUpdateAnimBg="0"/>
      <p:bldP spid="340996" grpId="0" animBg="1" autoUpdateAnimBg="0"/>
      <p:bldP spid="340997" grpId="0" animBg="1" autoUpdateAnimBg="0"/>
      <p:bldP spid="340998" grpId="0" animBg="1" autoUpdateAnimBg="0"/>
      <p:bldP spid="340999" grpId="0"/>
      <p:bldP spid="341000" grpId="0" animBg="1"/>
      <p:bldP spid="341001" grpId="0" animBg="1"/>
      <p:bldP spid="341002" grpId="0" animBg="1" autoUpdateAnimBg="0"/>
      <p:bldP spid="341003"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611188" y="1125538"/>
            <a:ext cx="7921625" cy="5087937"/>
          </a:xfrm>
        </p:spPr>
        <p:txBody>
          <a:bodyPr/>
          <a:lstStyle/>
          <a:p>
            <a:pPr algn="just" eaLnBrk="1" hangingPunct="1"/>
            <a:r>
              <a:rPr lang="zh-CN" altLang="en-US" smtClean="0">
                <a:latin typeface="宋体" charset="-122"/>
              </a:rPr>
              <a:t>快速排序</a:t>
            </a:r>
          </a:p>
          <a:p>
            <a:pPr lvl="1" algn="just" eaLnBrk="1" hangingPunct="1"/>
            <a:r>
              <a:rPr lang="zh-CN" altLang="en-US" smtClean="0"/>
              <a:t>基本思想</a:t>
            </a:r>
          </a:p>
          <a:p>
            <a:pPr lvl="2" algn="just" eaLnBrk="1" hangingPunct="1"/>
            <a:r>
              <a:rPr lang="zh-CN" altLang="en-US" smtClean="0"/>
              <a:t>通过一趟排序，将待排序记录分割成独立的两部分，其中一部分记录的关键字均比另一部分记录的关键字小，则可分别对这两部分记录进行排序，以达到整个序列有序</a:t>
            </a:r>
          </a:p>
          <a:p>
            <a:pPr lvl="1" algn="just" eaLnBrk="1" hangingPunct="1"/>
            <a:r>
              <a:rPr lang="zh-CN" altLang="en-US" smtClean="0"/>
              <a:t>分界点的选取方法不同，构成的排序法不同，将影响排序的效率</a:t>
            </a:r>
          </a:p>
          <a:p>
            <a:pPr lvl="2" algn="just" eaLnBrk="1" hangingPunct="1"/>
            <a:r>
              <a:rPr lang="zh-CN" altLang="en-US" smtClean="0"/>
              <a:t>取左边第</a:t>
            </a:r>
            <a:r>
              <a:rPr lang="en-US" altLang="zh-CN" smtClean="0"/>
              <a:t>1</a:t>
            </a:r>
            <a:r>
              <a:rPr lang="zh-CN" altLang="en-US" smtClean="0"/>
              <a:t>个元素为分界点</a:t>
            </a:r>
          </a:p>
          <a:p>
            <a:pPr lvl="2" algn="just" eaLnBrk="1" hangingPunct="1"/>
            <a:r>
              <a:rPr lang="zh-CN" altLang="en-US" smtClean="0"/>
              <a:t>取中点</a:t>
            </a:r>
            <a:r>
              <a:rPr lang="en-US" altLang="zh-CN" smtClean="0"/>
              <a:t>A[</a:t>
            </a:r>
            <a:r>
              <a:rPr lang="zh-CN" altLang="en-US" smtClean="0"/>
              <a:t>（</a:t>
            </a:r>
            <a:r>
              <a:rPr lang="en-US" altLang="zh-CN" smtClean="0"/>
              <a:t>left+right</a:t>
            </a:r>
            <a:r>
              <a:rPr lang="zh-CN" altLang="en-US" smtClean="0"/>
              <a:t>）</a:t>
            </a:r>
            <a:r>
              <a:rPr lang="en-US" altLang="zh-CN" smtClean="0"/>
              <a:t>/2]</a:t>
            </a:r>
            <a:r>
              <a:rPr lang="zh-CN" altLang="en-US" smtClean="0"/>
              <a:t>为分界点</a:t>
            </a:r>
          </a:p>
          <a:p>
            <a:pPr lvl="2" algn="just" eaLnBrk="1" hangingPunct="1"/>
            <a:r>
              <a:rPr lang="zh-CN" altLang="en-US" smtClean="0"/>
              <a:t>选取最大和最小值的平均值为分界点等</a:t>
            </a:r>
            <a:endParaRPr lang="zh-CN" altLang="en-US" sz="2000" smtClean="0"/>
          </a:p>
        </p:txBody>
      </p:sp>
    </p:spTree>
    <p:extLst>
      <p:ext uri="{BB962C8B-B14F-4D97-AF65-F5344CB8AC3E}">
        <p14:creationId xmlns:p14="http://schemas.microsoft.com/office/powerpoint/2010/main" val="121503334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p:txBody>
          <a:bodyPr/>
          <a:lstStyle/>
          <a:p>
            <a:pPr eaLnBrk="1" hangingPunct="1"/>
            <a:r>
              <a:rPr lang="zh-CN" altLang="en-US" smtClean="0">
                <a:latin typeface="宋体" charset="-122"/>
              </a:rPr>
              <a:t>快速排序</a:t>
            </a:r>
            <a:r>
              <a:rPr lang="en-US" altLang="zh-CN" smtClean="0">
                <a:latin typeface="宋体" charset="-122"/>
              </a:rPr>
              <a:t>——</a:t>
            </a:r>
            <a:r>
              <a:rPr lang="zh-CN" altLang="en-US" smtClean="0">
                <a:latin typeface="宋体" charset="-122"/>
              </a:rPr>
              <a:t>实现过程</a:t>
            </a:r>
          </a:p>
        </p:txBody>
      </p:sp>
      <p:grpSp>
        <p:nvGrpSpPr>
          <p:cNvPr id="70659" name="Group 4"/>
          <p:cNvGrpSpPr>
            <a:grpSpLocks/>
          </p:cNvGrpSpPr>
          <p:nvPr/>
        </p:nvGrpSpPr>
        <p:grpSpPr bwMode="auto">
          <a:xfrm>
            <a:off x="971550" y="2349500"/>
            <a:ext cx="6345238" cy="396875"/>
            <a:chOff x="612" y="1480"/>
            <a:chExt cx="3997" cy="250"/>
          </a:xfrm>
        </p:grpSpPr>
        <p:sp>
          <p:nvSpPr>
            <p:cNvPr id="70723" name="Text Box 5"/>
            <p:cNvSpPr txBox="1">
              <a:spLocks noChangeArrowheads="1"/>
            </p:cNvSpPr>
            <p:nvPr/>
          </p:nvSpPr>
          <p:spPr bwMode="auto">
            <a:xfrm>
              <a:off x="1247" y="1480"/>
              <a:ext cx="336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t>39     36     65     21     71     13     27</a:t>
              </a:r>
            </a:p>
          </p:txBody>
        </p:sp>
        <p:sp>
          <p:nvSpPr>
            <p:cNvPr id="70724" name="Text Box 6"/>
            <p:cNvSpPr txBox="1">
              <a:spLocks noChangeArrowheads="1"/>
            </p:cNvSpPr>
            <p:nvPr/>
          </p:nvSpPr>
          <p:spPr bwMode="auto">
            <a:xfrm>
              <a:off x="612" y="148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t>初始：</a:t>
              </a:r>
            </a:p>
          </p:txBody>
        </p:sp>
      </p:grpSp>
      <p:grpSp>
        <p:nvGrpSpPr>
          <p:cNvPr id="343047" name="Group 7"/>
          <p:cNvGrpSpPr>
            <a:grpSpLocks/>
          </p:cNvGrpSpPr>
          <p:nvPr/>
        </p:nvGrpSpPr>
        <p:grpSpPr bwMode="auto">
          <a:xfrm>
            <a:off x="2051050" y="1700213"/>
            <a:ext cx="360363" cy="720725"/>
            <a:chOff x="1292" y="1071"/>
            <a:chExt cx="227" cy="454"/>
          </a:xfrm>
        </p:grpSpPr>
        <p:sp>
          <p:nvSpPr>
            <p:cNvPr id="70721" name="Text Box 8"/>
            <p:cNvSpPr txBox="1">
              <a:spLocks noChangeArrowheads="1"/>
            </p:cNvSpPr>
            <p:nvPr/>
          </p:nvSpPr>
          <p:spPr bwMode="auto">
            <a:xfrm>
              <a:off x="1292" y="107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FF0000"/>
                  </a:solidFill>
                </a:rPr>
                <a:t>x</a:t>
              </a:r>
            </a:p>
          </p:txBody>
        </p:sp>
        <p:sp>
          <p:nvSpPr>
            <p:cNvPr id="70722" name="Line 9"/>
            <p:cNvSpPr>
              <a:spLocks noChangeShapeType="1"/>
            </p:cNvSpPr>
            <p:nvPr/>
          </p:nvSpPr>
          <p:spPr bwMode="auto">
            <a:xfrm>
              <a:off x="1429" y="1298"/>
              <a:ext cx="0" cy="22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3050" name="Group 10"/>
          <p:cNvGrpSpPr>
            <a:grpSpLocks/>
          </p:cNvGrpSpPr>
          <p:nvPr/>
        </p:nvGrpSpPr>
        <p:grpSpPr bwMode="auto">
          <a:xfrm>
            <a:off x="2124075" y="2708275"/>
            <a:ext cx="271463" cy="731838"/>
            <a:chOff x="1338" y="1706"/>
            <a:chExt cx="171" cy="461"/>
          </a:xfrm>
        </p:grpSpPr>
        <p:sp>
          <p:nvSpPr>
            <p:cNvPr id="70719" name="Line 11"/>
            <p:cNvSpPr>
              <a:spLocks noChangeShapeType="1"/>
            </p:cNvSpPr>
            <p:nvPr/>
          </p:nvSpPr>
          <p:spPr bwMode="auto">
            <a:xfrm>
              <a:off x="1429" y="1706"/>
              <a:ext cx="0"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20" name="Text Box 12"/>
            <p:cNvSpPr txBox="1">
              <a:spLocks noChangeArrowheads="1"/>
            </p:cNvSpPr>
            <p:nvPr/>
          </p:nvSpPr>
          <p:spPr bwMode="auto">
            <a:xfrm>
              <a:off x="1338" y="1917"/>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FF0000"/>
                  </a:solidFill>
                </a:rPr>
                <a:t>i</a:t>
              </a:r>
            </a:p>
          </p:txBody>
        </p:sp>
      </p:grpSp>
      <p:grpSp>
        <p:nvGrpSpPr>
          <p:cNvPr id="343053" name="Group 13"/>
          <p:cNvGrpSpPr>
            <a:grpSpLocks/>
          </p:cNvGrpSpPr>
          <p:nvPr/>
        </p:nvGrpSpPr>
        <p:grpSpPr bwMode="auto">
          <a:xfrm>
            <a:off x="6948488" y="2708275"/>
            <a:ext cx="285750" cy="731838"/>
            <a:chOff x="4377" y="1706"/>
            <a:chExt cx="180" cy="461"/>
          </a:xfrm>
        </p:grpSpPr>
        <p:sp>
          <p:nvSpPr>
            <p:cNvPr id="70717" name="Line 14"/>
            <p:cNvSpPr>
              <a:spLocks noChangeShapeType="1"/>
            </p:cNvSpPr>
            <p:nvPr/>
          </p:nvSpPr>
          <p:spPr bwMode="auto">
            <a:xfrm>
              <a:off x="4468" y="1706"/>
              <a:ext cx="0"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18" name="Text Box 15"/>
            <p:cNvSpPr txBox="1">
              <a:spLocks noChangeArrowheads="1"/>
            </p:cNvSpPr>
            <p:nvPr/>
          </p:nvSpPr>
          <p:spPr bwMode="auto">
            <a:xfrm>
              <a:off x="4377" y="1917"/>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FF0000"/>
                  </a:solidFill>
                </a:rPr>
                <a:t>j</a:t>
              </a:r>
            </a:p>
          </p:txBody>
        </p:sp>
      </p:grpSp>
      <p:sp>
        <p:nvSpPr>
          <p:cNvPr id="343056" name="Text Box 16"/>
          <p:cNvSpPr txBox="1">
            <a:spLocks noChangeArrowheads="1"/>
          </p:cNvSpPr>
          <p:nvPr/>
        </p:nvSpPr>
        <p:spPr bwMode="auto">
          <a:xfrm>
            <a:off x="1979613" y="2349500"/>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27</a:t>
            </a:r>
          </a:p>
        </p:txBody>
      </p:sp>
      <p:sp>
        <p:nvSpPr>
          <p:cNvPr id="343057" name="Text Box 17"/>
          <p:cNvSpPr txBox="1">
            <a:spLocks noChangeArrowheads="1"/>
          </p:cNvSpPr>
          <p:nvPr/>
        </p:nvSpPr>
        <p:spPr bwMode="auto">
          <a:xfrm>
            <a:off x="6804025" y="2349500"/>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39</a:t>
            </a:r>
          </a:p>
        </p:txBody>
      </p:sp>
      <p:sp>
        <p:nvSpPr>
          <p:cNvPr id="343058" name="Oval 18"/>
          <p:cNvSpPr>
            <a:spLocks noChangeArrowheads="1"/>
          </p:cNvSpPr>
          <p:nvPr/>
        </p:nvSpPr>
        <p:spPr bwMode="auto">
          <a:xfrm>
            <a:off x="1979613" y="2349500"/>
            <a:ext cx="576262"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59" name="Oval 19"/>
          <p:cNvSpPr>
            <a:spLocks noChangeArrowheads="1"/>
          </p:cNvSpPr>
          <p:nvPr/>
        </p:nvSpPr>
        <p:spPr bwMode="auto">
          <a:xfrm>
            <a:off x="6804025" y="2349500"/>
            <a:ext cx="576263"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3060" name="Group 20"/>
          <p:cNvGrpSpPr>
            <a:grpSpLocks/>
          </p:cNvGrpSpPr>
          <p:nvPr/>
        </p:nvGrpSpPr>
        <p:grpSpPr bwMode="auto">
          <a:xfrm>
            <a:off x="2916238" y="2708275"/>
            <a:ext cx="271462" cy="731838"/>
            <a:chOff x="1338" y="1706"/>
            <a:chExt cx="171" cy="461"/>
          </a:xfrm>
        </p:grpSpPr>
        <p:sp>
          <p:nvSpPr>
            <p:cNvPr id="70715" name="Line 21"/>
            <p:cNvSpPr>
              <a:spLocks noChangeShapeType="1"/>
            </p:cNvSpPr>
            <p:nvPr/>
          </p:nvSpPr>
          <p:spPr bwMode="auto">
            <a:xfrm>
              <a:off x="1429" y="1706"/>
              <a:ext cx="0"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16" name="Text Box 22"/>
            <p:cNvSpPr txBox="1">
              <a:spLocks noChangeArrowheads="1"/>
            </p:cNvSpPr>
            <p:nvPr/>
          </p:nvSpPr>
          <p:spPr bwMode="auto">
            <a:xfrm>
              <a:off x="1338" y="1917"/>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FF0000"/>
                  </a:solidFill>
                </a:rPr>
                <a:t>i</a:t>
              </a:r>
            </a:p>
          </p:txBody>
        </p:sp>
      </p:grpSp>
      <p:sp>
        <p:nvSpPr>
          <p:cNvPr id="343063" name="Oval 23"/>
          <p:cNvSpPr>
            <a:spLocks noChangeArrowheads="1"/>
          </p:cNvSpPr>
          <p:nvPr/>
        </p:nvSpPr>
        <p:spPr bwMode="auto">
          <a:xfrm>
            <a:off x="2771775" y="2349500"/>
            <a:ext cx="576263" cy="358775"/>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64" name="Oval 24"/>
          <p:cNvSpPr>
            <a:spLocks noChangeArrowheads="1"/>
          </p:cNvSpPr>
          <p:nvPr/>
        </p:nvSpPr>
        <p:spPr bwMode="auto">
          <a:xfrm>
            <a:off x="6804025" y="2349500"/>
            <a:ext cx="576263" cy="358775"/>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3065" name="Group 25"/>
          <p:cNvGrpSpPr>
            <a:grpSpLocks/>
          </p:cNvGrpSpPr>
          <p:nvPr/>
        </p:nvGrpSpPr>
        <p:grpSpPr bwMode="auto">
          <a:xfrm>
            <a:off x="3708400" y="2708275"/>
            <a:ext cx="271463" cy="731838"/>
            <a:chOff x="1338" y="1706"/>
            <a:chExt cx="171" cy="461"/>
          </a:xfrm>
        </p:grpSpPr>
        <p:sp>
          <p:nvSpPr>
            <p:cNvPr id="70713" name="Line 26"/>
            <p:cNvSpPr>
              <a:spLocks noChangeShapeType="1"/>
            </p:cNvSpPr>
            <p:nvPr/>
          </p:nvSpPr>
          <p:spPr bwMode="auto">
            <a:xfrm>
              <a:off x="1429" y="1706"/>
              <a:ext cx="0"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14" name="Text Box 27"/>
            <p:cNvSpPr txBox="1">
              <a:spLocks noChangeArrowheads="1"/>
            </p:cNvSpPr>
            <p:nvPr/>
          </p:nvSpPr>
          <p:spPr bwMode="auto">
            <a:xfrm>
              <a:off x="1338" y="1917"/>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FF0000"/>
                  </a:solidFill>
                </a:rPr>
                <a:t>i</a:t>
              </a:r>
            </a:p>
          </p:txBody>
        </p:sp>
      </p:grpSp>
      <p:sp>
        <p:nvSpPr>
          <p:cNvPr id="343068" name="Text Box 28"/>
          <p:cNvSpPr txBox="1">
            <a:spLocks noChangeArrowheads="1"/>
          </p:cNvSpPr>
          <p:nvPr/>
        </p:nvSpPr>
        <p:spPr bwMode="auto">
          <a:xfrm>
            <a:off x="6804025" y="2349500"/>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65</a:t>
            </a:r>
          </a:p>
        </p:txBody>
      </p:sp>
      <p:sp>
        <p:nvSpPr>
          <p:cNvPr id="343069" name="Text Box 29"/>
          <p:cNvSpPr txBox="1">
            <a:spLocks noChangeArrowheads="1"/>
          </p:cNvSpPr>
          <p:nvPr/>
        </p:nvSpPr>
        <p:spPr bwMode="auto">
          <a:xfrm>
            <a:off x="3563938" y="2349500"/>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39</a:t>
            </a:r>
          </a:p>
        </p:txBody>
      </p:sp>
      <p:sp>
        <p:nvSpPr>
          <p:cNvPr id="343070" name="Oval 30"/>
          <p:cNvSpPr>
            <a:spLocks noChangeArrowheads="1"/>
          </p:cNvSpPr>
          <p:nvPr/>
        </p:nvSpPr>
        <p:spPr bwMode="auto">
          <a:xfrm>
            <a:off x="6804025" y="2349500"/>
            <a:ext cx="576263"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1" name="Oval 31"/>
          <p:cNvSpPr>
            <a:spLocks noChangeArrowheads="1"/>
          </p:cNvSpPr>
          <p:nvPr/>
        </p:nvSpPr>
        <p:spPr bwMode="auto">
          <a:xfrm>
            <a:off x="3563938" y="2349500"/>
            <a:ext cx="576262"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2" name="Text Box 32"/>
          <p:cNvSpPr txBox="1">
            <a:spLocks noChangeArrowheads="1"/>
          </p:cNvSpPr>
          <p:nvPr/>
        </p:nvSpPr>
        <p:spPr bwMode="auto">
          <a:xfrm>
            <a:off x="6011863" y="2349500"/>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39</a:t>
            </a:r>
          </a:p>
        </p:txBody>
      </p:sp>
      <p:sp>
        <p:nvSpPr>
          <p:cNvPr id="343073" name="Text Box 33"/>
          <p:cNvSpPr txBox="1">
            <a:spLocks noChangeArrowheads="1"/>
          </p:cNvSpPr>
          <p:nvPr/>
        </p:nvSpPr>
        <p:spPr bwMode="auto">
          <a:xfrm>
            <a:off x="3563938" y="2384425"/>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13</a:t>
            </a:r>
          </a:p>
        </p:txBody>
      </p:sp>
      <p:sp>
        <p:nvSpPr>
          <p:cNvPr id="343074" name="Oval 34"/>
          <p:cNvSpPr>
            <a:spLocks noChangeArrowheads="1"/>
          </p:cNvSpPr>
          <p:nvPr/>
        </p:nvSpPr>
        <p:spPr bwMode="auto">
          <a:xfrm>
            <a:off x="3563938" y="2349500"/>
            <a:ext cx="576262"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75" name="Oval 35"/>
          <p:cNvSpPr>
            <a:spLocks noChangeArrowheads="1"/>
          </p:cNvSpPr>
          <p:nvPr/>
        </p:nvSpPr>
        <p:spPr bwMode="auto">
          <a:xfrm>
            <a:off x="6011863" y="2349500"/>
            <a:ext cx="576262"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3076" name="Group 36"/>
          <p:cNvGrpSpPr>
            <a:grpSpLocks/>
          </p:cNvGrpSpPr>
          <p:nvPr/>
        </p:nvGrpSpPr>
        <p:grpSpPr bwMode="auto">
          <a:xfrm>
            <a:off x="6084888" y="2781300"/>
            <a:ext cx="285750" cy="731838"/>
            <a:chOff x="4377" y="1706"/>
            <a:chExt cx="180" cy="461"/>
          </a:xfrm>
        </p:grpSpPr>
        <p:sp>
          <p:nvSpPr>
            <p:cNvPr id="70711" name="Line 37"/>
            <p:cNvSpPr>
              <a:spLocks noChangeShapeType="1"/>
            </p:cNvSpPr>
            <p:nvPr/>
          </p:nvSpPr>
          <p:spPr bwMode="auto">
            <a:xfrm>
              <a:off x="4468" y="1706"/>
              <a:ext cx="0"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12" name="Text Box 38"/>
            <p:cNvSpPr txBox="1">
              <a:spLocks noChangeArrowheads="1"/>
            </p:cNvSpPr>
            <p:nvPr/>
          </p:nvSpPr>
          <p:spPr bwMode="auto">
            <a:xfrm>
              <a:off x="4377" y="1917"/>
              <a:ext cx="1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FF0000"/>
                  </a:solidFill>
                </a:rPr>
                <a:t>j</a:t>
              </a:r>
            </a:p>
          </p:txBody>
        </p:sp>
      </p:grpSp>
      <p:sp>
        <p:nvSpPr>
          <p:cNvPr id="343079" name="Text Box 39"/>
          <p:cNvSpPr txBox="1">
            <a:spLocks noChangeArrowheads="1"/>
          </p:cNvSpPr>
          <p:nvPr/>
        </p:nvSpPr>
        <p:spPr bwMode="auto">
          <a:xfrm>
            <a:off x="6011863" y="2349500"/>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71</a:t>
            </a:r>
          </a:p>
        </p:txBody>
      </p:sp>
      <p:sp>
        <p:nvSpPr>
          <p:cNvPr id="343080" name="Text Box 40"/>
          <p:cNvSpPr txBox="1">
            <a:spLocks noChangeArrowheads="1"/>
          </p:cNvSpPr>
          <p:nvPr/>
        </p:nvSpPr>
        <p:spPr bwMode="auto">
          <a:xfrm>
            <a:off x="5148263" y="2349500"/>
            <a:ext cx="546100" cy="3968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t>39</a:t>
            </a:r>
          </a:p>
        </p:txBody>
      </p:sp>
      <p:sp>
        <p:nvSpPr>
          <p:cNvPr id="343081" name="Oval 41"/>
          <p:cNvSpPr>
            <a:spLocks noChangeArrowheads="1"/>
          </p:cNvSpPr>
          <p:nvPr/>
        </p:nvSpPr>
        <p:spPr bwMode="auto">
          <a:xfrm>
            <a:off x="6011863" y="2349500"/>
            <a:ext cx="576262" cy="358775"/>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82" name="Oval 42"/>
          <p:cNvSpPr>
            <a:spLocks noChangeArrowheads="1"/>
          </p:cNvSpPr>
          <p:nvPr/>
        </p:nvSpPr>
        <p:spPr bwMode="auto">
          <a:xfrm>
            <a:off x="4356100" y="2349500"/>
            <a:ext cx="576263" cy="358775"/>
          </a:xfrm>
          <a:prstGeom prst="ellipse">
            <a:avLst/>
          </a:prstGeom>
          <a:noFill/>
          <a:ln w="28575">
            <a:solidFill>
              <a:srgbClr val="00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3083" name="Group 43"/>
          <p:cNvGrpSpPr>
            <a:grpSpLocks/>
          </p:cNvGrpSpPr>
          <p:nvPr/>
        </p:nvGrpSpPr>
        <p:grpSpPr bwMode="auto">
          <a:xfrm>
            <a:off x="4516438" y="2697163"/>
            <a:ext cx="271462" cy="731837"/>
            <a:chOff x="1338" y="1706"/>
            <a:chExt cx="171" cy="461"/>
          </a:xfrm>
        </p:grpSpPr>
        <p:sp>
          <p:nvSpPr>
            <p:cNvPr id="70709" name="Line 44"/>
            <p:cNvSpPr>
              <a:spLocks noChangeShapeType="1"/>
            </p:cNvSpPr>
            <p:nvPr/>
          </p:nvSpPr>
          <p:spPr bwMode="auto">
            <a:xfrm>
              <a:off x="1429" y="1706"/>
              <a:ext cx="0"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10" name="Text Box 45"/>
            <p:cNvSpPr txBox="1">
              <a:spLocks noChangeArrowheads="1"/>
            </p:cNvSpPr>
            <p:nvPr/>
          </p:nvSpPr>
          <p:spPr bwMode="auto">
            <a:xfrm>
              <a:off x="1338" y="1917"/>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FF0000"/>
                  </a:solidFill>
                </a:rPr>
                <a:t>i</a:t>
              </a:r>
            </a:p>
          </p:txBody>
        </p:sp>
      </p:grpSp>
      <p:grpSp>
        <p:nvGrpSpPr>
          <p:cNvPr id="343086" name="Group 46"/>
          <p:cNvGrpSpPr>
            <a:grpSpLocks/>
          </p:cNvGrpSpPr>
          <p:nvPr/>
        </p:nvGrpSpPr>
        <p:grpSpPr bwMode="auto">
          <a:xfrm>
            <a:off x="5292725" y="2781300"/>
            <a:ext cx="271463" cy="731838"/>
            <a:chOff x="1338" y="1706"/>
            <a:chExt cx="171" cy="461"/>
          </a:xfrm>
        </p:grpSpPr>
        <p:sp>
          <p:nvSpPr>
            <p:cNvPr id="70707" name="Line 47"/>
            <p:cNvSpPr>
              <a:spLocks noChangeShapeType="1"/>
            </p:cNvSpPr>
            <p:nvPr/>
          </p:nvSpPr>
          <p:spPr bwMode="auto">
            <a:xfrm>
              <a:off x="1429" y="1706"/>
              <a:ext cx="0" cy="227"/>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708" name="Text Box 48"/>
            <p:cNvSpPr txBox="1">
              <a:spLocks noChangeArrowheads="1"/>
            </p:cNvSpPr>
            <p:nvPr/>
          </p:nvSpPr>
          <p:spPr bwMode="auto">
            <a:xfrm>
              <a:off x="1338" y="1917"/>
              <a:ext cx="17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FF0000"/>
                  </a:solidFill>
                </a:rPr>
                <a:t>i</a:t>
              </a:r>
            </a:p>
          </p:txBody>
        </p:sp>
      </p:grpSp>
      <p:sp>
        <p:nvSpPr>
          <p:cNvPr id="343089" name="Oval 49"/>
          <p:cNvSpPr>
            <a:spLocks noChangeArrowheads="1"/>
          </p:cNvSpPr>
          <p:nvPr/>
        </p:nvSpPr>
        <p:spPr bwMode="auto">
          <a:xfrm>
            <a:off x="5148263" y="2349500"/>
            <a:ext cx="576262"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3090" name="Oval 50"/>
          <p:cNvSpPr>
            <a:spLocks noChangeArrowheads="1"/>
          </p:cNvSpPr>
          <p:nvPr/>
        </p:nvSpPr>
        <p:spPr bwMode="auto">
          <a:xfrm>
            <a:off x="6011863" y="2349500"/>
            <a:ext cx="576262" cy="358775"/>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 name="组合 1"/>
          <p:cNvGrpSpPr>
            <a:grpSpLocks/>
          </p:cNvGrpSpPr>
          <p:nvPr/>
        </p:nvGrpSpPr>
        <p:grpSpPr bwMode="auto">
          <a:xfrm>
            <a:off x="900114" y="3500438"/>
            <a:ext cx="7078663" cy="720725"/>
            <a:chOff x="900114" y="3500438"/>
            <a:chExt cx="7078663" cy="720725"/>
          </a:xfrm>
        </p:grpSpPr>
        <p:sp>
          <p:nvSpPr>
            <p:cNvPr id="70703" name="Oval 2"/>
            <p:cNvSpPr>
              <a:spLocks noChangeArrowheads="1"/>
            </p:cNvSpPr>
            <p:nvPr/>
          </p:nvSpPr>
          <p:spPr bwMode="auto">
            <a:xfrm>
              <a:off x="5148263" y="3500438"/>
              <a:ext cx="719137" cy="720725"/>
            </a:xfrm>
            <a:prstGeom prst="ellipse">
              <a:avLst/>
            </a:prstGeom>
            <a:solidFill>
              <a:schemeClr val="bg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704" name="Group 51"/>
            <p:cNvGrpSpPr>
              <a:grpSpLocks/>
            </p:cNvGrpSpPr>
            <p:nvPr/>
          </p:nvGrpSpPr>
          <p:grpSpPr bwMode="auto">
            <a:xfrm>
              <a:off x="900114" y="3716338"/>
              <a:ext cx="7078663" cy="396875"/>
              <a:chOff x="794" y="1480"/>
              <a:chExt cx="4459" cy="250"/>
            </a:xfrm>
          </p:grpSpPr>
          <p:sp>
            <p:nvSpPr>
              <p:cNvPr id="70705" name="Text Box 52"/>
              <p:cNvSpPr txBox="1">
                <a:spLocks noChangeArrowheads="1"/>
              </p:cNvSpPr>
              <p:nvPr/>
            </p:nvSpPr>
            <p:spPr bwMode="auto">
              <a:xfrm>
                <a:off x="1247" y="1480"/>
                <a:ext cx="40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t>（</a:t>
                </a:r>
                <a:r>
                  <a:rPr kumimoji="1" lang="en-US" altLang="zh-CN" sz="2000">
                    <a:solidFill>
                      <a:srgbClr val="FF0000"/>
                    </a:solidFill>
                  </a:rPr>
                  <a:t>27</a:t>
                </a:r>
                <a:r>
                  <a:rPr kumimoji="1" lang="en-US" altLang="zh-CN" sz="2000"/>
                  <a:t>    36     13     21</a:t>
                </a:r>
                <a:r>
                  <a:rPr kumimoji="1" lang="zh-CN" altLang="en-US" sz="2000"/>
                  <a:t>）     </a:t>
                </a:r>
                <a:r>
                  <a:rPr kumimoji="1" lang="en-US" altLang="zh-CN" sz="2000"/>
                  <a:t>39   </a:t>
                </a:r>
                <a:r>
                  <a:rPr kumimoji="1" lang="zh-CN" altLang="en-US" sz="2000"/>
                  <a:t>（  </a:t>
                </a:r>
                <a:r>
                  <a:rPr kumimoji="1" lang="en-US" altLang="zh-CN" sz="2000">
                    <a:solidFill>
                      <a:srgbClr val="FF0000"/>
                    </a:solidFill>
                  </a:rPr>
                  <a:t>71</a:t>
                </a:r>
                <a:r>
                  <a:rPr kumimoji="1" lang="en-US" altLang="zh-CN" sz="2000"/>
                  <a:t>      65</a:t>
                </a:r>
                <a:r>
                  <a:rPr kumimoji="1" lang="zh-CN" altLang="en-US" sz="2000"/>
                  <a:t>）</a:t>
                </a:r>
              </a:p>
            </p:txBody>
          </p:sp>
          <p:sp>
            <p:nvSpPr>
              <p:cNvPr id="70706" name="Text Box 53"/>
              <p:cNvSpPr txBox="1">
                <a:spLocks noChangeArrowheads="1"/>
              </p:cNvSpPr>
              <p:nvPr/>
            </p:nvSpPr>
            <p:spPr bwMode="auto">
              <a:xfrm>
                <a:off x="794" y="148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dirty="0"/>
                  <a:t>一趟：</a:t>
                </a:r>
              </a:p>
            </p:txBody>
          </p:sp>
        </p:grpSp>
      </p:grpSp>
      <p:grpSp>
        <p:nvGrpSpPr>
          <p:cNvPr id="5" name="组合 4"/>
          <p:cNvGrpSpPr>
            <a:grpSpLocks/>
          </p:cNvGrpSpPr>
          <p:nvPr/>
        </p:nvGrpSpPr>
        <p:grpSpPr bwMode="auto">
          <a:xfrm>
            <a:off x="889000" y="4292600"/>
            <a:ext cx="7138988" cy="793750"/>
            <a:chOff x="889000" y="4292600"/>
            <a:chExt cx="7138988" cy="793750"/>
          </a:xfrm>
        </p:grpSpPr>
        <p:sp>
          <p:nvSpPr>
            <p:cNvPr id="70697" name="Oval 55"/>
            <p:cNvSpPr>
              <a:spLocks noChangeArrowheads="1"/>
            </p:cNvSpPr>
            <p:nvPr/>
          </p:nvSpPr>
          <p:spPr bwMode="auto">
            <a:xfrm>
              <a:off x="3348038" y="4365625"/>
              <a:ext cx="719137" cy="720725"/>
            </a:xfrm>
            <a:prstGeom prst="ellipse">
              <a:avLst/>
            </a:prstGeom>
            <a:solidFill>
              <a:schemeClr val="bg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98" name="组合 2"/>
            <p:cNvGrpSpPr>
              <a:grpSpLocks/>
            </p:cNvGrpSpPr>
            <p:nvPr/>
          </p:nvGrpSpPr>
          <p:grpSpPr bwMode="auto">
            <a:xfrm>
              <a:off x="889000" y="4292600"/>
              <a:ext cx="7138988" cy="720725"/>
              <a:chOff x="889000" y="4292600"/>
              <a:chExt cx="7138988" cy="720725"/>
            </a:xfrm>
          </p:grpSpPr>
          <p:sp>
            <p:nvSpPr>
              <p:cNvPr id="70699" name="Oval 54"/>
              <p:cNvSpPr>
                <a:spLocks noChangeArrowheads="1"/>
              </p:cNvSpPr>
              <p:nvPr/>
            </p:nvSpPr>
            <p:spPr bwMode="auto">
              <a:xfrm>
                <a:off x="5197475" y="4292600"/>
                <a:ext cx="719138" cy="720725"/>
              </a:xfrm>
              <a:prstGeom prst="ellipse">
                <a:avLst/>
              </a:prstGeom>
              <a:solidFill>
                <a:schemeClr val="bg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700" name="Group 56"/>
              <p:cNvGrpSpPr>
                <a:grpSpLocks/>
              </p:cNvGrpSpPr>
              <p:nvPr/>
            </p:nvGrpSpPr>
            <p:grpSpPr bwMode="auto">
              <a:xfrm>
                <a:off x="889000" y="4508500"/>
                <a:ext cx="7138988" cy="396875"/>
                <a:chOff x="756" y="1480"/>
                <a:chExt cx="4497" cy="250"/>
              </a:xfrm>
            </p:grpSpPr>
            <p:sp>
              <p:nvSpPr>
                <p:cNvPr id="70701" name="Text Box 57"/>
                <p:cNvSpPr txBox="1">
                  <a:spLocks noChangeArrowheads="1"/>
                </p:cNvSpPr>
                <p:nvPr/>
              </p:nvSpPr>
              <p:spPr bwMode="auto">
                <a:xfrm>
                  <a:off x="1247" y="1480"/>
                  <a:ext cx="40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t>（</a:t>
                  </a:r>
                  <a:r>
                    <a:rPr kumimoji="1" lang="en-US" altLang="zh-CN" sz="2000">
                      <a:solidFill>
                        <a:srgbClr val="FF0000"/>
                      </a:solidFill>
                    </a:rPr>
                    <a:t>21</a:t>
                  </a:r>
                  <a:r>
                    <a:rPr kumimoji="1" lang="en-US" altLang="zh-CN" sz="2000"/>
                    <a:t>    13     27     36</a:t>
                  </a:r>
                  <a:r>
                    <a:rPr kumimoji="1" lang="zh-CN" altLang="en-US" sz="2000"/>
                    <a:t>）     </a:t>
                  </a:r>
                  <a:r>
                    <a:rPr kumimoji="1" lang="en-US" altLang="zh-CN" sz="2000"/>
                    <a:t>39   </a:t>
                  </a:r>
                  <a:r>
                    <a:rPr kumimoji="1" lang="zh-CN" altLang="en-US" sz="2000"/>
                    <a:t>（  </a:t>
                  </a:r>
                  <a:r>
                    <a:rPr kumimoji="1" lang="en-US" altLang="zh-CN" sz="2000"/>
                    <a:t>65      71</a:t>
                  </a:r>
                  <a:r>
                    <a:rPr kumimoji="1" lang="zh-CN" altLang="en-US" sz="2000"/>
                    <a:t>）</a:t>
                  </a:r>
                </a:p>
              </p:txBody>
            </p:sp>
            <p:sp>
              <p:nvSpPr>
                <p:cNvPr id="70702" name="Text Box 58"/>
                <p:cNvSpPr txBox="1">
                  <a:spLocks noChangeArrowheads="1"/>
                </p:cNvSpPr>
                <p:nvPr/>
              </p:nvSpPr>
              <p:spPr bwMode="auto">
                <a:xfrm>
                  <a:off x="756" y="148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dirty="0"/>
                    <a:t>分别：</a:t>
                  </a:r>
                </a:p>
              </p:txBody>
            </p:sp>
          </p:grpSp>
        </p:grpSp>
      </p:grpSp>
      <p:grpSp>
        <p:nvGrpSpPr>
          <p:cNvPr id="6" name="组合 5"/>
          <p:cNvGrpSpPr>
            <a:grpSpLocks/>
          </p:cNvGrpSpPr>
          <p:nvPr/>
        </p:nvGrpSpPr>
        <p:grpSpPr bwMode="auto">
          <a:xfrm>
            <a:off x="876301" y="5227638"/>
            <a:ext cx="7175500" cy="793750"/>
            <a:chOff x="876301" y="5227638"/>
            <a:chExt cx="7175500" cy="793750"/>
          </a:xfrm>
        </p:grpSpPr>
        <p:sp>
          <p:nvSpPr>
            <p:cNvPr id="70691" name="Oval 60"/>
            <p:cNvSpPr>
              <a:spLocks noChangeArrowheads="1"/>
            </p:cNvSpPr>
            <p:nvPr/>
          </p:nvSpPr>
          <p:spPr bwMode="auto">
            <a:xfrm>
              <a:off x="3371850" y="5300663"/>
              <a:ext cx="719138" cy="720725"/>
            </a:xfrm>
            <a:prstGeom prst="ellipse">
              <a:avLst/>
            </a:prstGeom>
            <a:solidFill>
              <a:schemeClr val="bg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92" name="组合 3"/>
            <p:cNvGrpSpPr>
              <a:grpSpLocks/>
            </p:cNvGrpSpPr>
            <p:nvPr/>
          </p:nvGrpSpPr>
          <p:grpSpPr bwMode="auto">
            <a:xfrm>
              <a:off x="876301" y="5227638"/>
              <a:ext cx="7175500" cy="720725"/>
              <a:chOff x="876301" y="5227638"/>
              <a:chExt cx="7175500" cy="720725"/>
            </a:xfrm>
          </p:grpSpPr>
          <p:sp>
            <p:nvSpPr>
              <p:cNvPr id="70693" name="Oval 59"/>
              <p:cNvSpPr>
                <a:spLocks noChangeArrowheads="1"/>
              </p:cNvSpPr>
              <p:nvPr/>
            </p:nvSpPr>
            <p:spPr bwMode="auto">
              <a:xfrm>
                <a:off x="5221288" y="5227638"/>
                <a:ext cx="719137" cy="720725"/>
              </a:xfrm>
              <a:prstGeom prst="ellipse">
                <a:avLst/>
              </a:prstGeom>
              <a:solidFill>
                <a:schemeClr val="bg1"/>
              </a:solidFill>
              <a:ln w="2857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0694" name="Group 61"/>
              <p:cNvGrpSpPr>
                <a:grpSpLocks/>
              </p:cNvGrpSpPr>
              <p:nvPr/>
            </p:nvGrpSpPr>
            <p:grpSpPr bwMode="auto">
              <a:xfrm>
                <a:off x="876301" y="5443538"/>
                <a:ext cx="7175500" cy="396875"/>
                <a:chOff x="733" y="1480"/>
                <a:chExt cx="4520" cy="250"/>
              </a:xfrm>
            </p:grpSpPr>
            <p:sp>
              <p:nvSpPr>
                <p:cNvPr id="70695" name="Text Box 62"/>
                <p:cNvSpPr txBox="1">
                  <a:spLocks noChangeArrowheads="1"/>
                </p:cNvSpPr>
                <p:nvPr/>
              </p:nvSpPr>
              <p:spPr bwMode="auto">
                <a:xfrm>
                  <a:off x="1247" y="1480"/>
                  <a:ext cx="400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solidFill>
                        <a:srgbClr val="000066"/>
                      </a:solidFill>
                    </a:rPr>
                    <a:t>（</a:t>
                  </a:r>
                  <a:r>
                    <a:rPr kumimoji="1" lang="en-US" altLang="zh-CN" sz="2000">
                      <a:solidFill>
                        <a:srgbClr val="000066"/>
                      </a:solidFill>
                    </a:rPr>
                    <a:t>13    21     27     36</a:t>
                  </a:r>
                  <a:r>
                    <a:rPr kumimoji="1" lang="zh-CN" altLang="en-US" sz="2000">
                      <a:solidFill>
                        <a:srgbClr val="000066"/>
                      </a:solidFill>
                    </a:rPr>
                    <a:t>）     </a:t>
                  </a:r>
                  <a:r>
                    <a:rPr kumimoji="1" lang="en-US" altLang="zh-CN" sz="2000">
                      <a:solidFill>
                        <a:srgbClr val="000066"/>
                      </a:solidFill>
                    </a:rPr>
                    <a:t>39   </a:t>
                  </a:r>
                  <a:r>
                    <a:rPr kumimoji="1" lang="zh-CN" altLang="en-US" sz="2000">
                      <a:solidFill>
                        <a:srgbClr val="000066"/>
                      </a:solidFill>
                    </a:rPr>
                    <a:t>（  </a:t>
                  </a:r>
                  <a:r>
                    <a:rPr kumimoji="1" lang="en-US" altLang="zh-CN" sz="2000">
                      <a:solidFill>
                        <a:srgbClr val="000066"/>
                      </a:solidFill>
                    </a:rPr>
                    <a:t>65      71</a:t>
                  </a:r>
                  <a:r>
                    <a:rPr kumimoji="1" lang="zh-CN" altLang="en-US" sz="2000">
                      <a:solidFill>
                        <a:srgbClr val="000066"/>
                      </a:solidFill>
                    </a:rPr>
                    <a:t>）</a:t>
                  </a:r>
                </a:p>
              </p:txBody>
            </p:sp>
            <p:sp>
              <p:nvSpPr>
                <p:cNvPr id="70696" name="Text Box 63"/>
                <p:cNvSpPr txBox="1">
                  <a:spLocks noChangeArrowheads="1"/>
                </p:cNvSpPr>
                <p:nvPr/>
              </p:nvSpPr>
              <p:spPr bwMode="auto">
                <a:xfrm>
                  <a:off x="733" y="1480"/>
                  <a:ext cx="55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dirty="0"/>
                    <a:t>分别：</a:t>
                  </a:r>
                </a:p>
              </p:txBody>
            </p:sp>
          </p:grpSp>
        </p:grpSp>
      </p:grpSp>
    </p:spTree>
    <p:extLst>
      <p:ext uri="{BB962C8B-B14F-4D97-AF65-F5344CB8AC3E}">
        <p14:creationId xmlns:p14="http://schemas.microsoft.com/office/powerpoint/2010/main" val="22791211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3047"/>
                                        </p:tgtEl>
                                        <p:attrNameLst>
                                          <p:attrName>style.visibility</p:attrName>
                                        </p:attrNameLst>
                                      </p:cBhvr>
                                      <p:to>
                                        <p:strVal val="visible"/>
                                      </p:to>
                                    </p:set>
                                    <p:animEffect transition="in" filter="blinds(horizontal)">
                                      <p:cBhvr>
                                        <p:cTn id="7" dur="500"/>
                                        <p:tgtEl>
                                          <p:spTgt spid="343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3053"/>
                                        </p:tgtEl>
                                        <p:attrNameLst>
                                          <p:attrName>style.visibility</p:attrName>
                                        </p:attrNameLst>
                                      </p:cBhvr>
                                      <p:to>
                                        <p:strVal val="visible"/>
                                      </p:to>
                                    </p:set>
                                    <p:animEffect transition="in" filter="blinds(horizontal)">
                                      <p:cBhvr>
                                        <p:cTn id="12" dur="500"/>
                                        <p:tgtEl>
                                          <p:spTgt spid="343053"/>
                                        </p:tgtEl>
                                      </p:cBhvr>
                                    </p:animEffect>
                                  </p:childTnLst>
                                </p:cTn>
                              </p:par>
                              <p:par>
                                <p:cTn id="13" presetID="3" presetClass="entr" presetSubtype="10" fill="hold" nodeType="withEffect">
                                  <p:stCondLst>
                                    <p:cond delay="0"/>
                                  </p:stCondLst>
                                  <p:childTnLst>
                                    <p:set>
                                      <p:cBhvr>
                                        <p:cTn id="14" dur="1" fill="hold">
                                          <p:stCondLst>
                                            <p:cond delay="0"/>
                                          </p:stCondLst>
                                        </p:cTn>
                                        <p:tgtEl>
                                          <p:spTgt spid="343050"/>
                                        </p:tgtEl>
                                        <p:attrNameLst>
                                          <p:attrName>style.visibility</p:attrName>
                                        </p:attrNameLst>
                                      </p:cBhvr>
                                      <p:to>
                                        <p:strVal val="visible"/>
                                      </p:to>
                                    </p:set>
                                    <p:animEffect transition="in" filter="blinds(horizontal)">
                                      <p:cBhvr>
                                        <p:cTn id="15" dur="500"/>
                                        <p:tgtEl>
                                          <p:spTgt spid="34305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43059"/>
                                        </p:tgtEl>
                                        <p:attrNameLst>
                                          <p:attrName>style.visibility</p:attrName>
                                        </p:attrNameLst>
                                      </p:cBhvr>
                                      <p:to>
                                        <p:strVal val="visible"/>
                                      </p:to>
                                    </p:set>
                                    <p:animEffect transition="in" filter="blinds(horizontal)">
                                      <p:cBhvr>
                                        <p:cTn id="20" dur="500"/>
                                        <p:tgtEl>
                                          <p:spTgt spid="34305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3058"/>
                                        </p:tgtEl>
                                        <p:attrNameLst>
                                          <p:attrName>style.visibility</p:attrName>
                                        </p:attrNameLst>
                                      </p:cBhvr>
                                      <p:to>
                                        <p:strVal val="visible"/>
                                      </p:to>
                                    </p:set>
                                    <p:animEffect transition="in" filter="blinds(horizontal)">
                                      <p:cBhvr>
                                        <p:cTn id="23" dur="500"/>
                                        <p:tgtEl>
                                          <p:spTgt spid="3430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43056"/>
                                        </p:tgtEl>
                                        <p:attrNameLst>
                                          <p:attrName>style.visibility</p:attrName>
                                        </p:attrNameLst>
                                      </p:cBhvr>
                                      <p:to>
                                        <p:strVal val="visible"/>
                                      </p:to>
                                    </p:set>
                                    <p:animEffect transition="in" filter="blinds(horizontal)">
                                      <p:cBhvr>
                                        <p:cTn id="28" dur="500"/>
                                        <p:tgtEl>
                                          <p:spTgt spid="343056"/>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3057"/>
                                        </p:tgtEl>
                                        <p:attrNameLst>
                                          <p:attrName>style.visibility</p:attrName>
                                        </p:attrNameLst>
                                      </p:cBhvr>
                                      <p:to>
                                        <p:strVal val="visible"/>
                                      </p:to>
                                    </p:set>
                                    <p:animEffect transition="in" filter="blinds(horizontal)">
                                      <p:cBhvr>
                                        <p:cTn id="31" dur="500"/>
                                        <p:tgtEl>
                                          <p:spTgt spid="3430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xit" presetSubtype="10" fill="hold" nodeType="clickEffect">
                                  <p:stCondLst>
                                    <p:cond delay="0"/>
                                  </p:stCondLst>
                                  <p:childTnLst>
                                    <p:animEffect transition="out" filter="blinds(horizontal)">
                                      <p:cBhvr>
                                        <p:cTn id="35" dur="500"/>
                                        <p:tgtEl>
                                          <p:spTgt spid="343050"/>
                                        </p:tgtEl>
                                      </p:cBhvr>
                                    </p:animEffect>
                                    <p:set>
                                      <p:cBhvr>
                                        <p:cTn id="36" dur="1" fill="hold">
                                          <p:stCondLst>
                                            <p:cond delay="499"/>
                                          </p:stCondLst>
                                        </p:cTn>
                                        <p:tgtEl>
                                          <p:spTgt spid="343050"/>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343060"/>
                                        </p:tgtEl>
                                        <p:attrNameLst>
                                          <p:attrName>style.visibility</p:attrName>
                                        </p:attrNameLst>
                                      </p:cBhvr>
                                      <p:to>
                                        <p:strVal val="visible"/>
                                      </p:to>
                                    </p:set>
                                    <p:animEffect transition="in" filter="blinds(horizontal)">
                                      <p:cBhvr>
                                        <p:cTn id="41" dur="500"/>
                                        <p:tgtEl>
                                          <p:spTgt spid="34306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43063"/>
                                        </p:tgtEl>
                                        <p:attrNameLst>
                                          <p:attrName>style.visibility</p:attrName>
                                        </p:attrNameLst>
                                      </p:cBhvr>
                                      <p:to>
                                        <p:strVal val="visible"/>
                                      </p:to>
                                    </p:set>
                                    <p:animEffect transition="in" filter="blinds(horizontal)">
                                      <p:cBhvr>
                                        <p:cTn id="46" dur="500"/>
                                        <p:tgtEl>
                                          <p:spTgt spid="34306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43064"/>
                                        </p:tgtEl>
                                        <p:attrNameLst>
                                          <p:attrName>style.visibility</p:attrName>
                                        </p:attrNameLst>
                                      </p:cBhvr>
                                      <p:to>
                                        <p:strVal val="visible"/>
                                      </p:to>
                                    </p:set>
                                    <p:animEffect transition="in" filter="blinds(horizontal)">
                                      <p:cBhvr>
                                        <p:cTn id="49" dur="500"/>
                                        <p:tgtEl>
                                          <p:spTgt spid="34306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xit" presetSubtype="10" fill="hold" nodeType="clickEffect">
                                  <p:stCondLst>
                                    <p:cond delay="0"/>
                                  </p:stCondLst>
                                  <p:childTnLst>
                                    <p:animEffect transition="out" filter="blinds(horizontal)">
                                      <p:cBhvr>
                                        <p:cTn id="53" dur="500"/>
                                        <p:tgtEl>
                                          <p:spTgt spid="343060"/>
                                        </p:tgtEl>
                                      </p:cBhvr>
                                    </p:animEffect>
                                    <p:set>
                                      <p:cBhvr>
                                        <p:cTn id="54" dur="1" fill="hold">
                                          <p:stCondLst>
                                            <p:cond delay="499"/>
                                          </p:stCondLst>
                                        </p:cTn>
                                        <p:tgtEl>
                                          <p:spTgt spid="343060"/>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343065"/>
                                        </p:tgtEl>
                                        <p:attrNameLst>
                                          <p:attrName>style.visibility</p:attrName>
                                        </p:attrNameLst>
                                      </p:cBhvr>
                                      <p:to>
                                        <p:strVal val="visible"/>
                                      </p:to>
                                    </p:set>
                                    <p:animEffect transition="in" filter="blinds(horizontal)">
                                      <p:cBhvr>
                                        <p:cTn id="59" dur="500"/>
                                        <p:tgtEl>
                                          <p:spTgt spid="34306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43071"/>
                                        </p:tgtEl>
                                        <p:attrNameLst>
                                          <p:attrName>style.visibility</p:attrName>
                                        </p:attrNameLst>
                                      </p:cBhvr>
                                      <p:to>
                                        <p:strVal val="visible"/>
                                      </p:to>
                                    </p:set>
                                    <p:animEffect transition="in" filter="blinds(horizontal)">
                                      <p:cBhvr>
                                        <p:cTn id="64" dur="500"/>
                                        <p:tgtEl>
                                          <p:spTgt spid="34307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43070"/>
                                        </p:tgtEl>
                                        <p:attrNameLst>
                                          <p:attrName>style.visibility</p:attrName>
                                        </p:attrNameLst>
                                      </p:cBhvr>
                                      <p:to>
                                        <p:strVal val="visible"/>
                                      </p:to>
                                    </p:set>
                                    <p:animEffect transition="in" filter="blinds(horizontal)">
                                      <p:cBhvr>
                                        <p:cTn id="67" dur="500"/>
                                        <p:tgtEl>
                                          <p:spTgt spid="34307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343068"/>
                                        </p:tgtEl>
                                        <p:attrNameLst>
                                          <p:attrName>style.visibility</p:attrName>
                                        </p:attrNameLst>
                                      </p:cBhvr>
                                      <p:to>
                                        <p:strVal val="visible"/>
                                      </p:to>
                                    </p:set>
                                    <p:animEffect transition="in" filter="blinds(horizontal)">
                                      <p:cBhvr>
                                        <p:cTn id="72" dur="500"/>
                                        <p:tgtEl>
                                          <p:spTgt spid="343068"/>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43069"/>
                                        </p:tgtEl>
                                        <p:attrNameLst>
                                          <p:attrName>style.visibility</p:attrName>
                                        </p:attrNameLst>
                                      </p:cBhvr>
                                      <p:to>
                                        <p:strVal val="visible"/>
                                      </p:to>
                                    </p:set>
                                    <p:animEffect transition="in" filter="blinds(horizontal)">
                                      <p:cBhvr>
                                        <p:cTn id="75" dur="500"/>
                                        <p:tgtEl>
                                          <p:spTgt spid="343069"/>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xit" presetSubtype="10" fill="hold" nodeType="clickEffect">
                                  <p:stCondLst>
                                    <p:cond delay="0"/>
                                  </p:stCondLst>
                                  <p:childTnLst>
                                    <p:animEffect transition="out" filter="blinds(horizontal)">
                                      <p:cBhvr>
                                        <p:cTn id="79" dur="500"/>
                                        <p:tgtEl>
                                          <p:spTgt spid="343053"/>
                                        </p:tgtEl>
                                      </p:cBhvr>
                                    </p:animEffect>
                                    <p:set>
                                      <p:cBhvr>
                                        <p:cTn id="80" dur="1" fill="hold">
                                          <p:stCondLst>
                                            <p:cond delay="499"/>
                                          </p:stCondLst>
                                        </p:cTn>
                                        <p:tgtEl>
                                          <p:spTgt spid="343053"/>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nodeType="clickEffect">
                                  <p:stCondLst>
                                    <p:cond delay="0"/>
                                  </p:stCondLst>
                                  <p:childTnLst>
                                    <p:set>
                                      <p:cBhvr>
                                        <p:cTn id="84" dur="1" fill="hold">
                                          <p:stCondLst>
                                            <p:cond delay="0"/>
                                          </p:stCondLst>
                                        </p:cTn>
                                        <p:tgtEl>
                                          <p:spTgt spid="343076"/>
                                        </p:tgtEl>
                                        <p:attrNameLst>
                                          <p:attrName>style.visibility</p:attrName>
                                        </p:attrNameLst>
                                      </p:cBhvr>
                                      <p:to>
                                        <p:strVal val="visible"/>
                                      </p:to>
                                    </p:set>
                                    <p:animEffect transition="in" filter="blinds(horizontal)">
                                      <p:cBhvr>
                                        <p:cTn id="85" dur="500"/>
                                        <p:tgtEl>
                                          <p:spTgt spid="343076"/>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343074"/>
                                        </p:tgtEl>
                                        <p:attrNameLst>
                                          <p:attrName>style.visibility</p:attrName>
                                        </p:attrNameLst>
                                      </p:cBhvr>
                                      <p:to>
                                        <p:strVal val="visible"/>
                                      </p:to>
                                    </p:set>
                                    <p:animEffect transition="in" filter="blinds(horizontal)">
                                      <p:cBhvr>
                                        <p:cTn id="90" dur="500"/>
                                        <p:tgtEl>
                                          <p:spTgt spid="343074"/>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43075"/>
                                        </p:tgtEl>
                                        <p:attrNameLst>
                                          <p:attrName>style.visibility</p:attrName>
                                        </p:attrNameLst>
                                      </p:cBhvr>
                                      <p:to>
                                        <p:strVal val="visible"/>
                                      </p:to>
                                    </p:set>
                                    <p:animEffect transition="in" filter="blinds(horizontal)">
                                      <p:cBhvr>
                                        <p:cTn id="93" dur="500"/>
                                        <p:tgtEl>
                                          <p:spTgt spid="343075"/>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43072"/>
                                        </p:tgtEl>
                                        <p:attrNameLst>
                                          <p:attrName>style.visibility</p:attrName>
                                        </p:attrNameLst>
                                      </p:cBhvr>
                                      <p:to>
                                        <p:strVal val="visible"/>
                                      </p:to>
                                    </p:set>
                                    <p:animEffect transition="in" filter="blinds(horizontal)">
                                      <p:cBhvr>
                                        <p:cTn id="98" dur="500"/>
                                        <p:tgtEl>
                                          <p:spTgt spid="343072"/>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343073"/>
                                        </p:tgtEl>
                                        <p:attrNameLst>
                                          <p:attrName>style.visibility</p:attrName>
                                        </p:attrNameLst>
                                      </p:cBhvr>
                                      <p:to>
                                        <p:strVal val="visible"/>
                                      </p:to>
                                    </p:set>
                                    <p:animEffect transition="in" filter="blinds(horizontal)">
                                      <p:cBhvr>
                                        <p:cTn id="101" dur="500"/>
                                        <p:tgtEl>
                                          <p:spTgt spid="343073"/>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xit" presetSubtype="10" fill="hold" nodeType="clickEffect">
                                  <p:stCondLst>
                                    <p:cond delay="0"/>
                                  </p:stCondLst>
                                  <p:childTnLst>
                                    <p:animEffect transition="out" filter="blinds(horizontal)">
                                      <p:cBhvr>
                                        <p:cTn id="105" dur="500"/>
                                        <p:tgtEl>
                                          <p:spTgt spid="343065"/>
                                        </p:tgtEl>
                                      </p:cBhvr>
                                    </p:animEffect>
                                    <p:set>
                                      <p:cBhvr>
                                        <p:cTn id="106" dur="1" fill="hold">
                                          <p:stCondLst>
                                            <p:cond delay="499"/>
                                          </p:stCondLst>
                                        </p:cTn>
                                        <p:tgtEl>
                                          <p:spTgt spid="343065"/>
                                        </p:tgtEl>
                                        <p:attrNameLst>
                                          <p:attrName>style.visibility</p:attrName>
                                        </p:attrNameLst>
                                      </p:cBhvr>
                                      <p:to>
                                        <p:strVal val="hidden"/>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nodeType="clickEffect">
                                  <p:stCondLst>
                                    <p:cond delay="0"/>
                                  </p:stCondLst>
                                  <p:childTnLst>
                                    <p:set>
                                      <p:cBhvr>
                                        <p:cTn id="110" dur="1" fill="hold">
                                          <p:stCondLst>
                                            <p:cond delay="0"/>
                                          </p:stCondLst>
                                        </p:cTn>
                                        <p:tgtEl>
                                          <p:spTgt spid="343083"/>
                                        </p:tgtEl>
                                        <p:attrNameLst>
                                          <p:attrName>style.visibility</p:attrName>
                                        </p:attrNameLst>
                                      </p:cBhvr>
                                      <p:to>
                                        <p:strVal val="visible"/>
                                      </p:to>
                                    </p:set>
                                    <p:animEffect transition="in" filter="blinds(horizontal)">
                                      <p:cBhvr>
                                        <p:cTn id="111" dur="500"/>
                                        <p:tgtEl>
                                          <p:spTgt spid="34308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343081"/>
                                        </p:tgtEl>
                                        <p:attrNameLst>
                                          <p:attrName>style.visibility</p:attrName>
                                        </p:attrNameLst>
                                      </p:cBhvr>
                                      <p:to>
                                        <p:strVal val="visible"/>
                                      </p:to>
                                    </p:set>
                                    <p:animEffect transition="in" filter="blinds(horizontal)">
                                      <p:cBhvr>
                                        <p:cTn id="116" dur="500"/>
                                        <p:tgtEl>
                                          <p:spTgt spid="343081"/>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343082"/>
                                        </p:tgtEl>
                                        <p:attrNameLst>
                                          <p:attrName>style.visibility</p:attrName>
                                        </p:attrNameLst>
                                      </p:cBhvr>
                                      <p:to>
                                        <p:strVal val="visible"/>
                                      </p:to>
                                    </p:set>
                                    <p:animEffect transition="in" filter="blinds(horizontal)">
                                      <p:cBhvr>
                                        <p:cTn id="119" dur="500"/>
                                        <p:tgtEl>
                                          <p:spTgt spid="343082"/>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3" presetClass="exit" presetSubtype="10" fill="hold" nodeType="clickEffect">
                                  <p:stCondLst>
                                    <p:cond delay="0"/>
                                  </p:stCondLst>
                                  <p:childTnLst>
                                    <p:animEffect transition="out" filter="blinds(horizontal)">
                                      <p:cBhvr>
                                        <p:cTn id="123" dur="500"/>
                                        <p:tgtEl>
                                          <p:spTgt spid="343083"/>
                                        </p:tgtEl>
                                      </p:cBhvr>
                                    </p:animEffect>
                                    <p:set>
                                      <p:cBhvr>
                                        <p:cTn id="124" dur="1" fill="hold">
                                          <p:stCondLst>
                                            <p:cond delay="499"/>
                                          </p:stCondLst>
                                        </p:cTn>
                                        <p:tgtEl>
                                          <p:spTgt spid="343083"/>
                                        </p:tgtEl>
                                        <p:attrNameLst>
                                          <p:attrName>style.visibility</p:attrName>
                                        </p:attrNameLst>
                                      </p:cBhvr>
                                      <p:to>
                                        <p:strVal val="hidden"/>
                                      </p:to>
                                    </p:set>
                                  </p:childTnLst>
                                </p:cTn>
                              </p:par>
                              <p:par>
                                <p:cTn id="125" presetID="3" presetClass="entr" presetSubtype="10" fill="hold" grpId="0" nodeType="withEffect">
                                  <p:stCondLst>
                                    <p:cond delay="0"/>
                                  </p:stCondLst>
                                  <p:childTnLst>
                                    <p:set>
                                      <p:cBhvr>
                                        <p:cTn id="126" dur="1" fill="hold">
                                          <p:stCondLst>
                                            <p:cond delay="0"/>
                                          </p:stCondLst>
                                        </p:cTn>
                                        <p:tgtEl>
                                          <p:spTgt spid="343090"/>
                                        </p:tgtEl>
                                        <p:attrNameLst>
                                          <p:attrName>style.visibility</p:attrName>
                                        </p:attrNameLst>
                                      </p:cBhvr>
                                      <p:to>
                                        <p:strVal val="visible"/>
                                      </p:to>
                                    </p:set>
                                    <p:animEffect transition="in" filter="blinds(horizontal)">
                                      <p:cBhvr>
                                        <p:cTn id="127" dur="500"/>
                                        <p:tgtEl>
                                          <p:spTgt spid="343090"/>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nodeType="clickEffect">
                                  <p:stCondLst>
                                    <p:cond delay="0"/>
                                  </p:stCondLst>
                                  <p:childTnLst>
                                    <p:set>
                                      <p:cBhvr>
                                        <p:cTn id="131" dur="1" fill="hold">
                                          <p:stCondLst>
                                            <p:cond delay="0"/>
                                          </p:stCondLst>
                                        </p:cTn>
                                        <p:tgtEl>
                                          <p:spTgt spid="343086"/>
                                        </p:tgtEl>
                                        <p:attrNameLst>
                                          <p:attrName>style.visibility</p:attrName>
                                        </p:attrNameLst>
                                      </p:cBhvr>
                                      <p:to>
                                        <p:strVal val="visible"/>
                                      </p:to>
                                    </p:set>
                                    <p:animEffect transition="in" filter="blinds(horizontal)">
                                      <p:cBhvr>
                                        <p:cTn id="132" dur="500"/>
                                        <p:tgtEl>
                                          <p:spTgt spid="343086"/>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343089"/>
                                        </p:tgtEl>
                                        <p:attrNameLst>
                                          <p:attrName>style.visibility</p:attrName>
                                        </p:attrNameLst>
                                      </p:cBhvr>
                                      <p:to>
                                        <p:strVal val="visible"/>
                                      </p:to>
                                    </p:set>
                                    <p:animEffect transition="in" filter="blinds(horizontal)">
                                      <p:cBhvr>
                                        <p:cTn id="137" dur="500"/>
                                        <p:tgtEl>
                                          <p:spTgt spid="343089"/>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43080"/>
                                        </p:tgtEl>
                                        <p:attrNameLst>
                                          <p:attrName>style.visibility</p:attrName>
                                        </p:attrNameLst>
                                      </p:cBhvr>
                                      <p:to>
                                        <p:strVal val="visible"/>
                                      </p:to>
                                    </p:set>
                                    <p:animEffect transition="in" filter="blinds(horizontal)">
                                      <p:cBhvr>
                                        <p:cTn id="142" dur="500"/>
                                        <p:tgtEl>
                                          <p:spTgt spid="343080"/>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343079"/>
                                        </p:tgtEl>
                                        <p:attrNameLst>
                                          <p:attrName>style.visibility</p:attrName>
                                        </p:attrNameLst>
                                      </p:cBhvr>
                                      <p:to>
                                        <p:strVal val="visible"/>
                                      </p:to>
                                    </p:set>
                                    <p:animEffect transition="in" filter="blinds(horizontal)">
                                      <p:cBhvr>
                                        <p:cTn id="145" dur="500"/>
                                        <p:tgtEl>
                                          <p:spTgt spid="343079"/>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10" presetClass="entr" presetSubtype="0" fill="hold" nodeType="clickEffect">
                                  <p:stCondLst>
                                    <p:cond delay="0"/>
                                  </p:stCondLst>
                                  <p:childTnLst>
                                    <p:set>
                                      <p:cBhvr>
                                        <p:cTn id="149" dur="1" fill="hold">
                                          <p:stCondLst>
                                            <p:cond delay="0"/>
                                          </p:stCondLst>
                                        </p:cTn>
                                        <p:tgtEl>
                                          <p:spTgt spid="2"/>
                                        </p:tgtEl>
                                        <p:attrNameLst>
                                          <p:attrName>style.visibility</p:attrName>
                                        </p:attrNameLst>
                                      </p:cBhvr>
                                      <p:to>
                                        <p:strVal val="visible"/>
                                      </p:to>
                                    </p:set>
                                    <p:animEffect transition="in" filter="fade">
                                      <p:cBhvr>
                                        <p:cTn id="150" dur="500"/>
                                        <p:tgtEl>
                                          <p:spTgt spid="2"/>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10" presetClass="entr" presetSubtype="0" fill="hold" nodeType="clickEffect">
                                  <p:stCondLst>
                                    <p:cond delay="0"/>
                                  </p:stCondLst>
                                  <p:childTnLst>
                                    <p:set>
                                      <p:cBhvr>
                                        <p:cTn id="154" dur="1" fill="hold">
                                          <p:stCondLst>
                                            <p:cond delay="0"/>
                                          </p:stCondLst>
                                        </p:cTn>
                                        <p:tgtEl>
                                          <p:spTgt spid="5"/>
                                        </p:tgtEl>
                                        <p:attrNameLst>
                                          <p:attrName>style.visibility</p:attrName>
                                        </p:attrNameLst>
                                      </p:cBhvr>
                                      <p:to>
                                        <p:strVal val="visible"/>
                                      </p:to>
                                    </p:set>
                                    <p:animEffect transition="in" filter="fade">
                                      <p:cBhvr>
                                        <p:cTn id="155" dur="500"/>
                                        <p:tgtEl>
                                          <p:spTgt spid="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0" presetClass="entr" presetSubtype="0" fill="hold" nodeType="clickEffect">
                                  <p:stCondLst>
                                    <p:cond delay="0"/>
                                  </p:stCondLst>
                                  <p:childTnLst>
                                    <p:set>
                                      <p:cBhvr>
                                        <p:cTn id="159" dur="1" fill="hold">
                                          <p:stCondLst>
                                            <p:cond delay="0"/>
                                          </p:stCondLst>
                                        </p:cTn>
                                        <p:tgtEl>
                                          <p:spTgt spid="6"/>
                                        </p:tgtEl>
                                        <p:attrNameLst>
                                          <p:attrName>style.visibility</p:attrName>
                                        </p:attrNameLst>
                                      </p:cBhvr>
                                      <p:to>
                                        <p:strVal val="visible"/>
                                      </p:to>
                                    </p:set>
                                    <p:animEffect transition="in" filter="fade">
                                      <p:cBhvr>
                                        <p:cTn id="1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6" grpId="0" animBg="1"/>
      <p:bldP spid="343057" grpId="0" animBg="1"/>
      <p:bldP spid="343058" grpId="0" animBg="1"/>
      <p:bldP spid="343059" grpId="0" animBg="1"/>
      <p:bldP spid="343063" grpId="0" animBg="1"/>
      <p:bldP spid="343064" grpId="0" animBg="1"/>
      <p:bldP spid="343068" grpId="0" animBg="1"/>
      <p:bldP spid="343069" grpId="0" animBg="1"/>
      <p:bldP spid="343070" grpId="0" animBg="1"/>
      <p:bldP spid="343071" grpId="0" animBg="1"/>
      <p:bldP spid="343072" grpId="0" animBg="1"/>
      <p:bldP spid="343073" grpId="0" animBg="1"/>
      <p:bldP spid="343074" grpId="0" animBg="1"/>
      <p:bldP spid="343075" grpId="0" animBg="1"/>
      <p:bldP spid="343079" grpId="0" animBg="1"/>
      <p:bldP spid="343080" grpId="0" animBg="1"/>
      <p:bldP spid="343081" grpId="0" animBg="1"/>
      <p:bldP spid="343082" grpId="0" animBg="1"/>
      <p:bldP spid="343089" grpId="0" animBg="1"/>
      <p:bldP spid="343090"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p:txBody>
          <a:bodyPr/>
          <a:lstStyle/>
          <a:p>
            <a:pPr eaLnBrk="1" hangingPunct="1">
              <a:lnSpc>
                <a:spcPct val="90000"/>
              </a:lnSpc>
            </a:pPr>
            <a:r>
              <a:rPr lang="zh-CN" altLang="en-US" dirty="0" smtClean="0">
                <a:latin typeface="宋体" charset="-122"/>
              </a:rPr>
              <a:t>快速排序</a:t>
            </a:r>
            <a:r>
              <a:rPr lang="en-US" altLang="zh-CN" dirty="0" smtClean="0">
                <a:latin typeface="宋体" charset="-122"/>
              </a:rPr>
              <a:t>——</a:t>
            </a:r>
            <a:r>
              <a:rPr lang="zh-CN" altLang="en-US" dirty="0" smtClean="0">
                <a:latin typeface="宋体" charset="-122"/>
              </a:rPr>
              <a:t>实现流程</a:t>
            </a:r>
          </a:p>
          <a:p>
            <a:pPr lvl="1" eaLnBrk="1" hangingPunct="1">
              <a:lnSpc>
                <a:spcPct val="90000"/>
              </a:lnSpc>
            </a:pPr>
            <a:r>
              <a:rPr lang="zh-CN" altLang="en-US" dirty="0" smtClean="0">
                <a:latin typeface="宋体" charset="-122"/>
              </a:rPr>
              <a:t>对</a:t>
            </a:r>
            <a:r>
              <a:rPr kumimoji="1" lang="en-US" altLang="zh-CN" dirty="0" smtClean="0">
                <a:latin typeface="宋体" charset="-122"/>
              </a:rPr>
              <a:t>R[s,……,t] </a:t>
            </a:r>
            <a:r>
              <a:rPr kumimoji="1" lang="zh-CN" altLang="en-US" dirty="0" smtClean="0">
                <a:latin typeface="宋体" charset="-122"/>
              </a:rPr>
              <a:t>进行一次</a:t>
            </a:r>
            <a:r>
              <a:rPr lang="zh-CN" altLang="zh-CN" dirty="0" smtClean="0">
                <a:latin typeface="宋体" charset="-122"/>
              </a:rPr>
              <a:t>快速排序，设两个指针</a:t>
            </a:r>
            <a:r>
              <a:rPr lang="en-US" altLang="zh-CN" dirty="0" err="1" smtClean="0">
                <a:latin typeface="宋体" charset="-122"/>
              </a:rPr>
              <a:t>i</a:t>
            </a:r>
            <a:r>
              <a:rPr lang="zh-CN" altLang="zh-CN" dirty="0" smtClean="0">
                <a:latin typeface="宋体" charset="-122"/>
              </a:rPr>
              <a:t>和</a:t>
            </a:r>
            <a:r>
              <a:rPr lang="en-US" altLang="zh-CN" dirty="0" smtClean="0">
                <a:latin typeface="宋体" charset="-122"/>
              </a:rPr>
              <a:t>j</a:t>
            </a:r>
            <a:r>
              <a:rPr lang="zh-CN" altLang="en-US" dirty="0" smtClean="0">
                <a:latin typeface="宋体" charset="-122"/>
              </a:rPr>
              <a:t>，</a:t>
            </a:r>
            <a:r>
              <a:rPr lang="zh-CN" altLang="zh-CN" dirty="0" smtClean="0">
                <a:latin typeface="宋体" charset="-122"/>
              </a:rPr>
              <a:t>设枢轴记录</a:t>
            </a:r>
            <a:r>
              <a:rPr lang="en-US" altLang="zh-CN" dirty="0" smtClean="0">
                <a:latin typeface="宋体" charset="-122"/>
              </a:rPr>
              <a:t>x=r[s]</a:t>
            </a:r>
            <a:r>
              <a:rPr lang="zh-CN" altLang="en-US" dirty="0" smtClean="0">
                <a:latin typeface="宋体" charset="-122"/>
              </a:rPr>
              <a:t>：</a:t>
            </a:r>
          </a:p>
          <a:p>
            <a:pPr lvl="2" eaLnBrk="1" hangingPunct="1">
              <a:lnSpc>
                <a:spcPct val="90000"/>
              </a:lnSpc>
            </a:pPr>
            <a:r>
              <a:rPr lang="zh-CN" altLang="en-US" dirty="0" smtClean="0">
                <a:latin typeface="宋体" charset="-122"/>
              </a:rPr>
              <a:t>初始时令</a:t>
            </a:r>
            <a:r>
              <a:rPr lang="en-US" altLang="zh-CN" dirty="0" err="1" smtClean="0">
                <a:latin typeface="宋体" charset="-122"/>
              </a:rPr>
              <a:t>i</a:t>
            </a:r>
            <a:r>
              <a:rPr lang="en-US" altLang="zh-CN" dirty="0" smtClean="0">
                <a:latin typeface="宋体" charset="-122"/>
              </a:rPr>
              <a:t>=</a:t>
            </a:r>
            <a:r>
              <a:rPr lang="en-US" altLang="zh-CN" dirty="0" err="1" smtClean="0">
                <a:latin typeface="宋体" charset="-122"/>
              </a:rPr>
              <a:t>s,j</a:t>
            </a:r>
            <a:r>
              <a:rPr lang="en-US" altLang="zh-CN" dirty="0" smtClean="0">
                <a:latin typeface="宋体" charset="-122"/>
              </a:rPr>
              <a:t>=t</a:t>
            </a:r>
          </a:p>
          <a:p>
            <a:pPr lvl="2" eaLnBrk="1" hangingPunct="1">
              <a:lnSpc>
                <a:spcPct val="90000"/>
              </a:lnSpc>
            </a:pPr>
            <a:r>
              <a:rPr lang="zh-CN" altLang="zh-CN" dirty="0" smtClean="0">
                <a:latin typeface="宋体" charset="-122"/>
              </a:rPr>
              <a:t>首先从</a:t>
            </a:r>
            <a:r>
              <a:rPr lang="en-US" altLang="zh-CN" dirty="0" smtClean="0">
                <a:latin typeface="宋体" charset="-122"/>
              </a:rPr>
              <a:t>j</a:t>
            </a:r>
            <a:r>
              <a:rPr lang="zh-CN" altLang="zh-CN" dirty="0" smtClean="0">
                <a:latin typeface="宋体" charset="-122"/>
              </a:rPr>
              <a:t>所指位置向前搜索第一个关键字小于</a:t>
            </a:r>
            <a:r>
              <a:rPr lang="en-US" altLang="zh-CN" dirty="0" smtClean="0">
                <a:latin typeface="宋体" charset="-122"/>
              </a:rPr>
              <a:t>x</a:t>
            </a:r>
            <a:r>
              <a:rPr lang="zh-CN" altLang="zh-CN" dirty="0" smtClean="0">
                <a:latin typeface="宋体" charset="-122"/>
              </a:rPr>
              <a:t>的记录，并和</a:t>
            </a:r>
            <a:r>
              <a:rPr lang="en-US" altLang="zh-CN" dirty="0" smtClean="0">
                <a:latin typeface="宋体" charset="-122"/>
              </a:rPr>
              <a:t>x</a:t>
            </a:r>
            <a:r>
              <a:rPr lang="zh-CN" altLang="zh-CN" dirty="0" smtClean="0">
                <a:latin typeface="宋体" charset="-122"/>
              </a:rPr>
              <a:t>交换</a:t>
            </a:r>
          </a:p>
          <a:p>
            <a:pPr lvl="2" eaLnBrk="1" hangingPunct="1">
              <a:lnSpc>
                <a:spcPct val="90000"/>
              </a:lnSpc>
            </a:pPr>
            <a:r>
              <a:rPr lang="zh-CN" altLang="zh-CN" dirty="0" smtClean="0">
                <a:latin typeface="宋体" charset="-122"/>
              </a:rPr>
              <a:t>再从</a:t>
            </a:r>
            <a:r>
              <a:rPr lang="en-US" altLang="zh-CN" dirty="0" err="1" smtClean="0">
                <a:latin typeface="宋体" charset="-122"/>
              </a:rPr>
              <a:t>i</a:t>
            </a:r>
            <a:r>
              <a:rPr lang="zh-CN" altLang="zh-CN" dirty="0" smtClean="0">
                <a:latin typeface="宋体" charset="-122"/>
              </a:rPr>
              <a:t>所指位置起向后搜索，找到第一个关键字大于</a:t>
            </a:r>
            <a:r>
              <a:rPr lang="en-US" altLang="zh-CN" dirty="0" smtClean="0">
                <a:latin typeface="宋体" charset="-122"/>
              </a:rPr>
              <a:t>x</a:t>
            </a:r>
            <a:r>
              <a:rPr lang="zh-CN" altLang="zh-CN" dirty="0" smtClean="0">
                <a:latin typeface="宋体" charset="-122"/>
              </a:rPr>
              <a:t>的记录，</a:t>
            </a:r>
            <a:r>
              <a:rPr lang="zh-CN" altLang="en-US" dirty="0" smtClean="0">
                <a:latin typeface="宋体" charset="-122"/>
              </a:rPr>
              <a:t>并</a:t>
            </a:r>
            <a:r>
              <a:rPr lang="zh-CN" altLang="zh-CN" dirty="0" smtClean="0">
                <a:latin typeface="宋体" charset="-122"/>
              </a:rPr>
              <a:t>和</a:t>
            </a:r>
            <a:r>
              <a:rPr lang="en-US" altLang="zh-CN" dirty="0" smtClean="0">
                <a:latin typeface="宋体" charset="-122"/>
              </a:rPr>
              <a:t>x</a:t>
            </a:r>
            <a:r>
              <a:rPr lang="zh-CN" altLang="zh-CN" dirty="0" smtClean="0">
                <a:latin typeface="宋体" charset="-122"/>
              </a:rPr>
              <a:t>交换</a:t>
            </a:r>
          </a:p>
          <a:p>
            <a:pPr lvl="2" eaLnBrk="1" hangingPunct="1">
              <a:lnSpc>
                <a:spcPct val="90000"/>
              </a:lnSpc>
            </a:pPr>
            <a:r>
              <a:rPr lang="zh-CN" altLang="zh-CN" dirty="0" smtClean="0">
                <a:latin typeface="宋体" charset="-122"/>
              </a:rPr>
              <a:t>重复上述两步，直至</a:t>
            </a:r>
            <a:r>
              <a:rPr lang="en-US" altLang="zh-CN" dirty="0" err="1" smtClean="0">
                <a:latin typeface="宋体" charset="-122"/>
              </a:rPr>
              <a:t>i</a:t>
            </a:r>
            <a:r>
              <a:rPr lang="en-US" altLang="zh-CN" dirty="0" smtClean="0">
                <a:latin typeface="宋体" charset="-122"/>
              </a:rPr>
              <a:t>==j</a:t>
            </a:r>
            <a:r>
              <a:rPr lang="zh-CN" altLang="zh-CN" dirty="0" smtClean="0">
                <a:latin typeface="宋体" charset="-122"/>
              </a:rPr>
              <a:t>为止</a:t>
            </a:r>
          </a:p>
          <a:p>
            <a:pPr lvl="1" eaLnBrk="1" hangingPunct="1">
              <a:lnSpc>
                <a:spcPct val="90000"/>
              </a:lnSpc>
            </a:pPr>
            <a:r>
              <a:rPr lang="zh-CN" altLang="zh-CN" dirty="0" smtClean="0">
                <a:latin typeface="宋体" charset="-122"/>
              </a:rPr>
              <a:t>分别</a:t>
            </a:r>
            <a:r>
              <a:rPr lang="zh-CN" altLang="en-US" dirty="0" smtClean="0">
                <a:latin typeface="宋体" charset="-122"/>
              </a:rPr>
              <a:t>对分解出的左、右两个子序列按上述步骤继续进行分解，</a:t>
            </a:r>
            <a:r>
              <a:rPr lang="zh-CN" altLang="zh-CN" dirty="0" smtClean="0">
                <a:solidFill>
                  <a:srgbClr val="FF0000"/>
                </a:solidFill>
                <a:latin typeface="宋体" charset="-122"/>
              </a:rPr>
              <a:t>直到每个子序列只含有一个记录为止</a:t>
            </a:r>
            <a:r>
              <a:rPr lang="en-US" altLang="zh-CN" dirty="0" smtClean="0">
                <a:latin typeface="宋体" charset="-122"/>
              </a:rPr>
              <a:t>,</a:t>
            </a:r>
            <a:r>
              <a:rPr lang="zh-CN" altLang="en-US" dirty="0" smtClean="0">
                <a:latin typeface="宋体" charset="-122"/>
              </a:rPr>
              <a:t>即序列全部有序</a:t>
            </a:r>
          </a:p>
        </p:txBody>
      </p:sp>
    </p:spTree>
    <p:extLst>
      <p:ext uri="{BB962C8B-B14F-4D97-AF65-F5344CB8AC3E}">
        <p14:creationId xmlns:p14="http://schemas.microsoft.com/office/powerpoint/2010/main" val="378786752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539750" y="1052513"/>
            <a:ext cx="8001000" cy="5183187"/>
          </a:xfrm>
        </p:spPr>
        <p:txBody>
          <a:bodyPr/>
          <a:lstStyle/>
          <a:p>
            <a:pPr eaLnBrk="1" hangingPunct="1"/>
            <a:r>
              <a:rPr lang="zh-CN" altLang="en-US" smtClean="0">
                <a:latin typeface="宋体" charset="-122"/>
              </a:rPr>
              <a:t>快速排序</a:t>
            </a:r>
            <a:r>
              <a:rPr lang="en-US" altLang="zh-CN" smtClean="0">
                <a:latin typeface="宋体" charset="-122"/>
              </a:rPr>
              <a:t>——</a:t>
            </a:r>
            <a:r>
              <a:rPr lang="zh-CN" altLang="en-US" smtClean="0">
                <a:latin typeface="宋体" charset="-122"/>
              </a:rPr>
              <a:t>算法实现</a:t>
            </a:r>
          </a:p>
        </p:txBody>
      </p:sp>
      <p:sp>
        <p:nvSpPr>
          <p:cNvPr id="72707" name="Text Box 3"/>
          <p:cNvSpPr txBox="1">
            <a:spLocks noChangeArrowheads="1"/>
          </p:cNvSpPr>
          <p:nvPr/>
        </p:nvSpPr>
        <p:spPr bwMode="auto">
          <a:xfrm>
            <a:off x="107504" y="1052512"/>
            <a:ext cx="8411277" cy="5632311"/>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dirty="0" smtClean="0">
                <a:solidFill>
                  <a:srgbClr val="000066"/>
                </a:solidFill>
                <a:latin typeface="Consolas" panose="020B0609020204030204" pitchFamily="49" charset="0"/>
              </a:rPr>
              <a:t>void </a:t>
            </a:r>
            <a:r>
              <a:rPr lang="en-US" altLang="zh-CN" sz="2000" dirty="0" err="1" smtClean="0">
                <a:solidFill>
                  <a:srgbClr val="000066"/>
                </a:solidFill>
                <a:latin typeface="Consolas" panose="020B0609020204030204" pitchFamily="49" charset="0"/>
              </a:rPr>
              <a:t>quick_sort</a:t>
            </a:r>
            <a:r>
              <a:rPr lang="en-US" altLang="zh-CN" sz="2000" dirty="0" smtClean="0">
                <a:solidFill>
                  <a:srgbClr val="000066"/>
                </a:solidFill>
                <a:latin typeface="Consolas" panose="020B0609020204030204" pitchFamily="49" charset="0"/>
              </a:rPr>
              <a:t>(</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*item</a:t>
            </a:r>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left</a:t>
            </a:r>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right)</a:t>
            </a:r>
          </a:p>
          <a:p>
            <a:pPr eaLnBrk="1" hangingPunct="1"/>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i,j,x,t</a:t>
            </a:r>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=left; j=right</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x = item[left];                 /*  </a:t>
            </a:r>
            <a:r>
              <a:rPr lang="zh-CN" altLang="en-US" sz="2000" dirty="0" smtClean="0">
                <a:solidFill>
                  <a:srgbClr val="000066"/>
                </a:solidFill>
                <a:latin typeface="Consolas" panose="020B0609020204030204" pitchFamily="49" charset="0"/>
              </a:rPr>
              <a:t>计算</a:t>
            </a:r>
            <a:r>
              <a:rPr lang="zh-CN" altLang="en-US" dirty="0">
                <a:solidFill>
                  <a:srgbClr val="000066"/>
                </a:solidFill>
                <a:latin typeface="Consolas" panose="020B0609020204030204" pitchFamily="49" charset="0"/>
              </a:rPr>
              <a:t>分界点</a:t>
            </a:r>
            <a:r>
              <a:rPr lang="zh-CN" altLang="en-US" sz="2000" dirty="0" smtClean="0">
                <a:solidFill>
                  <a:srgbClr val="000066"/>
                </a:solidFill>
                <a:latin typeface="Consolas" panose="020B0609020204030204" pitchFamily="49" charset="0"/>
              </a:rPr>
              <a:t>位置  </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do {                            /*  </a:t>
            </a:r>
            <a:r>
              <a:rPr lang="en-US" altLang="zh-CN" sz="2000" dirty="0" err="1" smtClean="0">
                <a:solidFill>
                  <a:srgbClr val="000066"/>
                </a:solidFill>
                <a:latin typeface="Consolas" panose="020B0609020204030204" pitchFamily="49" charset="0"/>
              </a:rPr>
              <a:t>i</a:t>
            </a:r>
            <a:r>
              <a:rPr lang="en-US" altLang="zh-CN" sz="2000" dirty="0" err="1">
                <a:solidFill>
                  <a:srgbClr val="000066"/>
                </a:solidFill>
                <a:latin typeface="Consolas" panose="020B0609020204030204" pitchFamily="49" charset="0"/>
              </a:rPr>
              <a:t>≤j</a:t>
            </a:r>
            <a:r>
              <a:rPr lang="en-US" altLang="zh-CN" sz="2000" dirty="0">
                <a:solidFill>
                  <a:srgbClr val="000066"/>
                </a:solidFill>
                <a:latin typeface="Consolas" panose="020B0609020204030204" pitchFamily="49" charset="0"/>
              </a:rPr>
              <a:t> </a:t>
            </a:r>
            <a:r>
              <a:rPr lang="zh-CN" altLang="en-US" sz="2000" dirty="0">
                <a:solidFill>
                  <a:srgbClr val="000066"/>
                </a:solidFill>
                <a:latin typeface="Consolas" panose="020B0609020204030204" pitchFamily="49" charset="0"/>
              </a:rPr>
              <a:t>的循环</a:t>
            </a:r>
            <a:r>
              <a:rPr lang="zh-CN" altLang="en-US" sz="2000" dirty="0" smtClean="0">
                <a:solidFill>
                  <a:srgbClr val="000066"/>
                </a:solidFill>
                <a:latin typeface="Consolas" panose="020B0609020204030204" pitchFamily="49" charset="0"/>
              </a:rPr>
              <a:t>处理</a:t>
            </a:r>
            <a:r>
              <a:rPr lang="en-US" altLang="zh-CN" sz="2000" dirty="0" smtClean="0">
                <a:solidFill>
                  <a:srgbClr val="000066"/>
                </a:solidFill>
                <a:latin typeface="Consolas" panose="020B0609020204030204" pitchFamily="49" charset="0"/>
              </a:rPr>
              <a:t> </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while(item[</a:t>
            </a:r>
            <a:r>
              <a:rPr lang="en-US" altLang="zh-CN" sz="2000" dirty="0" err="1" smtClean="0">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]&lt;x &amp;&amp; </a:t>
            </a:r>
            <a:r>
              <a:rPr lang="en-US" altLang="zh-CN" sz="2000" dirty="0" err="1">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&lt;right ) </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确定</a:t>
            </a:r>
            <a:r>
              <a:rPr lang="en-US" altLang="zh-CN" sz="2000" dirty="0" err="1">
                <a:solidFill>
                  <a:srgbClr val="000066"/>
                </a:solidFill>
                <a:latin typeface="Consolas" panose="020B0609020204030204" pitchFamily="49" charset="0"/>
              </a:rPr>
              <a:t>i</a:t>
            </a:r>
            <a:r>
              <a:rPr lang="zh-CN" altLang="en-US" sz="2000" dirty="0">
                <a:solidFill>
                  <a:srgbClr val="000066"/>
                </a:solidFill>
                <a:latin typeface="Consolas" panose="020B0609020204030204" pitchFamily="49" charset="0"/>
              </a:rPr>
              <a:t>点交换</a:t>
            </a:r>
            <a:r>
              <a:rPr lang="zh-CN" altLang="en-US" sz="2000" dirty="0" smtClean="0">
                <a:solidFill>
                  <a:srgbClr val="000066"/>
                </a:solidFill>
                <a:latin typeface="Consolas" panose="020B0609020204030204" pitchFamily="49" charset="0"/>
              </a:rPr>
              <a:t>位置 </a:t>
            </a:r>
            <a:r>
              <a:rPr lang="zh-CN" altLang="en-US" sz="2000" dirty="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while(x&lt;item[j] &amp;&amp; j&gt;left)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j-</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确定</a:t>
            </a:r>
            <a:r>
              <a:rPr lang="en-US" altLang="zh-CN" sz="2000" dirty="0">
                <a:solidFill>
                  <a:srgbClr val="000066"/>
                </a:solidFill>
                <a:latin typeface="Consolas" panose="020B0609020204030204" pitchFamily="49" charset="0"/>
              </a:rPr>
              <a:t>j</a:t>
            </a:r>
            <a:r>
              <a:rPr lang="zh-CN" altLang="en-US" sz="2000" dirty="0">
                <a:solidFill>
                  <a:srgbClr val="000066"/>
                </a:solidFill>
                <a:latin typeface="Consolas" panose="020B0609020204030204" pitchFamily="49" charset="0"/>
              </a:rPr>
              <a:t>点交换</a:t>
            </a:r>
            <a:r>
              <a:rPr lang="zh-CN" altLang="en-US" sz="2000" dirty="0" smtClean="0">
                <a:solidFill>
                  <a:srgbClr val="000066"/>
                </a:solidFill>
                <a:latin typeface="Consolas" panose="020B0609020204030204" pitchFamily="49" charset="0"/>
              </a:rPr>
              <a:t>位置 </a:t>
            </a:r>
            <a:r>
              <a:rPr lang="zh-CN" altLang="en-US" sz="2000" dirty="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a:t>
            </a:r>
          </a:p>
          <a:p>
            <a:pPr eaLnBrk="1" hangingPunct="1"/>
            <a:r>
              <a:rPr lang="en-US" altLang="zh-CN" sz="2000" dirty="0" smtClean="0">
                <a:solidFill>
                  <a:srgbClr val="000066"/>
                </a:solidFill>
                <a:latin typeface="Consolas" panose="020B0609020204030204" pitchFamily="49" charset="0"/>
              </a:rPr>
              <a:t>           if(</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&lt;= j)        /*  </a:t>
            </a:r>
            <a:r>
              <a:rPr lang="zh-CN" altLang="en-US" sz="2000" dirty="0" smtClean="0">
                <a:solidFill>
                  <a:srgbClr val="000066"/>
                </a:solidFill>
                <a:latin typeface="Consolas" panose="020B0609020204030204" pitchFamily="49" charset="0"/>
              </a:rPr>
              <a:t>如果</a:t>
            </a:r>
            <a:r>
              <a:rPr lang="en-US" altLang="zh-CN" sz="2000" dirty="0" err="1">
                <a:solidFill>
                  <a:srgbClr val="000066"/>
                </a:solidFill>
                <a:latin typeface="Consolas" panose="020B0609020204030204" pitchFamily="49" charset="0"/>
              </a:rPr>
              <a:t>i</a:t>
            </a:r>
            <a:r>
              <a:rPr lang="zh-CN" altLang="en-US" sz="2000" dirty="0">
                <a:solidFill>
                  <a:srgbClr val="000066"/>
                </a:solidFill>
                <a:latin typeface="Consolas" panose="020B0609020204030204" pitchFamily="49" charset="0"/>
              </a:rPr>
              <a:t>、</a:t>
            </a:r>
            <a:r>
              <a:rPr lang="en-US" altLang="zh-CN" sz="2000" dirty="0">
                <a:solidFill>
                  <a:srgbClr val="000066"/>
                </a:solidFill>
                <a:latin typeface="Consolas" panose="020B0609020204030204" pitchFamily="49" charset="0"/>
              </a:rPr>
              <a:t>j</a:t>
            </a:r>
            <a:r>
              <a:rPr lang="zh-CN" altLang="en-US" sz="2000" dirty="0">
                <a:solidFill>
                  <a:srgbClr val="000066"/>
                </a:solidFill>
                <a:latin typeface="Consolas" panose="020B0609020204030204" pitchFamily="49" charset="0"/>
              </a:rPr>
              <a:t>位置合法，则交换 *</a:t>
            </a:r>
            <a:r>
              <a:rPr lang="en-US" altLang="zh-CN" sz="2000" dirty="0" smtClean="0">
                <a:solidFill>
                  <a:srgbClr val="000066"/>
                </a:solidFill>
                <a:latin typeface="Consolas" panose="020B0609020204030204" pitchFamily="49" charset="0"/>
              </a:rPr>
              <a:t>/</a:t>
            </a:r>
          </a:p>
          <a:p>
            <a:pPr eaLnBrk="1" hangingPunct="1"/>
            <a:r>
              <a:rPr lang="en-US" altLang="zh-CN" sz="2000" dirty="0" smtClean="0">
                <a:solidFill>
                  <a:srgbClr val="000066"/>
                </a:solidFill>
                <a:latin typeface="Consolas" panose="020B0609020204030204" pitchFamily="49" charset="0"/>
              </a:rPr>
              <a:t>           {  t = A[</a:t>
            </a:r>
            <a:r>
              <a:rPr lang="en-US" altLang="zh-CN" sz="2000" dirty="0" err="1" smtClean="0">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A[</a:t>
            </a:r>
            <a:r>
              <a:rPr lang="en-US" altLang="zh-CN" sz="2000" dirty="0" err="1">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a:t>
            </a:r>
            <a:r>
              <a:rPr lang="zh-CN" altLang="en-US" sz="2000" dirty="0">
                <a:solidFill>
                  <a:srgbClr val="000066"/>
                </a:solidFill>
                <a:latin typeface="Consolas" panose="020B0609020204030204" pitchFamily="49" charset="0"/>
              </a:rPr>
              <a:t>和</a:t>
            </a:r>
            <a:r>
              <a:rPr lang="en-US" altLang="zh-CN" sz="2000" dirty="0">
                <a:solidFill>
                  <a:srgbClr val="000066"/>
                </a:solidFill>
                <a:latin typeface="Consolas" panose="020B0609020204030204" pitchFamily="49" charset="0"/>
              </a:rPr>
              <a:t>A[j]</a:t>
            </a:r>
            <a:r>
              <a:rPr lang="zh-CN" altLang="en-US" sz="2000" dirty="0">
                <a:solidFill>
                  <a:srgbClr val="000066"/>
                </a:solidFill>
                <a:latin typeface="Consolas" panose="020B0609020204030204" pitchFamily="49" charset="0"/>
              </a:rPr>
              <a:t>的位置      *</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A[</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 A[j</a:t>
            </a:r>
            <a:r>
              <a:rPr lang="en-US" altLang="zh-CN" sz="2000" dirty="0">
                <a:solidFill>
                  <a:srgbClr val="000066"/>
                </a:solidFill>
                <a:latin typeface="Consolas" panose="020B0609020204030204" pitchFamily="49" charset="0"/>
              </a:rPr>
              <a:t>]; </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A[j] = t</a:t>
            </a:r>
            <a:r>
              <a:rPr lang="en-US" altLang="zh-CN" sz="2000" dirty="0">
                <a:solidFill>
                  <a:srgbClr val="000066"/>
                </a:solidFill>
                <a:latin typeface="Consolas" panose="020B0609020204030204" pitchFamily="49" charset="0"/>
              </a:rPr>
              <a:t>;   </a:t>
            </a:r>
          </a:p>
          <a:p>
            <a:pPr eaLnBrk="1" hangingPunct="1"/>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j-</a:t>
            </a:r>
            <a:r>
              <a:rPr lang="en-US" altLang="zh-CN" sz="2000" dirty="0">
                <a:solidFill>
                  <a:srgbClr val="000066"/>
                </a:solidFill>
                <a:latin typeface="Consolas" panose="020B0609020204030204" pitchFamily="49" charset="0"/>
              </a:rPr>
              <a:t>-;</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while(</a:t>
            </a:r>
            <a:r>
              <a:rPr lang="en-US" altLang="zh-CN" sz="2000" dirty="0" err="1">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&lt;=j);</a:t>
            </a:r>
          </a:p>
          <a:p>
            <a:pPr eaLnBrk="1" hangingPunct="1"/>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if(left &lt; j</a:t>
            </a:r>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quick_sort</a:t>
            </a:r>
            <a:r>
              <a:rPr lang="en-US" altLang="zh-CN" sz="2000" dirty="0" smtClean="0">
                <a:solidFill>
                  <a:srgbClr val="000066"/>
                </a:solidFill>
                <a:latin typeface="Consolas" panose="020B0609020204030204" pitchFamily="49" charset="0"/>
              </a:rPr>
              <a:t>(item, left, j</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zh-CN" altLang="en-US" sz="2000" dirty="0">
                <a:solidFill>
                  <a:srgbClr val="000066"/>
                </a:solidFill>
                <a:latin typeface="Consolas" panose="020B0609020204030204" pitchFamily="49" charset="0"/>
              </a:rPr>
              <a:t>处理左</a:t>
            </a:r>
            <a:r>
              <a:rPr lang="zh-CN" altLang="en-US" sz="2000" dirty="0" smtClean="0">
                <a:solidFill>
                  <a:srgbClr val="000066"/>
                </a:solidFill>
                <a:latin typeface="Consolas" panose="020B0609020204030204" pitchFamily="49" charset="0"/>
              </a:rPr>
              <a:t>部*</a:t>
            </a:r>
            <a:r>
              <a:rPr lang="en-US" altLang="zh-CN" sz="2000" dirty="0" smtClean="0">
                <a:solidFill>
                  <a:srgbClr val="000066"/>
                </a:solidFill>
                <a:latin typeface="Consolas" panose="020B0609020204030204" pitchFamily="49" charset="0"/>
              </a:rPr>
              <a:t>/</a:t>
            </a:r>
          </a:p>
          <a:p>
            <a:pPr eaLnBrk="1" hangingPunct="1"/>
            <a:r>
              <a:rPr lang="en-US" altLang="zh-CN" sz="2000" dirty="0" smtClean="0">
                <a:solidFill>
                  <a:srgbClr val="000066"/>
                </a:solidFill>
                <a:latin typeface="Consolas" panose="020B0609020204030204" pitchFamily="49" charset="0"/>
              </a:rPr>
              <a:t>     if(</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&lt; right) </a:t>
            </a:r>
            <a:r>
              <a:rPr lang="en-US" altLang="zh-CN" sz="2000" dirty="0" err="1" smtClean="0">
                <a:solidFill>
                  <a:srgbClr val="000066"/>
                </a:solidFill>
                <a:latin typeface="Consolas" panose="020B0609020204030204" pitchFamily="49" charset="0"/>
              </a:rPr>
              <a:t>quick_sort</a:t>
            </a:r>
            <a:r>
              <a:rPr lang="en-US" altLang="zh-CN" sz="2000" dirty="0" smtClean="0">
                <a:solidFill>
                  <a:srgbClr val="000066"/>
                </a:solidFill>
                <a:latin typeface="Consolas" panose="020B0609020204030204" pitchFamily="49" charset="0"/>
              </a:rPr>
              <a:t>(item,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right); /*</a:t>
            </a:r>
            <a:r>
              <a:rPr lang="zh-CN" altLang="en-US" sz="2000" dirty="0">
                <a:solidFill>
                  <a:srgbClr val="000066"/>
                </a:solidFill>
                <a:latin typeface="Consolas" panose="020B0609020204030204" pitchFamily="49" charset="0"/>
              </a:rPr>
              <a:t>处理</a:t>
            </a:r>
            <a:r>
              <a:rPr lang="zh-CN" altLang="en-US" sz="2000" dirty="0" smtClean="0">
                <a:solidFill>
                  <a:srgbClr val="000066"/>
                </a:solidFill>
                <a:latin typeface="Consolas" panose="020B0609020204030204" pitchFamily="49" charset="0"/>
              </a:rPr>
              <a:t>右部*</a:t>
            </a:r>
            <a:r>
              <a:rPr lang="en-US" altLang="zh-CN" sz="2000" dirty="0" smtClean="0">
                <a:solidFill>
                  <a:srgbClr val="000066"/>
                </a:solidFill>
                <a:latin typeface="Consolas" panose="020B0609020204030204" pitchFamily="49" charset="0"/>
              </a:rPr>
              <a:t>/</a:t>
            </a:r>
          </a:p>
          <a:p>
            <a:pPr eaLnBrk="1" hangingPunct="1"/>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Tree>
    <p:extLst>
      <p:ext uri="{BB962C8B-B14F-4D97-AF65-F5344CB8AC3E}">
        <p14:creationId xmlns:p14="http://schemas.microsoft.com/office/powerpoint/2010/main" val="190626036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755650" y="1196975"/>
            <a:ext cx="8064500" cy="5327650"/>
          </a:xfrm>
        </p:spPr>
        <p:txBody>
          <a:bodyPr/>
          <a:lstStyle/>
          <a:p>
            <a:pPr eaLnBrk="1" hangingPunct="1"/>
            <a:r>
              <a:rPr lang="zh-CN" altLang="en-US" smtClean="0">
                <a:latin typeface="宋体" charset="-122"/>
              </a:rPr>
              <a:t>快速排序</a:t>
            </a:r>
            <a:r>
              <a:rPr lang="en-US" altLang="zh-CN" smtClean="0">
                <a:latin typeface="宋体" charset="-122"/>
              </a:rPr>
              <a:t>——</a:t>
            </a:r>
            <a:r>
              <a:rPr lang="zh-CN" altLang="en-US" smtClean="0">
                <a:latin typeface="宋体" charset="-122"/>
              </a:rPr>
              <a:t>算法分析</a:t>
            </a:r>
          </a:p>
          <a:p>
            <a:pPr lvl="1" eaLnBrk="1" hangingPunct="1"/>
            <a:r>
              <a:rPr lang="zh-CN" altLang="en-US" smtClean="0">
                <a:latin typeface="宋体" charset="-122"/>
              </a:rPr>
              <a:t>时间复杂度</a:t>
            </a:r>
          </a:p>
          <a:p>
            <a:pPr lvl="2" eaLnBrk="1" hangingPunct="1"/>
            <a:r>
              <a:rPr lang="zh-CN" altLang="en-US" smtClean="0"/>
              <a:t>最好情况</a:t>
            </a:r>
            <a:r>
              <a:rPr lang="en-US" altLang="zh-CN" smtClean="0">
                <a:latin typeface="Arial" charset="0"/>
              </a:rPr>
              <a:t>——</a:t>
            </a:r>
            <a:r>
              <a:rPr lang="zh-CN" altLang="en-US" smtClean="0"/>
              <a:t>每次总是选到中间值作枢轴</a:t>
            </a:r>
            <a:r>
              <a:rPr lang="en-US" altLang="zh-CN" smtClean="0"/>
              <a:t>T(n)=O(nlog</a:t>
            </a:r>
            <a:r>
              <a:rPr lang="en-US" altLang="zh-CN" baseline="-25000" smtClean="0"/>
              <a:t>2</a:t>
            </a:r>
            <a:r>
              <a:rPr lang="en-US" altLang="zh-CN" smtClean="0"/>
              <a:t>n)</a:t>
            </a:r>
          </a:p>
          <a:p>
            <a:pPr lvl="2" eaLnBrk="1" hangingPunct="1"/>
            <a:r>
              <a:rPr lang="zh-CN" altLang="zh-CN" smtClean="0"/>
              <a:t>最坏情况</a:t>
            </a:r>
            <a:r>
              <a:rPr lang="zh-CN" altLang="zh-CN" smtClean="0">
                <a:latin typeface="Arial" charset="0"/>
              </a:rPr>
              <a:t>——</a:t>
            </a:r>
            <a:r>
              <a:rPr lang="zh-CN" altLang="zh-CN" smtClean="0"/>
              <a:t>每次总是选到最小或最大元素作枢轴</a:t>
            </a:r>
            <a:r>
              <a:rPr lang="en-US" altLang="zh-CN" smtClean="0"/>
              <a:t>T(n)=O(n</a:t>
            </a:r>
            <a:r>
              <a:rPr lang="en-US" altLang="zh-CN" smtClean="0">
                <a:latin typeface="Arial" charset="0"/>
              </a:rPr>
              <a:t>²</a:t>
            </a:r>
            <a:r>
              <a:rPr lang="en-US" altLang="zh-CN" smtClean="0"/>
              <a:t>)</a:t>
            </a:r>
          </a:p>
          <a:p>
            <a:pPr lvl="2" eaLnBrk="1" hangingPunct="1"/>
            <a:r>
              <a:rPr lang="zh-CN" altLang="en-US" smtClean="0"/>
              <a:t>时间复杂度： </a:t>
            </a:r>
            <a:r>
              <a:rPr lang="en-US" altLang="zh-CN" smtClean="0"/>
              <a:t>T(n)=O(n</a:t>
            </a:r>
            <a:r>
              <a:rPr lang="en-US" altLang="zh-CN" smtClean="0">
                <a:latin typeface="Arial" charset="0"/>
              </a:rPr>
              <a:t>²</a:t>
            </a:r>
            <a:r>
              <a:rPr lang="en-US" altLang="zh-CN" smtClean="0"/>
              <a:t>)</a:t>
            </a:r>
          </a:p>
          <a:p>
            <a:pPr lvl="2" eaLnBrk="1" hangingPunct="1"/>
            <a:r>
              <a:rPr lang="zh-CN" altLang="en-US" smtClean="0">
                <a:sym typeface="Symbol" pitchFamily="18" charset="2"/>
              </a:rPr>
              <a:t>分界点选取方法不同，排序效果差异很大；</a:t>
            </a:r>
          </a:p>
        </p:txBody>
      </p:sp>
      <p:sp>
        <p:nvSpPr>
          <p:cNvPr id="73731" name="Text Box 3"/>
          <p:cNvSpPr txBox="1">
            <a:spLocks noChangeArrowheads="1"/>
          </p:cNvSpPr>
          <p:nvPr/>
        </p:nvSpPr>
        <p:spPr bwMode="auto">
          <a:xfrm>
            <a:off x="2667000" y="2819400"/>
            <a:ext cx="24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 </a:t>
            </a:r>
          </a:p>
        </p:txBody>
      </p:sp>
    </p:spTree>
    <p:extLst>
      <p:ext uri="{BB962C8B-B14F-4D97-AF65-F5344CB8AC3E}">
        <p14:creationId xmlns:p14="http://schemas.microsoft.com/office/powerpoint/2010/main" val="198699136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755650" y="1196975"/>
            <a:ext cx="8064500" cy="5327650"/>
          </a:xfrm>
        </p:spPr>
        <p:txBody>
          <a:bodyPr/>
          <a:lstStyle/>
          <a:p>
            <a:pPr eaLnBrk="1" hangingPunct="1"/>
            <a:r>
              <a:rPr lang="zh-CN" altLang="en-US" smtClean="0">
                <a:latin typeface="宋体" charset="-122"/>
              </a:rPr>
              <a:t>快速排序</a:t>
            </a:r>
            <a:r>
              <a:rPr lang="en-US" altLang="zh-CN" smtClean="0">
                <a:latin typeface="宋体" charset="-122"/>
              </a:rPr>
              <a:t>——</a:t>
            </a:r>
            <a:r>
              <a:rPr lang="zh-CN" altLang="en-US" smtClean="0">
                <a:latin typeface="宋体" charset="-122"/>
              </a:rPr>
              <a:t>算法分析</a:t>
            </a:r>
          </a:p>
          <a:p>
            <a:pPr lvl="1" eaLnBrk="1" hangingPunct="1"/>
            <a:r>
              <a:rPr lang="zh-CN" altLang="en-US" sz="3200" smtClean="0">
                <a:latin typeface="宋体" charset="-122"/>
              </a:rPr>
              <a:t>空间复杂度</a:t>
            </a:r>
          </a:p>
          <a:p>
            <a:pPr lvl="2" eaLnBrk="1" hangingPunct="1"/>
            <a:r>
              <a:rPr lang="zh-CN" altLang="en-US" smtClean="0">
                <a:latin typeface="宋体" charset="-122"/>
              </a:rPr>
              <a:t>为实现递归，栈所需要的辅助空间</a:t>
            </a:r>
          </a:p>
          <a:p>
            <a:pPr lvl="2" eaLnBrk="1" hangingPunct="1"/>
            <a:r>
              <a:rPr lang="zh-CN" altLang="en-US" smtClean="0"/>
              <a:t>最坏情况：</a:t>
            </a:r>
            <a:r>
              <a:rPr lang="en-US" altLang="zh-CN" smtClean="0"/>
              <a:t>S(n)=O(n)</a:t>
            </a:r>
          </a:p>
          <a:p>
            <a:pPr lvl="2" eaLnBrk="1" hangingPunct="1"/>
            <a:r>
              <a:rPr lang="zh-CN" altLang="zh-CN" smtClean="0"/>
              <a:t>一般情况：</a:t>
            </a:r>
            <a:r>
              <a:rPr lang="en-US" altLang="zh-CN" smtClean="0"/>
              <a:t>S(n)=O(log</a:t>
            </a:r>
            <a:r>
              <a:rPr lang="en-US" altLang="zh-CN" baseline="-25000" smtClean="0"/>
              <a:t>2</a:t>
            </a:r>
            <a:r>
              <a:rPr lang="en-US" altLang="zh-CN" smtClean="0"/>
              <a:t>n)</a:t>
            </a:r>
          </a:p>
          <a:p>
            <a:pPr lvl="1" eaLnBrk="1" hangingPunct="1"/>
            <a:r>
              <a:rPr lang="zh-CN" altLang="en-US" smtClean="0">
                <a:latin typeface="宋体" charset="-122"/>
                <a:sym typeface="Symbol" pitchFamily="18" charset="2"/>
              </a:rPr>
              <a:t>快速排序算法是不稳定的</a:t>
            </a:r>
          </a:p>
        </p:txBody>
      </p:sp>
      <p:sp>
        <p:nvSpPr>
          <p:cNvPr id="74755" name="Text Box 3"/>
          <p:cNvSpPr txBox="1">
            <a:spLocks noChangeArrowheads="1"/>
          </p:cNvSpPr>
          <p:nvPr/>
        </p:nvSpPr>
        <p:spPr bwMode="auto">
          <a:xfrm>
            <a:off x="2667000" y="2819400"/>
            <a:ext cx="2476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 </a:t>
            </a:r>
          </a:p>
        </p:txBody>
      </p:sp>
    </p:spTree>
    <p:extLst>
      <p:ext uri="{BB962C8B-B14F-4D97-AF65-F5344CB8AC3E}">
        <p14:creationId xmlns:p14="http://schemas.microsoft.com/office/powerpoint/2010/main" val="249800869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a:xfrm>
            <a:off x="900113" y="1268413"/>
            <a:ext cx="6118225" cy="3641725"/>
          </a:xfrm>
        </p:spPr>
        <p:txBody>
          <a:bodyPr/>
          <a:lstStyle/>
          <a:p>
            <a:pPr eaLnBrk="1" hangingPunct="1"/>
            <a:r>
              <a:rPr lang="zh-CN" altLang="en-US" smtClean="0"/>
              <a:t>查找算法</a:t>
            </a:r>
          </a:p>
          <a:p>
            <a:pPr lvl="1" eaLnBrk="1" hangingPunct="1"/>
            <a:r>
              <a:rPr lang="zh-CN" altLang="en-US" smtClean="0">
                <a:latin typeface="楷体_GB2312" pitchFamily="49" charset="-122"/>
              </a:rPr>
              <a:t>顺序查找</a:t>
            </a:r>
          </a:p>
          <a:p>
            <a:pPr lvl="1" eaLnBrk="1" hangingPunct="1"/>
            <a:r>
              <a:rPr lang="zh-CN" altLang="en-US" smtClean="0">
                <a:latin typeface="楷体_GB2312" pitchFamily="49" charset="-122"/>
              </a:rPr>
              <a:t>折半查找</a:t>
            </a:r>
          </a:p>
          <a:p>
            <a:pPr lvl="1" eaLnBrk="1" hangingPunct="1"/>
            <a:r>
              <a:rPr lang="zh-CN" altLang="en-US" smtClean="0">
                <a:latin typeface="楷体_GB2312" pitchFamily="49" charset="-122"/>
              </a:rPr>
              <a:t>分块查找</a:t>
            </a:r>
          </a:p>
          <a:p>
            <a:pPr lvl="1" eaLnBrk="1" hangingPunct="1"/>
            <a:r>
              <a:rPr lang="zh-CN" altLang="en-US" smtClean="0">
                <a:latin typeface="楷体_GB2312" pitchFamily="49" charset="-122"/>
              </a:rPr>
              <a:t>二叉查找树</a:t>
            </a:r>
          </a:p>
          <a:p>
            <a:pPr lvl="1" eaLnBrk="1" hangingPunct="1"/>
            <a:endParaRPr lang="en-US" altLang="zh-CN" smtClean="0">
              <a:latin typeface="楷体_GB2312" pitchFamily="49"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684213" y="1125538"/>
            <a:ext cx="7920037" cy="5399087"/>
          </a:xfrm>
        </p:spPr>
        <p:txBody>
          <a:bodyPr/>
          <a:lstStyle/>
          <a:p>
            <a:pPr eaLnBrk="1" hangingPunct="1">
              <a:lnSpc>
                <a:spcPct val="90000"/>
              </a:lnSpc>
            </a:pPr>
            <a:r>
              <a:rPr lang="zh-CN" altLang="en-US" smtClean="0">
                <a:latin typeface="宋体" charset="-122"/>
              </a:rPr>
              <a:t>查找</a:t>
            </a:r>
          </a:p>
          <a:p>
            <a:pPr lvl="1" eaLnBrk="1" hangingPunct="1">
              <a:lnSpc>
                <a:spcPct val="90000"/>
              </a:lnSpc>
            </a:pPr>
            <a:r>
              <a:rPr lang="zh-CN" altLang="en-US" smtClean="0">
                <a:latin typeface="宋体" charset="-122"/>
              </a:rPr>
              <a:t>查找，也叫检索，是根据给定的某个值，在表中确定一个关键字等于给定值的记录或数据元素</a:t>
            </a:r>
          </a:p>
          <a:p>
            <a:pPr lvl="2" eaLnBrk="1" hangingPunct="1">
              <a:lnSpc>
                <a:spcPct val="90000"/>
              </a:lnSpc>
            </a:pPr>
            <a:r>
              <a:rPr lang="zh-CN" altLang="en-US" smtClean="0">
                <a:latin typeface="宋体" charset="-122"/>
              </a:rPr>
              <a:t>查找表是一组同一类型的数据元素</a:t>
            </a:r>
            <a:r>
              <a:rPr lang="en-US" altLang="zh-CN" smtClean="0">
                <a:latin typeface="宋体" charset="-122"/>
              </a:rPr>
              <a:t>(</a:t>
            </a:r>
            <a:r>
              <a:rPr lang="zh-CN" altLang="en-US" smtClean="0">
                <a:latin typeface="宋体" charset="-122"/>
              </a:rPr>
              <a:t>或记录</a:t>
            </a:r>
            <a:r>
              <a:rPr lang="en-US" altLang="zh-CN" smtClean="0">
                <a:latin typeface="宋体" charset="-122"/>
              </a:rPr>
              <a:t>)</a:t>
            </a:r>
            <a:r>
              <a:rPr lang="zh-CN" altLang="en-US" smtClean="0">
                <a:latin typeface="宋体" charset="-122"/>
              </a:rPr>
              <a:t>的待查数据元素的集合</a:t>
            </a:r>
          </a:p>
          <a:p>
            <a:pPr lvl="2" eaLnBrk="1" hangingPunct="1">
              <a:lnSpc>
                <a:spcPct val="90000"/>
              </a:lnSpc>
            </a:pPr>
            <a:r>
              <a:rPr kumimoji="1" lang="zh-CN" altLang="en-US" smtClean="0">
                <a:latin typeface="宋体" charset="-122"/>
              </a:rPr>
              <a:t>若查找表中存在这样一个记录，则称“查找成功”。查找结果给出整个记录的信息，或指示该记录在查找表中的位置；否则称“查找不成功”。查找结果给出“空记录”或“空指针”</a:t>
            </a:r>
            <a:endParaRPr lang="zh-CN" altLang="en-US" smtClean="0">
              <a:latin typeface="宋体" charset="-122"/>
            </a:endParaRPr>
          </a:p>
          <a:p>
            <a:pPr lvl="1" eaLnBrk="1" hangingPunct="1">
              <a:lnSpc>
                <a:spcPct val="90000"/>
              </a:lnSpc>
            </a:pPr>
            <a:r>
              <a:rPr lang="zh-CN" altLang="en-US" smtClean="0">
                <a:latin typeface="宋体" charset="-122"/>
              </a:rPr>
              <a:t>关键字</a:t>
            </a:r>
          </a:p>
          <a:p>
            <a:pPr lvl="2" eaLnBrk="1" hangingPunct="1">
              <a:lnSpc>
                <a:spcPct val="90000"/>
              </a:lnSpc>
            </a:pPr>
            <a:r>
              <a:rPr lang="zh-CN" altLang="en-US" smtClean="0">
                <a:latin typeface="宋体" charset="-122"/>
              </a:rPr>
              <a:t>是数据元素中某个数据项的值，它可以标识一个数据元素</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755650" y="1196975"/>
            <a:ext cx="7529513" cy="4524375"/>
          </a:xfrm>
        </p:spPr>
        <p:txBody>
          <a:bodyPr/>
          <a:lstStyle/>
          <a:p>
            <a:pPr algn="just" eaLnBrk="1" hangingPunct="1"/>
            <a:r>
              <a:rPr lang="zh-CN" altLang="en-US" smtClean="0">
                <a:latin typeface="宋体" charset="-122"/>
              </a:rPr>
              <a:t>排序</a:t>
            </a:r>
            <a:r>
              <a:rPr lang="en-US" altLang="zh-CN" smtClean="0">
                <a:latin typeface="宋体" charset="-122"/>
              </a:rPr>
              <a:t>(Sorting)</a:t>
            </a:r>
          </a:p>
          <a:p>
            <a:pPr lvl="1" algn="just" eaLnBrk="1" hangingPunct="1"/>
            <a:r>
              <a:rPr lang="zh-CN" altLang="en-US" smtClean="0">
                <a:latin typeface="宋体" charset="-122"/>
              </a:rPr>
              <a:t>将一个数据元素（或记录）的任意序列，重新排列成一个按关键字有序</a:t>
            </a:r>
            <a:r>
              <a:rPr lang="en-US" altLang="zh-CN" smtClean="0">
                <a:latin typeface="宋体" charset="-122"/>
              </a:rPr>
              <a:t>(</a:t>
            </a:r>
            <a:r>
              <a:rPr lang="zh-CN" altLang="en-US" smtClean="0">
                <a:latin typeface="宋体" charset="-122"/>
              </a:rPr>
              <a:t>递增</a:t>
            </a:r>
            <a:r>
              <a:rPr lang="en-US" altLang="zh-CN" smtClean="0">
                <a:latin typeface="宋体" charset="-122"/>
              </a:rPr>
              <a:t>/</a:t>
            </a:r>
            <a:r>
              <a:rPr lang="zh-CN" altLang="en-US" smtClean="0">
                <a:latin typeface="宋体" charset="-122"/>
              </a:rPr>
              <a:t>递减</a:t>
            </a:r>
            <a:r>
              <a:rPr lang="en-US" altLang="zh-CN" smtClean="0">
                <a:latin typeface="宋体" charset="-122"/>
              </a:rPr>
              <a:t>)</a:t>
            </a:r>
            <a:r>
              <a:rPr lang="zh-CN" altLang="en-US" smtClean="0">
                <a:latin typeface="宋体" charset="-122"/>
              </a:rPr>
              <a:t>的序列称为排序</a:t>
            </a:r>
          </a:p>
        </p:txBody>
      </p:sp>
    </p:spTree>
    <p:extLst>
      <p:ext uri="{BB962C8B-B14F-4D97-AF65-F5344CB8AC3E}">
        <p14:creationId xmlns:p14="http://schemas.microsoft.com/office/powerpoint/2010/main" val="1842255806"/>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p:txBody>
          <a:bodyPr/>
          <a:lstStyle/>
          <a:p>
            <a:pPr eaLnBrk="1" hangingPunct="1"/>
            <a:r>
              <a:rPr kumimoji="1" lang="zh-CN" altLang="en-US" smtClean="0">
                <a:latin typeface="宋体" charset="-122"/>
              </a:rPr>
              <a:t>如何进行查找</a:t>
            </a:r>
          </a:p>
          <a:p>
            <a:pPr lvl="1" eaLnBrk="1" hangingPunct="1"/>
            <a:r>
              <a:rPr kumimoji="1" lang="zh-CN" altLang="en-US" smtClean="0">
                <a:latin typeface="宋体" charset="-122"/>
              </a:rPr>
              <a:t>查找的方法取决于查找表的结构</a:t>
            </a:r>
          </a:p>
          <a:p>
            <a:pPr lvl="2" eaLnBrk="1" hangingPunct="1"/>
            <a:r>
              <a:rPr kumimoji="1" lang="zh-CN" altLang="en-US" smtClean="0">
                <a:latin typeface="宋体" charset="-122"/>
              </a:rPr>
              <a:t>查找表中的数据元素之间不存在明显的组织规律，因此不便于查找</a:t>
            </a:r>
          </a:p>
          <a:p>
            <a:pPr lvl="2" eaLnBrk="1" hangingPunct="1"/>
            <a:r>
              <a:rPr kumimoji="1" lang="zh-CN" altLang="en-US" smtClean="0">
                <a:latin typeface="宋体" charset="-122"/>
              </a:rPr>
              <a:t>为了提高查找的效率，需要在查找表中的元素之间人为地附加某种确定的关系</a:t>
            </a:r>
          </a:p>
          <a:p>
            <a:pPr lvl="3" eaLnBrk="1" hangingPunct="1"/>
            <a:r>
              <a:rPr kumimoji="1" lang="zh-CN" altLang="en-US" smtClean="0">
                <a:latin typeface="宋体" charset="-122"/>
              </a:rPr>
              <a:t>用另外一种结构来表示查找表</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p:txBody>
          <a:bodyPr/>
          <a:lstStyle/>
          <a:p>
            <a:pPr eaLnBrk="1" hangingPunct="1"/>
            <a:r>
              <a:rPr kumimoji="1" lang="zh-CN" altLang="en-US" smtClean="0"/>
              <a:t>如何进行查找</a:t>
            </a:r>
          </a:p>
          <a:p>
            <a:pPr lvl="1" eaLnBrk="1" hangingPunct="1">
              <a:spcBef>
                <a:spcPct val="0"/>
              </a:spcBef>
            </a:pPr>
            <a:r>
              <a:rPr kumimoji="1" lang="zh-CN" altLang="en-US" smtClean="0"/>
              <a:t>对查找表经常进行的操作</a:t>
            </a:r>
          </a:p>
          <a:p>
            <a:pPr lvl="2" algn="just" eaLnBrk="1" hangingPunct="1">
              <a:spcBef>
                <a:spcPct val="0"/>
              </a:spcBef>
            </a:pPr>
            <a:r>
              <a:rPr kumimoji="1" lang="zh-CN" altLang="en-US" smtClean="0"/>
              <a:t>查询某个</a:t>
            </a:r>
            <a:r>
              <a:rPr kumimoji="1" lang="zh-CN" altLang="en-US" smtClean="0">
                <a:latin typeface="宋体" charset="-122"/>
              </a:rPr>
              <a:t>“</a:t>
            </a:r>
            <a:r>
              <a:rPr kumimoji="1" lang="zh-CN" altLang="en-US" smtClean="0"/>
              <a:t>特定的</a:t>
            </a:r>
            <a:r>
              <a:rPr kumimoji="1" lang="zh-CN" altLang="en-US" smtClean="0">
                <a:latin typeface="宋体" charset="-122"/>
              </a:rPr>
              <a:t>”</a:t>
            </a:r>
            <a:r>
              <a:rPr kumimoji="1" lang="zh-CN" altLang="en-US" smtClean="0"/>
              <a:t>数据元素是否在查找表中</a:t>
            </a:r>
          </a:p>
          <a:p>
            <a:pPr lvl="2" algn="just" eaLnBrk="1" hangingPunct="1">
              <a:spcBef>
                <a:spcPct val="0"/>
              </a:spcBef>
            </a:pPr>
            <a:r>
              <a:rPr kumimoji="1" lang="zh-CN" altLang="en-US" smtClean="0"/>
              <a:t>检索某个</a:t>
            </a:r>
            <a:r>
              <a:rPr kumimoji="1" lang="zh-CN" altLang="en-US" smtClean="0">
                <a:latin typeface="宋体" charset="-122"/>
              </a:rPr>
              <a:t>“</a:t>
            </a:r>
            <a:r>
              <a:rPr kumimoji="1" lang="zh-CN" altLang="en-US" smtClean="0"/>
              <a:t>特定的</a:t>
            </a:r>
            <a:r>
              <a:rPr kumimoji="1" lang="zh-CN" altLang="en-US" smtClean="0">
                <a:latin typeface="宋体" charset="-122"/>
              </a:rPr>
              <a:t>”</a:t>
            </a:r>
            <a:r>
              <a:rPr kumimoji="1" lang="zh-CN" altLang="en-US" smtClean="0"/>
              <a:t>数据元素的各种属性</a:t>
            </a:r>
          </a:p>
          <a:p>
            <a:pPr lvl="2" algn="just" eaLnBrk="1" hangingPunct="1">
              <a:spcBef>
                <a:spcPct val="0"/>
              </a:spcBef>
            </a:pPr>
            <a:r>
              <a:rPr kumimoji="1" lang="zh-CN" altLang="en-US" smtClean="0"/>
              <a:t>在查找表中插入一个数据元素</a:t>
            </a:r>
          </a:p>
          <a:p>
            <a:pPr lvl="2" algn="just" eaLnBrk="1" hangingPunct="1">
              <a:spcBef>
                <a:spcPct val="0"/>
              </a:spcBef>
            </a:pPr>
            <a:r>
              <a:rPr kumimoji="1" lang="zh-CN" altLang="en-US" smtClean="0"/>
              <a:t>从查找表中删去某个数据元素</a:t>
            </a:r>
          </a:p>
          <a:p>
            <a:pPr lvl="1" algn="just" eaLnBrk="1" hangingPunct="1">
              <a:spcBef>
                <a:spcPct val="0"/>
              </a:spcBef>
            </a:pPr>
            <a:r>
              <a:rPr kumimoji="1" lang="zh-CN" altLang="en-US" smtClean="0"/>
              <a:t>查找表分为两类</a:t>
            </a:r>
            <a:endParaRPr lang="zh-CN" altLang="en-US" smtClean="0">
              <a:latin typeface="宋体" charset="-122"/>
            </a:endParaRPr>
          </a:p>
          <a:p>
            <a:pPr lvl="2" algn="just" eaLnBrk="1" hangingPunct="1">
              <a:spcBef>
                <a:spcPct val="0"/>
              </a:spcBef>
            </a:pPr>
            <a:r>
              <a:rPr lang="zh-CN" altLang="en-US" smtClean="0">
                <a:latin typeface="宋体" charset="-122"/>
              </a:rPr>
              <a:t>静态查找</a:t>
            </a:r>
            <a:endParaRPr lang="zh-CN" altLang="en-US" sz="2000" smtClean="0">
              <a:latin typeface="宋体" charset="-122"/>
            </a:endParaRPr>
          </a:p>
          <a:p>
            <a:pPr lvl="3" algn="just" eaLnBrk="1" hangingPunct="1">
              <a:spcBef>
                <a:spcPct val="0"/>
              </a:spcBef>
            </a:pPr>
            <a:r>
              <a:rPr lang="zh-CN" altLang="en-US" smtClean="0">
                <a:latin typeface="宋体" charset="-122"/>
              </a:rPr>
              <a:t>仅仅进行查询和检索操作</a:t>
            </a:r>
          </a:p>
          <a:p>
            <a:pPr lvl="3" algn="just" eaLnBrk="1" hangingPunct="1">
              <a:spcBef>
                <a:spcPct val="0"/>
              </a:spcBef>
            </a:pPr>
            <a:r>
              <a:rPr lang="zh-CN" altLang="en-US" smtClean="0">
                <a:latin typeface="宋体" charset="-122"/>
              </a:rPr>
              <a:t>不改变查找表中数据元素间的逻辑关系的查找</a:t>
            </a:r>
          </a:p>
          <a:p>
            <a:pPr lvl="2" algn="just" eaLnBrk="1" hangingPunct="1">
              <a:spcBef>
                <a:spcPct val="0"/>
              </a:spcBef>
            </a:pPr>
            <a:r>
              <a:rPr lang="zh-CN" altLang="en-US" smtClean="0">
                <a:latin typeface="宋体" charset="-122"/>
              </a:rPr>
              <a:t>动态查找</a:t>
            </a:r>
            <a:endParaRPr lang="zh-CN" altLang="en-US" sz="2000" smtClean="0">
              <a:latin typeface="宋体" charset="-122"/>
            </a:endParaRPr>
          </a:p>
          <a:p>
            <a:pPr lvl="3" algn="just" eaLnBrk="1" hangingPunct="1">
              <a:spcBef>
                <a:spcPct val="0"/>
              </a:spcBef>
            </a:pPr>
            <a:r>
              <a:rPr lang="zh-CN" altLang="en-US" sz="1800" smtClean="0">
                <a:latin typeface="宋体" charset="-122"/>
              </a:rPr>
              <a:t>除了进行查询和检索操作外，还对查找表进行插入、删除操作的查找</a:t>
            </a:r>
          </a:p>
          <a:p>
            <a:pPr lvl="3" algn="just" eaLnBrk="1" hangingPunct="1">
              <a:spcBef>
                <a:spcPct val="0"/>
              </a:spcBef>
            </a:pPr>
            <a:r>
              <a:rPr lang="zh-CN" altLang="en-US" sz="1800" smtClean="0">
                <a:latin typeface="宋体" charset="-122"/>
              </a:rPr>
              <a:t>动态地改变查找表中数据元素之间的逻辑关系</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body" sz="half" idx="1"/>
          </p:nvPr>
        </p:nvSpPr>
        <p:spPr>
          <a:xfrm>
            <a:off x="566738" y="1125538"/>
            <a:ext cx="8037512" cy="5543550"/>
          </a:xfrm>
        </p:spPr>
        <p:txBody>
          <a:bodyPr/>
          <a:lstStyle/>
          <a:p>
            <a:pPr eaLnBrk="1" hangingPunct="1"/>
            <a:r>
              <a:rPr kumimoji="1" lang="zh-CN" altLang="en-US" smtClean="0"/>
              <a:t>查找方法评价</a:t>
            </a:r>
          </a:p>
          <a:p>
            <a:pPr lvl="1" eaLnBrk="1" hangingPunct="1"/>
            <a:r>
              <a:rPr lang="zh-CN" altLang="en-US" smtClean="0"/>
              <a:t>查找速度</a:t>
            </a:r>
          </a:p>
          <a:p>
            <a:pPr lvl="1" eaLnBrk="1" hangingPunct="1"/>
            <a:r>
              <a:rPr lang="zh-CN" altLang="en-US" smtClean="0"/>
              <a:t>占用存储空间</a:t>
            </a:r>
          </a:p>
          <a:p>
            <a:pPr lvl="1" eaLnBrk="1" hangingPunct="1"/>
            <a:r>
              <a:rPr lang="zh-CN" altLang="en-US" smtClean="0"/>
              <a:t>算法本身复杂程度</a:t>
            </a:r>
          </a:p>
          <a:p>
            <a:pPr lvl="1" eaLnBrk="1" hangingPunct="1"/>
            <a:r>
              <a:rPr lang="zh-CN" altLang="en-US" smtClean="0"/>
              <a:t>平均查找长度</a:t>
            </a:r>
            <a:endParaRPr kumimoji="1" lang="zh-CN" altLang="en-US" smtClean="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body" sz="half" idx="1"/>
          </p:nvPr>
        </p:nvSpPr>
        <p:spPr>
          <a:xfrm>
            <a:off x="323850" y="1125538"/>
            <a:ext cx="8569325" cy="5543550"/>
          </a:xfrm>
        </p:spPr>
        <p:txBody>
          <a:bodyPr/>
          <a:lstStyle/>
          <a:p>
            <a:pPr eaLnBrk="1" hangingPunct="1">
              <a:lnSpc>
                <a:spcPct val="90000"/>
              </a:lnSpc>
            </a:pPr>
            <a:r>
              <a:rPr kumimoji="1" lang="zh-CN" altLang="en-US" smtClean="0">
                <a:latin typeface="宋体" charset="-122"/>
              </a:rPr>
              <a:t>查找方法评价</a:t>
            </a:r>
          </a:p>
          <a:p>
            <a:pPr lvl="1" eaLnBrk="1" hangingPunct="1">
              <a:lnSpc>
                <a:spcPct val="90000"/>
              </a:lnSpc>
            </a:pPr>
            <a:r>
              <a:rPr lang="zh-CN" altLang="en-US" smtClean="0">
                <a:latin typeface="宋体" charset="-122"/>
              </a:rPr>
              <a:t>平均查找长度</a:t>
            </a:r>
            <a:r>
              <a:rPr lang="en-US" altLang="zh-CN" sz="2000" smtClean="0">
                <a:latin typeface="宋体" charset="-122"/>
              </a:rPr>
              <a:t>ASL(Average Search Length)</a:t>
            </a:r>
          </a:p>
          <a:p>
            <a:pPr lvl="2" eaLnBrk="1" hangingPunct="1">
              <a:lnSpc>
                <a:spcPct val="90000"/>
              </a:lnSpc>
            </a:pPr>
            <a:r>
              <a:rPr kumimoji="1" lang="zh-CN" altLang="zh-CN" sz="2600" smtClean="0">
                <a:latin typeface="宋体" charset="-122"/>
              </a:rPr>
              <a:t>为确定记录在表中的位置，需和给定值进行比较的关键字的</a:t>
            </a:r>
            <a:r>
              <a:rPr kumimoji="1" lang="zh-CN" altLang="en-US" sz="2600" smtClean="0">
                <a:latin typeface="宋体" charset="-122"/>
              </a:rPr>
              <a:t>比较次数</a:t>
            </a:r>
            <a:r>
              <a:rPr kumimoji="1" lang="zh-CN" altLang="zh-CN" sz="2600" smtClean="0">
                <a:latin typeface="宋体" charset="-122"/>
              </a:rPr>
              <a:t>的期望值，</a:t>
            </a:r>
            <a:r>
              <a:rPr kumimoji="1" lang="zh-CN" altLang="en-US" sz="2600" smtClean="0">
                <a:latin typeface="宋体" charset="-122"/>
              </a:rPr>
              <a:t>对含有</a:t>
            </a:r>
            <a:r>
              <a:rPr kumimoji="1" lang="en-US" altLang="zh-CN" sz="2600" smtClean="0">
                <a:latin typeface="宋体" charset="-122"/>
              </a:rPr>
              <a:t>n</a:t>
            </a:r>
            <a:r>
              <a:rPr kumimoji="1" lang="zh-CN" altLang="en-US" sz="2600" smtClean="0">
                <a:latin typeface="宋体" charset="-122"/>
              </a:rPr>
              <a:t>个数据元素的查找表，查找成功时的平均查找长度为</a:t>
            </a:r>
          </a:p>
          <a:p>
            <a:pPr lvl="3" eaLnBrk="1" hangingPunct="1">
              <a:lnSpc>
                <a:spcPct val="90000"/>
              </a:lnSpc>
            </a:pPr>
            <a:endParaRPr lang="zh-CN" altLang="en-US" sz="1800" smtClean="0">
              <a:latin typeface="宋体" charset="-122"/>
            </a:endParaRPr>
          </a:p>
          <a:p>
            <a:pPr lvl="3" eaLnBrk="1" hangingPunct="1">
              <a:lnSpc>
                <a:spcPct val="90000"/>
              </a:lnSpc>
            </a:pPr>
            <a:endParaRPr lang="zh-CN" altLang="en-US" sz="1800" smtClean="0">
              <a:latin typeface="宋体" charset="-122"/>
            </a:endParaRPr>
          </a:p>
          <a:p>
            <a:pPr lvl="4" eaLnBrk="1" hangingPunct="1">
              <a:lnSpc>
                <a:spcPct val="90000"/>
              </a:lnSpc>
            </a:pPr>
            <a:endParaRPr kumimoji="1" lang="en-US" altLang="zh-CN" smtClean="0">
              <a:latin typeface="宋体" charset="-122"/>
            </a:endParaRPr>
          </a:p>
          <a:p>
            <a:pPr lvl="4" eaLnBrk="1" hangingPunct="1">
              <a:lnSpc>
                <a:spcPct val="90000"/>
              </a:lnSpc>
            </a:pPr>
            <a:r>
              <a:rPr kumimoji="1" lang="en-US" altLang="zh-CN" i="1" smtClean="0">
                <a:latin typeface="宋体" charset="-122"/>
              </a:rPr>
              <a:t>n </a:t>
            </a:r>
            <a:r>
              <a:rPr kumimoji="1" lang="zh-CN" altLang="en-US" smtClean="0">
                <a:latin typeface="宋体" charset="-122"/>
              </a:rPr>
              <a:t>为表长，查找表中的记录个数，问题规模</a:t>
            </a:r>
            <a:endParaRPr kumimoji="1" lang="en-US" altLang="zh-CN" smtClean="0">
              <a:latin typeface="宋体" charset="-122"/>
            </a:endParaRPr>
          </a:p>
          <a:p>
            <a:pPr lvl="4" eaLnBrk="1" hangingPunct="1">
              <a:lnSpc>
                <a:spcPct val="90000"/>
              </a:lnSpc>
            </a:pPr>
            <a:r>
              <a:rPr kumimoji="1" lang="en-US" altLang="zh-CN" i="1" smtClean="0">
                <a:latin typeface="宋体" charset="-122"/>
              </a:rPr>
              <a:t>P</a:t>
            </a:r>
            <a:r>
              <a:rPr kumimoji="1" lang="en-US" altLang="zh-CN" i="1" baseline="-25000" smtClean="0">
                <a:latin typeface="宋体" charset="-122"/>
              </a:rPr>
              <a:t>i</a:t>
            </a:r>
            <a:r>
              <a:rPr kumimoji="1" lang="en-US" altLang="zh-CN" smtClean="0">
                <a:latin typeface="宋体" charset="-122"/>
              </a:rPr>
              <a:t> </a:t>
            </a:r>
            <a:r>
              <a:rPr kumimoji="1" lang="zh-CN" altLang="en-US" smtClean="0">
                <a:latin typeface="宋体" charset="-122"/>
              </a:rPr>
              <a:t>为查找第</a:t>
            </a:r>
            <a:r>
              <a:rPr kumimoji="1" lang="en-US" altLang="zh-CN" smtClean="0">
                <a:latin typeface="宋体" charset="-122"/>
              </a:rPr>
              <a:t>i</a:t>
            </a:r>
            <a:r>
              <a:rPr kumimoji="1" lang="zh-CN" altLang="en-US" smtClean="0">
                <a:latin typeface="宋体" charset="-122"/>
              </a:rPr>
              <a:t>个记录的概率，且满足</a:t>
            </a:r>
          </a:p>
          <a:p>
            <a:pPr lvl="4" eaLnBrk="1" hangingPunct="1">
              <a:lnSpc>
                <a:spcPct val="90000"/>
              </a:lnSpc>
            </a:pPr>
            <a:endParaRPr kumimoji="1" lang="zh-CN" altLang="en-US" smtClean="0">
              <a:latin typeface="宋体" charset="-122"/>
            </a:endParaRPr>
          </a:p>
          <a:p>
            <a:pPr lvl="4" eaLnBrk="1" hangingPunct="1">
              <a:lnSpc>
                <a:spcPct val="90000"/>
              </a:lnSpc>
            </a:pPr>
            <a:endParaRPr kumimoji="1" lang="zh-CN" altLang="en-US" smtClean="0">
              <a:latin typeface="宋体" charset="-122"/>
            </a:endParaRPr>
          </a:p>
          <a:p>
            <a:pPr lvl="4" eaLnBrk="1" hangingPunct="1">
              <a:lnSpc>
                <a:spcPct val="90000"/>
              </a:lnSpc>
            </a:pPr>
            <a:endParaRPr kumimoji="1" lang="zh-CN" altLang="en-US" smtClean="0">
              <a:latin typeface="宋体" charset="-122"/>
            </a:endParaRPr>
          </a:p>
          <a:p>
            <a:pPr lvl="4" eaLnBrk="1" hangingPunct="1">
              <a:lnSpc>
                <a:spcPct val="90000"/>
              </a:lnSpc>
            </a:pPr>
            <a:r>
              <a:rPr kumimoji="1" lang="zh-CN" altLang="en-US" smtClean="0">
                <a:latin typeface="宋体" charset="-122"/>
              </a:rPr>
              <a:t> </a:t>
            </a:r>
            <a:r>
              <a:rPr kumimoji="1" lang="en-US" altLang="zh-CN" i="1" smtClean="0">
                <a:latin typeface="宋体" charset="-122"/>
              </a:rPr>
              <a:t>C</a:t>
            </a:r>
            <a:r>
              <a:rPr kumimoji="1" lang="en-US" altLang="zh-CN" i="1" baseline="-25000" smtClean="0">
                <a:latin typeface="宋体" charset="-122"/>
              </a:rPr>
              <a:t>i</a:t>
            </a:r>
            <a:r>
              <a:rPr kumimoji="1" lang="zh-CN" altLang="en-US" smtClean="0">
                <a:latin typeface="宋体" charset="-122"/>
              </a:rPr>
              <a:t>为查找第</a:t>
            </a:r>
            <a:r>
              <a:rPr kumimoji="1" lang="en-US" altLang="zh-CN" smtClean="0">
                <a:latin typeface="宋体" charset="-122"/>
              </a:rPr>
              <a:t>i</a:t>
            </a:r>
            <a:r>
              <a:rPr kumimoji="1" lang="zh-CN" altLang="en-US" smtClean="0">
                <a:latin typeface="宋体" charset="-122"/>
              </a:rPr>
              <a:t>个记录所需的关键字的比较次数</a:t>
            </a:r>
          </a:p>
        </p:txBody>
      </p:sp>
      <p:graphicFrame>
        <p:nvGraphicFramePr>
          <p:cNvPr id="272387" name="Object 3"/>
          <p:cNvGraphicFramePr>
            <a:graphicFrameLocks noGrp="1" noChangeAspect="1"/>
          </p:cNvGraphicFramePr>
          <p:nvPr>
            <p:ph sz="half" idx="2"/>
          </p:nvPr>
        </p:nvGraphicFramePr>
        <p:xfrm>
          <a:off x="3924300" y="3068638"/>
          <a:ext cx="2520950" cy="1223962"/>
        </p:xfrm>
        <a:graphic>
          <a:graphicData uri="http://schemas.openxmlformats.org/presentationml/2006/ole">
            <mc:AlternateContent xmlns:mc="http://schemas.openxmlformats.org/markup-compatibility/2006">
              <mc:Choice xmlns:v="urn:schemas-microsoft-com:vml" Requires="v">
                <p:oleObj spid="_x0000_s9557" name="公式" r:id="rId4" imgW="888614" imgH="431613" progId="Equation.3">
                  <p:embed/>
                </p:oleObj>
              </mc:Choice>
              <mc:Fallback>
                <p:oleObj name="公式" r:id="rId4" imgW="888614" imgH="4316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3068638"/>
                        <a:ext cx="252095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0" name="Text Box 4"/>
          <p:cNvSpPr txBox="1">
            <a:spLocks noChangeArrowheads="1"/>
          </p:cNvSpPr>
          <p:nvPr/>
        </p:nvSpPr>
        <p:spPr bwMode="auto">
          <a:xfrm>
            <a:off x="0" y="3573463"/>
            <a:ext cx="2012950" cy="3068637"/>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lnSpc>
                <a:spcPct val="90000"/>
              </a:lnSpc>
              <a:spcBef>
                <a:spcPct val="20000"/>
              </a:spcBef>
              <a:buClr>
                <a:schemeClr val="accent2"/>
              </a:buClr>
              <a:buFont typeface="Wingdings" pitchFamily="2" charset="2"/>
              <a:buNone/>
            </a:pPr>
            <a:r>
              <a:rPr lang="zh-CN" altLang="en-US">
                <a:solidFill>
                  <a:srgbClr val="000066"/>
                </a:solidFill>
              </a:rPr>
              <a:t>在查找过程中，对</a:t>
            </a:r>
          </a:p>
          <a:p>
            <a:pPr eaLnBrk="1" hangingPunct="1">
              <a:lnSpc>
                <a:spcPct val="90000"/>
              </a:lnSpc>
              <a:spcBef>
                <a:spcPct val="20000"/>
              </a:spcBef>
              <a:buClr>
                <a:schemeClr val="accent2"/>
              </a:buClr>
              <a:buFont typeface="Wingdings" pitchFamily="2" charset="2"/>
              <a:buNone/>
            </a:pPr>
            <a:r>
              <a:rPr lang="zh-CN" altLang="en-US">
                <a:solidFill>
                  <a:srgbClr val="000066"/>
                </a:solidFill>
              </a:rPr>
              <a:t>每个结点记录中的</a:t>
            </a:r>
          </a:p>
          <a:p>
            <a:pPr eaLnBrk="1" hangingPunct="1">
              <a:lnSpc>
                <a:spcPct val="90000"/>
              </a:lnSpc>
              <a:spcBef>
                <a:spcPct val="20000"/>
              </a:spcBef>
              <a:buClr>
                <a:schemeClr val="accent2"/>
              </a:buClr>
              <a:buFont typeface="Wingdings" pitchFamily="2" charset="2"/>
              <a:buNone/>
            </a:pPr>
            <a:r>
              <a:rPr lang="zh-CN" altLang="en-US">
                <a:solidFill>
                  <a:srgbClr val="000066"/>
                </a:solidFill>
              </a:rPr>
              <a:t>关键字要进行反复</a:t>
            </a:r>
          </a:p>
          <a:p>
            <a:pPr eaLnBrk="1" hangingPunct="1">
              <a:lnSpc>
                <a:spcPct val="90000"/>
              </a:lnSpc>
              <a:spcBef>
                <a:spcPct val="20000"/>
              </a:spcBef>
              <a:buClr>
                <a:schemeClr val="accent2"/>
              </a:buClr>
              <a:buFont typeface="Wingdings" pitchFamily="2" charset="2"/>
              <a:buNone/>
            </a:pPr>
            <a:r>
              <a:rPr lang="zh-CN" altLang="en-US">
                <a:solidFill>
                  <a:srgbClr val="000066"/>
                </a:solidFill>
              </a:rPr>
              <a:t>比较，以确定其位</a:t>
            </a:r>
          </a:p>
          <a:p>
            <a:pPr eaLnBrk="1" hangingPunct="1">
              <a:lnSpc>
                <a:spcPct val="90000"/>
              </a:lnSpc>
              <a:spcBef>
                <a:spcPct val="20000"/>
              </a:spcBef>
              <a:buClr>
                <a:schemeClr val="accent2"/>
              </a:buClr>
              <a:buFont typeface="Wingdings" pitchFamily="2" charset="2"/>
              <a:buNone/>
            </a:pPr>
            <a:r>
              <a:rPr lang="zh-CN" altLang="en-US">
                <a:solidFill>
                  <a:srgbClr val="000066"/>
                </a:solidFill>
              </a:rPr>
              <a:t>置。因此，与关键</a:t>
            </a:r>
          </a:p>
          <a:p>
            <a:pPr eaLnBrk="1" hangingPunct="1">
              <a:lnSpc>
                <a:spcPct val="90000"/>
              </a:lnSpc>
              <a:spcBef>
                <a:spcPct val="20000"/>
              </a:spcBef>
              <a:buClr>
                <a:schemeClr val="accent2"/>
              </a:buClr>
              <a:buFont typeface="Wingdings" pitchFamily="2" charset="2"/>
              <a:buNone/>
            </a:pPr>
            <a:r>
              <a:rPr lang="zh-CN" altLang="en-US">
                <a:solidFill>
                  <a:srgbClr val="000066"/>
                </a:solidFill>
              </a:rPr>
              <a:t>字进行比较的平均</a:t>
            </a:r>
          </a:p>
          <a:p>
            <a:pPr eaLnBrk="1" hangingPunct="1">
              <a:lnSpc>
                <a:spcPct val="90000"/>
              </a:lnSpc>
              <a:spcBef>
                <a:spcPct val="20000"/>
              </a:spcBef>
              <a:buClr>
                <a:schemeClr val="accent2"/>
              </a:buClr>
              <a:buFont typeface="Wingdings" pitchFamily="2" charset="2"/>
              <a:buNone/>
            </a:pPr>
            <a:r>
              <a:rPr lang="zh-CN" altLang="en-US">
                <a:solidFill>
                  <a:srgbClr val="000066"/>
                </a:solidFill>
              </a:rPr>
              <a:t>次数，就成为平均</a:t>
            </a:r>
          </a:p>
          <a:p>
            <a:pPr eaLnBrk="1" hangingPunct="1">
              <a:lnSpc>
                <a:spcPct val="90000"/>
              </a:lnSpc>
              <a:spcBef>
                <a:spcPct val="20000"/>
              </a:spcBef>
              <a:buClr>
                <a:schemeClr val="accent2"/>
              </a:buClr>
              <a:buFont typeface="Wingdings" pitchFamily="2" charset="2"/>
              <a:buNone/>
            </a:pPr>
            <a:r>
              <a:rPr lang="zh-CN" altLang="en-US">
                <a:solidFill>
                  <a:srgbClr val="000066"/>
                </a:solidFill>
              </a:rPr>
              <a:t>查找长度。它是用</a:t>
            </a:r>
          </a:p>
          <a:p>
            <a:pPr eaLnBrk="1" hangingPunct="1">
              <a:lnSpc>
                <a:spcPct val="90000"/>
              </a:lnSpc>
              <a:spcBef>
                <a:spcPct val="20000"/>
              </a:spcBef>
              <a:buClr>
                <a:schemeClr val="accent2"/>
              </a:buClr>
              <a:buFont typeface="Wingdings" pitchFamily="2" charset="2"/>
              <a:buNone/>
            </a:pPr>
            <a:r>
              <a:rPr lang="zh-CN" altLang="en-US">
                <a:solidFill>
                  <a:srgbClr val="000066"/>
                </a:solidFill>
              </a:rPr>
              <a:t>来评价一个算法好</a:t>
            </a:r>
          </a:p>
          <a:p>
            <a:pPr eaLnBrk="1" hangingPunct="1">
              <a:lnSpc>
                <a:spcPct val="90000"/>
              </a:lnSpc>
              <a:spcBef>
                <a:spcPct val="20000"/>
              </a:spcBef>
              <a:buClr>
                <a:schemeClr val="accent2"/>
              </a:buClr>
              <a:buFont typeface="Wingdings" pitchFamily="2" charset="2"/>
              <a:buNone/>
            </a:pPr>
            <a:r>
              <a:rPr lang="zh-CN" altLang="en-US">
                <a:solidFill>
                  <a:srgbClr val="000066"/>
                </a:solidFill>
              </a:rPr>
              <a:t>坏的一个依据。</a:t>
            </a:r>
            <a:endParaRPr lang="zh-CN" altLang="en-US"/>
          </a:p>
        </p:txBody>
      </p:sp>
      <p:grpSp>
        <p:nvGrpSpPr>
          <p:cNvPr id="9221" name="Group 5"/>
          <p:cNvGrpSpPr>
            <a:grpSpLocks/>
          </p:cNvGrpSpPr>
          <p:nvPr/>
        </p:nvGrpSpPr>
        <p:grpSpPr bwMode="auto">
          <a:xfrm>
            <a:off x="3924300" y="4938713"/>
            <a:ext cx="1504950" cy="1082675"/>
            <a:chOff x="3696" y="2688"/>
            <a:chExt cx="948" cy="682"/>
          </a:xfrm>
        </p:grpSpPr>
        <p:sp>
          <p:nvSpPr>
            <p:cNvPr id="9222" name="Rectangle 6"/>
            <p:cNvSpPr>
              <a:spLocks noChangeArrowheads="1"/>
            </p:cNvSpPr>
            <p:nvPr/>
          </p:nvSpPr>
          <p:spPr bwMode="auto">
            <a:xfrm>
              <a:off x="3696" y="2832"/>
              <a:ext cx="9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a:latin typeface="幼圆" pitchFamily="49" charset="-122"/>
                  <a:ea typeface="幼圆" pitchFamily="49" charset="-122"/>
                  <a:sym typeface="Symbol" pitchFamily="18" charset="2"/>
                </a:rPr>
                <a:t></a:t>
              </a:r>
              <a:r>
                <a:rPr kumimoji="1" lang="en-US" altLang="zh-CN" sz="2400">
                  <a:latin typeface="幼圆" pitchFamily="49" charset="-122"/>
                  <a:ea typeface="幼圆" pitchFamily="49" charset="-122"/>
                  <a:sym typeface="Symbol" pitchFamily="18" charset="2"/>
                </a:rPr>
                <a:t> </a:t>
              </a:r>
              <a:r>
                <a:rPr kumimoji="1" lang="en-US" altLang="zh-CN" sz="2400">
                  <a:latin typeface="幼圆" pitchFamily="49" charset="-122"/>
                  <a:ea typeface="幼圆" pitchFamily="49" charset="-122"/>
                </a:rPr>
                <a:t>Pi = 1</a:t>
              </a:r>
            </a:p>
          </p:txBody>
        </p:sp>
        <p:sp>
          <p:nvSpPr>
            <p:cNvPr id="9223" name="Rectangle 7"/>
            <p:cNvSpPr>
              <a:spLocks noChangeArrowheads="1"/>
            </p:cNvSpPr>
            <p:nvPr/>
          </p:nvSpPr>
          <p:spPr bwMode="auto">
            <a:xfrm>
              <a:off x="3696" y="3120"/>
              <a:ext cx="3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latin typeface="Times New Roman" pitchFamily="18" charset="0"/>
                </a:rPr>
                <a:t>i=1</a:t>
              </a:r>
            </a:p>
          </p:txBody>
        </p:sp>
        <p:sp>
          <p:nvSpPr>
            <p:cNvPr id="9224" name="Text Box 8"/>
            <p:cNvSpPr txBox="1">
              <a:spLocks noChangeArrowheads="1"/>
            </p:cNvSpPr>
            <p:nvPr/>
          </p:nvSpPr>
          <p:spPr bwMode="auto">
            <a:xfrm>
              <a:off x="3744" y="2688"/>
              <a:ext cx="2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latin typeface="Times New Roman" pitchFamily="18" charset="0"/>
                </a:rPr>
                <a:t>n</a:t>
              </a:r>
              <a:endParaRPr kumimoji="1" lang="en-US" altLang="zh-CN" sz="2400" b="0">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2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9221"/>
                                        </p:tgtEl>
                                        <p:attrNameLst>
                                          <p:attrName>style.visibility</p:attrName>
                                        </p:attrNameLst>
                                      </p:cBhvr>
                                      <p:to>
                                        <p:strVal val="visible"/>
                                      </p:to>
                                    </p:set>
                                    <p:animEffect transition="in" filter="fade">
                                      <p:cBhvr>
                                        <p:cTn id="11"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539750" y="1125538"/>
            <a:ext cx="7993063" cy="5105400"/>
          </a:xfrm>
        </p:spPr>
        <p:txBody>
          <a:bodyPr/>
          <a:lstStyle/>
          <a:p>
            <a:pPr algn="just" eaLnBrk="1" hangingPunct="1"/>
            <a:r>
              <a:rPr lang="zh-CN" altLang="en-US" smtClean="0">
                <a:latin typeface="宋体" charset="-122"/>
              </a:rPr>
              <a:t>顺序查找</a:t>
            </a:r>
          </a:p>
          <a:p>
            <a:pPr lvl="1" algn="just" eaLnBrk="1" hangingPunct="1"/>
            <a:r>
              <a:rPr lang="zh-CN" altLang="en-US" smtClean="0">
                <a:latin typeface="宋体" charset="-122"/>
              </a:rPr>
              <a:t>顺序查找是最简单、最普通的查找方法。</a:t>
            </a:r>
          </a:p>
          <a:p>
            <a:pPr lvl="1" algn="just" eaLnBrk="1" hangingPunct="1"/>
            <a:r>
              <a:rPr lang="zh-CN" altLang="en-US" smtClean="0">
                <a:latin typeface="宋体" charset="-122"/>
              </a:rPr>
              <a:t>算法思想</a:t>
            </a:r>
          </a:p>
          <a:p>
            <a:pPr lvl="2" algn="just" eaLnBrk="1" hangingPunct="1"/>
            <a:r>
              <a:rPr lang="zh-CN" altLang="en-US" smtClean="0">
                <a:latin typeface="宋体" charset="-122"/>
              </a:rPr>
              <a:t>从表的一端开始逐个进行记录的关键字和给定值的比较</a:t>
            </a:r>
          </a:p>
          <a:p>
            <a:pPr lvl="1" algn="just" eaLnBrk="1" hangingPunct="1"/>
            <a:r>
              <a:rPr lang="zh-CN" altLang="en-US" smtClean="0">
                <a:latin typeface="宋体" charset="-122"/>
              </a:rPr>
              <a:t>查找表的存储结构</a:t>
            </a:r>
          </a:p>
          <a:p>
            <a:pPr lvl="2" algn="just" eaLnBrk="1" hangingPunct="1"/>
            <a:r>
              <a:rPr lang="zh-CN" altLang="en-US" sz="2800" smtClean="0">
                <a:latin typeface="宋体" charset="-122"/>
              </a:rPr>
              <a:t>顺序存储结构、链式存储结构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684213" y="1052513"/>
            <a:ext cx="7993062" cy="5105400"/>
          </a:xfrm>
        </p:spPr>
        <p:txBody>
          <a:bodyPr/>
          <a:lstStyle/>
          <a:p>
            <a:pPr algn="just" eaLnBrk="1" hangingPunct="1"/>
            <a:r>
              <a:rPr lang="zh-CN" altLang="en-US" smtClean="0">
                <a:latin typeface="宋体" charset="-122"/>
              </a:rPr>
              <a:t>顺序查找</a:t>
            </a:r>
            <a:r>
              <a:rPr lang="en-US" altLang="zh-CN" smtClean="0">
                <a:latin typeface="宋体" charset="-122"/>
              </a:rPr>
              <a:t>——</a:t>
            </a:r>
            <a:r>
              <a:rPr lang="zh-CN" altLang="en-US" smtClean="0">
                <a:latin typeface="宋体" charset="-122"/>
              </a:rPr>
              <a:t>查找操作步骤</a:t>
            </a:r>
          </a:p>
          <a:p>
            <a:pPr lvl="1" algn="just" eaLnBrk="1" hangingPunct="1"/>
            <a:r>
              <a:rPr lang="en-US" altLang="zh-CN" smtClean="0">
                <a:latin typeface="宋体" charset="-122"/>
              </a:rPr>
              <a:t>Step1</a:t>
            </a:r>
            <a:r>
              <a:rPr lang="zh-CN" altLang="en-US" smtClean="0">
                <a:latin typeface="宋体" charset="-122"/>
              </a:rPr>
              <a:t>：从第</a:t>
            </a:r>
            <a:r>
              <a:rPr lang="en-US" altLang="zh-CN" smtClean="0">
                <a:latin typeface="宋体" charset="-122"/>
              </a:rPr>
              <a:t>n</a:t>
            </a:r>
            <a:r>
              <a:rPr lang="zh-CN" altLang="en-US" smtClean="0">
                <a:latin typeface="宋体" charset="-122"/>
              </a:rPr>
              <a:t>个元素开始查找</a:t>
            </a:r>
          </a:p>
          <a:p>
            <a:pPr lvl="1" algn="just" eaLnBrk="1" hangingPunct="1"/>
            <a:r>
              <a:rPr lang="en-US" altLang="zh-CN" smtClean="0">
                <a:latin typeface="宋体" charset="-122"/>
              </a:rPr>
              <a:t>Step2</a:t>
            </a:r>
            <a:r>
              <a:rPr lang="zh-CN" altLang="en-US" smtClean="0">
                <a:latin typeface="宋体" charset="-122"/>
              </a:rPr>
              <a:t>：用待查关键字值与各结点（记录）的关键字值逐个进行比较</a:t>
            </a:r>
          </a:p>
          <a:p>
            <a:pPr lvl="2" algn="just" eaLnBrk="1" hangingPunct="1"/>
            <a:r>
              <a:rPr lang="zh-CN" altLang="en-US" smtClean="0">
                <a:latin typeface="宋体" charset="-122"/>
              </a:rPr>
              <a:t>若找到相等的结点，则查找成功</a:t>
            </a:r>
          </a:p>
          <a:p>
            <a:pPr lvl="2" algn="just" eaLnBrk="1" hangingPunct="1"/>
            <a:r>
              <a:rPr lang="zh-CN" altLang="en-US" smtClean="0">
                <a:latin typeface="宋体" charset="-122"/>
              </a:rPr>
              <a:t>否则，查找失败</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684213" y="1052513"/>
            <a:ext cx="7993062" cy="5105400"/>
          </a:xfrm>
        </p:spPr>
        <p:txBody>
          <a:bodyPr/>
          <a:lstStyle/>
          <a:p>
            <a:pPr algn="just" eaLnBrk="1" hangingPunct="1"/>
            <a:r>
              <a:rPr lang="zh-CN" altLang="en-US" smtClean="0">
                <a:latin typeface="宋体" charset="-122"/>
              </a:rPr>
              <a:t>顺序查找</a:t>
            </a:r>
            <a:r>
              <a:rPr lang="en-US" altLang="zh-CN" smtClean="0">
                <a:latin typeface="宋体" charset="-122"/>
              </a:rPr>
              <a:t>——</a:t>
            </a:r>
            <a:r>
              <a:rPr lang="zh-CN" altLang="en-US" smtClean="0">
                <a:latin typeface="宋体" charset="-122"/>
              </a:rPr>
              <a:t>算法流程</a:t>
            </a:r>
          </a:p>
        </p:txBody>
      </p:sp>
      <p:sp>
        <p:nvSpPr>
          <p:cNvPr id="12291" name="Text Box 34"/>
          <p:cNvSpPr txBox="1">
            <a:spLocks noChangeArrowheads="1"/>
          </p:cNvSpPr>
          <p:nvPr/>
        </p:nvSpPr>
        <p:spPr bwMode="auto">
          <a:xfrm>
            <a:off x="539750" y="1628775"/>
            <a:ext cx="3505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400">
                <a:solidFill>
                  <a:srgbClr val="000066"/>
                </a:solidFill>
                <a:latin typeface="宋体" charset="-122"/>
              </a:rPr>
              <a:t>seq_search(A</a:t>
            </a:r>
            <a:r>
              <a:rPr kumimoji="1" lang="zh-CN" altLang="en-US" sz="2400">
                <a:solidFill>
                  <a:srgbClr val="000066"/>
                </a:solidFill>
                <a:latin typeface="宋体" charset="-122"/>
              </a:rPr>
              <a:t>，</a:t>
            </a:r>
            <a:r>
              <a:rPr kumimoji="1" lang="en-US" altLang="zh-CN" sz="2400">
                <a:solidFill>
                  <a:srgbClr val="000066"/>
                </a:solidFill>
                <a:latin typeface="宋体" charset="-122"/>
              </a:rPr>
              <a:t>n</a:t>
            </a:r>
            <a:r>
              <a:rPr kumimoji="1" lang="zh-CN" altLang="en-US" sz="2400">
                <a:solidFill>
                  <a:srgbClr val="000066"/>
                </a:solidFill>
                <a:latin typeface="宋体" charset="-122"/>
              </a:rPr>
              <a:t>，</a:t>
            </a:r>
            <a:r>
              <a:rPr kumimoji="1" lang="en-US" altLang="zh-CN" sz="2400">
                <a:solidFill>
                  <a:srgbClr val="000066"/>
                </a:solidFill>
                <a:latin typeface="宋体" charset="-122"/>
              </a:rPr>
              <a:t>key)</a:t>
            </a:r>
          </a:p>
          <a:p>
            <a:pPr eaLnBrk="1" hangingPunct="1"/>
            <a:r>
              <a:rPr kumimoji="1" lang="en-US" altLang="zh-CN" sz="2400">
                <a:solidFill>
                  <a:srgbClr val="000066"/>
                </a:solidFill>
                <a:latin typeface="宋体" charset="-122"/>
              </a:rPr>
              <a:t>   A   </a:t>
            </a:r>
            <a:r>
              <a:rPr kumimoji="1" lang="zh-CN" altLang="en-US" sz="2400">
                <a:solidFill>
                  <a:srgbClr val="000066"/>
                </a:solidFill>
                <a:latin typeface="宋体" charset="-122"/>
              </a:rPr>
              <a:t>待查表</a:t>
            </a:r>
          </a:p>
          <a:p>
            <a:pPr eaLnBrk="1" hangingPunct="1"/>
            <a:r>
              <a:rPr kumimoji="1" lang="zh-CN" altLang="en-US" sz="2400">
                <a:solidFill>
                  <a:srgbClr val="000066"/>
                </a:solidFill>
                <a:latin typeface="宋体" charset="-122"/>
              </a:rPr>
              <a:t>   </a:t>
            </a:r>
            <a:r>
              <a:rPr kumimoji="1" lang="en-US" altLang="zh-CN" sz="2400">
                <a:solidFill>
                  <a:srgbClr val="000066"/>
                </a:solidFill>
                <a:latin typeface="宋体" charset="-122"/>
              </a:rPr>
              <a:t>n   </a:t>
            </a:r>
            <a:r>
              <a:rPr kumimoji="1" lang="zh-CN" altLang="en-US" sz="2400">
                <a:solidFill>
                  <a:srgbClr val="000066"/>
                </a:solidFill>
                <a:latin typeface="宋体" charset="-122"/>
              </a:rPr>
              <a:t>元素个数</a:t>
            </a:r>
          </a:p>
          <a:p>
            <a:pPr eaLnBrk="1" hangingPunct="1"/>
            <a:r>
              <a:rPr kumimoji="1" lang="zh-CN" altLang="en-US" sz="2400">
                <a:solidFill>
                  <a:srgbClr val="000066"/>
                </a:solidFill>
                <a:latin typeface="宋体" charset="-122"/>
              </a:rPr>
              <a:t>   </a:t>
            </a:r>
            <a:r>
              <a:rPr kumimoji="1" lang="en-US" altLang="zh-CN" sz="2400">
                <a:solidFill>
                  <a:srgbClr val="000066"/>
                </a:solidFill>
                <a:latin typeface="宋体" charset="-122"/>
              </a:rPr>
              <a:t>key </a:t>
            </a:r>
            <a:r>
              <a:rPr kumimoji="1" lang="zh-CN" altLang="en-US" sz="2400">
                <a:solidFill>
                  <a:srgbClr val="000066"/>
                </a:solidFill>
                <a:latin typeface="宋体" charset="-122"/>
              </a:rPr>
              <a:t>要找的值</a:t>
            </a:r>
          </a:p>
        </p:txBody>
      </p:sp>
      <p:grpSp>
        <p:nvGrpSpPr>
          <p:cNvPr id="12292" name="Group 66"/>
          <p:cNvGrpSpPr>
            <a:grpSpLocks/>
          </p:cNvGrpSpPr>
          <p:nvPr/>
        </p:nvGrpSpPr>
        <p:grpSpPr bwMode="auto">
          <a:xfrm>
            <a:off x="3470275" y="1066800"/>
            <a:ext cx="5638800" cy="5486400"/>
            <a:chOff x="2186" y="672"/>
            <a:chExt cx="3552" cy="3456"/>
          </a:xfrm>
        </p:grpSpPr>
        <p:sp>
          <p:nvSpPr>
            <p:cNvPr id="12293" name="Line 52"/>
            <p:cNvSpPr>
              <a:spLocks noChangeShapeType="1"/>
            </p:cNvSpPr>
            <p:nvPr/>
          </p:nvSpPr>
          <p:spPr bwMode="auto">
            <a:xfrm flipH="1">
              <a:off x="2522" y="2328"/>
              <a:ext cx="768" cy="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68" name="Rectangle 36"/>
            <p:cNvSpPr>
              <a:spLocks noChangeArrowheads="1"/>
            </p:cNvSpPr>
            <p:nvPr/>
          </p:nvSpPr>
          <p:spPr bwMode="auto">
            <a:xfrm>
              <a:off x="2777" y="1117"/>
              <a:ext cx="2212" cy="240"/>
            </a:xfrm>
            <a:prstGeom prst="rect">
              <a:avLst/>
            </a:prstGeom>
            <a:noFill/>
            <a:ln w="12700" cap="sq">
              <a:solidFill>
                <a:schemeClr val="folHlink"/>
              </a:solidFill>
              <a:miter lim="800000"/>
              <a:headEnd type="none" w="sm" len="sm"/>
              <a:tailEnd type="none" w="sm" len="sm"/>
            </a:ln>
            <a:effectLst>
              <a:prstShdw prst="shdw17" dist="17961" dir="2700000">
                <a:schemeClr val="fo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en-US" altLang="zh-CN" dirty="0" err="1">
                  <a:solidFill>
                    <a:srgbClr val="000066"/>
                  </a:solidFill>
                  <a:latin typeface="Times New Roman" pitchFamily="18" charset="0"/>
                  <a:ea typeface="宋体" pitchFamily="2" charset="-122"/>
                </a:rPr>
                <a:t>i</a:t>
              </a:r>
              <a:r>
                <a:rPr kumimoji="1" lang="en-US" altLang="zh-CN" dirty="0">
                  <a:solidFill>
                    <a:srgbClr val="000066"/>
                  </a:solidFill>
                  <a:latin typeface="Times New Roman" pitchFamily="18" charset="0"/>
                  <a:ea typeface="宋体" pitchFamily="2" charset="-122"/>
                </a:rPr>
                <a:t>=n   </a:t>
              </a:r>
              <a:r>
                <a:rPr kumimoji="1" lang="zh-CN" altLang="en-US" dirty="0">
                  <a:solidFill>
                    <a:srgbClr val="000066"/>
                  </a:solidFill>
                  <a:latin typeface="Times New Roman" pitchFamily="18" charset="0"/>
                  <a:ea typeface="宋体" pitchFamily="2" charset="-122"/>
                </a:rPr>
                <a:t>；  </a:t>
              </a:r>
              <a:r>
                <a:rPr kumimoji="1" lang="en-US" altLang="zh-CN" dirty="0">
                  <a:solidFill>
                    <a:srgbClr val="000066"/>
                  </a:solidFill>
                  <a:latin typeface="Times New Roman" pitchFamily="18" charset="0"/>
                  <a:ea typeface="宋体" pitchFamily="2" charset="-122"/>
                </a:rPr>
                <a:t>A[0]=key</a:t>
              </a:r>
            </a:p>
          </p:txBody>
        </p:sp>
        <p:sp>
          <p:nvSpPr>
            <p:cNvPr id="12295" name="Line 37"/>
            <p:cNvSpPr>
              <a:spLocks noChangeShapeType="1"/>
            </p:cNvSpPr>
            <p:nvPr/>
          </p:nvSpPr>
          <p:spPr bwMode="auto">
            <a:xfrm>
              <a:off x="3969" y="925"/>
              <a:ext cx="0" cy="240"/>
            </a:xfrm>
            <a:prstGeom prst="line">
              <a:avLst/>
            </a:prstGeom>
            <a:noFill/>
            <a:ln w="28575" cap="sq">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70" name="AutoShape 38"/>
            <p:cNvSpPr>
              <a:spLocks noChangeArrowheads="1"/>
            </p:cNvSpPr>
            <p:nvPr/>
          </p:nvSpPr>
          <p:spPr bwMode="auto">
            <a:xfrm>
              <a:off x="3243" y="2160"/>
              <a:ext cx="1475" cy="336"/>
            </a:xfrm>
            <a:prstGeom prst="flowChartDecision">
              <a:avLst/>
            </a:prstGeom>
            <a:noFill/>
            <a:ln w="12700" cap="sq">
              <a:solidFill>
                <a:schemeClr val="folHlink"/>
              </a:solidFill>
              <a:miter lim="800000"/>
              <a:headEnd type="none" w="sm" len="sm"/>
              <a:tailEnd type="none" w="sm" len="sm"/>
            </a:ln>
            <a:effectLst>
              <a:prstShdw prst="shdw17" dist="17961" dir="2700000">
                <a:schemeClr val="fo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en-US" altLang="zh-CN" sz="2000" dirty="0">
                  <a:solidFill>
                    <a:srgbClr val="000066"/>
                  </a:solidFill>
                  <a:latin typeface="Times New Roman" pitchFamily="18" charset="0"/>
                  <a:ea typeface="宋体" pitchFamily="2" charset="-122"/>
                </a:rPr>
                <a:t>A[</a:t>
              </a:r>
              <a:r>
                <a:rPr kumimoji="1" lang="en-US" altLang="zh-CN" sz="2000" dirty="0" err="1">
                  <a:solidFill>
                    <a:srgbClr val="000066"/>
                  </a:solidFill>
                  <a:latin typeface="Times New Roman" pitchFamily="18" charset="0"/>
                  <a:ea typeface="宋体" pitchFamily="2" charset="-122"/>
                </a:rPr>
                <a:t>i</a:t>
              </a:r>
              <a:r>
                <a:rPr kumimoji="1" lang="en-US" altLang="zh-CN" sz="2000" dirty="0">
                  <a:solidFill>
                    <a:srgbClr val="000066"/>
                  </a:solidFill>
                  <a:latin typeface="Times New Roman" pitchFamily="18" charset="0"/>
                  <a:ea typeface="宋体" pitchFamily="2" charset="-122"/>
                </a:rPr>
                <a:t>]!=key?</a:t>
              </a:r>
            </a:p>
          </p:txBody>
        </p:sp>
        <p:sp>
          <p:nvSpPr>
            <p:cNvPr id="12297" name="Text Box 39"/>
            <p:cNvSpPr txBox="1">
              <a:spLocks noChangeArrowheads="1"/>
            </p:cNvSpPr>
            <p:nvPr/>
          </p:nvSpPr>
          <p:spPr bwMode="auto">
            <a:xfrm>
              <a:off x="3290" y="2064"/>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latin typeface="Times New Roman" pitchFamily="18" charset="0"/>
                </a:rPr>
                <a:t>Y</a:t>
              </a:r>
            </a:p>
          </p:txBody>
        </p:sp>
        <p:sp>
          <p:nvSpPr>
            <p:cNvPr id="12298" name="Line 40"/>
            <p:cNvSpPr>
              <a:spLocks noChangeShapeType="1"/>
            </p:cNvSpPr>
            <p:nvPr/>
          </p:nvSpPr>
          <p:spPr bwMode="auto">
            <a:xfrm>
              <a:off x="3969" y="1933"/>
              <a:ext cx="0" cy="288"/>
            </a:xfrm>
            <a:prstGeom prst="line">
              <a:avLst/>
            </a:prstGeom>
            <a:noFill/>
            <a:ln w="28575" cap="sq">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299" name="Text Box 41"/>
            <p:cNvSpPr txBox="1">
              <a:spLocks noChangeArrowheads="1"/>
            </p:cNvSpPr>
            <p:nvPr/>
          </p:nvSpPr>
          <p:spPr bwMode="auto">
            <a:xfrm>
              <a:off x="3962" y="244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latin typeface="Times New Roman" pitchFamily="18" charset="0"/>
                </a:rPr>
                <a:t>N</a:t>
              </a:r>
            </a:p>
          </p:txBody>
        </p:sp>
        <p:sp>
          <p:nvSpPr>
            <p:cNvPr id="274474" name="Rectangle 42"/>
            <p:cNvSpPr>
              <a:spLocks noChangeArrowheads="1"/>
            </p:cNvSpPr>
            <p:nvPr/>
          </p:nvSpPr>
          <p:spPr bwMode="auto">
            <a:xfrm>
              <a:off x="2925" y="1680"/>
              <a:ext cx="2070" cy="240"/>
            </a:xfrm>
            <a:prstGeom prst="rect">
              <a:avLst/>
            </a:prstGeom>
            <a:noFill/>
            <a:ln w="12700" cap="sq">
              <a:solidFill>
                <a:schemeClr val="folHlink"/>
              </a:solidFill>
              <a:miter lim="800000"/>
              <a:headEnd type="none" w="sm" len="sm"/>
              <a:tailEnd type="none" w="sm" len="sm"/>
            </a:ln>
            <a:effectLst>
              <a:prstShdw prst="shdw17" dist="17961" dir="2700000">
                <a:schemeClr val="fo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zh-CN" altLang="en-US" sz="2000" dirty="0">
                  <a:solidFill>
                    <a:srgbClr val="000066"/>
                  </a:solidFill>
                  <a:latin typeface="幼圆" pitchFamily="49" charset="-122"/>
                  <a:ea typeface="幼圆" pitchFamily="49" charset="-122"/>
                </a:rPr>
                <a:t>查找</a:t>
              </a:r>
              <a:r>
                <a:rPr kumimoji="1" lang="en-US" altLang="zh-CN" sz="2000" dirty="0">
                  <a:solidFill>
                    <a:srgbClr val="000066"/>
                  </a:solidFill>
                  <a:latin typeface="幼圆" pitchFamily="49" charset="-122"/>
                  <a:ea typeface="幼圆" pitchFamily="49" charset="-122"/>
                </a:rPr>
                <a:t>key</a:t>
              </a:r>
              <a:r>
                <a:rPr kumimoji="1" lang="zh-CN" altLang="en-US" sz="2000" dirty="0">
                  <a:solidFill>
                    <a:srgbClr val="000066"/>
                  </a:solidFill>
                  <a:latin typeface="幼圆" pitchFamily="49" charset="-122"/>
                  <a:ea typeface="幼圆" pitchFamily="49" charset="-122"/>
                </a:rPr>
                <a:t>的循环</a:t>
              </a:r>
            </a:p>
          </p:txBody>
        </p:sp>
        <p:sp>
          <p:nvSpPr>
            <p:cNvPr id="12301" name="Line 43"/>
            <p:cNvSpPr>
              <a:spLocks noChangeShapeType="1"/>
            </p:cNvSpPr>
            <p:nvPr/>
          </p:nvSpPr>
          <p:spPr bwMode="auto">
            <a:xfrm>
              <a:off x="4014" y="2496"/>
              <a:ext cx="0" cy="192"/>
            </a:xfrm>
            <a:prstGeom prst="line">
              <a:avLst/>
            </a:prstGeom>
            <a:noFill/>
            <a:ln w="28575" cap="sq">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2" name="Line 44"/>
            <p:cNvSpPr>
              <a:spLocks noChangeShapeType="1"/>
            </p:cNvSpPr>
            <p:nvPr/>
          </p:nvSpPr>
          <p:spPr bwMode="auto">
            <a:xfrm>
              <a:off x="5018" y="2880"/>
              <a:ext cx="0" cy="240"/>
            </a:xfrm>
            <a:prstGeom prst="line">
              <a:avLst/>
            </a:prstGeom>
            <a:noFill/>
            <a:ln w="28575" cap="sq">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77" name="Rectangle 45"/>
            <p:cNvSpPr>
              <a:spLocks noChangeArrowheads="1"/>
            </p:cNvSpPr>
            <p:nvPr/>
          </p:nvSpPr>
          <p:spPr bwMode="auto">
            <a:xfrm>
              <a:off x="2368" y="3120"/>
              <a:ext cx="1102" cy="240"/>
            </a:xfrm>
            <a:prstGeom prst="rect">
              <a:avLst/>
            </a:prstGeom>
            <a:noFill/>
            <a:ln w="12700" cap="sq">
              <a:solidFill>
                <a:schemeClr val="folHlink"/>
              </a:solidFill>
              <a:miter lim="800000"/>
              <a:headEnd type="none" w="sm" len="sm"/>
              <a:tailEnd type="none" w="sm" len="sm"/>
            </a:ln>
            <a:effectLst>
              <a:prstShdw prst="shdw17" dist="17961" dir="2700000">
                <a:schemeClr val="fo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zh-CN" altLang="en-US">
                  <a:solidFill>
                    <a:srgbClr val="000066"/>
                  </a:solidFill>
                  <a:latin typeface="Times New Roman" pitchFamily="18" charset="0"/>
                  <a:ea typeface="宋体" pitchFamily="2" charset="-122"/>
                </a:rPr>
                <a:t>查找失败</a:t>
              </a:r>
            </a:p>
          </p:txBody>
        </p:sp>
        <p:sp>
          <p:nvSpPr>
            <p:cNvPr id="12304" name="Line 46"/>
            <p:cNvSpPr>
              <a:spLocks noChangeShapeType="1"/>
            </p:cNvSpPr>
            <p:nvPr/>
          </p:nvSpPr>
          <p:spPr bwMode="auto">
            <a:xfrm>
              <a:off x="4010" y="3648"/>
              <a:ext cx="0" cy="192"/>
            </a:xfrm>
            <a:prstGeom prst="line">
              <a:avLst/>
            </a:prstGeom>
            <a:noFill/>
            <a:ln w="28575" cap="sq">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79" name="AutoShape 47"/>
            <p:cNvSpPr>
              <a:spLocks noChangeArrowheads="1"/>
            </p:cNvSpPr>
            <p:nvPr/>
          </p:nvSpPr>
          <p:spPr bwMode="auto">
            <a:xfrm>
              <a:off x="3770" y="3840"/>
              <a:ext cx="480" cy="288"/>
            </a:xfrm>
            <a:prstGeom prst="flowChartAlternateProcess">
              <a:avLst/>
            </a:prstGeom>
            <a:noFill/>
            <a:ln w="12700" cap="sq" algn="ctr">
              <a:solidFill>
                <a:schemeClr val="folHlink"/>
              </a:solidFill>
              <a:miter lim="800000"/>
              <a:headEnd type="none" w="sm" len="sm"/>
              <a:tailEnd type="none" w="sm" len="sm"/>
            </a:ln>
            <a:effectLst>
              <a:prstShdw prst="shdw17" dist="17961" dir="2700000">
                <a:schemeClr val="fo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zh-CN" altLang="en-US">
                  <a:solidFill>
                    <a:srgbClr val="000066"/>
                  </a:solidFill>
                  <a:latin typeface="Times New Roman" pitchFamily="18" charset="0"/>
                  <a:ea typeface="宋体" pitchFamily="2" charset="-122"/>
                </a:rPr>
                <a:t>返回</a:t>
              </a:r>
            </a:p>
          </p:txBody>
        </p:sp>
        <p:sp>
          <p:nvSpPr>
            <p:cNvPr id="12306" name="Line 48"/>
            <p:cNvSpPr>
              <a:spLocks noChangeShapeType="1"/>
            </p:cNvSpPr>
            <p:nvPr/>
          </p:nvSpPr>
          <p:spPr bwMode="auto">
            <a:xfrm>
              <a:off x="2906" y="3360"/>
              <a:ext cx="0" cy="288"/>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81" name="Rectangle 49"/>
            <p:cNvSpPr>
              <a:spLocks noChangeArrowheads="1"/>
            </p:cNvSpPr>
            <p:nvPr/>
          </p:nvSpPr>
          <p:spPr bwMode="auto">
            <a:xfrm>
              <a:off x="3626" y="672"/>
              <a:ext cx="672" cy="240"/>
            </a:xfrm>
            <a:prstGeom prst="rect">
              <a:avLst/>
            </a:prstGeom>
            <a:noFill/>
            <a:ln w="12700" cap="sq" algn="ctr">
              <a:solidFill>
                <a:schemeClr val="folHlink"/>
              </a:solidFill>
              <a:miter lim="800000"/>
              <a:headEnd type="none" w="sm" len="sm"/>
              <a:tailEnd type="none" w="sm" len="sm"/>
            </a:ln>
            <a:effectLst>
              <a:prstShdw prst="shdw17" dist="17961" dir="2700000">
                <a:schemeClr val="fo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zh-CN" altLang="en-US">
                  <a:solidFill>
                    <a:srgbClr val="000066"/>
                  </a:solidFill>
                  <a:latin typeface="Times New Roman" pitchFamily="18" charset="0"/>
                  <a:ea typeface="宋体" pitchFamily="2" charset="-122"/>
                </a:rPr>
                <a:t>开始</a:t>
              </a:r>
            </a:p>
          </p:txBody>
        </p:sp>
        <p:sp>
          <p:nvSpPr>
            <p:cNvPr id="12308" name="Line 50"/>
            <p:cNvSpPr>
              <a:spLocks noChangeShapeType="1"/>
            </p:cNvSpPr>
            <p:nvPr/>
          </p:nvSpPr>
          <p:spPr bwMode="auto">
            <a:xfrm>
              <a:off x="3969" y="1405"/>
              <a:ext cx="0" cy="240"/>
            </a:xfrm>
            <a:prstGeom prst="line">
              <a:avLst/>
            </a:prstGeom>
            <a:noFill/>
            <a:ln w="28575" cap="sq">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09" name="Line 51"/>
            <p:cNvSpPr>
              <a:spLocks noChangeShapeType="1"/>
            </p:cNvSpPr>
            <p:nvPr/>
          </p:nvSpPr>
          <p:spPr bwMode="auto">
            <a:xfrm>
              <a:off x="2522" y="2125"/>
              <a:ext cx="0" cy="203"/>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85" name="Rectangle 53"/>
            <p:cNvSpPr>
              <a:spLocks noChangeArrowheads="1"/>
            </p:cNvSpPr>
            <p:nvPr/>
          </p:nvSpPr>
          <p:spPr bwMode="auto">
            <a:xfrm>
              <a:off x="2186" y="1872"/>
              <a:ext cx="672" cy="240"/>
            </a:xfrm>
            <a:prstGeom prst="rect">
              <a:avLst/>
            </a:prstGeom>
            <a:noFill/>
            <a:ln w="12700" cap="sq">
              <a:solidFill>
                <a:schemeClr val="folHlink"/>
              </a:solidFill>
              <a:miter lim="800000"/>
              <a:headEnd type="none" w="sm" len="sm"/>
              <a:tailEnd type="none" w="sm" len="sm"/>
            </a:ln>
            <a:effectLst>
              <a:prstShdw prst="shdw17" dist="17961" dir="2700000">
                <a:schemeClr val="fo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en-US" altLang="zh-CN" dirty="0" err="1">
                  <a:solidFill>
                    <a:srgbClr val="000066"/>
                  </a:solidFill>
                  <a:latin typeface="Times New Roman" pitchFamily="18" charset="0"/>
                  <a:ea typeface="宋体" pitchFamily="2" charset="-122"/>
                </a:rPr>
                <a:t>i</a:t>
              </a:r>
              <a:r>
                <a:rPr kumimoji="1" lang="en-US" altLang="zh-CN" dirty="0">
                  <a:solidFill>
                    <a:srgbClr val="000066"/>
                  </a:solidFill>
                  <a:latin typeface="Times New Roman" pitchFamily="18" charset="0"/>
                  <a:ea typeface="宋体" pitchFamily="2" charset="-122"/>
                </a:rPr>
                <a:t>--</a:t>
              </a:r>
            </a:p>
          </p:txBody>
        </p:sp>
        <p:sp>
          <p:nvSpPr>
            <p:cNvPr id="12311" name="Line 54"/>
            <p:cNvSpPr>
              <a:spLocks noChangeShapeType="1"/>
            </p:cNvSpPr>
            <p:nvPr/>
          </p:nvSpPr>
          <p:spPr bwMode="auto">
            <a:xfrm>
              <a:off x="2522" y="1549"/>
              <a:ext cx="0" cy="336"/>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12" name="Line 55"/>
            <p:cNvSpPr>
              <a:spLocks noChangeShapeType="1"/>
            </p:cNvSpPr>
            <p:nvPr/>
          </p:nvSpPr>
          <p:spPr bwMode="auto">
            <a:xfrm>
              <a:off x="2522" y="1549"/>
              <a:ext cx="1440" cy="0"/>
            </a:xfrm>
            <a:prstGeom prst="line">
              <a:avLst/>
            </a:prstGeom>
            <a:noFill/>
            <a:ln w="28575" cap="sq">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4488" name="AutoShape 56"/>
            <p:cNvSpPr>
              <a:spLocks noChangeArrowheads="1"/>
            </p:cNvSpPr>
            <p:nvPr/>
          </p:nvSpPr>
          <p:spPr bwMode="auto">
            <a:xfrm>
              <a:off x="3482" y="2688"/>
              <a:ext cx="1008" cy="336"/>
            </a:xfrm>
            <a:prstGeom prst="flowChartDecision">
              <a:avLst/>
            </a:prstGeom>
            <a:noFill/>
            <a:ln w="12700" cap="sq">
              <a:solidFill>
                <a:schemeClr val="folHlink"/>
              </a:solidFill>
              <a:miter lim="800000"/>
              <a:headEnd type="none" w="sm" len="sm"/>
              <a:tailEnd type="none" w="sm" len="sm"/>
            </a:ln>
            <a:effectLst>
              <a:prstShdw prst="shdw17" dist="17961" dir="2700000">
                <a:schemeClr val="fo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en-US" altLang="zh-CN" sz="2000" dirty="0" err="1">
                  <a:solidFill>
                    <a:srgbClr val="000066"/>
                  </a:solidFill>
                  <a:latin typeface="Times New Roman" pitchFamily="18" charset="0"/>
                  <a:ea typeface="宋体" pitchFamily="2" charset="-122"/>
                </a:rPr>
                <a:t>i</a:t>
              </a:r>
              <a:r>
                <a:rPr kumimoji="1" lang="en-US" altLang="zh-CN" sz="2000" dirty="0">
                  <a:solidFill>
                    <a:srgbClr val="000066"/>
                  </a:solidFill>
                  <a:latin typeface="Times New Roman" pitchFamily="18" charset="0"/>
                  <a:ea typeface="宋体" pitchFamily="2" charset="-122"/>
                </a:rPr>
                <a:t> &gt;0?</a:t>
              </a:r>
            </a:p>
          </p:txBody>
        </p:sp>
        <p:sp>
          <p:nvSpPr>
            <p:cNvPr id="12314" name="Line 57"/>
            <p:cNvSpPr>
              <a:spLocks noChangeShapeType="1"/>
            </p:cNvSpPr>
            <p:nvPr/>
          </p:nvSpPr>
          <p:spPr bwMode="auto">
            <a:xfrm flipH="1">
              <a:off x="4442" y="2880"/>
              <a:ext cx="576" cy="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5" name="Text Box 58"/>
            <p:cNvSpPr txBox="1">
              <a:spLocks noChangeArrowheads="1"/>
            </p:cNvSpPr>
            <p:nvPr/>
          </p:nvSpPr>
          <p:spPr bwMode="auto">
            <a:xfrm>
              <a:off x="4490" y="264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latin typeface="Times New Roman" pitchFamily="18" charset="0"/>
                </a:rPr>
                <a:t>Y</a:t>
              </a:r>
            </a:p>
          </p:txBody>
        </p:sp>
        <p:sp>
          <p:nvSpPr>
            <p:cNvPr id="12316" name="Line 59"/>
            <p:cNvSpPr>
              <a:spLocks noChangeShapeType="1"/>
            </p:cNvSpPr>
            <p:nvPr/>
          </p:nvSpPr>
          <p:spPr bwMode="auto">
            <a:xfrm flipH="1">
              <a:off x="2906" y="2832"/>
              <a:ext cx="576" cy="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17" name="Text Box 60"/>
            <p:cNvSpPr txBox="1">
              <a:spLocks noChangeArrowheads="1"/>
            </p:cNvSpPr>
            <p:nvPr/>
          </p:nvSpPr>
          <p:spPr bwMode="auto">
            <a:xfrm>
              <a:off x="3290" y="2592"/>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latin typeface="Times New Roman" pitchFamily="18" charset="0"/>
                </a:rPr>
                <a:t>N</a:t>
              </a:r>
            </a:p>
          </p:txBody>
        </p:sp>
        <p:sp>
          <p:nvSpPr>
            <p:cNvPr id="12318" name="Line 61"/>
            <p:cNvSpPr>
              <a:spLocks noChangeShapeType="1"/>
            </p:cNvSpPr>
            <p:nvPr/>
          </p:nvSpPr>
          <p:spPr bwMode="auto">
            <a:xfrm>
              <a:off x="2906" y="2832"/>
              <a:ext cx="0" cy="288"/>
            </a:xfrm>
            <a:prstGeom prst="line">
              <a:avLst/>
            </a:prstGeom>
            <a:noFill/>
            <a:ln w="28575" cap="sq">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4494" name="Rectangle 62"/>
            <p:cNvSpPr>
              <a:spLocks noChangeArrowheads="1"/>
            </p:cNvSpPr>
            <p:nvPr/>
          </p:nvSpPr>
          <p:spPr bwMode="auto">
            <a:xfrm>
              <a:off x="4377" y="3120"/>
              <a:ext cx="1213" cy="240"/>
            </a:xfrm>
            <a:prstGeom prst="rect">
              <a:avLst/>
            </a:prstGeom>
            <a:noFill/>
            <a:ln w="12700" cap="sq">
              <a:solidFill>
                <a:schemeClr val="folHlink"/>
              </a:solidFill>
              <a:miter lim="800000"/>
              <a:headEnd type="none" w="sm" len="sm"/>
              <a:tailEnd type="none" w="sm" len="sm"/>
            </a:ln>
            <a:effectLst>
              <a:prstShdw prst="shdw17" dist="17961" dir="2700000">
                <a:schemeClr val="fo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zh-CN" altLang="en-US">
                  <a:solidFill>
                    <a:srgbClr val="000066"/>
                  </a:solidFill>
                  <a:latin typeface="Times New Roman" pitchFamily="18" charset="0"/>
                  <a:ea typeface="宋体" pitchFamily="2" charset="-122"/>
                </a:rPr>
                <a:t>查找成功</a:t>
              </a:r>
              <a:endParaRPr kumimoji="1" lang="zh-CN" altLang="en-US" sz="2400" b="0">
                <a:solidFill>
                  <a:srgbClr val="000066"/>
                </a:solidFill>
                <a:latin typeface="Times New Roman" pitchFamily="18" charset="0"/>
                <a:ea typeface="宋体" pitchFamily="2" charset="-122"/>
              </a:endParaRPr>
            </a:p>
          </p:txBody>
        </p:sp>
        <p:sp>
          <p:nvSpPr>
            <p:cNvPr id="12320" name="Line 63"/>
            <p:cNvSpPr>
              <a:spLocks noChangeShapeType="1"/>
            </p:cNvSpPr>
            <p:nvPr/>
          </p:nvSpPr>
          <p:spPr bwMode="auto">
            <a:xfrm>
              <a:off x="5018" y="3360"/>
              <a:ext cx="0" cy="288"/>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21" name="Line 64"/>
            <p:cNvSpPr>
              <a:spLocks noChangeShapeType="1"/>
            </p:cNvSpPr>
            <p:nvPr/>
          </p:nvSpPr>
          <p:spPr bwMode="auto">
            <a:xfrm flipH="1">
              <a:off x="2906" y="3648"/>
              <a:ext cx="2112" cy="0"/>
            </a:xfrm>
            <a:prstGeom prst="line">
              <a:avLst/>
            </a:prstGeom>
            <a:noFill/>
            <a:ln w="28575" cap="sq">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22" name="Text Box 65"/>
            <p:cNvSpPr txBox="1">
              <a:spLocks noChangeArrowheads="1"/>
            </p:cNvSpPr>
            <p:nvPr/>
          </p:nvSpPr>
          <p:spPr bwMode="auto">
            <a:xfrm>
              <a:off x="5008" y="1162"/>
              <a:ext cx="73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a:solidFill>
                    <a:srgbClr val="000066"/>
                  </a:solidFill>
                  <a:latin typeface="Times New Roman" pitchFamily="18" charset="0"/>
                </a:rPr>
                <a:t>设置哨兵</a:t>
              </a:r>
            </a:p>
          </p:txBody>
        </p:sp>
      </p:gr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p:txBody>
          <a:bodyPr/>
          <a:lstStyle/>
          <a:p>
            <a:pPr eaLnBrk="1" hangingPunct="1"/>
            <a:r>
              <a:rPr lang="zh-CN" altLang="en-US" smtClean="0">
                <a:latin typeface="宋体" charset="-122"/>
              </a:rPr>
              <a:t>顺序查找</a:t>
            </a:r>
            <a:r>
              <a:rPr lang="en-US" altLang="zh-CN" smtClean="0">
                <a:latin typeface="宋体" charset="-122"/>
              </a:rPr>
              <a:t>——</a:t>
            </a:r>
            <a:r>
              <a:rPr lang="zh-CN" altLang="en-US" smtClean="0">
                <a:latin typeface="宋体" charset="-122"/>
              </a:rPr>
              <a:t>算法实现</a:t>
            </a:r>
          </a:p>
        </p:txBody>
      </p:sp>
      <p:sp>
        <p:nvSpPr>
          <p:cNvPr id="13315" name="Text Box 6"/>
          <p:cNvSpPr txBox="1">
            <a:spLocks noChangeArrowheads="1"/>
          </p:cNvSpPr>
          <p:nvPr/>
        </p:nvSpPr>
        <p:spPr bwMode="auto">
          <a:xfrm>
            <a:off x="2279650" y="1771650"/>
            <a:ext cx="67389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0      1       2       3       4       5       6        7        8       9      10     11</a:t>
            </a:r>
          </a:p>
        </p:txBody>
      </p:sp>
      <p:sp>
        <p:nvSpPr>
          <p:cNvPr id="13316" name="Rectangle 7"/>
          <p:cNvSpPr>
            <a:spLocks noChangeArrowheads="1"/>
          </p:cNvSpPr>
          <p:nvPr/>
        </p:nvSpPr>
        <p:spPr bwMode="auto">
          <a:xfrm>
            <a:off x="2203450" y="2122488"/>
            <a:ext cx="6784975" cy="404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b="0">
                <a:latin typeface="Times New Roman" pitchFamily="18" charset="0"/>
              </a:rPr>
              <a:t>         5      13     19     21     37     56      64      75     80     88     92</a:t>
            </a:r>
          </a:p>
        </p:txBody>
      </p:sp>
      <p:sp>
        <p:nvSpPr>
          <p:cNvPr id="13317" name="Line 8"/>
          <p:cNvSpPr>
            <a:spLocks noChangeShapeType="1"/>
          </p:cNvSpPr>
          <p:nvPr/>
        </p:nvSpPr>
        <p:spPr bwMode="auto">
          <a:xfrm>
            <a:off x="325437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8" name="Line 9"/>
          <p:cNvSpPr>
            <a:spLocks noChangeShapeType="1"/>
          </p:cNvSpPr>
          <p:nvPr/>
        </p:nvSpPr>
        <p:spPr bwMode="auto">
          <a:xfrm>
            <a:off x="383222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19" name="Line 10"/>
          <p:cNvSpPr>
            <a:spLocks noChangeShapeType="1"/>
          </p:cNvSpPr>
          <p:nvPr/>
        </p:nvSpPr>
        <p:spPr bwMode="auto">
          <a:xfrm>
            <a:off x="441007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0" name="Line 11"/>
          <p:cNvSpPr>
            <a:spLocks noChangeShapeType="1"/>
          </p:cNvSpPr>
          <p:nvPr/>
        </p:nvSpPr>
        <p:spPr bwMode="auto">
          <a:xfrm>
            <a:off x="498792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1" name="Line 12"/>
          <p:cNvSpPr>
            <a:spLocks noChangeShapeType="1"/>
          </p:cNvSpPr>
          <p:nvPr/>
        </p:nvSpPr>
        <p:spPr bwMode="auto">
          <a:xfrm>
            <a:off x="556577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2" name="Line 13"/>
          <p:cNvSpPr>
            <a:spLocks noChangeShapeType="1"/>
          </p:cNvSpPr>
          <p:nvPr/>
        </p:nvSpPr>
        <p:spPr bwMode="auto">
          <a:xfrm>
            <a:off x="614362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3" name="Line 14"/>
          <p:cNvSpPr>
            <a:spLocks noChangeShapeType="1"/>
          </p:cNvSpPr>
          <p:nvPr/>
        </p:nvSpPr>
        <p:spPr bwMode="auto">
          <a:xfrm>
            <a:off x="672147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4" name="Line 15"/>
          <p:cNvSpPr>
            <a:spLocks noChangeShapeType="1"/>
          </p:cNvSpPr>
          <p:nvPr/>
        </p:nvSpPr>
        <p:spPr bwMode="auto">
          <a:xfrm>
            <a:off x="729932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5" name="Line 16"/>
          <p:cNvSpPr>
            <a:spLocks noChangeShapeType="1"/>
          </p:cNvSpPr>
          <p:nvPr/>
        </p:nvSpPr>
        <p:spPr bwMode="auto">
          <a:xfrm>
            <a:off x="787717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6" name="Line 17"/>
          <p:cNvSpPr>
            <a:spLocks noChangeShapeType="1"/>
          </p:cNvSpPr>
          <p:nvPr/>
        </p:nvSpPr>
        <p:spPr bwMode="auto">
          <a:xfrm>
            <a:off x="8455025" y="212090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27" name="AutoShape 18"/>
          <p:cNvSpPr>
            <a:spLocks noChangeArrowheads="1"/>
          </p:cNvSpPr>
          <p:nvPr/>
        </p:nvSpPr>
        <p:spPr bwMode="auto">
          <a:xfrm>
            <a:off x="4841875" y="1273175"/>
            <a:ext cx="1622425" cy="369888"/>
          </a:xfrm>
          <a:prstGeom prst="wedgeEllipseCallout">
            <a:avLst>
              <a:gd name="adj1" fmla="val -18690"/>
              <a:gd name="adj2" fmla="val 18605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2000" b="0">
                <a:latin typeface="Times New Roman" pitchFamily="18" charset="0"/>
              </a:rPr>
              <a:t>找</a:t>
            </a:r>
            <a:r>
              <a:rPr kumimoji="1" lang="en-US" altLang="zh-CN" sz="2000" b="0">
                <a:latin typeface="Times New Roman" pitchFamily="18" charset="0"/>
              </a:rPr>
              <a:t>37</a:t>
            </a:r>
          </a:p>
        </p:txBody>
      </p:sp>
      <p:sp>
        <p:nvSpPr>
          <p:cNvPr id="13328" name="Line 19"/>
          <p:cNvSpPr>
            <a:spLocks noChangeShapeType="1"/>
          </p:cNvSpPr>
          <p:nvPr/>
        </p:nvSpPr>
        <p:spPr bwMode="auto">
          <a:xfrm>
            <a:off x="2736850" y="210661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48" name="Text Box 20"/>
          <p:cNvSpPr txBox="1">
            <a:spLocks noChangeArrowheads="1"/>
          </p:cNvSpPr>
          <p:nvPr/>
        </p:nvSpPr>
        <p:spPr bwMode="auto">
          <a:xfrm>
            <a:off x="2251075" y="213677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latin typeface="Times New Roman" pitchFamily="18" charset="0"/>
              </a:rPr>
              <a:t>37</a:t>
            </a:r>
            <a:endParaRPr kumimoji="1" lang="en-US" altLang="zh-CN" sz="2000" b="0">
              <a:latin typeface="Times New Roman" pitchFamily="18" charset="0"/>
            </a:endParaRPr>
          </a:p>
        </p:txBody>
      </p:sp>
      <p:sp>
        <p:nvSpPr>
          <p:cNvPr id="278549" name="Line 21"/>
          <p:cNvSpPr>
            <a:spLocks noChangeShapeType="1"/>
          </p:cNvSpPr>
          <p:nvPr/>
        </p:nvSpPr>
        <p:spPr bwMode="auto">
          <a:xfrm>
            <a:off x="8699500" y="1052513"/>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0" name="Line 22"/>
          <p:cNvSpPr>
            <a:spLocks noChangeShapeType="1"/>
          </p:cNvSpPr>
          <p:nvPr/>
        </p:nvSpPr>
        <p:spPr bwMode="auto">
          <a:xfrm>
            <a:off x="5113338" y="1146175"/>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1" name="Text Box 23"/>
          <p:cNvSpPr txBox="1">
            <a:spLocks noChangeArrowheads="1"/>
          </p:cNvSpPr>
          <p:nvPr/>
        </p:nvSpPr>
        <p:spPr bwMode="auto">
          <a:xfrm>
            <a:off x="5130800" y="1273175"/>
            <a:ext cx="296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3200" b="0">
                <a:solidFill>
                  <a:srgbClr val="990000"/>
                </a:solidFill>
                <a:latin typeface="Times New Roman" pitchFamily="18" charset="0"/>
              </a:rPr>
              <a:t>i</a:t>
            </a:r>
            <a:endParaRPr kumimoji="1" lang="en-US" altLang="zh-CN" sz="2400" b="0">
              <a:latin typeface="Times New Roman" pitchFamily="18" charset="0"/>
            </a:endParaRPr>
          </a:p>
        </p:txBody>
      </p:sp>
      <p:sp>
        <p:nvSpPr>
          <p:cNvPr id="278552" name="Line 24"/>
          <p:cNvSpPr>
            <a:spLocks noChangeShapeType="1"/>
          </p:cNvSpPr>
          <p:nvPr/>
        </p:nvSpPr>
        <p:spPr bwMode="auto">
          <a:xfrm>
            <a:off x="8586788" y="285750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3" name="Line 25"/>
          <p:cNvSpPr>
            <a:spLocks noChangeShapeType="1"/>
          </p:cNvSpPr>
          <p:nvPr/>
        </p:nvSpPr>
        <p:spPr bwMode="auto">
          <a:xfrm>
            <a:off x="2312988" y="2930525"/>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54" name="Text Box 26"/>
          <p:cNvSpPr txBox="1">
            <a:spLocks noChangeArrowheads="1"/>
          </p:cNvSpPr>
          <p:nvPr/>
        </p:nvSpPr>
        <p:spPr bwMode="auto">
          <a:xfrm>
            <a:off x="2312988" y="2859088"/>
            <a:ext cx="29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3200" b="0">
                <a:solidFill>
                  <a:srgbClr val="990000"/>
                </a:solidFill>
                <a:latin typeface="Times New Roman" pitchFamily="18" charset="0"/>
              </a:rPr>
              <a:t>i</a:t>
            </a:r>
            <a:endParaRPr kumimoji="1" lang="en-US" altLang="zh-CN" sz="2400" b="0">
              <a:latin typeface="Times New Roman" pitchFamily="18" charset="0"/>
            </a:endParaRPr>
          </a:p>
        </p:txBody>
      </p:sp>
      <p:sp>
        <p:nvSpPr>
          <p:cNvPr id="278555" name="Text Box 27"/>
          <p:cNvSpPr txBox="1">
            <a:spLocks noChangeArrowheads="1"/>
          </p:cNvSpPr>
          <p:nvPr/>
        </p:nvSpPr>
        <p:spPr bwMode="auto">
          <a:xfrm>
            <a:off x="8731250" y="1201738"/>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3200" b="0">
                <a:solidFill>
                  <a:srgbClr val="990000"/>
                </a:solidFill>
                <a:latin typeface="Times New Roman" pitchFamily="18" charset="0"/>
              </a:rPr>
              <a:t>i</a:t>
            </a:r>
            <a:endParaRPr kumimoji="1" lang="en-US" altLang="zh-CN" sz="2400" b="0">
              <a:latin typeface="Times New Roman" pitchFamily="18" charset="0"/>
            </a:endParaRPr>
          </a:p>
        </p:txBody>
      </p:sp>
      <p:sp>
        <p:nvSpPr>
          <p:cNvPr id="278556" name="Text Box 28"/>
          <p:cNvSpPr txBox="1">
            <a:spLocks noChangeArrowheads="1"/>
          </p:cNvSpPr>
          <p:nvPr/>
        </p:nvSpPr>
        <p:spPr bwMode="auto">
          <a:xfrm>
            <a:off x="8739188" y="2862263"/>
            <a:ext cx="29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3200" b="0">
                <a:solidFill>
                  <a:srgbClr val="990000"/>
                </a:solidFill>
                <a:latin typeface="Times New Roman" pitchFamily="18" charset="0"/>
              </a:rPr>
              <a:t>i</a:t>
            </a:r>
            <a:endParaRPr kumimoji="1" lang="en-US" altLang="zh-CN" sz="2400" b="0">
              <a:latin typeface="Times New Roman" pitchFamily="18" charset="0"/>
            </a:endParaRPr>
          </a:p>
        </p:txBody>
      </p:sp>
      <p:sp>
        <p:nvSpPr>
          <p:cNvPr id="13338" name="Text Box 29"/>
          <p:cNvSpPr txBox="1">
            <a:spLocks noChangeArrowheads="1"/>
          </p:cNvSpPr>
          <p:nvPr/>
        </p:nvSpPr>
        <p:spPr bwMode="auto">
          <a:xfrm>
            <a:off x="2178050" y="3632200"/>
            <a:ext cx="67389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0      1       2       3       4       5       6        7        8       9      10     11</a:t>
            </a:r>
          </a:p>
        </p:txBody>
      </p:sp>
      <p:sp>
        <p:nvSpPr>
          <p:cNvPr id="13339" name="Rectangle 30"/>
          <p:cNvSpPr>
            <a:spLocks noChangeArrowheads="1"/>
          </p:cNvSpPr>
          <p:nvPr/>
        </p:nvSpPr>
        <p:spPr bwMode="auto">
          <a:xfrm>
            <a:off x="2101850" y="3983038"/>
            <a:ext cx="6784975" cy="404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b="0">
                <a:latin typeface="Times New Roman" pitchFamily="18" charset="0"/>
              </a:rPr>
              <a:t>         5      13     19     21     37     56      64      75     80     88     92</a:t>
            </a:r>
          </a:p>
        </p:txBody>
      </p:sp>
      <p:sp>
        <p:nvSpPr>
          <p:cNvPr id="13340" name="Line 31"/>
          <p:cNvSpPr>
            <a:spLocks noChangeShapeType="1"/>
          </p:cNvSpPr>
          <p:nvPr/>
        </p:nvSpPr>
        <p:spPr bwMode="auto">
          <a:xfrm>
            <a:off x="315277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1" name="Line 32"/>
          <p:cNvSpPr>
            <a:spLocks noChangeShapeType="1"/>
          </p:cNvSpPr>
          <p:nvPr/>
        </p:nvSpPr>
        <p:spPr bwMode="auto">
          <a:xfrm>
            <a:off x="373062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2" name="Line 33"/>
          <p:cNvSpPr>
            <a:spLocks noChangeShapeType="1"/>
          </p:cNvSpPr>
          <p:nvPr/>
        </p:nvSpPr>
        <p:spPr bwMode="auto">
          <a:xfrm>
            <a:off x="430847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3" name="Line 34"/>
          <p:cNvSpPr>
            <a:spLocks noChangeShapeType="1"/>
          </p:cNvSpPr>
          <p:nvPr/>
        </p:nvSpPr>
        <p:spPr bwMode="auto">
          <a:xfrm>
            <a:off x="488632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4" name="Line 35"/>
          <p:cNvSpPr>
            <a:spLocks noChangeShapeType="1"/>
          </p:cNvSpPr>
          <p:nvPr/>
        </p:nvSpPr>
        <p:spPr bwMode="auto">
          <a:xfrm>
            <a:off x="546417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5" name="Line 36"/>
          <p:cNvSpPr>
            <a:spLocks noChangeShapeType="1"/>
          </p:cNvSpPr>
          <p:nvPr/>
        </p:nvSpPr>
        <p:spPr bwMode="auto">
          <a:xfrm>
            <a:off x="604202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6" name="Line 37"/>
          <p:cNvSpPr>
            <a:spLocks noChangeShapeType="1"/>
          </p:cNvSpPr>
          <p:nvPr/>
        </p:nvSpPr>
        <p:spPr bwMode="auto">
          <a:xfrm>
            <a:off x="661987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7" name="Line 38"/>
          <p:cNvSpPr>
            <a:spLocks noChangeShapeType="1"/>
          </p:cNvSpPr>
          <p:nvPr/>
        </p:nvSpPr>
        <p:spPr bwMode="auto">
          <a:xfrm>
            <a:off x="719772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8" name="Line 39"/>
          <p:cNvSpPr>
            <a:spLocks noChangeShapeType="1"/>
          </p:cNvSpPr>
          <p:nvPr/>
        </p:nvSpPr>
        <p:spPr bwMode="auto">
          <a:xfrm>
            <a:off x="777557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49" name="Line 40"/>
          <p:cNvSpPr>
            <a:spLocks noChangeShapeType="1"/>
          </p:cNvSpPr>
          <p:nvPr/>
        </p:nvSpPr>
        <p:spPr bwMode="auto">
          <a:xfrm>
            <a:off x="8353425" y="3981450"/>
            <a:ext cx="0" cy="406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350" name="Line 41"/>
          <p:cNvSpPr>
            <a:spLocks noChangeShapeType="1"/>
          </p:cNvSpPr>
          <p:nvPr/>
        </p:nvSpPr>
        <p:spPr bwMode="auto">
          <a:xfrm>
            <a:off x="2635250" y="3967163"/>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8570" name="Text Box 42"/>
          <p:cNvSpPr txBox="1">
            <a:spLocks noChangeArrowheads="1"/>
          </p:cNvSpPr>
          <p:nvPr/>
        </p:nvSpPr>
        <p:spPr bwMode="auto">
          <a:xfrm>
            <a:off x="2149475" y="3997325"/>
            <a:ext cx="438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latin typeface="Times New Roman" pitchFamily="18" charset="0"/>
              </a:rPr>
              <a:t>20</a:t>
            </a:r>
            <a:endParaRPr kumimoji="1" lang="en-US" altLang="zh-CN" sz="2000" b="0">
              <a:latin typeface="Times New Roman" pitchFamily="18" charset="0"/>
            </a:endParaRPr>
          </a:p>
        </p:txBody>
      </p:sp>
      <p:sp>
        <p:nvSpPr>
          <p:cNvPr id="278573" name="AutoShape 45"/>
          <p:cNvSpPr>
            <a:spLocks noChangeArrowheads="1"/>
          </p:cNvSpPr>
          <p:nvPr/>
        </p:nvSpPr>
        <p:spPr bwMode="auto">
          <a:xfrm>
            <a:off x="1962150" y="4784725"/>
            <a:ext cx="1622425" cy="369888"/>
          </a:xfrm>
          <a:prstGeom prst="wedgeEllipseCallout">
            <a:avLst>
              <a:gd name="adj1" fmla="val -22014"/>
              <a:gd name="adj2" fmla="val -143560"/>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2000" b="0">
                <a:latin typeface="Times New Roman" pitchFamily="18" charset="0"/>
              </a:rPr>
              <a:t>找</a:t>
            </a:r>
            <a:r>
              <a:rPr kumimoji="1" lang="en-US" altLang="zh-CN" sz="2000" b="0">
                <a:latin typeface="Times New Roman" pitchFamily="18" charset="0"/>
              </a:rPr>
              <a:t>20</a:t>
            </a:r>
          </a:p>
        </p:txBody>
      </p:sp>
      <p:sp>
        <p:nvSpPr>
          <p:cNvPr id="278575" name="Text Box 47"/>
          <p:cNvSpPr txBox="1">
            <a:spLocks noChangeArrowheads="1"/>
          </p:cNvSpPr>
          <p:nvPr/>
        </p:nvSpPr>
        <p:spPr bwMode="auto">
          <a:xfrm>
            <a:off x="3851275" y="4437063"/>
            <a:ext cx="3321050" cy="22256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solidFill>
                  <a:srgbClr val="000066"/>
                </a:solidFill>
                <a:latin typeface="Times New Roman" pitchFamily="18" charset="0"/>
              </a:rPr>
              <a:t>比较次数：</a:t>
            </a:r>
          </a:p>
          <a:p>
            <a:pPr lvl="1" eaLnBrk="1" hangingPunct="1"/>
            <a:r>
              <a:rPr kumimoji="1" lang="zh-CN" altLang="en-US" sz="2000">
                <a:solidFill>
                  <a:srgbClr val="000066"/>
                </a:solidFill>
                <a:latin typeface="Times New Roman" pitchFamily="18" charset="0"/>
              </a:rPr>
              <a:t>查找第</a:t>
            </a:r>
            <a:r>
              <a:rPr kumimoji="1" lang="en-US" altLang="zh-CN" sz="2000">
                <a:solidFill>
                  <a:srgbClr val="000066"/>
                </a:solidFill>
                <a:latin typeface="Times New Roman" pitchFamily="18" charset="0"/>
              </a:rPr>
              <a:t>n</a:t>
            </a:r>
            <a:r>
              <a:rPr kumimoji="1" lang="zh-CN" altLang="zh-CN" sz="2000">
                <a:solidFill>
                  <a:srgbClr val="000066"/>
                </a:solidFill>
                <a:latin typeface="Times New Roman" pitchFamily="18" charset="0"/>
              </a:rPr>
              <a:t>个元素：    1</a:t>
            </a:r>
          </a:p>
          <a:p>
            <a:pPr lvl="1" eaLnBrk="1" hangingPunct="1"/>
            <a:r>
              <a:rPr kumimoji="1" lang="zh-CN" altLang="en-US" sz="2000">
                <a:solidFill>
                  <a:srgbClr val="000066"/>
                </a:solidFill>
                <a:latin typeface="Times New Roman" pitchFamily="18" charset="0"/>
              </a:rPr>
              <a:t>查找第</a:t>
            </a:r>
            <a:r>
              <a:rPr kumimoji="1" lang="en-US" altLang="zh-CN" sz="2000">
                <a:solidFill>
                  <a:srgbClr val="000066"/>
                </a:solidFill>
                <a:latin typeface="Times New Roman" pitchFamily="18" charset="0"/>
              </a:rPr>
              <a:t>n-1</a:t>
            </a:r>
            <a:r>
              <a:rPr kumimoji="1" lang="zh-CN" altLang="zh-CN" sz="2000">
                <a:solidFill>
                  <a:srgbClr val="000066"/>
                </a:solidFill>
                <a:latin typeface="Times New Roman" pitchFamily="18" charset="0"/>
              </a:rPr>
              <a:t>个元素：2</a:t>
            </a:r>
          </a:p>
          <a:p>
            <a:pPr lvl="1" eaLnBrk="1" hangingPunct="1"/>
            <a:r>
              <a:rPr kumimoji="1" lang="en-US" altLang="zh-CN" sz="2000">
                <a:solidFill>
                  <a:srgbClr val="000066"/>
                </a:solidFill>
                <a:latin typeface="Times New Roman" pitchFamily="18" charset="0"/>
              </a:rPr>
              <a:t>……….</a:t>
            </a:r>
          </a:p>
          <a:p>
            <a:pPr lvl="1" eaLnBrk="1" hangingPunct="1"/>
            <a:r>
              <a:rPr kumimoji="1" lang="zh-CN" altLang="en-US" sz="2000">
                <a:solidFill>
                  <a:srgbClr val="000066"/>
                </a:solidFill>
                <a:latin typeface="Times New Roman" pitchFamily="18" charset="0"/>
              </a:rPr>
              <a:t>查找第</a:t>
            </a:r>
            <a:r>
              <a:rPr kumimoji="1" lang="en-US" altLang="zh-CN" sz="2000">
                <a:solidFill>
                  <a:srgbClr val="000066"/>
                </a:solidFill>
                <a:latin typeface="Times New Roman" pitchFamily="18" charset="0"/>
              </a:rPr>
              <a:t>1</a:t>
            </a:r>
            <a:r>
              <a:rPr kumimoji="1" lang="zh-CN" altLang="zh-CN" sz="2000">
                <a:solidFill>
                  <a:srgbClr val="000066"/>
                </a:solidFill>
                <a:latin typeface="Times New Roman" pitchFamily="18" charset="0"/>
              </a:rPr>
              <a:t>个元素：   </a:t>
            </a:r>
            <a:r>
              <a:rPr kumimoji="1" lang="en-US" altLang="zh-CN" sz="2000">
                <a:solidFill>
                  <a:srgbClr val="000066"/>
                </a:solidFill>
                <a:latin typeface="Times New Roman" pitchFamily="18" charset="0"/>
              </a:rPr>
              <a:t>n</a:t>
            </a:r>
          </a:p>
          <a:p>
            <a:pPr lvl="1" eaLnBrk="1" hangingPunct="1"/>
            <a:r>
              <a:rPr kumimoji="1" lang="zh-CN" altLang="en-US" sz="2000">
                <a:solidFill>
                  <a:srgbClr val="000066"/>
                </a:solidFill>
                <a:latin typeface="Times New Roman" pitchFamily="18" charset="0"/>
              </a:rPr>
              <a:t>查找第</a:t>
            </a:r>
            <a:r>
              <a:rPr kumimoji="1" lang="en-US" altLang="zh-CN" sz="2000">
                <a:solidFill>
                  <a:srgbClr val="000066"/>
                </a:solidFill>
                <a:latin typeface="Times New Roman" pitchFamily="18" charset="0"/>
              </a:rPr>
              <a:t>i</a:t>
            </a:r>
            <a:r>
              <a:rPr kumimoji="1" lang="zh-CN" altLang="zh-CN" sz="2000">
                <a:solidFill>
                  <a:srgbClr val="000066"/>
                </a:solidFill>
                <a:latin typeface="Times New Roman" pitchFamily="18" charset="0"/>
              </a:rPr>
              <a:t>个元素：    </a:t>
            </a:r>
            <a:r>
              <a:rPr kumimoji="1" lang="en-US" altLang="zh-CN" sz="2000">
                <a:solidFill>
                  <a:srgbClr val="000066"/>
                </a:solidFill>
                <a:latin typeface="Times New Roman" pitchFamily="18" charset="0"/>
              </a:rPr>
              <a:t>n+1-i</a:t>
            </a:r>
          </a:p>
          <a:p>
            <a:pPr lvl="1" eaLnBrk="1" hangingPunct="1"/>
            <a:r>
              <a:rPr kumimoji="1" lang="zh-CN" altLang="en-US" sz="2000">
                <a:solidFill>
                  <a:srgbClr val="000066"/>
                </a:solidFill>
                <a:latin typeface="Times New Roman" pitchFamily="18" charset="0"/>
              </a:rPr>
              <a:t>查找失败</a:t>
            </a:r>
            <a:r>
              <a:rPr kumimoji="1" lang="zh-CN" altLang="zh-CN" sz="2000">
                <a:solidFill>
                  <a:srgbClr val="000066"/>
                </a:solidFill>
                <a:latin typeface="Times New Roman" pitchFamily="18" charset="0"/>
              </a:rPr>
              <a:t>：             </a:t>
            </a:r>
            <a:r>
              <a:rPr kumimoji="1" lang="en-US" altLang="zh-CN" sz="2000">
                <a:solidFill>
                  <a:srgbClr val="000066"/>
                </a:solidFill>
                <a:latin typeface="Times New Roman" pitchFamily="18" charset="0"/>
              </a:rPr>
              <a:t>n+1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8548"/>
                                        </p:tgtEl>
                                        <p:attrNameLst>
                                          <p:attrName>style.visibility</p:attrName>
                                        </p:attrNameLst>
                                      </p:cBhvr>
                                      <p:to>
                                        <p:strVal val="visible"/>
                                      </p:to>
                                    </p:set>
                                    <p:animEffect transition="in" filter="blinds(horizontal)">
                                      <p:cBhvr>
                                        <p:cTn id="7" dur="500"/>
                                        <p:tgtEl>
                                          <p:spTgt spid="27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78549"/>
                                        </p:tgtEl>
                                        <p:attrNameLst>
                                          <p:attrName>style.visibility</p:attrName>
                                        </p:attrNameLst>
                                      </p:cBhvr>
                                      <p:to>
                                        <p:strVal val="visible"/>
                                      </p:to>
                                    </p:set>
                                    <p:anim calcmode="lin" valueType="num">
                                      <p:cBhvr additive="base">
                                        <p:cTn id="12" dur="500" fill="hold"/>
                                        <p:tgtEl>
                                          <p:spTgt spid="278549"/>
                                        </p:tgtEl>
                                        <p:attrNameLst>
                                          <p:attrName>ppt_x</p:attrName>
                                        </p:attrNameLst>
                                      </p:cBhvr>
                                      <p:tavLst>
                                        <p:tav tm="0">
                                          <p:val>
                                            <p:strVal val="1+#ppt_w/2"/>
                                          </p:val>
                                        </p:tav>
                                        <p:tav tm="100000">
                                          <p:val>
                                            <p:strVal val="#ppt_x"/>
                                          </p:val>
                                        </p:tav>
                                      </p:tavLst>
                                    </p:anim>
                                    <p:anim calcmode="lin" valueType="num">
                                      <p:cBhvr additive="base">
                                        <p:cTn id="13" dur="500" fill="hold"/>
                                        <p:tgtEl>
                                          <p:spTgt spid="27854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78549"/>
                                        </p:tgtEl>
                                        <p:attrNameLst>
                                          <p:attrName>style.visibility</p:attrName>
                                        </p:attrNameLst>
                                      </p:cBhvr>
                                      <p:to>
                                        <p:strVal val="hidden"/>
                                      </p:to>
                                    </p:set>
                                  </p:subTnLst>
                                </p:cTn>
                              </p:par>
                            </p:childTnLst>
                          </p:cTn>
                        </p:par>
                        <p:par>
                          <p:cTn id="14" fill="hold" nodeType="afterGroup">
                            <p:stCondLst>
                              <p:cond delay="500"/>
                            </p:stCondLst>
                            <p:childTnLst>
                              <p:par>
                                <p:cTn id="15" presetID="2" presetClass="entr" presetSubtype="1" fill="hold" grpId="0" nodeType="afterEffect">
                                  <p:stCondLst>
                                    <p:cond delay="0"/>
                                  </p:stCondLst>
                                  <p:childTnLst>
                                    <p:set>
                                      <p:cBhvr>
                                        <p:cTn id="16" dur="1" fill="hold">
                                          <p:stCondLst>
                                            <p:cond delay="0"/>
                                          </p:stCondLst>
                                        </p:cTn>
                                        <p:tgtEl>
                                          <p:spTgt spid="278555"/>
                                        </p:tgtEl>
                                        <p:attrNameLst>
                                          <p:attrName>style.visibility</p:attrName>
                                        </p:attrNameLst>
                                      </p:cBhvr>
                                      <p:to>
                                        <p:strVal val="visible"/>
                                      </p:to>
                                    </p:set>
                                    <p:anim calcmode="lin" valueType="num">
                                      <p:cBhvr additive="base">
                                        <p:cTn id="17" dur="500" fill="hold"/>
                                        <p:tgtEl>
                                          <p:spTgt spid="278555"/>
                                        </p:tgtEl>
                                        <p:attrNameLst>
                                          <p:attrName>ppt_x</p:attrName>
                                        </p:attrNameLst>
                                      </p:cBhvr>
                                      <p:tavLst>
                                        <p:tav tm="0">
                                          <p:val>
                                            <p:strVal val="#ppt_x"/>
                                          </p:val>
                                        </p:tav>
                                        <p:tav tm="100000">
                                          <p:val>
                                            <p:strVal val="#ppt_x"/>
                                          </p:val>
                                        </p:tav>
                                      </p:tavLst>
                                    </p:anim>
                                    <p:anim calcmode="lin" valueType="num">
                                      <p:cBhvr additive="base">
                                        <p:cTn id="18" dur="500" fill="hold"/>
                                        <p:tgtEl>
                                          <p:spTgt spid="278555"/>
                                        </p:tgtEl>
                                        <p:attrNameLst>
                                          <p:attrName>ppt_y</p:attrName>
                                        </p:attrNameLst>
                                      </p:cBhvr>
                                      <p:tavLst>
                                        <p:tav tm="0">
                                          <p:val>
                                            <p:strVal val="0-#ppt_h/2"/>
                                          </p:val>
                                        </p:tav>
                                        <p:tav tm="100000">
                                          <p:val>
                                            <p:strVal val="#ppt_y"/>
                                          </p:val>
                                        </p:tav>
                                      </p:tavLst>
                                    </p:anim>
                                  </p:childTnLst>
                                  <p:subTnLst>
                                    <p:set>
                                      <p:cBhvr override="childStyle">
                                        <p:cTn dur="1" fill="hold" display="0" masterRel="nextClick" afterEffect="1"/>
                                        <p:tgtEl>
                                          <p:spTgt spid="27855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2" fill="hold" grpId="0" nodeType="clickEffect">
                                  <p:stCondLst>
                                    <p:cond delay="0"/>
                                  </p:stCondLst>
                                  <p:childTnLst>
                                    <p:set>
                                      <p:cBhvr>
                                        <p:cTn id="22" dur="1" fill="hold">
                                          <p:stCondLst>
                                            <p:cond delay="0"/>
                                          </p:stCondLst>
                                        </p:cTn>
                                        <p:tgtEl>
                                          <p:spTgt spid="278550"/>
                                        </p:tgtEl>
                                        <p:attrNameLst>
                                          <p:attrName>style.visibility</p:attrName>
                                        </p:attrNameLst>
                                      </p:cBhvr>
                                      <p:to>
                                        <p:strVal val="visible"/>
                                      </p:to>
                                    </p:set>
                                    <p:animEffect transition="in" filter="slide(fromRight)">
                                      <p:cBhvr>
                                        <p:cTn id="23" dur="500"/>
                                        <p:tgtEl>
                                          <p:spTgt spid="278550"/>
                                        </p:tgtEl>
                                      </p:cBhvr>
                                    </p:animEffect>
                                  </p:childTnLst>
                                </p:cTn>
                              </p:par>
                            </p:childTnLst>
                          </p:cTn>
                        </p:par>
                        <p:par>
                          <p:cTn id="24" fill="hold" nodeType="afterGroup">
                            <p:stCondLst>
                              <p:cond delay="500"/>
                            </p:stCondLst>
                            <p:childTnLst>
                              <p:par>
                                <p:cTn id="25" presetID="2" presetClass="entr" presetSubtype="1" fill="hold" grpId="0" nodeType="afterEffect">
                                  <p:stCondLst>
                                    <p:cond delay="0"/>
                                  </p:stCondLst>
                                  <p:childTnLst>
                                    <p:set>
                                      <p:cBhvr>
                                        <p:cTn id="26" dur="1" fill="hold">
                                          <p:stCondLst>
                                            <p:cond delay="0"/>
                                          </p:stCondLst>
                                        </p:cTn>
                                        <p:tgtEl>
                                          <p:spTgt spid="278551"/>
                                        </p:tgtEl>
                                        <p:attrNameLst>
                                          <p:attrName>style.visibility</p:attrName>
                                        </p:attrNameLst>
                                      </p:cBhvr>
                                      <p:to>
                                        <p:strVal val="visible"/>
                                      </p:to>
                                    </p:set>
                                    <p:anim calcmode="lin" valueType="num">
                                      <p:cBhvr additive="base">
                                        <p:cTn id="27" dur="500" fill="hold"/>
                                        <p:tgtEl>
                                          <p:spTgt spid="278551"/>
                                        </p:tgtEl>
                                        <p:attrNameLst>
                                          <p:attrName>ppt_x</p:attrName>
                                        </p:attrNameLst>
                                      </p:cBhvr>
                                      <p:tavLst>
                                        <p:tav tm="0">
                                          <p:val>
                                            <p:strVal val="#ppt_x"/>
                                          </p:val>
                                        </p:tav>
                                        <p:tav tm="100000">
                                          <p:val>
                                            <p:strVal val="#ppt_x"/>
                                          </p:val>
                                        </p:tav>
                                      </p:tavLst>
                                    </p:anim>
                                    <p:anim calcmode="lin" valueType="num">
                                      <p:cBhvr additive="base">
                                        <p:cTn id="28" dur="500" fill="hold"/>
                                        <p:tgtEl>
                                          <p:spTgt spid="278551"/>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78573"/>
                                        </p:tgtEl>
                                        <p:attrNameLst>
                                          <p:attrName>style.visibility</p:attrName>
                                        </p:attrNameLst>
                                      </p:cBhvr>
                                      <p:to>
                                        <p:strVal val="visible"/>
                                      </p:to>
                                    </p:set>
                                    <p:animEffect transition="in" filter="blinds(horizontal)">
                                      <p:cBhvr>
                                        <p:cTn id="33" dur="500"/>
                                        <p:tgtEl>
                                          <p:spTgt spid="27857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78570"/>
                                        </p:tgtEl>
                                        <p:attrNameLst>
                                          <p:attrName>style.visibility</p:attrName>
                                        </p:attrNameLst>
                                      </p:cBhvr>
                                      <p:to>
                                        <p:strVal val="visible"/>
                                      </p:to>
                                    </p:set>
                                    <p:animEffect transition="in" filter="blinds(horizontal)">
                                      <p:cBhvr>
                                        <p:cTn id="38" dur="500"/>
                                        <p:tgtEl>
                                          <p:spTgt spid="278570"/>
                                        </p:tgtEl>
                                      </p:cBhvr>
                                    </p:animEffect>
                                  </p:childTnLst>
                                </p:cTn>
                              </p:par>
                            </p:childTnLst>
                          </p:cTn>
                        </p:par>
                        <p:par>
                          <p:cTn id="39" fill="hold" nodeType="afterGroup">
                            <p:stCondLst>
                              <p:cond delay="500"/>
                            </p:stCondLst>
                            <p:childTnLst>
                              <p:par>
                                <p:cTn id="40" presetID="12" presetClass="entr" presetSubtype="2" fill="hold" grpId="0" nodeType="afterEffect">
                                  <p:stCondLst>
                                    <p:cond delay="0"/>
                                  </p:stCondLst>
                                  <p:childTnLst>
                                    <p:set>
                                      <p:cBhvr>
                                        <p:cTn id="41" dur="1" fill="hold">
                                          <p:stCondLst>
                                            <p:cond delay="0"/>
                                          </p:stCondLst>
                                        </p:cTn>
                                        <p:tgtEl>
                                          <p:spTgt spid="278554"/>
                                        </p:tgtEl>
                                        <p:attrNameLst>
                                          <p:attrName>style.visibility</p:attrName>
                                        </p:attrNameLst>
                                      </p:cBhvr>
                                      <p:to>
                                        <p:strVal val="visible"/>
                                      </p:to>
                                    </p:set>
                                    <p:animEffect transition="in" filter="slide(fromRight)">
                                      <p:cBhvr>
                                        <p:cTn id="42" dur="500"/>
                                        <p:tgtEl>
                                          <p:spTgt spid="27855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78552"/>
                                        </p:tgtEl>
                                        <p:attrNameLst>
                                          <p:attrName>style.visibility</p:attrName>
                                        </p:attrNameLst>
                                      </p:cBhvr>
                                      <p:to>
                                        <p:strVal val="visible"/>
                                      </p:to>
                                    </p:set>
                                    <p:anim calcmode="lin" valueType="num">
                                      <p:cBhvr additive="base">
                                        <p:cTn id="47" dur="500" fill="hold"/>
                                        <p:tgtEl>
                                          <p:spTgt spid="278552"/>
                                        </p:tgtEl>
                                        <p:attrNameLst>
                                          <p:attrName>ppt_x</p:attrName>
                                        </p:attrNameLst>
                                      </p:cBhvr>
                                      <p:tavLst>
                                        <p:tav tm="0">
                                          <p:val>
                                            <p:strVal val="1+#ppt_w/2"/>
                                          </p:val>
                                        </p:tav>
                                        <p:tav tm="100000">
                                          <p:val>
                                            <p:strVal val="#ppt_x"/>
                                          </p:val>
                                        </p:tav>
                                      </p:tavLst>
                                    </p:anim>
                                    <p:anim calcmode="lin" valueType="num">
                                      <p:cBhvr additive="base">
                                        <p:cTn id="48" dur="500" fill="hold"/>
                                        <p:tgtEl>
                                          <p:spTgt spid="27855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78552"/>
                                        </p:tgtEl>
                                        <p:attrNameLst>
                                          <p:attrName>style.visibility</p:attrName>
                                        </p:attrNameLst>
                                      </p:cBhvr>
                                      <p:to>
                                        <p:strVal val="hidden"/>
                                      </p:to>
                                    </p:set>
                                  </p:subTnLst>
                                </p:cTn>
                              </p:par>
                            </p:childTnLst>
                          </p:cTn>
                        </p:par>
                        <p:par>
                          <p:cTn id="49" fill="hold" nodeType="afterGroup">
                            <p:stCondLst>
                              <p:cond delay="500"/>
                            </p:stCondLst>
                            <p:childTnLst>
                              <p:par>
                                <p:cTn id="50" presetID="2" presetClass="entr" presetSubtype="2" fill="hold" grpId="0" nodeType="afterEffect">
                                  <p:stCondLst>
                                    <p:cond delay="0"/>
                                  </p:stCondLst>
                                  <p:childTnLst>
                                    <p:set>
                                      <p:cBhvr>
                                        <p:cTn id="51" dur="1" fill="hold">
                                          <p:stCondLst>
                                            <p:cond delay="0"/>
                                          </p:stCondLst>
                                        </p:cTn>
                                        <p:tgtEl>
                                          <p:spTgt spid="278556"/>
                                        </p:tgtEl>
                                        <p:attrNameLst>
                                          <p:attrName>style.visibility</p:attrName>
                                        </p:attrNameLst>
                                      </p:cBhvr>
                                      <p:to>
                                        <p:strVal val="visible"/>
                                      </p:to>
                                    </p:set>
                                    <p:anim calcmode="lin" valueType="num">
                                      <p:cBhvr additive="base">
                                        <p:cTn id="52" dur="500" fill="hold"/>
                                        <p:tgtEl>
                                          <p:spTgt spid="278556"/>
                                        </p:tgtEl>
                                        <p:attrNameLst>
                                          <p:attrName>ppt_x</p:attrName>
                                        </p:attrNameLst>
                                      </p:cBhvr>
                                      <p:tavLst>
                                        <p:tav tm="0">
                                          <p:val>
                                            <p:strVal val="1+#ppt_w/2"/>
                                          </p:val>
                                        </p:tav>
                                        <p:tav tm="100000">
                                          <p:val>
                                            <p:strVal val="#ppt_x"/>
                                          </p:val>
                                        </p:tav>
                                      </p:tavLst>
                                    </p:anim>
                                    <p:anim calcmode="lin" valueType="num">
                                      <p:cBhvr additive="base">
                                        <p:cTn id="53" dur="500" fill="hold"/>
                                        <p:tgtEl>
                                          <p:spTgt spid="27855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78556"/>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12" presetClass="entr" presetSubtype="2" fill="hold" grpId="0" nodeType="clickEffect">
                                  <p:stCondLst>
                                    <p:cond delay="0"/>
                                  </p:stCondLst>
                                  <p:childTnLst>
                                    <p:set>
                                      <p:cBhvr>
                                        <p:cTn id="57" dur="1" fill="hold">
                                          <p:stCondLst>
                                            <p:cond delay="0"/>
                                          </p:stCondLst>
                                        </p:cTn>
                                        <p:tgtEl>
                                          <p:spTgt spid="278553"/>
                                        </p:tgtEl>
                                        <p:attrNameLst>
                                          <p:attrName>style.visibility</p:attrName>
                                        </p:attrNameLst>
                                      </p:cBhvr>
                                      <p:to>
                                        <p:strVal val="visible"/>
                                      </p:to>
                                    </p:set>
                                    <p:animEffect transition="in" filter="slide(fromRight)">
                                      <p:cBhvr>
                                        <p:cTn id="58" dur="500"/>
                                        <p:tgtEl>
                                          <p:spTgt spid="27855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78575"/>
                                        </p:tgtEl>
                                        <p:attrNameLst>
                                          <p:attrName>style.visibility</p:attrName>
                                        </p:attrNameLst>
                                      </p:cBhvr>
                                      <p:to>
                                        <p:strVal val="visible"/>
                                      </p:to>
                                    </p:set>
                                    <p:animEffect transition="in" filter="blinds(horizontal)">
                                      <p:cBhvr>
                                        <p:cTn id="63" dur="500"/>
                                        <p:tgtEl>
                                          <p:spTgt spid="278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48" grpId="0"/>
      <p:bldP spid="278549" grpId="0" animBg="1"/>
      <p:bldP spid="278550" grpId="0" animBg="1"/>
      <p:bldP spid="278551" grpId="0" autoUpdateAnimBg="0"/>
      <p:bldP spid="278552" grpId="0" animBg="1"/>
      <p:bldP spid="278553" grpId="0" animBg="1"/>
      <p:bldP spid="278554" grpId="0" autoUpdateAnimBg="0"/>
      <p:bldP spid="278555" grpId="0" autoUpdateAnimBg="0"/>
      <p:bldP spid="278556" grpId="0" autoUpdateAnimBg="0"/>
      <p:bldP spid="278570" grpId="0"/>
      <p:bldP spid="278573" grpId="0" animBg="1"/>
      <p:bldP spid="27857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684213" y="1052513"/>
            <a:ext cx="7993062" cy="5105400"/>
          </a:xfrm>
        </p:spPr>
        <p:txBody>
          <a:bodyPr/>
          <a:lstStyle/>
          <a:p>
            <a:pPr algn="just" eaLnBrk="1" hangingPunct="1"/>
            <a:r>
              <a:rPr lang="zh-CN" altLang="en-US" smtClean="0">
                <a:latin typeface="宋体" charset="-122"/>
              </a:rPr>
              <a:t>顺序查找</a:t>
            </a:r>
            <a:r>
              <a:rPr lang="en-US" altLang="zh-CN" smtClean="0">
                <a:latin typeface="宋体" charset="-122"/>
              </a:rPr>
              <a:t>——</a:t>
            </a:r>
            <a:r>
              <a:rPr lang="zh-CN" altLang="en-US" smtClean="0">
                <a:latin typeface="宋体" charset="-122"/>
              </a:rPr>
              <a:t>算法实现</a:t>
            </a:r>
          </a:p>
        </p:txBody>
      </p:sp>
      <p:sp>
        <p:nvSpPr>
          <p:cNvPr id="14339" name="Rectangle 3"/>
          <p:cNvSpPr>
            <a:spLocks noChangeArrowheads="1"/>
          </p:cNvSpPr>
          <p:nvPr/>
        </p:nvSpPr>
        <p:spPr bwMode="auto">
          <a:xfrm>
            <a:off x="3132138" y="142875"/>
            <a:ext cx="6011862" cy="307022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nSpc>
                <a:spcPct val="90000"/>
              </a:lnSpc>
              <a:spcBef>
                <a:spcPct val="20000"/>
              </a:spcBef>
              <a:buClr>
                <a:schemeClr val="accent2"/>
              </a:buClr>
              <a:buFont typeface="Wingdings" pitchFamily="2" charset="2"/>
              <a:buNone/>
            </a:pPr>
            <a:r>
              <a:rPr lang="en-US" altLang="zh-CN" sz="1600" dirty="0" smtClean="0">
                <a:solidFill>
                  <a:srgbClr val="000066"/>
                </a:solidFill>
                <a:latin typeface="Consolas" panose="020B0609020204030204" pitchFamily="49" charset="0"/>
                <a:ea typeface="幼圆" pitchFamily="49" charset="-122"/>
              </a:rPr>
              <a:t>#</a:t>
            </a:r>
            <a:r>
              <a:rPr lang="en-US" altLang="zh-CN" sz="1600" dirty="0">
                <a:solidFill>
                  <a:srgbClr val="000066"/>
                </a:solidFill>
                <a:latin typeface="Consolas" panose="020B0609020204030204" pitchFamily="49" charset="0"/>
                <a:ea typeface="幼圆" pitchFamily="49" charset="-122"/>
              </a:rPr>
              <a:t>include </a:t>
            </a:r>
            <a:r>
              <a:rPr lang="en-US" altLang="zh-CN" sz="1600" dirty="0" smtClean="0">
                <a:solidFill>
                  <a:srgbClr val="000066"/>
                </a:solidFill>
                <a:latin typeface="Consolas" panose="020B0609020204030204" pitchFamily="49" charset="0"/>
                <a:ea typeface="幼圆" pitchFamily="49" charset="-122"/>
              </a:rPr>
              <a:t>&lt;</a:t>
            </a:r>
            <a:r>
              <a:rPr lang="en-US" altLang="zh-CN" sz="1600" dirty="0" err="1" smtClean="0">
                <a:solidFill>
                  <a:srgbClr val="000066"/>
                </a:solidFill>
                <a:latin typeface="Consolas" panose="020B0609020204030204" pitchFamily="49" charset="0"/>
                <a:ea typeface="幼圆" pitchFamily="49" charset="-122"/>
              </a:rPr>
              <a:t>stdio.h</a:t>
            </a:r>
            <a:r>
              <a:rPr lang="en-US" altLang="zh-CN" sz="1600" dirty="0">
                <a:solidFill>
                  <a:srgbClr val="000066"/>
                </a:solidFill>
                <a:latin typeface="Consolas" panose="020B0609020204030204" pitchFamily="49" charset="0"/>
                <a:ea typeface="幼圆" pitchFamily="49" charset="-122"/>
              </a:rPr>
              <a:t>&gt;</a:t>
            </a:r>
          </a:p>
          <a:p>
            <a:pPr marL="469900" indent="-469900">
              <a:lnSpc>
                <a:spcPct val="90000"/>
              </a:lnSpc>
              <a:spcBef>
                <a:spcPct val="20000"/>
              </a:spcBef>
              <a:buClr>
                <a:schemeClr val="accent2"/>
              </a:buClr>
              <a:buFont typeface="Wingdings" pitchFamily="2" charset="2"/>
              <a:buNone/>
            </a:pPr>
            <a:r>
              <a:rPr lang="en-US" altLang="zh-CN" sz="1600" dirty="0" smtClean="0">
                <a:solidFill>
                  <a:srgbClr val="000066"/>
                </a:solidFill>
                <a:latin typeface="Consolas" panose="020B0609020204030204" pitchFamily="49" charset="0"/>
                <a:ea typeface="幼圆" pitchFamily="49" charset="-122"/>
              </a:rPr>
              <a:t>#</a:t>
            </a:r>
            <a:r>
              <a:rPr lang="en-US" altLang="zh-CN" sz="1600" dirty="0">
                <a:solidFill>
                  <a:srgbClr val="000066"/>
                </a:solidFill>
                <a:latin typeface="Consolas" panose="020B0609020204030204" pitchFamily="49" charset="0"/>
                <a:ea typeface="幼圆" pitchFamily="49" charset="-122"/>
              </a:rPr>
              <a:t>define n </a:t>
            </a:r>
            <a:r>
              <a:rPr lang="en-US" altLang="zh-CN" sz="1600" dirty="0" smtClean="0">
                <a:solidFill>
                  <a:srgbClr val="000066"/>
                </a:solidFill>
                <a:latin typeface="Consolas" panose="020B0609020204030204" pitchFamily="49" charset="0"/>
                <a:ea typeface="幼圆" pitchFamily="49" charset="-122"/>
              </a:rPr>
              <a:t>12</a:t>
            </a:r>
            <a:endParaRPr lang="en-US" altLang="zh-CN" sz="1600" dirty="0">
              <a:solidFill>
                <a:srgbClr val="000066"/>
              </a:solidFill>
              <a:latin typeface="Consolas" panose="020B0609020204030204" pitchFamily="49" charset="0"/>
              <a:ea typeface="幼圆" pitchFamily="49" charset="-122"/>
            </a:endParaRPr>
          </a:p>
          <a:p>
            <a:pPr marL="469900" indent="-469900">
              <a:lnSpc>
                <a:spcPct val="90000"/>
              </a:lnSpc>
              <a:spcBef>
                <a:spcPct val="20000"/>
              </a:spcBef>
              <a:buClr>
                <a:schemeClr val="accent2"/>
              </a:buClr>
              <a:buFont typeface="Wingdings" pitchFamily="2" charset="2"/>
              <a:buNone/>
            </a:pPr>
            <a:r>
              <a:rPr lang="en-US" altLang="zh-CN" sz="1600" dirty="0" smtClean="0">
                <a:solidFill>
                  <a:srgbClr val="000066"/>
                </a:solidFill>
                <a:latin typeface="Consolas" panose="020B0609020204030204" pitchFamily="49" charset="0"/>
                <a:ea typeface="幼圆" pitchFamily="49" charset="-122"/>
              </a:rPr>
              <a:t>void main</a:t>
            </a:r>
            <a:r>
              <a:rPr lang="en-US" altLang="zh-CN" sz="1600" dirty="0">
                <a:solidFill>
                  <a:srgbClr val="000066"/>
                </a:solidFill>
                <a:latin typeface="Consolas" panose="020B0609020204030204" pitchFamily="49" charset="0"/>
                <a:ea typeface="幼圆" pitchFamily="49" charset="-122"/>
              </a:rPr>
              <a:t>()</a:t>
            </a:r>
          </a:p>
          <a:p>
            <a:pPr marL="469900" indent="-469900">
              <a:lnSpc>
                <a:spcPct val="90000"/>
              </a:lnSpc>
              <a:spcBef>
                <a:spcPct val="20000"/>
              </a:spcBef>
              <a:buClr>
                <a:schemeClr val="accent2"/>
              </a:buClr>
              <a:buFont typeface="Wingdings" pitchFamily="2" charset="2"/>
              <a:buNone/>
            </a:pPr>
            <a:r>
              <a:rPr lang="en-US" altLang="zh-CN" sz="1600" dirty="0">
                <a:solidFill>
                  <a:srgbClr val="000066"/>
                </a:solidFill>
                <a:latin typeface="Consolas" panose="020B0609020204030204" pitchFamily="49" charset="0"/>
                <a:ea typeface="幼圆" pitchFamily="49" charset="-122"/>
              </a:rPr>
              <a:t>{</a:t>
            </a:r>
            <a:r>
              <a:rPr lang="zh-CN" altLang="en-US" sz="1600" dirty="0">
                <a:solidFill>
                  <a:srgbClr val="000066"/>
                </a:solidFill>
                <a:latin typeface="Consolas" panose="020B0609020204030204" pitchFamily="49" charset="0"/>
                <a:ea typeface="幼圆" pitchFamily="49" charset="-122"/>
              </a:rPr>
              <a:t>　</a:t>
            </a:r>
            <a:r>
              <a:rPr lang="en-US" altLang="zh-CN" sz="1600" dirty="0" err="1">
                <a:solidFill>
                  <a:srgbClr val="000066"/>
                </a:solidFill>
                <a:latin typeface="Consolas" panose="020B0609020204030204" pitchFamily="49" charset="0"/>
                <a:ea typeface="幼圆" pitchFamily="49" charset="-122"/>
              </a:rPr>
              <a:t>int</a:t>
            </a:r>
            <a:r>
              <a:rPr lang="en-US" altLang="zh-CN" sz="1600" dirty="0">
                <a:solidFill>
                  <a:srgbClr val="000066"/>
                </a:solidFill>
                <a:latin typeface="Consolas" panose="020B0609020204030204" pitchFamily="49" charset="0"/>
                <a:ea typeface="幼圆" pitchFamily="49" charset="-122"/>
              </a:rPr>
              <a:t> key, </a:t>
            </a:r>
            <a:r>
              <a:rPr lang="en-US" altLang="zh-CN" sz="1600" dirty="0" smtClean="0">
                <a:solidFill>
                  <a:srgbClr val="000066"/>
                </a:solidFill>
                <a:latin typeface="Consolas" panose="020B0609020204030204" pitchFamily="49" charset="0"/>
                <a:ea typeface="幼圆" pitchFamily="49" charset="-122"/>
              </a:rPr>
              <a:t>search = 0</a:t>
            </a:r>
            <a:r>
              <a:rPr lang="en-US" altLang="zh-CN" sz="1600" dirty="0">
                <a:solidFill>
                  <a:srgbClr val="000066"/>
                </a:solidFill>
                <a:latin typeface="Consolas" panose="020B0609020204030204" pitchFamily="49" charset="0"/>
                <a:ea typeface="幼圆" pitchFamily="49" charset="-122"/>
              </a:rPr>
              <a:t>;</a:t>
            </a:r>
          </a:p>
          <a:p>
            <a:pPr marL="469900" indent="-469900">
              <a:lnSpc>
                <a:spcPct val="90000"/>
              </a:lnSpc>
              <a:spcBef>
                <a:spcPct val="20000"/>
              </a:spcBef>
              <a:buClr>
                <a:schemeClr val="accent2"/>
              </a:buClr>
              <a:buFont typeface="Wingdings" pitchFamily="2" charset="2"/>
              <a:buNone/>
            </a:pPr>
            <a:r>
              <a:rPr lang="en-US" altLang="zh-CN" sz="1600" dirty="0">
                <a:solidFill>
                  <a:srgbClr val="000066"/>
                </a:solidFill>
                <a:latin typeface="Consolas" panose="020B0609020204030204" pitchFamily="49" charset="0"/>
                <a:ea typeface="幼圆" pitchFamily="49" charset="-122"/>
              </a:rPr>
              <a:t>   </a:t>
            </a:r>
            <a:r>
              <a:rPr lang="en-US" altLang="zh-CN" sz="1600" dirty="0" err="1" smtClean="0">
                <a:solidFill>
                  <a:srgbClr val="000066"/>
                </a:solidFill>
                <a:latin typeface="Consolas" panose="020B0609020204030204" pitchFamily="49" charset="0"/>
                <a:ea typeface="幼圆" pitchFamily="49" charset="-122"/>
              </a:rPr>
              <a:t>int</a:t>
            </a:r>
            <a:r>
              <a:rPr lang="en-US" altLang="zh-CN" sz="1600" dirty="0" smtClean="0">
                <a:solidFill>
                  <a:srgbClr val="000066"/>
                </a:solidFill>
                <a:latin typeface="Consolas" panose="020B0609020204030204" pitchFamily="49" charset="0"/>
                <a:ea typeface="幼圆" pitchFamily="49" charset="-122"/>
              </a:rPr>
              <a:t> a[n] = {-1,5,13,19,21,37,7,64,75,80,88,92</a:t>
            </a:r>
            <a:r>
              <a:rPr lang="en-US" altLang="zh-CN" sz="1600" dirty="0">
                <a:solidFill>
                  <a:srgbClr val="000066"/>
                </a:solidFill>
                <a:latin typeface="Consolas" panose="020B0609020204030204" pitchFamily="49" charset="0"/>
                <a:ea typeface="幼圆" pitchFamily="49" charset="-122"/>
              </a:rPr>
              <a:t>};</a:t>
            </a:r>
          </a:p>
          <a:p>
            <a:pPr marL="469900" indent="-469900">
              <a:lnSpc>
                <a:spcPct val="90000"/>
              </a:lnSpc>
              <a:spcBef>
                <a:spcPct val="20000"/>
              </a:spcBef>
              <a:buClr>
                <a:schemeClr val="accent2"/>
              </a:buClr>
              <a:buFont typeface="Wingdings" pitchFamily="2" charset="2"/>
              <a:buNone/>
            </a:pPr>
            <a:r>
              <a:rPr lang="en-US" altLang="zh-CN" sz="1600" dirty="0">
                <a:solidFill>
                  <a:srgbClr val="000066"/>
                </a:solidFill>
                <a:latin typeface="Consolas" panose="020B0609020204030204" pitchFamily="49" charset="0"/>
                <a:ea typeface="幼圆" pitchFamily="49" charset="-122"/>
              </a:rPr>
              <a:t>   </a:t>
            </a:r>
            <a:r>
              <a:rPr lang="en-US" altLang="zh-CN" sz="1600" dirty="0" err="1" smtClean="0">
                <a:solidFill>
                  <a:srgbClr val="000066"/>
                </a:solidFill>
                <a:latin typeface="Consolas" panose="020B0609020204030204" pitchFamily="49" charset="0"/>
                <a:ea typeface="幼圆" pitchFamily="49" charset="-122"/>
              </a:rPr>
              <a:t>printf</a:t>
            </a:r>
            <a:r>
              <a:rPr lang="en-US" altLang="zh-CN" sz="1600" dirty="0">
                <a:solidFill>
                  <a:srgbClr val="000066"/>
                </a:solidFill>
                <a:latin typeface="Consolas" panose="020B0609020204030204" pitchFamily="49" charset="0"/>
                <a:ea typeface="幼圆" pitchFamily="49" charset="-122"/>
              </a:rPr>
              <a:t>(“Input key:”);</a:t>
            </a:r>
          </a:p>
          <a:p>
            <a:pPr marL="469900" indent="-469900">
              <a:lnSpc>
                <a:spcPct val="90000"/>
              </a:lnSpc>
              <a:spcBef>
                <a:spcPct val="20000"/>
              </a:spcBef>
              <a:buClr>
                <a:schemeClr val="accent2"/>
              </a:buClr>
              <a:buFont typeface="Wingdings" pitchFamily="2" charset="2"/>
              <a:buNone/>
            </a:pPr>
            <a:r>
              <a:rPr lang="en-US" altLang="zh-CN" sz="1600" dirty="0">
                <a:solidFill>
                  <a:srgbClr val="000066"/>
                </a:solidFill>
                <a:latin typeface="Consolas" panose="020B0609020204030204" pitchFamily="49" charset="0"/>
                <a:ea typeface="幼圆" pitchFamily="49" charset="-122"/>
              </a:rPr>
              <a:t>   </a:t>
            </a:r>
            <a:r>
              <a:rPr lang="en-US" altLang="zh-CN" sz="1600" dirty="0" err="1" smtClean="0">
                <a:solidFill>
                  <a:srgbClr val="000066"/>
                </a:solidFill>
                <a:latin typeface="Consolas" panose="020B0609020204030204" pitchFamily="49" charset="0"/>
                <a:ea typeface="幼圆" pitchFamily="49" charset="-122"/>
              </a:rPr>
              <a:t>scanf</a:t>
            </a:r>
            <a:r>
              <a:rPr lang="en-US" altLang="zh-CN" sz="1600" dirty="0">
                <a:solidFill>
                  <a:srgbClr val="000066"/>
                </a:solidFill>
                <a:latin typeface="Consolas" panose="020B0609020204030204" pitchFamily="49" charset="0"/>
                <a:ea typeface="幼圆" pitchFamily="49" charset="-122"/>
              </a:rPr>
              <a:t>(“%d</a:t>
            </a:r>
            <a:r>
              <a:rPr lang="en-US" altLang="zh-CN" sz="1600" dirty="0" smtClean="0">
                <a:solidFill>
                  <a:srgbClr val="000066"/>
                </a:solidFill>
                <a:latin typeface="Consolas" panose="020B0609020204030204" pitchFamily="49" charset="0"/>
                <a:ea typeface="幼圆" pitchFamily="49" charset="-122"/>
              </a:rPr>
              <a:t>”, &amp;</a:t>
            </a:r>
            <a:r>
              <a:rPr lang="en-US" altLang="zh-CN" sz="1600" dirty="0">
                <a:solidFill>
                  <a:srgbClr val="000066"/>
                </a:solidFill>
                <a:latin typeface="Consolas" panose="020B0609020204030204" pitchFamily="49" charset="0"/>
                <a:ea typeface="幼圆" pitchFamily="49" charset="-122"/>
              </a:rPr>
              <a:t>key);</a:t>
            </a:r>
          </a:p>
          <a:p>
            <a:pPr marL="469900" indent="-469900">
              <a:lnSpc>
                <a:spcPct val="90000"/>
              </a:lnSpc>
              <a:spcBef>
                <a:spcPct val="20000"/>
              </a:spcBef>
              <a:buClr>
                <a:schemeClr val="accent2"/>
              </a:buClr>
              <a:buFont typeface="Wingdings" pitchFamily="2" charset="2"/>
              <a:buNone/>
            </a:pPr>
            <a:r>
              <a:rPr lang="en-US" altLang="zh-CN" sz="1600" dirty="0">
                <a:solidFill>
                  <a:srgbClr val="000066"/>
                </a:solidFill>
                <a:latin typeface="Consolas" panose="020B0609020204030204" pitchFamily="49" charset="0"/>
                <a:ea typeface="幼圆" pitchFamily="49" charset="-122"/>
              </a:rPr>
              <a:t>   </a:t>
            </a:r>
            <a:r>
              <a:rPr lang="en-US" altLang="zh-CN" sz="1600" dirty="0" smtClean="0">
                <a:solidFill>
                  <a:srgbClr val="000066"/>
                </a:solidFill>
                <a:latin typeface="Consolas" panose="020B0609020204030204" pitchFamily="49" charset="0"/>
                <a:ea typeface="幼圆" pitchFamily="49" charset="-122"/>
              </a:rPr>
              <a:t>search = </a:t>
            </a:r>
            <a:r>
              <a:rPr lang="en-US" altLang="zh-CN" sz="1600" dirty="0" err="1" smtClean="0">
                <a:solidFill>
                  <a:srgbClr val="000066"/>
                </a:solidFill>
                <a:latin typeface="Consolas" panose="020B0609020204030204" pitchFamily="49" charset="0"/>
                <a:ea typeface="幼圆" pitchFamily="49" charset="-122"/>
              </a:rPr>
              <a:t>seq_search</a:t>
            </a:r>
            <a:r>
              <a:rPr lang="en-US" altLang="zh-CN" sz="1600" dirty="0" smtClean="0">
                <a:solidFill>
                  <a:srgbClr val="000066"/>
                </a:solidFill>
                <a:latin typeface="Consolas" panose="020B0609020204030204" pitchFamily="49" charset="0"/>
                <a:ea typeface="幼圆" pitchFamily="49" charset="-122"/>
              </a:rPr>
              <a:t>(a, n, key</a:t>
            </a:r>
            <a:r>
              <a:rPr lang="en-US" altLang="zh-CN" sz="1600" dirty="0">
                <a:solidFill>
                  <a:srgbClr val="000066"/>
                </a:solidFill>
                <a:latin typeface="Consolas" panose="020B0609020204030204" pitchFamily="49" charset="0"/>
                <a:ea typeface="幼圆" pitchFamily="49" charset="-122"/>
              </a:rPr>
              <a:t>);</a:t>
            </a:r>
          </a:p>
          <a:p>
            <a:pPr marL="469900" indent="-469900">
              <a:lnSpc>
                <a:spcPct val="90000"/>
              </a:lnSpc>
              <a:spcBef>
                <a:spcPct val="20000"/>
              </a:spcBef>
              <a:buClr>
                <a:schemeClr val="accent2"/>
              </a:buClr>
              <a:buFont typeface="Wingdings" pitchFamily="2" charset="2"/>
              <a:buNone/>
            </a:pPr>
            <a:r>
              <a:rPr lang="en-US" altLang="zh-CN" sz="1600" dirty="0">
                <a:solidFill>
                  <a:srgbClr val="000066"/>
                </a:solidFill>
                <a:latin typeface="Consolas" panose="020B0609020204030204" pitchFamily="49" charset="0"/>
                <a:ea typeface="幼圆" pitchFamily="49" charset="-122"/>
              </a:rPr>
              <a:t>   </a:t>
            </a:r>
            <a:r>
              <a:rPr lang="en-US" altLang="zh-CN" sz="1600" dirty="0" smtClean="0">
                <a:solidFill>
                  <a:srgbClr val="000066"/>
                </a:solidFill>
                <a:latin typeface="Consolas" panose="020B0609020204030204" pitchFamily="49" charset="0"/>
                <a:ea typeface="幼圆" pitchFamily="49" charset="-122"/>
              </a:rPr>
              <a:t>if </a:t>
            </a:r>
            <a:r>
              <a:rPr lang="en-US" altLang="zh-CN" sz="1600" dirty="0">
                <a:solidFill>
                  <a:srgbClr val="000066"/>
                </a:solidFill>
                <a:latin typeface="Consolas" panose="020B0609020204030204" pitchFamily="49" charset="0"/>
                <a:ea typeface="幼圆" pitchFamily="49" charset="-122"/>
              </a:rPr>
              <a:t>(search </a:t>
            </a:r>
            <a:r>
              <a:rPr lang="en-US" altLang="zh-CN" sz="1600" dirty="0" smtClean="0">
                <a:solidFill>
                  <a:srgbClr val="000066"/>
                </a:solidFill>
                <a:latin typeface="Consolas" panose="020B0609020204030204" pitchFamily="49" charset="0"/>
                <a:ea typeface="幼圆" pitchFamily="49" charset="-122"/>
              </a:rPr>
              <a:t>&gt; 0</a:t>
            </a:r>
            <a:r>
              <a:rPr lang="en-US" altLang="zh-CN" sz="1600" dirty="0">
                <a:solidFill>
                  <a:srgbClr val="000066"/>
                </a:solidFill>
                <a:latin typeface="Consolas" panose="020B0609020204030204" pitchFamily="49" charset="0"/>
                <a:ea typeface="幼圆" pitchFamily="49" charset="-122"/>
              </a:rPr>
              <a:t>)</a:t>
            </a:r>
          </a:p>
          <a:p>
            <a:pPr marL="469900" indent="-469900">
              <a:lnSpc>
                <a:spcPct val="90000"/>
              </a:lnSpc>
              <a:spcBef>
                <a:spcPct val="20000"/>
              </a:spcBef>
              <a:buClr>
                <a:schemeClr val="accent2"/>
              </a:buClr>
              <a:buFont typeface="Wingdings" pitchFamily="2" charset="2"/>
              <a:buNone/>
            </a:pPr>
            <a:r>
              <a:rPr lang="en-US" altLang="zh-CN" sz="1600" dirty="0">
                <a:solidFill>
                  <a:srgbClr val="000066"/>
                </a:solidFill>
                <a:latin typeface="Consolas" panose="020B0609020204030204" pitchFamily="49" charset="0"/>
                <a:ea typeface="幼圆" pitchFamily="49" charset="-122"/>
              </a:rPr>
              <a:t>   </a:t>
            </a:r>
            <a:r>
              <a:rPr lang="en-US" altLang="zh-CN" sz="1600" dirty="0" smtClean="0">
                <a:solidFill>
                  <a:srgbClr val="000066"/>
                </a:solidFill>
                <a:latin typeface="Consolas" panose="020B0609020204030204" pitchFamily="49" charset="0"/>
                <a:ea typeface="幼圆" pitchFamily="49" charset="-122"/>
              </a:rPr>
              <a:t>  </a:t>
            </a:r>
            <a:r>
              <a:rPr lang="en-US" altLang="zh-CN" sz="1600" dirty="0" err="1" smtClean="0">
                <a:solidFill>
                  <a:srgbClr val="000066"/>
                </a:solidFill>
                <a:latin typeface="Consolas" panose="020B0609020204030204" pitchFamily="49" charset="0"/>
                <a:ea typeface="幼圆" pitchFamily="49" charset="-122"/>
              </a:rPr>
              <a:t>printf</a:t>
            </a:r>
            <a:r>
              <a:rPr lang="en-US" altLang="zh-CN" sz="1600" dirty="0">
                <a:solidFill>
                  <a:srgbClr val="000066"/>
                </a:solidFill>
                <a:latin typeface="Consolas" panose="020B0609020204030204" pitchFamily="49" charset="0"/>
                <a:ea typeface="幼圆" pitchFamily="49" charset="-122"/>
              </a:rPr>
              <a:t>(“search=%d</a:t>
            </a:r>
            <a:r>
              <a:rPr lang="en-US" altLang="zh-CN" sz="1600" dirty="0" smtClean="0">
                <a:solidFill>
                  <a:srgbClr val="000066"/>
                </a:solidFill>
                <a:latin typeface="Consolas" panose="020B0609020204030204" pitchFamily="49" charset="0"/>
                <a:ea typeface="幼圆" pitchFamily="49" charset="-122"/>
              </a:rPr>
              <a:t>, key</a:t>
            </a:r>
            <a:r>
              <a:rPr lang="en-US" altLang="zh-CN" sz="1600" dirty="0">
                <a:solidFill>
                  <a:srgbClr val="000066"/>
                </a:solidFill>
                <a:latin typeface="Consolas" panose="020B0609020204030204" pitchFamily="49" charset="0"/>
                <a:ea typeface="幼圆" pitchFamily="49" charset="-122"/>
              </a:rPr>
              <a:t>=%d\n”, search, key);</a:t>
            </a:r>
          </a:p>
          <a:p>
            <a:pPr marL="469900" indent="-469900">
              <a:lnSpc>
                <a:spcPct val="90000"/>
              </a:lnSpc>
              <a:spcBef>
                <a:spcPct val="20000"/>
              </a:spcBef>
              <a:buClr>
                <a:schemeClr val="accent2"/>
              </a:buClr>
              <a:buFont typeface="Wingdings" pitchFamily="2" charset="2"/>
              <a:buNone/>
            </a:pPr>
            <a:r>
              <a:rPr lang="en-US" altLang="zh-CN" sz="1600" dirty="0" smtClean="0">
                <a:solidFill>
                  <a:srgbClr val="000066"/>
                </a:solidFill>
                <a:latin typeface="Consolas" panose="020B0609020204030204" pitchFamily="49" charset="0"/>
                <a:ea typeface="幼圆" pitchFamily="49" charset="-122"/>
              </a:rPr>
              <a:t>}</a:t>
            </a:r>
            <a:endParaRPr lang="en-US" altLang="zh-CN" sz="1600" dirty="0">
              <a:solidFill>
                <a:srgbClr val="000066"/>
              </a:solidFill>
              <a:latin typeface="Consolas" panose="020B0609020204030204" pitchFamily="49" charset="0"/>
              <a:ea typeface="幼圆" pitchFamily="49" charset="-122"/>
            </a:endParaRPr>
          </a:p>
        </p:txBody>
      </p:sp>
      <p:sp>
        <p:nvSpPr>
          <p:cNvPr id="277508" name="Rectangle 4"/>
          <p:cNvSpPr>
            <a:spLocks noChangeArrowheads="1"/>
          </p:cNvSpPr>
          <p:nvPr/>
        </p:nvSpPr>
        <p:spPr bwMode="auto">
          <a:xfrm>
            <a:off x="250824" y="3268663"/>
            <a:ext cx="7417520" cy="34734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spcBef>
                <a:spcPct val="20000"/>
              </a:spcBef>
              <a:buClr>
                <a:schemeClr val="accent2"/>
              </a:buClr>
              <a:buFont typeface="Wingdings" pitchFamily="2" charset="2"/>
              <a:buNone/>
            </a:pP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seq_search</a:t>
            </a:r>
            <a:r>
              <a:rPr lang="en-US" altLang="zh-CN" sz="2000" dirty="0" smtClean="0">
                <a:solidFill>
                  <a:srgbClr val="000066"/>
                </a:solidFill>
                <a:latin typeface="Consolas" panose="020B0609020204030204" pitchFamily="49" charset="0"/>
              </a:rPr>
              <a:t>(</a:t>
            </a:r>
            <a:r>
              <a:rPr lang="en-US" altLang="zh-CN" sz="2000" dirty="0" err="1" smtClean="0">
                <a:solidFill>
                  <a:srgbClr val="000066"/>
                </a:solidFill>
                <a:latin typeface="Consolas" panose="020B0609020204030204" pitchFamily="49" charset="0"/>
              </a:rPr>
              <a:t>int</a:t>
            </a:r>
            <a:r>
              <a:rPr lang="en-US" altLang="zh-CN" sz="2000" dirty="0" smtClean="0">
                <a:solidFill>
                  <a:srgbClr val="000066"/>
                </a:solidFill>
                <a:latin typeface="Consolas" panose="020B0609020204030204" pitchFamily="49" charset="0"/>
              </a:rPr>
              <a:t> *p, n, key)</a:t>
            </a:r>
            <a:endParaRPr lang="en-US" altLang="zh-CN" sz="2000" dirty="0">
              <a:solidFill>
                <a:srgbClr val="000066"/>
              </a:solidFill>
              <a:latin typeface="Consolas" panose="020B0609020204030204" pitchFamily="49" charset="0"/>
            </a:endParaRPr>
          </a:p>
          <a:p>
            <a:pPr marL="469900" indent="-469900" algn="just">
              <a:spcBef>
                <a:spcPct val="20000"/>
              </a:spcBef>
              <a:buClr>
                <a:schemeClr val="accent2"/>
              </a:buClr>
              <a:buFont typeface="Wingdings" pitchFamily="2" charset="2"/>
              <a:buNone/>
            </a:pPr>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int</a:t>
            </a:r>
            <a:r>
              <a:rPr lang="en-US" altLang="zh-CN"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 n;  </a:t>
            </a:r>
            <a:endParaRPr lang="en-US" altLang="zh-CN" sz="2000" dirty="0">
              <a:solidFill>
                <a:srgbClr val="000066"/>
              </a:solidFill>
              <a:latin typeface="Consolas" panose="020B0609020204030204" pitchFamily="49" charset="0"/>
            </a:endParaRPr>
          </a:p>
          <a:p>
            <a:pPr marL="469900" indent="-469900" algn="just">
              <a:spcBef>
                <a:spcPct val="20000"/>
              </a:spcBef>
              <a:buClr>
                <a:schemeClr val="accent2"/>
              </a:buClr>
              <a:buFont typeface="Wingdings" pitchFamily="2" charset="2"/>
              <a:buNone/>
            </a:pP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p[0] = key;               /* </a:t>
            </a:r>
            <a:r>
              <a:rPr lang="zh-CN" altLang="en-US" sz="2000" dirty="0">
                <a:solidFill>
                  <a:srgbClr val="000066"/>
                </a:solidFill>
                <a:latin typeface="Consolas" panose="020B0609020204030204" pitchFamily="49" charset="0"/>
              </a:rPr>
              <a:t>设置</a:t>
            </a:r>
            <a:r>
              <a:rPr lang="zh-CN" altLang="en-US" sz="2000" dirty="0" smtClean="0">
                <a:solidFill>
                  <a:srgbClr val="000066"/>
                </a:solidFill>
                <a:latin typeface="Consolas" panose="020B0609020204030204" pitchFamily="49" charset="0"/>
              </a:rPr>
              <a:t>哨兵   *</a:t>
            </a: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a:p>
            <a:pPr marL="469900" indent="-469900" algn="just">
              <a:spcBef>
                <a:spcPct val="20000"/>
              </a:spcBef>
              <a:buClr>
                <a:schemeClr val="accent2"/>
              </a:buClr>
              <a:buFont typeface="Wingdings" pitchFamily="2" charset="2"/>
              <a:buNone/>
            </a:pP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while (p[n] != key) </a:t>
            </a:r>
            <a:r>
              <a:rPr lang="en-US" altLang="zh-CN" sz="2000" dirty="0" err="1">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a:t>
            </a:r>
            <a:r>
              <a:rPr lang="en-US" altLang="zh-CN" sz="2000" dirty="0" smtClean="0">
                <a:solidFill>
                  <a:srgbClr val="000066"/>
                </a:solidFill>
                <a:latin typeface="Consolas" panose="020B0609020204030204" pitchFamily="49" charset="0"/>
              </a:rPr>
              <a:t>-;  /* </a:t>
            </a:r>
            <a:r>
              <a:rPr lang="zh-CN" altLang="en-US" sz="2000" dirty="0">
                <a:solidFill>
                  <a:srgbClr val="000066"/>
                </a:solidFill>
                <a:latin typeface="Consolas" panose="020B0609020204030204" pitchFamily="49" charset="0"/>
              </a:rPr>
              <a:t>查找</a:t>
            </a:r>
            <a:r>
              <a:rPr lang="en-US" altLang="zh-CN" sz="2000" dirty="0" smtClean="0">
                <a:solidFill>
                  <a:srgbClr val="000066"/>
                </a:solidFill>
                <a:latin typeface="Consolas" panose="020B0609020204030204" pitchFamily="49" charset="0"/>
              </a:rPr>
              <a:t>key    */</a:t>
            </a:r>
            <a:endParaRPr lang="en-US" altLang="zh-CN" sz="2000" dirty="0">
              <a:solidFill>
                <a:srgbClr val="000066"/>
              </a:solidFill>
              <a:latin typeface="Consolas" panose="020B0609020204030204" pitchFamily="49" charset="0"/>
            </a:endParaRPr>
          </a:p>
          <a:p>
            <a:pPr marL="469900" indent="-469900" algn="just">
              <a:spcBef>
                <a:spcPct val="20000"/>
              </a:spcBef>
              <a:buClr>
                <a:schemeClr val="accent2"/>
              </a:buClr>
              <a:buFont typeface="Wingdings" pitchFamily="2" charset="2"/>
              <a:buNone/>
            </a:pPr>
            <a:r>
              <a:rPr lang="en-US" altLang="zh-CN" sz="2000" dirty="0" smtClean="0">
                <a:solidFill>
                  <a:srgbClr val="000066"/>
                </a:solidFill>
                <a:latin typeface="Consolas" panose="020B0609020204030204" pitchFamily="49" charset="0"/>
              </a:rPr>
              <a:t>   if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 &gt; 0)                /* </a:t>
            </a:r>
            <a:r>
              <a:rPr lang="zh-CN" altLang="en-US" sz="2000" dirty="0" smtClean="0">
                <a:solidFill>
                  <a:srgbClr val="000066"/>
                </a:solidFill>
                <a:latin typeface="Consolas" panose="020B0609020204030204" pitchFamily="49" charset="0"/>
              </a:rPr>
              <a:t>如果 </a:t>
            </a:r>
            <a:r>
              <a:rPr lang="en-US" altLang="zh-CN" sz="2000" dirty="0" err="1" smtClean="0">
                <a:solidFill>
                  <a:srgbClr val="000066"/>
                </a:solidFill>
                <a:latin typeface="Consolas" panose="020B0609020204030204" pitchFamily="49" charset="0"/>
              </a:rPr>
              <a:t>i</a:t>
            </a:r>
            <a:r>
              <a:rPr lang="en-US" altLang="zh-CN" sz="2000" dirty="0" smtClean="0">
                <a:solidFill>
                  <a:srgbClr val="000066"/>
                </a:solidFill>
                <a:latin typeface="Consolas" panose="020B0609020204030204" pitchFamily="49" charset="0"/>
              </a:rPr>
              <a:t>==0</a:t>
            </a:r>
            <a:r>
              <a:rPr lang="zh-CN" altLang="en-US" sz="2000" dirty="0">
                <a:solidFill>
                  <a:srgbClr val="000066"/>
                </a:solidFill>
                <a:latin typeface="Consolas" panose="020B0609020204030204" pitchFamily="49" charset="0"/>
              </a:rPr>
              <a:t>，没找到 *</a:t>
            </a:r>
            <a:r>
              <a:rPr lang="en-US" altLang="zh-CN" sz="2000" dirty="0">
                <a:solidFill>
                  <a:srgbClr val="000066"/>
                </a:solidFill>
                <a:latin typeface="Consolas" panose="020B0609020204030204" pitchFamily="49" charset="0"/>
              </a:rPr>
              <a:t>/</a:t>
            </a:r>
          </a:p>
          <a:p>
            <a:pPr marL="469900" indent="-469900" algn="just">
              <a:spcBef>
                <a:spcPct val="20000"/>
              </a:spcBef>
              <a:buClr>
                <a:schemeClr val="accent2"/>
              </a:buClr>
              <a:buFont typeface="Wingdings" pitchFamily="2" charset="2"/>
              <a:buNone/>
            </a:pP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printf</a:t>
            </a:r>
            <a:r>
              <a:rPr lang="en-US" altLang="zh-CN" sz="2000" dirty="0">
                <a:solidFill>
                  <a:srgbClr val="000066"/>
                </a:solidFill>
                <a:latin typeface="Consolas" panose="020B0609020204030204" pitchFamily="49" charset="0"/>
              </a:rPr>
              <a:t>(“</a:t>
            </a:r>
            <a:r>
              <a:rPr lang="zh-CN" altLang="en-US" sz="2000" dirty="0">
                <a:solidFill>
                  <a:srgbClr val="000066"/>
                </a:solidFill>
                <a:latin typeface="Consolas" panose="020B0609020204030204" pitchFamily="49" charset="0"/>
              </a:rPr>
              <a:t>查找成功 </a:t>
            </a:r>
            <a:r>
              <a:rPr lang="en-US" altLang="zh-CN" sz="2000" dirty="0">
                <a:solidFill>
                  <a:srgbClr val="000066"/>
                </a:solidFill>
                <a:latin typeface="Consolas" panose="020B0609020204030204" pitchFamily="49" charset="0"/>
              </a:rPr>
              <a:t>!\n”); return (</a:t>
            </a:r>
            <a:r>
              <a:rPr lang="en-US" altLang="zh-CN" sz="2000" dirty="0" err="1">
                <a:solidFill>
                  <a:srgbClr val="000066"/>
                </a:solidFill>
                <a:latin typeface="Consolas" panose="020B0609020204030204" pitchFamily="49" charset="0"/>
              </a:rPr>
              <a:t>i</a:t>
            </a:r>
            <a:r>
              <a:rPr lang="en-US" altLang="zh-CN" sz="2000" dirty="0">
                <a:solidFill>
                  <a:srgbClr val="000066"/>
                </a:solidFill>
                <a:latin typeface="Consolas" panose="020B0609020204030204" pitchFamily="49" charset="0"/>
              </a:rPr>
              <a:t>); }</a:t>
            </a:r>
          </a:p>
          <a:p>
            <a:pPr marL="469900" indent="-469900" algn="just">
              <a:spcBef>
                <a:spcPct val="20000"/>
              </a:spcBef>
              <a:buClr>
                <a:schemeClr val="accent2"/>
              </a:buClr>
              <a:buFont typeface="Wingdings" pitchFamily="2" charset="2"/>
              <a:buNone/>
            </a:pP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else</a:t>
            </a:r>
            <a:endParaRPr lang="en-US" altLang="zh-CN" sz="2000" dirty="0">
              <a:solidFill>
                <a:srgbClr val="000066"/>
              </a:solidFill>
              <a:latin typeface="Consolas" panose="020B0609020204030204" pitchFamily="49" charset="0"/>
            </a:endParaRPr>
          </a:p>
          <a:p>
            <a:pPr marL="469900" indent="-469900" algn="just">
              <a:spcBef>
                <a:spcPct val="20000"/>
              </a:spcBef>
              <a:buClr>
                <a:schemeClr val="accent2"/>
              </a:buClr>
              <a:buFont typeface="Wingdings" pitchFamily="2" charset="2"/>
              <a:buNone/>
            </a:pP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   </a:t>
            </a:r>
            <a:r>
              <a:rPr lang="en-US" altLang="zh-CN" sz="2000" dirty="0" err="1">
                <a:solidFill>
                  <a:srgbClr val="000066"/>
                </a:solidFill>
                <a:latin typeface="Consolas" panose="020B0609020204030204" pitchFamily="49" charset="0"/>
              </a:rPr>
              <a:t>printf</a:t>
            </a:r>
            <a:r>
              <a:rPr lang="en-US" altLang="zh-CN" sz="2000" dirty="0">
                <a:solidFill>
                  <a:srgbClr val="000066"/>
                </a:solidFill>
                <a:latin typeface="Consolas" panose="020B0609020204030204" pitchFamily="49" charset="0"/>
              </a:rPr>
              <a:t>(“</a:t>
            </a:r>
            <a:r>
              <a:rPr lang="zh-CN" altLang="en-US" sz="2000" dirty="0">
                <a:solidFill>
                  <a:srgbClr val="000066"/>
                </a:solidFill>
                <a:latin typeface="Consolas" panose="020B0609020204030204" pitchFamily="49" charset="0"/>
              </a:rPr>
              <a:t>查找失败 </a:t>
            </a:r>
            <a:r>
              <a:rPr lang="en-US" altLang="zh-CN" sz="2000" dirty="0">
                <a:solidFill>
                  <a:srgbClr val="000066"/>
                </a:solidFill>
                <a:latin typeface="Consolas" panose="020B0609020204030204" pitchFamily="49" charset="0"/>
              </a:rPr>
              <a:t>!\n”); return (-1); }</a:t>
            </a:r>
          </a:p>
          <a:p>
            <a:pPr marL="469900" indent="-469900" algn="just">
              <a:spcBef>
                <a:spcPct val="20000"/>
              </a:spcBef>
              <a:buClr>
                <a:schemeClr val="accent2"/>
              </a:buClr>
              <a:buFont typeface="Wingdings" pitchFamily="2" charset="2"/>
              <a:buNone/>
            </a:pPr>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508"/>
                                        </p:tgtEl>
                                        <p:attrNameLst>
                                          <p:attrName>style.visibility</p:attrName>
                                        </p:attrNameLst>
                                      </p:cBhvr>
                                      <p:to>
                                        <p:strVal val="visible"/>
                                      </p:to>
                                    </p:set>
                                    <p:animEffect transition="in" filter="blinds(horizontal)">
                                      <p:cBhvr>
                                        <p:cTn id="7" dur="500"/>
                                        <p:tgtEl>
                                          <p:spTgt spid="277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sz="half" idx="1"/>
          </p:nvPr>
        </p:nvSpPr>
        <p:spPr>
          <a:xfrm>
            <a:off x="566738" y="1125538"/>
            <a:ext cx="8037512" cy="5183187"/>
          </a:xfrm>
        </p:spPr>
        <p:txBody>
          <a:bodyPr/>
          <a:lstStyle/>
          <a:p>
            <a:pPr eaLnBrk="1" hangingPunct="1"/>
            <a:r>
              <a:rPr lang="zh-CN" altLang="en-US" sz="2800" dirty="0" smtClean="0">
                <a:latin typeface="宋体" charset="-122"/>
              </a:rPr>
              <a:t>顺序查找</a:t>
            </a:r>
            <a:r>
              <a:rPr lang="en-US" altLang="zh-CN" sz="2800" dirty="0" smtClean="0">
                <a:latin typeface="宋体" charset="-122"/>
              </a:rPr>
              <a:t>——</a:t>
            </a:r>
            <a:r>
              <a:rPr lang="zh-CN" altLang="en-US" dirty="0" smtClean="0">
                <a:latin typeface="宋体" charset="-122"/>
              </a:rPr>
              <a:t>算法分析</a:t>
            </a:r>
          </a:p>
          <a:p>
            <a:pPr lvl="1" eaLnBrk="1" hangingPunct="1"/>
            <a:r>
              <a:rPr kumimoji="1" lang="en-US" altLang="zh-CN" dirty="0" smtClean="0"/>
              <a:t>C</a:t>
            </a:r>
            <a:r>
              <a:rPr kumimoji="1" lang="en-US" altLang="zh-CN" baseline="-25000" dirty="0" smtClean="0"/>
              <a:t>i</a:t>
            </a:r>
            <a:r>
              <a:rPr kumimoji="1" lang="en-US" altLang="zh-CN" dirty="0" smtClean="0"/>
              <a:t> = n-i+1</a:t>
            </a:r>
          </a:p>
          <a:p>
            <a:pPr lvl="1" eaLnBrk="1" hangingPunct="1"/>
            <a:endParaRPr kumimoji="1" lang="en-US" altLang="zh-CN" dirty="0" smtClean="0"/>
          </a:p>
          <a:p>
            <a:pPr lvl="1" eaLnBrk="1" hangingPunct="1"/>
            <a:r>
              <a:rPr kumimoji="1" lang="zh-CN" altLang="en-US" dirty="0" smtClean="0"/>
              <a:t>在等概率查找的情况下</a:t>
            </a:r>
          </a:p>
          <a:p>
            <a:pPr lvl="1" eaLnBrk="1" hangingPunct="1"/>
            <a:endParaRPr kumimoji="1" lang="zh-CN" altLang="en-US" dirty="0" smtClean="0"/>
          </a:p>
          <a:p>
            <a:pPr lvl="2" eaLnBrk="1" hangingPunct="1"/>
            <a:r>
              <a:rPr kumimoji="1" lang="zh-CN" altLang="en-US" sz="2600" dirty="0" smtClean="0"/>
              <a:t>顺序表查找的平均查找长度</a:t>
            </a:r>
          </a:p>
          <a:p>
            <a:pPr lvl="2" eaLnBrk="1" hangingPunct="1"/>
            <a:endParaRPr kumimoji="1" lang="zh-CN" altLang="en-US" sz="2600" dirty="0" smtClean="0"/>
          </a:p>
          <a:p>
            <a:pPr lvl="2" eaLnBrk="1" hangingPunct="1"/>
            <a:endParaRPr kumimoji="1" lang="zh-CN" altLang="en-US" sz="2600" dirty="0" smtClean="0"/>
          </a:p>
          <a:p>
            <a:pPr lvl="1" eaLnBrk="1" hangingPunct="1"/>
            <a:r>
              <a:rPr kumimoji="1" lang="zh-CN" altLang="en-US" dirty="0" smtClean="0"/>
              <a:t>在不等概率查找的情况下</a:t>
            </a:r>
          </a:p>
          <a:p>
            <a:pPr lvl="2" eaLnBrk="1" hangingPunct="1"/>
            <a:r>
              <a:rPr kumimoji="1" lang="en-US" altLang="zh-CN" i="1" dirty="0" smtClean="0"/>
              <a:t>ASL</a:t>
            </a:r>
            <a:r>
              <a:rPr kumimoji="1" lang="zh-CN" altLang="en-US" b="0" dirty="0" smtClean="0"/>
              <a:t>在</a:t>
            </a:r>
            <a:r>
              <a:rPr kumimoji="1" lang="en-US" altLang="zh-CN" i="1" dirty="0" smtClean="0"/>
              <a:t>Pn≥Pn-1≥</a:t>
            </a:r>
            <a:r>
              <a:rPr kumimoji="1" lang="en-US" altLang="zh-CN" i="1" dirty="0" smtClean="0">
                <a:latin typeface="Arial" charset="0"/>
              </a:rPr>
              <a:t>···</a:t>
            </a:r>
            <a:r>
              <a:rPr kumimoji="1" lang="en-US" altLang="zh-CN" i="1" dirty="0" smtClean="0"/>
              <a:t>≥P2≥P1</a:t>
            </a:r>
            <a:r>
              <a:rPr kumimoji="1" lang="zh-CN" altLang="en-US" b="0" dirty="0" smtClean="0"/>
              <a:t>时取极小值</a:t>
            </a:r>
          </a:p>
        </p:txBody>
      </p:sp>
      <p:graphicFrame>
        <p:nvGraphicFramePr>
          <p:cNvPr id="276484" name="Object 4"/>
          <p:cNvGraphicFramePr>
            <a:graphicFrameLocks noGrp="1" noChangeAspect="1"/>
          </p:cNvGraphicFramePr>
          <p:nvPr>
            <p:ph sz="quarter" idx="2"/>
          </p:nvPr>
        </p:nvGraphicFramePr>
        <p:xfrm>
          <a:off x="5724525" y="2924175"/>
          <a:ext cx="1152525" cy="1082675"/>
        </p:xfrm>
        <a:graphic>
          <a:graphicData uri="http://schemas.openxmlformats.org/presentationml/2006/ole">
            <mc:AlternateContent xmlns:mc="http://schemas.openxmlformats.org/markup-compatibility/2006">
              <mc:Choice xmlns:v="urn:schemas-microsoft-com:vml" Requires="v">
                <p:oleObj spid="_x0000_s16030" name="公式" r:id="rId3" imgW="418918" imgH="393529" progId="Equation.3">
                  <p:embed/>
                </p:oleObj>
              </mc:Choice>
              <mc:Fallback>
                <p:oleObj name="公式" r:id="rId3" imgW="418918"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2924175"/>
                        <a:ext cx="1152525"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Text Box 7"/>
          <p:cNvSpPr txBox="1">
            <a:spLocks noChangeArrowheads="1"/>
          </p:cNvSpPr>
          <p:nvPr/>
        </p:nvSpPr>
        <p:spPr bwMode="auto">
          <a:xfrm>
            <a:off x="2411760" y="2251720"/>
            <a:ext cx="5740400"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spcBef>
                <a:spcPct val="20000"/>
              </a:spcBef>
              <a:buClr>
                <a:schemeClr val="accent2"/>
              </a:buClr>
              <a:buFont typeface="Wingdings" pitchFamily="2" charset="2"/>
              <a:buNone/>
            </a:pPr>
            <a:r>
              <a:rPr kumimoji="1" lang="en-US" altLang="zh-CN" sz="2400" i="1" dirty="0">
                <a:solidFill>
                  <a:srgbClr val="000066"/>
                </a:solidFill>
              </a:rPr>
              <a:t>ASL = nP</a:t>
            </a:r>
            <a:r>
              <a:rPr kumimoji="1" lang="en-US" altLang="zh-CN" sz="2400" i="1" baseline="-25000" dirty="0">
                <a:solidFill>
                  <a:srgbClr val="000066"/>
                </a:solidFill>
              </a:rPr>
              <a:t>1</a:t>
            </a:r>
            <a:r>
              <a:rPr kumimoji="1" lang="en-US" altLang="zh-CN" sz="2400" i="1" dirty="0">
                <a:solidFill>
                  <a:srgbClr val="000066"/>
                </a:solidFill>
              </a:rPr>
              <a:t> +(n-1)P</a:t>
            </a:r>
            <a:r>
              <a:rPr kumimoji="1" lang="en-US" altLang="zh-CN" sz="2400" i="1" baseline="-25000" dirty="0">
                <a:solidFill>
                  <a:srgbClr val="000066"/>
                </a:solidFill>
              </a:rPr>
              <a:t>2</a:t>
            </a:r>
            <a:r>
              <a:rPr kumimoji="1" lang="en-US" altLang="zh-CN" sz="2400" i="1" dirty="0">
                <a:solidFill>
                  <a:srgbClr val="000066"/>
                </a:solidFill>
              </a:rPr>
              <a:t> + +2P</a:t>
            </a:r>
            <a:r>
              <a:rPr kumimoji="1" lang="en-US" altLang="zh-CN" sz="2400" i="1" baseline="-25000" dirty="0">
                <a:solidFill>
                  <a:srgbClr val="000066"/>
                </a:solidFill>
              </a:rPr>
              <a:t>n-1</a:t>
            </a:r>
            <a:r>
              <a:rPr kumimoji="1" lang="en-US" altLang="zh-CN" sz="2400" i="1" dirty="0">
                <a:solidFill>
                  <a:srgbClr val="000066"/>
                </a:solidFill>
              </a:rPr>
              <a:t>+P</a:t>
            </a:r>
            <a:r>
              <a:rPr kumimoji="1" lang="en-US" altLang="zh-CN" sz="2400" i="1" baseline="-25000" dirty="0">
                <a:solidFill>
                  <a:srgbClr val="000066"/>
                </a:solidFill>
              </a:rPr>
              <a:t>n</a:t>
            </a:r>
          </a:p>
        </p:txBody>
      </p:sp>
      <p:graphicFrame>
        <p:nvGraphicFramePr>
          <p:cNvPr id="276488" name="Object 8"/>
          <p:cNvGraphicFramePr>
            <a:graphicFrameLocks noGrp="1" noChangeAspect="1"/>
          </p:cNvGraphicFramePr>
          <p:nvPr>
            <p:ph sz="quarter" idx="3"/>
          </p:nvPr>
        </p:nvGraphicFramePr>
        <p:xfrm>
          <a:off x="4211638" y="4292600"/>
          <a:ext cx="4127500" cy="1009650"/>
        </p:xfrm>
        <a:graphic>
          <a:graphicData uri="http://schemas.openxmlformats.org/presentationml/2006/ole">
            <mc:AlternateContent xmlns:mc="http://schemas.openxmlformats.org/markup-compatibility/2006">
              <mc:Choice xmlns:v="urn:schemas-microsoft-com:vml" Requires="v">
                <p:oleObj spid="_x0000_s16031" name="公式" r:id="rId5" imgW="1765300" imgH="431800" progId="Equation.3">
                  <p:embed/>
                </p:oleObj>
              </mc:Choice>
              <mc:Fallback>
                <p:oleObj name="公式" r:id="rId5" imgW="1765300" imgH="4318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4292600"/>
                        <a:ext cx="41275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648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76488"/>
                                        </p:tgtEl>
                                        <p:attrNameLst>
                                          <p:attrName>style.visibility</p:attrName>
                                        </p:attrNameLst>
                                      </p:cBhvr>
                                      <p:to>
                                        <p:strVal val="visible"/>
                                      </p:to>
                                    </p:set>
                                    <p:animEffect transition="in" filter="blinds(horizontal)">
                                      <p:cBhvr>
                                        <p:cTn id="11" dur="500"/>
                                        <p:tgtEl>
                                          <p:spTgt spid="276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251520" y="1196975"/>
            <a:ext cx="8424936" cy="4524375"/>
          </a:xfrm>
        </p:spPr>
        <p:txBody>
          <a:bodyPr/>
          <a:lstStyle/>
          <a:p>
            <a:pPr algn="just" eaLnBrk="1" hangingPunct="1"/>
            <a:r>
              <a:rPr lang="zh-CN" altLang="en-US" dirty="0" smtClean="0">
                <a:latin typeface="宋体" charset="-122"/>
              </a:rPr>
              <a:t>排序</a:t>
            </a:r>
            <a:r>
              <a:rPr lang="en-US" altLang="zh-CN" dirty="0" smtClean="0">
                <a:latin typeface="宋体" charset="-122"/>
              </a:rPr>
              <a:t>——</a:t>
            </a:r>
            <a:r>
              <a:rPr lang="zh-CN" altLang="en-US" dirty="0" smtClean="0">
                <a:latin typeface="宋体" charset="-122"/>
              </a:rPr>
              <a:t>定义</a:t>
            </a:r>
          </a:p>
          <a:p>
            <a:pPr lvl="1" algn="just" eaLnBrk="1" hangingPunct="1"/>
            <a:r>
              <a:rPr lang="zh-CN" altLang="en-US" dirty="0" smtClean="0">
                <a:latin typeface="宋体" charset="-122"/>
              </a:rPr>
              <a:t>设</a:t>
            </a:r>
            <a:r>
              <a:rPr lang="en-US" altLang="zh-CN" dirty="0" smtClean="0">
                <a:latin typeface="宋体" charset="-122"/>
              </a:rPr>
              <a:t>n</a:t>
            </a:r>
            <a:r>
              <a:rPr lang="zh-CN" altLang="en-US" dirty="0" smtClean="0">
                <a:latin typeface="宋体" charset="-122"/>
              </a:rPr>
              <a:t>个记录的序列为</a:t>
            </a:r>
            <a:r>
              <a:rPr lang="en-US" altLang="zh-CN" dirty="0" smtClean="0">
                <a:latin typeface="宋体" charset="-122"/>
              </a:rPr>
              <a:t>{R</a:t>
            </a:r>
            <a:r>
              <a:rPr lang="en-US" altLang="zh-CN" baseline="-25000" dirty="0" smtClean="0">
                <a:latin typeface="宋体" charset="-122"/>
              </a:rPr>
              <a:t>1</a:t>
            </a:r>
            <a:r>
              <a:rPr lang="en-US" altLang="zh-CN" dirty="0" smtClean="0">
                <a:latin typeface="宋体" charset="-122"/>
              </a:rPr>
              <a:t>,R</a:t>
            </a:r>
            <a:r>
              <a:rPr lang="en-US" altLang="zh-CN" baseline="-25000" dirty="0" smtClean="0">
                <a:latin typeface="宋体" charset="-122"/>
              </a:rPr>
              <a:t>2</a:t>
            </a:r>
            <a:r>
              <a:rPr lang="en-US" altLang="zh-CN" dirty="0" smtClean="0">
                <a:latin typeface="宋体" charset="-122"/>
              </a:rPr>
              <a:t>,…,R</a:t>
            </a:r>
            <a:r>
              <a:rPr lang="en-US" altLang="zh-CN" baseline="-25000" dirty="0" smtClean="0">
                <a:latin typeface="宋体" charset="-122"/>
              </a:rPr>
              <a:t>n</a:t>
            </a:r>
            <a:r>
              <a:rPr lang="en-US" altLang="zh-CN" dirty="0" smtClean="0">
                <a:latin typeface="宋体" charset="-122"/>
              </a:rPr>
              <a:t>},</a:t>
            </a:r>
            <a:r>
              <a:rPr lang="zh-CN" altLang="en-US" dirty="0" smtClean="0">
                <a:latin typeface="宋体" charset="-122"/>
              </a:rPr>
              <a:t>其相应关键字序列为</a:t>
            </a:r>
            <a:r>
              <a:rPr lang="en-US" altLang="zh-CN" dirty="0" smtClean="0">
                <a:latin typeface="宋体" charset="-122"/>
              </a:rPr>
              <a:t>{K</a:t>
            </a:r>
            <a:r>
              <a:rPr lang="en-US" altLang="zh-CN" baseline="-25000" dirty="0" smtClean="0">
                <a:latin typeface="宋体" charset="-122"/>
              </a:rPr>
              <a:t>1</a:t>
            </a:r>
            <a:r>
              <a:rPr lang="en-US" altLang="zh-CN" dirty="0" smtClean="0">
                <a:latin typeface="宋体" charset="-122"/>
              </a:rPr>
              <a:t>,K</a:t>
            </a:r>
            <a:r>
              <a:rPr lang="en-US" altLang="zh-CN" baseline="-25000" dirty="0" smtClean="0">
                <a:latin typeface="宋体" charset="-122"/>
              </a:rPr>
              <a:t>2</a:t>
            </a:r>
            <a:r>
              <a:rPr lang="en-US" altLang="zh-CN" dirty="0" smtClean="0">
                <a:latin typeface="宋体" charset="-122"/>
              </a:rPr>
              <a:t>,…,</a:t>
            </a:r>
            <a:r>
              <a:rPr lang="en-US" altLang="zh-CN" dirty="0" err="1" smtClean="0">
                <a:latin typeface="宋体" charset="-122"/>
              </a:rPr>
              <a:t>K</a:t>
            </a:r>
            <a:r>
              <a:rPr lang="en-US" altLang="zh-CN" baseline="-25000" dirty="0" err="1" smtClean="0">
                <a:latin typeface="宋体" charset="-122"/>
              </a:rPr>
              <a:t>n</a:t>
            </a:r>
            <a:r>
              <a:rPr lang="en-US" altLang="zh-CN" dirty="0" smtClean="0">
                <a:latin typeface="宋体" charset="-122"/>
              </a:rPr>
              <a:t>},</a:t>
            </a:r>
            <a:r>
              <a:rPr kumimoji="1" lang="zh-CN" altLang="en-US" dirty="0" smtClean="0">
                <a:latin typeface="宋体" charset="-122"/>
              </a:rPr>
              <a:t>这些关键字相互之间可以进行比较，即在它们之间存在着</a:t>
            </a:r>
            <a:r>
              <a:rPr lang="zh-CN" altLang="en-US" dirty="0" smtClean="0">
                <a:latin typeface="宋体" charset="-122"/>
              </a:rPr>
              <a:t>一种排序（</a:t>
            </a:r>
            <a:r>
              <a:rPr lang="en-US" altLang="zh-CN" dirty="0">
                <a:latin typeface="宋体" charset="-122"/>
              </a:rPr>
              <a:t>Permutation</a:t>
            </a:r>
            <a:r>
              <a:rPr lang="zh-CN" altLang="en-US" dirty="0" smtClean="0">
                <a:latin typeface="宋体" charset="-122"/>
              </a:rPr>
              <a:t>）</a:t>
            </a:r>
            <a:r>
              <a:rPr lang="en-US" altLang="zh-CN" dirty="0" smtClean="0">
                <a:latin typeface="宋体" charset="-122"/>
              </a:rPr>
              <a:t>P</a:t>
            </a:r>
            <a:r>
              <a:rPr lang="en-US" altLang="zh-CN" baseline="-25000" dirty="0" smtClean="0">
                <a:latin typeface="宋体" charset="-122"/>
              </a:rPr>
              <a:t>1</a:t>
            </a:r>
            <a:r>
              <a:rPr lang="en-US" altLang="zh-CN" dirty="0" smtClean="0">
                <a:latin typeface="宋体" charset="-122"/>
              </a:rPr>
              <a:t>,P</a:t>
            </a:r>
            <a:r>
              <a:rPr lang="en-US" altLang="zh-CN" baseline="-25000" dirty="0" smtClean="0">
                <a:latin typeface="宋体" charset="-122"/>
              </a:rPr>
              <a:t>2</a:t>
            </a:r>
            <a:r>
              <a:rPr lang="en-US" altLang="zh-CN" dirty="0" smtClean="0">
                <a:latin typeface="宋体" charset="-122"/>
              </a:rPr>
              <a:t>,…,</a:t>
            </a:r>
            <a:r>
              <a:rPr lang="en-US" altLang="zh-CN" dirty="0" err="1" smtClean="0">
                <a:latin typeface="宋体" charset="-122"/>
              </a:rPr>
              <a:t>P</a:t>
            </a:r>
            <a:r>
              <a:rPr lang="en-US" altLang="zh-CN" baseline="-25000" dirty="0" err="1" smtClean="0">
                <a:latin typeface="宋体" charset="-122"/>
              </a:rPr>
              <a:t>n</a:t>
            </a:r>
            <a:r>
              <a:rPr lang="zh-CN" altLang="en-US" dirty="0">
                <a:latin typeface="宋体" charset="-122"/>
              </a:rPr>
              <a:t>，</a:t>
            </a:r>
            <a:r>
              <a:rPr lang="zh-CN" altLang="en-US" dirty="0" smtClean="0">
                <a:latin typeface="宋体" charset="-122"/>
              </a:rPr>
              <a:t>使其相应的关键字满足递增</a:t>
            </a:r>
            <a:r>
              <a:rPr lang="zh-CN" altLang="en-US" dirty="0">
                <a:latin typeface="宋体" charset="-122"/>
              </a:rPr>
              <a:t>（</a:t>
            </a:r>
            <a:r>
              <a:rPr lang="zh-CN" altLang="en-US" dirty="0" smtClean="0">
                <a:latin typeface="宋体" charset="-122"/>
              </a:rPr>
              <a:t>升序</a:t>
            </a:r>
            <a:r>
              <a:rPr lang="zh-CN" altLang="en-US" dirty="0">
                <a:latin typeface="宋体" charset="-122"/>
              </a:rPr>
              <a:t>）</a:t>
            </a:r>
            <a:r>
              <a:rPr lang="en-US" altLang="zh-CN" dirty="0" smtClean="0">
                <a:latin typeface="宋体" charset="-122"/>
              </a:rPr>
              <a:t>,</a:t>
            </a:r>
            <a:r>
              <a:rPr lang="zh-CN" altLang="en-US" dirty="0" smtClean="0">
                <a:latin typeface="宋体" charset="-122"/>
              </a:rPr>
              <a:t>或递减</a:t>
            </a:r>
            <a:r>
              <a:rPr lang="zh-CN" altLang="en-US" dirty="0">
                <a:latin typeface="宋体" charset="-122"/>
              </a:rPr>
              <a:t>（</a:t>
            </a:r>
            <a:r>
              <a:rPr lang="zh-CN" altLang="en-US" dirty="0" smtClean="0">
                <a:latin typeface="宋体" charset="-122"/>
              </a:rPr>
              <a:t>降序</a:t>
            </a:r>
            <a:r>
              <a:rPr lang="zh-CN" altLang="en-US" dirty="0">
                <a:latin typeface="宋体" charset="-122"/>
              </a:rPr>
              <a:t>）</a:t>
            </a:r>
            <a:r>
              <a:rPr lang="zh-CN" altLang="en-US" dirty="0" smtClean="0">
                <a:latin typeface="宋体" charset="-122"/>
              </a:rPr>
              <a:t>的关系</a:t>
            </a:r>
            <a:endParaRPr lang="zh-CN" altLang="en-US" baseline="-25000" dirty="0" smtClean="0">
              <a:latin typeface="宋体" charset="-122"/>
              <a:sym typeface="Symbol" pitchFamily="18" charset="2"/>
            </a:endParaRPr>
          </a:p>
        </p:txBody>
      </p:sp>
      <p:sp>
        <p:nvSpPr>
          <p:cNvPr id="41987" name="Text Box 3"/>
          <p:cNvSpPr txBox="1">
            <a:spLocks noChangeArrowheads="1"/>
          </p:cNvSpPr>
          <p:nvPr/>
        </p:nvSpPr>
        <p:spPr bwMode="auto">
          <a:xfrm>
            <a:off x="2555875" y="4292600"/>
            <a:ext cx="4681538" cy="579438"/>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400">
                <a:solidFill>
                  <a:srgbClr val="000066"/>
                </a:solidFill>
              </a:rPr>
              <a:t>K</a:t>
            </a:r>
            <a:r>
              <a:rPr lang="en-US" altLang="zh-CN" sz="3200" baseline="-25000">
                <a:solidFill>
                  <a:srgbClr val="000066"/>
                </a:solidFill>
                <a:latin typeface="宋体" charset="-122"/>
              </a:rPr>
              <a:t>p</a:t>
            </a:r>
            <a:r>
              <a:rPr lang="en-US" altLang="zh-CN" sz="3200" baseline="-40000">
                <a:solidFill>
                  <a:srgbClr val="000066"/>
                </a:solidFill>
                <a:latin typeface="宋体" charset="-122"/>
              </a:rPr>
              <a:t>1</a:t>
            </a:r>
            <a:r>
              <a:rPr lang="en-US" altLang="zh-CN" sz="2400">
                <a:solidFill>
                  <a:srgbClr val="000066"/>
                </a:solidFill>
              </a:rPr>
              <a:t> </a:t>
            </a:r>
            <a:r>
              <a:rPr lang="en-US" altLang="zh-CN" sz="2400">
                <a:solidFill>
                  <a:srgbClr val="000066"/>
                </a:solidFill>
                <a:sym typeface="Symbol" pitchFamily="18" charset="2"/>
              </a:rPr>
              <a:t> K</a:t>
            </a:r>
            <a:r>
              <a:rPr lang="en-US" altLang="zh-CN" sz="3200" baseline="-25000">
                <a:solidFill>
                  <a:srgbClr val="000066"/>
                </a:solidFill>
                <a:latin typeface="宋体" charset="-122"/>
                <a:sym typeface="Symbol" pitchFamily="18" charset="2"/>
              </a:rPr>
              <a:t>p2</a:t>
            </a:r>
            <a:r>
              <a:rPr lang="en-US" altLang="zh-CN" sz="2400">
                <a:solidFill>
                  <a:srgbClr val="000066"/>
                </a:solidFill>
                <a:sym typeface="Symbol" pitchFamily="18" charset="2"/>
              </a:rPr>
              <a:t> ... K</a:t>
            </a:r>
            <a:r>
              <a:rPr lang="en-US" altLang="zh-CN" sz="3200" baseline="-25000">
                <a:solidFill>
                  <a:srgbClr val="000066"/>
                </a:solidFill>
                <a:latin typeface="宋体" charset="-122"/>
                <a:sym typeface="Symbol" pitchFamily="18" charset="2"/>
              </a:rPr>
              <a:t>pn</a:t>
            </a:r>
            <a:r>
              <a:rPr lang="en-US" altLang="zh-CN" sz="3200">
                <a:solidFill>
                  <a:srgbClr val="000066"/>
                </a:solidFill>
                <a:latin typeface="宋体" charset="-122"/>
                <a:sym typeface="Symbol" pitchFamily="18" charset="2"/>
              </a:rPr>
              <a:t>(</a:t>
            </a:r>
            <a:r>
              <a:rPr lang="zh-CN" altLang="en-US" sz="3200">
                <a:solidFill>
                  <a:srgbClr val="000066"/>
                </a:solidFill>
                <a:latin typeface="宋体" charset="-122"/>
                <a:sym typeface="Symbol" pitchFamily="18" charset="2"/>
              </a:rPr>
              <a:t>递增</a:t>
            </a:r>
            <a:r>
              <a:rPr lang="en-US" altLang="zh-CN" sz="3200">
                <a:solidFill>
                  <a:srgbClr val="000066"/>
                </a:solidFill>
                <a:latin typeface="宋体" charset="-122"/>
                <a:sym typeface="Symbol" pitchFamily="18" charset="2"/>
              </a:rPr>
              <a:t>)</a:t>
            </a:r>
          </a:p>
        </p:txBody>
      </p:sp>
      <p:sp>
        <p:nvSpPr>
          <p:cNvPr id="41988" name="Text Box 4"/>
          <p:cNvSpPr txBox="1">
            <a:spLocks noChangeArrowheads="1"/>
          </p:cNvSpPr>
          <p:nvPr/>
        </p:nvSpPr>
        <p:spPr bwMode="auto">
          <a:xfrm>
            <a:off x="2555875" y="5229225"/>
            <a:ext cx="4681538" cy="579438"/>
          </a:xfrm>
          <a:prstGeom prst="rect">
            <a:avLst/>
          </a:prstGeom>
          <a:solidFill>
            <a:srgbClr val="FFFFAB"/>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400">
                <a:solidFill>
                  <a:srgbClr val="000066"/>
                </a:solidFill>
                <a:sym typeface="Symbol" pitchFamily="18" charset="2"/>
              </a:rPr>
              <a:t>K</a:t>
            </a:r>
            <a:r>
              <a:rPr lang="en-US" altLang="zh-CN" sz="3200" baseline="-25000">
                <a:solidFill>
                  <a:srgbClr val="000066"/>
                </a:solidFill>
                <a:latin typeface="宋体" charset="-122"/>
                <a:sym typeface="Symbol" pitchFamily="18" charset="2"/>
              </a:rPr>
              <a:t>p1</a:t>
            </a:r>
            <a:r>
              <a:rPr lang="en-US" altLang="zh-CN" sz="2400">
                <a:solidFill>
                  <a:srgbClr val="000066"/>
                </a:solidFill>
                <a:sym typeface="Symbol" pitchFamily="18" charset="2"/>
              </a:rPr>
              <a:t>  K</a:t>
            </a:r>
            <a:r>
              <a:rPr lang="en-US" altLang="zh-CN" sz="3200" baseline="-25000">
                <a:solidFill>
                  <a:srgbClr val="000066"/>
                </a:solidFill>
                <a:latin typeface="宋体" charset="-122"/>
                <a:sym typeface="Symbol" pitchFamily="18" charset="2"/>
              </a:rPr>
              <a:t>p2</a:t>
            </a:r>
            <a:r>
              <a:rPr lang="en-US" altLang="zh-CN" sz="2400">
                <a:solidFill>
                  <a:srgbClr val="000066"/>
                </a:solidFill>
                <a:sym typeface="Symbol" pitchFamily="18" charset="2"/>
              </a:rPr>
              <a:t> </a:t>
            </a:r>
            <a:r>
              <a:rPr lang="en-US" altLang="zh-CN" sz="2400">
                <a:solidFill>
                  <a:srgbClr val="000066"/>
                </a:solidFill>
                <a:latin typeface="Arial" charset="0"/>
                <a:sym typeface="Symbol" pitchFamily="18" charset="2"/>
              </a:rPr>
              <a:t>…</a:t>
            </a:r>
            <a:r>
              <a:rPr lang="en-US" altLang="zh-CN" sz="2400">
                <a:solidFill>
                  <a:srgbClr val="000066"/>
                </a:solidFill>
                <a:sym typeface="Symbol" pitchFamily="18" charset="2"/>
              </a:rPr>
              <a:t>.  K</a:t>
            </a:r>
            <a:r>
              <a:rPr lang="en-US" altLang="zh-CN" sz="3200" baseline="-25000">
                <a:solidFill>
                  <a:srgbClr val="000066"/>
                </a:solidFill>
                <a:latin typeface="宋体" charset="-122"/>
                <a:sym typeface="Symbol" pitchFamily="18" charset="2"/>
              </a:rPr>
              <a:t>pn</a:t>
            </a:r>
            <a:r>
              <a:rPr lang="en-US" altLang="zh-CN" sz="3200">
                <a:solidFill>
                  <a:srgbClr val="000066"/>
                </a:solidFill>
                <a:latin typeface="宋体" charset="-122"/>
                <a:sym typeface="Symbol" pitchFamily="18" charset="2"/>
              </a:rPr>
              <a:t>(</a:t>
            </a:r>
            <a:r>
              <a:rPr lang="zh-CN" altLang="en-US" sz="3200">
                <a:solidFill>
                  <a:srgbClr val="000066"/>
                </a:solidFill>
                <a:latin typeface="宋体" charset="-122"/>
                <a:sym typeface="Symbol" pitchFamily="18" charset="2"/>
              </a:rPr>
              <a:t>递减</a:t>
            </a:r>
            <a:r>
              <a:rPr lang="en-US" altLang="zh-CN" sz="3200">
                <a:solidFill>
                  <a:srgbClr val="000066"/>
                </a:solidFill>
                <a:latin typeface="宋体" charset="-122"/>
                <a:sym typeface="Symbol" pitchFamily="18" charset="2"/>
              </a:rPr>
              <a:t>)</a:t>
            </a:r>
            <a:endParaRPr lang="en-US" altLang="zh-CN" sz="3200" baseline="-25000">
              <a:solidFill>
                <a:srgbClr val="000066"/>
              </a:solidFill>
              <a:latin typeface="宋体" charset="-122"/>
            </a:endParaRPr>
          </a:p>
        </p:txBody>
      </p:sp>
    </p:spTree>
    <p:extLst>
      <p:ext uri="{BB962C8B-B14F-4D97-AF65-F5344CB8AC3E}">
        <p14:creationId xmlns:p14="http://schemas.microsoft.com/office/powerpoint/2010/main" val="344097857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sz="half" idx="1"/>
          </p:nvPr>
        </p:nvSpPr>
        <p:spPr>
          <a:xfrm>
            <a:off x="251520" y="1125538"/>
            <a:ext cx="8640960" cy="5183187"/>
          </a:xfrm>
        </p:spPr>
        <p:txBody>
          <a:bodyPr/>
          <a:lstStyle/>
          <a:p>
            <a:pPr eaLnBrk="1" hangingPunct="1"/>
            <a:r>
              <a:rPr lang="zh-CN" altLang="en-US" dirty="0" smtClean="0">
                <a:latin typeface="宋体" charset="-122"/>
              </a:rPr>
              <a:t>顺序查找</a:t>
            </a:r>
            <a:r>
              <a:rPr lang="en-US" altLang="zh-CN" dirty="0" smtClean="0">
                <a:latin typeface="Arial" charset="0"/>
              </a:rPr>
              <a:t>——</a:t>
            </a:r>
            <a:r>
              <a:rPr lang="zh-CN" altLang="en-US" dirty="0" smtClean="0">
                <a:latin typeface="宋体" charset="-122"/>
              </a:rPr>
              <a:t>算法分析</a:t>
            </a:r>
          </a:p>
          <a:p>
            <a:pPr lvl="1" eaLnBrk="1" hangingPunct="1"/>
            <a:r>
              <a:rPr kumimoji="1" lang="zh-CN" altLang="en-US" dirty="0" smtClean="0">
                <a:sym typeface="Symbol" pitchFamily="18" charset="2"/>
              </a:rPr>
              <a:t>优点</a:t>
            </a:r>
            <a:r>
              <a:rPr kumimoji="1" lang="en-US" altLang="zh-CN" dirty="0" smtClean="0">
                <a:sym typeface="Symbol" pitchFamily="18" charset="2"/>
              </a:rPr>
              <a:t>:</a:t>
            </a:r>
          </a:p>
          <a:p>
            <a:pPr lvl="2" eaLnBrk="1" hangingPunct="1"/>
            <a:r>
              <a:rPr kumimoji="1" lang="zh-CN" altLang="en-US" dirty="0" smtClean="0">
                <a:sym typeface="Symbol" pitchFamily="18" charset="2"/>
              </a:rPr>
              <a:t>结点的逻辑次序不必有序</a:t>
            </a:r>
          </a:p>
          <a:p>
            <a:pPr lvl="2" eaLnBrk="1" hangingPunct="1"/>
            <a:r>
              <a:rPr kumimoji="1" lang="zh-CN" altLang="en-US" dirty="0" smtClean="0">
                <a:sym typeface="Symbol" pitchFamily="18" charset="2"/>
              </a:rPr>
              <a:t>存储结构可以是顺序表或链表</a:t>
            </a:r>
          </a:p>
          <a:p>
            <a:pPr lvl="2" eaLnBrk="1" hangingPunct="1"/>
            <a:r>
              <a:rPr kumimoji="1" lang="zh-CN" altLang="en-US" dirty="0" smtClean="0">
                <a:sym typeface="Symbol" pitchFamily="18" charset="2"/>
              </a:rPr>
              <a:t>当序列中的记录</a:t>
            </a:r>
            <a:r>
              <a:rPr kumimoji="1" lang="zh-CN" altLang="en-US" dirty="0" smtClean="0">
                <a:latin typeface="Arial" charset="0"/>
                <a:sym typeface="Symbol" pitchFamily="18" charset="2"/>
              </a:rPr>
              <a:t>“</a:t>
            </a:r>
            <a:r>
              <a:rPr kumimoji="1" lang="zh-CN" altLang="en-US" dirty="0" smtClean="0">
                <a:sym typeface="Symbol" pitchFamily="18" charset="2"/>
              </a:rPr>
              <a:t>基本有序</a:t>
            </a:r>
            <a:r>
              <a:rPr kumimoji="1" lang="zh-CN" altLang="en-US" dirty="0" smtClean="0">
                <a:latin typeface="Arial" charset="0"/>
                <a:sym typeface="Symbol" pitchFamily="18" charset="2"/>
              </a:rPr>
              <a:t>”</a:t>
            </a:r>
            <a:r>
              <a:rPr kumimoji="1" lang="zh-CN" altLang="en-US" dirty="0" smtClean="0">
                <a:sym typeface="Symbol" pitchFamily="18" charset="2"/>
              </a:rPr>
              <a:t>或</a:t>
            </a:r>
            <a:r>
              <a:rPr kumimoji="1" lang="en-US" altLang="zh-CN" dirty="0" smtClean="0">
                <a:sym typeface="Symbol" pitchFamily="18" charset="2"/>
              </a:rPr>
              <a:t>N</a:t>
            </a:r>
            <a:r>
              <a:rPr kumimoji="1" lang="zh-CN" altLang="en-US" dirty="0" smtClean="0">
                <a:sym typeface="Symbol" pitchFamily="18" charset="2"/>
              </a:rPr>
              <a:t>值较小时，是较好的算法</a:t>
            </a:r>
          </a:p>
          <a:p>
            <a:pPr lvl="1" eaLnBrk="1" hangingPunct="1"/>
            <a:r>
              <a:rPr kumimoji="1" lang="zh-CN" altLang="en-US" dirty="0" smtClean="0">
                <a:sym typeface="Symbol" pitchFamily="18" charset="2"/>
              </a:rPr>
              <a:t>缺点：</a:t>
            </a:r>
          </a:p>
          <a:p>
            <a:pPr lvl="2" eaLnBrk="1" hangingPunct="1"/>
            <a:r>
              <a:rPr kumimoji="1" lang="zh-CN" altLang="en-US" dirty="0" smtClean="0"/>
              <a:t>平均查找长度较大，特别不适用于表长较大的查找表</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611188" y="1196975"/>
            <a:ext cx="7921625" cy="4800600"/>
          </a:xfrm>
        </p:spPr>
        <p:txBody>
          <a:bodyPr/>
          <a:lstStyle/>
          <a:p>
            <a:pPr algn="just" eaLnBrk="1" hangingPunct="1"/>
            <a:r>
              <a:rPr lang="zh-CN" altLang="en-US" smtClean="0">
                <a:latin typeface="宋体" charset="-122"/>
              </a:rPr>
              <a:t>折半查找（二分查找、</a:t>
            </a:r>
            <a:r>
              <a:rPr kumimoji="1" lang="zh-CN" altLang="en-US" smtClean="0"/>
              <a:t>有序查找</a:t>
            </a:r>
            <a:r>
              <a:rPr lang="zh-CN" altLang="en-US" smtClean="0">
                <a:latin typeface="宋体" charset="-122"/>
              </a:rPr>
              <a:t>）</a:t>
            </a:r>
          </a:p>
          <a:p>
            <a:pPr lvl="1" algn="just" eaLnBrk="1" hangingPunct="1"/>
            <a:r>
              <a:rPr lang="zh-CN" altLang="en-US" smtClean="0">
                <a:latin typeface="宋体" charset="-122"/>
              </a:rPr>
              <a:t>二分查找是一种高效的查找方法</a:t>
            </a:r>
          </a:p>
          <a:p>
            <a:pPr lvl="2" algn="just" eaLnBrk="1" hangingPunct="1"/>
            <a:r>
              <a:rPr lang="zh-CN" altLang="en-US" smtClean="0">
                <a:latin typeface="宋体" charset="-122"/>
              </a:rPr>
              <a:t>可以明显减少比较次数，提高查找效率</a:t>
            </a:r>
          </a:p>
          <a:p>
            <a:pPr lvl="2" algn="just" eaLnBrk="1" hangingPunct="1"/>
            <a:r>
              <a:rPr lang="zh-CN" altLang="en-US" smtClean="0">
                <a:latin typeface="宋体" charset="-122"/>
              </a:rPr>
              <a:t>二分查找的先决条件是查找表中的数据元素必须有序</a:t>
            </a:r>
          </a:p>
          <a:p>
            <a:pPr lvl="1" algn="just" eaLnBrk="1" hangingPunct="1"/>
            <a:r>
              <a:rPr lang="zh-CN" altLang="en-US" smtClean="0">
                <a:latin typeface="宋体" charset="-122"/>
              </a:rPr>
              <a:t>算法思想</a:t>
            </a:r>
          </a:p>
          <a:p>
            <a:pPr lvl="2" algn="just" eaLnBrk="1" hangingPunct="1"/>
            <a:r>
              <a:rPr lang="zh-CN" altLang="en-US" smtClean="0">
                <a:latin typeface="宋体" charset="-122"/>
              </a:rPr>
              <a:t>将有序数列的中点设置为比较对象</a:t>
            </a:r>
          </a:p>
          <a:p>
            <a:pPr lvl="3" algn="just" eaLnBrk="1" hangingPunct="1"/>
            <a:r>
              <a:rPr lang="zh-CN" altLang="en-US" smtClean="0">
                <a:latin typeface="宋体" charset="-122"/>
              </a:rPr>
              <a:t>如果要找的元素值小于该中点元素，则将待查序列缩小为左半部分，否则为右半部分</a:t>
            </a:r>
          </a:p>
          <a:p>
            <a:pPr lvl="3" algn="just" eaLnBrk="1" hangingPunct="1"/>
            <a:r>
              <a:rPr lang="zh-CN" altLang="en-US" smtClean="0">
                <a:latin typeface="宋体" charset="-122"/>
              </a:rPr>
              <a:t>即通过一次比较，将查找区间缩小一半</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251520" y="1196975"/>
            <a:ext cx="8568952" cy="5661025"/>
          </a:xfrm>
        </p:spPr>
        <p:txBody>
          <a:bodyPr/>
          <a:lstStyle/>
          <a:p>
            <a:pPr algn="just" eaLnBrk="1" hangingPunct="1">
              <a:lnSpc>
                <a:spcPct val="90000"/>
              </a:lnSpc>
            </a:pPr>
            <a:r>
              <a:rPr lang="zh-CN" altLang="en-US" dirty="0" smtClean="0"/>
              <a:t>折半查找</a:t>
            </a:r>
            <a:r>
              <a:rPr lang="en-US" altLang="zh-CN" dirty="0" smtClean="0">
                <a:latin typeface="Arial" charset="0"/>
              </a:rPr>
              <a:t>——</a:t>
            </a:r>
            <a:r>
              <a:rPr lang="zh-CN" altLang="en-US" dirty="0" smtClean="0"/>
              <a:t>算法实现</a:t>
            </a:r>
          </a:p>
          <a:p>
            <a:pPr lvl="1" eaLnBrk="1" hangingPunct="1">
              <a:lnSpc>
                <a:spcPct val="90000"/>
              </a:lnSpc>
            </a:pPr>
            <a:r>
              <a:rPr lang="zh-CN" altLang="en-US" dirty="0" smtClean="0"/>
              <a:t>确定整个查找区间的中间位置</a:t>
            </a:r>
          </a:p>
          <a:p>
            <a:pPr lvl="2" eaLnBrk="1" hangingPunct="1">
              <a:lnSpc>
                <a:spcPct val="90000"/>
              </a:lnSpc>
            </a:pPr>
            <a:r>
              <a:rPr lang="zh-CN" altLang="en-US" dirty="0" smtClean="0"/>
              <a:t>设表长为</a:t>
            </a:r>
            <a:r>
              <a:rPr lang="en-US" altLang="zh-CN" dirty="0" smtClean="0"/>
              <a:t>n</a:t>
            </a:r>
            <a:r>
              <a:rPr lang="zh-CN" altLang="en-US" dirty="0" smtClean="0"/>
              <a:t>，</a:t>
            </a:r>
            <a:r>
              <a:rPr lang="en-US" altLang="zh-CN" dirty="0" smtClean="0"/>
              <a:t>low</a:t>
            </a:r>
            <a:r>
              <a:rPr lang="zh-CN" altLang="en-US" dirty="0" smtClean="0"/>
              <a:t>、</a:t>
            </a:r>
            <a:r>
              <a:rPr lang="en-US" altLang="zh-CN" dirty="0" smtClean="0"/>
              <a:t>high</a:t>
            </a:r>
            <a:r>
              <a:rPr lang="zh-CN" altLang="zh-CN" dirty="0" smtClean="0"/>
              <a:t>和</a:t>
            </a:r>
            <a:r>
              <a:rPr lang="en-US" altLang="zh-CN" dirty="0" smtClean="0"/>
              <a:t>mid</a:t>
            </a:r>
            <a:r>
              <a:rPr lang="zh-CN" altLang="zh-CN" dirty="0" smtClean="0"/>
              <a:t>分别指向待查元素所在区间的上界、下界和中点</a:t>
            </a:r>
            <a:r>
              <a:rPr lang="zh-CN" altLang="en-US" dirty="0" smtClean="0"/>
              <a:t>，</a:t>
            </a:r>
            <a:r>
              <a:rPr lang="en-US" altLang="zh-CN" dirty="0" smtClean="0"/>
              <a:t>k</a:t>
            </a:r>
            <a:r>
              <a:rPr lang="zh-CN" altLang="zh-CN" dirty="0" smtClean="0"/>
              <a:t>为给定值</a:t>
            </a:r>
          </a:p>
          <a:p>
            <a:pPr lvl="2" eaLnBrk="1" hangingPunct="1">
              <a:lnSpc>
                <a:spcPct val="90000"/>
              </a:lnSpc>
            </a:pPr>
            <a:r>
              <a:rPr lang="zh-CN" altLang="zh-CN" dirty="0" smtClean="0"/>
              <a:t>初始时，令</a:t>
            </a:r>
            <a:r>
              <a:rPr lang="en-US" altLang="zh-CN" dirty="0" smtClean="0"/>
              <a:t>low=1</a:t>
            </a:r>
            <a:r>
              <a:rPr lang="zh-CN" altLang="en-US" dirty="0" smtClean="0"/>
              <a:t>，</a:t>
            </a:r>
            <a:r>
              <a:rPr lang="en-US" altLang="zh-CN" dirty="0" smtClean="0"/>
              <a:t>high=n</a:t>
            </a:r>
            <a:r>
              <a:rPr lang="zh-CN" altLang="en-US" dirty="0" smtClean="0"/>
              <a:t>，</a:t>
            </a:r>
            <a:r>
              <a:rPr lang="en-US" altLang="zh-CN" dirty="0" smtClean="0"/>
              <a:t/>
            </a:r>
            <a:br>
              <a:rPr lang="en-US" altLang="zh-CN" dirty="0" smtClean="0"/>
            </a:br>
            <a:r>
              <a:rPr lang="en-US" altLang="zh-CN" dirty="0" smtClean="0"/>
              <a:t>mid=</a:t>
            </a:r>
            <a:r>
              <a:rPr lang="en-US" altLang="zh-CN" dirty="0" smtClean="0">
                <a:sym typeface="Symbol" pitchFamily="18" charset="2"/>
              </a:rPr>
              <a:t> (</a:t>
            </a:r>
            <a:r>
              <a:rPr lang="en-US" altLang="zh-CN" dirty="0" err="1" smtClean="0">
                <a:sym typeface="Symbol" pitchFamily="18" charset="2"/>
              </a:rPr>
              <a:t>low+high</a:t>
            </a:r>
            <a:r>
              <a:rPr lang="en-US" altLang="zh-CN" dirty="0" smtClean="0">
                <a:sym typeface="Symbol" pitchFamily="18" charset="2"/>
              </a:rPr>
              <a:t>)/2</a:t>
            </a:r>
          </a:p>
          <a:p>
            <a:pPr lvl="1" eaLnBrk="1" hangingPunct="1">
              <a:lnSpc>
                <a:spcPct val="90000"/>
              </a:lnSpc>
            </a:pPr>
            <a:r>
              <a:rPr lang="zh-CN" altLang="en-US" dirty="0" smtClean="0"/>
              <a:t>用待查关键字值</a:t>
            </a:r>
            <a:r>
              <a:rPr lang="en-US" altLang="zh-CN" dirty="0" smtClean="0">
                <a:sym typeface="Symbol" pitchFamily="18" charset="2"/>
              </a:rPr>
              <a:t>k</a:t>
            </a:r>
            <a:r>
              <a:rPr lang="zh-CN" altLang="en-US" dirty="0" smtClean="0"/>
              <a:t>与中间位置</a:t>
            </a:r>
            <a:r>
              <a:rPr lang="en-US" altLang="zh-CN" dirty="0" smtClean="0">
                <a:sym typeface="Symbol" pitchFamily="18" charset="2"/>
              </a:rPr>
              <a:t>mid</a:t>
            </a:r>
            <a:r>
              <a:rPr lang="zh-CN" altLang="en-US" dirty="0" smtClean="0"/>
              <a:t>的关键字值进行比较</a:t>
            </a:r>
            <a:endParaRPr lang="zh-CN" altLang="zh-CN" dirty="0" smtClean="0">
              <a:sym typeface="Symbol" pitchFamily="18" charset="2"/>
            </a:endParaRPr>
          </a:p>
          <a:p>
            <a:pPr lvl="2" eaLnBrk="1" hangingPunct="1">
              <a:lnSpc>
                <a:spcPct val="90000"/>
              </a:lnSpc>
            </a:pPr>
            <a:r>
              <a:rPr lang="zh-CN" altLang="en-US" dirty="0" smtClean="0"/>
              <a:t>若相等，</a:t>
            </a:r>
            <a:r>
              <a:rPr lang="zh-CN" altLang="zh-CN" dirty="0" smtClean="0"/>
              <a:t>查找成功</a:t>
            </a:r>
          </a:p>
          <a:p>
            <a:pPr lvl="2" eaLnBrk="1" hangingPunct="1">
              <a:lnSpc>
                <a:spcPct val="90000"/>
              </a:lnSpc>
            </a:pPr>
            <a:r>
              <a:rPr lang="zh-CN" altLang="zh-CN" dirty="0" smtClean="0"/>
              <a:t>若小于</a:t>
            </a:r>
            <a:r>
              <a:rPr lang="zh-CN" altLang="en-US" dirty="0" smtClean="0"/>
              <a:t>，</a:t>
            </a:r>
            <a:r>
              <a:rPr lang="zh-CN" altLang="zh-CN" dirty="0" smtClean="0"/>
              <a:t>则</a:t>
            </a:r>
            <a:r>
              <a:rPr lang="en-US" altLang="zh-CN" dirty="0" smtClean="0"/>
              <a:t>high=mid-1</a:t>
            </a:r>
          </a:p>
          <a:p>
            <a:pPr lvl="2" eaLnBrk="1" hangingPunct="1">
              <a:lnSpc>
                <a:spcPct val="90000"/>
              </a:lnSpc>
            </a:pPr>
            <a:r>
              <a:rPr lang="zh-CN" altLang="zh-CN" dirty="0" smtClean="0"/>
              <a:t>若大于</a:t>
            </a:r>
            <a:r>
              <a:rPr lang="zh-CN" altLang="en-US" dirty="0" smtClean="0"/>
              <a:t>，</a:t>
            </a:r>
            <a:r>
              <a:rPr lang="zh-CN" altLang="zh-CN" dirty="0" smtClean="0"/>
              <a:t>则</a:t>
            </a:r>
            <a:r>
              <a:rPr lang="en-US" altLang="zh-CN" dirty="0" smtClean="0"/>
              <a:t>low=mid+1</a:t>
            </a:r>
          </a:p>
          <a:p>
            <a:pPr lvl="1" eaLnBrk="1" hangingPunct="1">
              <a:lnSpc>
                <a:spcPct val="90000"/>
              </a:lnSpc>
            </a:pPr>
            <a:r>
              <a:rPr lang="zh-CN" altLang="en-US" dirty="0" smtClean="0"/>
              <a:t>重复上述操作，直至</a:t>
            </a:r>
            <a:r>
              <a:rPr lang="en-US" altLang="zh-CN" dirty="0" smtClean="0"/>
              <a:t>low&gt;high</a:t>
            </a:r>
            <a:r>
              <a:rPr lang="zh-CN" altLang="zh-CN" dirty="0" smtClean="0"/>
              <a:t>时，查找失败</a:t>
            </a:r>
            <a:endParaRPr lang="zh-CN" altLang="en-US" dirty="0" smtClean="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18"/>
          <p:cNvSpPr>
            <a:spLocks noGrp="1" noChangeArrowheads="1"/>
          </p:cNvSpPr>
          <p:nvPr>
            <p:ph type="body" idx="1"/>
          </p:nvPr>
        </p:nvSpPr>
        <p:spPr>
          <a:xfrm>
            <a:off x="611188" y="1196975"/>
            <a:ext cx="7921625" cy="5661025"/>
          </a:xfrm>
          <a:noFill/>
        </p:spPr>
        <p:txBody>
          <a:bodyPr/>
          <a:lstStyle/>
          <a:p>
            <a:pPr eaLnBrk="1" hangingPunct="1"/>
            <a:r>
              <a:rPr lang="zh-CN" altLang="en-US" smtClean="0"/>
              <a:t>折半查找</a:t>
            </a:r>
            <a:r>
              <a:rPr lang="en-US" altLang="zh-CN" smtClean="0">
                <a:latin typeface="Arial" charset="0"/>
              </a:rPr>
              <a:t>——</a:t>
            </a:r>
            <a:r>
              <a:rPr lang="zh-CN" altLang="en-US" smtClean="0"/>
              <a:t>算法实现</a:t>
            </a:r>
          </a:p>
        </p:txBody>
      </p:sp>
      <p:grpSp>
        <p:nvGrpSpPr>
          <p:cNvPr id="163859" name="Group 19"/>
          <p:cNvGrpSpPr>
            <a:grpSpLocks/>
          </p:cNvGrpSpPr>
          <p:nvPr/>
        </p:nvGrpSpPr>
        <p:grpSpPr bwMode="auto">
          <a:xfrm>
            <a:off x="1525588" y="2981325"/>
            <a:ext cx="6432550" cy="625475"/>
            <a:chOff x="961" y="1653"/>
            <a:chExt cx="4052" cy="394"/>
          </a:xfrm>
        </p:grpSpPr>
        <p:grpSp>
          <p:nvGrpSpPr>
            <p:cNvPr id="19525" name="Group 20"/>
            <p:cNvGrpSpPr>
              <a:grpSpLocks/>
            </p:cNvGrpSpPr>
            <p:nvPr/>
          </p:nvGrpSpPr>
          <p:grpSpPr bwMode="auto">
            <a:xfrm>
              <a:off x="961" y="1657"/>
              <a:ext cx="356" cy="390"/>
              <a:chOff x="975" y="1167"/>
              <a:chExt cx="356" cy="390"/>
            </a:xfrm>
          </p:grpSpPr>
          <p:sp>
            <p:nvSpPr>
              <p:cNvPr id="19529" name="Line 21"/>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30" name="Text Box 22"/>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low</a:t>
                </a:r>
              </a:p>
            </p:txBody>
          </p:sp>
        </p:grpSp>
        <p:grpSp>
          <p:nvGrpSpPr>
            <p:cNvPr id="19526" name="Group 23"/>
            <p:cNvGrpSpPr>
              <a:grpSpLocks/>
            </p:cNvGrpSpPr>
            <p:nvPr/>
          </p:nvGrpSpPr>
          <p:grpSpPr bwMode="auto">
            <a:xfrm>
              <a:off x="4613" y="1653"/>
              <a:ext cx="400" cy="390"/>
              <a:chOff x="975" y="1167"/>
              <a:chExt cx="400" cy="390"/>
            </a:xfrm>
          </p:grpSpPr>
          <p:sp>
            <p:nvSpPr>
              <p:cNvPr id="19527" name="Line 24"/>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28" name="Text Box 25"/>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high</a:t>
                </a:r>
              </a:p>
            </p:txBody>
          </p:sp>
        </p:grpSp>
      </p:grpSp>
      <p:grpSp>
        <p:nvGrpSpPr>
          <p:cNvPr id="19460" name="Group 26"/>
          <p:cNvGrpSpPr>
            <a:grpSpLocks/>
          </p:cNvGrpSpPr>
          <p:nvPr/>
        </p:nvGrpSpPr>
        <p:grpSpPr bwMode="auto">
          <a:xfrm>
            <a:off x="4395788" y="2946400"/>
            <a:ext cx="577850" cy="619125"/>
            <a:chOff x="975" y="1167"/>
            <a:chExt cx="364" cy="390"/>
          </a:xfrm>
        </p:grpSpPr>
        <p:sp>
          <p:nvSpPr>
            <p:cNvPr id="19523" name="Line 27"/>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24" name="Text Box 28"/>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mid</a:t>
              </a:r>
            </a:p>
          </p:txBody>
        </p:sp>
      </p:grpSp>
      <p:grpSp>
        <p:nvGrpSpPr>
          <p:cNvPr id="19461" name="Group 92"/>
          <p:cNvGrpSpPr>
            <a:grpSpLocks/>
          </p:cNvGrpSpPr>
          <p:nvPr/>
        </p:nvGrpSpPr>
        <p:grpSpPr bwMode="auto">
          <a:xfrm>
            <a:off x="1619250" y="3644900"/>
            <a:ext cx="6216650" cy="755650"/>
            <a:chOff x="1019" y="2314"/>
            <a:chExt cx="3916" cy="476"/>
          </a:xfrm>
        </p:grpSpPr>
        <p:sp>
          <p:nvSpPr>
            <p:cNvPr id="19511" name="Text Box 46"/>
            <p:cNvSpPr txBox="1">
              <a:spLocks noChangeArrowheads="1"/>
            </p:cNvSpPr>
            <p:nvPr/>
          </p:nvSpPr>
          <p:spPr bwMode="auto">
            <a:xfrm>
              <a:off x="1019" y="2314"/>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1       2       3       4       5       6        7        8       9      10     11</a:t>
              </a:r>
            </a:p>
          </p:txBody>
        </p:sp>
        <p:sp>
          <p:nvSpPr>
            <p:cNvPr id="19512" name="Rectangle 47"/>
            <p:cNvSpPr>
              <a:spLocks noChangeArrowheads="1"/>
            </p:cNvSpPr>
            <p:nvPr/>
          </p:nvSpPr>
          <p:spPr bwMode="auto">
            <a:xfrm>
              <a:off x="1037" y="2535"/>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a:sym typeface="Symbol" pitchFamily="18" charset="2"/>
                </a:rPr>
                <a:t>1    3      5      7    9     11   13   15    17   19   21</a:t>
              </a:r>
            </a:p>
          </p:txBody>
        </p:sp>
        <p:sp>
          <p:nvSpPr>
            <p:cNvPr id="19513" name="Line 48"/>
            <p:cNvSpPr>
              <a:spLocks noChangeShapeType="1"/>
            </p:cNvSpPr>
            <p:nvPr/>
          </p:nvSpPr>
          <p:spPr bwMode="auto">
            <a:xfrm>
              <a:off x="1304"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14" name="Line 49"/>
            <p:cNvSpPr>
              <a:spLocks noChangeShapeType="1"/>
            </p:cNvSpPr>
            <p:nvPr/>
          </p:nvSpPr>
          <p:spPr bwMode="auto">
            <a:xfrm>
              <a:off x="1668"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15" name="Line 50"/>
            <p:cNvSpPr>
              <a:spLocks noChangeShapeType="1"/>
            </p:cNvSpPr>
            <p:nvPr/>
          </p:nvSpPr>
          <p:spPr bwMode="auto">
            <a:xfrm>
              <a:off x="2032"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16" name="Line 51"/>
            <p:cNvSpPr>
              <a:spLocks noChangeShapeType="1"/>
            </p:cNvSpPr>
            <p:nvPr/>
          </p:nvSpPr>
          <p:spPr bwMode="auto">
            <a:xfrm>
              <a:off x="2396"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17" name="Line 52"/>
            <p:cNvSpPr>
              <a:spLocks noChangeShapeType="1"/>
            </p:cNvSpPr>
            <p:nvPr/>
          </p:nvSpPr>
          <p:spPr bwMode="auto">
            <a:xfrm>
              <a:off x="2760"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18" name="Line 53"/>
            <p:cNvSpPr>
              <a:spLocks noChangeShapeType="1"/>
            </p:cNvSpPr>
            <p:nvPr/>
          </p:nvSpPr>
          <p:spPr bwMode="auto">
            <a:xfrm>
              <a:off x="3124"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19" name="Line 54"/>
            <p:cNvSpPr>
              <a:spLocks noChangeShapeType="1"/>
            </p:cNvSpPr>
            <p:nvPr/>
          </p:nvSpPr>
          <p:spPr bwMode="auto">
            <a:xfrm>
              <a:off x="3488"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20" name="Line 55"/>
            <p:cNvSpPr>
              <a:spLocks noChangeShapeType="1"/>
            </p:cNvSpPr>
            <p:nvPr/>
          </p:nvSpPr>
          <p:spPr bwMode="auto">
            <a:xfrm>
              <a:off x="3852"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21" name="Line 56"/>
            <p:cNvSpPr>
              <a:spLocks noChangeShapeType="1"/>
            </p:cNvSpPr>
            <p:nvPr/>
          </p:nvSpPr>
          <p:spPr bwMode="auto">
            <a:xfrm>
              <a:off x="4216"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22" name="Line 57"/>
            <p:cNvSpPr>
              <a:spLocks noChangeShapeType="1"/>
            </p:cNvSpPr>
            <p:nvPr/>
          </p:nvSpPr>
          <p:spPr bwMode="auto">
            <a:xfrm>
              <a:off x="4580" y="2534"/>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63933" name="Group 93"/>
          <p:cNvGrpSpPr>
            <a:grpSpLocks/>
          </p:cNvGrpSpPr>
          <p:nvPr/>
        </p:nvGrpSpPr>
        <p:grpSpPr bwMode="auto">
          <a:xfrm>
            <a:off x="1554163" y="4429125"/>
            <a:ext cx="2921000" cy="630238"/>
            <a:chOff x="979" y="2790"/>
            <a:chExt cx="1840" cy="397"/>
          </a:xfrm>
        </p:grpSpPr>
        <p:grpSp>
          <p:nvGrpSpPr>
            <p:cNvPr id="19502" name="Group 58"/>
            <p:cNvGrpSpPr>
              <a:grpSpLocks/>
            </p:cNvGrpSpPr>
            <p:nvPr/>
          </p:nvGrpSpPr>
          <p:grpSpPr bwMode="auto">
            <a:xfrm>
              <a:off x="979" y="2790"/>
              <a:ext cx="356" cy="390"/>
              <a:chOff x="975" y="1167"/>
              <a:chExt cx="356" cy="390"/>
            </a:xfrm>
          </p:grpSpPr>
          <p:sp>
            <p:nvSpPr>
              <p:cNvPr id="19509" name="Line 59"/>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10" name="Text Box 60"/>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low</a:t>
                </a:r>
              </a:p>
            </p:txBody>
          </p:sp>
        </p:grpSp>
        <p:grpSp>
          <p:nvGrpSpPr>
            <p:cNvPr id="19503" name="Group 61"/>
            <p:cNvGrpSpPr>
              <a:grpSpLocks/>
            </p:cNvGrpSpPr>
            <p:nvPr/>
          </p:nvGrpSpPr>
          <p:grpSpPr bwMode="auto">
            <a:xfrm>
              <a:off x="2419" y="2797"/>
              <a:ext cx="400" cy="390"/>
              <a:chOff x="975" y="1167"/>
              <a:chExt cx="400" cy="390"/>
            </a:xfrm>
          </p:grpSpPr>
          <p:sp>
            <p:nvSpPr>
              <p:cNvPr id="19507" name="Line 62"/>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08" name="Text Box 63"/>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high</a:t>
                </a:r>
              </a:p>
            </p:txBody>
          </p:sp>
        </p:grpSp>
        <p:grpSp>
          <p:nvGrpSpPr>
            <p:cNvPr id="19504" name="Group 64"/>
            <p:cNvGrpSpPr>
              <a:grpSpLocks/>
            </p:cNvGrpSpPr>
            <p:nvPr/>
          </p:nvGrpSpPr>
          <p:grpSpPr bwMode="auto">
            <a:xfrm>
              <a:off x="1709" y="2797"/>
              <a:ext cx="364" cy="390"/>
              <a:chOff x="975" y="1167"/>
              <a:chExt cx="364" cy="390"/>
            </a:xfrm>
          </p:grpSpPr>
          <p:sp>
            <p:nvSpPr>
              <p:cNvPr id="19505" name="Line 65"/>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06" name="Text Box 66"/>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mid</a:t>
                </a:r>
              </a:p>
            </p:txBody>
          </p:sp>
        </p:grpSp>
      </p:grpSp>
      <p:grpSp>
        <p:nvGrpSpPr>
          <p:cNvPr id="19463" name="Group 94"/>
          <p:cNvGrpSpPr>
            <a:grpSpLocks/>
          </p:cNvGrpSpPr>
          <p:nvPr/>
        </p:nvGrpSpPr>
        <p:grpSpPr bwMode="auto">
          <a:xfrm>
            <a:off x="1628775" y="5008563"/>
            <a:ext cx="6216650" cy="755650"/>
            <a:chOff x="1026" y="3155"/>
            <a:chExt cx="3916" cy="476"/>
          </a:xfrm>
        </p:grpSpPr>
        <p:sp>
          <p:nvSpPr>
            <p:cNvPr id="19490" name="Text Box 68"/>
            <p:cNvSpPr txBox="1">
              <a:spLocks noChangeArrowheads="1"/>
            </p:cNvSpPr>
            <p:nvPr/>
          </p:nvSpPr>
          <p:spPr bwMode="auto">
            <a:xfrm>
              <a:off x="1026" y="3155"/>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1       2       3       4       5       6        7        8       9      10     11</a:t>
              </a:r>
            </a:p>
          </p:txBody>
        </p:sp>
        <p:sp>
          <p:nvSpPr>
            <p:cNvPr id="19491" name="Rectangle 70"/>
            <p:cNvSpPr>
              <a:spLocks noChangeArrowheads="1"/>
            </p:cNvSpPr>
            <p:nvPr/>
          </p:nvSpPr>
          <p:spPr bwMode="auto">
            <a:xfrm>
              <a:off x="1044" y="3376"/>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a:sym typeface="Symbol" pitchFamily="18" charset="2"/>
                </a:rPr>
                <a:t>1    3      5      7    9     11   13   15    17   19   21</a:t>
              </a:r>
              <a:endParaRPr kumimoji="1" lang="en-US" altLang="zh-CN" sz="2000" b="0">
                <a:latin typeface="Times New Roman" pitchFamily="18" charset="0"/>
              </a:endParaRPr>
            </a:p>
          </p:txBody>
        </p:sp>
        <p:sp>
          <p:nvSpPr>
            <p:cNvPr id="19492" name="Line 71"/>
            <p:cNvSpPr>
              <a:spLocks noChangeShapeType="1"/>
            </p:cNvSpPr>
            <p:nvPr/>
          </p:nvSpPr>
          <p:spPr bwMode="auto">
            <a:xfrm>
              <a:off x="1311"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93" name="Line 72"/>
            <p:cNvSpPr>
              <a:spLocks noChangeShapeType="1"/>
            </p:cNvSpPr>
            <p:nvPr/>
          </p:nvSpPr>
          <p:spPr bwMode="auto">
            <a:xfrm>
              <a:off x="1675"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94" name="Line 73"/>
            <p:cNvSpPr>
              <a:spLocks noChangeShapeType="1"/>
            </p:cNvSpPr>
            <p:nvPr/>
          </p:nvSpPr>
          <p:spPr bwMode="auto">
            <a:xfrm>
              <a:off x="2039"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95" name="Line 74"/>
            <p:cNvSpPr>
              <a:spLocks noChangeShapeType="1"/>
            </p:cNvSpPr>
            <p:nvPr/>
          </p:nvSpPr>
          <p:spPr bwMode="auto">
            <a:xfrm>
              <a:off x="2403"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96" name="Line 75"/>
            <p:cNvSpPr>
              <a:spLocks noChangeShapeType="1"/>
            </p:cNvSpPr>
            <p:nvPr/>
          </p:nvSpPr>
          <p:spPr bwMode="auto">
            <a:xfrm>
              <a:off x="2767"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97" name="Line 76"/>
            <p:cNvSpPr>
              <a:spLocks noChangeShapeType="1"/>
            </p:cNvSpPr>
            <p:nvPr/>
          </p:nvSpPr>
          <p:spPr bwMode="auto">
            <a:xfrm>
              <a:off x="3131"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98" name="Line 77"/>
            <p:cNvSpPr>
              <a:spLocks noChangeShapeType="1"/>
            </p:cNvSpPr>
            <p:nvPr/>
          </p:nvSpPr>
          <p:spPr bwMode="auto">
            <a:xfrm>
              <a:off x="3495"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99" name="Line 78"/>
            <p:cNvSpPr>
              <a:spLocks noChangeShapeType="1"/>
            </p:cNvSpPr>
            <p:nvPr/>
          </p:nvSpPr>
          <p:spPr bwMode="auto">
            <a:xfrm>
              <a:off x="3859"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00" name="Line 79"/>
            <p:cNvSpPr>
              <a:spLocks noChangeShapeType="1"/>
            </p:cNvSpPr>
            <p:nvPr/>
          </p:nvSpPr>
          <p:spPr bwMode="auto">
            <a:xfrm>
              <a:off x="4223"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501" name="Line 80"/>
            <p:cNvSpPr>
              <a:spLocks noChangeShapeType="1"/>
            </p:cNvSpPr>
            <p:nvPr/>
          </p:nvSpPr>
          <p:spPr bwMode="auto">
            <a:xfrm>
              <a:off x="4587" y="3375"/>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163935" name="Group 95"/>
          <p:cNvGrpSpPr>
            <a:grpSpLocks/>
          </p:cNvGrpSpPr>
          <p:nvPr/>
        </p:nvGrpSpPr>
        <p:grpSpPr bwMode="auto">
          <a:xfrm>
            <a:off x="3044825" y="5757863"/>
            <a:ext cx="1547813" cy="623887"/>
            <a:chOff x="1918" y="3627"/>
            <a:chExt cx="975" cy="393"/>
          </a:xfrm>
        </p:grpSpPr>
        <p:grpSp>
          <p:nvGrpSpPr>
            <p:cNvPr id="19481" name="Group 81"/>
            <p:cNvGrpSpPr>
              <a:grpSpLocks/>
            </p:cNvGrpSpPr>
            <p:nvPr/>
          </p:nvGrpSpPr>
          <p:grpSpPr bwMode="auto">
            <a:xfrm>
              <a:off x="1918" y="3630"/>
              <a:ext cx="356" cy="390"/>
              <a:chOff x="975" y="1167"/>
              <a:chExt cx="356" cy="390"/>
            </a:xfrm>
          </p:grpSpPr>
          <p:sp>
            <p:nvSpPr>
              <p:cNvPr id="19488" name="Line 82"/>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9" name="Text Box 83"/>
              <p:cNvSpPr txBox="1">
                <a:spLocks noChangeArrowheads="1"/>
              </p:cNvSpPr>
              <p:nvPr/>
            </p:nvSpPr>
            <p:spPr bwMode="auto">
              <a:xfrm>
                <a:off x="975" y="1307"/>
                <a:ext cx="3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low</a:t>
                </a:r>
              </a:p>
            </p:txBody>
          </p:sp>
        </p:grpSp>
        <p:grpSp>
          <p:nvGrpSpPr>
            <p:cNvPr id="19482" name="Group 84"/>
            <p:cNvGrpSpPr>
              <a:grpSpLocks/>
            </p:cNvGrpSpPr>
            <p:nvPr/>
          </p:nvGrpSpPr>
          <p:grpSpPr bwMode="auto">
            <a:xfrm>
              <a:off x="2493" y="3627"/>
              <a:ext cx="400" cy="390"/>
              <a:chOff x="975" y="1167"/>
              <a:chExt cx="400" cy="390"/>
            </a:xfrm>
          </p:grpSpPr>
          <p:sp>
            <p:nvSpPr>
              <p:cNvPr id="19486" name="Line 85"/>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7" name="Text Box 86"/>
              <p:cNvSpPr txBox="1">
                <a:spLocks noChangeArrowheads="1"/>
              </p:cNvSpPr>
              <p:nvPr/>
            </p:nvSpPr>
            <p:spPr bwMode="auto">
              <a:xfrm>
                <a:off x="975" y="1307"/>
                <a:ext cx="40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high</a:t>
                </a:r>
              </a:p>
            </p:txBody>
          </p:sp>
        </p:grpSp>
        <p:grpSp>
          <p:nvGrpSpPr>
            <p:cNvPr id="19483" name="Group 87"/>
            <p:cNvGrpSpPr>
              <a:grpSpLocks/>
            </p:cNvGrpSpPr>
            <p:nvPr/>
          </p:nvGrpSpPr>
          <p:grpSpPr bwMode="auto">
            <a:xfrm>
              <a:off x="2171" y="3627"/>
              <a:ext cx="364" cy="390"/>
              <a:chOff x="975" y="1167"/>
              <a:chExt cx="364" cy="390"/>
            </a:xfrm>
          </p:grpSpPr>
          <p:sp>
            <p:nvSpPr>
              <p:cNvPr id="19484" name="Line 88"/>
              <p:cNvSpPr>
                <a:spLocks noChangeShapeType="1"/>
              </p:cNvSpPr>
              <p:nvPr/>
            </p:nvSpPr>
            <p:spPr bwMode="auto">
              <a:xfrm flipV="1">
                <a:off x="1122" y="1167"/>
                <a:ext cx="0" cy="22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5" name="Text Box 89"/>
              <p:cNvSpPr txBox="1">
                <a:spLocks noChangeArrowheads="1"/>
              </p:cNvSpPr>
              <p:nvPr/>
            </p:nvSpPr>
            <p:spPr bwMode="auto">
              <a:xfrm>
                <a:off x="975" y="1307"/>
                <a:ext cx="36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mid</a:t>
                </a:r>
              </a:p>
            </p:txBody>
          </p:sp>
        </p:grpSp>
      </p:grpSp>
      <p:grpSp>
        <p:nvGrpSpPr>
          <p:cNvPr id="19465" name="Group 91"/>
          <p:cNvGrpSpPr>
            <a:grpSpLocks/>
          </p:cNvGrpSpPr>
          <p:nvPr/>
        </p:nvGrpSpPr>
        <p:grpSpPr bwMode="auto">
          <a:xfrm>
            <a:off x="827088" y="1844675"/>
            <a:ext cx="6967537" cy="1111250"/>
            <a:chOff x="521" y="1162"/>
            <a:chExt cx="4389" cy="700"/>
          </a:xfrm>
        </p:grpSpPr>
        <p:grpSp>
          <p:nvGrpSpPr>
            <p:cNvPr id="19466" name="Group 30"/>
            <p:cNvGrpSpPr>
              <a:grpSpLocks/>
            </p:cNvGrpSpPr>
            <p:nvPr/>
          </p:nvGrpSpPr>
          <p:grpSpPr bwMode="auto">
            <a:xfrm>
              <a:off x="521" y="1386"/>
              <a:ext cx="4389" cy="476"/>
              <a:chOff x="542" y="691"/>
              <a:chExt cx="4389" cy="476"/>
            </a:xfrm>
          </p:grpSpPr>
          <p:sp>
            <p:nvSpPr>
              <p:cNvPr id="19468" name="Text Box 31"/>
              <p:cNvSpPr txBox="1">
                <a:spLocks noChangeArrowheads="1"/>
              </p:cNvSpPr>
              <p:nvPr/>
            </p:nvSpPr>
            <p:spPr bwMode="auto">
              <a:xfrm>
                <a:off x="542" y="806"/>
                <a:ext cx="1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 </a:t>
                </a:r>
              </a:p>
            </p:txBody>
          </p:sp>
          <p:sp>
            <p:nvSpPr>
              <p:cNvPr id="19469" name="Text Box 32"/>
              <p:cNvSpPr txBox="1">
                <a:spLocks noChangeArrowheads="1"/>
              </p:cNvSpPr>
              <p:nvPr/>
            </p:nvSpPr>
            <p:spPr bwMode="auto">
              <a:xfrm>
                <a:off x="1015" y="691"/>
                <a:ext cx="39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1       2       3       4       5       6        7        8       9      10     11</a:t>
                </a:r>
              </a:p>
            </p:txBody>
          </p:sp>
          <p:sp>
            <p:nvSpPr>
              <p:cNvPr id="19470" name="Rectangle 33"/>
              <p:cNvSpPr>
                <a:spLocks noChangeArrowheads="1"/>
              </p:cNvSpPr>
              <p:nvPr/>
            </p:nvSpPr>
            <p:spPr bwMode="auto">
              <a:xfrm>
                <a:off x="1033" y="912"/>
                <a:ext cx="3879" cy="25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zh-CN">
                    <a:sym typeface="Symbol" pitchFamily="18" charset="2"/>
                  </a:rPr>
                  <a:t>1    3      5      7    9     11   13   15    17   19   21</a:t>
                </a:r>
              </a:p>
            </p:txBody>
          </p:sp>
          <p:sp>
            <p:nvSpPr>
              <p:cNvPr id="19471" name="Line 34"/>
              <p:cNvSpPr>
                <a:spLocks noChangeShapeType="1"/>
              </p:cNvSpPr>
              <p:nvPr/>
            </p:nvSpPr>
            <p:spPr bwMode="auto">
              <a:xfrm>
                <a:off x="130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2" name="Line 35"/>
              <p:cNvSpPr>
                <a:spLocks noChangeShapeType="1"/>
              </p:cNvSpPr>
              <p:nvPr/>
            </p:nvSpPr>
            <p:spPr bwMode="auto">
              <a:xfrm>
                <a:off x="166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3" name="Line 36"/>
              <p:cNvSpPr>
                <a:spLocks noChangeShapeType="1"/>
              </p:cNvSpPr>
              <p:nvPr/>
            </p:nvSpPr>
            <p:spPr bwMode="auto">
              <a:xfrm>
                <a:off x="202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4" name="Line 37"/>
              <p:cNvSpPr>
                <a:spLocks noChangeShapeType="1"/>
              </p:cNvSpPr>
              <p:nvPr/>
            </p:nvSpPr>
            <p:spPr bwMode="auto">
              <a:xfrm>
                <a:off x="239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5" name="Line 38"/>
              <p:cNvSpPr>
                <a:spLocks noChangeShapeType="1"/>
              </p:cNvSpPr>
              <p:nvPr/>
            </p:nvSpPr>
            <p:spPr bwMode="auto">
              <a:xfrm>
                <a:off x="275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6" name="Line 39"/>
              <p:cNvSpPr>
                <a:spLocks noChangeShapeType="1"/>
              </p:cNvSpPr>
              <p:nvPr/>
            </p:nvSpPr>
            <p:spPr bwMode="auto">
              <a:xfrm>
                <a:off x="3120"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7" name="Line 40"/>
              <p:cNvSpPr>
                <a:spLocks noChangeShapeType="1"/>
              </p:cNvSpPr>
              <p:nvPr/>
            </p:nvSpPr>
            <p:spPr bwMode="auto">
              <a:xfrm>
                <a:off x="3484"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8" name="Line 41"/>
              <p:cNvSpPr>
                <a:spLocks noChangeShapeType="1"/>
              </p:cNvSpPr>
              <p:nvPr/>
            </p:nvSpPr>
            <p:spPr bwMode="auto">
              <a:xfrm>
                <a:off x="3848"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79" name="Line 42"/>
              <p:cNvSpPr>
                <a:spLocks noChangeShapeType="1"/>
              </p:cNvSpPr>
              <p:nvPr/>
            </p:nvSpPr>
            <p:spPr bwMode="auto">
              <a:xfrm>
                <a:off x="4212"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480" name="Line 43"/>
              <p:cNvSpPr>
                <a:spLocks noChangeShapeType="1"/>
              </p:cNvSpPr>
              <p:nvPr/>
            </p:nvSpPr>
            <p:spPr bwMode="auto">
              <a:xfrm>
                <a:off x="4576" y="911"/>
                <a:ext cx="0" cy="2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9467" name="Text Box 90"/>
            <p:cNvSpPr txBox="1">
              <a:spLocks noChangeArrowheads="1"/>
            </p:cNvSpPr>
            <p:nvPr/>
          </p:nvSpPr>
          <p:spPr bwMode="auto">
            <a:xfrm>
              <a:off x="1020" y="1162"/>
              <a:ext cx="64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t>Key=7</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3859"/>
                                        </p:tgtEl>
                                        <p:attrNameLst>
                                          <p:attrName>style.visibility</p:attrName>
                                        </p:attrNameLst>
                                      </p:cBhvr>
                                      <p:to>
                                        <p:strVal val="visible"/>
                                      </p:to>
                                    </p:set>
                                    <p:animEffect transition="in" filter="blinds(horizontal)">
                                      <p:cBhvr>
                                        <p:cTn id="7" dur="500"/>
                                        <p:tgtEl>
                                          <p:spTgt spid="1638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3933"/>
                                        </p:tgtEl>
                                        <p:attrNameLst>
                                          <p:attrName>style.visibility</p:attrName>
                                        </p:attrNameLst>
                                      </p:cBhvr>
                                      <p:to>
                                        <p:strVal val="visible"/>
                                      </p:to>
                                    </p:set>
                                    <p:animEffect transition="in" filter="blinds(horizontal)">
                                      <p:cBhvr>
                                        <p:cTn id="12" dur="500"/>
                                        <p:tgtEl>
                                          <p:spTgt spid="1639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3935"/>
                                        </p:tgtEl>
                                        <p:attrNameLst>
                                          <p:attrName>style.visibility</p:attrName>
                                        </p:attrNameLst>
                                      </p:cBhvr>
                                      <p:to>
                                        <p:strVal val="visible"/>
                                      </p:to>
                                    </p:set>
                                    <p:animEffect transition="in" filter="blinds(horizontal)">
                                      <p:cBhvr>
                                        <p:cTn id="17" dur="500"/>
                                        <p:tgtEl>
                                          <p:spTgt spid="16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611188" y="1196975"/>
            <a:ext cx="7921625" cy="5661025"/>
          </a:xfrm>
          <a:noFill/>
        </p:spPr>
        <p:txBody>
          <a:bodyPr/>
          <a:lstStyle/>
          <a:p>
            <a:pPr eaLnBrk="1" hangingPunct="1"/>
            <a:r>
              <a:rPr lang="zh-CN" altLang="en-US" smtClean="0"/>
              <a:t>折半查找</a:t>
            </a:r>
            <a:r>
              <a:rPr lang="en-US" altLang="zh-CN" smtClean="0">
                <a:latin typeface="Arial" charset="0"/>
              </a:rPr>
              <a:t>——</a:t>
            </a:r>
            <a:r>
              <a:rPr lang="zh-CN" altLang="en-US" smtClean="0"/>
              <a:t>算法实现</a:t>
            </a:r>
          </a:p>
          <a:p>
            <a:pPr lvl="1" eaLnBrk="1" hangingPunct="1"/>
            <a:endParaRPr lang="en-US" altLang="zh-CN" smtClean="0"/>
          </a:p>
        </p:txBody>
      </p:sp>
      <p:sp>
        <p:nvSpPr>
          <p:cNvPr id="283723" name="Text Box 75"/>
          <p:cNvSpPr txBox="1">
            <a:spLocks noChangeArrowheads="1"/>
          </p:cNvSpPr>
          <p:nvPr/>
        </p:nvSpPr>
        <p:spPr bwMode="auto">
          <a:xfrm>
            <a:off x="1817068" y="1916113"/>
            <a:ext cx="7234673" cy="440120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dirty="0" err="1" smtClean="0">
                <a:solidFill>
                  <a:srgbClr val="000066"/>
                </a:solidFill>
                <a:latin typeface="Consolas" panose="020B0609020204030204" pitchFamily="49" charset="0"/>
                <a:sym typeface="Symbol" pitchFamily="18" charset="2"/>
              </a:rPr>
              <a:t>int</a:t>
            </a:r>
            <a:r>
              <a:rPr lang="en-US" altLang="zh-CN" sz="2000" dirty="0" smtClean="0">
                <a:solidFill>
                  <a:srgbClr val="000066"/>
                </a:solidFill>
                <a:latin typeface="Consolas" panose="020B0609020204030204" pitchFamily="49" charset="0"/>
                <a:sym typeface="Symbol" pitchFamily="18" charset="2"/>
              </a:rPr>
              <a:t> </a:t>
            </a:r>
            <a:r>
              <a:rPr lang="en-US" altLang="zh-CN" sz="2000" dirty="0" err="1" smtClean="0">
                <a:solidFill>
                  <a:srgbClr val="000066"/>
                </a:solidFill>
                <a:latin typeface="Consolas" panose="020B0609020204030204" pitchFamily="49" charset="0"/>
                <a:sym typeface="Symbol" pitchFamily="18" charset="2"/>
              </a:rPr>
              <a:t>bin_search</a:t>
            </a:r>
            <a:r>
              <a:rPr lang="en-US" altLang="zh-CN" sz="2000" dirty="0" smtClean="0">
                <a:solidFill>
                  <a:srgbClr val="000066"/>
                </a:solidFill>
                <a:latin typeface="Consolas" panose="020B0609020204030204" pitchFamily="49" charset="0"/>
                <a:sym typeface="Symbol" pitchFamily="18" charset="2"/>
              </a:rPr>
              <a:t>(</a:t>
            </a:r>
            <a:r>
              <a:rPr lang="en-US" altLang="zh-CN" sz="2000" dirty="0" err="1" smtClean="0">
                <a:solidFill>
                  <a:srgbClr val="000066"/>
                </a:solidFill>
                <a:latin typeface="Consolas" panose="020B0609020204030204" pitchFamily="49" charset="0"/>
                <a:sym typeface="Symbol" pitchFamily="18" charset="2"/>
              </a:rPr>
              <a:t>int</a:t>
            </a:r>
            <a:r>
              <a:rPr lang="en-US" altLang="zh-CN" sz="2000" dirty="0" smtClean="0">
                <a:solidFill>
                  <a:srgbClr val="000066"/>
                </a:solidFill>
                <a:latin typeface="Consolas" panose="020B0609020204030204" pitchFamily="49" charset="0"/>
                <a:sym typeface="Symbol" pitchFamily="18" charset="2"/>
              </a:rPr>
              <a:t> *item, </a:t>
            </a:r>
            <a:r>
              <a:rPr lang="en-US" altLang="zh-CN" sz="2000" dirty="0" err="1">
                <a:solidFill>
                  <a:srgbClr val="000066"/>
                </a:solidFill>
                <a:latin typeface="Consolas" panose="020B0609020204030204" pitchFamily="49" charset="0"/>
                <a:sym typeface="Symbol" pitchFamily="18" charset="2"/>
              </a:rPr>
              <a:t>int</a:t>
            </a:r>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n, </a:t>
            </a:r>
            <a:r>
              <a:rPr lang="en-US" altLang="zh-CN" sz="2000" dirty="0" err="1" smtClean="0">
                <a:solidFill>
                  <a:srgbClr val="000066"/>
                </a:solidFill>
                <a:latin typeface="Consolas" panose="020B0609020204030204" pitchFamily="49" charset="0"/>
                <a:sym typeface="Symbol" pitchFamily="18" charset="2"/>
              </a:rPr>
              <a:t>int</a:t>
            </a:r>
            <a:r>
              <a:rPr lang="en-US" altLang="zh-CN" sz="2000" dirty="0" smtClean="0">
                <a:solidFill>
                  <a:srgbClr val="000066"/>
                </a:solidFill>
                <a:latin typeface="Consolas" panose="020B0609020204030204" pitchFamily="49" charset="0"/>
                <a:sym typeface="Symbol" pitchFamily="18" charset="2"/>
              </a:rPr>
              <a:t> key)</a:t>
            </a:r>
            <a:endParaRPr lang="en-US" altLang="zh-CN" sz="2000" dirty="0">
              <a:solidFill>
                <a:srgbClr val="000066"/>
              </a:solidFill>
              <a:latin typeface="Consolas" panose="020B0609020204030204" pitchFamily="49" charset="0"/>
              <a:sym typeface="Symbol" pitchFamily="18" charset="2"/>
            </a:endParaRPr>
          </a:p>
          <a:p>
            <a:pPr eaLnBrk="1" hangingPunct="1"/>
            <a:r>
              <a:rPr lang="en-US" altLang="zh-CN" sz="2000" dirty="0" smtClean="0">
                <a:solidFill>
                  <a:srgbClr val="000066"/>
                </a:solidFill>
                <a:latin typeface="Consolas" panose="020B0609020204030204" pitchFamily="49" charset="0"/>
                <a:sym typeface="Symbol" pitchFamily="18" charset="2"/>
              </a:rPr>
              <a:t>{  </a:t>
            </a:r>
            <a:r>
              <a:rPr lang="en-US" altLang="zh-CN" sz="2000" dirty="0" err="1" smtClean="0">
                <a:solidFill>
                  <a:srgbClr val="000066"/>
                </a:solidFill>
                <a:latin typeface="Consolas" panose="020B0609020204030204" pitchFamily="49" charset="0"/>
                <a:sym typeface="Symbol" pitchFamily="18" charset="2"/>
              </a:rPr>
              <a:t>int</a:t>
            </a:r>
            <a:r>
              <a:rPr lang="en-US" altLang="zh-CN" sz="2000" dirty="0" smtClean="0">
                <a:solidFill>
                  <a:srgbClr val="000066"/>
                </a:solidFill>
                <a:latin typeface="Consolas" panose="020B0609020204030204" pitchFamily="49" charset="0"/>
                <a:sym typeface="Symbol" pitchFamily="18" charset="2"/>
              </a:rPr>
              <a:t> left, right, </a:t>
            </a:r>
            <a:r>
              <a:rPr lang="en-US" altLang="zh-CN" sz="2000" dirty="0">
                <a:solidFill>
                  <a:srgbClr val="000066"/>
                </a:solidFill>
                <a:latin typeface="Consolas" panose="020B0609020204030204" pitchFamily="49" charset="0"/>
                <a:sym typeface="Symbol" pitchFamily="18" charset="2"/>
              </a:rPr>
              <a:t>mid;</a:t>
            </a: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left=0; right </a:t>
            </a:r>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n-1;</a:t>
            </a:r>
            <a:endParaRPr lang="en-US" altLang="zh-CN" sz="2000" dirty="0">
              <a:solidFill>
                <a:srgbClr val="000066"/>
              </a:solidFill>
              <a:latin typeface="Consolas" panose="020B0609020204030204" pitchFamily="49" charset="0"/>
              <a:sym typeface="Symbol" pitchFamily="18" charset="2"/>
            </a:endParaRP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while </a:t>
            </a:r>
            <a:r>
              <a:rPr lang="en-US" altLang="zh-CN" sz="2000" dirty="0">
                <a:solidFill>
                  <a:srgbClr val="000066"/>
                </a:solidFill>
                <a:latin typeface="Consolas" panose="020B0609020204030204" pitchFamily="49" charset="0"/>
                <a:sym typeface="Symbol" pitchFamily="18" charset="2"/>
              </a:rPr>
              <a:t>( left  right </a:t>
            </a:r>
            <a:r>
              <a:rPr lang="en-US" altLang="zh-CN" sz="2000" dirty="0" smtClean="0">
                <a:solidFill>
                  <a:srgbClr val="000066"/>
                </a:solidFill>
                <a:latin typeface="Consolas" panose="020B0609020204030204" pitchFamily="49" charset="0"/>
                <a:sym typeface="Symbol" pitchFamily="18" charset="2"/>
              </a:rPr>
              <a:t>) {</a:t>
            </a: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     mid </a:t>
            </a:r>
            <a:r>
              <a:rPr lang="en-US" altLang="zh-CN" sz="2000" dirty="0">
                <a:solidFill>
                  <a:srgbClr val="000066"/>
                </a:solidFill>
                <a:latin typeface="Consolas" panose="020B0609020204030204" pitchFamily="49" charset="0"/>
                <a:sym typeface="Symbol" pitchFamily="18" charset="2"/>
              </a:rPr>
              <a:t>= ( left + right )/2 ; /* </a:t>
            </a:r>
            <a:r>
              <a:rPr lang="zh-CN" altLang="en-US" sz="2000" dirty="0" smtClean="0">
                <a:solidFill>
                  <a:srgbClr val="000066"/>
                </a:solidFill>
                <a:latin typeface="Consolas" panose="020B0609020204030204" pitchFamily="49" charset="0"/>
                <a:sym typeface="Symbol" pitchFamily="18" charset="2"/>
              </a:rPr>
              <a:t>计算</a:t>
            </a:r>
            <a:r>
              <a:rPr lang="zh-CN" altLang="en-US" sz="2000" dirty="0">
                <a:solidFill>
                  <a:srgbClr val="000066"/>
                </a:solidFill>
                <a:latin typeface="Consolas" panose="020B0609020204030204" pitchFamily="49" charset="0"/>
                <a:sym typeface="Symbol" pitchFamily="18" charset="2"/>
              </a:rPr>
              <a:t>中点位置 </a:t>
            </a:r>
            <a:r>
              <a:rPr lang="zh-CN" altLang="en-US" sz="2000" dirty="0" smtClean="0">
                <a:solidFill>
                  <a:srgbClr val="000066"/>
                </a:solidFill>
                <a:latin typeface="Consolas" panose="020B0609020204030204" pitchFamily="49" charset="0"/>
                <a:sym typeface="Symbol" pitchFamily="18" charset="2"/>
              </a:rPr>
              <a:t>*</a:t>
            </a:r>
            <a:r>
              <a:rPr lang="en-US" altLang="zh-CN" sz="2000" dirty="0" smtClean="0">
                <a:solidFill>
                  <a:srgbClr val="000066"/>
                </a:solidFill>
                <a:latin typeface="Consolas" panose="020B0609020204030204" pitchFamily="49" charset="0"/>
                <a:sym typeface="Symbol" pitchFamily="18" charset="2"/>
              </a:rPr>
              <a:t>/</a:t>
            </a:r>
            <a:endParaRPr lang="en-US" altLang="zh-CN" sz="2000" dirty="0">
              <a:solidFill>
                <a:srgbClr val="000066"/>
              </a:solidFill>
              <a:latin typeface="Consolas" panose="020B0609020204030204" pitchFamily="49" charset="0"/>
              <a:sym typeface="Symbol" pitchFamily="18" charset="2"/>
            </a:endParaRP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if </a:t>
            </a:r>
            <a:r>
              <a:rPr lang="en-US" altLang="zh-CN" sz="2000" dirty="0">
                <a:solidFill>
                  <a:srgbClr val="000066"/>
                </a:solidFill>
                <a:latin typeface="Consolas" panose="020B0609020204030204" pitchFamily="49" charset="0"/>
                <a:sym typeface="Symbol" pitchFamily="18" charset="2"/>
              </a:rPr>
              <a:t>( key &lt; item[mid]) </a:t>
            </a: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 right </a:t>
            </a:r>
            <a:r>
              <a:rPr lang="en-US" altLang="zh-CN" sz="2000" dirty="0">
                <a:solidFill>
                  <a:srgbClr val="000066"/>
                </a:solidFill>
                <a:latin typeface="Consolas" panose="020B0609020204030204" pitchFamily="49" charset="0"/>
                <a:sym typeface="Symbol" pitchFamily="18" charset="2"/>
              </a:rPr>
              <a:t>= mid - 1;      /* </a:t>
            </a:r>
            <a:r>
              <a:rPr lang="zh-CN" altLang="en-US" sz="2000" dirty="0" smtClean="0">
                <a:solidFill>
                  <a:srgbClr val="000066"/>
                </a:solidFill>
                <a:latin typeface="Consolas" panose="020B0609020204030204" pitchFamily="49" charset="0"/>
                <a:sym typeface="Symbol" pitchFamily="18" charset="2"/>
              </a:rPr>
              <a:t>待查</a:t>
            </a:r>
            <a:r>
              <a:rPr lang="zh-CN" altLang="en-US" sz="2000" dirty="0">
                <a:solidFill>
                  <a:srgbClr val="000066"/>
                </a:solidFill>
                <a:latin typeface="Consolas" panose="020B0609020204030204" pitchFamily="49" charset="0"/>
                <a:sym typeface="Symbol" pitchFamily="18" charset="2"/>
              </a:rPr>
              <a:t>区间在左部  *</a:t>
            </a:r>
            <a:r>
              <a:rPr lang="en-US" altLang="zh-CN" sz="2000" dirty="0">
                <a:solidFill>
                  <a:srgbClr val="000066"/>
                </a:solidFill>
                <a:latin typeface="Consolas" panose="020B0609020204030204" pitchFamily="49" charset="0"/>
                <a:sym typeface="Symbol" pitchFamily="18" charset="2"/>
              </a:rPr>
              <a:t>/</a:t>
            </a: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else </a:t>
            </a:r>
            <a:r>
              <a:rPr lang="en-US" altLang="zh-CN" sz="2000" dirty="0">
                <a:solidFill>
                  <a:srgbClr val="000066"/>
                </a:solidFill>
                <a:latin typeface="Consolas" panose="020B0609020204030204" pitchFamily="49" charset="0"/>
                <a:sym typeface="Symbol" pitchFamily="18" charset="2"/>
              </a:rPr>
              <a:t>if (key &gt; item[mid]) </a:t>
            </a: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  </a:t>
            </a:r>
            <a:r>
              <a:rPr lang="en-US" altLang="zh-CN" sz="2000" dirty="0">
                <a:solidFill>
                  <a:srgbClr val="000066"/>
                </a:solidFill>
                <a:latin typeface="Consolas" panose="020B0609020204030204" pitchFamily="49" charset="0"/>
                <a:sym typeface="Symbol" pitchFamily="18" charset="2"/>
              </a:rPr>
              <a:t>left = mid + 1;       /* </a:t>
            </a:r>
            <a:r>
              <a:rPr lang="zh-CN" altLang="en-US" sz="2000" dirty="0" smtClean="0">
                <a:solidFill>
                  <a:srgbClr val="000066"/>
                </a:solidFill>
                <a:latin typeface="Consolas" panose="020B0609020204030204" pitchFamily="49" charset="0"/>
                <a:sym typeface="Symbol" pitchFamily="18" charset="2"/>
              </a:rPr>
              <a:t>待查</a:t>
            </a:r>
            <a:r>
              <a:rPr lang="zh-CN" altLang="en-US" sz="2000" dirty="0">
                <a:solidFill>
                  <a:srgbClr val="000066"/>
                </a:solidFill>
                <a:latin typeface="Consolas" panose="020B0609020204030204" pitchFamily="49" charset="0"/>
                <a:sym typeface="Symbol" pitchFamily="18" charset="2"/>
              </a:rPr>
              <a:t>区间在右部  *</a:t>
            </a:r>
            <a:r>
              <a:rPr lang="en-US" altLang="zh-CN" sz="2000" dirty="0">
                <a:solidFill>
                  <a:srgbClr val="000066"/>
                </a:solidFill>
                <a:latin typeface="Consolas" panose="020B0609020204030204" pitchFamily="49" charset="0"/>
                <a:sym typeface="Symbol" pitchFamily="18" charset="2"/>
              </a:rPr>
              <a:t>/</a:t>
            </a: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else { </a:t>
            </a:r>
            <a:r>
              <a:rPr lang="en-US" altLang="zh-CN" sz="2000" dirty="0" err="1" smtClean="0">
                <a:solidFill>
                  <a:srgbClr val="000066"/>
                </a:solidFill>
                <a:latin typeface="Consolas" panose="020B0609020204030204" pitchFamily="49" charset="0"/>
                <a:sym typeface="Symbol" pitchFamily="18" charset="2"/>
              </a:rPr>
              <a:t>printf</a:t>
            </a:r>
            <a:r>
              <a:rPr lang="en-US" altLang="zh-CN" sz="2000" dirty="0" smtClean="0">
                <a:solidFill>
                  <a:srgbClr val="000066"/>
                </a:solidFill>
                <a:latin typeface="Consolas" panose="020B0609020204030204" pitchFamily="49" charset="0"/>
                <a:sym typeface="Symbol" pitchFamily="18" charset="2"/>
              </a:rPr>
              <a:t>(“Successful </a:t>
            </a:r>
            <a:r>
              <a:rPr lang="en-US" altLang="zh-CN" sz="2000" dirty="0">
                <a:solidFill>
                  <a:srgbClr val="000066"/>
                </a:solidFill>
                <a:latin typeface="Consolas" panose="020B0609020204030204" pitchFamily="49" charset="0"/>
                <a:sym typeface="Symbol" pitchFamily="18" charset="2"/>
              </a:rPr>
              <a:t>search\n</a:t>
            </a:r>
            <a:r>
              <a:rPr lang="en-US" altLang="zh-CN" sz="2000" dirty="0" smtClean="0">
                <a:solidFill>
                  <a:srgbClr val="000066"/>
                </a:solidFill>
                <a:latin typeface="Consolas" panose="020B0609020204030204" pitchFamily="49" charset="0"/>
                <a:sym typeface="Symbol" pitchFamily="18" charset="2"/>
              </a:rPr>
              <a:t>”);</a:t>
            </a:r>
            <a:endParaRPr lang="en-US" altLang="zh-CN" sz="2000" dirty="0">
              <a:solidFill>
                <a:srgbClr val="000066"/>
              </a:solidFill>
              <a:latin typeface="Consolas" panose="020B0609020204030204" pitchFamily="49" charset="0"/>
              <a:sym typeface="Symbol" pitchFamily="18" charset="2"/>
            </a:endParaRP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  </a:t>
            </a:r>
            <a:r>
              <a:rPr lang="en-US" altLang="zh-CN" sz="2000" dirty="0">
                <a:solidFill>
                  <a:srgbClr val="000066"/>
                </a:solidFill>
                <a:latin typeface="Consolas" panose="020B0609020204030204" pitchFamily="49" charset="0"/>
                <a:sym typeface="Symbol" pitchFamily="18" charset="2"/>
              </a:rPr>
              <a:t>return </a:t>
            </a:r>
            <a:r>
              <a:rPr lang="en-US" altLang="zh-CN" sz="2000" dirty="0" smtClean="0">
                <a:solidFill>
                  <a:srgbClr val="000066"/>
                </a:solidFill>
                <a:latin typeface="Consolas" panose="020B0609020204030204" pitchFamily="49" charset="0"/>
                <a:sym typeface="Symbol" pitchFamily="18" charset="2"/>
              </a:rPr>
              <a:t>mid; }         </a:t>
            </a:r>
            <a:r>
              <a:rPr lang="en-US" altLang="zh-CN" sz="2000" dirty="0">
                <a:solidFill>
                  <a:srgbClr val="000066"/>
                </a:solidFill>
                <a:latin typeface="Consolas" panose="020B0609020204030204" pitchFamily="49" charset="0"/>
                <a:sym typeface="Symbol" pitchFamily="18" charset="2"/>
              </a:rPr>
              <a:t>/* </a:t>
            </a:r>
            <a:r>
              <a:rPr lang="zh-CN" altLang="en-US" sz="2000" dirty="0" smtClean="0">
                <a:solidFill>
                  <a:srgbClr val="000066"/>
                </a:solidFill>
                <a:latin typeface="Consolas" panose="020B0609020204030204" pitchFamily="49" charset="0"/>
                <a:sym typeface="Symbol" pitchFamily="18" charset="2"/>
              </a:rPr>
              <a:t>查找</a:t>
            </a:r>
            <a:r>
              <a:rPr lang="zh-CN" altLang="en-US" sz="2000" dirty="0">
                <a:solidFill>
                  <a:srgbClr val="000066"/>
                </a:solidFill>
                <a:latin typeface="Consolas" panose="020B0609020204030204" pitchFamily="49" charset="0"/>
                <a:sym typeface="Symbol" pitchFamily="18" charset="2"/>
              </a:rPr>
              <a:t>成功   *</a:t>
            </a:r>
            <a:r>
              <a:rPr lang="en-US" altLang="zh-CN" sz="2000" dirty="0">
                <a:solidFill>
                  <a:srgbClr val="000066"/>
                </a:solidFill>
                <a:latin typeface="Consolas" panose="020B0609020204030204" pitchFamily="49" charset="0"/>
                <a:sym typeface="Symbol" pitchFamily="18" charset="2"/>
              </a:rPr>
              <a:t>/</a:t>
            </a: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  }</a:t>
            </a:r>
            <a:endParaRPr lang="en-US" altLang="zh-CN" sz="2000" dirty="0">
              <a:solidFill>
                <a:srgbClr val="000066"/>
              </a:solidFill>
              <a:latin typeface="Consolas" panose="020B0609020204030204" pitchFamily="49" charset="0"/>
              <a:sym typeface="Symbol" pitchFamily="18" charset="2"/>
            </a:endParaRPr>
          </a:p>
          <a:p>
            <a:pPr eaLnBrk="1" hangingPunct="1"/>
            <a:r>
              <a:rPr lang="en-US"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return </a:t>
            </a:r>
            <a:r>
              <a:rPr lang="en-US" altLang="zh-CN" sz="2000" dirty="0">
                <a:solidFill>
                  <a:srgbClr val="000066"/>
                </a:solidFill>
                <a:latin typeface="Consolas" panose="020B0609020204030204" pitchFamily="49" charset="0"/>
                <a:sym typeface="Symbol" pitchFamily="18" charset="2"/>
              </a:rPr>
              <a:t>-1;                 </a:t>
            </a:r>
            <a:r>
              <a:rPr lang="en-US" altLang="zh-CN" sz="2000" dirty="0" smtClean="0">
                <a:solidFill>
                  <a:srgbClr val="000066"/>
                </a:solidFill>
                <a:latin typeface="Consolas" panose="020B0609020204030204" pitchFamily="49" charset="0"/>
                <a:sym typeface="Symbol" pitchFamily="18" charset="2"/>
              </a:rPr>
              <a:t>/* </a:t>
            </a:r>
            <a:r>
              <a:rPr lang="zh-CN" altLang="en-US" sz="2000" dirty="0" smtClean="0">
                <a:solidFill>
                  <a:srgbClr val="000066"/>
                </a:solidFill>
                <a:latin typeface="Consolas" panose="020B0609020204030204" pitchFamily="49" charset="0"/>
                <a:sym typeface="Symbol" pitchFamily="18" charset="2"/>
              </a:rPr>
              <a:t>查找</a:t>
            </a:r>
            <a:r>
              <a:rPr lang="zh-CN" altLang="en-US" sz="2000" dirty="0">
                <a:solidFill>
                  <a:srgbClr val="000066"/>
                </a:solidFill>
                <a:latin typeface="Consolas" panose="020B0609020204030204" pitchFamily="49" charset="0"/>
                <a:sym typeface="Symbol" pitchFamily="18" charset="2"/>
              </a:rPr>
              <a:t>失败  *</a:t>
            </a:r>
            <a:r>
              <a:rPr lang="en-US" altLang="zh-CN" sz="2000" dirty="0">
                <a:solidFill>
                  <a:srgbClr val="000066"/>
                </a:solidFill>
                <a:latin typeface="Consolas" panose="020B0609020204030204" pitchFamily="49" charset="0"/>
                <a:sym typeface="Symbol" pitchFamily="18" charset="2"/>
              </a:rPr>
              <a:t>/</a:t>
            </a:r>
          </a:p>
          <a:p>
            <a:pPr eaLnBrk="1" hangingPunct="1"/>
            <a:r>
              <a:rPr lang="en-US" altLang="zh-CN" sz="2000" dirty="0" smtClean="0">
                <a:solidFill>
                  <a:srgbClr val="000066"/>
                </a:solidFill>
                <a:latin typeface="Consolas" panose="020B0609020204030204" pitchFamily="49" charset="0"/>
                <a:sym typeface="Symbol" pitchFamily="18" charset="2"/>
              </a:rPr>
              <a:t>}</a:t>
            </a:r>
            <a:endParaRPr lang="en-US" altLang="zh-CN" sz="2000" dirty="0">
              <a:solidFill>
                <a:srgbClr val="000066"/>
              </a:solidFill>
              <a:latin typeface="Consolas" panose="020B0609020204030204" pitchFamily="49" charset="0"/>
              <a:sym typeface="Symbol" pitchFamily="18" charset="2"/>
            </a:endParaRPr>
          </a:p>
        </p:txBody>
      </p:sp>
      <p:sp>
        <p:nvSpPr>
          <p:cNvPr id="20483" name="Text Box 76"/>
          <p:cNvSpPr txBox="1">
            <a:spLocks noChangeArrowheads="1"/>
          </p:cNvSpPr>
          <p:nvPr/>
        </p:nvSpPr>
        <p:spPr bwMode="auto">
          <a:xfrm>
            <a:off x="622902" y="1916113"/>
            <a:ext cx="7909538" cy="3139321"/>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dirty="0">
                <a:solidFill>
                  <a:srgbClr val="000066"/>
                </a:solidFill>
                <a:latin typeface="Consolas" panose="020B0609020204030204" pitchFamily="49" charset="0"/>
                <a:sym typeface="Symbol" pitchFamily="18" charset="2"/>
              </a:rPr>
              <a:t>#include “</a:t>
            </a:r>
            <a:r>
              <a:rPr lang="en-US" altLang="zh-CN" dirty="0" err="1">
                <a:solidFill>
                  <a:srgbClr val="000066"/>
                </a:solidFill>
                <a:latin typeface="Consolas" panose="020B0609020204030204" pitchFamily="49" charset="0"/>
                <a:sym typeface="Symbol" pitchFamily="18" charset="2"/>
              </a:rPr>
              <a:t>stdio.h</a:t>
            </a:r>
            <a:r>
              <a:rPr lang="en-US" altLang="zh-CN" dirty="0">
                <a:solidFill>
                  <a:srgbClr val="000066"/>
                </a:solidFill>
                <a:latin typeface="Consolas" panose="020B0609020204030204" pitchFamily="49" charset="0"/>
                <a:sym typeface="Symbol" pitchFamily="18" charset="2"/>
              </a:rPr>
              <a:t>”</a:t>
            </a:r>
          </a:p>
          <a:p>
            <a:pPr eaLnBrk="1" hangingPunct="1"/>
            <a:r>
              <a:rPr lang="en-US" altLang="zh-CN" dirty="0" err="1" smtClean="0">
                <a:solidFill>
                  <a:srgbClr val="000066"/>
                </a:solidFill>
                <a:latin typeface="Consolas" panose="020B0609020204030204" pitchFamily="49" charset="0"/>
                <a:sym typeface="Symbol" pitchFamily="18" charset="2"/>
              </a:rPr>
              <a:t>int</a:t>
            </a:r>
            <a:r>
              <a:rPr lang="en-US" altLang="zh-CN" dirty="0" smtClean="0">
                <a:solidFill>
                  <a:srgbClr val="000066"/>
                </a:solidFill>
                <a:latin typeface="Consolas" panose="020B0609020204030204" pitchFamily="49" charset="0"/>
                <a:sym typeface="Symbol" pitchFamily="18" charset="2"/>
              </a:rPr>
              <a:t> </a:t>
            </a:r>
            <a:r>
              <a:rPr lang="en-US" altLang="zh-CN" dirty="0" err="1" smtClean="0">
                <a:solidFill>
                  <a:srgbClr val="000066"/>
                </a:solidFill>
                <a:latin typeface="Consolas" panose="020B0609020204030204" pitchFamily="49" charset="0"/>
                <a:sym typeface="Symbol" pitchFamily="18" charset="2"/>
              </a:rPr>
              <a:t>num</a:t>
            </a:r>
            <a:r>
              <a:rPr lang="en-US" altLang="zh-CN" dirty="0" smtClean="0">
                <a:solidFill>
                  <a:srgbClr val="000066"/>
                </a:solidFill>
                <a:latin typeface="Consolas" panose="020B0609020204030204" pitchFamily="49" charset="0"/>
                <a:sym typeface="Symbol" pitchFamily="18" charset="2"/>
              </a:rPr>
              <a:t>;</a:t>
            </a:r>
            <a:endParaRPr lang="en-US" altLang="zh-CN" dirty="0">
              <a:solidFill>
                <a:srgbClr val="000066"/>
              </a:solidFill>
              <a:latin typeface="Consolas" panose="020B0609020204030204" pitchFamily="49" charset="0"/>
              <a:sym typeface="Symbol" pitchFamily="18" charset="2"/>
            </a:endParaRPr>
          </a:p>
          <a:p>
            <a:pPr eaLnBrk="1" hangingPunct="1"/>
            <a:r>
              <a:rPr lang="en-US" altLang="zh-CN" dirty="0" smtClean="0">
                <a:solidFill>
                  <a:srgbClr val="000066"/>
                </a:solidFill>
                <a:latin typeface="Consolas" panose="020B0609020204030204" pitchFamily="49" charset="0"/>
                <a:sym typeface="Symbol" pitchFamily="18" charset="2"/>
              </a:rPr>
              <a:t>void main</a:t>
            </a:r>
            <a:r>
              <a:rPr lang="en-US" altLang="zh-CN" dirty="0">
                <a:solidFill>
                  <a:srgbClr val="000066"/>
                </a:solidFill>
                <a:latin typeface="Consolas" panose="020B0609020204030204" pitchFamily="49" charset="0"/>
                <a:sym typeface="Symbol" pitchFamily="18" charset="2"/>
              </a:rPr>
              <a:t>( )</a:t>
            </a:r>
          </a:p>
          <a:p>
            <a:pPr eaLnBrk="1" hangingPunct="1"/>
            <a:r>
              <a:rPr lang="en-US" altLang="zh-CN" dirty="0" smtClean="0">
                <a:solidFill>
                  <a:srgbClr val="000066"/>
                </a:solidFill>
                <a:latin typeface="Consolas" panose="020B0609020204030204" pitchFamily="49" charset="0"/>
                <a:sym typeface="Symbol" pitchFamily="18" charset="2"/>
              </a:rPr>
              <a:t>{    </a:t>
            </a:r>
            <a:r>
              <a:rPr lang="en-US" altLang="zh-CN" dirty="0" err="1" smtClean="0">
                <a:solidFill>
                  <a:srgbClr val="000066"/>
                </a:solidFill>
                <a:latin typeface="Consolas" panose="020B0609020204030204" pitchFamily="49" charset="0"/>
                <a:sym typeface="Symbol" pitchFamily="18" charset="2"/>
              </a:rPr>
              <a:t>int</a:t>
            </a:r>
            <a:r>
              <a:rPr lang="en-US" altLang="zh-CN" dirty="0" smtClean="0">
                <a:solidFill>
                  <a:srgbClr val="000066"/>
                </a:solidFill>
                <a:latin typeface="Consolas" panose="020B0609020204030204" pitchFamily="49" charset="0"/>
                <a:sym typeface="Symbol" pitchFamily="18" charset="2"/>
              </a:rPr>
              <a:t> </a:t>
            </a:r>
            <a:r>
              <a:rPr lang="en-US" altLang="zh-CN" dirty="0">
                <a:solidFill>
                  <a:srgbClr val="000066"/>
                </a:solidFill>
                <a:latin typeface="Consolas" panose="020B0609020204030204" pitchFamily="49" charset="0"/>
                <a:sym typeface="Symbol" pitchFamily="18" charset="2"/>
              </a:rPr>
              <a:t>res, </a:t>
            </a:r>
            <a:r>
              <a:rPr lang="en-US" altLang="zh-CN" dirty="0" smtClean="0">
                <a:solidFill>
                  <a:srgbClr val="000066"/>
                </a:solidFill>
                <a:latin typeface="Consolas" panose="020B0609020204030204" pitchFamily="49" charset="0"/>
                <a:sym typeface="Symbol" pitchFamily="18" charset="2"/>
              </a:rPr>
              <a:t>key = 7;</a:t>
            </a:r>
            <a:endParaRPr lang="en-US" altLang="zh-CN" dirty="0">
              <a:solidFill>
                <a:srgbClr val="000066"/>
              </a:solidFill>
              <a:latin typeface="Consolas" panose="020B0609020204030204" pitchFamily="49" charset="0"/>
              <a:sym typeface="Symbol" pitchFamily="18" charset="2"/>
            </a:endParaRPr>
          </a:p>
          <a:p>
            <a:pPr eaLnBrk="1" hangingPunct="1"/>
            <a:r>
              <a:rPr lang="en-US" altLang="zh-CN" dirty="0">
                <a:solidFill>
                  <a:srgbClr val="000066"/>
                </a:solidFill>
                <a:latin typeface="Consolas" panose="020B0609020204030204" pitchFamily="49" charset="0"/>
                <a:sym typeface="Symbol" pitchFamily="18" charset="2"/>
              </a:rPr>
              <a:t>     </a:t>
            </a:r>
            <a:r>
              <a:rPr lang="en-US" altLang="zh-CN" dirty="0" err="1">
                <a:solidFill>
                  <a:srgbClr val="000066"/>
                </a:solidFill>
                <a:latin typeface="Consolas" panose="020B0609020204030204" pitchFamily="49" charset="0"/>
                <a:sym typeface="Symbol" pitchFamily="18" charset="2"/>
              </a:rPr>
              <a:t>int</a:t>
            </a:r>
            <a:r>
              <a:rPr lang="en-US" altLang="zh-CN" dirty="0">
                <a:solidFill>
                  <a:srgbClr val="000066"/>
                </a:solidFill>
                <a:latin typeface="Consolas" panose="020B0609020204030204" pitchFamily="49" charset="0"/>
                <a:sym typeface="Symbol" pitchFamily="18" charset="2"/>
              </a:rPr>
              <a:t> array[11</a:t>
            </a:r>
            <a:r>
              <a:rPr lang="en-US" altLang="zh-CN" dirty="0" smtClean="0">
                <a:solidFill>
                  <a:srgbClr val="000066"/>
                </a:solidFill>
                <a:latin typeface="Consolas" panose="020B0609020204030204" pitchFamily="49" charset="0"/>
                <a:sym typeface="Symbol" pitchFamily="18" charset="2"/>
              </a:rPr>
              <a:t>] = {</a:t>
            </a:r>
            <a:r>
              <a:rPr lang="en-US" altLang="zh-CN" dirty="0">
                <a:solidFill>
                  <a:srgbClr val="000066"/>
                </a:solidFill>
                <a:latin typeface="Consolas" panose="020B0609020204030204" pitchFamily="49" charset="0"/>
                <a:sym typeface="Symbol" pitchFamily="18" charset="2"/>
              </a:rPr>
              <a:t>1</a:t>
            </a:r>
            <a:r>
              <a:rPr lang="en-US" altLang="zh-CN" dirty="0" smtClean="0">
                <a:solidFill>
                  <a:srgbClr val="000066"/>
                </a:solidFill>
                <a:latin typeface="Consolas" panose="020B0609020204030204" pitchFamily="49" charset="0"/>
                <a:sym typeface="Symbol" pitchFamily="18" charset="2"/>
              </a:rPr>
              <a:t>, 3, 5, 7, 9, 11, 13, 15, 17, 19, 21</a:t>
            </a:r>
            <a:r>
              <a:rPr lang="en-US" altLang="zh-CN" dirty="0">
                <a:solidFill>
                  <a:srgbClr val="000066"/>
                </a:solidFill>
                <a:latin typeface="Consolas" panose="020B0609020204030204" pitchFamily="49" charset="0"/>
                <a:sym typeface="Symbol" pitchFamily="18" charset="2"/>
              </a:rPr>
              <a:t>};</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res = </a:t>
            </a:r>
            <a:r>
              <a:rPr lang="en-US" altLang="zh-CN" dirty="0" err="1" smtClean="0">
                <a:solidFill>
                  <a:srgbClr val="000066"/>
                </a:solidFill>
                <a:latin typeface="Consolas" panose="020B0609020204030204" pitchFamily="49" charset="0"/>
              </a:rPr>
              <a:t>bin_search</a:t>
            </a:r>
            <a:r>
              <a:rPr lang="en-US" altLang="zh-CN" dirty="0" smtClean="0">
                <a:solidFill>
                  <a:srgbClr val="000066"/>
                </a:solidFill>
                <a:latin typeface="Consolas" panose="020B0609020204030204" pitchFamily="49" charset="0"/>
              </a:rPr>
              <a:t>(array, 12, key);</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if(bin &gt; 0</a:t>
            </a:r>
            <a:r>
              <a:rPr lang="en-US" altLang="zh-CN" dirty="0">
                <a:solidFill>
                  <a:srgbClr val="000066"/>
                </a:solidFill>
                <a:latin typeface="Consolas" panose="020B0609020204030204" pitchFamily="49" charset="0"/>
              </a:rPr>
              <a:t>)</a:t>
            </a:r>
          </a:p>
          <a:p>
            <a:pPr eaLnBrk="1" hangingPunct="1"/>
            <a:r>
              <a:rPr lang="en-US" altLang="zh-CN" dirty="0">
                <a:solidFill>
                  <a:srgbClr val="000066"/>
                </a:solidFill>
                <a:latin typeface="Consolas" panose="020B0609020204030204" pitchFamily="49" charset="0"/>
              </a:rPr>
              <a:t>        </a:t>
            </a:r>
            <a:r>
              <a:rPr lang="en-US" altLang="zh-CN" dirty="0" err="1">
                <a:solidFill>
                  <a:srgbClr val="000066"/>
                </a:solidFill>
                <a:latin typeface="Consolas" panose="020B0609020204030204" pitchFamily="49" charset="0"/>
              </a:rPr>
              <a:t>printf</a:t>
            </a:r>
            <a:r>
              <a:rPr lang="en-US" altLang="zh-CN" dirty="0">
                <a:solidFill>
                  <a:srgbClr val="000066"/>
                </a:solidFill>
                <a:latin typeface="Consolas" panose="020B0609020204030204" pitchFamily="49" charset="0"/>
              </a:rPr>
              <a:t>("res=%</a:t>
            </a:r>
            <a:r>
              <a:rPr lang="en-US" altLang="zh-CN" dirty="0" smtClean="0">
                <a:solidFill>
                  <a:srgbClr val="000066"/>
                </a:solidFill>
                <a:latin typeface="Consolas" panose="020B0609020204030204" pitchFamily="49" charset="0"/>
              </a:rPr>
              <a:t>d, </a:t>
            </a:r>
            <a:r>
              <a:rPr lang="en-US" altLang="zh-CN" dirty="0" err="1">
                <a:solidFill>
                  <a:srgbClr val="000066"/>
                </a:solidFill>
                <a:latin typeface="Consolas" panose="020B0609020204030204" pitchFamily="49" charset="0"/>
              </a:rPr>
              <a:t>num</a:t>
            </a:r>
            <a:r>
              <a:rPr lang="en-US" altLang="zh-CN" dirty="0">
                <a:solidFill>
                  <a:srgbClr val="000066"/>
                </a:solidFill>
                <a:latin typeface="Consolas" panose="020B0609020204030204" pitchFamily="49" charset="0"/>
              </a:rPr>
              <a:t>=%d\n</a:t>
            </a:r>
            <a:r>
              <a:rPr lang="en-US" altLang="zh-CN" dirty="0" smtClean="0">
                <a:solidFill>
                  <a:srgbClr val="000066"/>
                </a:solidFill>
                <a:latin typeface="Consolas" panose="020B0609020204030204" pitchFamily="49" charset="0"/>
              </a:rPr>
              <a:t>", res+1, key);</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     else</a:t>
            </a:r>
          </a:p>
          <a:p>
            <a:pPr eaLnBrk="1" hangingPunct="1"/>
            <a:r>
              <a:rPr lang="en-US" altLang="zh-CN" dirty="0">
                <a:solidFill>
                  <a:srgbClr val="000066"/>
                </a:solidFill>
                <a:latin typeface="Consolas" panose="020B0609020204030204" pitchFamily="49" charset="0"/>
              </a:rPr>
              <a:t>        </a:t>
            </a:r>
            <a:r>
              <a:rPr lang="en-US" altLang="zh-CN" dirty="0" err="1">
                <a:solidFill>
                  <a:srgbClr val="000066"/>
                </a:solidFill>
                <a:latin typeface="Consolas" panose="020B0609020204030204" pitchFamily="49" charset="0"/>
              </a:rPr>
              <a:t>printf</a:t>
            </a:r>
            <a:r>
              <a:rPr lang="en-US" altLang="zh-CN" dirty="0">
                <a:solidFill>
                  <a:srgbClr val="000066"/>
                </a:solidFill>
                <a:latin typeface="Consolas" panose="020B0609020204030204" pitchFamily="49" charset="0"/>
              </a:rPr>
              <a:t>(“search failure\n”);</a:t>
            </a:r>
          </a:p>
          <a:p>
            <a:pPr eaLnBrk="1" hangingPunct="1"/>
            <a:r>
              <a:rPr lang="en-US" altLang="zh-CN" dirty="0" smtClean="0">
                <a:solidFill>
                  <a:srgbClr val="000066"/>
                </a:solidFill>
                <a:latin typeface="Consolas" panose="020B0609020204030204" pitchFamily="49" charset="0"/>
              </a:rPr>
              <a:t>}</a:t>
            </a:r>
            <a:endParaRPr lang="en-US" altLang="zh-CN" dirty="0">
              <a:latin typeface="Consolas" panose="020B0609020204030204"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3723"/>
                                        </p:tgtEl>
                                        <p:attrNameLst>
                                          <p:attrName>style.visibility</p:attrName>
                                        </p:attrNameLst>
                                      </p:cBhvr>
                                      <p:to>
                                        <p:strVal val="visible"/>
                                      </p:to>
                                    </p:set>
                                    <p:animEffect transition="in" filter="blinds(horizontal)">
                                      <p:cBhvr>
                                        <p:cTn id="7" dur="500"/>
                                        <p:tgtEl>
                                          <p:spTgt spid="283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723"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body" sz="half" idx="1"/>
          </p:nvPr>
        </p:nvSpPr>
        <p:spPr>
          <a:xfrm>
            <a:off x="566738" y="1125538"/>
            <a:ext cx="7821612" cy="5183187"/>
          </a:xfrm>
          <a:noFill/>
        </p:spPr>
        <p:txBody>
          <a:bodyPr/>
          <a:lstStyle/>
          <a:p>
            <a:pPr eaLnBrk="1" hangingPunct="1"/>
            <a:r>
              <a:rPr lang="zh-CN" altLang="en-US" smtClean="0">
                <a:latin typeface="宋体" charset="-122"/>
              </a:rPr>
              <a:t>折半查找</a:t>
            </a:r>
            <a:r>
              <a:rPr lang="en-US" altLang="zh-CN" smtClean="0">
                <a:latin typeface="Arial" charset="0"/>
              </a:rPr>
              <a:t>——</a:t>
            </a:r>
            <a:r>
              <a:rPr lang="zh-CN" altLang="en-US" smtClean="0">
                <a:latin typeface="宋体" charset="-122"/>
              </a:rPr>
              <a:t>算法分析</a:t>
            </a:r>
            <a:endParaRPr lang="zh-CN" altLang="en-US" smtClean="0"/>
          </a:p>
          <a:p>
            <a:pPr lvl="1" eaLnBrk="1" hangingPunct="1"/>
            <a:r>
              <a:rPr lang="zh-CN" altLang="zh-CN" smtClean="0">
                <a:sym typeface="Symbol" pitchFamily="18" charset="2"/>
              </a:rPr>
              <a:t>折半查找的</a:t>
            </a:r>
            <a:r>
              <a:rPr lang="en-US" altLang="zh-CN" smtClean="0">
                <a:sym typeface="Symbol" pitchFamily="18" charset="2"/>
              </a:rPr>
              <a:t>ASL</a:t>
            </a:r>
          </a:p>
          <a:p>
            <a:pPr lvl="2" eaLnBrk="1" hangingPunct="1"/>
            <a:r>
              <a:rPr kumimoji="1" lang="zh-CN" altLang="en-US" smtClean="0"/>
              <a:t>假设：</a:t>
            </a:r>
            <a:r>
              <a:rPr kumimoji="1" lang="en-US" altLang="zh-CN" smtClean="0"/>
              <a:t>n=11</a:t>
            </a:r>
          </a:p>
        </p:txBody>
      </p:sp>
      <p:graphicFrame>
        <p:nvGraphicFramePr>
          <p:cNvPr id="284677" name="Object 5"/>
          <p:cNvGraphicFramePr>
            <a:graphicFrameLocks noGrp="1" noChangeAspect="1"/>
          </p:cNvGraphicFramePr>
          <p:nvPr>
            <p:ph sz="half" idx="2"/>
            <p:extLst>
              <p:ext uri="{D42A27DB-BD31-4B8C-83A1-F6EECF244321}">
                <p14:modId xmlns:p14="http://schemas.microsoft.com/office/powerpoint/2010/main" val="1425995967"/>
              </p:ext>
            </p:extLst>
          </p:nvPr>
        </p:nvGraphicFramePr>
        <p:xfrm>
          <a:off x="1116013" y="2832100"/>
          <a:ext cx="7380287" cy="1101725"/>
        </p:xfrm>
        <a:graphic>
          <a:graphicData uri="http://schemas.openxmlformats.org/presentationml/2006/ole">
            <mc:AlternateContent xmlns:mc="http://schemas.openxmlformats.org/markup-compatibility/2006">
              <mc:Choice xmlns:v="urn:schemas-microsoft-com:vml" Requires="v">
                <p:oleObj spid="_x0000_s21873" name="Document" r:id="rId3" imgW="8503619" imgH="1268311" progId="Word.Document.8">
                  <p:embed/>
                </p:oleObj>
              </mc:Choice>
              <mc:Fallback>
                <p:oleObj name="Document" r:id="rId3" imgW="8503619" imgH="1268311" progId="Word.Document.8">
                  <p:embed/>
                  <p:pic>
                    <p:nvPicPr>
                      <p:cNvPr id="0" name="Object 5"/>
                      <p:cNvPicPr>
                        <a:picLocks noChangeAspect="1" noChangeArrowheads="1"/>
                      </p:cNvPicPr>
                      <p:nvPr/>
                    </p:nvPicPr>
                    <p:blipFill>
                      <a:blip r:embed="rId4"/>
                      <a:srcRect/>
                      <a:stretch>
                        <a:fillRect/>
                      </a:stretch>
                    </p:blipFill>
                    <p:spPr bwMode="auto">
                      <a:xfrm>
                        <a:off x="1116013" y="2832100"/>
                        <a:ext cx="7380287"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4680" name="Text Box 8"/>
          <p:cNvSpPr txBox="1">
            <a:spLocks noChangeArrowheads="1"/>
          </p:cNvSpPr>
          <p:nvPr/>
        </p:nvSpPr>
        <p:spPr bwMode="auto">
          <a:xfrm>
            <a:off x="4853508" y="3356992"/>
            <a:ext cx="384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rPr>
              <a:t>1</a:t>
            </a:r>
            <a:endParaRPr kumimoji="1" lang="en-US" altLang="zh-CN" sz="2000" b="0">
              <a:solidFill>
                <a:srgbClr val="FF0000"/>
              </a:solidFill>
            </a:endParaRPr>
          </a:p>
        </p:txBody>
      </p:sp>
      <p:sp>
        <p:nvSpPr>
          <p:cNvPr id="284681" name="Text Box 9"/>
          <p:cNvSpPr txBox="1">
            <a:spLocks noChangeArrowheads="1"/>
          </p:cNvSpPr>
          <p:nvPr/>
        </p:nvSpPr>
        <p:spPr bwMode="auto">
          <a:xfrm>
            <a:off x="3053283" y="3356992"/>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rPr>
              <a:t>2</a:t>
            </a:r>
          </a:p>
        </p:txBody>
      </p:sp>
      <p:sp>
        <p:nvSpPr>
          <p:cNvPr id="284682" name="Text Box 10"/>
          <p:cNvSpPr txBox="1">
            <a:spLocks noChangeArrowheads="1"/>
          </p:cNvSpPr>
          <p:nvPr/>
        </p:nvSpPr>
        <p:spPr bwMode="auto">
          <a:xfrm>
            <a:off x="6653733" y="3356992"/>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rPr>
              <a:t>2</a:t>
            </a:r>
          </a:p>
        </p:txBody>
      </p:sp>
      <p:sp>
        <p:nvSpPr>
          <p:cNvPr id="284683" name="Text Box 11"/>
          <p:cNvSpPr txBox="1">
            <a:spLocks noChangeArrowheads="1"/>
          </p:cNvSpPr>
          <p:nvPr/>
        </p:nvSpPr>
        <p:spPr bwMode="auto">
          <a:xfrm>
            <a:off x="1829320" y="3356992"/>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dirty="0">
                <a:solidFill>
                  <a:srgbClr val="FF0000"/>
                </a:solidFill>
              </a:rPr>
              <a:t>3</a:t>
            </a:r>
          </a:p>
        </p:txBody>
      </p:sp>
      <p:sp>
        <p:nvSpPr>
          <p:cNvPr id="284684" name="Text Box 12"/>
          <p:cNvSpPr txBox="1">
            <a:spLocks noChangeArrowheads="1"/>
          </p:cNvSpPr>
          <p:nvPr/>
        </p:nvSpPr>
        <p:spPr bwMode="auto">
          <a:xfrm>
            <a:off x="3629545" y="3356992"/>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rPr>
              <a:t>3</a:t>
            </a:r>
          </a:p>
        </p:txBody>
      </p:sp>
      <p:sp>
        <p:nvSpPr>
          <p:cNvPr id="284685" name="Text Box 13"/>
          <p:cNvSpPr txBox="1">
            <a:spLocks noChangeArrowheads="1"/>
          </p:cNvSpPr>
          <p:nvPr/>
        </p:nvSpPr>
        <p:spPr bwMode="auto">
          <a:xfrm>
            <a:off x="5429770" y="3356992"/>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rPr>
              <a:t>3</a:t>
            </a:r>
          </a:p>
        </p:txBody>
      </p:sp>
      <p:sp>
        <p:nvSpPr>
          <p:cNvPr id="284686" name="Text Box 14"/>
          <p:cNvSpPr txBox="1">
            <a:spLocks noChangeArrowheads="1"/>
          </p:cNvSpPr>
          <p:nvPr/>
        </p:nvSpPr>
        <p:spPr bwMode="auto">
          <a:xfrm>
            <a:off x="7303020" y="3356992"/>
            <a:ext cx="346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solidFill>
                  <a:srgbClr val="FF0000"/>
                </a:solidFill>
              </a:rPr>
              <a:t>3</a:t>
            </a:r>
          </a:p>
        </p:txBody>
      </p:sp>
      <p:sp>
        <p:nvSpPr>
          <p:cNvPr id="284687" name="Text Box 15"/>
          <p:cNvSpPr txBox="1">
            <a:spLocks noChangeArrowheads="1"/>
          </p:cNvSpPr>
          <p:nvPr/>
        </p:nvSpPr>
        <p:spPr bwMode="auto">
          <a:xfrm>
            <a:off x="2405583" y="3356992"/>
            <a:ext cx="36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rPr>
              <a:t>4</a:t>
            </a:r>
            <a:endParaRPr kumimoji="1" lang="en-US" altLang="zh-CN" sz="2000" b="0">
              <a:solidFill>
                <a:srgbClr val="FF0000"/>
              </a:solidFill>
            </a:endParaRPr>
          </a:p>
        </p:txBody>
      </p:sp>
      <p:sp>
        <p:nvSpPr>
          <p:cNvPr id="284688" name="Text Box 16"/>
          <p:cNvSpPr txBox="1">
            <a:spLocks noChangeArrowheads="1"/>
          </p:cNvSpPr>
          <p:nvPr/>
        </p:nvSpPr>
        <p:spPr bwMode="auto">
          <a:xfrm>
            <a:off x="4201045" y="3356992"/>
            <a:ext cx="36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rPr>
              <a:t>4</a:t>
            </a:r>
            <a:endParaRPr kumimoji="1" lang="en-US" altLang="zh-CN" sz="2000" b="0">
              <a:solidFill>
                <a:srgbClr val="FF0000"/>
              </a:solidFill>
            </a:endParaRPr>
          </a:p>
        </p:txBody>
      </p:sp>
      <p:sp>
        <p:nvSpPr>
          <p:cNvPr id="284689" name="Text Box 17"/>
          <p:cNvSpPr txBox="1">
            <a:spLocks noChangeArrowheads="1"/>
          </p:cNvSpPr>
          <p:nvPr/>
        </p:nvSpPr>
        <p:spPr bwMode="auto">
          <a:xfrm>
            <a:off x="6074295" y="3356992"/>
            <a:ext cx="36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rPr>
              <a:t>4</a:t>
            </a:r>
            <a:endParaRPr kumimoji="1" lang="en-US" altLang="zh-CN" sz="2000" b="0">
              <a:solidFill>
                <a:srgbClr val="FF0000"/>
              </a:solidFill>
            </a:endParaRPr>
          </a:p>
        </p:txBody>
      </p:sp>
      <p:sp>
        <p:nvSpPr>
          <p:cNvPr id="284690" name="Text Box 18"/>
          <p:cNvSpPr txBox="1">
            <a:spLocks noChangeArrowheads="1"/>
          </p:cNvSpPr>
          <p:nvPr/>
        </p:nvSpPr>
        <p:spPr bwMode="auto">
          <a:xfrm>
            <a:off x="7879283" y="3356992"/>
            <a:ext cx="365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FF0000"/>
                </a:solidFill>
              </a:rPr>
              <a:t>4</a:t>
            </a:r>
            <a:endParaRPr kumimoji="1" lang="en-US" altLang="zh-CN" sz="2000" b="0">
              <a:solidFill>
                <a:srgbClr val="FF0000"/>
              </a:solidFill>
            </a:endParaRPr>
          </a:p>
        </p:txBody>
      </p:sp>
      <p:sp>
        <p:nvSpPr>
          <p:cNvPr id="284692" name="Oval 20"/>
          <p:cNvSpPr>
            <a:spLocks noChangeArrowheads="1"/>
          </p:cNvSpPr>
          <p:nvPr/>
        </p:nvSpPr>
        <p:spPr bwMode="auto">
          <a:xfrm>
            <a:off x="5711825" y="5829300"/>
            <a:ext cx="388938" cy="371475"/>
          </a:xfrm>
          <a:prstGeom prst="ellipse">
            <a:avLst/>
          </a:prstGeom>
          <a:solidFill>
            <a:srgbClr val="99FF99"/>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11</a:t>
            </a:r>
          </a:p>
        </p:txBody>
      </p:sp>
      <p:sp>
        <p:nvSpPr>
          <p:cNvPr id="284693" name="Oval 21"/>
          <p:cNvSpPr>
            <a:spLocks noChangeArrowheads="1"/>
          </p:cNvSpPr>
          <p:nvPr/>
        </p:nvSpPr>
        <p:spPr bwMode="auto">
          <a:xfrm>
            <a:off x="4946650" y="5829300"/>
            <a:ext cx="388938" cy="371475"/>
          </a:xfrm>
          <a:prstGeom prst="ellipse">
            <a:avLst/>
          </a:prstGeom>
          <a:solidFill>
            <a:srgbClr val="99FF99"/>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8</a:t>
            </a:r>
          </a:p>
        </p:txBody>
      </p:sp>
      <p:sp>
        <p:nvSpPr>
          <p:cNvPr id="284694" name="Oval 22"/>
          <p:cNvSpPr>
            <a:spLocks noChangeArrowheads="1"/>
          </p:cNvSpPr>
          <p:nvPr/>
        </p:nvSpPr>
        <p:spPr bwMode="auto">
          <a:xfrm>
            <a:off x="4202113" y="5829300"/>
            <a:ext cx="388937" cy="371475"/>
          </a:xfrm>
          <a:prstGeom prst="ellipse">
            <a:avLst/>
          </a:prstGeom>
          <a:solidFill>
            <a:srgbClr val="99FF99"/>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5</a:t>
            </a:r>
          </a:p>
        </p:txBody>
      </p:sp>
      <p:sp>
        <p:nvSpPr>
          <p:cNvPr id="284695" name="Oval 23"/>
          <p:cNvSpPr>
            <a:spLocks noChangeArrowheads="1"/>
          </p:cNvSpPr>
          <p:nvPr/>
        </p:nvSpPr>
        <p:spPr bwMode="auto">
          <a:xfrm>
            <a:off x="3365500" y="5829300"/>
            <a:ext cx="388938" cy="371475"/>
          </a:xfrm>
          <a:prstGeom prst="ellipse">
            <a:avLst/>
          </a:prstGeom>
          <a:solidFill>
            <a:srgbClr val="99FF99"/>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2</a:t>
            </a:r>
          </a:p>
        </p:txBody>
      </p:sp>
      <p:sp>
        <p:nvSpPr>
          <p:cNvPr id="284696" name="Oval 24"/>
          <p:cNvSpPr>
            <a:spLocks noChangeArrowheads="1"/>
          </p:cNvSpPr>
          <p:nvPr/>
        </p:nvSpPr>
        <p:spPr bwMode="auto">
          <a:xfrm>
            <a:off x="5351463" y="5156200"/>
            <a:ext cx="388937" cy="371475"/>
          </a:xfrm>
          <a:prstGeom prst="ellipse">
            <a:avLst/>
          </a:prstGeom>
          <a:solidFill>
            <a:schemeClr val="bg2"/>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10</a:t>
            </a:r>
          </a:p>
        </p:txBody>
      </p:sp>
      <p:sp>
        <p:nvSpPr>
          <p:cNvPr id="284697" name="Oval 25"/>
          <p:cNvSpPr>
            <a:spLocks noChangeArrowheads="1"/>
          </p:cNvSpPr>
          <p:nvPr/>
        </p:nvSpPr>
        <p:spPr bwMode="auto">
          <a:xfrm>
            <a:off x="4533900" y="5156200"/>
            <a:ext cx="388938" cy="371475"/>
          </a:xfrm>
          <a:prstGeom prst="ellipse">
            <a:avLst/>
          </a:prstGeom>
          <a:solidFill>
            <a:schemeClr val="bg2"/>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7</a:t>
            </a:r>
          </a:p>
        </p:txBody>
      </p:sp>
      <p:sp>
        <p:nvSpPr>
          <p:cNvPr id="284698" name="Oval 26"/>
          <p:cNvSpPr>
            <a:spLocks noChangeArrowheads="1"/>
          </p:cNvSpPr>
          <p:nvPr/>
        </p:nvSpPr>
        <p:spPr bwMode="auto">
          <a:xfrm>
            <a:off x="3805238" y="5156200"/>
            <a:ext cx="388937" cy="371475"/>
          </a:xfrm>
          <a:prstGeom prst="ellipse">
            <a:avLst/>
          </a:prstGeom>
          <a:solidFill>
            <a:schemeClr val="bg2"/>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4</a:t>
            </a:r>
          </a:p>
        </p:txBody>
      </p:sp>
      <p:sp>
        <p:nvSpPr>
          <p:cNvPr id="284699" name="Oval 27"/>
          <p:cNvSpPr>
            <a:spLocks noChangeArrowheads="1"/>
          </p:cNvSpPr>
          <p:nvPr/>
        </p:nvSpPr>
        <p:spPr bwMode="auto">
          <a:xfrm>
            <a:off x="2987675" y="5156200"/>
            <a:ext cx="388938" cy="371475"/>
          </a:xfrm>
          <a:prstGeom prst="ellipse">
            <a:avLst/>
          </a:prstGeom>
          <a:solidFill>
            <a:schemeClr val="bg2"/>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1</a:t>
            </a:r>
          </a:p>
        </p:txBody>
      </p:sp>
      <p:sp>
        <p:nvSpPr>
          <p:cNvPr id="284700" name="Oval 28"/>
          <p:cNvSpPr>
            <a:spLocks noChangeArrowheads="1"/>
          </p:cNvSpPr>
          <p:nvPr/>
        </p:nvSpPr>
        <p:spPr bwMode="auto">
          <a:xfrm>
            <a:off x="4992688" y="4578350"/>
            <a:ext cx="388937" cy="371475"/>
          </a:xfrm>
          <a:prstGeom prst="ellipse">
            <a:avLst/>
          </a:prstGeom>
          <a:solidFill>
            <a:srgbClr val="CCFFCC"/>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9</a:t>
            </a:r>
          </a:p>
        </p:txBody>
      </p:sp>
      <p:sp>
        <p:nvSpPr>
          <p:cNvPr id="284701" name="Oval 29"/>
          <p:cNvSpPr>
            <a:spLocks noChangeArrowheads="1"/>
          </p:cNvSpPr>
          <p:nvPr/>
        </p:nvSpPr>
        <p:spPr bwMode="auto">
          <a:xfrm>
            <a:off x="3379788" y="4578350"/>
            <a:ext cx="388937" cy="371475"/>
          </a:xfrm>
          <a:prstGeom prst="ellipse">
            <a:avLst/>
          </a:prstGeom>
          <a:solidFill>
            <a:srgbClr val="CCFFCC"/>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3</a:t>
            </a:r>
          </a:p>
        </p:txBody>
      </p:sp>
      <p:sp>
        <p:nvSpPr>
          <p:cNvPr id="284702" name="Oval 30"/>
          <p:cNvSpPr>
            <a:spLocks noChangeArrowheads="1"/>
          </p:cNvSpPr>
          <p:nvPr/>
        </p:nvSpPr>
        <p:spPr bwMode="auto">
          <a:xfrm>
            <a:off x="4221163" y="4076700"/>
            <a:ext cx="388937" cy="371475"/>
          </a:xfrm>
          <a:prstGeom prst="ellipse">
            <a:avLst/>
          </a:prstGeom>
          <a:solidFill>
            <a:srgbClr val="FFFF99"/>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en-US" altLang="zh-CN" sz="2000">
                <a:solidFill>
                  <a:srgbClr val="000066"/>
                </a:solidFill>
              </a:rPr>
              <a:t>6</a:t>
            </a:r>
          </a:p>
        </p:txBody>
      </p:sp>
      <p:sp>
        <p:nvSpPr>
          <p:cNvPr id="284703" name="Line 31"/>
          <p:cNvSpPr>
            <a:spLocks noChangeShapeType="1"/>
          </p:cNvSpPr>
          <p:nvPr/>
        </p:nvSpPr>
        <p:spPr bwMode="auto">
          <a:xfrm flipH="1">
            <a:off x="3736975" y="4335463"/>
            <a:ext cx="512763" cy="3175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04" name="Line 32"/>
          <p:cNvSpPr>
            <a:spLocks noChangeShapeType="1"/>
          </p:cNvSpPr>
          <p:nvPr/>
        </p:nvSpPr>
        <p:spPr bwMode="auto">
          <a:xfrm>
            <a:off x="4567238" y="4318000"/>
            <a:ext cx="476250" cy="3524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05" name="Line 33"/>
          <p:cNvSpPr>
            <a:spLocks noChangeShapeType="1"/>
          </p:cNvSpPr>
          <p:nvPr/>
        </p:nvSpPr>
        <p:spPr bwMode="auto">
          <a:xfrm flipH="1">
            <a:off x="3225800" y="4918075"/>
            <a:ext cx="247650" cy="2476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06" name="Line 34"/>
          <p:cNvSpPr>
            <a:spLocks noChangeShapeType="1"/>
          </p:cNvSpPr>
          <p:nvPr/>
        </p:nvSpPr>
        <p:spPr bwMode="auto">
          <a:xfrm>
            <a:off x="3702050" y="4935538"/>
            <a:ext cx="231775" cy="230187"/>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07" name="Line 35"/>
          <p:cNvSpPr>
            <a:spLocks noChangeShapeType="1"/>
          </p:cNvSpPr>
          <p:nvPr/>
        </p:nvSpPr>
        <p:spPr bwMode="auto">
          <a:xfrm flipH="1">
            <a:off x="4830763" y="4935538"/>
            <a:ext cx="247650" cy="24765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08" name="Line 36"/>
          <p:cNvSpPr>
            <a:spLocks noChangeShapeType="1"/>
          </p:cNvSpPr>
          <p:nvPr/>
        </p:nvSpPr>
        <p:spPr bwMode="auto">
          <a:xfrm>
            <a:off x="5307013" y="4918075"/>
            <a:ext cx="265112" cy="265113"/>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09" name="Line 37"/>
          <p:cNvSpPr>
            <a:spLocks noChangeShapeType="1"/>
          </p:cNvSpPr>
          <p:nvPr/>
        </p:nvSpPr>
        <p:spPr bwMode="auto">
          <a:xfrm>
            <a:off x="3279775" y="5518150"/>
            <a:ext cx="211138" cy="334963"/>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10" name="Line 38"/>
          <p:cNvSpPr>
            <a:spLocks noChangeShapeType="1"/>
          </p:cNvSpPr>
          <p:nvPr/>
        </p:nvSpPr>
        <p:spPr bwMode="auto">
          <a:xfrm>
            <a:off x="4108450" y="5500688"/>
            <a:ext cx="246063" cy="3524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11" name="Line 39"/>
          <p:cNvSpPr>
            <a:spLocks noChangeShapeType="1"/>
          </p:cNvSpPr>
          <p:nvPr/>
        </p:nvSpPr>
        <p:spPr bwMode="auto">
          <a:xfrm>
            <a:off x="4867275" y="5500688"/>
            <a:ext cx="246063" cy="3524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12" name="Line 40"/>
          <p:cNvSpPr>
            <a:spLocks noChangeShapeType="1"/>
          </p:cNvSpPr>
          <p:nvPr/>
        </p:nvSpPr>
        <p:spPr bwMode="auto">
          <a:xfrm>
            <a:off x="5678488" y="5500688"/>
            <a:ext cx="246062" cy="31750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84713" name="Text Box 41"/>
          <p:cNvSpPr txBox="1">
            <a:spLocks noChangeArrowheads="1"/>
          </p:cNvSpPr>
          <p:nvPr/>
        </p:nvSpPr>
        <p:spPr bwMode="auto">
          <a:xfrm>
            <a:off x="6011863" y="4076700"/>
            <a:ext cx="2486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判定树：</a:t>
            </a:r>
          </a:p>
          <a:p>
            <a:pPr eaLnBrk="1" hangingPunct="1"/>
            <a:r>
              <a:rPr kumimoji="1" lang="zh-CN" altLang="en-US">
                <a:solidFill>
                  <a:srgbClr val="000066"/>
                </a:solidFill>
              </a:rPr>
              <a:t>描述查找过程的二叉树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84677"/>
                                        </p:tgtEl>
                                        <p:attrNameLst>
                                          <p:attrName>style.visibility</p:attrName>
                                        </p:attrNameLst>
                                      </p:cBhvr>
                                      <p:to>
                                        <p:strVal val="visible"/>
                                      </p:to>
                                    </p:set>
                                    <p:animEffect transition="in" filter="dissolve">
                                      <p:cBhvr>
                                        <p:cTn id="7" dur="500"/>
                                        <p:tgtEl>
                                          <p:spTgt spid="284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8468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8468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8468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8468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8468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84685"/>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8468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84687"/>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84688"/>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8468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8469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84702"/>
                                        </p:tgtEl>
                                        <p:attrNameLst>
                                          <p:attrName>style.visibility</p:attrName>
                                        </p:attrNameLst>
                                      </p:cBhvr>
                                      <p:to>
                                        <p:strVal val="visible"/>
                                      </p:to>
                                    </p:set>
                                    <p:animEffect transition="in" filter="blinds(horizontal)">
                                      <p:cBhvr>
                                        <p:cTn id="56" dur="500"/>
                                        <p:tgtEl>
                                          <p:spTgt spid="28470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284704"/>
                                        </p:tgtEl>
                                        <p:attrNameLst>
                                          <p:attrName>style.visibility</p:attrName>
                                        </p:attrNameLst>
                                      </p:cBhvr>
                                      <p:to>
                                        <p:strVal val="visible"/>
                                      </p:to>
                                    </p:set>
                                    <p:animEffect transition="in" filter="blinds(horizontal)">
                                      <p:cBhvr>
                                        <p:cTn id="61" dur="500"/>
                                        <p:tgtEl>
                                          <p:spTgt spid="284704"/>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284703"/>
                                        </p:tgtEl>
                                        <p:attrNameLst>
                                          <p:attrName>style.visibility</p:attrName>
                                        </p:attrNameLst>
                                      </p:cBhvr>
                                      <p:to>
                                        <p:strVal val="visible"/>
                                      </p:to>
                                    </p:set>
                                    <p:animEffect transition="in" filter="blinds(horizontal)">
                                      <p:cBhvr>
                                        <p:cTn id="64" dur="500"/>
                                        <p:tgtEl>
                                          <p:spTgt spid="28470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284700"/>
                                        </p:tgtEl>
                                        <p:attrNameLst>
                                          <p:attrName>style.visibility</p:attrName>
                                        </p:attrNameLst>
                                      </p:cBhvr>
                                      <p:to>
                                        <p:strVal val="visible"/>
                                      </p:to>
                                    </p:set>
                                    <p:animEffect transition="in" filter="blinds(horizontal)">
                                      <p:cBhvr>
                                        <p:cTn id="69" dur="500"/>
                                        <p:tgtEl>
                                          <p:spTgt spid="28470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284701"/>
                                        </p:tgtEl>
                                        <p:attrNameLst>
                                          <p:attrName>style.visibility</p:attrName>
                                        </p:attrNameLst>
                                      </p:cBhvr>
                                      <p:to>
                                        <p:strVal val="visible"/>
                                      </p:to>
                                    </p:set>
                                    <p:animEffect transition="in" filter="blinds(horizontal)">
                                      <p:cBhvr>
                                        <p:cTn id="72" dur="500"/>
                                        <p:tgtEl>
                                          <p:spTgt spid="28470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84708"/>
                                        </p:tgtEl>
                                        <p:attrNameLst>
                                          <p:attrName>style.visibility</p:attrName>
                                        </p:attrNameLst>
                                      </p:cBhvr>
                                      <p:to>
                                        <p:strVal val="visible"/>
                                      </p:to>
                                    </p:set>
                                    <p:animEffect transition="in" filter="blinds(horizontal)">
                                      <p:cBhvr>
                                        <p:cTn id="77" dur="500"/>
                                        <p:tgtEl>
                                          <p:spTgt spid="284708"/>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284707"/>
                                        </p:tgtEl>
                                        <p:attrNameLst>
                                          <p:attrName>style.visibility</p:attrName>
                                        </p:attrNameLst>
                                      </p:cBhvr>
                                      <p:to>
                                        <p:strVal val="visible"/>
                                      </p:to>
                                    </p:set>
                                    <p:animEffect transition="in" filter="blinds(horizontal)">
                                      <p:cBhvr>
                                        <p:cTn id="80" dur="500"/>
                                        <p:tgtEl>
                                          <p:spTgt spid="28470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284706"/>
                                        </p:tgtEl>
                                        <p:attrNameLst>
                                          <p:attrName>style.visibility</p:attrName>
                                        </p:attrNameLst>
                                      </p:cBhvr>
                                      <p:to>
                                        <p:strVal val="visible"/>
                                      </p:to>
                                    </p:set>
                                    <p:animEffect transition="in" filter="blinds(horizontal)">
                                      <p:cBhvr>
                                        <p:cTn id="83" dur="500"/>
                                        <p:tgtEl>
                                          <p:spTgt spid="284706"/>
                                        </p:tgtEl>
                                      </p:cBhvr>
                                    </p:animEffect>
                                  </p:childTnLst>
                                </p:cTn>
                              </p:par>
                              <p:par>
                                <p:cTn id="84" presetID="3" presetClass="entr" presetSubtype="10" fill="hold" grpId="0" nodeType="withEffect">
                                  <p:stCondLst>
                                    <p:cond delay="0"/>
                                  </p:stCondLst>
                                  <p:childTnLst>
                                    <p:set>
                                      <p:cBhvr>
                                        <p:cTn id="85" dur="1" fill="hold">
                                          <p:stCondLst>
                                            <p:cond delay="0"/>
                                          </p:stCondLst>
                                        </p:cTn>
                                        <p:tgtEl>
                                          <p:spTgt spid="284705"/>
                                        </p:tgtEl>
                                        <p:attrNameLst>
                                          <p:attrName>style.visibility</p:attrName>
                                        </p:attrNameLst>
                                      </p:cBhvr>
                                      <p:to>
                                        <p:strVal val="visible"/>
                                      </p:to>
                                    </p:set>
                                    <p:animEffect transition="in" filter="blinds(horizontal)">
                                      <p:cBhvr>
                                        <p:cTn id="86" dur="500"/>
                                        <p:tgtEl>
                                          <p:spTgt spid="284705"/>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284699"/>
                                        </p:tgtEl>
                                        <p:attrNameLst>
                                          <p:attrName>style.visibility</p:attrName>
                                        </p:attrNameLst>
                                      </p:cBhvr>
                                      <p:to>
                                        <p:strVal val="visible"/>
                                      </p:to>
                                    </p:set>
                                    <p:animEffect transition="in" filter="blinds(horizontal)">
                                      <p:cBhvr>
                                        <p:cTn id="89" dur="500"/>
                                        <p:tgtEl>
                                          <p:spTgt spid="284699"/>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284698"/>
                                        </p:tgtEl>
                                        <p:attrNameLst>
                                          <p:attrName>style.visibility</p:attrName>
                                        </p:attrNameLst>
                                      </p:cBhvr>
                                      <p:to>
                                        <p:strVal val="visible"/>
                                      </p:to>
                                    </p:set>
                                    <p:animEffect transition="in" filter="blinds(horizontal)">
                                      <p:cBhvr>
                                        <p:cTn id="92" dur="500"/>
                                        <p:tgtEl>
                                          <p:spTgt spid="284698"/>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284697"/>
                                        </p:tgtEl>
                                        <p:attrNameLst>
                                          <p:attrName>style.visibility</p:attrName>
                                        </p:attrNameLst>
                                      </p:cBhvr>
                                      <p:to>
                                        <p:strVal val="visible"/>
                                      </p:to>
                                    </p:set>
                                    <p:animEffect transition="in" filter="blinds(horizontal)">
                                      <p:cBhvr>
                                        <p:cTn id="95" dur="500"/>
                                        <p:tgtEl>
                                          <p:spTgt spid="284697"/>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284696"/>
                                        </p:tgtEl>
                                        <p:attrNameLst>
                                          <p:attrName>style.visibility</p:attrName>
                                        </p:attrNameLst>
                                      </p:cBhvr>
                                      <p:to>
                                        <p:strVal val="visible"/>
                                      </p:to>
                                    </p:set>
                                    <p:animEffect transition="in" filter="blinds(horizontal)">
                                      <p:cBhvr>
                                        <p:cTn id="98" dur="500"/>
                                        <p:tgtEl>
                                          <p:spTgt spid="28469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84692"/>
                                        </p:tgtEl>
                                        <p:attrNameLst>
                                          <p:attrName>style.visibility</p:attrName>
                                        </p:attrNameLst>
                                      </p:cBhvr>
                                      <p:to>
                                        <p:strVal val="visible"/>
                                      </p:to>
                                    </p:set>
                                    <p:animEffect transition="in" filter="blinds(horizontal)">
                                      <p:cBhvr>
                                        <p:cTn id="103" dur="500"/>
                                        <p:tgtEl>
                                          <p:spTgt spid="28469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84693"/>
                                        </p:tgtEl>
                                        <p:attrNameLst>
                                          <p:attrName>style.visibility</p:attrName>
                                        </p:attrNameLst>
                                      </p:cBhvr>
                                      <p:to>
                                        <p:strVal val="visible"/>
                                      </p:to>
                                    </p:set>
                                    <p:animEffect transition="in" filter="blinds(horizontal)">
                                      <p:cBhvr>
                                        <p:cTn id="106" dur="500"/>
                                        <p:tgtEl>
                                          <p:spTgt spid="284693"/>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84694"/>
                                        </p:tgtEl>
                                        <p:attrNameLst>
                                          <p:attrName>style.visibility</p:attrName>
                                        </p:attrNameLst>
                                      </p:cBhvr>
                                      <p:to>
                                        <p:strVal val="visible"/>
                                      </p:to>
                                    </p:set>
                                    <p:animEffect transition="in" filter="blinds(horizontal)">
                                      <p:cBhvr>
                                        <p:cTn id="109" dur="500"/>
                                        <p:tgtEl>
                                          <p:spTgt spid="284694"/>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284695"/>
                                        </p:tgtEl>
                                        <p:attrNameLst>
                                          <p:attrName>style.visibility</p:attrName>
                                        </p:attrNameLst>
                                      </p:cBhvr>
                                      <p:to>
                                        <p:strVal val="visible"/>
                                      </p:to>
                                    </p:set>
                                    <p:animEffect transition="in" filter="blinds(horizontal)">
                                      <p:cBhvr>
                                        <p:cTn id="112" dur="500"/>
                                        <p:tgtEl>
                                          <p:spTgt spid="284695"/>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84709"/>
                                        </p:tgtEl>
                                        <p:attrNameLst>
                                          <p:attrName>style.visibility</p:attrName>
                                        </p:attrNameLst>
                                      </p:cBhvr>
                                      <p:to>
                                        <p:strVal val="visible"/>
                                      </p:to>
                                    </p:set>
                                    <p:animEffect transition="in" filter="blinds(horizontal)">
                                      <p:cBhvr>
                                        <p:cTn id="115" dur="500"/>
                                        <p:tgtEl>
                                          <p:spTgt spid="284709"/>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284710"/>
                                        </p:tgtEl>
                                        <p:attrNameLst>
                                          <p:attrName>style.visibility</p:attrName>
                                        </p:attrNameLst>
                                      </p:cBhvr>
                                      <p:to>
                                        <p:strVal val="visible"/>
                                      </p:to>
                                    </p:set>
                                    <p:animEffect transition="in" filter="blinds(horizontal)">
                                      <p:cBhvr>
                                        <p:cTn id="118" dur="500"/>
                                        <p:tgtEl>
                                          <p:spTgt spid="284710"/>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284711"/>
                                        </p:tgtEl>
                                        <p:attrNameLst>
                                          <p:attrName>style.visibility</p:attrName>
                                        </p:attrNameLst>
                                      </p:cBhvr>
                                      <p:to>
                                        <p:strVal val="visible"/>
                                      </p:to>
                                    </p:set>
                                    <p:animEffect transition="in" filter="blinds(horizontal)">
                                      <p:cBhvr>
                                        <p:cTn id="121" dur="500"/>
                                        <p:tgtEl>
                                          <p:spTgt spid="284711"/>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284712"/>
                                        </p:tgtEl>
                                        <p:attrNameLst>
                                          <p:attrName>style.visibility</p:attrName>
                                        </p:attrNameLst>
                                      </p:cBhvr>
                                      <p:to>
                                        <p:strVal val="visible"/>
                                      </p:to>
                                    </p:set>
                                    <p:animEffect transition="in" filter="blinds(horizontal)">
                                      <p:cBhvr>
                                        <p:cTn id="124" dur="500"/>
                                        <p:tgtEl>
                                          <p:spTgt spid="284712"/>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284713"/>
                                        </p:tgtEl>
                                        <p:attrNameLst>
                                          <p:attrName>style.visibility</p:attrName>
                                        </p:attrNameLst>
                                      </p:cBhvr>
                                      <p:to>
                                        <p:strVal val="visible"/>
                                      </p:to>
                                    </p:set>
                                    <p:animEffect transition="in" filter="blinds(horizontal)">
                                      <p:cBhvr>
                                        <p:cTn id="129" dur="500"/>
                                        <p:tgtEl>
                                          <p:spTgt spid="284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0" grpId="0" autoUpdateAnimBg="0"/>
      <p:bldP spid="284681" grpId="0" autoUpdateAnimBg="0"/>
      <p:bldP spid="284682" grpId="0" autoUpdateAnimBg="0"/>
      <p:bldP spid="284683" grpId="0" autoUpdateAnimBg="0"/>
      <p:bldP spid="284684" grpId="0" autoUpdateAnimBg="0"/>
      <p:bldP spid="284685" grpId="0" autoUpdateAnimBg="0"/>
      <p:bldP spid="284686" grpId="0" autoUpdateAnimBg="0"/>
      <p:bldP spid="284687" grpId="0" autoUpdateAnimBg="0"/>
      <p:bldP spid="284688" grpId="0" autoUpdateAnimBg="0"/>
      <p:bldP spid="284689" grpId="0" autoUpdateAnimBg="0"/>
      <p:bldP spid="284690" grpId="0" autoUpdateAnimBg="0"/>
      <p:bldP spid="284692" grpId="0" animBg="1"/>
      <p:bldP spid="284693" grpId="0" animBg="1"/>
      <p:bldP spid="284694" grpId="0" animBg="1"/>
      <p:bldP spid="284695" grpId="0" animBg="1"/>
      <p:bldP spid="284696" grpId="0" animBg="1"/>
      <p:bldP spid="284697" grpId="0" animBg="1"/>
      <p:bldP spid="284698" grpId="0" animBg="1"/>
      <p:bldP spid="284699" grpId="0" animBg="1"/>
      <p:bldP spid="284700" grpId="0" animBg="1"/>
      <p:bldP spid="284701" grpId="0" animBg="1"/>
      <p:bldP spid="284702" grpId="0" animBg="1"/>
      <p:bldP spid="284703" grpId="0" animBg="1"/>
      <p:bldP spid="284704" grpId="0" animBg="1"/>
      <p:bldP spid="284705" grpId="0" animBg="1"/>
      <p:bldP spid="284706" grpId="0" animBg="1"/>
      <p:bldP spid="284707" grpId="0" animBg="1"/>
      <p:bldP spid="284708" grpId="0" animBg="1"/>
      <p:bldP spid="284709" grpId="0" animBg="1"/>
      <p:bldP spid="284710" grpId="0" animBg="1"/>
      <p:bldP spid="284711" grpId="0" animBg="1"/>
      <p:bldP spid="284712" grpId="0" animBg="1"/>
      <p:bldP spid="284713"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body" sz="half" idx="1"/>
          </p:nvPr>
        </p:nvSpPr>
        <p:spPr>
          <a:xfrm>
            <a:off x="566738" y="1125538"/>
            <a:ext cx="7821612" cy="5183187"/>
          </a:xfrm>
          <a:noFill/>
        </p:spPr>
        <p:txBody>
          <a:bodyPr/>
          <a:lstStyle/>
          <a:p>
            <a:pPr eaLnBrk="1" hangingPunct="1"/>
            <a:r>
              <a:rPr lang="zh-CN" altLang="en-US" dirty="0" smtClean="0">
                <a:latin typeface="宋体" charset="-122"/>
              </a:rPr>
              <a:t>折半查找</a:t>
            </a:r>
            <a:r>
              <a:rPr lang="en-US" altLang="zh-CN" dirty="0" smtClean="0">
                <a:latin typeface="Arial" charset="0"/>
              </a:rPr>
              <a:t>——</a:t>
            </a:r>
            <a:r>
              <a:rPr lang="zh-CN" altLang="en-US" dirty="0" smtClean="0">
                <a:latin typeface="宋体" charset="-122"/>
              </a:rPr>
              <a:t>算法分析</a:t>
            </a:r>
            <a:endParaRPr lang="zh-CN" altLang="en-US" dirty="0" smtClean="0"/>
          </a:p>
          <a:p>
            <a:pPr lvl="1" eaLnBrk="1" hangingPunct="1"/>
            <a:r>
              <a:rPr lang="zh-CN" altLang="zh-CN" dirty="0" smtClean="0">
                <a:sym typeface="Symbol" pitchFamily="18" charset="2"/>
              </a:rPr>
              <a:t>折半查找的</a:t>
            </a:r>
            <a:r>
              <a:rPr lang="en-US" altLang="zh-CN" dirty="0" smtClean="0">
                <a:sym typeface="Symbol" pitchFamily="18" charset="2"/>
              </a:rPr>
              <a:t>ASL</a:t>
            </a:r>
          </a:p>
          <a:p>
            <a:pPr lvl="2" eaLnBrk="1" hangingPunct="1"/>
            <a:r>
              <a:rPr kumimoji="1" lang="zh-CN" altLang="en-US" dirty="0" smtClean="0"/>
              <a:t>一般情况下，表长为 </a:t>
            </a:r>
            <a:r>
              <a:rPr kumimoji="1" lang="en-US" altLang="zh-CN" dirty="0" smtClean="0"/>
              <a:t>n </a:t>
            </a:r>
            <a:r>
              <a:rPr kumimoji="1" lang="zh-CN" altLang="en-US" dirty="0" smtClean="0"/>
              <a:t>的折半查找的判定树的深度和含有 </a:t>
            </a:r>
            <a:r>
              <a:rPr kumimoji="1" lang="en-US" altLang="zh-CN" dirty="0" smtClean="0"/>
              <a:t>n </a:t>
            </a:r>
            <a:r>
              <a:rPr kumimoji="1" lang="zh-CN" altLang="en-US" dirty="0" smtClean="0"/>
              <a:t>个结点的完全二叉树的深度相同</a:t>
            </a:r>
          </a:p>
          <a:p>
            <a:pPr lvl="2" eaLnBrk="1" hangingPunct="1"/>
            <a:r>
              <a:rPr kumimoji="1" lang="zh-CN" altLang="zh-CN" dirty="0" smtClean="0">
                <a:sym typeface="Symbol" pitchFamily="18" charset="2"/>
              </a:rPr>
              <a:t>折半查找法在查找过程中进行的比较次数最多不超过其判定树的深度</a:t>
            </a:r>
            <a:endParaRPr kumimoji="1" lang="zh-CN" altLang="en-US" dirty="0" smtClean="0">
              <a:sym typeface="Symbol" pitchFamily="18" charset="2"/>
            </a:endParaRPr>
          </a:p>
          <a:p>
            <a:pPr lvl="2" eaLnBrk="1" hangingPunct="1"/>
            <a:r>
              <a:rPr kumimoji="1" lang="zh-CN" altLang="en-US" dirty="0" smtClean="0"/>
              <a:t>假设 </a:t>
            </a:r>
            <a:r>
              <a:rPr kumimoji="1" lang="en-US" altLang="zh-CN" dirty="0" smtClean="0"/>
              <a:t>n=2</a:t>
            </a:r>
            <a:r>
              <a:rPr kumimoji="1" lang="en-US" altLang="zh-CN" baseline="30000" dirty="0" smtClean="0"/>
              <a:t>h</a:t>
            </a:r>
            <a:r>
              <a:rPr kumimoji="1" lang="en-US" altLang="zh-CN" dirty="0" smtClean="0"/>
              <a:t>-1 </a:t>
            </a:r>
            <a:r>
              <a:rPr kumimoji="1" lang="zh-CN" altLang="en-US" dirty="0" smtClean="0"/>
              <a:t>，</a:t>
            </a:r>
            <a:r>
              <a:rPr kumimoji="1" lang="en-US" altLang="zh-CN" dirty="0" smtClean="0"/>
              <a:t>h=log</a:t>
            </a:r>
            <a:r>
              <a:rPr kumimoji="1" lang="en-US" altLang="zh-CN" baseline="-25000" dirty="0" smtClean="0"/>
              <a:t>2</a:t>
            </a:r>
            <a:r>
              <a:rPr kumimoji="1" lang="en-US" altLang="zh-CN" dirty="0" smtClean="0"/>
              <a:t>(n+1)</a:t>
            </a:r>
            <a:r>
              <a:rPr kumimoji="1" lang="zh-CN" altLang="en-US" dirty="0" smtClean="0"/>
              <a:t>，并且查找概率相等</a:t>
            </a:r>
          </a:p>
        </p:txBody>
      </p:sp>
      <p:graphicFrame>
        <p:nvGraphicFramePr>
          <p:cNvPr id="287747" name="Object 3"/>
          <p:cNvGraphicFramePr>
            <a:graphicFrameLocks noGrp="1" noChangeAspect="1"/>
          </p:cNvGraphicFramePr>
          <p:nvPr>
            <p:ph sz="half" idx="2"/>
          </p:nvPr>
        </p:nvGraphicFramePr>
        <p:xfrm>
          <a:off x="1692275" y="4956175"/>
          <a:ext cx="6624638" cy="806450"/>
        </p:xfrm>
        <a:graphic>
          <a:graphicData uri="http://schemas.openxmlformats.org/presentationml/2006/ole">
            <mc:AlternateContent xmlns:mc="http://schemas.openxmlformats.org/markup-compatibility/2006">
              <mc:Choice xmlns:v="urn:schemas-microsoft-com:vml" Requires="v">
                <p:oleObj spid="_x0000_s22864" name="公式" r:id="rId4" imgW="3962400" imgH="482600" progId="Equation.3">
                  <p:embed/>
                </p:oleObj>
              </mc:Choice>
              <mc:Fallback>
                <p:oleObj name="公式" r:id="rId4" imgW="3962400" imgH="482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4956175"/>
                        <a:ext cx="6624638"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7747"/>
                                        </p:tgtEl>
                                        <p:attrNameLst>
                                          <p:attrName>style.visibility</p:attrName>
                                        </p:attrNameLst>
                                      </p:cBhvr>
                                      <p:to>
                                        <p:strVal val="visible"/>
                                      </p:to>
                                    </p:set>
                                    <p:animEffect transition="in" filter="blinds(horizontal)">
                                      <p:cBhvr>
                                        <p:cTn id="7" dur="500"/>
                                        <p:tgtEl>
                                          <p:spTgt spid="28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body" sz="half" idx="1"/>
          </p:nvPr>
        </p:nvSpPr>
        <p:spPr>
          <a:xfrm>
            <a:off x="566738" y="1125538"/>
            <a:ext cx="7821612" cy="5183187"/>
          </a:xfrm>
          <a:noFill/>
        </p:spPr>
        <p:txBody>
          <a:bodyPr/>
          <a:lstStyle/>
          <a:p>
            <a:pPr eaLnBrk="1" hangingPunct="1"/>
            <a:r>
              <a:rPr lang="zh-CN" altLang="en-US" dirty="0" smtClean="0">
                <a:latin typeface="宋体" charset="-122"/>
              </a:rPr>
              <a:t>折半查找</a:t>
            </a:r>
            <a:r>
              <a:rPr lang="en-US" altLang="zh-CN" dirty="0" smtClean="0">
                <a:latin typeface="Arial" charset="0"/>
              </a:rPr>
              <a:t>——</a:t>
            </a:r>
            <a:r>
              <a:rPr lang="zh-CN" altLang="en-US" dirty="0" smtClean="0">
                <a:latin typeface="宋体" charset="-122"/>
              </a:rPr>
              <a:t>算法分析</a:t>
            </a:r>
          </a:p>
          <a:p>
            <a:pPr lvl="1" eaLnBrk="1" hangingPunct="1"/>
            <a:r>
              <a:rPr lang="zh-CN" altLang="en-US" dirty="0" smtClean="0">
                <a:latin typeface="宋体" charset="-122"/>
                <a:sym typeface="Symbol" pitchFamily="18" charset="2"/>
              </a:rPr>
              <a:t>优点</a:t>
            </a:r>
          </a:p>
          <a:p>
            <a:pPr lvl="2" eaLnBrk="1" hangingPunct="1"/>
            <a:r>
              <a:rPr lang="en-US" altLang="zh-CN" sz="2600" dirty="0" smtClean="0">
                <a:latin typeface="宋体" charset="-122"/>
                <a:sym typeface="Symbol" pitchFamily="18" charset="2"/>
              </a:rPr>
              <a:t>ASL  log</a:t>
            </a:r>
            <a:r>
              <a:rPr lang="en-US" altLang="zh-CN" sz="2600" baseline="-25000" dirty="0" smtClean="0">
                <a:latin typeface="宋体" charset="-122"/>
                <a:sym typeface="Symbol" pitchFamily="18" charset="2"/>
              </a:rPr>
              <a:t>2</a:t>
            </a:r>
            <a:r>
              <a:rPr lang="en-US" altLang="zh-CN" sz="2600" dirty="0" smtClean="0">
                <a:latin typeface="宋体" charset="-122"/>
                <a:sym typeface="Symbol" pitchFamily="18" charset="2"/>
              </a:rPr>
              <a:t> (n+1)</a:t>
            </a:r>
          </a:p>
          <a:p>
            <a:pPr lvl="3" eaLnBrk="1" hangingPunct="1"/>
            <a:r>
              <a:rPr lang="zh-CN" altLang="en-US" dirty="0" smtClean="0">
                <a:latin typeface="宋体" charset="-122"/>
                <a:sym typeface="Symbol" pitchFamily="18" charset="2"/>
              </a:rPr>
              <a:t>每经过一次比较</a:t>
            </a:r>
            <a:r>
              <a:rPr lang="zh-CN" altLang="en-US" dirty="0">
                <a:latin typeface="宋体" charset="-122"/>
                <a:sym typeface="Symbol" pitchFamily="18" charset="2"/>
              </a:rPr>
              <a:t>，</a:t>
            </a:r>
            <a:r>
              <a:rPr lang="zh-CN" altLang="en-US" dirty="0" smtClean="0">
                <a:latin typeface="宋体" charset="-122"/>
                <a:sym typeface="Symbol" pitchFamily="18" charset="2"/>
              </a:rPr>
              <a:t>查找范围就缩小一半</a:t>
            </a:r>
          </a:p>
          <a:p>
            <a:pPr lvl="3" eaLnBrk="1" hangingPunct="1"/>
            <a:r>
              <a:rPr lang="zh-CN" altLang="en-US" dirty="0" smtClean="0">
                <a:latin typeface="宋体" charset="-122"/>
                <a:sym typeface="Symbol" pitchFamily="18" charset="2"/>
              </a:rPr>
              <a:t>经</a:t>
            </a:r>
            <a:r>
              <a:rPr lang="en-US" altLang="zh-CN" dirty="0" smtClean="0">
                <a:latin typeface="宋体" charset="-122"/>
                <a:sym typeface="Symbol" pitchFamily="18" charset="2"/>
              </a:rPr>
              <a:t>log</a:t>
            </a:r>
            <a:r>
              <a:rPr lang="en-US" altLang="zh-CN" sz="2600" baseline="-25000" dirty="0" smtClean="0">
                <a:latin typeface="宋体" charset="-122"/>
                <a:sym typeface="Symbol" pitchFamily="18" charset="2"/>
              </a:rPr>
              <a:t>2</a:t>
            </a:r>
            <a:r>
              <a:rPr lang="en-US" altLang="zh-CN" dirty="0" smtClean="0">
                <a:latin typeface="宋体" charset="-122"/>
                <a:sym typeface="Symbol" pitchFamily="18" charset="2"/>
              </a:rPr>
              <a:t>n </a:t>
            </a:r>
            <a:r>
              <a:rPr lang="zh-CN" altLang="en-US" dirty="0" smtClean="0">
                <a:latin typeface="宋体" charset="-122"/>
                <a:sym typeface="Symbol" pitchFamily="18" charset="2"/>
              </a:rPr>
              <a:t>次比较就可以完成查找过程</a:t>
            </a:r>
          </a:p>
          <a:p>
            <a:pPr lvl="1" eaLnBrk="1" hangingPunct="1"/>
            <a:r>
              <a:rPr lang="zh-CN" altLang="en-US" dirty="0" smtClean="0">
                <a:latin typeface="宋体" charset="-122"/>
                <a:sym typeface="Symbol" pitchFamily="18" charset="2"/>
              </a:rPr>
              <a:t>缺点</a:t>
            </a:r>
          </a:p>
          <a:p>
            <a:pPr lvl="2" eaLnBrk="1" hangingPunct="1"/>
            <a:r>
              <a:rPr lang="zh-CN" altLang="en-US" sz="2600" dirty="0" smtClean="0">
                <a:latin typeface="宋体" charset="-122"/>
                <a:sym typeface="Symbol" pitchFamily="18" charset="2"/>
              </a:rPr>
              <a:t>查找表必须有序，对所有数据元素排序处理的过程非常费时</a:t>
            </a:r>
          </a:p>
          <a:p>
            <a:pPr lvl="2" eaLnBrk="1" hangingPunct="1"/>
            <a:r>
              <a:rPr lang="zh-CN" altLang="en-US" sz="2600" dirty="0" smtClean="0">
                <a:latin typeface="宋体" charset="-122"/>
                <a:sym typeface="Symbol" pitchFamily="18" charset="2"/>
              </a:rPr>
              <a:t>顺序存储结构的插入、删除操作时间复杂度较大</a:t>
            </a:r>
          </a:p>
        </p:txBody>
      </p:sp>
      <p:pic>
        <p:nvPicPr>
          <p:cNvPr id="23555" name="Picture 42" descr="uq159Gnud0y_B3qqkGSD2b4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body" sz="half" idx="1"/>
          </p:nvPr>
        </p:nvSpPr>
        <p:spPr>
          <a:xfrm>
            <a:off x="566738" y="1125538"/>
            <a:ext cx="7821612" cy="5183187"/>
          </a:xfrm>
          <a:noFill/>
        </p:spPr>
        <p:txBody>
          <a:bodyPr/>
          <a:lstStyle/>
          <a:p>
            <a:pPr eaLnBrk="1" hangingPunct="1"/>
            <a:r>
              <a:rPr lang="zh-CN" altLang="en-US" smtClean="0">
                <a:latin typeface="宋体" charset="-122"/>
              </a:rPr>
              <a:t>分块查找</a:t>
            </a:r>
          </a:p>
          <a:p>
            <a:pPr lvl="1" eaLnBrk="1" hangingPunct="1"/>
            <a:r>
              <a:rPr lang="zh-CN" altLang="en-US" smtClean="0">
                <a:latin typeface="幼圆" pitchFamily="49" charset="-122"/>
              </a:rPr>
              <a:t>分块查找又称索引顺序查找，是顺序查找的一种改进方法</a:t>
            </a:r>
          </a:p>
          <a:p>
            <a:pPr lvl="1" eaLnBrk="1" hangingPunct="1"/>
            <a:r>
              <a:rPr lang="zh-CN" altLang="en-US" smtClean="0"/>
              <a:t>适用条件</a:t>
            </a:r>
          </a:p>
          <a:p>
            <a:pPr lvl="2" eaLnBrk="1" hangingPunct="1"/>
            <a:r>
              <a:rPr lang="zh-CN" altLang="en-US" sz="2600" smtClean="0"/>
              <a:t>分块有序表</a:t>
            </a:r>
          </a:p>
          <a:p>
            <a:pPr lvl="3" eaLnBrk="1" hangingPunct="1"/>
            <a:r>
              <a:rPr lang="zh-CN" altLang="en-US" smtClean="0"/>
              <a:t>将表分成几块，块内无序，块间有序</a:t>
            </a:r>
          </a:p>
          <a:p>
            <a:pPr lvl="3" eaLnBrk="1" hangingPunct="1"/>
            <a:r>
              <a:rPr lang="zh-CN" altLang="en-US" smtClean="0"/>
              <a:t>先确定待查记录所在块，再在块内查找</a:t>
            </a:r>
          </a:p>
          <a:p>
            <a:pPr lvl="1" eaLnBrk="1" hangingPunct="1"/>
            <a:endParaRPr lang="en-US" altLang="zh-CN" smtClean="0">
              <a:latin typeface="幼圆" pitchFamily="49" charset="-122"/>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body" sz="half" idx="1"/>
          </p:nvPr>
        </p:nvSpPr>
        <p:spPr>
          <a:xfrm>
            <a:off x="107504" y="1125538"/>
            <a:ext cx="8542784" cy="5183187"/>
          </a:xfrm>
          <a:noFill/>
        </p:spPr>
        <p:txBody>
          <a:bodyPr/>
          <a:lstStyle/>
          <a:p>
            <a:pPr eaLnBrk="1" hangingPunct="1"/>
            <a:r>
              <a:rPr lang="zh-CN" altLang="en-US" dirty="0" smtClean="0">
                <a:latin typeface="宋体" charset="-122"/>
              </a:rPr>
              <a:t>分块查找</a:t>
            </a:r>
            <a:r>
              <a:rPr lang="en-US" altLang="zh-CN" dirty="0" smtClean="0">
                <a:latin typeface="宋体" charset="-122"/>
              </a:rPr>
              <a:t>——</a:t>
            </a:r>
            <a:r>
              <a:rPr lang="zh-CN" altLang="en-US" dirty="0" smtClean="0">
                <a:latin typeface="宋体" charset="-122"/>
              </a:rPr>
              <a:t>查找过程</a:t>
            </a:r>
          </a:p>
          <a:p>
            <a:pPr lvl="1" eaLnBrk="1" hangingPunct="1"/>
            <a:r>
              <a:rPr lang="zh-CN" altLang="en-US" dirty="0" smtClean="0">
                <a:latin typeface="宋体" charset="-122"/>
              </a:rPr>
              <a:t>将</a:t>
            </a:r>
            <a:r>
              <a:rPr lang="en-US" altLang="zh-CN" dirty="0" smtClean="0">
                <a:latin typeface="宋体" charset="-122"/>
              </a:rPr>
              <a:t>n</a:t>
            </a:r>
            <a:r>
              <a:rPr lang="zh-CN" altLang="en-US" dirty="0" smtClean="0">
                <a:latin typeface="宋体" charset="-122"/>
              </a:rPr>
              <a:t>个数据元素“按块有序”划分为</a:t>
            </a:r>
            <a:r>
              <a:rPr lang="en-US" altLang="zh-CN" dirty="0" smtClean="0">
                <a:latin typeface="宋体" charset="-122"/>
              </a:rPr>
              <a:t>m</a:t>
            </a:r>
            <a:r>
              <a:rPr lang="zh-CN" altLang="en-US" dirty="0" smtClean="0">
                <a:latin typeface="宋体" charset="-122"/>
              </a:rPr>
              <a:t>块（</a:t>
            </a:r>
            <a:r>
              <a:rPr lang="en-US" altLang="zh-CN" dirty="0" smtClean="0">
                <a:latin typeface="宋体" charset="-122"/>
              </a:rPr>
              <a:t>m </a:t>
            </a:r>
            <a:r>
              <a:rPr lang="en-US" altLang="zh-CN" dirty="0" smtClean="0">
                <a:latin typeface="宋体" charset="-122"/>
                <a:sym typeface="Symbol" pitchFamily="18" charset="2"/>
              </a:rPr>
              <a:t></a:t>
            </a:r>
            <a:r>
              <a:rPr lang="en-US" altLang="zh-CN" dirty="0" smtClean="0">
                <a:latin typeface="宋体" charset="-122"/>
              </a:rPr>
              <a:t> n</a:t>
            </a:r>
            <a:r>
              <a:rPr lang="zh-CN" altLang="en-US" dirty="0" smtClean="0">
                <a:latin typeface="宋体" charset="-122"/>
              </a:rPr>
              <a:t>）</a:t>
            </a:r>
          </a:p>
          <a:p>
            <a:pPr lvl="1" eaLnBrk="1" hangingPunct="1"/>
            <a:r>
              <a:rPr lang="zh-CN" altLang="en-US" dirty="0" smtClean="0">
                <a:latin typeface="宋体" charset="-122"/>
              </a:rPr>
              <a:t>每一块中的结点不必有序，但块与块之间必须“按块有序”</a:t>
            </a:r>
          </a:p>
          <a:p>
            <a:pPr lvl="2" eaLnBrk="1" hangingPunct="1"/>
            <a:r>
              <a:rPr lang="zh-CN" altLang="en-US" sz="2600" dirty="0" smtClean="0">
                <a:latin typeface="宋体" charset="-122"/>
              </a:rPr>
              <a:t>即第</a:t>
            </a:r>
            <a:r>
              <a:rPr lang="en-US" altLang="zh-CN" sz="2600" dirty="0" smtClean="0">
                <a:latin typeface="宋体" charset="-122"/>
              </a:rPr>
              <a:t>1</a:t>
            </a:r>
            <a:r>
              <a:rPr lang="zh-CN" altLang="en-US" sz="2600" dirty="0" smtClean="0">
                <a:latin typeface="宋体" charset="-122"/>
              </a:rPr>
              <a:t>块中任一元素的关键字都必须小于第</a:t>
            </a:r>
            <a:r>
              <a:rPr lang="en-US" altLang="zh-CN" sz="2600" dirty="0" smtClean="0">
                <a:latin typeface="宋体" charset="-122"/>
              </a:rPr>
              <a:t>2</a:t>
            </a:r>
            <a:r>
              <a:rPr lang="zh-CN" altLang="en-US" sz="2600" dirty="0" smtClean="0">
                <a:latin typeface="宋体" charset="-122"/>
              </a:rPr>
              <a:t>块中任一元素的关键字</a:t>
            </a:r>
          </a:p>
          <a:p>
            <a:pPr lvl="2" eaLnBrk="1" hangingPunct="1"/>
            <a:r>
              <a:rPr lang="zh-CN" altLang="en-US" sz="2600" dirty="0" smtClean="0">
                <a:latin typeface="宋体" charset="-122"/>
              </a:rPr>
              <a:t>而第</a:t>
            </a:r>
            <a:r>
              <a:rPr lang="en-US" altLang="zh-CN" sz="2600" dirty="0" smtClean="0">
                <a:latin typeface="宋体" charset="-122"/>
              </a:rPr>
              <a:t>2</a:t>
            </a:r>
            <a:r>
              <a:rPr lang="zh-CN" altLang="en-US" sz="2600" dirty="0" smtClean="0">
                <a:latin typeface="宋体" charset="-122"/>
              </a:rPr>
              <a:t>块中任一元素又都必须小于第</a:t>
            </a:r>
            <a:r>
              <a:rPr lang="en-US" altLang="zh-CN" sz="2600" dirty="0" smtClean="0">
                <a:latin typeface="宋体" charset="-122"/>
              </a:rPr>
              <a:t>3</a:t>
            </a:r>
            <a:r>
              <a:rPr lang="zh-CN" altLang="en-US" sz="2600" dirty="0" smtClean="0">
                <a:latin typeface="宋体" charset="-122"/>
              </a:rPr>
              <a:t>块中的任一元素，</a:t>
            </a:r>
            <a:r>
              <a:rPr lang="en-US" altLang="zh-CN" sz="2600" dirty="0" smtClean="0">
                <a:latin typeface="宋体" charset="-122"/>
              </a:rPr>
              <a:t>……</a:t>
            </a:r>
          </a:p>
          <a:p>
            <a:pPr lvl="2" eaLnBrk="1" hangingPunct="1"/>
            <a:r>
              <a:rPr lang="zh-CN" altLang="en-US" sz="2600" dirty="0" smtClean="0">
                <a:latin typeface="宋体" charset="-122"/>
              </a:rPr>
              <a:t>每个块中元素不一定是有序的</a:t>
            </a:r>
          </a:p>
          <a:p>
            <a:pPr lvl="1" eaLnBrk="1" hangingPunct="1"/>
            <a:endParaRPr lang="en-US" altLang="zh-CN" dirty="0" smtClean="0">
              <a:latin typeface="宋体" charset="-122"/>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ext Box 2"/>
          <p:cNvSpPr>
            <a:spLocks noGrp="1" noChangeArrowheads="1"/>
          </p:cNvSpPr>
          <p:nvPr>
            <p:ph type="body" idx="1"/>
          </p:nvPr>
        </p:nvSpPr>
        <p:spPr>
          <a:xfrm>
            <a:off x="611188" y="1196975"/>
            <a:ext cx="7748587" cy="4891088"/>
          </a:xfr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lIns="92075" tIns="46038" rIns="92075" bIns="46038"/>
          <a:lstStyle/>
          <a:p>
            <a:pPr eaLnBrk="1" hangingPunct="1"/>
            <a:r>
              <a:rPr lang="zh-CN" altLang="en-US" dirty="0" smtClean="0">
                <a:latin typeface="宋体" charset="-122"/>
              </a:rPr>
              <a:t>排序</a:t>
            </a:r>
            <a:r>
              <a:rPr lang="en-US" altLang="zh-CN" dirty="0" smtClean="0">
                <a:latin typeface="宋体" charset="-122"/>
              </a:rPr>
              <a:t>——</a:t>
            </a:r>
            <a:r>
              <a:rPr lang="zh-CN" altLang="en-US" dirty="0" smtClean="0">
                <a:latin typeface="宋体" charset="-122"/>
              </a:rPr>
              <a:t>排序分类</a:t>
            </a:r>
          </a:p>
          <a:p>
            <a:pPr lvl="1" eaLnBrk="1" hangingPunct="1"/>
            <a:r>
              <a:rPr lang="zh-CN" altLang="en-US" dirty="0" smtClean="0">
                <a:latin typeface="宋体" charset="-122"/>
              </a:rPr>
              <a:t>根据</a:t>
            </a:r>
            <a:r>
              <a:rPr lang="zh-CN" altLang="en-US" dirty="0" smtClean="0">
                <a:latin typeface="宋体" charset="-122"/>
                <a:sym typeface="Symbol" pitchFamily="18" charset="2"/>
              </a:rPr>
              <a:t>排序元素所在位置的不同</a:t>
            </a:r>
          </a:p>
          <a:p>
            <a:pPr lvl="2" eaLnBrk="1" hangingPunct="1"/>
            <a:r>
              <a:rPr lang="zh-CN" altLang="en-US" dirty="0" smtClean="0">
                <a:latin typeface="宋体" charset="-122"/>
                <a:sym typeface="Symbol" pitchFamily="18" charset="2"/>
              </a:rPr>
              <a:t>内排序</a:t>
            </a:r>
          </a:p>
          <a:p>
            <a:pPr lvl="3" eaLnBrk="1" hangingPunct="1"/>
            <a:r>
              <a:rPr lang="zh-CN" altLang="en-US" dirty="0" smtClean="0">
                <a:latin typeface="宋体" charset="-122"/>
                <a:sym typeface="Symbol" pitchFamily="18" charset="2"/>
              </a:rPr>
              <a:t>在排序过程中，所有排序记录调到内存中进行的排序，</a:t>
            </a:r>
            <a:r>
              <a:rPr lang="zh-CN" altLang="en-US" dirty="0" smtClean="0">
                <a:latin typeface="宋体" charset="-122"/>
              </a:rPr>
              <a:t>整个排序过程不需要访问外存</a:t>
            </a:r>
            <a:endParaRPr lang="zh-CN" altLang="en-US" dirty="0" smtClean="0">
              <a:latin typeface="宋体" charset="-122"/>
              <a:sym typeface="Symbol" pitchFamily="18" charset="2"/>
            </a:endParaRPr>
          </a:p>
          <a:p>
            <a:pPr lvl="3" eaLnBrk="1" hangingPunct="1"/>
            <a:r>
              <a:rPr lang="zh-CN" altLang="en-US" dirty="0" smtClean="0">
                <a:latin typeface="宋体" charset="-122"/>
                <a:sym typeface="Symbol" pitchFamily="18" charset="2"/>
              </a:rPr>
              <a:t>内排序是排序的基础</a:t>
            </a:r>
          </a:p>
          <a:p>
            <a:pPr lvl="3" eaLnBrk="1" hangingPunct="1"/>
            <a:r>
              <a:rPr lang="zh-CN" altLang="en-US" dirty="0" smtClean="0">
                <a:latin typeface="宋体" charset="-122"/>
                <a:sym typeface="Symbol" pitchFamily="18" charset="2"/>
              </a:rPr>
              <a:t>内排序效率用比较次数来衡量</a:t>
            </a:r>
          </a:p>
          <a:p>
            <a:pPr lvl="2" eaLnBrk="1" hangingPunct="1"/>
            <a:r>
              <a:rPr lang="zh-CN" altLang="en-US" dirty="0" smtClean="0">
                <a:latin typeface="宋体" charset="-122"/>
                <a:sym typeface="Symbol" pitchFamily="18" charset="2"/>
              </a:rPr>
              <a:t>外排序</a:t>
            </a:r>
          </a:p>
          <a:p>
            <a:pPr lvl="3" eaLnBrk="1" hangingPunct="1"/>
            <a:r>
              <a:rPr lang="zh-CN" altLang="en-US" dirty="0" smtClean="0">
                <a:latin typeface="宋体" charset="-122"/>
              </a:rPr>
              <a:t>排序过程中需对外存进行访问的排序</a:t>
            </a:r>
          </a:p>
          <a:p>
            <a:pPr lvl="4" eaLnBrk="1" hangingPunct="1"/>
            <a:r>
              <a:rPr lang="zh-CN" altLang="en-US" dirty="0" smtClean="0">
                <a:latin typeface="宋体" charset="-122"/>
              </a:rPr>
              <a:t>参加排序的记录数量很大，整个序列的排序过程不可能在内存中完成</a:t>
            </a:r>
          </a:p>
          <a:p>
            <a:pPr lvl="3" eaLnBrk="1" hangingPunct="1"/>
            <a:r>
              <a:rPr lang="zh-CN" altLang="en-US" dirty="0" smtClean="0">
                <a:latin typeface="宋体" charset="-122"/>
                <a:sym typeface="Symbol" pitchFamily="18" charset="2"/>
              </a:rPr>
              <a:t>外排序用读</a:t>
            </a:r>
            <a:r>
              <a:rPr lang="en-US" altLang="zh-CN" dirty="0" smtClean="0">
                <a:latin typeface="宋体" charset="-122"/>
                <a:sym typeface="Symbol" pitchFamily="18" charset="2"/>
              </a:rPr>
              <a:t>/</a:t>
            </a:r>
            <a:r>
              <a:rPr lang="zh-CN" altLang="en-US" dirty="0" smtClean="0">
                <a:latin typeface="宋体" charset="-122"/>
                <a:sym typeface="Symbol" pitchFamily="18" charset="2"/>
              </a:rPr>
              <a:t>写（</a:t>
            </a:r>
            <a:r>
              <a:rPr lang="en-US" altLang="zh-CN" dirty="0" smtClean="0">
                <a:latin typeface="宋体" charset="-122"/>
                <a:sym typeface="Symbol" pitchFamily="18" charset="2"/>
              </a:rPr>
              <a:t>I/O</a:t>
            </a:r>
            <a:r>
              <a:rPr lang="zh-CN" altLang="en-US" dirty="0" smtClean="0">
                <a:latin typeface="宋体" charset="-122"/>
                <a:sym typeface="Symbol" pitchFamily="18" charset="2"/>
              </a:rPr>
              <a:t>）外存的次数来衡量其效率</a:t>
            </a:r>
          </a:p>
        </p:txBody>
      </p:sp>
    </p:spTree>
    <p:extLst>
      <p:ext uri="{BB962C8B-B14F-4D97-AF65-F5344CB8AC3E}">
        <p14:creationId xmlns:p14="http://schemas.microsoft.com/office/powerpoint/2010/main" val="363230661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body" sz="half" idx="1"/>
          </p:nvPr>
        </p:nvSpPr>
        <p:spPr>
          <a:xfrm>
            <a:off x="323850" y="1125538"/>
            <a:ext cx="8326438" cy="5183187"/>
          </a:xfrm>
          <a:noFill/>
        </p:spPr>
        <p:txBody>
          <a:bodyPr/>
          <a:lstStyle/>
          <a:p>
            <a:pPr eaLnBrk="1" hangingPunct="1"/>
            <a:r>
              <a:rPr lang="zh-CN" altLang="en-US" smtClean="0">
                <a:latin typeface="宋体" charset="-122"/>
              </a:rPr>
              <a:t>分块查找</a:t>
            </a:r>
            <a:r>
              <a:rPr lang="en-US" altLang="zh-CN" smtClean="0">
                <a:latin typeface="宋体" charset="-122"/>
              </a:rPr>
              <a:t>——</a:t>
            </a:r>
            <a:r>
              <a:rPr lang="zh-CN" altLang="en-US" smtClean="0">
                <a:latin typeface="宋体" charset="-122"/>
              </a:rPr>
              <a:t>算法描述</a:t>
            </a:r>
          </a:p>
          <a:p>
            <a:pPr lvl="1" eaLnBrk="1" hangingPunct="1"/>
            <a:r>
              <a:rPr lang="en-US" altLang="zh-CN" smtClean="0">
                <a:latin typeface="宋体" charset="-122"/>
                <a:sym typeface="Symbol" pitchFamily="18" charset="2"/>
              </a:rPr>
              <a:t>Step1</a:t>
            </a:r>
            <a:r>
              <a:rPr lang="zh-CN" altLang="en-US" smtClean="0">
                <a:latin typeface="宋体" charset="-122"/>
                <a:sym typeface="Symbol" pitchFamily="18" charset="2"/>
              </a:rPr>
              <a:t>：先选取各块中的最大关键字构成一个索引表</a:t>
            </a:r>
          </a:p>
          <a:p>
            <a:pPr lvl="1" eaLnBrk="1" hangingPunct="1"/>
            <a:r>
              <a:rPr lang="en-US" altLang="zh-CN" smtClean="0">
                <a:latin typeface="宋体" charset="-122"/>
                <a:sym typeface="Symbol" pitchFamily="18" charset="2"/>
              </a:rPr>
              <a:t>Step2</a:t>
            </a:r>
            <a:r>
              <a:rPr lang="zh-CN" altLang="en-US" smtClean="0">
                <a:latin typeface="宋体" charset="-122"/>
                <a:sym typeface="Symbol" pitchFamily="18" charset="2"/>
              </a:rPr>
              <a:t>：查找处理</a:t>
            </a:r>
          </a:p>
          <a:p>
            <a:pPr lvl="2" eaLnBrk="1" hangingPunct="1"/>
            <a:r>
              <a:rPr lang="zh-CN" altLang="en-US" smtClean="0">
                <a:latin typeface="宋体" charset="-122"/>
                <a:sym typeface="Symbol" pitchFamily="18" charset="2"/>
              </a:rPr>
              <a:t>先对索引表进行二分查找或顺序查找，以确定待查记录在哪一块中</a:t>
            </a:r>
          </a:p>
          <a:p>
            <a:pPr lvl="2" eaLnBrk="1" hangingPunct="1"/>
            <a:r>
              <a:rPr lang="zh-CN" altLang="en-US" smtClean="0">
                <a:latin typeface="宋体" charset="-122"/>
                <a:sym typeface="Symbol" pitchFamily="18" charset="2"/>
              </a:rPr>
              <a:t>在已确定的块中用顺序法进行查找</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p:txBody>
          <a:bodyPr/>
          <a:lstStyle/>
          <a:p>
            <a:pPr eaLnBrk="1" hangingPunct="1"/>
            <a:r>
              <a:rPr lang="zh-CN" altLang="en-US" smtClean="0">
                <a:latin typeface="宋体" charset="-122"/>
              </a:rPr>
              <a:t>分块查找</a:t>
            </a:r>
            <a:r>
              <a:rPr lang="en-US" altLang="zh-CN" smtClean="0">
                <a:latin typeface="宋体" charset="-122"/>
              </a:rPr>
              <a:t>——</a:t>
            </a:r>
            <a:r>
              <a:rPr lang="zh-CN" altLang="en-US" smtClean="0">
                <a:latin typeface="宋体" charset="-122"/>
              </a:rPr>
              <a:t>算法实现</a:t>
            </a:r>
          </a:p>
        </p:txBody>
      </p:sp>
      <p:grpSp>
        <p:nvGrpSpPr>
          <p:cNvPr id="27651" name="Group 53"/>
          <p:cNvGrpSpPr>
            <a:grpSpLocks/>
          </p:cNvGrpSpPr>
          <p:nvPr/>
        </p:nvGrpSpPr>
        <p:grpSpPr bwMode="auto">
          <a:xfrm>
            <a:off x="1116013" y="4027488"/>
            <a:ext cx="6388100" cy="762000"/>
            <a:chOff x="703" y="2537"/>
            <a:chExt cx="4024" cy="480"/>
          </a:xfrm>
        </p:grpSpPr>
        <p:sp>
          <p:nvSpPr>
            <p:cNvPr id="27678" name="Text Box 6"/>
            <p:cNvSpPr txBox="1">
              <a:spLocks noChangeArrowheads="1"/>
            </p:cNvSpPr>
            <p:nvPr/>
          </p:nvSpPr>
          <p:spPr bwMode="auto">
            <a:xfrm>
              <a:off x="771" y="2537"/>
              <a:ext cx="39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1    2    3    4   5    6    7    8    9  10  11  12  13  14 15  16  17</a:t>
              </a:r>
            </a:p>
          </p:txBody>
        </p:sp>
        <p:sp>
          <p:nvSpPr>
            <p:cNvPr id="27679" name="Rectangle 7"/>
            <p:cNvSpPr>
              <a:spLocks noChangeArrowheads="1"/>
            </p:cNvSpPr>
            <p:nvPr/>
          </p:nvSpPr>
          <p:spPr bwMode="auto">
            <a:xfrm>
              <a:off x="703" y="2750"/>
              <a:ext cx="3991" cy="2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b="0">
                  <a:latin typeface="Times New Roman" pitchFamily="18" charset="0"/>
                </a:rPr>
                <a:t>22  12  13   8   9   20  33  42  44 38  24  48  60  58  90 57  86</a:t>
              </a:r>
            </a:p>
          </p:txBody>
        </p:sp>
        <p:sp>
          <p:nvSpPr>
            <p:cNvPr id="27680" name="Line 8"/>
            <p:cNvSpPr>
              <a:spLocks noChangeShapeType="1"/>
            </p:cNvSpPr>
            <p:nvPr/>
          </p:nvSpPr>
          <p:spPr bwMode="auto">
            <a:xfrm>
              <a:off x="969"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1" name="Line 9"/>
            <p:cNvSpPr>
              <a:spLocks noChangeShapeType="1"/>
            </p:cNvSpPr>
            <p:nvPr/>
          </p:nvSpPr>
          <p:spPr bwMode="auto">
            <a:xfrm>
              <a:off x="1201"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2" name="Line 10"/>
            <p:cNvSpPr>
              <a:spLocks noChangeShapeType="1"/>
            </p:cNvSpPr>
            <p:nvPr/>
          </p:nvSpPr>
          <p:spPr bwMode="auto">
            <a:xfrm>
              <a:off x="1433"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3" name="Line 11"/>
            <p:cNvSpPr>
              <a:spLocks noChangeShapeType="1"/>
            </p:cNvSpPr>
            <p:nvPr/>
          </p:nvSpPr>
          <p:spPr bwMode="auto">
            <a:xfrm>
              <a:off x="1665"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4" name="Line 12"/>
            <p:cNvSpPr>
              <a:spLocks noChangeShapeType="1"/>
            </p:cNvSpPr>
            <p:nvPr/>
          </p:nvSpPr>
          <p:spPr bwMode="auto">
            <a:xfrm>
              <a:off x="1897"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5" name="Line 13"/>
            <p:cNvSpPr>
              <a:spLocks noChangeShapeType="1"/>
            </p:cNvSpPr>
            <p:nvPr/>
          </p:nvSpPr>
          <p:spPr bwMode="auto">
            <a:xfrm>
              <a:off x="2129" y="2740"/>
              <a:ext cx="0" cy="26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6" name="Line 14"/>
            <p:cNvSpPr>
              <a:spLocks noChangeShapeType="1"/>
            </p:cNvSpPr>
            <p:nvPr/>
          </p:nvSpPr>
          <p:spPr bwMode="auto">
            <a:xfrm>
              <a:off x="2361"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7" name="Line 15"/>
            <p:cNvSpPr>
              <a:spLocks noChangeShapeType="1"/>
            </p:cNvSpPr>
            <p:nvPr/>
          </p:nvSpPr>
          <p:spPr bwMode="auto">
            <a:xfrm>
              <a:off x="2593"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8" name="Line 16"/>
            <p:cNvSpPr>
              <a:spLocks noChangeShapeType="1"/>
            </p:cNvSpPr>
            <p:nvPr/>
          </p:nvSpPr>
          <p:spPr bwMode="auto">
            <a:xfrm>
              <a:off x="2826"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89" name="Line 17"/>
            <p:cNvSpPr>
              <a:spLocks noChangeShapeType="1"/>
            </p:cNvSpPr>
            <p:nvPr/>
          </p:nvSpPr>
          <p:spPr bwMode="auto">
            <a:xfrm>
              <a:off x="3058"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90" name="Line 18"/>
            <p:cNvSpPr>
              <a:spLocks noChangeShapeType="1"/>
            </p:cNvSpPr>
            <p:nvPr/>
          </p:nvSpPr>
          <p:spPr bwMode="auto">
            <a:xfrm>
              <a:off x="3290"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91" name="Line 19"/>
            <p:cNvSpPr>
              <a:spLocks noChangeShapeType="1"/>
            </p:cNvSpPr>
            <p:nvPr/>
          </p:nvSpPr>
          <p:spPr bwMode="auto">
            <a:xfrm>
              <a:off x="3522" y="2740"/>
              <a:ext cx="0" cy="26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92" name="Line 20"/>
            <p:cNvSpPr>
              <a:spLocks noChangeShapeType="1"/>
            </p:cNvSpPr>
            <p:nvPr/>
          </p:nvSpPr>
          <p:spPr bwMode="auto">
            <a:xfrm>
              <a:off x="3754"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93" name="Line 21"/>
            <p:cNvSpPr>
              <a:spLocks noChangeShapeType="1"/>
            </p:cNvSpPr>
            <p:nvPr/>
          </p:nvSpPr>
          <p:spPr bwMode="auto">
            <a:xfrm>
              <a:off x="3986"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94" name="Line 22"/>
            <p:cNvSpPr>
              <a:spLocks noChangeShapeType="1"/>
            </p:cNvSpPr>
            <p:nvPr/>
          </p:nvSpPr>
          <p:spPr bwMode="auto">
            <a:xfrm>
              <a:off x="4218"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95" name="Line 23"/>
            <p:cNvSpPr>
              <a:spLocks noChangeShapeType="1"/>
            </p:cNvSpPr>
            <p:nvPr/>
          </p:nvSpPr>
          <p:spPr bwMode="auto">
            <a:xfrm>
              <a:off x="4450" y="2740"/>
              <a:ext cx="0" cy="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27652" name="Group 25"/>
          <p:cNvGrpSpPr>
            <a:grpSpLocks/>
          </p:cNvGrpSpPr>
          <p:nvPr/>
        </p:nvGrpSpPr>
        <p:grpSpPr bwMode="auto">
          <a:xfrm>
            <a:off x="3348038" y="2420938"/>
            <a:ext cx="1800225" cy="795337"/>
            <a:chOff x="1611" y="2944"/>
            <a:chExt cx="1134" cy="501"/>
          </a:xfrm>
        </p:grpSpPr>
        <p:grpSp>
          <p:nvGrpSpPr>
            <p:cNvPr id="27671" name="Group 26"/>
            <p:cNvGrpSpPr>
              <a:grpSpLocks/>
            </p:cNvGrpSpPr>
            <p:nvPr/>
          </p:nvGrpSpPr>
          <p:grpSpPr bwMode="auto">
            <a:xfrm>
              <a:off x="1611" y="2944"/>
              <a:ext cx="1132" cy="478"/>
              <a:chOff x="1667" y="2944"/>
              <a:chExt cx="1076" cy="478"/>
            </a:xfrm>
          </p:grpSpPr>
          <p:sp>
            <p:nvSpPr>
              <p:cNvPr id="27676" name="Rectangle 27"/>
              <p:cNvSpPr>
                <a:spLocks noChangeArrowheads="1"/>
              </p:cNvSpPr>
              <p:nvPr/>
            </p:nvSpPr>
            <p:spPr bwMode="auto">
              <a:xfrm>
                <a:off x="1667" y="2944"/>
                <a:ext cx="1076" cy="4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kumimoji="1" lang="zh-CN" altLang="zh-CN" sz="2000" b="0">
                  <a:latin typeface="Times New Roman" pitchFamily="18" charset="0"/>
                </a:endParaRPr>
              </a:p>
            </p:txBody>
          </p:sp>
          <p:sp>
            <p:nvSpPr>
              <p:cNvPr id="27677" name="Line 28"/>
              <p:cNvSpPr>
                <a:spLocks noChangeShapeType="1"/>
              </p:cNvSpPr>
              <p:nvPr/>
            </p:nvSpPr>
            <p:spPr bwMode="auto">
              <a:xfrm>
                <a:off x="1667" y="3189"/>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7672" name="Text Box 29"/>
            <p:cNvSpPr txBox="1">
              <a:spLocks noChangeArrowheads="1"/>
            </p:cNvSpPr>
            <p:nvPr/>
          </p:nvSpPr>
          <p:spPr bwMode="auto">
            <a:xfrm>
              <a:off x="1698" y="2950"/>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22     48      90</a:t>
              </a:r>
            </a:p>
          </p:txBody>
        </p:sp>
        <p:sp>
          <p:nvSpPr>
            <p:cNvPr id="27673" name="Line 30"/>
            <p:cNvSpPr>
              <a:spLocks noChangeShapeType="1"/>
            </p:cNvSpPr>
            <p:nvPr/>
          </p:nvSpPr>
          <p:spPr bwMode="auto">
            <a:xfrm>
              <a:off x="19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74" name="Line 31"/>
            <p:cNvSpPr>
              <a:spLocks noChangeShapeType="1"/>
            </p:cNvSpPr>
            <p:nvPr/>
          </p:nvSpPr>
          <p:spPr bwMode="auto">
            <a:xfrm>
              <a:off x="2378" y="2944"/>
              <a:ext cx="0" cy="4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75" name="Text Box 32"/>
            <p:cNvSpPr txBox="1">
              <a:spLocks noChangeArrowheads="1"/>
            </p:cNvSpPr>
            <p:nvPr/>
          </p:nvSpPr>
          <p:spPr bwMode="auto">
            <a:xfrm>
              <a:off x="1709" y="3195"/>
              <a:ext cx="10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1        7       13</a:t>
              </a:r>
            </a:p>
          </p:txBody>
        </p:sp>
      </p:grpSp>
      <p:sp>
        <p:nvSpPr>
          <p:cNvPr id="27653" name="Line 33"/>
          <p:cNvSpPr>
            <a:spLocks noChangeShapeType="1"/>
          </p:cNvSpPr>
          <p:nvPr/>
        </p:nvSpPr>
        <p:spPr bwMode="auto">
          <a:xfrm>
            <a:off x="3638550" y="3221038"/>
            <a:ext cx="0" cy="2651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4" name="Line 34"/>
          <p:cNvSpPr>
            <a:spLocks noChangeShapeType="1"/>
          </p:cNvSpPr>
          <p:nvPr/>
        </p:nvSpPr>
        <p:spPr bwMode="auto">
          <a:xfrm flipH="1">
            <a:off x="1414463" y="3486150"/>
            <a:ext cx="22240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5" name="Line 35"/>
          <p:cNvSpPr>
            <a:spLocks noChangeShapeType="1"/>
          </p:cNvSpPr>
          <p:nvPr/>
        </p:nvSpPr>
        <p:spPr bwMode="auto">
          <a:xfrm>
            <a:off x="1397000" y="3486150"/>
            <a:ext cx="0" cy="5635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6" name="Line 36"/>
          <p:cNvSpPr>
            <a:spLocks noChangeShapeType="1"/>
          </p:cNvSpPr>
          <p:nvPr/>
        </p:nvSpPr>
        <p:spPr bwMode="auto">
          <a:xfrm>
            <a:off x="4291013" y="3221038"/>
            <a:ext cx="0" cy="5286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7" name="Line 37"/>
          <p:cNvSpPr>
            <a:spLocks noChangeShapeType="1"/>
          </p:cNvSpPr>
          <p:nvPr/>
        </p:nvSpPr>
        <p:spPr bwMode="auto">
          <a:xfrm flipH="1">
            <a:off x="3621088" y="3732213"/>
            <a:ext cx="6699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8" name="Line 38"/>
          <p:cNvSpPr>
            <a:spLocks noChangeShapeType="1"/>
          </p:cNvSpPr>
          <p:nvPr/>
        </p:nvSpPr>
        <p:spPr bwMode="auto">
          <a:xfrm>
            <a:off x="3638550" y="3732213"/>
            <a:ext cx="0" cy="40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59" name="Line 39"/>
          <p:cNvSpPr>
            <a:spLocks noChangeShapeType="1"/>
          </p:cNvSpPr>
          <p:nvPr/>
        </p:nvSpPr>
        <p:spPr bwMode="auto">
          <a:xfrm>
            <a:off x="4978400" y="3221038"/>
            <a:ext cx="0" cy="352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60" name="Line 40"/>
          <p:cNvSpPr>
            <a:spLocks noChangeShapeType="1"/>
          </p:cNvSpPr>
          <p:nvPr/>
        </p:nvSpPr>
        <p:spPr bwMode="auto">
          <a:xfrm>
            <a:off x="4978400" y="3573463"/>
            <a:ext cx="8477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61" name="Line 41"/>
          <p:cNvSpPr>
            <a:spLocks noChangeShapeType="1"/>
          </p:cNvSpPr>
          <p:nvPr/>
        </p:nvSpPr>
        <p:spPr bwMode="auto">
          <a:xfrm>
            <a:off x="5843588" y="3573463"/>
            <a:ext cx="0" cy="5302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7662" name="Text Box 42"/>
          <p:cNvSpPr txBox="1">
            <a:spLocks noChangeArrowheads="1"/>
          </p:cNvSpPr>
          <p:nvPr/>
        </p:nvSpPr>
        <p:spPr bwMode="auto">
          <a:xfrm>
            <a:off x="2339975" y="2492375"/>
            <a:ext cx="946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b="0">
                <a:latin typeface="Times New Roman" pitchFamily="18" charset="0"/>
              </a:rPr>
              <a:t>索引表</a:t>
            </a:r>
          </a:p>
        </p:txBody>
      </p:sp>
      <p:sp>
        <p:nvSpPr>
          <p:cNvPr id="291884" name="Line 44"/>
          <p:cNvSpPr>
            <a:spLocks noChangeShapeType="1"/>
          </p:cNvSpPr>
          <p:nvPr/>
        </p:nvSpPr>
        <p:spPr bwMode="auto">
          <a:xfrm>
            <a:off x="3635375" y="206057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85" name="Line 45"/>
          <p:cNvSpPr>
            <a:spLocks noChangeShapeType="1"/>
          </p:cNvSpPr>
          <p:nvPr/>
        </p:nvSpPr>
        <p:spPr bwMode="auto">
          <a:xfrm>
            <a:off x="4264025" y="206057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86" name="Line 46"/>
          <p:cNvSpPr>
            <a:spLocks noChangeShapeType="1"/>
          </p:cNvSpPr>
          <p:nvPr/>
        </p:nvSpPr>
        <p:spPr bwMode="auto">
          <a:xfrm flipV="1">
            <a:off x="5737225" y="47625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87" name="Line 47"/>
          <p:cNvSpPr>
            <a:spLocks noChangeShapeType="1"/>
          </p:cNvSpPr>
          <p:nvPr/>
        </p:nvSpPr>
        <p:spPr bwMode="auto">
          <a:xfrm flipV="1">
            <a:off x="6118225" y="47625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88" name="Line 48"/>
          <p:cNvSpPr>
            <a:spLocks noChangeShapeType="1"/>
          </p:cNvSpPr>
          <p:nvPr/>
        </p:nvSpPr>
        <p:spPr bwMode="auto">
          <a:xfrm flipV="1">
            <a:off x="6499225" y="4762500"/>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1889" name="Line 49"/>
          <p:cNvSpPr>
            <a:spLocks noChangeShapeType="1"/>
          </p:cNvSpPr>
          <p:nvPr/>
        </p:nvSpPr>
        <p:spPr bwMode="auto">
          <a:xfrm flipV="1">
            <a:off x="6875463" y="4776788"/>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Text Box 51"/>
          <p:cNvSpPr txBox="1">
            <a:spLocks noChangeArrowheads="1"/>
          </p:cNvSpPr>
          <p:nvPr/>
        </p:nvSpPr>
        <p:spPr bwMode="auto">
          <a:xfrm>
            <a:off x="1187450" y="1916113"/>
            <a:ext cx="1184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t>Key=57</a:t>
            </a:r>
          </a:p>
        </p:txBody>
      </p:sp>
      <p:sp>
        <p:nvSpPr>
          <p:cNvPr id="291892" name="Line 52"/>
          <p:cNvSpPr>
            <a:spLocks noChangeShapeType="1"/>
          </p:cNvSpPr>
          <p:nvPr/>
        </p:nvSpPr>
        <p:spPr bwMode="auto">
          <a:xfrm>
            <a:off x="4859338" y="2060575"/>
            <a:ext cx="0" cy="3810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1884"/>
                                        </p:tgtEl>
                                        <p:attrNameLst>
                                          <p:attrName>style.visibility</p:attrName>
                                        </p:attrNameLst>
                                      </p:cBhvr>
                                      <p:to>
                                        <p:strVal val="visible"/>
                                      </p:to>
                                    </p:set>
                                  </p:childTnLst>
                                  <p:subTnLst>
                                    <p:set>
                                      <p:cBhvr override="childStyle">
                                        <p:cTn dur="1" fill="hold" display="0" masterRel="nextClick" afterEffect="1"/>
                                        <p:tgtEl>
                                          <p:spTgt spid="291884"/>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1885"/>
                                        </p:tgtEl>
                                        <p:attrNameLst>
                                          <p:attrName>style.visibility</p:attrName>
                                        </p:attrNameLst>
                                      </p:cBhvr>
                                      <p:to>
                                        <p:strVal val="visible"/>
                                      </p:to>
                                    </p:set>
                                  </p:childTnLst>
                                  <p:subTnLst>
                                    <p:set>
                                      <p:cBhvr override="childStyle">
                                        <p:cTn dur="1" fill="hold" display="0" masterRel="nextClick" afterEffect="1"/>
                                        <p:tgtEl>
                                          <p:spTgt spid="29188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1892"/>
                                        </p:tgtEl>
                                        <p:attrNameLst>
                                          <p:attrName>style.visibility</p:attrName>
                                        </p:attrNameLst>
                                      </p:cBhvr>
                                      <p:to>
                                        <p:strVal val="visible"/>
                                      </p:to>
                                    </p:set>
                                  </p:childTnLst>
                                  <p:subTnLst>
                                    <p:set>
                                      <p:cBhvr override="childStyle">
                                        <p:cTn dur="1" fill="hold" display="0" masterRel="nextClick" afterEffect="1"/>
                                        <p:tgtEl>
                                          <p:spTgt spid="291892"/>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1886"/>
                                        </p:tgtEl>
                                        <p:attrNameLst>
                                          <p:attrName>style.visibility</p:attrName>
                                        </p:attrNameLst>
                                      </p:cBhvr>
                                      <p:to>
                                        <p:strVal val="visible"/>
                                      </p:to>
                                    </p:set>
                                  </p:childTnLst>
                                  <p:subTnLst>
                                    <p:set>
                                      <p:cBhvr override="childStyle">
                                        <p:cTn dur="1" fill="hold" display="0" masterRel="nextClick" afterEffect="1"/>
                                        <p:tgtEl>
                                          <p:spTgt spid="29188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1887"/>
                                        </p:tgtEl>
                                        <p:attrNameLst>
                                          <p:attrName>style.visibility</p:attrName>
                                        </p:attrNameLst>
                                      </p:cBhvr>
                                      <p:to>
                                        <p:strVal val="visible"/>
                                      </p:to>
                                    </p:set>
                                  </p:childTnLst>
                                  <p:subTnLst>
                                    <p:set>
                                      <p:cBhvr override="childStyle">
                                        <p:cTn dur="1" fill="hold" display="0" masterRel="nextClick" afterEffect="1"/>
                                        <p:tgtEl>
                                          <p:spTgt spid="29188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91888"/>
                                        </p:tgtEl>
                                        <p:attrNameLst>
                                          <p:attrName>style.visibility</p:attrName>
                                        </p:attrNameLst>
                                      </p:cBhvr>
                                      <p:to>
                                        <p:strVal val="visible"/>
                                      </p:to>
                                    </p:set>
                                  </p:childTnLst>
                                  <p:subTnLst>
                                    <p:set>
                                      <p:cBhvr override="childStyle">
                                        <p:cTn dur="1" fill="hold" display="0" masterRel="nextClick" afterEffect="1"/>
                                        <p:tgtEl>
                                          <p:spTgt spid="29188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91889"/>
                                        </p:tgtEl>
                                        <p:attrNameLst>
                                          <p:attrName>style.visibility</p:attrName>
                                        </p:attrNameLst>
                                      </p:cBhvr>
                                      <p:to>
                                        <p:strVal val="visible"/>
                                      </p:to>
                                    </p:set>
                                  </p:childTnLst>
                                  <p:subTnLst>
                                    <p:set>
                                      <p:cBhvr override="childStyle">
                                        <p:cTn dur="1" fill="hold" display="0" masterRel="nextClick" afterEffect="1"/>
                                        <p:tgtEl>
                                          <p:spTgt spid="29188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84" grpId="0" animBg="1"/>
      <p:bldP spid="291885" grpId="0" animBg="1"/>
      <p:bldP spid="291886" grpId="0" animBg="1"/>
      <p:bldP spid="291887" grpId="0" animBg="1"/>
      <p:bldP spid="291888" grpId="0" animBg="1"/>
      <p:bldP spid="291889" grpId="0" animBg="1"/>
      <p:bldP spid="29189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p:txBody>
          <a:bodyPr/>
          <a:lstStyle/>
          <a:p>
            <a:pPr eaLnBrk="1" hangingPunct="1"/>
            <a:r>
              <a:rPr lang="zh-CN" altLang="en-US" smtClean="0">
                <a:latin typeface="宋体" charset="-122"/>
              </a:rPr>
              <a:t>分块查找</a:t>
            </a:r>
            <a:r>
              <a:rPr lang="en-US" altLang="zh-CN" smtClean="0">
                <a:latin typeface="宋体" charset="-122"/>
              </a:rPr>
              <a:t>——</a:t>
            </a:r>
            <a:r>
              <a:rPr lang="zh-CN" altLang="en-US" smtClean="0">
                <a:latin typeface="宋体" charset="-122"/>
              </a:rPr>
              <a:t>算法实现</a:t>
            </a:r>
          </a:p>
        </p:txBody>
      </p:sp>
      <p:sp>
        <p:nvSpPr>
          <p:cNvPr id="28675" name="Text Box 63"/>
          <p:cNvSpPr txBox="1">
            <a:spLocks noChangeArrowheads="1"/>
          </p:cNvSpPr>
          <p:nvPr/>
        </p:nvSpPr>
        <p:spPr bwMode="auto">
          <a:xfrm>
            <a:off x="250825" y="1700213"/>
            <a:ext cx="4713150" cy="2308324"/>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dirty="0">
                <a:solidFill>
                  <a:srgbClr val="000066"/>
                </a:solidFill>
                <a:latin typeface="Consolas" panose="020B0609020204030204" pitchFamily="49" charset="0"/>
              </a:rPr>
              <a:t>#include &lt;</a:t>
            </a:r>
            <a:r>
              <a:rPr lang="en-US" altLang="zh-CN" dirty="0" err="1" smtClean="0">
                <a:solidFill>
                  <a:srgbClr val="000066"/>
                </a:solidFill>
                <a:latin typeface="Consolas" panose="020B0609020204030204" pitchFamily="49" charset="0"/>
              </a:rPr>
              <a:t>stdio.h</a:t>
            </a:r>
            <a:r>
              <a:rPr lang="en-US" altLang="zh-CN" dirty="0" smtClean="0">
                <a:solidFill>
                  <a:srgbClr val="000066"/>
                </a:solidFill>
                <a:latin typeface="Consolas" panose="020B0609020204030204" pitchFamily="49" charset="0"/>
              </a:rPr>
              <a:t>&gt;</a:t>
            </a:r>
          </a:p>
          <a:p>
            <a:pPr eaLnBrk="1" hangingPunct="1"/>
            <a:endParaRPr lang="en-US" altLang="zh-CN" dirty="0">
              <a:solidFill>
                <a:srgbClr val="000066"/>
              </a:solidFill>
              <a:latin typeface="Consolas" panose="020B0609020204030204" pitchFamily="49" charset="0"/>
            </a:endParaRPr>
          </a:p>
          <a:p>
            <a:pPr eaLnBrk="1" hangingPunct="1"/>
            <a:r>
              <a:rPr lang="en-US" altLang="zh-CN" dirty="0" err="1">
                <a:solidFill>
                  <a:srgbClr val="000066"/>
                </a:solidFill>
                <a:latin typeface="Consolas" panose="020B0609020204030204" pitchFamily="49" charset="0"/>
              </a:rPr>
              <a:t>typedef</a:t>
            </a:r>
            <a:r>
              <a:rPr lang="en-US" altLang="zh-CN" dirty="0">
                <a:solidFill>
                  <a:srgbClr val="000066"/>
                </a:solidFill>
                <a:latin typeface="Consolas" panose="020B0609020204030204" pitchFamily="49" charset="0"/>
              </a:rPr>
              <a:t> </a:t>
            </a:r>
            <a:r>
              <a:rPr lang="en-US" altLang="zh-CN" dirty="0" err="1">
                <a:solidFill>
                  <a:srgbClr val="000066"/>
                </a:solidFill>
                <a:latin typeface="Consolas" panose="020B0609020204030204" pitchFamily="49" charset="0"/>
              </a:rPr>
              <a:t>struct</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int</a:t>
            </a:r>
            <a:r>
              <a:rPr lang="en-US" altLang="zh-CN" dirty="0" smtClean="0">
                <a:solidFill>
                  <a:srgbClr val="000066"/>
                </a:solidFill>
                <a:latin typeface="Consolas" panose="020B0609020204030204" pitchFamily="49" charset="0"/>
              </a:rPr>
              <a:t> </a:t>
            </a:r>
            <a:r>
              <a:rPr lang="en-US" altLang="zh-CN" dirty="0">
                <a:solidFill>
                  <a:srgbClr val="000066"/>
                </a:solidFill>
                <a:latin typeface="Consolas" panose="020B0609020204030204" pitchFamily="49" charset="0"/>
              </a:rPr>
              <a:t>key</a:t>
            </a:r>
            <a:r>
              <a:rPr lang="en-US" altLang="zh-CN" dirty="0" smtClean="0">
                <a:solidFill>
                  <a:srgbClr val="000066"/>
                </a:solidFill>
                <a:latin typeface="Consolas" panose="020B0609020204030204" pitchFamily="49" charset="0"/>
              </a:rPr>
              <a:t>;   /*  </a:t>
            </a:r>
            <a:r>
              <a:rPr lang="zh-CN" altLang="en-US" b="0" dirty="0">
                <a:solidFill>
                  <a:srgbClr val="000066"/>
                </a:solidFill>
                <a:latin typeface="Consolas" panose="020B0609020204030204" pitchFamily="49" charset="0"/>
              </a:rPr>
              <a:t>块最大值      </a:t>
            </a:r>
            <a:r>
              <a:rPr lang="zh-CN" altLang="en-US" dirty="0">
                <a:solidFill>
                  <a:srgbClr val="000066"/>
                </a:solidFill>
                <a:latin typeface="Consolas" panose="020B0609020204030204" pitchFamily="49" charset="0"/>
              </a:rPr>
              <a:t> *</a:t>
            </a:r>
            <a:r>
              <a:rPr lang="en-US" altLang="zh-CN" dirty="0">
                <a:solidFill>
                  <a:srgbClr val="000066"/>
                </a:solidFill>
                <a:latin typeface="Consolas" panose="020B0609020204030204" pitchFamily="49" charset="0"/>
              </a:rPr>
              <a:t>/ </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int</a:t>
            </a:r>
            <a:r>
              <a:rPr lang="en-US" altLang="zh-CN" dirty="0" smtClean="0">
                <a:solidFill>
                  <a:srgbClr val="000066"/>
                </a:solidFill>
                <a:latin typeface="Consolas" panose="020B0609020204030204" pitchFamily="49" charset="0"/>
              </a:rPr>
              <a:t> </a:t>
            </a:r>
            <a:r>
              <a:rPr lang="en-US" altLang="zh-CN" dirty="0">
                <a:solidFill>
                  <a:srgbClr val="000066"/>
                </a:solidFill>
                <a:latin typeface="Consolas" panose="020B0609020204030204" pitchFamily="49" charset="0"/>
              </a:rPr>
              <a:t>link;  /*  </a:t>
            </a:r>
            <a:r>
              <a:rPr lang="zh-CN" altLang="en-US" b="0" dirty="0">
                <a:solidFill>
                  <a:srgbClr val="000066"/>
                </a:solidFill>
                <a:latin typeface="Consolas" panose="020B0609020204030204" pitchFamily="49" charset="0"/>
              </a:rPr>
              <a:t>指向块入口地址</a:t>
            </a:r>
            <a:r>
              <a:rPr lang="zh-CN" altLang="en-US" dirty="0">
                <a:solidFill>
                  <a:srgbClr val="000066"/>
                </a:solidFill>
                <a:latin typeface="Consolas" panose="020B0609020204030204" pitchFamily="49" charset="0"/>
              </a:rPr>
              <a:t> </a:t>
            </a:r>
            <a:r>
              <a:rPr lang="zh-CN" altLang="en-US" dirty="0" smtClean="0">
                <a:solidFill>
                  <a:srgbClr val="000066"/>
                </a:solidFill>
                <a:latin typeface="Consolas" panose="020B0609020204030204" pitchFamily="49" charset="0"/>
              </a:rPr>
              <a:t>*</a:t>
            </a:r>
            <a:r>
              <a:rPr lang="en-US" altLang="zh-CN" dirty="0" smtClean="0">
                <a:solidFill>
                  <a:srgbClr val="000066"/>
                </a:solidFill>
                <a:latin typeface="Consolas" panose="020B0609020204030204" pitchFamily="49" charset="0"/>
              </a:rPr>
              <a:t>/ </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index</a:t>
            </a:r>
            <a:r>
              <a:rPr lang="en-US" altLang="zh-CN" dirty="0">
                <a:solidFill>
                  <a:srgbClr val="000066"/>
                </a:solidFill>
                <a:latin typeface="Consolas" panose="020B0609020204030204" pitchFamily="49" charset="0"/>
              </a:rPr>
              <a:t>;</a:t>
            </a:r>
          </a:p>
          <a:p>
            <a:pPr eaLnBrk="1" hangingPunct="1"/>
            <a:endParaRPr lang="en-US" altLang="zh-CN" dirty="0">
              <a:solidFill>
                <a:srgbClr val="000066"/>
              </a:solidFill>
              <a:latin typeface="Consolas" panose="020B0609020204030204" pitchFamily="49" charset="0"/>
            </a:endParaRPr>
          </a:p>
        </p:txBody>
      </p:sp>
      <p:sp>
        <p:nvSpPr>
          <p:cNvPr id="292928" name="Text Box 64"/>
          <p:cNvSpPr txBox="1">
            <a:spLocks noChangeArrowheads="1"/>
          </p:cNvSpPr>
          <p:nvPr/>
        </p:nvSpPr>
        <p:spPr bwMode="auto">
          <a:xfrm>
            <a:off x="683568" y="1700213"/>
            <a:ext cx="8289449" cy="452431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dirty="0" err="1" smtClean="0">
                <a:solidFill>
                  <a:srgbClr val="000066"/>
                </a:solidFill>
                <a:latin typeface="Consolas" panose="020B0609020204030204" pitchFamily="49" charset="0"/>
              </a:rPr>
              <a:t>int</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index_seq_search</a:t>
            </a:r>
            <a:r>
              <a:rPr lang="en-US" altLang="zh-CN" dirty="0" smtClean="0">
                <a:solidFill>
                  <a:srgbClr val="000066"/>
                </a:solidFill>
                <a:latin typeface="Consolas" panose="020B0609020204030204" pitchFamily="49" charset="0"/>
              </a:rPr>
              <a:t>(index </a:t>
            </a:r>
            <a:r>
              <a:rPr lang="en-US" altLang="zh-CN" dirty="0" err="1">
                <a:solidFill>
                  <a:srgbClr val="000066"/>
                </a:solidFill>
                <a:latin typeface="Consolas" panose="020B0609020204030204" pitchFamily="49" charset="0"/>
              </a:rPr>
              <a:t>ls</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int</a:t>
            </a:r>
            <a:r>
              <a:rPr lang="en-US" altLang="zh-CN" dirty="0" smtClean="0">
                <a:solidFill>
                  <a:srgbClr val="000066"/>
                </a:solidFill>
                <a:latin typeface="Consolas" panose="020B0609020204030204" pitchFamily="49" charset="0"/>
              </a:rPr>
              <a:t> </a:t>
            </a:r>
            <a:r>
              <a:rPr lang="en-US" altLang="zh-CN" dirty="0">
                <a:solidFill>
                  <a:srgbClr val="000066"/>
                </a:solidFill>
                <a:latin typeface="Consolas" panose="020B0609020204030204" pitchFamily="49" charset="0"/>
              </a:rPr>
              <a:t>s</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int</a:t>
            </a:r>
            <a:r>
              <a:rPr lang="en-US" altLang="zh-CN" dirty="0" smtClean="0">
                <a:solidFill>
                  <a:srgbClr val="000066"/>
                </a:solidFill>
                <a:latin typeface="Consolas" panose="020B0609020204030204" pitchFamily="49" charset="0"/>
              </a:rPr>
              <a:t> </a:t>
            </a:r>
            <a:r>
              <a:rPr lang="en-US" altLang="zh-CN" dirty="0">
                <a:solidFill>
                  <a:srgbClr val="000066"/>
                </a:solidFill>
                <a:latin typeface="Consolas" panose="020B0609020204030204" pitchFamily="49" charset="0"/>
              </a:rPr>
              <a:t>m</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int</a:t>
            </a:r>
            <a:r>
              <a:rPr lang="en-US" altLang="zh-CN" dirty="0" smtClean="0">
                <a:solidFill>
                  <a:srgbClr val="000066"/>
                </a:solidFill>
                <a:latin typeface="Consolas" panose="020B0609020204030204" pitchFamily="49" charset="0"/>
              </a:rPr>
              <a:t> </a:t>
            </a:r>
            <a:r>
              <a:rPr lang="en-US" altLang="zh-CN" dirty="0">
                <a:solidFill>
                  <a:srgbClr val="000066"/>
                </a:solidFill>
                <a:latin typeface="Consolas" panose="020B0609020204030204" pitchFamily="49" charset="0"/>
              </a:rPr>
              <a:t>key</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int</a:t>
            </a:r>
            <a:r>
              <a:rPr lang="en-US" altLang="zh-CN" dirty="0" smtClean="0">
                <a:solidFill>
                  <a:srgbClr val="000066"/>
                </a:solidFill>
                <a:latin typeface="Consolas" panose="020B0609020204030204" pitchFamily="49" charset="0"/>
              </a:rPr>
              <a:t> </a:t>
            </a:r>
            <a:r>
              <a:rPr lang="en-US" altLang="zh-CN" dirty="0">
                <a:solidFill>
                  <a:srgbClr val="000066"/>
                </a:solidFill>
                <a:latin typeface="Consolas" panose="020B0609020204030204" pitchFamily="49" charset="0"/>
              </a:rPr>
              <a:t>l)</a:t>
            </a:r>
          </a:p>
          <a:p>
            <a:pPr eaLnBrk="1" hangingPunct="1"/>
            <a:r>
              <a:rPr lang="en-US" altLang="zh-CN" dirty="0">
                <a:solidFill>
                  <a:srgbClr val="000066"/>
                </a:solidFill>
                <a:latin typeface="Consolas" panose="020B0609020204030204" pitchFamily="49" charset="0"/>
              </a:rPr>
              <a:t>/* </a:t>
            </a:r>
            <a:r>
              <a:rPr lang="en-US" altLang="zh-CN" dirty="0" err="1">
                <a:solidFill>
                  <a:srgbClr val="000066"/>
                </a:solidFill>
                <a:latin typeface="Consolas" panose="020B0609020204030204" pitchFamily="49" charset="0"/>
              </a:rPr>
              <a:t>ls</a:t>
            </a:r>
            <a:r>
              <a:rPr lang="en-US" altLang="zh-CN" dirty="0">
                <a:solidFill>
                  <a:srgbClr val="000066"/>
                </a:solidFill>
                <a:latin typeface="Consolas" panose="020B0609020204030204" pitchFamily="49" charset="0"/>
              </a:rPr>
              <a:t>[]</a:t>
            </a:r>
            <a:r>
              <a:rPr lang="zh-CN" altLang="en-US" dirty="0">
                <a:solidFill>
                  <a:srgbClr val="000066"/>
                </a:solidFill>
                <a:latin typeface="Consolas" panose="020B0609020204030204" pitchFamily="49" charset="0"/>
              </a:rPr>
              <a:t>索引表，</a:t>
            </a:r>
            <a:r>
              <a:rPr lang="en-US" altLang="zh-CN" dirty="0">
                <a:solidFill>
                  <a:srgbClr val="000066"/>
                </a:solidFill>
                <a:latin typeface="Consolas" panose="020B0609020204030204" pitchFamily="49" charset="0"/>
              </a:rPr>
              <a:t>s[]</a:t>
            </a:r>
            <a:r>
              <a:rPr lang="zh-CN" altLang="en-US" dirty="0">
                <a:solidFill>
                  <a:srgbClr val="000066"/>
                </a:solidFill>
                <a:latin typeface="Consolas" panose="020B0609020204030204" pitchFamily="49" charset="0"/>
              </a:rPr>
              <a:t>待查表，</a:t>
            </a:r>
            <a:r>
              <a:rPr lang="en-US" altLang="zh-CN" dirty="0">
                <a:solidFill>
                  <a:srgbClr val="000066"/>
                </a:solidFill>
                <a:latin typeface="Consolas" panose="020B0609020204030204" pitchFamily="49" charset="0"/>
              </a:rPr>
              <a:t>m</a:t>
            </a:r>
            <a:r>
              <a:rPr lang="zh-CN" altLang="en-US" dirty="0">
                <a:solidFill>
                  <a:srgbClr val="000066"/>
                </a:solidFill>
                <a:latin typeface="Consolas" panose="020B0609020204030204" pitchFamily="49" charset="0"/>
              </a:rPr>
              <a:t>块数，</a:t>
            </a:r>
            <a:r>
              <a:rPr lang="en-US" altLang="zh-CN" dirty="0">
                <a:solidFill>
                  <a:srgbClr val="000066"/>
                </a:solidFill>
                <a:latin typeface="Consolas" panose="020B0609020204030204" pitchFamily="49" charset="0"/>
              </a:rPr>
              <a:t>key</a:t>
            </a:r>
            <a:r>
              <a:rPr lang="zh-CN" altLang="en-US" dirty="0">
                <a:solidFill>
                  <a:srgbClr val="000066"/>
                </a:solidFill>
                <a:latin typeface="Consolas" panose="020B0609020204030204" pitchFamily="49" charset="0"/>
              </a:rPr>
              <a:t>要找的值，</a:t>
            </a:r>
            <a:r>
              <a:rPr lang="en-US" altLang="zh-CN" dirty="0">
                <a:solidFill>
                  <a:srgbClr val="000066"/>
                </a:solidFill>
                <a:latin typeface="Consolas" panose="020B0609020204030204" pitchFamily="49" charset="0"/>
              </a:rPr>
              <a:t>l</a:t>
            </a:r>
            <a:r>
              <a:rPr lang="zh-CN" altLang="en-US" dirty="0">
                <a:solidFill>
                  <a:srgbClr val="000066"/>
                </a:solidFill>
                <a:latin typeface="Consolas" panose="020B0609020204030204" pitchFamily="49" charset="0"/>
              </a:rPr>
              <a:t>块长度*</a:t>
            </a:r>
            <a:r>
              <a:rPr lang="en-US" altLang="zh-CN" dirty="0" smtClean="0">
                <a:solidFill>
                  <a:srgbClr val="000066"/>
                </a:solidFill>
                <a:latin typeface="Consolas" panose="020B0609020204030204" pitchFamily="49" charset="0"/>
              </a:rPr>
              <a:t>/</a:t>
            </a:r>
          </a:p>
          <a:p>
            <a:pPr eaLnBrk="1" hangingPunct="1"/>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int</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i,j</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a:t>
            </a:r>
            <a:r>
              <a:rPr lang="en-US" altLang="zh-CN" dirty="0" smtClean="0">
                <a:solidFill>
                  <a:srgbClr val="000066"/>
                </a:solidFill>
                <a:latin typeface="Consolas" panose="020B0609020204030204" pitchFamily="49" charset="0"/>
              </a:rPr>
              <a:t>=0</a:t>
            </a:r>
            <a:r>
              <a:rPr lang="en-US" altLang="zh-CN" dirty="0">
                <a:solidFill>
                  <a:srgbClr val="000066"/>
                </a:solidFill>
                <a:latin typeface="Consolas" panose="020B0609020204030204" pitchFamily="49" charset="0"/>
              </a:rPr>
              <a:t>;</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while(</a:t>
            </a:r>
            <a:r>
              <a:rPr lang="en-US" altLang="zh-CN" dirty="0" err="1" smtClean="0">
                <a:solidFill>
                  <a:srgbClr val="000066"/>
                </a:solidFill>
                <a:latin typeface="Consolas" panose="020B0609020204030204" pitchFamily="49" charset="0"/>
              </a:rPr>
              <a:t>i</a:t>
            </a:r>
            <a:r>
              <a:rPr lang="en-US" altLang="zh-CN" dirty="0" smtClean="0">
                <a:solidFill>
                  <a:srgbClr val="000066"/>
                </a:solidFill>
                <a:latin typeface="Consolas" panose="020B0609020204030204" pitchFamily="49" charset="0"/>
              </a:rPr>
              <a:t>&lt;m </a:t>
            </a:r>
            <a:r>
              <a:rPr lang="en-US" altLang="zh-CN" dirty="0">
                <a:solidFill>
                  <a:srgbClr val="000066"/>
                </a:solidFill>
                <a:latin typeface="Consolas" panose="020B0609020204030204" pitchFamily="49" charset="0"/>
              </a:rPr>
              <a:t>&amp;&amp; key&gt;</a:t>
            </a:r>
            <a:r>
              <a:rPr lang="en-US" altLang="zh-CN" dirty="0" err="1">
                <a:solidFill>
                  <a:srgbClr val="000066"/>
                </a:solidFill>
                <a:latin typeface="Consolas" panose="020B0609020204030204" pitchFamily="49" charset="0"/>
              </a:rPr>
              <a:t>ls</a:t>
            </a:r>
            <a:r>
              <a:rPr lang="en-US" altLang="zh-CN" dirty="0">
                <a:solidFill>
                  <a:srgbClr val="000066"/>
                </a:solidFill>
                <a:latin typeface="Consolas" panose="020B0609020204030204" pitchFamily="49" charset="0"/>
              </a:rPr>
              <a:t>[</a:t>
            </a:r>
            <a:r>
              <a:rPr lang="en-US" altLang="zh-CN" dirty="0" err="1">
                <a:solidFill>
                  <a:srgbClr val="000066"/>
                </a:solidFill>
                <a:latin typeface="Consolas" panose="020B0609020204030204" pitchFamily="49" charset="0"/>
              </a:rPr>
              <a:t>i</a:t>
            </a:r>
            <a:r>
              <a:rPr lang="en-US" altLang="zh-CN" dirty="0">
                <a:solidFill>
                  <a:srgbClr val="000066"/>
                </a:solidFill>
                <a:latin typeface="Consolas" panose="020B0609020204030204" pitchFamily="49" charset="0"/>
              </a:rPr>
              <a:t>].key) </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i</a:t>
            </a:r>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a:t>
            </a:r>
            <a:r>
              <a:rPr lang="zh-CN" altLang="en-US" dirty="0" smtClean="0">
                <a:solidFill>
                  <a:srgbClr val="000066"/>
                </a:solidFill>
                <a:latin typeface="Consolas" panose="020B0609020204030204" pitchFamily="49" charset="0"/>
              </a:rPr>
              <a:t>确定</a:t>
            </a:r>
            <a:r>
              <a:rPr lang="zh-CN" altLang="en-US" dirty="0">
                <a:solidFill>
                  <a:srgbClr val="000066"/>
                </a:solidFill>
                <a:latin typeface="Consolas" panose="020B0609020204030204" pitchFamily="49" charset="0"/>
              </a:rPr>
              <a:t>在哪块查找 </a:t>
            </a:r>
            <a:r>
              <a:rPr lang="zh-CN" altLang="en-US" dirty="0" smtClean="0">
                <a:solidFill>
                  <a:srgbClr val="000066"/>
                </a:solidFill>
                <a:latin typeface="Consolas" panose="020B0609020204030204" pitchFamily="49" charset="0"/>
              </a:rPr>
              <a:t>*</a:t>
            </a:r>
            <a:r>
              <a:rPr lang="en-US" altLang="zh-CN" dirty="0" smtClean="0">
                <a:solidFill>
                  <a:srgbClr val="000066"/>
                </a:solidFill>
                <a:latin typeface="Consolas" panose="020B0609020204030204" pitchFamily="49" charset="0"/>
              </a:rPr>
              <a:t>/</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if(</a:t>
            </a:r>
            <a:r>
              <a:rPr lang="en-US" altLang="zh-CN" dirty="0" err="1" smtClean="0">
                <a:solidFill>
                  <a:srgbClr val="000066"/>
                </a:solidFill>
                <a:latin typeface="Consolas" panose="020B0609020204030204" pitchFamily="49" charset="0"/>
              </a:rPr>
              <a:t>i</a:t>
            </a:r>
            <a:r>
              <a:rPr lang="en-US" altLang="zh-CN" dirty="0" smtClean="0">
                <a:solidFill>
                  <a:srgbClr val="000066"/>
                </a:solidFill>
                <a:latin typeface="Consolas" panose="020B0609020204030204" pitchFamily="49" charset="0"/>
              </a:rPr>
              <a:t> &gt;= m</a:t>
            </a:r>
            <a:r>
              <a:rPr lang="en-US" altLang="zh-CN" dirty="0">
                <a:solidFill>
                  <a:srgbClr val="000066"/>
                </a:solidFill>
                <a:latin typeface="Consolas" panose="020B0609020204030204" pitchFamily="49" charset="0"/>
              </a:rPr>
              <a:t>)</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printf</a:t>
            </a:r>
            <a:r>
              <a:rPr lang="en-US" altLang="zh-CN" dirty="0">
                <a:solidFill>
                  <a:srgbClr val="000066"/>
                </a:solidFill>
                <a:latin typeface="Consolas" panose="020B0609020204030204" pitchFamily="49" charset="0"/>
              </a:rPr>
              <a:t>("Searching failure\n</a:t>
            </a:r>
            <a:r>
              <a:rPr lang="en-US" altLang="zh-CN" dirty="0" smtClean="0">
                <a:solidFill>
                  <a:srgbClr val="000066"/>
                </a:solidFill>
                <a:latin typeface="Consolas" panose="020B0609020204030204" pitchFamily="49" charset="0"/>
              </a:rPr>
              <a:t>"); return</a:t>
            </a:r>
            <a:r>
              <a:rPr lang="en-US" altLang="zh-CN" dirty="0">
                <a:solidFill>
                  <a:srgbClr val="000066"/>
                </a:solidFill>
                <a:latin typeface="Consolas" panose="020B0609020204030204" pitchFamily="49" charset="0"/>
              </a:rPr>
              <a:t>(-1</a:t>
            </a:r>
            <a:r>
              <a:rPr lang="en-US" altLang="zh-CN" dirty="0" smtClean="0">
                <a:solidFill>
                  <a:srgbClr val="000066"/>
                </a:solidFill>
                <a:latin typeface="Consolas" panose="020B0609020204030204" pitchFamily="49" charset="0"/>
              </a:rPr>
              <a:t>); }</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else                              /* </a:t>
            </a:r>
            <a:r>
              <a:rPr lang="zh-CN" altLang="en-US" dirty="0" smtClean="0">
                <a:solidFill>
                  <a:srgbClr val="000066"/>
                </a:solidFill>
                <a:latin typeface="Consolas" panose="020B0609020204030204" pitchFamily="49" charset="0"/>
              </a:rPr>
              <a:t>否则</a:t>
            </a:r>
            <a:r>
              <a:rPr lang="zh-CN" altLang="en-US" dirty="0">
                <a:solidFill>
                  <a:srgbClr val="000066"/>
                </a:solidFill>
                <a:latin typeface="Consolas" panose="020B0609020204030204" pitchFamily="49" charset="0"/>
              </a:rPr>
              <a:t>，查找成功处理  *</a:t>
            </a:r>
            <a:r>
              <a:rPr lang="en-US" altLang="zh-CN" dirty="0">
                <a:solidFill>
                  <a:srgbClr val="000066"/>
                </a:solidFill>
                <a:latin typeface="Consolas" panose="020B0609020204030204" pitchFamily="49" charset="0"/>
              </a:rPr>
              <a:t>/</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j = </a:t>
            </a:r>
            <a:r>
              <a:rPr lang="en-US" altLang="zh-CN" dirty="0" err="1" smtClean="0">
                <a:solidFill>
                  <a:srgbClr val="000066"/>
                </a:solidFill>
                <a:latin typeface="Consolas" panose="020B0609020204030204" pitchFamily="49" charset="0"/>
              </a:rPr>
              <a:t>ls</a:t>
            </a:r>
            <a:r>
              <a:rPr lang="en-US" altLang="zh-CN" dirty="0" smtClean="0">
                <a:solidFill>
                  <a:srgbClr val="000066"/>
                </a:solidFill>
                <a:latin typeface="Consolas" panose="020B0609020204030204" pitchFamily="49" charset="0"/>
              </a:rPr>
              <a:t>[</a:t>
            </a:r>
            <a:r>
              <a:rPr lang="en-US" altLang="zh-CN" dirty="0" err="1" smtClean="0">
                <a:solidFill>
                  <a:srgbClr val="000066"/>
                </a:solidFill>
                <a:latin typeface="Consolas" panose="020B0609020204030204" pitchFamily="49" charset="0"/>
              </a:rPr>
              <a:t>i</a:t>
            </a:r>
            <a:r>
              <a:rPr lang="en-US" altLang="zh-CN" dirty="0">
                <a:solidFill>
                  <a:srgbClr val="000066"/>
                </a:solidFill>
                <a:latin typeface="Consolas" panose="020B0609020204030204" pitchFamily="49" charset="0"/>
              </a:rPr>
              <a:t>].link;   </a:t>
            </a:r>
            <a:r>
              <a:rPr lang="en-US" altLang="zh-CN" dirty="0" smtClean="0">
                <a:solidFill>
                  <a:srgbClr val="000066"/>
                </a:solidFill>
                <a:latin typeface="Consolas" panose="020B0609020204030204" pitchFamily="49" charset="0"/>
              </a:rPr>
              <a:t>             /*  </a:t>
            </a:r>
            <a:r>
              <a:rPr lang="zh-CN" altLang="en-US" dirty="0">
                <a:solidFill>
                  <a:srgbClr val="000066"/>
                </a:solidFill>
                <a:latin typeface="Consolas" panose="020B0609020204030204" pitchFamily="49" charset="0"/>
              </a:rPr>
              <a:t>块入口地址   *</a:t>
            </a:r>
            <a:r>
              <a:rPr lang="en-US" altLang="zh-CN" dirty="0">
                <a:solidFill>
                  <a:srgbClr val="000066"/>
                </a:solidFill>
                <a:latin typeface="Consolas" panose="020B0609020204030204" pitchFamily="49" charset="0"/>
              </a:rPr>
              <a:t>/</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while </a:t>
            </a:r>
            <a:r>
              <a:rPr lang="en-US" altLang="zh-CN" dirty="0">
                <a:solidFill>
                  <a:srgbClr val="000066"/>
                </a:solidFill>
                <a:latin typeface="Consolas" panose="020B0609020204030204" pitchFamily="49" charset="0"/>
              </a:rPr>
              <a:t>(key !=s[j] &amp;&amp; (j-</a:t>
            </a:r>
            <a:r>
              <a:rPr lang="en-US" altLang="zh-CN" dirty="0" err="1">
                <a:solidFill>
                  <a:srgbClr val="000066"/>
                </a:solidFill>
                <a:latin typeface="Consolas" panose="020B0609020204030204" pitchFamily="49" charset="0"/>
              </a:rPr>
              <a:t>ls</a:t>
            </a:r>
            <a:r>
              <a:rPr lang="en-US" altLang="zh-CN" dirty="0">
                <a:solidFill>
                  <a:srgbClr val="000066"/>
                </a:solidFill>
                <a:latin typeface="Consolas" panose="020B0609020204030204" pitchFamily="49" charset="0"/>
              </a:rPr>
              <a:t>[</a:t>
            </a:r>
            <a:r>
              <a:rPr lang="en-US" altLang="zh-CN" dirty="0" err="1">
                <a:solidFill>
                  <a:srgbClr val="000066"/>
                </a:solidFill>
                <a:latin typeface="Consolas" panose="020B0609020204030204" pitchFamily="49" charset="0"/>
              </a:rPr>
              <a:t>i</a:t>
            </a:r>
            <a:r>
              <a:rPr lang="en-US" altLang="zh-CN" dirty="0">
                <a:solidFill>
                  <a:srgbClr val="000066"/>
                </a:solidFill>
                <a:latin typeface="Consolas" panose="020B0609020204030204" pitchFamily="49" charset="0"/>
              </a:rPr>
              <a:t>].link)&lt;l) j++;</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if(key</a:t>
            </a:r>
            <a:r>
              <a:rPr lang="en-US" altLang="zh-CN" dirty="0">
                <a:solidFill>
                  <a:srgbClr val="000066"/>
                </a:solidFill>
                <a:latin typeface="Consolas" panose="020B0609020204030204" pitchFamily="49" charset="0"/>
              </a:rPr>
              <a:t>==s[j</a:t>
            </a:r>
            <a:r>
              <a:rPr lang="en-US" altLang="zh-CN" dirty="0" smtClean="0">
                <a:solidFill>
                  <a:srgbClr val="000066"/>
                </a:solidFill>
                <a:latin typeface="Consolas" panose="020B0609020204030204" pitchFamily="49" charset="0"/>
              </a:rPr>
              <a:t>] &amp;&amp; (</a:t>
            </a:r>
            <a:r>
              <a:rPr lang="en-US" altLang="zh-CN" dirty="0">
                <a:solidFill>
                  <a:srgbClr val="000066"/>
                </a:solidFill>
                <a:latin typeface="Consolas" panose="020B0609020204030204" pitchFamily="49" charset="0"/>
              </a:rPr>
              <a:t>j-</a:t>
            </a:r>
            <a:r>
              <a:rPr lang="en-US" altLang="zh-CN" dirty="0" err="1">
                <a:solidFill>
                  <a:srgbClr val="000066"/>
                </a:solidFill>
                <a:latin typeface="Consolas" panose="020B0609020204030204" pitchFamily="49" charset="0"/>
              </a:rPr>
              <a:t>ls</a:t>
            </a:r>
            <a:r>
              <a:rPr lang="en-US" altLang="zh-CN" dirty="0">
                <a:solidFill>
                  <a:srgbClr val="000066"/>
                </a:solidFill>
                <a:latin typeface="Consolas" panose="020B0609020204030204" pitchFamily="49" charset="0"/>
              </a:rPr>
              <a:t>[</a:t>
            </a:r>
            <a:r>
              <a:rPr lang="en-US" altLang="zh-CN" dirty="0" err="1">
                <a:solidFill>
                  <a:srgbClr val="000066"/>
                </a:solidFill>
                <a:latin typeface="Consolas" panose="020B0609020204030204" pitchFamily="49" charset="0"/>
              </a:rPr>
              <a:t>i</a:t>
            </a:r>
            <a:r>
              <a:rPr lang="en-US" altLang="zh-CN" dirty="0">
                <a:solidFill>
                  <a:srgbClr val="000066"/>
                </a:solidFill>
                <a:latin typeface="Consolas" panose="020B0609020204030204" pitchFamily="49" charset="0"/>
              </a:rPr>
              <a:t>].link)&lt;l</a:t>
            </a:r>
            <a:r>
              <a:rPr lang="en-US" altLang="zh-CN" dirty="0" smtClean="0">
                <a:solidFill>
                  <a:srgbClr val="000066"/>
                </a:solidFill>
                <a:latin typeface="Consolas" panose="020B0609020204030204" pitchFamily="49" charset="0"/>
              </a:rPr>
              <a:t>) /* </a:t>
            </a:r>
            <a:r>
              <a:rPr lang="zh-CN" altLang="en-US" dirty="0">
                <a:solidFill>
                  <a:srgbClr val="000066"/>
                </a:solidFill>
                <a:latin typeface="Consolas" panose="020B0609020204030204" pitchFamily="49" charset="0"/>
              </a:rPr>
              <a:t>查找</a:t>
            </a:r>
            <a:r>
              <a:rPr lang="zh-CN" altLang="en-US" dirty="0" smtClean="0">
                <a:solidFill>
                  <a:srgbClr val="000066"/>
                </a:solidFill>
                <a:latin typeface="Consolas" panose="020B0609020204030204" pitchFamily="49" charset="0"/>
              </a:rPr>
              <a:t>成功 *</a:t>
            </a:r>
            <a:r>
              <a:rPr lang="en-US" altLang="zh-CN" dirty="0" smtClean="0">
                <a:solidFill>
                  <a:srgbClr val="000066"/>
                </a:solidFill>
                <a:latin typeface="Consolas" panose="020B0609020204030204" pitchFamily="49" charset="0"/>
              </a:rPr>
              <a:t>/</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a:t>
            </a:r>
            <a:r>
              <a:rPr lang="en-US" altLang="zh-CN" dirty="0" err="1" smtClean="0">
                <a:solidFill>
                  <a:srgbClr val="000066"/>
                </a:solidFill>
                <a:latin typeface="Consolas" panose="020B0609020204030204" pitchFamily="49" charset="0"/>
              </a:rPr>
              <a:t>printf</a:t>
            </a:r>
            <a:r>
              <a:rPr lang="en-US" altLang="zh-CN" dirty="0">
                <a:solidFill>
                  <a:srgbClr val="000066"/>
                </a:solidFill>
                <a:latin typeface="Consolas" panose="020B0609020204030204" pitchFamily="49" charset="0"/>
              </a:rPr>
              <a:t>("Successful search\n", s[j]);</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return (j); }</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else                              /* </a:t>
            </a:r>
            <a:r>
              <a:rPr lang="zh-CN" altLang="en-US" dirty="0" smtClean="0">
                <a:solidFill>
                  <a:srgbClr val="000066"/>
                </a:solidFill>
                <a:latin typeface="Consolas" panose="020B0609020204030204" pitchFamily="49" charset="0"/>
              </a:rPr>
              <a:t>查找失败 *</a:t>
            </a:r>
            <a:r>
              <a:rPr lang="en-US" altLang="zh-CN" dirty="0" smtClean="0">
                <a:solidFill>
                  <a:srgbClr val="000066"/>
                </a:solidFill>
                <a:latin typeface="Consolas" panose="020B0609020204030204" pitchFamily="49" charset="0"/>
              </a:rPr>
              <a:t>/</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     {  </a:t>
            </a:r>
            <a:r>
              <a:rPr lang="en-US" altLang="zh-CN" dirty="0" err="1">
                <a:solidFill>
                  <a:srgbClr val="000066"/>
                </a:solidFill>
                <a:latin typeface="Consolas" panose="020B0609020204030204" pitchFamily="49" charset="0"/>
              </a:rPr>
              <a:t>printf</a:t>
            </a:r>
            <a:r>
              <a:rPr lang="en-US" altLang="zh-CN" dirty="0">
                <a:solidFill>
                  <a:srgbClr val="000066"/>
                </a:solidFill>
                <a:latin typeface="Consolas" panose="020B0609020204030204" pitchFamily="49" charset="0"/>
              </a:rPr>
              <a:t>("Searching failure\n");</a:t>
            </a:r>
          </a:p>
          <a:p>
            <a:pPr eaLnBrk="1" hangingPunct="1"/>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return (-</a:t>
            </a:r>
            <a:r>
              <a:rPr lang="en-US" altLang="zh-CN" dirty="0">
                <a:solidFill>
                  <a:srgbClr val="000066"/>
                </a:solidFill>
                <a:latin typeface="Consolas" panose="020B0609020204030204" pitchFamily="49" charset="0"/>
              </a:rPr>
              <a:t>1</a:t>
            </a:r>
            <a:r>
              <a:rPr lang="en-US" altLang="zh-CN" dirty="0" smtClean="0">
                <a:solidFill>
                  <a:srgbClr val="000066"/>
                </a:solidFill>
                <a:latin typeface="Consolas" panose="020B0609020204030204" pitchFamily="49" charset="0"/>
              </a:rPr>
              <a:t>); }</a:t>
            </a:r>
            <a:r>
              <a:rPr lang="en-US" altLang="zh-CN" dirty="0">
                <a:solidFill>
                  <a:srgbClr val="000066"/>
                </a:solidFill>
                <a:latin typeface="Consolas" panose="020B0609020204030204" pitchFamily="49" charset="0"/>
              </a:rPr>
              <a:t> </a:t>
            </a:r>
            <a:r>
              <a:rPr lang="en-US" altLang="zh-CN" dirty="0" smtClean="0">
                <a:solidFill>
                  <a:srgbClr val="000066"/>
                </a:solidFill>
                <a:latin typeface="Consolas" panose="020B0609020204030204" pitchFamily="49" charset="0"/>
              </a:rPr>
              <a:t>}</a:t>
            </a:r>
            <a:endParaRPr lang="en-US" altLang="zh-CN" dirty="0">
              <a:solidFill>
                <a:srgbClr val="000066"/>
              </a:solidFill>
              <a:latin typeface="Consolas" panose="020B0609020204030204" pitchFamily="49" charset="0"/>
            </a:endParaRPr>
          </a:p>
          <a:p>
            <a:pPr eaLnBrk="1" hangingPunct="1"/>
            <a:r>
              <a:rPr lang="en-US" altLang="zh-CN" dirty="0">
                <a:solidFill>
                  <a:srgbClr val="000066"/>
                </a:solidFill>
                <a:latin typeface="Consolas" panose="020B0609020204030204" pitchFamily="49" charset="0"/>
              </a:rPr>
              <a:t>} /*   </a:t>
            </a:r>
            <a:r>
              <a:rPr lang="zh-CN" altLang="en-US" dirty="0">
                <a:solidFill>
                  <a:srgbClr val="000066"/>
                </a:solidFill>
                <a:latin typeface="Consolas" panose="020B0609020204030204" pitchFamily="49" charset="0"/>
              </a:rPr>
              <a:t>结束  *</a:t>
            </a:r>
            <a:r>
              <a:rPr lang="en-US" altLang="zh-CN" dirty="0">
                <a:solidFill>
                  <a:srgbClr val="000066"/>
                </a:solidFill>
                <a:latin typeface="Consolas" panose="020B0609020204030204" pitchFamily="49"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2928"/>
                                        </p:tgtEl>
                                        <p:attrNameLst>
                                          <p:attrName>style.visibility</p:attrName>
                                        </p:attrNameLst>
                                      </p:cBhvr>
                                      <p:to>
                                        <p:strVal val="visible"/>
                                      </p:to>
                                    </p:set>
                                    <p:animEffect transition="in" filter="blinds(horizontal)">
                                      <p:cBhvr>
                                        <p:cTn id="7" dur="500"/>
                                        <p:tgtEl>
                                          <p:spTgt spid="292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2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sz="half" idx="1"/>
          </p:nvPr>
        </p:nvSpPr>
        <p:spPr>
          <a:xfrm>
            <a:off x="566738" y="1125538"/>
            <a:ext cx="8181975" cy="5183187"/>
          </a:xfrm>
        </p:spPr>
        <p:txBody>
          <a:bodyPr/>
          <a:lstStyle/>
          <a:p>
            <a:pPr eaLnBrk="1" hangingPunct="1"/>
            <a:r>
              <a:rPr lang="zh-CN" altLang="en-US" dirty="0" smtClean="0">
                <a:latin typeface="宋体" charset="-122"/>
              </a:rPr>
              <a:t>分块查找</a:t>
            </a:r>
            <a:r>
              <a:rPr lang="en-US" altLang="zh-CN" dirty="0" smtClean="0">
                <a:latin typeface="宋体" charset="-122"/>
              </a:rPr>
              <a:t>——</a:t>
            </a:r>
            <a:r>
              <a:rPr lang="zh-CN" altLang="en-US" dirty="0" smtClean="0">
                <a:latin typeface="宋体" charset="-122"/>
              </a:rPr>
              <a:t>算法分析</a:t>
            </a:r>
          </a:p>
          <a:p>
            <a:pPr lvl="1" eaLnBrk="1" hangingPunct="1"/>
            <a:r>
              <a:rPr lang="en-US" altLang="zh-CN" dirty="0" smtClean="0">
                <a:sym typeface="Symbol" pitchFamily="18" charset="2"/>
              </a:rPr>
              <a:t>ASL</a:t>
            </a:r>
            <a:r>
              <a:rPr lang="zh-CN" altLang="en-US" dirty="0" smtClean="0">
                <a:sym typeface="Symbol" pitchFamily="18" charset="2"/>
              </a:rPr>
              <a:t>由两部分组成（</a:t>
            </a:r>
            <a:r>
              <a:rPr lang="en-US" altLang="zh-CN" i="1" dirty="0" smtClean="0">
                <a:sym typeface="Symbol" pitchFamily="18" charset="2"/>
              </a:rPr>
              <a:t>ASL=L</a:t>
            </a:r>
            <a:r>
              <a:rPr lang="en-US" altLang="zh-CN" i="1" baseline="-25000" dirty="0" smtClean="0">
                <a:sym typeface="Symbol" pitchFamily="18" charset="2"/>
              </a:rPr>
              <a:t>B</a:t>
            </a:r>
            <a:r>
              <a:rPr lang="en-US" altLang="zh-CN" i="1" dirty="0" smtClean="0">
                <a:sym typeface="Symbol" pitchFamily="18" charset="2"/>
              </a:rPr>
              <a:t>+L</a:t>
            </a:r>
            <a:r>
              <a:rPr lang="en-US" altLang="zh-CN" i="1" baseline="-25000" dirty="0" smtClean="0">
                <a:sym typeface="Symbol" pitchFamily="18" charset="2"/>
              </a:rPr>
              <a:t>S</a:t>
            </a:r>
            <a:r>
              <a:rPr lang="zh-CN" altLang="en-US" dirty="0" smtClean="0">
                <a:sym typeface="Symbol" pitchFamily="18" charset="2"/>
              </a:rPr>
              <a:t>）</a:t>
            </a:r>
          </a:p>
          <a:p>
            <a:pPr lvl="2" eaLnBrk="1" hangingPunct="1"/>
            <a:r>
              <a:rPr lang="en-US" altLang="zh-CN" sz="2200" i="1" dirty="0" smtClean="0">
                <a:sym typeface="Symbol" pitchFamily="18" charset="2"/>
              </a:rPr>
              <a:t>L</a:t>
            </a:r>
            <a:r>
              <a:rPr lang="en-US" altLang="zh-CN" sz="2200" i="1" baseline="-25000" dirty="0" smtClean="0">
                <a:sym typeface="Symbol" pitchFamily="18" charset="2"/>
              </a:rPr>
              <a:t>B</a:t>
            </a:r>
            <a:r>
              <a:rPr lang="zh-CN" altLang="en-US" sz="2200" dirty="0" smtClean="0">
                <a:sym typeface="Symbol" pitchFamily="18" charset="2"/>
              </a:rPr>
              <a:t>查找索引表确定所在块的平均查找长度</a:t>
            </a:r>
          </a:p>
          <a:p>
            <a:pPr lvl="2" eaLnBrk="1" hangingPunct="1"/>
            <a:r>
              <a:rPr lang="en-US" altLang="zh-CN" sz="2200" i="1" dirty="0" smtClean="0">
                <a:sym typeface="Symbol" pitchFamily="18" charset="2"/>
              </a:rPr>
              <a:t>L</a:t>
            </a:r>
            <a:r>
              <a:rPr lang="en-US" altLang="zh-CN" sz="2200" i="1" baseline="-25000" dirty="0" smtClean="0">
                <a:sym typeface="Symbol" pitchFamily="18" charset="2"/>
              </a:rPr>
              <a:t>S</a:t>
            </a:r>
            <a:r>
              <a:rPr lang="zh-CN" altLang="en-US" sz="2200" dirty="0" smtClean="0">
                <a:sym typeface="Symbol" pitchFamily="18" charset="2"/>
              </a:rPr>
              <a:t>在块中查找元素的平均查找长度</a:t>
            </a:r>
          </a:p>
          <a:p>
            <a:pPr lvl="1" eaLnBrk="1" hangingPunct="1"/>
            <a:r>
              <a:rPr lang="zh-CN" altLang="en-US" dirty="0" smtClean="0">
                <a:sym typeface="Symbol" pitchFamily="18" charset="2"/>
              </a:rPr>
              <a:t>若将表长为</a:t>
            </a:r>
            <a:r>
              <a:rPr lang="en-US" altLang="zh-CN" dirty="0" smtClean="0">
                <a:sym typeface="Symbol" pitchFamily="18" charset="2"/>
              </a:rPr>
              <a:t>n</a:t>
            </a:r>
            <a:r>
              <a:rPr lang="zh-CN" altLang="en-US" dirty="0" smtClean="0">
                <a:sym typeface="Symbol" pitchFamily="18" charset="2"/>
              </a:rPr>
              <a:t>的表平均分成</a:t>
            </a:r>
            <a:r>
              <a:rPr lang="en-US" altLang="zh-CN" dirty="0" smtClean="0">
                <a:sym typeface="Symbol" pitchFamily="18" charset="2"/>
              </a:rPr>
              <a:t>m</a:t>
            </a:r>
            <a:r>
              <a:rPr lang="zh-CN" altLang="en-US" dirty="0" smtClean="0">
                <a:sym typeface="Symbol" pitchFamily="18" charset="2"/>
              </a:rPr>
              <a:t>块，每块有</a:t>
            </a:r>
            <a:r>
              <a:rPr lang="en-US" altLang="zh-CN" dirty="0" smtClean="0">
                <a:sym typeface="Symbol" pitchFamily="18" charset="2"/>
              </a:rPr>
              <a:t>s</a:t>
            </a:r>
            <a:r>
              <a:rPr lang="zh-CN" altLang="en-US" dirty="0" smtClean="0">
                <a:sym typeface="Symbol" pitchFamily="18" charset="2"/>
              </a:rPr>
              <a:t>个记录，并设表中每个记录的查找概率相等，则有：</a:t>
            </a:r>
          </a:p>
          <a:p>
            <a:pPr lvl="2" eaLnBrk="1" hangingPunct="1"/>
            <a:r>
              <a:rPr lang="zh-CN" altLang="en-US" sz="2200" dirty="0" smtClean="0">
                <a:sym typeface="Symbol" pitchFamily="18" charset="2"/>
              </a:rPr>
              <a:t>采用顺序查找确定所在块</a:t>
            </a:r>
          </a:p>
          <a:p>
            <a:pPr lvl="2" eaLnBrk="1" hangingPunct="1"/>
            <a:endParaRPr lang="zh-CN" altLang="en-US" sz="2200" dirty="0" smtClean="0">
              <a:sym typeface="Symbol" pitchFamily="18" charset="2"/>
            </a:endParaRPr>
          </a:p>
          <a:p>
            <a:pPr lvl="2" eaLnBrk="1" hangingPunct="1"/>
            <a:endParaRPr lang="zh-CN" altLang="en-US" sz="2200" dirty="0" smtClean="0">
              <a:sym typeface="Symbol" pitchFamily="18" charset="2"/>
            </a:endParaRPr>
          </a:p>
          <a:p>
            <a:pPr lvl="2" eaLnBrk="1" hangingPunct="1"/>
            <a:r>
              <a:rPr lang="zh-CN" altLang="en-US" sz="2200" dirty="0" smtClean="0">
                <a:sym typeface="Symbol" pitchFamily="18" charset="2"/>
              </a:rPr>
              <a:t>采用折半查找确定所在块</a:t>
            </a:r>
          </a:p>
        </p:txBody>
      </p:sp>
      <p:graphicFrame>
        <p:nvGraphicFramePr>
          <p:cNvPr id="29699" name="Object 48"/>
          <p:cNvGraphicFramePr>
            <a:graphicFrameLocks noGrp="1" noChangeAspect="1"/>
          </p:cNvGraphicFramePr>
          <p:nvPr>
            <p:ph sz="quarter" idx="2"/>
          </p:nvPr>
        </p:nvGraphicFramePr>
        <p:xfrm>
          <a:off x="4211638" y="4868863"/>
          <a:ext cx="4932362" cy="704850"/>
        </p:xfrm>
        <a:graphic>
          <a:graphicData uri="http://schemas.openxmlformats.org/presentationml/2006/ole">
            <mc:AlternateContent xmlns:mc="http://schemas.openxmlformats.org/markup-compatibility/2006">
              <mc:Choice xmlns:v="urn:schemas-microsoft-com:vml" Requires="v">
                <p:oleObj spid="_x0000_s30365" name="公式" r:id="rId4" imgW="3111500" imgH="444500" progId="Equation.3">
                  <p:embed/>
                </p:oleObj>
              </mc:Choice>
              <mc:Fallback>
                <p:oleObj name="公式" r:id="rId4" imgW="3111500" imgH="444500" progId="Equation.3">
                  <p:embed/>
                  <p:pic>
                    <p:nvPicPr>
                      <p:cNvPr id="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8" y="4868863"/>
                        <a:ext cx="4932362"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0" name="Object 51"/>
          <p:cNvGraphicFramePr>
            <a:graphicFrameLocks noGrp="1" noChangeAspect="1"/>
          </p:cNvGraphicFramePr>
          <p:nvPr>
            <p:ph sz="quarter" idx="3"/>
          </p:nvPr>
        </p:nvGraphicFramePr>
        <p:xfrm>
          <a:off x="5292725" y="5589588"/>
          <a:ext cx="2663825" cy="771525"/>
        </p:xfrm>
        <a:graphic>
          <a:graphicData uri="http://schemas.openxmlformats.org/presentationml/2006/ole">
            <mc:AlternateContent xmlns:mc="http://schemas.openxmlformats.org/markup-compatibility/2006">
              <mc:Choice xmlns:v="urn:schemas-microsoft-com:vml" Requires="v">
                <p:oleObj spid="_x0000_s30366" name="公式" r:id="rId6" imgW="1358310" imgH="393529" progId="Equation.3">
                  <p:embed/>
                </p:oleObj>
              </mc:Choice>
              <mc:Fallback>
                <p:oleObj name="公式" r:id="rId6" imgW="1358310" imgH="393529" progId="Equation.3">
                  <p:embed/>
                  <p:pic>
                    <p:nvPicPr>
                      <p:cNvPr id="0" name="Object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5589588"/>
                        <a:ext cx="26638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sz="half" idx="1"/>
          </p:nvPr>
        </p:nvSpPr>
        <p:spPr>
          <a:xfrm>
            <a:off x="566738" y="1125538"/>
            <a:ext cx="8181975" cy="5183187"/>
          </a:xfrm>
        </p:spPr>
        <p:txBody>
          <a:bodyPr/>
          <a:lstStyle/>
          <a:p>
            <a:pPr eaLnBrk="1" hangingPunct="1"/>
            <a:r>
              <a:rPr lang="zh-CN" altLang="en-US" smtClean="0">
                <a:latin typeface="宋体" charset="-122"/>
              </a:rPr>
              <a:t>分块查找</a:t>
            </a:r>
            <a:r>
              <a:rPr lang="en-US" altLang="zh-CN" smtClean="0">
                <a:latin typeface="宋体" charset="-122"/>
              </a:rPr>
              <a:t>——</a:t>
            </a:r>
            <a:r>
              <a:rPr lang="zh-CN" altLang="en-US" smtClean="0">
                <a:latin typeface="宋体" charset="-122"/>
              </a:rPr>
              <a:t>算法分析</a:t>
            </a:r>
          </a:p>
          <a:p>
            <a:pPr lvl="1" eaLnBrk="1" hangingPunct="1"/>
            <a:r>
              <a:rPr lang="zh-CN" altLang="en-US" smtClean="0">
                <a:latin typeface="宋体" charset="-122"/>
                <a:sym typeface="Symbol" pitchFamily="18" charset="2"/>
              </a:rPr>
              <a:t>优点</a:t>
            </a:r>
          </a:p>
          <a:p>
            <a:pPr lvl="2" eaLnBrk="1" hangingPunct="1"/>
            <a:r>
              <a:rPr lang="zh-CN" altLang="en-US" smtClean="0">
                <a:latin typeface="宋体" charset="-122"/>
                <a:sym typeface="Symbol" pitchFamily="18" charset="2"/>
              </a:rPr>
              <a:t>插入、删除操作方便</a:t>
            </a:r>
          </a:p>
          <a:p>
            <a:pPr lvl="2" eaLnBrk="1" hangingPunct="1"/>
            <a:r>
              <a:rPr lang="zh-CN" altLang="en-US" smtClean="0">
                <a:latin typeface="宋体" charset="-122"/>
                <a:sym typeface="Symbol" pitchFamily="18" charset="2"/>
              </a:rPr>
              <a:t>只要找到对应的块，可在块中任意位置操作</a:t>
            </a:r>
          </a:p>
          <a:p>
            <a:pPr lvl="1" eaLnBrk="1" hangingPunct="1"/>
            <a:r>
              <a:rPr lang="zh-CN" altLang="en-US" smtClean="0">
                <a:latin typeface="宋体" charset="-122"/>
                <a:sym typeface="Symbol" pitchFamily="18" charset="2"/>
              </a:rPr>
              <a:t>缺点</a:t>
            </a:r>
          </a:p>
          <a:p>
            <a:pPr lvl="2" eaLnBrk="1" hangingPunct="1"/>
            <a:r>
              <a:rPr lang="zh-CN" altLang="en-US" smtClean="0">
                <a:latin typeface="宋体" charset="-122"/>
                <a:sym typeface="Symbol" pitchFamily="18" charset="2"/>
              </a:rPr>
              <a:t>索引表增加了辅助存储空间</a:t>
            </a:r>
            <a:endParaRPr lang="zh-CN" altLang="en-US" sz="2200" smtClean="0">
              <a:latin typeface="宋体" charset="-122"/>
              <a:sym typeface="Symbol" pitchFamily="18" charset="2"/>
            </a:endParaRPr>
          </a:p>
          <a:p>
            <a:pPr lvl="2" eaLnBrk="1" hangingPunct="1"/>
            <a:endParaRPr lang="en-US" altLang="zh-CN" sz="2600" smtClean="0">
              <a:latin typeface="宋体" charset="-122"/>
            </a:endParaRPr>
          </a:p>
        </p:txBody>
      </p:sp>
      <p:pic>
        <p:nvPicPr>
          <p:cNvPr id="30723" name="Picture 7" descr="uq159Gnud0y_B3qqkGSD2b4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sz="half" idx="1"/>
          </p:nvPr>
        </p:nvSpPr>
        <p:spPr>
          <a:xfrm>
            <a:off x="566738" y="1125538"/>
            <a:ext cx="8181975" cy="5183187"/>
          </a:xfrm>
        </p:spPr>
        <p:txBody>
          <a:bodyPr/>
          <a:lstStyle/>
          <a:p>
            <a:pPr eaLnBrk="1" hangingPunct="1"/>
            <a:r>
              <a:rPr kumimoji="1" lang="zh-CN" altLang="en-US" smtClean="0"/>
              <a:t>二叉排序树（二叉查找树）</a:t>
            </a:r>
          </a:p>
          <a:p>
            <a:pPr lvl="1" eaLnBrk="1" hangingPunct="1"/>
            <a:r>
              <a:rPr lang="zh-CN" altLang="en-US" smtClean="0">
                <a:latin typeface="宋体" charset="-122"/>
              </a:rPr>
              <a:t>将数据元素组织成二叉树形式，以达到既有与二分法相同的查找效率，又有链表的插入、删除操作的灵活性</a:t>
            </a:r>
          </a:p>
          <a:p>
            <a:pPr lvl="1" eaLnBrk="1" hangingPunct="1"/>
            <a:r>
              <a:rPr lang="zh-CN" altLang="en-US" smtClean="0">
                <a:latin typeface="宋体" charset="-122"/>
              </a:rPr>
              <a:t>二叉排序树或者是一棵空树；或者是具有如下特性的二叉树</a:t>
            </a:r>
          </a:p>
          <a:p>
            <a:pPr lvl="2" eaLnBrk="1" hangingPunct="1"/>
            <a:r>
              <a:rPr kumimoji="1" lang="zh-CN" altLang="en-US" smtClean="0"/>
              <a:t>若它的左子树不空，则左子树上所有结点的值均小于根结点的值</a:t>
            </a:r>
          </a:p>
          <a:p>
            <a:pPr lvl="2" eaLnBrk="1" hangingPunct="1"/>
            <a:r>
              <a:rPr kumimoji="1" lang="zh-CN" altLang="en-US" smtClean="0"/>
              <a:t>若它的右子树不空，则右子树上所有结点的值均大于根结点的值</a:t>
            </a:r>
          </a:p>
          <a:p>
            <a:pPr lvl="2" eaLnBrk="1" hangingPunct="1"/>
            <a:r>
              <a:rPr kumimoji="1" lang="zh-CN" altLang="en-US" smtClean="0"/>
              <a:t>它的左、右子树也都分别是二叉排序树</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sz="half" idx="1"/>
          </p:nvPr>
        </p:nvSpPr>
        <p:spPr>
          <a:xfrm>
            <a:off x="566738" y="1125538"/>
            <a:ext cx="8181975" cy="5183187"/>
          </a:xfrm>
        </p:spPr>
        <p:txBody>
          <a:bodyPr/>
          <a:lstStyle/>
          <a:p>
            <a:pPr eaLnBrk="1" hangingPunct="1"/>
            <a:r>
              <a:rPr kumimoji="1" lang="zh-CN" altLang="en-US" smtClean="0"/>
              <a:t>二叉排序树</a:t>
            </a:r>
            <a:endParaRPr kumimoji="1" lang="zh-CN" altLang="en-US" sz="2900" smtClean="0"/>
          </a:p>
        </p:txBody>
      </p:sp>
      <p:grpSp>
        <p:nvGrpSpPr>
          <p:cNvPr id="32771" name="Group 56"/>
          <p:cNvGrpSpPr>
            <a:grpSpLocks/>
          </p:cNvGrpSpPr>
          <p:nvPr/>
        </p:nvGrpSpPr>
        <p:grpSpPr bwMode="auto">
          <a:xfrm>
            <a:off x="3924300" y="1773238"/>
            <a:ext cx="4464050" cy="3097212"/>
            <a:chOff x="249" y="1162"/>
            <a:chExt cx="2595" cy="1723"/>
          </a:xfrm>
        </p:grpSpPr>
        <p:sp>
          <p:nvSpPr>
            <p:cNvPr id="32800" name="Oval 3"/>
            <p:cNvSpPr>
              <a:spLocks noChangeArrowheads="1"/>
            </p:cNvSpPr>
            <p:nvPr/>
          </p:nvSpPr>
          <p:spPr bwMode="auto">
            <a:xfrm>
              <a:off x="1542" y="1162"/>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50</a:t>
              </a:r>
            </a:p>
          </p:txBody>
        </p:sp>
        <p:sp>
          <p:nvSpPr>
            <p:cNvPr id="32801" name="Oval 4"/>
            <p:cNvSpPr>
              <a:spLocks noChangeArrowheads="1"/>
            </p:cNvSpPr>
            <p:nvPr/>
          </p:nvSpPr>
          <p:spPr bwMode="auto">
            <a:xfrm>
              <a:off x="999" y="151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30</a:t>
              </a:r>
            </a:p>
          </p:txBody>
        </p:sp>
        <p:sp>
          <p:nvSpPr>
            <p:cNvPr id="32802" name="Oval 5"/>
            <p:cNvSpPr>
              <a:spLocks noChangeArrowheads="1"/>
            </p:cNvSpPr>
            <p:nvPr/>
          </p:nvSpPr>
          <p:spPr bwMode="auto">
            <a:xfrm>
              <a:off x="2137" y="151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80</a:t>
              </a:r>
            </a:p>
          </p:txBody>
        </p:sp>
        <p:sp>
          <p:nvSpPr>
            <p:cNvPr id="32803" name="Oval 6"/>
            <p:cNvSpPr>
              <a:spLocks noChangeArrowheads="1"/>
            </p:cNvSpPr>
            <p:nvPr/>
          </p:nvSpPr>
          <p:spPr bwMode="auto">
            <a:xfrm>
              <a:off x="482" y="1864"/>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20</a:t>
              </a:r>
            </a:p>
          </p:txBody>
        </p:sp>
        <p:sp>
          <p:nvSpPr>
            <p:cNvPr id="32804" name="Oval 7"/>
            <p:cNvSpPr>
              <a:spLocks noChangeArrowheads="1"/>
            </p:cNvSpPr>
            <p:nvPr/>
          </p:nvSpPr>
          <p:spPr bwMode="auto">
            <a:xfrm>
              <a:off x="2654" y="1864"/>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90</a:t>
              </a:r>
            </a:p>
          </p:txBody>
        </p:sp>
        <p:sp>
          <p:nvSpPr>
            <p:cNvPr id="32805" name="Oval 8"/>
            <p:cNvSpPr>
              <a:spLocks noChangeArrowheads="1"/>
            </p:cNvSpPr>
            <p:nvPr/>
          </p:nvSpPr>
          <p:spPr bwMode="auto">
            <a:xfrm>
              <a:off x="249" y="230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10</a:t>
              </a:r>
            </a:p>
          </p:txBody>
        </p:sp>
        <p:sp>
          <p:nvSpPr>
            <p:cNvPr id="32806" name="Oval 9"/>
            <p:cNvSpPr>
              <a:spLocks noChangeArrowheads="1"/>
            </p:cNvSpPr>
            <p:nvPr/>
          </p:nvSpPr>
          <p:spPr bwMode="auto">
            <a:xfrm>
              <a:off x="2318" y="230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85</a:t>
              </a:r>
            </a:p>
          </p:txBody>
        </p:sp>
        <p:sp>
          <p:nvSpPr>
            <p:cNvPr id="32807" name="Oval 10"/>
            <p:cNvSpPr>
              <a:spLocks noChangeArrowheads="1"/>
            </p:cNvSpPr>
            <p:nvPr/>
          </p:nvSpPr>
          <p:spPr bwMode="auto">
            <a:xfrm>
              <a:off x="1542" y="1864"/>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40</a:t>
              </a:r>
            </a:p>
          </p:txBody>
        </p:sp>
        <p:sp>
          <p:nvSpPr>
            <p:cNvPr id="32808" name="Oval 11"/>
            <p:cNvSpPr>
              <a:spLocks noChangeArrowheads="1"/>
            </p:cNvSpPr>
            <p:nvPr/>
          </p:nvSpPr>
          <p:spPr bwMode="auto">
            <a:xfrm>
              <a:off x="1232" y="230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35</a:t>
              </a:r>
            </a:p>
          </p:txBody>
        </p:sp>
        <p:sp>
          <p:nvSpPr>
            <p:cNvPr id="32809" name="Oval 12"/>
            <p:cNvSpPr>
              <a:spLocks noChangeArrowheads="1"/>
            </p:cNvSpPr>
            <p:nvPr/>
          </p:nvSpPr>
          <p:spPr bwMode="auto">
            <a:xfrm>
              <a:off x="740" y="230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25</a:t>
              </a:r>
            </a:p>
          </p:txBody>
        </p:sp>
        <p:sp>
          <p:nvSpPr>
            <p:cNvPr id="32810" name="Oval 13"/>
            <p:cNvSpPr>
              <a:spLocks noChangeArrowheads="1"/>
            </p:cNvSpPr>
            <p:nvPr/>
          </p:nvSpPr>
          <p:spPr bwMode="auto">
            <a:xfrm>
              <a:off x="533" y="2683"/>
              <a:ext cx="191"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23</a:t>
              </a:r>
            </a:p>
          </p:txBody>
        </p:sp>
        <p:sp>
          <p:nvSpPr>
            <p:cNvPr id="32811" name="Oval 14"/>
            <p:cNvSpPr>
              <a:spLocks noChangeArrowheads="1"/>
            </p:cNvSpPr>
            <p:nvPr/>
          </p:nvSpPr>
          <p:spPr bwMode="auto">
            <a:xfrm>
              <a:off x="2654" y="268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88</a:t>
              </a:r>
            </a:p>
          </p:txBody>
        </p:sp>
        <p:sp>
          <p:nvSpPr>
            <p:cNvPr id="32812" name="Line 15"/>
            <p:cNvSpPr>
              <a:spLocks noChangeShapeType="1"/>
            </p:cNvSpPr>
            <p:nvPr/>
          </p:nvSpPr>
          <p:spPr bwMode="auto">
            <a:xfrm flipH="1">
              <a:off x="1232" y="1338"/>
              <a:ext cx="228" cy="176"/>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3" name="Line 16"/>
            <p:cNvSpPr>
              <a:spLocks noChangeShapeType="1"/>
            </p:cNvSpPr>
            <p:nvPr/>
          </p:nvSpPr>
          <p:spPr bwMode="auto">
            <a:xfrm flipH="1">
              <a:off x="714" y="1689"/>
              <a:ext cx="209" cy="176"/>
            </a:xfrm>
            <a:prstGeom prst="line">
              <a:avLst/>
            </a:prstGeom>
            <a:noFill/>
            <a:ln w="1905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4" name="Line 17"/>
            <p:cNvSpPr>
              <a:spLocks noChangeShapeType="1"/>
            </p:cNvSpPr>
            <p:nvPr/>
          </p:nvSpPr>
          <p:spPr bwMode="auto">
            <a:xfrm>
              <a:off x="1775" y="1338"/>
              <a:ext cx="285" cy="176"/>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5" name="Line 18"/>
            <p:cNvSpPr>
              <a:spLocks noChangeShapeType="1"/>
            </p:cNvSpPr>
            <p:nvPr/>
          </p:nvSpPr>
          <p:spPr bwMode="auto">
            <a:xfrm>
              <a:off x="1232" y="1689"/>
              <a:ext cx="247" cy="201"/>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6" name="Line 19"/>
            <p:cNvSpPr>
              <a:spLocks noChangeShapeType="1"/>
            </p:cNvSpPr>
            <p:nvPr/>
          </p:nvSpPr>
          <p:spPr bwMode="auto">
            <a:xfrm flipH="1">
              <a:off x="378" y="2098"/>
              <a:ext cx="115" cy="177"/>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7" name="Line 20"/>
            <p:cNvSpPr>
              <a:spLocks noChangeShapeType="1"/>
            </p:cNvSpPr>
            <p:nvPr/>
          </p:nvSpPr>
          <p:spPr bwMode="auto">
            <a:xfrm>
              <a:off x="663" y="2069"/>
              <a:ext cx="133" cy="202"/>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8" name="Line 21"/>
            <p:cNvSpPr>
              <a:spLocks noChangeShapeType="1"/>
            </p:cNvSpPr>
            <p:nvPr/>
          </p:nvSpPr>
          <p:spPr bwMode="auto">
            <a:xfrm flipH="1">
              <a:off x="663" y="2537"/>
              <a:ext cx="114" cy="126"/>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19" name="Line 22"/>
            <p:cNvSpPr>
              <a:spLocks noChangeShapeType="1"/>
            </p:cNvSpPr>
            <p:nvPr/>
          </p:nvSpPr>
          <p:spPr bwMode="auto">
            <a:xfrm flipH="1">
              <a:off x="1361" y="2069"/>
              <a:ext cx="152" cy="202"/>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0" name="Line 23"/>
            <p:cNvSpPr>
              <a:spLocks noChangeShapeType="1"/>
            </p:cNvSpPr>
            <p:nvPr/>
          </p:nvSpPr>
          <p:spPr bwMode="auto">
            <a:xfrm>
              <a:off x="2395" y="1689"/>
              <a:ext cx="209" cy="176"/>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1" name="Line 24"/>
            <p:cNvSpPr>
              <a:spLocks noChangeShapeType="1"/>
            </p:cNvSpPr>
            <p:nvPr/>
          </p:nvSpPr>
          <p:spPr bwMode="auto">
            <a:xfrm flipH="1">
              <a:off x="2525" y="2098"/>
              <a:ext cx="133" cy="202"/>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822" name="Line 25"/>
            <p:cNvSpPr>
              <a:spLocks noChangeShapeType="1"/>
            </p:cNvSpPr>
            <p:nvPr/>
          </p:nvSpPr>
          <p:spPr bwMode="auto">
            <a:xfrm>
              <a:off x="2499" y="2508"/>
              <a:ext cx="171" cy="151"/>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0062" name="Group 30"/>
          <p:cNvGrpSpPr>
            <a:grpSpLocks/>
          </p:cNvGrpSpPr>
          <p:nvPr/>
        </p:nvGrpSpPr>
        <p:grpSpPr bwMode="auto">
          <a:xfrm>
            <a:off x="3924300" y="1773238"/>
            <a:ext cx="4464050" cy="3097212"/>
            <a:chOff x="249" y="1162"/>
            <a:chExt cx="2595" cy="1723"/>
          </a:xfrm>
        </p:grpSpPr>
        <p:sp>
          <p:nvSpPr>
            <p:cNvPr id="32775" name="Oval 31"/>
            <p:cNvSpPr>
              <a:spLocks noChangeArrowheads="1"/>
            </p:cNvSpPr>
            <p:nvPr/>
          </p:nvSpPr>
          <p:spPr bwMode="auto">
            <a:xfrm>
              <a:off x="1542" y="1162"/>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50</a:t>
              </a:r>
            </a:p>
          </p:txBody>
        </p:sp>
        <p:sp>
          <p:nvSpPr>
            <p:cNvPr id="32776" name="Oval 32"/>
            <p:cNvSpPr>
              <a:spLocks noChangeArrowheads="1"/>
            </p:cNvSpPr>
            <p:nvPr/>
          </p:nvSpPr>
          <p:spPr bwMode="auto">
            <a:xfrm>
              <a:off x="999" y="151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30</a:t>
              </a:r>
            </a:p>
          </p:txBody>
        </p:sp>
        <p:sp>
          <p:nvSpPr>
            <p:cNvPr id="32777" name="Oval 33"/>
            <p:cNvSpPr>
              <a:spLocks noChangeArrowheads="1"/>
            </p:cNvSpPr>
            <p:nvPr/>
          </p:nvSpPr>
          <p:spPr bwMode="auto">
            <a:xfrm>
              <a:off x="2137" y="151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80</a:t>
              </a:r>
            </a:p>
          </p:txBody>
        </p:sp>
        <p:sp>
          <p:nvSpPr>
            <p:cNvPr id="32778" name="Oval 34"/>
            <p:cNvSpPr>
              <a:spLocks noChangeArrowheads="1"/>
            </p:cNvSpPr>
            <p:nvPr/>
          </p:nvSpPr>
          <p:spPr bwMode="auto">
            <a:xfrm>
              <a:off x="482" y="1864"/>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20</a:t>
              </a:r>
            </a:p>
          </p:txBody>
        </p:sp>
        <p:sp>
          <p:nvSpPr>
            <p:cNvPr id="32779" name="Oval 35"/>
            <p:cNvSpPr>
              <a:spLocks noChangeArrowheads="1"/>
            </p:cNvSpPr>
            <p:nvPr/>
          </p:nvSpPr>
          <p:spPr bwMode="auto">
            <a:xfrm>
              <a:off x="2654" y="1864"/>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90</a:t>
              </a:r>
            </a:p>
          </p:txBody>
        </p:sp>
        <p:sp>
          <p:nvSpPr>
            <p:cNvPr id="32780" name="Oval 36"/>
            <p:cNvSpPr>
              <a:spLocks noChangeArrowheads="1"/>
            </p:cNvSpPr>
            <p:nvPr/>
          </p:nvSpPr>
          <p:spPr bwMode="auto">
            <a:xfrm>
              <a:off x="249" y="230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10</a:t>
              </a:r>
            </a:p>
          </p:txBody>
        </p:sp>
        <p:sp>
          <p:nvSpPr>
            <p:cNvPr id="32781" name="Oval 37"/>
            <p:cNvSpPr>
              <a:spLocks noChangeArrowheads="1"/>
            </p:cNvSpPr>
            <p:nvPr/>
          </p:nvSpPr>
          <p:spPr bwMode="auto">
            <a:xfrm>
              <a:off x="2318" y="230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85</a:t>
              </a:r>
            </a:p>
          </p:txBody>
        </p:sp>
        <p:sp>
          <p:nvSpPr>
            <p:cNvPr id="32782" name="Oval 38"/>
            <p:cNvSpPr>
              <a:spLocks noChangeArrowheads="1"/>
            </p:cNvSpPr>
            <p:nvPr/>
          </p:nvSpPr>
          <p:spPr bwMode="auto">
            <a:xfrm>
              <a:off x="1542" y="1864"/>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40</a:t>
              </a:r>
            </a:p>
          </p:txBody>
        </p:sp>
        <p:sp>
          <p:nvSpPr>
            <p:cNvPr id="32783" name="Oval 39"/>
            <p:cNvSpPr>
              <a:spLocks noChangeArrowheads="1"/>
            </p:cNvSpPr>
            <p:nvPr/>
          </p:nvSpPr>
          <p:spPr bwMode="auto">
            <a:xfrm>
              <a:off x="1232" y="230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35</a:t>
              </a:r>
            </a:p>
          </p:txBody>
        </p:sp>
        <p:sp>
          <p:nvSpPr>
            <p:cNvPr id="32784" name="Oval 40"/>
            <p:cNvSpPr>
              <a:spLocks noChangeArrowheads="1"/>
            </p:cNvSpPr>
            <p:nvPr/>
          </p:nvSpPr>
          <p:spPr bwMode="auto">
            <a:xfrm>
              <a:off x="740" y="230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25</a:t>
              </a:r>
            </a:p>
          </p:txBody>
        </p:sp>
        <p:sp>
          <p:nvSpPr>
            <p:cNvPr id="32785" name="Oval 41"/>
            <p:cNvSpPr>
              <a:spLocks noChangeArrowheads="1"/>
            </p:cNvSpPr>
            <p:nvPr/>
          </p:nvSpPr>
          <p:spPr bwMode="auto">
            <a:xfrm>
              <a:off x="533" y="2683"/>
              <a:ext cx="191"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23</a:t>
              </a:r>
            </a:p>
          </p:txBody>
        </p:sp>
        <p:sp>
          <p:nvSpPr>
            <p:cNvPr id="32786" name="Oval 42"/>
            <p:cNvSpPr>
              <a:spLocks noChangeArrowheads="1"/>
            </p:cNvSpPr>
            <p:nvPr/>
          </p:nvSpPr>
          <p:spPr bwMode="auto">
            <a:xfrm>
              <a:off x="2654" y="2683"/>
              <a:ext cx="190" cy="202"/>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88</a:t>
              </a:r>
            </a:p>
          </p:txBody>
        </p:sp>
        <p:sp>
          <p:nvSpPr>
            <p:cNvPr id="32787" name="Line 43"/>
            <p:cNvSpPr>
              <a:spLocks noChangeShapeType="1"/>
            </p:cNvSpPr>
            <p:nvPr/>
          </p:nvSpPr>
          <p:spPr bwMode="auto">
            <a:xfrm flipH="1">
              <a:off x="1232" y="1338"/>
              <a:ext cx="228" cy="176"/>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8" name="Line 44"/>
            <p:cNvSpPr>
              <a:spLocks noChangeShapeType="1"/>
            </p:cNvSpPr>
            <p:nvPr/>
          </p:nvSpPr>
          <p:spPr bwMode="auto">
            <a:xfrm flipH="1">
              <a:off x="714" y="1689"/>
              <a:ext cx="209" cy="176"/>
            </a:xfrm>
            <a:prstGeom prst="line">
              <a:avLst/>
            </a:prstGeom>
            <a:noFill/>
            <a:ln w="1905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89" name="Line 45"/>
            <p:cNvSpPr>
              <a:spLocks noChangeShapeType="1"/>
            </p:cNvSpPr>
            <p:nvPr/>
          </p:nvSpPr>
          <p:spPr bwMode="auto">
            <a:xfrm>
              <a:off x="1775" y="1338"/>
              <a:ext cx="285" cy="176"/>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0" name="Line 46"/>
            <p:cNvSpPr>
              <a:spLocks noChangeShapeType="1"/>
            </p:cNvSpPr>
            <p:nvPr/>
          </p:nvSpPr>
          <p:spPr bwMode="auto">
            <a:xfrm>
              <a:off x="1232" y="1689"/>
              <a:ext cx="247" cy="201"/>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1" name="Line 47"/>
            <p:cNvSpPr>
              <a:spLocks noChangeShapeType="1"/>
            </p:cNvSpPr>
            <p:nvPr/>
          </p:nvSpPr>
          <p:spPr bwMode="auto">
            <a:xfrm flipH="1">
              <a:off x="378" y="2098"/>
              <a:ext cx="115" cy="177"/>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2" name="Line 48"/>
            <p:cNvSpPr>
              <a:spLocks noChangeShapeType="1"/>
            </p:cNvSpPr>
            <p:nvPr/>
          </p:nvSpPr>
          <p:spPr bwMode="auto">
            <a:xfrm>
              <a:off x="663" y="2069"/>
              <a:ext cx="133" cy="202"/>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3" name="Line 49"/>
            <p:cNvSpPr>
              <a:spLocks noChangeShapeType="1"/>
            </p:cNvSpPr>
            <p:nvPr/>
          </p:nvSpPr>
          <p:spPr bwMode="auto">
            <a:xfrm flipH="1">
              <a:off x="663" y="2537"/>
              <a:ext cx="114" cy="126"/>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4" name="Line 50"/>
            <p:cNvSpPr>
              <a:spLocks noChangeShapeType="1"/>
            </p:cNvSpPr>
            <p:nvPr/>
          </p:nvSpPr>
          <p:spPr bwMode="auto">
            <a:xfrm flipH="1">
              <a:off x="1361" y="2069"/>
              <a:ext cx="152" cy="202"/>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5" name="Line 51"/>
            <p:cNvSpPr>
              <a:spLocks noChangeShapeType="1"/>
            </p:cNvSpPr>
            <p:nvPr/>
          </p:nvSpPr>
          <p:spPr bwMode="auto">
            <a:xfrm>
              <a:off x="2395" y="1689"/>
              <a:ext cx="209" cy="176"/>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6" name="Line 52"/>
            <p:cNvSpPr>
              <a:spLocks noChangeShapeType="1"/>
            </p:cNvSpPr>
            <p:nvPr/>
          </p:nvSpPr>
          <p:spPr bwMode="auto">
            <a:xfrm flipH="1">
              <a:off x="2525" y="2098"/>
              <a:ext cx="133" cy="202"/>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7" name="Line 53"/>
            <p:cNvSpPr>
              <a:spLocks noChangeShapeType="1"/>
            </p:cNvSpPr>
            <p:nvPr/>
          </p:nvSpPr>
          <p:spPr bwMode="auto">
            <a:xfrm>
              <a:off x="2499" y="2508"/>
              <a:ext cx="171" cy="151"/>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8" name="Line 54"/>
            <p:cNvSpPr>
              <a:spLocks noChangeShapeType="1"/>
            </p:cNvSpPr>
            <p:nvPr/>
          </p:nvSpPr>
          <p:spPr bwMode="auto">
            <a:xfrm>
              <a:off x="1775" y="2040"/>
              <a:ext cx="190" cy="252"/>
            </a:xfrm>
            <a:prstGeom prst="line">
              <a:avLst/>
            </a:prstGeom>
            <a:noFill/>
            <a:ln w="19050">
              <a:solidFill>
                <a:srgbClr val="0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799" name="Oval 55"/>
            <p:cNvSpPr>
              <a:spLocks noChangeArrowheads="1"/>
            </p:cNvSpPr>
            <p:nvPr/>
          </p:nvSpPr>
          <p:spPr bwMode="auto">
            <a:xfrm>
              <a:off x="1882" y="2341"/>
              <a:ext cx="190" cy="177"/>
            </a:xfrm>
            <a:prstGeom prst="ellipse">
              <a:avLst/>
            </a:prstGeom>
            <a:solidFill>
              <a:srgbClr val="CCFFCC"/>
            </a:solidFill>
            <a:ln w="19050">
              <a:solidFill>
                <a:srgbClr val="00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rgbClr val="FF0000"/>
                  </a:solidFill>
                </a:rPr>
                <a:t>66</a:t>
              </a:r>
              <a:endParaRPr kumimoji="1" lang="en-US" altLang="zh-CN" sz="2000" b="0">
                <a:solidFill>
                  <a:srgbClr val="FF0000"/>
                </a:solidFill>
              </a:endParaRPr>
            </a:p>
          </p:txBody>
        </p:sp>
      </p:grpSp>
      <p:sp>
        <p:nvSpPr>
          <p:cNvPr id="32773" name="Text Box 57"/>
          <p:cNvSpPr txBox="1">
            <a:spLocks noChangeArrowheads="1"/>
          </p:cNvSpPr>
          <p:nvPr/>
        </p:nvSpPr>
        <p:spPr bwMode="auto">
          <a:xfrm>
            <a:off x="5056188" y="5380038"/>
            <a:ext cx="1565275" cy="36671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是二叉排序树</a:t>
            </a:r>
          </a:p>
        </p:txBody>
      </p:sp>
      <p:sp>
        <p:nvSpPr>
          <p:cNvPr id="300090" name="Text Box 58"/>
          <p:cNvSpPr txBox="1">
            <a:spLocks noChangeArrowheads="1"/>
          </p:cNvSpPr>
          <p:nvPr/>
        </p:nvSpPr>
        <p:spPr bwMode="auto">
          <a:xfrm>
            <a:off x="5076825" y="5373688"/>
            <a:ext cx="1795463" cy="366712"/>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solidFill>
                  <a:srgbClr val="000066"/>
                </a:solidFill>
              </a:rPr>
              <a:t>不是二叉排序树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0062"/>
                                        </p:tgtEl>
                                        <p:attrNameLst>
                                          <p:attrName>style.visibility</p:attrName>
                                        </p:attrNameLst>
                                      </p:cBhvr>
                                      <p:to>
                                        <p:strVal val="visible"/>
                                      </p:to>
                                    </p:set>
                                    <p:animEffect transition="in" filter="blinds(horizontal)">
                                      <p:cBhvr>
                                        <p:cTn id="7" dur="500"/>
                                        <p:tgtEl>
                                          <p:spTgt spid="3000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0090"/>
                                        </p:tgtEl>
                                        <p:attrNameLst>
                                          <p:attrName>style.visibility</p:attrName>
                                        </p:attrNameLst>
                                      </p:cBhvr>
                                      <p:to>
                                        <p:strVal val="visible"/>
                                      </p:to>
                                    </p:set>
                                    <p:animEffect transition="in" filter="blinds(horizontal)">
                                      <p:cBhvr>
                                        <p:cTn id="12" dur="500"/>
                                        <p:tgtEl>
                                          <p:spTgt spid="300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9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sz="half" idx="1"/>
          </p:nvPr>
        </p:nvSpPr>
        <p:spPr>
          <a:xfrm>
            <a:off x="566738" y="1125538"/>
            <a:ext cx="8181975" cy="5183187"/>
          </a:xfrm>
        </p:spPr>
        <p:txBody>
          <a:bodyPr/>
          <a:lstStyle/>
          <a:p>
            <a:pPr eaLnBrk="1" hangingPunct="1"/>
            <a:r>
              <a:rPr kumimoji="1" lang="zh-CN" altLang="en-US" dirty="0" smtClean="0"/>
              <a:t>二叉排序树</a:t>
            </a:r>
            <a:r>
              <a:rPr kumimoji="1" lang="en-US" altLang="zh-CN" dirty="0" smtClean="0">
                <a:latin typeface="Arial" charset="0"/>
              </a:rPr>
              <a:t>——</a:t>
            </a:r>
            <a:r>
              <a:rPr kumimoji="1" lang="zh-CN" altLang="en-US" dirty="0" smtClean="0"/>
              <a:t>存储结构</a:t>
            </a:r>
          </a:p>
          <a:p>
            <a:pPr lvl="1" eaLnBrk="1" hangingPunct="1"/>
            <a:r>
              <a:rPr kumimoji="1" lang="zh-CN" altLang="en-US" dirty="0" smtClean="0"/>
              <a:t>二叉链表作为二叉排序树的存储结构</a:t>
            </a:r>
          </a:p>
        </p:txBody>
      </p:sp>
      <p:sp>
        <p:nvSpPr>
          <p:cNvPr id="33795" name="Text Box 55"/>
          <p:cNvSpPr txBox="1">
            <a:spLocks noChangeArrowheads="1"/>
          </p:cNvSpPr>
          <p:nvPr/>
        </p:nvSpPr>
        <p:spPr bwMode="auto">
          <a:xfrm>
            <a:off x="2051050" y="2565400"/>
            <a:ext cx="4968875" cy="19208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sz="2000" dirty="0">
                <a:solidFill>
                  <a:srgbClr val="000066"/>
                </a:solidFill>
                <a:latin typeface="Consolas" panose="020B0609020204030204" pitchFamily="49" charset="0"/>
              </a:rPr>
              <a:t>二叉排序树结点结构：</a:t>
            </a:r>
          </a:p>
          <a:p>
            <a:pPr eaLnBrk="1" hangingPunct="1"/>
            <a:r>
              <a:rPr lang="en-US" altLang="zh-CN" sz="2000" dirty="0" err="1" smtClean="0">
                <a:solidFill>
                  <a:srgbClr val="000066"/>
                </a:solidFill>
                <a:latin typeface="Consolas" panose="020B0609020204030204" pitchFamily="49" charset="0"/>
              </a:rPr>
              <a:t>struct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tree {  </a:t>
            </a:r>
          </a:p>
          <a:p>
            <a:pPr eaLnBrk="1" hangingPunct="1"/>
            <a:r>
              <a:rPr lang="en-US" altLang="zh-CN" sz="2000" dirty="0" smtClean="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TElemType</a:t>
            </a:r>
            <a:r>
              <a:rPr lang="en-US" altLang="zh-CN" sz="2000" dirty="0">
                <a:solidFill>
                  <a:srgbClr val="000066"/>
                </a:solidFill>
                <a:latin typeface="Consolas" panose="020B0609020204030204" pitchFamily="49" charset="0"/>
              </a:rPr>
              <a:t> </a:t>
            </a:r>
            <a:r>
              <a:rPr lang="en-US" altLang="zh-CN" sz="2000" dirty="0" smtClean="0">
                <a:solidFill>
                  <a:srgbClr val="000066"/>
                </a:solidFill>
                <a:latin typeface="Consolas" panose="020B0609020204030204" pitchFamily="49" charset="0"/>
              </a:rPr>
              <a:t>data;</a:t>
            </a:r>
            <a:endParaRPr lang="zh-CN" altLang="en-US" sz="2000" dirty="0">
              <a:solidFill>
                <a:srgbClr val="000066"/>
              </a:solidFill>
              <a:latin typeface="Consolas" panose="020B0609020204030204" pitchFamily="49" charset="0"/>
            </a:endParaRPr>
          </a:p>
          <a:p>
            <a:pPr eaLnBrk="1" hangingPunct="1"/>
            <a:r>
              <a:rPr lang="zh-CN" altLang="en-US"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struct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tree *</a:t>
            </a:r>
            <a:r>
              <a:rPr lang="en-US" altLang="zh-CN" sz="2000" dirty="0" smtClean="0">
                <a:solidFill>
                  <a:srgbClr val="000066"/>
                </a:solidFill>
                <a:latin typeface="Consolas" panose="020B0609020204030204" pitchFamily="49" charset="0"/>
              </a:rPr>
              <a:t>left</a:t>
            </a:r>
            <a:r>
              <a:rPr lang="en-US" altLang="zh-CN" sz="2000" dirty="0">
                <a:solidFill>
                  <a:srgbClr val="000066"/>
                </a:solidFill>
                <a:latin typeface="Consolas" panose="020B0609020204030204" pitchFamily="49" charset="0"/>
              </a:rPr>
              <a:t>;</a:t>
            </a:r>
            <a:r>
              <a:rPr lang="zh-CN" altLang="en-US" sz="2000" dirty="0" smtClean="0">
                <a:solidFill>
                  <a:srgbClr val="000066"/>
                </a:solidFill>
                <a:latin typeface="Consolas" panose="020B0609020204030204" pitchFamily="49" charset="0"/>
              </a:rPr>
              <a:t> </a:t>
            </a:r>
            <a:endParaRPr lang="zh-CN" altLang="en-US" sz="2000" dirty="0">
              <a:solidFill>
                <a:srgbClr val="000066"/>
              </a:solidFill>
              <a:latin typeface="Consolas" panose="020B0609020204030204" pitchFamily="49" charset="0"/>
            </a:endParaRPr>
          </a:p>
          <a:p>
            <a:pPr eaLnBrk="1" hangingPunct="1"/>
            <a:r>
              <a:rPr lang="zh-CN" altLang="en-US" sz="2000" dirty="0">
                <a:solidFill>
                  <a:srgbClr val="000066"/>
                </a:solidFill>
                <a:latin typeface="Consolas" panose="020B0609020204030204" pitchFamily="49" charset="0"/>
              </a:rPr>
              <a:t>    </a:t>
            </a:r>
            <a:r>
              <a:rPr lang="en-US" altLang="zh-CN" sz="2000" dirty="0" err="1" smtClean="0">
                <a:solidFill>
                  <a:srgbClr val="000066"/>
                </a:solidFill>
                <a:latin typeface="Consolas" panose="020B0609020204030204" pitchFamily="49" charset="0"/>
              </a:rPr>
              <a:t>struct</a:t>
            </a:r>
            <a:r>
              <a:rPr lang="en-US" altLang="zh-CN" sz="2000" dirty="0" smtClean="0">
                <a:solidFill>
                  <a:srgbClr val="000066"/>
                </a:solidFill>
                <a:latin typeface="Consolas" panose="020B0609020204030204" pitchFamily="49" charset="0"/>
              </a:rPr>
              <a:t> </a:t>
            </a:r>
            <a:r>
              <a:rPr lang="en-US" altLang="zh-CN" sz="2000" dirty="0">
                <a:solidFill>
                  <a:srgbClr val="000066"/>
                </a:solidFill>
                <a:latin typeface="Consolas" panose="020B0609020204030204" pitchFamily="49" charset="0"/>
              </a:rPr>
              <a:t>tree *</a:t>
            </a:r>
            <a:r>
              <a:rPr lang="en-US" altLang="zh-CN" sz="2000" dirty="0" smtClean="0">
                <a:solidFill>
                  <a:srgbClr val="000066"/>
                </a:solidFill>
                <a:latin typeface="Consolas" panose="020B0609020204030204" pitchFamily="49" charset="0"/>
              </a:rPr>
              <a:t>right</a:t>
            </a:r>
            <a:r>
              <a:rPr lang="en-US" altLang="zh-CN" sz="2000" dirty="0">
                <a:solidFill>
                  <a:srgbClr val="000066"/>
                </a:solidFill>
                <a:latin typeface="Consolas" panose="020B0609020204030204" pitchFamily="49" charset="0"/>
              </a:rPr>
              <a:t>;</a:t>
            </a:r>
            <a:endParaRPr lang="zh-CN" altLang="en-US" sz="2000" dirty="0">
              <a:solidFill>
                <a:srgbClr val="000066"/>
              </a:solidFill>
              <a:latin typeface="Consolas" panose="020B0609020204030204" pitchFamily="49" charset="0"/>
            </a:endParaRPr>
          </a:p>
          <a:p>
            <a:pPr eaLnBrk="1" hangingPunct="1"/>
            <a:r>
              <a:rPr lang="en-US" altLang="zh-CN" sz="2000" dirty="0" smtClean="0">
                <a:solidFill>
                  <a:srgbClr val="000066"/>
                </a:solidFill>
                <a:latin typeface="Consolas" panose="020B0609020204030204" pitchFamily="49" charset="0"/>
              </a:rPr>
              <a:t>}</a:t>
            </a:r>
            <a:endParaRPr lang="en-US" altLang="zh-CN" sz="2000" dirty="0">
              <a:solidFill>
                <a:srgbClr val="000066"/>
              </a:solidFill>
              <a:latin typeface="Consolas" panose="020B0609020204030204" pitchFamily="49"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body" sz="half" idx="1"/>
          </p:nvPr>
        </p:nvSpPr>
        <p:spPr>
          <a:xfrm>
            <a:off x="566738" y="1125538"/>
            <a:ext cx="8181975" cy="5732462"/>
          </a:xfrm>
        </p:spPr>
        <p:txBody>
          <a:bodyPr/>
          <a:lstStyle/>
          <a:p>
            <a:pPr eaLnBrk="1" hangingPunct="1"/>
            <a:r>
              <a:rPr kumimoji="1" lang="zh-CN" altLang="en-US" dirty="0" smtClean="0">
                <a:latin typeface="宋体" charset="-122"/>
              </a:rPr>
              <a:t>二叉排序树</a:t>
            </a:r>
            <a:r>
              <a:rPr kumimoji="1" lang="en-US" altLang="zh-CN" dirty="0" smtClean="0">
                <a:latin typeface="宋体" charset="-122"/>
              </a:rPr>
              <a:t>——</a:t>
            </a:r>
            <a:r>
              <a:rPr kumimoji="1" lang="zh-CN" altLang="en-US" dirty="0" smtClean="0">
                <a:latin typeface="宋体" charset="-122"/>
              </a:rPr>
              <a:t>查找算法</a:t>
            </a:r>
          </a:p>
          <a:p>
            <a:pPr lvl="1" eaLnBrk="1" hangingPunct="1"/>
            <a:r>
              <a:rPr lang="en-US" altLang="zh-CN" dirty="0" smtClean="0">
                <a:latin typeface="宋体" charset="-122"/>
              </a:rPr>
              <a:t>Step1</a:t>
            </a:r>
            <a:r>
              <a:rPr lang="zh-CN" altLang="en-US" dirty="0" smtClean="0">
                <a:latin typeface="宋体" charset="-122"/>
              </a:rPr>
              <a:t>：建立起二叉排序树（</a:t>
            </a:r>
            <a:r>
              <a:rPr kumimoji="1" lang="zh-CN" altLang="en-US" dirty="0" smtClean="0">
                <a:latin typeface="宋体" charset="-122"/>
              </a:rPr>
              <a:t>若二叉排序树为空，则查找不成功）</a:t>
            </a:r>
            <a:endParaRPr lang="zh-CN" altLang="en-US" dirty="0" smtClean="0">
              <a:latin typeface="宋体" charset="-122"/>
            </a:endParaRPr>
          </a:p>
          <a:p>
            <a:pPr lvl="1" eaLnBrk="1" hangingPunct="1"/>
            <a:r>
              <a:rPr kumimoji="1" lang="en-US" altLang="zh-CN" dirty="0" smtClean="0">
                <a:latin typeface="宋体" charset="-122"/>
              </a:rPr>
              <a:t>Step2</a:t>
            </a:r>
            <a:r>
              <a:rPr kumimoji="1" lang="zh-CN" altLang="en-US" dirty="0" smtClean="0">
                <a:latin typeface="宋体" charset="-122"/>
              </a:rPr>
              <a:t>：将待查关键字值与树根结点进行比较，若相等，查找成功。否则根据比较结果确定查找路径</a:t>
            </a:r>
          </a:p>
          <a:p>
            <a:pPr lvl="2" algn="just" eaLnBrk="1" hangingPunct="1"/>
            <a:r>
              <a:rPr lang="zh-CN" altLang="en-US" sz="2000" dirty="0" smtClean="0">
                <a:latin typeface="宋体" charset="-122"/>
              </a:rPr>
              <a:t>若给定值小于根结点的关键字值，则与左子树的根结点的关键字值进行比较，继续在左子树上进行查找；</a:t>
            </a:r>
          </a:p>
          <a:p>
            <a:pPr lvl="2" algn="just" eaLnBrk="1" hangingPunct="1"/>
            <a:r>
              <a:rPr lang="zh-CN" altLang="en-US" sz="2000" dirty="0" smtClean="0">
                <a:latin typeface="宋体" charset="-122"/>
              </a:rPr>
              <a:t>若给定值大于等于根结点的关键字值，则与右子树的根结点的关键字值进行比较，继续在右子树上进行查找。</a:t>
            </a:r>
          </a:p>
          <a:p>
            <a:pPr lvl="1" algn="just" eaLnBrk="1" hangingPunct="1"/>
            <a:r>
              <a:rPr lang="en-US" altLang="zh-CN" dirty="0" smtClean="0">
                <a:latin typeface="宋体" charset="-122"/>
              </a:rPr>
              <a:t>Step4</a:t>
            </a:r>
            <a:r>
              <a:rPr lang="zh-CN" altLang="en-US" dirty="0" smtClean="0">
                <a:latin typeface="宋体" charset="-122"/>
              </a:rPr>
              <a:t>：重复上述步骤</a:t>
            </a:r>
            <a:endParaRPr kumimoji="1" lang="zh-CN" altLang="en-US" dirty="0" smtClean="0">
              <a:latin typeface="宋体" charset="-122"/>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p:txBody>
          <a:bodyPr/>
          <a:lstStyle/>
          <a:p>
            <a:pPr eaLnBrk="1" hangingPunct="1"/>
            <a:r>
              <a:rPr kumimoji="1" lang="zh-CN" altLang="en-US" smtClean="0">
                <a:latin typeface="宋体" charset="-122"/>
              </a:rPr>
              <a:t>二叉排序树</a:t>
            </a:r>
          </a:p>
          <a:p>
            <a:pPr eaLnBrk="1" hangingPunct="1"/>
            <a:endParaRPr kumimoji="1" lang="en-US" altLang="zh-CN" smtClean="0">
              <a:latin typeface="宋体" charset="-122"/>
            </a:endParaRPr>
          </a:p>
        </p:txBody>
      </p:sp>
      <p:grpSp>
        <p:nvGrpSpPr>
          <p:cNvPr id="35843" name="Group 30"/>
          <p:cNvGrpSpPr>
            <a:grpSpLocks/>
          </p:cNvGrpSpPr>
          <p:nvPr/>
        </p:nvGrpSpPr>
        <p:grpSpPr bwMode="auto">
          <a:xfrm>
            <a:off x="4499992" y="1989138"/>
            <a:ext cx="4464050" cy="3097212"/>
            <a:chOff x="1610" y="1253"/>
            <a:chExt cx="2812" cy="1951"/>
          </a:xfrm>
        </p:grpSpPr>
        <p:sp>
          <p:nvSpPr>
            <p:cNvPr id="35854" name="Oval 5"/>
            <p:cNvSpPr>
              <a:spLocks noChangeArrowheads="1"/>
            </p:cNvSpPr>
            <p:nvPr/>
          </p:nvSpPr>
          <p:spPr bwMode="auto">
            <a:xfrm>
              <a:off x="3011" y="1253"/>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50</a:t>
              </a:r>
            </a:p>
          </p:txBody>
        </p:sp>
        <p:sp>
          <p:nvSpPr>
            <p:cNvPr id="35855" name="Oval 6"/>
            <p:cNvSpPr>
              <a:spLocks noChangeArrowheads="1"/>
            </p:cNvSpPr>
            <p:nvPr/>
          </p:nvSpPr>
          <p:spPr bwMode="auto">
            <a:xfrm>
              <a:off x="2423" y="1650"/>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30</a:t>
              </a:r>
            </a:p>
          </p:txBody>
        </p:sp>
        <p:sp>
          <p:nvSpPr>
            <p:cNvPr id="35856" name="Oval 7"/>
            <p:cNvSpPr>
              <a:spLocks noChangeArrowheads="1"/>
            </p:cNvSpPr>
            <p:nvPr/>
          </p:nvSpPr>
          <p:spPr bwMode="auto">
            <a:xfrm>
              <a:off x="3656" y="1650"/>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80</a:t>
              </a:r>
            </a:p>
          </p:txBody>
        </p:sp>
        <p:sp>
          <p:nvSpPr>
            <p:cNvPr id="35857" name="Oval 8"/>
            <p:cNvSpPr>
              <a:spLocks noChangeArrowheads="1"/>
            </p:cNvSpPr>
            <p:nvPr/>
          </p:nvSpPr>
          <p:spPr bwMode="auto">
            <a:xfrm>
              <a:off x="1862" y="2048"/>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20</a:t>
              </a:r>
            </a:p>
          </p:txBody>
        </p:sp>
        <p:sp>
          <p:nvSpPr>
            <p:cNvPr id="35858" name="Oval 9"/>
            <p:cNvSpPr>
              <a:spLocks noChangeArrowheads="1"/>
            </p:cNvSpPr>
            <p:nvPr/>
          </p:nvSpPr>
          <p:spPr bwMode="auto">
            <a:xfrm>
              <a:off x="4216" y="2048"/>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90</a:t>
              </a:r>
            </a:p>
          </p:txBody>
        </p:sp>
        <p:sp>
          <p:nvSpPr>
            <p:cNvPr id="35859" name="Oval 10"/>
            <p:cNvSpPr>
              <a:spLocks noChangeArrowheads="1"/>
            </p:cNvSpPr>
            <p:nvPr/>
          </p:nvSpPr>
          <p:spPr bwMode="auto">
            <a:xfrm>
              <a:off x="1610" y="2545"/>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10</a:t>
              </a:r>
            </a:p>
          </p:txBody>
        </p:sp>
        <p:sp>
          <p:nvSpPr>
            <p:cNvPr id="35860" name="Oval 11"/>
            <p:cNvSpPr>
              <a:spLocks noChangeArrowheads="1"/>
            </p:cNvSpPr>
            <p:nvPr/>
          </p:nvSpPr>
          <p:spPr bwMode="auto">
            <a:xfrm>
              <a:off x="3852" y="2545"/>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85</a:t>
              </a:r>
            </a:p>
          </p:txBody>
        </p:sp>
        <p:sp>
          <p:nvSpPr>
            <p:cNvPr id="35861" name="Oval 12"/>
            <p:cNvSpPr>
              <a:spLocks noChangeArrowheads="1"/>
            </p:cNvSpPr>
            <p:nvPr/>
          </p:nvSpPr>
          <p:spPr bwMode="auto">
            <a:xfrm>
              <a:off x="3011" y="2048"/>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40</a:t>
              </a:r>
            </a:p>
          </p:txBody>
        </p:sp>
        <p:sp>
          <p:nvSpPr>
            <p:cNvPr id="35862" name="Oval 13"/>
            <p:cNvSpPr>
              <a:spLocks noChangeArrowheads="1"/>
            </p:cNvSpPr>
            <p:nvPr/>
          </p:nvSpPr>
          <p:spPr bwMode="auto">
            <a:xfrm>
              <a:off x="2675" y="2545"/>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35</a:t>
              </a:r>
            </a:p>
          </p:txBody>
        </p:sp>
        <p:sp>
          <p:nvSpPr>
            <p:cNvPr id="35863" name="Oval 14"/>
            <p:cNvSpPr>
              <a:spLocks noChangeArrowheads="1"/>
            </p:cNvSpPr>
            <p:nvPr/>
          </p:nvSpPr>
          <p:spPr bwMode="auto">
            <a:xfrm>
              <a:off x="2142" y="2545"/>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25</a:t>
              </a:r>
            </a:p>
          </p:txBody>
        </p:sp>
        <p:sp>
          <p:nvSpPr>
            <p:cNvPr id="35864" name="Oval 15"/>
            <p:cNvSpPr>
              <a:spLocks noChangeArrowheads="1"/>
            </p:cNvSpPr>
            <p:nvPr/>
          </p:nvSpPr>
          <p:spPr bwMode="auto">
            <a:xfrm>
              <a:off x="1918" y="2975"/>
              <a:ext cx="207"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23</a:t>
              </a:r>
            </a:p>
          </p:txBody>
        </p:sp>
        <p:sp>
          <p:nvSpPr>
            <p:cNvPr id="35865" name="Oval 16"/>
            <p:cNvSpPr>
              <a:spLocks noChangeArrowheads="1"/>
            </p:cNvSpPr>
            <p:nvPr/>
          </p:nvSpPr>
          <p:spPr bwMode="auto">
            <a:xfrm>
              <a:off x="4216" y="2975"/>
              <a:ext cx="206" cy="229"/>
            </a:xfrm>
            <a:prstGeom prst="ellipse">
              <a:avLst/>
            </a:prstGeom>
            <a:solidFill>
              <a:srgbClr val="CCFFCC"/>
            </a:solidFill>
            <a:ln w="19050" cap="sq">
              <a:solidFill>
                <a:srgbClr val="0000FF"/>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000066"/>
                  </a:solidFill>
                </a:rPr>
                <a:t>88</a:t>
              </a:r>
            </a:p>
          </p:txBody>
        </p:sp>
        <p:sp>
          <p:nvSpPr>
            <p:cNvPr id="35866" name="Line 17"/>
            <p:cNvSpPr>
              <a:spLocks noChangeShapeType="1"/>
            </p:cNvSpPr>
            <p:nvPr/>
          </p:nvSpPr>
          <p:spPr bwMode="auto">
            <a:xfrm flipH="1">
              <a:off x="2675" y="1452"/>
              <a:ext cx="247" cy="200"/>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7" name="Line 18"/>
            <p:cNvSpPr>
              <a:spLocks noChangeShapeType="1"/>
            </p:cNvSpPr>
            <p:nvPr/>
          </p:nvSpPr>
          <p:spPr bwMode="auto">
            <a:xfrm flipH="1">
              <a:off x="2114" y="1850"/>
              <a:ext cx="226" cy="199"/>
            </a:xfrm>
            <a:prstGeom prst="line">
              <a:avLst/>
            </a:prstGeom>
            <a:noFill/>
            <a:ln w="19050">
              <a:solidFill>
                <a:srgbClr val="66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8" name="Line 19"/>
            <p:cNvSpPr>
              <a:spLocks noChangeShapeType="1"/>
            </p:cNvSpPr>
            <p:nvPr/>
          </p:nvSpPr>
          <p:spPr bwMode="auto">
            <a:xfrm>
              <a:off x="3264" y="1452"/>
              <a:ext cx="308" cy="200"/>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9" name="Line 20"/>
            <p:cNvSpPr>
              <a:spLocks noChangeShapeType="1"/>
            </p:cNvSpPr>
            <p:nvPr/>
          </p:nvSpPr>
          <p:spPr bwMode="auto">
            <a:xfrm>
              <a:off x="2675" y="1850"/>
              <a:ext cx="268" cy="227"/>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0" name="Line 21"/>
            <p:cNvSpPr>
              <a:spLocks noChangeShapeType="1"/>
            </p:cNvSpPr>
            <p:nvPr/>
          </p:nvSpPr>
          <p:spPr bwMode="auto">
            <a:xfrm flipH="1">
              <a:off x="1750" y="2313"/>
              <a:ext cx="124" cy="200"/>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1" name="Line 22"/>
            <p:cNvSpPr>
              <a:spLocks noChangeShapeType="1"/>
            </p:cNvSpPr>
            <p:nvPr/>
          </p:nvSpPr>
          <p:spPr bwMode="auto">
            <a:xfrm>
              <a:off x="2059" y="2280"/>
              <a:ext cx="144" cy="229"/>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2" name="Line 23"/>
            <p:cNvSpPr>
              <a:spLocks noChangeShapeType="1"/>
            </p:cNvSpPr>
            <p:nvPr/>
          </p:nvSpPr>
          <p:spPr bwMode="auto">
            <a:xfrm flipH="1">
              <a:off x="2059" y="2810"/>
              <a:ext cx="123" cy="143"/>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3" name="Line 24"/>
            <p:cNvSpPr>
              <a:spLocks noChangeShapeType="1"/>
            </p:cNvSpPr>
            <p:nvPr/>
          </p:nvSpPr>
          <p:spPr bwMode="auto">
            <a:xfrm flipH="1">
              <a:off x="2815" y="2280"/>
              <a:ext cx="165" cy="229"/>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4" name="Line 25"/>
            <p:cNvSpPr>
              <a:spLocks noChangeShapeType="1"/>
            </p:cNvSpPr>
            <p:nvPr/>
          </p:nvSpPr>
          <p:spPr bwMode="auto">
            <a:xfrm>
              <a:off x="3935" y="1850"/>
              <a:ext cx="227" cy="199"/>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5" name="Line 26"/>
            <p:cNvSpPr>
              <a:spLocks noChangeShapeType="1"/>
            </p:cNvSpPr>
            <p:nvPr/>
          </p:nvSpPr>
          <p:spPr bwMode="auto">
            <a:xfrm flipH="1">
              <a:off x="4076" y="2313"/>
              <a:ext cx="144" cy="229"/>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6" name="Line 27"/>
            <p:cNvSpPr>
              <a:spLocks noChangeShapeType="1"/>
            </p:cNvSpPr>
            <p:nvPr/>
          </p:nvSpPr>
          <p:spPr bwMode="auto">
            <a:xfrm>
              <a:off x="4048" y="2777"/>
              <a:ext cx="185" cy="171"/>
            </a:xfrm>
            <a:prstGeom prst="line">
              <a:avLst/>
            </a:prstGeom>
            <a:noFill/>
            <a:ln w="19050">
              <a:solidFill>
                <a:srgbClr val="3366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04160" name="Oval 32"/>
          <p:cNvSpPr>
            <a:spLocks noChangeArrowheads="1"/>
          </p:cNvSpPr>
          <p:nvPr/>
        </p:nvSpPr>
        <p:spPr bwMode="auto">
          <a:xfrm>
            <a:off x="6736780" y="1989138"/>
            <a:ext cx="355600" cy="355600"/>
          </a:xfrm>
          <a:prstGeom prst="ellipse">
            <a:avLst/>
          </a:prstGeom>
          <a:solidFill>
            <a:srgbClr val="CCFFCC"/>
          </a:solidFill>
          <a:ln w="25400"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A50021"/>
                </a:solidFill>
              </a:rPr>
              <a:t>50</a:t>
            </a:r>
            <a:endParaRPr kumimoji="1" lang="en-US" altLang="zh-CN" sz="2000" b="0"/>
          </a:p>
        </p:txBody>
      </p:sp>
      <p:sp>
        <p:nvSpPr>
          <p:cNvPr id="304161" name="Line 33"/>
          <p:cNvSpPr>
            <a:spLocks noChangeShapeType="1"/>
          </p:cNvSpPr>
          <p:nvPr/>
        </p:nvSpPr>
        <p:spPr bwMode="auto">
          <a:xfrm>
            <a:off x="6947917" y="1341438"/>
            <a:ext cx="0" cy="6477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846" name="Text Box 34"/>
          <p:cNvSpPr txBox="1">
            <a:spLocks noChangeArrowheads="1"/>
          </p:cNvSpPr>
          <p:nvPr/>
        </p:nvSpPr>
        <p:spPr bwMode="auto">
          <a:xfrm>
            <a:off x="5074667" y="1268413"/>
            <a:ext cx="124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a:t>Key=25</a:t>
            </a:r>
          </a:p>
        </p:txBody>
      </p:sp>
      <p:sp>
        <p:nvSpPr>
          <p:cNvPr id="304163" name="Line 35"/>
          <p:cNvSpPr>
            <a:spLocks noChangeShapeType="1"/>
          </p:cNvSpPr>
          <p:nvPr/>
        </p:nvSpPr>
        <p:spPr bwMode="auto">
          <a:xfrm flipH="1">
            <a:off x="6300217" y="2349500"/>
            <a:ext cx="360363" cy="3587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4164" name="Line 36"/>
          <p:cNvSpPr>
            <a:spLocks noChangeShapeType="1"/>
          </p:cNvSpPr>
          <p:nvPr/>
        </p:nvSpPr>
        <p:spPr bwMode="auto">
          <a:xfrm flipH="1">
            <a:off x="5363592" y="3068638"/>
            <a:ext cx="360363" cy="287337"/>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4165" name="Line 37"/>
          <p:cNvSpPr>
            <a:spLocks noChangeShapeType="1"/>
          </p:cNvSpPr>
          <p:nvPr/>
        </p:nvSpPr>
        <p:spPr bwMode="auto">
          <a:xfrm>
            <a:off x="5292155" y="3573463"/>
            <a:ext cx="215900" cy="358775"/>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4166" name="Oval 38"/>
          <p:cNvSpPr>
            <a:spLocks noChangeArrowheads="1"/>
          </p:cNvSpPr>
          <p:nvPr/>
        </p:nvSpPr>
        <p:spPr bwMode="auto">
          <a:xfrm>
            <a:off x="5363592" y="4005263"/>
            <a:ext cx="355600" cy="427037"/>
          </a:xfrm>
          <a:prstGeom prst="ellipse">
            <a:avLst/>
          </a:prstGeom>
          <a:solidFill>
            <a:srgbClr val="CCFFCC"/>
          </a:solidFill>
          <a:ln w="25400"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A50021"/>
                </a:solidFill>
              </a:rPr>
              <a:t>25</a:t>
            </a:r>
            <a:endParaRPr kumimoji="1" lang="en-US" altLang="zh-CN" sz="2000" b="0"/>
          </a:p>
        </p:txBody>
      </p:sp>
      <p:sp>
        <p:nvSpPr>
          <p:cNvPr id="304167" name="Oval 39"/>
          <p:cNvSpPr>
            <a:spLocks noChangeArrowheads="1"/>
          </p:cNvSpPr>
          <p:nvPr/>
        </p:nvSpPr>
        <p:spPr bwMode="auto">
          <a:xfrm>
            <a:off x="5795392" y="2636838"/>
            <a:ext cx="355600" cy="360362"/>
          </a:xfrm>
          <a:prstGeom prst="ellipse">
            <a:avLst/>
          </a:prstGeom>
          <a:solidFill>
            <a:srgbClr val="CCFFCC"/>
          </a:solidFill>
          <a:ln w="25400"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A50021"/>
                </a:solidFill>
              </a:rPr>
              <a:t>30</a:t>
            </a:r>
            <a:endParaRPr kumimoji="1" lang="en-US" altLang="zh-CN" sz="2000" b="0"/>
          </a:p>
        </p:txBody>
      </p:sp>
      <p:sp>
        <p:nvSpPr>
          <p:cNvPr id="304168" name="Oval 40"/>
          <p:cNvSpPr>
            <a:spLocks noChangeArrowheads="1"/>
          </p:cNvSpPr>
          <p:nvPr/>
        </p:nvSpPr>
        <p:spPr bwMode="auto">
          <a:xfrm>
            <a:off x="4860355" y="3284538"/>
            <a:ext cx="355600" cy="360362"/>
          </a:xfrm>
          <a:prstGeom prst="ellipse">
            <a:avLst/>
          </a:prstGeom>
          <a:solidFill>
            <a:srgbClr val="CCFFCC"/>
          </a:solidFill>
          <a:ln w="25400" cap="sq">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b="0">
                <a:solidFill>
                  <a:srgbClr val="A50021"/>
                </a:solidFill>
              </a:rPr>
              <a:t>20</a:t>
            </a:r>
            <a:endParaRPr kumimoji="1" lang="en-US" altLang="zh-CN" sz="2000" b="0"/>
          </a:p>
        </p:txBody>
      </p:sp>
      <p:sp>
        <p:nvSpPr>
          <p:cNvPr id="35853" name="Rectangle 41"/>
          <p:cNvSpPr>
            <a:spLocks noChangeArrowheads="1"/>
          </p:cNvSpPr>
          <p:nvPr/>
        </p:nvSpPr>
        <p:spPr bwMode="auto">
          <a:xfrm>
            <a:off x="539552" y="1674813"/>
            <a:ext cx="4176911"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spcBef>
                <a:spcPct val="20000"/>
              </a:spcBef>
              <a:buClr>
                <a:schemeClr val="accent2"/>
              </a:buClr>
              <a:buFont typeface="Wingdings" pitchFamily="2" charset="2"/>
              <a:buChar char="o"/>
            </a:pPr>
            <a:r>
              <a:rPr kumimoji="1" lang="zh-CN" altLang="en-US" sz="2800" dirty="0">
                <a:solidFill>
                  <a:srgbClr val="000066"/>
                </a:solidFill>
              </a:rPr>
              <a:t>从上述查找过程可见</a:t>
            </a:r>
          </a:p>
          <a:p>
            <a:pPr marL="908050" lvl="1" indent="-436563">
              <a:spcBef>
                <a:spcPct val="20000"/>
              </a:spcBef>
              <a:buClr>
                <a:schemeClr val="accent2"/>
              </a:buClr>
              <a:buFont typeface="Wingdings" pitchFamily="2" charset="2"/>
              <a:buChar char="n"/>
            </a:pPr>
            <a:r>
              <a:rPr kumimoji="1" lang="zh-CN" altLang="en-US" sz="2400" dirty="0">
                <a:solidFill>
                  <a:srgbClr val="000066"/>
                </a:solidFill>
              </a:rPr>
              <a:t>在查找过程中，生成了一条查找路径</a:t>
            </a:r>
          </a:p>
          <a:p>
            <a:pPr marL="1304925" lvl="2" indent="-395288">
              <a:spcBef>
                <a:spcPct val="20000"/>
              </a:spcBef>
              <a:buClr>
                <a:schemeClr val="accent2"/>
              </a:buClr>
              <a:buFont typeface="Wingdings" pitchFamily="2" charset="2"/>
              <a:buChar char="o"/>
            </a:pPr>
            <a:r>
              <a:rPr kumimoji="1" lang="zh-CN" altLang="en-US" sz="2000" dirty="0">
                <a:solidFill>
                  <a:srgbClr val="000066"/>
                </a:solidFill>
              </a:rPr>
              <a:t>从根结点出发，沿着左分支或右分支逐层向下直至关键字等于给定值的结点</a:t>
            </a:r>
            <a:r>
              <a:rPr kumimoji="1" lang="en-US" altLang="zh-CN" sz="2000" dirty="0">
                <a:solidFill>
                  <a:srgbClr val="000066"/>
                </a:solidFill>
                <a:latin typeface="Arial" charset="0"/>
              </a:rPr>
              <a:t>——</a:t>
            </a:r>
            <a:r>
              <a:rPr kumimoji="1" lang="zh-CN" altLang="en-US" sz="2000" dirty="0">
                <a:solidFill>
                  <a:srgbClr val="000066"/>
                </a:solidFill>
              </a:rPr>
              <a:t>找到</a:t>
            </a:r>
          </a:p>
          <a:p>
            <a:pPr marL="1304925" lvl="2" indent="-395288">
              <a:spcBef>
                <a:spcPct val="20000"/>
              </a:spcBef>
              <a:buClr>
                <a:schemeClr val="accent2"/>
              </a:buClr>
              <a:buFont typeface="Wingdings" pitchFamily="2" charset="2"/>
              <a:buChar char="o"/>
            </a:pPr>
            <a:r>
              <a:rPr kumimoji="1" lang="zh-CN" altLang="en-US" sz="2000" dirty="0">
                <a:solidFill>
                  <a:srgbClr val="000066"/>
                </a:solidFill>
              </a:rPr>
              <a:t>从根结点出发，沿着左分支或右分支逐层向下直至指针指向空树为止</a:t>
            </a:r>
            <a:r>
              <a:rPr kumimoji="1" lang="en-US" altLang="zh-CN" sz="2000" dirty="0">
                <a:solidFill>
                  <a:srgbClr val="000066"/>
                </a:solidFill>
                <a:latin typeface="Arial" charset="0"/>
              </a:rPr>
              <a:t>——</a:t>
            </a:r>
            <a:r>
              <a:rPr kumimoji="1" lang="zh-CN" altLang="en-US" sz="2000" dirty="0">
                <a:solidFill>
                  <a:srgbClr val="000066"/>
                </a:solidFill>
              </a:rPr>
              <a:t>未找到</a:t>
            </a:r>
            <a:endParaRPr kumimoji="1" lang="zh-CN" altLang="en-US" sz="2000" dirty="0">
              <a:solidFill>
                <a:srgbClr val="000066"/>
              </a:solidFill>
              <a:latin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4161"/>
                                        </p:tgtEl>
                                        <p:attrNameLst>
                                          <p:attrName>style.visibility</p:attrName>
                                        </p:attrNameLst>
                                      </p:cBhvr>
                                      <p:to>
                                        <p:strVal val="visible"/>
                                      </p:to>
                                    </p:set>
                                    <p:animEffect transition="in" filter="blinds(horizontal)">
                                      <p:cBhvr>
                                        <p:cTn id="7" dur="500"/>
                                        <p:tgtEl>
                                          <p:spTgt spid="3041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4160"/>
                                        </p:tgtEl>
                                        <p:attrNameLst>
                                          <p:attrName>style.visibility</p:attrName>
                                        </p:attrNameLst>
                                      </p:cBhvr>
                                      <p:to>
                                        <p:strVal val="visible"/>
                                      </p:to>
                                    </p:set>
                                    <p:animEffect transition="in" filter="wipe(up)">
                                      <p:cBhvr>
                                        <p:cTn id="12" dur="500"/>
                                        <p:tgtEl>
                                          <p:spTgt spid="3041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63"/>
                                        </p:tgtEl>
                                        <p:attrNameLst>
                                          <p:attrName>style.visibility</p:attrName>
                                        </p:attrNameLst>
                                      </p:cBhvr>
                                      <p:to>
                                        <p:strVal val="visible"/>
                                      </p:to>
                                    </p:set>
                                    <p:animEffect transition="in" filter="blinds(horizontal)">
                                      <p:cBhvr>
                                        <p:cTn id="17" dur="500"/>
                                        <p:tgtEl>
                                          <p:spTgt spid="3041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04167"/>
                                        </p:tgtEl>
                                        <p:attrNameLst>
                                          <p:attrName>style.visibility</p:attrName>
                                        </p:attrNameLst>
                                      </p:cBhvr>
                                      <p:to>
                                        <p:strVal val="visible"/>
                                      </p:to>
                                    </p:set>
                                    <p:animEffect transition="in" filter="wipe(up)">
                                      <p:cBhvr>
                                        <p:cTn id="22" dur="500"/>
                                        <p:tgtEl>
                                          <p:spTgt spid="3041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4164"/>
                                        </p:tgtEl>
                                        <p:attrNameLst>
                                          <p:attrName>style.visibility</p:attrName>
                                        </p:attrNameLst>
                                      </p:cBhvr>
                                      <p:to>
                                        <p:strVal val="visible"/>
                                      </p:to>
                                    </p:set>
                                    <p:animEffect transition="in" filter="blinds(horizontal)">
                                      <p:cBhvr>
                                        <p:cTn id="27" dur="500"/>
                                        <p:tgtEl>
                                          <p:spTgt spid="3041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04168"/>
                                        </p:tgtEl>
                                        <p:attrNameLst>
                                          <p:attrName>style.visibility</p:attrName>
                                        </p:attrNameLst>
                                      </p:cBhvr>
                                      <p:to>
                                        <p:strVal val="visible"/>
                                      </p:to>
                                    </p:set>
                                    <p:animEffect transition="in" filter="wipe(up)">
                                      <p:cBhvr>
                                        <p:cTn id="32" dur="500"/>
                                        <p:tgtEl>
                                          <p:spTgt spid="3041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04165"/>
                                        </p:tgtEl>
                                        <p:attrNameLst>
                                          <p:attrName>style.visibility</p:attrName>
                                        </p:attrNameLst>
                                      </p:cBhvr>
                                      <p:to>
                                        <p:strVal val="visible"/>
                                      </p:to>
                                    </p:set>
                                    <p:animEffect transition="in" filter="blinds(horizontal)">
                                      <p:cBhvr>
                                        <p:cTn id="37" dur="500"/>
                                        <p:tgtEl>
                                          <p:spTgt spid="3041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04166"/>
                                        </p:tgtEl>
                                        <p:attrNameLst>
                                          <p:attrName>style.visibility</p:attrName>
                                        </p:attrNameLst>
                                      </p:cBhvr>
                                      <p:to>
                                        <p:strVal val="visible"/>
                                      </p:to>
                                    </p:set>
                                    <p:animEffect transition="in" filter="wipe(up)">
                                      <p:cBhvr>
                                        <p:cTn id="42" dur="500"/>
                                        <p:tgtEl>
                                          <p:spTgt spid="30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60" grpId="0" animBg="1" autoUpdateAnimBg="0"/>
      <p:bldP spid="304161" grpId="0" animBg="1"/>
      <p:bldP spid="304163" grpId="0" animBg="1"/>
      <p:bldP spid="304164" grpId="0" animBg="1"/>
      <p:bldP spid="304165" grpId="0" animBg="1"/>
      <p:bldP spid="304166" grpId="0" animBg="1" autoUpdateAnimBg="0"/>
      <p:bldP spid="304167" grpId="0" animBg="1" autoUpdateAnimBg="0"/>
      <p:bldP spid="304168"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Text Box 2"/>
          <p:cNvSpPr>
            <a:spLocks noGrp="1" noChangeArrowheads="1"/>
          </p:cNvSpPr>
          <p:nvPr>
            <p:ph type="body" idx="1"/>
          </p:nvPr>
        </p:nvSpPr>
        <p:spPr>
          <a:xfrm>
            <a:off x="179512" y="1196975"/>
            <a:ext cx="8496944" cy="4672013"/>
          </a:xfr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lIns="92075" tIns="46038" rIns="92075" bIns="46038"/>
          <a:lstStyle/>
          <a:p>
            <a:pPr eaLnBrk="1" hangingPunct="1"/>
            <a:r>
              <a:rPr lang="zh-CN" altLang="en-US" dirty="0" smtClean="0">
                <a:latin typeface="宋体" charset="-122"/>
              </a:rPr>
              <a:t>排序</a:t>
            </a:r>
            <a:r>
              <a:rPr lang="en-US" altLang="zh-CN" dirty="0" smtClean="0">
                <a:latin typeface="宋体" charset="-122"/>
              </a:rPr>
              <a:t>——</a:t>
            </a:r>
            <a:r>
              <a:rPr lang="zh-CN" altLang="en-US" dirty="0" smtClean="0"/>
              <a:t>内</a:t>
            </a:r>
            <a:r>
              <a:rPr lang="zh-CN" altLang="en-US" dirty="0" smtClean="0">
                <a:latin typeface="幼圆" pitchFamily="49" charset="-122"/>
                <a:sym typeface="Symbol" pitchFamily="18" charset="2"/>
              </a:rPr>
              <a:t>排序方法</a:t>
            </a:r>
          </a:p>
          <a:p>
            <a:pPr lvl="1" eaLnBrk="1" hangingPunct="1">
              <a:lnSpc>
                <a:spcPct val="150000"/>
              </a:lnSpc>
            </a:pPr>
            <a:r>
              <a:rPr kumimoji="1" lang="zh-CN" altLang="en-US" dirty="0" smtClean="0"/>
              <a:t>内部排序的过程是一个逐步扩大记录的有序序列长度的过程</a:t>
            </a:r>
          </a:p>
          <a:p>
            <a:pPr lvl="1" eaLnBrk="1" hangingPunct="1">
              <a:lnSpc>
                <a:spcPct val="150000"/>
              </a:lnSpc>
            </a:pPr>
            <a:r>
              <a:rPr kumimoji="1" lang="zh-CN" altLang="en-US" dirty="0" smtClean="0">
                <a:latin typeface="宋体" charset="-122"/>
              </a:rPr>
              <a:t>“</a:t>
            </a:r>
            <a:r>
              <a:rPr kumimoji="1" lang="zh-CN" altLang="en-US" dirty="0" smtClean="0"/>
              <a:t>扩大</a:t>
            </a:r>
            <a:r>
              <a:rPr kumimoji="1" lang="zh-CN" altLang="en-US" dirty="0" smtClean="0">
                <a:latin typeface="宋体" charset="-122"/>
              </a:rPr>
              <a:t>”</a:t>
            </a:r>
            <a:r>
              <a:rPr kumimoji="1" lang="zh-CN" altLang="en-US" dirty="0" smtClean="0"/>
              <a:t> 有序序列长度的方法采用不同的原则</a:t>
            </a:r>
          </a:p>
        </p:txBody>
      </p:sp>
      <p:sp>
        <p:nvSpPr>
          <p:cNvPr id="316421" name="Rectangle 5"/>
          <p:cNvSpPr>
            <a:spLocks noChangeArrowheads="1"/>
          </p:cNvSpPr>
          <p:nvPr/>
        </p:nvSpPr>
        <p:spPr bwMode="auto">
          <a:xfrm>
            <a:off x="3945904" y="3859237"/>
            <a:ext cx="4038600" cy="576263"/>
          </a:xfrm>
          <a:prstGeom prst="rect">
            <a:avLst/>
          </a:prstGeom>
          <a:solidFill>
            <a:schemeClr val="bg2"/>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dirty="0">
                <a:solidFill>
                  <a:srgbClr val="000066"/>
                </a:solidFill>
                <a:latin typeface="宋体" charset="-122"/>
              </a:rPr>
              <a:t>无 序 序 列 区</a:t>
            </a:r>
          </a:p>
        </p:txBody>
      </p:sp>
      <p:sp>
        <p:nvSpPr>
          <p:cNvPr id="316420" name="Rectangle 4"/>
          <p:cNvSpPr>
            <a:spLocks noChangeArrowheads="1"/>
          </p:cNvSpPr>
          <p:nvPr/>
        </p:nvSpPr>
        <p:spPr bwMode="auto">
          <a:xfrm>
            <a:off x="1426542" y="3859237"/>
            <a:ext cx="2514600" cy="576263"/>
          </a:xfrm>
          <a:prstGeom prst="rect">
            <a:avLst/>
          </a:prstGeom>
          <a:solidFill>
            <a:srgbClr val="FFFFAB"/>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000066"/>
                </a:solidFill>
                <a:latin typeface="宋体" charset="-122"/>
              </a:rPr>
              <a:t>有序序列区</a:t>
            </a:r>
          </a:p>
        </p:txBody>
      </p:sp>
      <p:sp>
        <p:nvSpPr>
          <p:cNvPr id="316422" name="Rectangle 6"/>
          <p:cNvSpPr>
            <a:spLocks noChangeArrowheads="1"/>
          </p:cNvSpPr>
          <p:nvPr/>
        </p:nvSpPr>
        <p:spPr bwMode="auto">
          <a:xfrm>
            <a:off x="1426542" y="5730900"/>
            <a:ext cx="2971800" cy="504825"/>
          </a:xfrm>
          <a:prstGeom prst="rect">
            <a:avLst/>
          </a:prstGeom>
          <a:solidFill>
            <a:srgbClr val="FFFFAB"/>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000066"/>
                </a:solidFill>
                <a:latin typeface="宋体" charset="-122"/>
              </a:rPr>
              <a:t>有序序列区</a:t>
            </a:r>
          </a:p>
        </p:txBody>
      </p:sp>
      <p:sp>
        <p:nvSpPr>
          <p:cNvPr id="316423" name="Rectangle 7"/>
          <p:cNvSpPr>
            <a:spLocks noChangeArrowheads="1"/>
          </p:cNvSpPr>
          <p:nvPr/>
        </p:nvSpPr>
        <p:spPr bwMode="auto">
          <a:xfrm>
            <a:off x="4401517" y="5732487"/>
            <a:ext cx="3505200" cy="504825"/>
          </a:xfrm>
          <a:prstGeom prst="rect">
            <a:avLst/>
          </a:prstGeom>
          <a:solidFill>
            <a:schemeClr val="bg2"/>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a:solidFill>
                  <a:srgbClr val="000066"/>
                </a:solidFill>
                <a:latin typeface="宋体" charset="-122"/>
              </a:rPr>
              <a:t>无 序 序 列 区</a:t>
            </a:r>
          </a:p>
        </p:txBody>
      </p:sp>
      <p:sp>
        <p:nvSpPr>
          <p:cNvPr id="316424" name="Line 8"/>
          <p:cNvSpPr>
            <a:spLocks noChangeShapeType="1"/>
          </p:cNvSpPr>
          <p:nvPr/>
        </p:nvSpPr>
        <p:spPr bwMode="auto">
          <a:xfrm>
            <a:off x="3945904" y="4435500"/>
            <a:ext cx="0" cy="1295400"/>
          </a:xfrm>
          <a:prstGeom prst="line">
            <a:avLst/>
          </a:prstGeom>
          <a:noFill/>
          <a:ln w="28575">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25" name="Line 9"/>
          <p:cNvSpPr>
            <a:spLocks noChangeShapeType="1"/>
          </p:cNvSpPr>
          <p:nvPr/>
        </p:nvSpPr>
        <p:spPr bwMode="auto">
          <a:xfrm>
            <a:off x="4377704" y="4435500"/>
            <a:ext cx="0" cy="1295400"/>
          </a:xfrm>
          <a:prstGeom prst="line">
            <a:avLst/>
          </a:prstGeom>
          <a:noFill/>
          <a:ln w="28575">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6426" name="Text Box 10"/>
          <p:cNvSpPr txBox="1">
            <a:spLocks noChangeArrowheads="1"/>
          </p:cNvSpPr>
          <p:nvPr/>
        </p:nvSpPr>
        <p:spPr bwMode="auto">
          <a:xfrm>
            <a:off x="4595192" y="4795862"/>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400">
                <a:solidFill>
                  <a:srgbClr val="FF0000"/>
                </a:solidFill>
                <a:latin typeface="Times New Roman" pitchFamily="18" charset="0"/>
              </a:rPr>
              <a:t>经过一趟排序</a:t>
            </a:r>
            <a:endParaRPr kumimoji="1" lang="zh-CN" altLang="en-US" sz="2400" b="0">
              <a:solidFill>
                <a:srgbClr val="FF0000"/>
              </a:solidFill>
              <a:latin typeface="Times New Roman" pitchFamily="18" charset="0"/>
            </a:endParaRPr>
          </a:p>
        </p:txBody>
      </p:sp>
    </p:spTree>
    <p:extLst>
      <p:ext uri="{BB962C8B-B14F-4D97-AF65-F5344CB8AC3E}">
        <p14:creationId xmlns:p14="http://schemas.microsoft.com/office/powerpoint/2010/main" val="21613830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20"/>
                                        </p:tgtEl>
                                        <p:attrNameLst>
                                          <p:attrName>style.visibility</p:attrName>
                                        </p:attrNameLst>
                                      </p:cBhvr>
                                      <p:to>
                                        <p:strVal val="visible"/>
                                      </p:to>
                                    </p:set>
                                    <p:animEffect transition="in" filter="wipe(left)">
                                      <p:cBhvr>
                                        <p:cTn id="7" dur="500"/>
                                        <p:tgtEl>
                                          <p:spTgt spid="31642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6421"/>
                                        </p:tgtEl>
                                        <p:attrNameLst>
                                          <p:attrName>style.visibility</p:attrName>
                                        </p:attrNameLst>
                                      </p:cBhvr>
                                      <p:to>
                                        <p:strVal val="visible"/>
                                      </p:to>
                                    </p:set>
                                    <p:animEffect transition="in" filter="wipe(left)">
                                      <p:cBhvr>
                                        <p:cTn id="11" dur="500"/>
                                        <p:tgtEl>
                                          <p:spTgt spid="3164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6422"/>
                                        </p:tgtEl>
                                        <p:attrNameLst>
                                          <p:attrName>style.visibility</p:attrName>
                                        </p:attrNameLst>
                                      </p:cBhvr>
                                      <p:to>
                                        <p:strVal val="visible"/>
                                      </p:to>
                                    </p:set>
                                    <p:animEffect transition="in" filter="wipe(left)">
                                      <p:cBhvr>
                                        <p:cTn id="16" dur="500"/>
                                        <p:tgtEl>
                                          <p:spTgt spid="316422"/>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16423"/>
                                        </p:tgtEl>
                                        <p:attrNameLst>
                                          <p:attrName>style.visibility</p:attrName>
                                        </p:attrNameLst>
                                      </p:cBhvr>
                                      <p:to>
                                        <p:strVal val="visible"/>
                                      </p:to>
                                    </p:set>
                                    <p:animEffect transition="in" filter="wipe(left)">
                                      <p:cBhvr>
                                        <p:cTn id="20" dur="500"/>
                                        <p:tgtEl>
                                          <p:spTgt spid="316423"/>
                                        </p:tgtEl>
                                      </p:cBhvr>
                                    </p:animEffect>
                                  </p:childTnLst>
                                </p:cTn>
                              </p:par>
                            </p:childTnLst>
                          </p:cTn>
                        </p:par>
                        <p:par>
                          <p:cTn id="21" fill="hold" nodeType="afterGroup">
                            <p:stCondLst>
                              <p:cond delay="1000"/>
                            </p:stCondLst>
                            <p:childTnLst>
                              <p:par>
                                <p:cTn id="22" presetID="17" presetClass="entr" presetSubtype="1" fill="hold" grpId="0" nodeType="afterEffect">
                                  <p:stCondLst>
                                    <p:cond delay="0"/>
                                  </p:stCondLst>
                                  <p:childTnLst>
                                    <p:set>
                                      <p:cBhvr>
                                        <p:cTn id="23" dur="1" fill="hold">
                                          <p:stCondLst>
                                            <p:cond delay="0"/>
                                          </p:stCondLst>
                                        </p:cTn>
                                        <p:tgtEl>
                                          <p:spTgt spid="316424"/>
                                        </p:tgtEl>
                                        <p:attrNameLst>
                                          <p:attrName>style.visibility</p:attrName>
                                        </p:attrNameLst>
                                      </p:cBhvr>
                                      <p:to>
                                        <p:strVal val="visible"/>
                                      </p:to>
                                    </p:set>
                                    <p:anim calcmode="lin" valueType="num">
                                      <p:cBhvr>
                                        <p:cTn id="24" dur="500" fill="hold"/>
                                        <p:tgtEl>
                                          <p:spTgt spid="316424"/>
                                        </p:tgtEl>
                                        <p:attrNameLst>
                                          <p:attrName>ppt_x</p:attrName>
                                        </p:attrNameLst>
                                      </p:cBhvr>
                                      <p:tavLst>
                                        <p:tav tm="0">
                                          <p:val>
                                            <p:strVal val="#ppt_x"/>
                                          </p:val>
                                        </p:tav>
                                        <p:tav tm="100000">
                                          <p:val>
                                            <p:strVal val="#ppt_x"/>
                                          </p:val>
                                        </p:tav>
                                      </p:tavLst>
                                    </p:anim>
                                    <p:anim calcmode="lin" valueType="num">
                                      <p:cBhvr>
                                        <p:cTn id="25" dur="500" fill="hold"/>
                                        <p:tgtEl>
                                          <p:spTgt spid="316424"/>
                                        </p:tgtEl>
                                        <p:attrNameLst>
                                          <p:attrName>ppt_y</p:attrName>
                                        </p:attrNameLst>
                                      </p:cBhvr>
                                      <p:tavLst>
                                        <p:tav tm="0">
                                          <p:val>
                                            <p:strVal val="#ppt_y-#ppt_h/2"/>
                                          </p:val>
                                        </p:tav>
                                        <p:tav tm="100000">
                                          <p:val>
                                            <p:strVal val="#ppt_y"/>
                                          </p:val>
                                        </p:tav>
                                      </p:tavLst>
                                    </p:anim>
                                    <p:anim calcmode="lin" valueType="num">
                                      <p:cBhvr>
                                        <p:cTn id="26" dur="500" fill="hold"/>
                                        <p:tgtEl>
                                          <p:spTgt spid="316424"/>
                                        </p:tgtEl>
                                        <p:attrNameLst>
                                          <p:attrName>ppt_w</p:attrName>
                                        </p:attrNameLst>
                                      </p:cBhvr>
                                      <p:tavLst>
                                        <p:tav tm="0">
                                          <p:val>
                                            <p:strVal val="#ppt_w"/>
                                          </p:val>
                                        </p:tav>
                                        <p:tav tm="100000">
                                          <p:val>
                                            <p:strVal val="#ppt_w"/>
                                          </p:val>
                                        </p:tav>
                                      </p:tavLst>
                                    </p:anim>
                                    <p:anim calcmode="lin" valueType="num">
                                      <p:cBhvr>
                                        <p:cTn id="27" dur="500" fill="hold"/>
                                        <p:tgtEl>
                                          <p:spTgt spid="316424"/>
                                        </p:tgtEl>
                                        <p:attrNameLst>
                                          <p:attrName>ppt_h</p:attrName>
                                        </p:attrNameLst>
                                      </p:cBhvr>
                                      <p:tavLst>
                                        <p:tav tm="0">
                                          <p:val>
                                            <p:fltVal val="0"/>
                                          </p:val>
                                        </p:tav>
                                        <p:tav tm="100000">
                                          <p:val>
                                            <p:strVal val="#ppt_h"/>
                                          </p:val>
                                        </p:tav>
                                      </p:tavLst>
                                    </p:anim>
                                  </p:childTnLst>
                                </p:cTn>
                              </p:par>
                            </p:childTnLst>
                          </p:cTn>
                        </p:par>
                        <p:par>
                          <p:cTn id="28" fill="hold" nodeType="afterGroup">
                            <p:stCondLst>
                              <p:cond delay="1500"/>
                            </p:stCondLst>
                            <p:childTnLst>
                              <p:par>
                                <p:cTn id="29" presetID="17" presetClass="entr" presetSubtype="1" fill="hold" grpId="0" nodeType="afterEffect">
                                  <p:stCondLst>
                                    <p:cond delay="0"/>
                                  </p:stCondLst>
                                  <p:childTnLst>
                                    <p:set>
                                      <p:cBhvr>
                                        <p:cTn id="30" dur="1" fill="hold">
                                          <p:stCondLst>
                                            <p:cond delay="0"/>
                                          </p:stCondLst>
                                        </p:cTn>
                                        <p:tgtEl>
                                          <p:spTgt spid="316425"/>
                                        </p:tgtEl>
                                        <p:attrNameLst>
                                          <p:attrName>style.visibility</p:attrName>
                                        </p:attrNameLst>
                                      </p:cBhvr>
                                      <p:to>
                                        <p:strVal val="visible"/>
                                      </p:to>
                                    </p:set>
                                    <p:anim calcmode="lin" valueType="num">
                                      <p:cBhvr>
                                        <p:cTn id="31" dur="500" fill="hold"/>
                                        <p:tgtEl>
                                          <p:spTgt spid="316425"/>
                                        </p:tgtEl>
                                        <p:attrNameLst>
                                          <p:attrName>ppt_x</p:attrName>
                                        </p:attrNameLst>
                                      </p:cBhvr>
                                      <p:tavLst>
                                        <p:tav tm="0">
                                          <p:val>
                                            <p:strVal val="#ppt_x"/>
                                          </p:val>
                                        </p:tav>
                                        <p:tav tm="100000">
                                          <p:val>
                                            <p:strVal val="#ppt_x"/>
                                          </p:val>
                                        </p:tav>
                                      </p:tavLst>
                                    </p:anim>
                                    <p:anim calcmode="lin" valueType="num">
                                      <p:cBhvr>
                                        <p:cTn id="32" dur="500" fill="hold"/>
                                        <p:tgtEl>
                                          <p:spTgt spid="316425"/>
                                        </p:tgtEl>
                                        <p:attrNameLst>
                                          <p:attrName>ppt_y</p:attrName>
                                        </p:attrNameLst>
                                      </p:cBhvr>
                                      <p:tavLst>
                                        <p:tav tm="0">
                                          <p:val>
                                            <p:strVal val="#ppt_y-#ppt_h/2"/>
                                          </p:val>
                                        </p:tav>
                                        <p:tav tm="100000">
                                          <p:val>
                                            <p:strVal val="#ppt_y"/>
                                          </p:val>
                                        </p:tav>
                                      </p:tavLst>
                                    </p:anim>
                                    <p:anim calcmode="lin" valueType="num">
                                      <p:cBhvr>
                                        <p:cTn id="33" dur="500" fill="hold"/>
                                        <p:tgtEl>
                                          <p:spTgt spid="316425"/>
                                        </p:tgtEl>
                                        <p:attrNameLst>
                                          <p:attrName>ppt_w</p:attrName>
                                        </p:attrNameLst>
                                      </p:cBhvr>
                                      <p:tavLst>
                                        <p:tav tm="0">
                                          <p:val>
                                            <p:strVal val="#ppt_w"/>
                                          </p:val>
                                        </p:tav>
                                        <p:tav tm="100000">
                                          <p:val>
                                            <p:strVal val="#ppt_w"/>
                                          </p:val>
                                        </p:tav>
                                      </p:tavLst>
                                    </p:anim>
                                    <p:anim calcmode="lin" valueType="num">
                                      <p:cBhvr>
                                        <p:cTn id="34" dur="500" fill="hold"/>
                                        <p:tgtEl>
                                          <p:spTgt spid="316425"/>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2" fill="hold" grpId="0" nodeType="clickEffect">
                                  <p:stCondLst>
                                    <p:cond delay="0"/>
                                  </p:stCondLst>
                                  <p:childTnLst>
                                    <p:set>
                                      <p:cBhvr>
                                        <p:cTn id="38" dur="1" fill="hold">
                                          <p:stCondLst>
                                            <p:cond delay="0"/>
                                          </p:stCondLst>
                                        </p:cTn>
                                        <p:tgtEl>
                                          <p:spTgt spid="316426"/>
                                        </p:tgtEl>
                                        <p:attrNameLst>
                                          <p:attrName>style.visibility</p:attrName>
                                        </p:attrNameLst>
                                      </p:cBhvr>
                                      <p:to>
                                        <p:strVal val="visible"/>
                                      </p:to>
                                    </p:set>
                                    <p:animEffect transition="in" filter="slide(fromRight)">
                                      <p:cBhvr>
                                        <p:cTn id="39" dur="500"/>
                                        <p:tgtEl>
                                          <p:spTgt spid="316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1" grpId="0" animBg="1" autoUpdateAnimBg="0"/>
      <p:bldP spid="316420" grpId="0" animBg="1" autoUpdateAnimBg="0"/>
      <p:bldP spid="316422" grpId="0" animBg="1" autoUpdateAnimBg="0"/>
      <p:bldP spid="316423" grpId="0" animBg="1" autoUpdateAnimBg="0"/>
      <p:bldP spid="316424" grpId="0" animBg="1"/>
      <p:bldP spid="316425" grpId="0" animBg="1"/>
      <p:bldP spid="31642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56"/>
          <p:cNvSpPr>
            <a:spLocks noGrp="1" noChangeArrowheads="1"/>
          </p:cNvSpPr>
          <p:nvPr>
            <p:ph type="body" idx="1"/>
          </p:nvPr>
        </p:nvSpPr>
        <p:spPr>
          <a:xfrm>
            <a:off x="611188" y="1052513"/>
            <a:ext cx="8001000" cy="5183187"/>
          </a:xfrm>
        </p:spPr>
        <p:txBody>
          <a:bodyPr/>
          <a:lstStyle/>
          <a:p>
            <a:pPr eaLnBrk="1" hangingPunct="1"/>
            <a:r>
              <a:rPr kumimoji="1" lang="zh-CN" altLang="en-US" smtClean="0">
                <a:latin typeface="宋体" charset="-122"/>
              </a:rPr>
              <a:t>二叉排序树</a:t>
            </a:r>
            <a:r>
              <a:rPr kumimoji="1" lang="en-US" altLang="zh-CN" smtClean="0">
                <a:latin typeface="宋体" charset="-122"/>
              </a:rPr>
              <a:t>——</a:t>
            </a:r>
            <a:r>
              <a:rPr kumimoji="1" lang="zh-CN" altLang="en-US" smtClean="0">
                <a:latin typeface="宋体" charset="-122"/>
              </a:rPr>
              <a:t>生成流程</a:t>
            </a:r>
          </a:p>
        </p:txBody>
      </p:sp>
      <p:grpSp>
        <p:nvGrpSpPr>
          <p:cNvPr id="36867" name="Group 65"/>
          <p:cNvGrpSpPr>
            <a:grpSpLocks/>
          </p:cNvGrpSpPr>
          <p:nvPr/>
        </p:nvGrpSpPr>
        <p:grpSpPr bwMode="auto">
          <a:xfrm>
            <a:off x="323850" y="1268413"/>
            <a:ext cx="8135938" cy="5497512"/>
            <a:chOff x="204" y="799"/>
            <a:chExt cx="5125" cy="3463"/>
          </a:xfrm>
        </p:grpSpPr>
        <p:sp>
          <p:nvSpPr>
            <p:cNvPr id="36868" name="Rectangle 4"/>
            <p:cNvSpPr>
              <a:spLocks noChangeArrowheads="1"/>
            </p:cNvSpPr>
            <p:nvPr/>
          </p:nvSpPr>
          <p:spPr bwMode="auto">
            <a:xfrm>
              <a:off x="4012" y="799"/>
              <a:ext cx="480" cy="240"/>
            </a:xfrm>
            <a:prstGeom prst="rect">
              <a:avLst/>
            </a:prstGeom>
            <a:noFill/>
            <a:ln w="12700" cap="sq">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7961" dir="2700000" algn="ctr" rotWithShape="0">
                      <a:srgbClr val="1F3D5C"/>
                    </a:outerShdw>
                  </a:effectLst>
                </a14:hiddenEffects>
              </a:ext>
            </a:extLst>
          </p:spPr>
          <p:txBody>
            <a:bodyPr wrap="none" anchor="ctr"/>
            <a:lstStyle/>
            <a:p>
              <a:pPr algn="ctr"/>
              <a:r>
                <a:rPr kumimoji="1" lang="zh-CN" altLang="en-US" sz="2000">
                  <a:solidFill>
                    <a:srgbClr val="000066"/>
                  </a:solidFill>
                  <a:latin typeface="Times New Roman" pitchFamily="18" charset="0"/>
                </a:rPr>
                <a:t>开始</a:t>
              </a:r>
              <a:endParaRPr kumimoji="1" lang="zh-CN" altLang="en-US" sz="2400" b="0">
                <a:solidFill>
                  <a:srgbClr val="000066"/>
                </a:solidFill>
                <a:latin typeface="Times New Roman" pitchFamily="18" charset="0"/>
              </a:endParaRPr>
            </a:p>
          </p:txBody>
        </p:sp>
        <p:sp>
          <p:nvSpPr>
            <p:cNvPr id="36869" name="Line 5"/>
            <p:cNvSpPr>
              <a:spLocks noChangeShapeType="1"/>
            </p:cNvSpPr>
            <p:nvPr/>
          </p:nvSpPr>
          <p:spPr bwMode="auto">
            <a:xfrm>
              <a:off x="4252" y="1039"/>
              <a:ext cx="0" cy="192"/>
            </a:xfrm>
            <a:prstGeom prst="line">
              <a:avLst/>
            </a:prstGeom>
            <a:noFill/>
            <a:ln w="12700" cap="sq">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78" name="AutoShape 6"/>
            <p:cNvSpPr>
              <a:spLocks noChangeArrowheads="1"/>
            </p:cNvSpPr>
            <p:nvPr/>
          </p:nvSpPr>
          <p:spPr bwMode="auto">
            <a:xfrm>
              <a:off x="3724" y="1231"/>
              <a:ext cx="1008" cy="288"/>
            </a:xfrm>
            <a:prstGeom prst="flowChartDecision">
              <a:avLst/>
            </a:prstGeom>
            <a:noFill/>
            <a:ln w="12700" cap="sq">
              <a:solidFill>
                <a:schemeClr val="hlink"/>
              </a:solidFill>
              <a:miter lim="800000"/>
              <a:headEnd type="none" w="sm" len="sm"/>
              <a:tailEnd type="none" w="sm" len="sm"/>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endParaRPr lang="zh-CN" altLang="en-US">
                <a:ea typeface="宋体" pitchFamily="2" charset="-122"/>
              </a:endParaRPr>
            </a:p>
          </p:txBody>
        </p:sp>
        <p:sp>
          <p:nvSpPr>
            <p:cNvPr id="36871" name="Line 8"/>
            <p:cNvSpPr>
              <a:spLocks noChangeShapeType="1"/>
            </p:cNvSpPr>
            <p:nvPr/>
          </p:nvSpPr>
          <p:spPr bwMode="auto">
            <a:xfrm>
              <a:off x="4204" y="1519"/>
              <a:ext cx="0" cy="192"/>
            </a:xfrm>
            <a:prstGeom prst="line">
              <a:avLst/>
            </a:prstGeom>
            <a:noFill/>
            <a:ln w="12700" cap="sq">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2" name="Text Box 9"/>
            <p:cNvSpPr txBox="1">
              <a:spLocks noChangeArrowheads="1"/>
            </p:cNvSpPr>
            <p:nvPr/>
          </p:nvSpPr>
          <p:spPr bwMode="auto">
            <a:xfrm>
              <a:off x="3424" y="1162"/>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a:solidFill>
                    <a:srgbClr val="000066"/>
                  </a:solidFill>
                  <a:latin typeface="Times New Roman" pitchFamily="18" charset="0"/>
                </a:rPr>
                <a:t>Y</a:t>
              </a:r>
              <a:endParaRPr kumimoji="1" lang="en-US" altLang="zh-CN" sz="2400" b="0">
                <a:solidFill>
                  <a:srgbClr val="000066"/>
                </a:solidFill>
                <a:latin typeface="Times New Roman" pitchFamily="18" charset="0"/>
              </a:endParaRPr>
            </a:p>
          </p:txBody>
        </p:sp>
        <p:sp>
          <p:nvSpPr>
            <p:cNvPr id="182282" name="Rectangle 10"/>
            <p:cNvSpPr>
              <a:spLocks noChangeArrowheads="1"/>
            </p:cNvSpPr>
            <p:nvPr/>
          </p:nvSpPr>
          <p:spPr bwMode="auto">
            <a:xfrm>
              <a:off x="2044" y="1279"/>
              <a:ext cx="1056" cy="240"/>
            </a:xfrm>
            <a:prstGeom prst="rect">
              <a:avLst/>
            </a:prstGeom>
            <a:noFill/>
            <a:ln w="12700" cap="sq">
              <a:solidFill>
                <a:schemeClr val="hlink"/>
              </a:solidFill>
              <a:miter lim="800000"/>
              <a:headEnd type="none" w="sm" len="sm"/>
              <a:tailEnd type="none" w="sm" len="sm"/>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zh-CN" altLang="en-US" sz="2000">
                  <a:solidFill>
                    <a:srgbClr val="000066"/>
                  </a:solidFill>
                  <a:latin typeface="Times New Roman" pitchFamily="18" charset="0"/>
                  <a:ea typeface="宋体" pitchFamily="2" charset="-122"/>
                </a:rPr>
                <a:t>申请结点空间</a:t>
              </a:r>
            </a:p>
          </p:txBody>
        </p:sp>
        <p:sp>
          <p:nvSpPr>
            <p:cNvPr id="182283" name="AutoShape 11"/>
            <p:cNvSpPr>
              <a:spLocks noChangeArrowheads="1"/>
            </p:cNvSpPr>
            <p:nvPr/>
          </p:nvSpPr>
          <p:spPr bwMode="auto">
            <a:xfrm>
              <a:off x="2044" y="1807"/>
              <a:ext cx="1008" cy="288"/>
            </a:xfrm>
            <a:prstGeom prst="flowChartDecision">
              <a:avLst/>
            </a:prstGeom>
            <a:noFill/>
            <a:ln w="12700" cap="sq">
              <a:solidFill>
                <a:schemeClr val="hlink"/>
              </a:solidFill>
              <a:miter lim="800000"/>
              <a:headEnd type="none" w="sm" len="sm"/>
              <a:tailEnd type="none" w="sm" len="sm"/>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en-US" altLang="zh-CN">
                  <a:solidFill>
                    <a:srgbClr val="000066"/>
                  </a:solidFill>
                  <a:latin typeface="Times New Roman" pitchFamily="18" charset="0"/>
                  <a:ea typeface="宋体" pitchFamily="2" charset="-122"/>
                </a:rPr>
                <a:t>r = 0</a:t>
              </a:r>
              <a:r>
                <a:rPr kumimoji="1" lang="zh-CN" altLang="en-US">
                  <a:solidFill>
                    <a:srgbClr val="000066"/>
                  </a:solidFill>
                  <a:latin typeface="Times New Roman" pitchFamily="18" charset="0"/>
                  <a:ea typeface="宋体" pitchFamily="2" charset="-122"/>
                </a:rPr>
                <a:t>？</a:t>
              </a:r>
            </a:p>
          </p:txBody>
        </p:sp>
        <p:sp>
          <p:nvSpPr>
            <p:cNvPr id="182284" name="Rectangle 12"/>
            <p:cNvSpPr>
              <a:spLocks noChangeArrowheads="1"/>
            </p:cNvSpPr>
            <p:nvPr/>
          </p:nvSpPr>
          <p:spPr bwMode="auto">
            <a:xfrm>
              <a:off x="204" y="1842"/>
              <a:ext cx="1104" cy="240"/>
            </a:xfrm>
            <a:prstGeom prst="rect">
              <a:avLst/>
            </a:prstGeom>
            <a:noFill/>
            <a:ln w="12700" cap="sq">
              <a:solidFill>
                <a:schemeClr val="hlink"/>
              </a:solidFill>
              <a:miter lim="800000"/>
              <a:headEnd type="none" w="sm" len="sm"/>
              <a:tailEnd type="none" w="sm" len="sm"/>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zh-CN" altLang="en-US" sz="2000">
                  <a:solidFill>
                    <a:srgbClr val="000066"/>
                  </a:solidFill>
                  <a:latin typeface="Times New Roman" pitchFamily="18" charset="0"/>
                  <a:ea typeface="宋体" pitchFamily="2" charset="-122"/>
                </a:rPr>
                <a:t>溢出</a:t>
              </a:r>
            </a:p>
          </p:txBody>
        </p:sp>
        <p:sp>
          <p:nvSpPr>
            <p:cNvPr id="36876" name="Line 15"/>
            <p:cNvSpPr>
              <a:spLocks noChangeShapeType="1"/>
            </p:cNvSpPr>
            <p:nvPr/>
          </p:nvSpPr>
          <p:spPr bwMode="auto">
            <a:xfrm>
              <a:off x="3100" y="1375"/>
              <a:ext cx="672" cy="0"/>
            </a:xfrm>
            <a:prstGeom prst="line">
              <a:avLst/>
            </a:prstGeom>
            <a:noFill/>
            <a:ln w="12700" cap="sq">
              <a:solidFill>
                <a:schemeClr val="hlink"/>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7" name="Text Box 16"/>
            <p:cNvSpPr txBox="1">
              <a:spLocks noChangeArrowheads="1"/>
            </p:cNvSpPr>
            <p:nvPr/>
          </p:nvSpPr>
          <p:spPr bwMode="auto">
            <a:xfrm>
              <a:off x="2971" y="1434"/>
              <a:ext cx="98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a:solidFill>
                    <a:srgbClr val="000066"/>
                  </a:solidFill>
                  <a:latin typeface="Times New Roman" pitchFamily="18" charset="0"/>
                </a:rPr>
                <a:t>根结点的处理</a:t>
              </a:r>
            </a:p>
          </p:txBody>
        </p:sp>
        <p:sp>
          <p:nvSpPr>
            <p:cNvPr id="36878" name="Text Box 17"/>
            <p:cNvSpPr txBox="1">
              <a:spLocks noChangeArrowheads="1"/>
            </p:cNvSpPr>
            <p:nvPr/>
          </p:nvSpPr>
          <p:spPr bwMode="auto">
            <a:xfrm>
              <a:off x="4241" y="1480"/>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b="0">
                  <a:solidFill>
                    <a:srgbClr val="000066"/>
                  </a:solidFill>
                  <a:latin typeface="Times New Roman" pitchFamily="18" charset="0"/>
                </a:rPr>
                <a:t>N</a:t>
              </a:r>
              <a:endParaRPr kumimoji="1" lang="en-US" altLang="zh-CN" sz="2400" b="0">
                <a:solidFill>
                  <a:srgbClr val="000066"/>
                </a:solidFill>
                <a:latin typeface="Times New Roman" pitchFamily="18" charset="0"/>
              </a:endParaRPr>
            </a:p>
          </p:txBody>
        </p:sp>
        <p:sp>
          <p:nvSpPr>
            <p:cNvPr id="36879" name="Line 18"/>
            <p:cNvSpPr>
              <a:spLocks noChangeShapeType="1"/>
            </p:cNvSpPr>
            <p:nvPr/>
          </p:nvSpPr>
          <p:spPr bwMode="auto">
            <a:xfrm>
              <a:off x="2524" y="1519"/>
              <a:ext cx="0" cy="288"/>
            </a:xfrm>
            <a:prstGeom prst="line">
              <a:avLst/>
            </a:prstGeom>
            <a:noFill/>
            <a:ln w="12700" cap="sq">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0" name="Text Box 20"/>
            <p:cNvSpPr txBox="1">
              <a:spLocks noChangeArrowheads="1"/>
            </p:cNvSpPr>
            <p:nvPr/>
          </p:nvSpPr>
          <p:spPr bwMode="auto">
            <a:xfrm>
              <a:off x="1610" y="1706"/>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a:solidFill>
                    <a:srgbClr val="000066"/>
                  </a:solidFill>
                  <a:latin typeface="Times New Roman" pitchFamily="18" charset="0"/>
                </a:rPr>
                <a:t>Y</a:t>
              </a:r>
            </a:p>
          </p:txBody>
        </p:sp>
        <p:sp>
          <p:nvSpPr>
            <p:cNvPr id="36881" name="Line 21"/>
            <p:cNvSpPr>
              <a:spLocks noChangeShapeType="1"/>
            </p:cNvSpPr>
            <p:nvPr/>
          </p:nvSpPr>
          <p:spPr bwMode="auto">
            <a:xfrm>
              <a:off x="2524" y="2095"/>
              <a:ext cx="0" cy="668"/>
            </a:xfrm>
            <a:prstGeom prst="line">
              <a:avLst/>
            </a:prstGeom>
            <a:noFill/>
            <a:ln w="12700" cap="sq">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2" name="Text Box 22"/>
            <p:cNvSpPr txBox="1">
              <a:spLocks noChangeArrowheads="1"/>
            </p:cNvSpPr>
            <p:nvPr/>
          </p:nvSpPr>
          <p:spPr bwMode="auto">
            <a:xfrm>
              <a:off x="2524" y="2341"/>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a:solidFill>
                    <a:srgbClr val="000066"/>
                  </a:solidFill>
                  <a:latin typeface="Times New Roman" pitchFamily="18" charset="0"/>
                </a:rPr>
                <a:t>N</a:t>
              </a:r>
            </a:p>
          </p:txBody>
        </p:sp>
        <p:sp>
          <p:nvSpPr>
            <p:cNvPr id="182295" name="Rectangle 23"/>
            <p:cNvSpPr>
              <a:spLocks noChangeArrowheads="1"/>
            </p:cNvSpPr>
            <p:nvPr/>
          </p:nvSpPr>
          <p:spPr bwMode="auto">
            <a:xfrm>
              <a:off x="1701" y="2763"/>
              <a:ext cx="1451" cy="576"/>
            </a:xfrm>
            <a:prstGeom prst="rect">
              <a:avLst/>
            </a:prstGeom>
            <a:noFill/>
            <a:ln w="12700" cap="sq" algn="ctr">
              <a:solidFill>
                <a:schemeClr val="hlink"/>
              </a:solidFill>
              <a:miter lim="800000"/>
              <a:headEnd type="none" w="sm" len="sm"/>
              <a:tailEnd type="none" w="sm" len="sm"/>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defRPr/>
              </a:pPr>
              <a:r>
                <a:rPr kumimoji="1" lang="en-US" altLang="zh-CN" dirty="0">
                  <a:solidFill>
                    <a:srgbClr val="000066"/>
                  </a:solidFill>
                  <a:ea typeface="宋体" pitchFamily="2" charset="-122"/>
                </a:rPr>
                <a:t>r-&gt;left = 0;</a:t>
              </a:r>
            </a:p>
            <a:p>
              <a:pPr>
                <a:defRPr/>
              </a:pPr>
              <a:r>
                <a:rPr kumimoji="1" lang="en-US" altLang="zh-CN" dirty="0">
                  <a:solidFill>
                    <a:srgbClr val="000066"/>
                  </a:solidFill>
                  <a:ea typeface="宋体" pitchFamily="2" charset="-122"/>
                </a:rPr>
                <a:t>r-&gt;right = 0;</a:t>
              </a:r>
            </a:p>
            <a:p>
              <a:pPr>
                <a:defRPr/>
              </a:pPr>
              <a:r>
                <a:rPr kumimoji="1" lang="en-US" altLang="zh-CN" dirty="0">
                  <a:solidFill>
                    <a:srgbClr val="000066"/>
                  </a:solidFill>
                  <a:ea typeface="宋体" pitchFamily="2" charset="-122"/>
                </a:rPr>
                <a:t>r-&gt;info = info ;</a:t>
              </a:r>
            </a:p>
          </p:txBody>
        </p:sp>
        <p:sp>
          <p:nvSpPr>
            <p:cNvPr id="36884" name="Line 24"/>
            <p:cNvSpPr>
              <a:spLocks noChangeShapeType="1"/>
            </p:cNvSpPr>
            <p:nvPr/>
          </p:nvSpPr>
          <p:spPr bwMode="auto">
            <a:xfrm>
              <a:off x="2562" y="3339"/>
              <a:ext cx="0" cy="635"/>
            </a:xfrm>
            <a:prstGeom prst="line">
              <a:avLst/>
            </a:prstGeom>
            <a:noFill/>
            <a:ln w="12700" cap="sq">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5" name="Text Box 25"/>
            <p:cNvSpPr txBox="1">
              <a:spLocks noChangeArrowheads="1"/>
            </p:cNvSpPr>
            <p:nvPr/>
          </p:nvSpPr>
          <p:spPr bwMode="auto">
            <a:xfrm>
              <a:off x="4396" y="1525"/>
              <a:ext cx="6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a:solidFill>
                    <a:srgbClr val="000066"/>
                  </a:solidFill>
                  <a:latin typeface="Times New Roman" pitchFamily="18" charset="0"/>
                </a:rPr>
                <a:t>非根结点</a:t>
              </a:r>
            </a:p>
          </p:txBody>
        </p:sp>
        <p:sp>
          <p:nvSpPr>
            <p:cNvPr id="182298" name="AutoShape 26"/>
            <p:cNvSpPr>
              <a:spLocks noChangeArrowheads="1"/>
            </p:cNvSpPr>
            <p:nvPr/>
          </p:nvSpPr>
          <p:spPr bwMode="auto">
            <a:xfrm>
              <a:off x="3676" y="1711"/>
              <a:ext cx="1056" cy="336"/>
            </a:xfrm>
            <a:prstGeom prst="flowChartDecision">
              <a:avLst/>
            </a:prstGeom>
            <a:noFill/>
            <a:ln w="12700" cap="sq">
              <a:solidFill>
                <a:schemeClr val="hlink"/>
              </a:solidFill>
              <a:miter lim="800000"/>
              <a:headEnd type="none" w="sm" len="sm"/>
              <a:tailEnd type="none" w="sm" len="sm"/>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en-US" altLang="zh-CN">
                  <a:solidFill>
                    <a:srgbClr val="000066"/>
                  </a:solidFill>
                  <a:latin typeface="Times New Roman" pitchFamily="18" charset="0"/>
                  <a:ea typeface="宋体" pitchFamily="2" charset="-122"/>
                </a:rPr>
                <a:t>info&lt;r-&gt;info?</a:t>
              </a:r>
            </a:p>
          </p:txBody>
        </p:sp>
        <p:sp>
          <p:nvSpPr>
            <p:cNvPr id="36887" name="Text Box 27"/>
            <p:cNvSpPr txBox="1">
              <a:spLocks noChangeArrowheads="1"/>
            </p:cNvSpPr>
            <p:nvPr/>
          </p:nvSpPr>
          <p:spPr bwMode="auto">
            <a:xfrm>
              <a:off x="3484" y="170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a:solidFill>
                    <a:srgbClr val="000066"/>
                  </a:solidFill>
                  <a:latin typeface="Times New Roman" pitchFamily="18" charset="0"/>
                </a:rPr>
                <a:t>Y</a:t>
              </a:r>
            </a:p>
          </p:txBody>
        </p:sp>
        <p:sp>
          <p:nvSpPr>
            <p:cNvPr id="36888" name="Line 28"/>
            <p:cNvSpPr>
              <a:spLocks noChangeShapeType="1"/>
            </p:cNvSpPr>
            <p:nvPr/>
          </p:nvSpPr>
          <p:spPr bwMode="auto">
            <a:xfrm>
              <a:off x="3436" y="1903"/>
              <a:ext cx="288" cy="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9" name="Line 29"/>
            <p:cNvSpPr>
              <a:spLocks noChangeShapeType="1"/>
            </p:cNvSpPr>
            <p:nvPr/>
          </p:nvSpPr>
          <p:spPr bwMode="auto">
            <a:xfrm>
              <a:off x="3436" y="1903"/>
              <a:ext cx="0" cy="144"/>
            </a:xfrm>
            <a:prstGeom prst="line">
              <a:avLst/>
            </a:prstGeom>
            <a:noFill/>
            <a:ln w="12700" cap="sq">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0" name="Line 30"/>
            <p:cNvSpPr>
              <a:spLocks noChangeShapeType="1"/>
            </p:cNvSpPr>
            <p:nvPr/>
          </p:nvSpPr>
          <p:spPr bwMode="auto">
            <a:xfrm>
              <a:off x="4684" y="1903"/>
              <a:ext cx="288" cy="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1" name="Line 31"/>
            <p:cNvSpPr>
              <a:spLocks noChangeShapeType="1"/>
            </p:cNvSpPr>
            <p:nvPr/>
          </p:nvSpPr>
          <p:spPr bwMode="auto">
            <a:xfrm>
              <a:off x="4972" y="1903"/>
              <a:ext cx="0" cy="192"/>
            </a:xfrm>
            <a:prstGeom prst="line">
              <a:avLst/>
            </a:prstGeom>
            <a:noFill/>
            <a:ln w="12700" cap="sq">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04" name="Rectangle 32"/>
            <p:cNvSpPr>
              <a:spLocks noChangeArrowheads="1"/>
            </p:cNvSpPr>
            <p:nvPr/>
          </p:nvSpPr>
          <p:spPr bwMode="auto">
            <a:xfrm>
              <a:off x="3196" y="2047"/>
              <a:ext cx="818" cy="288"/>
            </a:xfrm>
            <a:prstGeom prst="rect">
              <a:avLst/>
            </a:prstGeom>
            <a:noFill/>
            <a:ln w="12700" cap="sq" algn="ctr">
              <a:solidFill>
                <a:schemeClr val="hlink"/>
              </a:solidFill>
              <a:miter lim="800000"/>
              <a:headEnd type="none" w="sm" len="sm"/>
              <a:tailEnd type="none" w="sm" len="sm"/>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en-US" altLang="zh-CN">
                  <a:solidFill>
                    <a:srgbClr val="000066"/>
                  </a:solidFill>
                  <a:ea typeface="宋体" pitchFamily="2" charset="-122"/>
                </a:rPr>
                <a:t>t=r-&gt;left</a:t>
              </a:r>
            </a:p>
          </p:txBody>
        </p:sp>
        <p:sp>
          <p:nvSpPr>
            <p:cNvPr id="182305" name="Rectangle 33"/>
            <p:cNvSpPr>
              <a:spLocks noChangeArrowheads="1"/>
            </p:cNvSpPr>
            <p:nvPr/>
          </p:nvSpPr>
          <p:spPr bwMode="auto">
            <a:xfrm>
              <a:off x="4468" y="2095"/>
              <a:ext cx="861" cy="288"/>
            </a:xfrm>
            <a:prstGeom prst="rect">
              <a:avLst/>
            </a:prstGeom>
            <a:noFill/>
            <a:ln w="12700" cap="sq">
              <a:solidFill>
                <a:schemeClr val="hlink"/>
              </a:solidFill>
              <a:miter lim="800000"/>
              <a:headEnd type="none" w="sm" len="sm"/>
              <a:tailEnd type="none" w="sm" len="sm"/>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en-US" altLang="zh-CN">
                  <a:solidFill>
                    <a:srgbClr val="000066"/>
                  </a:solidFill>
                  <a:latin typeface="Times New Roman" pitchFamily="18" charset="0"/>
                  <a:ea typeface="宋体" pitchFamily="2" charset="-122"/>
                </a:rPr>
                <a:t>t=r-&gt;right</a:t>
              </a:r>
              <a:endParaRPr kumimoji="1" lang="en-US" altLang="zh-CN" sz="2400" b="0">
                <a:solidFill>
                  <a:srgbClr val="000066"/>
                </a:solidFill>
                <a:latin typeface="Times New Roman" pitchFamily="18" charset="0"/>
                <a:ea typeface="宋体" pitchFamily="2" charset="-122"/>
              </a:endParaRPr>
            </a:p>
          </p:txBody>
        </p:sp>
        <p:sp>
          <p:nvSpPr>
            <p:cNvPr id="36894" name="Rectangle 34"/>
            <p:cNvSpPr>
              <a:spLocks noChangeArrowheads="1"/>
            </p:cNvSpPr>
            <p:nvPr/>
          </p:nvSpPr>
          <p:spPr bwMode="auto">
            <a:xfrm>
              <a:off x="4782" y="1699"/>
              <a:ext cx="2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a:solidFill>
                    <a:srgbClr val="000066"/>
                  </a:solidFill>
                  <a:latin typeface="Times New Roman" pitchFamily="18" charset="0"/>
                </a:rPr>
                <a:t>N</a:t>
              </a:r>
            </a:p>
          </p:txBody>
        </p:sp>
        <p:sp>
          <p:nvSpPr>
            <p:cNvPr id="36895" name="Line 35"/>
            <p:cNvSpPr>
              <a:spLocks noChangeShapeType="1"/>
            </p:cNvSpPr>
            <p:nvPr/>
          </p:nvSpPr>
          <p:spPr bwMode="auto">
            <a:xfrm>
              <a:off x="3436" y="2335"/>
              <a:ext cx="0" cy="192"/>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6" name="Line 36"/>
            <p:cNvSpPr>
              <a:spLocks noChangeShapeType="1"/>
            </p:cNvSpPr>
            <p:nvPr/>
          </p:nvSpPr>
          <p:spPr bwMode="auto">
            <a:xfrm>
              <a:off x="4924" y="2383"/>
              <a:ext cx="0" cy="144"/>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7" name="Line 37"/>
            <p:cNvSpPr>
              <a:spLocks noChangeShapeType="1"/>
            </p:cNvSpPr>
            <p:nvPr/>
          </p:nvSpPr>
          <p:spPr bwMode="auto">
            <a:xfrm>
              <a:off x="3436" y="2527"/>
              <a:ext cx="1488" cy="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98" name="Line 38"/>
            <p:cNvSpPr>
              <a:spLocks noChangeShapeType="1"/>
            </p:cNvSpPr>
            <p:nvPr/>
          </p:nvSpPr>
          <p:spPr bwMode="auto">
            <a:xfrm>
              <a:off x="4204" y="2527"/>
              <a:ext cx="0" cy="192"/>
            </a:xfrm>
            <a:prstGeom prst="line">
              <a:avLst/>
            </a:prstGeom>
            <a:noFill/>
            <a:ln w="12700" cap="sq">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311" name="Rectangle 39"/>
            <p:cNvSpPr>
              <a:spLocks noChangeArrowheads="1"/>
            </p:cNvSpPr>
            <p:nvPr/>
          </p:nvSpPr>
          <p:spPr bwMode="auto">
            <a:xfrm>
              <a:off x="3628" y="2719"/>
              <a:ext cx="1152" cy="336"/>
            </a:xfrm>
            <a:prstGeom prst="rect">
              <a:avLst/>
            </a:prstGeom>
            <a:noFill/>
            <a:ln w="12700" cap="sq">
              <a:solidFill>
                <a:schemeClr val="hlink"/>
              </a:solidFill>
              <a:miter lim="800000"/>
              <a:headEnd type="none" w="sm" len="sm"/>
              <a:tailEnd type="none" w="sm" len="sm"/>
            </a:ln>
            <a:effectLst>
              <a:prstShdw prst="shdw17" dist="17961" dir="2700000">
                <a:schemeClr val="hlink">
                  <a:gamma/>
                  <a:shade val="60000"/>
                  <a:invGamma/>
                </a:schemeClr>
              </a:prstShdw>
            </a:effectLst>
            <a:extLst>
              <a:ext uri="{909E8E84-426E-40DD-AFC4-6F175D3DCCD1}">
                <a14:hiddenFill xmlns:a14="http://schemas.microsoft.com/office/drawing/2010/main">
                  <a:solidFill>
                    <a:schemeClr val="accent1"/>
                  </a:solidFill>
                </a14:hiddenFill>
              </a:ext>
            </a:extLst>
          </p:spPr>
          <p:txBody>
            <a:bodyPr wrap="none" anchor="ctr"/>
            <a:lstStyle/>
            <a:p>
              <a:pPr algn="ctr">
                <a:defRPr/>
              </a:pPr>
              <a:r>
                <a:rPr kumimoji="1" lang="zh-CN" altLang="en-US" sz="2000">
                  <a:solidFill>
                    <a:srgbClr val="000066"/>
                  </a:solidFill>
                  <a:latin typeface="Times New Roman" pitchFamily="18" charset="0"/>
                  <a:ea typeface="宋体" pitchFamily="2" charset="-122"/>
                </a:rPr>
                <a:t>调用本函数</a:t>
              </a:r>
              <a:endParaRPr kumimoji="1" lang="zh-CN" altLang="en-US" sz="2400" b="0">
                <a:solidFill>
                  <a:srgbClr val="000066"/>
                </a:solidFill>
                <a:latin typeface="Times New Roman" pitchFamily="18" charset="0"/>
                <a:ea typeface="宋体" pitchFamily="2" charset="-122"/>
              </a:endParaRPr>
            </a:p>
          </p:txBody>
        </p:sp>
        <p:sp>
          <p:nvSpPr>
            <p:cNvPr id="36900" name="AutoShape 42"/>
            <p:cNvSpPr>
              <a:spLocks noChangeArrowheads="1"/>
            </p:cNvSpPr>
            <p:nvPr/>
          </p:nvSpPr>
          <p:spPr bwMode="auto">
            <a:xfrm>
              <a:off x="2245" y="3974"/>
              <a:ext cx="528" cy="288"/>
            </a:xfrm>
            <a:prstGeom prst="flowChartAlternateProcess">
              <a:avLst/>
            </a:prstGeom>
            <a:solidFill>
              <a:schemeClr val="bg1"/>
            </a:solidFill>
            <a:ln w="12700" cap="sq" algn="ctr">
              <a:solidFill>
                <a:schemeClr val="hlink"/>
              </a:solidFill>
              <a:miter lim="800000"/>
              <a:headEnd type="none" w="sm" len="sm"/>
              <a:tailEnd type="none" w="sm" len="sm"/>
            </a:ln>
            <a:effectLst/>
            <a:extLst>
              <a:ext uri="{AF507438-7753-43E0-B8FC-AC1667EBCBE1}">
                <a14:hiddenEffects xmlns:a14="http://schemas.microsoft.com/office/drawing/2010/main">
                  <a:effectLst>
                    <a:outerShdw dist="17961" dir="2700000" algn="ctr" rotWithShape="0">
                      <a:srgbClr val="1F3D5C"/>
                    </a:outerShdw>
                  </a:effectLst>
                </a14:hiddenEffects>
              </a:ext>
            </a:extLst>
          </p:spPr>
          <p:txBody>
            <a:bodyPr wrap="none" anchor="ctr"/>
            <a:lstStyle/>
            <a:p>
              <a:pPr algn="ctr"/>
              <a:r>
                <a:rPr kumimoji="1" lang="zh-CN" altLang="en-US" sz="2000">
                  <a:solidFill>
                    <a:srgbClr val="000066"/>
                  </a:solidFill>
                  <a:latin typeface="Times New Roman" pitchFamily="18" charset="0"/>
                </a:rPr>
                <a:t>结束</a:t>
              </a:r>
            </a:p>
          </p:txBody>
        </p:sp>
        <p:sp>
          <p:nvSpPr>
            <p:cNvPr id="36901" name="Line 48"/>
            <p:cNvSpPr>
              <a:spLocks noChangeShapeType="1"/>
            </p:cNvSpPr>
            <p:nvPr/>
          </p:nvSpPr>
          <p:spPr bwMode="auto">
            <a:xfrm>
              <a:off x="1420" y="3731"/>
              <a:ext cx="0" cy="0"/>
            </a:xfrm>
            <a:prstGeom prst="line">
              <a:avLst/>
            </a:prstGeom>
            <a:noFill/>
            <a:ln w="12700" cap="sq">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2" name="Rectangle 59"/>
            <p:cNvSpPr>
              <a:spLocks noChangeArrowheads="1"/>
            </p:cNvSpPr>
            <p:nvPr/>
          </p:nvSpPr>
          <p:spPr bwMode="auto">
            <a:xfrm>
              <a:off x="3923" y="1253"/>
              <a:ext cx="65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a:solidFill>
                    <a:srgbClr val="000066"/>
                  </a:solidFill>
                </a:rPr>
                <a:t>r = 0</a:t>
              </a:r>
              <a:r>
                <a:rPr kumimoji="1" lang="zh-CN" altLang="en-US">
                  <a:solidFill>
                    <a:srgbClr val="000066"/>
                  </a:solidFill>
                </a:rPr>
                <a:t>？</a:t>
              </a:r>
            </a:p>
          </p:txBody>
        </p:sp>
        <p:sp>
          <p:nvSpPr>
            <p:cNvPr id="36903" name="Line 62"/>
            <p:cNvSpPr>
              <a:spLocks noChangeShapeType="1"/>
            </p:cNvSpPr>
            <p:nvPr/>
          </p:nvSpPr>
          <p:spPr bwMode="auto">
            <a:xfrm flipH="1" flipV="1">
              <a:off x="1292" y="1933"/>
              <a:ext cx="772" cy="0"/>
            </a:xfrm>
            <a:prstGeom prst="line">
              <a:avLst/>
            </a:prstGeom>
            <a:noFill/>
            <a:ln w="127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904" name="Freeform 64"/>
            <p:cNvSpPr>
              <a:spLocks/>
            </p:cNvSpPr>
            <p:nvPr/>
          </p:nvSpPr>
          <p:spPr bwMode="auto">
            <a:xfrm>
              <a:off x="476" y="2069"/>
              <a:ext cx="2096" cy="1770"/>
            </a:xfrm>
            <a:custGeom>
              <a:avLst/>
              <a:gdLst>
                <a:gd name="T0" fmla="*/ 0 w 2041"/>
                <a:gd name="T1" fmla="*/ 0 h 1724"/>
                <a:gd name="T2" fmla="*/ 0 w 2041"/>
                <a:gd name="T3" fmla="*/ 1865 h 1724"/>
                <a:gd name="T4" fmla="*/ 2210 w 2041"/>
                <a:gd name="T5" fmla="*/ 1865 h 1724"/>
                <a:gd name="T6" fmla="*/ 0 60000 65536"/>
                <a:gd name="T7" fmla="*/ 0 60000 65536"/>
                <a:gd name="T8" fmla="*/ 0 60000 65536"/>
              </a:gdLst>
              <a:ahLst/>
              <a:cxnLst>
                <a:cxn ang="T6">
                  <a:pos x="T0" y="T1"/>
                </a:cxn>
                <a:cxn ang="T7">
                  <a:pos x="T2" y="T3"/>
                </a:cxn>
                <a:cxn ang="T8">
                  <a:pos x="T4" y="T5"/>
                </a:cxn>
              </a:cxnLst>
              <a:rect l="0" t="0" r="r" b="b"/>
              <a:pathLst>
                <a:path w="2041" h="1724">
                  <a:moveTo>
                    <a:pt x="0" y="0"/>
                  </a:moveTo>
                  <a:lnTo>
                    <a:pt x="0" y="1724"/>
                  </a:lnTo>
                  <a:lnTo>
                    <a:pt x="2041" y="1724"/>
                  </a:lnTo>
                </a:path>
              </a:pathLst>
            </a:custGeom>
            <a:noFill/>
            <a:ln w="12700" cap="sq" cmpd="sng">
              <a:solidFill>
                <a:schemeClr val="hlink"/>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611188" y="1052513"/>
            <a:ext cx="8001000" cy="5183187"/>
          </a:xfrm>
        </p:spPr>
        <p:txBody>
          <a:bodyPr/>
          <a:lstStyle/>
          <a:p>
            <a:pPr eaLnBrk="1" hangingPunct="1"/>
            <a:r>
              <a:rPr kumimoji="1" lang="zh-CN" altLang="en-US" smtClean="0">
                <a:latin typeface="宋体" charset="-122"/>
              </a:rPr>
              <a:t>二叉排序树</a:t>
            </a:r>
            <a:r>
              <a:rPr kumimoji="1" lang="en-US" altLang="zh-CN" smtClean="0">
                <a:latin typeface="宋体" charset="-122"/>
              </a:rPr>
              <a:t>——</a:t>
            </a:r>
            <a:r>
              <a:rPr kumimoji="1" lang="zh-CN" altLang="en-US" smtClean="0">
                <a:latin typeface="宋体" charset="-122"/>
              </a:rPr>
              <a:t>算法分析</a:t>
            </a:r>
          </a:p>
          <a:p>
            <a:pPr lvl="1" eaLnBrk="1" hangingPunct="1"/>
            <a:r>
              <a:rPr kumimoji="1" lang="zh-CN" altLang="en-US" smtClean="0"/>
              <a:t>对于每一棵特定的二叉排序树，均可按照平均查找长度的定义来求它的 </a:t>
            </a:r>
            <a:r>
              <a:rPr kumimoji="1" lang="en-US" altLang="zh-CN" i="1" smtClean="0"/>
              <a:t>ASL </a:t>
            </a:r>
            <a:endParaRPr kumimoji="1" lang="en-US" altLang="zh-CN" smtClean="0"/>
          </a:p>
          <a:p>
            <a:pPr lvl="2" eaLnBrk="1" hangingPunct="1"/>
            <a:r>
              <a:rPr kumimoji="1" lang="zh-CN" altLang="en-US" smtClean="0"/>
              <a:t>由值相同的 </a:t>
            </a:r>
            <a:r>
              <a:rPr kumimoji="1" lang="en-US" altLang="zh-CN" i="1" smtClean="0"/>
              <a:t>n </a:t>
            </a:r>
            <a:r>
              <a:rPr kumimoji="1" lang="zh-CN" altLang="en-US" smtClean="0"/>
              <a:t>个关键字，构造所得的不同形态的各棵二叉排序树的平均查找长度的值不同，甚至可能差别很大</a:t>
            </a:r>
          </a:p>
          <a:p>
            <a:pPr lvl="2" eaLnBrk="1" hangingPunct="1"/>
            <a:r>
              <a:rPr kumimoji="1" lang="zh-CN" altLang="en-US" smtClean="0"/>
              <a:t>例</a:t>
            </a:r>
            <a:r>
              <a:rPr kumimoji="1" lang="en-US" altLang="zh-CN" smtClean="0"/>
              <a:t>1</a:t>
            </a:r>
            <a:r>
              <a:rPr kumimoji="1" lang="zh-CN" altLang="en-US" smtClean="0"/>
              <a:t>：由关键字序列 </a:t>
            </a:r>
            <a:r>
              <a:rPr kumimoji="1" lang="en-US" altLang="zh-CN" smtClean="0"/>
              <a:t>1</a:t>
            </a:r>
            <a:r>
              <a:rPr kumimoji="1" lang="zh-CN" altLang="en-US" smtClean="0"/>
              <a:t>，</a:t>
            </a:r>
            <a:r>
              <a:rPr kumimoji="1" lang="en-US" altLang="zh-CN" smtClean="0"/>
              <a:t>2</a:t>
            </a:r>
            <a:r>
              <a:rPr kumimoji="1" lang="zh-CN" altLang="en-US" smtClean="0"/>
              <a:t>，</a:t>
            </a:r>
            <a:r>
              <a:rPr kumimoji="1" lang="en-US" altLang="zh-CN" smtClean="0"/>
              <a:t>3</a:t>
            </a:r>
            <a:r>
              <a:rPr kumimoji="1" lang="zh-CN" altLang="en-US" smtClean="0"/>
              <a:t>，</a:t>
            </a:r>
            <a:r>
              <a:rPr kumimoji="1" lang="en-US" altLang="zh-CN" smtClean="0"/>
              <a:t>4</a:t>
            </a:r>
            <a:r>
              <a:rPr kumimoji="1" lang="zh-CN" altLang="en-US" smtClean="0"/>
              <a:t>，</a:t>
            </a:r>
            <a:r>
              <a:rPr kumimoji="1" lang="en-US" altLang="zh-CN" smtClean="0"/>
              <a:t>5</a:t>
            </a:r>
            <a:r>
              <a:rPr kumimoji="1" lang="zh-CN" altLang="en-US" smtClean="0"/>
              <a:t>构造而得的二叉排序树</a:t>
            </a:r>
          </a:p>
          <a:p>
            <a:pPr lvl="3" eaLnBrk="1" hangingPunct="1"/>
            <a:r>
              <a:rPr kumimoji="1" lang="en-US" altLang="zh-CN" smtClean="0"/>
              <a:t>ASL =</a:t>
            </a:r>
            <a:r>
              <a:rPr kumimoji="1" lang="zh-CN" altLang="en-US" smtClean="0"/>
              <a:t>（</a:t>
            </a:r>
            <a:r>
              <a:rPr kumimoji="1" lang="en-US" altLang="zh-CN" smtClean="0"/>
              <a:t>1+2+3+4+5</a:t>
            </a:r>
            <a:r>
              <a:rPr kumimoji="1" lang="zh-CN" altLang="en-US" smtClean="0"/>
              <a:t>）</a:t>
            </a:r>
            <a:r>
              <a:rPr kumimoji="1" lang="en-US" altLang="zh-CN" smtClean="0"/>
              <a:t>/ 5= 3</a:t>
            </a:r>
          </a:p>
          <a:p>
            <a:pPr lvl="2" eaLnBrk="1" hangingPunct="1"/>
            <a:r>
              <a:rPr kumimoji="1" lang="zh-CN" altLang="en-US" smtClean="0"/>
              <a:t>例</a:t>
            </a:r>
            <a:r>
              <a:rPr kumimoji="1" lang="en-US" altLang="zh-CN" smtClean="0"/>
              <a:t>2</a:t>
            </a:r>
            <a:r>
              <a:rPr kumimoji="1" lang="zh-CN" altLang="en-US" smtClean="0"/>
              <a:t>：由关键字序列 </a:t>
            </a:r>
            <a:r>
              <a:rPr kumimoji="1" lang="en-US" altLang="zh-CN" smtClean="0"/>
              <a:t>3</a:t>
            </a:r>
            <a:r>
              <a:rPr kumimoji="1" lang="zh-CN" altLang="en-US" smtClean="0"/>
              <a:t>，</a:t>
            </a:r>
            <a:r>
              <a:rPr kumimoji="1" lang="en-US" altLang="zh-CN" smtClean="0"/>
              <a:t>1</a:t>
            </a:r>
            <a:r>
              <a:rPr kumimoji="1" lang="zh-CN" altLang="en-US" smtClean="0"/>
              <a:t>，</a:t>
            </a:r>
            <a:r>
              <a:rPr kumimoji="1" lang="en-US" altLang="zh-CN" smtClean="0"/>
              <a:t>2</a:t>
            </a:r>
            <a:r>
              <a:rPr kumimoji="1" lang="zh-CN" altLang="en-US" smtClean="0"/>
              <a:t>，</a:t>
            </a:r>
            <a:r>
              <a:rPr kumimoji="1" lang="en-US" altLang="zh-CN" smtClean="0"/>
              <a:t>5</a:t>
            </a:r>
            <a:r>
              <a:rPr kumimoji="1" lang="zh-CN" altLang="en-US" smtClean="0"/>
              <a:t>，</a:t>
            </a:r>
            <a:r>
              <a:rPr kumimoji="1" lang="en-US" altLang="zh-CN" smtClean="0"/>
              <a:t>4</a:t>
            </a:r>
            <a:r>
              <a:rPr kumimoji="1" lang="zh-CN" altLang="en-US" smtClean="0"/>
              <a:t>构造而得的二叉排序树</a:t>
            </a:r>
          </a:p>
          <a:p>
            <a:pPr lvl="3" eaLnBrk="1" hangingPunct="1"/>
            <a:r>
              <a:rPr kumimoji="1" lang="en-US" altLang="zh-CN" smtClean="0"/>
              <a:t>ASL =</a:t>
            </a:r>
            <a:r>
              <a:rPr kumimoji="1" lang="zh-CN" altLang="en-US" smtClean="0"/>
              <a:t>（</a:t>
            </a:r>
            <a:r>
              <a:rPr kumimoji="1" lang="en-US" altLang="zh-CN" smtClean="0"/>
              <a:t>1+2+3+2+3</a:t>
            </a:r>
            <a:r>
              <a:rPr kumimoji="1" lang="zh-CN" altLang="en-US" smtClean="0"/>
              <a:t>）</a:t>
            </a:r>
            <a:r>
              <a:rPr kumimoji="1" lang="en-US" altLang="zh-CN" smtClean="0"/>
              <a:t>/ 5= 2.2</a:t>
            </a:r>
          </a:p>
        </p:txBody>
      </p:sp>
      <p:grpSp>
        <p:nvGrpSpPr>
          <p:cNvPr id="37891" name="Group 64"/>
          <p:cNvGrpSpPr>
            <a:grpSpLocks/>
          </p:cNvGrpSpPr>
          <p:nvPr/>
        </p:nvGrpSpPr>
        <p:grpSpPr bwMode="auto">
          <a:xfrm>
            <a:off x="6516688" y="4221163"/>
            <a:ext cx="2519362" cy="2232025"/>
            <a:chOff x="4105" y="2659"/>
            <a:chExt cx="1587" cy="1406"/>
          </a:xfrm>
        </p:grpSpPr>
        <p:grpSp>
          <p:nvGrpSpPr>
            <p:cNvPr id="37904" name="Group 61"/>
            <p:cNvGrpSpPr>
              <a:grpSpLocks/>
            </p:cNvGrpSpPr>
            <p:nvPr/>
          </p:nvGrpSpPr>
          <p:grpSpPr bwMode="auto">
            <a:xfrm>
              <a:off x="4105" y="2659"/>
              <a:ext cx="1587" cy="1406"/>
              <a:chOff x="4032" y="288"/>
              <a:chExt cx="1536" cy="1440"/>
            </a:xfrm>
          </p:grpSpPr>
          <p:sp>
            <p:nvSpPr>
              <p:cNvPr id="37906" name="Oval 52"/>
              <p:cNvSpPr>
                <a:spLocks noChangeArrowheads="1"/>
              </p:cNvSpPr>
              <p:nvPr/>
            </p:nvSpPr>
            <p:spPr bwMode="auto">
              <a:xfrm>
                <a:off x="4368" y="576"/>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2</a:t>
                </a:r>
                <a:endParaRPr kumimoji="1" lang="en-US" altLang="zh-CN" sz="2400" b="0">
                  <a:solidFill>
                    <a:srgbClr val="000066"/>
                  </a:solidFill>
                  <a:latin typeface="Times New Roman" pitchFamily="18" charset="0"/>
                </a:endParaRPr>
              </a:p>
            </p:txBody>
          </p:sp>
          <p:sp>
            <p:nvSpPr>
              <p:cNvPr id="37907" name="Oval 53"/>
              <p:cNvSpPr>
                <a:spLocks noChangeArrowheads="1"/>
              </p:cNvSpPr>
              <p:nvPr/>
            </p:nvSpPr>
            <p:spPr bwMode="auto">
              <a:xfrm>
                <a:off x="4032" y="288"/>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1</a:t>
                </a:r>
                <a:endParaRPr kumimoji="1" lang="en-US" altLang="zh-CN" sz="2400" b="0">
                  <a:solidFill>
                    <a:srgbClr val="000066"/>
                  </a:solidFill>
                  <a:latin typeface="Times New Roman" pitchFamily="18" charset="0"/>
                </a:endParaRPr>
              </a:p>
            </p:txBody>
          </p:sp>
          <p:sp>
            <p:nvSpPr>
              <p:cNvPr id="37908" name="Oval 54"/>
              <p:cNvSpPr>
                <a:spLocks noChangeArrowheads="1"/>
              </p:cNvSpPr>
              <p:nvPr/>
            </p:nvSpPr>
            <p:spPr bwMode="auto">
              <a:xfrm>
                <a:off x="4656" y="864"/>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3</a:t>
                </a:r>
                <a:endParaRPr kumimoji="1" lang="en-US" altLang="zh-CN" sz="2400" b="0">
                  <a:solidFill>
                    <a:srgbClr val="000066"/>
                  </a:solidFill>
                  <a:latin typeface="Times New Roman" pitchFamily="18" charset="0"/>
                </a:endParaRPr>
              </a:p>
            </p:txBody>
          </p:sp>
          <p:sp>
            <p:nvSpPr>
              <p:cNvPr id="37909" name="Oval 55"/>
              <p:cNvSpPr>
                <a:spLocks noChangeArrowheads="1"/>
              </p:cNvSpPr>
              <p:nvPr/>
            </p:nvSpPr>
            <p:spPr bwMode="auto">
              <a:xfrm>
                <a:off x="4992" y="1152"/>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4</a:t>
                </a:r>
                <a:endParaRPr kumimoji="1" lang="en-US" altLang="zh-CN" sz="2400" b="0">
                  <a:solidFill>
                    <a:srgbClr val="000066"/>
                  </a:solidFill>
                  <a:latin typeface="Times New Roman" pitchFamily="18" charset="0"/>
                </a:endParaRPr>
              </a:p>
            </p:txBody>
          </p:sp>
          <p:sp>
            <p:nvSpPr>
              <p:cNvPr id="37910" name="Oval 56"/>
              <p:cNvSpPr>
                <a:spLocks noChangeArrowheads="1"/>
              </p:cNvSpPr>
              <p:nvPr/>
            </p:nvSpPr>
            <p:spPr bwMode="auto">
              <a:xfrm>
                <a:off x="5328" y="1488"/>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5</a:t>
                </a:r>
                <a:endParaRPr kumimoji="1" lang="en-US" altLang="zh-CN" sz="2400" b="0">
                  <a:solidFill>
                    <a:srgbClr val="000066"/>
                  </a:solidFill>
                  <a:latin typeface="Times New Roman" pitchFamily="18" charset="0"/>
                </a:endParaRPr>
              </a:p>
            </p:txBody>
          </p:sp>
          <p:sp>
            <p:nvSpPr>
              <p:cNvPr id="37911" name="Line 57"/>
              <p:cNvSpPr>
                <a:spLocks noChangeShapeType="1"/>
              </p:cNvSpPr>
              <p:nvPr/>
            </p:nvSpPr>
            <p:spPr bwMode="auto">
              <a:xfrm>
                <a:off x="4224" y="480"/>
                <a:ext cx="192" cy="144"/>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2" name="Line 58"/>
              <p:cNvSpPr>
                <a:spLocks noChangeShapeType="1"/>
              </p:cNvSpPr>
              <p:nvPr/>
            </p:nvSpPr>
            <p:spPr bwMode="auto">
              <a:xfrm>
                <a:off x="4560" y="768"/>
                <a:ext cx="192" cy="144"/>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3" name="Line 59"/>
              <p:cNvSpPr>
                <a:spLocks noChangeShapeType="1"/>
              </p:cNvSpPr>
              <p:nvPr/>
            </p:nvSpPr>
            <p:spPr bwMode="auto">
              <a:xfrm>
                <a:off x="4896" y="1056"/>
                <a:ext cx="192" cy="144"/>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4" name="Line 60"/>
              <p:cNvSpPr>
                <a:spLocks noChangeShapeType="1"/>
              </p:cNvSpPr>
              <p:nvPr/>
            </p:nvSpPr>
            <p:spPr bwMode="auto">
              <a:xfrm>
                <a:off x="5184" y="1344"/>
                <a:ext cx="192" cy="144"/>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905" name="Text Box 63"/>
            <p:cNvSpPr txBox="1">
              <a:spLocks noChangeArrowheads="1"/>
            </p:cNvSpPr>
            <p:nvPr/>
          </p:nvSpPr>
          <p:spPr bwMode="auto">
            <a:xfrm>
              <a:off x="4468" y="356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t>例</a:t>
              </a:r>
              <a:r>
                <a:rPr lang="en-US" altLang="zh-CN"/>
                <a:t>1</a:t>
              </a:r>
            </a:p>
          </p:txBody>
        </p:sp>
      </p:grpSp>
      <p:grpSp>
        <p:nvGrpSpPr>
          <p:cNvPr id="37892" name="Group 76"/>
          <p:cNvGrpSpPr>
            <a:grpSpLocks/>
          </p:cNvGrpSpPr>
          <p:nvPr/>
        </p:nvGrpSpPr>
        <p:grpSpPr bwMode="auto">
          <a:xfrm>
            <a:off x="34925" y="4868863"/>
            <a:ext cx="2209800" cy="1905000"/>
            <a:chOff x="22" y="3067"/>
            <a:chExt cx="1392" cy="1200"/>
          </a:xfrm>
        </p:grpSpPr>
        <p:grpSp>
          <p:nvGrpSpPr>
            <p:cNvPr id="37893" name="Group 65"/>
            <p:cNvGrpSpPr>
              <a:grpSpLocks/>
            </p:cNvGrpSpPr>
            <p:nvPr/>
          </p:nvGrpSpPr>
          <p:grpSpPr bwMode="auto">
            <a:xfrm>
              <a:off x="22" y="3067"/>
              <a:ext cx="1392" cy="1200"/>
              <a:chOff x="4176" y="2400"/>
              <a:chExt cx="1392" cy="1200"/>
            </a:xfrm>
          </p:grpSpPr>
          <p:sp>
            <p:nvSpPr>
              <p:cNvPr id="37895" name="Oval 66"/>
              <p:cNvSpPr>
                <a:spLocks noChangeArrowheads="1"/>
              </p:cNvSpPr>
              <p:nvPr/>
            </p:nvSpPr>
            <p:spPr bwMode="auto">
              <a:xfrm>
                <a:off x="4752" y="2400"/>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3</a:t>
                </a:r>
                <a:endParaRPr kumimoji="1" lang="en-US" altLang="zh-CN" sz="2400" b="0">
                  <a:solidFill>
                    <a:srgbClr val="000066"/>
                  </a:solidFill>
                  <a:latin typeface="Times New Roman" pitchFamily="18" charset="0"/>
                </a:endParaRPr>
              </a:p>
            </p:txBody>
          </p:sp>
          <p:sp>
            <p:nvSpPr>
              <p:cNvPr id="37896" name="Oval 67"/>
              <p:cNvSpPr>
                <a:spLocks noChangeArrowheads="1"/>
              </p:cNvSpPr>
              <p:nvPr/>
            </p:nvSpPr>
            <p:spPr bwMode="auto">
              <a:xfrm>
                <a:off x="5328" y="2832"/>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5</a:t>
                </a:r>
                <a:endParaRPr kumimoji="1" lang="en-US" altLang="zh-CN" sz="2400" b="0">
                  <a:solidFill>
                    <a:srgbClr val="000066"/>
                  </a:solidFill>
                  <a:latin typeface="Times New Roman" pitchFamily="18" charset="0"/>
                </a:endParaRPr>
              </a:p>
            </p:txBody>
          </p:sp>
          <p:sp>
            <p:nvSpPr>
              <p:cNvPr id="37897" name="Oval 68"/>
              <p:cNvSpPr>
                <a:spLocks noChangeArrowheads="1"/>
              </p:cNvSpPr>
              <p:nvPr/>
            </p:nvSpPr>
            <p:spPr bwMode="auto">
              <a:xfrm>
                <a:off x="4992" y="3360"/>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4</a:t>
                </a:r>
                <a:endParaRPr kumimoji="1" lang="en-US" altLang="zh-CN" sz="2400" b="0">
                  <a:solidFill>
                    <a:srgbClr val="000066"/>
                  </a:solidFill>
                  <a:latin typeface="Times New Roman" pitchFamily="18" charset="0"/>
                </a:endParaRPr>
              </a:p>
            </p:txBody>
          </p:sp>
          <p:sp>
            <p:nvSpPr>
              <p:cNvPr id="37898" name="Oval 69"/>
              <p:cNvSpPr>
                <a:spLocks noChangeArrowheads="1"/>
              </p:cNvSpPr>
              <p:nvPr/>
            </p:nvSpPr>
            <p:spPr bwMode="auto">
              <a:xfrm>
                <a:off x="4176" y="2832"/>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1</a:t>
                </a:r>
                <a:endParaRPr kumimoji="1" lang="en-US" altLang="zh-CN" sz="2400" b="0">
                  <a:solidFill>
                    <a:srgbClr val="000066"/>
                  </a:solidFill>
                  <a:latin typeface="Times New Roman" pitchFamily="18" charset="0"/>
                </a:endParaRPr>
              </a:p>
            </p:txBody>
          </p:sp>
          <p:sp>
            <p:nvSpPr>
              <p:cNvPr id="37899" name="Oval 70"/>
              <p:cNvSpPr>
                <a:spLocks noChangeArrowheads="1"/>
              </p:cNvSpPr>
              <p:nvPr/>
            </p:nvSpPr>
            <p:spPr bwMode="auto">
              <a:xfrm>
                <a:off x="4512" y="3360"/>
                <a:ext cx="240" cy="240"/>
              </a:xfrm>
              <a:prstGeom prst="ellipse">
                <a:avLst/>
              </a:prstGeom>
              <a:solidFill>
                <a:schemeClr val="bg1"/>
              </a:solidFill>
              <a:ln w="285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66"/>
                    </a:solidFill>
                    <a:latin typeface="Times New Roman" pitchFamily="18" charset="0"/>
                  </a:rPr>
                  <a:t>2</a:t>
                </a:r>
                <a:endParaRPr kumimoji="1" lang="en-US" altLang="zh-CN" sz="2400" b="0">
                  <a:solidFill>
                    <a:srgbClr val="000066"/>
                  </a:solidFill>
                  <a:latin typeface="Times New Roman" pitchFamily="18" charset="0"/>
                </a:endParaRPr>
              </a:p>
            </p:txBody>
          </p:sp>
          <p:sp>
            <p:nvSpPr>
              <p:cNvPr id="37900" name="Line 71"/>
              <p:cNvSpPr>
                <a:spLocks noChangeShapeType="1"/>
              </p:cNvSpPr>
              <p:nvPr/>
            </p:nvSpPr>
            <p:spPr bwMode="auto">
              <a:xfrm flipH="1">
                <a:off x="4320" y="2544"/>
                <a:ext cx="432" cy="28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1" name="Line 72"/>
              <p:cNvSpPr>
                <a:spLocks noChangeShapeType="1"/>
              </p:cNvSpPr>
              <p:nvPr/>
            </p:nvSpPr>
            <p:spPr bwMode="auto">
              <a:xfrm>
                <a:off x="4992" y="2544"/>
                <a:ext cx="384" cy="28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2" name="Line 73"/>
              <p:cNvSpPr>
                <a:spLocks noChangeShapeType="1"/>
              </p:cNvSpPr>
              <p:nvPr/>
            </p:nvSpPr>
            <p:spPr bwMode="auto">
              <a:xfrm>
                <a:off x="4320" y="3072"/>
                <a:ext cx="240" cy="28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3" name="Line 74"/>
              <p:cNvSpPr>
                <a:spLocks noChangeShapeType="1"/>
              </p:cNvSpPr>
              <p:nvPr/>
            </p:nvSpPr>
            <p:spPr bwMode="auto">
              <a:xfrm flipH="1">
                <a:off x="5184" y="3072"/>
                <a:ext cx="192" cy="288"/>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894" name="Text Box 75"/>
            <p:cNvSpPr txBox="1">
              <a:spLocks noChangeArrowheads="1"/>
            </p:cNvSpPr>
            <p:nvPr/>
          </p:nvSpPr>
          <p:spPr bwMode="auto">
            <a:xfrm>
              <a:off x="521" y="3566"/>
              <a:ext cx="363"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a:t>例</a:t>
              </a:r>
              <a:r>
                <a:rPr lang="en-US" altLang="zh-CN"/>
                <a:t>2</a:t>
              </a:r>
            </a:p>
          </p:txBody>
        </p:sp>
      </p:gr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body" sz="half" idx="1"/>
          </p:nvPr>
        </p:nvSpPr>
        <p:spPr>
          <a:xfrm>
            <a:off x="566738" y="1125538"/>
            <a:ext cx="7966075" cy="5183187"/>
          </a:xfrm>
        </p:spPr>
        <p:txBody>
          <a:bodyPr/>
          <a:lstStyle/>
          <a:p>
            <a:pPr eaLnBrk="1" hangingPunct="1"/>
            <a:r>
              <a:rPr kumimoji="1" lang="zh-CN" altLang="en-US" smtClean="0">
                <a:latin typeface="宋体" charset="-122"/>
              </a:rPr>
              <a:t>二叉排序树</a:t>
            </a:r>
            <a:r>
              <a:rPr kumimoji="1" lang="en-US" altLang="zh-CN" smtClean="0">
                <a:latin typeface="宋体" charset="-122"/>
              </a:rPr>
              <a:t>——</a:t>
            </a:r>
            <a:r>
              <a:rPr kumimoji="1" lang="zh-CN" altLang="en-US" smtClean="0">
                <a:latin typeface="宋体" charset="-122"/>
              </a:rPr>
              <a:t>算法分析</a:t>
            </a:r>
          </a:p>
          <a:p>
            <a:pPr lvl="1" algn="just" eaLnBrk="1" hangingPunct="1"/>
            <a:r>
              <a:rPr lang="zh-CN" altLang="en-US" smtClean="0">
                <a:latin typeface="宋体" charset="-122"/>
              </a:rPr>
              <a:t>二叉排序树查找的 </a:t>
            </a:r>
            <a:r>
              <a:rPr lang="en-US" altLang="zh-CN" smtClean="0">
                <a:latin typeface="宋体" charset="-122"/>
              </a:rPr>
              <a:t>ASL </a:t>
            </a:r>
            <a:r>
              <a:rPr lang="en-US" altLang="zh-CN" smtClean="0">
                <a:latin typeface="宋体" charset="-122"/>
                <a:sym typeface="Symbol" pitchFamily="18" charset="2"/>
              </a:rPr>
              <a:t> log</a:t>
            </a:r>
            <a:r>
              <a:rPr lang="en-US" altLang="zh-CN" baseline="-25000" smtClean="0">
                <a:latin typeface="宋体" charset="-122"/>
                <a:sym typeface="Symbol" pitchFamily="18" charset="2"/>
              </a:rPr>
              <a:t>2</a:t>
            </a:r>
            <a:r>
              <a:rPr lang="en-US" altLang="zh-CN" smtClean="0">
                <a:latin typeface="宋体" charset="-122"/>
                <a:sym typeface="Symbol" pitchFamily="18" charset="2"/>
              </a:rPr>
              <a:t>n</a:t>
            </a:r>
          </a:p>
          <a:p>
            <a:pPr lvl="2" algn="just" eaLnBrk="1" hangingPunct="1"/>
            <a:r>
              <a:rPr lang="zh-CN" altLang="en-US" sz="2200" smtClean="0">
                <a:latin typeface="宋体" charset="-122"/>
                <a:sym typeface="Symbol" pitchFamily="18" charset="2"/>
              </a:rPr>
              <a:t>若平衡特性较好，</a:t>
            </a:r>
            <a:r>
              <a:rPr lang="en-US" altLang="zh-CN" sz="2200" smtClean="0">
                <a:latin typeface="宋体" charset="-122"/>
                <a:sym typeface="Symbol" pitchFamily="18" charset="2"/>
              </a:rPr>
              <a:t>ASL</a:t>
            </a:r>
            <a:r>
              <a:rPr lang="zh-CN" altLang="en-US" sz="2200" smtClean="0">
                <a:latin typeface="宋体" charset="-122"/>
                <a:sym typeface="Symbol" pitchFamily="18" charset="2"/>
              </a:rPr>
              <a:t>与折半查找相同</a:t>
            </a:r>
          </a:p>
          <a:p>
            <a:pPr lvl="1" algn="just" eaLnBrk="1" hangingPunct="1"/>
            <a:r>
              <a:rPr lang="zh-CN" altLang="en-US" smtClean="0">
                <a:latin typeface="宋体" charset="-122"/>
              </a:rPr>
              <a:t>二叉排序树是动态生成的</a:t>
            </a:r>
          </a:p>
          <a:p>
            <a:pPr lvl="2" algn="just" eaLnBrk="1" hangingPunct="1"/>
            <a:r>
              <a:rPr lang="zh-CN" altLang="en-US" sz="2600" smtClean="0">
                <a:latin typeface="宋体" charset="-122"/>
              </a:rPr>
              <a:t>其特性随插入结点的先后次序的不同而改变</a:t>
            </a:r>
          </a:p>
          <a:p>
            <a:pPr lvl="2" algn="just" eaLnBrk="1" hangingPunct="1"/>
            <a:r>
              <a:rPr lang="zh-CN" altLang="en-US" sz="2600" smtClean="0">
                <a:latin typeface="宋体" charset="-122"/>
              </a:rPr>
              <a:t>为防止其蜕化为单枝树，要进行平衡化处理</a:t>
            </a:r>
          </a:p>
          <a:p>
            <a:pPr lvl="1" algn="just" eaLnBrk="1" hangingPunct="1"/>
            <a:r>
              <a:rPr lang="zh-CN" altLang="en-US" smtClean="0">
                <a:latin typeface="宋体" charset="-122"/>
              </a:rPr>
              <a:t>二叉排序树因采用链表结构，需要辅助存储空间</a:t>
            </a:r>
            <a:endParaRPr lang="zh-CN" altLang="en-US" sz="2900" smtClean="0">
              <a:latin typeface="宋体" charset="-122"/>
            </a:endParaRPr>
          </a:p>
        </p:txBody>
      </p:sp>
      <p:pic>
        <p:nvPicPr>
          <p:cNvPr id="38915" name="Picture 34" descr="uq159Gnud0y_B3qqkGSD2b4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1525" y="5727700"/>
            <a:ext cx="7524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611188" y="1125538"/>
            <a:ext cx="7570787" cy="5399087"/>
          </a:xfrm>
        </p:spPr>
        <p:txBody>
          <a:bodyPr/>
          <a:lstStyle/>
          <a:p>
            <a:pPr algn="just" eaLnBrk="1" hangingPunct="1"/>
            <a:r>
              <a:rPr lang="zh-CN" altLang="en-US" smtClean="0">
                <a:latin typeface="宋体" charset="-122"/>
              </a:rPr>
              <a:t>哈希（</a:t>
            </a:r>
            <a:r>
              <a:rPr lang="en-US" altLang="zh-CN" smtClean="0">
                <a:latin typeface="宋体" charset="-122"/>
              </a:rPr>
              <a:t>hash</a:t>
            </a:r>
            <a:r>
              <a:rPr lang="zh-CN" altLang="en-US" smtClean="0">
                <a:latin typeface="宋体" charset="-122"/>
              </a:rPr>
              <a:t>）查找</a:t>
            </a:r>
          </a:p>
          <a:p>
            <a:pPr lvl="1" algn="just" eaLnBrk="1" hangingPunct="1"/>
            <a:r>
              <a:rPr lang="zh-CN" altLang="en-US" smtClean="0">
                <a:latin typeface="宋体" charset="-122"/>
              </a:rPr>
              <a:t>哈希查找也称为散列查找</a:t>
            </a:r>
          </a:p>
          <a:p>
            <a:pPr lvl="2" algn="just" eaLnBrk="1" hangingPunct="1"/>
            <a:r>
              <a:rPr lang="zh-CN" altLang="en-US" smtClean="0">
                <a:latin typeface="宋体" charset="-122"/>
              </a:rPr>
              <a:t>它不同于前面介绍的几种查找方法</a:t>
            </a:r>
          </a:p>
          <a:p>
            <a:pPr lvl="3" algn="just" eaLnBrk="1" hangingPunct="1"/>
            <a:r>
              <a:rPr lang="zh-CN" altLang="en-US" smtClean="0">
                <a:latin typeface="宋体" charset="-122"/>
              </a:rPr>
              <a:t>是把查找建立在比较的基础上</a:t>
            </a:r>
          </a:p>
          <a:p>
            <a:pPr lvl="4" algn="just" eaLnBrk="1" hangingPunct="1"/>
            <a:r>
              <a:rPr kumimoji="1" lang="zh-CN" altLang="en-US" smtClean="0"/>
              <a:t>表示查找表的各种结构的共同特点：记录在表中的位置和它的关键字之间不存在一个确定的关系，查找的过程为给定值依次和关键字集合中各个关键字进行比较，查找的效率取决于和给定值进行比较的关键字个数</a:t>
            </a:r>
            <a:endParaRPr lang="zh-CN" altLang="en-US" smtClean="0">
              <a:latin typeface="宋体" charset="-122"/>
            </a:endParaRPr>
          </a:p>
          <a:p>
            <a:pPr lvl="2" algn="just" eaLnBrk="1" hangingPunct="1"/>
            <a:r>
              <a:rPr lang="zh-CN" altLang="en-US" smtClean="0">
                <a:latin typeface="宋体" charset="-122"/>
              </a:rPr>
              <a:t>哈希查找则是通过计算存储地址的方法进行查找的</a:t>
            </a:r>
          </a:p>
          <a:p>
            <a:pPr lvl="3" algn="just" eaLnBrk="1" hangingPunct="1"/>
            <a:r>
              <a:rPr lang="zh-CN" altLang="en-US" smtClean="0">
                <a:latin typeface="宋体" charset="-122"/>
              </a:rPr>
              <a:t>计算是计算机的特点之一，建立在计算基础上的哈希查找是一种快速查找方法</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p:txBody>
          <a:bodyPr/>
          <a:lstStyle/>
          <a:p>
            <a:pPr eaLnBrk="1" hangingPunct="1"/>
            <a:r>
              <a:rPr lang="zh-CN" altLang="en-US" smtClean="0">
                <a:latin typeface="宋体" charset="-122"/>
              </a:rPr>
              <a:t>哈希（</a:t>
            </a:r>
            <a:r>
              <a:rPr lang="en-US" altLang="zh-CN" smtClean="0">
                <a:latin typeface="宋体" charset="-122"/>
              </a:rPr>
              <a:t>hash</a:t>
            </a:r>
            <a:r>
              <a:rPr lang="zh-CN" altLang="en-US" smtClean="0">
                <a:latin typeface="宋体" charset="-122"/>
              </a:rPr>
              <a:t>）查找</a:t>
            </a:r>
          </a:p>
          <a:p>
            <a:pPr lvl="1" eaLnBrk="1" hangingPunct="1"/>
            <a:r>
              <a:rPr lang="zh-CN" altLang="en-US" smtClean="0"/>
              <a:t>基本思想</a:t>
            </a:r>
          </a:p>
          <a:p>
            <a:pPr lvl="2" eaLnBrk="1" hangingPunct="1"/>
            <a:r>
              <a:rPr lang="zh-CN" altLang="en-US" smtClean="0"/>
              <a:t>在记录的存储地址和它的关键字之间建立一个确定的对应关系</a:t>
            </a:r>
          </a:p>
          <a:p>
            <a:pPr lvl="3" eaLnBrk="1" hangingPunct="1"/>
            <a:r>
              <a:rPr lang="zh-CN" altLang="en-US" smtClean="0"/>
              <a:t>不经过比较，一次存取就能得到所查元素的查找方法</a:t>
            </a:r>
          </a:p>
          <a:p>
            <a:pPr lvl="1" eaLnBrk="1" hangingPunct="1"/>
            <a:r>
              <a:rPr lang="zh-CN" altLang="en-US" smtClean="0"/>
              <a:t>例如：为每年招收的 </a:t>
            </a:r>
            <a:r>
              <a:rPr lang="en-US" altLang="zh-CN" smtClean="0"/>
              <a:t>1000 </a:t>
            </a:r>
            <a:r>
              <a:rPr lang="zh-CN" altLang="en-US" smtClean="0"/>
              <a:t>名新生建立一张查找表，其关键字为学号，其值的范围为 </a:t>
            </a:r>
            <a:r>
              <a:rPr lang="en-US" altLang="zh-CN" smtClean="0"/>
              <a:t>xx000 ~ xx999 (</a:t>
            </a:r>
            <a:r>
              <a:rPr lang="zh-CN" altLang="en-US" smtClean="0"/>
              <a:t>前两位为年份</a:t>
            </a:r>
            <a:r>
              <a:rPr lang="en-US" altLang="zh-CN" smtClean="0"/>
              <a:t>)</a:t>
            </a:r>
          </a:p>
          <a:p>
            <a:pPr lvl="2" eaLnBrk="1" hangingPunct="1"/>
            <a:r>
              <a:rPr lang="zh-CN" altLang="en-US" smtClean="0"/>
              <a:t>若以下标为</a:t>
            </a:r>
            <a:r>
              <a:rPr lang="en-US" altLang="zh-CN" smtClean="0"/>
              <a:t>000 ~ 999 </a:t>
            </a:r>
            <a:r>
              <a:rPr lang="zh-CN" altLang="en-US" smtClean="0"/>
              <a:t>的顺序表表示之，则查找过程可以简单进行：取给定值（学号）的后三位，不需要经过比较便可直接从顺序表中找到待查关键字</a:t>
            </a: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p:txBody>
          <a:bodyPr/>
          <a:lstStyle/>
          <a:p>
            <a:pPr algn="just" eaLnBrk="1" hangingPunct="1"/>
            <a:r>
              <a:rPr lang="zh-CN" altLang="en-US" dirty="0" smtClean="0">
                <a:latin typeface="宋体" charset="-122"/>
              </a:rPr>
              <a:t>哈希表的基本概念</a:t>
            </a:r>
          </a:p>
          <a:p>
            <a:pPr lvl="1" algn="just" eaLnBrk="1" hangingPunct="1"/>
            <a:r>
              <a:rPr lang="zh-CN" altLang="en-US" dirty="0" smtClean="0"/>
              <a:t>哈希函数</a:t>
            </a:r>
          </a:p>
          <a:p>
            <a:pPr lvl="2" algn="just" eaLnBrk="1" hangingPunct="1"/>
            <a:r>
              <a:rPr lang="zh-CN" altLang="en-US" dirty="0" smtClean="0"/>
              <a:t>在记录的关键字与记录</a:t>
            </a:r>
            <a:r>
              <a:rPr kumimoji="1" lang="zh-CN" altLang="en-US" dirty="0" smtClean="0"/>
              <a:t>在表中的存储位置之间</a:t>
            </a:r>
            <a:r>
              <a:rPr lang="zh-CN" altLang="en-US" dirty="0" smtClean="0"/>
              <a:t>建立的一种对应关系（</a:t>
            </a:r>
            <a:r>
              <a:rPr kumimoji="1" lang="zh-CN" altLang="en-US" dirty="0" smtClean="0"/>
              <a:t>函数关系</a:t>
            </a:r>
            <a:r>
              <a:rPr lang="zh-CN" altLang="en-US" dirty="0" smtClean="0"/>
              <a:t>）</a:t>
            </a:r>
          </a:p>
          <a:p>
            <a:pPr lvl="3" algn="just" eaLnBrk="1" hangingPunct="1"/>
            <a:r>
              <a:rPr kumimoji="1" lang="zh-CN" altLang="en-US" dirty="0" smtClean="0"/>
              <a:t>以 </a:t>
            </a:r>
            <a:r>
              <a:rPr kumimoji="1" lang="en-US" altLang="zh-CN" dirty="0" smtClean="0"/>
              <a:t>f(key) </a:t>
            </a:r>
            <a:r>
              <a:rPr kumimoji="1" lang="zh-CN" altLang="en-US" dirty="0" smtClean="0"/>
              <a:t>作为关键字为 </a:t>
            </a:r>
            <a:r>
              <a:rPr kumimoji="1" lang="en-US" altLang="zh-CN" dirty="0" smtClean="0"/>
              <a:t>key </a:t>
            </a:r>
            <a:r>
              <a:rPr kumimoji="1" lang="zh-CN" altLang="en-US" dirty="0" smtClean="0"/>
              <a:t>的记录在表中的位置，通常称这个函数 </a:t>
            </a:r>
            <a:r>
              <a:rPr kumimoji="1" lang="en-US" altLang="zh-CN" dirty="0" smtClean="0"/>
              <a:t>f(key) </a:t>
            </a:r>
            <a:r>
              <a:rPr kumimoji="1" lang="zh-CN" altLang="en-US" dirty="0" smtClean="0"/>
              <a:t>为哈希函数</a:t>
            </a:r>
          </a:p>
          <a:p>
            <a:pPr lvl="3" algn="just" eaLnBrk="1" hangingPunct="1"/>
            <a:r>
              <a:rPr lang="zh-CN" altLang="en-US" dirty="0" smtClean="0"/>
              <a:t>哈希函数可写成：</a:t>
            </a:r>
            <a:r>
              <a:rPr lang="en-US" altLang="zh-CN" dirty="0" err="1" smtClean="0"/>
              <a:t>addr</a:t>
            </a:r>
            <a:r>
              <a:rPr lang="en-US" altLang="zh-CN" dirty="0" smtClean="0"/>
              <a:t>(</a:t>
            </a:r>
            <a:r>
              <a:rPr lang="en-US" altLang="zh-CN" dirty="0" err="1" smtClean="0"/>
              <a:t>a</a:t>
            </a:r>
            <a:r>
              <a:rPr lang="en-US" altLang="zh-CN" baseline="-25000" dirty="0" err="1" smtClean="0"/>
              <a:t>i</a:t>
            </a:r>
            <a:r>
              <a:rPr lang="en-US" altLang="zh-CN" dirty="0" smtClean="0"/>
              <a:t>)=H(</a:t>
            </a:r>
            <a:r>
              <a:rPr lang="en-US" altLang="zh-CN" dirty="0" err="1" smtClean="0"/>
              <a:t>k</a:t>
            </a:r>
            <a:r>
              <a:rPr lang="en-US" altLang="zh-CN" baseline="-25000" dirty="0" err="1" smtClean="0"/>
              <a:t>i</a:t>
            </a:r>
            <a:r>
              <a:rPr lang="en-US" altLang="zh-CN" dirty="0" smtClean="0"/>
              <a:t>)</a:t>
            </a:r>
          </a:p>
          <a:p>
            <a:pPr lvl="4" eaLnBrk="1" hangingPunct="1"/>
            <a:r>
              <a:rPr lang="en-US" altLang="zh-CN" dirty="0" err="1" smtClean="0"/>
              <a:t>a</a:t>
            </a:r>
            <a:r>
              <a:rPr lang="en-US" altLang="zh-CN" baseline="-25000" dirty="0" err="1" smtClean="0"/>
              <a:t>i</a:t>
            </a:r>
            <a:r>
              <a:rPr lang="zh-CN" altLang="zh-CN" dirty="0" smtClean="0"/>
              <a:t>是表中的一个元素</a:t>
            </a:r>
          </a:p>
          <a:p>
            <a:pPr lvl="4" eaLnBrk="1" hangingPunct="1"/>
            <a:r>
              <a:rPr lang="en-US" altLang="zh-CN" dirty="0" err="1" smtClean="0"/>
              <a:t>addr</a:t>
            </a:r>
            <a:r>
              <a:rPr lang="en-US" altLang="zh-CN" dirty="0" smtClean="0"/>
              <a:t>(</a:t>
            </a:r>
            <a:r>
              <a:rPr lang="en-US" altLang="zh-CN" dirty="0" err="1" smtClean="0"/>
              <a:t>a</a:t>
            </a:r>
            <a:r>
              <a:rPr lang="en-US" altLang="zh-CN" baseline="-25000" dirty="0" err="1" smtClean="0"/>
              <a:t>i</a:t>
            </a:r>
            <a:r>
              <a:rPr lang="en-US" altLang="zh-CN" dirty="0" smtClean="0"/>
              <a:t>)</a:t>
            </a:r>
            <a:r>
              <a:rPr lang="zh-CN" altLang="zh-CN" dirty="0" smtClean="0"/>
              <a:t>是</a:t>
            </a:r>
            <a:r>
              <a:rPr lang="en-US" altLang="zh-CN" dirty="0" err="1" smtClean="0"/>
              <a:t>a</a:t>
            </a:r>
            <a:r>
              <a:rPr lang="en-US" altLang="zh-CN" baseline="-25000" dirty="0" err="1" smtClean="0"/>
              <a:t>i</a:t>
            </a:r>
            <a:r>
              <a:rPr lang="zh-CN" altLang="zh-CN" dirty="0" smtClean="0"/>
              <a:t>的存储地址</a:t>
            </a:r>
          </a:p>
          <a:p>
            <a:pPr lvl="4" eaLnBrk="1" hangingPunct="1"/>
            <a:r>
              <a:rPr lang="en-US" altLang="zh-CN" dirty="0" err="1" smtClean="0"/>
              <a:t>k</a:t>
            </a:r>
            <a:r>
              <a:rPr lang="en-US" altLang="zh-CN" baseline="-25000" dirty="0" err="1" smtClean="0"/>
              <a:t>i</a:t>
            </a:r>
            <a:r>
              <a:rPr lang="zh-CN" altLang="zh-CN" dirty="0" smtClean="0"/>
              <a:t>是</a:t>
            </a:r>
            <a:r>
              <a:rPr lang="en-US" altLang="zh-CN" dirty="0" err="1" smtClean="0"/>
              <a:t>a</a:t>
            </a:r>
            <a:r>
              <a:rPr lang="en-US" altLang="zh-CN" baseline="-25000" dirty="0" err="1" smtClean="0"/>
              <a:t>i</a:t>
            </a:r>
            <a:r>
              <a:rPr lang="zh-CN" altLang="zh-CN" dirty="0" smtClean="0"/>
              <a:t>的关键字</a:t>
            </a:r>
            <a:endParaRPr kumimoji="1" lang="zh-CN" altLang="en-US" dirty="0" smtClean="0"/>
          </a:p>
          <a:p>
            <a:pPr lvl="2" eaLnBrk="1" hangingPunct="1"/>
            <a:r>
              <a:rPr lang="zh-CN" altLang="en-US" dirty="0" smtClean="0"/>
              <a:t>哈希函数是一种映象（</a:t>
            </a:r>
            <a:r>
              <a:rPr lang="en-US" altLang="zh-CN" dirty="0" smtClean="0"/>
              <a:t>mapping</a:t>
            </a:r>
            <a:r>
              <a:rPr lang="zh-CN" altLang="en-US" dirty="0" smtClean="0"/>
              <a:t>）</a:t>
            </a:r>
          </a:p>
          <a:p>
            <a:pPr lvl="3" eaLnBrk="1" hangingPunct="1"/>
            <a:r>
              <a:rPr lang="zh-CN" altLang="en-US" dirty="0" smtClean="0"/>
              <a:t>是从关键字空间到存储地址空间的一种映象</a:t>
            </a:r>
            <a:endParaRPr kumimoji="1" lang="zh-CN" altLang="en-US" dirty="0" smtClean="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p:txBody>
          <a:bodyPr/>
          <a:lstStyle/>
          <a:p>
            <a:pPr algn="just" eaLnBrk="1" hangingPunct="1"/>
            <a:r>
              <a:rPr lang="zh-CN" altLang="en-US" smtClean="0">
                <a:latin typeface="宋体" charset="-122"/>
              </a:rPr>
              <a:t>哈希表的基本概念</a:t>
            </a:r>
            <a:r>
              <a:rPr lang="en-US" altLang="zh-CN" smtClean="0">
                <a:latin typeface="宋体" charset="-122"/>
              </a:rPr>
              <a:t>(1)</a:t>
            </a:r>
          </a:p>
          <a:p>
            <a:pPr lvl="1" algn="just" eaLnBrk="1" hangingPunct="1"/>
            <a:r>
              <a:rPr lang="zh-CN" altLang="en-US" smtClean="0">
                <a:latin typeface="宋体" charset="-122"/>
              </a:rPr>
              <a:t>哈希表</a:t>
            </a:r>
          </a:p>
          <a:p>
            <a:pPr lvl="2" algn="just" eaLnBrk="1" hangingPunct="1"/>
            <a:r>
              <a:rPr lang="zh-CN" altLang="en-US" smtClean="0">
                <a:latin typeface="宋体" charset="-122"/>
              </a:rPr>
              <a:t>由哈希函数的值组成的表</a:t>
            </a:r>
          </a:p>
          <a:p>
            <a:pPr lvl="3" algn="just" eaLnBrk="1" hangingPunct="1"/>
            <a:r>
              <a:rPr lang="zh-CN" altLang="en-US" smtClean="0"/>
              <a:t>应用哈希函数，将一组关键字映象到一个有限的、地址连续的地址集 </a:t>
            </a:r>
            <a:r>
              <a:rPr lang="en-US" altLang="zh-CN" smtClean="0"/>
              <a:t>(</a:t>
            </a:r>
            <a:r>
              <a:rPr lang="zh-CN" altLang="en-US" smtClean="0"/>
              <a:t>区间</a:t>
            </a:r>
            <a:r>
              <a:rPr lang="en-US" altLang="zh-CN" smtClean="0"/>
              <a:t>) </a:t>
            </a:r>
            <a:r>
              <a:rPr lang="zh-CN" altLang="en-US" smtClean="0"/>
              <a:t>上，由记录的关键字确定记录在表中的地址，并将记录放入此地址，构成的查找表</a:t>
            </a:r>
          </a:p>
          <a:p>
            <a:pPr lvl="2" algn="just" eaLnBrk="1" hangingPunct="1"/>
            <a:r>
              <a:rPr lang="zh-CN" altLang="en-US" smtClean="0">
                <a:latin typeface="宋体" charset="-122"/>
              </a:rPr>
              <a:t>它是线性表的一种重要存储方式和检索方法</a:t>
            </a:r>
          </a:p>
          <a:p>
            <a:pPr lvl="3" algn="just" eaLnBrk="1" hangingPunct="1"/>
            <a:r>
              <a:rPr lang="zh-CN" altLang="en-US" smtClean="0">
                <a:latin typeface="宋体" charset="-122"/>
              </a:rPr>
              <a:t>在哈希表中可以实现对数据元素的快速检索</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p:txBody>
          <a:bodyPr/>
          <a:lstStyle/>
          <a:p>
            <a:pPr algn="just" eaLnBrk="1" hangingPunct="1"/>
            <a:r>
              <a:rPr lang="zh-CN" altLang="en-US" smtClean="0">
                <a:latin typeface="宋体" charset="-122"/>
              </a:rPr>
              <a:t>哈希表的基本概念</a:t>
            </a:r>
            <a:r>
              <a:rPr lang="en-US" altLang="zh-CN" smtClean="0">
                <a:latin typeface="宋体" charset="-122"/>
              </a:rPr>
              <a:t>(2)</a:t>
            </a:r>
          </a:p>
          <a:p>
            <a:pPr lvl="1" eaLnBrk="1" hangingPunct="1"/>
            <a:r>
              <a:rPr kumimoji="1" lang="zh-CN" altLang="en-US" smtClean="0"/>
              <a:t>全国各民族人口统计表</a:t>
            </a:r>
          </a:p>
        </p:txBody>
      </p:sp>
      <p:grpSp>
        <p:nvGrpSpPr>
          <p:cNvPr id="79875" name="Group 3"/>
          <p:cNvGrpSpPr>
            <a:grpSpLocks/>
          </p:cNvGrpSpPr>
          <p:nvPr/>
        </p:nvGrpSpPr>
        <p:grpSpPr bwMode="auto">
          <a:xfrm>
            <a:off x="539750" y="2133600"/>
            <a:ext cx="8135938" cy="4319588"/>
            <a:chOff x="340" y="1344"/>
            <a:chExt cx="5125" cy="2721"/>
          </a:xfrm>
        </p:grpSpPr>
        <p:sp>
          <p:nvSpPr>
            <p:cNvPr id="79876" name="Rectangle 4"/>
            <p:cNvSpPr>
              <a:spLocks noChangeArrowheads="1"/>
            </p:cNvSpPr>
            <p:nvPr/>
          </p:nvSpPr>
          <p:spPr bwMode="auto">
            <a:xfrm>
              <a:off x="340" y="1389"/>
              <a:ext cx="5125" cy="2676"/>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600">
                <a:solidFill>
                  <a:srgbClr val="000066"/>
                </a:solidFill>
              </a:endParaRPr>
            </a:p>
          </p:txBody>
        </p:sp>
        <p:grpSp>
          <p:nvGrpSpPr>
            <p:cNvPr id="79877" name="Group 5"/>
            <p:cNvGrpSpPr>
              <a:grpSpLocks/>
            </p:cNvGrpSpPr>
            <p:nvPr/>
          </p:nvGrpSpPr>
          <p:grpSpPr bwMode="auto">
            <a:xfrm>
              <a:off x="879" y="1344"/>
              <a:ext cx="3758" cy="1595"/>
              <a:chOff x="698" y="1427"/>
              <a:chExt cx="3758" cy="1595"/>
            </a:xfrm>
          </p:grpSpPr>
          <p:sp>
            <p:nvSpPr>
              <p:cNvPr id="79880" name="Text Box 6"/>
              <p:cNvSpPr txBox="1">
                <a:spLocks noChangeArrowheads="1"/>
              </p:cNvSpPr>
              <p:nvPr/>
            </p:nvSpPr>
            <p:spPr bwMode="auto">
              <a:xfrm>
                <a:off x="698" y="1427"/>
                <a:ext cx="11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endParaRPr kumimoji="1" lang="zh-CN" altLang="zh-CN" sz="2000">
                  <a:solidFill>
                    <a:srgbClr val="000066"/>
                  </a:solidFill>
                  <a:latin typeface="Times New Roman" pitchFamily="18" charset="0"/>
                </a:endParaRPr>
              </a:p>
            </p:txBody>
          </p:sp>
          <p:sp>
            <p:nvSpPr>
              <p:cNvPr id="79881" name="Rectangle 7"/>
              <p:cNvSpPr>
                <a:spLocks noChangeArrowheads="1"/>
              </p:cNvSpPr>
              <p:nvPr/>
            </p:nvSpPr>
            <p:spPr bwMode="auto">
              <a:xfrm>
                <a:off x="1211" y="1744"/>
                <a:ext cx="3245" cy="127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2" name="Line 8"/>
              <p:cNvSpPr>
                <a:spLocks noChangeShapeType="1"/>
              </p:cNvSpPr>
              <p:nvPr/>
            </p:nvSpPr>
            <p:spPr bwMode="auto">
              <a:xfrm flipV="1">
                <a:off x="1211" y="1978"/>
                <a:ext cx="32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3" name="Text Box 9"/>
              <p:cNvSpPr txBox="1">
                <a:spLocks noChangeArrowheads="1"/>
              </p:cNvSpPr>
              <p:nvPr/>
            </p:nvSpPr>
            <p:spPr bwMode="auto">
              <a:xfrm>
                <a:off x="1264" y="1750"/>
                <a:ext cx="31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solidFill>
                      <a:srgbClr val="000066"/>
                    </a:solidFill>
                    <a:latin typeface="Times New Roman" pitchFamily="18" charset="0"/>
                  </a:rPr>
                  <a:t>编号     地区        总人口     汉族     回族</a:t>
                </a:r>
                <a:r>
                  <a:rPr kumimoji="1" lang="en-US" altLang="zh-CN" sz="2000">
                    <a:solidFill>
                      <a:srgbClr val="000066"/>
                    </a:solidFill>
                    <a:latin typeface="Times New Roman" pitchFamily="18" charset="0"/>
                  </a:rPr>
                  <a:t>…...</a:t>
                </a:r>
              </a:p>
            </p:txBody>
          </p:sp>
          <p:sp>
            <p:nvSpPr>
              <p:cNvPr id="79884" name="Line 10"/>
              <p:cNvSpPr>
                <a:spLocks noChangeShapeType="1"/>
              </p:cNvSpPr>
              <p:nvPr/>
            </p:nvSpPr>
            <p:spPr bwMode="auto">
              <a:xfrm flipV="1">
                <a:off x="1218" y="2229"/>
                <a:ext cx="32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5" name="Line 11"/>
              <p:cNvSpPr>
                <a:spLocks noChangeShapeType="1"/>
              </p:cNvSpPr>
              <p:nvPr/>
            </p:nvSpPr>
            <p:spPr bwMode="auto">
              <a:xfrm flipV="1">
                <a:off x="1207" y="2507"/>
                <a:ext cx="32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6" name="Line 12"/>
              <p:cNvSpPr>
                <a:spLocks noChangeShapeType="1"/>
              </p:cNvSpPr>
              <p:nvPr/>
            </p:nvSpPr>
            <p:spPr bwMode="auto">
              <a:xfrm flipH="1">
                <a:off x="1689" y="1744"/>
                <a:ext cx="0" cy="126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7" name="Line 13"/>
              <p:cNvSpPr>
                <a:spLocks noChangeShapeType="1"/>
              </p:cNvSpPr>
              <p:nvPr/>
            </p:nvSpPr>
            <p:spPr bwMode="auto">
              <a:xfrm>
                <a:off x="2411" y="1744"/>
                <a:ext cx="0" cy="1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8" name="Line 14"/>
              <p:cNvSpPr>
                <a:spLocks noChangeShapeType="1"/>
              </p:cNvSpPr>
              <p:nvPr/>
            </p:nvSpPr>
            <p:spPr bwMode="auto">
              <a:xfrm>
                <a:off x="3078" y="1744"/>
                <a:ext cx="0" cy="1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89" name="Line 15"/>
              <p:cNvSpPr>
                <a:spLocks noChangeShapeType="1"/>
              </p:cNvSpPr>
              <p:nvPr/>
            </p:nvSpPr>
            <p:spPr bwMode="auto">
              <a:xfrm>
                <a:off x="3612" y="1744"/>
                <a:ext cx="0" cy="127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9890" name="Text Box 16"/>
              <p:cNvSpPr txBox="1">
                <a:spLocks noChangeArrowheads="1"/>
              </p:cNvSpPr>
              <p:nvPr/>
            </p:nvSpPr>
            <p:spPr bwMode="auto">
              <a:xfrm>
                <a:off x="1354" y="1995"/>
                <a:ext cx="9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latin typeface="Times New Roman" pitchFamily="18" charset="0"/>
                  </a:rPr>
                  <a:t>1          </a:t>
                </a:r>
                <a:r>
                  <a:rPr kumimoji="1" lang="zh-CN" altLang="en-US" sz="2000">
                    <a:solidFill>
                      <a:srgbClr val="000066"/>
                    </a:solidFill>
                    <a:latin typeface="Times New Roman" pitchFamily="18" charset="0"/>
                  </a:rPr>
                  <a:t>北京</a:t>
                </a:r>
              </a:p>
            </p:txBody>
          </p:sp>
          <p:sp>
            <p:nvSpPr>
              <p:cNvPr id="79891" name="Text Box 17"/>
              <p:cNvSpPr txBox="1">
                <a:spLocks noChangeArrowheads="1"/>
              </p:cNvSpPr>
              <p:nvPr/>
            </p:nvSpPr>
            <p:spPr bwMode="auto">
              <a:xfrm>
                <a:off x="1339" y="2257"/>
                <a:ext cx="9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latin typeface="Times New Roman" pitchFamily="18" charset="0"/>
                  </a:rPr>
                  <a:t>2          </a:t>
                </a:r>
                <a:r>
                  <a:rPr kumimoji="1" lang="zh-CN" altLang="en-US" sz="2000">
                    <a:solidFill>
                      <a:srgbClr val="000066"/>
                    </a:solidFill>
                    <a:latin typeface="Times New Roman" pitchFamily="18" charset="0"/>
                  </a:rPr>
                  <a:t>上海</a:t>
                </a:r>
              </a:p>
            </p:txBody>
          </p:sp>
          <p:sp>
            <p:nvSpPr>
              <p:cNvPr id="79892" name="Text Box 18"/>
              <p:cNvSpPr txBox="1">
                <a:spLocks noChangeArrowheads="1"/>
              </p:cNvSpPr>
              <p:nvPr/>
            </p:nvSpPr>
            <p:spPr bwMode="auto">
              <a:xfrm>
                <a:off x="1349" y="2560"/>
                <a:ext cx="308"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latin typeface="Times New Roman" pitchFamily="18" charset="0"/>
                  </a:rPr>
                  <a:t>…...</a:t>
                </a:r>
              </a:p>
            </p:txBody>
          </p:sp>
          <p:sp>
            <p:nvSpPr>
              <p:cNvPr id="79893" name="Text Box 19"/>
              <p:cNvSpPr txBox="1">
                <a:spLocks noChangeArrowheads="1"/>
              </p:cNvSpPr>
              <p:nvPr/>
            </p:nvSpPr>
            <p:spPr bwMode="auto">
              <a:xfrm>
                <a:off x="1934" y="2578"/>
                <a:ext cx="308"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latin typeface="Times New Roman" pitchFamily="18" charset="0"/>
                  </a:rPr>
                  <a:t>…...</a:t>
                </a:r>
              </a:p>
            </p:txBody>
          </p:sp>
        </p:grpSp>
        <p:sp>
          <p:nvSpPr>
            <p:cNvPr id="79878" name="AutoShape 20"/>
            <p:cNvSpPr>
              <a:spLocks noChangeArrowheads="1"/>
            </p:cNvSpPr>
            <p:nvPr/>
          </p:nvSpPr>
          <p:spPr bwMode="auto">
            <a:xfrm>
              <a:off x="340" y="3203"/>
              <a:ext cx="2050" cy="832"/>
            </a:xfrm>
            <a:prstGeom prst="wedgeRectCallout">
              <a:avLst>
                <a:gd name="adj1" fmla="val 7120"/>
                <a:gd name="adj2" fmla="val -86417"/>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r>
                <a:rPr kumimoji="1" lang="zh-CN" altLang="en-US" sz="2000">
                  <a:solidFill>
                    <a:srgbClr val="000066"/>
                  </a:solidFill>
                  <a:latin typeface="Times New Roman" pitchFamily="18" charset="0"/>
                </a:rPr>
                <a:t>以编号作关键字，</a:t>
              </a:r>
            </a:p>
            <a:p>
              <a:r>
                <a:rPr kumimoji="1" lang="zh-CN" altLang="en-US" sz="2000">
                  <a:solidFill>
                    <a:srgbClr val="000066"/>
                  </a:solidFill>
                  <a:latin typeface="Times New Roman" pitchFamily="18" charset="0"/>
                </a:rPr>
                <a:t>构造</a:t>
              </a:r>
              <a:r>
                <a:rPr kumimoji="1" lang="zh-CN" altLang="zh-CN" sz="2000">
                  <a:solidFill>
                    <a:srgbClr val="000066"/>
                  </a:solidFill>
                  <a:latin typeface="Times New Roman" pitchFamily="18" charset="0"/>
                </a:rPr>
                <a:t>哈希函数：</a:t>
              </a:r>
              <a:r>
                <a:rPr kumimoji="1" lang="en-US" altLang="zh-CN" sz="2000">
                  <a:solidFill>
                    <a:srgbClr val="000066"/>
                  </a:solidFill>
                  <a:latin typeface="Times New Roman" pitchFamily="18" charset="0"/>
                </a:rPr>
                <a:t>H(key)=key</a:t>
              </a:r>
            </a:p>
            <a:p>
              <a:r>
                <a:rPr kumimoji="1" lang="en-US" altLang="zh-CN" sz="2000">
                  <a:solidFill>
                    <a:srgbClr val="000066"/>
                  </a:solidFill>
                  <a:latin typeface="Times New Roman" pitchFamily="18" charset="0"/>
                </a:rPr>
                <a:t>H(1)=1</a:t>
              </a:r>
            </a:p>
            <a:p>
              <a:r>
                <a:rPr kumimoji="1" lang="en-US" altLang="zh-CN" sz="2000">
                  <a:solidFill>
                    <a:srgbClr val="000066"/>
                  </a:solidFill>
                  <a:latin typeface="Times New Roman" pitchFamily="18" charset="0"/>
                </a:rPr>
                <a:t>H(2)=2</a:t>
              </a:r>
            </a:p>
          </p:txBody>
        </p:sp>
        <p:sp>
          <p:nvSpPr>
            <p:cNvPr id="79879" name="AutoShape 21"/>
            <p:cNvSpPr>
              <a:spLocks noChangeArrowheads="1"/>
            </p:cNvSpPr>
            <p:nvPr/>
          </p:nvSpPr>
          <p:spPr bwMode="auto">
            <a:xfrm>
              <a:off x="2789" y="3022"/>
              <a:ext cx="2359" cy="1024"/>
            </a:xfrm>
            <a:prstGeom prst="wedgeRectCallout">
              <a:avLst>
                <a:gd name="adj1" fmla="val -65769"/>
                <a:gd name="adj2" fmla="val -59181"/>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kumimoji="1" lang="zh-CN" altLang="en-US" sz="2000">
                  <a:solidFill>
                    <a:srgbClr val="000066"/>
                  </a:solidFill>
                  <a:latin typeface="Times New Roman" pitchFamily="18" charset="0"/>
                </a:rPr>
                <a:t>以地区作关键字，取地区</a:t>
              </a:r>
            </a:p>
            <a:p>
              <a:r>
                <a:rPr kumimoji="1" lang="zh-CN" altLang="en-US" sz="2000">
                  <a:solidFill>
                    <a:srgbClr val="000066"/>
                  </a:solidFill>
                  <a:latin typeface="Times New Roman" pitchFamily="18" charset="0"/>
                </a:rPr>
                <a:t>名称第一个拼音字母的序号</a:t>
              </a:r>
            </a:p>
            <a:p>
              <a:r>
                <a:rPr kumimoji="1" lang="zh-CN" altLang="en-US" sz="2000">
                  <a:solidFill>
                    <a:srgbClr val="000066"/>
                  </a:solidFill>
                  <a:latin typeface="Times New Roman" pitchFamily="18" charset="0"/>
                </a:rPr>
                <a:t>作哈希函数：</a:t>
              </a:r>
              <a:r>
                <a:rPr kumimoji="1" lang="en-US" altLang="zh-CN" sz="2000">
                  <a:solidFill>
                    <a:srgbClr val="000066"/>
                  </a:solidFill>
                  <a:latin typeface="Times New Roman" pitchFamily="18" charset="0"/>
                </a:rPr>
                <a:t>H(Beijing)=2</a:t>
              </a:r>
            </a:p>
            <a:p>
              <a:r>
                <a:rPr kumimoji="1" lang="en-US" altLang="zh-CN" sz="2000">
                  <a:solidFill>
                    <a:srgbClr val="000066"/>
                  </a:solidFill>
                  <a:latin typeface="Times New Roman" pitchFamily="18" charset="0"/>
                </a:rPr>
                <a:t>                        H(Shanghai)=19</a:t>
              </a:r>
            </a:p>
            <a:p>
              <a:r>
                <a:rPr kumimoji="1" lang="en-US" altLang="zh-CN" sz="2000">
                  <a:solidFill>
                    <a:srgbClr val="000066"/>
                  </a:solidFill>
                  <a:latin typeface="Times New Roman" pitchFamily="18" charset="0"/>
                </a:rPr>
                <a:t>                        H(Shenyang)=19</a:t>
              </a:r>
            </a:p>
          </p:txBody>
        </p:sp>
      </p:gr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566738" y="1125538"/>
            <a:ext cx="8001000" cy="5732462"/>
          </a:xfrm>
        </p:spPr>
        <p:txBody>
          <a:bodyPr/>
          <a:lstStyle/>
          <a:p>
            <a:pPr eaLnBrk="1" hangingPunct="1"/>
            <a:r>
              <a:rPr lang="zh-CN" altLang="en-US" smtClean="0">
                <a:latin typeface="宋体" charset="-122"/>
              </a:rPr>
              <a:t>哈希表的基本概念</a:t>
            </a:r>
            <a:r>
              <a:rPr lang="en-US" altLang="zh-CN" smtClean="0">
                <a:latin typeface="宋体" charset="-122"/>
              </a:rPr>
              <a:t>(3)</a:t>
            </a:r>
          </a:p>
          <a:p>
            <a:pPr lvl="1" eaLnBrk="1" hangingPunct="1"/>
            <a:r>
              <a:rPr lang="zh-CN" altLang="en-US" smtClean="0"/>
              <a:t>哈希函数只是一种映象，所以哈希函数的设定很灵活</a:t>
            </a:r>
          </a:p>
          <a:p>
            <a:pPr lvl="2" eaLnBrk="1" hangingPunct="1"/>
            <a:r>
              <a:rPr lang="zh-CN" altLang="en-US" smtClean="0"/>
              <a:t>只要使任何关键字的哈希函数值都落在表长允许的范围之内</a:t>
            </a:r>
          </a:p>
          <a:p>
            <a:pPr lvl="1" eaLnBrk="1" hangingPunct="1"/>
            <a:r>
              <a:rPr kumimoji="1" lang="zh-CN" altLang="en-US" smtClean="0"/>
              <a:t>由于哈希函数是一个压缩映象，在一般情况下，很容易产生</a:t>
            </a:r>
            <a:r>
              <a:rPr kumimoji="1" lang="zh-CN" altLang="en-US" smtClean="0">
                <a:latin typeface="Arial" charset="0"/>
              </a:rPr>
              <a:t>“</a:t>
            </a:r>
            <a:r>
              <a:rPr kumimoji="1" lang="zh-CN" altLang="en-US" smtClean="0"/>
              <a:t>冲突</a:t>
            </a:r>
            <a:r>
              <a:rPr kumimoji="1" lang="zh-CN" altLang="en-US" smtClean="0">
                <a:latin typeface="Arial" charset="0"/>
              </a:rPr>
              <a:t>”</a:t>
            </a:r>
            <a:r>
              <a:rPr kumimoji="1" lang="zh-CN" altLang="en-US" smtClean="0"/>
              <a:t>现象</a:t>
            </a:r>
          </a:p>
          <a:p>
            <a:pPr lvl="2" eaLnBrk="1" hangingPunct="1"/>
            <a:r>
              <a:rPr kumimoji="1" lang="zh-CN" altLang="en-US" smtClean="0"/>
              <a:t> </a:t>
            </a:r>
            <a:r>
              <a:rPr kumimoji="1" lang="en-US" altLang="zh-CN" smtClean="0"/>
              <a:t>key1</a:t>
            </a:r>
            <a:r>
              <a:rPr kumimoji="1" lang="en-US" altLang="zh-CN" smtClean="0">
                <a:sym typeface="Symbol" pitchFamily="18" charset="2"/>
              </a:rPr>
              <a:t></a:t>
            </a:r>
            <a:r>
              <a:rPr kumimoji="1" lang="en-US" altLang="zh-CN" smtClean="0"/>
              <a:t> key2</a:t>
            </a:r>
            <a:r>
              <a:rPr kumimoji="1" lang="zh-CN" altLang="en-US" smtClean="0"/>
              <a:t>，而  </a:t>
            </a:r>
            <a:r>
              <a:rPr kumimoji="1" lang="en-US" altLang="zh-CN" smtClean="0"/>
              <a:t>f(key1) = f(key2)</a:t>
            </a:r>
          </a:p>
          <a:p>
            <a:pPr lvl="1" eaLnBrk="1" hangingPunct="1"/>
            <a:r>
              <a:rPr lang="zh-CN" altLang="en-US" smtClean="0"/>
              <a:t>冲突不可避免，只能尽量减少</a:t>
            </a:r>
            <a:r>
              <a:rPr kumimoji="1" lang="zh-CN" altLang="en-US" smtClean="0">
                <a:latin typeface="Arial" charset="0"/>
              </a:rPr>
              <a:t>“</a:t>
            </a:r>
            <a:r>
              <a:rPr kumimoji="1" lang="zh-CN" altLang="en-US" smtClean="0"/>
              <a:t>冲突</a:t>
            </a:r>
            <a:r>
              <a:rPr kumimoji="1" lang="zh-CN" altLang="en-US" smtClean="0">
                <a:latin typeface="Arial" charset="0"/>
              </a:rPr>
              <a:t>”</a:t>
            </a:r>
            <a:r>
              <a:rPr lang="zh-CN" altLang="en-US" smtClean="0"/>
              <a:t> ；冲突发生后，应该有处理冲突的方法</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xfrm>
            <a:off x="755650" y="1268413"/>
            <a:ext cx="7777163" cy="5761037"/>
          </a:xfrm>
        </p:spPr>
        <p:txBody>
          <a:bodyPr/>
          <a:lstStyle/>
          <a:p>
            <a:pPr algn="just" eaLnBrk="1" hangingPunct="1"/>
            <a:r>
              <a:rPr kumimoji="1" lang="zh-CN" altLang="en-US" smtClean="0"/>
              <a:t>构造哈希函数的方法</a:t>
            </a:r>
          </a:p>
          <a:p>
            <a:pPr lvl="1" algn="just" eaLnBrk="1" hangingPunct="1"/>
            <a:r>
              <a:rPr lang="zh-CN" altLang="en-US" smtClean="0">
                <a:latin typeface="幼圆" pitchFamily="49" charset="-122"/>
              </a:rPr>
              <a:t>在构造这种特殊的</a:t>
            </a:r>
            <a:r>
              <a:rPr lang="zh-CN" altLang="en-US" smtClean="0">
                <a:latin typeface="宋体" charset="-122"/>
              </a:rPr>
              <a:t>“</a:t>
            </a:r>
            <a:r>
              <a:rPr lang="zh-CN" altLang="en-US" smtClean="0">
                <a:latin typeface="幼圆" pitchFamily="49" charset="-122"/>
              </a:rPr>
              <a:t>查找表</a:t>
            </a:r>
            <a:r>
              <a:rPr lang="zh-CN" altLang="en-US" smtClean="0">
                <a:latin typeface="宋体" charset="-122"/>
              </a:rPr>
              <a:t>”</a:t>
            </a:r>
            <a:r>
              <a:rPr lang="zh-CN" altLang="en-US" smtClean="0">
                <a:latin typeface="幼圆" pitchFamily="49" charset="-122"/>
              </a:rPr>
              <a:t> 时，除了需要选择一个</a:t>
            </a:r>
            <a:r>
              <a:rPr lang="zh-CN" altLang="en-US" smtClean="0">
                <a:latin typeface="宋体" charset="-122"/>
              </a:rPr>
              <a:t>“</a:t>
            </a:r>
            <a:r>
              <a:rPr lang="zh-CN" altLang="en-US" smtClean="0">
                <a:latin typeface="幼圆" pitchFamily="49" charset="-122"/>
              </a:rPr>
              <a:t>好</a:t>
            </a:r>
            <a:r>
              <a:rPr lang="zh-CN" altLang="en-US" smtClean="0">
                <a:latin typeface="宋体" charset="-122"/>
              </a:rPr>
              <a:t>”</a:t>
            </a:r>
            <a:r>
              <a:rPr lang="en-US" altLang="zh-CN" smtClean="0">
                <a:latin typeface="幼圆" pitchFamily="49" charset="-122"/>
              </a:rPr>
              <a:t>(</a:t>
            </a:r>
            <a:r>
              <a:rPr lang="zh-CN" altLang="en-US" smtClean="0">
                <a:latin typeface="幼圆" pitchFamily="49" charset="-122"/>
              </a:rPr>
              <a:t>尽可能少产生冲突</a:t>
            </a:r>
            <a:r>
              <a:rPr lang="en-US" altLang="zh-CN" smtClean="0">
                <a:latin typeface="幼圆" pitchFamily="49" charset="-122"/>
              </a:rPr>
              <a:t>)</a:t>
            </a:r>
            <a:r>
              <a:rPr lang="zh-CN" altLang="en-US" smtClean="0">
                <a:latin typeface="幼圆" pitchFamily="49" charset="-122"/>
              </a:rPr>
              <a:t>的哈希函数之外；还需要找到一种</a:t>
            </a:r>
            <a:r>
              <a:rPr lang="zh-CN" altLang="en-US" smtClean="0">
                <a:latin typeface="宋体" charset="-122"/>
              </a:rPr>
              <a:t>“</a:t>
            </a:r>
            <a:r>
              <a:rPr lang="zh-CN" altLang="en-US" smtClean="0">
                <a:latin typeface="幼圆" pitchFamily="49" charset="-122"/>
              </a:rPr>
              <a:t>处理冲突</a:t>
            </a:r>
            <a:r>
              <a:rPr lang="zh-CN" altLang="en-US" smtClean="0">
                <a:latin typeface="宋体" charset="-122"/>
              </a:rPr>
              <a:t>”</a:t>
            </a:r>
            <a:r>
              <a:rPr lang="zh-CN" altLang="en-US" smtClean="0">
                <a:latin typeface="幼圆" pitchFamily="49" charset="-122"/>
              </a:rPr>
              <a:t> 的方法</a:t>
            </a:r>
          </a:p>
          <a:p>
            <a:pPr lvl="1" algn="just" eaLnBrk="1" hangingPunct="1"/>
            <a:r>
              <a:rPr lang="zh-CN" altLang="en-US" smtClean="0">
                <a:latin typeface="幼圆" pitchFamily="49" charset="-122"/>
              </a:rPr>
              <a:t>对数字的关键字可有下列构造方法</a:t>
            </a:r>
          </a:p>
          <a:p>
            <a:pPr lvl="2" algn="just" eaLnBrk="1" hangingPunct="1"/>
            <a:r>
              <a:rPr lang="zh-CN" altLang="en-US" smtClean="0">
                <a:latin typeface="幼圆" pitchFamily="49" charset="-122"/>
              </a:rPr>
              <a:t>直接定址法</a:t>
            </a:r>
          </a:p>
          <a:p>
            <a:pPr lvl="2" algn="just" eaLnBrk="1" hangingPunct="1"/>
            <a:r>
              <a:rPr lang="zh-CN" altLang="en-US" smtClean="0">
                <a:latin typeface="幼圆" pitchFamily="49" charset="-122"/>
              </a:rPr>
              <a:t>数字分析法</a:t>
            </a:r>
          </a:p>
          <a:p>
            <a:pPr lvl="2" algn="just" eaLnBrk="1" hangingPunct="1"/>
            <a:r>
              <a:rPr lang="zh-CN" altLang="en-US" smtClean="0">
                <a:latin typeface="幼圆" pitchFamily="49" charset="-122"/>
              </a:rPr>
              <a:t>平方取中法</a:t>
            </a:r>
          </a:p>
          <a:p>
            <a:pPr lvl="2" algn="just" eaLnBrk="1" hangingPunct="1"/>
            <a:r>
              <a:rPr lang="zh-CN" altLang="en-US" smtClean="0">
                <a:latin typeface="幼圆" pitchFamily="49" charset="-122"/>
              </a:rPr>
              <a:t>折叠法</a:t>
            </a:r>
          </a:p>
          <a:p>
            <a:pPr lvl="2" algn="just" eaLnBrk="1" hangingPunct="1"/>
            <a:r>
              <a:rPr lang="zh-CN" altLang="en-US" smtClean="0">
                <a:latin typeface="幼圆" pitchFamily="49" charset="-122"/>
              </a:rPr>
              <a:t>除留余数法（求模取余法）</a:t>
            </a:r>
          </a:p>
        </p:txBody>
      </p:sp>
      <p:sp>
        <p:nvSpPr>
          <p:cNvPr id="81923" name="Text Box 3"/>
          <p:cNvSpPr txBox="1">
            <a:spLocks noChangeArrowheads="1"/>
          </p:cNvSpPr>
          <p:nvPr/>
        </p:nvSpPr>
        <p:spPr bwMode="auto">
          <a:xfrm>
            <a:off x="4932363" y="4149725"/>
            <a:ext cx="2995612" cy="701675"/>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solidFill>
                  <a:srgbClr val="000066"/>
                </a:solidFill>
              </a:rPr>
              <a:t>若是非数字关键字，则需</a:t>
            </a:r>
          </a:p>
          <a:p>
            <a:pPr eaLnBrk="1" hangingPunct="1"/>
            <a:r>
              <a:rPr kumimoji="1" lang="zh-CN" altLang="en-US" sz="2000">
                <a:solidFill>
                  <a:srgbClr val="000066"/>
                </a:solidFill>
              </a:rPr>
              <a:t>先对其进行数字化处理</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058" name="Text Box 2"/>
              <p:cNvSpPr>
                <a:spLocks noGrp="1" noChangeArrowheads="1"/>
              </p:cNvSpPr>
              <p:nvPr>
                <p:ph type="body" idx="1"/>
              </p:nvPr>
            </p:nvSpPr>
            <p:spPr>
              <a:xfrm>
                <a:off x="611188" y="1196975"/>
                <a:ext cx="7748587" cy="5184775"/>
              </a:xfrm>
              <a:noFill/>
              <a:extLst>
                <a:ext uri="{91240B29-F687-4F45-9708-019B960494DF}">
                  <a14:hiddenLine w="12700" cap="sq">
                    <a:solidFill>
                      <a:schemeClr val="tx1"/>
                    </a:solidFill>
                    <a:miter lim="800000"/>
                    <a:headEnd type="none" w="sm" len="sm"/>
                    <a:tailEnd type="none" w="sm" len="sm"/>
                  </a14:hiddenLine>
                </a:ext>
              </a:extLst>
            </p:spPr>
            <p:txBody>
              <a:bodyPr lIns="92075" tIns="46038" rIns="92075" bIns="46038"/>
              <a:lstStyle/>
              <a:p>
                <a:pPr eaLnBrk="1" hangingPunct="1"/>
                <a:r>
                  <a:rPr lang="zh-CN" altLang="en-US" dirty="0" smtClean="0">
                    <a:latin typeface="宋体" charset="-122"/>
                  </a:rPr>
                  <a:t>排序</a:t>
                </a:r>
                <a:r>
                  <a:rPr lang="en-US" altLang="zh-CN" dirty="0" smtClean="0">
                    <a:latin typeface="宋体" charset="-122"/>
                  </a:rPr>
                  <a:t>——</a:t>
                </a:r>
                <a:r>
                  <a:rPr lang="zh-CN" altLang="en-US" dirty="0" smtClean="0">
                    <a:latin typeface="宋体" charset="-122"/>
                  </a:rPr>
                  <a:t>内</a:t>
                </a:r>
                <a:r>
                  <a:rPr lang="zh-CN" altLang="en-US" dirty="0" smtClean="0">
                    <a:latin typeface="宋体" charset="-122"/>
                    <a:sym typeface="Symbol" pitchFamily="18" charset="2"/>
                  </a:rPr>
                  <a:t>排序方法分类</a:t>
                </a:r>
              </a:p>
              <a:p>
                <a:pPr lvl="1" eaLnBrk="1" hangingPunct="1"/>
                <a:r>
                  <a:rPr lang="zh-CN" altLang="en-US" dirty="0" smtClean="0">
                    <a:latin typeface="宋体" charset="-122"/>
                    <a:sym typeface="Symbol" pitchFamily="18" charset="2"/>
                  </a:rPr>
                  <a:t>按排序过程中采用的原则分类</a:t>
                </a:r>
              </a:p>
              <a:p>
                <a:pPr lvl="2" eaLnBrk="1" hangingPunct="1"/>
                <a:r>
                  <a:rPr lang="zh-CN" altLang="en-US" dirty="0">
                    <a:latin typeface="宋体" charset="-122"/>
                    <a:sym typeface="Symbol" pitchFamily="18" charset="2"/>
                  </a:rPr>
                  <a:t>选择</a:t>
                </a:r>
              </a:p>
              <a:p>
                <a:pPr lvl="2" eaLnBrk="1" hangingPunct="1"/>
                <a:r>
                  <a:rPr lang="zh-CN" altLang="en-US" dirty="0" smtClean="0">
                    <a:latin typeface="宋体" charset="-122"/>
                    <a:sym typeface="Symbol" pitchFamily="18" charset="2"/>
                  </a:rPr>
                  <a:t>插入</a:t>
                </a:r>
              </a:p>
              <a:p>
                <a:pPr lvl="2" eaLnBrk="1" hangingPunct="1"/>
                <a:r>
                  <a:rPr lang="zh-CN" altLang="en-US" dirty="0" smtClean="0">
                    <a:latin typeface="宋体" charset="-122"/>
                    <a:sym typeface="Symbol" pitchFamily="18" charset="2"/>
                  </a:rPr>
                  <a:t>交换</a:t>
                </a:r>
              </a:p>
              <a:p>
                <a:pPr lvl="2" eaLnBrk="1" hangingPunct="1"/>
                <a:r>
                  <a:rPr lang="zh-CN" altLang="en-US" dirty="0" smtClean="0">
                    <a:latin typeface="宋体" charset="-122"/>
                    <a:sym typeface="Symbol" pitchFamily="18" charset="2"/>
                  </a:rPr>
                  <a:t>归并</a:t>
                </a:r>
              </a:p>
              <a:p>
                <a:pPr lvl="2" eaLnBrk="1" hangingPunct="1"/>
                <a:r>
                  <a:rPr lang="zh-CN" altLang="en-US" dirty="0" smtClean="0">
                    <a:latin typeface="宋体" charset="-122"/>
                    <a:sym typeface="Symbol" pitchFamily="18" charset="2"/>
                  </a:rPr>
                  <a:t>基数排序（</a:t>
                </a:r>
                <a:r>
                  <a:rPr lang="en-US" altLang="zh-CN" dirty="0">
                    <a:latin typeface="宋体" charset="-122"/>
                    <a:sym typeface="Symbol" pitchFamily="18" charset="2"/>
                  </a:rPr>
                  <a:t>radix sort</a:t>
                </a:r>
                <a:r>
                  <a:rPr lang="zh-CN" altLang="en-US" dirty="0" smtClean="0">
                    <a:latin typeface="宋体" charset="-122"/>
                    <a:sym typeface="Symbol" pitchFamily="18" charset="2"/>
                  </a:rPr>
                  <a:t>）</a:t>
                </a:r>
              </a:p>
              <a:p>
                <a:pPr lvl="1" eaLnBrk="1" hangingPunct="1"/>
                <a:r>
                  <a:rPr lang="zh-CN" altLang="en-US" dirty="0" smtClean="0">
                    <a:latin typeface="宋体" charset="-122"/>
                    <a:sym typeface="Symbol" pitchFamily="18" charset="2"/>
                  </a:rPr>
                  <a:t>按排序过程中所需工作量来区分</a:t>
                </a:r>
              </a:p>
              <a:p>
                <a:pPr lvl="2" eaLnBrk="1" hangingPunct="1"/>
                <a:r>
                  <a:rPr lang="zh-CN" altLang="en-US" dirty="0" smtClean="0">
                    <a:latin typeface="宋体" charset="-122"/>
                    <a:sym typeface="Symbol" pitchFamily="18" charset="2"/>
                  </a:rPr>
                  <a:t>简单排序</a:t>
                </a:r>
                <a:r>
                  <a:rPr lang="zh-CN" altLang="en-US" dirty="0">
                    <a:latin typeface="宋体" charset="-122"/>
                    <a:sym typeface="Symbol" pitchFamily="18" charset="2"/>
                  </a:rPr>
                  <a:t> </a:t>
                </a:r>
                <a:r>
                  <a:rPr lang="en-US" altLang="zh-CN" dirty="0" smtClean="0">
                    <a:latin typeface="宋体" charset="-122"/>
                    <a:sym typeface="Symbol" pitchFamily="18" charset="2"/>
                  </a:rPr>
                  <a:t>- </a:t>
                </a:r>
                <a14:m>
                  <m:oMath xmlns:m="http://schemas.openxmlformats.org/officeDocument/2006/math">
                    <m:r>
                      <m:rPr>
                        <m:sty m:val="p"/>
                      </m:rPr>
                      <a:rPr lang="en-US" altLang="zh-CN" dirty="0">
                        <a:latin typeface="Cambria Math"/>
                        <a:sym typeface="Symbol" pitchFamily="18" charset="2"/>
                      </a:rPr>
                      <m:t>O</m:t>
                    </m:r>
                    <m:r>
                      <a:rPr lang="en-US" altLang="zh-CN" b="1" i="0" dirty="0" smtClean="0">
                        <a:latin typeface="Cambria Math"/>
                        <a:sym typeface="Symbol" pitchFamily="18" charset="2"/>
                      </a:rPr>
                      <m:t>(</m:t>
                    </m:r>
                    <m:sSup>
                      <m:sSupPr>
                        <m:ctrlPr>
                          <a:rPr lang="en-US" altLang="zh-CN" b="1" i="1" dirty="0" smtClean="0">
                            <a:latin typeface="Cambria Math"/>
                            <a:sym typeface="Symbol" pitchFamily="18" charset="2"/>
                          </a:rPr>
                        </m:ctrlPr>
                      </m:sSupPr>
                      <m:e>
                        <m:r>
                          <a:rPr lang="en-US" altLang="zh-CN" b="1" i="1" dirty="0" smtClean="0">
                            <a:latin typeface="Cambria Math"/>
                            <a:sym typeface="Symbol" pitchFamily="18" charset="2"/>
                          </a:rPr>
                          <m:t>𝒏</m:t>
                        </m:r>
                      </m:e>
                      <m:sup>
                        <m:r>
                          <a:rPr lang="en-US" altLang="zh-CN" b="1" i="1" dirty="0" smtClean="0">
                            <a:latin typeface="Cambria Math"/>
                            <a:sym typeface="Symbol" pitchFamily="18" charset="2"/>
                          </a:rPr>
                          <m:t>𝟐</m:t>
                        </m:r>
                      </m:sup>
                    </m:sSup>
                    <m:r>
                      <a:rPr lang="en-US" altLang="zh-CN" b="1" i="1" dirty="0" smtClean="0">
                        <a:latin typeface="Cambria Math"/>
                        <a:sym typeface="Symbol" pitchFamily="18" charset="2"/>
                      </a:rPr>
                      <m:t>)</m:t>
                    </m:r>
                  </m:oMath>
                </a14:m>
                <a:endParaRPr lang="zh-CN" altLang="en-US" dirty="0" smtClean="0">
                  <a:latin typeface="宋体" charset="-122"/>
                  <a:sym typeface="Symbol" pitchFamily="18" charset="2"/>
                </a:endParaRPr>
              </a:p>
              <a:p>
                <a:pPr lvl="2" eaLnBrk="1" hangingPunct="1"/>
                <a:r>
                  <a:rPr lang="zh-CN" altLang="en-US" dirty="0" smtClean="0">
                    <a:latin typeface="宋体" charset="-122"/>
                    <a:sym typeface="Symbol" pitchFamily="18" charset="2"/>
                  </a:rPr>
                  <a:t>快速排序 </a:t>
                </a:r>
                <a:r>
                  <a:rPr lang="en-US" altLang="zh-CN" dirty="0" smtClean="0">
                    <a:latin typeface="宋体" charset="-122"/>
                    <a:sym typeface="Symbol" pitchFamily="18" charset="2"/>
                  </a:rPr>
                  <a:t>- </a:t>
                </a:r>
                <a14:m>
                  <m:oMath xmlns:m="http://schemas.openxmlformats.org/officeDocument/2006/math">
                    <m:r>
                      <m:rPr>
                        <m:sty m:val="p"/>
                      </m:rPr>
                      <a:rPr lang="en-US" altLang="zh-CN" dirty="0">
                        <a:latin typeface="Cambria Math"/>
                        <a:sym typeface="Symbol" pitchFamily="18" charset="2"/>
                      </a:rPr>
                      <m:t>O</m:t>
                    </m:r>
                    <m:r>
                      <a:rPr lang="en-US" altLang="zh-CN" dirty="0">
                        <a:latin typeface="Cambria Math"/>
                        <a:sym typeface="Symbol" pitchFamily="18" charset="2"/>
                      </a:rPr>
                      <m:t>(</m:t>
                    </m:r>
                    <m:r>
                      <a:rPr lang="en-US" altLang="zh-CN" b="1" i="1" dirty="0" smtClean="0">
                        <a:latin typeface="Cambria Math"/>
                        <a:sym typeface="Symbol" pitchFamily="18" charset="2"/>
                      </a:rPr>
                      <m:t>𝒏𝒍𝒐𝒈𝒏</m:t>
                    </m:r>
                    <m:r>
                      <a:rPr lang="en-US" altLang="zh-CN" i="1" dirty="0">
                        <a:latin typeface="Cambria Math"/>
                        <a:sym typeface="Symbol" pitchFamily="18" charset="2"/>
                      </a:rPr>
                      <m:t>) </m:t>
                    </m:r>
                  </m:oMath>
                </a14:m>
                <a:endParaRPr lang="zh-CN" altLang="en-US" dirty="0" smtClean="0">
                  <a:latin typeface="宋体" charset="-122"/>
                  <a:sym typeface="Symbol" pitchFamily="18" charset="2"/>
                </a:endParaRPr>
              </a:p>
              <a:p>
                <a:pPr lvl="2" eaLnBrk="1" hangingPunct="1"/>
                <a:r>
                  <a:rPr lang="zh-CN" altLang="en-US" dirty="0" smtClean="0">
                    <a:latin typeface="宋体" charset="-122"/>
                    <a:sym typeface="Symbol" pitchFamily="18" charset="2"/>
                  </a:rPr>
                  <a:t>基数排序 </a:t>
                </a:r>
                <a:r>
                  <a:rPr lang="en-US" altLang="zh-CN" dirty="0" smtClean="0">
                    <a:latin typeface="宋体" charset="-122"/>
                    <a:sym typeface="Symbol" pitchFamily="18" charset="2"/>
                  </a:rPr>
                  <a:t>- </a:t>
                </a:r>
                <a14:m>
                  <m:oMath xmlns:m="http://schemas.openxmlformats.org/officeDocument/2006/math">
                    <m:r>
                      <m:rPr>
                        <m:sty m:val="p"/>
                      </m:rPr>
                      <a:rPr lang="en-US" altLang="zh-CN" dirty="0">
                        <a:latin typeface="Cambria Math"/>
                        <a:sym typeface="Symbol" pitchFamily="18" charset="2"/>
                      </a:rPr>
                      <m:t>O</m:t>
                    </m:r>
                    <m:r>
                      <a:rPr lang="en-US" altLang="zh-CN" dirty="0">
                        <a:latin typeface="Cambria Math"/>
                        <a:sym typeface="Symbol" pitchFamily="18" charset="2"/>
                      </a:rPr>
                      <m:t>(</m:t>
                    </m:r>
                    <m:r>
                      <a:rPr lang="en-US" altLang="zh-CN" b="1" i="1" dirty="0" smtClean="0">
                        <a:latin typeface="Cambria Math"/>
                        <a:sym typeface="Symbol" pitchFamily="18" charset="2"/>
                      </a:rPr>
                      <m:t>𝒌</m:t>
                    </m:r>
                    <m:r>
                      <a:rPr lang="en-US" altLang="zh-CN" b="1" i="1" dirty="0" smtClean="0">
                        <a:latin typeface="Cambria Math"/>
                        <a:ea typeface="Cambria Math"/>
                        <a:sym typeface="Symbol" pitchFamily="18" charset="2"/>
                      </a:rPr>
                      <m:t>∙</m:t>
                    </m:r>
                    <m:r>
                      <a:rPr lang="en-US" altLang="zh-CN" b="1" i="1" dirty="0" smtClean="0">
                        <a:latin typeface="Cambria Math"/>
                        <a:ea typeface="Cambria Math"/>
                        <a:sym typeface="Symbol" pitchFamily="18" charset="2"/>
                      </a:rPr>
                      <m:t>𝒏</m:t>
                    </m:r>
                    <m:r>
                      <a:rPr lang="en-US" altLang="zh-CN" i="1" dirty="0">
                        <a:latin typeface="Cambria Math"/>
                        <a:sym typeface="Symbol" pitchFamily="18" charset="2"/>
                      </a:rPr>
                      <m:t>) </m:t>
                    </m:r>
                  </m:oMath>
                </a14:m>
                <a:endParaRPr lang="zh-CN" altLang="en-US" dirty="0" smtClean="0">
                  <a:latin typeface="宋体" charset="-122"/>
                  <a:sym typeface="Symbol" pitchFamily="18" charset="2"/>
                </a:endParaRPr>
              </a:p>
            </p:txBody>
          </p:sp>
        </mc:Choice>
        <mc:Fallback xmlns="">
          <p:sp>
            <p:nvSpPr>
              <p:cNvPr id="45058" name="Text Box 2"/>
              <p:cNvSpPr>
                <a:spLocks noGrp="1" noRot="1" noChangeAspect="1" noMove="1" noResize="1" noEditPoints="1" noAdjustHandles="1" noChangeArrowheads="1" noChangeShapeType="1" noTextEdit="1"/>
              </p:cNvSpPr>
              <p:nvPr>
                <p:ph type="body" idx="1"/>
              </p:nvPr>
            </p:nvSpPr>
            <p:spPr>
              <a:xfrm>
                <a:off x="611188" y="1196975"/>
                <a:ext cx="7748587" cy="5184775"/>
              </a:xfrm>
              <a:blipFill rotWithShape="1">
                <a:blip r:embed="rId3"/>
                <a:stretch>
                  <a:fillRect l="-1731" t="-1528" b="-1293"/>
                </a:stretch>
              </a:blip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61447665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60896" y="1096963"/>
            <a:ext cx="9036496" cy="5761037"/>
          </a:xfrm>
        </p:spPr>
        <p:txBody>
          <a:bodyPr/>
          <a:lstStyle/>
          <a:p>
            <a:pPr algn="just" eaLnBrk="1" hangingPunct="1"/>
            <a:r>
              <a:rPr kumimoji="1" lang="zh-CN" altLang="en-US" dirty="0" smtClean="0"/>
              <a:t>构造哈希函数的方法</a:t>
            </a:r>
            <a:r>
              <a:rPr kumimoji="1" lang="en-US" altLang="zh-CN" dirty="0" smtClean="0">
                <a:latin typeface="宋体" charset="-122"/>
              </a:rPr>
              <a:t>——</a:t>
            </a:r>
            <a:r>
              <a:rPr kumimoji="1" lang="zh-CN" altLang="en-US" dirty="0" smtClean="0"/>
              <a:t>直接定址法</a:t>
            </a:r>
          </a:p>
          <a:p>
            <a:pPr lvl="1" eaLnBrk="1" hangingPunct="1"/>
            <a:r>
              <a:rPr lang="zh-CN" altLang="en-US" dirty="0" smtClean="0"/>
              <a:t>构造</a:t>
            </a:r>
          </a:p>
          <a:p>
            <a:pPr lvl="2" eaLnBrk="1" hangingPunct="1"/>
            <a:r>
              <a:rPr lang="zh-CN" altLang="en-US" dirty="0" smtClean="0"/>
              <a:t>取关键字或关键字的某个线性函数作哈希地址</a:t>
            </a:r>
          </a:p>
          <a:p>
            <a:pPr lvl="2" eaLnBrk="1" hangingPunct="1"/>
            <a:r>
              <a:rPr lang="en-US" altLang="zh-CN" dirty="0" smtClean="0"/>
              <a:t>H(key)=key</a:t>
            </a:r>
            <a:r>
              <a:rPr lang="zh-CN" altLang="zh-CN" dirty="0" smtClean="0"/>
              <a:t>或 </a:t>
            </a:r>
            <a:r>
              <a:rPr lang="en-US" altLang="zh-CN" dirty="0" smtClean="0"/>
              <a:t>H(key)=</a:t>
            </a:r>
            <a:r>
              <a:rPr lang="en-US" altLang="zh-CN" dirty="0" err="1" smtClean="0"/>
              <a:t>a</a:t>
            </a:r>
            <a:r>
              <a:rPr lang="en-US" altLang="zh-CN" dirty="0" err="1" smtClean="0">
                <a:latin typeface="Arial" charset="0"/>
              </a:rPr>
              <a:t>·</a:t>
            </a:r>
            <a:r>
              <a:rPr lang="en-US" altLang="zh-CN" dirty="0" err="1" smtClean="0"/>
              <a:t>key+b</a:t>
            </a:r>
            <a:r>
              <a:rPr lang="en-US" altLang="zh-CN" dirty="0" smtClean="0"/>
              <a:t> </a:t>
            </a:r>
            <a:r>
              <a:rPr lang="zh-CN" altLang="en-US" dirty="0" smtClean="0"/>
              <a:t>（</a:t>
            </a:r>
            <a:r>
              <a:rPr lang="en-US" altLang="zh-CN" dirty="0" smtClean="0"/>
              <a:t>a</a:t>
            </a:r>
            <a:r>
              <a:rPr lang="zh-CN" altLang="en-US" dirty="0" smtClean="0"/>
              <a:t>，</a:t>
            </a:r>
            <a:r>
              <a:rPr lang="en-US" altLang="zh-CN" dirty="0" smtClean="0"/>
              <a:t>b</a:t>
            </a:r>
            <a:r>
              <a:rPr lang="zh-CN" altLang="en-US" dirty="0" smtClean="0"/>
              <a:t>为常数）</a:t>
            </a:r>
          </a:p>
          <a:p>
            <a:pPr lvl="2" algn="just" eaLnBrk="1" hangingPunct="1"/>
            <a:r>
              <a:rPr lang="zh-CN" altLang="en-US" dirty="0" smtClean="0"/>
              <a:t>例如：解放后出生人口统计表中，年份作为关键字，哈希函数取为：</a:t>
            </a:r>
          </a:p>
          <a:p>
            <a:pPr lvl="1" eaLnBrk="1" hangingPunct="1"/>
            <a:r>
              <a:rPr lang="zh-CN" altLang="zh-CN" dirty="0" smtClean="0"/>
              <a:t>特点</a:t>
            </a:r>
          </a:p>
          <a:p>
            <a:pPr lvl="2" eaLnBrk="1" hangingPunct="1"/>
            <a:r>
              <a:rPr lang="zh-CN" altLang="en-US" dirty="0" smtClean="0"/>
              <a:t>直接定址法所得地址集合与关键字集合大小相等，不会发生冲突</a:t>
            </a:r>
          </a:p>
          <a:p>
            <a:pPr lvl="2" eaLnBrk="1" hangingPunct="1"/>
            <a:r>
              <a:rPr lang="zh-CN" altLang="en-US" dirty="0" smtClean="0"/>
              <a:t>此法仅适合于地址集合的大小等于关键字集合的大小，实际中能用这种哈希函数的情况很少</a:t>
            </a:r>
          </a:p>
        </p:txBody>
      </p:sp>
      <p:sp>
        <p:nvSpPr>
          <p:cNvPr id="82947" name="Text Box 3"/>
          <p:cNvSpPr txBox="1">
            <a:spLocks noChangeArrowheads="1"/>
          </p:cNvSpPr>
          <p:nvPr/>
        </p:nvSpPr>
        <p:spPr bwMode="auto">
          <a:xfrm>
            <a:off x="3347864" y="3619500"/>
            <a:ext cx="4738687" cy="457200"/>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400" dirty="0">
                <a:solidFill>
                  <a:srgbClr val="000066"/>
                </a:solidFill>
              </a:rPr>
              <a:t>H</a:t>
            </a:r>
            <a:r>
              <a:rPr lang="zh-CN" altLang="en-US" sz="2400" dirty="0">
                <a:solidFill>
                  <a:srgbClr val="000066"/>
                </a:solidFill>
              </a:rPr>
              <a:t>（</a:t>
            </a:r>
            <a:r>
              <a:rPr lang="en-US" altLang="zh-CN" sz="2400" dirty="0">
                <a:solidFill>
                  <a:srgbClr val="000066"/>
                </a:solidFill>
              </a:rPr>
              <a:t>key</a:t>
            </a:r>
            <a:r>
              <a:rPr lang="zh-CN" altLang="en-US" sz="2400" dirty="0">
                <a:solidFill>
                  <a:srgbClr val="000066"/>
                </a:solidFill>
              </a:rPr>
              <a:t>）</a:t>
            </a:r>
            <a:r>
              <a:rPr lang="en-US" altLang="zh-CN" sz="2400" dirty="0">
                <a:solidFill>
                  <a:srgbClr val="000066"/>
                </a:solidFill>
              </a:rPr>
              <a:t>= key +</a:t>
            </a:r>
            <a:r>
              <a:rPr lang="zh-CN" altLang="en-US" sz="2400" dirty="0">
                <a:solidFill>
                  <a:srgbClr val="000066"/>
                </a:solidFill>
              </a:rPr>
              <a:t>（ </a:t>
            </a:r>
            <a:r>
              <a:rPr lang="en-US" altLang="zh-CN" sz="2400" dirty="0">
                <a:solidFill>
                  <a:srgbClr val="000066"/>
                </a:solidFill>
              </a:rPr>
              <a:t>-1948</a:t>
            </a:r>
            <a:r>
              <a:rPr lang="zh-CN" altLang="en-US" sz="2400" dirty="0">
                <a:solidFill>
                  <a:srgbClr val="000066"/>
                </a:solidFill>
              </a:rPr>
              <a:t>）</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539750" y="1096963"/>
            <a:ext cx="8135938" cy="5761037"/>
          </a:xfrm>
        </p:spPr>
        <p:txBody>
          <a:bodyPr/>
          <a:lstStyle/>
          <a:p>
            <a:pPr algn="just" eaLnBrk="1" hangingPunct="1"/>
            <a:r>
              <a:rPr kumimoji="1" lang="zh-CN" altLang="en-US" dirty="0" smtClean="0"/>
              <a:t>构造哈希函数的方法</a:t>
            </a:r>
            <a:r>
              <a:rPr kumimoji="1" lang="en-US" altLang="zh-CN" dirty="0" smtClean="0">
                <a:latin typeface="宋体" charset="-122"/>
              </a:rPr>
              <a:t>——</a:t>
            </a:r>
            <a:r>
              <a:rPr kumimoji="1" lang="zh-CN" altLang="en-US" dirty="0" smtClean="0"/>
              <a:t>数字分析法</a:t>
            </a:r>
          </a:p>
          <a:p>
            <a:pPr lvl="1" algn="just" eaLnBrk="1" hangingPunct="1"/>
            <a:r>
              <a:rPr lang="zh-CN" altLang="en-US" dirty="0" smtClean="0"/>
              <a:t>构造</a:t>
            </a:r>
          </a:p>
          <a:p>
            <a:pPr lvl="2" algn="just" eaLnBrk="1" hangingPunct="1"/>
            <a:r>
              <a:rPr lang="zh-CN" altLang="en-US" dirty="0" smtClean="0"/>
              <a:t>对关键字进行分析，假设关键字集合中的每个关键字都是由 </a:t>
            </a:r>
            <a:r>
              <a:rPr lang="en-US" altLang="zh-CN" dirty="0" smtClean="0"/>
              <a:t>s </a:t>
            </a:r>
            <a:r>
              <a:rPr lang="zh-CN" altLang="en-US" dirty="0" smtClean="0"/>
              <a:t>位数字组成 </a:t>
            </a:r>
            <a:r>
              <a:rPr lang="en-US" altLang="zh-CN" dirty="0" smtClean="0"/>
              <a:t>(u</a:t>
            </a:r>
            <a:r>
              <a:rPr lang="en-US" altLang="zh-CN" baseline="-25000" dirty="0" smtClean="0"/>
              <a:t>1</a:t>
            </a:r>
            <a:r>
              <a:rPr lang="en-US" altLang="zh-CN" dirty="0" smtClean="0"/>
              <a:t>, u</a:t>
            </a:r>
            <a:r>
              <a:rPr lang="en-US" altLang="zh-CN" baseline="-25000" dirty="0" smtClean="0"/>
              <a:t>2</a:t>
            </a:r>
            <a:r>
              <a:rPr lang="en-US" altLang="zh-CN" dirty="0" smtClean="0"/>
              <a:t>, </a:t>
            </a:r>
            <a:r>
              <a:rPr lang="en-US" altLang="zh-CN" dirty="0" smtClean="0">
                <a:latin typeface="Arial" charset="0"/>
              </a:rPr>
              <a:t>…</a:t>
            </a:r>
            <a:r>
              <a:rPr lang="en-US" altLang="zh-CN" dirty="0" smtClean="0"/>
              <a:t>, u</a:t>
            </a:r>
            <a:r>
              <a:rPr lang="en-US" altLang="zh-CN" baseline="-25000" dirty="0" smtClean="0"/>
              <a:t>s</a:t>
            </a:r>
            <a:r>
              <a:rPr lang="en-US" altLang="zh-CN" dirty="0" smtClean="0"/>
              <a:t>)</a:t>
            </a:r>
            <a:r>
              <a:rPr lang="zh-CN" altLang="en-US" dirty="0" smtClean="0"/>
              <a:t>，分析关键字集中的全体，并从中提取分布均匀的若干位或它们的组合作为哈希地址</a:t>
            </a:r>
          </a:p>
          <a:p>
            <a:pPr lvl="2" algn="just" eaLnBrk="1" hangingPunct="1"/>
            <a:r>
              <a:rPr lang="zh-CN" altLang="en-US" dirty="0" smtClean="0"/>
              <a:t>例：学校的电话号码是</a:t>
            </a:r>
            <a:r>
              <a:rPr lang="en-US" altLang="zh-CN" dirty="0" smtClean="0"/>
              <a:t>8</a:t>
            </a:r>
            <a:r>
              <a:rPr lang="zh-CN" altLang="en-US" dirty="0" smtClean="0"/>
              <a:t>位十进制数，学校的程控交换机是</a:t>
            </a:r>
            <a:r>
              <a:rPr lang="en-US" altLang="zh-CN" dirty="0" smtClean="0"/>
              <a:t>2000</a:t>
            </a:r>
            <a:r>
              <a:rPr lang="zh-CN" altLang="en-US" dirty="0" smtClean="0"/>
              <a:t>门</a:t>
            </a:r>
          </a:p>
          <a:p>
            <a:pPr lvl="3" algn="just" eaLnBrk="1" hangingPunct="1"/>
            <a:r>
              <a:rPr lang="zh-CN" altLang="en-US" dirty="0" smtClean="0"/>
              <a:t>经分析不难得出：前</a:t>
            </a:r>
            <a:r>
              <a:rPr lang="en-US" altLang="zh-CN" dirty="0" smtClean="0"/>
              <a:t>4</a:t>
            </a:r>
            <a:r>
              <a:rPr lang="zh-CN" altLang="en-US" dirty="0" smtClean="0"/>
              <a:t>位是相同的，第</a:t>
            </a:r>
            <a:r>
              <a:rPr lang="en-US" altLang="zh-CN" dirty="0" smtClean="0"/>
              <a:t>5</a:t>
            </a:r>
            <a:r>
              <a:rPr lang="zh-CN" altLang="en-US" dirty="0" smtClean="0"/>
              <a:t>位分别为</a:t>
            </a:r>
            <a:r>
              <a:rPr lang="zh-CN" altLang="en-US" dirty="0" smtClean="0">
                <a:latin typeface="Arial" charset="0"/>
              </a:rPr>
              <a:t>“</a:t>
            </a:r>
            <a:r>
              <a:rPr lang="en-US" altLang="zh-CN" dirty="0" smtClean="0"/>
              <a:t>8</a:t>
            </a:r>
            <a:r>
              <a:rPr lang="zh-CN" altLang="en-US" dirty="0" smtClean="0"/>
              <a:t>、</a:t>
            </a:r>
            <a:r>
              <a:rPr lang="en-US" altLang="zh-CN" dirty="0" smtClean="0"/>
              <a:t>9</a:t>
            </a:r>
            <a:r>
              <a:rPr lang="en-US" altLang="zh-CN" dirty="0" smtClean="0">
                <a:latin typeface="Arial" charset="0"/>
              </a:rPr>
              <a:t>”</a:t>
            </a:r>
            <a:r>
              <a:rPr lang="zh-CN" altLang="en-US" dirty="0" smtClean="0"/>
              <a:t>，这样一来，正好可以表示</a:t>
            </a:r>
            <a:r>
              <a:rPr lang="en-US" altLang="zh-CN" dirty="0" smtClean="0"/>
              <a:t>2000</a:t>
            </a:r>
            <a:r>
              <a:rPr lang="zh-CN" altLang="en-US" dirty="0" smtClean="0"/>
              <a:t>个不同的电话号码</a:t>
            </a:r>
          </a:p>
          <a:p>
            <a:pPr algn="just" eaLnBrk="1" hangingPunct="1">
              <a:buFont typeface="Wingdings" pitchFamily="2" charset="2"/>
              <a:buNone/>
            </a:pPr>
            <a:r>
              <a:rPr lang="zh-CN" altLang="en-US" sz="2400" dirty="0" smtClean="0"/>
              <a:t>  </a:t>
            </a:r>
          </a:p>
        </p:txBody>
      </p:sp>
      <p:sp>
        <p:nvSpPr>
          <p:cNvPr id="83971" name="Text Box 3"/>
          <p:cNvSpPr txBox="1">
            <a:spLocks noChangeArrowheads="1"/>
          </p:cNvSpPr>
          <p:nvPr/>
        </p:nvSpPr>
        <p:spPr bwMode="auto">
          <a:xfrm>
            <a:off x="539750" y="5300663"/>
            <a:ext cx="1944688" cy="581025"/>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1600">
                <a:solidFill>
                  <a:srgbClr val="000066"/>
                </a:solidFill>
              </a:rPr>
              <a:t>8691-8XXX</a:t>
            </a:r>
          </a:p>
          <a:p>
            <a:pPr eaLnBrk="1" hangingPunct="1"/>
            <a:r>
              <a:rPr lang="en-US" altLang="zh-CN" sz="1600">
                <a:solidFill>
                  <a:srgbClr val="000066"/>
                </a:solidFill>
              </a:rPr>
              <a:t>8691-9XXX</a:t>
            </a:r>
            <a:endParaRPr lang="en-US" altLang="zh-CN" sz="1600"/>
          </a:p>
        </p:txBody>
      </p:sp>
      <p:sp>
        <p:nvSpPr>
          <p:cNvPr id="83972" name="Text Box 4"/>
          <p:cNvSpPr txBox="1">
            <a:spLocks noChangeArrowheads="1"/>
          </p:cNvSpPr>
          <p:nvPr/>
        </p:nvSpPr>
        <p:spPr bwMode="auto">
          <a:xfrm>
            <a:off x="2627313" y="5373688"/>
            <a:ext cx="4649787" cy="396875"/>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spcBef>
                <a:spcPct val="20000"/>
              </a:spcBef>
              <a:buClr>
                <a:schemeClr val="accent2"/>
              </a:buClr>
              <a:buFont typeface="Wingdings" pitchFamily="2" charset="2"/>
              <a:buNone/>
            </a:pPr>
            <a:r>
              <a:rPr lang="en-US" altLang="zh-CN" sz="2000">
                <a:solidFill>
                  <a:srgbClr val="000066"/>
                </a:solidFill>
              </a:rPr>
              <a:t>H</a:t>
            </a:r>
            <a:r>
              <a:rPr lang="zh-CN" altLang="en-US" sz="2000">
                <a:solidFill>
                  <a:srgbClr val="000066"/>
                </a:solidFill>
              </a:rPr>
              <a:t>（</a:t>
            </a:r>
            <a:r>
              <a:rPr lang="en-US" altLang="zh-CN" sz="2000">
                <a:solidFill>
                  <a:srgbClr val="000066"/>
                </a:solidFill>
              </a:rPr>
              <a:t>KEY</a:t>
            </a:r>
            <a:r>
              <a:rPr lang="zh-CN" altLang="en-US" sz="2000">
                <a:solidFill>
                  <a:srgbClr val="000066"/>
                </a:solidFill>
              </a:rPr>
              <a:t>）</a:t>
            </a:r>
            <a:r>
              <a:rPr lang="en-US" altLang="zh-CN" sz="2000">
                <a:solidFill>
                  <a:srgbClr val="000066"/>
                </a:solidFill>
              </a:rPr>
              <a:t>= Right</a:t>
            </a:r>
            <a:r>
              <a:rPr lang="zh-CN" altLang="en-US" sz="2000">
                <a:solidFill>
                  <a:srgbClr val="000066"/>
                </a:solidFill>
              </a:rPr>
              <a:t>（</a:t>
            </a:r>
            <a:r>
              <a:rPr lang="en-US" altLang="zh-CN" sz="2000">
                <a:solidFill>
                  <a:srgbClr val="000066"/>
                </a:solidFill>
              </a:rPr>
              <a:t>telenum</a:t>
            </a:r>
            <a:r>
              <a:rPr lang="zh-CN" altLang="en-US" sz="2000">
                <a:solidFill>
                  <a:srgbClr val="000066"/>
                </a:solidFill>
              </a:rPr>
              <a:t>，</a:t>
            </a:r>
            <a:r>
              <a:rPr lang="en-US" altLang="zh-CN" sz="2000">
                <a:solidFill>
                  <a:srgbClr val="000066"/>
                </a:solidFill>
              </a:rPr>
              <a:t>4</a:t>
            </a:r>
            <a:r>
              <a:rPr lang="zh-CN" altLang="en-US" sz="2000">
                <a:solidFill>
                  <a:srgbClr val="000066"/>
                </a:solidFill>
              </a:rPr>
              <a:t>）</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xfrm>
            <a:off x="323528" y="1096963"/>
            <a:ext cx="8496944" cy="5761037"/>
          </a:xfrm>
        </p:spPr>
        <p:txBody>
          <a:bodyPr/>
          <a:lstStyle/>
          <a:p>
            <a:pPr algn="just" eaLnBrk="1" hangingPunct="1"/>
            <a:r>
              <a:rPr kumimoji="1" lang="zh-CN" altLang="en-US" dirty="0" smtClean="0"/>
              <a:t>构造哈希函数的方法</a:t>
            </a:r>
            <a:r>
              <a:rPr kumimoji="1" lang="en-US" altLang="zh-CN" dirty="0" smtClean="0">
                <a:latin typeface="宋体" charset="-122"/>
              </a:rPr>
              <a:t>——</a:t>
            </a:r>
            <a:r>
              <a:rPr kumimoji="1" lang="zh-CN" altLang="en-US" dirty="0" smtClean="0"/>
              <a:t>数字分析法</a:t>
            </a:r>
          </a:p>
          <a:p>
            <a:pPr lvl="1" eaLnBrk="1" hangingPunct="1"/>
            <a:r>
              <a:rPr lang="zh-CN" altLang="zh-CN" dirty="0" smtClean="0"/>
              <a:t>特点</a:t>
            </a:r>
          </a:p>
          <a:p>
            <a:pPr lvl="2" algn="just" eaLnBrk="1" hangingPunct="1"/>
            <a:r>
              <a:rPr lang="zh-CN" altLang="en-US" dirty="0" smtClean="0"/>
              <a:t>适于关键字位数比哈希地址位数大，且可能出现的关键字事先知道的情况</a:t>
            </a:r>
          </a:p>
          <a:p>
            <a:pPr lvl="3" algn="just" eaLnBrk="1" hangingPunct="1"/>
            <a:r>
              <a:rPr lang="zh-CN" altLang="en-US" dirty="0" smtClean="0"/>
              <a:t>能预先估计出全体关键字的每一位上各种数字出现的频度</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539750" y="1096963"/>
            <a:ext cx="8135938" cy="5761037"/>
          </a:xfrm>
        </p:spPr>
        <p:txBody>
          <a:bodyPr/>
          <a:lstStyle/>
          <a:p>
            <a:pPr algn="just" eaLnBrk="1" hangingPunct="1"/>
            <a:r>
              <a:rPr kumimoji="1" lang="zh-CN" altLang="en-US" smtClean="0"/>
              <a:t>构造哈希函数的方法</a:t>
            </a:r>
            <a:r>
              <a:rPr kumimoji="1" lang="en-US" altLang="zh-CN" smtClean="0">
                <a:latin typeface="宋体" charset="-122"/>
              </a:rPr>
              <a:t>——</a:t>
            </a:r>
            <a:r>
              <a:rPr kumimoji="1" lang="zh-CN" altLang="en-US" smtClean="0"/>
              <a:t>平方取中法</a:t>
            </a:r>
          </a:p>
          <a:p>
            <a:pPr lvl="1" eaLnBrk="1" hangingPunct="1"/>
            <a:r>
              <a:rPr lang="zh-CN" altLang="en-US" smtClean="0"/>
              <a:t>构造</a:t>
            </a:r>
          </a:p>
          <a:p>
            <a:pPr lvl="2" eaLnBrk="1" hangingPunct="1"/>
            <a:r>
              <a:rPr lang="zh-CN" altLang="en-US" smtClean="0"/>
              <a:t>取关键字的平方值的中间几位作为哈希地址</a:t>
            </a:r>
          </a:p>
          <a:p>
            <a:pPr lvl="3" eaLnBrk="1" hangingPunct="1"/>
            <a:r>
              <a:rPr lang="zh-CN" altLang="en-US" smtClean="0"/>
              <a:t>求</a:t>
            </a:r>
            <a:r>
              <a:rPr lang="zh-CN" altLang="en-US" smtClean="0">
                <a:latin typeface="Arial" charset="0"/>
              </a:rPr>
              <a:t>“</a:t>
            </a:r>
            <a:r>
              <a:rPr lang="zh-CN" altLang="en-US" smtClean="0"/>
              <a:t>关键字的平方值</a:t>
            </a:r>
            <a:r>
              <a:rPr lang="zh-CN" altLang="en-US" smtClean="0">
                <a:latin typeface="Arial" charset="0"/>
              </a:rPr>
              <a:t>”</a:t>
            </a:r>
            <a:r>
              <a:rPr lang="zh-CN" altLang="en-US" smtClean="0"/>
              <a:t> 的目的是</a:t>
            </a:r>
            <a:r>
              <a:rPr lang="zh-CN" altLang="en-US" smtClean="0">
                <a:latin typeface="Arial" charset="0"/>
              </a:rPr>
              <a:t>“</a:t>
            </a:r>
            <a:r>
              <a:rPr lang="zh-CN" altLang="en-US" smtClean="0"/>
              <a:t>扩大差别</a:t>
            </a:r>
            <a:r>
              <a:rPr lang="zh-CN" altLang="en-US" smtClean="0">
                <a:latin typeface="Arial" charset="0"/>
              </a:rPr>
              <a:t>”</a:t>
            </a:r>
            <a:r>
              <a:rPr lang="zh-CN" altLang="en-US" smtClean="0"/>
              <a:t> ，同时平方值的中间各位又能受到整个关键字中各位的影响</a:t>
            </a:r>
          </a:p>
          <a:p>
            <a:pPr lvl="2" algn="just" eaLnBrk="1" hangingPunct="1"/>
            <a:r>
              <a:rPr lang="zh-CN" altLang="en-US" smtClean="0"/>
              <a:t>取的位数由表长决定</a:t>
            </a:r>
          </a:p>
          <a:p>
            <a:pPr lvl="2" algn="just" eaLnBrk="1" hangingPunct="1"/>
            <a:r>
              <a:rPr lang="zh-CN" altLang="en-US" smtClean="0"/>
              <a:t>例如，</a:t>
            </a:r>
            <a:r>
              <a:rPr lang="en-US" altLang="zh-CN" smtClean="0"/>
              <a:t>3288</a:t>
            </a:r>
            <a:r>
              <a:rPr lang="zh-CN" altLang="en-US" smtClean="0"/>
              <a:t>平方后是</a:t>
            </a:r>
            <a:r>
              <a:rPr lang="zh-CN" altLang="en-US" smtClean="0">
                <a:latin typeface="Arial" charset="0"/>
              </a:rPr>
              <a:t>“</a:t>
            </a:r>
            <a:r>
              <a:rPr lang="en-US" altLang="zh-CN" smtClean="0"/>
              <a:t>10810944</a:t>
            </a:r>
            <a:r>
              <a:rPr lang="en-US" altLang="zh-CN" smtClean="0">
                <a:latin typeface="Arial" charset="0"/>
              </a:rPr>
              <a:t>”</a:t>
            </a:r>
            <a:r>
              <a:rPr lang="zh-CN" altLang="en-US" smtClean="0"/>
              <a:t>，取后</a:t>
            </a:r>
            <a:r>
              <a:rPr lang="en-US" altLang="zh-CN" smtClean="0"/>
              <a:t>4</a:t>
            </a:r>
            <a:r>
              <a:rPr lang="zh-CN" altLang="en-US" smtClean="0"/>
              <a:t>位为哈希地址，即</a:t>
            </a:r>
            <a:r>
              <a:rPr lang="zh-CN" altLang="en-US" smtClean="0">
                <a:latin typeface="Arial" charset="0"/>
              </a:rPr>
              <a:t>“</a:t>
            </a:r>
            <a:r>
              <a:rPr lang="en-US" altLang="zh-CN" smtClean="0"/>
              <a:t>0944</a:t>
            </a:r>
            <a:r>
              <a:rPr lang="en-US" altLang="zh-CN" smtClean="0">
                <a:latin typeface="Arial" charset="0"/>
              </a:rPr>
              <a:t>”</a:t>
            </a:r>
            <a:endParaRPr lang="en-US" altLang="zh-CN" smtClean="0"/>
          </a:p>
          <a:p>
            <a:pPr lvl="1" algn="just" eaLnBrk="1" hangingPunct="1"/>
            <a:r>
              <a:rPr lang="zh-CN" altLang="en-US" smtClean="0"/>
              <a:t>特点</a:t>
            </a:r>
          </a:p>
          <a:p>
            <a:pPr lvl="2" eaLnBrk="1" hangingPunct="1"/>
            <a:r>
              <a:rPr lang="zh-CN" altLang="en-US" smtClean="0"/>
              <a:t>此方法适合于不知道全部关键字情况，关键字中的每一位都有某些数字重复出现频度很高的现象</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xfrm>
            <a:off x="539750" y="1096963"/>
            <a:ext cx="8135938" cy="5761037"/>
          </a:xfrm>
        </p:spPr>
        <p:txBody>
          <a:bodyPr/>
          <a:lstStyle/>
          <a:p>
            <a:pPr algn="just" eaLnBrk="1" hangingPunct="1"/>
            <a:r>
              <a:rPr kumimoji="1" lang="zh-CN" altLang="en-US" smtClean="0"/>
              <a:t>构造哈希函数的方法</a:t>
            </a:r>
            <a:r>
              <a:rPr kumimoji="1" lang="en-US" altLang="zh-CN" smtClean="0">
                <a:latin typeface="宋体" charset="-122"/>
              </a:rPr>
              <a:t>——</a:t>
            </a:r>
            <a:r>
              <a:rPr lang="zh-CN" altLang="en-US" smtClean="0"/>
              <a:t>折叠法</a:t>
            </a:r>
          </a:p>
          <a:p>
            <a:pPr lvl="1" eaLnBrk="1" hangingPunct="1"/>
            <a:r>
              <a:rPr lang="zh-CN" altLang="en-US" smtClean="0"/>
              <a:t>构造</a:t>
            </a:r>
          </a:p>
          <a:p>
            <a:pPr lvl="2" eaLnBrk="1" hangingPunct="1"/>
            <a:r>
              <a:rPr lang="zh-CN" altLang="en-US" smtClean="0"/>
              <a:t>将关键字分割成位数相同的几部分（最后一部分的位数可以不同），然后取这几部分的叠加和（舍去进位）做哈希地址</a:t>
            </a:r>
          </a:p>
          <a:p>
            <a:pPr lvl="2" eaLnBrk="1" hangingPunct="1"/>
            <a:r>
              <a:rPr lang="zh-CN" altLang="en-US" smtClean="0"/>
              <a:t>两种叠加处理的方法</a:t>
            </a:r>
          </a:p>
          <a:p>
            <a:pPr lvl="3" eaLnBrk="1" hangingPunct="1"/>
            <a:r>
              <a:rPr lang="zh-CN" altLang="en-US" smtClean="0"/>
              <a:t>移位叠加</a:t>
            </a:r>
          </a:p>
          <a:p>
            <a:pPr lvl="4" eaLnBrk="1" hangingPunct="1"/>
            <a:r>
              <a:rPr lang="zh-CN" altLang="en-US" smtClean="0"/>
              <a:t>将分割后的几部分低位对齐相加</a:t>
            </a:r>
          </a:p>
          <a:p>
            <a:pPr lvl="3" eaLnBrk="1" hangingPunct="1"/>
            <a:r>
              <a:rPr lang="zh-CN" altLang="en-US" smtClean="0"/>
              <a:t>间界叠加</a:t>
            </a:r>
          </a:p>
          <a:p>
            <a:pPr lvl="4" eaLnBrk="1" hangingPunct="1"/>
            <a:r>
              <a:rPr lang="zh-CN" altLang="en-US" smtClean="0"/>
              <a:t>从一端沿分割界来回折送，然后对齐相加</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p:cNvSpPr>
            <a:spLocks noGrp="1" noChangeArrowheads="1"/>
          </p:cNvSpPr>
          <p:nvPr>
            <p:ph type="body" idx="1"/>
          </p:nvPr>
        </p:nvSpPr>
        <p:spPr>
          <a:xfrm>
            <a:off x="293688" y="1096963"/>
            <a:ext cx="8604250" cy="5761037"/>
          </a:xfrm>
        </p:spPr>
        <p:txBody>
          <a:bodyPr/>
          <a:lstStyle/>
          <a:p>
            <a:pPr algn="just" eaLnBrk="1" hangingPunct="1"/>
            <a:r>
              <a:rPr kumimoji="1" lang="zh-CN" altLang="en-US" smtClean="0"/>
              <a:t>构造哈希函数的方法</a:t>
            </a:r>
            <a:r>
              <a:rPr kumimoji="1" lang="en-US" altLang="zh-CN" smtClean="0">
                <a:latin typeface="宋体" charset="-122"/>
              </a:rPr>
              <a:t>——</a:t>
            </a:r>
            <a:r>
              <a:rPr lang="zh-CN" altLang="en-US" smtClean="0"/>
              <a:t>折叠法</a:t>
            </a:r>
          </a:p>
          <a:p>
            <a:pPr lvl="1" eaLnBrk="1" hangingPunct="1"/>
            <a:r>
              <a:rPr lang="zh-CN" altLang="en-US" smtClean="0"/>
              <a:t>构造</a:t>
            </a:r>
          </a:p>
          <a:p>
            <a:pPr lvl="2" eaLnBrk="1" hangingPunct="1"/>
            <a:r>
              <a:rPr lang="zh-CN" altLang="en-US" smtClean="0"/>
              <a:t>两种叠加处理的方法</a:t>
            </a:r>
          </a:p>
          <a:p>
            <a:pPr lvl="2" eaLnBrk="1" hangingPunct="1"/>
            <a:r>
              <a:rPr lang="zh-CN" altLang="en-US" smtClean="0"/>
              <a:t>例：关键字为</a:t>
            </a:r>
            <a:r>
              <a:rPr lang="en-US" altLang="zh-CN" smtClean="0"/>
              <a:t>0442205864</a:t>
            </a:r>
            <a:r>
              <a:rPr lang="zh-CN" altLang="en-US" smtClean="0"/>
              <a:t>，哈希地址位数为</a:t>
            </a:r>
            <a:r>
              <a:rPr lang="en-US" altLang="zh-CN" smtClean="0"/>
              <a:t>4</a:t>
            </a:r>
          </a:p>
          <a:p>
            <a:pPr lvl="2" eaLnBrk="1" hangingPunct="1"/>
            <a:endParaRPr lang="en-US" altLang="zh-CN" smtClean="0"/>
          </a:p>
          <a:p>
            <a:pPr lvl="1" eaLnBrk="1" hangingPunct="1"/>
            <a:endParaRPr lang="en-US" altLang="zh-CN" sz="2400" smtClean="0"/>
          </a:p>
          <a:p>
            <a:pPr lvl="1" eaLnBrk="1" hangingPunct="1"/>
            <a:endParaRPr kumimoji="1" lang="en-US" altLang="zh-CN" smtClean="0"/>
          </a:p>
          <a:p>
            <a:pPr lvl="1" eaLnBrk="1" hangingPunct="1"/>
            <a:endParaRPr kumimoji="1" lang="en-US" altLang="zh-CN" smtClean="0"/>
          </a:p>
          <a:p>
            <a:pPr lvl="1" eaLnBrk="1" hangingPunct="1"/>
            <a:r>
              <a:rPr kumimoji="1" lang="zh-CN" altLang="en-US" smtClean="0"/>
              <a:t>此方法适合于关键字的数字位数特别多，</a:t>
            </a:r>
            <a:r>
              <a:rPr lang="zh-CN" altLang="en-US" smtClean="0"/>
              <a:t>且每一位上数字分布大致均匀情况</a:t>
            </a:r>
          </a:p>
        </p:txBody>
      </p:sp>
      <p:grpSp>
        <p:nvGrpSpPr>
          <p:cNvPr id="88067" name="Group 3"/>
          <p:cNvGrpSpPr>
            <a:grpSpLocks/>
          </p:cNvGrpSpPr>
          <p:nvPr/>
        </p:nvGrpSpPr>
        <p:grpSpPr bwMode="auto">
          <a:xfrm>
            <a:off x="1476375" y="3089275"/>
            <a:ext cx="6008688" cy="1889125"/>
            <a:chOff x="930" y="1946"/>
            <a:chExt cx="3785" cy="1190"/>
          </a:xfrm>
        </p:grpSpPr>
        <p:sp>
          <p:nvSpPr>
            <p:cNvPr id="88068" name="Text Box 4"/>
            <p:cNvSpPr txBox="1">
              <a:spLocks noChangeArrowheads="1"/>
            </p:cNvSpPr>
            <p:nvPr/>
          </p:nvSpPr>
          <p:spPr bwMode="auto">
            <a:xfrm>
              <a:off x="1564" y="2153"/>
              <a:ext cx="7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5 8 6 4</a:t>
              </a:r>
            </a:p>
          </p:txBody>
        </p:sp>
        <p:sp>
          <p:nvSpPr>
            <p:cNvPr id="88069" name="Text Box 5"/>
            <p:cNvSpPr txBox="1">
              <a:spLocks noChangeArrowheads="1"/>
            </p:cNvSpPr>
            <p:nvPr/>
          </p:nvSpPr>
          <p:spPr bwMode="auto">
            <a:xfrm>
              <a:off x="1564" y="2342"/>
              <a:ext cx="7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4 2 2 0</a:t>
              </a:r>
            </a:p>
          </p:txBody>
        </p:sp>
        <p:sp>
          <p:nvSpPr>
            <p:cNvPr id="88070" name="Text Box 6"/>
            <p:cNvSpPr txBox="1">
              <a:spLocks noChangeArrowheads="1"/>
            </p:cNvSpPr>
            <p:nvPr/>
          </p:nvSpPr>
          <p:spPr bwMode="auto">
            <a:xfrm>
              <a:off x="1804" y="2505"/>
              <a:ext cx="45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 0 4</a:t>
              </a:r>
            </a:p>
          </p:txBody>
        </p:sp>
        <p:sp>
          <p:nvSpPr>
            <p:cNvPr id="88071" name="Line 7"/>
            <p:cNvSpPr>
              <a:spLocks noChangeShapeType="1"/>
            </p:cNvSpPr>
            <p:nvPr/>
          </p:nvSpPr>
          <p:spPr bwMode="auto">
            <a:xfrm>
              <a:off x="1421" y="2714"/>
              <a:ext cx="86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2" name="Text Box 8"/>
            <p:cNvSpPr txBox="1">
              <a:spLocks noChangeArrowheads="1"/>
            </p:cNvSpPr>
            <p:nvPr/>
          </p:nvSpPr>
          <p:spPr bwMode="auto">
            <a:xfrm>
              <a:off x="1338" y="2704"/>
              <a:ext cx="90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1 0 0 8 8</a:t>
              </a:r>
            </a:p>
          </p:txBody>
        </p:sp>
        <p:sp>
          <p:nvSpPr>
            <p:cNvPr id="88073" name="Text Box 9"/>
            <p:cNvSpPr txBox="1">
              <a:spLocks noChangeArrowheads="1"/>
            </p:cNvSpPr>
            <p:nvPr/>
          </p:nvSpPr>
          <p:spPr bwMode="auto">
            <a:xfrm>
              <a:off x="1202" y="2886"/>
              <a:ext cx="13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H(key)=0088</a:t>
              </a:r>
            </a:p>
          </p:txBody>
        </p:sp>
        <p:sp>
          <p:nvSpPr>
            <p:cNvPr id="88074" name="Text Box 10"/>
            <p:cNvSpPr txBox="1">
              <a:spLocks noChangeArrowheads="1"/>
            </p:cNvSpPr>
            <p:nvPr/>
          </p:nvSpPr>
          <p:spPr bwMode="auto">
            <a:xfrm>
              <a:off x="3651" y="2148"/>
              <a:ext cx="7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5 8 6 4</a:t>
              </a:r>
            </a:p>
          </p:txBody>
        </p:sp>
        <p:sp>
          <p:nvSpPr>
            <p:cNvPr id="88075" name="Text Box 11"/>
            <p:cNvSpPr txBox="1">
              <a:spLocks noChangeArrowheads="1"/>
            </p:cNvSpPr>
            <p:nvPr/>
          </p:nvSpPr>
          <p:spPr bwMode="auto">
            <a:xfrm>
              <a:off x="3651" y="2337"/>
              <a:ext cx="73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0 2 2 4</a:t>
              </a:r>
            </a:p>
          </p:txBody>
        </p:sp>
        <p:sp>
          <p:nvSpPr>
            <p:cNvPr id="88076" name="Text Box 12"/>
            <p:cNvSpPr txBox="1">
              <a:spLocks noChangeArrowheads="1"/>
            </p:cNvSpPr>
            <p:nvPr/>
          </p:nvSpPr>
          <p:spPr bwMode="auto">
            <a:xfrm>
              <a:off x="4023" y="2500"/>
              <a:ext cx="3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0 4</a:t>
              </a:r>
            </a:p>
          </p:txBody>
        </p:sp>
        <p:sp>
          <p:nvSpPr>
            <p:cNvPr id="88077" name="Line 13"/>
            <p:cNvSpPr>
              <a:spLocks noChangeShapeType="1"/>
            </p:cNvSpPr>
            <p:nvPr/>
          </p:nvSpPr>
          <p:spPr bwMode="auto">
            <a:xfrm>
              <a:off x="3560" y="2704"/>
              <a:ext cx="86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88078" name="Text Box 14"/>
            <p:cNvSpPr txBox="1">
              <a:spLocks noChangeArrowheads="1"/>
            </p:cNvSpPr>
            <p:nvPr/>
          </p:nvSpPr>
          <p:spPr bwMode="auto">
            <a:xfrm>
              <a:off x="3560" y="2659"/>
              <a:ext cx="90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   6 0 9 2</a:t>
              </a:r>
            </a:p>
          </p:txBody>
        </p:sp>
        <p:sp>
          <p:nvSpPr>
            <p:cNvPr id="88079" name="Text Box 15"/>
            <p:cNvSpPr txBox="1">
              <a:spLocks noChangeArrowheads="1"/>
            </p:cNvSpPr>
            <p:nvPr/>
          </p:nvSpPr>
          <p:spPr bwMode="auto">
            <a:xfrm>
              <a:off x="3379" y="2863"/>
              <a:ext cx="133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H(key)=6092</a:t>
              </a:r>
            </a:p>
          </p:txBody>
        </p:sp>
        <p:sp>
          <p:nvSpPr>
            <p:cNvPr id="88080" name="Text Box 16"/>
            <p:cNvSpPr txBox="1">
              <a:spLocks noChangeArrowheads="1"/>
            </p:cNvSpPr>
            <p:nvPr/>
          </p:nvSpPr>
          <p:spPr bwMode="auto">
            <a:xfrm>
              <a:off x="930" y="1946"/>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solidFill>
                    <a:srgbClr val="000066"/>
                  </a:solidFill>
                </a:rPr>
                <a:t>移位叠加</a:t>
              </a:r>
            </a:p>
          </p:txBody>
        </p:sp>
        <p:sp>
          <p:nvSpPr>
            <p:cNvPr id="88081" name="Text Box 17"/>
            <p:cNvSpPr txBox="1">
              <a:spLocks noChangeArrowheads="1"/>
            </p:cNvSpPr>
            <p:nvPr/>
          </p:nvSpPr>
          <p:spPr bwMode="auto">
            <a:xfrm>
              <a:off x="2880" y="1979"/>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zh-CN" altLang="en-US" sz="2000">
                  <a:solidFill>
                    <a:srgbClr val="000066"/>
                  </a:solidFill>
                </a:rPr>
                <a:t>间界叠加</a:t>
              </a:r>
            </a:p>
          </p:txBody>
        </p:sp>
      </p:gr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body" idx="1"/>
          </p:nvPr>
        </p:nvSpPr>
        <p:spPr>
          <a:xfrm>
            <a:off x="539750" y="1096963"/>
            <a:ext cx="8135938" cy="5761037"/>
          </a:xfrm>
        </p:spPr>
        <p:txBody>
          <a:bodyPr/>
          <a:lstStyle/>
          <a:p>
            <a:pPr algn="just" eaLnBrk="1" hangingPunct="1">
              <a:lnSpc>
                <a:spcPct val="90000"/>
              </a:lnSpc>
            </a:pPr>
            <a:r>
              <a:rPr kumimoji="1" lang="zh-CN" altLang="en-US" dirty="0" smtClean="0"/>
              <a:t>构造哈希函数的方法</a:t>
            </a:r>
            <a:r>
              <a:rPr kumimoji="1" lang="en-US" altLang="zh-CN" dirty="0" smtClean="0">
                <a:latin typeface="宋体" charset="-122"/>
              </a:rPr>
              <a:t>——</a:t>
            </a:r>
            <a:r>
              <a:rPr lang="zh-CN" altLang="en-US" dirty="0" smtClean="0"/>
              <a:t>除留余数法</a:t>
            </a:r>
          </a:p>
          <a:p>
            <a:pPr lvl="1" eaLnBrk="1" hangingPunct="1">
              <a:lnSpc>
                <a:spcPct val="90000"/>
              </a:lnSpc>
            </a:pPr>
            <a:r>
              <a:rPr lang="zh-CN" altLang="en-US" dirty="0" smtClean="0"/>
              <a:t>构造</a:t>
            </a:r>
          </a:p>
          <a:p>
            <a:pPr lvl="2" eaLnBrk="1" hangingPunct="1">
              <a:lnSpc>
                <a:spcPct val="90000"/>
              </a:lnSpc>
            </a:pPr>
            <a:r>
              <a:rPr lang="zh-CN" altLang="en-US" dirty="0" smtClean="0"/>
              <a:t>取关键字被某个不大于哈希表表长</a:t>
            </a:r>
            <a:r>
              <a:rPr lang="en-US" altLang="zh-CN" dirty="0" smtClean="0"/>
              <a:t>m</a:t>
            </a:r>
            <a:r>
              <a:rPr lang="zh-CN" altLang="zh-CN" dirty="0" smtClean="0"/>
              <a:t>的数</a:t>
            </a:r>
            <a:r>
              <a:rPr lang="en-US" altLang="zh-CN" dirty="0" smtClean="0"/>
              <a:t>p</a:t>
            </a:r>
            <a:r>
              <a:rPr lang="zh-CN" altLang="zh-CN" dirty="0" smtClean="0"/>
              <a:t>除后所得余数作哈希地址</a:t>
            </a:r>
            <a:endParaRPr lang="zh-CN" altLang="en-US" dirty="0" smtClean="0"/>
          </a:p>
          <a:p>
            <a:pPr lvl="3" eaLnBrk="1" hangingPunct="1">
              <a:lnSpc>
                <a:spcPct val="90000"/>
              </a:lnSpc>
            </a:pPr>
            <a:endParaRPr kumimoji="1" lang="zh-CN" altLang="en-US" dirty="0" smtClean="0">
              <a:solidFill>
                <a:srgbClr val="A50021"/>
              </a:solidFill>
            </a:endParaRPr>
          </a:p>
          <a:p>
            <a:pPr lvl="3" eaLnBrk="1" hangingPunct="1">
              <a:lnSpc>
                <a:spcPct val="90000"/>
              </a:lnSpc>
            </a:pPr>
            <a:r>
              <a:rPr kumimoji="1" lang="zh-CN" altLang="en-US" dirty="0" smtClean="0"/>
              <a:t>其中</a:t>
            </a:r>
          </a:p>
          <a:p>
            <a:pPr lvl="4" eaLnBrk="1" hangingPunct="1">
              <a:lnSpc>
                <a:spcPct val="90000"/>
              </a:lnSpc>
            </a:pPr>
            <a:r>
              <a:rPr kumimoji="1" lang="zh-CN" altLang="en-US" dirty="0" smtClean="0"/>
              <a:t>  </a:t>
            </a:r>
            <a:r>
              <a:rPr kumimoji="1" lang="en-US" altLang="zh-CN" dirty="0" err="1" smtClean="0"/>
              <a:t>p≤m</a:t>
            </a:r>
            <a:r>
              <a:rPr kumimoji="1" lang="en-US" altLang="zh-CN" dirty="0" smtClean="0"/>
              <a:t> (</a:t>
            </a:r>
            <a:r>
              <a:rPr kumimoji="1" lang="zh-CN" altLang="en-US" dirty="0" smtClean="0"/>
              <a:t>表长</a:t>
            </a:r>
            <a:r>
              <a:rPr kumimoji="1" lang="en-US" altLang="zh-CN" dirty="0" smtClean="0"/>
              <a:t>)  </a:t>
            </a:r>
            <a:r>
              <a:rPr kumimoji="1" lang="zh-CN" altLang="en-US" dirty="0" smtClean="0"/>
              <a:t>并且</a:t>
            </a:r>
            <a:r>
              <a:rPr kumimoji="1" lang="en-US" altLang="zh-CN" dirty="0" smtClean="0"/>
              <a:t>p </a:t>
            </a:r>
            <a:r>
              <a:rPr kumimoji="1" lang="zh-CN" altLang="en-US" dirty="0" smtClean="0"/>
              <a:t>应为不大于 </a:t>
            </a:r>
            <a:r>
              <a:rPr kumimoji="1" lang="en-US" altLang="zh-CN" dirty="0" smtClean="0"/>
              <a:t>m </a:t>
            </a:r>
            <a:r>
              <a:rPr kumimoji="1" lang="zh-CN" altLang="en-US" dirty="0" smtClean="0"/>
              <a:t>的素数或是不含 </a:t>
            </a:r>
            <a:r>
              <a:rPr kumimoji="1" lang="en-US" altLang="zh-CN" dirty="0" smtClean="0"/>
              <a:t>20 </a:t>
            </a:r>
            <a:r>
              <a:rPr kumimoji="1" lang="zh-CN" altLang="en-US" dirty="0" smtClean="0"/>
              <a:t>以下的质因子</a:t>
            </a:r>
          </a:p>
          <a:p>
            <a:pPr lvl="4" eaLnBrk="1" hangingPunct="1">
              <a:lnSpc>
                <a:spcPct val="90000"/>
              </a:lnSpc>
            </a:pPr>
            <a:r>
              <a:rPr kumimoji="1" lang="zh-CN" altLang="en-US" dirty="0" smtClean="0"/>
              <a:t>通常选</a:t>
            </a:r>
            <a:r>
              <a:rPr kumimoji="1" lang="en-US" altLang="zh-CN" dirty="0" smtClean="0"/>
              <a:t>p</a:t>
            </a:r>
            <a:r>
              <a:rPr kumimoji="1" lang="zh-CN" altLang="en-US" dirty="0" smtClean="0"/>
              <a:t>为小于哈希表长的最大素数</a:t>
            </a:r>
          </a:p>
          <a:p>
            <a:pPr lvl="2" eaLnBrk="1" hangingPunct="1">
              <a:lnSpc>
                <a:spcPct val="90000"/>
              </a:lnSpc>
            </a:pPr>
            <a:r>
              <a:rPr lang="zh-CN" altLang="en-US" dirty="0" smtClean="0">
                <a:sym typeface="Symbol" pitchFamily="18" charset="2"/>
              </a:rPr>
              <a:t>例如</a:t>
            </a:r>
          </a:p>
          <a:p>
            <a:pPr lvl="2" eaLnBrk="1" hangingPunct="1">
              <a:lnSpc>
                <a:spcPct val="90000"/>
              </a:lnSpc>
            </a:pPr>
            <a:endParaRPr lang="zh-CN" altLang="en-US" dirty="0" smtClean="0">
              <a:sym typeface="Symbol" pitchFamily="18" charset="2"/>
            </a:endParaRPr>
          </a:p>
          <a:p>
            <a:pPr lvl="1" eaLnBrk="1" hangingPunct="1">
              <a:lnSpc>
                <a:spcPct val="90000"/>
              </a:lnSpc>
            </a:pPr>
            <a:r>
              <a:rPr lang="zh-CN" altLang="zh-CN" dirty="0" smtClean="0">
                <a:sym typeface="Symbol" pitchFamily="18" charset="2"/>
              </a:rPr>
              <a:t>特点</a:t>
            </a:r>
          </a:p>
          <a:p>
            <a:pPr lvl="2" eaLnBrk="1" hangingPunct="1">
              <a:lnSpc>
                <a:spcPct val="90000"/>
              </a:lnSpc>
            </a:pPr>
            <a:r>
              <a:rPr lang="zh-CN" altLang="en-US" dirty="0" smtClean="0"/>
              <a:t>简单、常用；</a:t>
            </a:r>
            <a:r>
              <a:rPr lang="en-US" altLang="zh-CN" dirty="0" smtClean="0"/>
              <a:t>p</a:t>
            </a:r>
            <a:r>
              <a:rPr lang="zh-CN" altLang="zh-CN" dirty="0" smtClean="0"/>
              <a:t>的选取很重要；</a:t>
            </a:r>
            <a:r>
              <a:rPr lang="en-US" altLang="zh-CN" dirty="0" smtClean="0"/>
              <a:t>p</a:t>
            </a:r>
            <a:r>
              <a:rPr lang="zh-CN" altLang="zh-CN" dirty="0" smtClean="0"/>
              <a:t>选的不好，容易产生同义词</a:t>
            </a:r>
            <a:endParaRPr lang="zh-CN" altLang="en-US" dirty="0" smtClean="0"/>
          </a:p>
        </p:txBody>
      </p:sp>
      <p:sp>
        <p:nvSpPr>
          <p:cNvPr id="89091" name="Text Box 3"/>
          <p:cNvSpPr txBox="1">
            <a:spLocks noChangeArrowheads="1"/>
          </p:cNvSpPr>
          <p:nvPr/>
        </p:nvSpPr>
        <p:spPr bwMode="auto">
          <a:xfrm>
            <a:off x="3275856" y="2852936"/>
            <a:ext cx="3784600" cy="457200"/>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400">
                <a:solidFill>
                  <a:srgbClr val="000066"/>
                </a:solidFill>
              </a:rPr>
              <a:t>H(key)=key   MOD  p</a:t>
            </a:r>
          </a:p>
        </p:txBody>
      </p:sp>
      <p:sp>
        <p:nvSpPr>
          <p:cNvPr id="89092" name="Text Box 4"/>
          <p:cNvSpPr txBox="1">
            <a:spLocks noChangeArrowheads="1"/>
          </p:cNvSpPr>
          <p:nvPr/>
        </p:nvSpPr>
        <p:spPr bwMode="auto">
          <a:xfrm>
            <a:off x="2700338" y="4508500"/>
            <a:ext cx="5905500" cy="1006475"/>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000">
                <a:solidFill>
                  <a:srgbClr val="000066"/>
                </a:solidFill>
              </a:rPr>
              <a:t>59874321 </a:t>
            </a:r>
            <a:r>
              <a:rPr lang="zh-CN" altLang="en-US" sz="2000">
                <a:solidFill>
                  <a:srgbClr val="000066"/>
                </a:solidFill>
              </a:rPr>
              <a:t>，哈希表长为</a:t>
            </a:r>
            <a:r>
              <a:rPr lang="en-US" altLang="zh-CN" sz="2000">
                <a:solidFill>
                  <a:srgbClr val="000066"/>
                </a:solidFill>
              </a:rPr>
              <a:t>4</a:t>
            </a:r>
            <a:r>
              <a:rPr lang="zh-CN" altLang="en-US" sz="2000">
                <a:solidFill>
                  <a:srgbClr val="000066"/>
                </a:solidFill>
              </a:rPr>
              <a:t>位十进制数。</a:t>
            </a:r>
            <a:r>
              <a:rPr lang="en-US" altLang="zh-CN" sz="2000">
                <a:solidFill>
                  <a:srgbClr val="000066"/>
                </a:solidFill>
              </a:rPr>
              <a:t>P</a:t>
            </a:r>
            <a:r>
              <a:rPr lang="zh-CN" altLang="en-US" sz="2000">
                <a:solidFill>
                  <a:srgbClr val="000066"/>
                </a:solidFill>
              </a:rPr>
              <a:t>值可</a:t>
            </a:r>
          </a:p>
          <a:p>
            <a:pPr eaLnBrk="1" hangingPunct="1"/>
            <a:r>
              <a:rPr lang="zh-CN" altLang="en-US" sz="2000">
                <a:solidFill>
                  <a:srgbClr val="000066"/>
                </a:solidFill>
              </a:rPr>
              <a:t>取小于</a:t>
            </a:r>
            <a:r>
              <a:rPr lang="en-US" altLang="zh-CN" sz="2000">
                <a:solidFill>
                  <a:srgbClr val="000066"/>
                </a:solidFill>
              </a:rPr>
              <a:t>9999</a:t>
            </a:r>
            <a:r>
              <a:rPr lang="zh-CN" altLang="en-US" sz="2000">
                <a:solidFill>
                  <a:srgbClr val="000066"/>
                </a:solidFill>
              </a:rPr>
              <a:t>的数，例如，取</a:t>
            </a:r>
            <a:r>
              <a:rPr lang="en-US" altLang="zh-CN" sz="2000">
                <a:solidFill>
                  <a:srgbClr val="000066"/>
                </a:solidFill>
              </a:rPr>
              <a:t>5000</a:t>
            </a:r>
            <a:r>
              <a:rPr lang="zh-CN" altLang="en-US" sz="2000">
                <a:solidFill>
                  <a:srgbClr val="000066"/>
                </a:solidFill>
              </a:rPr>
              <a:t>；</a:t>
            </a:r>
          </a:p>
          <a:p>
            <a:pPr eaLnBrk="1" hangingPunct="1"/>
            <a:r>
              <a:rPr lang="en-US" altLang="zh-CN" sz="2000">
                <a:solidFill>
                  <a:srgbClr val="000066"/>
                </a:solidFill>
              </a:rPr>
              <a:t>H</a:t>
            </a:r>
            <a:r>
              <a:rPr lang="zh-CN" altLang="en-US" sz="2000">
                <a:solidFill>
                  <a:srgbClr val="000066"/>
                </a:solidFill>
              </a:rPr>
              <a:t>（</a:t>
            </a:r>
            <a:r>
              <a:rPr lang="en-US" altLang="zh-CN" sz="2000">
                <a:solidFill>
                  <a:srgbClr val="000066"/>
                </a:solidFill>
              </a:rPr>
              <a:t>KEY</a:t>
            </a:r>
            <a:r>
              <a:rPr lang="zh-CN" altLang="en-US" sz="2000">
                <a:solidFill>
                  <a:srgbClr val="000066"/>
                </a:solidFill>
              </a:rPr>
              <a:t>）</a:t>
            </a:r>
            <a:r>
              <a:rPr lang="en-US" altLang="zh-CN" sz="2000">
                <a:solidFill>
                  <a:srgbClr val="000066"/>
                </a:solidFill>
              </a:rPr>
              <a:t>= 59874321 MOD 5000 = 4321</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body" idx="1"/>
          </p:nvPr>
        </p:nvSpPr>
        <p:spPr>
          <a:xfrm>
            <a:off x="251520" y="1096963"/>
            <a:ext cx="8640960" cy="5761037"/>
          </a:xfrm>
        </p:spPr>
        <p:txBody>
          <a:bodyPr/>
          <a:lstStyle/>
          <a:p>
            <a:pPr algn="just" eaLnBrk="1" hangingPunct="1"/>
            <a:r>
              <a:rPr kumimoji="1" lang="zh-CN" altLang="en-US" dirty="0" smtClean="0"/>
              <a:t>构造哈希函数的方法</a:t>
            </a:r>
            <a:r>
              <a:rPr kumimoji="1" lang="en-US" altLang="zh-CN" dirty="0" smtClean="0">
                <a:latin typeface="宋体" charset="-122"/>
              </a:rPr>
              <a:t>——</a:t>
            </a:r>
            <a:r>
              <a:rPr kumimoji="1" lang="zh-CN" altLang="en-US" dirty="0" smtClean="0"/>
              <a:t>随机数法</a:t>
            </a:r>
          </a:p>
          <a:p>
            <a:pPr lvl="1" eaLnBrk="1" hangingPunct="1"/>
            <a:r>
              <a:rPr lang="zh-CN" altLang="en-US" dirty="0" smtClean="0"/>
              <a:t>构造</a:t>
            </a:r>
          </a:p>
          <a:p>
            <a:pPr lvl="2" eaLnBrk="1" hangingPunct="1"/>
            <a:r>
              <a:rPr lang="zh-CN" altLang="en-US" dirty="0" smtClean="0"/>
              <a:t>取关键字的随机函数值作哈希地址</a:t>
            </a:r>
          </a:p>
          <a:p>
            <a:pPr lvl="1" eaLnBrk="1" hangingPunct="1"/>
            <a:endParaRPr lang="zh-CN" altLang="en-US" sz="2400" dirty="0" smtClean="0"/>
          </a:p>
          <a:p>
            <a:pPr lvl="1" eaLnBrk="1" hangingPunct="1"/>
            <a:endParaRPr lang="zh-CN" altLang="en-US" dirty="0" smtClean="0"/>
          </a:p>
          <a:p>
            <a:pPr lvl="2" eaLnBrk="1" hangingPunct="1"/>
            <a:r>
              <a:rPr lang="zh-CN" altLang="en-US" dirty="0" smtClean="0"/>
              <a:t>其中</a:t>
            </a:r>
          </a:p>
          <a:p>
            <a:pPr lvl="3" eaLnBrk="1" hangingPunct="1"/>
            <a:r>
              <a:rPr kumimoji="1" lang="en-US" altLang="zh-CN" dirty="0" smtClean="0"/>
              <a:t>Random </a:t>
            </a:r>
            <a:r>
              <a:rPr kumimoji="1" lang="zh-CN" altLang="en-US" dirty="0" smtClean="0"/>
              <a:t>为伪随机函数</a:t>
            </a:r>
            <a:r>
              <a:rPr kumimoji="1" lang="en-US" altLang="zh-CN" dirty="0" smtClean="0"/>
              <a:t>,</a:t>
            </a:r>
            <a:r>
              <a:rPr kumimoji="1" lang="zh-CN" altLang="en-US" dirty="0" smtClean="0"/>
              <a:t>要保证函数值是在</a:t>
            </a:r>
            <a:r>
              <a:rPr kumimoji="1" lang="en-US" altLang="zh-CN" dirty="0" smtClean="0"/>
              <a:t>0</a:t>
            </a:r>
            <a:r>
              <a:rPr kumimoji="1" lang="zh-CN" altLang="en-US" dirty="0" smtClean="0"/>
              <a:t>～</a:t>
            </a:r>
            <a:r>
              <a:rPr kumimoji="1" lang="en-US" altLang="zh-CN" dirty="0" smtClean="0"/>
              <a:t>m</a:t>
            </a:r>
            <a:r>
              <a:rPr kumimoji="1" lang="zh-CN" altLang="en-US" dirty="0" smtClean="0"/>
              <a:t>－</a:t>
            </a:r>
            <a:r>
              <a:rPr kumimoji="1" lang="en-US" altLang="zh-CN" dirty="0" smtClean="0"/>
              <a:t>1</a:t>
            </a:r>
            <a:r>
              <a:rPr kumimoji="1" lang="zh-CN" altLang="en-US" dirty="0" smtClean="0"/>
              <a:t>之间</a:t>
            </a:r>
            <a:endParaRPr lang="zh-CN" altLang="en-US" dirty="0" smtClean="0"/>
          </a:p>
          <a:p>
            <a:pPr lvl="1" eaLnBrk="1" hangingPunct="1"/>
            <a:r>
              <a:rPr lang="zh-CN" altLang="zh-CN" dirty="0" smtClean="0"/>
              <a:t>特点</a:t>
            </a:r>
            <a:endParaRPr lang="zh-CN" altLang="en-US" dirty="0" smtClean="0"/>
          </a:p>
          <a:p>
            <a:pPr lvl="2" eaLnBrk="1" hangingPunct="1"/>
            <a:r>
              <a:rPr lang="zh-CN" altLang="en-US" dirty="0" smtClean="0"/>
              <a:t>此方法用于对长度不等的关键字构造哈希函数</a:t>
            </a:r>
          </a:p>
        </p:txBody>
      </p:sp>
      <p:sp>
        <p:nvSpPr>
          <p:cNvPr id="90115" name="Text Box 3"/>
          <p:cNvSpPr txBox="1">
            <a:spLocks noChangeArrowheads="1"/>
          </p:cNvSpPr>
          <p:nvPr/>
        </p:nvSpPr>
        <p:spPr bwMode="auto">
          <a:xfrm>
            <a:off x="2771775" y="2781300"/>
            <a:ext cx="3894138" cy="457200"/>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en-US" altLang="zh-CN" sz="2400">
                <a:solidFill>
                  <a:srgbClr val="000066"/>
                </a:solidFill>
              </a:rPr>
              <a:t>H(key)=random(key)</a:t>
            </a:r>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body" idx="1"/>
          </p:nvPr>
        </p:nvSpPr>
        <p:spPr>
          <a:xfrm>
            <a:off x="684213" y="1268413"/>
            <a:ext cx="7991475" cy="5184775"/>
          </a:xfrm>
        </p:spPr>
        <p:txBody>
          <a:bodyPr/>
          <a:lstStyle/>
          <a:p>
            <a:pPr algn="just" eaLnBrk="1" hangingPunct="1"/>
            <a:r>
              <a:rPr lang="zh-CN" altLang="en-US" smtClean="0">
                <a:latin typeface="宋体" charset="-122"/>
              </a:rPr>
              <a:t>选择哈希函数的标准</a:t>
            </a:r>
          </a:p>
          <a:p>
            <a:pPr lvl="1" algn="just" eaLnBrk="1" hangingPunct="1"/>
            <a:r>
              <a:rPr lang="zh-CN" altLang="en-US" smtClean="0">
                <a:latin typeface="宋体" charset="-122"/>
              </a:rPr>
              <a:t>实际造表时，采用何种构造哈希函数的方法取决于建表的关键字集合的情况</a:t>
            </a:r>
            <a:r>
              <a:rPr lang="en-US" altLang="zh-CN" smtClean="0">
                <a:latin typeface="宋体" charset="-122"/>
              </a:rPr>
              <a:t>(</a:t>
            </a:r>
            <a:r>
              <a:rPr lang="zh-CN" altLang="en-US" smtClean="0">
                <a:latin typeface="宋体" charset="-122"/>
              </a:rPr>
              <a:t>包括关键字的范围和形态</a:t>
            </a:r>
            <a:r>
              <a:rPr lang="en-US" altLang="zh-CN" smtClean="0">
                <a:latin typeface="宋体" charset="-122"/>
              </a:rPr>
              <a:t>)</a:t>
            </a:r>
            <a:r>
              <a:rPr lang="zh-CN" altLang="en-US" smtClean="0">
                <a:latin typeface="宋体" charset="-122"/>
              </a:rPr>
              <a:t>，总的原则是使产生冲突的可能性降到尽可能地小</a:t>
            </a:r>
          </a:p>
          <a:p>
            <a:pPr lvl="2" algn="just" eaLnBrk="1" hangingPunct="1"/>
            <a:r>
              <a:rPr lang="zh-CN" altLang="en-US" smtClean="0">
                <a:latin typeface="宋体" charset="-122"/>
              </a:rPr>
              <a:t>哈希函数计算所需要的时间</a:t>
            </a:r>
          </a:p>
          <a:p>
            <a:pPr lvl="2" algn="just" eaLnBrk="1" hangingPunct="1"/>
            <a:r>
              <a:rPr lang="zh-CN" altLang="en-US" smtClean="0">
                <a:latin typeface="宋体" charset="-122"/>
              </a:rPr>
              <a:t>关键字的长度</a:t>
            </a:r>
          </a:p>
          <a:p>
            <a:pPr lvl="2" algn="just" eaLnBrk="1" hangingPunct="1"/>
            <a:r>
              <a:rPr lang="zh-CN" altLang="en-US" smtClean="0">
                <a:latin typeface="宋体" charset="-122"/>
              </a:rPr>
              <a:t>哈希表的长度</a:t>
            </a:r>
          </a:p>
          <a:p>
            <a:pPr lvl="2" algn="just" eaLnBrk="1" hangingPunct="1"/>
            <a:r>
              <a:rPr lang="zh-CN" altLang="en-US" smtClean="0">
                <a:latin typeface="宋体" charset="-122"/>
              </a:rPr>
              <a:t>关键字的分布情况</a:t>
            </a:r>
          </a:p>
          <a:p>
            <a:pPr lvl="2" algn="just" eaLnBrk="1" hangingPunct="1"/>
            <a:r>
              <a:rPr lang="zh-CN" altLang="en-US" smtClean="0">
                <a:latin typeface="宋体" charset="-122"/>
              </a:rPr>
              <a:t>记录的查找频率</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684213" y="1125538"/>
            <a:ext cx="7920037" cy="5327650"/>
          </a:xfrm>
        </p:spPr>
        <p:txBody>
          <a:bodyPr/>
          <a:lstStyle/>
          <a:p>
            <a:pPr algn="just" eaLnBrk="1" hangingPunct="1">
              <a:lnSpc>
                <a:spcPct val="90000"/>
              </a:lnSpc>
            </a:pPr>
            <a:r>
              <a:rPr kumimoji="1" lang="zh-CN" altLang="en-US" smtClean="0">
                <a:latin typeface="宋体" charset="-122"/>
              </a:rPr>
              <a:t>处理冲突的方法</a:t>
            </a:r>
            <a:r>
              <a:rPr kumimoji="1" lang="zh-CN" altLang="en-US" sz="2800" smtClean="0">
                <a:latin typeface="宋体" charset="-122"/>
              </a:rPr>
              <a:t> </a:t>
            </a:r>
            <a:endParaRPr lang="zh-CN" altLang="en-US" sz="2800" smtClean="0">
              <a:latin typeface="宋体" charset="-122"/>
            </a:endParaRPr>
          </a:p>
          <a:p>
            <a:pPr lvl="1" eaLnBrk="1" hangingPunct="1">
              <a:lnSpc>
                <a:spcPct val="90000"/>
              </a:lnSpc>
            </a:pPr>
            <a:r>
              <a:rPr kumimoji="1" lang="zh-CN" altLang="en-US" smtClean="0">
                <a:latin typeface="宋体" charset="-122"/>
              </a:rPr>
              <a:t>实际含义</a:t>
            </a:r>
          </a:p>
          <a:p>
            <a:pPr lvl="2" eaLnBrk="1" hangingPunct="1">
              <a:lnSpc>
                <a:spcPct val="90000"/>
              </a:lnSpc>
            </a:pPr>
            <a:r>
              <a:rPr kumimoji="1" lang="zh-CN" altLang="en-US" smtClean="0">
                <a:latin typeface="宋体" charset="-122"/>
              </a:rPr>
              <a:t>为产生冲突的地址寻找下一个哈希地址</a:t>
            </a:r>
          </a:p>
          <a:p>
            <a:pPr lvl="2" eaLnBrk="1" hangingPunct="1">
              <a:lnSpc>
                <a:spcPct val="90000"/>
              </a:lnSpc>
            </a:pPr>
            <a:r>
              <a:rPr lang="zh-CN" altLang="en-US" smtClean="0">
                <a:latin typeface="宋体" charset="-122"/>
              </a:rPr>
              <a:t>在哈希元素（地址）求解过程中，不同关键字值对应到同一个存储地址的现象称为冲突。即关键字</a:t>
            </a:r>
            <a:r>
              <a:rPr lang="en-US" altLang="zh-CN" smtClean="0">
                <a:latin typeface="宋体" charset="-122"/>
              </a:rPr>
              <a:t>K1 </a:t>
            </a:r>
            <a:r>
              <a:rPr lang="en-US" altLang="zh-CN" smtClean="0">
                <a:latin typeface="宋体" charset="-122"/>
                <a:sym typeface="Symbol" pitchFamily="18" charset="2"/>
              </a:rPr>
              <a:t> </a:t>
            </a:r>
            <a:r>
              <a:rPr lang="en-US" altLang="zh-CN" smtClean="0">
                <a:latin typeface="宋体" charset="-122"/>
              </a:rPr>
              <a:t>K2</a:t>
            </a:r>
            <a:r>
              <a:rPr lang="zh-CN" altLang="en-US" smtClean="0">
                <a:latin typeface="宋体" charset="-122"/>
              </a:rPr>
              <a:t>， 但哈希函数值 </a:t>
            </a:r>
            <a:r>
              <a:rPr lang="en-US" altLang="zh-CN" smtClean="0">
                <a:latin typeface="宋体" charset="-122"/>
              </a:rPr>
              <a:t>H</a:t>
            </a:r>
            <a:r>
              <a:rPr lang="zh-CN" altLang="en-US" smtClean="0">
                <a:latin typeface="宋体" charset="-122"/>
              </a:rPr>
              <a:t>（</a:t>
            </a:r>
            <a:r>
              <a:rPr lang="en-US" altLang="zh-CN" smtClean="0">
                <a:latin typeface="宋体" charset="-122"/>
              </a:rPr>
              <a:t>K1</a:t>
            </a:r>
            <a:r>
              <a:rPr lang="zh-CN" altLang="en-US" smtClean="0">
                <a:latin typeface="宋体" charset="-122"/>
              </a:rPr>
              <a:t>）</a:t>
            </a:r>
            <a:r>
              <a:rPr lang="en-US" altLang="zh-CN" smtClean="0">
                <a:latin typeface="宋体" charset="-122"/>
              </a:rPr>
              <a:t>= H</a:t>
            </a:r>
            <a:r>
              <a:rPr lang="zh-CN" altLang="en-US" smtClean="0">
                <a:latin typeface="宋体" charset="-122"/>
              </a:rPr>
              <a:t>（</a:t>
            </a:r>
            <a:r>
              <a:rPr lang="en-US" altLang="zh-CN" smtClean="0">
                <a:latin typeface="宋体" charset="-122"/>
              </a:rPr>
              <a:t>K2</a:t>
            </a:r>
            <a:r>
              <a:rPr lang="zh-CN" altLang="en-US" smtClean="0">
                <a:latin typeface="宋体" charset="-122"/>
              </a:rPr>
              <a:t>）</a:t>
            </a:r>
          </a:p>
          <a:p>
            <a:pPr lvl="1" algn="just" eaLnBrk="1" hangingPunct="1">
              <a:lnSpc>
                <a:spcPct val="90000"/>
              </a:lnSpc>
            </a:pPr>
            <a:r>
              <a:rPr kumimoji="1" lang="zh-CN" altLang="en-US" smtClean="0">
                <a:latin typeface="宋体" charset="-122"/>
              </a:rPr>
              <a:t>处理冲突是建立哈希表过程中不可缺少的一部分。</a:t>
            </a:r>
          </a:p>
          <a:p>
            <a:pPr lvl="1" algn="just" eaLnBrk="1" hangingPunct="1">
              <a:lnSpc>
                <a:spcPct val="90000"/>
              </a:lnSpc>
            </a:pPr>
            <a:r>
              <a:rPr kumimoji="1" lang="zh-CN" altLang="en-US" smtClean="0">
                <a:latin typeface="宋体" charset="-122"/>
              </a:rPr>
              <a:t>处理冲突有两种方法</a:t>
            </a:r>
            <a:endParaRPr lang="zh-CN" altLang="en-US" sz="2400" smtClean="0">
              <a:latin typeface="宋体" charset="-122"/>
            </a:endParaRPr>
          </a:p>
          <a:p>
            <a:pPr lvl="2" algn="just" eaLnBrk="1" hangingPunct="1">
              <a:lnSpc>
                <a:spcPct val="90000"/>
              </a:lnSpc>
            </a:pPr>
            <a:r>
              <a:rPr lang="zh-CN" altLang="en-US" smtClean="0">
                <a:latin typeface="宋体" charset="-122"/>
              </a:rPr>
              <a:t>开放地址法</a:t>
            </a:r>
          </a:p>
          <a:p>
            <a:pPr lvl="2" algn="just" eaLnBrk="1" hangingPunct="1">
              <a:lnSpc>
                <a:spcPct val="90000"/>
              </a:lnSpc>
            </a:pPr>
            <a:r>
              <a:rPr lang="zh-CN" altLang="en-US" smtClean="0">
                <a:latin typeface="宋体" charset="-122"/>
              </a:rPr>
              <a:t>链地址法</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Text Box 2"/>
          <p:cNvSpPr>
            <a:spLocks noGrp="1" noChangeArrowheads="1"/>
          </p:cNvSpPr>
          <p:nvPr>
            <p:ph type="body" idx="1"/>
          </p:nvPr>
        </p:nvSpPr>
        <p:spPr>
          <a:xfrm>
            <a:off x="611188" y="1196975"/>
            <a:ext cx="7748587" cy="4672013"/>
          </a:xfrm>
          <a:noFill/>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lIns="92075" tIns="46038" rIns="92075" bIns="46038"/>
          <a:lstStyle/>
          <a:p>
            <a:pPr eaLnBrk="1" hangingPunct="1"/>
            <a:r>
              <a:rPr lang="zh-CN" altLang="en-US" smtClean="0">
                <a:latin typeface="宋体" charset="-122"/>
              </a:rPr>
              <a:t>排序</a:t>
            </a:r>
            <a:r>
              <a:rPr lang="en-US" altLang="zh-CN" smtClean="0">
                <a:latin typeface="宋体" charset="-122"/>
              </a:rPr>
              <a:t>——</a:t>
            </a:r>
            <a:r>
              <a:rPr lang="zh-CN" altLang="en-US" smtClean="0">
                <a:latin typeface="宋体" charset="-122"/>
                <a:sym typeface="Symbol" pitchFamily="18" charset="2"/>
              </a:rPr>
              <a:t>排序过程中的基本操作</a:t>
            </a:r>
          </a:p>
          <a:p>
            <a:pPr lvl="1" eaLnBrk="1" hangingPunct="1"/>
            <a:r>
              <a:rPr lang="zh-CN" altLang="en-US" smtClean="0">
                <a:latin typeface="幼圆" pitchFamily="49" charset="-122"/>
                <a:sym typeface="Symbol" pitchFamily="18" charset="2"/>
              </a:rPr>
              <a:t>比较两个关键字的大小</a:t>
            </a:r>
          </a:p>
          <a:p>
            <a:pPr lvl="1" eaLnBrk="1" hangingPunct="1"/>
            <a:r>
              <a:rPr lang="zh-CN" altLang="en-US" smtClean="0">
                <a:latin typeface="幼圆" pitchFamily="49" charset="-122"/>
                <a:sym typeface="Symbol" pitchFamily="18" charset="2"/>
              </a:rPr>
              <a:t>移动记录的位置</a:t>
            </a:r>
          </a:p>
        </p:txBody>
      </p:sp>
    </p:spTree>
    <p:extLst>
      <p:ext uri="{BB962C8B-B14F-4D97-AF65-F5344CB8AC3E}">
        <p14:creationId xmlns:p14="http://schemas.microsoft.com/office/powerpoint/2010/main" val="1125266376"/>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684213" y="1125538"/>
            <a:ext cx="7920037" cy="5327650"/>
          </a:xfrm>
        </p:spPr>
        <p:txBody>
          <a:bodyPr/>
          <a:lstStyle/>
          <a:p>
            <a:pPr algn="just" eaLnBrk="1" hangingPunct="1">
              <a:lnSpc>
                <a:spcPct val="90000"/>
              </a:lnSpc>
            </a:pPr>
            <a:r>
              <a:rPr kumimoji="1" lang="zh-CN" altLang="en-US" dirty="0" smtClean="0">
                <a:latin typeface="宋体" charset="-122"/>
              </a:rPr>
              <a:t>处理冲突的方法</a:t>
            </a:r>
            <a:r>
              <a:rPr kumimoji="1" lang="en-US" altLang="zh-CN" dirty="0" smtClean="0">
                <a:latin typeface="宋体" charset="-122"/>
              </a:rPr>
              <a:t>——</a:t>
            </a:r>
            <a:r>
              <a:rPr kumimoji="1" lang="zh-CN" altLang="en-US" dirty="0" smtClean="0">
                <a:latin typeface="宋体" charset="-122"/>
              </a:rPr>
              <a:t>开放地址法</a:t>
            </a:r>
          </a:p>
          <a:p>
            <a:pPr lvl="1" eaLnBrk="1" hangingPunct="1">
              <a:lnSpc>
                <a:spcPct val="90000"/>
              </a:lnSpc>
            </a:pPr>
            <a:r>
              <a:rPr lang="zh-CN" altLang="en-US" dirty="0" smtClean="0"/>
              <a:t>方法</a:t>
            </a:r>
          </a:p>
          <a:p>
            <a:pPr lvl="2" eaLnBrk="1" hangingPunct="1">
              <a:lnSpc>
                <a:spcPct val="90000"/>
              </a:lnSpc>
            </a:pPr>
            <a:r>
              <a:rPr lang="zh-CN" altLang="en-US" dirty="0" smtClean="0"/>
              <a:t>当冲突发生时，形成一个探查序列；沿此序列逐个地址探查，直到找到一个空位置（开放的地址），将发生冲突的记录放到该地址中</a:t>
            </a:r>
          </a:p>
          <a:p>
            <a:pPr lvl="2" eaLnBrk="1" hangingPunct="1">
              <a:lnSpc>
                <a:spcPct val="90000"/>
              </a:lnSpc>
            </a:pPr>
            <a:endParaRPr lang="zh-CN" altLang="zh-CN" sz="2800" dirty="0" smtClean="0">
              <a:sym typeface="Symbol" pitchFamily="18" charset="2"/>
            </a:endParaRPr>
          </a:p>
          <a:p>
            <a:pPr lvl="1" algn="just" eaLnBrk="1" hangingPunct="1">
              <a:lnSpc>
                <a:spcPct val="90000"/>
              </a:lnSpc>
            </a:pPr>
            <a:endParaRPr kumimoji="1" lang="en-US" altLang="zh-CN" sz="2400" dirty="0" smtClean="0">
              <a:latin typeface="宋体" charset="-122"/>
            </a:endParaRPr>
          </a:p>
        </p:txBody>
      </p:sp>
      <p:sp>
        <p:nvSpPr>
          <p:cNvPr id="93187" name="Text Box 3"/>
          <p:cNvSpPr txBox="1">
            <a:spLocks noChangeArrowheads="1"/>
          </p:cNvSpPr>
          <p:nvPr/>
        </p:nvSpPr>
        <p:spPr bwMode="auto">
          <a:xfrm>
            <a:off x="1835696" y="3356992"/>
            <a:ext cx="5686172" cy="2554545"/>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eaLnBrk="0" hangingPunct="0">
              <a:defRPr b="1">
                <a:solidFill>
                  <a:schemeClr val="tx1"/>
                </a:solidFill>
                <a:latin typeface="Verdana" pitchFamily="34" charset="0"/>
                <a:ea typeface="宋体" charset="-122"/>
              </a:defRPr>
            </a:lvl3pPr>
            <a:lvl4pPr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marL="0" lvl="2" eaLnBrk="1" hangingPunct="1"/>
            <a:r>
              <a:rPr kumimoji="1" lang="en-US" altLang="zh-CN" sz="2000" dirty="0">
                <a:solidFill>
                  <a:srgbClr val="000066"/>
                </a:solidFill>
                <a:latin typeface="Consolas" panose="020B0609020204030204" pitchFamily="49" charset="0"/>
              </a:rPr>
              <a:t>H0, H1, H2, …, Hs     </a:t>
            </a:r>
            <a:r>
              <a:rPr kumimoji="1" lang="en-US" altLang="zh-CN" sz="2000" i="1" dirty="0">
                <a:solidFill>
                  <a:srgbClr val="000066"/>
                </a:solidFill>
                <a:latin typeface="Consolas" panose="020B0609020204030204" pitchFamily="49" charset="0"/>
              </a:rPr>
              <a:t>1</a:t>
            </a:r>
            <a:r>
              <a:rPr kumimoji="1" lang="en-US" altLang="zh-CN" sz="2000" i="1" dirty="0" smtClean="0">
                <a:solidFill>
                  <a:srgbClr val="000066"/>
                </a:solidFill>
                <a:latin typeface="Consolas" panose="020B0609020204030204" pitchFamily="49" charset="0"/>
              </a:rPr>
              <a:t>≤s</a:t>
            </a:r>
            <a:r>
              <a:rPr kumimoji="1" lang="en-US" altLang="zh-CN" sz="2000" i="1" dirty="0">
                <a:solidFill>
                  <a:srgbClr val="000066"/>
                </a:solidFill>
                <a:latin typeface="Consolas" panose="020B0609020204030204" pitchFamily="49" charset="0"/>
              </a:rPr>
              <a:t>≤m-1</a:t>
            </a:r>
            <a:endParaRPr kumimoji="1" lang="en-US" altLang="zh-CN" sz="2000" dirty="0">
              <a:solidFill>
                <a:srgbClr val="000066"/>
              </a:solidFill>
              <a:latin typeface="Consolas" panose="020B0609020204030204" pitchFamily="49" charset="0"/>
            </a:endParaRPr>
          </a:p>
          <a:p>
            <a:pPr marL="0" lvl="2" eaLnBrk="1" hangingPunct="1"/>
            <a:endParaRPr kumimoji="1" lang="en-US" altLang="zh-CN" sz="2000" dirty="0">
              <a:solidFill>
                <a:srgbClr val="000066"/>
              </a:solidFill>
              <a:latin typeface="Consolas" panose="020B0609020204030204" pitchFamily="49" charset="0"/>
            </a:endParaRPr>
          </a:p>
          <a:p>
            <a:pPr marL="0" lvl="2" eaLnBrk="1" hangingPunct="1"/>
            <a:r>
              <a:rPr kumimoji="1" lang="en-US" altLang="zh-CN" sz="2000" dirty="0" smtClean="0">
                <a:solidFill>
                  <a:srgbClr val="000066"/>
                </a:solidFill>
                <a:latin typeface="Consolas" panose="020B0609020204030204" pitchFamily="49" charset="0"/>
              </a:rPr>
              <a:t>H0 </a:t>
            </a:r>
            <a:r>
              <a:rPr kumimoji="1" lang="en-US" altLang="zh-CN" sz="2000" dirty="0">
                <a:solidFill>
                  <a:srgbClr val="000066"/>
                </a:solidFill>
                <a:latin typeface="Consolas" panose="020B0609020204030204" pitchFamily="49" charset="0"/>
              </a:rPr>
              <a:t>= H(key)</a:t>
            </a:r>
          </a:p>
          <a:p>
            <a:pPr marL="0" lvl="2" eaLnBrk="1" hangingPunct="1"/>
            <a:r>
              <a:rPr kumimoji="1" lang="en-US" altLang="zh-CN" sz="2000" dirty="0" smtClean="0">
                <a:solidFill>
                  <a:srgbClr val="000066"/>
                </a:solidFill>
                <a:latin typeface="Consolas" panose="020B0609020204030204" pitchFamily="49" charset="0"/>
              </a:rPr>
              <a:t>Hi </a:t>
            </a:r>
            <a:r>
              <a:rPr kumimoji="1" lang="en-US" altLang="zh-CN" sz="2000" dirty="0">
                <a:solidFill>
                  <a:srgbClr val="000066"/>
                </a:solidFill>
                <a:latin typeface="Consolas" panose="020B0609020204030204" pitchFamily="49" charset="0"/>
              </a:rPr>
              <a:t>= </a:t>
            </a:r>
            <a:r>
              <a:rPr kumimoji="1" lang="en-US" altLang="zh-CN" sz="2000" dirty="0" smtClean="0">
                <a:solidFill>
                  <a:srgbClr val="000066"/>
                </a:solidFill>
                <a:latin typeface="Consolas" panose="020B0609020204030204" pitchFamily="49" charset="0"/>
              </a:rPr>
              <a:t>(H(key</a:t>
            </a:r>
            <a:r>
              <a:rPr kumimoji="1" lang="en-US" altLang="zh-CN" sz="2000" dirty="0">
                <a:solidFill>
                  <a:srgbClr val="000066"/>
                </a:solidFill>
                <a:latin typeface="Consolas" panose="020B0609020204030204" pitchFamily="49" charset="0"/>
              </a:rPr>
              <a:t>) + </a:t>
            </a:r>
            <a:r>
              <a:rPr kumimoji="1" lang="en-US" altLang="zh-CN" sz="2000" i="1" dirty="0" smtClean="0">
                <a:solidFill>
                  <a:srgbClr val="000066"/>
                </a:solidFill>
                <a:latin typeface="Consolas" panose="020B0609020204030204" pitchFamily="49" charset="0"/>
              </a:rPr>
              <a:t>di</a:t>
            </a:r>
            <a:r>
              <a:rPr kumimoji="1" lang="en-US" altLang="zh-CN" sz="2000" dirty="0" smtClean="0">
                <a:solidFill>
                  <a:srgbClr val="000066"/>
                </a:solidFill>
                <a:latin typeface="Consolas" panose="020B0609020204030204" pitchFamily="49" charset="0"/>
              </a:rPr>
              <a:t>) </a:t>
            </a:r>
            <a:r>
              <a:rPr kumimoji="1" lang="en-US" altLang="zh-CN" sz="2000" dirty="0">
                <a:solidFill>
                  <a:srgbClr val="000066"/>
                </a:solidFill>
                <a:latin typeface="Consolas" panose="020B0609020204030204" pitchFamily="49" charset="0"/>
              </a:rPr>
              <a:t>MOD </a:t>
            </a:r>
            <a:r>
              <a:rPr kumimoji="1" lang="en-US" altLang="zh-CN" sz="2000" dirty="0" smtClean="0">
                <a:solidFill>
                  <a:srgbClr val="000066"/>
                </a:solidFill>
                <a:latin typeface="Consolas" panose="020B0609020204030204" pitchFamily="49" charset="0"/>
              </a:rPr>
              <a:t>m   </a:t>
            </a:r>
            <a:r>
              <a:rPr kumimoji="1" lang="en-US" altLang="zh-CN" sz="2000" i="1" dirty="0" err="1" smtClean="0">
                <a:solidFill>
                  <a:srgbClr val="000066"/>
                </a:solidFill>
                <a:latin typeface="Consolas" panose="020B0609020204030204" pitchFamily="49" charset="0"/>
              </a:rPr>
              <a:t>i</a:t>
            </a:r>
            <a:r>
              <a:rPr kumimoji="1" lang="en-US" altLang="zh-CN" sz="2000" i="1" dirty="0" smtClean="0">
                <a:solidFill>
                  <a:srgbClr val="000066"/>
                </a:solidFill>
                <a:latin typeface="Consolas" panose="020B0609020204030204" pitchFamily="49" charset="0"/>
              </a:rPr>
              <a:t>=1</a:t>
            </a:r>
            <a:r>
              <a:rPr kumimoji="1" lang="en-US" altLang="zh-CN" sz="2000" i="1" dirty="0">
                <a:solidFill>
                  <a:srgbClr val="000066"/>
                </a:solidFill>
                <a:latin typeface="Consolas" panose="020B0609020204030204" pitchFamily="49" charset="0"/>
              </a:rPr>
              <a:t>, 2, …, </a:t>
            </a:r>
            <a:r>
              <a:rPr kumimoji="1" lang="en-US" altLang="zh-CN" sz="2000" i="1" dirty="0" smtClean="0">
                <a:solidFill>
                  <a:srgbClr val="000066"/>
                </a:solidFill>
                <a:latin typeface="Consolas" panose="020B0609020204030204" pitchFamily="49" charset="0"/>
              </a:rPr>
              <a:t>s</a:t>
            </a:r>
            <a:endParaRPr kumimoji="1" lang="en-US" altLang="zh-CN" sz="2000" dirty="0">
              <a:solidFill>
                <a:srgbClr val="000066"/>
              </a:solidFill>
              <a:latin typeface="Consolas" panose="020B0609020204030204" pitchFamily="49" charset="0"/>
            </a:endParaRPr>
          </a:p>
          <a:p>
            <a:pPr marL="0" lvl="2" eaLnBrk="1" hangingPunct="1"/>
            <a:endParaRPr kumimoji="1" lang="en-US" altLang="zh-CN" sz="2000" dirty="0">
              <a:solidFill>
                <a:srgbClr val="000066"/>
              </a:solidFill>
              <a:latin typeface="Consolas" panose="020B0609020204030204" pitchFamily="49" charset="0"/>
              <a:sym typeface="Symbol" pitchFamily="18" charset="2"/>
            </a:endParaRPr>
          </a:p>
          <a:p>
            <a:pPr marL="0" lvl="2" eaLnBrk="1" hangingPunct="1"/>
            <a:r>
              <a:rPr lang="zh-CN" altLang="en-US" sz="2000" dirty="0" smtClean="0">
                <a:solidFill>
                  <a:srgbClr val="000066"/>
                </a:solidFill>
                <a:latin typeface="Consolas" panose="020B0609020204030204" pitchFamily="49" charset="0"/>
                <a:sym typeface="Symbol" pitchFamily="18" charset="2"/>
              </a:rPr>
              <a:t>其中</a:t>
            </a:r>
            <a:r>
              <a:rPr lang="zh-CN" altLang="en-US" sz="2000" dirty="0">
                <a:solidFill>
                  <a:srgbClr val="000066"/>
                </a:solidFill>
                <a:latin typeface="Consolas" panose="020B0609020204030204" pitchFamily="49" charset="0"/>
                <a:sym typeface="Symbol" pitchFamily="18" charset="2"/>
              </a:rPr>
              <a:t>：</a:t>
            </a:r>
            <a:r>
              <a:rPr lang="en-US" altLang="zh-CN" sz="2000" dirty="0">
                <a:solidFill>
                  <a:srgbClr val="000066"/>
                </a:solidFill>
                <a:latin typeface="Consolas" panose="020B0609020204030204" pitchFamily="49" charset="0"/>
                <a:sym typeface="Symbol" pitchFamily="18" charset="2"/>
              </a:rPr>
              <a:t>H(key</a:t>
            </a:r>
            <a:r>
              <a:rPr lang="en-US" altLang="zh-CN" sz="2000" dirty="0" smtClean="0">
                <a:solidFill>
                  <a:srgbClr val="000066"/>
                </a:solidFill>
                <a:latin typeface="Consolas" panose="020B0609020204030204" pitchFamily="49" charset="0"/>
                <a:sym typeface="Symbol" pitchFamily="18" charset="2"/>
              </a:rPr>
              <a:t>)  ——  </a:t>
            </a:r>
            <a:r>
              <a:rPr lang="zh-CN" altLang="zh-CN" sz="2000" dirty="0" smtClean="0">
                <a:solidFill>
                  <a:srgbClr val="000066"/>
                </a:solidFill>
                <a:latin typeface="Consolas" panose="020B0609020204030204" pitchFamily="49" charset="0"/>
                <a:sym typeface="Symbol" pitchFamily="18" charset="2"/>
              </a:rPr>
              <a:t>哈希</a:t>
            </a:r>
            <a:r>
              <a:rPr lang="zh-CN" altLang="zh-CN" sz="2000" dirty="0">
                <a:solidFill>
                  <a:srgbClr val="000066"/>
                </a:solidFill>
                <a:latin typeface="Consolas" panose="020B0609020204030204" pitchFamily="49" charset="0"/>
                <a:sym typeface="Symbol" pitchFamily="18" charset="2"/>
              </a:rPr>
              <a:t>函数</a:t>
            </a:r>
          </a:p>
          <a:p>
            <a:pPr marL="0" lvl="3" eaLnBrk="1" hangingPunct="1"/>
            <a:r>
              <a:rPr lang="zh-CN"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m   ——  </a:t>
            </a:r>
            <a:r>
              <a:rPr lang="zh-CN" altLang="zh-CN" sz="2000" dirty="0" smtClean="0">
                <a:solidFill>
                  <a:srgbClr val="000066"/>
                </a:solidFill>
                <a:latin typeface="Consolas" panose="020B0609020204030204" pitchFamily="49" charset="0"/>
                <a:sym typeface="Symbol" pitchFamily="18" charset="2"/>
              </a:rPr>
              <a:t>哈希</a:t>
            </a:r>
            <a:r>
              <a:rPr lang="zh-CN" altLang="zh-CN" sz="2000" dirty="0">
                <a:solidFill>
                  <a:srgbClr val="000066"/>
                </a:solidFill>
                <a:latin typeface="Consolas" panose="020B0609020204030204" pitchFamily="49" charset="0"/>
                <a:sym typeface="Symbol" pitchFamily="18" charset="2"/>
              </a:rPr>
              <a:t>表表长</a:t>
            </a:r>
          </a:p>
          <a:p>
            <a:pPr marL="0" lvl="3" eaLnBrk="1" hangingPunct="1"/>
            <a:r>
              <a:rPr lang="zh-CN" altLang="zh-CN" sz="2000" dirty="0">
                <a:solidFill>
                  <a:srgbClr val="000066"/>
                </a:solidFill>
                <a:latin typeface="Consolas" panose="020B0609020204030204" pitchFamily="49" charset="0"/>
                <a:sym typeface="Symbol" pitchFamily="18" charset="2"/>
              </a:rPr>
              <a:t>          </a:t>
            </a:r>
            <a:r>
              <a:rPr lang="en-US" altLang="zh-CN" sz="2000" dirty="0" smtClean="0">
                <a:solidFill>
                  <a:srgbClr val="000066"/>
                </a:solidFill>
                <a:latin typeface="Consolas" panose="020B0609020204030204" pitchFamily="49" charset="0"/>
                <a:sym typeface="Symbol" pitchFamily="18" charset="2"/>
              </a:rPr>
              <a:t>di  ——  </a:t>
            </a:r>
            <a:r>
              <a:rPr lang="zh-CN" altLang="zh-CN" sz="2000" dirty="0" smtClean="0">
                <a:solidFill>
                  <a:srgbClr val="000066"/>
                </a:solidFill>
                <a:latin typeface="Consolas" panose="020B0609020204030204" pitchFamily="49" charset="0"/>
                <a:sym typeface="Symbol" pitchFamily="18" charset="2"/>
              </a:rPr>
              <a:t>增量</a:t>
            </a:r>
            <a:r>
              <a:rPr lang="zh-CN" altLang="zh-CN" sz="2000" dirty="0">
                <a:solidFill>
                  <a:srgbClr val="000066"/>
                </a:solidFill>
                <a:latin typeface="Consolas" panose="020B0609020204030204" pitchFamily="49" charset="0"/>
                <a:sym typeface="Symbol" pitchFamily="18" charset="2"/>
              </a:rPr>
              <a:t>序列</a:t>
            </a:r>
            <a:endParaRPr lang="zh-CN" altLang="en-US" sz="2000" dirty="0">
              <a:solidFill>
                <a:srgbClr val="000066"/>
              </a:solidFill>
              <a:latin typeface="Consolas" panose="020B0609020204030204" pitchFamily="49" charset="0"/>
              <a:sym typeface="Symbol" pitchFamily="18" charset="2"/>
            </a:endParaRP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684213" y="1125538"/>
            <a:ext cx="7920037" cy="5327650"/>
          </a:xfrm>
        </p:spPr>
        <p:txBody>
          <a:bodyPr/>
          <a:lstStyle/>
          <a:p>
            <a:pPr algn="just" eaLnBrk="1" hangingPunct="1">
              <a:lnSpc>
                <a:spcPct val="90000"/>
              </a:lnSpc>
            </a:pPr>
            <a:r>
              <a:rPr kumimoji="1" lang="zh-CN" altLang="en-US" smtClean="0">
                <a:latin typeface="宋体" charset="-122"/>
              </a:rPr>
              <a:t>处理冲突的方法</a:t>
            </a:r>
            <a:r>
              <a:rPr kumimoji="1" lang="en-US" altLang="zh-CN" smtClean="0">
                <a:latin typeface="宋体" charset="-122"/>
              </a:rPr>
              <a:t>——</a:t>
            </a:r>
            <a:r>
              <a:rPr kumimoji="1" lang="zh-CN" altLang="en-US" smtClean="0">
                <a:latin typeface="宋体" charset="-122"/>
              </a:rPr>
              <a:t>开放地址法</a:t>
            </a:r>
          </a:p>
          <a:p>
            <a:pPr lvl="1" algn="just" eaLnBrk="1" hangingPunct="1">
              <a:lnSpc>
                <a:spcPct val="90000"/>
              </a:lnSpc>
            </a:pPr>
            <a:r>
              <a:rPr lang="zh-CN" altLang="en-US" smtClean="0">
                <a:latin typeface="幼圆" pitchFamily="49" charset="-122"/>
              </a:rPr>
              <a:t>增量序列的不同取法，又构成不同的开放地址法</a:t>
            </a:r>
          </a:p>
          <a:p>
            <a:pPr lvl="2" algn="just" eaLnBrk="1" hangingPunct="1">
              <a:lnSpc>
                <a:spcPct val="90000"/>
              </a:lnSpc>
            </a:pPr>
            <a:r>
              <a:rPr lang="zh-CN" altLang="en-US" smtClean="0">
                <a:sym typeface="Monotype Sorts" pitchFamily="2" charset="2"/>
              </a:rPr>
              <a:t>线性探测再散列</a:t>
            </a:r>
          </a:p>
          <a:p>
            <a:pPr lvl="2" algn="just" eaLnBrk="1" hangingPunct="1">
              <a:lnSpc>
                <a:spcPct val="90000"/>
              </a:lnSpc>
              <a:buFont typeface="Wingdings" pitchFamily="2" charset="2"/>
              <a:buNone/>
            </a:pPr>
            <a:r>
              <a:rPr lang="zh-CN" altLang="en-US" smtClean="0">
                <a:sym typeface="Monotype Sorts" pitchFamily="2" charset="2"/>
              </a:rPr>
              <a:t>          </a:t>
            </a:r>
            <a:r>
              <a:rPr lang="en-US" altLang="zh-CN" smtClean="0">
                <a:sym typeface="Monotype Sorts" pitchFamily="2" charset="2"/>
              </a:rPr>
              <a:t>di=1,2,…,m-1</a:t>
            </a:r>
          </a:p>
          <a:p>
            <a:pPr lvl="2" algn="just" eaLnBrk="1" hangingPunct="1">
              <a:lnSpc>
                <a:spcPct val="90000"/>
              </a:lnSpc>
            </a:pPr>
            <a:r>
              <a:rPr lang="zh-CN" altLang="en-US" smtClean="0">
                <a:sym typeface="Monotype Sorts" pitchFamily="2" charset="2"/>
              </a:rPr>
              <a:t>二次探测再散列 </a:t>
            </a:r>
          </a:p>
          <a:p>
            <a:pPr lvl="2" algn="just" eaLnBrk="1" hangingPunct="1">
              <a:lnSpc>
                <a:spcPct val="90000"/>
              </a:lnSpc>
              <a:buFont typeface="Wingdings" pitchFamily="2" charset="2"/>
              <a:buNone/>
            </a:pPr>
            <a:r>
              <a:rPr lang="zh-CN" altLang="en-US" smtClean="0">
                <a:sym typeface="Monotype Sorts" pitchFamily="2" charset="2"/>
              </a:rPr>
              <a:t>  </a:t>
            </a:r>
            <a:r>
              <a:rPr lang="en-US" altLang="zh-CN" smtClean="0">
                <a:sym typeface="Monotype Sorts" pitchFamily="2" charset="2"/>
              </a:rPr>
              <a:t>di=1</a:t>
            </a:r>
            <a:r>
              <a:rPr lang="en-US" altLang="zh-CN" baseline="50000" smtClean="0"/>
              <a:t>2 </a:t>
            </a:r>
            <a:r>
              <a:rPr lang="en-US" altLang="zh-CN" smtClean="0">
                <a:sym typeface="Monotype Sorts" pitchFamily="2" charset="2"/>
              </a:rPr>
              <a:t>, -1</a:t>
            </a:r>
            <a:r>
              <a:rPr lang="en-US" altLang="zh-CN" baseline="50000" smtClean="0"/>
              <a:t>2</a:t>
            </a:r>
            <a:r>
              <a:rPr lang="en-US" altLang="zh-CN" smtClean="0">
                <a:sym typeface="Monotype Sorts" pitchFamily="2" charset="2"/>
              </a:rPr>
              <a:t>, 2</a:t>
            </a:r>
            <a:r>
              <a:rPr lang="en-US" altLang="zh-CN" baseline="50000" smtClean="0"/>
              <a:t>2</a:t>
            </a:r>
            <a:r>
              <a:rPr lang="en-US" altLang="zh-CN" smtClean="0">
                <a:sym typeface="Monotype Sorts" pitchFamily="2" charset="2"/>
              </a:rPr>
              <a:t>, -2</a:t>
            </a:r>
            <a:r>
              <a:rPr lang="en-US" altLang="zh-CN" baseline="50000" smtClean="0"/>
              <a:t>2</a:t>
            </a:r>
            <a:r>
              <a:rPr lang="en-US" altLang="zh-CN" smtClean="0">
                <a:sym typeface="Monotype Sorts" pitchFamily="2" charset="2"/>
              </a:rPr>
              <a:t>, …,+k</a:t>
            </a:r>
            <a:r>
              <a:rPr lang="en-US" altLang="zh-CN" baseline="50000" smtClean="0"/>
              <a:t>2</a:t>
            </a:r>
            <a:r>
              <a:rPr lang="en-US" altLang="zh-CN" smtClean="0">
                <a:sym typeface="Monotype Sorts" pitchFamily="2" charset="2"/>
              </a:rPr>
              <a:t>, -k</a:t>
            </a:r>
            <a:r>
              <a:rPr lang="en-US" altLang="zh-CN" baseline="50000" smtClean="0"/>
              <a:t>2</a:t>
            </a:r>
            <a:r>
              <a:rPr lang="en-US" altLang="zh-CN" smtClean="0">
                <a:sym typeface="Monotype Sorts" pitchFamily="2" charset="2"/>
              </a:rPr>
              <a:t>(k </a:t>
            </a:r>
            <a:r>
              <a:rPr lang="en-US" altLang="zh-CN" smtClean="0">
                <a:sym typeface="Symbol" pitchFamily="18" charset="2"/>
              </a:rPr>
              <a:t></a:t>
            </a:r>
            <a:r>
              <a:rPr lang="en-US" altLang="zh-CN" smtClean="0">
                <a:sym typeface="Monotype Sorts" pitchFamily="2" charset="2"/>
              </a:rPr>
              <a:t> m/2)</a:t>
            </a:r>
          </a:p>
          <a:p>
            <a:pPr lvl="2" algn="just" eaLnBrk="1" hangingPunct="1">
              <a:lnSpc>
                <a:spcPct val="90000"/>
              </a:lnSpc>
            </a:pPr>
            <a:r>
              <a:rPr lang="zh-CN" altLang="zh-CN" smtClean="0">
                <a:sym typeface="Symbol" pitchFamily="18" charset="2"/>
              </a:rPr>
              <a:t>伪随机探测再散列：</a:t>
            </a:r>
            <a:r>
              <a:rPr lang="en-US" altLang="zh-CN" smtClean="0">
                <a:sym typeface="Symbol" pitchFamily="18" charset="2"/>
              </a:rPr>
              <a:t>di=</a:t>
            </a:r>
            <a:r>
              <a:rPr lang="zh-CN" altLang="zh-CN" smtClean="0">
                <a:sym typeface="Symbol" pitchFamily="18" charset="2"/>
              </a:rPr>
              <a:t>伪随机数序列</a:t>
            </a:r>
            <a:endParaRPr lang="zh-CN" altLang="en-US" smtClean="0">
              <a:sym typeface="Monotype Sorts" pitchFamily="2" charset="2"/>
            </a:endParaRPr>
          </a:p>
          <a:p>
            <a:pPr algn="just" eaLnBrk="1" hangingPunct="1">
              <a:lnSpc>
                <a:spcPct val="90000"/>
              </a:lnSpc>
              <a:buFont typeface="Wingdings" pitchFamily="2" charset="2"/>
              <a:buNone/>
            </a:pPr>
            <a:endParaRPr lang="zh-CN" altLang="en-US" sz="2400" smtClean="0">
              <a:sym typeface="Monotype Sorts" pitchFamily="2" charset="2"/>
            </a:endParaRPr>
          </a:p>
          <a:p>
            <a:pPr lvl="2" algn="just" eaLnBrk="1" hangingPunct="1">
              <a:lnSpc>
                <a:spcPct val="90000"/>
              </a:lnSpc>
            </a:pPr>
            <a:endParaRPr lang="zh-CN" altLang="en-US" smtClean="0"/>
          </a:p>
          <a:p>
            <a:pPr lvl="2" eaLnBrk="1" hangingPunct="1">
              <a:lnSpc>
                <a:spcPct val="90000"/>
              </a:lnSpc>
            </a:pPr>
            <a:endParaRPr lang="zh-CN" altLang="zh-CN" sz="2800" smtClean="0">
              <a:sym typeface="Symbol" pitchFamily="18" charset="2"/>
            </a:endParaRPr>
          </a:p>
          <a:p>
            <a:pPr lvl="1" algn="just" eaLnBrk="1" hangingPunct="1">
              <a:lnSpc>
                <a:spcPct val="90000"/>
              </a:lnSpc>
            </a:pPr>
            <a:endParaRPr kumimoji="1" lang="en-US" altLang="zh-CN" smtClean="0">
              <a:latin typeface="宋体" charset="-122"/>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body" idx="1"/>
          </p:nvPr>
        </p:nvSpPr>
        <p:spPr>
          <a:xfrm>
            <a:off x="684213" y="1125538"/>
            <a:ext cx="7920037" cy="5327650"/>
          </a:xfrm>
        </p:spPr>
        <p:txBody>
          <a:bodyPr/>
          <a:lstStyle/>
          <a:p>
            <a:pPr algn="just" eaLnBrk="1" hangingPunct="1">
              <a:lnSpc>
                <a:spcPct val="90000"/>
              </a:lnSpc>
            </a:pPr>
            <a:r>
              <a:rPr kumimoji="1" lang="zh-CN" altLang="en-US" dirty="0" smtClean="0">
                <a:latin typeface="宋体" charset="-122"/>
              </a:rPr>
              <a:t>处理冲突的方法</a:t>
            </a:r>
            <a:r>
              <a:rPr kumimoji="1" lang="en-US" altLang="zh-CN" dirty="0" smtClean="0">
                <a:latin typeface="宋体" charset="-122"/>
              </a:rPr>
              <a:t>——</a:t>
            </a:r>
            <a:r>
              <a:rPr kumimoji="1" lang="zh-CN" altLang="en-US" dirty="0" smtClean="0">
                <a:latin typeface="宋体" charset="-122"/>
              </a:rPr>
              <a:t>链地址法</a:t>
            </a:r>
          </a:p>
          <a:p>
            <a:pPr lvl="1" eaLnBrk="1" hangingPunct="1">
              <a:lnSpc>
                <a:spcPct val="90000"/>
              </a:lnSpc>
            </a:pPr>
            <a:r>
              <a:rPr lang="zh-CN" altLang="en-US" dirty="0" smtClean="0"/>
              <a:t>方法</a:t>
            </a:r>
          </a:p>
          <a:p>
            <a:pPr lvl="2" eaLnBrk="1" hangingPunct="1">
              <a:lnSpc>
                <a:spcPct val="90000"/>
              </a:lnSpc>
            </a:pPr>
            <a:r>
              <a:rPr lang="zh-CN" altLang="en-US" dirty="0" smtClean="0"/>
              <a:t>将所有哈希地址相同的记录都链接在同一链表中，并用一维数组存放头指针</a:t>
            </a:r>
          </a:p>
          <a:p>
            <a:pPr lvl="1" eaLnBrk="1" hangingPunct="1">
              <a:lnSpc>
                <a:spcPct val="90000"/>
              </a:lnSpc>
            </a:pPr>
            <a:r>
              <a:rPr kumimoji="1" lang="zh-CN" altLang="en-US" sz="2400" dirty="0" smtClean="0"/>
              <a:t>例：已知关键字</a:t>
            </a:r>
            <a:r>
              <a:rPr kumimoji="1" lang="en-US" altLang="zh-CN" sz="2400" dirty="0" smtClean="0"/>
              <a:t>(19,14,21,1,69,25,84,37,55,12,10,79) </a:t>
            </a:r>
            <a:r>
              <a:rPr kumimoji="1" lang="zh-CN" altLang="en-US" sz="2400" dirty="0" smtClean="0"/>
              <a:t>，哈希函数为：</a:t>
            </a:r>
            <a:r>
              <a:rPr kumimoji="1" lang="en-US" altLang="zh-CN" sz="2400" dirty="0" smtClean="0"/>
              <a:t>H(key)=key MOD 8</a:t>
            </a:r>
            <a:r>
              <a:rPr kumimoji="1" lang="zh-CN" altLang="en-US" sz="2400" dirty="0" smtClean="0"/>
              <a:t>，</a:t>
            </a:r>
            <a:r>
              <a:rPr kumimoji="1" lang="zh-CN" altLang="zh-CN" sz="2400" dirty="0" smtClean="0"/>
              <a:t>用链地址法处理冲突</a:t>
            </a:r>
            <a:endParaRPr kumimoji="1" lang="zh-CN" altLang="en-US" sz="2400" dirty="0" smtClean="0"/>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body" idx="1"/>
          </p:nvPr>
        </p:nvSpPr>
        <p:spPr>
          <a:xfrm>
            <a:off x="684213" y="1125538"/>
            <a:ext cx="7920037" cy="5327650"/>
          </a:xfrm>
        </p:spPr>
        <p:txBody>
          <a:bodyPr/>
          <a:lstStyle/>
          <a:p>
            <a:pPr algn="just" eaLnBrk="1" hangingPunct="1"/>
            <a:r>
              <a:rPr kumimoji="1" lang="zh-CN" altLang="en-US" sz="3600" dirty="0" smtClean="0">
                <a:latin typeface="宋体" charset="-122"/>
              </a:rPr>
              <a:t>处理冲突的方法</a:t>
            </a:r>
            <a:r>
              <a:rPr kumimoji="1" lang="en-US" altLang="zh-CN" sz="3600" dirty="0" smtClean="0">
                <a:latin typeface="宋体" charset="-122"/>
              </a:rPr>
              <a:t>——</a:t>
            </a:r>
            <a:r>
              <a:rPr kumimoji="1" lang="zh-CN" altLang="en-US" sz="3600" dirty="0" smtClean="0">
                <a:latin typeface="宋体" charset="-122"/>
              </a:rPr>
              <a:t>链地址法</a:t>
            </a:r>
          </a:p>
        </p:txBody>
      </p:sp>
      <p:grpSp>
        <p:nvGrpSpPr>
          <p:cNvPr id="96259" name="Group 3"/>
          <p:cNvGrpSpPr>
            <a:grpSpLocks/>
          </p:cNvGrpSpPr>
          <p:nvPr/>
        </p:nvGrpSpPr>
        <p:grpSpPr bwMode="auto">
          <a:xfrm>
            <a:off x="2047875" y="4678363"/>
            <a:ext cx="1379538" cy="406400"/>
            <a:chOff x="1976" y="2813"/>
            <a:chExt cx="869" cy="218"/>
          </a:xfrm>
        </p:grpSpPr>
        <p:sp>
          <p:nvSpPr>
            <p:cNvPr id="96324" name="Rectangle 4"/>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21</a:t>
              </a:r>
            </a:p>
          </p:txBody>
        </p:sp>
        <p:sp>
          <p:nvSpPr>
            <p:cNvPr id="96325" name="Line 5"/>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26" name="Line 6"/>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96260" name="Group 7"/>
          <p:cNvGrpSpPr>
            <a:grpSpLocks/>
          </p:cNvGrpSpPr>
          <p:nvPr/>
        </p:nvGrpSpPr>
        <p:grpSpPr bwMode="auto">
          <a:xfrm>
            <a:off x="1187450" y="1844675"/>
            <a:ext cx="1023938" cy="4321175"/>
            <a:chOff x="748" y="1162"/>
            <a:chExt cx="645" cy="2722"/>
          </a:xfrm>
        </p:grpSpPr>
        <p:sp>
          <p:nvSpPr>
            <p:cNvPr id="96314" name="Rectangle 8"/>
            <p:cNvSpPr>
              <a:spLocks noChangeArrowheads="1"/>
            </p:cNvSpPr>
            <p:nvPr/>
          </p:nvSpPr>
          <p:spPr bwMode="auto">
            <a:xfrm>
              <a:off x="1020" y="1162"/>
              <a:ext cx="373" cy="2722"/>
            </a:xfrm>
            <a:prstGeom prst="rect">
              <a:avLst/>
            </a:prstGeom>
            <a:noFill/>
            <a:ln w="9525">
              <a:solidFill>
                <a:srgbClr val="000066"/>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15" name="Line 9"/>
            <p:cNvSpPr>
              <a:spLocks noChangeShapeType="1"/>
            </p:cNvSpPr>
            <p:nvPr/>
          </p:nvSpPr>
          <p:spPr bwMode="auto">
            <a:xfrm>
              <a:off x="1020" y="1480"/>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16" name="Line 10"/>
            <p:cNvSpPr>
              <a:spLocks noChangeShapeType="1"/>
            </p:cNvSpPr>
            <p:nvPr/>
          </p:nvSpPr>
          <p:spPr bwMode="auto">
            <a:xfrm>
              <a:off x="1020" y="1933"/>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17" name="Line 11"/>
            <p:cNvSpPr>
              <a:spLocks noChangeShapeType="1"/>
            </p:cNvSpPr>
            <p:nvPr/>
          </p:nvSpPr>
          <p:spPr bwMode="auto">
            <a:xfrm>
              <a:off x="1020" y="2296"/>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18" name="Line 12"/>
            <p:cNvSpPr>
              <a:spLocks noChangeShapeType="1"/>
            </p:cNvSpPr>
            <p:nvPr/>
          </p:nvSpPr>
          <p:spPr bwMode="auto">
            <a:xfrm>
              <a:off x="1020" y="2614"/>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19" name="Line 13"/>
            <p:cNvSpPr>
              <a:spLocks noChangeShapeType="1"/>
            </p:cNvSpPr>
            <p:nvPr/>
          </p:nvSpPr>
          <p:spPr bwMode="auto">
            <a:xfrm>
              <a:off x="1020" y="2931"/>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20" name="Line 14"/>
            <p:cNvSpPr>
              <a:spLocks noChangeShapeType="1"/>
            </p:cNvSpPr>
            <p:nvPr/>
          </p:nvSpPr>
          <p:spPr bwMode="auto">
            <a:xfrm>
              <a:off x="1020" y="3294"/>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21" name="Line 15"/>
            <p:cNvSpPr>
              <a:spLocks noChangeShapeType="1"/>
            </p:cNvSpPr>
            <p:nvPr/>
          </p:nvSpPr>
          <p:spPr bwMode="auto">
            <a:xfrm>
              <a:off x="1020" y="3566"/>
              <a:ext cx="37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22" name="Text Box 16"/>
            <p:cNvSpPr txBox="1">
              <a:spLocks noChangeArrowheads="1"/>
            </p:cNvSpPr>
            <p:nvPr/>
          </p:nvSpPr>
          <p:spPr bwMode="auto">
            <a:xfrm>
              <a:off x="748" y="1162"/>
              <a:ext cx="344" cy="2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0   1   2   3   4   5  6   7</a:t>
              </a:r>
            </a:p>
          </p:txBody>
        </p:sp>
        <p:sp>
          <p:nvSpPr>
            <p:cNvPr id="96323" name="Text Box 17"/>
            <p:cNvSpPr txBox="1">
              <a:spLocks noChangeArrowheads="1"/>
            </p:cNvSpPr>
            <p:nvPr/>
          </p:nvSpPr>
          <p:spPr bwMode="auto">
            <a:xfrm>
              <a:off x="1111" y="1207"/>
              <a:ext cx="19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a:t>
              </a:r>
            </a:p>
          </p:txBody>
        </p:sp>
      </p:grpSp>
      <p:grpSp>
        <p:nvGrpSpPr>
          <p:cNvPr id="96261" name="Group 18"/>
          <p:cNvGrpSpPr>
            <a:grpSpLocks/>
          </p:cNvGrpSpPr>
          <p:nvPr/>
        </p:nvGrpSpPr>
        <p:grpSpPr bwMode="auto">
          <a:xfrm>
            <a:off x="2047875" y="2420938"/>
            <a:ext cx="1379538" cy="406400"/>
            <a:chOff x="1976" y="2813"/>
            <a:chExt cx="869" cy="218"/>
          </a:xfrm>
        </p:grpSpPr>
        <p:sp>
          <p:nvSpPr>
            <p:cNvPr id="96311" name="Rectangle 19"/>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1</a:t>
              </a:r>
            </a:p>
          </p:txBody>
        </p:sp>
        <p:sp>
          <p:nvSpPr>
            <p:cNvPr id="96312" name="Line 20"/>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13" name="Line 2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96262" name="Group 22"/>
          <p:cNvGrpSpPr>
            <a:grpSpLocks/>
          </p:cNvGrpSpPr>
          <p:nvPr/>
        </p:nvGrpSpPr>
        <p:grpSpPr bwMode="auto">
          <a:xfrm>
            <a:off x="3336478" y="4652963"/>
            <a:ext cx="1379538" cy="404812"/>
            <a:chOff x="1976" y="2813"/>
            <a:chExt cx="869" cy="218"/>
          </a:xfrm>
        </p:grpSpPr>
        <p:sp>
          <p:nvSpPr>
            <p:cNvPr id="96308" name="Rectangle 23"/>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69</a:t>
              </a:r>
            </a:p>
          </p:txBody>
        </p:sp>
        <p:sp>
          <p:nvSpPr>
            <p:cNvPr id="96309" name="Line 24"/>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10" name="Line 2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96263" name="Group 26"/>
          <p:cNvGrpSpPr>
            <a:grpSpLocks/>
          </p:cNvGrpSpPr>
          <p:nvPr/>
        </p:nvGrpSpPr>
        <p:grpSpPr bwMode="auto">
          <a:xfrm>
            <a:off x="3336478" y="2420938"/>
            <a:ext cx="1379538" cy="406400"/>
            <a:chOff x="1976" y="2813"/>
            <a:chExt cx="869" cy="218"/>
          </a:xfrm>
        </p:grpSpPr>
        <p:sp>
          <p:nvSpPr>
            <p:cNvPr id="96305" name="Rectangle 27"/>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25</a:t>
              </a:r>
            </a:p>
          </p:txBody>
        </p:sp>
        <p:sp>
          <p:nvSpPr>
            <p:cNvPr id="96306" name="Line 28"/>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07" name="Line 29"/>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96264" name="Group 30"/>
          <p:cNvGrpSpPr>
            <a:grpSpLocks/>
          </p:cNvGrpSpPr>
          <p:nvPr/>
        </p:nvGrpSpPr>
        <p:grpSpPr bwMode="auto">
          <a:xfrm>
            <a:off x="2047875" y="3670300"/>
            <a:ext cx="1379538" cy="406400"/>
            <a:chOff x="1976" y="2813"/>
            <a:chExt cx="869" cy="218"/>
          </a:xfrm>
        </p:grpSpPr>
        <p:sp>
          <p:nvSpPr>
            <p:cNvPr id="96302" name="Rectangle 31"/>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19</a:t>
              </a:r>
            </a:p>
          </p:txBody>
        </p:sp>
        <p:sp>
          <p:nvSpPr>
            <p:cNvPr id="96303" name="Line 32"/>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04" name="Line 33"/>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96265" name="Group 34"/>
          <p:cNvGrpSpPr>
            <a:grpSpLocks/>
          </p:cNvGrpSpPr>
          <p:nvPr/>
        </p:nvGrpSpPr>
        <p:grpSpPr bwMode="auto">
          <a:xfrm>
            <a:off x="2047875" y="5726112"/>
            <a:ext cx="1379537" cy="404813"/>
            <a:chOff x="1976" y="2813"/>
            <a:chExt cx="869" cy="218"/>
          </a:xfrm>
        </p:grpSpPr>
        <p:sp>
          <p:nvSpPr>
            <p:cNvPr id="96299" name="Rectangle 35"/>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55</a:t>
              </a:r>
            </a:p>
          </p:txBody>
        </p:sp>
        <p:sp>
          <p:nvSpPr>
            <p:cNvPr id="96300" name="Line 36"/>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301" name="Line 37"/>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96266" name="Group 38"/>
          <p:cNvGrpSpPr>
            <a:grpSpLocks/>
          </p:cNvGrpSpPr>
          <p:nvPr/>
        </p:nvGrpSpPr>
        <p:grpSpPr bwMode="auto">
          <a:xfrm>
            <a:off x="2047875" y="4189413"/>
            <a:ext cx="1379538" cy="406400"/>
            <a:chOff x="1976" y="2813"/>
            <a:chExt cx="869" cy="218"/>
          </a:xfrm>
        </p:grpSpPr>
        <p:sp>
          <p:nvSpPr>
            <p:cNvPr id="96296" name="Rectangle 39"/>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84</a:t>
              </a:r>
            </a:p>
          </p:txBody>
        </p:sp>
        <p:sp>
          <p:nvSpPr>
            <p:cNvPr id="96297" name="Line 40"/>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298" name="Line 41"/>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96267" name="Group 42"/>
          <p:cNvGrpSpPr>
            <a:grpSpLocks/>
          </p:cNvGrpSpPr>
          <p:nvPr/>
        </p:nvGrpSpPr>
        <p:grpSpPr bwMode="auto">
          <a:xfrm>
            <a:off x="3336478" y="4149725"/>
            <a:ext cx="1379538" cy="406400"/>
            <a:chOff x="1976" y="2813"/>
            <a:chExt cx="869" cy="218"/>
          </a:xfrm>
        </p:grpSpPr>
        <p:sp>
          <p:nvSpPr>
            <p:cNvPr id="96293" name="Rectangle 43"/>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12</a:t>
              </a:r>
            </a:p>
          </p:txBody>
        </p:sp>
        <p:sp>
          <p:nvSpPr>
            <p:cNvPr id="96294" name="Line 44"/>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295" name="Line 45"/>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6268" name="Text Box 46"/>
          <p:cNvSpPr txBox="1">
            <a:spLocks noChangeArrowheads="1"/>
          </p:cNvSpPr>
          <p:nvPr/>
        </p:nvSpPr>
        <p:spPr bwMode="auto">
          <a:xfrm>
            <a:off x="5580112" y="4688309"/>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dirty="0">
                <a:solidFill>
                  <a:srgbClr val="000066"/>
                </a:solidFill>
              </a:rPr>
              <a:t>^</a:t>
            </a:r>
          </a:p>
        </p:txBody>
      </p:sp>
      <p:grpSp>
        <p:nvGrpSpPr>
          <p:cNvPr id="96269" name="Group 47"/>
          <p:cNvGrpSpPr>
            <a:grpSpLocks/>
          </p:cNvGrpSpPr>
          <p:nvPr/>
        </p:nvGrpSpPr>
        <p:grpSpPr bwMode="auto">
          <a:xfrm>
            <a:off x="2047875" y="5191125"/>
            <a:ext cx="1379538" cy="406400"/>
            <a:chOff x="1976" y="2813"/>
            <a:chExt cx="869" cy="218"/>
          </a:xfrm>
        </p:grpSpPr>
        <p:sp>
          <p:nvSpPr>
            <p:cNvPr id="96290" name="Rectangle 48"/>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14</a:t>
              </a:r>
            </a:p>
          </p:txBody>
        </p:sp>
        <p:sp>
          <p:nvSpPr>
            <p:cNvPr id="96291" name="Line 49"/>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292" name="Line 50"/>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6270" name="Text Box 51"/>
          <p:cNvSpPr txBox="1">
            <a:spLocks noChangeArrowheads="1"/>
          </p:cNvSpPr>
          <p:nvPr/>
        </p:nvSpPr>
        <p:spPr bwMode="auto">
          <a:xfrm>
            <a:off x="2951535" y="5264373"/>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a:t>
            </a:r>
          </a:p>
        </p:txBody>
      </p:sp>
      <p:sp>
        <p:nvSpPr>
          <p:cNvPr id="96271" name="Text Box 52"/>
          <p:cNvSpPr txBox="1">
            <a:spLocks noChangeArrowheads="1"/>
          </p:cNvSpPr>
          <p:nvPr/>
        </p:nvSpPr>
        <p:spPr bwMode="auto">
          <a:xfrm>
            <a:off x="4311204" y="2456036"/>
            <a:ext cx="4048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dirty="0">
                <a:solidFill>
                  <a:srgbClr val="000066"/>
                </a:solidFill>
              </a:rPr>
              <a:t>^</a:t>
            </a:r>
          </a:p>
        </p:txBody>
      </p:sp>
      <p:sp>
        <p:nvSpPr>
          <p:cNvPr id="96272" name="Text Box 53"/>
          <p:cNvSpPr txBox="1">
            <a:spLocks noChangeArrowheads="1"/>
          </p:cNvSpPr>
          <p:nvPr/>
        </p:nvSpPr>
        <p:spPr bwMode="auto">
          <a:xfrm>
            <a:off x="2951535" y="3248248"/>
            <a:ext cx="4048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a:solidFill>
                  <a:srgbClr val="000066"/>
                </a:solidFill>
              </a:rPr>
              <a:t>^</a:t>
            </a:r>
          </a:p>
        </p:txBody>
      </p:sp>
      <p:sp>
        <p:nvSpPr>
          <p:cNvPr id="96273" name="Text Box 54"/>
          <p:cNvSpPr txBox="1">
            <a:spLocks noChangeArrowheads="1"/>
          </p:cNvSpPr>
          <p:nvPr/>
        </p:nvSpPr>
        <p:spPr bwMode="auto">
          <a:xfrm>
            <a:off x="2951535" y="3751486"/>
            <a:ext cx="4048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dirty="0">
                <a:solidFill>
                  <a:srgbClr val="000066"/>
                </a:solidFill>
              </a:rPr>
              <a:t>^</a:t>
            </a:r>
          </a:p>
        </p:txBody>
      </p:sp>
      <p:sp>
        <p:nvSpPr>
          <p:cNvPr id="96274" name="Text Box 55"/>
          <p:cNvSpPr txBox="1">
            <a:spLocks noChangeArrowheads="1"/>
          </p:cNvSpPr>
          <p:nvPr/>
        </p:nvSpPr>
        <p:spPr bwMode="auto">
          <a:xfrm>
            <a:off x="4283968" y="4221088"/>
            <a:ext cx="303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dirty="0">
                <a:solidFill>
                  <a:srgbClr val="000066"/>
                </a:solidFill>
              </a:rPr>
              <a:t>^</a:t>
            </a:r>
          </a:p>
        </p:txBody>
      </p:sp>
      <p:grpSp>
        <p:nvGrpSpPr>
          <p:cNvPr id="96275" name="Group 56"/>
          <p:cNvGrpSpPr>
            <a:grpSpLocks/>
          </p:cNvGrpSpPr>
          <p:nvPr/>
        </p:nvGrpSpPr>
        <p:grpSpPr bwMode="auto">
          <a:xfrm>
            <a:off x="3336478" y="5748891"/>
            <a:ext cx="1379538" cy="454025"/>
            <a:chOff x="1338" y="3629"/>
            <a:chExt cx="869" cy="286"/>
          </a:xfrm>
        </p:grpSpPr>
        <p:grpSp>
          <p:nvGrpSpPr>
            <p:cNvPr id="96285" name="Group 57"/>
            <p:cNvGrpSpPr>
              <a:grpSpLocks/>
            </p:cNvGrpSpPr>
            <p:nvPr/>
          </p:nvGrpSpPr>
          <p:grpSpPr bwMode="auto">
            <a:xfrm>
              <a:off x="1338" y="3629"/>
              <a:ext cx="869" cy="255"/>
              <a:chOff x="1976" y="2813"/>
              <a:chExt cx="869" cy="218"/>
            </a:xfrm>
          </p:grpSpPr>
          <p:sp>
            <p:nvSpPr>
              <p:cNvPr id="96287" name="Rectangle 58"/>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dirty="0">
                    <a:solidFill>
                      <a:srgbClr val="FF0000"/>
                    </a:solidFill>
                  </a:rPr>
                  <a:t>79</a:t>
                </a:r>
              </a:p>
            </p:txBody>
          </p:sp>
          <p:sp>
            <p:nvSpPr>
              <p:cNvPr id="96288" name="Line 59"/>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289" name="Line 60"/>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6286" name="Text Box 61"/>
            <p:cNvSpPr txBox="1">
              <a:spLocks noChangeArrowheads="1"/>
            </p:cNvSpPr>
            <p:nvPr/>
          </p:nvSpPr>
          <p:spPr bwMode="auto">
            <a:xfrm>
              <a:off x="1927" y="3665"/>
              <a:ext cx="25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dirty="0">
                  <a:solidFill>
                    <a:srgbClr val="000066"/>
                  </a:solidFill>
                </a:rPr>
                <a:t>^</a:t>
              </a:r>
            </a:p>
          </p:txBody>
        </p:sp>
      </p:grpSp>
      <p:sp>
        <p:nvSpPr>
          <p:cNvPr id="96276" name="Text Box 62"/>
          <p:cNvSpPr txBox="1">
            <a:spLocks noChangeArrowheads="1"/>
          </p:cNvSpPr>
          <p:nvPr/>
        </p:nvSpPr>
        <p:spPr bwMode="auto">
          <a:xfrm>
            <a:off x="5292725" y="2133600"/>
            <a:ext cx="3432350" cy="1126462"/>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lnSpc>
                <a:spcPct val="90000"/>
              </a:lnSpc>
              <a:spcBef>
                <a:spcPct val="20000"/>
              </a:spcBef>
              <a:buClr>
                <a:schemeClr val="accent2"/>
              </a:buClr>
              <a:buFont typeface="Wingdings" pitchFamily="2" charset="2"/>
              <a:buNone/>
            </a:pPr>
            <a:r>
              <a:rPr kumimoji="1" lang="zh-CN" altLang="en-US" sz="1600" dirty="0">
                <a:solidFill>
                  <a:srgbClr val="000066"/>
                </a:solidFill>
              </a:rPr>
              <a:t>已知关键字</a:t>
            </a:r>
            <a:r>
              <a:rPr kumimoji="1" lang="en-US" altLang="zh-CN" sz="1600" dirty="0">
                <a:solidFill>
                  <a:srgbClr val="000066"/>
                </a:solidFill>
              </a:rPr>
              <a:t>(19,14,21,1,69,25,</a:t>
            </a:r>
          </a:p>
          <a:p>
            <a:pPr eaLnBrk="1" hangingPunct="1">
              <a:lnSpc>
                <a:spcPct val="90000"/>
              </a:lnSpc>
              <a:spcBef>
                <a:spcPct val="20000"/>
              </a:spcBef>
              <a:buClr>
                <a:schemeClr val="accent2"/>
              </a:buClr>
              <a:buFont typeface="Wingdings" pitchFamily="2" charset="2"/>
              <a:buNone/>
            </a:pPr>
            <a:r>
              <a:rPr kumimoji="1" lang="en-US" altLang="zh-CN" sz="1600" dirty="0">
                <a:solidFill>
                  <a:srgbClr val="000066"/>
                </a:solidFill>
              </a:rPr>
              <a:t>84,37,55,12,10,79) </a:t>
            </a:r>
            <a:r>
              <a:rPr kumimoji="1" lang="zh-CN" altLang="en-US" sz="1600" dirty="0">
                <a:solidFill>
                  <a:srgbClr val="000066"/>
                </a:solidFill>
              </a:rPr>
              <a:t>，哈希函</a:t>
            </a:r>
          </a:p>
          <a:p>
            <a:pPr eaLnBrk="1" hangingPunct="1">
              <a:lnSpc>
                <a:spcPct val="90000"/>
              </a:lnSpc>
              <a:spcBef>
                <a:spcPct val="20000"/>
              </a:spcBef>
              <a:buClr>
                <a:schemeClr val="accent2"/>
              </a:buClr>
              <a:buFont typeface="Wingdings" pitchFamily="2" charset="2"/>
              <a:buNone/>
            </a:pPr>
            <a:r>
              <a:rPr kumimoji="1" lang="zh-CN" altLang="en-US" sz="1600" dirty="0">
                <a:solidFill>
                  <a:srgbClr val="000066"/>
                </a:solidFill>
              </a:rPr>
              <a:t>数为：</a:t>
            </a:r>
            <a:r>
              <a:rPr kumimoji="1" lang="en-US" altLang="zh-CN" sz="1600" dirty="0">
                <a:solidFill>
                  <a:srgbClr val="000066"/>
                </a:solidFill>
              </a:rPr>
              <a:t>H(key)=key MOD </a:t>
            </a:r>
            <a:r>
              <a:rPr kumimoji="1" lang="en-US" altLang="zh-CN" sz="1600" dirty="0" smtClean="0">
                <a:solidFill>
                  <a:srgbClr val="000066"/>
                </a:solidFill>
              </a:rPr>
              <a:t>8</a:t>
            </a:r>
            <a:r>
              <a:rPr kumimoji="1" lang="zh-CN" altLang="en-US" sz="1600" dirty="0" smtClean="0">
                <a:solidFill>
                  <a:srgbClr val="000066"/>
                </a:solidFill>
              </a:rPr>
              <a:t>，</a:t>
            </a:r>
            <a:r>
              <a:rPr kumimoji="1" lang="zh-CN" altLang="zh-CN" sz="1600" dirty="0" smtClean="0">
                <a:solidFill>
                  <a:srgbClr val="000066"/>
                </a:solidFill>
              </a:rPr>
              <a:t>用</a:t>
            </a:r>
            <a:endParaRPr kumimoji="1" lang="zh-CN" altLang="en-US" sz="1600" dirty="0">
              <a:solidFill>
                <a:srgbClr val="000066"/>
              </a:solidFill>
            </a:endParaRPr>
          </a:p>
          <a:p>
            <a:pPr eaLnBrk="1" hangingPunct="1">
              <a:lnSpc>
                <a:spcPct val="90000"/>
              </a:lnSpc>
              <a:spcBef>
                <a:spcPct val="20000"/>
              </a:spcBef>
              <a:buClr>
                <a:schemeClr val="accent2"/>
              </a:buClr>
              <a:buFont typeface="Wingdings" pitchFamily="2" charset="2"/>
              <a:buNone/>
            </a:pPr>
            <a:r>
              <a:rPr kumimoji="1" lang="zh-CN" altLang="zh-CN" sz="1600" dirty="0">
                <a:solidFill>
                  <a:srgbClr val="000066"/>
                </a:solidFill>
              </a:rPr>
              <a:t>链地址法处理冲突</a:t>
            </a:r>
            <a:endParaRPr lang="zh-CN" altLang="en-US" sz="1600" dirty="0"/>
          </a:p>
        </p:txBody>
      </p:sp>
      <p:grpSp>
        <p:nvGrpSpPr>
          <p:cNvPr id="96277" name="Group 63"/>
          <p:cNvGrpSpPr>
            <a:grpSpLocks/>
          </p:cNvGrpSpPr>
          <p:nvPr/>
        </p:nvGrpSpPr>
        <p:grpSpPr bwMode="auto">
          <a:xfrm>
            <a:off x="4632622" y="4652963"/>
            <a:ext cx="1379538" cy="404812"/>
            <a:chOff x="1976" y="2813"/>
            <a:chExt cx="869" cy="218"/>
          </a:xfrm>
        </p:grpSpPr>
        <p:sp>
          <p:nvSpPr>
            <p:cNvPr id="96282" name="Rectangle 64"/>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dirty="0">
                  <a:solidFill>
                    <a:srgbClr val="FF0000"/>
                  </a:solidFill>
                </a:rPr>
                <a:t>37</a:t>
              </a:r>
            </a:p>
          </p:txBody>
        </p:sp>
        <p:sp>
          <p:nvSpPr>
            <p:cNvPr id="96283" name="Line 65"/>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284" name="Line 66"/>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96278" name="Group 67"/>
          <p:cNvGrpSpPr>
            <a:grpSpLocks/>
          </p:cNvGrpSpPr>
          <p:nvPr/>
        </p:nvGrpSpPr>
        <p:grpSpPr bwMode="auto">
          <a:xfrm>
            <a:off x="2047875" y="3141663"/>
            <a:ext cx="1379538" cy="404812"/>
            <a:chOff x="1976" y="2813"/>
            <a:chExt cx="869" cy="218"/>
          </a:xfrm>
        </p:grpSpPr>
        <p:sp>
          <p:nvSpPr>
            <p:cNvPr id="96279" name="Rectangle 68"/>
            <p:cNvSpPr>
              <a:spLocks noChangeArrowheads="1"/>
            </p:cNvSpPr>
            <p:nvPr/>
          </p:nvSpPr>
          <p:spPr bwMode="auto">
            <a:xfrm>
              <a:off x="2234" y="2813"/>
              <a:ext cx="611" cy="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kumimoji="1" lang="en-US" altLang="zh-CN" sz="2000">
                  <a:solidFill>
                    <a:srgbClr val="FF0000"/>
                  </a:solidFill>
                </a:rPr>
                <a:t>10</a:t>
              </a:r>
            </a:p>
          </p:txBody>
        </p:sp>
        <p:sp>
          <p:nvSpPr>
            <p:cNvPr id="96280" name="Line 69"/>
            <p:cNvSpPr>
              <a:spLocks noChangeShapeType="1"/>
            </p:cNvSpPr>
            <p:nvPr/>
          </p:nvSpPr>
          <p:spPr bwMode="auto">
            <a:xfrm>
              <a:off x="2555" y="2813"/>
              <a:ext cx="0" cy="2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6281" name="Line 70"/>
            <p:cNvSpPr>
              <a:spLocks noChangeShapeType="1"/>
            </p:cNvSpPr>
            <p:nvPr/>
          </p:nvSpPr>
          <p:spPr bwMode="auto">
            <a:xfrm>
              <a:off x="1976" y="2927"/>
              <a:ext cx="25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body" idx="1"/>
          </p:nvPr>
        </p:nvSpPr>
        <p:spPr>
          <a:xfrm>
            <a:off x="684213" y="1196975"/>
            <a:ext cx="7920037" cy="4303713"/>
          </a:xfrm>
        </p:spPr>
        <p:txBody>
          <a:bodyPr/>
          <a:lstStyle/>
          <a:p>
            <a:pPr algn="just" eaLnBrk="1" hangingPunct="1"/>
            <a:r>
              <a:rPr kumimoji="1" lang="zh-CN" altLang="en-US" smtClean="0"/>
              <a:t>哈希表的查找</a:t>
            </a:r>
          </a:p>
          <a:p>
            <a:pPr lvl="1" algn="just" eaLnBrk="1" hangingPunct="1"/>
            <a:r>
              <a:rPr lang="zh-CN" altLang="en-US" smtClean="0">
                <a:latin typeface="幼圆" pitchFamily="49" charset="-122"/>
              </a:rPr>
              <a:t>处理过程</a:t>
            </a:r>
          </a:p>
          <a:p>
            <a:pPr lvl="2" algn="just" eaLnBrk="1" hangingPunct="1"/>
            <a:r>
              <a:rPr lang="zh-CN" altLang="en-US" smtClean="0">
                <a:latin typeface="幼圆" pitchFamily="49" charset="-122"/>
              </a:rPr>
              <a:t>用给定的哈希函数构造哈希表</a:t>
            </a:r>
          </a:p>
          <a:p>
            <a:pPr lvl="2" algn="just" eaLnBrk="1" hangingPunct="1"/>
            <a:r>
              <a:rPr lang="zh-CN" altLang="en-US" smtClean="0">
                <a:latin typeface="幼圆" pitchFamily="49" charset="-122"/>
              </a:rPr>
              <a:t>根据选择的冲突处理方法解决地址冲突</a:t>
            </a:r>
          </a:p>
          <a:p>
            <a:pPr lvl="2" algn="just" eaLnBrk="1" hangingPunct="1"/>
            <a:r>
              <a:rPr lang="zh-CN" altLang="en-US" smtClean="0">
                <a:latin typeface="幼圆" pitchFamily="49" charset="-122"/>
              </a:rPr>
              <a:t>在哈希表的基础上执行哈希查找</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684213" y="1196975"/>
            <a:ext cx="7920037" cy="4303713"/>
          </a:xfrm>
        </p:spPr>
        <p:txBody>
          <a:bodyPr/>
          <a:lstStyle/>
          <a:p>
            <a:pPr algn="just" eaLnBrk="1" hangingPunct="1"/>
            <a:r>
              <a:rPr kumimoji="1" lang="zh-CN" altLang="en-US" smtClean="0"/>
              <a:t>哈希表的查找</a:t>
            </a:r>
            <a:r>
              <a:rPr kumimoji="1" lang="en-US" altLang="zh-CN" smtClean="0">
                <a:latin typeface="宋体" charset="-122"/>
              </a:rPr>
              <a:t>(1)</a:t>
            </a:r>
            <a:endParaRPr kumimoji="1" lang="en-US" altLang="zh-CN" smtClean="0"/>
          </a:p>
          <a:p>
            <a:pPr lvl="1" algn="just" eaLnBrk="1" hangingPunct="1"/>
            <a:r>
              <a:rPr lang="zh-CN" altLang="en-US" smtClean="0">
                <a:latin typeface="幼圆" pitchFamily="49" charset="-122"/>
              </a:rPr>
              <a:t>用给定的哈希函数构造哈希表</a:t>
            </a:r>
          </a:p>
          <a:p>
            <a:pPr lvl="2" algn="just" eaLnBrk="1" hangingPunct="1"/>
            <a:r>
              <a:rPr lang="en-US" altLang="zh-CN" smtClean="0">
                <a:latin typeface="宋体" charset="-122"/>
              </a:rPr>
              <a:t>Step1</a:t>
            </a:r>
            <a:r>
              <a:rPr lang="zh-CN" altLang="en-US" smtClean="0">
                <a:latin typeface="宋体" charset="-122"/>
              </a:rPr>
              <a:t>：取数据元素的关键字</a:t>
            </a:r>
            <a:r>
              <a:rPr lang="en-US" altLang="zh-CN" smtClean="0">
                <a:latin typeface="宋体" charset="-122"/>
              </a:rPr>
              <a:t>key</a:t>
            </a:r>
            <a:r>
              <a:rPr lang="zh-CN" altLang="en-US" smtClean="0">
                <a:latin typeface="宋体" charset="-122"/>
              </a:rPr>
              <a:t>，计算其哈希函数值（地址）。若该地址对应的存储空间还没有被占用，则将该元素存入；否则执行</a:t>
            </a:r>
            <a:r>
              <a:rPr lang="en-US" altLang="zh-CN" smtClean="0">
                <a:latin typeface="宋体" charset="-122"/>
              </a:rPr>
              <a:t>step2</a:t>
            </a:r>
            <a:r>
              <a:rPr lang="zh-CN" altLang="en-US" smtClean="0">
                <a:latin typeface="宋体" charset="-122"/>
              </a:rPr>
              <a:t>解决冲突。</a:t>
            </a:r>
          </a:p>
          <a:p>
            <a:pPr lvl="2" algn="just" eaLnBrk="1" hangingPunct="1"/>
            <a:r>
              <a:rPr lang="en-US" altLang="zh-CN" smtClean="0">
                <a:latin typeface="宋体" charset="-122"/>
              </a:rPr>
              <a:t>Step2</a:t>
            </a:r>
            <a:r>
              <a:rPr lang="zh-CN" altLang="en-US" smtClean="0">
                <a:latin typeface="宋体" charset="-122"/>
              </a:rPr>
              <a:t>：根据选择的冲突处理方法，计算关键字</a:t>
            </a:r>
            <a:r>
              <a:rPr lang="en-US" altLang="zh-CN" smtClean="0">
                <a:latin typeface="宋体" charset="-122"/>
              </a:rPr>
              <a:t>key</a:t>
            </a:r>
            <a:r>
              <a:rPr lang="zh-CN" altLang="en-US" smtClean="0">
                <a:latin typeface="宋体" charset="-122"/>
              </a:rPr>
              <a:t>的下一个存储地址。若下一个存储地址仍被占用，则继续执行</a:t>
            </a:r>
            <a:r>
              <a:rPr lang="en-US" altLang="zh-CN" smtClean="0">
                <a:latin typeface="宋体" charset="-122"/>
              </a:rPr>
              <a:t>step2</a:t>
            </a:r>
            <a:r>
              <a:rPr lang="zh-CN" altLang="en-US" smtClean="0">
                <a:latin typeface="宋体" charset="-122"/>
              </a:rPr>
              <a:t>，直到找到能用的存储地址为止</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body" idx="1"/>
          </p:nvPr>
        </p:nvSpPr>
        <p:spPr>
          <a:xfrm>
            <a:off x="684213" y="1196975"/>
            <a:ext cx="7920037" cy="4303713"/>
          </a:xfrm>
        </p:spPr>
        <p:txBody>
          <a:bodyPr/>
          <a:lstStyle/>
          <a:p>
            <a:pPr algn="just" eaLnBrk="1" hangingPunct="1"/>
            <a:r>
              <a:rPr kumimoji="1" lang="zh-CN" altLang="en-US" dirty="0" smtClean="0"/>
              <a:t>哈希表的查找</a:t>
            </a:r>
            <a:r>
              <a:rPr kumimoji="1" lang="en-US" altLang="zh-CN" dirty="0" smtClean="0">
                <a:latin typeface="宋体" charset="-122"/>
              </a:rPr>
              <a:t>(2)</a:t>
            </a:r>
            <a:endParaRPr kumimoji="1" lang="en-US" altLang="zh-CN" dirty="0" smtClean="0"/>
          </a:p>
          <a:p>
            <a:pPr lvl="1" algn="just" eaLnBrk="1" hangingPunct="1"/>
            <a:r>
              <a:rPr lang="zh-CN" altLang="en-US" dirty="0" smtClean="0">
                <a:latin typeface="幼圆" pitchFamily="49" charset="-122"/>
              </a:rPr>
              <a:t>在哈希表的基础上执行哈希查找</a:t>
            </a:r>
          </a:p>
        </p:txBody>
      </p:sp>
      <p:grpSp>
        <p:nvGrpSpPr>
          <p:cNvPr id="99331" name="Group 3"/>
          <p:cNvGrpSpPr>
            <a:grpSpLocks/>
          </p:cNvGrpSpPr>
          <p:nvPr/>
        </p:nvGrpSpPr>
        <p:grpSpPr bwMode="auto">
          <a:xfrm>
            <a:off x="4414838" y="2065338"/>
            <a:ext cx="4284662" cy="4824412"/>
            <a:chOff x="3061" y="819"/>
            <a:chExt cx="2699" cy="3039"/>
          </a:xfrm>
        </p:grpSpPr>
        <p:sp>
          <p:nvSpPr>
            <p:cNvPr id="99334" name="Rectangle 4"/>
            <p:cNvSpPr>
              <a:spLocks noChangeArrowheads="1"/>
            </p:cNvSpPr>
            <p:nvPr/>
          </p:nvSpPr>
          <p:spPr bwMode="auto">
            <a:xfrm>
              <a:off x="3061" y="819"/>
              <a:ext cx="2699" cy="3039"/>
            </a:xfrm>
            <a:prstGeom prst="rect">
              <a:avLst/>
            </a:prstGeom>
            <a:solidFill>
              <a:srgbClr val="FFFFA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9335" name="Group 5"/>
            <p:cNvGrpSpPr>
              <a:grpSpLocks/>
            </p:cNvGrpSpPr>
            <p:nvPr/>
          </p:nvGrpSpPr>
          <p:grpSpPr bwMode="auto">
            <a:xfrm>
              <a:off x="3061" y="845"/>
              <a:ext cx="2559" cy="2813"/>
              <a:chOff x="927" y="859"/>
              <a:chExt cx="2559" cy="2813"/>
            </a:xfrm>
          </p:grpSpPr>
          <p:grpSp>
            <p:nvGrpSpPr>
              <p:cNvPr id="99336" name="Group 6"/>
              <p:cNvGrpSpPr>
                <a:grpSpLocks/>
              </p:cNvGrpSpPr>
              <p:nvPr/>
            </p:nvGrpSpPr>
            <p:grpSpPr bwMode="auto">
              <a:xfrm>
                <a:off x="927" y="859"/>
                <a:ext cx="2559" cy="2813"/>
                <a:chOff x="699" y="1200"/>
                <a:chExt cx="2559" cy="2813"/>
              </a:xfrm>
            </p:grpSpPr>
            <p:sp>
              <p:nvSpPr>
                <p:cNvPr id="99341" name="AutoShape 7"/>
                <p:cNvSpPr>
                  <a:spLocks noChangeArrowheads="1"/>
                </p:cNvSpPr>
                <p:nvPr/>
              </p:nvSpPr>
              <p:spPr bwMode="auto">
                <a:xfrm>
                  <a:off x="1769" y="1407"/>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2000" b="0">
                      <a:latin typeface="Times New Roman" pitchFamily="18" charset="0"/>
                    </a:rPr>
                    <a:t>给定</a:t>
                  </a:r>
                  <a:r>
                    <a:rPr kumimoji="1" lang="en-US" altLang="zh-CN" sz="2000" b="0">
                      <a:latin typeface="Times New Roman" pitchFamily="18" charset="0"/>
                    </a:rPr>
                    <a:t>k</a:t>
                  </a:r>
                  <a:r>
                    <a:rPr kumimoji="1" lang="zh-CN" altLang="zh-CN" sz="2000" b="0">
                      <a:latin typeface="Times New Roman" pitchFamily="18" charset="0"/>
                    </a:rPr>
                    <a:t>值</a:t>
                  </a:r>
                  <a:endParaRPr kumimoji="1" lang="zh-CN" altLang="en-US" sz="2000" b="0">
                    <a:latin typeface="Times New Roman" pitchFamily="18" charset="0"/>
                  </a:endParaRPr>
                </a:p>
              </p:txBody>
            </p:sp>
            <p:sp>
              <p:nvSpPr>
                <p:cNvPr id="99342" name="AutoShape 8"/>
                <p:cNvSpPr>
                  <a:spLocks noChangeArrowheads="1"/>
                </p:cNvSpPr>
                <p:nvPr/>
              </p:nvSpPr>
              <p:spPr bwMode="auto">
                <a:xfrm>
                  <a:off x="1782" y="1844"/>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2000" b="0">
                      <a:latin typeface="Times New Roman" pitchFamily="18" charset="0"/>
                    </a:rPr>
                    <a:t>计算</a:t>
                  </a:r>
                  <a:r>
                    <a:rPr kumimoji="1" lang="en-US" altLang="zh-CN" sz="2000" b="0">
                      <a:latin typeface="Times New Roman" pitchFamily="18" charset="0"/>
                    </a:rPr>
                    <a:t>H(k)</a:t>
                  </a:r>
                </a:p>
              </p:txBody>
            </p:sp>
            <p:sp>
              <p:nvSpPr>
                <p:cNvPr id="99343" name="AutoShape 9"/>
                <p:cNvSpPr>
                  <a:spLocks noChangeArrowheads="1"/>
                </p:cNvSpPr>
                <p:nvPr/>
              </p:nvSpPr>
              <p:spPr bwMode="auto">
                <a:xfrm>
                  <a:off x="1492" y="2279"/>
                  <a:ext cx="1381" cy="365"/>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2000" b="0">
                      <a:latin typeface="Times New Roman" pitchFamily="18" charset="0"/>
                    </a:rPr>
                    <a:t>此地址为空</a:t>
                  </a:r>
                </a:p>
              </p:txBody>
            </p:sp>
            <p:sp>
              <p:nvSpPr>
                <p:cNvPr id="99344" name="AutoShape 10"/>
                <p:cNvSpPr>
                  <a:spLocks noChangeArrowheads="1"/>
                </p:cNvSpPr>
                <p:nvPr/>
              </p:nvSpPr>
              <p:spPr bwMode="auto">
                <a:xfrm>
                  <a:off x="1506" y="2831"/>
                  <a:ext cx="1381" cy="365"/>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2000" b="0">
                      <a:latin typeface="Times New Roman" pitchFamily="18" charset="0"/>
                    </a:rPr>
                    <a:t>关键字</a:t>
                  </a:r>
                  <a:r>
                    <a:rPr kumimoji="1" lang="en-US" altLang="zh-CN" sz="2000" b="0">
                      <a:latin typeface="Times New Roman" pitchFamily="18" charset="0"/>
                    </a:rPr>
                    <a:t>==k</a:t>
                  </a:r>
                </a:p>
              </p:txBody>
            </p:sp>
            <p:sp>
              <p:nvSpPr>
                <p:cNvPr id="99345" name="AutoShape 11"/>
                <p:cNvSpPr>
                  <a:spLocks noChangeArrowheads="1"/>
                </p:cNvSpPr>
                <p:nvPr/>
              </p:nvSpPr>
              <p:spPr bwMode="auto">
                <a:xfrm>
                  <a:off x="699" y="2603"/>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2000" b="0">
                      <a:latin typeface="Times New Roman" pitchFamily="18" charset="0"/>
                    </a:rPr>
                    <a:t>查找失败</a:t>
                  </a:r>
                </a:p>
              </p:txBody>
            </p:sp>
            <p:sp>
              <p:nvSpPr>
                <p:cNvPr id="99346" name="AutoShape 12"/>
                <p:cNvSpPr>
                  <a:spLocks noChangeArrowheads="1"/>
                </p:cNvSpPr>
                <p:nvPr/>
              </p:nvSpPr>
              <p:spPr bwMode="auto">
                <a:xfrm>
                  <a:off x="722" y="3163"/>
                  <a:ext cx="807" cy="23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kumimoji="1" lang="zh-CN" altLang="en-US" sz="2000" b="0">
                      <a:latin typeface="Times New Roman" pitchFamily="18" charset="0"/>
                    </a:rPr>
                    <a:t>查找成功</a:t>
                  </a:r>
                </a:p>
              </p:txBody>
            </p:sp>
            <p:sp>
              <p:nvSpPr>
                <p:cNvPr id="99347" name="AutoShape 13"/>
                <p:cNvSpPr>
                  <a:spLocks noChangeArrowheads="1"/>
                </p:cNvSpPr>
                <p:nvPr/>
              </p:nvSpPr>
              <p:spPr bwMode="auto">
                <a:xfrm>
                  <a:off x="1765" y="3382"/>
                  <a:ext cx="922" cy="448"/>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r>
                    <a:rPr kumimoji="1" lang="zh-CN" altLang="en-US" sz="2000" b="0">
                      <a:latin typeface="Times New Roman" pitchFamily="18" charset="0"/>
                    </a:rPr>
                    <a:t>按处理冲突</a:t>
                  </a:r>
                </a:p>
                <a:p>
                  <a:pPr algn="ctr"/>
                  <a:r>
                    <a:rPr kumimoji="1" lang="zh-CN" altLang="en-US" sz="2000" b="0">
                      <a:latin typeface="Times New Roman" pitchFamily="18" charset="0"/>
                    </a:rPr>
                    <a:t>方法计算</a:t>
                  </a:r>
                  <a:r>
                    <a:rPr kumimoji="1" lang="en-US" altLang="zh-CN" sz="2000" b="0">
                      <a:latin typeface="Times New Roman" pitchFamily="18" charset="0"/>
                    </a:rPr>
                    <a:t>Hi</a:t>
                  </a:r>
                </a:p>
              </p:txBody>
            </p:sp>
            <p:sp>
              <p:nvSpPr>
                <p:cNvPr id="99348" name="Line 14"/>
                <p:cNvSpPr>
                  <a:spLocks noChangeShapeType="1"/>
                </p:cNvSpPr>
                <p:nvPr/>
              </p:nvSpPr>
              <p:spPr bwMode="auto">
                <a:xfrm>
                  <a:off x="2152" y="1200"/>
                  <a:ext cx="0" cy="2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49" name="Line 15"/>
                <p:cNvSpPr>
                  <a:spLocks noChangeShapeType="1"/>
                </p:cNvSpPr>
                <p:nvPr/>
              </p:nvSpPr>
              <p:spPr bwMode="auto">
                <a:xfrm>
                  <a:off x="2172" y="1645"/>
                  <a:ext cx="0" cy="1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0" name="Line 16"/>
                <p:cNvSpPr>
                  <a:spLocks noChangeShapeType="1"/>
                </p:cNvSpPr>
                <p:nvPr/>
              </p:nvSpPr>
              <p:spPr bwMode="auto">
                <a:xfrm>
                  <a:off x="2183" y="2079"/>
                  <a:ext cx="0" cy="1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1" name="Line 17"/>
                <p:cNvSpPr>
                  <a:spLocks noChangeShapeType="1"/>
                </p:cNvSpPr>
                <p:nvPr/>
              </p:nvSpPr>
              <p:spPr bwMode="auto">
                <a:xfrm>
                  <a:off x="2193" y="2648"/>
                  <a:ext cx="0" cy="18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2" name="Line 18"/>
                <p:cNvSpPr>
                  <a:spLocks noChangeShapeType="1"/>
                </p:cNvSpPr>
                <p:nvPr/>
              </p:nvSpPr>
              <p:spPr bwMode="auto">
                <a:xfrm>
                  <a:off x="2193" y="3196"/>
                  <a:ext cx="0" cy="1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3" name="Line 19"/>
                <p:cNvSpPr>
                  <a:spLocks noChangeShapeType="1"/>
                </p:cNvSpPr>
                <p:nvPr/>
              </p:nvSpPr>
              <p:spPr bwMode="auto">
                <a:xfrm flipH="1">
                  <a:off x="1076" y="2462"/>
                  <a:ext cx="39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4" name="Line 20"/>
                <p:cNvSpPr>
                  <a:spLocks noChangeShapeType="1"/>
                </p:cNvSpPr>
                <p:nvPr/>
              </p:nvSpPr>
              <p:spPr bwMode="auto">
                <a:xfrm>
                  <a:off x="1086" y="2462"/>
                  <a:ext cx="0" cy="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5" name="Line 21"/>
                <p:cNvSpPr>
                  <a:spLocks noChangeShapeType="1"/>
                </p:cNvSpPr>
                <p:nvPr/>
              </p:nvSpPr>
              <p:spPr bwMode="auto">
                <a:xfrm flipH="1">
                  <a:off x="1107" y="3010"/>
                  <a:ext cx="4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6" name="Line 22"/>
                <p:cNvSpPr>
                  <a:spLocks noChangeShapeType="1"/>
                </p:cNvSpPr>
                <p:nvPr/>
              </p:nvSpPr>
              <p:spPr bwMode="auto">
                <a:xfrm>
                  <a:off x="1107" y="3020"/>
                  <a:ext cx="0" cy="15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7" name="Line 23"/>
                <p:cNvSpPr>
                  <a:spLocks noChangeShapeType="1"/>
                </p:cNvSpPr>
                <p:nvPr/>
              </p:nvSpPr>
              <p:spPr bwMode="auto">
                <a:xfrm>
                  <a:off x="2203" y="3827"/>
                  <a:ext cx="0" cy="18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8" name="Line 24"/>
                <p:cNvSpPr>
                  <a:spLocks noChangeShapeType="1"/>
                </p:cNvSpPr>
                <p:nvPr/>
              </p:nvSpPr>
              <p:spPr bwMode="auto">
                <a:xfrm>
                  <a:off x="2214" y="4013"/>
                  <a:ext cx="10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59" name="Line 25"/>
                <p:cNvSpPr>
                  <a:spLocks noChangeShapeType="1"/>
                </p:cNvSpPr>
                <p:nvPr/>
              </p:nvSpPr>
              <p:spPr bwMode="auto">
                <a:xfrm flipV="1">
                  <a:off x="3258" y="2203"/>
                  <a:ext cx="0" cy="181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9360" name="Line 26"/>
                <p:cNvSpPr>
                  <a:spLocks noChangeShapeType="1"/>
                </p:cNvSpPr>
                <p:nvPr/>
              </p:nvSpPr>
              <p:spPr bwMode="auto">
                <a:xfrm flipH="1">
                  <a:off x="2183" y="2203"/>
                  <a:ext cx="10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99337" name="Text Box 27"/>
              <p:cNvSpPr txBox="1">
                <a:spLocks noChangeArrowheads="1"/>
              </p:cNvSpPr>
              <p:nvPr/>
            </p:nvSpPr>
            <p:spPr bwMode="auto">
              <a:xfrm>
                <a:off x="1620" y="1895"/>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Y</a:t>
                </a:r>
              </a:p>
            </p:txBody>
          </p:sp>
          <p:sp>
            <p:nvSpPr>
              <p:cNvPr id="99338" name="Text Box 28"/>
              <p:cNvSpPr txBox="1">
                <a:spLocks noChangeArrowheads="1"/>
              </p:cNvSpPr>
              <p:nvPr/>
            </p:nvSpPr>
            <p:spPr bwMode="auto">
              <a:xfrm>
                <a:off x="2431" y="2228"/>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N</a:t>
                </a:r>
              </a:p>
            </p:txBody>
          </p:sp>
          <p:sp>
            <p:nvSpPr>
              <p:cNvPr id="99339" name="Text Box 29"/>
              <p:cNvSpPr txBox="1">
                <a:spLocks noChangeArrowheads="1"/>
              </p:cNvSpPr>
              <p:nvPr/>
            </p:nvSpPr>
            <p:spPr bwMode="auto">
              <a:xfrm>
                <a:off x="1609" y="2473"/>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Y</a:t>
                </a:r>
              </a:p>
            </p:txBody>
          </p:sp>
          <p:sp>
            <p:nvSpPr>
              <p:cNvPr id="99340" name="Text Box 30"/>
              <p:cNvSpPr txBox="1">
                <a:spLocks noChangeArrowheads="1"/>
              </p:cNvSpPr>
              <p:nvPr/>
            </p:nvSpPr>
            <p:spPr bwMode="auto">
              <a:xfrm>
                <a:off x="2420" y="2794"/>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b="0">
                    <a:latin typeface="Times New Roman" pitchFamily="18" charset="0"/>
                  </a:rPr>
                  <a:t>N</a:t>
                </a:r>
              </a:p>
            </p:txBody>
          </p:sp>
        </p:grpSp>
      </p:grpSp>
      <p:sp>
        <p:nvSpPr>
          <p:cNvPr id="99332" name="Text Box 31"/>
          <p:cNvSpPr txBox="1">
            <a:spLocks noChangeArrowheads="1"/>
          </p:cNvSpPr>
          <p:nvPr/>
        </p:nvSpPr>
        <p:spPr bwMode="auto">
          <a:xfrm>
            <a:off x="107950" y="2347913"/>
            <a:ext cx="3978275" cy="1069975"/>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lang="zh-CN" altLang="en-US" sz="1600">
                <a:solidFill>
                  <a:srgbClr val="000066"/>
                </a:solidFill>
              </a:rPr>
              <a:t>对给定</a:t>
            </a:r>
            <a:r>
              <a:rPr lang="en-US" altLang="zh-CN" sz="1600">
                <a:solidFill>
                  <a:srgbClr val="000066"/>
                </a:solidFill>
              </a:rPr>
              <a:t>k</a:t>
            </a:r>
            <a:r>
              <a:rPr lang="zh-CN" altLang="en-US" sz="1600">
                <a:solidFill>
                  <a:srgbClr val="000066"/>
                </a:solidFill>
              </a:rPr>
              <a:t>值，计算哈希地址 </a:t>
            </a:r>
            <a:r>
              <a:rPr lang="en-US" altLang="zh-CN" sz="1600">
                <a:solidFill>
                  <a:srgbClr val="000066"/>
                </a:solidFill>
              </a:rPr>
              <a:t>Di=H</a:t>
            </a:r>
            <a:r>
              <a:rPr lang="zh-CN" altLang="en-US" sz="1600">
                <a:solidFill>
                  <a:srgbClr val="000066"/>
                </a:solidFill>
              </a:rPr>
              <a:t>（</a:t>
            </a:r>
            <a:r>
              <a:rPr lang="en-US" altLang="zh-CN" sz="1600">
                <a:solidFill>
                  <a:srgbClr val="000066"/>
                </a:solidFill>
              </a:rPr>
              <a:t>k</a:t>
            </a:r>
            <a:r>
              <a:rPr lang="zh-CN" altLang="en-US" sz="1600">
                <a:solidFill>
                  <a:srgbClr val="000066"/>
                </a:solidFill>
              </a:rPr>
              <a:t>）；</a:t>
            </a:r>
          </a:p>
          <a:p>
            <a:pPr eaLnBrk="1" hangingPunct="1"/>
            <a:r>
              <a:rPr lang="zh-CN" altLang="en-US" sz="1600">
                <a:solidFill>
                  <a:srgbClr val="000066"/>
                </a:solidFill>
              </a:rPr>
              <a:t>若</a:t>
            </a:r>
            <a:r>
              <a:rPr lang="en-US" altLang="zh-CN" sz="1600">
                <a:solidFill>
                  <a:srgbClr val="000066"/>
                </a:solidFill>
              </a:rPr>
              <a:t>HST[i]</a:t>
            </a:r>
            <a:r>
              <a:rPr lang="zh-CN" altLang="en-US" sz="1600">
                <a:solidFill>
                  <a:srgbClr val="000066"/>
                </a:solidFill>
              </a:rPr>
              <a:t>为空，则查找失败；</a:t>
            </a:r>
          </a:p>
          <a:p>
            <a:pPr eaLnBrk="1" hangingPunct="1"/>
            <a:r>
              <a:rPr lang="zh-CN" altLang="en-US" sz="1600">
                <a:solidFill>
                  <a:srgbClr val="000066"/>
                </a:solidFill>
              </a:rPr>
              <a:t>若</a:t>
            </a:r>
            <a:r>
              <a:rPr lang="en-US" altLang="zh-CN" sz="1600">
                <a:solidFill>
                  <a:srgbClr val="000066"/>
                </a:solidFill>
              </a:rPr>
              <a:t>HST[i]=k</a:t>
            </a:r>
            <a:r>
              <a:rPr lang="zh-CN" altLang="en-US" sz="1600">
                <a:solidFill>
                  <a:srgbClr val="000066"/>
                </a:solidFill>
              </a:rPr>
              <a:t>，则查找成功；</a:t>
            </a:r>
          </a:p>
          <a:p>
            <a:pPr eaLnBrk="1" hangingPunct="1"/>
            <a:r>
              <a:rPr lang="zh-CN" altLang="en-US" sz="1600">
                <a:solidFill>
                  <a:srgbClr val="000066"/>
                </a:solidFill>
              </a:rPr>
              <a:t>否则，执行</a:t>
            </a:r>
            <a:r>
              <a:rPr lang="en-US" altLang="zh-CN" sz="1600">
                <a:solidFill>
                  <a:srgbClr val="000066"/>
                </a:solidFill>
              </a:rPr>
              <a:t>step2</a:t>
            </a:r>
            <a:r>
              <a:rPr lang="zh-CN" altLang="en-US" sz="1600">
                <a:solidFill>
                  <a:srgbClr val="000066"/>
                </a:solidFill>
              </a:rPr>
              <a:t>（处理冲突）</a:t>
            </a:r>
          </a:p>
        </p:txBody>
      </p:sp>
      <p:sp>
        <p:nvSpPr>
          <p:cNvPr id="99333" name="Text Box 32"/>
          <p:cNvSpPr txBox="1">
            <a:spLocks noChangeArrowheads="1"/>
          </p:cNvSpPr>
          <p:nvPr/>
        </p:nvSpPr>
        <p:spPr bwMode="auto">
          <a:xfrm>
            <a:off x="107949" y="3724275"/>
            <a:ext cx="3978275" cy="1323439"/>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eaLnBrk="0" hangingPunct="0">
              <a:defRPr b="1">
                <a:solidFill>
                  <a:schemeClr val="tx1"/>
                </a:solidFill>
                <a:latin typeface="Verdana" pitchFamily="34" charset="0"/>
                <a:ea typeface="宋体" charset="-122"/>
              </a:defRPr>
            </a:lvl1pPr>
            <a:lvl2pPr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marL="0" lvl="1" eaLnBrk="1" hangingPunct="1"/>
            <a:r>
              <a:rPr lang="zh-CN" altLang="en-US" sz="1600" dirty="0">
                <a:solidFill>
                  <a:srgbClr val="000066"/>
                </a:solidFill>
              </a:rPr>
              <a:t>重复计算处理冲突的下一个存储地址</a:t>
            </a:r>
          </a:p>
          <a:p>
            <a:pPr marL="0" lvl="1" eaLnBrk="1" hangingPunct="1"/>
            <a:r>
              <a:rPr lang="en-US" altLang="zh-CN" sz="1600" dirty="0" err="1" smtClean="0">
                <a:solidFill>
                  <a:srgbClr val="000066"/>
                </a:solidFill>
              </a:rPr>
              <a:t>Dk</a:t>
            </a:r>
            <a:r>
              <a:rPr lang="en-US" altLang="zh-CN" sz="1600" dirty="0" smtClean="0">
                <a:solidFill>
                  <a:srgbClr val="000066"/>
                </a:solidFill>
              </a:rPr>
              <a:t>=R</a:t>
            </a:r>
            <a:r>
              <a:rPr lang="zh-CN" altLang="en-US" sz="1600" dirty="0">
                <a:solidFill>
                  <a:srgbClr val="000066"/>
                </a:solidFill>
              </a:rPr>
              <a:t>（</a:t>
            </a:r>
            <a:r>
              <a:rPr lang="en-US" altLang="zh-CN" sz="1600" dirty="0">
                <a:solidFill>
                  <a:srgbClr val="000066"/>
                </a:solidFill>
              </a:rPr>
              <a:t>Dk-1</a:t>
            </a:r>
            <a:r>
              <a:rPr lang="zh-CN" altLang="en-US" sz="1600" dirty="0">
                <a:solidFill>
                  <a:srgbClr val="000066"/>
                </a:solidFill>
              </a:rPr>
              <a:t>），直到</a:t>
            </a:r>
            <a:r>
              <a:rPr lang="en-US" altLang="zh-CN" sz="1600" dirty="0">
                <a:solidFill>
                  <a:srgbClr val="000066"/>
                </a:solidFill>
              </a:rPr>
              <a:t>HST[</a:t>
            </a:r>
            <a:r>
              <a:rPr lang="en-US" altLang="zh-CN" sz="1600" dirty="0" err="1">
                <a:solidFill>
                  <a:srgbClr val="000066"/>
                </a:solidFill>
              </a:rPr>
              <a:t>Dk</a:t>
            </a:r>
            <a:r>
              <a:rPr lang="en-US" altLang="zh-CN" sz="1600" dirty="0">
                <a:solidFill>
                  <a:srgbClr val="000066"/>
                </a:solidFill>
              </a:rPr>
              <a:t>]</a:t>
            </a:r>
          </a:p>
          <a:p>
            <a:pPr marL="0" lvl="1" eaLnBrk="1" hangingPunct="1"/>
            <a:r>
              <a:rPr lang="zh-CN" altLang="en-US" sz="1600" dirty="0">
                <a:solidFill>
                  <a:srgbClr val="000066"/>
                </a:solidFill>
              </a:rPr>
              <a:t>为空，或</a:t>
            </a:r>
            <a:r>
              <a:rPr lang="en-US" altLang="zh-CN" sz="1600" dirty="0">
                <a:solidFill>
                  <a:srgbClr val="000066"/>
                </a:solidFill>
              </a:rPr>
              <a:t>HST[</a:t>
            </a:r>
            <a:r>
              <a:rPr lang="en-US" altLang="zh-CN" sz="1600" dirty="0" err="1">
                <a:solidFill>
                  <a:srgbClr val="000066"/>
                </a:solidFill>
              </a:rPr>
              <a:t>Dk</a:t>
            </a:r>
            <a:r>
              <a:rPr lang="en-US" altLang="zh-CN" sz="1600" dirty="0">
                <a:solidFill>
                  <a:srgbClr val="000066"/>
                </a:solidFill>
              </a:rPr>
              <a:t>]=k</a:t>
            </a:r>
            <a:r>
              <a:rPr lang="zh-CN" altLang="en-US" sz="1600" dirty="0">
                <a:solidFill>
                  <a:srgbClr val="000066"/>
                </a:solidFill>
              </a:rPr>
              <a:t>为止。</a:t>
            </a:r>
          </a:p>
          <a:p>
            <a:pPr marL="0" lvl="1" eaLnBrk="1" hangingPunct="1"/>
            <a:r>
              <a:rPr lang="zh-CN" altLang="en-US" sz="1600" dirty="0" smtClean="0">
                <a:solidFill>
                  <a:srgbClr val="000066"/>
                </a:solidFill>
              </a:rPr>
              <a:t>若</a:t>
            </a:r>
            <a:r>
              <a:rPr lang="en-US" altLang="zh-CN" sz="1600" dirty="0">
                <a:solidFill>
                  <a:srgbClr val="000066"/>
                </a:solidFill>
              </a:rPr>
              <a:t>HST[</a:t>
            </a:r>
            <a:r>
              <a:rPr lang="en-US" altLang="zh-CN" sz="1600" dirty="0" err="1">
                <a:solidFill>
                  <a:srgbClr val="000066"/>
                </a:solidFill>
              </a:rPr>
              <a:t>Dk</a:t>
            </a:r>
            <a:r>
              <a:rPr lang="en-US" altLang="zh-CN" sz="1600" dirty="0">
                <a:solidFill>
                  <a:srgbClr val="000066"/>
                </a:solidFill>
              </a:rPr>
              <a:t>]=k</a:t>
            </a:r>
            <a:r>
              <a:rPr lang="zh-CN" altLang="en-US" sz="1600" dirty="0">
                <a:solidFill>
                  <a:srgbClr val="000066"/>
                </a:solidFill>
              </a:rPr>
              <a:t>，则查找成功，</a:t>
            </a:r>
          </a:p>
          <a:p>
            <a:pPr marL="0" lvl="1" eaLnBrk="1" hangingPunct="1"/>
            <a:r>
              <a:rPr lang="zh-CN" altLang="en-US" sz="1600" dirty="0">
                <a:solidFill>
                  <a:srgbClr val="000066"/>
                </a:solidFill>
              </a:rPr>
              <a:t>否则查找失败。</a:t>
            </a:r>
            <a:endParaRPr lang="zh-CN" altLang="en-US" sz="1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99331"/>
                                        </p:tgtEl>
                                        <p:attrNameLst>
                                          <p:attrName>style.visibility</p:attrName>
                                        </p:attrNameLst>
                                      </p:cBhvr>
                                      <p:to>
                                        <p:strVal val="visible"/>
                                      </p:to>
                                    </p:set>
                                    <p:anim calcmode="lin" valueType="num">
                                      <p:cBhvr additive="base">
                                        <p:cTn id="7" dur="500" fill="hold"/>
                                        <p:tgtEl>
                                          <p:spTgt spid="99331"/>
                                        </p:tgtEl>
                                        <p:attrNameLst>
                                          <p:attrName>ppt_x</p:attrName>
                                        </p:attrNameLst>
                                      </p:cBhvr>
                                      <p:tavLst>
                                        <p:tav tm="0">
                                          <p:val>
                                            <p:strVal val="1+#ppt_w/2"/>
                                          </p:val>
                                        </p:tav>
                                        <p:tav tm="100000">
                                          <p:val>
                                            <p:strVal val="#ppt_x"/>
                                          </p:val>
                                        </p:tav>
                                      </p:tavLst>
                                    </p:anim>
                                    <p:anim calcmode="lin" valueType="num">
                                      <p:cBhvr additive="base">
                                        <p:cTn id="8" dur="500" fill="hold"/>
                                        <p:tgtEl>
                                          <p:spTgt spid="993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9332"/>
                                        </p:tgtEl>
                                        <p:attrNameLst>
                                          <p:attrName>style.visibility</p:attrName>
                                        </p:attrNameLst>
                                      </p:cBhvr>
                                      <p:to>
                                        <p:strVal val="visible"/>
                                      </p:to>
                                    </p:set>
                                    <p:anim calcmode="lin" valueType="num">
                                      <p:cBhvr additive="base">
                                        <p:cTn id="13" dur="500" fill="hold"/>
                                        <p:tgtEl>
                                          <p:spTgt spid="99332"/>
                                        </p:tgtEl>
                                        <p:attrNameLst>
                                          <p:attrName>ppt_x</p:attrName>
                                        </p:attrNameLst>
                                      </p:cBhvr>
                                      <p:tavLst>
                                        <p:tav tm="0">
                                          <p:val>
                                            <p:strVal val="0-#ppt_w/2"/>
                                          </p:val>
                                        </p:tav>
                                        <p:tav tm="100000">
                                          <p:val>
                                            <p:strVal val="#ppt_x"/>
                                          </p:val>
                                        </p:tav>
                                      </p:tavLst>
                                    </p:anim>
                                    <p:anim calcmode="lin" valueType="num">
                                      <p:cBhvr additive="base">
                                        <p:cTn id="14" dur="500" fill="hold"/>
                                        <p:tgtEl>
                                          <p:spTgt spid="993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9333"/>
                                        </p:tgtEl>
                                        <p:attrNameLst>
                                          <p:attrName>style.visibility</p:attrName>
                                        </p:attrNameLst>
                                      </p:cBhvr>
                                      <p:to>
                                        <p:strVal val="visible"/>
                                      </p:to>
                                    </p:set>
                                    <p:anim calcmode="lin" valueType="num">
                                      <p:cBhvr additive="base">
                                        <p:cTn id="19" dur="500" fill="hold"/>
                                        <p:tgtEl>
                                          <p:spTgt spid="99333"/>
                                        </p:tgtEl>
                                        <p:attrNameLst>
                                          <p:attrName>ppt_x</p:attrName>
                                        </p:attrNameLst>
                                      </p:cBhvr>
                                      <p:tavLst>
                                        <p:tav tm="0">
                                          <p:val>
                                            <p:strVal val="0-#ppt_w/2"/>
                                          </p:val>
                                        </p:tav>
                                        <p:tav tm="100000">
                                          <p:val>
                                            <p:strVal val="#ppt_x"/>
                                          </p:val>
                                        </p:tav>
                                      </p:tavLst>
                                    </p:anim>
                                    <p:anim calcmode="lin" valueType="num">
                                      <p:cBhvr additive="base">
                                        <p:cTn id="20" dur="500" fill="hold"/>
                                        <p:tgtEl>
                                          <p:spTgt spid="993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P spid="99333"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0354" name="Rectangle 2"/>
              <p:cNvSpPr>
                <a:spLocks noGrp="1" noChangeArrowheads="1"/>
              </p:cNvSpPr>
              <p:nvPr>
                <p:ph type="body" idx="1"/>
              </p:nvPr>
            </p:nvSpPr>
            <p:spPr>
              <a:xfrm>
                <a:off x="179512" y="1196975"/>
                <a:ext cx="8856984" cy="5327650"/>
              </a:xfrm>
            </p:spPr>
            <p:txBody>
              <a:bodyPr/>
              <a:lstStyle/>
              <a:p>
                <a:pPr algn="just" eaLnBrk="1" hangingPunct="1"/>
                <a:r>
                  <a:rPr kumimoji="1" lang="zh-CN" altLang="en-US" dirty="0" smtClean="0"/>
                  <a:t>哈希查找</a:t>
                </a:r>
                <a:r>
                  <a:rPr kumimoji="1" lang="en-US" altLang="zh-CN" dirty="0" smtClean="0">
                    <a:latin typeface="宋体" charset="-122"/>
                  </a:rPr>
                  <a:t>——</a:t>
                </a:r>
                <a:r>
                  <a:rPr kumimoji="1" lang="zh-CN" altLang="en-US" dirty="0" smtClean="0"/>
                  <a:t>算法分析</a:t>
                </a:r>
              </a:p>
              <a:p>
                <a:pPr lvl="1" eaLnBrk="1" hangingPunct="1"/>
                <a:r>
                  <a:rPr lang="zh-CN" altLang="en-US" dirty="0" smtClean="0"/>
                  <a:t>哈希查找过程仍是一个给定值与关键字进行比较的过程</a:t>
                </a:r>
              </a:p>
              <a:p>
                <a:pPr lvl="2" eaLnBrk="1" hangingPunct="1"/>
                <a:r>
                  <a:rPr lang="zh-CN" altLang="en-US" dirty="0" smtClean="0"/>
                  <a:t>评价哈希查找效率仍要用</a:t>
                </a:r>
                <a:r>
                  <a:rPr lang="en-US" altLang="zh-CN" dirty="0" smtClean="0"/>
                  <a:t>ASL</a:t>
                </a:r>
              </a:p>
              <a:p>
                <a:pPr lvl="3" eaLnBrk="1" hangingPunct="1"/>
                <a14:m>
                  <m:oMath xmlns:m="http://schemas.openxmlformats.org/officeDocument/2006/math">
                    <m:sSub>
                      <m:sSubPr>
                        <m:ctrlPr>
                          <a:rPr lang="en-US" altLang="zh-CN" b="1" i="1" smtClean="0">
                            <a:latin typeface="Cambria Math"/>
                          </a:rPr>
                        </m:ctrlPr>
                      </m:sSubPr>
                      <m:e>
                        <m:r>
                          <a:rPr lang="en-US" altLang="zh-CN" b="1" i="1" smtClean="0">
                            <a:latin typeface="Cambria Math"/>
                          </a:rPr>
                          <m:t>𝑨𝑺𝑳</m:t>
                        </m:r>
                      </m:e>
                      <m:sub>
                        <m:r>
                          <a:rPr lang="en-US" altLang="zh-CN" b="1" i="1" smtClean="0">
                            <a:latin typeface="Cambria Math"/>
                          </a:rPr>
                          <m:t>𝒔𝒖𝒄𝒄</m:t>
                        </m:r>
                      </m:sub>
                    </m:sSub>
                    <m:r>
                      <a:rPr lang="en-US" altLang="zh-CN" b="1" i="1" smtClean="0">
                        <a:latin typeface="Cambria Math"/>
                      </a:rPr>
                      <m:t>=</m:t>
                    </m:r>
                    <m:f>
                      <m:fPr>
                        <m:ctrlPr>
                          <a:rPr lang="en-US" altLang="zh-CN" b="1" i="1" smtClean="0">
                            <a:latin typeface="Cambria Math"/>
                          </a:rPr>
                        </m:ctrlPr>
                      </m:fPr>
                      <m:num>
                        <m:r>
                          <a:rPr lang="en-US" altLang="zh-CN" b="1" i="1" smtClean="0">
                            <a:latin typeface="Cambria Math"/>
                          </a:rPr>
                          <m:t>𝟏</m:t>
                        </m:r>
                      </m:num>
                      <m:den>
                        <m:r>
                          <a:rPr lang="zh-CN" altLang="en-US" i="1">
                            <a:latin typeface="Cambria Math"/>
                          </a:rPr>
                          <m:t>表中</m:t>
                        </m:r>
                        <m:r>
                          <a:rPr lang="zh-CN" altLang="en-US" i="1" smtClean="0">
                            <a:latin typeface="Cambria Math"/>
                          </a:rPr>
                          <m:t>存入</m:t>
                        </m:r>
                        <m:r>
                          <a:rPr lang="zh-CN" altLang="en-US" i="1">
                            <a:latin typeface="Cambria Math"/>
                          </a:rPr>
                          <m:t>关键字</m:t>
                        </m:r>
                        <m:r>
                          <a:rPr lang="zh-CN" altLang="en-US" i="1" smtClean="0">
                            <a:latin typeface="Cambria Math"/>
                          </a:rPr>
                          <m:t>个数</m:t>
                        </m:r>
                        <m:r>
                          <a:rPr lang="en-US" altLang="zh-CN" b="1" i="1" smtClean="0">
                            <a:latin typeface="Cambria Math"/>
                          </a:rPr>
                          <m:t>𝒏</m:t>
                        </m:r>
                      </m:den>
                    </m:f>
                    <m:nary>
                      <m:naryPr>
                        <m:chr m:val="∑"/>
                        <m:limLoc m:val="subSup"/>
                        <m:ctrlPr>
                          <a:rPr lang="en-US" altLang="zh-CN" b="1" i="1" smtClean="0">
                            <a:latin typeface="Cambria Math"/>
                          </a:rPr>
                        </m:ctrlPr>
                      </m:naryPr>
                      <m:sub>
                        <m:r>
                          <m:rPr>
                            <m:brk m:alnAt="25"/>
                          </m:rPr>
                          <a:rPr lang="en-US" altLang="zh-CN" b="1" i="1" smtClean="0">
                            <a:latin typeface="Cambria Math"/>
                          </a:rPr>
                          <m:t>𝒊</m:t>
                        </m:r>
                        <m:r>
                          <a:rPr lang="en-US" altLang="zh-CN" b="1" i="1" smtClean="0">
                            <a:latin typeface="Cambria Math"/>
                          </a:rPr>
                          <m:t>=</m:t>
                        </m:r>
                        <m:r>
                          <a:rPr lang="en-US" altLang="zh-CN" b="1" i="1" smtClean="0">
                            <a:latin typeface="Cambria Math"/>
                          </a:rPr>
                          <m:t>𝟏</m:t>
                        </m:r>
                      </m:sub>
                      <m:sup>
                        <m:r>
                          <a:rPr lang="en-US" altLang="zh-CN" b="1" i="1" smtClean="0">
                            <a:latin typeface="Cambria Math"/>
                          </a:rPr>
                          <m:t>𝒏</m:t>
                        </m:r>
                      </m:sup>
                      <m:e>
                        <m:sSub>
                          <m:sSubPr>
                            <m:ctrlPr>
                              <a:rPr lang="en-US" altLang="zh-CN" b="1" i="1" smtClean="0">
                                <a:latin typeface="Cambria Math"/>
                              </a:rPr>
                            </m:ctrlPr>
                          </m:sSubPr>
                          <m:e>
                            <m:r>
                              <a:rPr lang="en-US" altLang="zh-CN" b="1" i="1" smtClean="0">
                                <a:latin typeface="Cambria Math"/>
                              </a:rPr>
                              <m:t>𝑪</m:t>
                            </m:r>
                          </m:e>
                          <m:sub>
                            <m:r>
                              <a:rPr lang="en-US" altLang="zh-CN" b="1" i="1" smtClean="0">
                                <a:latin typeface="Cambria Math"/>
                              </a:rPr>
                              <m:t>𝒊</m:t>
                            </m:r>
                          </m:sub>
                        </m:sSub>
                      </m:e>
                    </m:nary>
                  </m:oMath>
                </a14:m>
                <a:endParaRPr lang="en-US" altLang="zh-CN" dirty="0" smtClean="0"/>
              </a:p>
              <a:p>
                <a:pPr lvl="4" eaLnBrk="1" hangingPunct="1"/>
                <a:r>
                  <a:rPr lang="zh-CN" altLang="en-US" dirty="0" smtClean="0"/>
                  <a:t>其中</a:t>
                </a:r>
                <a14:m>
                  <m:oMath xmlns:m="http://schemas.openxmlformats.org/officeDocument/2006/math">
                    <m:sSub>
                      <m:sSubPr>
                        <m:ctrlPr>
                          <a:rPr lang="en-US" altLang="zh-CN" i="1" smtClean="0">
                            <a:latin typeface="Cambria Math"/>
                          </a:rPr>
                        </m:ctrlPr>
                      </m:sSubPr>
                      <m:e>
                        <m:r>
                          <a:rPr lang="en-US" altLang="zh-CN" b="1" i="1" smtClean="0">
                            <a:latin typeface="Cambria Math"/>
                          </a:rPr>
                          <m:t>𝑪</m:t>
                        </m:r>
                      </m:e>
                      <m:sub>
                        <m:r>
                          <a:rPr lang="en-US" altLang="zh-CN" b="1" i="1" smtClean="0">
                            <a:latin typeface="Cambria Math"/>
                          </a:rPr>
                          <m:t>𝒊</m:t>
                        </m:r>
                      </m:sub>
                    </m:sSub>
                  </m:oMath>
                </a14:m>
                <a:r>
                  <a:rPr lang="zh-CN" altLang="en-US" dirty="0" smtClean="0"/>
                  <a:t>为查找每个关键值时所需的比较次数</a:t>
                </a:r>
                <a:endParaRPr lang="en-US" altLang="zh-CN" dirty="0" smtClean="0"/>
              </a:p>
              <a:p>
                <a:pPr lvl="3" eaLnBrk="1" hangingPunct="1"/>
                <a14:m>
                  <m:oMath xmlns:m="http://schemas.openxmlformats.org/officeDocument/2006/math">
                    <m:sSub>
                      <m:sSubPr>
                        <m:ctrlPr>
                          <a:rPr lang="en-US" altLang="zh-CN" i="1">
                            <a:latin typeface="Cambria Math"/>
                          </a:rPr>
                        </m:ctrlPr>
                      </m:sSubPr>
                      <m:e>
                        <m:r>
                          <a:rPr lang="en-US" altLang="zh-CN" i="1">
                            <a:latin typeface="Cambria Math"/>
                          </a:rPr>
                          <m:t>𝑨𝑺𝑳</m:t>
                        </m:r>
                      </m:e>
                      <m:sub>
                        <m:r>
                          <a:rPr lang="en-US" altLang="zh-CN" b="1" i="1" smtClean="0">
                            <a:latin typeface="Cambria Math"/>
                          </a:rPr>
                          <m:t>𝒖𝒏</m:t>
                        </m:r>
                        <m:r>
                          <a:rPr lang="en-US" altLang="zh-CN" i="1">
                            <a:latin typeface="Cambria Math"/>
                          </a:rPr>
                          <m:t>𝒔𝒖𝒄𝒄</m:t>
                        </m:r>
                      </m:sub>
                    </m:sSub>
                    <m:r>
                      <a:rPr lang="en-US" altLang="zh-CN" i="1">
                        <a:latin typeface="Cambria Math"/>
                      </a:rPr>
                      <m:t>=</m:t>
                    </m:r>
                    <m:f>
                      <m:fPr>
                        <m:ctrlPr>
                          <a:rPr lang="en-US" altLang="zh-CN" i="1">
                            <a:latin typeface="Cambria Math"/>
                          </a:rPr>
                        </m:ctrlPr>
                      </m:fPr>
                      <m:num>
                        <m:r>
                          <a:rPr lang="en-US" altLang="zh-CN" i="1">
                            <a:latin typeface="Cambria Math"/>
                          </a:rPr>
                          <m:t>𝟏</m:t>
                        </m:r>
                      </m:num>
                      <m:den>
                        <m:r>
                          <a:rPr lang="zh-CN" altLang="en-US" i="1" smtClean="0">
                            <a:latin typeface="Cambria Math"/>
                          </a:rPr>
                          <m:t>散列函数取值</m:t>
                        </m:r>
                        <m:r>
                          <a:rPr lang="zh-CN" altLang="en-US" i="1">
                            <a:latin typeface="Cambria Math"/>
                          </a:rPr>
                          <m:t>个数</m:t>
                        </m:r>
                        <m:r>
                          <a:rPr lang="en-US" altLang="zh-CN" b="1" i="1" smtClean="0">
                            <a:latin typeface="Cambria Math"/>
                          </a:rPr>
                          <m:t>𝒓</m:t>
                        </m:r>
                      </m:den>
                    </m:f>
                    <m:nary>
                      <m:naryPr>
                        <m:chr m:val="∑"/>
                        <m:limLoc m:val="subSup"/>
                        <m:ctrlPr>
                          <a:rPr lang="en-US" altLang="zh-CN" i="1">
                            <a:latin typeface="Cambria Math"/>
                          </a:rPr>
                        </m:ctrlPr>
                      </m:naryPr>
                      <m:sub>
                        <m:r>
                          <m:rPr>
                            <m:brk m:alnAt="25"/>
                          </m:rPr>
                          <a:rPr lang="en-US" altLang="zh-CN" i="1">
                            <a:latin typeface="Cambria Math"/>
                          </a:rPr>
                          <m:t>𝒊</m:t>
                        </m:r>
                        <m:r>
                          <a:rPr lang="en-US" altLang="zh-CN" i="1">
                            <a:latin typeface="Cambria Math"/>
                          </a:rPr>
                          <m:t>=</m:t>
                        </m:r>
                        <m:r>
                          <a:rPr lang="en-US" altLang="zh-CN" i="1">
                            <a:latin typeface="Cambria Math"/>
                          </a:rPr>
                          <m:t>𝟏</m:t>
                        </m:r>
                      </m:sub>
                      <m:sup>
                        <m:r>
                          <a:rPr lang="en-US" altLang="zh-CN" b="1" i="1" smtClean="0">
                            <a:latin typeface="Cambria Math"/>
                          </a:rPr>
                          <m:t>𝒓</m:t>
                        </m:r>
                      </m:sup>
                      <m:e>
                        <m:sSub>
                          <m:sSubPr>
                            <m:ctrlPr>
                              <a:rPr lang="en-US" altLang="zh-CN" i="1">
                                <a:latin typeface="Cambria Math"/>
                              </a:rPr>
                            </m:ctrlPr>
                          </m:sSubPr>
                          <m:e>
                            <m:r>
                              <a:rPr lang="en-US" altLang="zh-CN" i="1">
                                <a:latin typeface="Cambria Math"/>
                              </a:rPr>
                              <m:t>𝑪</m:t>
                            </m:r>
                          </m:e>
                          <m:sub>
                            <m:r>
                              <a:rPr lang="en-US" altLang="zh-CN" i="1">
                                <a:latin typeface="Cambria Math"/>
                              </a:rPr>
                              <m:t>𝒊</m:t>
                            </m:r>
                          </m:sub>
                        </m:sSub>
                      </m:e>
                    </m:nary>
                  </m:oMath>
                </a14:m>
                <a:endParaRPr lang="zh-CN" altLang="en-US" dirty="0" smtClean="0"/>
              </a:p>
              <a:p>
                <a:pPr lvl="4" eaLnBrk="1" hangingPunct="1">
                  <a:buClr>
                    <a:srgbClr val="CC0000"/>
                  </a:buClr>
                </a:pPr>
                <a:r>
                  <a:rPr lang="zh-CN" altLang="en-US" dirty="0"/>
                  <a:t>其中</a:t>
                </a:r>
                <a14:m>
                  <m:oMath xmlns:m="http://schemas.openxmlformats.org/officeDocument/2006/math">
                    <m:sSub>
                      <m:sSubPr>
                        <m:ctrlPr>
                          <a:rPr lang="en-US" altLang="zh-CN" i="1">
                            <a:latin typeface="Cambria Math"/>
                          </a:rPr>
                        </m:ctrlPr>
                      </m:sSubPr>
                      <m:e>
                        <m:r>
                          <a:rPr lang="en-US" altLang="zh-CN" i="1">
                            <a:latin typeface="Cambria Math"/>
                          </a:rPr>
                          <m:t>𝑪</m:t>
                        </m:r>
                      </m:e>
                      <m:sub>
                        <m:r>
                          <a:rPr lang="en-US" altLang="zh-CN" i="1">
                            <a:latin typeface="Cambria Math"/>
                          </a:rPr>
                          <m:t>𝒊</m:t>
                        </m:r>
                      </m:sub>
                    </m:sSub>
                  </m:oMath>
                </a14:m>
                <a:r>
                  <a:rPr lang="zh-CN" altLang="en-US" dirty="0" smtClean="0"/>
                  <a:t>为哈希函数取值为</a:t>
                </a:r>
                <a:r>
                  <a:rPr lang="en-US" altLang="zh-CN" dirty="0" err="1" smtClean="0"/>
                  <a:t>i</a:t>
                </a:r>
                <a:r>
                  <a:rPr lang="zh-CN" altLang="en-US" dirty="0" smtClean="0"/>
                  <a:t>时确定查找不成功时的比较次数</a:t>
                </a:r>
                <a:endParaRPr lang="en-US" altLang="zh-CN" dirty="0" smtClean="0"/>
              </a:p>
              <a:p>
                <a:pPr lvl="4" eaLnBrk="1" hangingPunct="1">
                  <a:buClr>
                    <a:srgbClr val="CC0000"/>
                  </a:buClr>
                </a:pPr>
                <a:r>
                  <a:rPr lang="zh-CN" altLang="en-US" dirty="0"/>
                  <a:t>确定查找不成功：从查找位置</a:t>
                </a:r>
                <a:r>
                  <a:rPr lang="zh-CN" altLang="en-US" dirty="0" smtClean="0"/>
                  <a:t>开始到第一</a:t>
                </a:r>
                <a:r>
                  <a:rPr lang="zh-CN" altLang="en-US" dirty="0"/>
                  <a:t>个位置为</a:t>
                </a:r>
                <a:r>
                  <a:rPr lang="zh-CN" altLang="en-US" dirty="0" smtClean="0"/>
                  <a:t>空</a:t>
                </a:r>
                <a:endParaRPr lang="en-US" altLang="zh-CN" dirty="0"/>
              </a:p>
            </p:txBody>
          </p:sp>
        </mc:Choice>
        <mc:Fallback>
          <p:sp>
            <p:nvSpPr>
              <p:cNvPr id="100354" name="Rectangle 2"/>
              <p:cNvSpPr>
                <a:spLocks noGrp="1" noRot="1" noChangeAspect="1" noMove="1" noResize="1" noEditPoints="1" noAdjustHandles="1" noChangeArrowheads="1" noChangeShapeType="1" noTextEdit="1"/>
              </p:cNvSpPr>
              <p:nvPr>
                <p:ph type="body" idx="1"/>
              </p:nvPr>
            </p:nvSpPr>
            <p:spPr>
              <a:xfrm>
                <a:off x="179512" y="1196975"/>
                <a:ext cx="8856984" cy="5327650"/>
              </a:xfrm>
              <a:blipFill rotWithShape="1">
                <a:blip r:embed="rId3"/>
                <a:stretch>
                  <a:fillRect l="-1514" t="-1716"/>
                </a:stretch>
              </a:blipFill>
            </p:spPr>
            <p:txBody>
              <a:bodyPr/>
              <a:lstStyle/>
              <a:p>
                <a:r>
                  <a:rPr lang="zh-CN" altLang="en-US">
                    <a:noFill/>
                  </a:rPr>
                  <a:t> </a:t>
                </a:r>
              </a:p>
            </p:txBody>
          </p:sp>
        </mc:Fallback>
      </mc:AlternateContent>
      <p:sp>
        <p:nvSpPr>
          <p:cNvPr id="374787" name="Text Box 3"/>
          <p:cNvSpPr txBox="1">
            <a:spLocks noChangeArrowheads="1"/>
          </p:cNvSpPr>
          <p:nvPr/>
        </p:nvSpPr>
        <p:spPr bwMode="auto">
          <a:xfrm>
            <a:off x="1835919" y="5517232"/>
            <a:ext cx="4661854" cy="40011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dirty="0" err="1" smtClean="0">
                <a:solidFill>
                  <a:srgbClr val="000066"/>
                </a:solidFill>
              </a:rPr>
              <a:t>ASL</a:t>
            </a:r>
            <a:r>
              <a:rPr kumimoji="1" lang="en-US" altLang="zh-CN" sz="2000" baseline="-25000" dirty="0" err="1" smtClean="0">
                <a:solidFill>
                  <a:srgbClr val="000066"/>
                </a:solidFill>
              </a:rPr>
              <a:t>succ</a:t>
            </a:r>
            <a:r>
              <a:rPr kumimoji="1" lang="en-US" altLang="zh-CN" sz="2000" baseline="-25000" dirty="0" smtClean="0">
                <a:solidFill>
                  <a:srgbClr val="000066"/>
                </a:solidFill>
              </a:rPr>
              <a:t> </a:t>
            </a:r>
            <a:r>
              <a:rPr kumimoji="1" lang="en-US" altLang="zh-CN" sz="2000" dirty="0" smtClean="0">
                <a:solidFill>
                  <a:srgbClr val="000066"/>
                </a:solidFill>
              </a:rPr>
              <a:t>=(</a:t>
            </a:r>
            <a:r>
              <a:rPr kumimoji="1" lang="en-US" altLang="zh-CN" sz="2000" dirty="0">
                <a:solidFill>
                  <a:srgbClr val="000066"/>
                </a:solidFill>
              </a:rPr>
              <a:t>1*7+2*4+3)/</a:t>
            </a:r>
            <a:r>
              <a:rPr kumimoji="1" lang="en-US" altLang="zh-CN" sz="2000" dirty="0" smtClean="0">
                <a:solidFill>
                  <a:srgbClr val="000066"/>
                </a:solidFill>
              </a:rPr>
              <a:t>12=1.5</a:t>
            </a:r>
            <a:endParaRPr kumimoji="1" lang="en-US" altLang="zh-CN" sz="2000" dirty="0">
              <a:solidFill>
                <a:srgbClr val="000066"/>
              </a:solidFill>
            </a:endParaRPr>
          </a:p>
        </p:txBody>
      </p:sp>
      <p:sp>
        <p:nvSpPr>
          <p:cNvPr id="4" name="Text Box 3"/>
          <p:cNvSpPr txBox="1">
            <a:spLocks noChangeArrowheads="1"/>
          </p:cNvSpPr>
          <p:nvPr/>
        </p:nvSpPr>
        <p:spPr bwMode="auto">
          <a:xfrm>
            <a:off x="1835919" y="6093296"/>
            <a:ext cx="6120457" cy="40011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eaLnBrk="0" hangingPunct="0">
              <a:defRPr b="1">
                <a:solidFill>
                  <a:schemeClr val="tx1"/>
                </a:solidFill>
                <a:latin typeface="Verdana" pitchFamily="34" charset="0"/>
                <a:ea typeface="宋体" charset="-122"/>
              </a:defRPr>
            </a:lvl1pPr>
            <a:lvl2pPr marL="742950" indent="-285750" eaLnBrk="0" hangingPunct="0">
              <a:defRPr b="1">
                <a:solidFill>
                  <a:schemeClr val="tx1"/>
                </a:solidFill>
                <a:latin typeface="Verdana" pitchFamily="34" charset="0"/>
                <a:ea typeface="宋体" charset="-122"/>
              </a:defRPr>
            </a:lvl2pPr>
            <a:lvl3pPr marL="1143000" indent="-228600" eaLnBrk="0" hangingPunct="0">
              <a:defRPr b="1">
                <a:solidFill>
                  <a:schemeClr val="tx1"/>
                </a:solidFill>
                <a:latin typeface="Verdana" pitchFamily="34" charset="0"/>
                <a:ea typeface="宋体" charset="-122"/>
              </a:defRPr>
            </a:lvl3pPr>
            <a:lvl4pPr marL="1600200" indent="-228600" eaLnBrk="0" hangingPunct="0">
              <a:defRPr b="1">
                <a:solidFill>
                  <a:schemeClr val="tx1"/>
                </a:solidFill>
                <a:latin typeface="Verdana" pitchFamily="34" charset="0"/>
                <a:ea typeface="宋体" charset="-122"/>
              </a:defRPr>
            </a:lvl4pPr>
            <a:lvl5pPr marL="2057400" indent="-228600" eaLnBrk="0" hangingPunct="0">
              <a:defRPr b="1">
                <a:solidFill>
                  <a:schemeClr val="tx1"/>
                </a:solidFill>
                <a:latin typeface="Verdana" pitchFamily="34" charset="0"/>
                <a:ea typeface="宋体" charset="-122"/>
              </a:defRPr>
            </a:lvl5pPr>
            <a:lvl6pPr marL="2514600" indent="-228600" eaLnBrk="0" fontAlgn="base" hangingPunct="0">
              <a:spcBef>
                <a:spcPct val="0"/>
              </a:spcBef>
              <a:spcAft>
                <a:spcPct val="0"/>
              </a:spcAft>
              <a:defRPr b="1">
                <a:solidFill>
                  <a:schemeClr val="tx1"/>
                </a:solidFill>
                <a:latin typeface="Verdana" pitchFamily="34" charset="0"/>
                <a:ea typeface="宋体" charset="-122"/>
              </a:defRPr>
            </a:lvl6pPr>
            <a:lvl7pPr marL="2971800" indent="-228600" eaLnBrk="0" fontAlgn="base" hangingPunct="0">
              <a:spcBef>
                <a:spcPct val="0"/>
              </a:spcBef>
              <a:spcAft>
                <a:spcPct val="0"/>
              </a:spcAft>
              <a:defRPr b="1">
                <a:solidFill>
                  <a:schemeClr val="tx1"/>
                </a:solidFill>
                <a:latin typeface="Verdana" pitchFamily="34" charset="0"/>
                <a:ea typeface="宋体" charset="-122"/>
              </a:defRPr>
            </a:lvl7pPr>
            <a:lvl8pPr marL="3429000" indent="-228600" eaLnBrk="0" fontAlgn="base" hangingPunct="0">
              <a:spcBef>
                <a:spcPct val="0"/>
              </a:spcBef>
              <a:spcAft>
                <a:spcPct val="0"/>
              </a:spcAft>
              <a:defRPr b="1">
                <a:solidFill>
                  <a:schemeClr val="tx1"/>
                </a:solidFill>
                <a:latin typeface="Verdana" pitchFamily="34" charset="0"/>
                <a:ea typeface="宋体" charset="-122"/>
              </a:defRPr>
            </a:lvl8pPr>
            <a:lvl9pPr marL="3886200" indent="-228600" eaLnBrk="0" fontAlgn="base" hangingPunct="0">
              <a:spcBef>
                <a:spcPct val="0"/>
              </a:spcBef>
              <a:spcAft>
                <a:spcPct val="0"/>
              </a:spcAft>
              <a:defRPr b="1">
                <a:solidFill>
                  <a:schemeClr val="tx1"/>
                </a:solidFill>
                <a:latin typeface="Verdana" pitchFamily="34" charset="0"/>
                <a:ea typeface="宋体" charset="-122"/>
              </a:defRPr>
            </a:lvl9pPr>
          </a:lstStyle>
          <a:p>
            <a:pPr eaLnBrk="1" hangingPunct="1"/>
            <a:r>
              <a:rPr kumimoji="1" lang="en-US" altLang="zh-CN" sz="2000" dirty="0" err="1">
                <a:solidFill>
                  <a:srgbClr val="000066"/>
                </a:solidFill>
              </a:rPr>
              <a:t>ASL</a:t>
            </a:r>
            <a:r>
              <a:rPr kumimoji="1" lang="en-US" altLang="zh-CN" sz="2000" baseline="-25000" dirty="0" err="1">
                <a:solidFill>
                  <a:srgbClr val="000066"/>
                </a:solidFill>
              </a:rPr>
              <a:t>unsucc</a:t>
            </a:r>
            <a:r>
              <a:rPr kumimoji="1" lang="en-US" altLang="zh-CN" sz="2000" dirty="0">
                <a:solidFill>
                  <a:srgbClr val="000066"/>
                </a:solidFill>
              </a:rPr>
              <a:t>=(0+2+1+1+2+3+1+2)/</a:t>
            </a:r>
            <a:r>
              <a:rPr kumimoji="1" lang="en-US" altLang="zh-CN" sz="2000" dirty="0" smtClean="0">
                <a:solidFill>
                  <a:srgbClr val="000066"/>
                </a:solidFill>
              </a:rPr>
              <a:t>7=1.7</a:t>
            </a:r>
            <a:endParaRPr kumimoji="1" lang="en-US" altLang="zh-CN" sz="2000" dirty="0">
              <a:solidFill>
                <a:srgbClr val="000066"/>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4787">
                                            <p:txEl>
                                              <p:pRg st="0" end="0"/>
                                            </p:txEl>
                                          </p:spTgt>
                                        </p:tgtEl>
                                        <p:attrNameLst>
                                          <p:attrName>style.visibility</p:attrName>
                                        </p:attrNameLst>
                                      </p:cBhvr>
                                      <p:to>
                                        <p:strVal val="visible"/>
                                      </p:to>
                                    </p:set>
                                    <p:anim calcmode="lin" valueType="num">
                                      <p:cBhvr additive="base">
                                        <p:cTn id="7" dur="500" fill="hold"/>
                                        <p:tgtEl>
                                          <p:spTgt spid="3747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478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build="p" autoUpdateAnimBg="0"/>
      <p:bldP spid="4"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179512" y="1196975"/>
            <a:ext cx="8856984" cy="5327650"/>
          </a:xfrm>
        </p:spPr>
        <p:txBody>
          <a:bodyPr/>
          <a:lstStyle/>
          <a:p>
            <a:pPr algn="just" eaLnBrk="1" hangingPunct="1"/>
            <a:r>
              <a:rPr kumimoji="1" lang="zh-CN" altLang="en-US" dirty="0" smtClean="0"/>
              <a:t>哈希查找</a:t>
            </a:r>
            <a:r>
              <a:rPr kumimoji="1" lang="en-US" altLang="zh-CN" dirty="0" smtClean="0">
                <a:latin typeface="宋体" charset="-122"/>
              </a:rPr>
              <a:t>——</a:t>
            </a:r>
            <a:r>
              <a:rPr kumimoji="1" lang="zh-CN" altLang="en-US" dirty="0" smtClean="0"/>
              <a:t>算法分析</a:t>
            </a:r>
          </a:p>
          <a:p>
            <a:pPr lvl="1" eaLnBrk="1" hangingPunct="1"/>
            <a:r>
              <a:rPr lang="zh-CN" altLang="en-US" dirty="0" smtClean="0"/>
              <a:t>哈希查找过程仍是一个给定值与关键字进行比较的</a:t>
            </a:r>
            <a:r>
              <a:rPr lang="zh-CN" altLang="en-US" dirty="0" smtClean="0"/>
              <a:t>过程</a:t>
            </a:r>
            <a:endParaRPr lang="en-US" altLang="zh-CN" dirty="0" smtClean="0"/>
          </a:p>
          <a:p>
            <a:pPr lvl="2" eaLnBrk="1" hangingPunct="1"/>
            <a:r>
              <a:rPr lang="zh-CN" altLang="zh-CN" dirty="0" smtClean="0"/>
              <a:t>哈希查找过程与给定值进行比较的关键字的个数取决于</a:t>
            </a:r>
          </a:p>
          <a:p>
            <a:pPr lvl="3" eaLnBrk="1" hangingPunct="1"/>
            <a:r>
              <a:rPr lang="zh-CN" altLang="en-US" dirty="0" smtClean="0"/>
              <a:t>哈希函数</a:t>
            </a:r>
          </a:p>
          <a:p>
            <a:pPr lvl="3" eaLnBrk="1" hangingPunct="1"/>
            <a:r>
              <a:rPr lang="zh-CN" altLang="en-US" dirty="0" smtClean="0"/>
              <a:t>处理冲突的方法</a:t>
            </a:r>
          </a:p>
          <a:p>
            <a:pPr lvl="3" eaLnBrk="1" hangingPunct="1"/>
            <a:r>
              <a:rPr lang="zh-CN" altLang="en-US" dirty="0" smtClean="0"/>
              <a:t>哈希表饱和的程度，装载因子</a:t>
            </a:r>
            <a:r>
              <a:rPr lang="en-US" altLang="zh-CN" dirty="0" smtClean="0"/>
              <a:t>α=n/m </a:t>
            </a:r>
            <a:r>
              <a:rPr lang="zh-CN" altLang="en-US" dirty="0" smtClean="0"/>
              <a:t>值的大小（</a:t>
            </a:r>
            <a:r>
              <a:rPr lang="en-US" altLang="zh-CN" dirty="0" smtClean="0"/>
              <a:t>n</a:t>
            </a:r>
            <a:r>
              <a:rPr lang="en-US" altLang="zh-CN" dirty="0" smtClean="0">
                <a:latin typeface="Arial" charset="0"/>
              </a:rPr>
              <a:t>—</a:t>
            </a:r>
            <a:r>
              <a:rPr lang="zh-CN" altLang="en-US" dirty="0" smtClean="0"/>
              <a:t>记录数，</a:t>
            </a:r>
            <a:r>
              <a:rPr lang="en-US" altLang="zh-CN" dirty="0" smtClean="0"/>
              <a:t>m</a:t>
            </a:r>
            <a:r>
              <a:rPr lang="en-US" altLang="zh-CN" dirty="0" smtClean="0">
                <a:latin typeface="Arial" charset="0"/>
              </a:rPr>
              <a:t>—</a:t>
            </a:r>
            <a:r>
              <a:rPr lang="zh-CN" altLang="en-US" dirty="0" smtClean="0"/>
              <a:t>表长度）</a:t>
            </a:r>
            <a:endParaRPr lang="zh-CN" altLang="en-US" sz="1400" dirty="0" smtClean="0">
              <a:sym typeface="Symbol" pitchFamily="18" charset="2"/>
            </a:endParaRPr>
          </a:p>
        </p:txBody>
      </p:sp>
    </p:spTree>
    <p:extLst>
      <p:ext uri="{BB962C8B-B14F-4D97-AF65-F5344CB8AC3E}">
        <p14:creationId xmlns:p14="http://schemas.microsoft.com/office/powerpoint/2010/main" val="3533010595"/>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Rectangle 2"/>
          <p:cNvSpPr>
            <a:spLocks noGrp="1" noChangeArrowheads="1"/>
          </p:cNvSpPr>
          <p:nvPr>
            <p:ph type="body" idx="1"/>
          </p:nvPr>
        </p:nvSpPr>
        <p:spPr>
          <a:xfrm>
            <a:off x="684213" y="1196975"/>
            <a:ext cx="7920037" cy="5400675"/>
          </a:xfrm>
        </p:spPr>
        <p:txBody>
          <a:bodyPr/>
          <a:lstStyle/>
          <a:p>
            <a:pPr algn="just" eaLnBrk="1" hangingPunct="1"/>
            <a:r>
              <a:rPr kumimoji="1" lang="zh-CN" altLang="en-US" dirty="0" smtClean="0"/>
              <a:t>哈希查找</a:t>
            </a:r>
            <a:r>
              <a:rPr kumimoji="1" lang="en-US" altLang="zh-CN" dirty="0" smtClean="0">
                <a:latin typeface="宋体" charset="-122"/>
              </a:rPr>
              <a:t>——</a:t>
            </a:r>
            <a:r>
              <a:rPr kumimoji="1" lang="zh-CN" altLang="en-US" dirty="0" smtClean="0"/>
              <a:t>算法分析</a:t>
            </a:r>
            <a:r>
              <a:rPr kumimoji="1" lang="en-US" altLang="zh-CN" dirty="0" smtClean="0">
                <a:latin typeface="宋体" charset="-122"/>
              </a:rPr>
              <a:t>(1)</a:t>
            </a:r>
          </a:p>
          <a:p>
            <a:pPr lvl="1" algn="just" eaLnBrk="1" hangingPunct="1"/>
            <a:r>
              <a:rPr kumimoji="1" lang="zh-CN" altLang="en-US" dirty="0" smtClean="0">
                <a:latin typeface="宋体" charset="-122"/>
              </a:rPr>
              <a:t>哈希</a:t>
            </a:r>
            <a:r>
              <a:rPr kumimoji="1" lang="zh-CN" altLang="en-US" dirty="0" smtClean="0">
                <a:latin typeface="宋体" charset="-122"/>
              </a:rPr>
              <a:t>表的</a:t>
            </a:r>
            <a:r>
              <a:rPr kumimoji="1" lang="en-US" altLang="zh-CN" dirty="0" smtClean="0">
                <a:latin typeface="宋体" charset="-122"/>
              </a:rPr>
              <a:t>ASL</a:t>
            </a:r>
            <a:r>
              <a:rPr kumimoji="1" lang="zh-CN" altLang="en-US" dirty="0" smtClean="0">
                <a:latin typeface="宋体" charset="-122"/>
              </a:rPr>
              <a:t>是处理冲突方法和装载因子的函数</a:t>
            </a:r>
          </a:p>
          <a:p>
            <a:pPr lvl="2" algn="just" eaLnBrk="1" hangingPunct="1"/>
            <a:r>
              <a:rPr kumimoji="1" lang="zh-CN" altLang="en-US" dirty="0" smtClean="0">
                <a:latin typeface="宋体" charset="-122"/>
              </a:rPr>
              <a:t>一般情况下，可以认为选用的哈希函数是“均匀”的，则在讨论</a:t>
            </a:r>
            <a:r>
              <a:rPr kumimoji="1" lang="en-US" altLang="zh-CN" dirty="0" smtClean="0">
                <a:latin typeface="宋体" charset="-122"/>
              </a:rPr>
              <a:t>ASL</a:t>
            </a:r>
            <a:r>
              <a:rPr kumimoji="1" lang="zh-CN" altLang="en-US" dirty="0" smtClean="0">
                <a:latin typeface="宋体" charset="-122"/>
              </a:rPr>
              <a:t>时，可以不考虑它的因素</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2155</TotalTime>
  <Words>10138</Words>
  <Application>Microsoft Office PowerPoint</Application>
  <PresentationFormat>全屏显示(4:3)</PresentationFormat>
  <Paragraphs>1376</Paragraphs>
  <Slides>118</Slides>
  <Notes>16</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118</vt:i4>
      </vt:variant>
    </vt:vector>
  </HeadingPairs>
  <TitlesOfParts>
    <vt:vector size="122" baseType="lpstr">
      <vt:lpstr>Profile</vt:lpstr>
      <vt:lpstr>1_Profile</vt:lpstr>
      <vt:lpstr>公式</vt:lpstr>
      <vt:lpstr>Document</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www.xunchi.com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XuHuan</cp:lastModifiedBy>
  <cp:revision>387</cp:revision>
  <dcterms:created xsi:type="dcterms:W3CDTF">2007-07-03T12:41:45Z</dcterms:created>
  <dcterms:modified xsi:type="dcterms:W3CDTF">2016-05-05T01:20:46Z</dcterms:modified>
</cp:coreProperties>
</file>