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6" r:id="rId1"/>
    <p:sldMasterId id="2147483739" r:id="rId2"/>
  </p:sldMasterIdLst>
  <p:notesMasterIdLst>
    <p:notesMasterId r:id="rId35"/>
  </p:notesMasterIdLst>
  <p:sldIdLst>
    <p:sldId id="462" r:id="rId3"/>
    <p:sldId id="399" r:id="rId4"/>
    <p:sldId id="401" r:id="rId5"/>
    <p:sldId id="402" r:id="rId6"/>
    <p:sldId id="403" r:id="rId7"/>
    <p:sldId id="404" r:id="rId8"/>
    <p:sldId id="405" r:id="rId9"/>
    <p:sldId id="458" r:id="rId10"/>
    <p:sldId id="459" r:id="rId11"/>
    <p:sldId id="408" r:id="rId12"/>
    <p:sldId id="409" r:id="rId13"/>
    <p:sldId id="415" r:id="rId14"/>
    <p:sldId id="416" r:id="rId15"/>
    <p:sldId id="418" r:id="rId16"/>
    <p:sldId id="419" r:id="rId17"/>
    <p:sldId id="421" r:id="rId18"/>
    <p:sldId id="422" r:id="rId19"/>
    <p:sldId id="423" r:id="rId20"/>
    <p:sldId id="424" r:id="rId21"/>
    <p:sldId id="426" r:id="rId22"/>
    <p:sldId id="427" r:id="rId23"/>
    <p:sldId id="428" r:id="rId24"/>
    <p:sldId id="429" r:id="rId25"/>
    <p:sldId id="430" r:id="rId26"/>
    <p:sldId id="431" r:id="rId27"/>
    <p:sldId id="432" r:id="rId28"/>
    <p:sldId id="433" r:id="rId29"/>
    <p:sldId id="463" r:id="rId30"/>
    <p:sldId id="436" r:id="rId31"/>
    <p:sldId id="440" r:id="rId32"/>
    <p:sldId id="460" r:id="rId33"/>
    <p:sldId id="461" r:id="rId3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黑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黑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黑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黑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黑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黑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黑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黑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800000"/>
    <a:srgbClr val="FFFF00"/>
    <a:srgbClr val="FF0000"/>
    <a:srgbClr val="663300"/>
    <a:srgbClr val="7D6DF7"/>
    <a:srgbClr val="3333CC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039" autoAdjust="0"/>
    <p:restoredTop sz="77165" autoAdjust="0"/>
  </p:normalViewPr>
  <p:slideViewPr>
    <p:cSldViewPr>
      <p:cViewPr varScale="1">
        <p:scale>
          <a:sx n="50" d="100"/>
          <a:sy n="50" d="100"/>
        </p:scale>
        <p:origin x="992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8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fld id="{B476DC31-8374-41DC-98B3-B57DC131545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92818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877" indent="-285722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2888" indent="-22857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043" indent="-22857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199" indent="-22857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354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509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8664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5819" indent="-22857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defRPr/>
            </a:pPr>
            <a:fld id="{8E21A404-6597-4D7A-85FC-59DBB5FE03AF}" type="slidenum"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>
                <a:defRPr/>
              </a:pPr>
              <a:t>1</a:t>
            </a:fld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 smtClean="0"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6069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40B0B4-A9EC-45BB-94CB-F2AB0E3FA6D0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614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最常用的结构数据模型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76DC31-8374-41DC-98B3-B57DC1315459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01116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FCA6B0-7F17-4750-A952-172F5EA19D02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627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A2BE20-7642-4E73-9D18-1CCFCDFC5F00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631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59A470-582B-4218-84D0-AA88A620195C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633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E50CD2-D400-4781-A89E-67E4243938EF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637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CC666D-8DAA-4F50-948C-3B22CC6FEE8E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640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0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A5D07C-2B7D-4451-B7E1-7FA4D3D02B6F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642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75D41B-2CE1-4253-8495-12ABA803EEA3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64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8967BD-11AC-4ED0-9945-998F9E258C3F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64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模式其实就是一种结构和特征的说明。数据库分为多个层，每个层的模式就是层的具体构造。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D3081C-ECAF-4217-A131-5682A6872EEC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59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0DE187-0C00-4945-B7BE-89021C91BF64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6B6953-35DA-474A-8AAF-E746DCCDC7D9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65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B+</a:t>
            </a:r>
            <a:r>
              <a:rPr lang="zh-CN" altLang="en-US" dirty="0" smtClean="0"/>
              <a:t>树：</a:t>
            </a:r>
            <a:r>
              <a:rPr lang="en-US" altLang="zh-CN" dirty="0" smtClean="0"/>
              <a:t>B</a:t>
            </a:r>
            <a:r>
              <a:rPr lang="zh-CN" altLang="en-US" dirty="0" smtClean="0"/>
              <a:t>树的变体，</a:t>
            </a:r>
            <a:r>
              <a:rPr lang="en-US" altLang="zh-CN" dirty="0" smtClean="0"/>
              <a:t>binary search trees</a:t>
            </a:r>
            <a:r>
              <a:rPr lang="zh-CN" altLang="en-US" dirty="0" smtClean="0"/>
              <a:t>的延伸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B</a:t>
            </a:r>
            <a:r>
              <a:rPr lang="en-US" altLang="zh-CN" baseline="0" dirty="0" smtClean="0"/>
              <a:t> stands for Balanced or Boeing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D0891E-6AB4-41EC-BFD8-125927059EE1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65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视图：普通用户看到和使用的数据库内容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958DF3-3D6B-47DE-84D7-9450004F9DA6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65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2DBA73-4F57-4BCF-B627-5D49E960E07C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65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861358-B333-4512-8CA8-206BA84FF4A2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66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FE2F25-4C8E-4627-AA32-DF93A8674ED1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66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DML</a:t>
            </a:r>
            <a:r>
              <a:rPr lang="zh-CN" altLang="en-US" dirty="0" smtClean="0"/>
              <a:t>：</a:t>
            </a:r>
            <a:r>
              <a:rPr lang="en-US" altLang="zh-CN" dirty="0" smtClean="0"/>
              <a:t>Data Manipulation Language</a:t>
            </a:r>
            <a:r>
              <a:rPr lang="zh-CN" altLang="en-US" dirty="0" smtClean="0"/>
              <a:t>，数据操作语言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Gartner (October 2016)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Magic Quadrant for Operational Database Management Systems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Gartner “Magic Quadrant for Operational Database Management Systems,” by Nick </a:t>
            </a:r>
            <a:r>
              <a:rPr lang="en-US" altLang="zh-CN" dirty="0" err="1" smtClean="0"/>
              <a:t>Heudecker</a:t>
            </a:r>
            <a:r>
              <a:rPr lang="en-US" altLang="zh-CN" dirty="0" smtClean="0"/>
              <a:t>, Donald Feinberg, </a:t>
            </a:r>
            <a:r>
              <a:rPr lang="en-US" altLang="zh-CN" dirty="0" err="1" smtClean="0"/>
              <a:t>Merv</a:t>
            </a:r>
            <a:r>
              <a:rPr lang="en-US" altLang="zh-CN" dirty="0" smtClean="0"/>
              <a:t> Adrian, </a:t>
            </a:r>
            <a:r>
              <a:rPr lang="en-US" altLang="zh-CN" dirty="0" err="1" smtClean="0"/>
              <a:t>Terilyn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Palanca</a:t>
            </a:r>
            <a:r>
              <a:rPr lang="en-US" altLang="zh-CN" dirty="0" smtClean="0"/>
              <a:t>, Rick Greenwald, October 2016</a:t>
            </a:r>
          </a:p>
          <a:p>
            <a:endParaRPr lang="en-US" altLang="zh-CN" dirty="0" smtClean="0"/>
          </a:p>
          <a:p>
            <a:r>
              <a:rPr lang="zh-CN" altLang="en-US" smtClean="0"/>
              <a:t>神奇四象限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76DC31-8374-41DC-98B3-B57DC1315459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92841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FB9C73-2E49-4D7D-BB5A-BD6639118905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66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491CFB-C4B3-44DF-BDE7-5904F939C912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67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777241-736A-4247-BCD9-C3B6624573B4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601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1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32D3C8-B7FF-4EE3-A78A-415759D8E777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71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OLAP</a:t>
            </a:r>
            <a:r>
              <a:rPr lang="zh-CN" altLang="en-US" dirty="0" smtClean="0"/>
              <a:t>：</a:t>
            </a:r>
            <a:r>
              <a:rPr lang="en-US" altLang="zh-CN" dirty="0" smtClean="0"/>
              <a:t>Online Analytical Processing</a:t>
            </a:r>
            <a:r>
              <a:rPr lang="zh-CN" altLang="en-US" dirty="0" smtClean="0"/>
              <a:t>，在线分析处理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SQL Server </a:t>
            </a:r>
            <a:r>
              <a:rPr lang="en-US" altLang="zh-CN" dirty="0" err="1" smtClean="0"/>
              <a:t>vNext</a:t>
            </a:r>
            <a:r>
              <a:rPr lang="en-US" altLang="zh-CN" dirty="0" smtClean="0"/>
              <a:t> CTP 1.0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363871-9505-4C03-A8D4-0F4648D5DC6B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72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05874A-CB29-4E78-8BB2-C55EE15E7333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60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554B96-A559-40DE-B710-9125378A70A4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概念模型的表示方法</a:t>
            </a:r>
            <a:endParaRPr lang="zh-CN" altLang="zh-CN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444283-1ECE-4DD0-82B0-767432AEEBE8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607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7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80A058-393D-4D3A-A311-D73F65471893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71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816A2-A256-4E1E-939B-9BC92DC2FE4C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71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40ED66-34C7-4055-B289-90DDABCAAF14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612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93800"/>
            <a:ext cx="7772400" cy="1371600"/>
          </a:xfrm>
        </p:spPr>
        <p:txBody>
          <a:bodyPr/>
          <a:lstStyle>
            <a:lvl1pPr>
              <a:defRPr sz="66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40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5000">
                <a:ea typeface="华文隶书" pitchFamily="2" charset="-122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40327" name="AutoShape 7"/>
          <p:cNvSpPr>
            <a:spLocks noChangeArrowheads="1"/>
          </p:cNvSpPr>
          <p:nvPr/>
        </p:nvSpPr>
        <p:spPr bwMode="auto">
          <a:xfrm>
            <a:off x="684213" y="2781300"/>
            <a:ext cx="7772400" cy="109538"/>
          </a:xfrm>
          <a:custGeom>
            <a:avLst/>
            <a:gdLst>
              <a:gd name="G0" fmla="+- 618 0 0"/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zh-CN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6533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0825" y="260350"/>
            <a:ext cx="2011363" cy="57594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260350"/>
            <a:ext cx="5881687" cy="5759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65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260350"/>
            <a:ext cx="8001000" cy="71913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268413"/>
            <a:ext cx="3924300" cy="47513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268413"/>
            <a:ext cx="3924300" cy="47513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1019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43B4E9-CBD9-4941-98BE-E35CED000EBD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2192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1C9C18-F57D-4E04-8AFD-11D8210BCB03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3340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171575"/>
            <a:ext cx="3924300" cy="5138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171575"/>
            <a:ext cx="3924300" cy="5138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0423BA-4B2A-426E-A3DB-71AE4F0A1096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56799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B64AF-F1E8-47D9-8760-8C3F82C4E424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8926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07BAC5-0411-4053-8158-1403BF5159FA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75598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8203EC-A530-4747-B0DE-321F0DE6A32D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64448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CD0455-DCD4-481A-BAEF-039E547B46DB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9539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630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160680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84E297-2458-4074-ABDB-FBDC717BEAC4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157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0356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0356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6F6CE-A152-4F8F-A243-294A5F9244DD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3915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171575"/>
            <a:ext cx="3924300" cy="51387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171575"/>
            <a:ext cx="3924300" cy="51387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7C74DD-78A3-44F5-A201-7A81C1F412A7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93099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4213" y="278130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4403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93800"/>
            <a:ext cx="7772400" cy="1371600"/>
          </a:xfrm>
          <a:prstGeom prst="rect">
            <a:avLst/>
          </a:prstGeom>
        </p:spPr>
        <p:txBody>
          <a:bodyPr/>
          <a:lstStyle>
            <a:lvl1pPr>
              <a:defRPr sz="6600"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403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5000">
                <a:ea typeface="华文隶书" pitchFamily="2" charset="-122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052555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24046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268413"/>
            <a:ext cx="3924300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268413"/>
            <a:ext cx="3924300" cy="4751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8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945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178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5381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18020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30507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60350"/>
            <a:ext cx="8001000" cy="719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68413"/>
            <a:ext cx="8001000" cy="4751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39300" name="AutoShape 4"/>
          <p:cNvSpPr>
            <a:spLocks noChangeArrowheads="1"/>
          </p:cNvSpPr>
          <p:nvPr/>
        </p:nvSpPr>
        <p:spPr bwMode="auto">
          <a:xfrm>
            <a:off x="609600" y="1052513"/>
            <a:ext cx="7958138" cy="109537"/>
          </a:xfrm>
          <a:custGeom>
            <a:avLst/>
            <a:gdLst>
              <a:gd name="G0" fmla="+- 585 0 0"/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zh-CN" sz="2400">
              <a:latin typeface="Times New Roman" pitchFamily="18" charset="0"/>
            </a:endParaRPr>
          </a:p>
        </p:txBody>
      </p:sp>
      <p:sp>
        <p:nvSpPr>
          <p:cNvPr id="439301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9305" name="Text Box 9"/>
          <p:cNvSpPr txBox="1">
            <a:spLocks noChangeArrowheads="1"/>
          </p:cNvSpPr>
          <p:nvPr userDrawn="1"/>
        </p:nvSpPr>
        <p:spPr bwMode="auto">
          <a:xfrm>
            <a:off x="3635375" y="6238875"/>
            <a:ext cx="50898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66"/>
                </a:solidFill>
                <a:latin typeface="Times New Roman" pitchFamily="18" charset="0"/>
                <a:ea typeface="华文隶书" pitchFamily="2" charset="-122"/>
              </a:rPr>
              <a:t> </a:t>
            </a:r>
            <a:r>
              <a:rPr lang="zh-CN" altLang="en-US" dirty="0" smtClean="0">
                <a:solidFill>
                  <a:srgbClr val="000066"/>
                </a:solidFill>
                <a:latin typeface="华文隶书" pitchFamily="2" charset="-122"/>
                <a:ea typeface="华文隶书" pitchFamily="2" charset="-122"/>
              </a:rPr>
              <a:t>杭州电子科技大学自动化学院信息与控制研究所</a:t>
            </a:r>
            <a:endParaRPr lang="zh-CN" altLang="en-US" dirty="0">
              <a:solidFill>
                <a:srgbClr val="000066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439306" name="Rectangle 10"/>
          <p:cNvSpPr>
            <a:spLocks noChangeArrowheads="1"/>
          </p:cNvSpPr>
          <p:nvPr userDrawn="1"/>
        </p:nvSpPr>
        <p:spPr bwMode="auto">
          <a:xfrm>
            <a:off x="611188" y="6237288"/>
            <a:ext cx="5238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fld id="{977C9F30-D6F9-41DF-953B-BFE9EC63B4F6}" type="slidenum">
              <a:rPr lang="en-US" altLang="zh-CN">
                <a:solidFill>
                  <a:srgbClr val="000066"/>
                </a:solidFill>
              </a:rPr>
              <a:pPr/>
              <a:t>‹#›</a:t>
            </a:fld>
            <a:endParaRPr lang="en-US" altLang="zh-CN">
              <a:solidFill>
                <a:srgbClr val="00006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0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rgbClr val="000066"/>
          </a:solidFill>
          <a:latin typeface="Verdana" pitchFamily="34" charset="0"/>
          <a:ea typeface="黑体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rgbClr val="000066"/>
          </a:solidFill>
          <a:latin typeface="Verdana" pitchFamily="34" charset="0"/>
          <a:ea typeface="黑体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rgbClr val="000066"/>
          </a:solidFill>
          <a:latin typeface="Verdana" pitchFamily="34" charset="0"/>
          <a:ea typeface="黑体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rgbClr val="000066"/>
          </a:solidFill>
          <a:latin typeface="Verdana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000066"/>
          </a:solidFill>
          <a:latin typeface="Verdana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000066"/>
          </a:solidFill>
          <a:latin typeface="Verdana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000066"/>
          </a:solidFill>
          <a:latin typeface="Verdana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000066"/>
          </a:solidFill>
          <a:latin typeface="Verdana" pitchFamily="34" charset="0"/>
          <a:ea typeface="黑体" pitchFamily="2" charset="-122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200" b="1">
          <a:solidFill>
            <a:srgbClr val="000066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800" b="1">
          <a:solidFill>
            <a:srgbClr val="000066"/>
          </a:solidFill>
          <a:latin typeface="+mn-lt"/>
          <a:ea typeface="+mn-ea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400" b="1">
          <a:solidFill>
            <a:srgbClr val="000066"/>
          </a:solidFill>
          <a:latin typeface="+mn-lt"/>
          <a:ea typeface="+mn-ea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 b="1">
          <a:solidFill>
            <a:srgbClr val="000066"/>
          </a:solidFill>
          <a:latin typeface="+mn-lt"/>
          <a:ea typeface="+mn-ea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rgbClr val="000066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rgbClr val="000066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rgbClr val="000066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rgbClr val="000066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rgbClr val="00006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171575"/>
            <a:ext cx="8001000" cy="513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7" name="AutoShape 4"/>
          <p:cNvSpPr>
            <a:spLocks noChangeArrowheads="1"/>
          </p:cNvSpPr>
          <p:nvPr/>
        </p:nvSpPr>
        <p:spPr bwMode="auto">
          <a:xfrm>
            <a:off x="538163" y="1047750"/>
            <a:ext cx="7958137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1998573 h 1000"/>
              <a:gd name="T6" fmla="*/ 0 w 1000"/>
              <a:gd name="T7" fmla="*/ 11998573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 algn="r"/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028" name="Line 5"/>
          <p:cNvSpPr>
            <a:spLocks noChangeShapeType="1"/>
          </p:cNvSpPr>
          <p:nvPr/>
        </p:nvSpPr>
        <p:spPr bwMode="auto">
          <a:xfrm flipV="1">
            <a:off x="595313" y="6389688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endParaRPr lang="zh-CN" altLang="en-US">
              <a:solidFill>
                <a:srgbClr val="000000"/>
              </a:solidFill>
              <a:ea typeface="宋体" charset="-122"/>
            </a:endParaRPr>
          </a:p>
        </p:txBody>
      </p:sp>
      <p:sp>
        <p:nvSpPr>
          <p:cNvPr id="1029" name="Text Box 10"/>
          <p:cNvSpPr txBox="1">
            <a:spLocks noChangeArrowheads="1"/>
          </p:cNvSpPr>
          <p:nvPr userDrawn="1"/>
        </p:nvSpPr>
        <p:spPr bwMode="auto">
          <a:xfrm>
            <a:off x="635000" y="258763"/>
            <a:ext cx="47529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smtClean="0">
                <a:solidFill>
                  <a:srgbClr val="000066"/>
                </a:solidFill>
                <a:ea typeface="黑体" pitchFamily="2" charset="-122"/>
              </a:rPr>
              <a:t>数据结构</a:t>
            </a:r>
            <a:r>
              <a:rPr lang="en-US" altLang="zh-CN" sz="4000" smtClean="0">
                <a:solidFill>
                  <a:srgbClr val="000066"/>
                </a:solidFill>
                <a:latin typeface="Arial" charset="0"/>
                <a:ea typeface="黑体" pitchFamily="2" charset="-122"/>
              </a:rPr>
              <a:t>——</a:t>
            </a:r>
            <a:r>
              <a:rPr lang="zh-CN" altLang="en-US" sz="4000" smtClean="0">
                <a:solidFill>
                  <a:srgbClr val="000066"/>
                </a:solidFill>
                <a:ea typeface="黑体" pitchFamily="2" charset="-122"/>
              </a:rPr>
              <a:t>线性表</a:t>
            </a:r>
          </a:p>
        </p:txBody>
      </p:sp>
      <p:sp>
        <p:nvSpPr>
          <p:cNvPr id="1030" name="Text Box 11"/>
          <p:cNvSpPr txBox="1">
            <a:spLocks noChangeArrowheads="1"/>
          </p:cNvSpPr>
          <p:nvPr userDrawn="1"/>
        </p:nvSpPr>
        <p:spPr bwMode="auto">
          <a:xfrm>
            <a:off x="585788" y="6491288"/>
            <a:ext cx="503237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smtClean="0">
                <a:solidFill>
                  <a:srgbClr val="000066"/>
                </a:solidFill>
                <a:latin typeface="Times New Roman" pitchFamily="18" charset="0"/>
                <a:ea typeface="华文隶书" pitchFamily="2" charset="-122"/>
              </a:rPr>
              <a:t>杭州电子科技大学自动化学院信息与控制研究所</a:t>
            </a:r>
            <a:endParaRPr lang="zh-CN" altLang="en-US" b="1" smtClean="0">
              <a:solidFill>
                <a:srgbClr val="000066"/>
              </a:solidFill>
              <a:latin typeface="华文隶书" pitchFamily="2" charset="-122"/>
              <a:ea typeface="华文隶书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 i="0" baseline="0">
                <a:solidFill>
                  <a:srgbClr val="000066"/>
                </a:solidFill>
                <a:latin typeface="Times New Roman" pitchFamily="18" charset="0"/>
                <a:ea typeface="华文隶书" pitchFamily="2" charset="-122"/>
              </a:defRPr>
            </a:lvl1pPr>
          </a:lstStyle>
          <a:p>
            <a:pPr>
              <a:defRPr/>
            </a:pPr>
            <a:fld id="{5F8EAEEB-9D4D-4C54-8BFD-056EE045E477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792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66"/>
          </a:solidFill>
          <a:latin typeface="Verdana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66"/>
          </a:solidFill>
          <a:latin typeface="Verdana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66"/>
          </a:solidFill>
          <a:latin typeface="Verdana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000066"/>
          </a:solidFill>
          <a:latin typeface="Verdana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000066"/>
          </a:solidFill>
          <a:latin typeface="Verdana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000066"/>
          </a:solidFill>
          <a:latin typeface="Verdana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000066"/>
          </a:solidFill>
          <a:latin typeface="Verdana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000066"/>
          </a:solidFill>
          <a:latin typeface="Verdana" pitchFamily="34" charset="0"/>
          <a:ea typeface="黑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200" b="1">
          <a:solidFill>
            <a:srgbClr val="000066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800" b="1">
          <a:solidFill>
            <a:srgbClr val="000066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400" b="1">
          <a:solidFill>
            <a:srgbClr val="000066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 b="1">
          <a:solidFill>
            <a:srgbClr val="000066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rgbClr val="000066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rgbClr val="000066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rgbClr val="000066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rgbClr val="000066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 b="1">
          <a:solidFill>
            <a:srgbClr val="00006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0" y="5638800"/>
            <a:ext cx="4876800" cy="12192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altLang="zh-CN" sz="4000" b="0" dirty="0" smtClean="0">
                <a:solidFill>
                  <a:srgbClr val="99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  <a:t/>
            </a:r>
            <a:br>
              <a:rPr lang="en-US" altLang="zh-CN" sz="4000" b="0" dirty="0" smtClean="0">
                <a:solidFill>
                  <a:srgbClr val="99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幼圆" pitchFamily="49" charset="-122"/>
                <a:ea typeface="幼圆" pitchFamily="49" charset="-122"/>
              </a:rPr>
            </a:br>
            <a:endParaRPr lang="en-US" altLang="zh-CN" sz="8800" dirty="0" smtClean="0">
              <a:solidFill>
                <a:schemeClr val="accent2"/>
              </a:solidFill>
            </a:endParaRP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1130300" y="1558925"/>
            <a:ext cx="6400800" cy="9144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folHlink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fontAlgn="ctr">
              <a:spcBef>
                <a:spcPct val="50000"/>
              </a:spcBef>
              <a:defRPr/>
            </a:pPr>
            <a:r>
              <a:rPr kumimoji="1" lang="zh-CN" altLang="en-US" sz="54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</a:rPr>
              <a:t>软件技术基础</a:t>
            </a:r>
          </a:p>
        </p:txBody>
      </p:sp>
      <p:sp>
        <p:nvSpPr>
          <p:cNvPr id="3076" name="Text Box 15"/>
          <p:cNvSpPr txBox="1">
            <a:spLocks noChangeArrowheads="1"/>
          </p:cNvSpPr>
          <p:nvPr/>
        </p:nvSpPr>
        <p:spPr bwMode="auto">
          <a:xfrm>
            <a:off x="1981200" y="3641725"/>
            <a:ext cx="495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kumimoji="1"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</a:rPr>
              <a:t>主讲：许欢</a:t>
            </a:r>
          </a:p>
        </p:txBody>
      </p:sp>
      <p:sp>
        <p:nvSpPr>
          <p:cNvPr id="3077" name="Text Box 17"/>
          <p:cNvSpPr txBox="1">
            <a:spLocks noChangeArrowheads="1"/>
          </p:cNvSpPr>
          <p:nvPr/>
        </p:nvSpPr>
        <p:spPr bwMode="auto">
          <a:xfrm>
            <a:off x="457200" y="4556125"/>
            <a:ext cx="8589818" cy="2209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ctr">
              <a:spcBef>
                <a:spcPct val="10000"/>
              </a:spcBef>
              <a:defRPr/>
            </a:pPr>
            <a:r>
              <a:rPr lang="zh-CN" alt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杭州电子科技大学自动化学院</a:t>
            </a:r>
            <a:endParaRPr lang="en-US" altLang="zh-CN" sz="3200" dirty="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>
              <a:spcBef>
                <a:spcPct val="10000"/>
              </a:spcBef>
              <a:defRPr/>
            </a:pPr>
            <a:r>
              <a:rPr lang="zh-CN" alt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信息与控制研究所</a:t>
            </a:r>
            <a:endParaRPr lang="en-US" altLang="zh-CN" sz="3200" dirty="0" smtClea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hlinkClick r:id=""/>
            </a:endParaRPr>
          </a:p>
          <a:p>
            <a:pPr algn="ctr">
              <a:spcBef>
                <a:spcPct val="10000"/>
              </a:spcBef>
              <a:defRPr/>
            </a:pPr>
            <a:r>
              <a:rPr lang="en-US" altLang="zh-CN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hlinkClick r:id=""/>
              </a:rPr>
              <a:t>xuhuan@hdu.edu.cn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>
              <a:spcBef>
                <a:spcPct val="10000"/>
              </a:spcBef>
              <a:defRPr/>
            </a:pPr>
            <a:r>
              <a:rPr lang="zh-CN" alt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600</a:t>
            </a:r>
            <a:r>
              <a:rPr lang="zh-CN" alt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lang="en-US" altLang="zh-CN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13634106376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3078" name="Picture 19" descr="http://img5.douban.com/view/group_topic/large/public/p6032949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47625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048532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0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196975"/>
            <a:ext cx="8305800" cy="5313363"/>
          </a:xfrm>
          <a:noFill/>
          <a:ln/>
        </p:spPr>
        <p:txBody>
          <a:bodyPr/>
          <a:lstStyle/>
          <a:p>
            <a:r>
              <a:rPr lang="en-US" altLang="zh-CN" sz="2800" dirty="0">
                <a:latin typeface="Times New Roman" pitchFamily="18" charset="0"/>
              </a:rPr>
              <a:t>E-R</a:t>
            </a:r>
            <a:r>
              <a:rPr lang="zh-CN" altLang="en-US" sz="2800" dirty="0">
                <a:latin typeface="Times New Roman" pitchFamily="18" charset="0"/>
              </a:rPr>
              <a:t>模型举例</a:t>
            </a:r>
          </a:p>
          <a:p>
            <a:pPr lvl="1"/>
            <a:r>
              <a:rPr lang="zh-CN" altLang="en-US" sz="2400" dirty="0">
                <a:latin typeface="宋体" pitchFamily="2" charset="-122"/>
              </a:rPr>
              <a:t>例：</a:t>
            </a:r>
            <a:r>
              <a:rPr lang="zh-CN" altLang="en-US" dirty="0">
                <a:latin typeface="宋体" pitchFamily="2" charset="-122"/>
              </a:rPr>
              <a:t>用</a:t>
            </a:r>
            <a:r>
              <a:rPr lang="en-US" altLang="zh-CN" dirty="0">
                <a:latin typeface="宋体" pitchFamily="2" charset="-122"/>
              </a:rPr>
              <a:t>E-R</a:t>
            </a:r>
            <a:r>
              <a:rPr lang="zh-CN" altLang="en-US" dirty="0">
                <a:latin typeface="宋体" pitchFamily="2" charset="-122"/>
              </a:rPr>
              <a:t>图描述图书</a:t>
            </a:r>
            <a:r>
              <a:rPr lang="zh-CN" altLang="en-US" dirty="0" smtClean="0">
                <a:latin typeface="宋体" pitchFamily="2" charset="-122"/>
              </a:rPr>
              <a:t>信息管理（借阅）的</a:t>
            </a:r>
            <a:r>
              <a:rPr lang="zh-CN" altLang="en-US" dirty="0">
                <a:latin typeface="宋体" pitchFamily="2" charset="-122"/>
              </a:rPr>
              <a:t>数据类型</a:t>
            </a:r>
            <a:r>
              <a:rPr lang="zh-CN" altLang="en-US" sz="2400" dirty="0">
                <a:latin typeface="宋体" pitchFamily="2" charset="-122"/>
              </a:rPr>
              <a:t>。</a:t>
            </a:r>
          </a:p>
          <a:p>
            <a:pPr lvl="2"/>
            <a:r>
              <a:rPr lang="zh-CN" altLang="en-US" dirty="0">
                <a:latin typeface="宋体" pitchFamily="2" charset="-122"/>
              </a:rPr>
              <a:t>分析：</a:t>
            </a:r>
          </a:p>
          <a:p>
            <a:pPr lvl="3"/>
            <a:r>
              <a:rPr lang="zh-CN" altLang="en-US" sz="2400" dirty="0">
                <a:latin typeface="宋体" pitchFamily="2" charset="-122"/>
              </a:rPr>
              <a:t>图书包括</a:t>
            </a:r>
            <a:r>
              <a:rPr lang="zh-CN" altLang="en-US" sz="2400" b="0" u="sng" dirty="0">
                <a:latin typeface="宋体" pitchFamily="2" charset="-122"/>
              </a:rPr>
              <a:t>编号</a:t>
            </a:r>
            <a:r>
              <a:rPr lang="zh-CN" altLang="en-US" sz="2400" dirty="0">
                <a:latin typeface="宋体" pitchFamily="2" charset="-122"/>
              </a:rPr>
              <a:t>、书名、作者、定价和位置属性；</a:t>
            </a:r>
          </a:p>
          <a:p>
            <a:pPr lvl="3"/>
            <a:r>
              <a:rPr lang="zh-CN" altLang="en-US" sz="2400" dirty="0">
                <a:latin typeface="宋体" pitchFamily="2" charset="-122"/>
              </a:rPr>
              <a:t>借书人包括姓名、</a:t>
            </a:r>
            <a:r>
              <a:rPr lang="zh-CN" altLang="en-US" sz="2400" b="0" u="sng" dirty="0">
                <a:latin typeface="宋体" pitchFamily="2" charset="-122"/>
              </a:rPr>
              <a:t>借书证号</a:t>
            </a:r>
            <a:r>
              <a:rPr lang="zh-CN" altLang="en-US" sz="2400" dirty="0">
                <a:latin typeface="宋体" pitchFamily="2" charset="-122"/>
              </a:rPr>
              <a:t>和单位属性；</a:t>
            </a:r>
          </a:p>
          <a:p>
            <a:pPr lvl="3"/>
            <a:r>
              <a:rPr lang="zh-CN" altLang="en-US" sz="2400" dirty="0">
                <a:latin typeface="宋体" pitchFamily="2" charset="-122"/>
              </a:rPr>
              <a:t>每个借书人可以借多本书，同一本书也可以相继被几个借书人借阅；</a:t>
            </a:r>
          </a:p>
          <a:p>
            <a:pPr lvl="2"/>
            <a:endParaRPr lang="zh-CN" altLang="en-US" dirty="0">
              <a:latin typeface="宋体" pitchFamily="2" charset="-122"/>
            </a:endParaRPr>
          </a:p>
          <a:p>
            <a:pPr lvl="2"/>
            <a:r>
              <a:rPr lang="zh-CN" altLang="en-US" dirty="0">
                <a:latin typeface="宋体" pitchFamily="2" charset="-122"/>
              </a:rPr>
              <a:t>由分析可知，有两个实体集，即借书人和图书，它们之间是多对多关系，对应的</a:t>
            </a:r>
            <a:r>
              <a:rPr lang="en-US" altLang="zh-CN" dirty="0">
                <a:latin typeface="宋体" pitchFamily="2" charset="-122"/>
              </a:rPr>
              <a:t>E-R</a:t>
            </a:r>
            <a:r>
              <a:rPr lang="zh-CN" altLang="en-US" dirty="0">
                <a:latin typeface="宋体" pitchFamily="2" charset="-122"/>
              </a:rPr>
              <a:t>图可以表示为：</a:t>
            </a:r>
          </a:p>
          <a:p>
            <a:pPr lvl="2" algn="just"/>
            <a:endParaRPr lang="en-US" altLang="zh-CN" dirty="0">
              <a:latin typeface="宋体" pitchFamily="2" charset="-122"/>
            </a:endParaRPr>
          </a:p>
        </p:txBody>
      </p:sp>
      <p:sp>
        <p:nvSpPr>
          <p:cNvPr id="61133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altLang="zh-CN"/>
              <a:t>4.1  </a:t>
            </a:r>
            <a:r>
              <a:rPr lang="zh-CN" altLang="en-US"/>
              <a:t>数据库系统概述：</a:t>
            </a:r>
            <a:r>
              <a:rPr lang="en-US" altLang="zh-CN"/>
              <a:t>E-R</a:t>
            </a:r>
            <a:r>
              <a:rPr lang="zh-CN" altLang="en-US"/>
              <a:t>模型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1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11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11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113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113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113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3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113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1330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3381" name="Group 5"/>
          <p:cNvGrpSpPr>
            <a:grpSpLocks/>
          </p:cNvGrpSpPr>
          <p:nvPr/>
        </p:nvGrpSpPr>
        <p:grpSpPr bwMode="auto">
          <a:xfrm>
            <a:off x="762000" y="692150"/>
            <a:ext cx="7388225" cy="5257800"/>
            <a:chOff x="480" y="1152"/>
            <a:chExt cx="4219" cy="2903"/>
          </a:xfrm>
        </p:grpSpPr>
        <p:sp>
          <p:nvSpPr>
            <p:cNvPr id="613382" name="Rectangle 6"/>
            <p:cNvSpPr>
              <a:spLocks noChangeArrowheads="1"/>
            </p:cNvSpPr>
            <p:nvPr/>
          </p:nvSpPr>
          <p:spPr bwMode="auto">
            <a:xfrm>
              <a:off x="1931" y="1833"/>
              <a:ext cx="1316" cy="31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000066"/>
                  </a:solidFill>
                  <a:latin typeface="Arial" charset="0"/>
                </a:rPr>
                <a:t>图书</a:t>
              </a:r>
            </a:p>
          </p:txBody>
        </p:sp>
        <p:sp>
          <p:nvSpPr>
            <p:cNvPr id="613383" name="AutoShape 7"/>
            <p:cNvSpPr>
              <a:spLocks noChangeArrowheads="1"/>
            </p:cNvSpPr>
            <p:nvPr/>
          </p:nvSpPr>
          <p:spPr bwMode="auto">
            <a:xfrm>
              <a:off x="2022" y="2422"/>
              <a:ext cx="1179" cy="363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000066"/>
                  </a:solidFill>
                  <a:latin typeface="Arial" charset="0"/>
                </a:rPr>
                <a:t>借书</a:t>
              </a:r>
            </a:p>
          </p:txBody>
        </p:sp>
        <p:sp>
          <p:nvSpPr>
            <p:cNvPr id="613384" name="Rectangle 8"/>
            <p:cNvSpPr>
              <a:spLocks noChangeArrowheads="1"/>
            </p:cNvSpPr>
            <p:nvPr/>
          </p:nvSpPr>
          <p:spPr bwMode="auto">
            <a:xfrm>
              <a:off x="1931" y="3057"/>
              <a:ext cx="1316" cy="31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000066"/>
                  </a:solidFill>
                  <a:latin typeface="Arial" charset="0"/>
                </a:rPr>
                <a:t>借书人</a:t>
              </a:r>
            </a:p>
          </p:txBody>
        </p:sp>
        <p:sp>
          <p:nvSpPr>
            <p:cNvPr id="613385" name="AutoShape 9"/>
            <p:cNvSpPr>
              <a:spLocks noChangeArrowheads="1"/>
            </p:cNvSpPr>
            <p:nvPr/>
          </p:nvSpPr>
          <p:spPr bwMode="auto">
            <a:xfrm>
              <a:off x="480" y="1152"/>
              <a:ext cx="726" cy="363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 b="1" u="sng">
                  <a:solidFill>
                    <a:srgbClr val="000066"/>
                  </a:solidFill>
                  <a:latin typeface="Arial" charset="0"/>
                </a:rPr>
                <a:t>编号</a:t>
              </a:r>
            </a:p>
          </p:txBody>
        </p:sp>
        <p:sp>
          <p:nvSpPr>
            <p:cNvPr id="613386" name="AutoShape 10"/>
            <p:cNvSpPr>
              <a:spLocks noChangeArrowheads="1"/>
            </p:cNvSpPr>
            <p:nvPr/>
          </p:nvSpPr>
          <p:spPr bwMode="auto">
            <a:xfrm>
              <a:off x="1342" y="1152"/>
              <a:ext cx="726" cy="363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000066"/>
                  </a:solidFill>
                  <a:latin typeface="Arial" charset="0"/>
                </a:rPr>
                <a:t>书名</a:t>
              </a:r>
            </a:p>
          </p:txBody>
        </p:sp>
        <p:sp>
          <p:nvSpPr>
            <p:cNvPr id="613387" name="AutoShape 11"/>
            <p:cNvSpPr>
              <a:spLocks noChangeArrowheads="1"/>
            </p:cNvSpPr>
            <p:nvPr/>
          </p:nvSpPr>
          <p:spPr bwMode="auto">
            <a:xfrm>
              <a:off x="2204" y="1152"/>
              <a:ext cx="726" cy="363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000066"/>
                  </a:solidFill>
                  <a:latin typeface="Arial" charset="0"/>
                </a:rPr>
                <a:t>作者</a:t>
              </a:r>
            </a:p>
          </p:txBody>
        </p:sp>
        <p:sp>
          <p:nvSpPr>
            <p:cNvPr id="613388" name="AutoShape 12"/>
            <p:cNvSpPr>
              <a:spLocks noChangeArrowheads="1"/>
            </p:cNvSpPr>
            <p:nvPr/>
          </p:nvSpPr>
          <p:spPr bwMode="auto">
            <a:xfrm>
              <a:off x="3065" y="1152"/>
              <a:ext cx="726" cy="363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000066"/>
                  </a:solidFill>
                  <a:latin typeface="Arial" charset="0"/>
                </a:rPr>
                <a:t>定价</a:t>
              </a:r>
            </a:p>
          </p:txBody>
        </p:sp>
        <p:sp>
          <p:nvSpPr>
            <p:cNvPr id="613389" name="AutoShape 13"/>
            <p:cNvSpPr>
              <a:spLocks noChangeArrowheads="1"/>
            </p:cNvSpPr>
            <p:nvPr/>
          </p:nvSpPr>
          <p:spPr bwMode="auto">
            <a:xfrm>
              <a:off x="3973" y="1152"/>
              <a:ext cx="726" cy="363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000066"/>
                  </a:solidFill>
                  <a:latin typeface="Arial" charset="0"/>
                </a:rPr>
                <a:t>位置</a:t>
              </a:r>
            </a:p>
          </p:txBody>
        </p:sp>
        <p:sp>
          <p:nvSpPr>
            <p:cNvPr id="613390" name="AutoShape 14"/>
            <p:cNvSpPr>
              <a:spLocks noChangeArrowheads="1"/>
            </p:cNvSpPr>
            <p:nvPr/>
          </p:nvSpPr>
          <p:spPr bwMode="auto">
            <a:xfrm>
              <a:off x="888" y="3647"/>
              <a:ext cx="726" cy="363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000066"/>
                  </a:solidFill>
                  <a:latin typeface="Arial" charset="0"/>
                </a:rPr>
                <a:t>姓名</a:t>
              </a:r>
            </a:p>
          </p:txBody>
        </p:sp>
        <p:sp>
          <p:nvSpPr>
            <p:cNvPr id="613391" name="AutoShape 15"/>
            <p:cNvSpPr>
              <a:spLocks noChangeArrowheads="1"/>
            </p:cNvSpPr>
            <p:nvPr/>
          </p:nvSpPr>
          <p:spPr bwMode="auto">
            <a:xfrm>
              <a:off x="1977" y="3692"/>
              <a:ext cx="1225" cy="363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 b="1" u="sng">
                  <a:solidFill>
                    <a:srgbClr val="000066"/>
                  </a:solidFill>
                  <a:latin typeface="Arial" charset="0"/>
                </a:rPr>
                <a:t>借书证号</a:t>
              </a:r>
            </a:p>
          </p:txBody>
        </p:sp>
        <p:sp>
          <p:nvSpPr>
            <p:cNvPr id="613392" name="AutoShape 16"/>
            <p:cNvSpPr>
              <a:spLocks noChangeArrowheads="1"/>
            </p:cNvSpPr>
            <p:nvPr/>
          </p:nvSpPr>
          <p:spPr bwMode="auto">
            <a:xfrm>
              <a:off x="3383" y="3647"/>
              <a:ext cx="726" cy="363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000066"/>
                  </a:solidFill>
                  <a:latin typeface="Arial" charset="0"/>
                </a:rPr>
                <a:t>单位</a:t>
              </a:r>
            </a:p>
          </p:txBody>
        </p:sp>
        <p:sp>
          <p:nvSpPr>
            <p:cNvPr id="613393" name="Line 17"/>
            <p:cNvSpPr>
              <a:spLocks noChangeShapeType="1"/>
            </p:cNvSpPr>
            <p:nvPr/>
          </p:nvSpPr>
          <p:spPr bwMode="auto">
            <a:xfrm>
              <a:off x="888" y="1515"/>
              <a:ext cx="1361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3394" name="Line 18"/>
            <p:cNvSpPr>
              <a:spLocks noChangeShapeType="1"/>
            </p:cNvSpPr>
            <p:nvPr/>
          </p:nvSpPr>
          <p:spPr bwMode="auto">
            <a:xfrm>
              <a:off x="2566" y="1515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3395" name="Line 19"/>
            <p:cNvSpPr>
              <a:spLocks noChangeShapeType="1"/>
            </p:cNvSpPr>
            <p:nvPr/>
          </p:nvSpPr>
          <p:spPr bwMode="auto">
            <a:xfrm flipH="1">
              <a:off x="2703" y="1515"/>
              <a:ext cx="725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3396" name="Line 20"/>
            <p:cNvSpPr>
              <a:spLocks noChangeShapeType="1"/>
            </p:cNvSpPr>
            <p:nvPr/>
          </p:nvSpPr>
          <p:spPr bwMode="auto">
            <a:xfrm flipH="1">
              <a:off x="2839" y="1515"/>
              <a:ext cx="1451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3397" name="Line 21"/>
            <p:cNvSpPr>
              <a:spLocks noChangeShapeType="1"/>
            </p:cNvSpPr>
            <p:nvPr/>
          </p:nvSpPr>
          <p:spPr bwMode="auto">
            <a:xfrm>
              <a:off x="1705" y="1515"/>
              <a:ext cx="725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3398" name="Line 22"/>
            <p:cNvSpPr>
              <a:spLocks noChangeShapeType="1"/>
            </p:cNvSpPr>
            <p:nvPr/>
          </p:nvSpPr>
          <p:spPr bwMode="auto">
            <a:xfrm flipH="1">
              <a:off x="1387" y="3374"/>
              <a:ext cx="1089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3399" name="Line 23"/>
            <p:cNvSpPr>
              <a:spLocks noChangeShapeType="1"/>
            </p:cNvSpPr>
            <p:nvPr/>
          </p:nvSpPr>
          <p:spPr bwMode="auto">
            <a:xfrm>
              <a:off x="2566" y="3374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3400" name="Line 24"/>
            <p:cNvSpPr>
              <a:spLocks noChangeShapeType="1"/>
            </p:cNvSpPr>
            <p:nvPr/>
          </p:nvSpPr>
          <p:spPr bwMode="auto">
            <a:xfrm>
              <a:off x="2703" y="3374"/>
              <a:ext cx="907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3401" name="Line 25"/>
            <p:cNvSpPr>
              <a:spLocks noChangeShapeType="1"/>
            </p:cNvSpPr>
            <p:nvPr/>
          </p:nvSpPr>
          <p:spPr bwMode="auto">
            <a:xfrm>
              <a:off x="2612" y="215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3402" name="Line 26"/>
            <p:cNvSpPr>
              <a:spLocks noChangeShapeType="1"/>
            </p:cNvSpPr>
            <p:nvPr/>
          </p:nvSpPr>
          <p:spPr bwMode="auto">
            <a:xfrm>
              <a:off x="2612" y="2785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13403" name="Text Box 27"/>
            <p:cNvSpPr txBox="1">
              <a:spLocks noChangeArrowheads="1"/>
            </p:cNvSpPr>
            <p:nvPr/>
          </p:nvSpPr>
          <p:spPr bwMode="auto">
            <a:xfrm>
              <a:off x="2657" y="2184"/>
              <a:ext cx="225" cy="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rgbClr val="000066"/>
                  </a:solidFill>
                  <a:latin typeface="Arial" charset="0"/>
                </a:rPr>
                <a:t>m</a:t>
              </a:r>
            </a:p>
          </p:txBody>
        </p:sp>
        <p:sp>
          <p:nvSpPr>
            <p:cNvPr id="613404" name="Text Box 28"/>
            <p:cNvSpPr txBox="1">
              <a:spLocks noChangeArrowheads="1"/>
            </p:cNvSpPr>
            <p:nvPr/>
          </p:nvSpPr>
          <p:spPr bwMode="auto">
            <a:xfrm>
              <a:off x="2657" y="2819"/>
              <a:ext cx="185" cy="2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>
                  <a:solidFill>
                    <a:srgbClr val="000066"/>
                  </a:solidFill>
                  <a:latin typeface="Arial" charset="0"/>
                </a:rPr>
                <a:t>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213" y="1398588"/>
            <a:ext cx="7772400" cy="4565650"/>
          </a:xfrm>
        </p:spPr>
        <p:txBody>
          <a:bodyPr/>
          <a:lstStyle/>
          <a:p>
            <a:r>
              <a:rPr lang="zh-CN" altLang="en-US" dirty="0" smtClean="0">
                <a:latin typeface="Times New Roman" pitchFamily="18" charset="0"/>
              </a:rPr>
              <a:t>结构数据类型</a:t>
            </a:r>
            <a:endParaRPr lang="en-US" altLang="zh-CN" dirty="0" smtClean="0">
              <a:latin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</a:rPr>
              <a:t>常用</a:t>
            </a:r>
            <a:r>
              <a:rPr lang="zh-CN" altLang="en-US" dirty="0" smtClean="0">
                <a:latin typeface="Times New Roman" pitchFamily="18" charset="0"/>
              </a:rPr>
              <a:t>数据模型</a:t>
            </a:r>
            <a:endParaRPr lang="zh-CN" altLang="en-US" dirty="0">
              <a:latin typeface="Times New Roman" pitchFamily="18" charset="0"/>
            </a:endParaRPr>
          </a:p>
          <a:p>
            <a:pPr lvl="2"/>
            <a:r>
              <a:rPr lang="zh-CN" altLang="en-US" dirty="0">
                <a:latin typeface="Times New Roman" pitchFamily="18" charset="0"/>
              </a:rPr>
              <a:t>非关系</a:t>
            </a:r>
            <a:r>
              <a:rPr lang="zh-CN" altLang="en-US" dirty="0" smtClean="0">
                <a:latin typeface="Times New Roman" pitchFamily="18" charset="0"/>
              </a:rPr>
              <a:t>模型（早期数据模型）</a:t>
            </a:r>
            <a:endParaRPr lang="zh-CN" altLang="en-US" dirty="0">
              <a:latin typeface="Times New Roman" pitchFamily="18" charset="0"/>
            </a:endParaRPr>
          </a:p>
          <a:p>
            <a:pPr lvl="3">
              <a:lnSpc>
                <a:spcPct val="120000"/>
              </a:lnSpc>
            </a:pPr>
            <a:r>
              <a:rPr lang="zh-CN" altLang="en-US" dirty="0">
                <a:latin typeface="Times New Roman" pitchFamily="18" charset="0"/>
              </a:rPr>
              <a:t>层次模型（</a:t>
            </a:r>
            <a:r>
              <a:rPr lang="en-US" altLang="zh-CN" dirty="0">
                <a:latin typeface="Times New Roman" pitchFamily="18" charset="0"/>
              </a:rPr>
              <a:t>Hierarchical Model</a:t>
            </a:r>
            <a:r>
              <a:rPr lang="zh-CN" altLang="en-US" dirty="0">
                <a:latin typeface="Times New Roman" pitchFamily="18" charset="0"/>
              </a:rPr>
              <a:t>）</a:t>
            </a:r>
          </a:p>
          <a:p>
            <a:pPr lvl="3" algn="just">
              <a:lnSpc>
                <a:spcPct val="120000"/>
              </a:lnSpc>
            </a:pPr>
            <a:r>
              <a:rPr lang="zh-CN" altLang="en-US" dirty="0">
                <a:latin typeface="Times New Roman" pitchFamily="18" charset="0"/>
              </a:rPr>
              <a:t>网状</a:t>
            </a:r>
            <a:r>
              <a:rPr lang="zh-CN" altLang="en-US" dirty="0" smtClean="0">
                <a:latin typeface="Times New Roman" pitchFamily="18" charset="0"/>
              </a:rPr>
              <a:t>模型</a:t>
            </a:r>
            <a:r>
              <a:rPr lang="zh-CN" altLang="en-US" dirty="0">
                <a:latin typeface="Times New Roman" pitchFamily="18" charset="0"/>
              </a:rPr>
              <a:t>（</a:t>
            </a:r>
            <a:r>
              <a:rPr lang="en-US" altLang="zh-CN" dirty="0" smtClean="0">
                <a:latin typeface="Times New Roman" pitchFamily="18" charset="0"/>
              </a:rPr>
              <a:t>Network Model</a:t>
            </a:r>
            <a:r>
              <a:rPr lang="zh-CN" altLang="en-US" dirty="0" smtClean="0">
                <a:latin typeface="Times New Roman" pitchFamily="18" charset="0"/>
              </a:rPr>
              <a:t>）</a:t>
            </a:r>
            <a:endParaRPr lang="en-US" altLang="zh-CN" dirty="0">
              <a:latin typeface="Times New Roman" pitchFamily="18" charset="0"/>
            </a:endParaRPr>
          </a:p>
          <a:p>
            <a:pPr lvl="2" algn="just"/>
            <a:r>
              <a:rPr lang="zh-CN" altLang="en-US" dirty="0">
                <a:latin typeface="Times New Roman" pitchFamily="18" charset="0"/>
              </a:rPr>
              <a:t>关系</a:t>
            </a:r>
            <a:r>
              <a:rPr lang="zh-CN" altLang="en-US" dirty="0" smtClean="0">
                <a:latin typeface="Times New Roman" pitchFamily="18" charset="0"/>
              </a:rPr>
              <a:t>模型</a:t>
            </a:r>
            <a:r>
              <a:rPr lang="zh-CN" altLang="en-US" dirty="0">
                <a:latin typeface="Times New Roman" pitchFamily="18" charset="0"/>
              </a:rPr>
              <a:t>（</a:t>
            </a:r>
            <a:r>
              <a:rPr lang="en-US" altLang="zh-CN" dirty="0" smtClean="0">
                <a:latin typeface="Times New Roman" pitchFamily="18" charset="0"/>
              </a:rPr>
              <a:t>Relational Model</a:t>
            </a:r>
            <a:r>
              <a:rPr lang="zh-CN" altLang="en-US" dirty="0" smtClean="0">
                <a:latin typeface="Times New Roman" pitchFamily="18" charset="0"/>
              </a:rPr>
              <a:t>）</a:t>
            </a:r>
            <a:endParaRPr lang="en-US" altLang="zh-CN" dirty="0" smtClean="0">
              <a:latin typeface="Times New Roman" pitchFamily="18" charset="0"/>
            </a:endParaRPr>
          </a:p>
          <a:p>
            <a:pPr lvl="2" algn="just"/>
            <a:r>
              <a:rPr lang="zh-CN" altLang="en-US" dirty="0">
                <a:latin typeface="Times New Roman" pitchFamily="18" charset="0"/>
              </a:rPr>
              <a:t>后</a:t>
            </a:r>
            <a:r>
              <a:rPr lang="zh-CN" altLang="en-US" dirty="0" smtClean="0">
                <a:latin typeface="Times New Roman" pitchFamily="18" charset="0"/>
              </a:rPr>
              <a:t>关系模型</a:t>
            </a:r>
            <a:endParaRPr lang="en-US" altLang="zh-CN" dirty="0">
              <a:latin typeface="Times New Roman" pitchFamily="18" charset="0"/>
            </a:endParaRPr>
          </a:p>
          <a:p>
            <a:pPr lvl="3" algn="just"/>
            <a:r>
              <a:rPr lang="zh-CN" altLang="en-US" dirty="0">
                <a:latin typeface="Times New Roman" pitchFamily="18" charset="0"/>
              </a:rPr>
              <a:t>面向对象</a:t>
            </a:r>
            <a:r>
              <a:rPr lang="zh-CN" altLang="en-US" dirty="0" smtClean="0">
                <a:latin typeface="Times New Roman" pitchFamily="18" charset="0"/>
              </a:rPr>
              <a:t>模型</a:t>
            </a:r>
            <a:r>
              <a:rPr lang="zh-CN" altLang="en-US" dirty="0">
                <a:latin typeface="Times New Roman" pitchFamily="18" charset="0"/>
              </a:rPr>
              <a:t>（</a:t>
            </a:r>
            <a:r>
              <a:rPr lang="en-US" altLang="zh-CN" dirty="0" smtClean="0">
                <a:latin typeface="Times New Roman" pitchFamily="18" charset="0"/>
              </a:rPr>
              <a:t>Object </a:t>
            </a:r>
            <a:r>
              <a:rPr lang="en-US" altLang="zh-CN" dirty="0">
                <a:latin typeface="Times New Roman" pitchFamily="18" charset="0"/>
              </a:rPr>
              <a:t>Oriented </a:t>
            </a:r>
            <a:r>
              <a:rPr lang="en-US" altLang="zh-CN" dirty="0" smtClean="0">
                <a:latin typeface="Times New Roman" pitchFamily="18" charset="0"/>
              </a:rPr>
              <a:t>Model</a:t>
            </a:r>
            <a:r>
              <a:rPr lang="zh-CN" altLang="en-US" dirty="0" smtClean="0">
                <a:latin typeface="Times New Roman" pitchFamily="18" charset="0"/>
              </a:rPr>
              <a:t>）</a:t>
            </a:r>
            <a:endParaRPr lang="en-US" altLang="zh-CN" dirty="0" smtClean="0">
              <a:latin typeface="Times New Roman" pitchFamily="18" charset="0"/>
            </a:endParaRPr>
          </a:p>
          <a:p>
            <a:pPr lvl="3" algn="just"/>
            <a:r>
              <a:rPr lang="zh-CN" altLang="en-US" dirty="0">
                <a:latin typeface="Times New Roman" pitchFamily="18" charset="0"/>
              </a:rPr>
              <a:t>非</a:t>
            </a:r>
            <a:r>
              <a:rPr lang="zh-CN" altLang="en-US" dirty="0" smtClean="0">
                <a:latin typeface="Times New Roman" pitchFamily="18" charset="0"/>
              </a:rPr>
              <a:t>关系数据库（</a:t>
            </a:r>
            <a:r>
              <a:rPr lang="en-US" altLang="zh-CN" dirty="0" smtClean="0">
                <a:latin typeface="Times New Roman" pitchFamily="18" charset="0"/>
              </a:rPr>
              <a:t>NoSQL</a:t>
            </a:r>
            <a:r>
              <a:rPr lang="zh-CN" altLang="en-US" smtClean="0">
                <a:latin typeface="Times New Roman" pitchFamily="18" charset="0"/>
              </a:rPr>
              <a:t>）</a:t>
            </a:r>
            <a:endParaRPr lang="zh-CN" altLang="en-US" dirty="0">
              <a:latin typeface="Times New Roman" pitchFamily="18" charset="0"/>
            </a:endParaRPr>
          </a:p>
          <a:p>
            <a:pPr algn="just">
              <a:lnSpc>
                <a:spcPct val="130000"/>
              </a:lnSpc>
              <a:buFont typeface="Wingdings" pitchFamily="2" charset="2"/>
              <a:buNone/>
            </a:pP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62566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altLang="zh-CN" sz="3600"/>
              <a:t>4.1  </a:t>
            </a:r>
            <a:r>
              <a:rPr lang="zh-CN" altLang="en-US" sz="3600"/>
              <a:t>数据库系统概述：常用数据模型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727388" y="1268413"/>
            <a:ext cx="5381688" cy="4608512"/>
          </a:xfrm>
        </p:spPr>
        <p:txBody>
          <a:bodyPr/>
          <a:lstStyle/>
          <a:p>
            <a:r>
              <a:rPr lang="zh-CN" altLang="en-US" sz="2800" dirty="0">
                <a:latin typeface="宋体" pitchFamily="2" charset="-122"/>
              </a:rPr>
              <a:t>层次模型</a:t>
            </a:r>
          </a:p>
          <a:p>
            <a:pPr lvl="2">
              <a:buFont typeface="Wingdings" pitchFamily="2" charset="2"/>
              <a:buChar char="n"/>
            </a:pPr>
            <a:r>
              <a:rPr lang="zh-CN" altLang="en-US" sz="2200" dirty="0">
                <a:latin typeface="宋体" pitchFamily="2" charset="-122"/>
              </a:rPr>
              <a:t>层次模型是数据库系统中最早使用的模型，它的数据结构类似一颗倒置的树，每个节点表示一个记录类型，记录之间的联系是一对多的联系。</a:t>
            </a:r>
          </a:p>
          <a:p>
            <a:pPr lvl="2">
              <a:buFont typeface="Wingdings" pitchFamily="2" charset="2"/>
              <a:buChar char="n"/>
            </a:pPr>
            <a:r>
              <a:rPr lang="zh-CN" altLang="en-US" sz="2200" dirty="0">
                <a:latin typeface="宋体" pitchFamily="2" charset="-122"/>
              </a:rPr>
              <a:t>结点满足的条件</a:t>
            </a:r>
            <a:r>
              <a:rPr lang="en-US" altLang="zh-CN" sz="2200" dirty="0">
                <a:latin typeface="宋体" pitchFamily="2" charset="-122"/>
              </a:rPr>
              <a:t>:</a:t>
            </a:r>
          </a:p>
          <a:p>
            <a:pPr lvl="3"/>
            <a:r>
              <a:rPr lang="en-US" altLang="zh-CN" sz="1600" dirty="0">
                <a:latin typeface="宋体" pitchFamily="2" charset="-122"/>
              </a:rPr>
              <a:t> </a:t>
            </a:r>
            <a:r>
              <a:rPr lang="zh-CN" altLang="en-US" sz="1800" dirty="0">
                <a:latin typeface="宋体" pitchFamily="2" charset="-122"/>
              </a:rPr>
              <a:t>有且只有一个结点无双亲</a:t>
            </a:r>
            <a:r>
              <a:rPr lang="en-US" altLang="zh-CN" sz="1800" dirty="0">
                <a:latin typeface="宋体" pitchFamily="2" charset="-122"/>
              </a:rPr>
              <a:t>(</a:t>
            </a:r>
            <a:r>
              <a:rPr lang="zh-CN" altLang="en-US" sz="1800" dirty="0">
                <a:latin typeface="宋体" pitchFamily="2" charset="-122"/>
              </a:rPr>
              <a:t>这个结点称为</a:t>
            </a:r>
            <a:r>
              <a:rPr lang="zh-CN" altLang="en-US" sz="1800" dirty="0">
                <a:solidFill>
                  <a:srgbClr val="FF0000"/>
                </a:solidFill>
                <a:latin typeface="宋体" pitchFamily="2" charset="-122"/>
              </a:rPr>
              <a:t>根结点</a:t>
            </a:r>
            <a:r>
              <a:rPr lang="en-US" altLang="zh-CN" sz="1800" dirty="0">
                <a:latin typeface="宋体" pitchFamily="2" charset="-122"/>
              </a:rPr>
              <a:t>)</a:t>
            </a:r>
            <a:r>
              <a:rPr lang="zh-CN" altLang="en-US" sz="1800" dirty="0">
                <a:latin typeface="宋体" pitchFamily="2" charset="-122"/>
              </a:rPr>
              <a:t>。</a:t>
            </a:r>
          </a:p>
          <a:p>
            <a:pPr lvl="3"/>
            <a:r>
              <a:rPr lang="zh-CN" altLang="en-US" sz="1800" dirty="0">
                <a:latin typeface="宋体" pitchFamily="2" charset="-122"/>
              </a:rPr>
              <a:t> 其它结点有且只有一个双亲结点</a:t>
            </a:r>
            <a:r>
              <a:rPr lang="zh-CN" altLang="en-US" sz="1600" dirty="0">
                <a:latin typeface="宋体" pitchFamily="2" charset="-122"/>
              </a:rPr>
              <a:t>。</a:t>
            </a:r>
          </a:p>
          <a:p>
            <a:endParaRPr lang="zh-CN" altLang="en-US" sz="2400" dirty="0">
              <a:latin typeface="宋体" pitchFamily="2" charset="-122"/>
            </a:endParaRPr>
          </a:p>
          <a:p>
            <a:endParaRPr lang="zh-CN" altLang="en-US" sz="2400" dirty="0">
              <a:latin typeface="宋体" pitchFamily="2" charset="-122"/>
            </a:endParaRPr>
          </a:p>
          <a:p>
            <a:endParaRPr lang="en-US" altLang="zh-CN" sz="2400" dirty="0">
              <a:latin typeface="宋体" pitchFamily="2" charset="-122"/>
            </a:endParaRPr>
          </a:p>
        </p:txBody>
      </p:sp>
      <p:sp>
        <p:nvSpPr>
          <p:cNvPr id="62669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altLang="zh-CN" sz="3600"/>
              <a:t>4.1  </a:t>
            </a:r>
            <a:r>
              <a:rPr lang="zh-CN" altLang="en-US" sz="3600"/>
              <a:t>数据库系统概述：常用数据模型</a:t>
            </a:r>
          </a:p>
        </p:txBody>
      </p:sp>
      <p:grpSp>
        <p:nvGrpSpPr>
          <p:cNvPr id="626693" name="Group 5"/>
          <p:cNvGrpSpPr>
            <a:grpSpLocks/>
          </p:cNvGrpSpPr>
          <p:nvPr/>
        </p:nvGrpSpPr>
        <p:grpSpPr bwMode="auto">
          <a:xfrm>
            <a:off x="142875" y="2276475"/>
            <a:ext cx="4716463" cy="2736850"/>
            <a:chOff x="2700" y="4872"/>
            <a:chExt cx="4500" cy="3588"/>
          </a:xfrm>
        </p:grpSpPr>
        <p:sp>
          <p:nvSpPr>
            <p:cNvPr id="626694" name="Rectangle 6"/>
            <p:cNvSpPr>
              <a:spLocks noChangeArrowheads="1"/>
            </p:cNvSpPr>
            <p:nvPr/>
          </p:nvSpPr>
          <p:spPr bwMode="auto">
            <a:xfrm>
              <a:off x="4860" y="4872"/>
              <a:ext cx="108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1" lang="zh-CN" altLang="en-US" sz="2200">
                  <a:latin typeface="Arial" charset="0"/>
                </a:rPr>
                <a:t>节点</a:t>
              </a:r>
              <a:r>
                <a:rPr kumimoji="1" lang="en-US" altLang="zh-CN" sz="2200">
                  <a:latin typeface="Arial" charset="0"/>
                </a:rPr>
                <a:t>1</a:t>
              </a:r>
            </a:p>
          </p:txBody>
        </p:sp>
        <p:sp>
          <p:nvSpPr>
            <p:cNvPr id="626695" name="Rectangle 7"/>
            <p:cNvSpPr>
              <a:spLocks noChangeArrowheads="1"/>
            </p:cNvSpPr>
            <p:nvPr/>
          </p:nvSpPr>
          <p:spPr bwMode="auto">
            <a:xfrm>
              <a:off x="3780" y="5964"/>
              <a:ext cx="108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1" lang="zh-CN" altLang="en-US" sz="2200">
                  <a:latin typeface="Arial" charset="0"/>
                </a:rPr>
                <a:t>节点</a:t>
              </a:r>
              <a:r>
                <a:rPr kumimoji="1" lang="en-US" altLang="zh-CN" sz="2200">
                  <a:latin typeface="Arial" charset="0"/>
                </a:rPr>
                <a:t>2</a:t>
              </a:r>
            </a:p>
          </p:txBody>
        </p:sp>
        <p:sp>
          <p:nvSpPr>
            <p:cNvPr id="626696" name="Rectangle 8"/>
            <p:cNvSpPr>
              <a:spLocks noChangeArrowheads="1"/>
            </p:cNvSpPr>
            <p:nvPr/>
          </p:nvSpPr>
          <p:spPr bwMode="auto">
            <a:xfrm>
              <a:off x="5940" y="5964"/>
              <a:ext cx="108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1" lang="zh-CN" altLang="en-US" sz="2200">
                  <a:latin typeface="Arial" charset="0"/>
                </a:rPr>
                <a:t>节点</a:t>
              </a:r>
              <a:r>
                <a:rPr kumimoji="1" lang="en-US" altLang="zh-CN" sz="2200">
                  <a:latin typeface="Arial" charset="0"/>
                </a:rPr>
                <a:t>3</a:t>
              </a:r>
            </a:p>
          </p:txBody>
        </p:sp>
        <p:sp>
          <p:nvSpPr>
            <p:cNvPr id="626697" name="Rectangle 9"/>
            <p:cNvSpPr>
              <a:spLocks noChangeArrowheads="1"/>
            </p:cNvSpPr>
            <p:nvPr/>
          </p:nvSpPr>
          <p:spPr bwMode="auto">
            <a:xfrm>
              <a:off x="2700" y="7056"/>
              <a:ext cx="108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1" lang="zh-CN" altLang="en-US" sz="2200">
                  <a:latin typeface="Arial" charset="0"/>
                </a:rPr>
                <a:t>节点</a:t>
              </a:r>
              <a:r>
                <a:rPr kumimoji="1" lang="en-US" altLang="zh-CN" sz="2200">
                  <a:latin typeface="Arial" charset="0"/>
                </a:rPr>
                <a:t>4</a:t>
              </a:r>
            </a:p>
          </p:txBody>
        </p:sp>
        <p:sp>
          <p:nvSpPr>
            <p:cNvPr id="626698" name="Rectangle 10"/>
            <p:cNvSpPr>
              <a:spLocks noChangeArrowheads="1"/>
            </p:cNvSpPr>
            <p:nvPr/>
          </p:nvSpPr>
          <p:spPr bwMode="auto">
            <a:xfrm>
              <a:off x="4860" y="7056"/>
              <a:ext cx="1080" cy="46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1" lang="zh-CN" altLang="en-US" sz="2200">
                  <a:latin typeface="Arial" charset="0"/>
                </a:rPr>
                <a:t>节点</a:t>
              </a:r>
              <a:r>
                <a:rPr kumimoji="1" lang="en-US" altLang="zh-CN" sz="2200">
                  <a:latin typeface="Arial" charset="0"/>
                </a:rPr>
                <a:t>5</a:t>
              </a:r>
            </a:p>
          </p:txBody>
        </p:sp>
        <p:sp>
          <p:nvSpPr>
            <p:cNvPr id="626699" name="Rectangle 11"/>
            <p:cNvSpPr>
              <a:spLocks noChangeArrowheads="1"/>
            </p:cNvSpPr>
            <p:nvPr/>
          </p:nvSpPr>
          <p:spPr bwMode="auto">
            <a:xfrm>
              <a:off x="6120" y="5028"/>
              <a:ext cx="108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kumimoji="1" lang="zh-CN" altLang="en-US" sz="2200">
                  <a:latin typeface="Arial" charset="0"/>
                </a:rPr>
                <a:t>根节点</a:t>
              </a:r>
            </a:p>
          </p:txBody>
        </p:sp>
        <p:sp>
          <p:nvSpPr>
            <p:cNvPr id="626700" name="Rectangle 12"/>
            <p:cNvSpPr>
              <a:spLocks noChangeArrowheads="1"/>
            </p:cNvSpPr>
            <p:nvPr/>
          </p:nvSpPr>
          <p:spPr bwMode="auto">
            <a:xfrm>
              <a:off x="5940" y="6432"/>
              <a:ext cx="108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kumimoji="1" lang="zh-CN" altLang="en-US" sz="2200" dirty="0">
                  <a:latin typeface="Arial" charset="0"/>
                </a:rPr>
                <a:t>叶节点</a:t>
              </a:r>
            </a:p>
          </p:txBody>
        </p:sp>
        <p:sp>
          <p:nvSpPr>
            <p:cNvPr id="626701" name="Rectangle 13"/>
            <p:cNvSpPr>
              <a:spLocks noChangeArrowheads="1"/>
            </p:cNvSpPr>
            <p:nvPr/>
          </p:nvSpPr>
          <p:spPr bwMode="auto">
            <a:xfrm>
              <a:off x="2700" y="7524"/>
              <a:ext cx="108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kumimoji="1" lang="zh-CN" altLang="en-US" sz="2200">
                  <a:latin typeface="Arial" charset="0"/>
                </a:rPr>
                <a:t>叶节点</a:t>
              </a:r>
            </a:p>
          </p:txBody>
        </p:sp>
        <p:sp>
          <p:nvSpPr>
            <p:cNvPr id="626702" name="Rectangle 14"/>
            <p:cNvSpPr>
              <a:spLocks noChangeArrowheads="1"/>
            </p:cNvSpPr>
            <p:nvPr/>
          </p:nvSpPr>
          <p:spPr bwMode="auto">
            <a:xfrm>
              <a:off x="4680" y="7524"/>
              <a:ext cx="108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kumimoji="1" lang="zh-CN" altLang="en-US" sz="2200">
                  <a:latin typeface="Arial" charset="0"/>
                </a:rPr>
                <a:t>叶节点</a:t>
              </a:r>
            </a:p>
          </p:txBody>
        </p:sp>
        <p:sp>
          <p:nvSpPr>
            <p:cNvPr id="626703" name="Line 15"/>
            <p:cNvSpPr>
              <a:spLocks noChangeShapeType="1"/>
            </p:cNvSpPr>
            <p:nvPr/>
          </p:nvSpPr>
          <p:spPr bwMode="auto">
            <a:xfrm>
              <a:off x="4320" y="5652"/>
              <a:ext cx="21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704" name="Line 16"/>
            <p:cNvSpPr>
              <a:spLocks noChangeShapeType="1"/>
            </p:cNvSpPr>
            <p:nvPr/>
          </p:nvSpPr>
          <p:spPr bwMode="auto">
            <a:xfrm>
              <a:off x="4320" y="565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705" name="Line 17"/>
            <p:cNvSpPr>
              <a:spLocks noChangeShapeType="1"/>
            </p:cNvSpPr>
            <p:nvPr/>
          </p:nvSpPr>
          <p:spPr bwMode="auto">
            <a:xfrm>
              <a:off x="6480" y="565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706" name="Line 18"/>
            <p:cNvSpPr>
              <a:spLocks noChangeShapeType="1"/>
            </p:cNvSpPr>
            <p:nvPr/>
          </p:nvSpPr>
          <p:spPr bwMode="auto">
            <a:xfrm>
              <a:off x="3240" y="6744"/>
              <a:ext cx="21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707" name="Line 19"/>
            <p:cNvSpPr>
              <a:spLocks noChangeShapeType="1"/>
            </p:cNvSpPr>
            <p:nvPr/>
          </p:nvSpPr>
          <p:spPr bwMode="auto">
            <a:xfrm>
              <a:off x="3240" y="674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708" name="Line 20"/>
            <p:cNvSpPr>
              <a:spLocks noChangeShapeType="1"/>
            </p:cNvSpPr>
            <p:nvPr/>
          </p:nvSpPr>
          <p:spPr bwMode="auto">
            <a:xfrm>
              <a:off x="5400" y="6744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709" name="Line 21"/>
            <p:cNvSpPr>
              <a:spLocks noChangeShapeType="1"/>
            </p:cNvSpPr>
            <p:nvPr/>
          </p:nvSpPr>
          <p:spPr bwMode="auto">
            <a:xfrm>
              <a:off x="5400" y="5340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710" name="Line 22"/>
            <p:cNvSpPr>
              <a:spLocks noChangeShapeType="1"/>
            </p:cNvSpPr>
            <p:nvPr/>
          </p:nvSpPr>
          <p:spPr bwMode="auto">
            <a:xfrm>
              <a:off x="4320" y="6432"/>
              <a:ext cx="0" cy="3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6711" name="Rectangle 23"/>
            <p:cNvSpPr>
              <a:spLocks noChangeArrowheads="1"/>
            </p:cNvSpPr>
            <p:nvPr/>
          </p:nvSpPr>
          <p:spPr bwMode="auto">
            <a:xfrm>
              <a:off x="3960" y="7992"/>
              <a:ext cx="288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kumimoji="1" lang="en-US" altLang="zh-CN" sz="2200">
                <a:latin typeface="Arial" charset="0"/>
              </a:endParaRPr>
            </a:p>
            <a:p>
              <a:pPr algn="ctr"/>
              <a:r>
                <a:rPr kumimoji="1" lang="zh-CN" altLang="en-US" sz="2200">
                  <a:latin typeface="Arial" charset="0"/>
                </a:rPr>
                <a:t>层次模型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6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266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266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266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266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6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6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9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196975"/>
            <a:ext cx="7993062" cy="5373688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zh-CN" altLang="en-US">
                <a:latin typeface="宋体" pitchFamily="2" charset="-122"/>
              </a:rPr>
              <a:t>层次模型的特点</a:t>
            </a:r>
          </a:p>
          <a:p>
            <a:pPr lvl="2">
              <a:lnSpc>
                <a:spcPct val="115000"/>
              </a:lnSpc>
            </a:pPr>
            <a:r>
              <a:rPr lang="zh-CN" altLang="en-US" sz="2800">
                <a:latin typeface="宋体" pitchFamily="2" charset="-122"/>
              </a:rPr>
              <a:t>结构简单，容易实现</a:t>
            </a:r>
          </a:p>
          <a:p>
            <a:pPr lvl="3">
              <a:lnSpc>
                <a:spcPct val="115000"/>
              </a:lnSpc>
            </a:pPr>
            <a:r>
              <a:rPr lang="zh-CN" altLang="en-US" sz="2400">
                <a:latin typeface="宋体" pitchFamily="2" charset="-122"/>
              </a:rPr>
              <a:t>对于某些特定的应用系统效率很高</a:t>
            </a:r>
          </a:p>
          <a:p>
            <a:pPr lvl="3">
              <a:lnSpc>
                <a:spcPct val="115000"/>
              </a:lnSpc>
            </a:pPr>
            <a:r>
              <a:rPr lang="zh-CN" altLang="en-US" sz="2400">
                <a:latin typeface="宋体" pitchFamily="2" charset="-122"/>
              </a:rPr>
              <a:t>如果需要动态访问数据（如增加或修改记录类型）时，效率并不高</a:t>
            </a:r>
          </a:p>
          <a:p>
            <a:pPr lvl="3">
              <a:lnSpc>
                <a:spcPct val="115000"/>
              </a:lnSpc>
            </a:pPr>
            <a:r>
              <a:rPr lang="zh-CN" altLang="en-US" sz="2400">
                <a:latin typeface="宋体" pitchFamily="2" charset="-122"/>
              </a:rPr>
              <a:t>对于一些非层次性结构（如多对多联系），层次模型表达起来比较繁琐和不直观。 </a:t>
            </a:r>
          </a:p>
          <a:p>
            <a:pPr>
              <a:lnSpc>
                <a:spcPct val="115000"/>
              </a:lnSpc>
            </a:pPr>
            <a:endParaRPr lang="zh-CN" altLang="en-US" sz="2400"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endParaRPr lang="zh-CN" altLang="en-US" sz="2400">
              <a:latin typeface="宋体" pitchFamily="2" charset="-122"/>
            </a:endParaRPr>
          </a:p>
          <a:p>
            <a:pPr>
              <a:lnSpc>
                <a:spcPct val="115000"/>
              </a:lnSpc>
            </a:pPr>
            <a:endParaRPr lang="en-US" altLang="zh-CN" sz="2400">
              <a:latin typeface="宋体" pitchFamily="2" charset="-122"/>
            </a:endParaRPr>
          </a:p>
        </p:txBody>
      </p:sp>
      <p:sp>
        <p:nvSpPr>
          <p:cNvPr id="63078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altLang="zh-CN" sz="3600"/>
              <a:t>4.1  </a:t>
            </a:r>
            <a:r>
              <a:rPr lang="zh-CN" altLang="en-US" sz="3600"/>
              <a:t>数据库系统概述：常用数据模型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0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30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30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307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30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78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2874" name="Group 42"/>
          <p:cNvGrpSpPr>
            <a:grpSpLocks/>
          </p:cNvGrpSpPr>
          <p:nvPr/>
        </p:nvGrpSpPr>
        <p:grpSpPr bwMode="auto">
          <a:xfrm>
            <a:off x="2411760" y="1772816"/>
            <a:ext cx="2263775" cy="1901825"/>
            <a:chOff x="2064" y="1434"/>
            <a:chExt cx="1426" cy="1198"/>
          </a:xfrm>
        </p:grpSpPr>
        <p:sp>
          <p:nvSpPr>
            <p:cNvPr id="632875" name="Rectangle 43"/>
            <p:cNvSpPr>
              <a:spLocks noChangeArrowheads="1"/>
            </p:cNvSpPr>
            <p:nvPr/>
          </p:nvSpPr>
          <p:spPr bwMode="auto">
            <a:xfrm>
              <a:off x="2064" y="1434"/>
              <a:ext cx="648" cy="2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1" lang="zh-CN" altLang="en-US" sz="2200">
                  <a:latin typeface="Arial" charset="0"/>
                </a:rPr>
                <a:t>学生</a:t>
              </a:r>
            </a:p>
          </p:txBody>
        </p:sp>
        <p:sp>
          <p:nvSpPr>
            <p:cNvPr id="632876" name="Rectangle 44"/>
            <p:cNvSpPr>
              <a:spLocks noChangeArrowheads="1"/>
            </p:cNvSpPr>
            <p:nvPr/>
          </p:nvSpPr>
          <p:spPr bwMode="auto">
            <a:xfrm>
              <a:off x="2842" y="1434"/>
              <a:ext cx="648" cy="2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1" lang="zh-CN" altLang="en-US" sz="2200">
                  <a:latin typeface="Arial" charset="0"/>
                </a:rPr>
                <a:t>课程</a:t>
              </a:r>
            </a:p>
          </p:txBody>
        </p:sp>
        <p:sp>
          <p:nvSpPr>
            <p:cNvPr id="632877" name="Rectangle 45"/>
            <p:cNvSpPr>
              <a:spLocks noChangeArrowheads="1"/>
            </p:cNvSpPr>
            <p:nvPr/>
          </p:nvSpPr>
          <p:spPr bwMode="auto">
            <a:xfrm>
              <a:off x="2323" y="2356"/>
              <a:ext cx="907" cy="2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1" lang="zh-CN" altLang="en-US" sz="2200" dirty="0">
                  <a:latin typeface="Arial" charset="0"/>
                </a:rPr>
                <a:t>选课</a:t>
              </a:r>
            </a:p>
          </p:txBody>
        </p:sp>
        <p:sp>
          <p:nvSpPr>
            <p:cNvPr id="632878" name="Line 46"/>
            <p:cNvSpPr>
              <a:spLocks noChangeShapeType="1"/>
            </p:cNvSpPr>
            <p:nvPr/>
          </p:nvSpPr>
          <p:spPr bwMode="auto">
            <a:xfrm>
              <a:off x="2453" y="1710"/>
              <a:ext cx="0" cy="6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2879" name="Line 47"/>
            <p:cNvSpPr>
              <a:spLocks noChangeShapeType="1"/>
            </p:cNvSpPr>
            <p:nvPr/>
          </p:nvSpPr>
          <p:spPr bwMode="auto">
            <a:xfrm>
              <a:off x="3101" y="1710"/>
              <a:ext cx="0" cy="6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3283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779838" y="1196975"/>
            <a:ext cx="5076825" cy="5111750"/>
          </a:xfrm>
        </p:spPr>
        <p:txBody>
          <a:bodyPr/>
          <a:lstStyle/>
          <a:p>
            <a:r>
              <a:rPr lang="zh-CN" altLang="en-US" dirty="0">
                <a:latin typeface="宋体" pitchFamily="2" charset="-122"/>
              </a:rPr>
              <a:t>网状模型 </a:t>
            </a:r>
          </a:p>
          <a:p>
            <a:pPr lvl="2"/>
            <a:r>
              <a:rPr lang="zh-CN" altLang="en-US" dirty="0">
                <a:latin typeface="宋体" pitchFamily="2" charset="-122"/>
              </a:rPr>
              <a:t>网状模型可以看作是层次模型的一种扩展。它采用网状结构表示实体及其之间的联系。一个</a:t>
            </a:r>
            <a:r>
              <a:rPr lang="zh-CN" altLang="zh-CN" dirty="0">
                <a:latin typeface="宋体" pitchFamily="2" charset="-122"/>
              </a:rPr>
              <a:t>节点</a:t>
            </a:r>
            <a:r>
              <a:rPr lang="zh-CN" altLang="en-US" dirty="0">
                <a:latin typeface="宋体" pitchFamily="2" charset="-122"/>
              </a:rPr>
              <a:t>可以</a:t>
            </a:r>
            <a:r>
              <a:rPr lang="zh-CN" altLang="zh-CN" dirty="0">
                <a:latin typeface="宋体" pitchFamily="2" charset="-122"/>
              </a:rPr>
              <a:t>没有父节点；</a:t>
            </a:r>
            <a:r>
              <a:rPr lang="zh-CN" altLang="en-US" dirty="0">
                <a:latin typeface="宋体" pitchFamily="2" charset="-122"/>
              </a:rPr>
              <a:t>也</a:t>
            </a:r>
            <a:r>
              <a:rPr lang="zh-CN" altLang="zh-CN" dirty="0">
                <a:latin typeface="宋体" pitchFamily="2" charset="-122"/>
              </a:rPr>
              <a:t>可以有多于一个的父节点</a:t>
            </a:r>
            <a:endParaRPr lang="zh-CN" altLang="en-US" dirty="0">
              <a:latin typeface="宋体" pitchFamily="2" charset="-122"/>
            </a:endParaRPr>
          </a:p>
          <a:p>
            <a:pPr lvl="2"/>
            <a:r>
              <a:rPr lang="zh-CN" altLang="en-US" dirty="0">
                <a:latin typeface="宋体" pitchFamily="2" charset="-122"/>
              </a:rPr>
              <a:t>结点满足的条件</a:t>
            </a:r>
          </a:p>
          <a:p>
            <a:pPr lvl="3"/>
            <a:r>
              <a:rPr lang="zh-CN" altLang="en-US" sz="2400" dirty="0">
                <a:latin typeface="宋体" pitchFamily="2" charset="-122"/>
              </a:rPr>
              <a:t> 一个结点可以有多个双亲结点</a:t>
            </a:r>
          </a:p>
          <a:p>
            <a:pPr lvl="3"/>
            <a:r>
              <a:rPr lang="zh-CN" altLang="en-US" sz="2400" dirty="0">
                <a:latin typeface="宋体" pitchFamily="2" charset="-122"/>
              </a:rPr>
              <a:t> 多个结点无双亲结点。</a:t>
            </a:r>
          </a:p>
          <a:p>
            <a:endParaRPr lang="zh-CN" altLang="en-US" sz="2400" b="0" dirty="0">
              <a:latin typeface="宋体" pitchFamily="2" charset="-122"/>
            </a:endParaRPr>
          </a:p>
          <a:p>
            <a:endParaRPr lang="zh-CN" altLang="en-US" sz="2400" dirty="0">
              <a:latin typeface="宋体" pitchFamily="2" charset="-122"/>
            </a:endParaRPr>
          </a:p>
          <a:p>
            <a:endParaRPr lang="en-US" altLang="zh-CN" sz="2800" dirty="0">
              <a:latin typeface="宋体" pitchFamily="2" charset="-122"/>
            </a:endParaRPr>
          </a:p>
        </p:txBody>
      </p:sp>
      <p:sp>
        <p:nvSpPr>
          <p:cNvPr id="63283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altLang="zh-CN" sz="3600"/>
              <a:t>4.1  </a:t>
            </a:r>
            <a:r>
              <a:rPr lang="zh-CN" altLang="en-US" sz="3600"/>
              <a:t>数据库系统概述：常用数据模型</a:t>
            </a:r>
          </a:p>
        </p:txBody>
      </p:sp>
      <p:grpSp>
        <p:nvGrpSpPr>
          <p:cNvPr id="632855" name="Group 23"/>
          <p:cNvGrpSpPr>
            <a:grpSpLocks/>
          </p:cNvGrpSpPr>
          <p:nvPr/>
        </p:nvGrpSpPr>
        <p:grpSpPr bwMode="auto">
          <a:xfrm>
            <a:off x="385093" y="1229420"/>
            <a:ext cx="2263775" cy="2487612"/>
            <a:chOff x="703" y="754"/>
            <a:chExt cx="1426" cy="1567"/>
          </a:xfrm>
        </p:grpSpPr>
        <p:sp>
          <p:nvSpPr>
            <p:cNvPr id="632856" name="Rectangle 24"/>
            <p:cNvSpPr>
              <a:spLocks noChangeArrowheads="1"/>
            </p:cNvSpPr>
            <p:nvPr/>
          </p:nvSpPr>
          <p:spPr bwMode="auto">
            <a:xfrm>
              <a:off x="703" y="754"/>
              <a:ext cx="648" cy="2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1" lang="zh-CN" altLang="en-US" sz="2200">
                  <a:latin typeface="Arial" charset="0"/>
                </a:rPr>
                <a:t>节点</a:t>
              </a:r>
              <a:r>
                <a:rPr kumimoji="1" lang="en-US" altLang="zh-CN" sz="2200">
                  <a:latin typeface="Arial" charset="0"/>
                </a:rPr>
                <a:t>1</a:t>
              </a:r>
            </a:p>
          </p:txBody>
        </p:sp>
        <p:sp>
          <p:nvSpPr>
            <p:cNvPr id="632857" name="Rectangle 25"/>
            <p:cNvSpPr>
              <a:spLocks noChangeArrowheads="1"/>
            </p:cNvSpPr>
            <p:nvPr/>
          </p:nvSpPr>
          <p:spPr bwMode="auto">
            <a:xfrm>
              <a:off x="1481" y="754"/>
              <a:ext cx="648" cy="2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1" lang="zh-CN" altLang="en-US" sz="2200">
                  <a:latin typeface="Arial" charset="0"/>
                </a:rPr>
                <a:t>节点</a:t>
              </a:r>
              <a:r>
                <a:rPr kumimoji="1" lang="en-US" altLang="zh-CN" sz="2200">
                  <a:latin typeface="Arial" charset="0"/>
                </a:rPr>
                <a:t>2</a:t>
              </a:r>
            </a:p>
          </p:txBody>
        </p:sp>
        <p:sp>
          <p:nvSpPr>
            <p:cNvPr id="632858" name="Rectangle 26"/>
            <p:cNvSpPr>
              <a:spLocks noChangeArrowheads="1"/>
            </p:cNvSpPr>
            <p:nvPr/>
          </p:nvSpPr>
          <p:spPr bwMode="auto">
            <a:xfrm>
              <a:off x="962" y="1676"/>
              <a:ext cx="907" cy="2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1" lang="zh-CN" altLang="en-US" sz="2200">
                  <a:latin typeface="Arial" charset="0"/>
                </a:rPr>
                <a:t>节点</a:t>
              </a:r>
              <a:r>
                <a:rPr kumimoji="1" lang="en-US" altLang="zh-CN" sz="2200">
                  <a:latin typeface="Arial" charset="0"/>
                </a:rPr>
                <a:t>3</a:t>
              </a:r>
            </a:p>
          </p:txBody>
        </p:sp>
        <p:sp>
          <p:nvSpPr>
            <p:cNvPr id="632859" name="Text Box 27"/>
            <p:cNvSpPr txBox="1">
              <a:spLocks noChangeArrowheads="1"/>
            </p:cNvSpPr>
            <p:nvPr/>
          </p:nvSpPr>
          <p:spPr bwMode="auto">
            <a:xfrm>
              <a:off x="1221" y="2136"/>
              <a:ext cx="519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kumimoji="1" lang="zh-CN" altLang="en-US" sz="2200">
                  <a:latin typeface="Arial" charset="0"/>
                </a:rPr>
                <a:t>（</a:t>
              </a:r>
              <a:r>
                <a:rPr kumimoji="1" lang="en-US" altLang="zh-CN" sz="2200">
                  <a:latin typeface="Arial" charset="0"/>
                </a:rPr>
                <a:t>a</a:t>
              </a:r>
              <a:r>
                <a:rPr kumimoji="1" lang="zh-CN" altLang="en-US" sz="2200">
                  <a:latin typeface="Arial" charset="0"/>
                </a:rPr>
                <a:t>）</a:t>
              </a:r>
            </a:p>
          </p:txBody>
        </p:sp>
        <p:sp>
          <p:nvSpPr>
            <p:cNvPr id="632860" name="Line 28"/>
            <p:cNvSpPr>
              <a:spLocks noChangeShapeType="1"/>
            </p:cNvSpPr>
            <p:nvPr/>
          </p:nvSpPr>
          <p:spPr bwMode="auto">
            <a:xfrm>
              <a:off x="1092" y="1030"/>
              <a:ext cx="0" cy="6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2861" name="Line 29"/>
            <p:cNvSpPr>
              <a:spLocks noChangeShapeType="1"/>
            </p:cNvSpPr>
            <p:nvPr/>
          </p:nvSpPr>
          <p:spPr bwMode="auto">
            <a:xfrm>
              <a:off x="1740" y="1030"/>
              <a:ext cx="0" cy="6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32862" name="Group 30"/>
          <p:cNvGrpSpPr>
            <a:grpSpLocks/>
          </p:cNvGrpSpPr>
          <p:nvPr/>
        </p:nvGrpSpPr>
        <p:grpSpPr bwMode="auto">
          <a:xfrm>
            <a:off x="179512" y="3717032"/>
            <a:ext cx="2674937" cy="2487613"/>
            <a:chOff x="3554" y="754"/>
            <a:chExt cx="1685" cy="1567"/>
          </a:xfrm>
        </p:grpSpPr>
        <p:sp>
          <p:nvSpPr>
            <p:cNvPr id="632863" name="Rectangle 31"/>
            <p:cNvSpPr>
              <a:spLocks noChangeArrowheads="1"/>
            </p:cNvSpPr>
            <p:nvPr/>
          </p:nvSpPr>
          <p:spPr bwMode="auto">
            <a:xfrm>
              <a:off x="3554" y="754"/>
              <a:ext cx="648" cy="2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1" lang="zh-CN" altLang="en-US" sz="2200">
                  <a:latin typeface="Arial" charset="0"/>
                </a:rPr>
                <a:t>节点</a:t>
              </a:r>
              <a:r>
                <a:rPr kumimoji="1" lang="en-US" altLang="zh-CN" sz="2200">
                  <a:latin typeface="Arial" charset="0"/>
                </a:rPr>
                <a:t>1</a:t>
              </a:r>
            </a:p>
          </p:txBody>
        </p:sp>
        <p:sp>
          <p:nvSpPr>
            <p:cNvPr id="632864" name="Rectangle 32"/>
            <p:cNvSpPr>
              <a:spLocks noChangeArrowheads="1"/>
            </p:cNvSpPr>
            <p:nvPr/>
          </p:nvSpPr>
          <p:spPr bwMode="auto">
            <a:xfrm>
              <a:off x="4591" y="754"/>
              <a:ext cx="648" cy="2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1" lang="zh-CN" altLang="en-US" sz="2200">
                  <a:latin typeface="Arial" charset="0"/>
                </a:rPr>
                <a:t>节点</a:t>
              </a:r>
              <a:r>
                <a:rPr kumimoji="1" lang="en-US" altLang="zh-CN" sz="2200">
                  <a:latin typeface="Arial" charset="0"/>
                </a:rPr>
                <a:t>2</a:t>
              </a:r>
            </a:p>
          </p:txBody>
        </p:sp>
        <p:sp>
          <p:nvSpPr>
            <p:cNvPr id="632865" name="Rectangle 33"/>
            <p:cNvSpPr>
              <a:spLocks noChangeArrowheads="1"/>
            </p:cNvSpPr>
            <p:nvPr/>
          </p:nvSpPr>
          <p:spPr bwMode="auto">
            <a:xfrm>
              <a:off x="4591" y="1768"/>
              <a:ext cx="648" cy="2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1" lang="zh-CN" altLang="en-US" sz="2200">
                  <a:latin typeface="Arial" charset="0"/>
                </a:rPr>
                <a:t>节点</a:t>
              </a:r>
              <a:r>
                <a:rPr kumimoji="1" lang="en-US" altLang="zh-CN" sz="2200">
                  <a:latin typeface="Arial" charset="0"/>
                </a:rPr>
                <a:t>4</a:t>
              </a:r>
            </a:p>
          </p:txBody>
        </p:sp>
        <p:sp>
          <p:nvSpPr>
            <p:cNvPr id="632866" name="Rectangle 34"/>
            <p:cNvSpPr>
              <a:spLocks noChangeArrowheads="1"/>
            </p:cNvSpPr>
            <p:nvPr/>
          </p:nvSpPr>
          <p:spPr bwMode="auto">
            <a:xfrm>
              <a:off x="3554" y="1768"/>
              <a:ext cx="648" cy="2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r>
                <a:rPr kumimoji="1" lang="zh-CN" altLang="en-US" sz="2200">
                  <a:latin typeface="Arial" charset="0"/>
                </a:rPr>
                <a:t>节点</a:t>
              </a:r>
              <a:r>
                <a:rPr kumimoji="1" lang="en-US" altLang="zh-CN" sz="2200">
                  <a:latin typeface="Arial" charset="0"/>
                </a:rPr>
                <a:t>3</a:t>
              </a:r>
            </a:p>
          </p:txBody>
        </p:sp>
        <p:sp>
          <p:nvSpPr>
            <p:cNvPr id="632867" name="Line 35"/>
            <p:cNvSpPr>
              <a:spLocks noChangeShapeType="1"/>
            </p:cNvSpPr>
            <p:nvPr/>
          </p:nvSpPr>
          <p:spPr bwMode="auto">
            <a:xfrm>
              <a:off x="4980" y="1030"/>
              <a:ext cx="0" cy="7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2868" name="Line 36"/>
            <p:cNvSpPr>
              <a:spLocks noChangeShapeType="1"/>
            </p:cNvSpPr>
            <p:nvPr/>
          </p:nvSpPr>
          <p:spPr bwMode="auto">
            <a:xfrm>
              <a:off x="3813" y="1030"/>
              <a:ext cx="0" cy="7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2869" name="Line 37"/>
            <p:cNvSpPr>
              <a:spLocks noChangeShapeType="1"/>
            </p:cNvSpPr>
            <p:nvPr/>
          </p:nvSpPr>
          <p:spPr bwMode="auto">
            <a:xfrm>
              <a:off x="4202" y="1860"/>
              <a:ext cx="3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2870" name="Text Box 38"/>
            <p:cNvSpPr txBox="1">
              <a:spLocks noChangeArrowheads="1"/>
            </p:cNvSpPr>
            <p:nvPr/>
          </p:nvSpPr>
          <p:spPr bwMode="auto">
            <a:xfrm>
              <a:off x="4202" y="2136"/>
              <a:ext cx="519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/>
              <a:r>
                <a:rPr kumimoji="1" lang="zh-CN" altLang="en-US" sz="2200">
                  <a:latin typeface="Arial" charset="0"/>
                </a:rPr>
                <a:t>（</a:t>
              </a:r>
              <a:r>
                <a:rPr kumimoji="1" lang="en-US" altLang="zh-CN" sz="2200">
                  <a:latin typeface="Arial" charset="0"/>
                </a:rPr>
                <a:t>b</a:t>
              </a:r>
              <a:r>
                <a:rPr kumimoji="1" lang="zh-CN" altLang="en-US" sz="2200">
                  <a:latin typeface="Arial" charset="0"/>
                </a:rPr>
                <a:t>）</a:t>
              </a:r>
            </a:p>
          </p:txBody>
        </p:sp>
        <p:sp>
          <p:nvSpPr>
            <p:cNvPr id="632871" name="Line 39"/>
            <p:cNvSpPr>
              <a:spLocks noChangeShapeType="1"/>
            </p:cNvSpPr>
            <p:nvPr/>
          </p:nvSpPr>
          <p:spPr bwMode="auto">
            <a:xfrm>
              <a:off x="4073" y="1030"/>
              <a:ext cx="0" cy="2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2872" name="Line 40"/>
            <p:cNvSpPr>
              <a:spLocks noChangeShapeType="1"/>
            </p:cNvSpPr>
            <p:nvPr/>
          </p:nvSpPr>
          <p:spPr bwMode="auto">
            <a:xfrm>
              <a:off x="4073" y="1307"/>
              <a:ext cx="77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2873" name="Line 41"/>
            <p:cNvSpPr>
              <a:spLocks noChangeShapeType="1"/>
            </p:cNvSpPr>
            <p:nvPr/>
          </p:nvSpPr>
          <p:spPr bwMode="auto">
            <a:xfrm>
              <a:off x="4850" y="1307"/>
              <a:ext cx="0" cy="4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28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328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328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328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328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32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2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283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196975"/>
            <a:ext cx="7993062" cy="5373688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zh-CN" altLang="en-US">
                <a:latin typeface="Arial" charset="0"/>
              </a:rPr>
              <a:t>网状模型的特点</a:t>
            </a:r>
          </a:p>
          <a:p>
            <a:pPr lvl="3">
              <a:lnSpc>
                <a:spcPct val="115000"/>
              </a:lnSpc>
            </a:pPr>
            <a:r>
              <a:rPr lang="zh-CN" altLang="en-US" sz="2800">
                <a:latin typeface="Arial" charset="0"/>
              </a:rPr>
              <a:t>与层次模型相比，提供了更大的灵活性，能更直接地描述现实世界，性能和效率也比较好</a:t>
            </a:r>
          </a:p>
          <a:p>
            <a:pPr lvl="3">
              <a:lnSpc>
                <a:spcPct val="115000"/>
              </a:lnSpc>
            </a:pPr>
            <a:r>
              <a:rPr lang="zh-CN" altLang="en-US" sz="2800">
                <a:latin typeface="Arial" charset="0"/>
              </a:rPr>
              <a:t>网状模型的缺点是结构复杂，用户不易掌握，记录类型联系变动后涉及链接指针的调整，扩充和维护都比较复杂。</a:t>
            </a:r>
          </a:p>
        </p:txBody>
      </p:sp>
      <p:sp>
        <p:nvSpPr>
          <p:cNvPr id="63693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altLang="zh-CN" sz="3600"/>
              <a:t>4.1  </a:t>
            </a:r>
            <a:r>
              <a:rPr lang="zh-CN" altLang="en-US" sz="3600"/>
              <a:t>数据库系统概述：常用数据模型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6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369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9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369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693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125538"/>
            <a:ext cx="8604250" cy="5732462"/>
          </a:xfrm>
        </p:spPr>
        <p:txBody>
          <a:bodyPr/>
          <a:lstStyle/>
          <a:p>
            <a:pPr marL="0" indent="0"/>
            <a:r>
              <a:rPr lang="zh-CN" altLang="en-US" dirty="0">
                <a:latin typeface="Arial" charset="0"/>
              </a:rPr>
              <a:t>关系模型</a:t>
            </a:r>
          </a:p>
          <a:p>
            <a:pPr marL="361950" lvl="2" indent="0">
              <a:buFont typeface="Wingdings" pitchFamily="2" charset="2"/>
              <a:buNone/>
            </a:pPr>
            <a:r>
              <a:rPr lang="zh-CN" altLang="zh-CN" dirty="0">
                <a:latin typeface="Arial" charset="0"/>
              </a:rPr>
              <a:t>关系模型是目前应用最多、也最为重要的一种数据模型。关系模型建立在严格的数学概念基础上，采用</a:t>
            </a:r>
            <a:r>
              <a:rPr lang="zh-CN" altLang="zh-CN" dirty="0">
                <a:solidFill>
                  <a:srgbClr val="FF0000"/>
                </a:solidFill>
                <a:latin typeface="Arial" charset="0"/>
              </a:rPr>
              <a:t>二维表格</a:t>
            </a:r>
            <a:r>
              <a:rPr lang="zh-CN" altLang="zh-CN" dirty="0">
                <a:latin typeface="Arial" charset="0"/>
              </a:rPr>
              <a:t>结构来表示实体和实体之间的联系。二维表由行和列组成。</a:t>
            </a:r>
            <a:endParaRPr lang="zh-CN" altLang="en-US" dirty="0">
              <a:latin typeface="Arial" charset="0"/>
            </a:endParaRPr>
          </a:p>
        </p:txBody>
      </p:sp>
      <p:grpSp>
        <p:nvGrpSpPr>
          <p:cNvPr id="638979" name="Group 3"/>
          <p:cNvGrpSpPr>
            <a:grpSpLocks/>
          </p:cNvGrpSpPr>
          <p:nvPr/>
        </p:nvGrpSpPr>
        <p:grpSpPr bwMode="auto">
          <a:xfrm>
            <a:off x="395288" y="2859088"/>
            <a:ext cx="8459787" cy="3162300"/>
            <a:chOff x="158" y="2110"/>
            <a:chExt cx="5465" cy="2067"/>
          </a:xfrm>
        </p:grpSpPr>
        <p:sp>
          <p:nvSpPr>
            <p:cNvPr id="638980" name="Rectangle 4"/>
            <p:cNvSpPr>
              <a:spLocks noChangeArrowheads="1"/>
            </p:cNvSpPr>
            <p:nvPr/>
          </p:nvSpPr>
          <p:spPr bwMode="auto">
            <a:xfrm>
              <a:off x="1002" y="2110"/>
              <a:ext cx="93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zh-CN" altLang="en-US" sz="2000">
                  <a:latin typeface="Arial" charset="0"/>
                </a:rPr>
                <a:t>教师信息表</a:t>
              </a:r>
            </a:p>
          </p:txBody>
        </p:sp>
        <p:sp>
          <p:nvSpPr>
            <p:cNvPr id="638981" name="Rectangle 5"/>
            <p:cNvSpPr>
              <a:spLocks noChangeArrowheads="1"/>
            </p:cNvSpPr>
            <p:nvPr/>
          </p:nvSpPr>
          <p:spPr bwMode="auto">
            <a:xfrm>
              <a:off x="4574" y="2820"/>
              <a:ext cx="1049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kumimoji="1" lang="zh-CN" altLang="en-US" sz="2000">
                  <a:latin typeface="Arial" charset="0"/>
                  <a:cs typeface="Times New Roman" pitchFamily="18" charset="0"/>
                </a:rPr>
                <a:t>信息学院</a:t>
              </a:r>
            </a:p>
          </p:txBody>
        </p:sp>
        <p:sp>
          <p:nvSpPr>
            <p:cNvPr id="638982" name="Rectangle 6"/>
            <p:cNvSpPr>
              <a:spLocks noChangeArrowheads="1"/>
            </p:cNvSpPr>
            <p:nvPr/>
          </p:nvSpPr>
          <p:spPr bwMode="auto">
            <a:xfrm>
              <a:off x="3613" y="2820"/>
              <a:ext cx="961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kumimoji="1" lang="zh-CN" altLang="en-US" sz="2000">
                  <a:latin typeface="Arial" charset="0"/>
                  <a:cs typeface="Times New Roman" pitchFamily="18" charset="0"/>
                </a:rPr>
                <a:t>教授</a:t>
              </a:r>
            </a:p>
          </p:txBody>
        </p:sp>
        <p:sp>
          <p:nvSpPr>
            <p:cNvPr id="638983" name="Rectangle 7"/>
            <p:cNvSpPr>
              <a:spLocks noChangeArrowheads="1"/>
            </p:cNvSpPr>
            <p:nvPr/>
          </p:nvSpPr>
          <p:spPr bwMode="auto">
            <a:xfrm>
              <a:off x="2413" y="2820"/>
              <a:ext cx="1200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kumimoji="1" lang="zh-CN" altLang="en-US" sz="2000">
                  <a:latin typeface="Arial" charset="0"/>
                  <a:cs typeface="Times New Roman" pitchFamily="18" charset="0"/>
                </a:rPr>
                <a:t>男</a:t>
              </a:r>
            </a:p>
          </p:txBody>
        </p:sp>
        <p:sp>
          <p:nvSpPr>
            <p:cNvPr id="638984" name="Rectangle 8"/>
            <p:cNvSpPr>
              <a:spLocks noChangeArrowheads="1"/>
            </p:cNvSpPr>
            <p:nvPr/>
          </p:nvSpPr>
          <p:spPr bwMode="auto">
            <a:xfrm>
              <a:off x="1334" y="2820"/>
              <a:ext cx="1079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kumimoji="1" lang="zh-CN" altLang="en-US" sz="2000">
                  <a:latin typeface="Arial" charset="0"/>
                  <a:cs typeface="Times New Roman" pitchFamily="18" charset="0"/>
                </a:rPr>
                <a:t>薛智永</a:t>
              </a:r>
            </a:p>
          </p:txBody>
        </p:sp>
        <p:sp>
          <p:nvSpPr>
            <p:cNvPr id="638985" name="Rectangle 9"/>
            <p:cNvSpPr>
              <a:spLocks noChangeArrowheads="1"/>
            </p:cNvSpPr>
            <p:nvPr/>
          </p:nvSpPr>
          <p:spPr bwMode="auto">
            <a:xfrm>
              <a:off x="158" y="2820"/>
              <a:ext cx="1176" cy="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kumimoji="1" lang="en-US" altLang="zh-CN" sz="2000">
                  <a:latin typeface="Arial" charset="0"/>
                  <a:cs typeface="Times New Roman" pitchFamily="18" charset="0"/>
                </a:rPr>
                <a:t>856</a:t>
              </a:r>
            </a:p>
          </p:txBody>
        </p:sp>
        <p:sp>
          <p:nvSpPr>
            <p:cNvPr id="638986" name="Rectangle 10"/>
            <p:cNvSpPr>
              <a:spLocks noChangeArrowheads="1"/>
            </p:cNvSpPr>
            <p:nvPr/>
          </p:nvSpPr>
          <p:spPr bwMode="auto">
            <a:xfrm>
              <a:off x="4574" y="2571"/>
              <a:ext cx="1049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kumimoji="1" lang="zh-CN" altLang="en-US" sz="2000">
                  <a:latin typeface="Arial" charset="0"/>
                  <a:cs typeface="Times New Roman" pitchFamily="18" charset="0"/>
                </a:rPr>
                <a:t>基础部</a:t>
              </a:r>
            </a:p>
          </p:txBody>
        </p:sp>
        <p:sp>
          <p:nvSpPr>
            <p:cNvPr id="638987" name="Rectangle 11"/>
            <p:cNvSpPr>
              <a:spLocks noChangeArrowheads="1"/>
            </p:cNvSpPr>
            <p:nvPr/>
          </p:nvSpPr>
          <p:spPr bwMode="auto">
            <a:xfrm>
              <a:off x="3613" y="2571"/>
              <a:ext cx="961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kumimoji="1" lang="zh-CN" altLang="en-US" sz="2000">
                  <a:latin typeface="Arial" charset="0"/>
                  <a:cs typeface="Times New Roman" pitchFamily="18" charset="0"/>
                </a:rPr>
                <a:t>讲师</a:t>
              </a:r>
            </a:p>
          </p:txBody>
        </p:sp>
        <p:sp>
          <p:nvSpPr>
            <p:cNvPr id="638988" name="Rectangle 12"/>
            <p:cNvSpPr>
              <a:spLocks noChangeArrowheads="1"/>
            </p:cNvSpPr>
            <p:nvPr/>
          </p:nvSpPr>
          <p:spPr bwMode="auto">
            <a:xfrm>
              <a:off x="2413" y="2571"/>
              <a:ext cx="120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kumimoji="1" lang="zh-CN" altLang="en-US" sz="2000">
                  <a:latin typeface="Arial" charset="0"/>
                  <a:cs typeface="Times New Roman" pitchFamily="18" charset="0"/>
                </a:rPr>
                <a:t>女</a:t>
              </a:r>
            </a:p>
          </p:txBody>
        </p:sp>
        <p:sp>
          <p:nvSpPr>
            <p:cNvPr id="638989" name="Rectangle 13"/>
            <p:cNvSpPr>
              <a:spLocks noChangeArrowheads="1"/>
            </p:cNvSpPr>
            <p:nvPr/>
          </p:nvSpPr>
          <p:spPr bwMode="auto">
            <a:xfrm>
              <a:off x="1334" y="2571"/>
              <a:ext cx="1079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kumimoji="1" lang="zh-CN" altLang="en-US" sz="2000">
                  <a:latin typeface="Arial" charset="0"/>
                  <a:cs typeface="Times New Roman" pitchFamily="18" charset="0"/>
                </a:rPr>
                <a:t>李奇</a:t>
              </a:r>
            </a:p>
          </p:txBody>
        </p:sp>
        <p:sp>
          <p:nvSpPr>
            <p:cNvPr id="638990" name="Rectangle 14"/>
            <p:cNvSpPr>
              <a:spLocks noChangeArrowheads="1"/>
            </p:cNvSpPr>
            <p:nvPr/>
          </p:nvSpPr>
          <p:spPr bwMode="auto">
            <a:xfrm>
              <a:off x="158" y="2571"/>
              <a:ext cx="117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kumimoji="1" lang="en-US" altLang="zh-CN" sz="2000">
                  <a:latin typeface="Arial" charset="0"/>
                  <a:cs typeface="Times New Roman" pitchFamily="18" charset="0"/>
                </a:rPr>
                <a:t>805</a:t>
              </a:r>
            </a:p>
          </p:txBody>
        </p:sp>
        <p:sp>
          <p:nvSpPr>
            <p:cNvPr id="638991" name="Rectangle 15"/>
            <p:cNvSpPr>
              <a:spLocks noChangeArrowheads="1"/>
            </p:cNvSpPr>
            <p:nvPr/>
          </p:nvSpPr>
          <p:spPr bwMode="auto">
            <a:xfrm>
              <a:off x="4574" y="2341"/>
              <a:ext cx="1049" cy="23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kumimoji="1" lang="en-US" altLang="zh-CN">
                  <a:latin typeface="Arial" charset="0"/>
                  <a:cs typeface="Times New Roman" pitchFamily="18" charset="0"/>
                </a:rPr>
                <a:t>DEPT(</a:t>
              </a:r>
              <a:r>
                <a:rPr kumimoji="1" lang="zh-CN" altLang="en-US">
                  <a:latin typeface="Arial" charset="0"/>
                  <a:cs typeface="Times New Roman" pitchFamily="18" charset="0"/>
                </a:rPr>
                <a:t>系别</a:t>
              </a:r>
              <a:r>
                <a:rPr kumimoji="1" lang="en-US" altLang="zh-CN">
                  <a:latin typeface="Arial" charset="0"/>
                  <a:cs typeface="Times New Roman" pitchFamily="18" charset="0"/>
                </a:rPr>
                <a:t>)</a:t>
              </a:r>
            </a:p>
          </p:txBody>
        </p:sp>
        <p:sp>
          <p:nvSpPr>
            <p:cNvPr id="638992" name="Rectangle 16"/>
            <p:cNvSpPr>
              <a:spLocks noChangeArrowheads="1"/>
            </p:cNvSpPr>
            <p:nvPr/>
          </p:nvSpPr>
          <p:spPr bwMode="auto">
            <a:xfrm>
              <a:off x="3613" y="2341"/>
              <a:ext cx="961" cy="23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kumimoji="1" lang="en-US" altLang="zh-CN">
                  <a:latin typeface="Arial" charset="0"/>
                  <a:cs typeface="Times New Roman" pitchFamily="18" charset="0"/>
                </a:rPr>
                <a:t>TITLE(</a:t>
              </a:r>
              <a:r>
                <a:rPr kumimoji="1" lang="zh-CN" altLang="en-US">
                  <a:latin typeface="Arial" charset="0"/>
                  <a:cs typeface="Times New Roman" pitchFamily="18" charset="0"/>
                </a:rPr>
                <a:t>职称</a:t>
              </a:r>
              <a:r>
                <a:rPr kumimoji="1" lang="en-US" altLang="zh-CN">
                  <a:latin typeface="Arial" charset="0"/>
                  <a:cs typeface="Times New Roman" pitchFamily="18" charset="0"/>
                </a:rPr>
                <a:t>)</a:t>
              </a:r>
            </a:p>
          </p:txBody>
        </p:sp>
        <p:sp>
          <p:nvSpPr>
            <p:cNvPr id="638993" name="Rectangle 17"/>
            <p:cNvSpPr>
              <a:spLocks noChangeArrowheads="1"/>
            </p:cNvSpPr>
            <p:nvPr/>
          </p:nvSpPr>
          <p:spPr bwMode="auto">
            <a:xfrm>
              <a:off x="2413" y="2341"/>
              <a:ext cx="1200" cy="23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kumimoji="1" lang="en-US" altLang="zh-CN">
                  <a:latin typeface="Arial" charset="0"/>
                  <a:cs typeface="Times New Roman" pitchFamily="18" charset="0"/>
                </a:rPr>
                <a:t>GENDER(</a:t>
              </a:r>
              <a:r>
                <a:rPr kumimoji="1" lang="zh-CN" altLang="en-US">
                  <a:latin typeface="Arial" charset="0"/>
                  <a:cs typeface="Times New Roman" pitchFamily="18" charset="0"/>
                </a:rPr>
                <a:t>性别</a:t>
              </a:r>
              <a:r>
                <a:rPr kumimoji="1" lang="en-US" altLang="zh-CN">
                  <a:latin typeface="Arial" charset="0"/>
                  <a:cs typeface="Times New Roman" pitchFamily="18" charset="0"/>
                </a:rPr>
                <a:t>)</a:t>
              </a:r>
            </a:p>
          </p:txBody>
        </p:sp>
        <p:sp>
          <p:nvSpPr>
            <p:cNvPr id="638994" name="Rectangle 18"/>
            <p:cNvSpPr>
              <a:spLocks noChangeArrowheads="1"/>
            </p:cNvSpPr>
            <p:nvPr/>
          </p:nvSpPr>
          <p:spPr bwMode="auto">
            <a:xfrm>
              <a:off x="1334" y="2341"/>
              <a:ext cx="1079" cy="23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kumimoji="1" lang="en-US" altLang="zh-CN">
                  <a:latin typeface="Arial" charset="0"/>
                  <a:cs typeface="Times New Roman" pitchFamily="18" charset="0"/>
                </a:rPr>
                <a:t>NAME(</a:t>
              </a:r>
              <a:r>
                <a:rPr kumimoji="1" lang="zh-CN" altLang="en-US">
                  <a:latin typeface="Arial" charset="0"/>
                  <a:cs typeface="Times New Roman" pitchFamily="18" charset="0"/>
                </a:rPr>
                <a:t>姓名</a:t>
              </a:r>
              <a:r>
                <a:rPr kumimoji="1" lang="en-US" altLang="zh-CN">
                  <a:latin typeface="Arial" charset="0"/>
                  <a:cs typeface="Times New Roman" pitchFamily="18" charset="0"/>
                </a:rPr>
                <a:t>)</a:t>
              </a:r>
            </a:p>
          </p:txBody>
        </p:sp>
        <p:sp>
          <p:nvSpPr>
            <p:cNvPr id="638995" name="Rectangle 19"/>
            <p:cNvSpPr>
              <a:spLocks noChangeArrowheads="1"/>
            </p:cNvSpPr>
            <p:nvPr/>
          </p:nvSpPr>
          <p:spPr bwMode="auto">
            <a:xfrm>
              <a:off x="158" y="2341"/>
              <a:ext cx="1176" cy="23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kumimoji="1" lang="en-US" altLang="zh-CN" dirty="0">
                  <a:solidFill>
                    <a:srgbClr val="FF0000"/>
                  </a:solidFill>
                  <a:latin typeface="Arial" charset="0"/>
                  <a:cs typeface="Times New Roman" pitchFamily="18" charset="0"/>
                </a:rPr>
                <a:t>TNO(</a:t>
              </a:r>
              <a:r>
                <a:rPr kumimoji="1" lang="zh-CN" altLang="en-US" dirty="0">
                  <a:solidFill>
                    <a:srgbClr val="FF0000"/>
                  </a:solidFill>
                  <a:latin typeface="Arial" charset="0"/>
                  <a:cs typeface="Times New Roman" pitchFamily="18" charset="0"/>
                </a:rPr>
                <a:t>教师编号</a:t>
              </a:r>
              <a:r>
                <a:rPr kumimoji="1" lang="en-US" altLang="zh-CN" dirty="0">
                  <a:solidFill>
                    <a:srgbClr val="FF0000"/>
                  </a:solidFill>
                  <a:latin typeface="Arial" charset="0"/>
                  <a:cs typeface="Times New Roman" pitchFamily="18" charset="0"/>
                </a:rPr>
                <a:t>)</a:t>
              </a:r>
            </a:p>
          </p:txBody>
        </p:sp>
        <p:sp>
          <p:nvSpPr>
            <p:cNvPr id="638996" name="Line 20"/>
            <p:cNvSpPr>
              <a:spLocks noChangeShapeType="1"/>
            </p:cNvSpPr>
            <p:nvPr/>
          </p:nvSpPr>
          <p:spPr bwMode="auto">
            <a:xfrm>
              <a:off x="158" y="2341"/>
              <a:ext cx="5465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8997" name="Line 21"/>
            <p:cNvSpPr>
              <a:spLocks noChangeShapeType="1"/>
            </p:cNvSpPr>
            <p:nvPr/>
          </p:nvSpPr>
          <p:spPr bwMode="auto">
            <a:xfrm>
              <a:off x="158" y="3084"/>
              <a:ext cx="5465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8998" name="Line 22"/>
            <p:cNvSpPr>
              <a:spLocks noChangeShapeType="1"/>
            </p:cNvSpPr>
            <p:nvPr/>
          </p:nvSpPr>
          <p:spPr bwMode="auto">
            <a:xfrm>
              <a:off x="158" y="2341"/>
              <a:ext cx="0" cy="743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8999" name="Line 23"/>
            <p:cNvSpPr>
              <a:spLocks noChangeShapeType="1"/>
            </p:cNvSpPr>
            <p:nvPr/>
          </p:nvSpPr>
          <p:spPr bwMode="auto">
            <a:xfrm>
              <a:off x="5623" y="2341"/>
              <a:ext cx="0" cy="743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9000" name="Line 24"/>
            <p:cNvSpPr>
              <a:spLocks noChangeShapeType="1"/>
            </p:cNvSpPr>
            <p:nvPr/>
          </p:nvSpPr>
          <p:spPr bwMode="auto">
            <a:xfrm>
              <a:off x="158" y="2571"/>
              <a:ext cx="5465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9001" name="Line 25"/>
            <p:cNvSpPr>
              <a:spLocks noChangeShapeType="1"/>
            </p:cNvSpPr>
            <p:nvPr/>
          </p:nvSpPr>
          <p:spPr bwMode="auto">
            <a:xfrm>
              <a:off x="1334" y="2341"/>
              <a:ext cx="0" cy="74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9002" name="Line 26"/>
            <p:cNvSpPr>
              <a:spLocks noChangeShapeType="1"/>
            </p:cNvSpPr>
            <p:nvPr/>
          </p:nvSpPr>
          <p:spPr bwMode="auto">
            <a:xfrm>
              <a:off x="2413" y="2341"/>
              <a:ext cx="0" cy="74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9003" name="Line 27"/>
            <p:cNvSpPr>
              <a:spLocks noChangeShapeType="1"/>
            </p:cNvSpPr>
            <p:nvPr/>
          </p:nvSpPr>
          <p:spPr bwMode="auto">
            <a:xfrm>
              <a:off x="3613" y="2341"/>
              <a:ext cx="0" cy="74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9004" name="Line 28"/>
            <p:cNvSpPr>
              <a:spLocks noChangeShapeType="1"/>
            </p:cNvSpPr>
            <p:nvPr/>
          </p:nvSpPr>
          <p:spPr bwMode="auto">
            <a:xfrm>
              <a:off x="4574" y="2341"/>
              <a:ext cx="0" cy="743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9005" name="Line 29"/>
            <p:cNvSpPr>
              <a:spLocks noChangeShapeType="1"/>
            </p:cNvSpPr>
            <p:nvPr/>
          </p:nvSpPr>
          <p:spPr bwMode="auto">
            <a:xfrm>
              <a:off x="158" y="2820"/>
              <a:ext cx="5465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9006" name="Rectangle 30"/>
            <p:cNvSpPr>
              <a:spLocks noChangeArrowheads="1"/>
            </p:cNvSpPr>
            <p:nvPr/>
          </p:nvSpPr>
          <p:spPr bwMode="auto">
            <a:xfrm>
              <a:off x="4063" y="3928"/>
              <a:ext cx="1539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kumimoji="1" lang="en-US" altLang="zh-CN" sz="2000">
                  <a:latin typeface="Arial" charset="0"/>
                  <a:cs typeface="Times New Roman" pitchFamily="18" charset="0"/>
                </a:rPr>
                <a:t>856</a:t>
              </a:r>
            </a:p>
          </p:txBody>
        </p:sp>
        <p:sp>
          <p:nvSpPr>
            <p:cNvPr id="639007" name="Rectangle 31"/>
            <p:cNvSpPr>
              <a:spLocks noChangeArrowheads="1"/>
            </p:cNvSpPr>
            <p:nvPr/>
          </p:nvSpPr>
          <p:spPr bwMode="auto">
            <a:xfrm>
              <a:off x="2880" y="3928"/>
              <a:ext cx="1183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kumimoji="1" lang="en-US" altLang="zh-CN" sz="2000">
                  <a:latin typeface="Arial" charset="0"/>
                  <a:cs typeface="Times New Roman" pitchFamily="18" charset="0"/>
                </a:rPr>
                <a:t>64</a:t>
              </a:r>
            </a:p>
          </p:txBody>
        </p:sp>
        <p:sp>
          <p:nvSpPr>
            <p:cNvPr id="639008" name="Rectangle 32"/>
            <p:cNvSpPr>
              <a:spLocks noChangeArrowheads="1"/>
            </p:cNvSpPr>
            <p:nvPr/>
          </p:nvSpPr>
          <p:spPr bwMode="auto">
            <a:xfrm>
              <a:off x="1460" y="3928"/>
              <a:ext cx="142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kumimoji="1" lang="zh-CN" altLang="en-US" sz="2000">
                  <a:latin typeface="Arial" charset="0"/>
                  <a:cs typeface="Times New Roman" pitchFamily="18" charset="0"/>
                </a:rPr>
                <a:t>数据结构</a:t>
              </a:r>
            </a:p>
          </p:txBody>
        </p:sp>
        <p:sp>
          <p:nvSpPr>
            <p:cNvPr id="639009" name="Rectangle 33"/>
            <p:cNvSpPr>
              <a:spLocks noChangeArrowheads="1"/>
            </p:cNvSpPr>
            <p:nvPr/>
          </p:nvSpPr>
          <p:spPr bwMode="auto">
            <a:xfrm>
              <a:off x="158" y="3928"/>
              <a:ext cx="130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kumimoji="1" lang="en-US" altLang="zh-CN" sz="2000">
                  <a:latin typeface="Arial" charset="0"/>
                  <a:cs typeface="Times New Roman" pitchFamily="18" charset="0"/>
                </a:rPr>
                <a:t>005132</a:t>
              </a:r>
            </a:p>
          </p:txBody>
        </p:sp>
        <p:sp>
          <p:nvSpPr>
            <p:cNvPr id="639010" name="Rectangle 34"/>
            <p:cNvSpPr>
              <a:spLocks noChangeArrowheads="1"/>
            </p:cNvSpPr>
            <p:nvPr/>
          </p:nvSpPr>
          <p:spPr bwMode="auto">
            <a:xfrm>
              <a:off x="4063" y="3679"/>
              <a:ext cx="1539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kumimoji="1" lang="en-US" altLang="zh-CN" sz="2000">
                  <a:latin typeface="Arial" charset="0"/>
                  <a:cs typeface="Times New Roman" pitchFamily="18" charset="0"/>
                </a:rPr>
                <a:t>805</a:t>
              </a:r>
            </a:p>
          </p:txBody>
        </p:sp>
        <p:sp>
          <p:nvSpPr>
            <p:cNvPr id="639011" name="Rectangle 35"/>
            <p:cNvSpPr>
              <a:spLocks noChangeArrowheads="1"/>
            </p:cNvSpPr>
            <p:nvPr/>
          </p:nvSpPr>
          <p:spPr bwMode="auto">
            <a:xfrm>
              <a:off x="2880" y="3679"/>
              <a:ext cx="1183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kumimoji="1" lang="en-US" altLang="zh-CN" sz="2000">
                  <a:latin typeface="Arial" charset="0"/>
                  <a:cs typeface="Times New Roman" pitchFamily="18" charset="0"/>
                </a:rPr>
                <a:t>40</a:t>
              </a:r>
            </a:p>
          </p:txBody>
        </p:sp>
        <p:sp>
          <p:nvSpPr>
            <p:cNvPr id="639012" name="Rectangle 36"/>
            <p:cNvSpPr>
              <a:spLocks noChangeArrowheads="1"/>
            </p:cNvSpPr>
            <p:nvPr/>
          </p:nvSpPr>
          <p:spPr bwMode="auto">
            <a:xfrm>
              <a:off x="1460" y="3679"/>
              <a:ext cx="142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kumimoji="1" lang="zh-CN" altLang="en-US" sz="2000">
                  <a:latin typeface="Arial" charset="0"/>
                  <a:cs typeface="Times New Roman" pitchFamily="18" charset="0"/>
                </a:rPr>
                <a:t>微机基础</a:t>
              </a:r>
            </a:p>
          </p:txBody>
        </p:sp>
        <p:sp>
          <p:nvSpPr>
            <p:cNvPr id="639013" name="Rectangle 37"/>
            <p:cNvSpPr>
              <a:spLocks noChangeArrowheads="1"/>
            </p:cNvSpPr>
            <p:nvPr/>
          </p:nvSpPr>
          <p:spPr bwMode="auto">
            <a:xfrm>
              <a:off x="158" y="3679"/>
              <a:ext cx="1302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kumimoji="1" lang="en-US" altLang="zh-CN" sz="2000">
                  <a:latin typeface="Arial" charset="0"/>
                  <a:cs typeface="Times New Roman" pitchFamily="18" charset="0"/>
                </a:rPr>
                <a:t>005067</a:t>
              </a:r>
            </a:p>
          </p:txBody>
        </p:sp>
        <p:sp>
          <p:nvSpPr>
            <p:cNvPr id="639014" name="Rectangle 38"/>
            <p:cNvSpPr>
              <a:spLocks noChangeArrowheads="1"/>
            </p:cNvSpPr>
            <p:nvPr/>
          </p:nvSpPr>
          <p:spPr bwMode="auto">
            <a:xfrm>
              <a:off x="4063" y="3430"/>
              <a:ext cx="1539" cy="249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kumimoji="1" lang="en-US" altLang="zh-CN" sz="2000" dirty="0">
                  <a:solidFill>
                    <a:srgbClr val="FF0000"/>
                  </a:solidFill>
                  <a:latin typeface="Arial" charset="0"/>
                  <a:cs typeface="Times New Roman" pitchFamily="18" charset="0"/>
                </a:rPr>
                <a:t>TNO(</a:t>
              </a:r>
              <a:r>
                <a:rPr kumimoji="1" lang="zh-CN" altLang="en-US" sz="2000" dirty="0">
                  <a:solidFill>
                    <a:srgbClr val="FF0000"/>
                  </a:solidFill>
                  <a:latin typeface="Arial" charset="0"/>
                  <a:cs typeface="Times New Roman" pitchFamily="18" charset="0"/>
                </a:rPr>
                <a:t>主讲老师编号</a:t>
              </a:r>
              <a:r>
                <a:rPr kumimoji="1" lang="en-US" altLang="zh-CN" sz="2000" dirty="0">
                  <a:solidFill>
                    <a:srgbClr val="FF0000"/>
                  </a:solidFill>
                  <a:latin typeface="Arial" charset="0"/>
                  <a:cs typeface="Times New Roman" pitchFamily="18" charset="0"/>
                </a:rPr>
                <a:t>)</a:t>
              </a:r>
            </a:p>
          </p:txBody>
        </p:sp>
        <p:sp>
          <p:nvSpPr>
            <p:cNvPr id="639015" name="Rectangle 39"/>
            <p:cNvSpPr>
              <a:spLocks noChangeArrowheads="1"/>
            </p:cNvSpPr>
            <p:nvPr/>
          </p:nvSpPr>
          <p:spPr bwMode="auto">
            <a:xfrm>
              <a:off x="2880" y="3430"/>
              <a:ext cx="1183" cy="249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kumimoji="1" lang="en-US" altLang="zh-CN" sz="2000">
                  <a:latin typeface="Arial" charset="0"/>
                  <a:cs typeface="Times New Roman" pitchFamily="18" charset="0"/>
                </a:rPr>
                <a:t>PERIOD(</a:t>
              </a:r>
              <a:r>
                <a:rPr kumimoji="1" lang="zh-CN" altLang="en-US" sz="2000">
                  <a:latin typeface="Arial" charset="0"/>
                  <a:cs typeface="Times New Roman" pitchFamily="18" charset="0"/>
                </a:rPr>
                <a:t>学时</a:t>
              </a:r>
              <a:r>
                <a:rPr kumimoji="1" lang="en-US" altLang="zh-CN" sz="2000">
                  <a:latin typeface="Arial" charset="0"/>
                  <a:cs typeface="Times New Roman" pitchFamily="18" charset="0"/>
                </a:rPr>
                <a:t>)</a:t>
              </a:r>
            </a:p>
          </p:txBody>
        </p:sp>
        <p:sp>
          <p:nvSpPr>
            <p:cNvPr id="639016" name="Rectangle 40"/>
            <p:cNvSpPr>
              <a:spLocks noChangeArrowheads="1"/>
            </p:cNvSpPr>
            <p:nvPr/>
          </p:nvSpPr>
          <p:spPr bwMode="auto">
            <a:xfrm>
              <a:off x="1460" y="3430"/>
              <a:ext cx="1420" cy="249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kumimoji="1" lang="en-US" altLang="zh-CN" sz="2000">
                  <a:latin typeface="Arial" charset="0"/>
                  <a:cs typeface="Times New Roman" pitchFamily="18" charset="0"/>
                </a:rPr>
                <a:t>DESCP(</a:t>
              </a:r>
              <a:r>
                <a:rPr kumimoji="1" lang="zh-CN" altLang="en-US" sz="2000">
                  <a:latin typeface="Arial" charset="0"/>
                  <a:cs typeface="Times New Roman" pitchFamily="18" charset="0"/>
                </a:rPr>
                <a:t>课程名称</a:t>
              </a:r>
              <a:r>
                <a:rPr kumimoji="1" lang="en-US" altLang="zh-CN" sz="2000">
                  <a:latin typeface="Arial" charset="0"/>
                  <a:cs typeface="Times New Roman" pitchFamily="18" charset="0"/>
                </a:rPr>
                <a:t>)</a:t>
              </a:r>
            </a:p>
          </p:txBody>
        </p:sp>
        <p:sp>
          <p:nvSpPr>
            <p:cNvPr id="639017" name="Rectangle 41"/>
            <p:cNvSpPr>
              <a:spLocks noChangeArrowheads="1"/>
            </p:cNvSpPr>
            <p:nvPr/>
          </p:nvSpPr>
          <p:spPr bwMode="auto">
            <a:xfrm>
              <a:off x="158" y="3430"/>
              <a:ext cx="1302" cy="249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r>
                <a:rPr kumimoji="1" lang="en-US" altLang="zh-CN" sz="2000" dirty="0">
                  <a:latin typeface="Arial" charset="0"/>
                  <a:cs typeface="Times New Roman" pitchFamily="18" charset="0"/>
                </a:rPr>
                <a:t>CNO(</a:t>
              </a:r>
              <a:r>
                <a:rPr kumimoji="1" lang="zh-CN" altLang="en-US" sz="2000" dirty="0">
                  <a:latin typeface="Arial" charset="0"/>
                  <a:cs typeface="Times New Roman" pitchFamily="18" charset="0"/>
                </a:rPr>
                <a:t>课程编号</a:t>
              </a:r>
              <a:r>
                <a:rPr kumimoji="1" lang="en-US" altLang="zh-CN" sz="2000" dirty="0">
                  <a:latin typeface="Arial" charset="0"/>
                  <a:cs typeface="Times New Roman" pitchFamily="18" charset="0"/>
                </a:rPr>
                <a:t>)</a:t>
              </a:r>
            </a:p>
          </p:txBody>
        </p:sp>
        <p:sp>
          <p:nvSpPr>
            <p:cNvPr id="639018" name="Line 42"/>
            <p:cNvSpPr>
              <a:spLocks noChangeShapeType="1"/>
            </p:cNvSpPr>
            <p:nvPr/>
          </p:nvSpPr>
          <p:spPr bwMode="auto">
            <a:xfrm>
              <a:off x="158" y="3430"/>
              <a:ext cx="5444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9019" name="Line 43"/>
            <p:cNvSpPr>
              <a:spLocks noChangeShapeType="1"/>
            </p:cNvSpPr>
            <p:nvPr/>
          </p:nvSpPr>
          <p:spPr bwMode="auto">
            <a:xfrm>
              <a:off x="158" y="4177"/>
              <a:ext cx="5444" cy="0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9020" name="Line 44"/>
            <p:cNvSpPr>
              <a:spLocks noChangeShapeType="1"/>
            </p:cNvSpPr>
            <p:nvPr/>
          </p:nvSpPr>
          <p:spPr bwMode="auto">
            <a:xfrm>
              <a:off x="158" y="3430"/>
              <a:ext cx="0" cy="747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9021" name="Line 45"/>
            <p:cNvSpPr>
              <a:spLocks noChangeShapeType="1"/>
            </p:cNvSpPr>
            <p:nvPr/>
          </p:nvSpPr>
          <p:spPr bwMode="auto">
            <a:xfrm>
              <a:off x="5602" y="3430"/>
              <a:ext cx="0" cy="747"/>
            </a:xfrm>
            <a:prstGeom prst="line">
              <a:avLst/>
            </a:prstGeom>
            <a:noFill/>
            <a:ln w="25400" cap="rnd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9022" name="Line 46"/>
            <p:cNvSpPr>
              <a:spLocks noChangeShapeType="1"/>
            </p:cNvSpPr>
            <p:nvPr/>
          </p:nvSpPr>
          <p:spPr bwMode="auto">
            <a:xfrm>
              <a:off x="158" y="3679"/>
              <a:ext cx="544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9023" name="Line 47"/>
            <p:cNvSpPr>
              <a:spLocks noChangeShapeType="1"/>
            </p:cNvSpPr>
            <p:nvPr/>
          </p:nvSpPr>
          <p:spPr bwMode="auto">
            <a:xfrm>
              <a:off x="1460" y="3430"/>
              <a:ext cx="0" cy="74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9024" name="Line 48"/>
            <p:cNvSpPr>
              <a:spLocks noChangeShapeType="1"/>
            </p:cNvSpPr>
            <p:nvPr/>
          </p:nvSpPr>
          <p:spPr bwMode="auto">
            <a:xfrm>
              <a:off x="2880" y="3430"/>
              <a:ext cx="0" cy="74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9025" name="Line 49"/>
            <p:cNvSpPr>
              <a:spLocks noChangeShapeType="1"/>
            </p:cNvSpPr>
            <p:nvPr/>
          </p:nvSpPr>
          <p:spPr bwMode="auto">
            <a:xfrm>
              <a:off x="4063" y="3430"/>
              <a:ext cx="0" cy="747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9026" name="Line 50"/>
            <p:cNvSpPr>
              <a:spLocks noChangeShapeType="1"/>
            </p:cNvSpPr>
            <p:nvPr/>
          </p:nvSpPr>
          <p:spPr bwMode="auto">
            <a:xfrm>
              <a:off x="158" y="3928"/>
              <a:ext cx="5444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39027" name="Rectangle 51"/>
            <p:cNvSpPr>
              <a:spLocks noChangeArrowheads="1"/>
            </p:cNvSpPr>
            <p:nvPr/>
          </p:nvSpPr>
          <p:spPr bwMode="auto">
            <a:xfrm>
              <a:off x="1002" y="3199"/>
              <a:ext cx="93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zh-CN" altLang="en-US" sz="2000">
                  <a:latin typeface="Arial" charset="0"/>
                </a:rPr>
                <a:t>课程信息表</a:t>
              </a:r>
            </a:p>
          </p:txBody>
        </p:sp>
      </p:grpSp>
      <p:sp>
        <p:nvSpPr>
          <p:cNvPr id="639028" name="Rectangle 5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altLang="zh-CN" sz="3600"/>
              <a:t>4.1  </a:t>
            </a:r>
            <a:r>
              <a:rPr lang="zh-CN" altLang="en-US" sz="3600"/>
              <a:t>数据库系统概述：常用数据模型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38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389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38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38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897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196975"/>
            <a:ext cx="8281988" cy="5661025"/>
          </a:xfrm>
        </p:spPr>
        <p:txBody>
          <a:bodyPr/>
          <a:lstStyle/>
          <a:p>
            <a:r>
              <a:rPr lang="zh-CN" altLang="en-US" dirty="0">
                <a:latin typeface="宋体" pitchFamily="2" charset="-122"/>
              </a:rPr>
              <a:t>关系模型</a:t>
            </a:r>
          </a:p>
          <a:p>
            <a:pPr lvl="2">
              <a:lnSpc>
                <a:spcPct val="110000"/>
              </a:lnSpc>
            </a:pPr>
            <a:r>
              <a:rPr lang="zh-CN" altLang="en-US" sz="2800" dirty="0">
                <a:latin typeface="宋体" pitchFamily="2" charset="-122"/>
              </a:rPr>
              <a:t>关系模型中没有层次模型中的链接指针，记录之间的联系是通过不同关系中的</a:t>
            </a:r>
            <a:r>
              <a:rPr lang="zh-CN" altLang="en-US" sz="2800" b="0" u="sng" dirty="0">
                <a:solidFill>
                  <a:srgbClr val="FF0000"/>
                </a:solidFill>
                <a:latin typeface="宋体" pitchFamily="2" charset="-122"/>
              </a:rPr>
              <a:t>同名属性</a:t>
            </a:r>
            <a:r>
              <a:rPr lang="zh-CN" altLang="en-US" sz="2800" u="sng" dirty="0">
                <a:latin typeface="宋体" pitchFamily="2" charset="-122"/>
              </a:rPr>
              <a:t>来实现的。</a:t>
            </a:r>
            <a:endParaRPr lang="zh-CN" altLang="en-US" sz="2200" u="sng" dirty="0">
              <a:latin typeface="宋体" pitchFamily="2" charset="-122"/>
            </a:endParaRP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r>
              <a:rPr lang="zh-CN" altLang="en-US" sz="2800" dirty="0">
                <a:latin typeface="宋体" pitchFamily="2" charset="-122"/>
              </a:rPr>
              <a:t>		例如，教师信息表和课程表中都有教师编号属性，如果要</a:t>
            </a:r>
            <a:r>
              <a:rPr lang="zh-CN" altLang="en-US" sz="2800" dirty="0" smtClean="0">
                <a:latin typeface="宋体" pitchFamily="2" charset="-122"/>
              </a:rPr>
              <a:t>查询张三老师</a:t>
            </a:r>
            <a:r>
              <a:rPr lang="zh-CN" altLang="en-US" sz="2800" dirty="0">
                <a:latin typeface="宋体" pitchFamily="2" charset="-122"/>
              </a:rPr>
              <a:t>讲授课程的情况，可以从教师信息表找到该老师的编号，然后在课程表中找到该编号所对应的课程信息。这个查询中，教师编号将两个表连接起来。 </a:t>
            </a:r>
          </a:p>
          <a:p>
            <a:pPr>
              <a:lnSpc>
                <a:spcPct val="110000"/>
              </a:lnSpc>
              <a:buFont typeface="Wingdings" pitchFamily="2" charset="2"/>
              <a:buNone/>
            </a:pPr>
            <a:endParaRPr lang="en-US" altLang="zh-CN" sz="2800" dirty="0">
              <a:latin typeface="宋体" pitchFamily="2" charset="-122"/>
            </a:endParaRPr>
          </a:p>
        </p:txBody>
      </p:sp>
      <p:sp>
        <p:nvSpPr>
          <p:cNvPr id="64102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altLang="zh-CN" sz="3600"/>
              <a:t>4.1  </a:t>
            </a:r>
            <a:r>
              <a:rPr lang="zh-CN" altLang="en-US" sz="3600"/>
              <a:t>数据库系统概述：常用数据模型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41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410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02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07504" y="1052513"/>
            <a:ext cx="9036496" cy="5661025"/>
          </a:xfrm>
        </p:spPr>
        <p:txBody>
          <a:bodyPr/>
          <a:lstStyle/>
          <a:p>
            <a:r>
              <a:rPr lang="zh-CN" altLang="en-US" dirty="0">
                <a:latin typeface="宋体" pitchFamily="2" charset="-122"/>
              </a:rPr>
              <a:t>关系模型的基本特征</a:t>
            </a:r>
          </a:p>
          <a:p>
            <a:pPr lvl="3"/>
            <a:r>
              <a:rPr lang="zh-CN" altLang="en-US" dirty="0">
                <a:latin typeface="宋体" pitchFamily="2" charset="-122"/>
              </a:rPr>
              <a:t>建立在</a:t>
            </a:r>
            <a:r>
              <a:rPr lang="zh-CN" altLang="en-US" dirty="0">
                <a:solidFill>
                  <a:srgbClr val="FF0000"/>
                </a:solidFill>
                <a:latin typeface="宋体" pitchFamily="2" charset="-122"/>
              </a:rPr>
              <a:t>关系数据理论</a:t>
            </a:r>
            <a:r>
              <a:rPr lang="zh-CN" altLang="en-US" dirty="0">
                <a:latin typeface="宋体" pitchFamily="2" charset="-122"/>
              </a:rPr>
              <a:t>之上，有可靠的数学基础</a:t>
            </a:r>
          </a:p>
          <a:p>
            <a:pPr lvl="3"/>
            <a:r>
              <a:rPr lang="zh-CN" altLang="en-US" dirty="0">
                <a:latin typeface="宋体" pitchFamily="2" charset="-122"/>
              </a:rPr>
              <a:t>可以描述一对一，一对多和多对多的联系</a:t>
            </a:r>
          </a:p>
          <a:p>
            <a:pPr lvl="3"/>
            <a:r>
              <a:rPr lang="zh-CN" altLang="en-US" dirty="0">
                <a:latin typeface="宋体" pitchFamily="2" charset="-122"/>
              </a:rPr>
              <a:t>表示的一致性。实体本身和实体间联系都使用关系</a:t>
            </a:r>
            <a:r>
              <a:rPr lang="zh-CN" altLang="en-US" dirty="0" smtClean="0">
                <a:latin typeface="宋体" pitchFamily="2" charset="-122"/>
              </a:rPr>
              <a:t>描述</a:t>
            </a:r>
            <a:r>
              <a:rPr lang="en-US" altLang="zh-CN" dirty="0" smtClean="0">
                <a:latin typeface="宋体" pitchFamily="2" charset="-122"/>
              </a:rPr>
              <a:t>,</a:t>
            </a:r>
            <a:r>
              <a:rPr lang="zh-CN" altLang="en-US" dirty="0" smtClean="0">
                <a:latin typeface="宋体" pitchFamily="2" charset="-122"/>
              </a:rPr>
              <a:t>关系</a:t>
            </a:r>
            <a:r>
              <a:rPr lang="zh-CN" altLang="en-US" dirty="0">
                <a:latin typeface="宋体" pitchFamily="2" charset="-122"/>
              </a:rPr>
              <a:t>的每个</a:t>
            </a:r>
            <a:r>
              <a:rPr lang="zh-CN" altLang="en-US" dirty="0" smtClean="0">
                <a:latin typeface="宋体" pitchFamily="2" charset="-122"/>
              </a:rPr>
              <a:t>分量不可再分，即不</a:t>
            </a:r>
            <a:r>
              <a:rPr lang="zh-CN" altLang="en-US" dirty="0">
                <a:latin typeface="宋体" pitchFamily="2" charset="-122"/>
              </a:rPr>
              <a:t>允许表中表</a:t>
            </a:r>
          </a:p>
          <a:p>
            <a:pPr>
              <a:buFont typeface="Wingdings" pitchFamily="2" charset="2"/>
              <a:buChar char="p"/>
            </a:pPr>
            <a:r>
              <a:rPr lang="zh-CN" altLang="en-US" sz="3600" dirty="0">
                <a:latin typeface="宋体" pitchFamily="2" charset="-122"/>
              </a:rPr>
              <a:t>关系模型的特点</a:t>
            </a:r>
          </a:p>
          <a:p>
            <a:pPr lvl="2"/>
            <a:r>
              <a:rPr lang="zh-CN" altLang="en-US" dirty="0">
                <a:latin typeface="宋体" pitchFamily="2" charset="-122"/>
              </a:rPr>
              <a:t>概念清晰，结构简单</a:t>
            </a:r>
          </a:p>
          <a:p>
            <a:pPr lvl="3"/>
            <a:r>
              <a:rPr lang="zh-CN" altLang="en-US" dirty="0">
                <a:latin typeface="宋体" pitchFamily="2" charset="-122"/>
              </a:rPr>
              <a:t>实体、实体联系和查询结果都采用关系表示，用户比较容易理解。</a:t>
            </a:r>
          </a:p>
          <a:p>
            <a:pPr lvl="2"/>
            <a:r>
              <a:rPr lang="zh-CN" altLang="en-US" dirty="0">
                <a:latin typeface="宋体" pitchFamily="2" charset="-122"/>
              </a:rPr>
              <a:t>关系模型的存取路径对用户是透明的</a:t>
            </a:r>
          </a:p>
          <a:p>
            <a:pPr lvl="3"/>
            <a:r>
              <a:rPr lang="zh-CN" altLang="en-US" dirty="0">
                <a:latin typeface="宋体" pitchFamily="2" charset="-122"/>
              </a:rPr>
              <a:t>程序员不用关心具体的存取过程，减轻了程序员的工作负担</a:t>
            </a:r>
          </a:p>
          <a:p>
            <a:pPr lvl="3"/>
            <a:r>
              <a:rPr lang="zh-CN" altLang="en-US" dirty="0">
                <a:latin typeface="宋体" pitchFamily="2" charset="-122"/>
              </a:rPr>
              <a:t>具有较好的数据独立性和安全保密性。 </a:t>
            </a:r>
          </a:p>
          <a:p>
            <a:pPr lvl="2"/>
            <a:endParaRPr lang="en-US" altLang="zh-CN" sz="2600" dirty="0">
              <a:latin typeface="宋体" pitchFamily="2" charset="-122"/>
            </a:endParaRPr>
          </a:p>
        </p:txBody>
      </p:sp>
      <p:sp>
        <p:nvSpPr>
          <p:cNvPr id="64307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altLang="zh-CN" sz="3600"/>
              <a:t>4.1  </a:t>
            </a:r>
            <a:r>
              <a:rPr lang="zh-CN" altLang="en-US" sz="3600"/>
              <a:t>数据库系统概述：常用数据模型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4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4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4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4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4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4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4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43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4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307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第四章  数据库基础</a:t>
            </a:r>
            <a:r>
              <a:rPr lang="zh-CN" altLang="en-US"/>
              <a:t> </a:t>
            </a:r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700213"/>
            <a:ext cx="7740650" cy="38449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3600" b="0" u="sng" dirty="0">
                <a:solidFill>
                  <a:srgbClr val="3366FF"/>
                </a:solidFill>
                <a:latin typeface="黑体" pitchFamily="2" charset="-122"/>
              </a:rPr>
              <a:t>4.1  </a:t>
            </a:r>
            <a:r>
              <a:rPr lang="zh-CN" altLang="en-US" sz="3600" b="0" u="sng" dirty="0">
                <a:solidFill>
                  <a:srgbClr val="3366FF"/>
                </a:solidFill>
                <a:latin typeface="黑体" pitchFamily="2" charset="-122"/>
              </a:rPr>
              <a:t>数据库系统概述</a:t>
            </a:r>
          </a:p>
          <a:p>
            <a:pPr>
              <a:buFont typeface="Wingdings" pitchFamily="2" charset="2"/>
              <a:buNone/>
            </a:pPr>
            <a:r>
              <a:rPr lang="en-US" altLang="zh-CN" sz="3600" b="0" dirty="0">
                <a:solidFill>
                  <a:schemeClr val="accent1"/>
                </a:solidFill>
                <a:latin typeface="黑体" pitchFamily="2" charset="-122"/>
              </a:rPr>
              <a:t>4.2  </a:t>
            </a:r>
            <a:r>
              <a:rPr lang="zh-CN" altLang="en-US" sz="3600" b="0" dirty="0">
                <a:solidFill>
                  <a:schemeClr val="accent1"/>
                </a:solidFill>
                <a:latin typeface="黑体" pitchFamily="2" charset="-122"/>
              </a:rPr>
              <a:t>关系数据库理论</a:t>
            </a:r>
          </a:p>
          <a:p>
            <a:pPr>
              <a:buFont typeface="Wingdings" pitchFamily="2" charset="2"/>
              <a:buNone/>
            </a:pPr>
            <a:r>
              <a:rPr lang="en-US" altLang="zh-CN" sz="3600" b="0" dirty="0">
                <a:solidFill>
                  <a:schemeClr val="accent1"/>
                </a:solidFill>
                <a:latin typeface="黑体" pitchFamily="2" charset="-122"/>
              </a:rPr>
              <a:t>4.3  </a:t>
            </a:r>
            <a:r>
              <a:rPr lang="zh-CN" altLang="en-US" sz="3600" b="0" dirty="0">
                <a:solidFill>
                  <a:schemeClr val="accent1"/>
                </a:solidFill>
                <a:latin typeface="黑体" pitchFamily="2" charset="-122"/>
              </a:rPr>
              <a:t>关系数据库标准查询语言 </a:t>
            </a:r>
          </a:p>
          <a:p>
            <a:pPr>
              <a:buFont typeface="Wingdings" pitchFamily="2" charset="2"/>
              <a:buNone/>
            </a:pPr>
            <a:r>
              <a:rPr lang="en-US" altLang="zh-CN" sz="3600" b="0" dirty="0">
                <a:solidFill>
                  <a:schemeClr val="accent1"/>
                </a:solidFill>
                <a:latin typeface="黑体" pitchFamily="2" charset="-122"/>
              </a:rPr>
              <a:t>4.4  </a:t>
            </a:r>
            <a:r>
              <a:rPr lang="zh-CN" altLang="en-US" sz="3600" b="0" dirty="0">
                <a:solidFill>
                  <a:schemeClr val="accent1"/>
                </a:solidFill>
                <a:latin typeface="黑体" pitchFamily="2" charset="-122"/>
              </a:rPr>
              <a:t>数据库的安全性和完整性</a:t>
            </a:r>
            <a:r>
              <a:rPr lang="zh-CN" altLang="en-US" sz="3600" b="0" dirty="0">
                <a:solidFill>
                  <a:schemeClr val="tx1"/>
                </a:solidFill>
                <a:latin typeface="黑体" pitchFamily="2" charset="-122"/>
              </a:rPr>
              <a:t> </a:t>
            </a:r>
          </a:p>
          <a:p>
            <a:pPr>
              <a:buFont typeface="Wingdings" pitchFamily="2" charset="2"/>
              <a:buNone/>
            </a:pPr>
            <a:endParaRPr lang="zh-CN" altLang="en-US" sz="3600" b="0" dirty="0">
              <a:solidFill>
                <a:schemeClr val="tx1"/>
              </a:solidFill>
              <a:latin typeface="黑体" pitchFamily="2" charset="-122"/>
            </a:endParaRPr>
          </a:p>
          <a:p>
            <a:pPr>
              <a:buFont typeface="Wingdings" pitchFamily="2" charset="2"/>
              <a:buNone/>
            </a:pPr>
            <a:endParaRPr lang="en-US" altLang="zh-CN" sz="3600" b="0" dirty="0">
              <a:solidFill>
                <a:schemeClr val="tx1"/>
              </a:solidFill>
              <a:latin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270000"/>
            <a:ext cx="8135937" cy="5327650"/>
          </a:xfrm>
        </p:spPr>
        <p:txBody>
          <a:bodyPr/>
          <a:lstStyle/>
          <a:p>
            <a:r>
              <a:rPr lang="zh-CN" altLang="en-US" dirty="0">
                <a:latin typeface="宋体" pitchFamily="2" charset="-122"/>
              </a:rPr>
              <a:t>数据库系统结构</a:t>
            </a:r>
          </a:p>
          <a:p>
            <a:pPr lvl="1"/>
            <a:r>
              <a:rPr lang="zh-CN" altLang="en-US" dirty="0">
                <a:latin typeface="宋体" pitchFamily="2" charset="-122"/>
              </a:rPr>
              <a:t>数据库模式和映象</a:t>
            </a:r>
          </a:p>
          <a:p>
            <a:pPr lvl="2"/>
            <a:r>
              <a:rPr lang="zh-CN" altLang="en-US" dirty="0">
                <a:latin typeface="宋体" pitchFamily="2" charset="-122"/>
              </a:rPr>
              <a:t>模式</a:t>
            </a:r>
            <a:r>
              <a:rPr lang="zh-CN" altLang="en-US" dirty="0" smtClean="0">
                <a:latin typeface="宋体" pitchFamily="2" charset="-122"/>
              </a:rPr>
              <a:t>（</a:t>
            </a:r>
            <a:r>
              <a:rPr lang="en-US" altLang="zh-CN" dirty="0">
                <a:latin typeface="宋体" pitchFamily="2" charset="-122"/>
              </a:rPr>
              <a:t>s</a:t>
            </a:r>
            <a:r>
              <a:rPr lang="en-US" altLang="zh-CN" dirty="0" smtClean="0">
                <a:latin typeface="宋体" pitchFamily="2" charset="-122"/>
              </a:rPr>
              <a:t>chema</a:t>
            </a:r>
            <a:r>
              <a:rPr lang="zh-CN" altLang="en-US" dirty="0">
                <a:latin typeface="宋体" pitchFamily="2" charset="-122"/>
              </a:rPr>
              <a:t>）是数据库中全体数据的逻辑结构和特征的描述</a:t>
            </a:r>
          </a:p>
          <a:p>
            <a:pPr lvl="2"/>
            <a:r>
              <a:rPr lang="zh-CN" altLang="en-US" dirty="0" smtClean="0">
                <a:latin typeface="宋体" pitchFamily="2" charset="-122"/>
              </a:rPr>
              <a:t>模式</a:t>
            </a:r>
            <a:r>
              <a:rPr lang="zh-CN" altLang="en-US" dirty="0">
                <a:latin typeface="宋体" pitchFamily="2" charset="-122"/>
              </a:rPr>
              <a:t>仅涉及数据结构和属性的描述，不涉及具体的值，模式的一个具体值称为模式的一个实例</a:t>
            </a:r>
            <a:r>
              <a:rPr lang="zh-CN" altLang="en-US" dirty="0" smtClean="0">
                <a:latin typeface="宋体" pitchFamily="2" charset="-122"/>
              </a:rPr>
              <a:t>（</a:t>
            </a:r>
            <a:r>
              <a:rPr lang="en-US" altLang="zh-CN" dirty="0">
                <a:latin typeface="宋体" pitchFamily="2" charset="-122"/>
              </a:rPr>
              <a:t>i</a:t>
            </a:r>
            <a:r>
              <a:rPr lang="en-US" altLang="zh-CN" dirty="0" smtClean="0">
                <a:latin typeface="宋体" pitchFamily="2" charset="-122"/>
              </a:rPr>
              <a:t>nstance</a:t>
            </a:r>
            <a:r>
              <a:rPr lang="zh-CN" altLang="en-US" dirty="0">
                <a:latin typeface="宋体" pitchFamily="2" charset="-122"/>
              </a:rPr>
              <a:t>）。</a:t>
            </a:r>
          </a:p>
          <a:p>
            <a:pPr lvl="2"/>
            <a:r>
              <a:rPr lang="zh-CN" altLang="en-US" dirty="0">
                <a:latin typeface="宋体" pitchFamily="2" charset="-122"/>
              </a:rPr>
              <a:t>一个模式可以有很多实例。</a:t>
            </a:r>
          </a:p>
          <a:p>
            <a:pPr lvl="2"/>
            <a:r>
              <a:rPr lang="zh-CN" altLang="en-US" dirty="0">
                <a:latin typeface="宋体" pitchFamily="2" charset="-122"/>
              </a:rPr>
              <a:t>一般的数据库管理系统都采用</a:t>
            </a:r>
            <a:r>
              <a:rPr lang="zh-CN" altLang="en-US" dirty="0">
                <a:solidFill>
                  <a:srgbClr val="FF0000"/>
                </a:solidFill>
                <a:latin typeface="宋体" pitchFamily="2" charset="-122"/>
              </a:rPr>
              <a:t>三级模式结构</a:t>
            </a:r>
            <a:r>
              <a:rPr lang="zh-CN" altLang="en-US" dirty="0">
                <a:latin typeface="宋体" pitchFamily="2" charset="-122"/>
              </a:rPr>
              <a:t>和</a:t>
            </a:r>
            <a:r>
              <a:rPr lang="zh-CN" altLang="en-US" dirty="0">
                <a:solidFill>
                  <a:srgbClr val="FF0000"/>
                </a:solidFill>
                <a:latin typeface="宋体" pitchFamily="2" charset="-122"/>
              </a:rPr>
              <a:t>两</a:t>
            </a:r>
            <a:r>
              <a:rPr lang="zh-CN" altLang="en-US" dirty="0" smtClean="0">
                <a:solidFill>
                  <a:srgbClr val="FF0000"/>
                </a:solidFill>
                <a:latin typeface="宋体" pitchFamily="2" charset="-122"/>
              </a:rPr>
              <a:t>级映射</a:t>
            </a:r>
            <a:r>
              <a:rPr lang="zh-CN" altLang="en-US" dirty="0" smtClean="0">
                <a:latin typeface="宋体" pitchFamily="2" charset="-122"/>
              </a:rPr>
              <a:t>（</a:t>
            </a:r>
            <a:r>
              <a:rPr lang="en-US" altLang="zh-CN" dirty="0" smtClean="0">
                <a:latin typeface="宋体" pitchFamily="2" charset="-122"/>
              </a:rPr>
              <a:t>mapping</a:t>
            </a:r>
            <a:r>
              <a:rPr lang="zh-CN" altLang="en-US" dirty="0" smtClean="0">
                <a:latin typeface="宋体" pitchFamily="2" charset="-122"/>
              </a:rPr>
              <a:t>）功能</a:t>
            </a:r>
            <a:r>
              <a:rPr lang="zh-CN" altLang="en-US" dirty="0">
                <a:latin typeface="宋体" pitchFamily="2" charset="-122"/>
              </a:rPr>
              <a:t>。</a:t>
            </a:r>
          </a:p>
          <a:p>
            <a:pPr lvl="1"/>
            <a:endParaRPr lang="en-US" altLang="zh-CN" dirty="0">
              <a:latin typeface="宋体" pitchFamily="2" charset="-122"/>
            </a:endParaRPr>
          </a:p>
        </p:txBody>
      </p:sp>
      <p:sp>
        <p:nvSpPr>
          <p:cNvPr id="64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8281988" cy="719137"/>
          </a:xfrm>
          <a:noFill/>
          <a:ln/>
        </p:spPr>
        <p:txBody>
          <a:bodyPr/>
          <a:lstStyle/>
          <a:p>
            <a:pPr algn="ctr"/>
            <a:r>
              <a:rPr lang="en-US" altLang="zh-CN" sz="3600"/>
              <a:t>4.1  </a:t>
            </a:r>
            <a:r>
              <a:rPr lang="zh-CN" altLang="en-US" sz="3600"/>
              <a:t>数据库系统概述</a:t>
            </a:r>
            <a:r>
              <a:rPr lang="en-US" altLang="zh-CN" sz="3600">
                <a:latin typeface="Arial"/>
              </a:rPr>
              <a:t>—</a:t>
            </a:r>
            <a:r>
              <a:rPr lang="zh-CN" altLang="en-US" sz="3600"/>
              <a:t>数据库系统结构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4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4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4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4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4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47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70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693863"/>
            <a:ext cx="7343775" cy="3556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altLang="zh-CN" sz="1000">
              <a:latin typeface="Arial" charset="0"/>
            </a:endParaRPr>
          </a:p>
          <a:p>
            <a:pPr lvl="1">
              <a:lnSpc>
                <a:spcPct val="80000"/>
              </a:lnSpc>
            </a:pPr>
            <a:endParaRPr lang="en-US" altLang="zh-CN" sz="900">
              <a:latin typeface="Arial" charset="0"/>
            </a:endParaRPr>
          </a:p>
        </p:txBody>
      </p:sp>
      <p:grpSp>
        <p:nvGrpSpPr>
          <p:cNvPr id="649219" name="Group 3"/>
          <p:cNvGrpSpPr>
            <a:grpSpLocks/>
          </p:cNvGrpSpPr>
          <p:nvPr/>
        </p:nvGrpSpPr>
        <p:grpSpPr bwMode="auto">
          <a:xfrm>
            <a:off x="684213" y="1273175"/>
            <a:ext cx="8256938" cy="4897484"/>
            <a:chOff x="630" y="1117"/>
            <a:chExt cx="5099" cy="3055"/>
          </a:xfrm>
        </p:grpSpPr>
        <p:sp>
          <p:nvSpPr>
            <p:cNvPr id="649220" name="AutoShape 4"/>
            <p:cNvSpPr>
              <a:spLocks noChangeArrowheads="1"/>
            </p:cNvSpPr>
            <p:nvPr/>
          </p:nvSpPr>
          <p:spPr bwMode="auto">
            <a:xfrm>
              <a:off x="2399" y="3340"/>
              <a:ext cx="1225" cy="363"/>
            </a:xfrm>
            <a:prstGeom prst="flowChartMagneticDisk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chemeClr val="bg1"/>
                  </a:solidFill>
                  <a:latin typeface="Arial" charset="0"/>
                </a:rPr>
                <a:t>数据库</a:t>
              </a:r>
            </a:p>
          </p:txBody>
        </p:sp>
        <p:sp>
          <p:nvSpPr>
            <p:cNvPr id="649221" name="Rectangle 5"/>
            <p:cNvSpPr>
              <a:spLocks noChangeArrowheads="1"/>
            </p:cNvSpPr>
            <p:nvPr/>
          </p:nvSpPr>
          <p:spPr bwMode="auto">
            <a:xfrm>
              <a:off x="2626" y="2795"/>
              <a:ext cx="771" cy="2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000066"/>
                  </a:solidFill>
                  <a:latin typeface="Arial" charset="0"/>
                </a:rPr>
                <a:t>内模式</a:t>
              </a:r>
            </a:p>
          </p:txBody>
        </p:sp>
        <p:sp>
          <p:nvSpPr>
            <p:cNvPr id="649222" name="Rectangle 6"/>
            <p:cNvSpPr>
              <a:spLocks noChangeArrowheads="1"/>
            </p:cNvSpPr>
            <p:nvPr/>
          </p:nvSpPr>
          <p:spPr bwMode="auto">
            <a:xfrm>
              <a:off x="2626" y="2251"/>
              <a:ext cx="771" cy="272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000066"/>
                  </a:solidFill>
                  <a:latin typeface="Arial" charset="0"/>
                </a:rPr>
                <a:t>模式</a:t>
              </a:r>
            </a:p>
          </p:txBody>
        </p:sp>
        <p:sp>
          <p:nvSpPr>
            <p:cNvPr id="649223" name="Rectangle 7"/>
            <p:cNvSpPr>
              <a:spLocks noChangeArrowheads="1"/>
            </p:cNvSpPr>
            <p:nvPr/>
          </p:nvSpPr>
          <p:spPr bwMode="auto">
            <a:xfrm>
              <a:off x="1129" y="1707"/>
              <a:ext cx="771" cy="272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000066"/>
                  </a:solidFill>
                  <a:latin typeface="Arial" charset="0"/>
                </a:rPr>
                <a:t>外模式</a:t>
              </a:r>
              <a:r>
                <a:rPr kumimoji="1" lang="en-US" altLang="zh-CN" sz="2000">
                  <a:solidFill>
                    <a:srgbClr val="000066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649224" name="Rectangle 8"/>
            <p:cNvSpPr>
              <a:spLocks noChangeArrowheads="1"/>
            </p:cNvSpPr>
            <p:nvPr/>
          </p:nvSpPr>
          <p:spPr bwMode="auto">
            <a:xfrm>
              <a:off x="2626" y="1707"/>
              <a:ext cx="771" cy="272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000066"/>
                  </a:solidFill>
                  <a:latin typeface="Arial" charset="0"/>
                </a:rPr>
                <a:t>外模式</a:t>
              </a:r>
              <a:r>
                <a:rPr kumimoji="1" lang="en-US" altLang="zh-CN" sz="2000">
                  <a:solidFill>
                    <a:srgbClr val="000066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649225" name="Rectangle 9"/>
            <p:cNvSpPr>
              <a:spLocks noChangeArrowheads="1"/>
            </p:cNvSpPr>
            <p:nvPr/>
          </p:nvSpPr>
          <p:spPr bwMode="auto">
            <a:xfrm>
              <a:off x="3987" y="1707"/>
              <a:ext cx="771" cy="272"/>
            </a:xfrm>
            <a:prstGeom prst="rect">
              <a:avLst/>
            </a:prstGeom>
            <a:solidFill>
              <a:srgbClr val="66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000066"/>
                  </a:solidFill>
                  <a:latin typeface="Arial" charset="0"/>
                </a:rPr>
                <a:t>外模式</a:t>
              </a:r>
              <a:r>
                <a:rPr kumimoji="1" lang="en-US" altLang="zh-CN" sz="2000">
                  <a:solidFill>
                    <a:srgbClr val="000066"/>
                  </a:solidFill>
                  <a:latin typeface="Arial" charset="0"/>
                </a:rPr>
                <a:t>3</a:t>
              </a:r>
            </a:p>
          </p:txBody>
        </p:sp>
        <p:sp>
          <p:nvSpPr>
            <p:cNvPr id="649226" name="Rectangle 10"/>
            <p:cNvSpPr>
              <a:spLocks noChangeArrowheads="1"/>
            </p:cNvSpPr>
            <p:nvPr/>
          </p:nvSpPr>
          <p:spPr bwMode="auto">
            <a:xfrm>
              <a:off x="630" y="1117"/>
              <a:ext cx="816" cy="27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000066"/>
                  </a:solidFill>
                  <a:latin typeface="Arial" charset="0"/>
                </a:rPr>
                <a:t>应用程序</a:t>
              </a:r>
              <a:r>
                <a:rPr kumimoji="1" lang="en-US" altLang="zh-CN" sz="2000">
                  <a:solidFill>
                    <a:srgbClr val="000066"/>
                  </a:solidFill>
                  <a:latin typeface="Arial" charset="0"/>
                </a:rPr>
                <a:t>1</a:t>
              </a:r>
            </a:p>
          </p:txBody>
        </p:sp>
        <p:sp>
          <p:nvSpPr>
            <p:cNvPr id="649227" name="Rectangle 11"/>
            <p:cNvSpPr>
              <a:spLocks noChangeArrowheads="1"/>
            </p:cNvSpPr>
            <p:nvPr/>
          </p:nvSpPr>
          <p:spPr bwMode="auto">
            <a:xfrm>
              <a:off x="1628" y="1117"/>
              <a:ext cx="816" cy="27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000066"/>
                  </a:solidFill>
                  <a:latin typeface="Arial" charset="0"/>
                </a:rPr>
                <a:t>应用程序</a:t>
              </a:r>
              <a:r>
                <a:rPr kumimoji="1" lang="en-US" altLang="zh-CN" sz="2000">
                  <a:solidFill>
                    <a:srgbClr val="000066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649228" name="Rectangle 12"/>
            <p:cNvSpPr>
              <a:spLocks noChangeArrowheads="1"/>
            </p:cNvSpPr>
            <p:nvPr/>
          </p:nvSpPr>
          <p:spPr bwMode="auto">
            <a:xfrm>
              <a:off x="2626" y="1117"/>
              <a:ext cx="816" cy="27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000066"/>
                  </a:solidFill>
                  <a:latin typeface="Arial" charset="0"/>
                </a:rPr>
                <a:t>应用程序</a:t>
              </a:r>
              <a:r>
                <a:rPr kumimoji="1" lang="en-US" altLang="zh-CN" sz="2000">
                  <a:solidFill>
                    <a:srgbClr val="000066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649229" name="Rectangle 13"/>
            <p:cNvSpPr>
              <a:spLocks noChangeArrowheads="1"/>
            </p:cNvSpPr>
            <p:nvPr/>
          </p:nvSpPr>
          <p:spPr bwMode="auto">
            <a:xfrm>
              <a:off x="3987" y="1117"/>
              <a:ext cx="816" cy="27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000066"/>
                  </a:solidFill>
                  <a:latin typeface="Arial" charset="0"/>
                </a:rPr>
                <a:t>应用程序</a:t>
              </a:r>
              <a:r>
                <a:rPr kumimoji="1" lang="en-US" altLang="zh-CN" sz="2000">
                  <a:solidFill>
                    <a:srgbClr val="000066"/>
                  </a:solidFill>
                  <a:latin typeface="Arial" charset="0"/>
                </a:rPr>
                <a:t>2</a:t>
              </a:r>
            </a:p>
          </p:txBody>
        </p:sp>
        <p:sp>
          <p:nvSpPr>
            <p:cNvPr id="649230" name="Line 14"/>
            <p:cNvSpPr>
              <a:spLocks noChangeShapeType="1"/>
            </p:cNvSpPr>
            <p:nvPr/>
          </p:nvSpPr>
          <p:spPr bwMode="auto">
            <a:xfrm flipV="1">
              <a:off x="3034" y="3068"/>
              <a:ext cx="0" cy="27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9231" name="Line 15"/>
            <p:cNvSpPr>
              <a:spLocks noChangeShapeType="1"/>
            </p:cNvSpPr>
            <p:nvPr/>
          </p:nvSpPr>
          <p:spPr bwMode="auto">
            <a:xfrm flipV="1">
              <a:off x="3034" y="2523"/>
              <a:ext cx="0" cy="27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9232" name="Line 16"/>
            <p:cNvSpPr>
              <a:spLocks noChangeShapeType="1"/>
            </p:cNvSpPr>
            <p:nvPr/>
          </p:nvSpPr>
          <p:spPr bwMode="auto">
            <a:xfrm flipV="1">
              <a:off x="3034" y="1979"/>
              <a:ext cx="0" cy="2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9233" name="Line 17"/>
            <p:cNvSpPr>
              <a:spLocks noChangeShapeType="1"/>
            </p:cNvSpPr>
            <p:nvPr/>
          </p:nvSpPr>
          <p:spPr bwMode="auto">
            <a:xfrm>
              <a:off x="1537" y="2115"/>
              <a:ext cx="290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9234" name="Line 18"/>
            <p:cNvSpPr>
              <a:spLocks noChangeShapeType="1"/>
            </p:cNvSpPr>
            <p:nvPr/>
          </p:nvSpPr>
          <p:spPr bwMode="auto">
            <a:xfrm flipV="1">
              <a:off x="1537" y="1979"/>
              <a:ext cx="0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9235" name="Line 19"/>
            <p:cNvSpPr>
              <a:spLocks noChangeShapeType="1"/>
            </p:cNvSpPr>
            <p:nvPr/>
          </p:nvSpPr>
          <p:spPr bwMode="auto">
            <a:xfrm flipV="1">
              <a:off x="4440" y="1979"/>
              <a:ext cx="0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9236" name="Line 20"/>
            <p:cNvSpPr>
              <a:spLocks noChangeShapeType="1"/>
            </p:cNvSpPr>
            <p:nvPr/>
          </p:nvSpPr>
          <p:spPr bwMode="auto">
            <a:xfrm flipV="1">
              <a:off x="4395" y="1389"/>
              <a:ext cx="0" cy="3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9237" name="Line 21"/>
            <p:cNvSpPr>
              <a:spLocks noChangeShapeType="1"/>
            </p:cNvSpPr>
            <p:nvPr/>
          </p:nvSpPr>
          <p:spPr bwMode="auto">
            <a:xfrm flipV="1">
              <a:off x="3034" y="1344"/>
              <a:ext cx="0" cy="3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9238" name="Line 22"/>
            <p:cNvSpPr>
              <a:spLocks noChangeShapeType="1"/>
            </p:cNvSpPr>
            <p:nvPr/>
          </p:nvSpPr>
          <p:spPr bwMode="auto">
            <a:xfrm>
              <a:off x="902" y="1571"/>
              <a:ext cx="113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9239" name="Line 23"/>
            <p:cNvSpPr>
              <a:spLocks noChangeShapeType="1"/>
            </p:cNvSpPr>
            <p:nvPr/>
          </p:nvSpPr>
          <p:spPr bwMode="auto">
            <a:xfrm flipV="1">
              <a:off x="902" y="1389"/>
              <a:ext cx="0" cy="1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9240" name="Line 24"/>
            <p:cNvSpPr>
              <a:spLocks noChangeShapeType="1"/>
            </p:cNvSpPr>
            <p:nvPr/>
          </p:nvSpPr>
          <p:spPr bwMode="auto">
            <a:xfrm flipV="1">
              <a:off x="2036" y="1389"/>
              <a:ext cx="0" cy="1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9241" name="Line 25"/>
            <p:cNvSpPr>
              <a:spLocks noChangeShapeType="1"/>
            </p:cNvSpPr>
            <p:nvPr/>
          </p:nvSpPr>
          <p:spPr bwMode="auto">
            <a:xfrm>
              <a:off x="1492" y="1571"/>
              <a:ext cx="0" cy="1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49242" name="Text Box 26"/>
            <p:cNvSpPr txBox="1">
              <a:spLocks noChangeArrowheads="1"/>
            </p:cNvSpPr>
            <p:nvPr/>
          </p:nvSpPr>
          <p:spPr bwMode="auto">
            <a:xfrm>
              <a:off x="4463" y="2027"/>
              <a:ext cx="126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dirty="0">
                  <a:solidFill>
                    <a:srgbClr val="000066"/>
                  </a:solidFill>
                  <a:latin typeface="Arial" charset="0"/>
                </a:rPr>
                <a:t>外模式</a:t>
              </a:r>
              <a:r>
                <a:rPr kumimoji="1" lang="en-US" altLang="zh-CN" sz="2000" dirty="0">
                  <a:solidFill>
                    <a:srgbClr val="000066"/>
                  </a:solidFill>
                  <a:latin typeface="Arial" charset="0"/>
                </a:rPr>
                <a:t>/</a:t>
              </a:r>
              <a:r>
                <a:rPr kumimoji="1" lang="zh-CN" altLang="en-US" sz="2000" dirty="0" smtClean="0">
                  <a:solidFill>
                    <a:srgbClr val="000066"/>
                  </a:solidFill>
                  <a:latin typeface="Arial" charset="0"/>
                </a:rPr>
                <a:t>模式映射</a:t>
              </a:r>
              <a:endParaRPr kumimoji="1" lang="zh-CN" altLang="en-US" sz="2000" dirty="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649243" name="Text Box 27"/>
            <p:cNvSpPr txBox="1">
              <a:spLocks noChangeArrowheads="1"/>
            </p:cNvSpPr>
            <p:nvPr/>
          </p:nvSpPr>
          <p:spPr bwMode="auto">
            <a:xfrm>
              <a:off x="3170" y="2526"/>
              <a:ext cx="126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000" dirty="0">
                  <a:solidFill>
                    <a:srgbClr val="000066"/>
                  </a:solidFill>
                  <a:latin typeface="Arial" charset="0"/>
                </a:rPr>
                <a:t>内模式</a:t>
              </a:r>
              <a:r>
                <a:rPr kumimoji="1" lang="en-US" altLang="zh-CN" sz="2000" dirty="0">
                  <a:solidFill>
                    <a:srgbClr val="000066"/>
                  </a:solidFill>
                  <a:latin typeface="Arial" charset="0"/>
                </a:rPr>
                <a:t>/</a:t>
              </a:r>
              <a:r>
                <a:rPr kumimoji="1" lang="zh-CN" altLang="en-US" sz="2000" dirty="0" smtClean="0">
                  <a:solidFill>
                    <a:srgbClr val="000066"/>
                  </a:solidFill>
                  <a:latin typeface="Arial" charset="0"/>
                </a:rPr>
                <a:t>模式映射</a:t>
              </a:r>
              <a:endParaRPr kumimoji="1" lang="zh-CN" altLang="en-US" sz="2000" dirty="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649244" name="Text Box 28"/>
            <p:cNvSpPr txBox="1">
              <a:spLocks noChangeArrowheads="1"/>
            </p:cNvSpPr>
            <p:nvPr/>
          </p:nvSpPr>
          <p:spPr bwMode="auto">
            <a:xfrm>
              <a:off x="1474" y="3884"/>
              <a:ext cx="29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2400" b="1" dirty="0">
                  <a:solidFill>
                    <a:srgbClr val="000066"/>
                  </a:solidFill>
                  <a:latin typeface="Arial" charset="0"/>
                </a:rPr>
                <a:t>数据库的三级模式结构和二</a:t>
              </a:r>
              <a:r>
                <a:rPr kumimoji="1" lang="zh-CN" altLang="en-US" sz="2400" b="1" dirty="0" smtClean="0">
                  <a:solidFill>
                    <a:srgbClr val="000066"/>
                  </a:solidFill>
                  <a:latin typeface="Arial" charset="0"/>
                </a:rPr>
                <a:t>级映射</a:t>
              </a:r>
              <a:endParaRPr kumimoji="1" lang="zh-CN" altLang="en-US" sz="2400" b="1" dirty="0">
                <a:solidFill>
                  <a:srgbClr val="000066"/>
                </a:solidFill>
                <a:latin typeface="Arial" charset="0"/>
              </a:endParaRPr>
            </a:p>
          </p:txBody>
        </p:sp>
      </p:grpSp>
      <p:sp>
        <p:nvSpPr>
          <p:cNvPr id="649245" name="Rectangle 29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8281988" cy="719137"/>
          </a:xfrm>
          <a:noFill/>
          <a:ln/>
        </p:spPr>
        <p:txBody>
          <a:bodyPr/>
          <a:lstStyle/>
          <a:p>
            <a:pPr algn="ctr"/>
            <a:r>
              <a:rPr lang="en-US" altLang="zh-CN" sz="3600"/>
              <a:t>4.1  </a:t>
            </a:r>
            <a:r>
              <a:rPr lang="zh-CN" altLang="en-US" sz="3600"/>
              <a:t>数据库系统概述</a:t>
            </a:r>
            <a:r>
              <a:rPr lang="en-US" altLang="zh-CN" sz="3600">
                <a:latin typeface="Arial"/>
              </a:rPr>
              <a:t>—</a:t>
            </a:r>
            <a:r>
              <a:rPr lang="zh-CN" altLang="en-US" sz="3600"/>
              <a:t>数据库系统结构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4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196975"/>
            <a:ext cx="8281987" cy="5445125"/>
          </a:xfrm>
        </p:spPr>
        <p:txBody>
          <a:bodyPr/>
          <a:lstStyle/>
          <a:p>
            <a:r>
              <a:rPr lang="zh-CN" altLang="en-US" sz="2800" dirty="0">
                <a:latin typeface="宋体" pitchFamily="2" charset="-122"/>
              </a:rPr>
              <a:t>三级模式结构 </a:t>
            </a:r>
          </a:p>
          <a:p>
            <a:pPr lvl="2"/>
            <a:r>
              <a:rPr lang="zh-CN" altLang="en-US" dirty="0">
                <a:latin typeface="宋体" pitchFamily="2" charset="-122"/>
              </a:rPr>
              <a:t>内模式（</a:t>
            </a:r>
            <a:r>
              <a:rPr lang="en-US" altLang="zh-CN" dirty="0">
                <a:latin typeface="宋体" pitchFamily="2" charset="-122"/>
              </a:rPr>
              <a:t>Internal Schema</a:t>
            </a:r>
            <a:r>
              <a:rPr lang="zh-CN" altLang="en-US" dirty="0" smtClean="0">
                <a:latin typeface="宋体" pitchFamily="2" charset="-122"/>
              </a:rPr>
              <a:t>）（存储模式）</a:t>
            </a:r>
            <a:endParaRPr lang="zh-CN" altLang="en-US" dirty="0">
              <a:latin typeface="宋体" pitchFamily="2" charset="-122"/>
            </a:endParaRPr>
          </a:p>
          <a:p>
            <a:pPr lvl="3"/>
            <a:r>
              <a:rPr lang="zh-CN" altLang="en-US" sz="2400" dirty="0">
                <a:latin typeface="宋体" pitchFamily="2" charset="-122"/>
              </a:rPr>
              <a:t>数据物理结构和存贮方式的描述，如存贮使用</a:t>
            </a:r>
            <a:r>
              <a:rPr lang="en-US" altLang="zh-CN" sz="2400" dirty="0" smtClean="0">
                <a:latin typeface="宋体" pitchFamily="2" charset="-122"/>
              </a:rPr>
              <a:t>B+</a:t>
            </a:r>
            <a:r>
              <a:rPr lang="zh-CN" altLang="en-US" sz="2400" dirty="0" smtClean="0">
                <a:latin typeface="宋体" pitchFamily="2" charset="-122"/>
              </a:rPr>
              <a:t>树结构</a:t>
            </a:r>
            <a:r>
              <a:rPr lang="zh-CN" altLang="en-US" sz="2400" dirty="0">
                <a:latin typeface="宋体" pitchFamily="2" charset="-122"/>
              </a:rPr>
              <a:t>还是</a:t>
            </a:r>
            <a:r>
              <a:rPr lang="en-US" altLang="zh-CN" sz="2400" dirty="0">
                <a:latin typeface="宋体" pitchFamily="2" charset="-122"/>
              </a:rPr>
              <a:t>Hash</a:t>
            </a:r>
            <a:r>
              <a:rPr lang="zh-CN" altLang="en-US" sz="2400" dirty="0">
                <a:latin typeface="宋体" pitchFamily="2" charset="-122"/>
              </a:rPr>
              <a:t>方法；索引如何组织；</a:t>
            </a:r>
            <a:r>
              <a:rPr lang="zh-CN" altLang="en-US" sz="2400" dirty="0" smtClean="0">
                <a:latin typeface="宋体" pitchFamily="2" charset="-122"/>
              </a:rPr>
              <a:t>数据是否压缩、是否加密等</a:t>
            </a:r>
            <a:r>
              <a:rPr lang="zh-CN" altLang="en-US" sz="2400" dirty="0">
                <a:latin typeface="宋体" pitchFamily="2" charset="-122"/>
              </a:rPr>
              <a:t>。</a:t>
            </a:r>
          </a:p>
          <a:p>
            <a:pPr lvl="3"/>
            <a:r>
              <a:rPr lang="zh-CN" altLang="en-US" sz="2400" dirty="0">
                <a:latin typeface="宋体" pitchFamily="2" charset="-122"/>
              </a:rPr>
              <a:t>一个数据库只有一个内模式</a:t>
            </a:r>
            <a:r>
              <a:rPr lang="zh-CN" altLang="en-US" sz="2400" dirty="0" smtClean="0">
                <a:latin typeface="宋体" pitchFamily="2" charset="-122"/>
              </a:rPr>
              <a:t>。</a:t>
            </a:r>
            <a:endParaRPr lang="zh-CN" altLang="en-US" sz="2400" dirty="0">
              <a:latin typeface="宋体" pitchFamily="2" charset="-122"/>
            </a:endParaRPr>
          </a:p>
          <a:p>
            <a:pPr lvl="2"/>
            <a:r>
              <a:rPr lang="zh-CN" altLang="en-US" dirty="0">
                <a:latin typeface="宋体" pitchFamily="2" charset="-122"/>
              </a:rPr>
              <a:t>模式（</a:t>
            </a:r>
            <a:r>
              <a:rPr lang="en-US" altLang="zh-CN" dirty="0">
                <a:latin typeface="宋体" pitchFamily="2" charset="-122"/>
              </a:rPr>
              <a:t>Schema</a:t>
            </a:r>
            <a:r>
              <a:rPr lang="zh-CN" altLang="en-US" dirty="0" smtClean="0">
                <a:latin typeface="宋体" pitchFamily="2" charset="-122"/>
              </a:rPr>
              <a:t>）（概念模式，逻辑模式）</a:t>
            </a:r>
            <a:endParaRPr lang="zh-CN" altLang="en-US" dirty="0">
              <a:latin typeface="宋体" pitchFamily="2" charset="-122"/>
            </a:endParaRPr>
          </a:p>
          <a:p>
            <a:pPr lvl="3"/>
            <a:r>
              <a:rPr lang="zh-CN" altLang="en-US" sz="2400" dirty="0">
                <a:latin typeface="宋体" pitchFamily="2" charset="-122"/>
              </a:rPr>
              <a:t>以一种数据模型为基础，考虑用户需求，形成数据在逻辑级上的视图。例如，数据记录有哪些数据项，其名称、类型和取值范围，</a:t>
            </a:r>
            <a:r>
              <a:rPr lang="zh-CN" altLang="en-US" sz="2400" dirty="0" smtClean="0">
                <a:latin typeface="宋体" pitchFamily="2" charset="-122"/>
              </a:rPr>
              <a:t>完整</a:t>
            </a:r>
            <a:r>
              <a:rPr lang="zh-CN" altLang="en-US" sz="2400" dirty="0">
                <a:latin typeface="宋体" pitchFamily="2" charset="-122"/>
              </a:rPr>
              <a:t>性</a:t>
            </a:r>
            <a:r>
              <a:rPr lang="zh-CN" altLang="en-US" sz="2400" dirty="0" smtClean="0">
                <a:latin typeface="宋体" pitchFamily="2" charset="-122"/>
              </a:rPr>
              <a:t>要求</a:t>
            </a:r>
            <a:r>
              <a:rPr lang="zh-CN" altLang="en-US" sz="2400" dirty="0">
                <a:latin typeface="宋体" pitchFamily="2" charset="-122"/>
              </a:rPr>
              <a:t>和安全要求等</a:t>
            </a:r>
          </a:p>
          <a:p>
            <a:pPr lvl="3"/>
            <a:r>
              <a:rPr lang="zh-CN" altLang="en-US" sz="2400" dirty="0">
                <a:latin typeface="宋体" pitchFamily="2" charset="-122"/>
              </a:rPr>
              <a:t>一个数据库只有一个模式。</a:t>
            </a:r>
          </a:p>
        </p:txBody>
      </p:sp>
      <p:sp>
        <p:nvSpPr>
          <p:cNvPr id="651267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8281988" cy="719137"/>
          </a:xfrm>
          <a:noFill/>
          <a:ln/>
        </p:spPr>
        <p:txBody>
          <a:bodyPr/>
          <a:lstStyle/>
          <a:p>
            <a:pPr algn="ctr"/>
            <a:r>
              <a:rPr lang="en-US" altLang="zh-CN" sz="3600"/>
              <a:t>4.1  </a:t>
            </a:r>
            <a:r>
              <a:rPr lang="zh-CN" altLang="en-US" sz="3600"/>
              <a:t>数据库系统概述</a:t>
            </a:r>
            <a:r>
              <a:rPr lang="en-US" altLang="zh-CN" sz="3600">
                <a:latin typeface="Arial"/>
              </a:rPr>
              <a:t>—</a:t>
            </a:r>
            <a:r>
              <a:rPr lang="zh-CN" altLang="en-US" sz="3600"/>
              <a:t>数据库系统结构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5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5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5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5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5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5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1266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341438"/>
            <a:ext cx="8496746" cy="4391818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None/>
            </a:pPr>
            <a:endParaRPr lang="en-US" altLang="zh-CN" dirty="0">
              <a:latin typeface="宋体" pitchFamily="2" charset="-122"/>
            </a:endParaRPr>
          </a:p>
          <a:p>
            <a:pPr lvl="1">
              <a:buFont typeface="Wingdings" pitchFamily="2" charset="2"/>
              <a:buChar char="p"/>
            </a:pPr>
            <a:r>
              <a:rPr lang="zh-CN" altLang="en-US" sz="3200" dirty="0">
                <a:latin typeface="宋体" pitchFamily="2" charset="-122"/>
              </a:rPr>
              <a:t>外模式（</a:t>
            </a:r>
            <a:r>
              <a:rPr lang="en-US" altLang="zh-CN" sz="3200" dirty="0">
                <a:latin typeface="宋体" pitchFamily="2" charset="-122"/>
              </a:rPr>
              <a:t>External Schema</a:t>
            </a:r>
            <a:r>
              <a:rPr lang="zh-CN" altLang="en-US" sz="3200" dirty="0" smtClean="0">
                <a:latin typeface="宋体" pitchFamily="2" charset="-122"/>
              </a:rPr>
              <a:t>）（</a:t>
            </a:r>
            <a:r>
              <a:rPr lang="zh-CN" altLang="en-US" sz="3000" dirty="0" smtClean="0">
                <a:latin typeface="宋体" pitchFamily="2" charset="-122"/>
              </a:rPr>
              <a:t>用户模式</a:t>
            </a:r>
            <a:r>
              <a:rPr lang="zh-CN" altLang="en-US" sz="3200" dirty="0" smtClean="0">
                <a:latin typeface="宋体" pitchFamily="2" charset="-122"/>
              </a:rPr>
              <a:t>）</a:t>
            </a:r>
            <a:endParaRPr lang="zh-CN" altLang="en-US" sz="3200" dirty="0">
              <a:latin typeface="宋体" pitchFamily="2" charset="-122"/>
            </a:endParaRPr>
          </a:p>
          <a:p>
            <a:pPr lvl="2">
              <a:buFont typeface="Wingdings" pitchFamily="2" charset="2"/>
              <a:buChar char="n"/>
            </a:pPr>
            <a:r>
              <a:rPr lang="zh-CN" altLang="en-US" sz="2800" dirty="0">
                <a:latin typeface="宋体" pitchFamily="2" charset="-122"/>
              </a:rPr>
              <a:t>经过部分屏蔽的用户视图，应用只能访问视图中的数据。</a:t>
            </a:r>
          </a:p>
          <a:p>
            <a:pPr lvl="2">
              <a:buFont typeface="Wingdings" pitchFamily="2" charset="2"/>
              <a:buChar char="n"/>
            </a:pPr>
            <a:r>
              <a:rPr lang="zh-CN" altLang="en-US" sz="2800" dirty="0">
                <a:latin typeface="宋体" pitchFamily="2" charset="-122"/>
              </a:rPr>
              <a:t>一个数据库可有多个外模式。但一个应用程序使用一个外模式</a:t>
            </a:r>
            <a:r>
              <a:rPr lang="zh-CN" altLang="en-US" sz="2800" dirty="0" smtClean="0">
                <a:latin typeface="宋体" pitchFamily="2" charset="-122"/>
              </a:rPr>
              <a:t>。</a:t>
            </a:r>
            <a:endParaRPr lang="en-US" altLang="zh-CN" sz="2800" dirty="0" smtClean="0">
              <a:latin typeface="宋体" pitchFamily="2" charset="-122"/>
            </a:endParaRPr>
          </a:p>
          <a:p>
            <a:pPr lvl="2">
              <a:buFont typeface="Wingdings" pitchFamily="2" charset="2"/>
              <a:buChar char="n"/>
            </a:pPr>
            <a:r>
              <a:rPr lang="zh-CN" altLang="en-US" sz="2800" dirty="0" smtClean="0">
                <a:latin typeface="宋体" pitchFamily="2" charset="-122"/>
              </a:rPr>
              <a:t>外模式通常是模式的子集，也被称为子模式</a:t>
            </a:r>
            <a:endParaRPr lang="zh-CN" altLang="en-US" sz="2800" dirty="0">
              <a:latin typeface="宋体" pitchFamily="2" charset="-122"/>
            </a:endParaRPr>
          </a:p>
        </p:txBody>
      </p:sp>
      <p:sp>
        <p:nvSpPr>
          <p:cNvPr id="653315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8281988" cy="719137"/>
          </a:xfrm>
          <a:noFill/>
          <a:ln/>
        </p:spPr>
        <p:txBody>
          <a:bodyPr/>
          <a:lstStyle/>
          <a:p>
            <a:pPr algn="ctr"/>
            <a:r>
              <a:rPr lang="en-US" altLang="zh-CN" sz="3600"/>
              <a:t>4.1  </a:t>
            </a:r>
            <a:r>
              <a:rPr lang="zh-CN" altLang="en-US" sz="3600"/>
              <a:t>数据库系统概述</a:t>
            </a:r>
            <a:r>
              <a:rPr lang="en-US" altLang="zh-CN" sz="3600">
                <a:latin typeface="Arial"/>
              </a:rPr>
              <a:t>—</a:t>
            </a:r>
            <a:r>
              <a:rPr lang="zh-CN" altLang="en-US" sz="3600"/>
              <a:t>数据库系统结构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5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5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5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14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6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33388" y="1052513"/>
            <a:ext cx="8459787" cy="5589587"/>
          </a:xfrm>
        </p:spPr>
        <p:txBody>
          <a:bodyPr/>
          <a:lstStyle/>
          <a:p>
            <a:pPr>
              <a:spcBef>
                <a:spcPct val="15000"/>
              </a:spcBef>
            </a:pPr>
            <a:r>
              <a:rPr lang="zh-CN" altLang="en-US" dirty="0">
                <a:latin typeface="宋体" pitchFamily="2" charset="-122"/>
              </a:rPr>
              <a:t>二</a:t>
            </a:r>
            <a:r>
              <a:rPr lang="zh-CN" altLang="en-US" dirty="0" smtClean="0">
                <a:latin typeface="宋体" pitchFamily="2" charset="-122"/>
              </a:rPr>
              <a:t>级</a:t>
            </a:r>
            <a:r>
              <a:rPr lang="zh-CN" altLang="en-US" dirty="0">
                <a:latin typeface="宋体" pitchFamily="2" charset="-122"/>
              </a:rPr>
              <a:t>映射</a:t>
            </a:r>
          </a:p>
          <a:p>
            <a:pPr lvl="2">
              <a:spcBef>
                <a:spcPct val="15000"/>
              </a:spcBef>
            </a:pPr>
            <a:r>
              <a:rPr lang="zh-CN" altLang="en-US" dirty="0">
                <a:latin typeface="宋体" pitchFamily="2" charset="-122"/>
              </a:rPr>
              <a:t>数据库系统</a:t>
            </a:r>
            <a:r>
              <a:rPr lang="zh-CN" altLang="en-US" dirty="0" smtClean="0">
                <a:latin typeface="宋体" pitchFamily="2" charset="-122"/>
              </a:rPr>
              <a:t>提供</a:t>
            </a:r>
            <a:r>
              <a:rPr lang="zh-CN" altLang="en-US" dirty="0">
                <a:solidFill>
                  <a:srgbClr val="FF0000"/>
                </a:solidFill>
                <a:latin typeface="宋体" pitchFamily="2" charset="-122"/>
              </a:rPr>
              <a:t>映射</a:t>
            </a:r>
            <a:r>
              <a:rPr lang="zh-CN" altLang="en-US" dirty="0" smtClean="0">
                <a:latin typeface="宋体" pitchFamily="2" charset="-122"/>
              </a:rPr>
              <a:t>功能</a:t>
            </a:r>
            <a:r>
              <a:rPr lang="zh-CN" altLang="en-US" dirty="0">
                <a:latin typeface="宋体" pitchFamily="2" charset="-122"/>
              </a:rPr>
              <a:t>，使数据库系统中的数据能够具有较高的逻辑独立性和物理独立性。</a:t>
            </a:r>
          </a:p>
          <a:p>
            <a:pPr lvl="2">
              <a:spcBef>
                <a:spcPct val="15000"/>
              </a:spcBef>
            </a:pPr>
            <a:r>
              <a:rPr lang="zh-CN" altLang="en-US" dirty="0">
                <a:latin typeface="宋体" pitchFamily="2" charset="-122"/>
              </a:rPr>
              <a:t>外模式</a:t>
            </a:r>
            <a:r>
              <a:rPr lang="en-US" altLang="zh-CN" dirty="0">
                <a:latin typeface="宋体" pitchFamily="2" charset="-122"/>
              </a:rPr>
              <a:t>/</a:t>
            </a:r>
            <a:r>
              <a:rPr lang="zh-CN" altLang="en-US" dirty="0">
                <a:latin typeface="宋体" pitchFamily="2" charset="-122"/>
              </a:rPr>
              <a:t>模式</a:t>
            </a:r>
            <a:r>
              <a:rPr lang="en-US" altLang="zh-CN" dirty="0" smtClean="0">
                <a:latin typeface="宋体" pitchFamily="2" charset="-122"/>
              </a:rPr>
              <a:t>——</a:t>
            </a:r>
            <a:r>
              <a:rPr lang="zh-CN" altLang="en-US" dirty="0">
                <a:latin typeface="宋体" pitchFamily="2" charset="-122"/>
              </a:rPr>
              <a:t>映射</a:t>
            </a:r>
          </a:p>
          <a:p>
            <a:pPr lvl="3">
              <a:spcBef>
                <a:spcPct val="15000"/>
              </a:spcBef>
            </a:pPr>
            <a:r>
              <a:rPr lang="zh-CN" altLang="en-US" sz="2400" dirty="0" smtClean="0">
                <a:latin typeface="宋体" pitchFamily="2" charset="-122"/>
              </a:rPr>
              <a:t>定义</a:t>
            </a:r>
            <a:r>
              <a:rPr lang="zh-CN" altLang="en-US" sz="2400" dirty="0">
                <a:latin typeface="宋体" pitchFamily="2" charset="-122"/>
              </a:rPr>
              <a:t>了外模式</a:t>
            </a:r>
            <a:r>
              <a:rPr lang="en-US" altLang="zh-CN" sz="2400" dirty="0">
                <a:latin typeface="宋体" pitchFamily="2" charset="-122"/>
              </a:rPr>
              <a:t>/</a:t>
            </a:r>
            <a:r>
              <a:rPr lang="zh-CN" altLang="en-US" sz="2400" dirty="0">
                <a:latin typeface="宋体" pitchFamily="2" charset="-122"/>
              </a:rPr>
              <a:t>模式之间的对应关系；当模式改变时</a:t>
            </a:r>
            <a:r>
              <a:rPr lang="en-US" altLang="zh-CN" sz="2400" dirty="0">
                <a:latin typeface="宋体" pitchFamily="2" charset="-122"/>
              </a:rPr>
              <a:t>(</a:t>
            </a:r>
            <a:r>
              <a:rPr lang="zh-CN" altLang="en-US" sz="2400" dirty="0">
                <a:latin typeface="宋体" pitchFamily="2" charset="-122"/>
              </a:rPr>
              <a:t>例如增加新的属性</a:t>
            </a:r>
            <a:r>
              <a:rPr lang="en-US" altLang="zh-CN" sz="2400" dirty="0">
                <a:latin typeface="宋体" pitchFamily="2" charset="-122"/>
              </a:rPr>
              <a:t>)</a:t>
            </a:r>
            <a:r>
              <a:rPr lang="zh-CN" altLang="en-US" sz="2400" dirty="0">
                <a:latin typeface="宋体" pitchFamily="2" charset="-122"/>
              </a:rPr>
              <a:t>，可</a:t>
            </a:r>
            <a:r>
              <a:rPr lang="zh-CN" altLang="en-US" sz="2400" dirty="0" smtClean="0">
                <a:latin typeface="宋体" pitchFamily="2" charset="-122"/>
              </a:rPr>
              <a:t>对</a:t>
            </a:r>
            <a:r>
              <a:rPr lang="zh-CN" altLang="en-US" sz="2400" dirty="0">
                <a:latin typeface="宋体" pitchFamily="2" charset="-122"/>
              </a:rPr>
              <a:t>映射</a:t>
            </a:r>
            <a:r>
              <a:rPr lang="zh-CN" altLang="en-US" sz="2400" dirty="0" smtClean="0">
                <a:latin typeface="宋体" pitchFamily="2" charset="-122"/>
              </a:rPr>
              <a:t>做</a:t>
            </a:r>
            <a:r>
              <a:rPr lang="zh-CN" altLang="en-US" sz="2400" dirty="0">
                <a:latin typeface="宋体" pitchFamily="2" charset="-122"/>
              </a:rPr>
              <a:t>改动，外模式保持不变。应用程序</a:t>
            </a:r>
            <a:r>
              <a:rPr lang="zh-CN" altLang="en-US" sz="2400" dirty="0" smtClean="0">
                <a:latin typeface="宋体" pitchFamily="2" charset="-122"/>
              </a:rPr>
              <a:t>依赖于外模式</a:t>
            </a:r>
            <a:r>
              <a:rPr lang="zh-CN" altLang="en-US" sz="2400" dirty="0">
                <a:latin typeface="宋体" pitchFamily="2" charset="-122"/>
              </a:rPr>
              <a:t>，因此可以保证程序的逻辑独立性。</a:t>
            </a:r>
          </a:p>
          <a:p>
            <a:pPr lvl="2">
              <a:spcBef>
                <a:spcPct val="15000"/>
              </a:spcBef>
            </a:pPr>
            <a:r>
              <a:rPr lang="zh-CN" altLang="en-US" dirty="0">
                <a:latin typeface="宋体" pitchFamily="2" charset="-122"/>
              </a:rPr>
              <a:t>模式</a:t>
            </a:r>
            <a:r>
              <a:rPr lang="en-US" altLang="zh-CN" dirty="0">
                <a:latin typeface="宋体" pitchFamily="2" charset="-122"/>
              </a:rPr>
              <a:t>/</a:t>
            </a:r>
            <a:r>
              <a:rPr lang="zh-CN" altLang="en-US" dirty="0">
                <a:latin typeface="宋体" pitchFamily="2" charset="-122"/>
              </a:rPr>
              <a:t>内模式</a:t>
            </a:r>
            <a:r>
              <a:rPr lang="en-US" altLang="zh-CN" dirty="0" smtClean="0">
                <a:latin typeface="宋体" pitchFamily="2" charset="-122"/>
              </a:rPr>
              <a:t>——</a:t>
            </a:r>
            <a:r>
              <a:rPr lang="zh-CN" altLang="en-US" dirty="0">
                <a:latin typeface="宋体" pitchFamily="2" charset="-122"/>
              </a:rPr>
              <a:t>映射</a:t>
            </a:r>
          </a:p>
          <a:p>
            <a:pPr lvl="3">
              <a:spcBef>
                <a:spcPct val="15000"/>
              </a:spcBef>
            </a:pPr>
            <a:r>
              <a:rPr lang="zh-CN" altLang="en-US" sz="2400" dirty="0" smtClean="0">
                <a:latin typeface="宋体" pitchFamily="2" charset="-122"/>
              </a:rPr>
              <a:t>定义</a:t>
            </a:r>
            <a:r>
              <a:rPr lang="zh-CN" altLang="en-US" sz="2400" dirty="0">
                <a:latin typeface="宋体" pitchFamily="2" charset="-122"/>
              </a:rPr>
              <a:t>数据库全局逻辑结构和存贮结构之间的关系。当物理存贮结构改变后，可</a:t>
            </a:r>
            <a:r>
              <a:rPr lang="zh-CN" altLang="en-US" sz="2400" dirty="0" smtClean="0">
                <a:latin typeface="宋体" pitchFamily="2" charset="-122"/>
              </a:rPr>
              <a:t>对</a:t>
            </a:r>
            <a:r>
              <a:rPr lang="zh-CN" altLang="en-US" sz="2400" dirty="0">
                <a:latin typeface="宋体" pitchFamily="2" charset="-122"/>
              </a:rPr>
              <a:t>映射</a:t>
            </a:r>
            <a:r>
              <a:rPr lang="zh-CN" altLang="en-US" sz="2400" dirty="0" smtClean="0">
                <a:latin typeface="宋体" pitchFamily="2" charset="-122"/>
              </a:rPr>
              <a:t>做</a:t>
            </a:r>
            <a:r>
              <a:rPr lang="zh-CN" altLang="en-US" sz="2400" dirty="0">
                <a:latin typeface="宋体" pitchFamily="2" charset="-122"/>
              </a:rPr>
              <a:t>相应改变，模式保持</a:t>
            </a:r>
            <a:r>
              <a:rPr lang="zh-CN" altLang="en-US" sz="2400" dirty="0" smtClean="0">
                <a:latin typeface="宋体" pitchFamily="2" charset="-122"/>
              </a:rPr>
              <a:t>不变，从而</a:t>
            </a:r>
            <a:r>
              <a:rPr lang="zh-CN" altLang="en-US" sz="2400" dirty="0">
                <a:latin typeface="宋体" pitchFamily="2" charset="-122"/>
              </a:rPr>
              <a:t>保证了数据的物理独立性。</a:t>
            </a:r>
          </a:p>
        </p:txBody>
      </p:sp>
      <p:sp>
        <p:nvSpPr>
          <p:cNvPr id="655363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8281988" cy="719137"/>
          </a:xfrm>
          <a:noFill/>
          <a:ln/>
        </p:spPr>
        <p:txBody>
          <a:bodyPr/>
          <a:lstStyle/>
          <a:p>
            <a:pPr algn="ctr"/>
            <a:r>
              <a:rPr lang="en-US" altLang="zh-CN" sz="3600"/>
              <a:t>4.1  </a:t>
            </a:r>
            <a:r>
              <a:rPr lang="zh-CN" altLang="en-US" sz="3600"/>
              <a:t>数据库系统概述</a:t>
            </a:r>
            <a:r>
              <a:rPr lang="en-US" altLang="zh-CN" sz="3600">
                <a:latin typeface="Arial"/>
              </a:rPr>
              <a:t>—</a:t>
            </a:r>
            <a:r>
              <a:rPr lang="zh-CN" altLang="en-US" sz="3600"/>
              <a:t>数据库系统结构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5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5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5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5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5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62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125538"/>
            <a:ext cx="8459787" cy="4608512"/>
          </a:xfrm>
        </p:spPr>
        <p:txBody>
          <a:bodyPr/>
          <a:lstStyle/>
          <a:p>
            <a:r>
              <a:rPr lang="zh-CN" altLang="en-US" dirty="0" smtClean="0">
                <a:latin typeface="宋体" pitchFamily="2" charset="-122"/>
              </a:rPr>
              <a:t>数据库管理系统（</a:t>
            </a:r>
            <a:r>
              <a:rPr lang="en-US" altLang="zh-CN" dirty="0" smtClean="0">
                <a:latin typeface="宋体" pitchFamily="2" charset="-122"/>
              </a:rPr>
              <a:t>DBMS</a:t>
            </a:r>
            <a:r>
              <a:rPr lang="zh-CN" altLang="en-US" dirty="0" smtClean="0">
                <a:latin typeface="宋体" pitchFamily="2" charset="-122"/>
              </a:rPr>
              <a:t>）</a:t>
            </a:r>
            <a:endParaRPr lang="zh-CN" altLang="en-US" dirty="0">
              <a:latin typeface="宋体" pitchFamily="2" charset="-122"/>
            </a:endParaRPr>
          </a:p>
          <a:p>
            <a:pPr lvl="1"/>
            <a:r>
              <a:rPr lang="zh-CN" altLang="en-US" dirty="0">
                <a:latin typeface="宋体" pitchFamily="2" charset="-122"/>
              </a:rPr>
              <a:t>数据库管理系统的主要功能</a:t>
            </a:r>
            <a:endParaRPr lang="zh-CN" altLang="en-US" sz="2400" dirty="0">
              <a:latin typeface="宋体" pitchFamily="2" charset="-122"/>
            </a:endParaRPr>
          </a:p>
          <a:p>
            <a:pPr lvl="2"/>
            <a:r>
              <a:rPr lang="zh-CN" altLang="en-US" dirty="0">
                <a:latin typeface="宋体" pitchFamily="2" charset="-122"/>
              </a:rPr>
              <a:t>数据库的定义功能</a:t>
            </a:r>
          </a:p>
          <a:p>
            <a:pPr lvl="3"/>
            <a:r>
              <a:rPr lang="zh-CN" altLang="en-US" dirty="0">
                <a:latin typeface="宋体" pitchFamily="2" charset="-122"/>
              </a:rPr>
              <a:t>定义数据库的外模式、模式和内模式</a:t>
            </a:r>
          </a:p>
          <a:p>
            <a:pPr lvl="3"/>
            <a:r>
              <a:rPr lang="zh-CN" altLang="en-US" dirty="0">
                <a:latin typeface="宋体" pitchFamily="2" charset="-122"/>
              </a:rPr>
              <a:t>完整性约束</a:t>
            </a:r>
          </a:p>
          <a:p>
            <a:pPr lvl="3"/>
            <a:r>
              <a:rPr lang="zh-CN" altLang="en-US" dirty="0">
                <a:latin typeface="宋体" pitchFamily="2" charset="-122"/>
              </a:rPr>
              <a:t>用户权限等</a:t>
            </a:r>
          </a:p>
          <a:p>
            <a:pPr lvl="2"/>
            <a:r>
              <a:rPr lang="zh-CN" altLang="en-US" dirty="0">
                <a:latin typeface="宋体" pitchFamily="2" charset="-122"/>
              </a:rPr>
              <a:t>数据操纵功能：</a:t>
            </a:r>
          </a:p>
          <a:p>
            <a:pPr lvl="3"/>
            <a:r>
              <a:rPr lang="zh-CN" altLang="en-US" dirty="0">
                <a:latin typeface="宋体" pitchFamily="2" charset="-122"/>
              </a:rPr>
              <a:t>数据插入、删除和修改等操作。</a:t>
            </a:r>
          </a:p>
          <a:p>
            <a:pPr lvl="2"/>
            <a:r>
              <a:rPr lang="zh-CN" altLang="en-US" dirty="0">
                <a:latin typeface="宋体" pitchFamily="2" charset="-122"/>
              </a:rPr>
              <a:t>数据库的控制功能：</a:t>
            </a:r>
          </a:p>
          <a:p>
            <a:pPr lvl="3"/>
            <a:r>
              <a:rPr lang="zh-CN" altLang="en-US" dirty="0">
                <a:latin typeface="宋体" pitchFamily="2" charset="-122"/>
              </a:rPr>
              <a:t>并发控制、安全性控制、权限控制等。</a:t>
            </a:r>
            <a:r>
              <a:rPr lang="zh-CN" altLang="en-US" sz="1800" dirty="0">
                <a:latin typeface="宋体" pitchFamily="2" charset="-122"/>
              </a:rPr>
              <a:t>	</a:t>
            </a:r>
          </a:p>
        </p:txBody>
      </p:sp>
      <p:sp>
        <p:nvSpPr>
          <p:cNvPr id="657411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8281988" cy="719137"/>
          </a:xfrm>
          <a:noFill/>
          <a:ln/>
        </p:spPr>
        <p:txBody>
          <a:bodyPr/>
          <a:lstStyle/>
          <a:p>
            <a:pPr algn="ctr"/>
            <a:r>
              <a:rPr lang="en-US" altLang="zh-CN" sz="3600"/>
              <a:t>4.1  </a:t>
            </a:r>
            <a:r>
              <a:rPr lang="zh-CN" altLang="en-US" sz="3600"/>
              <a:t>数据库系统概述</a:t>
            </a:r>
            <a:r>
              <a:rPr lang="en-US" altLang="zh-CN" sz="3600">
                <a:latin typeface="Arial"/>
              </a:rPr>
              <a:t>—</a:t>
            </a:r>
            <a:r>
              <a:rPr lang="zh-CN" altLang="en-US" sz="3600"/>
              <a:t>数据库管理系统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5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5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5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5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5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5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5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5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5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7410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45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1268413"/>
            <a:ext cx="8640960" cy="432082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>
                <a:latin typeface="宋体" pitchFamily="2" charset="-122"/>
              </a:rPr>
              <a:t>数据库管理系统的主要功能</a:t>
            </a:r>
            <a:endParaRPr lang="zh-CN" altLang="en-US" sz="3000" dirty="0">
              <a:latin typeface="宋体" pitchFamily="2" charset="-122"/>
            </a:endParaRPr>
          </a:p>
          <a:p>
            <a:pPr lvl="2">
              <a:lnSpc>
                <a:spcPct val="110000"/>
              </a:lnSpc>
            </a:pPr>
            <a:r>
              <a:rPr lang="zh-CN" altLang="en-US" dirty="0">
                <a:latin typeface="宋体" pitchFamily="2" charset="-122"/>
              </a:rPr>
              <a:t>数据库的维护功能</a:t>
            </a:r>
          </a:p>
          <a:p>
            <a:pPr lvl="3">
              <a:lnSpc>
                <a:spcPct val="110000"/>
              </a:lnSpc>
            </a:pPr>
            <a:r>
              <a:rPr lang="zh-CN" altLang="en-US" sz="2400" dirty="0">
                <a:latin typeface="宋体" pitchFamily="2" charset="-122"/>
              </a:rPr>
              <a:t>备份与恢复、数据库重组、性能监视和优化等。</a:t>
            </a:r>
          </a:p>
          <a:p>
            <a:pPr lvl="2">
              <a:lnSpc>
                <a:spcPct val="110000"/>
              </a:lnSpc>
            </a:pPr>
            <a:r>
              <a:rPr lang="zh-CN" altLang="en-US" dirty="0">
                <a:latin typeface="宋体" pitchFamily="2" charset="-122"/>
              </a:rPr>
              <a:t>数据字典：</a:t>
            </a:r>
          </a:p>
          <a:p>
            <a:pPr lvl="3">
              <a:lnSpc>
                <a:spcPct val="110000"/>
              </a:lnSpc>
            </a:pPr>
            <a:r>
              <a:rPr lang="zh-CN" altLang="en-US" sz="2400" dirty="0">
                <a:latin typeface="宋体" pitchFamily="2" charset="-122"/>
              </a:rPr>
              <a:t>存放用户建立的表、索引等数据库体系结构的描述。</a:t>
            </a:r>
          </a:p>
          <a:p>
            <a:pPr lvl="3">
              <a:lnSpc>
                <a:spcPct val="110000"/>
              </a:lnSpc>
            </a:pPr>
            <a:r>
              <a:rPr lang="zh-CN" altLang="en-US" sz="2400" dirty="0">
                <a:latin typeface="宋体" pitchFamily="2" charset="-122"/>
              </a:rPr>
              <a:t>用户修改表和索引等的内容时，</a:t>
            </a:r>
            <a:r>
              <a:rPr lang="en-US" altLang="zh-CN" sz="2400" dirty="0">
                <a:latin typeface="宋体" pitchFamily="2" charset="-122"/>
              </a:rPr>
              <a:t>DBMS</a:t>
            </a:r>
            <a:r>
              <a:rPr lang="zh-CN" altLang="en-US" sz="2400" dirty="0">
                <a:latin typeface="宋体" pitchFamily="2" charset="-122"/>
              </a:rPr>
              <a:t>自动更新数据字典。</a:t>
            </a:r>
          </a:p>
        </p:txBody>
      </p:sp>
      <p:sp>
        <p:nvSpPr>
          <p:cNvPr id="659459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8281988" cy="719137"/>
          </a:xfrm>
          <a:noFill/>
          <a:ln/>
        </p:spPr>
        <p:txBody>
          <a:bodyPr/>
          <a:lstStyle/>
          <a:p>
            <a:pPr algn="ctr"/>
            <a:r>
              <a:rPr lang="en-US" altLang="zh-CN" sz="3600"/>
              <a:t>4.1  </a:t>
            </a:r>
            <a:r>
              <a:rPr lang="zh-CN" altLang="en-US" sz="3600"/>
              <a:t>数据库系统概述</a:t>
            </a:r>
            <a:r>
              <a:rPr lang="en-US" altLang="zh-CN" sz="3600">
                <a:latin typeface="Arial"/>
              </a:rPr>
              <a:t>—</a:t>
            </a:r>
            <a:r>
              <a:rPr lang="zh-CN" altLang="en-US" sz="3600"/>
              <a:t>数据库管理系统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5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5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5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5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5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458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1506" name="Group 2"/>
          <p:cNvGrpSpPr>
            <a:grpSpLocks/>
          </p:cNvGrpSpPr>
          <p:nvPr/>
        </p:nvGrpSpPr>
        <p:grpSpPr bwMode="auto">
          <a:xfrm>
            <a:off x="287338" y="1401763"/>
            <a:ext cx="8677275" cy="4979987"/>
            <a:chOff x="125" y="1253"/>
            <a:chExt cx="5466" cy="3137"/>
          </a:xfrm>
        </p:grpSpPr>
        <p:sp>
          <p:nvSpPr>
            <p:cNvPr id="661507" name="Text Box 3"/>
            <p:cNvSpPr txBox="1">
              <a:spLocks noChangeArrowheads="1"/>
            </p:cNvSpPr>
            <p:nvPr/>
          </p:nvSpPr>
          <p:spPr bwMode="auto">
            <a:xfrm>
              <a:off x="204" y="1253"/>
              <a:ext cx="1065" cy="4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>
                  <a:solidFill>
                    <a:srgbClr val="000066"/>
                  </a:solidFill>
                  <a:latin typeface="Arial" charset="0"/>
                </a:rPr>
                <a:t>10. A</a:t>
              </a:r>
              <a:r>
                <a:rPr kumimoji="1" lang="zh-CN" altLang="en-US">
                  <a:solidFill>
                    <a:srgbClr val="000066"/>
                  </a:solidFill>
                  <a:latin typeface="Arial" charset="0"/>
                </a:rPr>
                <a:t>对读出的数据进行处理</a:t>
              </a:r>
            </a:p>
          </p:txBody>
        </p:sp>
        <p:grpSp>
          <p:nvGrpSpPr>
            <p:cNvPr id="661508" name="Group 4"/>
            <p:cNvGrpSpPr>
              <a:grpSpLocks/>
            </p:cNvGrpSpPr>
            <p:nvPr/>
          </p:nvGrpSpPr>
          <p:grpSpPr bwMode="auto">
            <a:xfrm>
              <a:off x="125" y="1635"/>
              <a:ext cx="1193" cy="675"/>
              <a:chOff x="431" y="1071"/>
              <a:chExt cx="1270" cy="817"/>
            </a:xfrm>
          </p:grpSpPr>
          <p:sp>
            <p:nvSpPr>
              <p:cNvPr id="661509" name="Rectangle 5"/>
              <p:cNvSpPr>
                <a:spLocks noChangeArrowheads="1"/>
              </p:cNvSpPr>
              <p:nvPr/>
            </p:nvSpPr>
            <p:spPr bwMode="auto">
              <a:xfrm>
                <a:off x="431" y="1071"/>
                <a:ext cx="1270" cy="817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r>
                  <a:rPr kumimoji="1" lang="zh-CN" altLang="en-US" sz="2000">
                    <a:solidFill>
                      <a:srgbClr val="000066"/>
                    </a:solidFill>
                    <a:latin typeface="Arial" charset="0"/>
                  </a:rPr>
                  <a:t>应用程序</a:t>
                </a:r>
                <a:r>
                  <a:rPr kumimoji="1" lang="en-US" altLang="zh-CN" sz="2000">
                    <a:solidFill>
                      <a:srgbClr val="000066"/>
                    </a:solidFill>
                    <a:latin typeface="Arial" charset="0"/>
                  </a:rPr>
                  <a:t>A</a:t>
                </a:r>
              </a:p>
            </p:txBody>
          </p:sp>
          <p:sp>
            <p:nvSpPr>
              <p:cNvPr id="661510" name="Rectangle 6"/>
              <p:cNvSpPr>
                <a:spLocks noChangeArrowheads="1"/>
              </p:cNvSpPr>
              <p:nvPr/>
            </p:nvSpPr>
            <p:spPr bwMode="auto">
              <a:xfrm>
                <a:off x="612" y="1298"/>
                <a:ext cx="590" cy="590"/>
              </a:xfrm>
              <a:prstGeom prst="rect">
                <a:avLst/>
              </a:prstGeom>
              <a:solidFill>
                <a:srgbClr val="66CCFF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r>
                  <a:rPr kumimoji="1" lang="zh-CN" altLang="en-US" sz="2000">
                    <a:solidFill>
                      <a:srgbClr val="000066"/>
                    </a:solidFill>
                    <a:latin typeface="Arial" charset="0"/>
                  </a:rPr>
                  <a:t>工作区</a:t>
                </a:r>
              </a:p>
            </p:txBody>
          </p:sp>
          <p:sp>
            <p:nvSpPr>
              <p:cNvPr id="661511" name="Rectangle 7"/>
              <p:cNvSpPr>
                <a:spLocks noChangeArrowheads="1"/>
              </p:cNvSpPr>
              <p:nvPr/>
            </p:nvSpPr>
            <p:spPr bwMode="auto">
              <a:xfrm>
                <a:off x="1202" y="1298"/>
                <a:ext cx="499" cy="590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zh-CN" altLang="en-US" sz="2000">
                    <a:solidFill>
                      <a:srgbClr val="000066"/>
                    </a:solidFill>
                    <a:latin typeface="Arial" charset="0"/>
                  </a:rPr>
                  <a:t>通讯</a:t>
                </a:r>
              </a:p>
              <a:p>
                <a:pPr algn="ctr"/>
                <a:r>
                  <a:rPr kumimoji="1" lang="zh-CN" altLang="en-US" sz="2000">
                    <a:solidFill>
                      <a:srgbClr val="000066"/>
                    </a:solidFill>
                    <a:latin typeface="Arial" charset="0"/>
                  </a:rPr>
                  <a:t>单元</a:t>
                </a:r>
              </a:p>
            </p:txBody>
          </p:sp>
        </p:grpSp>
        <p:sp>
          <p:nvSpPr>
            <p:cNvPr id="661512" name="AutoShape 8"/>
            <p:cNvSpPr>
              <a:spLocks noChangeArrowheads="1"/>
            </p:cNvSpPr>
            <p:nvPr/>
          </p:nvSpPr>
          <p:spPr bwMode="auto">
            <a:xfrm>
              <a:off x="2128" y="1823"/>
              <a:ext cx="1108" cy="412"/>
            </a:xfrm>
            <a:prstGeom prst="flowChartPreparation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000066"/>
                  </a:solidFill>
                  <a:latin typeface="Arial" charset="0"/>
                </a:rPr>
                <a:t>DBMS</a:t>
              </a:r>
            </a:p>
          </p:txBody>
        </p:sp>
        <p:sp>
          <p:nvSpPr>
            <p:cNvPr id="661513" name="AutoShape 9"/>
            <p:cNvSpPr>
              <a:spLocks noChangeArrowheads="1"/>
            </p:cNvSpPr>
            <p:nvPr/>
          </p:nvSpPr>
          <p:spPr bwMode="auto">
            <a:xfrm>
              <a:off x="2384" y="2910"/>
              <a:ext cx="640" cy="412"/>
            </a:xfrm>
            <a:prstGeom prst="flowChartConnector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000066"/>
                  </a:solidFill>
                  <a:latin typeface="Arial" charset="0"/>
                </a:rPr>
                <a:t>OS</a:t>
              </a:r>
            </a:p>
          </p:txBody>
        </p:sp>
        <p:sp>
          <p:nvSpPr>
            <p:cNvPr id="661514" name="Rectangle 10"/>
            <p:cNvSpPr>
              <a:spLocks noChangeArrowheads="1"/>
            </p:cNvSpPr>
            <p:nvPr/>
          </p:nvSpPr>
          <p:spPr bwMode="auto">
            <a:xfrm>
              <a:off x="4090" y="1336"/>
              <a:ext cx="894" cy="26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000066"/>
                  </a:solidFill>
                  <a:latin typeface="Arial" charset="0"/>
                </a:rPr>
                <a:t>外模式</a:t>
              </a:r>
            </a:p>
          </p:txBody>
        </p:sp>
        <p:sp>
          <p:nvSpPr>
            <p:cNvPr id="661515" name="Rectangle 11"/>
            <p:cNvSpPr>
              <a:spLocks noChangeArrowheads="1"/>
            </p:cNvSpPr>
            <p:nvPr/>
          </p:nvSpPr>
          <p:spPr bwMode="auto">
            <a:xfrm>
              <a:off x="4132" y="1935"/>
              <a:ext cx="894" cy="26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000066"/>
                  </a:solidFill>
                  <a:latin typeface="Arial" charset="0"/>
                </a:rPr>
                <a:t>模式</a:t>
              </a:r>
            </a:p>
          </p:txBody>
        </p:sp>
        <p:sp>
          <p:nvSpPr>
            <p:cNvPr id="661516" name="Rectangle 12"/>
            <p:cNvSpPr>
              <a:spLocks noChangeArrowheads="1"/>
            </p:cNvSpPr>
            <p:nvPr/>
          </p:nvSpPr>
          <p:spPr bwMode="auto">
            <a:xfrm>
              <a:off x="4132" y="2760"/>
              <a:ext cx="894" cy="26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000066"/>
                  </a:solidFill>
                  <a:latin typeface="Arial" charset="0"/>
                </a:rPr>
                <a:t>内模式</a:t>
              </a:r>
            </a:p>
          </p:txBody>
        </p:sp>
        <p:sp>
          <p:nvSpPr>
            <p:cNvPr id="661517" name="Rectangle 13"/>
            <p:cNvSpPr>
              <a:spLocks noChangeArrowheads="1"/>
            </p:cNvSpPr>
            <p:nvPr/>
          </p:nvSpPr>
          <p:spPr bwMode="auto">
            <a:xfrm>
              <a:off x="125" y="3772"/>
              <a:ext cx="1449" cy="30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000">
                  <a:solidFill>
                    <a:srgbClr val="000066"/>
                  </a:solidFill>
                  <a:latin typeface="Arial" charset="0"/>
                </a:rPr>
                <a:t>结果缓冲区</a:t>
              </a:r>
            </a:p>
          </p:txBody>
        </p:sp>
        <p:sp>
          <p:nvSpPr>
            <p:cNvPr id="661518" name="Line 14"/>
            <p:cNvSpPr>
              <a:spLocks noChangeShapeType="1"/>
            </p:cNvSpPr>
            <p:nvPr/>
          </p:nvSpPr>
          <p:spPr bwMode="auto">
            <a:xfrm>
              <a:off x="1318" y="1710"/>
              <a:ext cx="938" cy="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1519" name="Text Box 15"/>
            <p:cNvSpPr txBox="1">
              <a:spLocks noChangeArrowheads="1"/>
            </p:cNvSpPr>
            <p:nvPr/>
          </p:nvSpPr>
          <p:spPr bwMode="auto">
            <a:xfrm>
              <a:off x="1318" y="1563"/>
              <a:ext cx="130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000066"/>
                  </a:solidFill>
                  <a:latin typeface="Arial" charset="0"/>
                </a:rPr>
                <a:t>1. </a:t>
              </a:r>
              <a:r>
                <a:rPr kumimoji="1" lang="zh-CN" altLang="en-US">
                  <a:solidFill>
                    <a:srgbClr val="000066"/>
                  </a:solidFill>
                  <a:latin typeface="Arial" charset="0"/>
                </a:rPr>
                <a:t>用</a:t>
              </a:r>
              <a:r>
                <a:rPr kumimoji="1" lang="en-US" altLang="zh-CN">
                  <a:solidFill>
                    <a:srgbClr val="000066"/>
                  </a:solidFill>
                  <a:latin typeface="Arial" charset="0"/>
                </a:rPr>
                <a:t>DML</a:t>
              </a:r>
              <a:r>
                <a:rPr kumimoji="1" lang="zh-CN" altLang="en-US">
                  <a:solidFill>
                    <a:srgbClr val="000066"/>
                  </a:solidFill>
                  <a:latin typeface="Arial" charset="0"/>
                </a:rPr>
                <a:t>发读请求</a:t>
              </a:r>
            </a:p>
          </p:txBody>
        </p:sp>
        <p:sp>
          <p:nvSpPr>
            <p:cNvPr id="661520" name="Line 16"/>
            <p:cNvSpPr>
              <a:spLocks noChangeShapeType="1"/>
            </p:cNvSpPr>
            <p:nvPr/>
          </p:nvSpPr>
          <p:spPr bwMode="auto">
            <a:xfrm flipH="1">
              <a:off x="3109" y="1410"/>
              <a:ext cx="981" cy="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1521" name="Text Box 17"/>
            <p:cNvSpPr txBox="1">
              <a:spLocks noChangeArrowheads="1"/>
            </p:cNvSpPr>
            <p:nvPr/>
          </p:nvSpPr>
          <p:spPr bwMode="auto">
            <a:xfrm>
              <a:off x="2853" y="1413"/>
              <a:ext cx="123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000066"/>
                  </a:solidFill>
                  <a:latin typeface="Arial" charset="0"/>
                </a:rPr>
                <a:t>2. </a:t>
              </a:r>
              <a:r>
                <a:rPr kumimoji="1" lang="zh-CN" altLang="en-US">
                  <a:solidFill>
                    <a:srgbClr val="000066"/>
                  </a:solidFill>
                  <a:latin typeface="Arial" charset="0"/>
                </a:rPr>
                <a:t>根据</a:t>
              </a:r>
              <a:r>
                <a:rPr kumimoji="1" lang="en-US" altLang="zh-CN">
                  <a:solidFill>
                    <a:srgbClr val="000066"/>
                  </a:solidFill>
                  <a:latin typeface="Arial" charset="0"/>
                </a:rPr>
                <a:t>A</a:t>
              </a:r>
              <a:r>
                <a:rPr kumimoji="1" lang="zh-CN" altLang="en-US">
                  <a:solidFill>
                    <a:srgbClr val="000066"/>
                  </a:solidFill>
                  <a:latin typeface="Arial" charset="0"/>
                </a:rPr>
                <a:t>的外模式</a:t>
              </a:r>
            </a:p>
            <a:p>
              <a:r>
                <a:rPr kumimoji="1" lang="zh-CN" altLang="en-US">
                  <a:solidFill>
                    <a:srgbClr val="000066"/>
                  </a:solidFill>
                  <a:latin typeface="Arial" charset="0"/>
                </a:rPr>
                <a:t>检查用户权限</a:t>
              </a:r>
            </a:p>
          </p:txBody>
        </p:sp>
        <p:sp>
          <p:nvSpPr>
            <p:cNvPr id="661522" name="Line 18"/>
            <p:cNvSpPr>
              <a:spLocks noChangeShapeType="1"/>
            </p:cNvSpPr>
            <p:nvPr/>
          </p:nvSpPr>
          <p:spPr bwMode="auto">
            <a:xfrm flipH="1">
              <a:off x="3236" y="2047"/>
              <a:ext cx="8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1523" name="Text Box 19"/>
            <p:cNvSpPr txBox="1">
              <a:spLocks noChangeArrowheads="1"/>
            </p:cNvSpPr>
            <p:nvPr/>
          </p:nvSpPr>
          <p:spPr bwMode="auto">
            <a:xfrm>
              <a:off x="3236" y="2088"/>
              <a:ext cx="114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000066"/>
                  </a:solidFill>
                  <a:latin typeface="Arial" charset="0"/>
                </a:rPr>
                <a:t>3. </a:t>
              </a:r>
              <a:r>
                <a:rPr kumimoji="1" lang="zh-CN" altLang="en-US">
                  <a:solidFill>
                    <a:srgbClr val="000066"/>
                  </a:solidFill>
                  <a:latin typeface="Arial" charset="0"/>
                </a:rPr>
                <a:t>确定需要读取</a:t>
              </a:r>
            </a:p>
            <a:p>
              <a:r>
                <a:rPr kumimoji="1" lang="zh-CN" altLang="en-US">
                  <a:solidFill>
                    <a:srgbClr val="000066"/>
                  </a:solidFill>
                  <a:latin typeface="Arial" charset="0"/>
                </a:rPr>
                <a:t>的逻辑数据记录</a:t>
              </a:r>
            </a:p>
          </p:txBody>
        </p:sp>
        <p:sp>
          <p:nvSpPr>
            <p:cNvPr id="661524" name="Line 20"/>
            <p:cNvSpPr>
              <a:spLocks noChangeShapeType="1"/>
            </p:cNvSpPr>
            <p:nvPr/>
          </p:nvSpPr>
          <p:spPr bwMode="auto">
            <a:xfrm flipH="1" flipV="1">
              <a:off x="3024" y="2198"/>
              <a:ext cx="1108" cy="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1525" name="Text Box 21"/>
            <p:cNvSpPr txBox="1">
              <a:spLocks noChangeArrowheads="1"/>
            </p:cNvSpPr>
            <p:nvPr/>
          </p:nvSpPr>
          <p:spPr bwMode="auto">
            <a:xfrm>
              <a:off x="2971" y="2523"/>
              <a:ext cx="26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rgbClr val="000066"/>
                  </a:solidFill>
                  <a:latin typeface="Arial" charset="0"/>
                </a:rPr>
                <a:t>4. </a:t>
              </a:r>
              <a:r>
                <a:rPr kumimoji="1" lang="zh-CN" altLang="en-US">
                  <a:solidFill>
                    <a:srgbClr val="000066"/>
                  </a:solidFill>
                  <a:latin typeface="Arial" charset="0"/>
                </a:rPr>
                <a:t>根据存贮模式</a:t>
              </a:r>
              <a:r>
                <a:rPr kumimoji="1" lang="en-US" altLang="zh-CN">
                  <a:solidFill>
                    <a:srgbClr val="000066"/>
                  </a:solidFill>
                  <a:latin typeface="Arial" charset="0"/>
                </a:rPr>
                <a:t>,</a:t>
              </a:r>
              <a:r>
                <a:rPr kumimoji="1" lang="zh-CN" altLang="en-US">
                  <a:solidFill>
                    <a:srgbClr val="000066"/>
                  </a:solidFill>
                  <a:latin typeface="Arial" charset="0"/>
                </a:rPr>
                <a:t>确定要读取的物理记录</a:t>
              </a:r>
            </a:p>
          </p:txBody>
        </p:sp>
        <p:sp>
          <p:nvSpPr>
            <p:cNvPr id="661526" name="Text Box 22"/>
            <p:cNvSpPr txBox="1">
              <a:spLocks noChangeArrowheads="1"/>
            </p:cNvSpPr>
            <p:nvPr/>
          </p:nvSpPr>
          <p:spPr bwMode="auto">
            <a:xfrm>
              <a:off x="2128" y="2572"/>
              <a:ext cx="981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dirty="0">
                  <a:solidFill>
                    <a:srgbClr val="000066"/>
                  </a:solidFill>
                  <a:latin typeface="Arial" charset="0"/>
                </a:rPr>
                <a:t>5. </a:t>
              </a:r>
              <a:r>
                <a:rPr kumimoji="1" lang="zh-CN" altLang="en-US" dirty="0">
                  <a:solidFill>
                    <a:srgbClr val="000066"/>
                  </a:solidFill>
                  <a:latin typeface="Arial" charset="0"/>
                </a:rPr>
                <a:t>向</a:t>
              </a:r>
              <a:r>
                <a:rPr kumimoji="1" lang="en-US" altLang="zh-CN" dirty="0">
                  <a:solidFill>
                    <a:srgbClr val="000066"/>
                  </a:solidFill>
                  <a:latin typeface="Arial" charset="0"/>
                </a:rPr>
                <a:t>OS</a:t>
              </a:r>
              <a:r>
                <a:rPr kumimoji="1" lang="zh-CN" altLang="en-US" dirty="0">
                  <a:solidFill>
                    <a:srgbClr val="000066"/>
                  </a:solidFill>
                  <a:latin typeface="Arial" charset="0"/>
                </a:rPr>
                <a:t>发读记录的命令</a:t>
              </a:r>
            </a:p>
          </p:txBody>
        </p:sp>
        <p:sp>
          <p:nvSpPr>
            <p:cNvPr id="661527" name="Line 23"/>
            <p:cNvSpPr>
              <a:spLocks noChangeShapeType="1"/>
            </p:cNvSpPr>
            <p:nvPr/>
          </p:nvSpPr>
          <p:spPr bwMode="auto">
            <a:xfrm flipH="1">
              <a:off x="2688" y="2235"/>
              <a:ext cx="0" cy="6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1528" name="Line 24"/>
            <p:cNvSpPr>
              <a:spLocks noChangeShapeType="1"/>
            </p:cNvSpPr>
            <p:nvPr/>
          </p:nvSpPr>
          <p:spPr bwMode="auto">
            <a:xfrm>
              <a:off x="2683" y="3322"/>
              <a:ext cx="0" cy="5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1529" name="AutoShape 25"/>
            <p:cNvSpPr>
              <a:spLocks noChangeArrowheads="1"/>
            </p:cNvSpPr>
            <p:nvPr/>
          </p:nvSpPr>
          <p:spPr bwMode="auto">
            <a:xfrm>
              <a:off x="3791" y="3735"/>
              <a:ext cx="640" cy="412"/>
            </a:xfrm>
            <a:prstGeom prst="flowChartConnector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000">
                  <a:solidFill>
                    <a:srgbClr val="000066"/>
                  </a:solidFill>
                  <a:latin typeface="Arial" charset="0"/>
                </a:rPr>
                <a:t>DB</a:t>
              </a:r>
            </a:p>
          </p:txBody>
        </p:sp>
        <p:sp>
          <p:nvSpPr>
            <p:cNvPr id="661530" name="Text Box 26"/>
            <p:cNvSpPr txBox="1">
              <a:spLocks noChangeArrowheads="1"/>
            </p:cNvSpPr>
            <p:nvPr/>
          </p:nvSpPr>
          <p:spPr bwMode="auto">
            <a:xfrm>
              <a:off x="2214" y="3435"/>
              <a:ext cx="123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>
                  <a:solidFill>
                    <a:srgbClr val="000066"/>
                  </a:solidFill>
                  <a:latin typeface="Arial" charset="0"/>
                </a:rPr>
                <a:t>6. </a:t>
              </a:r>
              <a:r>
                <a:rPr kumimoji="1" lang="zh-CN" altLang="en-US">
                  <a:solidFill>
                    <a:srgbClr val="000066"/>
                  </a:solidFill>
                  <a:latin typeface="Arial" charset="0"/>
                </a:rPr>
                <a:t>执行该命令</a:t>
              </a:r>
              <a:r>
                <a:rPr kumimoji="1" lang="en-US" altLang="zh-CN">
                  <a:solidFill>
                    <a:srgbClr val="000066"/>
                  </a:solidFill>
                  <a:latin typeface="Arial" charset="0"/>
                </a:rPr>
                <a:t>,</a:t>
              </a:r>
              <a:r>
                <a:rPr kumimoji="1" lang="zh-CN" altLang="en-US">
                  <a:solidFill>
                    <a:srgbClr val="000066"/>
                  </a:solidFill>
                  <a:latin typeface="Arial" charset="0"/>
                </a:rPr>
                <a:t>读出记录数据</a:t>
              </a:r>
            </a:p>
          </p:txBody>
        </p:sp>
        <p:sp>
          <p:nvSpPr>
            <p:cNvPr id="661531" name="Line 27"/>
            <p:cNvSpPr>
              <a:spLocks noChangeShapeType="1"/>
            </p:cNvSpPr>
            <p:nvPr/>
          </p:nvSpPr>
          <p:spPr bwMode="auto">
            <a:xfrm>
              <a:off x="1617" y="3921"/>
              <a:ext cx="21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1532" name="Text Box 28"/>
            <p:cNvSpPr txBox="1">
              <a:spLocks noChangeArrowheads="1"/>
            </p:cNvSpPr>
            <p:nvPr/>
          </p:nvSpPr>
          <p:spPr bwMode="auto">
            <a:xfrm>
              <a:off x="1702" y="3986"/>
              <a:ext cx="174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>
                  <a:solidFill>
                    <a:srgbClr val="000066"/>
                  </a:solidFill>
                  <a:latin typeface="Arial" charset="0"/>
                </a:rPr>
                <a:t>7. </a:t>
              </a:r>
              <a:r>
                <a:rPr kumimoji="1" lang="zh-CN" altLang="en-US">
                  <a:solidFill>
                    <a:srgbClr val="000066"/>
                  </a:solidFill>
                  <a:latin typeface="Arial" charset="0"/>
                </a:rPr>
                <a:t>在操作系统的控制下</a:t>
              </a:r>
              <a:r>
                <a:rPr kumimoji="1" lang="en-US" altLang="zh-CN">
                  <a:solidFill>
                    <a:srgbClr val="000066"/>
                  </a:solidFill>
                  <a:latin typeface="Arial" charset="0"/>
                </a:rPr>
                <a:t>,</a:t>
              </a:r>
              <a:r>
                <a:rPr kumimoji="1" lang="zh-CN" altLang="en-US">
                  <a:solidFill>
                    <a:srgbClr val="000066"/>
                  </a:solidFill>
                  <a:latin typeface="Arial" charset="0"/>
                </a:rPr>
                <a:t>将读出的记录送入缓冲区</a:t>
              </a:r>
            </a:p>
          </p:txBody>
        </p:sp>
        <p:sp>
          <p:nvSpPr>
            <p:cNvPr id="661533" name="Line 29"/>
            <p:cNvSpPr>
              <a:spLocks noChangeShapeType="1"/>
            </p:cNvSpPr>
            <p:nvPr/>
          </p:nvSpPr>
          <p:spPr bwMode="auto">
            <a:xfrm flipH="1" flipV="1">
              <a:off x="381" y="2310"/>
              <a:ext cx="0" cy="1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1534" name="Text Box 30"/>
            <p:cNvSpPr txBox="1">
              <a:spLocks noChangeArrowheads="1"/>
            </p:cNvSpPr>
            <p:nvPr/>
          </p:nvSpPr>
          <p:spPr bwMode="auto">
            <a:xfrm>
              <a:off x="424" y="3022"/>
              <a:ext cx="1193" cy="5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>
                  <a:solidFill>
                    <a:srgbClr val="000066"/>
                  </a:solidFill>
                  <a:latin typeface="Arial" charset="0"/>
                </a:rPr>
                <a:t>8. </a:t>
              </a:r>
              <a:r>
                <a:rPr kumimoji="1" lang="zh-CN" altLang="en-US">
                  <a:solidFill>
                    <a:srgbClr val="000066"/>
                  </a:solidFill>
                  <a:latin typeface="Arial" charset="0"/>
                </a:rPr>
                <a:t>经过必要的数据变换</a:t>
              </a:r>
              <a:r>
                <a:rPr kumimoji="1" lang="en-US" altLang="zh-CN">
                  <a:solidFill>
                    <a:srgbClr val="000066"/>
                  </a:solidFill>
                  <a:latin typeface="Arial" charset="0"/>
                </a:rPr>
                <a:t>,</a:t>
              </a:r>
              <a:r>
                <a:rPr kumimoji="1" lang="zh-CN" altLang="en-US">
                  <a:solidFill>
                    <a:srgbClr val="000066"/>
                  </a:solidFill>
                  <a:latin typeface="Arial" charset="0"/>
                </a:rPr>
                <a:t>将数据送到工作区</a:t>
              </a:r>
            </a:p>
          </p:txBody>
        </p:sp>
        <p:sp>
          <p:nvSpPr>
            <p:cNvPr id="661535" name="Line 31"/>
            <p:cNvSpPr>
              <a:spLocks noChangeShapeType="1"/>
            </p:cNvSpPr>
            <p:nvPr/>
          </p:nvSpPr>
          <p:spPr bwMode="auto">
            <a:xfrm flipH="1">
              <a:off x="1318" y="2160"/>
              <a:ext cx="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61536" name="Text Box 32"/>
            <p:cNvSpPr txBox="1">
              <a:spLocks noChangeArrowheads="1"/>
            </p:cNvSpPr>
            <p:nvPr/>
          </p:nvSpPr>
          <p:spPr bwMode="auto">
            <a:xfrm>
              <a:off x="1362" y="2198"/>
              <a:ext cx="1193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>
                  <a:solidFill>
                    <a:srgbClr val="000066"/>
                  </a:solidFill>
                  <a:latin typeface="Arial" charset="0"/>
                </a:rPr>
                <a:t>9. </a:t>
              </a:r>
              <a:r>
                <a:rPr kumimoji="1" lang="zh-CN" altLang="en-US">
                  <a:solidFill>
                    <a:srgbClr val="000066"/>
                  </a:solidFill>
                  <a:latin typeface="Arial" charset="0"/>
                </a:rPr>
                <a:t>发送读命令执行情况的状态信息</a:t>
              </a:r>
            </a:p>
          </p:txBody>
        </p:sp>
      </p:grpSp>
      <p:sp>
        <p:nvSpPr>
          <p:cNvPr id="661537" name="Rectangle 3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44450"/>
            <a:ext cx="8459787" cy="1439863"/>
          </a:xfrm>
          <a:noFill/>
          <a:ln/>
        </p:spPr>
        <p:txBody>
          <a:bodyPr/>
          <a:lstStyle/>
          <a:p>
            <a:r>
              <a:rPr lang="zh-CN" altLang="en-US" sz="2800"/>
              <a:t>数据库管理系统的工作过程</a:t>
            </a:r>
          </a:p>
          <a:p>
            <a:pPr lvl="1"/>
            <a:r>
              <a:rPr lang="zh-CN" altLang="en-US" sz="2400"/>
              <a:t>下图用读取一个数据库记录为例说明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1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615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37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主流数据库管理系统简介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1067906"/>
            <a:ext cx="5790094" cy="579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77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439863"/>
            <a:ext cx="8459787" cy="5805487"/>
          </a:xfrm>
        </p:spPr>
        <p:txBody>
          <a:bodyPr/>
          <a:lstStyle/>
          <a:p>
            <a:pPr marL="0" indent="0">
              <a:spcBef>
                <a:spcPct val="35000"/>
              </a:spcBef>
              <a:buFont typeface="Wingdings" pitchFamily="2" charset="2"/>
              <a:buChar char="p"/>
            </a:pPr>
            <a:r>
              <a:rPr lang="en-US" altLang="zh-CN" sz="2800" dirty="0">
                <a:latin typeface="Arial" charset="0"/>
              </a:rPr>
              <a:t>Oracle</a:t>
            </a:r>
            <a:r>
              <a:rPr lang="zh-CN" altLang="en-US" sz="2800" dirty="0">
                <a:latin typeface="Arial" charset="0"/>
              </a:rPr>
              <a:t>数据库被认为是业界目前比较成功的关系数据库管理系统。</a:t>
            </a:r>
            <a:r>
              <a:rPr lang="en-US" altLang="zh-CN" sz="2800" dirty="0">
                <a:latin typeface="Arial" charset="0"/>
              </a:rPr>
              <a:t>Oracle</a:t>
            </a:r>
            <a:r>
              <a:rPr lang="zh-CN" altLang="en-US" sz="2800" dirty="0">
                <a:latin typeface="Arial" charset="0"/>
              </a:rPr>
              <a:t>公司是世界第二大软件供应商，是数据库软件领域第一大厂商（大型机市场除外）。</a:t>
            </a:r>
          </a:p>
          <a:p>
            <a:pPr marL="0" indent="0">
              <a:spcBef>
                <a:spcPct val="35000"/>
              </a:spcBef>
            </a:pPr>
            <a:r>
              <a:rPr lang="en-US" altLang="zh-CN" sz="2800" dirty="0">
                <a:latin typeface="Arial" charset="0"/>
              </a:rPr>
              <a:t>Oracle</a:t>
            </a:r>
            <a:r>
              <a:rPr lang="zh-CN" altLang="en-US" sz="2800" dirty="0">
                <a:latin typeface="Arial" charset="0"/>
              </a:rPr>
              <a:t>数据库可以运行在</a:t>
            </a:r>
            <a:r>
              <a:rPr lang="en-US" altLang="zh-CN" sz="2800" dirty="0">
                <a:latin typeface="Arial" charset="0"/>
              </a:rPr>
              <a:t>UNIX</a:t>
            </a:r>
            <a:r>
              <a:rPr lang="zh-CN" altLang="en-US" sz="2800" dirty="0">
                <a:latin typeface="Arial" charset="0"/>
              </a:rPr>
              <a:t>、</a:t>
            </a:r>
            <a:r>
              <a:rPr lang="en-US" altLang="zh-CN" sz="2800" dirty="0" smtClean="0">
                <a:latin typeface="Arial" charset="0"/>
              </a:rPr>
              <a:t>WINDOWS NT</a:t>
            </a:r>
            <a:r>
              <a:rPr lang="zh-CN" altLang="en-US" sz="2800" dirty="0">
                <a:latin typeface="Arial" charset="0"/>
              </a:rPr>
              <a:t>等主流操作系统平台，完全支持所有的工业标准，并获得最高认证级别的</a:t>
            </a:r>
            <a:r>
              <a:rPr lang="en-US" altLang="zh-CN" sz="2800" dirty="0">
                <a:latin typeface="Arial" charset="0"/>
              </a:rPr>
              <a:t>ISO</a:t>
            </a:r>
            <a:r>
              <a:rPr lang="zh-CN" altLang="en-US" sz="2800" dirty="0">
                <a:latin typeface="Arial" charset="0"/>
              </a:rPr>
              <a:t>标准安全性认证。</a:t>
            </a:r>
            <a:r>
              <a:rPr lang="en-US" altLang="zh-CN" sz="2800" dirty="0">
                <a:latin typeface="Arial" charset="0"/>
              </a:rPr>
              <a:t>Oracle</a:t>
            </a:r>
            <a:r>
              <a:rPr lang="zh-CN" altLang="en-US" sz="2800" dirty="0">
                <a:latin typeface="Arial" charset="0"/>
              </a:rPr>
              <a:t>采用完全开放策略，可以使客户选择最适合的解决方案，同时对开发商提供全力支持</a:t>
            </a:r>
            <a:r>
              <a:rPr lang="zh-CN" altLang="en-US" sz="3300" dirty="0">
                <a:latin typeface="Arial" charset="0"/>
              </a:rPr>
              <a:t>。</a:t>
            </a:r>
          </a:p>
          <a:p>
            <a:pPr marL="0" indent="0">
              <a:spcBef>
                <a:spcPct val="35000"/>
              </a:spcBef>
              <a:buFont typeface="Wingdings" pitchFamily="2" charset="2"/>
              <a:buNone/>
            </a:pPr>
            <a:endParaRPr lang="en-US" altLang="zh-CN" sz="2800" dirty="0">
              <a:latin typeface="Arial" charset="0"/>
            </a:endParaRPr>
          </a:p>
        </p:txBody>
      </p:sp>
      <p:sp>
        <p:nvSpPr>
          <p:cNvPr id="66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8281988" cy="719137"/>
          </a:xfrm>
          <a:noFill/>
          <a:ln/>
        </p:spPr>
        <p:txBody>
          <a:bodyPr/>
          <a:lstStyle/>
          <a:p>
            <a:pPr algn="ctr"/>
            <a:r>
              <a:rPr lang="en-US" altLang="zh-CN" sz="4400">
                <a:latin typeface="Arial" charset="0"/>
              </a:rPr>
              <a:t>ORACLE</a:t>
            </a:r>
            <a:r>
              <a:rPr lang="zh-CN" altLang="en-US" sz="4400">
                <a:latin typeface="Arial" charset="0"/>
              </a:rPr>
              <a:t>数据库管理系统简介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6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6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50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125538"/>
            <a:ext cx="8459787" cy="453707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>
                <a:latin typeface="宋体" pitchFamily="2" charset="-122"/>
              </a:rPr>
              <a:t>数据模型</a:t>
            </a:r>
          </a:p>
          <a:p>
            <a:pPr lvl="1">
              <a:spcBef>
                <a:spcPct val="0"/>
              </a:spcBef>
            </a:pPr>
            <a:r>
              <a:rPr lang="zh-CN" altLang="en-US" sz="2400">
                <a:latin typeface="宋体" pitchFamily="2" charset="-122"/>
              </a:rPr>
              <a:t>数据模型是对现实世界进行抽象的工具。提取现实世界的某些特征，可以构造反映这些特征的模型</a:t>
            </a:r>
          </a:p>
          <a:p>
            <a:pPr lvl="1">
              <a:spcBef>
                <a:spcPct val="0"/>
              </a:spcBef>
            </a:pPr>
            <a:r>
              <a:rPr lang="zh-CN" altLang="en-US" sz="2600">
                <a:latin typeface="宋体" pitchFamily="2" charset="-122"/>
              </a:rPr>
              <a:t>数据模型的构成</a:t>
            </a:r>
          </a:p>
          <a:p>
            <a:pPr lvl="2">
              <a:spcBef>
                <a:spcPct val="0"/>
              </a:spcBef>
            </a:pPr>
            <a:r>
              <a:rPr lang="zh-CN" altLang="en-US">
                <a:latin typeface="宋体" pitchFamily="2" charset="-122"/>
              </a:rPr>
              <a:t>数据结构</a:t>
            </a:r>
          </a:p>
          <a:p>
            <a:pPr lvl="3">
              <a:spcBef>
                <a:spcPct val="0"/>
              </a:spcBef>
            </a:pPr>
            <a:r>
              <a:rPr lang="zh-CN" altLang="en-US" sz="2400">
                <a:latin typeface="宋体" pitchFamily="2" charset="-122"/>
              </a:rPr>
              <a:t>确定实体及其联系按照何种方式存贮。</a:t>
            </a:r>
          </a:p>
          <a:p>
            <a:pPr lvl="3">
              <a:spcBef>
                <a:spcPct val="0"/>
              </a:spcBef>
            </a:pPr>
            <a:r>
              <a:rPr lang="zh-CN" altLang="en-US" sz="2400">
                <a:latin typeface="宋体" pitchFamily="2" charset="-122"/>
              </a:rPr>
              <a:t>描述系统的静态特性。</a:t>
            </a:r>
          </a:p>
          <a:p>
            <a:pPr lvl="2">
              <a:spcBef>
                <a:spcPct val="0"/>
              </a:spcBef>
            </a:pPr>
            <a:r>
              <a:rPr lang="zh-CN" altLang="en-US">
                <a:latin typeface="宋体" pitchFamily="2" charset="-122"/>
              </a:rPr>
              <a:t>数据操作</a:t>
            </a:r>
          </a:p>
          <a:p>
            <a:pPr lvl="3">
              <a:spcBef>
                <a:spcPct val="0"/>
              </a:spcBef>
            </a:pPr>
            <a:r>
              <a:rPr lang="zh-CN" altLang="en-US" sz="2400">
                <a:latin typeface="宋体" pitchFamily="2" charset="-122"/>
              </a:rPr>
              <a:t>允许对数据进行何种操作 </a:t>
            </a:r>
            <a:r>
              <a:rPr lang="en-US" altLang="zh-CN" sz="2400">
                <a:latin typeface="宋体" pitchFamily="2" charset="-122"/>
              </a:rPr>
              <a:t>(</a:t>
            </a:r>
            <a:r>
              <a:rPr lang="zh-CN" altLang="en-US" sz="2400">
                <a:latin typeface="宋体" pitchFamily="2" charset="-122"/>
              </a:rPr>
              <a:t>如查询、插入、删除和修改</a:t>
            </a:r>
            <a:r>
              <a:rPr lang="en-US" altLang="zh-CN" sz="2400">
                <a:latin typeface="宋体" pitchFamily="2" charset="-122"/>
              </a:rPr>
              <a:t>)</a:t>
            </a:r>
            <a:r>
              <a:rPr lang="zh-CN" altLang="en-US" sz="2400">
                <a:latin typeface="宋体" pitchFamily="2" charset="-122"/>
              </a:rPr>
              <a:t>。</a:t>
            </a:r>
          </a:p>
          <a:p>
            <a:pPr lvl="3">
              <a:spcBef>
                <a:spcPct val="0"/>
              </a:spcBef>
            </a:pPr>
            <a:r>
              <a:rPr lang="zh-CN" altLang="en-US" sz="2400">
                <a:latin typeface="宋体" pitchFamily="2" charset="-122"/>
              </a:rPr>
              <a:t>描述系统的动态特性。</a:t>
            </a:r>
          </a:p>
          <a:p>
            <a:pPr lvl="2">
              <a:spcBef>
                <a:spcPct val="0"/>
              </a:spcBef>
            </a:pPr>
            <a:r>
              <a:rPr lang="zh-CN" altLang="en-US">
                <a:latin typeface="宋体" pitchFamily="2" charset="-122"/>
              </a:rPr>
              <a:t>约束条件</a:t>
            </a:r>
          </a:p>
          <a:p>
            <a:pPr lvl="3">
              <a:spcBef>
                <a:spcPct val="0"/>
              </a:spcBef>
            </a:pPr>
            <a:r>
              <a:rPr lang="zh-CN" altLang="en-US" sz="2400">
                <a:latin typeface="宋体" pitchFamily="2" charset="-122"/>
              </a:rPr>
              <a:t>完整型约束。如输入年龄的区间范围。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altLang="zh-CN"/>
              <a:t>4.1  </a:t>
            </a:r>
            <a:r>
              <a:rPr lang="zh-CN" altLang="en-US"/>
              <a:t>数据库系统概述</a:t>
            </a:r>
            <a:r>
              <a:rPr lang="en-US" altLang="zh-CN">
                <a:latin typeface="Arial"/>
              </a:rPr>
              <a:t>—</a:t>
            </a:r>
            <a:r>
              <a:rPr lang="zh-CN" altLang="en-US"/>
              <a:t>数据模型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8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98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98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980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980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980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980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980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980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980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980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18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412875"/>
            <a:ext cx="8353425" cy="50403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400">
                <a:latin typeface="Arial" charset="0"/>
              </a:rPr>
              <a:t>DB2</a:t>
            </a:r>
            <a:r>
              <a:rPr lang="zh-CN" altLang="en-US" sz="2400">
                <a:latin typeface="Arial" charset="0"/>
              </a:rPr>
              <a:t>是</a:t>
            </a:r>
            <a:r>
              <a:rPr lang="en-US" altLang="zh-CN" sz="2400">
                <a:latin typeface="Arial" charset="0"/>
              </a:rPr>
              <a:t>IBM</a:t>
            </a:r>
            <a:r>
              <a:rPr lang="zh-CN" altLang="en-US" sz="2400">
                <a:latin typeface="Arial" charset="0"/>
              </a:rPr>
              <a:t>公司的产品，是一个多媒体、</a:t>
            </a:r>
            <a:r>
              <a:rPr lang="en-US" altLang="zh-CN" sz="2400">
                <a:latin typeface="Arial" charset="0"/>
              </a:rPr>
              <a:t>Web </a:t>
            </a:r>
            <a:r>
              <a:rPr lang="zh-CN" altLang="en-US" sz="2400">
                <a:latin typeface="Arial" charset="0"/>
              </a:rPr>
              <a:t>关系数据库管理系统，其功能足以满足大中公司的需要，并可灵活地服务于中小型电子商务解决方案。</a:t>
            </a:r>
            <a:r>
              <a:rPr lang="en-US" altLang="zh-CN" sz="2400">
                <a:latin typeface="Arial" charset="0"/>
              </a:rPr>
              <a:t>DB2</a:t>
            </a:r>
            <a:r>
              <a:rPr lang="zh-CN" altLang="en-US" sz="2400">
                <a:latin typeface="Arial" charset="0"/>
              </a:rPr>
              <a:t>系统在企业级的应用中十分广泛，目前全球 </a:t>
            </a:r>
            <a:r>
              <a:rPr lang="en-US" altLang="zh-CN" sz="2400">
                <a:latin typeface="Arial" charset="0"/>
              </a:rPr>
              <a:t>DB2 </a:t>
            </a:r>
            <a:r>
              <a:rPr lang="zh-CN" altLang="en-US" sz="2400">
                <a:latin typeface="Arial" charset="0"/>
              </a:rPr>
              <a:t>系统用户超过 </a:t>
            </a:r>
            <a:r>
              <a:rPr lang="en-US" altLang="zh-CN" sz="2400">
                <a:latin typeface="Arial" charset="0"/>
              </a:rPr>
              <a:t>6000 </a:t>
            </a:r>
            <a:r>
              <a:rPr lang="zh-CN" altLang="en-US" sz="2400">
                <a:latin typeface="Arial" charset="0"/>
              </a:rPr>
              <a:t>万，分布于约 </a:t>
            </a:r>
            <a:r>
              <a:rPr lang="en-US" altLang="zh-CN" sz="2400">
                <a:latin typeface="Arial" charset="0"/>
              </a:rPr>
              <a:t>40 </a:t>
            </a:r>
            <a:r>
              <a:rPr lang="zh-CN" altLang="en-US" sz="2400">
                <a:latin typeface="Arial" charset="0"/>
              </a:rPr>
              <a:t>万家公司。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latin typeface="Arial" charset="0"/>
              </a:rPr>
              <a:t>2001</a:t>
            </a:r>
            <a:r>
              <a:rPr lang="zh-CN" altLang="en-US" sz="2400">
                <a:latin typeface="Arial" charset="0"/>
              </a:rPr>
              <a:t>年，</a:t>
            </a:r>
            <a:r>
              <a:rPr lang="en-US" altLang="zh-CN" sz="2400">
                <a:latin typeface="Arial" charset="0"/>
              </a:rPr>
              <a:t>IBM</a:t>
            </a:r>
            <a:r>
              <a:rPr lang="zh-CN" altLang="en-US" sz="2400">
                <a:latin typeface="Arial" charset="0"/>
              </a:rPr>
              <a:t>公司兼并了世界排名第四的著名数据库公司</a:t>
            </a:r>
            <a:r>
              <a:rPr lang="en-US" altLang="zh-CN" sz="2400">
                <a:latin typeface="Arial" charset="0"/>
              </a:rPr>
              <a:t>Informix</a:t>
            </a:r>
            <a:r>
              <a:rPr lang="zh-CN" altLang="en-US" sz="2400">
                <a:latin typeface="Arial" charset="0"/>
              </a:rPr>
              <a:t>，并将其所拥有的先进特性融入到</a:t>
            </a:r>
            <a:r>
              <a:rPr lang="en-US" altLang="zh-CN" sz="2400">
                <a:latin typeface="Arial" charset="0"/>
              </a:rPr>
              <a:t>DB2</a:t>
            </a:r>
            <a:r>
              <a:rPr lang="zh-CN" altLang="en-US" sz="2400">
                <a:latin typeface="Arial" charset="0"/>
              </a:rPr>
              <a:t>当中，使</a:t>
            </a:r>
            <a:r>
              <a:rPr lang="en-US" altLang="zh-CN" sz="2400">
                <a:latin typeface="Arial" charset="0"/>
              </a:rPr>
              <a:t>DB2</a:t>
            </a:r>
            <a:r>
              <a:rPr lang="zh-CN" altLang="en-US" sz="2400">
                <a:latin typeface="Arial" charset="0"/>
              </a:rPr>
              <a:t>系统的性能和功能有了进一步提高。</a:t>
            </a:r>
          </a:p>
          <a:p>
            <a:pPr>
              <a:lnSpc>
                <a:spcPct val="80000"/>
              </a:lnSpc>
            </a:pPr>
            <a:r>
              <a:rPr lang="en-US" altLang="zh-CN" sz="2400">
                <a:latin typeface="Arial" charset="0"/>
              </a:rPr>
              <a:t>DB2</a:t>
            </a:r>
            <a:r>
              <a:rPr lang="zh-CN" altLang="en-US" sz="2400">
                <a:latin typeface="Arial" charset="0"/>
              </a:rPr>
              <a:t>目前支持从</a:t>
            </a:r>
            <a:r>
              <a:rPr lang="en-US" altLang="zh-CN" sz="2400">
                <a:latin typeface="Arial" charset="0"/>
              </a:rPr>
              <a:t>PC</a:t>
            </a:r>
            <a:r>
              <a:rPr lang="zh-CN" altLang="en-US" sz="2400">
                <a:latin typeface="Arial" charset="0"/>
              </a:rPr>
              <a:t>到</a:t>
            </a:r>
            <a:r>
              <a:rPr lang="en-US" altLang="zh-CN" sz="2400">
                <a:latin typeface="Arial" charset="0"/>
              </a:rPr>
              <a:t>UNIX</a:t>
            </a:r>
            <a:r>
              <a:rPr lang="zh-CN" altLang="en-US" sz="2400">
                <a:latin typeface="Arial" charset="0"/>
              </a:rPr>
              <a:t>，从中小型机到大型机，从</a:t>
            </a:r>
            <a:r>
              <a:rPr lang="en-US" altLang="zh-CN" sz="2400">
                <a:latin typeface="Arial" charset="0"/>
              </a:rPr>
              <a:t>IBM</a:t>
            </a:r>
            <a:r>
              <a:rPr lang="zh-CN" altLang="en-US" sz="2400">
                <a:latin typeface="Arial" charset="0"/>
              </a:rPr>
              <a:t>到非</a:t>
            </a:r>
            <a:r>
              <a:rPr lang="en-US" altLang="zh-CN" sz="2400">
                <a:latin typeface="Arial" charset="0"/>
              </a:rPr>
              <a:t>IBM</a:t>
            </a:r>
            <a:r>
              <a:rPr lang="zh-CN" altLang="en-US" sz="2400">
                <a:latin typeface="Arial" charset="0"/>
              </a:rPr>
              <a:t>（</a:t>
            </a:r>
            <a:r>
              <a:rPr lang="en-US" altLang="zh-CN" sz="2400">
                <a:latin typeface="Arial" charset="0"/>
              </a:rPr>
              <a:t>HP</a:t>
            </a:r>
            <a:r>
              <a:rPr lang="zh-CN" altLang="en-US" sz="2400">
                <a:latin typeface="Arial" charset="0"/>
              </a:rPr>
              <a:t>及</a:t>
            </a:r>
            <a:r>
              <a:rPr lang="en-US" altLang="zh-CN" sz="2400">
                <a:latin typeface="Arial" charset="0"/>
              </a:rPr>
              <a:t>SUN UNIX</a:t>
            </a:r>
            <a:r>
              <a:rPr lang="zh-CN" altLang="en-US" sz="2400">
                <a:latin typeface="Arial" charset="0"/>
              </a:rPr>
              <a:t>系统等）的各种操作平台。可以在主机上以主</a:t>
            </a:r>
            <a:r>
              <a:rPr lang="en-US" altLang="zh-CN" sz="2400">
                <a:latin typeface="Arial" charset="0"/>
              </a:rPr>
              <a:t>/</a:t>
            </a:r>
            <a:r>
              <a:rPr lang="zh-CN" altLang="en-US" sz="2400">
                <a:latin typeface="Arial" charset="0"/>
              </a:rPr>
              <a:t>从方式独立运行，也可以在客户</a:t>
            </a:r>
            <a:r>
              <a:rPr lang="en-US" altLang="zh-CN" sz="2400">
                <a:latin typeface="Arial" charset="0"/>
              </a:rPr>
              <a:t>/</a:t>
            </a:r>
            <a:r>
              <a:rPr lang="zh-CN" altLang="en-US" sz="2400">
                <a:latin typeface="Arial" charset="0"/>
              </a:rPr>
              <a:t>服务器环境中运行。其中服务平台可以是</a:t>
            </a:r>
            <a:r>
              <a:rPr lang="en-US" altLang="zh-CN" sz="2400">
                <a:latin typeface="Arial" charset="0"/>
              </a:rPr>
              <a:t>OS/400</a:t>
            </a:r>
            <a:r>
              <a:rPr lang="zh-CN" altLang="en-US" sz="2400">
                <a:latin typeface="Arial" charset="0"/>
              </a:rPr>
              <a:t>，</a:t>
            </a:r>
            <a:r>
              <a:rPr lang="en-US" altLang="zh-CN" sz="2400">
                <a:latin typeface="Arial" charset="0"/>
              </a:rPr>
              <a:t>AIX</a:t>
            </a:r>
            <a:r>
              <a:rPr lang="zh-CN" altLang="en-US" sz="2400">
                <a:latin typeface="Arial" charset="0"/>
              </a:rPr>
              <a:t>，</a:t>
            </a:r>
            <a:r>
              <a:rPr lang="en-US" altLang="zh-CN" sz="2400">
                <a:latin typeface="Arial" charset="0"/>
              </a:rPr>
              <a:t>OS/2</a:t>
            </a:r>
            <a:r>
              <a:rPr lang="zh-CN" altLang="en-US" sz="2400">
                <a:latin typeface="Arial" charset="0"/>
              </a:rPr>
              <a:t>，</a:t>
            </a:r>
            <a:r>
              <a:rPr lang="en-US" altLang="zh-CN" sz="2400">
                <a:latin typeface="Arial" charset="0"/>
              </a:rPr>
              <a:t>HP-UNIX</a:t>
            </a:r>
            <a:r>
              <a:rPr lang="zh-CN" altLang="en-US" sz="2400">
                <a:latin typeface="Arial" charset="0"/>
              </a:rPr>
              <a:t>，</a:t>
            </a:r>
            <a:r>
              <a:rPr lang="en-US" altLang="zh-CN" sz="2400">
                <a:latin typeface="Arial" charset="0"/>
              </a:rPr>
              <a:t>SUN-Solaris</a:t>
            </a:r>
            <a:r>
              <a:rPr lang="zh-CN" altLang="en-US" sz="2400">
                <a:latin typeface="Arial" charset="0"/>
              </a:rPr>
              <a:t>等操作系统，客户机平台可以是</a:t>
            </a:r>
            <a:r>
              <a:rPr lang="en-US" altLang="zh-CN" sz="2400">
                <a:latin typeface="Arial" charset="0"/>
              </a:rPr>
              <a:t>OS/2</a:t>
            </a:r>
            <a:r>
              <a:rPr lang="zh-CN" altLang="en-US" sz="2400">
                <a:latin typeface="Arial" charset="0"/>
              </a:rPr>
              <a:t>或</a:t>
            </a:r>
            <a:r>
              <a:rPr lang="en-US" altLang="zh-CN" sz="2400">
                <a:latin typeface="Arial" charset="0"/>
              </a:rPr>
              <a:t>Windows, Dos, AIX, HP-UX, SUN Solaris</a:t>
            </a:r>
            <a:r>
              <a:rPr lang="zh-CN" altLang="en-US" sz="2400">
                <a:latin typeface="Arial" charset="0"/>
              </a:rPr>
              <a:t>等操作系统。</a:t>
            </a:r>
          </a:p>
        </p:txBody>
      </p:sp>
      <p:sp>
        <p:nvSpPr>
          <p:cNvPr id="675843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8281988" cy="719137"/>
          </a:xfrm>
          <a:noFill/>
          <a:ln/>
        </p:spPr>
        <p:txBody>
          <a:bodyPr/>
          <a:lstStyle/>
          <a:p>
            <a:pPr algn="ctr"/>
            <a:r>
              <a:rPr lang="en-US" altLang="zh-CN"/>
              <a:t>DB2</a:t>
            </a:r>
            <a:r>
              <a:rPr lang="zh-CN" altLang="en-US"/>
              <a:t>数据库管理系统简介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7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7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42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412875"/>
            <a:ext cx="8353425" cy="5040313"/>
          </a:xfrm>
        </p:spPr>
        <p:txBody>
          <a:bodyPr/>
          <a:lstStyle/>
          <a:p>
            <a:r>
              <a:rPr lang="en-US" altLang="en-US" sz="2800" dirty="0">
                <a:latin typeface="Arial" charset="0"/>
              </a:rPr>
              <a:t>SQL </a:t>
            </a:r>
            <a:r>
              <a:rPr lang="en-US" altLang="en-US" sz="2800" dirty="0" err="1">
                <a:latin typeface="Arial" charset="0"/>
              </a:rPr>
              <a:t>Server是微软公司开发的大型关系数据库系统</a:t>
            </a:r>
            <a:r>
              <a:rPr lang="en-US" altLang="zh-CN" sz="2800" dirty="0">
                <a:latin typeface="Arial" charset="0"/>
              </a:rPr>
              <a:t>, SQL Server</a:t>
            </a:r>
            <a:r>
              <a:rPr lang="zh-CN" altLang="en-US" sz="2800" dirty="0">
                <a:latin typeface="Arial" charset="0"/>
              </a:rPr>
              <a:t>只能在</a:t>
            </a:r>
            <a:r>
              <a:rPr lang="en-US" altLang="zh-CN" sz="2800" dirty="0">
                <a:latin typeface="Arial" charset="0"/>
              </a:rPr>
              <a:t>Windows</a:t>
            </a:r>
            <a:r>
              <a:rPr lang="zh-CN" altLang="en-US" sz="2800" dirty="0">
                <a:latin typeface="Arial" charset="0"/>
              </a:rPr>
              <a:t>系统下运行。</a:t>
            </a:r>
          </a:p>
          <a:p>
            <a:r>
              <a:rPr lang="zh-CN" altLang="en-US" sz="2800" dirty="0">
                <a:latin typeface="Arial" charset="0"/>
              </a:rPr>
              <a:t>与</a:t>
            </a:r>
            <a:r>
              <a:rPr lang="en-US" altLang="zh-CN" sz="2800" dirty="0">
                <a:latin typeface="Arial" charset="0"/>
              </a:rPr>
              <a:t>Microsoft BizTalk Server</a:t>
            </a:r>
            <a:r>
              <a:rPr lang="zh-CN" altLang="en-US" sz="2800" dirty="0">
                <a:latin typeface="Arial" charset="0"/>
              </a:rPr>
              <a:t>和</a:t>
            </a:r>
            <a:r>
              <a:rPr lang="en-US" altLang="zh-CN" sz="2800" dirty="0">
                <a:latin typeface="Arial" charset="0"/>
              </a:rPr>
              <a:t>Microsoft Commerce Server</a:t>
            </a:r>
            <a:r>
              <a:rPr lang="zh-CN" altLang="en-US" sz="2800" dirty="0">
                <a:latin typeface="Arial" charset="0"/>
              </a:rPr>
              <a:t>这两种</a:t>
            </a:r>
            <a:r>
              <a:rPr lang="en-US" altLang="zh-CN" sz="2800" dirty="0">
                <a:latin typeface="Arial" charset="0"/>
              </a:rPr>
              <a:t>.NET</a:t>
            </a:r>
            <a:r>
              <a:rPr lang="zh-CN" altLang="en-US" sz="2800" dirty="0">
                <a:latin typeface="Arial" charset="0"/>
              </a:rPr>
              <a:t>企业服务器实现集成；</a:t>
            </a:r>
          </a:p>
          <a:p>
            <a:r>
              <a:rPr lang="zh-CN" altLang="en-US" sz="2800" dirty="0">
                <a:latin typeface="Arial" charset="0"/>
              </a:rPr>
              <a:t>支持</a:t>
            </a:r>
            <a:r>
              <a:rPr lang="en-US" altLang="zh-CN" sz="2800" dirty="0">
                <a:latin typeface="Arial" charset="0"/>
              </a:rPr>
              <a:t>Web</a:t>
            </a:r>
            <a:r>
              <a:rPr lang="zh-CN" altLang="en-US" sz="2800" dirty="0">
                <a:latin typeface="Arial" charset="0"/>
              </a:rPr>
              <a:t>功能的分析特性；可对</a:t>
            </a:r>
            <a:r>
              <a:rPr lang="en-US" altLang="zh-CN" sz="2800" dirty="0">
                <a:latin typeface="Arial" charset="0"/>
              </a:rPr>
              <a:t>Web</a:t>
            </a:r>
            <a:r>
              <a:rPr lang="zh-CN" altLang="en-US" sz="2800" dirty="0">
                <a:latin typeface="Arial" charset="0"/>
              </a:rPr>
              <a:t>访问功能的远程</a:t>
            </a:r>
            <a:r>
              <a:rPr lang="en-US" altLang="zh-CN" sz="2800" dirty="0">
                <a:latin typeface="Arial" charset="0"/>
              </a:rPr>
              <a:t>OLAP</a:t>
            </a:r>
            <a:r>
              <a:rPr lang="zh-CN" altLang="en-US" sz="2800" dirty="0">
                <a:latin typeface="Arial" charset="0"/>
              </a:rPr>
              <a:t>多维数据集的数据资料进行分析。</a:t>
            </a:r>
          </a:p>
          <a:p>
            <a:r>
              <a:rPr lang="en-US" altLang="zh-CN" sz="2800" dirty="0">
                <a:latin typeface="Arial" charset="0"/>
              </a:rPr>
              <a:t>Web</a:t>
            </a:r>
            <a:r>
              <a:rPr lang="zh-CN" altLang="en-US" sz="2800" dirty="0">
                <a:latin typeface="Arial" charset="0"/>
              </a:rPr>
              <a:t>数据访问；在无需进行额外编程工作的前提下，以快捷的方式，借助</a:t>
            </a:r>
            <a:r>
              <a:rPr lang="en-US" altLang="zh-CN" sz="2800" dirty="0">
                <a:latin typeface="Arial" charset="0"/>
              </a:rPr>
              <a:t>Web</a:t>
            </a:r>
            <a:r>
              <a:rPr lang="zh-CN" altLang="en-US" sz="2800" dirty="0">
                <a:latin typeface="Arial" charset="0"/>
              </a:rPr>
              <a:t>实现与</a:t>
            </a:r>
            <a:r>
              <a:rPr lang="en-US" altLang="zh-CN" sz="2800" dirty="0">
                <a:latin typeface="Arial" charset="0"/>
              </a:rPr>
              <a:t>SQL Server</a:t>
            </a:r>
            <a:r>
              <a:rPr lang="zh-CN" altLang="en-US" sz="2800" dirty="0">
                <a:latin typeface="Arial" charset="0"/>
              </a:rPr>
              <a:t>数据库和</a:t>
            </a:r>
            <a:r>
              <a:rPr lang="en-US" altLang="zh-CN" sz="2800" dirty="0">
                <a:latin typeface="Arial" charset="0"/>
              </a:rPr>
              <a:t>OLAP</a:t>
            </a:r>
            <a:r>
              <a:rPr lang="zh-CN" altLang="en-US" sz="2800" dirty="0">
                <a:latin typeface="Arial" charset="0"/>
              </a:rPr>
              <a:t>多维数据集之间的网络连接。 </a:t>
            </a:r>
          </a:p>
          <a:p>
            <a:endParaRPr lang="en-US" altLang="zh-CN" sz="2800" dirty="0">
              <a:latin typeface="Arial" charset="0"/>
            </a:endParaRPr>
          </a:p>
        </p:txBody>
      </p:sp>
      <p:sp>
        <p:nvSpPr>
          <p:cNvPr id="717827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8281988" cy="719137"/>
          </a:xfrm>
          <a:noFill/>
          <a:ln/>
        </p:spPr>
        <p:txBody>
          <a:bodyPr/>
          <a:lstStyle/>
          <a:p>
            <a:pPr algn="ctr"/>
            <a:r>
              <a:rPr lang="en-US" altLang="zh-CN"/>
              <a:t>SQL </a:t>
            </a:r>
            <a:r>
              <a:rPr lang="en-US" altLang="zh-CN" smtClean="0"/>
              <a:t>Server</a:t>
            </a:r>
            <a:r>
              <a:rPr lang="zh-CN" altLang="en-US" dirty="0"/>
              <a:t>数据库管理系统简介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1252500"/>
            <a:ext cx="6095239" cy="34095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7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17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17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17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26" grpId="0" uiExpand="1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268413"/>
            <a:ext cx="8353425" cy="5040312"/>
          </a:xfrm>
        </p:spPr>
        <p:txBody>
          <a:bodyPr/>
          <a:lstStyle/>
          <a:p>
            <a:r>
              <a:rPr lang="en-US" altLang="zh-CN" sz="2400" dirty="0">
                <a:latin typeface="Arial" charset="0"/>
              </a:rPr>
              <a:t>Access</a:t>
            </a:r>
            <a:r>
              <a:rPr lang="zh-CN" altLang="en-US" sz="2400" dirty="0">
                <a:latin typeface="Arial" charset="0"/>
              </a:rPr>
              <a:t>是微软</a:t>
            </a:r>
            <a:r>
              <a:rPr lang="en-US" altLang="zh-CN" sz="2400" dirty="0">
                <a:latin typeface="Arial" charset="0"/>
              </a:rPr>
              <a:t>Office</a:t>
            </a:r>
            <a:r>
              <a:rPr lang="zh-CN" altLang="en-US" sz="2400" dirty="0">
                <a:latin typeface="Arial" charset="0"/>
              </a:rPr>
              <a:t>办公套件中一个重要成员。只能在</a:t>
            </a:r>
            <a:r>
              <a:rPr lang="en-US" altLang="zh-CN" sz="2400" dirty="0">
                <a:latin typeface="Arial" charset="0"/>
              </a:rPr>
              <a:t>Windows</a:t>
            </a:r>
            <a:r>
              <a:rPr lang="zh-CN" altLang="en-US" sz="2400" dirty="0">
                <a:latin typeface="Arial" charset="0"/>
              </a:rPr>
              <a:t>系统下运行。 </a:t>
            </a:r>
          </a:p>
          <a:p>
            <a:r>
              <a:rPr lang="zh-CN" altLang="en-US" sz="2500" dirty="0">
                <a:latin typeface="Arial" charset="0"/>
              </a:rPr>
              <a:t>使用向导或自定义方式建立数据库，以及表的创建和编辑功能；</a:t>
            </a:r>
          </a:p>
          <a:p>
            <a:r>
              <a:rPr lang="zh-CN" altLang="en-US" sz="2500" dirty="0">
                <a:latin typeface="Arial" charset="0"/>
              </a:rPr>
              <a:t>定义表的结构和表之间的关系；</a:t>
            </a:r>
          </a:p>
          <a:p>
            <a:r>
              <a:rPr lang="zh-CN" altLang="en-US" sz="2500" dirty="0">
                <a:latin typeface="Arial" charset="0"/>
              </a:rPr>
              <a:t>图形化查询功能和标准查询；</a:t>
            </a:r>
          </a:p>
          <a:p>
            <a:r>
              <a:rPr lang="zh-CN" altLang="en-US" sz="2500" dirty="0">
                <a:latin typeface="Arial" charset="0"/>
              </a:rPr>
              <a:t>建立和编辑数据窗体；</a:t>
            </a:r>
          </a:p>
          <a:p>
            <a:r>
              <a:rPr lang="zh-CN" altLang="en-US" sz="2500" dirty="0">
                <a:latin typeface="Arial" charset="0"/>
              </a:rPr>
              <a:t>报表的创建、设计和输出；</a:t>
            </a:r>
          </a:p>
          <a:p>
            <a:r>
              <a:rPr lang="zh-CN" altLang="en-US" sz="2500" dirty="0">
                <a:latin typeface="Arial" charset="0"/>
              </a:rPr>
              <a:t>数据分析和管理的功能；</a:t>
            </a:r>
          </a:p>
          <a:p>
            <a:r>
              <a:rPr lang="zh-CN" altLang="en-US" sz="2500" dirty="0">
                <a:latin typeface="Arial" charset="0"/>
              </a:rPr>
              <a:t>支持宏扩展（</a:t>
            </a:r>
            <a:r>
              <a:rPr lang="en-US" altLang="zh-CN" sz="2500" dirty="0">
                <a:latin typeface="Arial" charset="0"/>
              </a:rPr>
              <a:t>Macro</a:t>
            </a:r>
            <a:r>
              <a:rPr lang="zh-CN" altLang="en-US" sz="2500" dirty="0">
                <a:latin typeface="Arial" charset="0"/>
              </a:rPr>
              <a:t>）；</a:t>
            </a:r>
          </a:p>
          <a:p>
            <a:r>
              <a:rPr lang="en-US" altLang="zh-CN" sz="2500" dirty="0">
                <a:latin typeface="Arial" charset="0"/>
              </a:rPr>
              <a:t>ODBC</a:t>
            </a:r>
            <a:r>
              <a:rPr lang="zh-CN" altLang="en-US" sz="2500" dirty="0">
                <a:latin typeface="Arial" charset="0"/>
              </a:rPr>
              <a:t>和</a:t>
            </a:r>
            <a:r>
              <a:rPr lang="en-US" altLang="zh-CN" sz="2500" dirty="0">
                <a:latin typeface="Arial" charset="0"/>
              </a:rPr>
              <a:t>ADO</a:t>
            </a:r>
            <a:r>
              <a:rPr lang="zh-CN" altLang="en-US" sz="2500" dirty="0">
                <a:latin typeface="Arial" charset="0"/>
              </a:rPr>
              <a:t>接口和标准</a:t>
            </a:r>
            <a:r>
              <a:rPr lang="en-US" altLang="zh-CN" sz="2500" dirty="0">
                <a:latin typeface="Arial" charset="0"/>
              </a:rPr>
              <a:t>SQL</a:t>
            </a:r>
            <a:r>
              <a:rPr lang="zh-CN" altLang="en-US" sz="2500" dirty="0">
                <a:latin typeface="Arial" charset="0"/>
              </a:rPr>
              <a:t>支持； </a:t>
            </a:r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8281988" cy="719137"/>
          </a:xfrm>
          <a:noFill/>
          <a:ln/>
        </p:spPr>
        <p:txBody>
          <a:bodyPr/>
          <a:lstStyle/>
          <a:p>
            <a:pPr algn="ctr"/>
            <a:r>
              <a:rPr lang="en-US" altLang="zh-CN"/>
              <a:t>Access</a:t>
            </a:r>
            <a:r>
              <a:rPr lang="zh-CN" altLang="en-US"/>
              <a:t>数据库管理系统简介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385888"/>
            <a:ext cx="8135937" cy="54721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>
                <a:latin typeface="Arial" charset="0"/>
              </a:rPr>
              <a:t>数据模型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latin typeface="Arial" charset="0"/>
              </a:rPr>
              <a:t>数据模型的类型</a:t>
            </a:r>
          </a:p>
          <a:p>
            <a:pPr lvl="2">
              <a:lnSpc>
                <a:spcPct val="115000"/>
              </a:lnSpc>
            </a:pPr>
            <a:r>
              <a:rPr lang="zh-CN" altLang="en-US" dirty="0">
                <a:latin typeface="Arial" charset="0"/>
              </a:rPr>
              <a:t>概念模型（信息模型）</a:t>
            </a:r>
          </a:p>
          <a:p>
            <a:pPr lvl="3">
              <a:lnSpc>
                <a:spcPct val="115000"/>
              </a:lnSpc>
            </a:pPr>
            <a:r>
              <a:rPr lang="zh-CN" altLang="en-US" sz="2200" dirty="0">
                <a:latin typeface="Arial" charset="0"/>
              </a:rPr>
              <a:t>不涉及信息在计算机中表示和实现，按照用户角度进行数据信息</a:t>
            </a:r>
            <a:r>
              <a:rPr lang="zh-CN" altLang="en-US" sz="2200" dirty="0" smtClean="0">
                <a:latin typeface="Arial" charset="0"/>
              </a:rPr>
              <a:t>建模，不考虑数据的操作，而只是用比较有效的、自然的方式描述现实世界的数据及数据之间的关系，用于</a:t>
            </a:r>
            <a:r>
              <a:rPr lang="zh-CN" altLang="en-US" sz="2200" dirty="0" smtClean="0">
                <a:solidFill>
                  <a:srgbClr val="FF0000"/>
                </a:solidFill>
                <a:latin typeface="Arial" charset="0"/>
              </a:rPr>
              <a:t>数据库设计</a:t>
            </a:r>
            <a:endParaRPr lang="zh-CN" altLang="en-US" sz="2200" dirty="0">
              <a:solidFill>
                <a:srgbClr val="FF0000"/>
              </a:solidFill>
              <a:latin typeface="Arial" charset="0"/>
            </a:endParaRPr>
          </a:p>
          <a:p>
            <a:pPr lvl="2">
              <a:lnSpc>
                <a:spcPct val="115000"/>
              </a:lnSpc>
            </a:pPr>
            <a:r>
              <a:rPr lang="zh-CN" altLang="en-US" dirty="0" smtClean="0">
                <a:latin typeface="Arial" charset="0"/>
              </a:rPr>
              <a:t>数据模型（结构数据模型）</a:t>
            </a:r>
            <a:endParaRPr lang="zh-CN" altLang="en-US" dirty="0">
              <a:latin typeface="Arial" charset="0"/>
            </a:endParaRPr>
          </a:p>
          <a:p>
            <a:pPr lvl="3">
              <a:lnSpc>
                <a:spcPct val="115000"/>
              </a:lnSpc>
            </a:pPr>
            <a:r>
              <a:rPr lang="zh-CN" altLang="en-US" sz="2200" dirty="0">
                <a:latin typeface="Arial" charset="0"/>
              </a:rPr>
              <a:t>指数据库中数据的存贮和组织方式，</a:t>
            </a:r>
            <a:r>
              <a:rPr lang="zh-CN" altLang="en-US" sz="2200" dirty="0" smtClean="0">
                <a:latin typeface="Arial" charset="0"/>
              </a:rPr>
              <a:t>即在计算机中如何</a:t>
            </a:r>
            <a:r>
              <a:rPr lang="zh-CN" altLang="en-US" sz="2200" dirty="0">
                <a:latin typeface="Arial" charset="0"/>
              </a:rPr>
              <a:t>表示实体以及实体之间的联系。它是数据库系统的核心和基础</a:t>
            </a:r>
          </a:p>
        </p:txBody>
      </p:sp>
      <p:sp>
        <p:nvSpPr>
          <p:cNvPr id="60006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altLang="zh-CN"/>
              <a:t>4.1  </a:t>
            </a:r>
            <a:r>
              <a:rPr lang="zh-CN" altLang="en-US"/>
              <a:t>数据库系统概述</a:t>
            </a:r>
            <a:r>
              <a:rPr lang="en-US" altLang="zh-CN">
                <a:latin typeface="Arial"/>
              </a:rPr>
              <a:t>—</a:t>
            </a:r>
            <a:r>
              <a:rPr lang="zh-CN" altLang="en-US"/>
              <a:t>数据模型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0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00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00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00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00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000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006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125538"/>
            <a:ext cx="8064500" cy="5399087"/>
          </a:xfrm>
        </p:spPr>
        <p:txBody>
          <a:bodyPr/>
          <a:lstStyle/>
          <a:p>
            <a:pPr marL="0" indent="0"/>
            <a:r>
              <a:rPr lang="zh-CN" altLang="en-US" sz="2800" dirty="0">
                <a:latin typeface="宋体" pitchFamily="2" charset="-122"/>
              </a:rPr>
              <a:t>几个概念</a:t>
            </a:r>
          </a:p>
          <a:p>
            <a:pPr marL="544513" lvl="3" indent="0"/>
            <a:r>
              <a:rPr lang="zh-CN" altLang="en-US" sz="2400" u="sng" dirty="0" smtClean="0">
                <a:latin typeface="宋体" pitchFamily="2" charset="-122"/>
              </a:rPr>
              <a:t>实体</a:t>
            </a:r>
            <a:r>
              <a:rPr lang="en-US" altLang="zh-CN" sz="2400" u="sng" dirty="0" smtClean="0">
                <a:latin typeface="宋体" pitchFamily="2" charset="-122"/>
              </a:rPr>
              <a:t>(entity)</a:t>
            </a:r>
            <a:r>
              <a:rPr lang="zh-CN" altLang="en-US" sz="2400" dirty="0" smtClean="0">
                <a:latin typeface="宋体" pitchFamily="2" charset="-122"/>
              </a:rPr>
              <a:t>：</a:t>
            </a:r>
            <a:r>
              <a:rPr lang="zh-CN" altLang="en-US" sz="2400" dirty="0">
                <a:latin typeface="宋体" pitchFamily="2" charset="-122"/>
              </a:rPr>
              <a:t>被认识的客观存在的可识别事物即为实体。例如一名员工就是一个实体，是真实的员工在人头脑中的概念。实体也可以是抽象的，如天气、满意度等。</a:t>
            </a:r>
          </a:p>
          <a:p>
            <a:pPr marL="544513" lvl="3" indent="0"/>
            <a:r>
              <a:rPr lang="zh-CN" altLang="en-US" sz="2400" u="sng" dirty="0" smtClean="0">
                <a:latin typeface="宋体" pitchFamily="2" charset="-122"/>
              </a:rPr>
              <a:t>属性</a:t>
            </a:r>
            <a:r>
              <a:rPr lang="en-US" altLang="zh-CN" sz="2400" u="sng" dirty="0" smtClean="0">
                <a:latin typeface="宋体" pitchFamily="2" charset="-122"/>
              </a:rPr>
              <a:t>(property)</a:t>
            </a:r>
            <a:r>
              <a:rPr lang="zh-CN" altLang="en-US" sz="2400" dirty="0" smtClean="0">
                <a:latin typeface="宋体" pitchFamily="2" charset="-122"/>
              </a:rPr>
              <a:t>：</a:t>
            </a:r>
            <a:r>
              <a:rPr lang="zh-CN" altLang="en-US" sz="2400" dirty="0">
                <a:latin typeface="宋体" pitchFamily="2" charset="-122"/>
              </a:rPr>
              <a:t>实体具有的某一特性称为属性。例如一名员工的属性可以由</a:t>
            </a:r>
            <a:r>
              <a:rPr lang="en-US" altLang="zh-CN" sz="2400" dirty="0">
                <a:latin typeface="宋体" pitchFamily="2" charset="-122"/>
              </a:rPr>
              <a:t>ID</a:t>
            </a:r>
            <a:r>
              <a:rPr lang="zh-CN" altLang="en-US" sz="2400" dirty="0">
                <a:latin typeface="宋体" pitchFamily="2" charset="-122"/>
              </a:rPr>
              <a:t>号、姓名、性别、年龄、职务和部门等组成，这些特征的组合标识了一名员工。</a:t>
            </a:r>
          </a:p>
          <a:p>
            <a:pPr marL="544513" lvl="3" indent="0"/>
            <a:r>
              <a:rPr lang="zh-CN" altLang="en-US" sz="2400" u="sng" dirty="0">
                <a:latin typeface="宋体" pitchFamily="2" charset="-122"/>
              </a:rPr>
              <a:t>实体集</a:t>
            </a:r>
            <a:r>
              <a:rPr lang="zh-CN" altLang="en-US" sz="2400" dirty="0">
                <a:latin typeface="宋体" pitchFamily="2" charset="-122"/>
              </a:rPr>
              <a:t>：同类实体的集合称为实体集。例如全体员工即为一个实体集。</a:t>
            </a:r>
          </a:p>
          <a:p>
            <a:pPr marL="544513" lvl="3" indent="0"/>
            <a:r>
              <a:rPr lang="zh-CN" altLang="en-US" sz="2400" u="sng" dirty="0" smtClean="0">
                <a:latin typeface="宋体" pitchFamily="2" charset="-122"/>
              </a:rPr>
              <a:t>键</a:t>
            </a:r>
            <a:r>
              <a:rPr lang="en-US" altLang="zh-CN" sz="2400" u="sng" dirty="0" smtClean="0">
                <a:latin typeface="宋体" pitchFamily="2" charset="-122"/>
              </a:rPr>
              <a:t>(key</a:t>
            </a:r>
            <a:r>
              <a:rPr lang="zh-CN" altLang="en-US" sz="2400" u="sng" dirty="0" smtClean="0">
                <a:latin typeface="宋体" pitchFamily="2" charset="-122"/>
              </a:rPr>
              <a:t>）</a:t>
            </a:r>
            <a:r>
              <a:rPr lang="zh-CN" altLang="en-US" sz="2400" dirty="0" smtClean="0">
                <a:latin typeface="宋体" pitchFamily="2" charset="-122"/>
              </a:rPr>
              <a:t>：</a:t>
            </a:r>
            <a:r>
              <a:rPr lang="zh-CN" altLang="en-US" sz="2400" dirty="0">
                <a:latin typeface="宋体" pitchFamily="2" charset="-122"/>
              </a:rPr>
              <a:t>能唯一标识一个实体的属性及属性值，键有时也叫做关键字。例如学号是学生实体的键、编号是书实体的键。</a:t>
            </a:r>
          </a:p>
          <a:p>
            <a:pPr marL="544513" lvl="3" indent="0"/>
            <a:endParaRPr lang="en-US" altLang="zh-CN" sz="2400" dirty="0">
              <a:latin typeface="宋体" pitchFamily="2" charset="-122"/>
            </a:endParaRPr>
          </a:p>
        </p:txBody>
      </p:sp>
      <p:sp>
        <p:nvSpPr>
          <p:cNvPr id="60211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altLang="zh-CN"/>
              <a:t>4.1  </a:t>
            </a:r>
            <a:r>
              <a:rPr lang="zh-CN" altLang="en-US"/>
              <a:t>数据库系统概述</a:t>
            </a:r>
            <a:r>
              <a:rPr lang="en-US" altLang="zh-CN">
                <a:latin typeface="Arial"/>
              </a:rPr>
              <a:t>—</a:t>
            </a:r>
            <a:r>
              <a:rPr lang="zh-CN" altLang="en-US"/>
              <a:t>数据模型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2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02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02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02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02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114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196975"/>
            <a:ext cx="8135937" cy="5327650"/>
          </a:xfrm>
        </p:spPr>
        <p:txBody>
          <a:bodyPr/>
          <a:lstStyle/>
          <a:p>
            <a:r>
              <a:rPr lang="zh-CN" altLang="en-US" sz="2800" dirty="0" smtClean="0">
                <a:latin typeface="Times New Roman" pitchFamily="18" charset="0"/>
              </a:rPr>
              <a:t>概念模型的表示方法</a:t>
            </a:r>
            <a:endParaRPr lang="zh-CN" altLang="en-US" sz="2800" dirty="0">
              <a:latin typeface="Times New Roman" pitchFamily="18" charset="0"/>
            </a:endParaRPr>
          </a:p>
          <a:p>
            <a:pPr lvl="1"/>
            <a:r>
              <a:rPr lang="zh-CN" altLang="en-US" dirty="0">
                <a:latin typeface="Times New Roman" pitchFamily="18" charset="0"/>
              </a:rPr>
              <a:t>实体联系（ </a:t>
            </a:r>
            <a:r>
              <a:rPr lang="en-US" altLang="zh-CN" dirty="0" smtClean="0">
                <a:latin typeface="Times New Roman" pitchFamily="18" charset="0"/>
              </a:rPr>
              <a:t>E-R</a:t>
            </a:r>
            <a:r>
              <a:rPr lang="zh-CN" altLang="en-US" dirty="0" smtClean="0">
                <a:latin typeface="Times New Roman" pitchFamily="18" charset="0"/>
              </a:rPr>
              <a:t>）</a:t>
            </a:r>
            <a:r>
              <a:rPr lang="zh-CN" altLang="en-US" dirty="0">
                <a:latin typeface="Times New Roman" pitchFamily="18" charset="0"/>
              </a:rPr>
              <a:t>模型</a:t>
            </a:r>
          </a:p>
          <a:p>
            <a:pPr lvl="2"/>
            <a:r>
              <a:rPr lang="en-US" altLang="zh-CN" dirty="0">
                <a:latin typeface="Times New Roman" pitchFamily="18" charset="0"/>
              </a:rPr>
              <a:t>E-R</a:t>
            </a:r>
            <a:r>
              <a:rPr lang="zh-CN" altLang="en-US" dirty="0">
                <a:latin typeface="Times New Roman" pitchFamily="18" charset="0"/>
              </a:rPr>
              <a:t>模型的概念</a:t>
            </a:r>
          </a:p>
          <a:p>
            <a:pPr lvl="3" algn="just"/>
            <a:r>
              <a:rPr lang="zh-CN" altLang="en-US" sz="2400" dirty="0">
                <a:latin typeface="Times New Roman" pitchFamily="18" charset="0"/>
              </a:rPr>
              <a:t>它是描述概念世界、建立概念模型的实用工具。</a:t>
            </a:r>
          </a:p>
          <a:p>
            <a:pPr lvl="3" algn="just"/>
            <a:r>
              <a:rPr lang="zh-CN" altLang="en-US" sz="2400" dirty="0">
                <a:latin typeface="Times New Roman" pitchFamily="18" charset="0"/>
              </a:rPr>
              <a:t>数据库的设计过程一般先使用</a:t>
            </a:r>
            <a:r>
              <a:rPr lang="en-US" altLang="zh-CN" sz="2400" dirty="0">
                <a:latin typeface="Times New Roman" pitchFamily="18" charset="0"/>
              </a:rPr>
              <a:t>E-R</a:t>
            </a:r>
            <a:r>
              <a:rPr lang="zh-CN" altLang="en-US" sz="2400" dirty="0">
                <a:latin typeface="Times New Roman" pitchFamily="18" charset="0"/>
              </a:rPr>
              <a:t>图描述组织模式，在进一步转换为任何一种</a:t>
            </a:r>
            <a:r>
              <a:rPr lang="en-US" altLang="zh-CN" sz="2400" dirty="0">
                <a:latin typeface="Times New Roman" pitchFamily="18" charset="0"/>
              </a:rPr>
              <a:t>DBMS</a:t>
            </a:r>
            <a:r>
              <a:rPr lang="zh-CN" altLang="en-US" sz="2400" dirty="0">
                <a:latin typeface="Times New Roman" pitchFamily="18" charset="0"/>
              </a:rPr>
              <a:t>支持的数据模型。</a:t>
            </a:r>
          </a:p>
          <a:p>
            <a:pPr lvl="2" algn="just"/>
            <a:r>
              <a:rPr lang="en-US" altLang="zh-CN" dirty="0">
                <a:latin typeface="Times New Roman" pitchFamily="18" charset="0"/>
              </a:rPr>
              <a:t>E-R</a:t>
            </a:r>
            <a:r>
              <a:rPr lang="zh-CN" altLang="en-US" dirty="0">
                <a:latin typeface="Times New Roman" pitchFamily="18" charset="0"/>
              </a:rPr>
              <a:t>图三要素</a:t>
            </a:r>
          </a:p>
          <a:p>
            <a:pPr lvl="3" algn="just"/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实体</a:t>
            </a:r>
            <a:r>
              <a:rPr lang="zh-CN" altLang="en-US" sz="2400" dirty="0">
                <a:latin typeface="Times New Roman" pitchFamily="18" charset="0"/>
              </a:rPr>
              <a:t>：用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矩形框</a:t>
            </a:r>
            <a:r>
              <a:rPr lang="zh-CN" altLang="en-US" sz="2400" dirty="0" smtClean="0">
                <a:latin typeface="Times New Roman" pitchFamily="18" charset="0"/>
              </a:rPr>
              <a:t>表示</a:t>
            </a:r>
            <a:r>
              <a:rPr lang="zh-CN" altLang="en-US" sz="2400" dirty="0">
                <a:latin typeface="Times New Roman" pitchFamily="18" charset="0"/>
              </a:rPr>
              <a:t>，</a:t>
            </a:r>
            <a:r>
              <a:rPr lang="zh-CN" altLang="en-US" sz="2400" dirty="0" smtClean="0">
                <a:latin typeface="Times New Roman" pitchFamily="18" charset="0"/>
              </a:rPr>
              <a:t>框</a:t>
            </a:r>
            <a:r>
              <a:rPr lang="zh-CN" altLang="en-US" sz="2400" dirty="0">
                <a:latin typeface="Times New Roman" pitchFamily="18" charset="0"/>
              </a:rPr>
              <a:t>内标注实体名称。</a:t>
            </a:r>
          </a:p>
          <a:p>
            <a:pPr lvl="3" algn="just"/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属性</a:t>
            </a:r>
            <a:r>
              <a:rPr lang="zh-CN" altLang="en-US" sz="2400" dirty="0">
                <a:latin typeface="Times New Roman" pitchFamily="18" charset="0"/>
              </a:rPr>
              <a:t>：用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椭圆形</a:t>
            </a:r>
            <a:r>
              <a:rPr lang="zh-CN" altLang="en-US" sz="2400" dirty="0" smtClean="0">
                <a:latin typeface="Times New Roman" pitchFamily="18" charset="0"/>
              </a:rPr>
              <a:t>表示</a:t>
            </a:r>
            <a:r>
              <a:rPr lang="zh-CN" altLang="en-US" sz="2400" dirty="0">
                <a:latin typeface="Times New Roman" pitchFamily="18" charset="0"/>
              </a:rPr>
              <a:t>，</a:t>
            </a:r>
            <a:r>
              <a:rPr lang="zh-CN" altLang="en-US" sz="2400" dirty="0" smtClean="0">
                <a:latin typeface="Times New Roman" pitchFamily="18" charset="0"/>
              </a:rPr>
              <a:t>用</a:t>
            </a:r>
            <a:r>
              <a:rPr lang="zh-CN" altLang="en-US" sz="2400" dirty="0">
                <a:latin typeface="Times New Roman" pitchFamily="18" charset="0"/>
              </a:rPr>
              <a:t>连线与实体连接起来。</a:t>
            </a:r>
          </a:p>
          <a:p>
            <a:pPr lvl="3" algn="just"/>
            <a:r>
              <a:rPr lang="zh-CN" altLang="en-US" sz="2400" dirty="0">
                <a:latin typeface="Times New Roman" pitchFamily="18" charset="0"/>
              </a:rPr>
              <a:t>实体间的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联系</a:t>
            </a:r>
            <a:r>
              <a:rPr lang="zh-CN" altLang="en-US" sz="2400" dirty="0">
                <a:latin typeface="Times New Roman" pitchFamily="18" charset="0"/>
              </a:rPr>
              <a:t>：用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菱形框</a:t>
            </a:r>
            <a:r>
              <a:rPr lang="zh-CN" altLang="en-US" sz="2400" dirty="0" smtClean="0">
                <a:latin typeface="Times New Roman" pitchFamily="18" charset="0"/>
              </a:rPr>
              <a:t>表示</a:t>
            </a:r>
            <a:r>
              <a:rPr lang="zh-CN" altLang="en-US" sz="2400" dirty="0">
                <a:latin typeface="Times New Roman" pitchFamily="18" charset="0"/>
              </a:rPr>
              <a:t>，</a:t>
            </a:r>
            <a:r>
              <a:rPr lang="zh-CN" altLang="en-US" sz="2400" dirty="0" smtClean="0">
                <a:latin typeface="Times New Roman" pitchFamily="18" charset="0"/>
              </a:rPr>
              <a:t>框</a:t>
            </a:r>
            <a:r>
              <a:rPr lang="zh-CN" altLang="en-US" sz="2400" dirty="0">
                <a:latin typeface="Times New Roman" pitchFamily="18" charset="0"/>
              </a:rPr>
              <a:t>内标注联系的名称。</a:t>
            </a:r>
          </a:p>
        </p:txBody>
      </p:sp>
      <p:sp>
        <p:nvSpPr>
          <p:cNvPr id="604163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altLang="zh-CN"/>
              <a:t>4.1  </a:t>
            </a:r>
            <a:r>
              <a:rPr lang="zh-CN" altLang="en-US"/>
              <a:t>数据库系统概述：</a:t>
            </a:r>
            <a:r>
              <a:rPr lang="en-US" altLang="zh-CN"/>
              <a:t>E-R</a:t>
            </a:r>
            <a:r>
              <a:rPr lang="zh-CN" altLang="en-US"/>
              <a:t>模型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4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04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04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04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04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04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04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04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04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62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124075" y="1268413"/>
            <a:ext cx="6731000" cy="5256212"/>
          </a:xfrm>
        </p:spPr>
        <p:txBody>
          <a:bodyPr/>
          <a:lstStyle/>
          <a:p>
            <a:pPr lvl="1"/>
            <a:r>
              <a:rPr lang="zh-CN" altLang="en-US" sz="3600" dirty="0">
                <a:latin typeface="宋体" pitchFamily="2" charset="-122"/>
              </a:rPr>
              <a:t>实体联系</a:t>
            </a:r>
            <a:r>
              <a:rPr lang="zh-CN" altLang="en-US" sz="3600" dirty="0">
                <a:latin typeface="Times New Roman" pitchFamily="18" charset="0"/>
              </a:rPr>
              <a:t>（ </a:t>
            </a:r>
            <a:r>
              <a:rPr lang="en-US" altLang="zh-CN" sz="3600" dirty="0" smtClean="0">
                <a:latin typeface="Times New Roman" pitchFamily="18" charset="0"/>
              </a:rPr>
              <a:t>E-R</a:t>
            </a:r>
            <a:r>
              <a:rPr lang="zh-CN" altLang="en-US" sz="3600" dirty="0" smtClean="0">
                <a:latin typeface="宋体" pitchFamily="2" charset="-122"/>
              </a:rPr>
              <a:t>）</a:t>
            </a:r>
            <a:r>
              <a:rPr lang="zh-CN" altLang="en-US" sz="3600" dirty="0">
                <a:latin typeface="宋体" pitchFamily="2" charset="-122"/>
              </a:rPr>
              <a:t>模型</a:t>
            </a:r>
          </a:p>
          <a:p>
            <a:pPr lvl="2" algn="just"/>
            <a:r>
              <a:rPr lang="zh-CN" altLang="en-US" sz="3100" dirty="0">
                <a:latin typeface="宋体" pitchFamily="2" charset="-122"/>
              </a:rPr>
              <a:t>联系的三种类型</a:t>
            </a:r>
          </a:p>
          <a:p>
            <a:pPr lvl="3" algn="just"/>
            <a:r>
              <a:rPr lang="zh-CN" altLang="en-US" sz="2800" dirty="0">
                <a:latin typeface="Times New Roman" pitchFamily="18" charset="0"/>
              </a:rPr>
              <a:t>一对一联系</a:t>
            </a:r>
            <a:r>
              <a:rPr lang="en-US" altLang="zh-CN" sz="2800" dirty="0">
                <a:latin typeface="Times New Roman" pitchFamily="18" charset="0"/>
              </a:rPr>
              <a:t>(1:1)</a:t>
            </a:r>
            <a:r>
              <a:rPr lang="zh-CN" altLang="en-US" sz="2800" dirty="0">
                <a:latin typeface="Times New Roman" pitchFamily="18" charset="0"/>
              </a:rPr>
              <a:t>：设</a:t>
            </a:r>
            <a:r>
              <a:rPr lang="en-US" altLang="zh-CN" sz="2800" dirty="0">
                <a:latin typeface="Times New Roman" pitchFamily="18" charset="0"/>
              </a:rPr>
              <a:t>A,B</a:t>
            </a:r>
            <a:r>
              <a:rPr lang="zh-CN" altLang="en-US" sz="2800" dirty="0">
                <a:latin typeface="Times New Roman" pitchFamily="18" charset="0"/>
              </a:rPr>
              <a:t>为两个实体集，若</a:t>
            </a:r>
            <a:r>
              <a:rPr lang="en-US" altLang="zh-CN" sz="2800" dirty="0">
                <a:latin typeface="Times New Roman" pitchFamily="18" charset="0"/>
              </a:rPr>
              <a:t>A</a:t>
            </a:r>
            <a:r>
              <a:rPr lang="zh-CN" altLang="en-US" sz="2800" dirty="0">
                <a:latin typeface="Times New Roman" pitchFamily="18" charset="0"/>
              </a:rPr>
              <a:t>中的每个实体至多和</a:t>
            </a:r>
            <a:r>
              <a:rPr lang="en-US" altLang="zh-CN" sz="2800" dirty="0">
                <a:latin typeface="Times New Roman" pitchFamily="18" charset="0"/>
              </a:rPr>
              <a:t>B</a:t>
            </a:r>
            <a:r>
              <a:rPr lang="zh-CN" altLang="en-US" sz="2800" dirty="0">
                <a:latin typeface="Times New Roman" pitchFamily="18" charset="0"/>
              </a:rPr>
              <a:t>中的一个实体有联系，反过来，</a:t>
            </a:r>
            <a:r>
              <a:rPr lang="en-US" altLang="zh-CN" sz="2800" dirty="0">
                <a:latin typeface="Times New Roman" pitchFamily="18" charset="0"/>
              </a:rPr>
              <a:t>B</a:t>
            </a:r>
            <a:r>
              <a:rPr lang="zh-CN" altLang="en-US" sz="2800" dirty="0">
                <a:latin typeface="Times New Roman" pitchFamily="18" charset="0"/>
              </a:rPr>
              <a:t>中的每个实体至多和</a:t>
            </a:r>
            <a:r>
              <a:rPr lang="en-US" altLang="zh-CN" sz="2800" dirty="0">
                <a:latin typeface="Times New Roman" pitchFamily="18" charset="0"/>
              </a:rPr>
              <a:t>A</a:t>
            </a:r>
            <a:r>
              <a:rPr lang="zh-CN" altLang="en-US" sz="2800" dirty="0">
                <a:latin typeface="Times New Roman" pitchFamily="18" charset="0"/>
              </a:rPr>
              <a:t>中的一个实体有联系，称</a:t>
            </a:r>
            <a:r>
              <a:rPr lang="en-US" altLang="zh-CN" sz="2800" dirty="0">
                <a:latin typeface="Times New Roman" pitchFamily="18" charset="0"/>
              </a:rPr>
              <a:t>A</a:t>
            </a:r>
            <a:r>
              <a:rPr lang="zh-CN" altLang="en-US" sz="2800" dirty="0">
                <a:latin typeface="Times New Roman" pitchFamily="18" charset="0"/>
              </a:rPr>
              <a:t>对</a:t>
            </a:r>
            <a:r>
              <a:rPr lang="en-US" altLang="zh-CN" sz="2800" dirty="0">
                <a:latin typeface="Times New Roman" pitchFamily="18" charset="0"/>
              </a:rPr>
              <a:t>B</a:t>
            </a:r>
            <a:r>
              <a:rPr lang="zh-CN" altLang="en-US" sz="2800" dirty="0">
                <a:latin typeface="Times New Roman" pitchFamily="18" charset="0"/>
              </a:rPr>
              <a:t>或</a:t>
            </a:r>
            <a:r>
              <a:rPr lang="en-US" altLang="zh-CN" sz="2800" dirty="0">
                <a:latin typeface="Times New Roman" pitchFamily="18" charset="0"/>
              </a:rPr>
              <a:t>B</a:t>
            </a:r>
            <a:r>
              <a:rPr lang="zh-CN" altLang="en-US" sz="2800" dirty="0">
                <a:latin typeface="Times New Roman" pitchFamily="18" charset="0"/>
              </a:rPr>
              <a:t>对</a:t>
            </a:r>
            <a:r>
              <a:rPr lang="en-US" altLang="zh-CN" sz="2800" dirty="0">
                <a:latin typeface="Times New Roman" pitchFamily="18" charset="0"/>
              </a:rPr>
              <a:t>A</a:t>
            </a:r>
            <a:r>
              <a:rPr lang="zh-CN" altLang="en-US" sz="2800" dirty="0">
                <a:latin typeface="Times New Roman" pitchFamily="18" charset="0"/>
              </a:rPr>
              <a:t>是</a:t>
            </a:r>
            <a:r>
              <a:rPr lang="en-US" altLang="zh-CN" sz="2800" dirty="0">
                <a:latin typeface="Times New Roman" pitchFamily="18" charset="0"/>
              </a:rPr>
              <a:t>1:1</a:t>
            </a:r>
            <a:r>
              <a:rPr lang="zh-CN" altLang="en-US" sz="2800" dirty="0">
                <a:latin typeface="Times New Roman" pitchFamily="18" charset="0"/>
              </a:rPr>
              <a:t>联系。</a:t>
            </a:r>
          </a:p>
          <a:p>
            <a:pPr lvl="2" algn="just">
              <a:buFont typeface="Wingdings" pitchFamily="2" charset="2"/>
              <a:buNone/>
            </a:pPr>
            <a:r>
              <a:rPr lang="zh-CN" altLang="en-US" sz="2800" dirty="0">
                <a:latin typeface="Times New Roman" pitchFamily="18" charset="0"/>
              </a:rPr>
              <a:t>		  例如，学校和正校长之间就是</a:t>
            </a:r>
            <a:r>
              <a:rPr lang="en-US" altLang="zh-CN" sz="2800" dirty="0">
                <a:latin typeface="Times New Roman" pitchFamily="18" charset="0"/>
              </a:rPr>
              <a:t>1:1</a:t>
            </a:r>
            <a:r>
              <a:rPr lang="zh-CN" altLang="en-US" sz="2800" dirty="0">
                <a:latin typeface="Times New Roman" pitchFamily="18" charset="0"/>
              </a:rPr>
              <a:t>联系。</a:t>
            </a:r>
          </a:p>
          <a:p>
            <a:pPr lvl="2" algn="just">
              <a:buFont typeface="Wingdings" pitchFamily="2" charset="2"/>
              <a:buNone/>
            </a:pPr>
            <a:endParaRPr lang="en-US" altLang="zh-CN" sz="2800" dirty="0">
              <a:latin typeface="Times New Roman" pitchFamily="18" charset="0"/>
            </a:endParaRPr>
          </a:p>
        </p:txBody>
      </p:sp>
      <p:grpSp>
        <p:nvGrpSpPr>
          <p:cNvPr id="606212" name="Group 4"/>
          <p:cNvGrpSpPr>
            <a:grpSpLocks/>
          </p:cNvGrpSpPr>
          <p:nvPr/>
        </p:nvGrpSpPr>
        <p:grpSpPr bwMode="auto">
          <a:xfrm>
            <a:off x="827088" y="1557338"/>
            <a:ext cx="1600200" cy="4191000"/>
            <a:chOff x="1056" y="1344"/>
            <a:chExt cx="1008" cy="2640"/>
          </a:xfrm>
        </p:grpSpPr>
        <p:sp>
          <p:nvSpPr>
            <p:cNvPr id="606213" name="Text Box 5"/>
            <p:cNvSpPr txBox="1">
              <a:spLocks noChangeArrowheads="1"/>
            </p:cNvSpPr>
            <p:nvPr/>
          </p:nvSpPr>
          <p:spPr bwMode="auto">
            <a:xfrm>
              <a:off x="1104" y="1344"/>
              <a:ext cx="816" cy="2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latin typeface="Arial" charset="0"/>
                </a:rPr>
                <a:t>实体型</a:t>
              </a:r>
              <a:r>
                <a:rPr kumimoji="1" lang="en-US" altLang="zh-CN" sz="2400" b="1">
                  <a:latin typeface="Arial" charset="0"/>
                </a:rPr>
                <a:t>1</a:t>
              </a:r>
            </a:p>
          </p:txBody>
        </p:sp>
        <p:sp>
          <p:nvSpPr>
            <p:cNvPr id="606214" name="AutoShape 6"/>
            <p:cNvSpPr>
              <a:spLocks noChangeArrowheads="1"/>
            </p:cNvSpPr>
            <p:nvPr/>
          </p:nvSpPr>
          <p:spPr bwMode="auto">
            <a:xfrm>
              <a:off x="1056" y="2112"/>
              <a:ext cx="960" cy="48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400" b="1">
                  <a:latin typeface="Arial" charset="0"/>
                </a:rPr>
                <a:t>联系名</a:t>
              </a:r>
              <a:endParaRPr kumimoji="1" lang="zh-CN" altLang="en-US" sz="2400">
                <a:latin typeface="Arial" charset="0"/>
              </a:endParaRPr>
            </a:p>
          </p:txBody>
        </p:sp>
        <p:sp>
          <p:nvSpPr>
            <p:cNvPr id="606215" name="Text Box 7"/>
            <p:cNvSpPr txBox="1">
              <a:spLocks noChangeArrowheads="1"/>
            </p:cNvSpPr>
            <p:nvPr/>
          </p:nvSpPr>
          <p:spPr bwMode="auto">
            <a:xfrm>
              <a:off x="1152" y="3168"/>
              <a:ext cx="816" cy="29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latin typeface="Arial" charset="0"/>
                </a:rPr>
                <a:t>实体型</a:t>
              </a:r>
              <a:r>
                <a:rPr kumimoji="1" lang="en-US" altLang="zh-CN" sz="2400" b="1">
                  <a:latin typeface="Arial" charset="0"/>
                </a:rPr>
                <a:t>2</a:t>
              </a:r>
            </a:p>
          </p:txBody>
        </p:sp>
        <p:sp>
          <p:nvSpPr>
            <p:cNvPr id="606216" name="Line 8"/>
            <p:cNvSpPr>
              <a:spLocks noChangeShapeType="1"/>
            </p:cNvSpPr>
            <p:nvPr/>
          </p:nvSpPr>
          <p:spPr bwMode="auto">
            <a:xfrm flipV="1">
              <a:off x="1536" y="163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6217" name="Line 9"/>
            <p:cNvSpPr>
              <a:spLocks noChangeShapeType="1"/>
            </p:cNvSpPr>
            <p:nvPr/>
          </p:nvSpPr>
          <p:spPr bwMode="auto">
            <a:xfrm>
              <a:off x="1536" y="25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6218" name="Text Box 10"/>
            <p:cNvSpPr txBox="1">
              <a:spLocks noChangeArrowheads="1"/>
            </p:cNvSpPr>
            <p:nvPr/>
          </p:nvSpPr>
          <p:spPr bwMode="auto">
            <a:xfrm>
              <a:off x="1152" y="177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Arial" charset="0"/>
                </a:rPr>
                <a:t>1</a:t>
              </a:r>
              <a:endParaRPr kumimoji="1" lang="en-US" altLang="zh-CN" sz="2400">
                <a:latin typeface="Arial" charset="0"/>
              </a:endParaRPr>
            </a:p>
          </p:txBody>
        </p:sp>
        <p:sp>
          <p:nvSpPr>
            <p:cNvPr id="606219" name="Text Box 11"/>
            <p:cNvSpPr txBox="1">
              <a:spLocks noChangeArrowheads="1"/>
            </p:cNvSpPr>
            <p:nvPr/>
          </p:nvSpPr>
          <p:spPr bwMode="auto">
            <a:xfrm>
              <a:off x="1200" y="273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Arial" charset="0"/>
                </a:rPr>
                <a:t>1</a:t>
              </a:r>
              <a:endParaRPr kumimoji="1" lang="en-US" altLang="zh-CN" sz="2400">
                <a:latin typeface="Arial" charset="0"/>
              </a:endParaRPr>
            </a:p>
          </p:txBody>
        </p:sp>
        <p:sp>
          <p:nvSpPr>
            <p:cNvPr id="606220" name="Text Box 12"/>
            <p:cNvSpPr txBox="1">
              <a:spLocks noChangeArrowheads="1"/>
            </p:cNvSpPr>
            <p:nvPr/>
          </p:nvSpPr>
          <p:spPr bwMode="auto">
            <a:xfrm>
              <a:off x="1200" y="3696"/>
              <a:ext cx="8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Arial" charset="0"/>
                </a:rPr>
                <a:t>1:1</a:t>
              </a:r>
              <a:r>
                <a:rPr kumimoji="1" lang="zh-CN" altLang="en-US" sz="2400" b="1">
                  <a:latin typeface="Arial" charset="0"/>
                </a:rPr>
                <a:t>联系</a:t>
              </a:r>
              <a:endParaRPr kumimoji="1" lang="zh-CN" altLang="en-US" sz="2400">
                <a:latin typeface="Arial" charset="0"/>
              </a:endParaRPr>
            </a:p>
          </p:txBody>
        </p:sp>
      </p:grpSp>
      <p:sp>
        <p:nvSpPr>
          <p:cNvPr id="606222" name="Rectangle 1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altLang="zh-CN"/>
              <a:t>4.1  </a:t>
            </a:r>
            <a:r>
              <a:rPr lang="zh-CN" altLang="en-US"/>
              <a:t>数据库系统概述：</a:t>
            </a:r>
            <a:r>
              <a:rPr lang="en-US" altLang="zh-CN"/>
              <a:t>E-R</a:t>
            </a:r>
            <a:r>
              <a:rPr lang="zh-CN" altLang="en-US"/>
              <a:t>模型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6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06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06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06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10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843213" y="1125538"/>
            <a:ext cx="6011862" cy="5256212"/>
          </a:xfrm>
        </p:spPr>
        <p:txBody>
          <a:bodyPr/>
          <a:lstStyle/>
          <a:p>
            <a:pPr marL="179388" lvl="1" indent="0"/>
            <a:r>
              <a:rPr lang="zh-CN" altLang="en-US" sz="3600" dirty="0">
                <a:latin typeface="宋体" pitchFamily="2" charset="-122"/>
              </a:rPr>
              <a:t>实体联系</a:t>
            </a:r>
            <a:r>
              <a:rPr lang="zh-CN" altLang="en-US" sz="3600" dirty="0">
                <a:latin typeface="Times New Roman" pitchFamily="18" charset="0"/>
              </a:rPr>
              <a:t>（ </a:t>
            </a:r>
            <a:r>
              <a:rPr lang="en-US" altLang="zh-CN" sz="3600" dirty="0" smtClean="0">
                <a:latin typeface="Times New Roman" pitchFamily="18" charset="0"/>
              </a:rPr>
              <a:t>E-R</a:t>
            </a:r>
            <a:r>
              <a:rPr lang="zh-CN" altLang="en-US" sz="3600" dirty="0" smtClean="0">
                <a:latin typeface="宋体" pitchFamily="2" charset="-122"/>
              </a:rPr>
              <a:t>）</a:t>
            </a:r>
            <a:r>
              <a:rPr lang="zh-CN" altLang="en-US" sz="3600" dirty="0">
                <a:latin typeface="宋体" pitchFamily="2" charset="-122"/>
              </a:rPr>
              <a:t>模型</a:t>
            </a:r>
          </a:p>
          <a:p>
            <a:pPr marL="450850" lvl="2" indent="0" algn="just"/>
            <a:r>
              <a:rPr lang="zh-CN" altLang="en-US" sz="3100" dirty="0">
                <a:latin typeface="宋体" pitchFamily="2" charset="-122"/>
              </a:rPr>
              <a:t>联系的三种类型</a:t>
            </a:r>
          </a:p>
          <a:p>
            <a:pPr marL="633413" lvl="3" indent="0" algn="just"/>
            <a:r>
              <a:rPr lang="zh-CN" altLang="en-US" sz="2800" dirty="0">
                <a:latin typeface="Times New Roman" pitchFamily="18" charset="0"/>
              </a:rPr>
              <a:t>一对多联系</a:t>
            </a:r>
            <a:r>
              <a:rPr lang="en-US" altLang="zh-CN" sz="2800" dirty="0">
                <a:latin typeface="Times New Roman" pitchFamily="18" charset="0"/>
              </a:rPr>
              <a:t>(1:n)</a:t>
            </a:r>
            <a:r>
              <a:rPr lang="zh-CN" altLang="en-US" sz="2800" dirty="0">
                <a:latin typeface="Times New Roman" pitchFamily="18" charset="0"/>
              </a:rPr>
              <a:t>：如果</a:t>
            </a:r>
            <a:r>
              <a:rPr lang="en-US" altLang="zh-CN" sz="2800" dirty="0">
                <a:latin typeface="Times New Roman" pitchFamily="18" charset="0"/>
              </a:rPr>
              <a:t>A</a:t>
            </a:r>
            <a:r>
              <a:rPr lang="zh-CN" altLang="en-US" sz="2800" dirty="0">
                <a:latin typeface="Times New Roman" pitchFamily="18" charset="0"/>
              </a:rPr>
              <a:t>中的每个实体可以和</a:t>
            </a:r>
            <a:r>
              <a:rPr lang="en-US" altLang="zh-CN" sz="2800" dirty="0">
                <a:latin typeface="Times New Roman" pitchFamily="18" charset="0"/>
              </a:rPr>
              <a:t>B</a:t>
            </a:r>
            <a:r>
              <a:rPr lang="zh-CN" altLang="en-US" sz="2800" dirty="0">
                <a:latin typeface="Times New Roman" pitchFamily="18" charset="0"/>
              </a:rPr>
              <a:t>中的多个实体有联系，而</a:t>
            </a:r>
            <a:r>
              <a:rPr lang="en-US" altLang="zh-CN" sz="2800" dirty="0">
                <a:latin typeface="Times New Roman" pitchFamily="18" charset="0"/>
              </a:rPr>
              <a:t>B</a:t>
            </a:r>
            <a:r>
              <a:rPr lang="zh-CN" altLang="en-US" sz="2800" dirty="0">
                <a:latin typeface="Times New Roman" pitchFamily="18" charset="0"/>
              </a:rPr>
              <a:t>中的每个实体至多和</a:t>
            </a:r>
            <a:r>
              <a:rPr lang="en-US" altLang="zh-CN" sz="2800" dirty="0">
                <a:latin typeface="Times New Roman" pitchFamily="18" charset="0"/>
              </a:rPr>
              <a:t>A</a:t>
            </a:r>
            <a:r>
              <a:rPr lang="zh-CN" altLang="en-US" sz="2800" dirty="0">
                <a:latin typeface="Times New Roman" pitchFamily="18" charset="0"/>
              </a:rPr>
              <a:t>中的一个实体有联系，称</a:t>
            </a:r>
            <a:r>
              <a:rPr lang="en-US" altLang="zh-CN" sz="2800" dirty="0">
                <a:latin typeface="Times New Roman" pitchFamily="18" charset="0"/>
              </a:rPr>
              <a:t>A</a:t>
            </a:r>
            <a:r>
              <a:rPr lang="zh-CN" altLang="en-US" sz="2800" dirty="0">
                <a:latin typeface="Times New Roman" pitchFamily="18" charset="0"/>
              </a:rPr>
              <a:t>对</a:t>
            </a:r>
            <a:r>
              <a:rPr lang="en-US" altLang="zh-CN" sz="2800" dirty="0">
                <a:latin typeface="Times New Roman" pitchFamily="18" charset="0"/>
              </a:rPr>
              <a:t>B</a:t>
            </a:r>
            <a:r>
              <a:rPr lang="zh-CN" altLang="en-US" sz="2800" dirty="0">
                <a:latin typeface="Times New Roman" pitchFamily="18" charset="0"/>
              </a:rPr>
              <a:t>是</a:t>
            </a:r>
            <a:r>
              <a:rPr lang="en-US" altLang="zh-CN" sz="2800" dirty="0">
                <a:latin typeface="Times New Roman" pitchFamily="18" charset="0"/>
              </a:rPr>
              <a:t>1:n</a:t>
            </a:r>
            <a:r>
              <a:rPr lang="zh-CN" altLang="en-US" sz="2800" dirty="0">
                <a:latin typeface="Times New Roman" pitchFamily="18" charset="0"/>
              </a:rPr>
              <a:t>联系</a:t>
            </a:r>
            <a:r>
              <a:rPr lang="zh-CN" altLang="en-US" sz="2800" dirty="0" smtClean="0">
                <a:latin typeface="Times New Roman" pitchFamily="18" charset="0"/>
              </a:rPr>
              <a:t>。</a:t>
            </a:r>
          </a:p>
          <a:p>
            <a:pPr marL="450850" lvl="2" indent="0" algn="just">
              <a:buFont typeface="Wingdings" pitchFamily="2" charset="2"/>
              <a:buNone/>
            </a:pPr>
            <a:r>
              <a:rPr lang="zh-CN" altLang="en-US" sz="2800" dirty="0" smtClean="0">
                <a:latin typeface="Times New Roman" pitchFamily="18" charset="0"/>
              </a:rPr>
              <a:t>	例如，学校和教师之间就是</a:t>
            </a:r>
            <a:r>
              <a:rPr lang="en-US" altLang="zh-CN" sz="2800" dirty="0" smtClean="0">
                <a:latin typeface="Times New Roman" pitchFamily="18" charset="0"/>
              </a:rPr>
              <a:t>1:n</a:t>
            </a:r>
            <a:r>
              <a:rPr lang="zh-CN" altLang="en-US" sz="2800" dirty="0" smtClean="0">
                <a:latin typeface="Times New Roman" pitchFamily="18" charset="0"/>
              </a:rPr>
              <a:t>联系；班级和学生之间也是</a:t>
            </a:r>
            <a:r>
              <a:rPr lang="en-US" altLang="zh-CN" sz="2800" dirty="0" smtClean="0">
                <a:latin typeface="Times New Roman" pitchFamily="18" charset="0"/>
              </a:rPr>
              <a:t>1:n</a:t>
            </a:r>
            <a:r>
              <a:rPr lang="zh-CN" altLang="en-US" sz="2800" dirty="0" smtClean="0">
                <a:latin typeface="Times New Roman" pitchFamily="18" charset="0"/>
              </a:rPr>
              <a:t>联系。</a:t>
            </a:r>
          </a:p>
          <a:p>
            <a:pPr marL="450850" lvl="2" indent="0" algn="just">
              <a:buFont typeface="Wingdings" pitchFamily="2" charset="2"/>
              <a:buNone/>
            </a:pPr>
            <a:endParaRPr lang="en-US" altLang="zh-CN" sz="2800" dirty="0">
              <a:latin typeface="Times New Roman" pitchFamily="18" charset="0"/>
            </a:endParaRPr>
          </a:p>
        </p:txBody>
      </p:sp>
      <p:grpSp>
        <p:nvGrpSpPr>
          <p:cNvPr id="713732" name="Group 4"/>
          <p:cNvGrpSpPr>
            <a:grpSpLocks/>
          </p:cNvGrpSpPr>
          <p:nvPr/>
        </p:nvGrpSpPr>
        <p:grpSpPr bwMode="auto">
          <a:xfrm>
            <a:off x="827088" y="1412875"/>
            <a:ext cx="1873250" cy="4241800"/>
            <a:chOff x="1056" y="1344"/>
            <a:chExt cx="1008" cy="2636"/>
          </a:xfrm>
        </p:grpSpPr>
        <p:sp>
          <p:nvSpPr>
            <p:cNvPr id="713733" name="Text Box 5"/>
            <p:cNvSpPr txBox="1">
              <a:spLocks noChangeArrowheads="1"/>
            </p:cNvSpPr>
            <p:nvPr/>
          </p:nvSpPr>
          <p:spPr bwMode="auto">
            <a:xfrm>
              <a:off x="1104" y="1344"/>
              <a:ext cx="816" cy="29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latin typeface="Arial" charset="0"/>
                </a:rPr>
                <a:t>实体型</a:t>
              </a:r>
              <a:r>
                <a:rPr kumimoji="1" lang="en-US" altLang="zh-CN" sz="2400" b="1">
                  <a:latin typeface="Arial" charset="0"/>
                </a:rPr>
                <a:t>1</a:t>
              </a:r>
            </a:p>
          </p:txBody>
        </p:sp>
        <p:sp>
          <p:nvSpPr>
            <p:cNvPr id="713734" name="AutoShape 6"/>
            <p:cNvSpPr>
              <a:spLocks noChangeArrowheads="1"/>
            </p:cNvSpPr>
            <p:nvPr/>
          </p:nvSpPr>
          <p:spPr bwMode="auto">
            <a:xfrm>
              <a:off x="1056" y="2112"/>
              <a:ext cx="960" cy="48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400" b="1">
                  <a:latin typeface="Arial" charset="0"/>
                </a:rPr>
                <a:t>联系名</a:t>
              </a:r>
              <a:endParaRPr kumimoji="1" lang="zh-CN" altLang="en-US" sz="2400">
                <a:latin typeface="Arial" charset="0"/>
              </a:endParaRPr>
            </a:p>
          </p:txBody>
        </p:sp>
        <p:sp>
          <p:nvSpPr>
            <p:cNvPr id="713735" name="Text Box 7"/>
            <p:cNvSpPr txBox="1">
              <a:spLocks noChangeArrowheads="1"/>
            </p:cNvSpPr>
            <p:nvPr/>
          </p:nvSpPr>
          <p:spPr bwMode="auto">
            <a:xfrm>
              <a:off x="1152" y="3168"/>
              <a:ext cx="816" cy="29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latin typeface="Arial" charset="0"/>
                </a:rPr>
                <a:t>实体型</a:t>
              </a:r>
              <a:r>
                <a:rPr kumimoji="1" lang="en-US" altLang="zh-CN" sz="2400" b="1">
                  <a:latin typeface="Arial" charset="0"/>
                </a:rPr>
                <a:t>2</a:t>
              </a:r>
            </a:p>
          </p:txBody>
        </p:sp>
        <p:sp>
          <p:nvSpPr>
            <p:cNvPr id="713736" name="Line 8"/>
            <p:cNvSpPr>
              <a:spLocks noChangeShapeType="1"/>
            </p:cNvSpPr>
            <p:nvPr/>
          </p:nvSpPr>
          <p:spPr bwMode="auto">
            <a:xfrm flipV="1">
              <a:off x="1536" y="163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3737" name="Line 9"/>
            <p:cNvSpPr>
              <a:spLocks noChangeShapeType="1"/>
            </p:cNvSpPr>
            <p:nvPr/>
          </p:nvSpPr>
          <p:spPr bwMode="auto">
            <a:xfrm>
              <a:off x="1536" y="25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3738" name="Text Box 10"/>
            <p:cNvSpPr txBox="1">
              <a:spLocks noChangeArrowheads="1"/>
            </p:cNvSpPr>
            <p:nvPr/>
          </p:nvSpPr>
          <p:spPr bwMode="auto">
            <a:xfrm>
              <a:off x="1152" y="1776"/>
              <a:ext cx="240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Arial" charset="0"/>
                </a:rPr>
                <a:t>1</a:t>
              </a:r>
              <a:endParaRPr kumimoji="1" lang="en-US" altLang="zh-CN" sz="2400">
                <a:latin typeface="Arial" charset="0"/>
              </a:endParaRPr>
            </a:p>
          </p:txBody>
        </p:sp>
        <p:sp>
          <p:nvSpPr>
            <p:cNvPr id="713739" name="Text Box 11"/>
            <p:cNvSpPr txBox="1">
              <a:spLocks noChangeArrowheads="1"/>
            </p:cNvSpPr>
            <p:nvPr/>
          </p:nvSpPr>
          <p:spPr bwMode="auto">
            <a:xfrm>
              <a:off x="1200" y="2736"/>
              <a:ext cx="240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Arial" charset="0"/>
                </a:rPr>
                <a:t>n</a:t>
              </a:r>
              <a:endParaRPr kumimoji="1" lang="en-US" altLang="zh-CN" sz="2400">
                <a:latin typeface="Arial" charset="0"/>
              </a:endParaRPr>
            </a:p>
          </p:txBody>
        </p:sp>
        <p:sp>
          <p:nvSpPr>
            <p:cNvPr id="713740" name="Text Box 12"/>
            <p:cNvSpPr txBox="1">
              <a:spLocks noChangeArrowheads="1"/>
            </p:cNvSpPr>
            <p:nvPr/>
          </p:nvSpPr>
          <p:spPr bwMode="auto">
            <a:xfrm>
              <a:off x="1200" y="3696"/>
              <a:ext cx="864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Arial" charset="0"/>
                </a:rPr>
                <a:t>1:n</a:t>
              </a:r>
              <a:r>
                <a:rPr kumimoji="1" lang="zh-CN" altLang="en-US" sz="2400" b="1">
                  <a:latin typeface="Arial" charset="0"/>
                </a:rPr>
                <a:t>联系</a:t>
              </a:r>
              <a:endParaRPr kumimoji="1" lang="zh-CN" altLang="en-US" sz="2400">
                <a:latin typeface="Arial" charset="0"/>
              </a:endParaRPr>
            </a:p>
          </p:txBody>
        </p:sp>
      </p:grpSp>
      <p:sp>
        <p:nvSpPr>
          <p:cNvPr id="713742" name="Rectangle 1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altLang="zh-CN"/>
              <a:t>4.1  </a:t>
            </a:r>
            <a:r>
              <a:rPr lang="zh-CN" altLang="en-US"/>
              <a:t>数据库系统概述：</a:t>
            </a:r>
            <a:r>
              <a:rPr lang="en-US" altLang="zh-CN"/>
              <a:t>E-R</a:t>
            </a:r>
            <a:r>
              <a:rPr lang="zh-CN" altLang="en-US"/>
              <a:t>模型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3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13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13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13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730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2627313" y="1125538"/>
            <a:ext cx="6300787" cy="5256212"/>
          </a:xfrm>
        </p:spPr>
        <p:txBody>
          <a:bodyPr/>
          <a:lstStyle/>
          <a:p>
            <a:pPr marL="179388" lvl="1" indent="0">
              <a:lnSpc>
                <a:spcPct val="105000"/>
              </a:lnSpc>
            </a:pPr>
            <a:r>
              <a:rPr lang="zh-CN" altLang="en-US" sz="3200" dirty="0">
                <a:latin typeface="宋体" pitchFamily="2" charset="-122"/>
              </a:rPr>
              <a:t>实体联系</a:t>
            </a:r>
            <a:r>
              <a:rPr lang="zh-CN" altLang="en-US" sz="3200" dirty="0">
                <a:latin typeface="Times New Roman" pitchFamily="18" charset="0"/>
              </a:rPr>
              <a:t>（ </a:t>
            </a:r>
            <a:r>
              <a:rPr lang="en-US" altLang="zh-CN" sz="3200" dirty="0" smtClean="0">
                <a:latin typeface="Times New Roman" pitchFamily="18" charset="0"/>
              </a:rPr>
              <a:t>E-R</a:t>
            </a:r>
            <a:r>
              <a:rPr lang="zh-CN" altLang="en-US" sz="3200" dirty="0" smtClean="0">
                <a:latin typeface="宋体" pitchFamily="2" charset="-122"/>
              </a:rPr>
              <a:t>）</a:t>
            </a:r>
            <a:r>
              <a:rPr lang="zh-CN" altLang="en-US" sz="3200" dirty="0">
                <a:latin typeface="宋体" pitchFamily="2" charset="-122"/>
              </a:rPr>
              <a:t>模型</a:t>
            </a:r>
          </a:p>
          <a:p>
            <a:pPr marL="450850" lvl="2" indent="0" algn="just">
              <a:lnSpc>
                <a:spcPct val="105000"/>
              </a:lnSpc>
            </a:pPr>
            <a:r>
              <a:rPr lang="zh-CN" altLang="en-US" sz="2800" dirty="0">
                <a:latin typeface="宋体" pitchFamily="2" charset="-122"/>
              </a:rPr>
              <a:t>联系的三种类型</a:t>
            </a:r>
          </a:p>
          <a:p>
            <a:pPr marL="633413" lvl="3" indent="0" algn="just">
              <a:lnSpc>
                <a:spcPct val="105000"/>
              </a:lnSpc>
            </a:pPr>
            <a:r>
              <a:rPr lang="zh-CN" altLang="en-US" sz="2400" dirty="0">
                <a:latin typeface="Times New Roman" pitchFamily="18" charset="0"/>
              </a:rPr>
              <a:t>多对多联系</a:t>
            </a:r>
            <a:r>
              <a:rPr lang="en-US" altLang="zh-CN" sz="2400" dirty="0">
                <a:latin typeface="Times New Roman" pitchFamily="18" charset="0"/>
              </a:rPr>
              <a:t>(</a:t>
            </a:r>
            <a:r>
              <a:rPr lang="en-US" altLang="zh-CN" sz="2400" dirty="0" err="1">
                <a:latin typeface="Times New Roman" pitchFamily="18" charset="0"/>
              </a:rPr>
              <a:t>m:n</a:t>
            </a:r>
            <a:r>
              <a:rPr lang="en-US" altLang="zh-CN" sz="2400" dirty="0">
                <a:latin typeface="Times New Roman" pitchFamily="18" charset="0"/>
              </a:rPr>
              <a:t>)</a:t>
            </a:r>
            <a:r>
              <a:rPr lang="zh-CN" altLang="en-US" sz="2400" dirty="0">
                <a:latin typeface="Times New Roman" pitchFamily="18" charset="0"/>
              </a:rPr>
              <a:t>：如果</a:t>
            </a:r>
            <a:r>
              <a:rPr lang="en-US" altLang="zh-CN" sz="2400" dirty="0">
                <a:latin typeface="Times New Roman" pitchFamily="18" charset="0"/>
              </a:rPr>
              <a:t>A</a:t>
            </a:r>
            <a:r>
              <a:rPr lang="zh-CN" altLang="en-US" sz="2400" dirty="0">
                <a:latin typeface="Times New Roman" pitchFamily="18" charset="0"/>
              </a:rPr>
              <a:t>中的每个实体可以和</a:t>
            </a:r>
            <a:r>
              <a:rPr lang="en-US" altLang="zh-CN" sz="2400" dirty="0">
                <a:latin typeface="Times New Roman" pitchFamily="18" charset="0"/>
              </a:rPr>
              <a:t>B</a:t>
            </a:r>
            <a:r>
              <a:rPr lang="zh-CN" altLang="en-US" sz="2400" dirty="0">
                <a:latin typeface="Times New Roman" pitchFamily="18" charset="0"/>
              </a:rPr>
              <a:t>中的多个实体有联系，反过来，</a:t>
            </a:r>
            <a:r>
              <a:rPr lang="en-US" altLang="zh-CN" sz="2400" dirty="0">
                <a:latin typeface="Times New Roman" pitchFamily="18" charset="0"/>
              </a:rPr>
              <a:t>B</a:t>
            </a:r>
            <a:r>
              <a:rPr lang="zh-CN" altLang="en-US" sz="2400" dirty="0">
                <a:latin typeface="Times New Roman" pitchFamily="18" charset="0"/>
              </a:rPr>
              <a:t>中的每个实体可以和</a:t>
            </a:r>
            <a:r>
              <a:rPr lang="en-US" altLang="zh-CN" sz="2400" dirty="0">
                <a:latin typeface="Times New Roman" pitchFamily="18" charset="0"/>
              </a:rPr>
              <a:t>A</a:t>
            </a:r>
            <a:r>
              <a:rPr lang="zh-CN" altLang="en-US" sz="2400" dirty="0">
                <a:latin typeface="Times New Roman" pitchFamily="18" charset="0"/>
              </a:rPr>
              <a:t>中的多个实体有联系，称</a:t>
            </a:r>
            <a:r>
              <a:rPr lang="en-US" altLang="zh-CN" sz="2400" dirty="0">
                <a:latin typeface="Times New Roman" pitchFamily="18" charset="0"/>
              </a:rPr>
              <a:t>A</a:t>
            </a:r>
            <a:r>
              <a:rPr lang="zh-CN" altLang="en-US" sz="2400" dirty="0">
                <a:latin typeface="Times New Roman" pitchFamily="18" charset="0"/>
              </a:rPr>
              <a:t>对</a:t>
            </a:r>
            <a:r>
              <a:rPr lang="en-US" altLang="zh-CN" sz="2400" dirty="0">
                <a:latin typeface="Times New Roman" pitchFamily="18" charset="0"/>
              </a:rPr>
              <a:t>B</a:t>
            </a:r>
            <a:r>
              <a:rPr lang="zh-CN" altLang="en-US" sz="2400" dirty="0">
                <a:latin typeface="Times New Roman" pitchFamily="18" charset="0"/>
              </a:rPr>
              <a:t>是</a:t>
            </a:r>
            <a:r>
              <a:rPr lang="en-US" altLang="zh-CN" sz="2400" dirty="0">
                <a:latin typeface="Times New Roman" pitchFamily="18" charset="0"/>
              </a:rPr>
              <a:t>m:n</a:t>
            </a:r>
            <a:r>
              <a:rPr lang="zh-CN" altLang="en-US" sz="2400" dirty="0">
                <a:latin typeface="Times New Roman" pitchFamily="18" charset="0"/>
              </a:rPr>
              <a:t>联系或</a:t>
            </a:r>
            <a:r>
              <a:rPr lang="en-US" altLang="zh-CN" sz="2400" dirty="0">
                <a:latin typeface="Times New Roman" pitchFamily="18" charset="0"/>
              </a:rPr>
              <a:t>B</a:t>
            </a:r>
            <a:r>
              <a:rPr lang="zh-CN" altLang="en-US" sz="2400" dirty="0">
                <a:latin typeface="Times New Roman" pitchFamily="18" charset="0"/>
              </a:rPr>
              <a:t>对</a:t>
            </a:r>
            <a:r>
              <a:rPr lang="en-US" altLang="zh-CN" sz="2400" dirty="0">
                <a:latin typeface="Times New Roman" pitchFamily="18" charset="0"/>
              </a:rPr>
              <a:t>A</a:t>
            </a:r>
            <a:r>
              <a:rPr lang="zh-CN" altLang="en-US" sz="2400" dirty="0">
                <a:latin typeface="Times New Roman" pitchFamily="18" charset="0"/>
              </a:rPr>
              <a:t>是</a:t>
            </a:r>
            <a:r>
              <a:rPr lang="en-US" altLang="zh-CN" sz="2400" dirty="0">
                <a:latin typeface="Times New Roman" pitchFamily="18" charset="0"/>
              </a:rPr>
              <a:t>m:n</a:t>
            </a:r>
            <a:r>
              <a:rPr lang="zh-CN" altLang="en-US" sz="2400" dirty="0">
                <a:latin typeface="Times New Roman" pitchFamily="18" charset="0"/>
              </a:rPr>
              <a:t>联系。 例如，一门课程可以同时有多个学生选修；一个学生也可以同时选修多门课程，课程和学生之间是多对多联系。又如，一个项目可以由多个员工参与，员工也可以同时参与多个项目，项目和员工之间是多对多联系</a:t>
            </a:r>
          </a:p>
          <a:p>
            <a:pPr marL="450850" lvl="2" indent="0" algn="just">
              <a:lnSpc>
                <a:spcPct val="105000"/>
              </a:lnSpc>
              <a:buFont typeface="Wingdings" pitchFamily="2" charset="2"/>
              <a:buNone/>
            </a:pPr>
            <a:endParaRPr lang="en-US" altLang="zh-CN" sz="2500" dirty="0">
              <a:latin typeface="Times New Roman" pitchFamily="18" charset="0"/>
            </a:endParaRPr>
          </a:p>
        </p:txBody>
      </p:sp>
      <p:grpSp>
        <p:nvGrpSpPr>
          <p:cNvPr id="715789" name="Group 13"/>
          <p:cNvGrpSpPr>
            <a:grpSpLocks/>
          </p:cNvGrpSpPr>
          <p:nvPr/>
        </p:nvGrpSpPr>
        <p:grpSpPr bwMode="auto">
          <a:xfrm>
            <a:off x="468313" y="1341438"/>
            <a:ext cx="2232025" cy="4562475"/>
            <a:chOff x="1056" y="1344"/>
            <a:chExt cx="1008" cy="2614"/>
          </a:xfrm>
        </p:grpSpPr>
        <p:sp>
          <p:nvSpPr>
            <p:cNvPr id="715790" name="Text Box 14"/>
            <p:cNvSpPr txBox="1">
              <a:spLocks noChangeArrowheads="1"/>
            </p:cNvSpPr>
            <p:nvPr/>
          </p:nvSpPr>
          <p:spPr bwMode="auto">
            <a:xfrm>
              <a:off x="1104" y="1344"/>
              <a:ext cx="816" cy="26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latin typeface="Arial" charset="0"/>
                </a:rPr>
                <a:t>实体型</a:t>
              </a:r>
              <a:r>
                <a:rPr kumimoji="1" lang="en-US" altLang="zh-CN" sz="2400" b="1">
                  <a:latin typeface="Arial" charset="0"/>
                </a:rPr>
                <a:t>1</a:t>
              </a:r>
            </a:p>
          </p:txBody>
        </p:sp>
        <p:sp>
          <p:nvSpPr>
            <p:cNvPr id="715791" name="AutoShape 15"/>
            <p:cNvSpPr>
              <a:spLocks noChangeArrowheads="1"/>
            </p:cNvSpPr>
            <p:nvPr/>
          </p:nvSpPr>
          <p:spPr bwMode="auto">
            <a:xfrm>
              <a:off x="1056" y="2112"/>
              <a:ext cx="960" cy="480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400" b="1">
                  <a:latin typeface="Arial" charset="0"/>
                </a:rPr>
                <a:t>联系名</a:t>
              </a:r>
              <a:endParaRPr kumimoji="1" lang="zh-CN" altLang="en-US" sz="2400">
                <a:latin typeface="Arial" charset="0"/>
              </a:endParaRPr>
            </a:p>
          </p:txBody>
        </p:sp>
        <p:sp>
          <p:nvSpPr>
            <p:cNvPr id="715792" name="Text Box 16"/>
            <p:cNvSpPr txBox="1">
              <a:spLocks noChangeArrowheads="1"/>
            </p:cNvSpPr>
            <p:nvPr/>
          </p:nvSpPr>
          <p:spPr bwMode="auto">
            <a:xfrm>
              <a:off x="1152" y="3168"/>
              <a:ext cx="816" cy="26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latin typeface="Arial" charset="0"/>
                </a:rPr>
                <a:t>实体型</a:t>
              </a:r>
              <a:r>
                <a:rPr kumimoji="1" lang="en-US" altLang="zh-CN" sz="2400" b="1">
                  <a:latin typeface="Arial" charset="0"/>
                </a:rPr>
                <a:t>2</a:t>
              </a:r>
            </a:p>
          </p:txBody>
        </p:sp>
        <p:sp>
          <p:nvSpPr>
            <p:cNvPr id="715793" name="Line 17"/>
            <p:cNvSpPr>
              <a:spLocks noChangeShapeType="1"/>
            </p:cNvSpPr>
            <p:nvPr/>
          </p:nvSpPr>
          <p:spPr bwMode="auto">
            <a:xfrm flipV="1">
              <a:off x="1536" y="163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5794" name="Line 18"/>
            <p:cNvSpPr>
              <a:spLocks noChangeShapeType="1"/>
            </p:cNvSpPr>
            <p:nvPr/>
          </p:nvSpPr>
          <p:spPr bwMode="auto">
            <a:xfrm>
              <a:off x="1536" y="25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5795" name="Text Box 19"/>
            <p:cNvSpPr txBox="1">
              <a:spLocks noChangeArrowheads="1"/>
            </p:cNvSpPr>
            <p:nvPr/>
          </p:nvSpPr>
          <p:spPr bwMode="auto">
            <a:xfrm>
              <a:off x="1152" y="1776"/>
              <a:ext cx="24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Arial" charset="0"/>
                </a:rPr>
                <a:t>m</a:t>
              </a:r>
              <a:endParaRPr kumimoji="1" lang="en-US" altLang="zh-CN" sz="2400">
                <a:latin typeface="Arial" charset="0"/>
              </a:endParaRPr>
            </a:p>
          </p:txBody>
        </p:sp>
        <p:sp>
          <p:nvSpPr>
            <p:cNvPr id="715796" name="Text Box 20"/>
            <p:cNvSpPr txBox="1">
              <a:spLocks noChangeArrowheads="1"/>
            </p:cNvSpPr>
            <p:nvPr/>
          </p:nvSpPr>
          <p:spPr bwMode="auto">
            <a:xfrm>
              <a:off x="1200" y="2736"/>
              <a:ext cx="240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Arial" charset="0"/>
                </a:rPr>
                <a:t>n</a:t>
              </a:r>
              <a:endParaRPr kumimoji="1" lang="en-US" altLang="zh-CN" sz="2400">
                <a:latin typeface="Arial" charset="0"/>
              </a:endParaRPr>
            </a:p>
          </p:txBody>
        </p:sp>
        <p:sp>
          <p:nvSpPr>
            <p:cNvPr id="715797" name="Text Box 21"/>
            <p:cNvSpPr txBox="1">
              <a:spLocks noChangeArrowheads="1"/>
            </p:cNvSpPr>
            <p:nvPr/>
          </p:nvSpPr>
          <p:spPr bwMode="auto">
            <a:xfrm>
              <a:off x="1200" y="3696"/>
              <a:ext cx="864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Arial" charset="0"/>
                </a:rPr>
                <a:t>m:n</a:t>
              </a:r>
              <a:r>
                <a:rPr kumimoji="1" lang="zh-CN" altLang="en-US" sz="2400" b="1">
                  <a:latin typeface="Arial" charset="0"/>
                </a:rPr>
                <a:t>联系</a:t>
              </a:r>
              <a:endParaRPr kumimoji="1" lang="zh-CN" altLang="en-US" sz="2400">
                <a:latin typeface="Arial" charset="0"/>
              </a:endParaRPr>
            </a:p>
          </p:txBody>
        </p:sp>
      </p:grpSp>
      <p:sp>
        <p:nvSpPr>
          <p:cNvPr id="715799" name="Rectangle 2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en-US" altLang="zh-CN"/>
              <a:t>4.1  </a:t>
            </a:r>
            <a:r>
              <a:rPr lang="zh-CN" altLang="en-US"/>
              <a:t>数据库系统概述：</a:t>
            </a:r>
            <a:r>
              <a:rPr lang="en-US" altLang="zh-CN"/>
              <a:t>E-R</a:t>
            </a:r>
            <a:r>
              <a:rPr lang="zh-CN" altLang="en-US"/>
              <a:t>模型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黑体"/>
        <a:cs typeface=""/>
      </a:majorFont>
      <a:minorFont>
        <a:latin typeface="Verdan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黑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3103</TotalTime>
  <Words>2889</Words>
  <Application>Microsoft Office PowerPoint</Application>
  <PresentationFormat>On-screen Show (4:3)</PresentationFormat>
  <Paragraphs>361</Paragraphs>
  <Slides>32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3" baseType="lpstr">
      <vt:lpstr>黑体</vt:lpstr>
      <vt:lpstr>华文隶书</vt:lpstr>
      <vt:lpstr>楷体_GB2312</vt:lpstr>
      <vt:lpstr>宋体</vt:lpstr>
      <vt:lpstr>幼圆</vt:lpstr>
      <vt:lpstr>Arial</vt:lpstr>
      <vt:lpstr>Times New Roman</vt:lpstr>
      <vt:lpstr>Verdana</vt:lpstr>
      <vt:lpstr>Wingdings</vt:lpstr>
      <vt:lpstr>Profile</vt:lpstr>
      <vt:lpstr>1_Profile</vt:lpstr>
      <vt:lpstr> </vt:lpstr>
      <vt:lpstr>第四章  数据库基础 </vt:lpstr>
      <vt:lpstr>4.1  数据库系统概述—数据模型</vt:lpstr>
      <vt:lpstr>4.1  数据库系统概述—数据模型</vt:lpstr>
      <vt:lpstr>4.1  数据库系统概述—数据模型</vt:lpstr>
      <vt:lpstr>4.1  数据库系统概述：E-R模型</vt:lpstr>
      <vt:lpstr>4.1  数据库系统概述：E-R模型</vt:lpstr>
      <vt:lpstr>4.1  数据库系统概述：E-R模型</vt:lpstr>
      <vt:lpstr>4.1  数据库系统概述：E-R模型</vt:lpstr>
      <vt:lpstr>4.1  数据库系统概述：E-R模型</vt:lpstr>
      <vt:lpstr>PowerPoint Presentation</vt:lpstr>
      <vt:lpstr>4.1  数据库系统概述：常用数据模型</vt:lpstr>
      <vt:lpstr>4.1  数据库系统概述：常用数据模型</vt:lpstr>
      <vt:lpstr>4.1  数据库系统概述：常用数据模型</vt:lpstr>
      <vt:lpstr>4.1  数据库系统概述：常用数据模型</vt:lpstr>
      <vt:lpstr>4.1  数据库系统概述：常用数据模型</vt:lpstr>
      <vt:lpstr>4.1  数据库系统概述：常用数据模型</vt:lpstr>
      <vt:lpstr>4.1  数据库系统概述：常用数据模型</vt:lpstr>
      <vt:lpstr>4.1  数据库系统概述：常用数据模型</vt:lpstr>
      <vt:lpstr>4.1  数据库系统概述—数据库系统结构</vt:lpstr>
      <vt:lpstr>4.1  数据库系统概述—数据库系统结构</vt:lpstr>
      <vt:lpstr>4.1  数据库系统概述—数据库系统结构</vt:lpstr>
      <vt:lpstr>4.1  数据库系统概述—数据库系统结构</vt:lpstr>
      <vt:lpstr>4.1  数据库系统概述—数据库系统结构</vt:lpstr>
      <vt:lpstr>4.1  数据库系统概述—数据库管理系统</vt:lpstr>
      <vt:lpstr>4.1  数据库系统概述—数据库管理系统</vt:lpstr>
      <vt:lpstr>PowerPoint Presentation</vt:lpstr>
      <vt:lpstr>主流数据库管理系统简介</vt:lpstr>
      <vt:lpstr>ORACLE数据库管理系统简介</vt:lpstr>
      <vt:lpstr>DB2数据库管理系统简介</vt:lpstr>
      <vt:lpstr>SQL Server数据库管理系统简介</vt:lpstr>
      <vt:lpstr>Access数据库管理系统简介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刘菲聪</dc:creator>
  <cp:lastModifiedBy>Maimez XU</cp:lastModifiedBy>
  <cp:revision>283</cp:revision>
  <dcterms:created xsi:type="dcterms:W3CDTF">1999-11-24T09:28:42Z</dcterms:created>
  <dcterms:modified xsi:type="dcterms:W3CDTF">2018-12-10T15:39:36Z</dcterms:modified>
</cp:coreProperties>
</file>