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 id="2147483669" r:id="rId2"/>
  </p:sldMasterIdLst>
  <p:notesMasterIdLst>
    <p:notesMasterId r:id="rId101"/>
  </p:notesMasterIdLst>
  <p:handoutMasterIdLst>
    <p:handoutMasterId r:id="rId102"/>
  </p:handoutMasterIdLst>
  <p:sldIdLst>
    <p:sldId id="366" r:id="rId3"/>
    <p:sldId id="259" r:id="rId4"/>
    <p:sldId id="260" r:id="rId5"/>
    <p:sldId id="347" r:id="rId6"/>
    <p:sldId id="261" r:id="rId7"/>
    <p:sldId id="262" r:id="rId8"/>
    <p:sldId id="263" r:id="rId9"/>
    <p:sldId id="348" r:id="rId10"/>
    <p:sldId id="367" r:id="rId11"/>
    <p:sldId id="264" r:id="rId12"/>
    <p:sldId id="265" r:id="rId13"/>
    <p:sldId id="349" r:id="rId14"/>
    <p:sldId id="350" r:id="rId15"/>
    <p:sldId id="351" r:id="rId16"/>
    <p:sldId id="267" r:id="rId17"/>
    <p:sldId id="268" r:id="rId18"/>
    <p:sldId id="297" r:id="rId19"/>
    <p:sldId id="298" r:id="rId20"/>
    <p:sldId id="352" r:id="rId21"/>
    <p:sldId id="299" r:id="rId22"/>
    <p:sldId id="300" r:id="rId23"/>
    <p:sldId id="301" r:id="rId24"/>
    <p:sldId id="302" r:id="rId25"/>
    <p:sldId id="303" r:id="rId26"/>
    <p:sldId id="304" r:id="rId27"/>
    <p:sldId id="305" r:id="rId28"/>
    <p:sldId id="306" r:id="rId29"/>
    <p:sldId id="307" r:id="rId30"/>
    <p:sldId id="368" r:id="rId31"/>
    <p:sldId id="269" r:id="rId32"/>
    <p:sldId id="270" r:id="rId33"/>
    <p:sldId id="272" r:id="rId34"/>
    <p:sldId id="354" r:id="rId35"/>
    <p:sldId id="273" r:id="rId36"/>
    <p:sldId id="274" r:id="rId37"/>
    <p:sldId id="275" r:id="rId38"/>
    <p:sldId id="276" r:id="rId39"/>
    <p:sldId id="277" r:id="rId40"/>
    <p:sldId id="278" r:id="rId41"/>
    <p:sldId id="279" r:id="rId42"/>
    <p:sldId id="308" r:id="rId43"/>
    <p:sldId id="280" r:id="rId44"/>
    <p:sldId id="281" r:id="rId45"/>
    <p:sldId id="282" r:id="rId46"/>
    <p:sldId id="355" r:id="rId47"/>
    <p:sldId id="309" r:id="rId48"/>
    <p:sldId id="356" r:id="rId49"/>
    <p:sldId id="283" r:id="rId50"/>
    <p:sldId id="285" r:id="rId51"/>
    <p:sldId id="357" r:id="rId52"/>
    <p:sldId id="284" r:id="rId53"/>
    <p:sldId id="287" r:id="rId54"/>
    <p:sldId id="288" r:id="rId55"/>
    <p:sldId id="289" r:id="rId56"/>
    <p:sldId id="290" r:id="rId57"/>
    <p:sldId id="286" r:id="rId58"/>
    <p:sldId id="291" r:id="rId59"/>
    <p:sldId id="292" r:id="rId60"/>
    <p:sldId id="294" r:id="rId61"/>
    <p:sldId id="295" r:id="rId62"/>
    <p:sldId id="296" r:id="rId63"/>
    <p:sldId id="310" r:id="rId64"/>
    <p:sldId id="358" r:id="rId65"/>
    <p:sldId id="311" r:id="rId66"/>
    <p:sldId id="312" r:id="rId67"/>
    <p:sldId id="313" r:id="rId68"/>
    <p:sldId id="359" r:id="rId69"/>
    <p:sldId id="315" r:id="rId70"/>
    <p:sldId id="316" r:id="rId71"/>
    <p:sldId id="317" r:id="rId72"/>
    <p:sldId id="318" r:id="rId73"/>
    <p:sldId id="360" r:id="rId74"/>
    <p:sldId id="320" r:id="rId75"/>
    <p:sldId id="361" r:id="rId76"/>
    <p:sldId id="322" r:id="rId77"/>
    <p:sldId id="362" r:id="rId78"/>
    <p:sldId id="363" r:id="rId79"/>
    <p:sldId id="325" r:id="rId80"/>
    <p:sldId id="326" r:id="rId81"/>
    <p:sldId id="364" r:id="rId82"/>
    <p:sldId id="365" r:id="rId83"/>
    <p:sldId id="329" r:id="rId84"/>
    <p:sldId id="330" r:id="rId85"/>
    <p:sldId id="331" r:id="rId86"/>
    <p:sldId id="332" r:id="rId87"/>
    <p:sldId id="333" r:id="rId88"/>
    <p:sldId id="334" r:id="rId89"/>
    <p:sldId id="335" r:id="rId90"/>
    <p:sldId id="336" r:id="rId91"/>
    <p:sldId id="337" r:id="rId92"/>
    <p:sldId id="338" r:id="rId93"/>
    <p:sldId id="339" r:id="rId94"/>
    <p:sldId id="340" r:id="rId95"/>
    <p:sldId id="341" r:id="rId96"/>
    <p:sldId id="342" r:id="rId97"/>
    <p:sldId id="343" r:id="rId98"/>
    <p:sldId id="344" r:id="rId99"/>
    <p:sldId id="345" r:id="rId100"/>
  </p:sldIdLst>
  <p:sldSz cx="9144000" cy="6858000" type="screen4x3"/>
  <p:notesSz cx="6858000" cy="9144000"/>
  <p:custShowLst>
    <p:custShow name="上课内容" id="0">
      <p:sldLst>
        <p:sld r:id="rId3"/>
        <p:sld r:id="rId4"/>
        <p:sld r:id="rId5"/>
        <p:sld r:id="rId6"/>
        <p:sld r:id="rId7"/>
        <p:sld r:id="rId8"/>
        <p:sld r:id="rId9"/>
        <p:sld r:id="rId10"/>
        <p:sld r:id="rId11"/>
        <p:sld r:id="rId12"/>
        <p:sld r:id="rId13"/>
        <p:sld r:id="rId14"/>
        <p:sld r:id="rId15"/>
        <p:sld r:id="rId16"/>
        <p:sld r:id="rId17"/>
        <p:sld r:id="rId18"/>
        <p:sld r:id="rId19"/>
        <p:sld r:id="rId20"/>
        <p:sld r:id="rId21"/>
        <p:sld r:id="rId22"/>
        <p:sld r:id="rId23"/>
        <p:sld r:id="rId24"/>
        <p:sld r:id="rId25"/>
        <p:sld r:id="rId26"/>
        <p:sld r:id="rId27"/>
        <p:sld r:id="rId28"/>
        <p:sld r:id="rId29"/>
        <p:sld r:id="rId30"/>
        <p:sld r:id="rId31"/>
        <p:sld r:id="rId32"/>
        <p:sld r:id="rId33"/>
        <p:sld r:id="rId34"/>
        <p:sld r:id="rId35"/>
        <p:sld r:id="rId36"/>
        <p:sld r:id="rId37"/>
        <p:sld r:id="rId38"/>
        <p:sld r:id="rId39"/>
        <p:sld r:id="rId40"/>
        <p:sld r:id="rId41"/>
        <p:sld r:id="rId42"/>
        <p:sld r:id="rId43"/>
        <p:sld r:id="rId44"/>
        <p:sld r:id="rId45"/>
        <p:sld r:id="rId46"/>
        <p:sld r:id="rId64"/>
        <p:sld r:id="rId65"/>
        <p:sld r:id="rId66"/>
        <p:sld r:id="rId67"/>
        <p:sld r:id="rId80"/>
        <p:sld r:id="rId81"/>
        <p:sld r:id="rId82"/>
        <p:sld r:id="rId83"/>
        <p:sld r:id="rId69"/>
        <p:sld r:id="rId71"/>
        <p:sld r:id="rId72"/>
        <p:sld r:id="rId73"/>
        <p:sld r:id="rId74"/>
        <p:sld r:id="rId75"/>
        <p:sld r:id="rId83"/>
        <p:sld r:id="rId84"/>
        <p:sld r:id="rId85"/>
        <p:sld r:id="rId86"/>
        <p:sld r:id="rId87"/>
        <p:sld r:id="rId88"/>
        <p:sld r:id="rId89"/>
        <p:sld r:id="rId90"/>
        <p:sld r:id="rId91"/>
        <p:sld r:id="rId92"/>
        <p:sld r:id="rId93"/>
        <p:sld r:id="rId94"/>
        <p:sld r:id="rId95"/>
        <p:sld r:id="rId96"/>
        <p:sld r:id="rId97"/>
        <p:sld r:id="rId98"/>
        <p:sld r:id="rId99"/>
        <p:sld r:id="rId100"/>
      </p:sldLst>
    </p:custShow>
  </p:custShowLst>
  <p:defaultTextStyle>
    <a:defPPr>
      <a:defRPr lang="zh-CN"/>
    </a:defPPr>
    <a:lvl1pPr algn="l" rtl="0" fontAlgn="base">
      <a:spcBef>
        <a:spcPct val="0"/>
      </a:spcBef>
      <a:spcAft>
        <a:spcPct val="0"/>
      </a:spcAft>
      <a:defRPr sz="40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sz="40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sz="40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sz="40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sz="4000" kern="1200">
        <a:solidFill>
          <a:schemeClr val="tx1"/>
        </a:solidFill>
        <a:latin typeface="Verdana" pitchFamily="34" charset="0"/>
        <a:ea typeface="宋体" pitchFamily="2" charset="-122"/>
        <a:cs typeface="+mn-cs"/>
      </a:defRPr>
    </a:lvl5pPr>
    <a:lvl6pPr marL="2286000" algn="l" defTabSz="914400" rtl="0" eaLnBrk="1" latinLnBrk="0" hangingPunct="1">
      <a:defRPr sz="4000" kern="1200">
        <a:solidFill>
          <a:schemeClr val="tx1"/>
        </a:solidFill>
        <a:latin typeface="Verdana" pitchFamily="34" charset="0"/>
        <a:ea typeface="宋体" pitchFamily="2" charset="-122"/>
        <a:cs typeface="+mn-cs"/>
      </a:defRPr>
    </a:lvl6pPr>
    <a:lvl7pPr marL="2743200" algn="l" defTabSz="914400" rtl="0" eaLnBrk="1" latinLnBrk="0" hangingPunct="1">
      <a:defRPr sz="4000" kern="1200">
        <a:solidFill>
          <a:schemeClr val="tx1"/>
        </a:solidFill>
        <a:latin typeface="Verdana" pitchFamily="34" charset="0"/>
        <a:ea typeface="宋体" pitchFamily="2" charset="-122"/>
        <a:cs typeface="+mn-cs"/>
      </a:defRPr>
    </a:lvl7pPr>
    <a:lvl8pPr marL="3200400" algn="l" defTabSz="914400" rtl="0" eaLnBrk="1" latinLnBrk="0" hangingPunct="1">
      <a:defRPr sz="4000" kern="1200">
        <a:solidFill>
          <a:schemeClr val="tx1"/>
        </a:solidFill>
        <a:latin typeface="Verdana" pitchFamily="34" charset="0"/>
        <a:ea typeface="宋体" pitchFamily="2" charset="-122"/>
        <a:cs typeface="+mn-cs"/>
      </a:defRPr>
    </a:lvl8pPr>
    <a:lvl9pPr marL="3657600" algn="l" defTabSz="914400" rtl="0" eaLnBrk="1" latinLnBrk="0" hangingPunct="1">
      <a:defRPr sz="40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custShow id="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FFFF"/>
    <a:srgbClr val="6600FF"/>
    <a:srgbClr val="003300"/>
    <a:srgbClr val="006600"/>
    <a:srgbClr val="008000"/>
    <a:srgbClr val="33CC33"/>
    <a:srgbClr val="66FF6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55628" autoAdjust="0"/>
  </p:normalViewPr>
  <p:slideViewPr>
    <p:cSldViewPr>
      <p:cViewPr varScale="1">
        <p:scale>
          <a:sx n="35" d="100"/>
          <a:sy n="35" d="100"/>
        </p:scale>
        <p:origin x="2108"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91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endParaRPr lang="en-US" altLang="zh-CN"/>
          </a:p>
        </p:txBody>
      </p:sp>
      <p:sp>
        <p:nvSpPr>
          <p:cNvPr id="604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604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endParaRPr lang="en-US" altLang="zh-CN"/>
          </a:p>
        </p:txBody>
      </p:sp>
      <p:sp>
        <p:nvSpPr>
          <p:cNvPr id="604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EC5BB085-12EC-490F-81E3-E1E67B3695C1}" type="slidenum">
              <a:rPr lang="en-US" altLang="zh-CN"/>
              <a:pPr/>
              <a:t>‹#›</a:t>
            </a:fld>
            <a:endParaRPr lang="en-US" altLang="zh-CN" dirty="0"/>
          </a:p>
        </p:txBody>
      </p:sp>
    </p:spTree>
    <p:extLst>
      <p:ext uri="{BB962C8B-B14F-4D97-AF65-F5344CB8AC3E}">
        <p14:creationId xmlns:p14="http://schemas.microsoft.com/office/powerpoint/2010/main" val="36474387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ahoma" pitchFamily="34" charset="0"/>
              </a:defRPr>
            </a:lvl1pPr>
          </a:lstStyle>
          <a:p>
            <a:endParaRPr lang="en-US" altLang="zh-CN"/>
          </a:p>
        </p:txBody>
      </p:sp>
      <p:sp>
        <p:nvSpPr>
          <p:cNvPr id="1433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ahoma" pitchFamily="34" charset="0"/>
              </a:defRPr>
            </a:lvl1pPr>
          </a:lstStyle>
          <a:p>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34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ahoma" pitchFamily="34" charset="0"/>
              </a:defRPr>
            </a:lvl1pPr>
          </a:lstStyle>
          <a:p>
            <a:endParaRPr lang="en-US" altLang="zh-CN"/>
          </a:p>
        </p:txBody>
      </p:sp>
      <p:sp>
        <p:nvSpPr>
          <p:cNvPr id="1434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ahoma" pitchFamily="34" charset="0"/>
              </a:defRPr>
            </a:lvl1pPr>
          </a:lstStyle>
          <a:p>
            <a:fld id="{78C77FF5-2383-4645-949C-D2FE3EA1FA16}" type="slidenum">
              <a:rPr lang="en-US" altLang="zh-CN"/>
              <a:pPr/>
              <a:t>‹#›</a:t>
            </a:fld>
            <a:endParaRPr lang="en-US" altLang="zh-CN" dirty="0"/>
          </a:p>
        </p:txBody>
      </p:sp>
    </p:spTree>
    <p:extLst>
      <p:ext uri="{BB962C8B-B14F-4D97-AF65-F5344CB8AC3E}">
        <p14:creationId xmlns:p14="http://schemas.microsoft.com/office/powerpoint/2010/main" val="18628979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742877" indent="-285722" eaLnBrk="0" hangingPunct="0">
              <a:defRPr>
                <a:solidFill>
                  <a:schemeClr val="tx1"/>
                </a:solidFill>
                <a:latin typeface="Verdana" panose="020B0604030504040204" pitchFamily="34" charset="0"/>
                <a:ea typeface="黑体" panose="02010609060101010101" pitchFamily="49" charset="-122"/>
              </a:defRPr>
            </a:lvl2pPr>
            <a:lvl3pPr marL="1142888" indent="-228578" eaLnBrk="0" hangingPunct="0">
              <a:defRPr>
                <a:solidFill>
                  <a:schemeClr val="tx1"/>
                </a:solidFill>
                <a:latin typeface="Verdana" panose="020B0604030504040204" pitchFamily="34" charset="0"/>
                <a:ea typeface="黑体" panose="02010609060101010101" pitchFamily="49" charset="-122"/>
              </a:defRPr>
            </a:lvl3pPr>
            <a:lvl4pPr marL="1600043" indent="-228578" eaLnBrk="0" hangingPunct="0">
              <a:defRPr>
                <a:solidFill>
                  <a:schemeClr val="tx1"/>
                </a:solidFill>
                <a:latin typeface="Verdana" panose="020B0604030504040204" pitchFamily="34" charset="0"/>
                <a:ea typeface="黑体" panose="02010609060101010101" pitchFamily="49" charset="-122"/>
              </a:defRPr>
            </a:lvl4pPr>
            <a:lvl5pPr marL="2057199" indent="-228578" eaLnBrk="0" hangingPunct="0">
              <a:defRPr>
                <a:solidFill>
                  <a:schemeClr val="tx1"/>
                </a:solidFill>
                <a:latin typeface="Verdana" panose="020B0604030504040204" pitchFamily="34" charset="0"/>
                <a:ea typeface="黑体" panose="02010609060101010101" pitchFamily="49" charset="-122"/>
              </a:defRPr>
            </a:lvl5pPr>
            <a:lvl6pPr marL="251435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50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866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581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dirty="0">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D6799-D9D6-45A5-B3AC-316F2A95D290}" type="slidenum">
              <a:rPr lang="en-US" altLang="zh-CN"/>
              <a:pPr/>
              <a:t>10</a:t>
            </a:fld>
            <a:endParaRPr lang="en-US" altLang="zh-CN" dirty="0"/>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r>
              <a:rPr lang="en-US" altLang="zh-CN" dirty="0" smtClean="0"/>
              <a:t>SUBR</a:t>
            </a:r>
            <a:r>
              <a:rPr lang="zh-CN" altLang="en-US" dirty="0" smtClean="0"/>
              <a:t>：</a:t>
            </a:r>
            <a:r>
              <a:rPr lang="en-US" altLang="zh-CN" dirty="0" smtClean="0"/>
              <a:t>Sub-Relation</a:t>
            </a:r>
            <a:r>
              <a:rPr lang="zh-CN" altLang="en-US" dirty="0" smtClean="0"/>
              <a:t>，</a:t>
            </a:r>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3CB5C-BCC0-4EB9-89E6-A375516A115F}" type="slidenum">
              <a:rPr lang="en-US" altLang="zh-CN"/>
              <a:pPr/>
              <a:t>11</a:t>
            </a:fld>
            <a:endParaRPr lang="en-US" altLang="zh-CN"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BCE17-A34C-422C-A51E-0404EB57B08D}" type="slidenum">
              <a:rPr lang="en-US" altLang="zh-CN"/>
              <a:pPr/>
              <a:t>12</a:t>
            </a:fld>
            <a:endParaRPr lang="en-US" altLang="zh-CN" dirty="0"/>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r>
              <a:rPr lang="zh-CN" altLang="en-US" dirty="0" smtClean="0"/>
              <a:t>关系演算是描述性</a:t>
            </a:r>
            <a:r>
              <a:rPr lang="en-US" altLang="zh-CN" dirty="0" smtClean="0"/>
              <a:t>(descriptive)</a:t>
            </a:r>
            <a:r>
              <a:rPr lang="zh-CN" altLang="en-US" dirty="0" smtClean="0"/>
              <a:t>形式的，而关系代数是说明性</a:t>
            </a:r>
            <a:r>
              <a:rPr lang="en-US" altLang="zh-CN" dirty="0" smtClean="0"/>
              <a:t>(prescriptive)</a:t>
            </a:r>
            <a:r>
              <a:rPr lang="zh-CN" altLang="en-US" dirty="0" smtClean="0"/>
              <a:t>形式的。关系演算描述了问题是什么，而关系代数说明了解决问题的过程。或者，可以说，关系代数是过程化的（诚然，是高级的，但仍然是过程化的）；而关系演算是非过程化的。</a:t>
            </a:r>
            <a:endParaRPr lang="en-US" altLang="zh-CN" dirty="0" smtClean="0"/>
          </a:p>
          <a:p>
            <a:endParaRPr lang="en-US" altLang="zh-CN" dirty="0" smtClean="0"/>
          </a:p>
          <a:p>
            <a:r>
              <a:rPr lang="zh-CN" altLang="en-US" dirty="0" smtClean="0"/>
              <a:t>上述区别仅仅是表面上的。实际上，关系代数和关系演算在逻辑上是等价的。即每一个代数表达式都有一个等价的演算表达式，每一个演算表达式都有一个等价的代数表达式。两者是一一对应关系。所以两者的区别仅仅是形式上的。可以证明，关系演算更接近自然语言，而关系代数更像程序语言。特别地，没有哪一种方法真正地比另外一种更加非过程化。</a:t>
            </a:r>
            <a:endParaRPr lang="en-US" altLang="zh-CN" dirty="0" smtClean="0"/>
          </a:p>
          <a:p>
            <a:endParaRPr lang="en-US" altLang="zh-CN" dirty="0" smtClean="0"/>
          </a:p>
          <a:p>
            <a:r>
              <a:rPr lang="en-US" altLang="zh-CN" dirty="0" smtClean="0"/>
              <a:t>Relational calculus consists of two calculi, the tuple relational calculus and the domain relational calculus, that are part of the relational model for databases and provide a declarative way to specify database queries. This in contrast to the relational algebra which is also part of the relational model but provides a more procedural way for specifying queries.</a:t>
            </a:r>
          </a:p>
          <a:p>
            <a:endParaRPr lang="en-US" altLang="zh-CN" dirty="0" smtClean="0"/>
          </a:p>
          <a:p>
            <a:r>
              <a:rPr lang="en-US" altLang="zh-CN" dirty="0" smtClean="0"/>
              <a:t>The relational algebra and the relational calculus are essentially logically equivalent: for any algebraic expression, there is an equivalent expression in the calculus, and vice versa. This result is known as </a:t>
            </a:r>
            <a:r>
              <a:rPr lang="en-US" altLang="zh-CN" dirty="0" err="1" smtClean="0"/>
              <a:t>Codd's</a:t>
            </a:r>
            <a:r>
              <a:rPr lang="en-US" altLang="zh-CN" dirty="0" smtClean="0"/>
              <a:t> theorem.</a:t>
            </a:r>
          </a:p>
          <a:p>
            <a:endParaRPr lang="en-US" altLang="zh-CN" dirty="0" smtClean="0"/>
          </a:p>
          <a:p>
            <a:r>
              <a:rPr lang="zh-CN" altLang="en-US" dirty="0" smtClean="0"/>
              <a:t>举例：查找出售</a:t>
            </a:r>
            <a:r>
              <a:rPr lang="en-US" altLang="zh-CN" dirty="0" smtClean="0"/>
              <a:t>《</a:t>
            </a:r>
            <a:r>
              <a:rPr lang="zh-CN" altLang="en-US" dirty="0" smtClean="0"/>
              <a:t>计算机软件技术基础（第二版）</a:t>
            </a:r>
            <a:r>
              <a:rPr lang="en-US" altLang="zh-CN" dirty="0" smtClean="0"/>
              <a:t>》</a:t>
            </a:r>
            <a:r>
              <a:rPr lang="zh-CN" altLang="en-US" dirty="0" smtClean="0"/>
              <a:t>书店的电话和名称</a:t>
            </a:r>
            <a:endParaRPr lang="en-US" altLang="zh-CN" dirty="0" smtClean="0"/>
          </a:p>
          <a:p>
            <a:endParaRPr lang="en-US" altLang="zh-CN" dirty="0" smtClean="0"/>
          </a:p>
          <a:p>
            <a:r>
              <a:rPr lang="zh-CN" altLang="en-US" dirty="0" smtClean="0"/>
              <a:t>关系代数分三步解决：</a:t>
            </a:r>
            <a:endParaRPr lang="en-US" altLang="zh-CN" dirty="0" smtClean="0"/>
          </a:p>
          <a:p>
            <a:endParaRPr lang="en-US" altLang="zh-CN" dirty="0" smtClean="0"/>
          </a:p>
          <a:p>
            <a:r>
              <a:rPr lang="en-US" altLang="zh-CN" dirty="0" smtClean="0"/>
              <a:t>1</a:t>
            </a:r>
            <a:r>
              <a:rPr lang="zh-CN" altLang="en-US" dirty="0" smtClean="0"/>
              <a:t>、根据</a:t>
            </a:r>
            <a:r>
              <a:rPr lang="en-US" altLang="zh-CN" dirty="0" err="1" smtClean="0"/>
              <a:t>BookstoreID</a:t>
            </a:r>
            <a:r>
              <a:rPr lang="zh-CN" altLang="en-US" dirty="0" smtClean="0"/>
              <a:t>连接书店和书名；</a:t>
            </a:r>
            <a:endParaRPr lang="en-US" altLang="zh-CN" dirty="0" smtClean="0"/>
          </a:p>
          <a:p>
            <a:r>
              <a:rPr lang="en-US" altLang="zh-CN" dirty="0" smtClean="0"/>
              <a:t>2</a:t>
            </a:r>
            <a:r>
              <a:rPr lang="zh-CN" altLang="en-US" dirty="0" smtClean="0"/>
              <a:t>、筛选出包含</a:t>
            </a:r>
            <a:r>
              <a:rPr lang="en-US" altLang="zh-CN" dirty="0" smtClean="0"/>
              <a:t>《</a:t>
            </a:r>
            <a:r>
              <a:rPr lang="zh-CN" altLang="en-US" dirty="0" smtClean="0"/>
              <a:t>计算机软件技术基础（第二版）</a:t>
            </a:r>
            <a:r>
              <a:rPr lang="en-US" altLang="zh-CN" dirty="0" smtClean="0"/>
              <a:t>》</a:t>
            </a:r>
            <a:r>
              <a:rPr lang="zh-CN" altLang="en-US" dirty="0" smtClean="0"/>
              <a:t>书名的元组；</a:t>
            </a:r>
            <a:endParaRPr lang="en-US" altLang="zh-CN" dirty="0" smtClean="0"/>
          </a:p>
          <a:p>
            <a:r>
              <a:rPr lang="en-US" altLang="zh-CN" dirty="0" smtClean="0"/>
              <a:t>3</a:t>
            </a:r>
            <a:r>
              <a:rPr lang="zh-CN" altLang="en-US" dirty="0" smtClean="0"/>
              <a:t>、根据</a:t>
            </a:r>
            <a:r>
              <a:rPr lang="en-US" altLang="zh-CN" dirty="0" err="1" smtClean="0"/>
              <a:t>StoreName</a:t>
            </a:r>
            <a:r>
              <a:rPr lang="zh-CN" altLang="en-US" dirty="0" smtClean="0"/>
              <a:t>和</a:t>
            </a:r>
            <a:r>
              <a:rPr lang="en-US" altLang="zh-CN" dirty="0" err="1" smtClean="0"/>
              <a:t>StorePhone</a:t>
            </a:r>
            <a:r>
              <a:rPr lang="zh-CN" altLang="en-US" dirty="0" smtClean="0"/>
              <a:t>对元组进行投影。</a:t>
            </a:r>
            <a:endParaRPr lang="en-US" altLang="zh-CN" dirty="0" smtClean="0"/>
          </a:p>
          <a:p>
            <a:endParaRPr lang="en-US" altLang="zh-CN" dirty="0" smtClean="0"/>
          </a:p>
          <a:p>
            <a:r>
              <a:rPr lang="zh-CN" altLang="en-US" dirty="0" smtClean="0"/>
              <a:t>关系演算会提出一种描述性、陈述性的方式：</a:t>
            </a:r>
            <a:endParaRPr lang="en-US" altLang="zh-CN" dirty="0" smtClean="0"/>
          </a:p>
          <a:p>
            <a:r>
              <a:rPr lang="en-US" altLang="zh-CN" dirty="0" smtClean="0"/>
              <a:t>Get </a:t>
            </a:r>
            <a:r>
              <a:rPr lang="en-US" altLang="zh-CN" dirty="0" err="1" smtClean="0"/>
              <a:t>StoreName</a:t>
            </a:r>
            <a:r>
              <a:rPr lang="en-US" altLang="zh-CN" dirty="0" smtClean="0"/>
              <a:t> and </a:t>
            </a:r>
            <a:r>
              <a:rPr lang="en-US" altLang="zh-CN" dirty="0" err="1" smtClean="0"/>
              <a:t>StorePhone</a:t>
            </a:r>
            <a:r>
              <a:rPr lang="en-US" altLang="zh-CN" dirty="0" smtClean="0"/>
              <a:t> for supplies such that there exists a title BK with the same </a:t>
            </a:r>
            <a:r>
              <a:rPr lang="en-US" altLang="zh-CN" dirty="0" err="1" smtClean="0"/>
              <a:t>BookstoreID</a:t>
            </a:r>
            <a:r>
              <a:rPr lang="en-US" altLang="zh-CN" dirty="0" smtClean="0"/>
              <a:t> value and with a </a:t>
            </a:r>
            <a:r>
              <a:rPr lang="en-US" altLang="zh-CN" dirty="0" err="1" smtClean="0"/>
              <a:t>BookTitle</a:t>
            </a:r>
            <a:r>
              <a:rPr lang="en-US" altLang="zh-CN" dirty="0" smtClean="0"/>
              <a:t> value of 《</a:t>
            </a:r>
            <a:r>
              <a:rPr lang="zh-CN" altLang="en-US" dirty="0" smtClean="0"/>
              <a:t>计算机软件技术基础（第二版）</a:t>
            </a:r>
            <a:r>
              <a:rPr lang="en-US" altLang="zh-CN" dirty="0" smtClean="0"/>
              <a:t>》.</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B1251-95D6-4ECC-BBD3-4C3B64C25EEC}" type="slidenum">
              <a:rPr lang="en-US" altLang="zh-CN"/>
              <a:pPr/>
              <a:t>13</a:t>
            </a:fld>
            <a:endParaRPr lang="en-US" altLang="zh-CN" dirty="0"/>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10F6C-F6AB-4462-98CA-4E8AD8E44F81}" type="slidenum">
              <a:rPr lang="en-US" altLang="zh-CN"/>
              <a:pPr/>
              <a:t>14</a:t>
            </a:fld>
            <a:endParaRPr lang="en-US" altLang="zh-CN" dirty="0"/>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F4B584-7F51-4881-AC13-E20CF7763460}" type="slidenum">
              <a:rPr lang="en-US" altLang="zh-CN"/>
              <a:pPr/>
              <a:t>15</a:t>
            </a:fld>
            <a:endParaRPr lang="en-US" altLang="zh-CN" dirty="0"/>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r>
              <a:rPr lang="zh-CN" altLang="en-US" dirty="0" smtClean="0"/>
              <a:t>脏数据</a:t>
            </a:r>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57CA6-148B-406D-BA02-5C57B4507E7D}" type="slidenum">
              <a:rPr lang="en-US" altLang="zh-CN"/>
              <a:pPr/>
              <a:t>16</a:t>
            </a:fld>
            <a:endParaRPr lang="en-US" altLang="zh-CN" dirty="0"/>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r>
              <a:rPr lang="zh-CN" altLang="en-US" dirty="0"/>
              <a:t>再举例：项目信息表中的项目号，在材料表中</a:t>
            </a:r>
            <a:r>
              <a:rPr lang="zh-CN" altLang="en-US" dirty="0">
                <a:latin typeface="Arial"/>
              </a:rPr>
              <a:t>“</a:t>
            </a:r>
            <a:r>
              <a:rPr lang="zh-CN" altLang="en-US" dirty="0"/>
              <a:t>项目号</a:t>
            </a:r>
            <a:r>
              <a:rPr lang="zh-CN" altLang="en-US" dirty="0">
                <a:latin typeface="Arial"/>
              </a:rPr>
              <a:t>”</a:t>
            </a:r>
            <a:r>
              <a:rPr lang="zh-CN" altLang="en-US" dirty="0"/>
              <a:t>作为外键。材料表为被参照关系。</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2638EC-EB5A-49D2-98EB-5967B0801CE3}" type="slidenum">
              <a:rPr lang="en-US" altLang="zh-CN"/>
              <a:pPr/>
              <a:t>17</a:t>
            </a:fld>
            <a:endParaRPr lang="en-US" altLang="zh-CN" dirty="0"/>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BA399-D59C-4683-8F29-F536DCE44433}" type="slidenum">
              <a:rPr lang="en-US" altLang="zh-CN"/>
              <a:pPr/>
              <a:t>18</a:t>
            </a:fld>
            <a:endParaRPr lang="en-US" altLang="zh-CN" dirty="0"/>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r>
              <a:rPr lang="en-US" altLang="zh-CN" dirty="0" smtClean="0"/>
              <a:t>EER</a:t>
            </a:r>
            <a:r>
              <a:rPr lang="zh-CN" altLang="en-US" dirty="0" smtClean="0"/>
              <a:t>：</a:t>
            </a:r>
            <a:r>
              <a:rPr lang="en-US" altLang="zh-CN" dirty="0" smtClean="0"/>
              <a:t>enhanced/extended  entity–relationship</a:t>
            </a:r>
          </a:p>
          <a:p>
            <a:endParaRPr lang="en-US" altLang="zh-CN" dirty="0" smtClean="0"/>
          </a:p>
          <a:p>
            <a:r>
              <a:rPr lang="zh-CN" altLang="en-US" dirty="0" smtClean="0"/>
              <a:t>增加：</a:t>
            </a:r>
            <a:r>
              <a:rPr lang="en-US" altLang="zh-CN" dirty="0" smtClean="0"/>
              <a:t> subclass and superclass</a:t>
            </a:r>
            <a:r>
              <a:rPr lang="zh-CN" altLang="en-US" dirty="0" smtClean="0"/>
              <a:t>；</a:t>
            </a:r>
            <a:r>
              <a:rPr lang="en-US" altLang="zh-CN" dirty="0" smtClean="0"/>
              <a:t>specialization and generalization</a:t>
            </a:r>
            <a:r>
              <a:rPr lang="zh-CN" altLang="en-US" baseline="0" dirty="0" smtClean="0"/>
              <a:t>；</a:t>
            </a:r>
            <a:r>
              <a:rPr lang="en-US" altLang="zh-CN" dirty="0" smtClean="0"/>
              <a:t>a union type</a:t>
            </a:r>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FFD176-1BEA-473E-8840-8E465682EBC9}" type="slidenum">
              <a:rPr lang="en-US" altLang="zh-CN"/>
              <a:pPr/>
              <a:t>19</a:t>
            </a:fld>
            <a:endParaRPr lang="en-US" altLang="zh-CN" dirty="0"/>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r>
              <a:rPr lang="zh-CN" altLang="en-US" dirty="0" smtClean="0"/>
              <a:t>联系：</a:t>
            </a:r>
            <a:r>
              <a:rPr lang="en-US" altLang="zh-CN" dirty="0" smtClean="0"/>
              <a:t>association</a:t>
            </a: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1BEBFD-52C6-417E-8A3C-E189B2E3C534}" type="slidenum">
              <a:rPr lang="en-US" altLang="zh-CN"/>
              <a:pPr/>
              <a:t>2</a:t>
            </a:fld>
            <a:endParaRPr lang="en-US" altLang="zh-CN" dirty="0"/>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ltLang="zh-CN" dirty="0" smtClean="0"/>
              <a:t>EER</a:t>
            </a:r>
            <a:r>
              <a:rPr lang="zh-CN" altLang="en-US" dirty="0" smtClean="0"/>
              <a:t>：</a:t>
            </a:r>
            <a:r>
              <a:rPr lang="en-US" altLang="zh-CN" dirty="0" smtClean="0"/>
              <a:t>Enhanced</a:t>
            </a:r>
            <a:r>
              <a:rPr lang="en-US" altLang="zh-CN" baseline="0" dirty="0" smtClean="0"/>
              <a:t>-ER or Extended-ER</a:t>
            </a:r>
            <a:r>
              <a:rPr lang="zh-CN" altLang="en-US" baseline="0" dirty="0" smtClean="0"/>
              <a:t>，包含所有</a:t>
            </a:r>
            <a:r>
              <a:rPr lang="en-US" altLang="zh-CN" baseline="0" dirty="0" smtClean="0"/>
              <a:t>ER</a:t>
            </a:r>
            <a:r>
              <a:rPr lang="zh-CN" altLang="en-US" baseline="0" dirty="0" smtClean="0"/>
              <a:t>模型的概念、子类</a:t>
            </a:r>
            <a:r>
              <a:rPr lang="en-US" altLang="zh-CN" baseline="0" dirty="0" smtClean="0"/>
              <a:t>(subclass)/</a:t>
            </a:r>
            <a:r>
              <a:rPr lang="zh-CN" altLang="en-US" baseline="0" dirty="0" smtClean="0"/>
              <a:t>超类</a:t>
            </a:r>
            <a:r>
              <a:rPr lang="en-US" altLang="zh-CN" baseline="0" dirty="0" smtClean="0"/>
              <a:t>(superclass)</a:t>
            </a:r>
            <a:r>
              <a:rPr lang="zh-CN" altLang="en-US" baseline="0" dirty="0" smtClean="0"/>
              <a:t>、特殊化</a:t>
            </a:r>
            <a:r>
              <a:rPr lang="en-US" altLang="zh-CN" baseline="0" dirty="0" smtClean="0"/>
              <a:t>(specialization)/</a:t>
            </a:r>
            <a:r>
              <a:rPr lang="zh-CN" altLang="en-US" baseline="0" dirty="0" smtClean="0"/>
              <a:t>一般化</a:t>
            </a:r>
            <a:r>
              <a:rPr lang="en-US" altLang="zh-CN" baseline="0" dirty="0" smtClean="0"/>
              <a:t>(generalization)</a:t>
            </a:r>
            <a:r>
              <a:rPr lang="zh-CN" altLang="en-US" baseline="0" dirty="0" smtClean="0"/>
              <a:t>、分类</a:t>
            </a:r>
            <a:r>
              <a:rPr lang="en-US" altLang="zh-CN" baseline="0" dirty="0" smtClean="0"/>
              <a:t>(category)/</a:t>
            </a:r>
            <a:r>
              <a:rPr lang="zh-CN" altLang="en-US" baseline="0" dirty="0" smtClean="0"/>
              <a:t>联合</a:t>
            </a:r>
            <a:r>
              <a:rPr lang="en-US" altLang="zh-CN" baseline="0" dirty="0" smtClean="0"/>
              <a:t>(union type)</a:t>
            </a:r>
            <a:r>
              <a:rPr lang="zh-CN" altLang="en-US" baseline="0" dirty="0" smtClean="0"/>
              <a:t>、属性和继承</a:t>
            </a:r>
            <a:r>
              <a:rPr lang="en-US" altLang="zh-CN" baseline="0" dirty="0" smtClean="0"/>
              <a:t>(inheritance)</a:t>
            </a:r>
            <a:r>
              <a:rPr lang="zh-CN" altLang="en-US" baseline="0" dirty="0" smtClean="0"/>
              <a:t>。</a:t>
            </a:r>
            <a:endParaRPr lang="en-US" altLang="zh-CN" baseline="0" dirty="0" smtClean="0"/>
          </a:p>
          <a:p>
            <a:endParaRPr lang="en-US" altLang="zh-CN" baseline="0" dirty="0" smtClean="0"/>
          </a:p>
          <a:p>
            <a:r>
              <a:rPr lang="en-US" altLang="zh-CN" dirty="0" smtClean="0"/>
              <a:t>The EER Model includes all of the modelling concepts introduced by the ER model. Additionally it includes the concepts of a subclass and superclass, along with the concepts of </a:t>
            </a:r>
            <a:r>
              <a:rPr lang="en-US" altLang="zh-CN" dirty="0" err="1" smtClean="0"/>
              <a:t>specialisation</a:t>
            </a:r>
            <a:r>
              <a:rPr lang="en-US" altLang="zh-CN" dirty="0" smtClean="0"/>
              <a:t> and </a:t>
            </a:r>
            <a:r>
              <a:rPr lang="en-US" altLang="zh-CN" dirty="0" err="1" smtClean="0"/>
              <a:t>generalisation</a:t>
            </a:r>
            <a:r>
              <a:rPr lang="en-US" altLang="zh-CN" dirty="0" smtClean="0"/>
              <a:t>. Furthermore, it introduces the concept of a union type or category, which is used to represent a collection of objects that is the union of objects of different entity types.</a:t>
            </a:r>
          </a:p>
          <a:p>
            <a:endParaRPr lang="en-US" altLang="zh-CN" dirty="0" smtClean="0"/>
          </a:p>
          <a:p>
            <a:r>
              <a:rPr lang="zh-CN" altLang="en-US" dirty="0" smtClean="0"/>
              <a:t>埃德加</a:t>
            </a:r>
            <a:r>
              <a:rPr lang="en-US" altLang="zh-CN" dirty="0" smtClean="0"/>
              <a:t>·</a:t>
            </a:r>
            <a:r>
              <a:rPr lang="zh-CN" altLang="en-US" dirty="0" smtClean="0"/>
              <a:t>弗兰克</a:t>
            </a:r>
            <a:r>
              <a:rPr lang="en-US" altLang="zh-CN" dirty="0" smtClean="0"/>
              <a:t>·</a:t>
            </a:r>
            <a:r>
              <a:rPr lang="zh-CN" altLang="en-US" dirty="0" smtClean="0"/>
              <a:t>科德</a:t>
            </a:r>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E4FAC-DC6A-4C1F-B127-1E3FC1C7FE00}" type="slidenum">
              <a:rPr lang="en-US" altLang="zh-CN"/>
              <a:pPr/>
              <a:t>20</a:t>
            </a:fld>
            <a:endParaRPr lang="en-US" altLang="zh-CN" dirty="0"/>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F3194-8608-4234-82D4-C63438A9EDDE}" type="slidenum">
              <a:rPr lang="en-US" altLang="zh-CN"/>
              <a:pPr/>
              <a:t>21</a:t>
            </a:fld>
            <a:endParaRPr lang="en-US" altLang="zh-CN" dirty="0"/>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r>
              <a:rPr lang="zh-CN" altLang="en-US" dirty="0"/>
              <a:t>可举例，划</a:t>
            </a:r>
            <a:r>
              <a:rPr lang="zh-CN" altLang="en-US" dirty="0">
                <a:latin typeface="Arial"/>
              </a:rPr>
              <a:t>“</a:t>
            </a:r>
            <a:r>
              <a:rPr lang="zh-CN" altLang="en-US" dirty="0"/>
              <a:t>经理</a:t>
            </a:r>
            <a:r>
              <a:rPr lang="zh-CN" altLang="en-US" dirty="0">
                <a:latin typeface="Arial"/>
              </a:rPr>
              <a:t>”</a:t>
            </a:r>
            <a:r>
              <a:rPr lang="zh-CN" altLang="en-US" dirty="0"/>
              <a:t>和</a:t>
            </a:r>
            <a:r>
              <a:rPr lang="zh-CN" altLang="en-US" dirty="0">
                <a:latin typeface="Arial"/>
              </a:rPr>
              <a:t>“</a:t>
            </a:r>
            <a:r>
              <a:rPr lang="zh-CN" altLang="en-US" dirty="0"/>
              <a:t>员工</a:t>
            </a:r>
            <a:r>
              <a:rPr lang="zh-CN" altLang="en-US" dirty="0">
                <a:latin typeface="Arial"/>
              </a:rPr>
              <a:t>”</a:t>
            </a:r>
            <a:r>
              <a:rPr lang="zh-CN" altLang="en-US" dirty="0"/>
              <a:t>的二维表参加说明，表达了</a:t>
            </a:r>
            <a:r>
              <a:rPr lang="en-US" altLang="zh-CN" dirty="0"/>
              <a:t>1</a:t>
            </a:r>
            <a:r>
              <a:rPr lang="zh-CN" altLang="en-US" dirty="0"/>
              <a:t>：</a:t>
            </a:r>
            <a:r>
              <a:rPr lang="en-US" altLang="zh-CN" dirty="0"/>
              <a:t>N</a:t>
            </a:r>
            <a:r>
              <a:rPr lang="zh-CN" altLang="en-US" dirty="0"/>
              <a:t>关系</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4E1B05-8258-4C38-A839-860C2205C53F}" type="slidenum">
              <a:rPr lang="en-US" altLang="zh-CN"/>
              <a:pPr/>
              <a:t>22</a:t>
            </a:fld>
            <a:endParaRPr lang="en-US" altLang="zh-CN" dirty="0"/>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r>
              <a:rPr lang="zh-CN" altLang="en-US" dirty="0"/>
              <a:t>可举例，划</a:t>
            </a:r>
            <a:r>
              <a:rPr lang="zh-CN" altLang="en-US" dirty="0">
                <a:latin typeface="Arial"/>
              </a:rPr>
              <a:t>“</a:t>
            </a:r>
            <a:r>
              <a:rPr lang="zh-CN" altLang="en-US" dirty="0"/>
              <a:t>学生</a:t>
            </a:r>
            <a:r>
              <a:rPr lang="zh-CN" altLang="en-US" dirty="0">
                <a:latin typeface="Arial"/>
              </a:rPr>
              <a:t>”</a:t>
            </a:r>
            <a:r>
              <a:rPr lang="zh-CN" altLang="en-US" dirty="0"/>
              <a:t>和</a:t>
            </a:r>
            <a:r>
              <a:rPr lang="zh-CN" altLang="en-US" dirty="0">
                <a:latin typeface="Arial"/>
              </a:rPr>
              <a:t>“</a:t>
            </a:r>
            <a:r>
              <a:rPr lang="zh-CN" altLang="en-US" dirty="0"/>
              <a:t>书</a:t>
            </a:r>
            <a:r>
              <a:rPr lang="zh-CN" altLang="en-US" dirty="0">
                <a:latin typeface="Arial"/>
              </a:rPr>
              <a:t>”</a:t>
            </a:r>
            <a:r>
              <a:rPr lang="zh-CN" altLang="en-US" dirty="0"/>
              <a:t>的二维表参加说明，表达了</a:t>
            </a:r>
            <a:r>
              <a:rPr lang="en-US" altLang="zh-CN" dirty="0"/>
              <a:t>M</a:t>
            </a:r>
            <a:r>
              <a:rPr lang="zh-CN" altLang="en-US" dirty="0"/>
              <a:t>：</a:t>
            </a:r>
            <a:r>
              <a:rPr lang="en-US" altLang="zh-CN" dirty="0"/>
              <a:t>N</a:t>
            </a:r>
            <a:r>
              <a:rPr lang="zh-CN" altLang="en-US" dirty="0"/>
              <a:t>关系</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3FD900-92A2-4192-82D8-9DDDC7BC2429}" type="slidenum">
              <a:rPr lang="en-US" altLang="zh-CN"/>
              <a:pPr/>
              <a:t>23</a:t>
            </a:fld>
            <a:endParaRPr lang="en-US" altLang="zh-CN" dirty="0"/>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r>
              <a:rPr lang="zh-CN" altLang="en-US" dirty="0"/>
              <a:t>可举例，划</a:t>
            </a:r>
            <a:r>
              <a:rPr lang="zh-CN" altLang="en-US" dirty="0">
                <a:latin typeface="Arial"/>
              </a:rPr>
              <a:t>“</a:t>
            </a:r>
            <a:r>
              <a:rPr lang="zh-CN" altLang="en-US" dirty="0"/>
              <a:t>学生</a:t>
            </a:r>
            <a:r>
              <a:rPr lang="zh-CN" altLang="en-US" dirty="0">
                <a:latin typeface="Arial"/>
              </a:rPr>
              <a:t>”</a:t>
            </a:r>
            <a:r>
              <a:rPr lang="zh-CN" altLang="en-US" dirty="0"/>
              <a:t>和</a:t>
            </a:r>
            <a:r>
              <a:rPr lang="zh-CN" altLang="en-US" dirty="0">
                <a:latin typeface="Arial"/>
              </a:rPr>
              <a:t>“</a:t>
            </a:r>
            <a:r>
              <a:rPr lang="zh-CN" altLang="en-US" dirty="0"/>
              <a:t>书</a:t>
            </a:r>
            <a:r>
              <a:rPr lang="zh-CN" altLang="en-US" dirty="0">
                <a:latin typeface="Arial"/>
              </a:rPr>
              <a:t>”</a:t>
            </a:r>
            <a:r>
              <a:rPr lang="zh-CN" altLang="en-US" dirty="0"/>
              <a:t>的二维表参加说明，表达了</a:t>
            </a:r>
            <a:r>
              <a:rPr lang="en-US" altLang="zh-CN" dirty="0"/>
              <a:t>1</a:t>
            </a:r>
            <a:r>
              <a:rPr lang="zh-CN" altLang="en-US" dirty="0"/>
              <a:t>：</a:t>
            </a:r>
            <a:r>
              <a:rPr lang="en-US" altLang="zh-CN" dirty="0"/>
              <a:t>N</a:t>
            </a:r>
            <a:r>
              <a:rPr lang="zh-CN" altLang="en-US" dirty="0"/>
              <a:t>关系</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8C859E-7EA8-4D0F-A63B-D83146BF3E09}" type="slidenum">
              <a:rPr lang="en-US" altLang="zh-CN"/>
              <a:pPr/>
              <a:t>24</a:t>
            </a:fld>
            <a:endParaRPr lang="en-US" altLang="zh-CN" dirty="0"/>
          </a:p>
        </p:txBody>
      </p:sp>
      <p:sp>
        <p:nvSpPr>
          <p:cNvPr id="292866" name="Rectangle 2"/>
          <p:cNvSpPr>
            <a:spLocks noGrp="1" noRot="1" noChangeAspect="1" noChangeArrowheads="1" noTextEdit="1"/>
          </p:cNvSpPr>
          <p:nvPr>
            <p:ph type="sldImg"/>
          </p:nvPr>
        </p:nvSpPr>
        <p:spPr>
          <a:ln/>
        </p:spPr>
      </p:sp>
      <p:sp>
        <p:nvSpPr>
          <p:cNvPr id="292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A3E776-BE97-4EEF-B072-D3FB98CC7404}" type="slidenum">
              <a:rPr lang="en-US" altLang="zh-CN"/>
              <a:pPr/>
              <a:t>25</a:t>
            </a:fld>
            <a:endParaRPr lang="en-US" altLang="zh-CN" dirty="0"/>
          </a:p>
        </p:txBody>
      </p:sp>
      <p:sp>
        <p:nvSpPr>
          <p:cNvPr id="294914" name="Rectangle 2"/>
          <p:cNvSpPr>
            <a:spLocks noGrp="1" noRot="1" noChangeAspect="1" noChangeArrowheads="1" noTextEdit="1"/>
          </p:cNvSpPr>
          <p:nvPr>
            <p:ph type="sldImg"/>
          </p:nvPr>
        </p:nvSpPr>
        <p:spPr>
          <a:ln/>
        </p:spPr>
      </p:sp>
      <p:sp>
        <p:nvSpPr>
          <p:cNvPr id="294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A9715D-FC0B-4552-B3FA-6B8AEBF2CF5D}" type="slidenum">
              <a:rPr lang="en-US" altLang="zh-CN"/>
              <a:pPr/>
              <a:t>26</a:t>
            </a:fld>
            <a:endParaRPr lang="en-US" altLang="zh-CN" dirty="0"/>
          </a:p>
        </p:txBody>
      </p:sp>
      <p:sp>
        <p:nvSpPr>
          <p:cNvPr id="296962" name="Rectangle 2"/>
          <p:cNvSpPr>
            <a:spLocks noGrp="1" noRot="1" noChangeAspect="1" noChangeArrowheads="1" noTextEdit="1"/>
          </p:cNvSpPr>
          <p:nvPr>
            <p:ph type="sldImg"/>
          </p:nvPr>
        </p:nvSpPr>
        <p:spPr>
          <a:ln/>
        </p:spPr>
      </p:sp>
      <p:sp>
        <p:nvSpPr>
          <p:cNvPr id="296963" name="Rectangle 3"/>
          <p:cNvSpPr>
            <a:spLocks noGrp="1" noChangeArrowheads="1"/>
          </p:cNvSpPr>
          <p:nvPr>
            <p:ph type="body" idx="1"/>
          </p:nvPr>
        </p:nvSpPr>
        <p:spPr/>
        <p:txBody>
          <a:bodyPr/>
          <a:lstStyle/>
          <a:p>
            <a:r>
              <a:rPr lang="zh-CN" altLang="en-US" dirty="0"/>
              <a:t>可用图形和表格举例说明。可以用汽车组成说明（如一个汽车零件：一个车体，一个底盘和</a:t>
            </a:r>
            <a:r>
              <a:rPr lang="en-US" altLang="zh-CN" dirty="0"/>
              <a:t>4</a:t>
            </a:r>
            <a:r>
              <a:rPr lang="zh-CN" altLang="en-US" dirty="0"/>
              <a:t>个轮胎）。</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3CB4E9-CF7D-41E8-8FE7-E28C3B2FF427}" type="slidenum">
              <a:rPr lang="en-US" altLang="zh-CN"/>
              <a:pPr/>
              <a:t>27</a:t>
            </a:fld>
            <a:endParaRPr lang="en-US" altLang="zh-CN" dirty="0"/>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8A1787-B2BF-42F9-9B9C-5A0FE0CBE7F1}" type="slidenum">
              <a:rPr lang="en-US" altLang="zh-CN"/>
              <a:pPr/>
              <a:t>28</a:t>
            </a:fld>
            <a:endParaRPr lang="en-US" altLang="zh-CN" dirty="0"/>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771E2-A2B3-4FDC-B6D1-3C3D7A41E48A}" type="slidenum">
              <a:rPr lang="en-US" altLang="zh-CN"/>
              <a:pPr/>
              <a:t>29</a:t>
            </a:fld>
            <a:endParaRPr lang="en-US" altLang="zh-CN"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zh-CN" altLang="en-US" dirty="0"/>
              <a:t>再举例，进行说明。</a:t>
            </a:r>
          </a:p>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7C1266-C5C2-49C5-8DA3-D4FC38B6BA8C}" type="slidenum">
              <a:rPr lang="en-US" altLang="zh-CN"/>
              <a:pPr/>
              <a:t>3</a:t>
            </a:fld>
            <a:endParaRPr lang="en-US" altLang="zh-CN" dirty="0"/>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07EAA-B240-4448-B2DE-988229EB983C}" type="slidenum">
              <a:rPr lang="en-US" altLang="zh-CN"/>
              <a:pPr/>
              <a:t>30</a:t>
            </a:fld>
            <a:endParaRPr lang="en-US" altLang="zh-CN" dirty="0"/>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r>
              <a:rPr lang="zh-CN" altLang="en-US" dirty="0"/>
              <a:t>再举例，进行说明。</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726633-371A-4ED6-8FF8-310E63AAAB29}" type="slidenum">
              <a:rPr lang="en-US" altLang="zh-CN"/>
              <a:pPr/>
              <a:t>31</a:t>
            </a:fld>
            <a:endParaRPr lang="en-US" altLang="zh-CN"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zh-CN" altLang="en-US" dirty="0"/>
              <a:t>再举例，进行说明。</a:t>
            </a:r>
          </a:p>
          <a:p>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2789DD-91EB-4A4F-B089-3C6C604D6824}" type="slidenum">
              <a:rPr lang="en-US" altLang="zh-CN"/>
              <a:pPr/>
              <a:t>32</a:t>
            </a:fld>
            <a:endParaRPr lang="en-US" altLang="zh-CN"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DD267-F3AE-4DDC-B9C4-F95E221503F5}" type="slidenum">
              <a:rPr lang="en-US" altLang="zh-CN"/>
              <a:pPr/>
              <a:t>33</a:t>
            </a:fld>
            <a:endParaRPr lang="en-US" altLang="zh-CN" dirty="0"/>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BA513-935E-472C-80E6-775C20110C89}" type="slidenum">
              <a:rPr lang="en-US" altLang="zh-CN"/>
              <a:pPr/>
              <a:t>34</a:t>
            </a:fld>
            <a:endParaRPr lang="en-US" altLang="zh-CN"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l-GR" altLang="zh-CN" dirty="0" smtClean="0"/>
              <a:t>σ</a:t>
            </a:r>
            <a:r>
              <a:rPr lang="zh-CN" altLang="en-US" dirty="0" smtClean="0"/>
              <a:t>：</a:t>
            </a:r>
            <a:r>
              <a:rPr lang="en-US" altLang="zh-CN" dirty="0" smtClean="0"/>
              <a:t>sigma</a:t>
            </a:r>
            <a:endParaRPr lang="zh-CN" altLang="en-US" dirty="0"/>
          </a:p>
          <a:p>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CE214A-299A-4AB2-AD5D-C29834B81F1C}" type="slidenum">
              <a:rPr lang="en-US" altLang="zh-CN"/>
              <a:pPr/>
              <a:t>35</a:t>
            </a:fld>
            <a:endParaRPr lang="en-US" altLang="zh-CN" dirty="0"/>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524FE-6D1F-4C8A-B507-14D5DF7C0C69}" type="slidenum">
              <a:rPr lang="en-US" altLang="zh-CN"/>
              <a:pPr/>
              <a:t>36</a:t>
            </a:fld>
            <a:endParaRPr lang="en-US" altLang="zh-CN" dirty="0"/>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D0CC8-C71A-4517-8300-6CE396ECAD17}" type="slidenum">
              <a:rPr lang="en-US" altLang="zh-CN"/>
              <a:pPr/>
              <a:t>37</a:t>
            </a:fld>
            <a:endParaRPr lang="en-US" altLang="zh-CN" dirty="0"/>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98F6EE-D0B7-4C8B-B060-E885DCBDAA72}" type="slidenum">
              <a:rPr lang="en-US" altLang="zh-CN"/>
              <a:pPr/>
              <a:t>38</a:t>
            </a:fld>
            <a:endParaRPr lang="en-US" altLang="zh-CN"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8AEBB7-451A-48F4-A2E8-F38592B031BD}" type="slidenum">
              <a:rPr lang="en-US" altLang="zh-CN"/>
              <a:pPr/>
              <a:t>39</a:t>
            </a:fld>
            <a:endParaRPr lang="en-US" altLang="zh-CN"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F918B-8226-4ECE-9AAA-554F58CDFDC9}" type="slidenum">
              <a:rPr lang="en-US" altLang="zh-CN"/>
              <a:pPr/>
              <a:t>4</a:t>
            </a:fld>
            <a:endParaRPr lang="en-US" altLang="zh-CN" dirty="0"/>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r>
              <a:rPr lang="zh-CN" altLang="en-US" dirty="0" smtClean="0"/>
              <a:t>基础与序数（</a:t>
            </a:r>
            <a:r>
              <a:rPr lang="en-US" altLang="zh-CN" dirty="0" smtClean="0"/>
              <a:t>ordinal number</a:t>
            </a:r>
            <a:r>
              <a:rPr lang="zh-CN" altLang="en-US" dirty="0" smtClean="0"/>
              <a:t>）相对：</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等是基数，</a:t>
            </a:r>
            <a:r>
              <a:rPr lang="en-US" altLang="zh-CN" dirty="0" smtClean="0"/>
              <a:t>first</a:t>
            </a:r>
            <a:r>
              <a:rPr lang="zh-CN" altLang="en-US" dirty="0" smtClean="0"/>
              <a:t>、</a:t>
            </a:r>
            <a:r>
              <a:rPr lang="en-US" altLang="zh-CN" dirty="0" smtClean="0"/>
              <a:t>second</a:t>
            </a:r>
            <a:r>
              <a:rPr lang="zh-CN" altLang="en-US" dirty="0" smtClean="0"/>
              <a:t>、</a:t>
            </a:r>
            <a:r>
              <a:rPr lang="en-US" altLang="zh-CN" dirty="0" smtClean="0"/>
              <a:t>third</a:t>
            </a:r>
            <a:r>
              <a:rPr lang="zh-CN" altLang="en-US" dirty="0" smtClean="0"/>
              <a:t>等就是序数</a:t>
            </a:r>
            <a:endParaRPr lang="en-US" altLang="zh-CN" dirty="0" smtClean="0"/>
          </a:p>
          <a:p>
            <a:endParaRPr lang="en-US" altLang="zh-CN" dirty="0" smtClean="0"/>
          </a:p>
          <a:p>
            <a:r>
              <a:rPr lang="zh-CN" altLang="en-US" dirty="0" smtClean="0"/>
              <a:t>域和需求有关，例如，大学中的职称（教授，副教授，讲师，助教），中学的职称（高工，工程师，助工）</a:t>
            </a:r>
          </a:p>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5F17F0-4830-485B-8118-1C964C680F20}" type="slidenum">
              <a:rPr lang="en-US" altLang="zh-CN"/>
              <a:pPr/>
              <a:t>40</a:t>
            </a:fld>
            <a:endParaRPr lang="en-US" altLang="zh-CN"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1D4515-C095-4BF9-82C0-A846141CC542}" type="slidenum">
              <a:rPr lang="en-US" altLang="zh-CN"/>
              <a:pPr/>
              <a:t>41</a:t>
            </a:fld>
            <a:endParaRPr lang="en-US" altLang="zh-CN" dirty="0"/>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5A6E67-B8E1-4F5F-BC4F-F37873152F30}" type="slidenum">
              <a:rPr lang="en-US" altLang="zh-CN"/>
              <a:pPr/>
              <a:t>42</a:t>
            </a:fld>
            <a:endParaRPr lang="en-US" altLang="zh-CN"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zh-CN" altLang="en-US" dirty="0" smtClean="0"/>
              <a:t>象集的本质是一次选择运算和一次投影运算。</a:t>
            </a:r>
            <a:endParaRPr lang="en-US" altLang="zh-CN"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D61424-46F7-4077-A017-486D0DD9055F}" type="slidenum">
              <a:rPr lang="en-US" altLang="zh-CN"/>
              <a:pPr/>
              <a:t>43</a:t>
            </a:fld>
            <a:endParaRPr lang="en-US" altLang="zh-CN"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3136F-0185-4CA3-B8B8-B4CCC5EC0877}" type="slidenum">
              <a:rPr lang="en-US" altLang="zh-CN"/>
              <a:pPr/>
              <a:t>44</a:t>
            </a:fld>
            <a:endParaRPr lang="en-US" altLang="zh-CN"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zh-CN" altLang="en-US" dirty="0" smtClean="0"/>
              <a:t>用来描述客体的性质或关系，属于离散数学数理逻辑部分的内容。</a:t>
            </a:r>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5D071-852C-48A5-AE8F-A55C7D1780BD}" type="slidenum">
              <a:rPr lang="en-US" altLang="zh-CN"/>
              <a:pPr/>
              <a:t>45</a:t>
            </a:fld>
            <a:endParaRPr lang="en-US" altLang="zh-CN" dirty="0"/>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r>
              <a:rPr lang="el-GR" altLang="zh-CN" dirty="0" smtClean="0"/>
              <a:t>Φφ</a:t>
            </a:r>
            <a:r>
              <a:rPr lang="zh-CN" altLang="en-US" dirty="0" smtClean="0"/>
              <a:t>：</a:t>
            </a:r>
            <a:r>
              <a:rPr lang="en-US" altLang="zh-CN" dirty="0" smtClean="0"/>
              <a:t>/ˈ</a:t>
            </a:r>
            <a:r>
              <a:rPr lang="en-US" altLang="zh-CN" dirty="0" err="1" smtClean="0"/>
              <a:t>faɪ</a:t>
            </a:r>
            <a:r>
              <a:rPr lang="en-US" altLang="zh-CN" dirty="0" smtClean="0"/>
              <a:t>/</a:t>
            </a:r>
          </a:p>
          <a:p>
            <a:endParaRPr lang="en-US" altLang="zh-CN" dirty="0" smtClean="0"/>
          </a:p>
          <a:p>
            <a:r>
              <a:rPr lang="zh-CN" altLang="en-US" dirty="0" smtClean="0"/>
              <a:t>原子公式：</a:t>
            </a:r>
            <a:r>
              <a:rPr lang="en-US" altLang="zh-CN" dirty="0" smtClean="0"/>
              <a:t>Atomic formula</a:t>
            </a:r>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518C38-831C-4549-8B2A-35193659149E}" type="slidenum">
              <a:rPr lang="en-US" altLang="zh-CN"/>
              <a:pPr/>
              <a:t>46</a:t>
            </a:fld>
            <a:endParaRPr lang="en-US" altLang="zh-CN" dirty="0"/>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el-GR" altLang="zh-CN" dirty="0" smtClean="0"/>
              <a:t>Θθ</a:t>
            </a:r>
            <a:r>
              <a:rPr lang="zh-CN" altLang="en-US" dirty="0" smtClean="0"/>
              <a:t>：</a:t>
            </a:r>
            <a:r>
              <a:rPr lang="el-GR" altLang="zh-CN" dirty="0" smtClean="0"/>
              <a:t>/ˈθ</a:t>
            </a:r>
            <a:r>
              <a:rPr lang="en-US" altLang="zh-CN" dirty="0" err="1" smtClean="0"/>
              <a:t>iːtə</a:t>
            </a:r>
            <a:r>
              <a:rPr lang="en-US" altLang="zh-CN" dirty="0" smtClean="0"/>
              <a:t>/</a:t>
            </a:r>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8520E-6BD2-4965-B707-B9C0C7A37FFD}" type="slidenum">
              <a:rPr lang="en-US" altLang="zh-CN"/>
              <a:pPr/>
              <a:t>47</a:t>
            </a:fld>
            <a:endParaRPr lang="en-US" altLang="zh-CN" dirty="0"/>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814789-D593-4AA1-A54B-87CEB0B7442A}" type="slidenum">
              <a:rPr lang="en-US" altLang="zh-CN"/>
              <a:pPr/>
              <a:t>48</a:t>
            </a:fld>
            <a:endParaRPr lang="en-US" altLang="zh-CN" dirty="0"/>
          </a:p>
        </p:txBody>
      </p:sp>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r>
              <a:rPr lang="zh-CN" altLang="en-US" dirty="0"/>
              <a:t>存在量词：若有一个</a:t>
            </a:r>
            <a:r>
              <a:rPr lang="en-US" altLang="zh-CN" dirty="0"/>
              <a:t>t</a:t>
            </a:r>
            <a:r>
              <a:rPr lang="zh-CN" altLang="en-US" dirty="0"/>
              <a:t>使</a:t>
            </a:r>
            <a:r>
              <a:rPr lang="en-US" altLang="zh-CN" dirty="0"/>
              <a:t>FAI</a:t>
            </a:r>
            <a:r>
              <a:rPr lang="zh-CN" altLang="en-US" dirty="0"/>
              <a:t>为真，则  存在量词（</a:t>
            </a:r>
            <a:r>
              <a:rPr lang="en-US" altLang="zh-CN" dirty="0"/>
              <a:t>FAI</a:t>
            </a:r>
            <a:r>
              <a:rPr lang="zh-CN" altLang="en-US" dirty="0"/>
              <a:t>）为真，否则为假；</a:t>
            </a:r>
          </a:p>
          <a:p>
            <a:r>
              <a:rPr lang="zh-CN" altLang="en-US" dirty="0"/>
              <a:t>全程量词：如果对于所有</a:t>
            </a:r>
            <a:r>
              <a:rPr lang="en-US" altLang="zh-CN" dirty="0"/>
              <a:t>t</a:t>
            </a:r>
            <a:r>
              <a:rPr lang="zh-CN" altLang="en-US" dirty="0"/>
              <a:t>，都使</a:t>
            </a:r>
            <a:r>
              <a:rPr lang="en-US" altLang="zh-CN" dirty="0"/>
              <a:t>FAI</a:t>
            </a:r>
            <a:r>
              <a:rPr lang="zh-CN" altLang="en-US" dirty="0"/>
              <a:t>为真，则  全程量词（</a:t>
            </a:r>
            <a:r>
              <a:rPr lang="en-US" altLang="zh-CN" dirty="0"/>
              <a:t>FAI</a:t>
            </a:r>
            <a:r>
              <a:rPr lang="zh-CN" altLang="en-US" dirty="0"/>
              <a:t>）为真，否则为假；</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BCAE64-93F2-442C-95AC-BEF9FD7E2A15}" type="slidenum">
              <a:rPr lang="en-US" altLang="zh-CN"/>
              <a:pPr/>
              <a:t>49</a:t>
            </a:fld>
            <a:endParaRPr lang="en-US" altLang="zh-CN" dirty="0"/>
          </a:p>
        </p:txBody>
      </p:sp>
      <p:sp>
        <p:nvSpPr>
          <p:cNvPr id="249858" name="Rectangle 2"/>
          <p:cNvSpPr>
            <a:spLocks noGrp="1" noRot="1" noChangeAspect="1" noChangeArrowheads="1" noTextEdit="1"/>
          </p:cNvSpPr>
          <p:nvPr>
            <p:ph type="sldImg"/>
          </p:nvPr>
        </p:nvSpPr>
        <p:spPr>
          <a:ln/>
        </p:spPr>
      </p:sp>
      <p:sp>
        <p:nvSpPr>
          <p:cNvPr id="249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9AD407-A582-4435-BF9A-64197EF7B7D4}" type="slidenum">
              <a:rPr lang="en-US" altLang="zh-CN"/>
              <a:pPr/>
              <a:t>5</a:t>
            </a:fld>
            <a:endParaRPr lang="en-US" altLang="zh-CN" dirty="0"/>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r>
              <a:rPr lang="en-US" altLang="zh-CN" dirty="0" smtClean="0"/>
              <a:t>Cartesian</a:t>
            </a:r>
            <a:r>
              <a:rPr lang="zh-CN" altLang="en-US" dirty="0" smtClean="0"/>
              <a:t>：</a:t>
            </a:r>
            <a:r>
              <a:rPr lang="en-US" altLang="zh-CN" dirty="0" smtClean="0"/>
              <a:t>[</a:t>
            </a:r>
            <a:r>
              <a:rPr lang="en-US" altLang="zh-CN" dirty="0" err="1" smtClean="0"/>
              <a:t>kɑ</a:t>
            </a:r>
            <a:r>
              <a:rPr lang="en-US" altLang="zh-CN" dirty="0" smtClean="0"/>
              <a:t>ːˈ</a:t>
            </a:r>
            <a:r>
              <a:rPr lang="en-US" altLang="zh-CN" dirty="0" err="1" smtClean="0"/>
              <a:t>tiːzɪən</a:t>
            </a:r>
            <a:r>
              <a:rPr lang="en-US" altLang="zh-CN" dirty="0" smtClean="0"/>
              <a:t> -</a:t>
            </a:r>
            <a:r>
              <a:rPr lang="en-US" altLang="zh-CN" dirty="0" err="1" smtClean="0"/>
              <a:t>ʒjən</a:t>
            </a:r>
            <a:r>
              <a:rPr lang="en-US" altLang="zh-CN" dirty="0" smtClean="0"/>
              <a:t>]</a:t>
            </a:r>
          </a:p>
          <a:p>
            <a:endParaRPr lang="en-US" altLang="zh-CN" dirty="0" smtClean="0"/>
          </a:p>
          <a:p>
            <a:r>
              <a:rPr lang="zh-CN" altLang="en-US" dirty="0" smtClean="0"/>
              <a:t>笛卡尔积又称为直积</a:t>
            </a:r>
            <a:endParaRPr lang="en-US" altLang="zh-CN" dirty="0" smtClean="0"/>
          </a:p>
          <a:p>
            <a:endParaRPr lang="en-US" altLang="zh-CN" dirty="0" smtClean="0"/>
          </a:p>
          <a:p>
            <a:r>
              <a:rPr lang="zh-CN" altLang="en-US" dirty="0" smtClean="0"/>
              <a:t>∏：</a:t>
            </a:r>
            <a:r>
              <a:rPr lang="en-US" altLang="zh-CN" dirty="0" smtClean="0"/>
              <a:t>pie</a:t>
            </a:r>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B0F794-9518-479E-9D2D-3EAFC2C0CEB9}" type="slidenum">
              <a:rPr lang="en-US" altLang="zh-CN"/>
              <a:pPr/>
              <a:t>50</a:t>
            </a:fld>
            <a:endParaRPr lang="en-US" altLang="zh-CN" dirty="0"/>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4BE36-0D9E-4C0A-884D-6E8BFD798400}" type="slidenum">
              <a:rPr lang="en-US" altLang="zh-CN"/>
              <a:pPr/>
              <a:t>51</a:t>
            </a:fld>
            <a:endParaRPr lang="en-US" altLang="zh-CN" dirty="0"/>
          </a:p>
        </p:txBody>
      </p:sp>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r>
              <a:rPr lang="en-US" altLang="zh-CN" dirty="0" smtClean="0"/>
              <a:t>F</a:t>
            </a:r>
            <a:r>
              <a:rPr lang="en-US" altLang="zh-CN" baseline="0" dirty="0" smtClean="0"/>
              <a:t> </a:t>
            </a:r>
            <a:r>
              <a:rPr lang="en-US" altLang="zh-CN" baseline="0" dirty="0" smtClean="0">
                <a:sym typeface="Wingdings" panose="05000000000000000000" pitchFamily="2" charset="2"/>
              </a:rPr>
              <a:t>&lt;=&gt; F’</a:t>
            </a:r>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74354-9D02-4F8D-A2E3-9D3D3C9B36C0}" type="slidenum">
              <a:rPr lang="en-US" altLang="zh-CN"/>
              <a:pPr/>
              <a:t>52</a:t>
            </a:fld>
            <a:endParaRPr lang="en-US" altLang="zh-CN" dirty="0"/>
          </a:p>
        </p:txBody>
      </p:sp>
      <p:sp>
        <p:nvSpPr>
          <p:cNvPr id="254978" name="Rectangle 2"/>
          <p:cNvSpPr>
            <a:spLocks noGrp="1" noRot="1" noChangeAspect="1" noChangeArrowheads="1" noTextEdit="1"/>
          </p:cNvSpPr>
          <p:nvPr>
            <p:ph type="sldImg"/>
          </p:nvPr>
        </p:nvSpPr>
        <p:spPr>
          <a:ln/>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2F97CA-995E-4440-B870-0C09D061BA32}" type="slidenum">
              <a:rPr lang="en-US" altLang="zh-CN"/>
              <a:pPr/>
              <a:t>53</a:t>
            </a:fld>
            <a:endParaRPr lang="en-US" altLang="zh-CN" dirty="0"/>
          </a:p>
        </p:txBody>
      </p:sp>
      <p:sp>
        <p:nvSpPr>
          <p:cNvPr id="257026" name="Rectangle 2"/>
          <p:cNvSpPr>
            <a:spLocks noGrp="1" noRot="1" noChangeAspect="1" noChangeArrowheads="1" noTextEdit="1"/>
          </p:cNvSpPr>
          <p:nvPr>
            <p:ph type="sldImg"/>
          </p:nvPr>
        </p:nvSpPr>
        <p:spPr>
          <a:ln/>
        </p:spPr>
      </p:sp>
      <p:sp>
        <p:nvSpPr>
          <p:cNvPr id="257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F46C17-86A5-4E7D-B3EB-94A78542FA43}" type="slidenum">
              <a:rPr lang="en-US" altLang="zh-CN"/>
              <a:pPr/>
              <a:t>54</a:t>
            </a:fld>
            <a:endParaRPr lang="en-US" altLang="zh-CN" dirty="0"/>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A4E149-71D8-453C-AC1D-124C6E413685}" type="slidenum">
              <a:rPr lang="en-US" altLang="zh-CN"/>
              <a:pPr/>
              <a:t>55</a:t>
            </a:fld>
            <a:endParaRPr lang="en-US" altLang="zh-CN" dirty="0"/>
          </a:p>
        </p:txBody>
      </p:sp>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CEAEB-30CE-4966-BA4D-5B7BD000789F}" type="slidenum">
              <a:rPr lang="en-US" altLang="zh-CN"/>
              <a:pPr/>
              <a:t>56</a:t>
            </a:fld>
            <a:endParaRPr lang="en-US" altLang="zh-CN" dirty="0"/>
          </a:p>
        </p:txBody>
      </p:sp>
      <p:sp>
        <p:nvSpPr>
          <p:cNvPr id="252930" name="Rectangle 2"/>
          <p:cNvSpPr>
            <a:spLocks noGrp="1" noRot="1" noChangeAspect="1" noChangeArrowheads="1" noTextEdit="1"/>
          </p:cNvSpPr>
          <p:nvPr>
            <p:ph type="sldImg"/>
          </p:nvPr>
        </p:nvSpPr>
        <p:spPr>
          <a:ln/>
        </p:spPr>
      </p:sp>
      <p:sp>
        <p:nvSpPr>
          <p:cNvPr id="252931" name="Rectangle 3"/>
          <p:cNvSpPr>
            <a:spLocks noGrp="1" noChangeArrowheads="1"/>
          </p:cNvSpPr>
          <p:nvPr>
            <p:ph type="body" idx="1"/>
          </p:nvPr>
        </p:nvSpPr>
        <p:spPr/>
        <p:txBody>
          <a:bodyPr/>
          <a:lstStyle/>
          <a:p>
            <a:r>
              <a:rPr lang="zh-CN" altLang="en-US" dirty="0"/>
              <a:t>举例，学生信息表（学号，姓名，性别） ＝</a:t>
            </a:r>
            <a:r>
              <a:rPr lang="en-US" altLang="zh-CN" dirty="0"/>
              <a:t>》 R</a:t>
            </a:r>
            <a:r>
              <a:rPr lang="zh-CN" altLang="en-US" dirty="0"/>
              <a:t>（</a:t>
            </a:r>
            <a:r>
              <a:rPr lang="en-US" altLang="zh-CN" dirty="0"/>
              <a:t>t1,t2,t3),t1:</a:t>
            </a:r>
            <a:r>
              <a:rPr lang="zh-CN" altLang="en-US" dirty="0"/>
              <a:t>学号，</a:t>
            </a:r>
            <a:r>
              <a:rPr lang="en-US" altLang="zh-CN" dirty="0"/>
              <a:t>t2:</a:t>
            </a:r>
            <a:r>
              <a:rPr lang="zh-CN" altLang="en-US" dirty="0"/>
              <a:t>姓名，</a:t>
            </a:r>
            <a:r>
              <a:rPr lang="en-US" altLang="zh-CN" dirty="0"/>
              <a:t>t3:</a:t>
            </a:r>
            <a:r>
              <a:rPr lang="zh-CN" altLang="en-US" dirty="0"/>
              <a:t>性别</a:t>
            </a:r>
          </a:p>
          <a:p>
            <a:endParaRPr lang="en-US"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B8B9A-17C6-40AC-B3B1-25844F1C322F}" type="slidenum">
              <a:rPr lang="en-US" altLang="zh-CN"/>
              <a:pPr/>
              <a:t>57</a:t>
            </a:fld>
            <a:endParaRPr lang="en-US" altLang="zh-CN" dirty="0"/>
          </a:p>
        </p:txBody>
      </p:sp>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58FAD-4FCE-4525-B476-DBE2039E239E}" type="slidenum">
              <a:rPr lang="en-US" altLang="zh-CN"/>
              <a:pPr/>
              <a:t>58</a:t>
            </a:fld>
            <a:endParaRPr lang="en-US" altLang="zh-CN" dirty="0"/>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5799B-2B66-4FCD-946E-D6C2EEBB3FA2}" type="slidenum">
              <a:rPr lang="en-US" altLang="zh-CN"/>
              <a:pPr/>
              <a:t>59</a:t>
            </a:fld>
            <a:endParaRPr lang="en-US" altLang="zh-CN" dirty="0"/>
          </a:p>
        </p:txBody>
      </p:sp>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9E6D05-31E8-4147-8202-55FB3158CAD4}" type="slidenum">
              <a:rPr lang="en-US" altLang="zh-CN"/>
              <a:pPr/>
              <a:t>6</a:t>
            </a:fld>
            <a:endParaRPr lang="en-US" altLang="zh-CN" dirty="0"/>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ltLang="zh-CN" dirty="0"/>
              <a:t>D1(</a:t>
            </a:r>
            <a:r>
              <a:rPr lang="en-US" altLang="zh-CN" dirty="0" err="1"/>
              <a:t>a,b</a:t>
            </a:r>
            <a:r>
              <a:rPr lang="en-US" altLang="zh-CN" dirty="0"/>
              <a:t>), D2(</a:t>
            </a:r>
            <a:r>
              <a:rPr lang="en-US" altLang="zh-CN" dirty="0" err="1"/>
              <a:t>c,d</a:t>
            </a:r>
            <a:r>
              <a:rPr lang="en-US" altLang="zh-CN" dirty="0" smtClean="0"/>
              <a:t>), D3(</a:t>
            </a:r>
            <a:r>
              <a:rPr lang="en-US" altLang="zh-CN" dirty="0" err="1" smtClean="0"/>
              <a:t>e,f</a:t>
            </a:r>
            <a:r>
              <a:rPr lang="en-US" altLang="zh-CN" dirty="0"/>
              <a:t>)</a:t>
            </a:r>
            <a:r>
              <a:rPr lang="zh-CN" altLang="en-US" dirty="0"/>
              <a:t>，则</a:t>
            </a:r>
            <a:r>
              <a:rPr lang="en-US" altLang="zh-CN" dirty="0"/>
              <a:t>D1×D2×D3</a:t>
            </a:r>
            <a:r>
              <a:rPr lang="zh-CN" altLang="en-US" dirty="0"/>
              <a:t>＝？（共</a:t>
            </a:r>
            <a:r>
              <a:rPr lang="en-US" altLang="zh-CN" dirty="0"/>
              <a:t>8</a:t>
            </a:r>
            <a:r>
              <a:rPr lang="zh-CN" altLang="en-US" dirty="0"/>
              <a:t>个元组）</a:t>
            </a:r>
            <a:r>
              <a:rPr lang="en-US" altLang="zh-CN" dirty="0"/>
              <a:t>(</a:t>
            </a:r>
            <a:r>
              <a:rPr lang="en-US" altLang="zh-CN" dirty="0" err="1"/>
              <a:t>a,c,e</a:t>
            </a:r>
            <a:r>
              <a:rPr lang="en-US" altLang="zh-CN" dirty="0"/>
              <a:t>) (</a:t>
            </a:r>
            <a:r>
              <a:rPr lang="en-US" altLang="zh-CN" dirty="0" err="1"/>
              <a:t>a,c,f</a:t>
            </a:r>
            <a:r>
              <a:rPr lang="en-US" altLang="zh-CN" dirty="0"/>
              <a:t>) (</a:t>
            </a:r>
            <a:r>
              <a:rPr lang="en-US" altLang="zh-CN" dirty="0" err="1"/>
              <a:t>a,d,e</a:t>
            </a:r>
            <a:r>
              <a:rPr lang="en-US" altLang="zh-CN" dirty="0"/>
              <a:t>) (</a:t>
            </a:r>
            <a:r>
              <a:rPr lang="en-US" altLang="zh-CN" dirty="0" err="1"/>
              <a:t>a,d,f</a:t>
            </a:r>
            <a:r>
              <a:rPr lang="en-US" altLang="zh-CN" dirty="0"/>
              <a:t>)  (</a:t>
            </a:r>
            <a:r>
              <a:rPr lang="en-US" altLang="zh-CN" dirty="0" err="1"/>
              <a:t>b,c,e</a:t>
            </a:r>
            <a:r>
              <a:rPr lang="en-US" altLang="zh-CN" dirty="0"/>
              <a:t>) (</a:t>
            </a:r>
            <a:r>
              <a:rPr lang="en-US" altLang="zh-CN" dirty="0" err="1"/>
              <a:t>b,c,f</a:t>
            </a:r>
            <a:r>
              <a:rPr lang="en-US" altLang="zh-CN" dirty="0"/>
              <a:t>) (</a:t>
            </a:r>
            <a:r>
              <a:rPr lang="en-US" altLang="zh-CN" dirty="0" err="1"/>
              <a:t>b,d,e</a:t>
            </a:r>
            <a:r>
              <a:rPr lang="en-US" altLang="zh-CN" dirty="0"/>
              <a:t>) (</a:t>
            </a:r>
            <a:r>
              <a:rPr lang="en-US" altLang="zh-CN" dirty="0" err="1"/>
              <a:t>b,d,f</a:t>
            </a:r>
            <a:r>
              <a:rPr lang="en-US" altLang="zh-CN" dirty="0"/>
              <a:t>)</a:t>
            </a:r>
          </a:p>
          <a:p>
            <a:endParaRPr lang="en-US"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9A2B39-5F11-4A31-B94A-22623EB067AD}" type="slidenum">
              <a:rPr lang="en-US" altLang="zh-CN"/>
              <a:pPr/>
              <a:t>60</a:t>
            </a:fld>
            <a:endParaRPr lang="en-US" altLang="zh-CN" dirty="0"/>
          </a:p>
        </p:txBody>
      </p:sp>
      <p:sp>
        <p:nvSpPr>
          <p:cNvPr id="271362" name="Rectangle 2"/>
          <p:cNvSpPr>
            <a:spLocks noGrp="1" noRot="1" noChangeAspect="1" noChangeArrowheads="1" noTextEdit="1"/>
          </p:cNvSpPr>
          <p:nvPr>
            <p:ph type="sldImg"/>
          </p:nvPr>
        </p:nvSpPr>
        <p:spPr>
          <a:ln/>
        </p:spPr>
      </p:sp>
      <p:sp>
        <p:nvSpPr>
          <p:cNvPr id="271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3EE-4B1B-4630-8B7C-DFE5AC978492}" type="slidenum">
              <a:rPr lang="en-US" altLang="zh-CN"/>
              <a:pPr/>
              <a:t>61</a:t>
            </a:fld>
            <a:endParaRPr lang="en-US" altLang="zh-CN" dirty="0"/>
          </a:p>
        </p:txBody>
      </p:sp>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0E0AB-7596-43AD-A458-B630FABE0399}" type="slidenum">
              <a:rPr lang="en-US" altLang="zh-CN"/>
              <a:pPr/>
              <a:t>62</a:t>
            </a:fld>
            <a:endParaRPr lang="en-US" altLang="zh-CN" dirty="0"/>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A87EE-6C57-4C97-9450-DAA34BF88B6E}" type="slidenum">
              <a:rPr lang="en-US" altLang="zh-CN"/>
              <a:pPr/>
              <a:t>63</a:t>
            </a:fld>
            <a:endParaRPr lang="en-US" altLang="zh-CN" dirty="0"/>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22D06-E275-4656-80E6-CA3F10A9D601}" type="slidenum">
              <a:rPr lang="en-US" altLang="zh-CN"/>
              <a:pPr/>
              <a:t>64</a:t>
            </a:fld>
            <a:endParaRPr lang="en-US" altLang="zh-CN" dirty="0"/>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260D66-DFDB-4960-BA49-21FC8785E840}" type="slidenum">
              <a:rPr lang="en-US" altLang="zh-CN"/>
              <a:pPr/>
              <a:t>65</a:t>
            </a:fld>
            <a:endParaRPr lang="en-US" altLang="zh-CN" dirty="0"/>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r>
              <a:rPr lang="zh-CN" altLang="en-US" dirty="0"/>
              <a:t>注：</a:t>
            </a:r>
            <a:r>
              <a:rPr lang="en-US" altLang="zh-CN" dirty="0"/>
              <a:t>S2</a:t>
            </a:r>
            <a:r>
              <a:rPr lang="zh-CN" altLang="en-US" dirty="0"/>
              <a:t>中的学号不是数据冗余，而是作为外键，引用</a:t>
            </a:r>
            <a:r>
              <a:rPr lang="en-US" altLang="zh-CN" dirty="0"/>
              <a:t>S1</a:t>
            </a:r>
            <a:r>
              <a:rPr lang="zh-CN" altLang="en-US" dirty="0"/>
              <a:t>中的</a:t>
            </a:r>
            <a:r>
              <a:rPr lang="zh-CN" altLang="en-US" dirty="0">
                <a:latin typeface="Arial"/>
              </a:rPr>
              <a:t>“</a:t>
            </a:r>
            <a:r>
              <a:rPr lang="zh-CN" altLang="en-US" dirty="0"/>
              <a:t>学号</a:t>
            </a:r>
            <a:r>
              <a:rPr lang="zh-CN" altLang="en-US" dirty="0">
                <a:latin typeface="Arial"/>
              </a:rPr>
              <a:t>”</a:t>
            </a:r>
            <a:r>
              <a:rPr lang="zh-CN" altLang="en-US" dirty="0"/>
              <a:t>域。</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平凡函数依赖：</a:t>
            </a:r>
            <a:r>
              <a:rPr lang="en-US" altLang="zh-CN" dirty="0" smtClean="0"/>
              <a:t>trivial functional dependency</a:t>
            </a:r>
          </a:p>
          <a:p>
            <a:r>
              <a:rPr lang="zh-CN" altLang="en-US" dirty="0" smtClean="0"/>
              <a:t>非平凡函数依赖：</a:t>
            </a:r>
            <a:r>
              <a:rPr lang="en-US" altLang="zh-CN" dirty="0" smtClean="0"/>
              <a:t>non</a:t>
            </a:r>
            <a:r>
              <a:rPr lang="en-US" altLang="zh-CN" baseline="0" dirty="0" smtClean="0"/>
              <a:t> trivial functional dependency</a:t>
            </a:r>
          </a:p>
          <a:p>
            <a:endParaRPr lang="en-US" altLang="zh-CN" dirty="0" smtClean="0"/>
          </a:p>
          <a:p>
            <a:r>
              <a:rPr lang="en-US" altLang="zh-CN" dirty="0" smtClean="0"/>
              <a:t>SC: Student Course</a:t>
            </a:r>
            <a:endParaRPr lang="zh-CN" altLang="en-US" dirty="0"/>
          </a:p>
        </p:txBody>
      </p:sp>
      <p:sp>
        <p:nvSpPr>
          <p:cNvPr id="4" name="灯片编号占位符 3"/>
          <p:cNvSpPr>
            <a:spLocks noGrp="1"/>
          </p:cNvSpPr>
          <p:nvPr>
            <p:ph type="sldNum" sz="quarter" idx="10"/>
          </p:nvPr>
        </p:nvSpPr>
        <p:spPr/>
        <p:txBody>
          <a:bodyPr/>
          <a:lstStyle/>
          <a:p>
            <a:fld id="{78C77FF5-2383-4645-949C-D2FE3EA1FA16}" type="slidenum">
              <a:rPr lang="en-US" altLang="zh-CN" smtClean="0"/>
              <a:pPr/>
              <a:t>70</a:t>
            </a:fld>
            <a:endParaRPr lang="en-US" altLang="zh-CN" dirty="0"/>
          </a:p>
        </p:txBody>
      </p:sp>
    </p:spTree>
    <p:extLst>
      <p:ext uri="{BB962C8B-B14F-4D97-AF65-F5344CB8AC3E}">
        <p14:creationId xmlns:p14="http://schemas.microsoft.com/office/powerpoint/2010/main" val="204482712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C77FF5-2383-4645-949C-D2FE3EA1FA16}" type="slidenum">
              <a:rPr lang="en-US" altLang="zh-CN" smtClean="0"/>
              <a:pPr/>
              <a:t>71</a:t>
            </a:fld>
            <a:endParaRPr lang="en-US" altLang="zh-CN" dirty="0"/>
          </a:p>
        </p:txBody>
      </p:sp>
    </p:spTree>
    <p:extLst>
      <p:ext uri="{BB962C8B-B14F-4D97-AF65-F5344CB8AC3E}">
        <p14:creationId xmlns:p14="http://schemas.microsoft.com/office/powerpoint/2010/main" val="15446607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传递函数依赖，</a:t>
            </a:r>
            <a:r>
              <a:rPr lang="en-US" altLang="zh-CN" dirty="0" smtClean="0"/>
              <a:t>transitive dependency</a:t>
            </a:r>
            <a:endParaRPr lang="zh-CN" altLang="en-US" dirty="0"/>
          </a:p>
        </p:txBody>
      </p:sp>
      <p:sp>
        <p:nvSpPr>
          <p:cNvPr id="4" name="灯片编号占位符 3"/>
          <p:cNvSpPr>
            <a:spLocks noGrp="1"/>
          </p:cNvSpPr>
          <p:nvPr>
            <p:ph type="sldNum" sz="quarter" idx="10"/>
          </p:nvPr>
        </p:nvSpPr>
        <p:spPr/>
        <p:txBody>
          <a:bodyPr/>
          <a:lstStyle/>
          <a:p>
            <a:fld id="{78C77FF5-2383-4645-949C-D2FE3EA1FA16}" type="slidenum">
              <a:rPr lang="en-US" altLang="zh-CN" smtClean="0"/>
              <a:pPr/>
              <a:t>73</a:t>
            </a:fld>
            <a:endParaRPr lang="en-US" altLang="zh-CN" dirty="0"/>
          </a:p>
        </p:txBody>
      </p:sp>
    </p:spTree>
    <p:extLst>
      <p:ext uri="{BB962C8B-B14F-4D97-AF65-F5344CB8AC3E}">
        <p14:creationId xmlns:p14="http://schemas.microsoft.com/office/powerpoint/2010/main" val="332023139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BCNF</a:t>
            </a:r>
            <a:r>
              <a:rPr lang="zh-CN" altLang="en-US" dirty="0" smtClean="0"/>
              <a:t>：</a:t>
            </a:r>
            <a:r>
              <a:rPr lang="en-US" altLang="zh-CN" dirty="0" smtClean="0"/>
              <a:t>Boyce-</a:t>
            </a:r>
            <a:r>
              <a:rPr lang="en-US" altLang="zh-CN" dirty="0" err="1" smtClean="0"/>
              <a:t>Codd</a:t>
            </a:r>
            <a:r>
              <a:rPr lang="en-US" altLang="zh-CN" dirty="0" smtClean="0"/>
              <a:t> normal form</a:t>
            </a:r>
            <a:endParaRPr lang="zh-CN" altLang="en-US" dirty="0"/>
          </a:p>
        </p:txBody>
      </p:sp>
      <p:sp>
        <p:nvSpPr>
          <p:cNvPr id="4" name="灯片编号占位符 3"/>
          <p:cNvSpPr>
            <a:spLocks noGrp="1"/>
          </p:cNvSpPr>
          <p:nvPr>
            <p:ph type="sldNum" sz="quarter" idx="10"/>
          </p:nvPr>
        </p:nvSpPr>
        <p:spPr/>
        <p:txBody>
          <a:bodyPr/>
          <a:lstStyle/>
          <a:p>
            <a:fld id="{78C77FF5-2383-4645-949C-D2FE3EA1FA16}" type="slidenum">
              <a:rPr lang="en-US" altLang="zh-CN" smtClean="0"/>
              <a:pPr/>
              <a:t>78</a:t>
            </a:fld>
            <a:endParaRPr lang="en-US" altLang="zh-CN" dirty="0"/>
          </a:p>
        </p:txBody>
      </p:sp>
    </p:spTree>
    <p:extLst>
      <p:ext uri="{BB962C8B-B14F-4D97-AF65-F5344CB8AC3E}">
        <p14:creationId xmlns:p14="http://schemas.microsoft.com/office/powerpoint/2010/main" val="4050695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C964AE-19EE-4C0C-931C-0C1CF3B8A93F}" type="slidenum">
              <a:rPr lang="en-US" altLang="zh-CN"/>
              <a:pPr/>
              <a:t>7</a:t>
            </a:fld>
            <a:endParaRPr lang="en-US" altLang="zh-CN" dirty="0"/>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4C242-E766-490F-B454-C2CDF5B92878}" type="slidenum">
              <a:rPr lang="en-US" altLang="zh-CN"/>
              <a:pPr/>
              <a:t>79</a:t>
            </a:fld>
            <a:endParaRPr lang="en-US" altLang="zh-CN" dirty="0"/>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53B46-0CC3-4868-95ED-9B9D5E2C46BF}" type="slidenum">
              <a:rPr lang="en-US" altLang="zh-CN"/>
              <a:pPr/>
              <a:t>80</a:t>
            </a:fld>
            <a:endParaRPr lang="en-US" altLang="zh-CN" dirty="0"/>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3CEEFD-F913-4798-AAA8-32F401C5031B}" type="slidenum">
              <a:rPr lang="en-US" altLang="zh-CN"/>
              <a:pPr/>
              <a:t>81</a:t>
            </a:fld>
            <a:endParaRPr lang="en-US" altLang="zh-CN" dirty="0"/>
          </a:p>
        </p:txBody>
      </p:sp>
      <p:sp>
        <p:nvSpPr>
          <p:cNvPr id="403458" name="Rectangle 2"/>
          <p:cNvSpPr>
            <a:spLocks noGrp="1" noRot="1" noChangeAspec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DCB878-C2BC-4C4E-AA77-596E067D52F3}" type="slidenum">
              <a:rPr lang="en-US" altLang="zh-CN"/>
              <a:pPr/>
              <a:t>82</a:t>
            </a:fld>
            <a:endParaRPr lang="en-US" altLang="zh-CN" dirty="0"/>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Mname</a:t>
            </a:r>
            <a:r>
              <a:rPr lang="en-US" altLang="zh-CN" dirty="0" smtClean="0"/>
              <a:t>:</a:t>
            </a:r>
            <a:r>
              <a:rPr lang="en-US" altLang="zh-CN" baseline="0" dirty="0" smtClean="0"/>
              <a:t> Major name</a:t>
            </a:r>
            <a:endParaRPr lang="zh-CN" altLang="en-US" dirty="0"/>
          </a:p>
        </p:txBody>
      </p:sp>
      <p:sp>
        <p:nvSpPr>
          <p:cNvPr id="4" name="灯片编号占位符 3"/>
          <p:cNvSpPr>
            <a:spLocks noGrp="1"/>
          </p:cNvSpPr>
          <p:nvPr>
            <p:ph type="sldNum" sz="quarter" idx="10"/>
          </p:nvPr>
        </p:nvSpPr>
        <p:spPr/>
        <p:txBody>
          <a:bodyPr/>
          <a:lstStyle/>
          <a:p>
            <a:fld id="{78C77FF5-2383-4645-949C-D2FE3EA1FA16}" type="slidenum">
              <a:rPr lang="en-US" altLang="zh-CN" smtClean="0"/>
              <a:pPr/>
              <a:t>83</a:t>
            </a:fld>
            <a:endParaRPr lang="en-US" altLang="zh-CN" dirty="0"/>
          </a:p>
        </p:txBody>
      </p:sp>
    </p:spTree>
    <p:extLst>
      <p:ext uri="{BB962C8B-B14F-4D97-AF65-F5344CB8AC3E}">
        <p14:creationId xmlns:p14="http://schemas.microsoft.com/office/powerpoint/2010/main" val="352533797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C77FF5-2383-4645-949C-D2FE3EA1FA16}" type="slidenum">
              <a:rPr lang="en-US" altLang="zh-CN" smtClean="0"/>
              <a:pPr/>
              <a:t>84</a:t>
            </a:fld>
            <a:endParaRPr lang="en-US" altLang="zh-CN" dirty="0"/>
          </a:p>
        </p:txBody>
      </p:sp>
    </p:spTree>
    <p:extLst>
      <p:ext uri="{BB962C8B-B14F-4D97-AF65-F5344CB8AC3E}">
        <p14:creationId xmlns:p14="http://schemas.microsoft.com/office/powerpoint/2010/main" val="5577339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7E202-C009-4772-9C55-87027599A942}" type="slidenum">
              <a:rPr lang="en-US" altLang="zh-CN"/>
              <a:pPr/>
              <a:t>85</a:t>
            </a:fld>
            <a:endParaRPr lang="en-US" altLang="zh-CN" dirty="0"/>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584BB2-DA34-40C6-884E-163C6AD715D3}" type="slidenum">
              <a:rPr lang="en-US" altLang="zh-CN"/>
              <a:pPr/>
              <a:t>86</a:t>
            </a:fld>
            <a:endParaRPr lang="en-US" altLang="zh-CN" dirty="0"/>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4789B-966C-4A99-BDAE-242F1AAC281D}" type="slidenum">
              <a:rPr lang="en-US" altLang="zh-CN"/>
              <a:pPr/>
              <a:t>87</a:t>
            </a:fld>
            <a:endParaRPr lang="en-US" altLang="zh-CN" dirty="0"/>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A3F26-47C9-4C31-86E9-7765719B8CF7}" type="slidenum">
              <a:rPr lang="en-US" altLang="zh-CN"/>
              <a:pPr/>
              <a:t>90</a:t>
            </a:fld>
            <a:endParaRPr lang="en-US" altLang="zh-CN" dirty="0"/>
          </a:p>
        </p:txBody>
      </p:sp>
      <p:sp>
        <p:nvSpPr>
          <p:cNvPr id="353282" name="Rectangle 2"/>
          <p:cNvSpPr>
            <a:spLocks noGrp="1" noRot="1" noChangeAspect="1" noChangeArrowheads="1" noTextEdit="1"/>
          </p:cNvSpPr>
          <p:nvPr>
            <p:ph type="sldImg"/>
          </p:nvPr>
        </p:nvSpPr>
        <p:spPr>
          <a:ln/>
        </p:spPr>
      </p:sp>
      <p:sp>
        <p:nvSpPr>
          <p:cNvPr id="353283" name="Rectangle 3"/>
          <p:cNvSpPr>
            <a:spLocks noGrp="1" noChangeArrowheads="1"/>
          </p:cNvSpPr>
          <p:nvPr>
            <p:ph type="body" idx="1"/>
          </p:nvPr>
        </p:nvSpPr>
        <p:spPr/>
        <p:txBody>
          <a:bodyPr/>
          <a:lstStyle/>
          <a:p>
            <a:r>
              <a:rPr lang="en-US" altLang="zh-CN" dirty="0" smtClean="0"/>
              <a:t>BCNF: Boyce–</a:t>
            </a:r>
            <a:r>
              <a:rPr lang="en-US" altLang="zh-CN" dirty="0" err="1" smtClean="0"/>
              <a:t>Codd</a:t>
            </a:r>
            <a:r>
              <a:rPr lang="en-US" altLang="zh-CN" dirty="0" smtClean="0"/>
              <a:t> normal form</a:t>
            </a:r>
          </a:p>
          <a:p>
            <a:endParaRPr lang="en-US" altLang="zh-CN" dirty="0" smtClean="0"/>
          </a:p>
          <a:p>
            <a:r>
              <a:rPr lang="zh-CN" altLang="en-US" dirty="0" smtClean="0"/>
              <a:t>非平凡依赖</a:t>
            </a:r>
            <a:endParaRPr lang="en-US" altLang="zh-CN" dirty="0" smtClean="0"/>
          </a:p>
          <a:p>
            <a:endParaRPr lang="en-US" altLang="zh-CN" dirty="0" smtClean="0"/>
          </a:p>
          <a:p>
            <a:r>
              <a:rPr lang="en-US" altLang="zh-CN" dirty="0" smtClean="0"/>
              <a:t>A 3NF table that does not have multiple overlapping candidate keys is guaranteed to be in BCNF.</a:t>
            </a:r>
          </a:p>
          <a:p>
            <a:endParaRPr lang="en-US" altLang="zh-CN" dirty="0" smtClean="0"/>
          </a:p>
          <a:p>
            <a:r>
              <a:rPr lang="en-US" altLang="zh-CN" dirty="0" smtClean="0"/>
              <a:t>BCNF</a:t>
            </a:r>
            <a:r>
              <a:rPr lang="zh-CN" altLang="en-US" dirty="0" smtClean="0"/>
              <a:t>是说，如果一个属性集合</a:t>
            </a:r>
            <a:r>
              <a:rPr lang="en-US" altLang="zh-CN" dirty="0" smtClean="0"/>
              <a:t>X</a:t>
            </a:r>
            <a:r>
              <a:rPr lang="zh-CN" altLang="en-US" dirty="0" smtClean="0"/>
              <a:t>能“不平凡”地推导出另一个属性集合</a:t>
            </a:r>
            <a:r>
              <a:rPr lang="en-US" altLang="zh-CN" dirty="0" smtClean="0"/>
              <a:t>A</a:t>
            </a:r>
            <a:r>
              <a:rPr lang="zh-CN" altLang="en-US" dirty="0" smtClean="0"/>
              <a:t>，而且</a:t>
            </a:r>
            <a:r>
              <a:rPr lang="en-US" altLang="zh-CN" dirty="0" smtClean="0"/>
              <a:t>X</a:t>
            </a:r>
            <a:r>
              <a:rPr lang="zh-CN" altLang="en-US" dirty="0" smtClean="0"/>
              <a:t>还不能唯一区分表的各行，那么这个表中一定包含了一些冗余信息。</a:t>
            </a:r>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F8FF8-EF73-4F1D-B357-E0B13BC38369}" type="slidenum">
              <a:rPr lang="en-US" altLang="zh-CN"/>
              <a:pPr/>
              <a:t>8</a:t>
            </a:fld>
            <a:endParaRPr lang="en-US" altLang="zh-CN" dirty="0"/>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r>
              <a:rPr lang="en-US" altLang="zh-CN" dirty="0" smtClean="0"/>
              <a:t>Relational model concepts</a:t>
            </a:r>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4450E4-D4C6-4199-B3B9-3E3194519983}" type="slidenum">
              <a:rPr lang="en-US" altLang="zh-CN"/>
              <a:pPr/>
              <a:t>91</a:t>
            </a:fld>
            <a:endParaRPr lang="en-US" altLang="zh-CN" dirty="0"/>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BC95E-C453-45A2-96F2-A46FD648E474}" type="slidenum">
              <a:rPr lang="en-US" altLang="zh-CN"/>
              <a:pPr/>
              <a:t>93</a:t>
            </a:fld>
            <a:endParaRPr lang="en-US" altLang="zh-CN" dirty="0"/>
          </a:p>
        </p:txBody>
      </p:sp>
      <p:sp>
        <p:nvSpPr>
          <p:cNvPr id="358402" name="Rectangle 2"/>
          <p:cNvSpPr>
            <a:spLocks noGrp="1" noRot="1" noChangeAspect="1" noChangeArrowheads="1" noTextEdit="1"/>
          </p:cNvSpPr>
          <p:nvPr>
            <p:ph type="sldImg"/>
          </p:nvPr>
        </p:nvSpPr>
        <p:spPr>
          <a:ln/>
        </p:spPr>
      </p:sp>
      <p:sp>
        <p:nvSpPr>
          <p:cNvPr id="3584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F80004-2F5A-428E-9ADA-94EA18857ABD}" type="slidenum">
              <a:rPr lang="en-US" altLang="zh-CN"/>
              <a:pPr/>
              <a:t>94</a:t>
            </a:fld>
            <a:endParaRPr lang="en-US" altLang="zh-CN" dirty="0"/>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DAC029-17ED-4D50-92D3-89638D7F0983}" type="slidenum">
              <a:rPr lang="en-US" altLang="zh-CN"/>
              <a:pPr/>
              <a:t>95</a:t>
            </a:fld>
            <a:endParaRPr lang="en-US" altLang="zh-CN" dirty="0"/>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F8D58-6F89-4ED7-BB3C-315AB89B1582}" type="slidenum">
              <a:rPr lang="en-US" altLang="zh-CN"/>
              <a:pPr/>
              <a:t>96</a:t>
            </a:fld>
            <a:endParaRPr lang="en-US" altLang="zh-CN" dirty="0"/>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r>
              <a:rPr lang="zh-CN" altLang="en-US" dirty="0" smtClean="0"/>
              <a:t>函数依赖实际上是多值依赖</a:t>
            </a:r>
            <a:r>
              <a:rPr lang="zh-CN" altLang="en-US" smtClean="0"/>
              <a:t>的特例</a:t>
            </a:r>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07BB27-41F8-4DB6-BAED-1F502C1D2CFA}" type="slidenum">
              <a:rPr lang="en-US" altLang="zh-CN"/>
              <a:pPr/>
              <a:t>98</a:t>
            </a:fld>
            <a:endParaRPr lang="en-US" altLang="zh-CN" dirty="0"/>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F8FF8-EF73-4F1D-B357-E0B13BC38369}" type="slidenum">
              <a:rPr lang="en-US" altLang="zh-CN"/>
              <a:pPr/>
              <a:t>9</a:t>
            </a:fld>
            <a:endParaRPr lang="en-US" altLang="zh-CN" dirty="0"/>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r>
              <a:rPr lang="zh-CN" altLang="en-US" dirty="0"/>
              <a:t>举例是否可以作为主键：</a:t>
            </a:r>
          </a:p>
          <a:p>
            <a:r>
              <a:rPr lang="zh-CN" altLang="en-US" dirty="0"/>
              <a:t>？学生关系中的姓名；？超市产品类别表的条形码；</a:t>
            </a:r>
          </a:p>
          <a:p>
            <a:r>
              <a:rPr lang="zh-CN" altLang="en-US" dirty="0"/>
              <a:t>？项目信息表中的项目编号；？学生功课成绩表中的学号；</a:t>
            </a:r>
          </a:p>
          <a:p>
            <a:r>
              <a:rPr lang="zh-CN" altLang="en-US" dirty="0"/>
              <a:t>？图书信息表中的图书编号；？学生功课成绩表中的（学号，课程编号）；</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255" name="AutoShape 7"/>
          <p:cNvSpPr>
            <a:spLocks noChangeArrowheads="1"/>
          </p:cNvSpPr>
          <p:nvPr/>
        </p:nvSpPr>
        <p:spPr bwMode="auto">
          <a:xfrm>
            <a:off x="755650" y="3068638"/>
            <a:ext cx="7772400" cy="109537"/>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309321" name="Text Box 73"/>
          <p:cNvSpPr txBox="1">
            <a:spLocks noChangeArrowheads="1"/>
          </p:cNvSpPr>
          <p:nvPr userDrawn="1"/>
        </p:nvSpPr>
        <p:spPr bwMode="auto">
          <a:xfrm>
            <a:off x="1429684" y="3429000"/>
            <a:ext cx="55194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3200" dirty="0" smtClean="0">
                <a:solidFill>
                  <a:srgbClr val="000066"/>
                </a:solidFill>
                <a:ea typeface="华文隶书" pitchFamily="2" charset="-122"/>
              </a:rPr>
              <a:t>杭州电子科技大学自动化学院</a:t>
            </a:r>
            <a:endParaRPr lang="en-US" altLang="zh-CN" sz="3200" dirty="0" smtClean="0">
              <a:solidFill>
                <a:srgbClr val="000066"/>
              </a:solidFill>
              <a:ea typeface="华文隶书" pitchFamily="2" charset="-122"/>
            </a:endParaRPr>
          </a:p>
          <a:p>
            <a:pPr algn="ctr"/>
            <a:r>
              <a:rPr lang="zh-CN" altLang="en-US" sz="3200" dirty="0" smtClean="0">
                <a:solidFill>
                  <a:srgbClr val="000066"/>
                </a:solidFill>
                <a:ea typeface="华文隶书" pitchFamily="2" charset="-122"/>
              </a:rPr>
              <a:t>信息与控制研究所</a:t>
            </a:r>
            <a:endParaRPr lang="zh-CN" altLang="en-US" sz="3200" dirty="0">
              <a:solidFill>
                <a:srgbClr val="000066"/>
              </a:solidFill>
              <a:ea typeface="华文隶书" pitchFamily="2" charset="-122"/>
            </a:endParaRPr>
          </a:p>
        </p:txBody>
      </p:sp>
      <p:sp>
        <p:nvSpPr>
          <p:cNvPr id="309322" name="Text Box 74"/>
          <p:cNvSpPr txBox="1">
            <a:spLocks noChangeArrowheads="1"/>
          </p:cNvSpPr>
          <p:nvPr userDrawn="1"/>
        </p:nvSpPr>
        <p:spPr bwMode="auto">
          <a:xfrm>
            <a:off x="3348038" y="5194300"/>
            <a:ext cx="345799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000066"/>
                </a:solidFill>
                <a:latin typeface="华文隶书" pitchFamily="2" charset="-122"/>
                <a:ea typeface="华文隶书" pitchFamily="2" charset="-122"/>
              </a:rPr>
              <a:t>教师</a:t>
            </a:r>
            <a:r>
              <a:rPr lang="zh-CN" altLang="en-US" sz="2400" b="1" dirty="0" smtClean="0">
                <a:solidFill>
                  <a:srgbClr val="000066"/>
                </a:solidFill>
                <a:latin typeface="华文隶书" pitchFamily="2" charset="-122"/>
                <a:ea typeface="华文隶书" pitchFamily="2" charset="-122"/>
              </a:rPr>
              <a:t>：许欢</a:t>
            </a:r>
            <a:endParaRPr lang="zh-CN" altLang="en-US" sz="2400" b="1" dirty="0">
              <a:solidFill>
                <a:srgbClr val="000066"/>
              </a:solidFill>
              <a:latin typeface="华文隶书" pitchFamily="2" charset="-122"/>
              <a:ea typeface="华文隶书" pitchFamily="2" charset="-122"/>
            </a:endParaRPr>
          </a:p>
          <a:p>
            <a:r>
              <a:rPr lang="en-US" altLang="zh-CN" sz="2400" b="1" dirty="0">
                <a:solidFill>
                  <a:srgbClr val="000066"/>
                </a:solidFill>
                <a:latin typeface="华文隶书" pitchFamily="2" charset="-122"/>
                <a:ea typeface="华文隶书" pitchFamily="2" charset="-122"/>
              </a:rPr>
              <a:t>E-mail</a:t>
            </a:r>
            <a:r>
              <a:rPr lang="zh-CN" altLang="en-US" sz="2400" b="1" dirty="0" smtClean="0">
                <a:solidFill>
                  <a:srgbClr val="000066"/>
                </a:solidFill>
                <a:latin typeface="华文隶书" pitchFamily="2" charset="-122"/>
                <a:ea typeface="华文隶书" pitchFamily="2" charset="-122"/>
              </a:rPr>
              <a:t>：</a:t>
            </a:r>
            <a:r>
              <a:rPr lang="en-US" altLang="zh-CN" sz="2400" b="1" dirty="0" smtClean="0">
                <a:solidFill>
                  <a:srgbClr val="000066"/>
                </a:solidFill>
                <a:latin typeface="华文隶书" pitchFamily="2" charset="-122"/>
                <a:ea typeface="华文隶书" pitchFamily="2" charset="-122"/>
              </a:rPr>
              <a:t>xuhuan@hdu.edu.cn</a:t>
            </a:r>
            <a:endParaRPr lang="zh-CN" altLang="en-US" sz="2400" b="1" dirty="0">
              <a:solidFill>
                <a:srgbClr val="000066"/>
              </a:solidFill>
              <a:latin typeface="华文隶书" pitchFamily="2" charset="-122"/>
              <a:ea typeface="华文隶书" pitchFamily="2" charset="-122"/>
            </a:endParaRPr>
          </a:p>
        </p:txBody>
      </p:sp>
      <p:sp>
        <p:nvSpPr>
          <p:cNvPr id="309323" name="Text Box 75"/>
          <p:cNvSpPr txBox="1">
            <a:spLocks noChangeArrowheads="1"/>
          </p:cNvSpPr>
          <p:nvPr userDrawn="1"/>
        </p:nvSpPr>
        <p:spPr bwMode="auto">
          <a:xfrm>
            <a:off x="827088" y="1052513"/>
            <a:ext cx="7727950" cy="1920875"/>
          </a:xfrm>
          <a:prstGeom prst="rect">
            <a:avLst/>
          </a:prstGeom>
          <a:noFill/>
          <a:ln>
            <a:noFill/>
          </a:ln>
          <a:effectLst>
            <a:outerShdw dist="74053" dir="3542175" algn="ctr" rotWithShape="0">
              <a:srgbClr val="666699">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zh-CN" altLang="en-US" sz="6600" dirty="0">
                <a:solidFill>
                  <a:srgbClr val="000066"/>
                </a:solidFill>
                <a:ea typeface="华文隶书" pitchFamily="2" charset="-122"/>
              </a:rPr>
              <a:t>软件技术基础</a:t>
            </a:r>
          </a:p>
          <a:p>
            <a:r>
              <a:rPr lang="en-US" altLang="zh-CN" sz="5400" dirty="0">
                <a:solidFill>
                  <a:srgbClr val="000066"/>
                </a:solidFill>
                <a:latin typeface="Arial"/>
                <a:ea typeface="华文隶书" pitchFamily="2" charset="-122"/>
              </a:rPr>
              <a:t>——</a:t>
            </a:r>
            <a:r>
              <a:rPr lang="zh-CN" altLang="en-US" sz="5400" dirty="0">
                <a:solidFill>
                  <a:srgbClr val="000066"/>
                </a:solidFill>
                <a:ea typeface="华文隶书" pitchFamily="2" charset="-122"/>
              </a:rPr>
              <a:t>关系数据库应用基础</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75965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32006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5329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052513"/>
            <a:ext cx="3924300" cy="25876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792538"/>
            <a:ext cx="3924300" cy="2589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8716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052513"/>
            <a:ext cx="3924300" cy="5329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53292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4153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86030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2273924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4097749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2982430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33638965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34160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10914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341182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33148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1750117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12176210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2790930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sz="1800">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385758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3539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052513"/>
            <a:ext cx="39243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052513"/>
            <a:ext cx="3924300" cy="5329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969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5018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45749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133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52683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152939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308227" name="Rectangle 3"/>
          <p:cNvSpPr>
            <a:spLocks noGrp="1" noChangeArrowheads="1"/>
          </p:cNvSpPr>
          <p:nvPr>
            <p:ph type="body" idx="1"/>
          </p:nvPr>
        </p:nvSpPr>
        <p:spPr bwMode="auto">
          <a:xfrm>
            <a:off x="566738" y="1052513"/>
            <a:ext cx="8001000" cy="532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8228" name="AutoShape 4"/>
          <p:cNvSpPr>
            <a:spLocks noChangeArrowheads="1"/>
          </p:cNvSpPr>
          <p:nvPr/>
        </p:nvSpPr>
        <p:spPr bwMode="auto">
          <a:xfrm>
            <a:off x="539750" y="908050"/>
            <a:ext cx="7958138" cy="109538"/>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308229" name="Line 5"/>
          <p:cNvSpPr>
            <a:spLocks noChangeShapeType="1"/>
          </p:cNvSpPr>
          <p:nvPr/>
        </p:nvSpPr>
        <p:spPr bwMode="auto">
          <a:xfrm flipV="1">
            <a:off x="684213" y="63817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8295" name="Rectangle 71"/>
          <p:cNvSpPr>
            <a:spLocks noChangeArrowheads="1"/>
          </p:cNvSpPr>
          <p:nvPr userDrawn="1"/>
        </p:nvSpPr>
        <p:spPr bwMode="auto">
          <a:xfrm>
            <a:off x="323850" y="188913"/>
            <a:ext cx="8569325" cy="74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r>
              <a:rPr lang="zh-CN" altLang="en-US" b="1" dirty="0">
                <a:solidFill>
                  <a:srgbClr val="000066"/>
                </a:solidFill>
                <a:ea typeface="黑体" pitchFamily="2" charset="-122"/>
              </a:rPr>
              <a:t>关系数据库应用基础：关系理论</a:t>
            </a:r>
          </a:p>
        </p:txBody>
      </p:sp>
      <p:sp>
        <p:nvSpPr>
          <p:cNvPr id="308296" name="Text Box 72"/>
          <p:cNvSpPr txBox="1">
            <a:spLocks noChangeArrowheads="1"/>
          </p:cNvSpPr>
          <p:nvPr userDrawn="1"/>
        </p:nvSpPr>
        <p:spPr bwMode="auto">
          <a:xfrm>
            <a:off x="3448107" y="6491288"/>
            <a:ext cx="558838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dirty="0" smtClean="0">
                <a:solidFill>
                  <a:srgbClr val="000066"/>
                </a:solidFill>
                <a:latin typeface="华文隶书" pitchFamily="2" charset="-122"/>
                <a:ea typeface="华文隶书" pitchFamily="2" charset="-122"/>
              </a:rPr>
              <a:t>杭州电子科技大学自动化学院信息与控制研究所</a:t>
            </a:r>
            <a:fld id="{DEF17E12-1799-4BF7-B08E-7355B48ABEA0}" type="slidenum">
              <a:rPr lang="zh-CN" altLang="en-US" sz="1800" smtClean="0">
                <a:solidFill>
                  <a:srgbClr val="000066"/>
                </a:solidFill>
                <a:latin typeface="华文隶书" pitchFamily="2" charset="-122"/>
                <a:ea typeface="华文隶书" pitchFamily="2" charset="-122"/>
              </a:rPr>
              <a:pPr/>
              <a:t>‹#›</a:t>
            </a:fld>
            <a:r>
              <a:rPr lang="zh-CN" altLang="en-US" sz="1800" dirty="0">
                <a:solidFill>
                  <a:srgbClr val="000066"/>
                </a:solidFill>
                <a:latin typeface="华文隶书" pitchFamily="2" charset="-122"/>
                <a:ea typeface="华文隶书" pitchFamily="2" charset="-122"/>
              </a:rPr>
              <a:t>   </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iming>
    <p:tnLst>
      <p:par>
        <p:cTn id="1" dur="indefinite" restart="never" nodeType="tmRoot"/>
      </p:par>
    </p:tnLst>
  </p:timing>
  <p:txStyles>
    <p:titleStyle>
      <a:lvl1pPr algn="l" rtl="0" fontAlgn="base">
        <a:spcBef>
          <a:spcPct val="0"/>
        </a:spcBef>
        <a:spcAft>
          <a:spcPct val="0"/>
        </a:spcAft>
        <a:defRPr sz="4000" b="1">
          <a:solidFill>
            <a:srgbClr val="000066"/>
          </a:solidFill>
          <a:latin typeface="+mj-lt"/>
          <a:ea typeface="+mj-ea"/>
          <a:cs typeface="+mj-cs"/>
        </a:defRPr>
      </a:lvl1pPr>
      <a:lvl2pPr algn="l" rtl="0" fontAlgn="base">
        <a:spcBef>
          <a:spcPct val="0"/>
        </a:spcBef>
        <a:spcAft>
          <a:spcPct val="0"/>
        </a:spcAft>
        <a:defRPr sz="4000" b="1">
          <a:solidFill>
            <a:srgbClr val="000066"/>
          </a:solidFill>
          <a:latin typeface="Verdana" pitchFamily="34" charset="0"/>
          <a:ea typeface="黑体" pitchFamily="2" charset="-122"/>
        </a:defRPr>
      </a:lvl2pPr>
      <a:lvl3pPr algn="l" rtl="0" fontAlgn="base">
        <a:spcBef>
          <a:spcPct val="0"/>
        </a:spcBef>
        <a:spcAft>
          <a:spcPct val="0"/>
        </a:spcAft>
        <a:defRPr sz="4000" b="1">
          <a:solidFill>
            <a:srgbClr val="000066"/>
          </a:solidFill>
          <a:latin typeface="Verdana" pitchFamily="34" charset="0"/>
          <a:ea typeface="黑体" pitchFamily="2" charset="-122"/>
        </a:defRPr>
      </a:lvl3pPr>
      <a:lvl4pPr algn="l" rtl="0" fontAlgn="base">
        <a:spcBef>
          <a:spcPct val="0"/>
        </a:spcBef>
        <a:spcAft>
          <a:spcPct val="0"/>
        </a:spcAft>
        <a:defRPr sz="4000" b="1">
          <a:solidFill>
            <a:srgbClr val="000066"/>
          </a:solidFill>
          <a:latin typeface="Verdana" pitchFamily="34" charset="0"/>
          <a:ea typeface="黑体" pitchFamily="2" charset="-122"/>
        </a:defRPr>
      </a:lvl4pPr>
      <a:lvl5pPr algn="l" rtl="0" fontAlgn="base">
        <a:spcBef>
          <a:spcPct val="0"/>
        </a:spcBef>
        <a:spcAft>
          <a:spcPct val="0"/>
        </a:spcAft>
        <a:defRPr sz="4000" b="1">
          <a:solidFill>
            <a:srgbClr val="000066"/>
          </a:solidFill>
          <a:latin typeface="Verdana" pitchFamily="34" charset="0"/>
          <a:ea typeface="黑体" pitchFamily="2" charset="-122"/>
        </a:defRPr>
      </a:lvl5pPr>
      <a:lvl6pPr marL="457200" algn="l" rtl="0" fontAlgn="base">
        <a:spcBef>
          <a:spcPct val="0"/>
        </a:spcBef>
        <a:spcAft>
          <a:spcPct val="0"/>
        </a:spcAft>
        <a:defRPr sz="4000" b="1">
          <a:solidFill>
            <a:srgbClr val="000066"/>
          </a:solidFill>
          <a:latin typeface="Verdana" pitchFamily="34" charset="0"/>
          <a:ea typeface="黑体" pitchFamily="2" charset="-122"/>
        </a:defRPr>
      </a:lvl6pPr>
      <a:lvl7pPr marL="914400" algn="l" rtl="0" fontAlgn="base">
        <a:spcBef>
          <a:spcPct val="0"/>
        </a:spcBef>
        <a:spcAft>
          <a:spcPct val="0"/>
        </a:spcAft>
        <a:defRPr sz="4000" b="1">
          <a:solidFill>
            <a:srgbClr val="000066"/>
          </a:solidFill>
          <a:latin typeface="Verdana" pitchFamily="34" charset="0"/>
          <a:ea typeface="黑体" pitchFamily="2" charset="-122"/>
        </a:defRPr>
      </a:lvl7pPr>
      <a:lvl8pPr marL="1371600" algn="l" rtl="0" fontAlgn="base">
        <a:spcBef>
          <a:spcPct val="0"/>
        </a:spcBef>
        <a:spcAft>
          <a:spcPct val="0"/>
        </a:spcAft>
        <a:defRPr sz="4000" b="1">
          <a:solidFill>
            <a:srgbClr val="000066"/>
          </a:solidFill>
          <a:latin typeface="Verdana" pitchFamily="34" charset="0"/>
          <a:ea typeface="黑体" pitchFamily="2" charset="-122"/>
        </a:defRPr>
      </a:lvl8pPr>
      <a:lvl9pPr marL="1828800" algn="l" rtl="0" fontAlgn="base">
        <a:spcBef>
          <a:spcPct val="0"/>
        </a:spcBef>
        <a:spcAft>
          <a:spcPct val="0"/>
        </a:spcAft>
        <a:defRPr sz="4000" b="1">
          <a:solidFill>
            <a:srgbClr val="000066"/>
          </a:solidFill>
          <a:latin typeface="Verdana" pitchFamily="34" charset="0"/>
          <a:ea typeface="黑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sz="1800">
              <a:solidFill>
                <a:srgbClr val="000000"/>
              </a:solidFill>
              <a:ea typeface="宋体" charset="-122"/>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sz="1800">
              <a:solidFill>
                <a:srgbClr val="000000"/>
              </a:solidFill>
              <a:ea typeface="宋体" charset="-122"/>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dirty="0" smtClean="0">
                <a:solidFill>
                  <a:srgbClr val="000066"/>
                </a:solidFill>
                <a:ea typeface="黑体" pitchFamily="2" charset="-122"/>
              </a:rPr>
              <a:t>数据结构</a:t>
            </a:r>
            <a:r>
              <a:rPr lang="en-US" altLang="zh-CN" dirty="0" smtClean="0">
                <a:solidFill>
                  <a:srgbClr val="000066"/>
                </a:solidFill>
                <a:latin typeface="Arial" charset="0"/>
                <a:ea typeface="黑体" pitchFamily="2" charset="-122"/>
              </a:rPr>
              <a:t>——</a:t>
            </a:r>
            <a:r>
              <a:rPr lang="zh-CN" altLang="en-US" dirty="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1800" b="1" dirty="0" smtClean="0">
                <a:solidFill>
                  <a:srgbClr val="000066"/>
                </a:solidFill>
                <a:latin typeface="Times New Roman" pitchFamily="18" charset="0"/>
                <a:ea typeface="华文隶书" pitchFamily="2" charset="-122"/>
              </a:rPr>
              <a:t>杭州电子科技大学自动化学院信息与控制研究所</a:t>
            </a:r>
            <a:endParaRPr lang="zh-CN" altLang="en-US" sz="1800" b="1" dirty="0"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40535912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8.xml"/><Relationship Id="rId7"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1.wmf"/><Relationship Id="rId4"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14.wmf"/><Relationship Id="rId4" Type="http://schemas.openxmlformats.org/officeDocument/2006/relationships/oleObject" Target="../embeddings/oleObject1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2.xml"/><Relationship Id="rId1" Type="http://schemas.openxmlformats.org/officeDocument/2006/relationships/vmlDrawing" Target="../drawings/vmlDrawing12.vml"/><Relationship Id="rId5" Type="http://schemas.openxmlformats.org/officeDocument/2006/relationships/image" Target="../media/image17.wmf"/><Relationship Id="rId4" Type="http://schemas.openxmlformats.org/officeDocument/2006/relationships/oleObject" Target="../embeddings/oleObject14.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fontAlgn="ctr">
              <a:spcBef>
                <a:spcPct val="50000"/>
              </a:spcBef>
              <a:defRPr/>
            </a:pPr>
            <a:r>
              <a:rPr kumimoji="1" lang="zh-CN" altLang="en-US" sz="5400" b="1"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50000"/>
              </a:spcBef>
              <a:defRPr/>
            </a:pPr>
            <a:r>
              <a:rPr kumimoji="1" lang="zh-CN" altLang="en-US" sz="3200" b="1"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dirty="0" smtClean="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信息与控制研究所</a:t>
            </a:r>
            <a:endParaRPr lang="en-US" altLang="zh-CN" sz="3200" dirty="0" smtClean="0">
              <a:solidFill>
                <a:srgbClr val="000000"/>
              </a:solidFill>
              <a:latin typeface="Times New Roman" panose="02020603050405020304" pitchFamily="18" charset="0"/>
              <a:ea typeface="楷体_GB2312" pitchFamily="49" charset="-122"/>
              <a:hlinkClick r:id=""/>
            </a:endParaRPr>
          </a:p>
          <a:p>
            <a:pPr algn="ctr">
              <a:spcBef>
                <a:spcPct val="10000"/>
              </a:spcBef>
              <a:defRPr/>
            </a:pPr>
            <a:r>
              <a:rPr lang="en-US" altLang="zh-CN" sz="3200" dirty="0" smtClean="0">
                <a:solidFill>
                  <a:srgbClr val="000000"/>
                </a:solidFill>
                <a:latin typeface="Times New Roman" panose="02020603050405020304" pitchFamily="18" charset="0"/>
                <a:ea typeface="楷体_GB2312" pitchFamily="49" charset="-122"/>
                <a:hlinkClick r:id=""/>
              </a:rPr>
              <a:t>xuhuan@hdu.edu.cn</a:t>
            </a:r>
            <a:endParaRPr lang="en-US" altLang="zh-CN" sz="3200" dirty="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600</a:t>
            </a: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13634106376</a:t>
            </a:r>
            <a:endParaRPr lang="en-US" altLang="zh-CN" sz="320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70994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p:cNvSpPr>
            <a:spLocks noGrp="1" noChangeArrowheads="1"/>
          </p:cNvSpPr>
          <p:nvPr>
            <p:ph type="body" sz="half" idx="1"/>
          </p:nvPr>
        </p:nvSpPr>
        <p:spPr>
          <a:xfrm>
            <a:off x="395288" y="1052513"/>
            <a:ext cx="8305800" cy="4114800"/>
          </a:xfrm>
        </p:spPr>
        <p:txBody>
          <a:bodyPr/>
          <a:lstStyle/>
          <a:p>
            <a:r>
              <a:rPr lang="zh-CN" altLang="en-US" dirty="0">
                <a:latin typeface="宋体" pitchFamily="2" charset="-122"/>
              </a:rPr>
              <a:t>关系模型的基本概念</a:t>
            </a:r>
          </a:p>
          <a:p>
            <a:pPr lvl="1"/>
            <a:r>
              <a:rPr lang="zh-CN" altLang="en-US" sz="2400" dirty="0">
                <a:latin typeface="宋体" pitchFamily="2" charset="-122"/>
              </a:rPr>
              <a:t>例如，前页的表中，可以取出一个子集作为关系，名称为</a:t>
            </a:r>
            <a:r>
              <a:rPr lang="en-US" altLang="zh-CN" sz="2400" dirty="0">
                <a:latin typeface="宋体" pitchFamily="2" charset="-122"/>
              </a:rPr>
              <a:t>SUBR</a:t>
            </a:r>
            <a:r>
              <a:rPr lang="zh-CN" altLang="en-US" sz="2400" dirty="0">
                <a:latin typeface="宋体" pitchFamily="2" charset="-122"/>
              </a:rPr>
              <a:t>，属性命名为</a:t>
            </a:r>
            <a:r>
              <a:rPr lang="en-US" altLang="zh-CN" sz="2400" dirty="0" err="1">
                <a:latin typeface="宋体" pitchFamily="2" charset="-122"/>
              </a:rPr>
              <a:t>StuName</a:t>
            </a:r>
            <a:r>
              <a:rPr lang="zh-CN" altLang="en-US" sz="2400" dirty="0">
                <a:latin typeface="宋体" pitchFamily="2" charset="-122"/>
              </a:rPr>
              <a:t>和</a:t>
            </a:r>
            <a:r>
              <a:rPr lang="en-US" altLang="zh-CN" sz="2400" dirty="0" err="1">
                <a:latin typeface="宋体" pitchFamily="2" charset="-122"/>
              </a:rPr>
              <a:t>Maj_Desp</a:t>
            </a:r>
            <a:endParaRPr lang="en-US" altLang="zh-CN" sz="2400" dirty="0">
              <a:latin typeface="宋体" pitchFamily="2" charset="-122"/>
            </a:endParaRPr>
          </a:p>
          <a:p>
            <a:pPr lvl="2"/>
            <a:r>
              <a:rPr lang="zh-CN" altLang="en-US" sz="2200" dirty="0">
                <a:latin typeface="宋体" pitchFamily="2" charset="-122"/>
              </a:rPr>
              <a:t>表示为：</a:t>
            </a:r>
          </a:p>
          <a:p>
            <a:pPr lvl="2">
              <a:buFont typeface="Wingdings" pitchFamily="2" charset="2"/>
              <a:buNone/>
            </a:pPr>
            <a:r>
              <a:rPr lang="zh-CN" altLang="en-US" sz="2200" dirty="0">
                <a:latin typeface="宋体" pitchFamily="2" charset="-122"/>
              </a:rPr>
              <a:t>	</a:t>
            </a:r>
            <a:r>
              <a:rPr lang="en-US" altLang="zh-CN" sz="2200" dirty="0">
                <a:latin typeface="宋体" pitchFamily="2" charset="-122"/>
              </a:rPr>
              <a:t>SUBR(</a:t>
            </a:r>
            <a:r>
              <a:rPr lang="en-US" altLang="zh-CN" sz="2200" dirty="0" err="1">
                <a:latin typeface="宋体" pitchFamily="2" charset="-122"/>
              </a:rPr>
              <a:t>StuName,Maj_Desp</a:t>
            </a:r>
            <a:r>
              <a:rPr lang="en-US" altLang="zh-CN" sz="2200" dirty="0">
                <a:latin typeface="宋体" pitchFamily="2" charset="-122"/>
              </a:rPr>
              <a:t>)</a:t>
            </a:r>
          </a:p>
          <a:p>
            <a:pPr marL="471487" lvl="1" indent="0">
              <a:buNone/>
            </a:pPr>
            <a:endParaRPr lang="en-US" altLang="zh-CN" sz="2400" dirty="0">
              <a:latin typeface="宋体" pitchFamily="2" charset="-122"/>
            </a:endParaRPr>
          </a:p>
          <a:p>
            <a:pPr lvl="1"/>
            <a:r>
              <a:rPr lang="zh-CN" altLang="en-US" sz="2400" dirty="0">
                <a:latin typeface="宋体" pitchFamily="2" charset="-122"/>
              </a:rPr>
              <a:t>关系的每个分量必须是不可分的</a:t>
            </a:r>
          </a:p>
          <a:p>
            <a:pPr lvl="2"/>
            <a:r>
              <a:rPr lang="zh-CN" altLang="en-US" sz="2200" dirty="0">
                <a:latin typeface="宋体" pitchFamily="2" charset="-122"/>
              </a:rPr>
              <a:t>例如，下面的表不能表示为关系（不能有表中表）</a:t>
            </a:r>
          </a:p>
        </p:txBody>
      </p:sp>
      <p:graphicFrame>
        <p:nvGraphicFramePr>
          <p:cNvPr id="192586" name="Group 74"/>
          <p:cNvGraphicFramePr>
            <a:graphicFrameLocks noGrp="1"/>
          </p:cNvGraphicFramePr>
          <p:nvPr>
            <p:ph sz="half" idx="2"/>
            <p:extLst>
              <p:ext uri="{D42A27DB-BD31-4B8C-83A1-F6EECF244321}">
                <p14:modId xmlns:p14="http://schemas.microsoft.com/office/powerpoint/2010/main" val="344743543"/>
              </p:ext>
            </p:extLst>
          </p:nvPr>
        </p:nvGraphicFramePr>
        <p:xfrm>
          <a:off x="5927600" y="2494334"/>
          <a:ext cx="3036888" cy="1582738"/>
        </p:xfrm>
        <a:graphic>
          <a:graphicData uri="http://schemas.openxmlformats.org/drawingml/2006/table">
            <a:tbl>
              <a:tblPr/>
              <a:tblGrid>
                <a:gridCol w="1555750">
                  <a:extLst>
                    <a:ext uri="{9D8B030D-6E8A-4147-A177-3AD203B41FA5}">
                      <a16:colId xmlns:a16="http://schemas.microsoft.com/office/drawing/2014/main" val="20000"/>
                    </a:ext>
                  </a:extLst>
                </a:gridCol>
                <a:gridCol w="1481138">
                  <a:extLst>
                    <a:ext uri="{9D8B030D-6E8A-4147-A177-3AD203B41FA5}">
                      <a16:colId xmlns:a16="http://schemas.microsoft.com/office/drawing/2014/main" val="20001"/>
                    </a:ext>
                  </a:extLst>
                </a:gridCol>
              </a:tblGrid>
              <a:tr h="5365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Arial" charset="0"/>
                          <a:ea typeface="黑体" pitchFamily="2" charset="-122"/>
                        </a:rPr>
                        <a:t>StuName</a:t>
                      </a:r>
                      <a:endParaRPr kumimoji="0" lang="en-US"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Arial" charset="0"/>
                          <a:ea typeface="黑体" pitchFamily="2" charset="-122"/>
                        </a:rPr>
                        <a:t>Maj_Desp</a:t>
                      </a:r>
                      <a:endParaRPr kumimoji="0" lang="en-US"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5349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理学院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理学院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92590" name="Group 78"/>
          <p:cNvGraphicFramePr>
            <a:graphicFrameLocks noGrp="1"/>
          </p:cNvGraphicFramePr>
          <p:nvPr>
            <p:extLst>
              <p:ext uri="{D42A27DB-BD31-4B8C-83A1-F6EECF244321}">
                <p14:modId xmlns:p14="http://schemas.microsoft.com/office/powerpoint/2010/main" val="3619825785"/>
              </p:ext>
            </p:extLst>
          </p:nvPr>
        </p:nvGraphicFramePr>
        <p:xfrm>
          <a:off x="5221163" y="4725144"/>
          <a:ext cx="3743325" cy="1584960"/>
        </p:xfrm>
        <a:graphic>
          <a:graphicData uri="http://schemas.openxmlformats.org/drawingml/2006/table">
            <a:tbl>
              <a:tblPr/>
              <a:tblGrid>
                <a:gridCol w="1751012">
                  <a:extLst>
                    <a:ext uri="{9D8B030D-6E8A-4147-A177-3AD203B41FA5}">
                      <a16:colId xmlns:a16="http://schemas.microsoft.com/office/drawing/2014/main" val="20000"/>
                    </a:ext>
                  </a:extLst>
                </a:gridCol>
                <a:gridCol w="1057275">
                  <a:extLst>
                    <a:ext uri="{9D8B030D-6E8A-4147-A177-3AD203B41FA5}">
                      <a16:colId xmlns:a16="http://schemas.microsoft.com/office/drawing/2014/main" val="20001"/>
                    </a:ext>
                  </a:extLst>
                </a:gridCol>
                <a:gridCol w="935038">
                  <a:extLst>
                    <a:ext uri="{9D8B030D-6E8A-4147-A177-3AD203B41FA5}">
                      <a16:colId xmlns:a16="http://schemas.microsoft.com/office/drawing/2014/main" val="20002"/>
                    </a:ext>
                  </a:extLst>
                </a:gridCol>
              </a:tblGrid>
              <a:tr h="0">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Arial" charset="0"/>
                          <a:ea typeface="黑体" pitchFamily="2" charset="-122"/>
                        </a:rPr>
                        <a:t>姓名</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Arial" charset="0"/>
                          <a:ea typeface="黑体" pitchFamily="2" charset="-122"/>
                        </a:rPr>
                        <a:t>工资</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hMerge="1">
                  <a:txBody>
                    <a:bodyPr/>
                    <a:lstStyle/>
                    <a:p>
                      <a:endParaRPr lang="zh-CN" altLang="en-US"/>
                    </a:p>
                  </a:txBody>
                  <a:tcPr/>
                </a:tc>
                <a:extLst>
                  <a:ext uri="{0D108BD9-81ED-4DB2-BD59-A6C34878D82A}">
                    <a16:rowId xmlns:a16="http://schemas.microsoft.com/office/drawing/2014/main" val="10000"/>
                  </a:ext>
                </a:extLst>
              </a:tr>
              <a:tr h="2540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Arial" charset="0"/>
                          <a:ea typeface="黑体" pitchFamily="2" charset="-122"/>
                        </a:rPr>
                        <a:t>奖金</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Arial" charset="0"/>
                          <a:ea typeface="黑体" pitchFamily="2" charset="-122"/>
                        </a:rPr>
                        <a:t>提成</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3587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张三</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800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李四</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700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dissolve">
                                      <p:cBhvr>
                                        <p:cTn id="7" dur="500"/>
                                        <p:tgtEl>
                                          <p:spTgt spid="19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dissolve">
                                      <p:cBhvr>
                                        <p:cTn id="12" dur="500"/>
                                        <p:tgtEl>
                                          <p:spTgt spid="19251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Effect transition="in" filter="dissolve">
                                      <p:cBhvr>
                                        <p:cTn id="15" dur="500"/>
                                        <p:tgtEl>
                                          <p:spTgt spid="192515">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2515">
                                            <p:txEl>
                                              <p:pRg st="3" end="3"/>
                                            </p:txEl>
                                          </p:spTgt>
                                        </p:tgtEl>
                                        <p:attrNameLst>
                                          <p:attrName>style.visibility</p:attrName>
                                        </p:attrNameLst>
                                      </p:cBhvr>
                                      <p:to>
                                        <p:strVal val="visible"/>
                                      </p:to>
                                    </p:set>
                                    <p:animEffect transition="in" filter="dissolve">
                                      <p:cBhvr>
                                        <p:cTn id="18" dur="500"/>
                                        <p:tgtEl>
                                          <p:spTgt spid="1925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92586"/>
                                        </p:tgtEl>
                                        <p:attrNameLst>
                                          <p:attrName>style.visibility</p:attrName>
                                        </p:attrNameLst>
                                      </p:cBhvr>
                                      <p:to>
                                        <p:strVal val="visible"/>
                                      </p:to>
                                    </p:set>
                                    <p:anim calcmode="lin" valueType="num">
                                      <p:cBhvr additive="base">
                                        <p:cTn id="23" dur="500" fill="hold"/>
                                        <p:tgtEl>
                                          <p:spTgt spid="192586"/>
                                        </p:tgtEl>
                                        <p:attrNameLst>
                                          <p:attrName>ppt_x</p:attrName>
                                        </p:attrNameLst>
                                      </p:cBhvr>
                                      <p:tavLst>
                                        <p:tav tm="0">
                                          <p:val>
                                            <p:strVal val="0-#ppt_w/2"/>
                                          </p:val>
                                        </p:tav>
                                        <p:tav tm="100000">
                                          <p:val>
                                            <p:strVal val="#ppt_x"/>
                                          </p:val>
                                        </p:tav>
                                      </p:tavLst>
                                    </p:anim>
                                    <p:anim calcmode="lin" valueType="num">
                                      <p:cBhvr additive="base">
                                        <p:cTn id="24" dur="500" fill="hold"/>
                                        <p:tgtEl>
                                          <p:spTgt spid="19258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92515">
                                            <p:txEl>
                                              <p:pRg st="5" end="5"/>
                                            </p:txEl>
                                          </p:spTgt>
                                        </p:tgtEl>
                                        <p:attrNameLst>
                                          <p:attrName>style.visibility</p:attrName>
                                        </p:attrNameLst>
                                      </p:cBhvr>
                                      <p:to>
                                        <p:strVal val="visible"/>
                                      </p:to>
                                    </p:set>
                                    <p:animEffect transition="in" filter="dissolve">
                                      <p:cBhvr>
                                        <p:cTn id="28" dur="500"/>
                                        <p:tgtEl>
                                          <p:spTgt spid="192515">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Effect transition="in" filter="dissolve">
                                      <p:cBhvr>
                                        <p:cTn id="31" dur="500"/>
                                        <p:tgtEl>
                                          <p:spTgt spid="192515">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192590"/>
                                        </p:tgtEl>
                                        <p:attrNameLst>
                                          <p:attrName>style.visibility</p:attrName>
                                        </p:attrNameLst>
                                      </p:cBhvr>
                                      <p:to>
                                        <p:strVal val="visible"/>
                                      </p:to>
                                    </p:set>
                                    <p:anim calcmode="lin" valueType="num">
                                      <p:cBhvr additive="base">
                                        <p:cTn id="36" dur="500" fill="hold"/>
                                        <p:tgtEl>
                                          <p:spTgt spid="192590"/>
                                        </p:tgtEl>
                                        <p:attrNameLst>
                                          <p:attrName>ppt_x</p:attrName>
                                        </p:attrNameLst>
                                      </p:cBhvr>
                                      <p:tavLst>
                                        <p:tav tm="0">
                                          <p:val>
                                            <p:strVal val="0-#ppt_w/2"/>
                                          </p:val>
                                        </p:tav>
                                        <p:tav tm="100000">
                                          <p:val>
                                            <p:strVal val="#ppt_x"/>
                                          </p:val>
                                        </p:tav>
                                      </p:tavLst>
                                    </p:anim>
                                    <p:anim calcmode="lin" valueType="num">
                                      <p:cBhvr additive="base">
                                        <p:cTn id="37" dur="500" fill="hold"/>
                                        <p:tgtEl>
                                          <p:spTgt spid="192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uiExpand="1"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7" name="Rectangle 3"/>
          <p:cNvSpPr>
            <a:spLocks noGrp="1" noChangeArrowheads="1"/>
          </p:cNvSpPr>
          <p:nvPr>
            <p:ph type="body" sz="half" idx="1"/>
          </p:nvPr>
        </p:nvSpPr>
        <p:spPr>
          <a:xfrm>
            <a:off x="323850" y="1125538"/>
            <a:ext cx="8532813" cy="5373687"/>
          </a:xfrm>
        </p:spPr>
        <p:txBody>
          <a:bodyPr/>
          <a:lstStyle/>
          <a:p>
            <a:r>
              <a:rPr lang="zh-CN" altLang="en-US" dirty="0">
                <a:latin typeface="宋体" pitchFamily="2" charset="-122"/>
              </a:rPr>
              <a:t>关系模型的基本概念</a:t>
            </a:r>
          </a:p>
          <a:p>
            <a:pPr lvl="1"/>
            <a:r>
              <a:rPr lang="zh-CN" altLang="en-US" dirty="0">
                <a:latin typeface="宋体" pitchFamily="2" charset="-122"/>
              </a:rPr>
              <a:t>关系</a:t>
            </a:r>
            <a:r>
              <a:rPr lang="zh-CN" altLang="en-US" dirty="0" smtClean="0">
                <a:latin typeface="宋体" pitchFamily="2" charset="-122"/>
              </a:rPr>
              <a:t>模型</a:t>
            </a:r>
            <a:endParaRPr lang="zh-CN" altLang="en-US" dirty="0">
              <a:latin typeface="宋体" pitchFamily="2" charset="-122"/>
            </a:endParaRPr>
          </a:p>
          <a:p>
            <a:pPr lvl="2"/>
            <a:r>
              <a:rPr lang="zh-CN" altLang="en-US" dirty="0">
                <a:latin typeface="宋体" pitchFamily="2" charset="-122"/>
              </a:rPr>
              <a:t>关系模型包括三个部分</a:t>
            </a:r>
          </a:p>
          <a:p>
            <a:pPr lvl="3"/>
            <a:r>
              <a:rPr lang="zh-CN" altLang="en-US" dirty="0">
                <a:latin typeface="宋体" pitchFamily="2" charset="-122"/>
              </a:rPr>
              <a:t>数据结构</a:t>
            </a:r>
          </a:p>
          <a:p>
            <a:pPr lvl="3"/>
            <a:r>
              <a:rPr lang="zh-CN" altLang="en-US" dirty="0">
                <a:latin typeface="宋体" pitchFamily="2" charset="-122"/>
              </a:rPr>
              <a:t>关系操作</a:t>
            </a:r>
          </a:p>
          <a:p>
            <a:pPr lvl="3"/>
            <a:r>
              <a:rPr lang="zh-CN" altLang="en-US" dirty="0">
                <a:latin typeface="宋体" pitchFamily="2" charset="-122"/>
              </a:rPr>
              <a:t>关系模型的完整性</a:t>
            </a:r>
          </a:p>
          <a:p>
            <a:pPr lvl="2"/>
            <a:r>
              <a:rPr lang="zh-CN" altLang="en-US" sz="2600" dirty="0">
                <a:latin typeface="宋体" pitchFamily="2" charset="-122"/>
              </a:rPr>
              <a:t>数据结构</a:t>
            </a:r>
          </a:p>
          <a:p>
            <a:pPr lvl="3"/>
            <a:r>
              <a:rPr lang="zh-CN" altLang="en-US" dirty="0">
                <a:latin typeface="宋体" pitchFamily="2" charset="-122"/>
              </a:rPr>
              <a:t>实体和实体间的联系均用关系表示</a:t>
            </a:r>
          </a:p>
          <a:p>
            <a:pPr lvl="4"/>
            <a:r>
              <a:rPr lang="zh-CN" altLang="en-US" dirty="0">
                <a:latin typeface="宋体" pitchFamily="2" charset="-122"/>
              </a:rPr>
              <a:t>数据结构单一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dissolve">
                                      <p:cBhvr>
                                        <p:cTn id="7" dur="500"/>
                                        <p:tgtEl>
                                          <p:spTgt spid="1955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dissolve">
                                      <p:cBhvr>
                                        <p:cTn id="10" dur="500"/>
                                        <p:tgtEl>
                                          <p:spTgt spid="19558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dissolve">
                                      <p:cBhvr>
                                        <p:cTn id="13" dur="500"/>
                                        <p:tgtEl>
                                          <p:spTgt spid="19558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5587">
                                            <p:txEl>
                                              <p:pRg st="3" end="3"/>
                                            </p:txEl>
                                          </p:spTgt>
                                        </p:tgtEl>
                                        <p:attrNameLst>
                                          <p:attrName>style.visibility</p:attrName>
                                        </p:attrNameLst>
                                      </p:cBhvr>
                                      <p:to>
                                        <p:strVal val="visible"/>
                                      </p:to>
                                    </p:set>
                                    <p:animEffect transition="in" filter="dissolve">
                                      <p:cBhvr>
                                        <p:cTn id="16" dur="500"/>
                                        <p:tgtEl>
                                          <p:spTgt spid="19558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5587">
                                            <p:txEl>
                                              <p:pRg st="4" end="4"/>
                                            </p:txEl>
                                          </p:spTgt>
                                        </p:tgtEl>
                                        <p:attrNameLst>
                                          <p:attrName>style.visibility</p:attrName>
                                        </p:attrNameLst>
                                      </p:cBhvr>
                                      <p:to>
                                        <p:strVal val="visible"/>
                                      </p:to>
                                    </p:set>
                                    <p:animEffect transition="in" filter="dissolve">
                                      <p:cBhvr>
                                        <p:cTn id="19" dur="500"/>
                                        <p:tgtEl>
                                          <p:spTgt spid="19558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5587">
                                            <p:txEl>
                                              <p:pRg st="5" end="5"/>
                                            </p:txEl>
                                          </p:spTgt>
                                        </p:tgtEl>
                                        <p:attrNameLst>
                                          <p:attrName>style.visibility</p:attrName>
                                        </p:attrNameLst>
                                      </p:cBhvr>
                                      <p:to>
                                        <p:strVal val="visible"/>
                                      </p:to>
                                    </p:set>
                                    <p:animEffect transition="in" filter="dissolve">
                                      <p:cBhvr>
                                        <p:cTn id="22" dur="500"/>
                                        <p:tgtEl>
                                          <p:spTgt spid="195587">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5587">
                                            <p:txEl>
                                              <p:pRg st="6" end="6"/>
                                            </p:txEl>
                                          </p:spTgt>
                                        </p:tgtEl>
                                        <p:attrNameLst>
                                          <p:attrName>style.visibility</p:attrName>
                                        </p:attrNameLst>
                                      </p:cBhvr>
                                      <p:to>
                                        <p:strVal val="visible"/>
                                      </p:to>
                                    </p:set>
                                    <p:animEffect transition="in" filter="dissolve">
                                      <p:cBhvr>
                                        <p:cTn id="25" dur="500"/>
                                        <p:tgtEl>
                                          <p:spTgt spid="195587">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5587">
                                            <p:txEl>
                                              <p:pRg st="7" end="7"/>
                                            </p:txEl>
                                          </p:spTgt>
                                        </p:tgtEl>
                                        <p:attrNameLst>
                                          <p:attrName>style.visibility</p:attrName>
                                        </p:attrNameLst>
                                      </p:cBhvr>
                                      <p:to>
                                        <p:strVal val="visible"/>
                                      </p:to>
                                    </p:set>
                                    <p:animEffect transition="in" filter="dissolve">
                                      <p:cBhvr>
                                        <p:cTn id="28" dur="500"/>
                                        <p:tgtEl>
                                          <p:spTgt spid="195587">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95587">
                                            <p:txEl>
                                              <p:pRg st="8" end="8"/>
                                            </p:txEl>
                                          </p:spTgt>
                                        </p:tgtEl>
                                        <p:attrNameLst>
                                          <p:attrName>style.visibility</p:attrName>
                                        </p:attrNameLst>
                                      </p:cBhvr>
                                      <p:to>
                                        <p:strVal val="visible"/>
                                      </p:to>
                                    </p:set>
                                    <p:animEffect transition="in" filter="dissolve">
                                      <p:cBhvr>
                                        <p:cTn id="31" dur="500"/>
                                        <p:tgtEl>
                                          <p:spTgt spid="1955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body" sz="half" idx="1"/>
          </p:nvPr>
        </p:nvSpPr>
        <p:spPr>
          <a:xfrm>
            <a:off x="323850" y="1125538"/>
            <a:ext cx="8532813" cy="5373687"/>
          </a:xfrm>
        </p:spPr>
        <p:txBody>
          <a:bodyPr/>
          <a:lstStyle/>
          <a:p>
            <a:r>
              <a:rPr lang="zh-CN" altLang="en-US" dirty="0">
                <a:latin typeface="宋体" pitchFamily="2" charset="-122"/>
              </a:rPr>
              <a:t>关系模型的基本概念</a:t>
            </a:r>
          </a:p>
          <a:p>
            <a:pPr lvl="1"/>
            <a:r>
              <a:rPr lang="zh-CN" altLang="en-US" dirty="0">
                <a:latin typeface="宋体" pitchFamily="2" charset="-122"/>
              </a:rPr>
              <a:t>关系模型</a:t>
            </a:r>
          </a:p>
          <a:p>
            <a:pPr lvl="2"/>
            <a:r>
              <a:rPr lang="zh-CN" altLang="en-US" dirty="0">
                <a:latin typeface="Arial" charset="0"/>
              </a:rPr>
              <a:t>关系操作</a:t>
            </a:r>
          </a:p>
          <a:p>
            <a:pPr lvl="3"/>
            <a:r>
              <a:rPr lang="zh-CN" altLang="en-US" dirty="0">
                <a:latin typeface="Arial" charset="0"/>
              </a:rPr>
              <a:t>关系模型是基于</a:t>
            </a:r>
            <a:r>
              <a:rPr lang="zh-CN" altLang="en-US" dirty="0">
                <a:solidFill>
                  <a:srgbClr val="FF0000"/>
                </a:solidFill>
                <a:latin typeface="Arial" charset="0"/>
              </a:rPr>
              <a:t>关系代数</a:t>
            </a:r>
            <a:r>
              <a:rPr lang="zh-CN" altLang="en-US" dirty="0">
                <a:latin typeface="Arial" charset="0"/>
              </a:rPr>
              <a:t>数学基础的模型，关系操作的方式是</a:t>
            </a:r>
            <a:r>
              <a:rPr lang="zh-CN" altLang="en-US" dirty="0">
                <a:solidFill>
                  <a:srgbClr val="FF0000"/>
                </a:solidFill>
                <a:latin typeface="Arial" charset="0"/>
              </a:rPr>
              <a:t>集合</a:t>
            </a:r>
            <a:r>
              <a:rPr lang="zh-CN" altLang="en-US" dirty="0">
                <a:latin typeface="Arial" charset="0"/>
              </a:rPr>
              <a:t>操作</a:t>
            </a:r>
          </a:p>
          <a:p>
            <a:pPr lvl="3"/>
            <a:r>
              <a:rPr lang="zh-CN" altLang="en-US" dirty="0">
                <a:latin typeface="Arial" charset="0"/>
              </a:rPr>
              <a:t>关系运算的语言分为两类</a:t>
            </a:r>
          </a:p>
          <a:p>
            <a:pPr lvl="4"/>
            <a:r>
              <a:rPr lang="zh-CN" altLang="en-US" dirty="0">
                <a:solidFill>
                  <a:srgbClr val="FF0000"/>
                </a:solidFill>
                <a:latin typeface="Arial" charset="0"/>
              </a:rPr>
              <a:t>关系代数</a:t>
            </a:r>
            <a:r>
              <a:rPr lang="zh-CN" altLang="en-US" dirty="0">
                <a:latin typeface="Arial" charset="0"/>
              </a:rPr>
              <a:t>语言：把关系当作集合，常用的关系操作有交、并、差、除法、选择、投影和连接等</a:t>
            </a:r>
          </a:p>
          <a:p>
            <a:pPr lvl="4"/>
            <a:r>
              <a:rPr lang="zh-CN" altLang="en-US" dirty="0">
                <a:solidFill>
                  <a:srgbClr val="FF0000"/>
                </a:solidFill>
                <a:latin typeface="Arial" charset="0"/>
              </a:rPr>
              <a:t>关系演算</a:t>
            </a:r>
            <a:r>
              <a:rPr lang="zh-CN" altLang="en-US" dirty="0">
                <a:latin typeface="Arial" charset="0"/>
              </a:rPr>
              <a:t>语言：使用</a:t>
            </a:r>
            <a:r>
              <a:rPr lang="zh-CN" altLang="en-US" dirty="0" smtClean="0">
                <a:latin typeface="Arial" charset="0"/>
              </a:rPr>
              <a:t>谓词（</a:t>
            </a:r>
            <a:r>
              <a:rPr lang="en-US" altLang="zh-CN" dirty="0" smtClean="0">
                <a:latin typeface="Times New Roman" panose="02020603050405020304" pitchFamily="18" charset="0"/>
              </a:rPr>
              <a:t>predicate</a:t>
            </a:r>
            <a:r>
              <a:rPr lang="zh-CN" altLang="en-US" dirty="0" smtClean="0">
                <a:latin typeface="Arial" charset="0"/>
              </a:rPr>
              <a:t>）来</a:t>
            </a:r>
            <a:r>
              <a:rPr lang="zh-CN" altLang="en-US" dirty="0">
                <a:latin typeface="Arial" charset="0"/>
              </a:rPr>
              <a:t>表达查询的要求。若谓词的对象是元组变量，称为元组关系演算；若为域变量，称为域关系演算。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3762">
                                            <p:txEl>
                                              <p:pRg st="0" end="0"/>
                                            </p:txEl>
                                          </p:spTgt>
                                        </p:tgtEl>
                                        <p:attrNameLst>
                                          <p:attrName>style.visibility</p:attrName>
                                        </p:attrNameLst>
                                      </p:cBhvr>
                                      <p:to>
                                        <p:strVal val="visible"/>
                                      </p:to>
                                    </p:set>
                                    <p:animEffect transition="in" filter="dissolve">
                                      <p:cBhvr>
                                        <p:cTn id="7" dur="500"/>
                                        <p:tgtEl>
                                          <p:spTgt spid="373762">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73762">
                                            <p:txEl>
                                              <p:pRg st="1" end="1"/>
                                            </p:txEl>
                                          </p:spTgt>
                                        </p:tgtEl>
                                        <p:attrNameLst>
                                          <p:attrName>style.visibility</p:attrName>
                                        </p:attrNameLst>
                                      </p:cBhvr>
                                      <p:to>
                                        <p:strVal val="visible"/>
                                      </p:to>
                                    </p:set>
                                    <p:animEffect transition="in" filter="dissolve">
                                      <p:cBhvr>
                                        <p:cTn id="10" dur="500"/>
                                        <p:tgtEl>
                                          <p:spTgt spid="373762">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73762">
                                            <p:txEl>
                                              <p:pRg st="2" end="2"/>
                                            </p:txEl>
                                          </p:spTgt>
                                        </p:tgtEl>
                                        <p:attrNameLst>
                                          <p:attrName>style.visibility</p:attrName>
                                        </p:attrNameLst>
                                      </p:cBhvr>
                                      <p:to>
                                        <p:strVal val="visible"/>
                                      </p:to>
                                    </p:set>
                                    <p:animEffect transition="in" filter="dissolve">
                                      <p:cBhvr>
                                        <p:cTn id="13" dur="500"/>
                                        <p:tgtEl>
                                          <p:spTgt spid="373762">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73762">
                                            <p:txEl>
                                              <p:pRg st="3" end="3"/>
                                            </p:txEl>
                                          </p:spTgt>
                                        </p:tgtEl>
                                        <p:attrNameLst>
                                          <p:attrName>style.visibility</p:attrName>
                                        </p:attrNameLst>
                                      </p:cBhvr>
                                      <p:to>
                                        <p:strVal val="visible"/>
                                      </p:to>
                                    </p:set>
                                    <p:animEffect transition="in" filter="dissolve">
                                      <p:cBhvr>
                                        <p:cTn id="16" dur="500"/>
                                        <p:tgtEl>
                                          <p:spTgt spid="373762">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73762">
                                            <p:txEl>
                                              <p:pRg st="4" end="4"/>
                                            </p:txEl>
                                          </p:spTgt>
                                        </p:tgtEl>
                                        <p:attrNameLst>
                                          <p:attrName>style.visibility</p:attrName>
                                        </p:attrNameLst>
                                      </p:cBhvr>
                                      <p:to>
                                        <p:strVal val="visible"/>
                                      </p:to>
                                    </p:set>
                                    <p:animEffect transition="in" filter="dissolve">
                                      <p:cBhvr>
                                        <p:cTn id="19" dur="500"/>
                                        <p:tgtEl>
                                          <p:spTgt spid="373762">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73762">
                                            <p:txEl>
                                              <p:pRg st="5" end="5"/>
                                            </p:txEl>
                                          </p:spTgt>
                                        </p:tgtEl>
                                        <p:attrNameLst>
                                          <p:attrName>style.visibility</p:attrName>
                                        </p:attrNameLst>
                                      </p:cBhvr>
                                      <p:to>
                                        <p:strVal val="visible"/>
                                      </p:to>
                                    </p:set>
                                    <p:animEffect transition="in" filter="dissolve">
                                      <p:cBhvr>
                                        <p:cTn id="22" dur="500"/>
                                        <p:tgtEl>
                                          <p:spTgt spid="373762">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73762">
                                            <p:txEl>
                                              <p:pRg st="6" end="6"/>
                                            </p:txEl>
                                          </p:spTgt>
                                        </p:tgtEl>
                                        <p:attrNameLst>
                                          <p:attrName>style.visibility</p:attrName>
                                        </p:attrNameLst>
                                      </p:cBhvr>
                                      <p:to>
                                        <p:strVal val="visible"/>
                                      </p:to>
                                    </p:set>
                                    <p:animEffect transition="in" filter="dissolve">
                                      <p:cBhvr>
                                        <p:cTn id="25" dur="500"/>
                                        <p:tgtEl>
                                          <p:spTgt spid="3737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2"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body" sz="half" idx="1"/>
          </p:nvPr>
        </p:nvSpPr>
        <p:spPr>
          <a:xfrm>
            <a:off x="323850" y="1125538"/>
            <a:ext cx="8532813" cy="5373687"/>
          </a:xfrm>
        </p:spPr>
        <p:txBody>
          <a:bodyPr/>
          <a:lstStyle/>
          <a:p>
            <a:r>
              <a:rPr lang="zh-CN" altLang="en-US" dirty="0">
                <a:latin typeface="宋体" pitchFamily="2" charset="-122"/>
              </a:rPr>
              <a:t>关系模型的基本概念</a:t>
            </a:r>
          </a:p>
          <a:p>
            <a:pPr lvl="1"/>
            <a:r>
              <a:rPr lang="zh-CN" altLang="en-US" dirty="0">
                <a:latin typeface="宋体" pitchFamily="2" charset="-122"/>
              </a:rPr>
              <a:t>关系模型</a:t>
            </a:r>
          </a:p>
          <a:p>
            <a:pPr lvl="2"/>
            <a:r>
              <a:rPr lang="zh-CN" altLang="en-US" dirty="0">
                <a:latin typeface="宋体" pitchFamily="2" charset="-122"/>
              </a:rPr>
              <a:t>完整性</a:t>
            </a:r>
          </a:p>
          <a:p>
            <a:pPr lvl="3"/>
            <a:r>
              <a:rPr lang="zh-CN" altLang="en-US" dirty="0" smtClean="0">
                <a:latin typeface="宋体" pitchFamily="2" charset="-122"/>
              </a:rPr>
              <a:t>实体完整性（</a:t>
            </a:r>
            <a:r>
              <a:rPr lang="en-US" altLang="zh-CN" dirty="0">
                <a:latin typeface="Arial" charset="0"/>
              </a:rPr>
              <a:t>Entity integrity</a:t>
            </a:r>
            <a:r>
              <a:rPr lang="zh-CN" altLang="en-US" dirty="0" smtClean="0">
                <a:latin typeface="宋体" pitchFamily="2" charset="-122"/>
              </a:rPr>
              <a:t>）</a:t>
            </a:r>
            <a:endParaRPr lang="zh-CN" altLang="en-US" dirty="0">
              <a:latin typeface="宋体" pitchFamily="2" charset="-122"/>
            </a:endParaRPr>
          </a:p>
          <a:p>
            <a:pPr lvl="3"/>
            <a:r>
              <a:rPr lang="zh-CN" altLang="en-US" dirty="0" smtClean="0">
                <a:latin typeface="Arial" charset="0"/>
              </a:rPr>
              <a:t>参照完整性（</a:t>
            </a:r>
            <a:r>
              <a:rPr lang="en-US" altLang="zh-CN" dirty="0">
                <a:latin typeface="Arial" charset="0"/>
              </a:rPr>
              <a:t>Referential </a:t>
            </a:r>
            <a:r>
              <a:rPr lang="en-US" altLang="zh-CN" dirty="0" smtClean="0">
                <a:latin typeface="Arial" charset="0"/>
              </a:rPr>
              <a:t>integrity</a:t>
            </a:r>
            <a:r>
              <a:rPr lang="zh-CN" altLang="en-US" dirty="0" smtClean="0">
                <a:latin typeface="Arial" charset="0"/>
              </a:rPr>
              <a:t>）</a:t>
            </a:r>
            <a:endParaRPr lang="zh-CN" altLang="en-US" dirty="0">
              <a:latin typeface="Arial" charset="0"/>
            </a:endParaRPr>
          </a:p>
          <a:p>
            <a:pPr lvl="3"/>
            <a:r>
              <a:rPr lang="zh-CN" altLang="en-US" dirty="0">
                <a:latin typeface="Arial" charset="0"/>
              </a:rPr>
              <a:t>用户</a:t>
            </a:r>
            <a:r>
              <a:rPr lang="zh-CN" altLang="en-US" dirty="0" smtClean="0">
                <a:latin typeface="Arial" charset="0"/>
              </a:rPr>
              <a:t>定义完整性（</a:t>
            </a:r>
            <a:r>
              <a:rPr lang="en-US" altLang="zh-CN" dirty="0" smtClean="0">
                <a:latin typeface="Arial" charset="0"/>
              </a:rPr>
              <a:t>User </a:t>
            </a:r>
            <a:r>
              <a:rPr lang="en-US" altLang="zh-CN" dirty="0">
                <a:latin typeface="Arial" charset="0"/>
              </a:rPr>
              <a:t>defined integrity</a:t>
            </a:r>
            <a:r>
              <a:rPr lang="zh-CN" altLang="en-US" dirty="0" smtClean="0">
                <a:latin typeface="Arial" charset="0"/>
              </a:rPr>
              <a:t>）</a:t>
            </a:r>
            <a:endParaRPr lang="zh-CN" altLang="en-US" dirty="0">
              <a:latin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7858" name="Rectangle 2"/>
          <p:cNvSpPr>
            <a:spLocks noGrp="1" noChangeArrowheads="1"/>
          </p:cNvSpPr>
          <p:nvPr>
            <p:ph type="body" sz="half" idx="1"/>
          </p:nvPr>
        </p:nvSpPr>
        <p:spPr>
          <a:xfrm>
            <a:off x="323850" y="1125538"/>
            <a:ext cx="8532813" cy="5373687"/>
          </a:xfrm>
        </p:spPr>
        <p:txBody>
          <a:bodyPr/>
          <a:lstStyle/>
          <a:p>
            <a:r>
              <a:rPr lang="zh-CN" altLang="en-US" dirty="0">
                <a:latin typeface="宋体" pitchFamily="2" charset="-122"/>
              </a:rPr>
              <a:t>关系模型的基本概念</a:t>
            </a:r>
          </a:p>
          <a:p>
            <a:pPr lvl="1"/>
            <a:r>
              <a:rPr lang="zh-CN" altLang="en-US" dirty="0">
                <a:latin typeface="宋体" pitchFamily="2" charset="-122"/>
              </a:rPr>
              <a:t>关系模型</a:t>
            </a:r>
          </a:p>
          <a:p>
            <a:pPr lvl="2"/>
            <a:r>
              <a:rPr lang="zh-CN" altLang="en-US" dirty="0">
                <a:latin typeface="宋体" pitchFamily="2" charset="-122"/>
              </a:rPr>
              <a:t>完整性</a:t>
            </a:r>
            <a:r>
              <a:rPr lang="en-US" altLang="zh-CN" dirty="0">
                <a:latin typeface="宋体" pitchFamily="2" charset="-122"/>
              </a:rPr>
              <a:t>——</a:t>
            </a:r>
            <a:r>
              <a:rPr lang="zh-CN" altLang="en-US" dirty="0">
                <a:latin typeface="宋体" pitchFamily="2" charset="-122"/>
              </a:rPr>
              <a:t>实体完整性</a:t>
            </a:r>
          </a:p>
          <a:p>
            <a:pPr lvl="3"/>
            <a:r>
              <a:rPr lang="zh-CN" altLang="en-US" sz="1800" dirty="0">
                <a:latin typeface="宋体" pitchFamily="2" charset="-122"/>
              </a:rPr>
              <a:t>规则</a:t>
            </a:r>
          </a:p>
          <a:p>
            <a:pPr lvl="4"/>
            <a:r>
              <a:rPr lang="zh-CN" altLang="en-US" sz="1800" dirty="0">
                <a:latin typeface="宋体" pitchFamily="2" charset="-122"/>
              </a:rPr>
              <a:t>若属性</a:t>
            </a:r>
            <a:r>
              <a:rPr lang="en-US" altLang="zh-CN" sz="1800" dirty="0">
                <a:latin typeface="宋体" pitchFamily="2" charset="-122"/>
              </a:rPr>
              <a:t>A</a:t>
            </a:r>
            <a:r>
              <a:rPr lang="zh-CN" altLang="en-US" sz="1800" dirty="0">
                <a:latin typeface="宋体" pitchFamily="2" charset="-122"/>
              </a:rPr>
              <a:t>为基本关系</a:t>
            </a:r>
            <a:r>
              <a:rPr lang="en-US" altLang="zh-CN" sz="1800" dirty="0">
                <a:latin typeface="宋体" pitchFamily="2" charset="-122"/>
              </a:rPr>
              <a:t>R</a:t>
            </a:r>
            <a:r>
              <a:rPr lang="zh-CN" altLang="en-US" sz="1800" dirty="0">
                <a:latin typeface="宋体" pitchFamily="2" charset="-122"/>
              </a:rPr>
              <a:t>的主属性，则属性</a:t>
            </a:r>
            <a:r>
              <a:rPr lang="en-US" altLang="zh-CN" sz="1800" dirty="0">
                <a:latin typeface="宋体" pitchFamily="2" charset="-122"/>
              </a:rPr>
              <a:t>A</a:t>
            </a:r>
            <a:r>
              <a:rPr lang="zh-CN" altLang="en-US" sz="1800" dirty="0">
                <a:latin typeface="宋体" pitchFamily="2" charset="-122"/>
              </a:rPr>
              <a:t>不能取空值</a:t>
            </a:r>
          </a:p>
          <a:p>
            <a:pPr lvl="3"/>
            <a:r>
              <a:rPr lang="zh-CN" altLang="en-US" sz="1800" dirty="0">
                <a:latin typeface="宋体" pitchFamily="2" charset="-122"/>
              </a:rPr>
              <a:t>例如，学生关系中，如果学号是主属性，则所有的元组（即学生的记录）中学号属性不能为空。</a:t>
            </a:r>
          </a:p>
        </p:txBody>
      </p:sp>
      <p:grpSp>
        <p:nvGrpSpPr>
          <p:cNvPr id="377859" name="Group 3"/>
          <p:cNvGrpSpPr>
            <a:grpSpLocks/>
          </p:cNvGrpSpPr>
          <p:nvPr/>
        </p:nvGrpSpPr>
        <p:grpSpPr bwMode="auto">
          <a:xfrm>
            <a:off x="468313" y="3933825"/>
            <a:ext cx="8172450" cy="2732088"/>
            <a:chOff x="0" y="2599"/>
            <a:chExt cx="5148" cy="1721"/>
          </a:xfrm>
        </p:grpSpPr>
        <p:sp>
          <p:nvSpPr>
            <p:cNvPr id="377860" name="Rectangle 4"/>
            <p:cNvSpPr>
              <a:spLocks noChangeArrowheads="1"/>
            </p:cNvSpPr>
            <p:nvPr/>
          </p:nvSpPr>
          <p:spPr bwMode="auto">
            <a:xfrm>
              <a:off x="4603" y="3822"/>
              <a:ext cx="545" cy="24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61" name="Rectangle 5"/>
            <p:cNvSpPr>
              <a:spLocks noChangeArrowheads="1"/>
            </p:cNvSpPr>
            <p:nvPr/>
          </p:nvSpPr>
          <p:spPr bwMode="auto">
            <a:xfrm>
              <a:off x="3197" y="3822"/>
              <a:ext cx="1406" cy="24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b="1" dirty="0">
                  <a:solidFill>
                    <a:srgbClr val="000066"/>
                  </a:solidFill>
                  <a:latin typeface="Arial" charset="0"/>
                  <a:ea typeface="黑体" pitchFamily="2" charset="-122"/>
                </a:rPr>
                <a:t>1982</a:t>
              </a:r>
              <a:r>
                <a:rPr lang="zh-CN" altLang="en-US" sz="2000" b="1" dirty="0">
                  <a:solidFill>
                    <a:srgbClr val="000066"/>
                  </a:solidFill>
                  <a:latin typeface="Arial" charset="0"/>
                  <a:ea typeface="黑体" pitchFamily="2" charset="-122"/>
                </a:rPr>
                <a:t>年</a:t>
              </a:r>
              <a:r>
                <a:rPr lang="en-US" altLang="zh-CN" sz="2000" b="1" dirty="0">
                  <a:solidFill>
                    <a:srgbClr val="000066"/>
                  </a:solidFill>
                  <a:latin typeface="Arial" charset="0"/>
                  <a:ea typeface="黑体" pitchFamily="2" charset="-122"/>
                </a:rPr>
                <a:t>12</a:t>
              </a:r>
              <a:r>
                <a:rPr lang="zh-CN" altLang="en-US" sz="2000" b="1" dirty="0">
                  <a:solidFill>
                    <a:srgbClr val="000066"/>
                  </a:solidFill>
                  <a:latin typeface="Arial" charset="0"/>
                  <a:ea typeface="黑体" pitchFamily="2" charset="-122"/>
                </a:rPr>
                <a:t>月</a:t>
              </a:r>
              <a:r>
                <a:rPr lang="en-US" altLang="zh-CN" sz="2000" b="1" dirty="0">
                  <a:solidFill>
                    <a:srgbClr val="000066"/>
                  </a:solidFill>
                  <a:latin typeface="Arial" charset="0"/>
                  <a:ea typeface="黑体" pitchFamily="2" charset="-122"/>
                </a:rPr>
                <a:t>4</a:t>
              </a:r>
              <a:r>
                <a:rPr lang="zh-CN" altLang="en-US" sz="2000" b="1" dirty="0">
                  <a:solidFill>
                    <a:srgbClr val="000066"/>
                  </a:solidFill>
                  <a:latin typeface="Arial" charset="0"/>
                  <a:ea typeface="黑体" pitchFamily="2" charset="-122"/>
                </a:rPr>
                <a:t>日</a:t>
              </a:r>
            </a:p>
          </p:txBody>
        </p:sp>
        <p:sp>
          <p:nvSpPr>
            <p:cNvPr id="377862" name="Rectangle 6"/>
            <p:cNvSpPr>
              <a:spLocks noChangeArrowheads="1"/>
            </p:cNvSpPr>
            <p:nvPr/>
          </p:nvSpPr>
          <p:spPr bwMode="auto">
            <a:xfrm>
              <a:off x="2744" y="3822"/>
              <a:ext cx="453" cy="24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女</a:t>
              </a:r>
            </a:p>
          </p:txBody>
        </p:sp>
        <p:sp>
          <p:nvSpPr>
            <p:cNvPr id="377863" name="Rectangle 7"/>
            <p:cNvSpPr>
              <a:spLocks noChangeArrowheads="1"/>
            </p:cNvSpPr>
            <p:nvPr/>
          </p:nvSpPr>
          <p:spPr bwMode="auto">
            <a:xfrm>
              <a:off x="1970" y="3822"/>
              <a:ext cx="774" cy="24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王珊</a:t>
              </a:r>
            </a:p>
          </p:txBody>
        </p:sp>
        <p:sp>
          <p:nvSpPr>
            <p:cNvPr id="377864" name="Rectangle 8"/>
            <p:cNvSpPr>
              <a:spLocks noChangeArrowheads="1"/>
            </p:cNvSpPr>
            <p:nvPr/>
          </p:nvSpPr>
          <p:spPr bwMode="auto">
            <a:xfrm>
              <a:off x="1202" y="3822"/>
              <a:ext cx="768" cy="24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dirty="0">
                  <a:solidFill>
                    <a:srgbClr val="FF0000"/>
                  </a:solidFill>
                  <a:latin typeface="Arial" charset="0"/>
                  <a:ea typeface="黑体" pitchFamily="2" charset="-122"/>
                </a:rPr>
                <a:t>010210</a:t>
              </a:r>
            </a:p>
          </p:txBody>
        </p:sp>
        <p:sp>
          <p:nvSpPr>
            <p:cNvPr id="377865" name="Rectangle 9"/>
            <p:cNvSpPr>
              <a:spLocks noChangeArrowheads="1"/>
            </p:cNvSpPr>
            <p:nvPr/>
          </p:nvSpPr>
          <p:spPr bwMode="auto">
            <a:xfrm>
              <a:off x="4603" y="4071"/>
              <a:ext cx="5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66" name="Rectangle 10"/>
            <p:cNvSpPr>
              <a:spLocks noChangeArrowheads="1"/>
            </p:cNvSpPr>
            <p:nvPr/>
          </p:nvSpPr>
          <p:spPr bwMode="auto">
            <a:xfrm>
              <a:off x="3197" y="4071"/>
              <a:ext cx="140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67" name="Rectangle 11"/>
            <p:cNvSpPr>
              <a:spLocks noChangeArrowheads="1"/>
            </p:cNvSpPr>
            <p:nvPr/>
          </p:nvSpPr>
          <p:spPr bwMode="auto">
            <a:xfrm>
              <a:off x="2744" y="4071"/>
              <a:ext cx="4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68" name="Rectangle 12"/>
            <p:cNvSpPr>
              <a:spLocks noChangeArrowheads="1"/>
            </p:cNvSpPr>
            <p:nvPr/>
          </p:nvSpPr>
          <p:spPr bwMode="auto">
            <a:xfrm>
              <a:off x="1970" y="4071"/>
              <a:ext cx="77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69" name="Rectangle 13"/>
            <p:cNvSpPr>
              <a:spLocks noChangeArrowheads="1"/>
            </p:cNvSpPr>
            <p:nvPr/>
          </p:nvSpPr>
          <p:spPr bwMode="auto">
            <a:xfrm>
              <a:off x="1202" y="4071"/>
              <a:ext cx="76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b="1" dirty="0">
                  <a:solidFill>
                    <a:srgbClr val="FF0000"/>
                  </a:solidFill>
                  <a:latin typeface="Arial" charset="0"/>
                  <a:ea typeface="黑体" pitchFamily="2" charset="-122"/>
                </a:rPr>
                <a:t>… …</a:t>
              </a:r>
            </a:p>
          </p:txBody>
        </p:sp>
        <p:sp>
          <p:nvSpPr>
            <p:cNvPr id="377870" name="Rectangle 14"/>
            <p:cNvSpPr>
              <a:spLocks noChangeArrowheads="1"/>
            </p:cNvSpPr>
            <p:nvPr/>
          </p:nvSpPr>
          <p:spPr bwMode="auto">
            <a:xfrm>
              <a:off x="3197" y="3573"/>
              <a:ext cx="1406"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b="1" dirty="0">
                  <a:solidFill>
                    <a:srgbClr val="000066"/>
                  </a:solidFill>
                  <a:latin typeface="Arial" charset="0"/>
                  <a:ea typeface="黑体" pitchFamily="2" charset="-122"/>
                </a:rPr>
                <a:t>1982</a:t>
              </a:r>
              <a:r>
                <a:rPr lang="zh-CN" altLang="en-US" sz="2000" b="1" dirty="0">
                  <a:solidFill>
                    <a:srgbClr val="000066"/>
                  </a:solidFill>
                  <a:latin typeface="Arial" charset="0"/>
                  <a:ea typeface="黑体" pitchFamily="2" charset="-122"/>
                </a:rPr>
                <a:t>年</a:t>
              </a:r>
              <a:r>
                <a:rPr lang="en-US" altLang="zh-CN" sz="2000" b="1" dirty="0">
                  <a:solidFill>
                    <a:srgbClr val="000066"/>
                  </a:solidFill>
                  <a:latin typeface="Arial" charset="0"/>
                  <a:ea typeface="黑体" pitchFamily="2" charset="-122"/>
                </a:rPr>
                <a:t>3</a:t>
              </a:r>
              <a:r>
                <a:rPr lang="zh-CN" altLang="en-US" sz="2000" b="1" dirty="0">
                  <a:solidFill>
                    <a:srgbClr val="000066"/>
                  </a:solidFill>
                  <a:latin typeface="Arial" charset="0"/>
                  <a:ea typeface="黑体" pitchFamily="2" charset="-122"/>
                </a:rPr>
                <a:t>月</a:t>
              </a:r>
              <a:r>
                <a:rPr lang="en-US" altLang="zh-CN" sz="2000" b="1" dirty="0">
                  <a:solidFill>
                    <a:srgbClr val="000066"/>
                  </a:solidFill>
                  <a:latin typeface="Arial" charset="0"/>
                  <a:ea typeface="黑体" pitchFamily="2" charset="-122"/>
                </a:rPr>
                <a:t>19</a:t>
              </a:r>
              <a:r>
                <a:rPr lang="zh-CN" altLang="en-US" sz="2000" b="1" dirty="0">
                  <a:solidFill>
                    <a:srgbClr val="000066"/>
                  </a:solidFill>
                  <a:latin typeface="Arial" charset="0"/>
                  <a:ea typeface="黑体" pitchFamily="2" charset="-122"/>
                </a:rPr>
                <a:t>日</a:t>
              </a:r>
            </a:p>
          </p:txBody>
        </p:sp>
        <p:sp>
          <p:nvSpPr>
            <p:cNvPr id="377871" name="Rectangle 15"/>
            <p:cNvSpPr>
              <a:spLocks noChangeArrowheads="1"/>
            </p:cNvSpPr>
            <p:nvPr/>
          </p:nvSpPr>
          <p:spPr bwMode="auto">
            <a:xfrm>
              <a:off x="3197" y="3313"/>
              <a:ext cx="140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b="1" dirty="0">
                  <a:solidFill>
                    <a:srgbClr val="000066"/>
                  </a:solidFill>
                  <a:latin typeface="Arial" charset="0"/>
                  <a:ea typeface="黑体" pitchFamily="2" charset="-122"/>
                </a:rPr>
                <a:t>1982</a:t>
              </a:r>
              <a:r>
                <a:rPr lang="zh-CN" altLang="en-US" sz="2000" b="1" dirty="0">
                  <a:solidFill>
                    <a:srgbClr val="000066"/>
                  </a:solidFill>
                  <a:latin typeface="Arial" charset="0"/>
                  <a:ea typeface="黑体" pitchFamily="2" charset="-122"/>
                </a:rPr>
                <a:t>年</a:t>
              </a:r>
              <a:r>
                <a:rPr lang="en-US" altLang="zh-CN" sz="2000" b="1" dirty="0">
                  <a:solidFill>
                    <a:srgbClr val="000066"/>
                  </a:solidFill>
                  <a:latin typeface="Arial" charset="0"/>
                  <a:ea typeface="黑体" pitchFamily="2" charset="-122"/>
                </a:rPr>
                <a:t>6</a:t>
              </a:r>
              <a:r>
                <a:rPr lang="zh-CN" altLang="en-US" sz="2000" b="1" dirty="0">
                  <a:solidFill>
                    <a:srgbClr val="000066"/>
                  </a:solidFill>
                  <a:latin typeface="Arial" charset="0"/>
                  <a:ea typeface="黑体" pitchFamily="2" charset="-122"/>
                </a:rPr>
                <a:t>月</a:t>
              </a:r>
              <a:r>
                <a:rPr lang="en-US" altLang="zh-CN" sz="2000" b="1" dirty="0">
                  <a:solidFill>
                    <a:srgbClr val="000066"/>
                  </a:solidFill>
                  <a:latin typeface="Arial" charset="0"/>
                  <a:ea typeface="黑体" pitchFamily="2" charset="-122"/>
                </a:rPr>
                <a:t>9</a:t>
              </a:r>
              <a:r>
                <a:rPr lang="zh-CN" altLang="en-US" sz="2000" b="1" dirty="0">
                  <a:solidFill>
                    <a:srgbClr val="000066"/>
                  </a:solidFill>
                  <a:latin typeface="Arial" charset="0"/>
                  <a:ea typeface="黑体" pitchFamily="2" charset="-122"/>
                </a:rPr>
                <a:t>日</a:t>
              </a:r>
            </a:p>
          </p:txBody>
        </p:sp>
        <p:sp>
          <p:nvSpPr>
            <p:cNvPr id="377872" name="Rectangle 16"/>
            <p:cNvSpPr>
              <a:spLocks noChangeArrowheads="1"/>
            </p:cNvSpPr>
            <p:nvPr/>
          </p:nvSpPr>
          <p:spPr bwMode="auto">
            <a:xfrm>
              <a:off x="3197" y="3052"/>
              <a:ext cx="1406" cy="2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出生日期</a:t>
              </a:r>
            </a:p>
          </p:txBody>
        </p:sp>
        <p:sp>
          <p:nvSpPr>
            <p:cNvPr id="377873" name="Rectangle 17"/>
            <p:cNvSpPr>
              <a:spLocks noChangeArrowheads="1"/>
            </p:cNvSpPr>
            <p:nvPr/>
          </p:nvSpPr>
          <p:spPr bwMode="auto">
            <a:xfrm>
              <a:off x="1970" y="3573"/>
              <a:ext cx="774"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李婷</a:t>
              </a:r>
            </a:p>
          </p:txBody>
        </p:sp>
        <p:sp>
          <p:nvSpPr>
            <p:cNvPr id="377874" name="Rectangle 18"/>
            <p:cNvSpPr>
              <a:spLocks noChangeArrowheads="1"/>
            </p:cNvSpPr>
            <p:nvPr/>
          </p:nvSpPr>
          <p:spPr bwMode="auto">
            <a:xfrm>
              <a:off x="1970" y="3313"/>
              <a:ext cx="774"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王南</a:t>
              </a:r>
            </a:p>
          </p:txBody>
        </p:sp>
        <p:sp>
          <p:nvSpPr>
            <p:cNvPr id="377875" name="Rectangle 19"/>
            <p:cNvSpPr>
              <a:spLocks noChangeArrowheads="1"/>
            </p:cNvSpPr>
            <p:nvPr/>
          </p:nvSpPr>
          <p:spPr bwMode="auto">
            <a:xfrm>
              <a:off x="1970" y="3052"/>
              <a:ext cx="774" cy="2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姓名</a:t>
              </a:r>
            </a:p>
          </p:txBody>
        </p:sp>
        <p:sp>
          <p:nvSpPr>
            <p:cNvPr id="377876" name="Rectangle 20"/>
            <p:cNvSpPr>
              <a:spLocks noChangeArrowheads="1"/>
            </p:cNvSpPr>
            <p:nvPr/>
          </p:nvSpPr>
          <p:spPr bwMode="auto">
            <a:xfrm>
              <a:off x="4603" y="3573"/>
              <a:ext cx="54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77" name="Rectangle 21"/>
            <p:cNvSpPr>
              <a:spLocks noChangeArrowheads="1"/>
            </p:cNvSpPr>
            <p:nvPr/>
          </p:nvSpPr>
          <p:spPr bwMode="auto">
            <a:xfrm>
              <a:off x="4603" y="3313"/>
              <a:ext cx="545"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endParaRPr lang="zh-CN" altLang="zh-CN" sz="2000" b="1">
                <a:solidFill>
                  <a:srgbClr val="000066"/>
                </a:solidFill>
                <a:latin typeface="Arial" charset="0"/>
                <a:ea typeface="黑体" pitchFamily="2" charset="-122"/>
              </a:endParaRPr>
            </a:p>
          </p:txBody>
        </p:sp>
        <p:sp>
          <p:nvSpPr>
            <p:cNvPr id="377878" name="Rectangle 22"/>
            <p:cNvSpPr>
              <a:spLocks noChangeArrowheads="1"/>
            </p:cNvSpPr>
            <p:nvPr/>
          </p:nvSpPr>
          <p:spPr bwMode="auto">
            <a:xfrm>
              <a:off x="4603" y="3052"/>
              <a:ext cx="545" cy="2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备注</a:t>
              </a:r>
            </a:p>
          </p:txBody>
        </p:sp>
        <p:sp>
          <p:nvSpPr>
            <p:cNvPr id="377879" name="Rectangle 23"/>
            <p:cNvSpPr>
              <a:spLocks noChangeArrowheads="1"/>
            </p:cNvSpPr>
            <p:nvPr/>
          </p:nvSpPr>
          <p:spPr bwMode="auto">
            <a:xfrm>
              <a:off x="2744" y="3573"/>
              <a:ext cx="4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女</a:t>
              </a:r>
            </a:p>
          </p:txBody>
        </p:sp>
        <p:sp>
          <p:nvSpPr>
            <p:cNvPr id="377880" name="Rectangle 24"/>
            <p:cNvSpPr>
              <a:spLocks noChangeArrowheads="1"/>
            </p:cNvSpPr>
            <p:nvPr/>
          </p:nvSpPr>
          <p:spPr bwMode="auto">
            <a:xfrm>
              <a:off x="1202" y="3573"/>
              <a:ext cx="76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dirty="0">
                  <a:solidFill>
                    <a:srgbClr val="FF0000"/>
                  </a:solidFill>
                  <a:latin typeface="Arial" charset="0"/>
                  <a:ea typeface="黑体" pitchFamily="2" charset="-122"/>
                </a:rPr>
                <a:t>010208</a:t>
              </a:r>
            </a:p>
          </p:txBody>
        </p:sp>
        <p:sp>
          <p:nvSpPr>
            <p:cNvPr id="377881" name="Rectangle 25"/>
            <p:cNvSpPr>
              <a:spLocks noChangeArrowheads="1"/>
            </p:cNvSpPr>
            <p:nvPr/>
          </p:nvSpPr>
          <p:spPr bwMode="auto">
            <a:xfrm>
              <a:off x="2744" y="3313"/>
              <a:ext cx="453"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男</a:t>
              </a:r>
            </a:p>
          </p:txBody>
        </p:sp>
        <p:sp>
          <p:nvSpPr>
            <p:cNvPr id="377882" name="Rectangle 26"/>
            <p:cNvSpPr>
              <a:spLocks noChangeArrowheads="1"/>
            </p:cNvSpPr>
            <p:nvPr/>
          </p:nvSpPr>
          <p:spPr bwMode="auto">
            <a:xfrm>
              <a:off x="1202" y="3313"/>
              <a:ext cx="76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buClr>
                  <a:schemeClr val="accent2"/>
                </a:buClr>
                <a:buFont typeface="Wingdings" pitchFamily="2" charset="2"/>
                <a:buNone/>
              </a:pPr>
              <a:r>
                <a:rPr lang="en-US" altLang="zh-CN" sz="2000" dirty="0">
                  <a:solidFill>
                    <a:srgbClr val="FF0000"/>
                  </a:solidFill>
                  <a:latin typeface="Arial" charset="0"/>
                  <a:ea typeface="黑体" pitchFamily="2" charset="-122"/>
                </a:rPr>
                <a:t>010205</a:t>
              </a:r>
            </a:p>
          </p:txBody>
        </p:sp>
        <p:sp>
          <p:nvSpPr>
            <p:cNvPr id="377883" name="Rectangle 27"/>
            <p:cNvSpPr>
              <a:spLocks noChangeArrowheads="1"/>
            </p:cNvSpPr>
            <p:nvPr/>
          </p:nvSpPr>
          <p:spPr bwMode="auto">
            <a:xfrm>
              <a:off x="2744" y="3052"/>
              <a:ext cx="453" cy="2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sz="2000" b="1" dirty="0">
                  <a:solidFill>
                    <a:srgbClr val="000066"/>
                  </a:solidFill>
                  <a:latin typeface="Arial" charset="0"/>
                  <a:ea typeface="黑体" pitchFamily="2" charset="-122"/>
                </a:rPr>
                <a:t>性别</a:t>
              </a:r>
            </a:p>
          </p:txBody>
        </p:sp>
        <p:sp>
          <p:nvSpPr>
            <p:cNvPr id="377884" name="Rectangle 28"/>
            <p:cNvSpPr>
              <a:spLocks noChangeArrowheads="1"/>
            </p:cNvSpPr>
            <p:nvPr/>
          </p:nvSpPr>
          <p:spPr bwMode="auto">
            <a:xfrm>
              <a:off x="1202" y="3052"/>
              <a:ext cx="768" cy="261"/>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sz="2000" dirty="0">
                  <a:solidFill>
                    <a:srgbClr val="FF0000"/>
                  </a:solidFill>
                  <a:latin typeface="Arial" charset="0"/>
                  <a:ea typeface="黑体" pitchFamily="2" charset="-122"/>
                </a:rPr>
                <a:t>学号</a:t>
              </a:r>
            </a:p>
          </p:txBody>
        </p:sp>
        <p:sp>
          <p:nvSpPr>
            <p:cNvPr id="377885" name="Line 29"/>
            <p:cNvSpPr>
              <a:spLocks noChangeShapeType="1"/>
            </p:cNvSpPr>
            <p:nvPr/>
          </p:nvSpPr>
          <p:spPr bwMode="auto">
            <a:xfrm>
              <a:off x="1202" y="3052"/>
              <a:ext cx="3946"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86" name="Line 30"/>
            <p:cNvSpPr>
              <a:spLocks noChangeShapeType="1"/>
            </p:cNvSpPr>
            <p:nvPr/>
          </p:nvSpPr>
          <p:spPr bwMode="auto">
            <a:xfrm>
              <a:off x="1202" y="3313"/>
              <a:ext cx="76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87" name="Line 31"/>
            <p:cNvSpPr>
              <a:spLocks noChangeShapeType="1"/>
            </p:cNvSpPr>
            <p:nvPr/>
          </p:nvSpPr>
          <p:spPr bwMode="auto">
            <a:xfrm>
              <a:off x="1202" y="3573"/>
              <a:ext cx="768"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88" name="Line 32"/>
            <p:cNvSpPr>
              <a:spLocks noChangeShapeType="1"/>
            </p:cNvSpPr>
            <p:nvPr/>
          </p:nvSpPr>
          <p:spPr bwMode="auto">
            <a:xfrm>
              <a:off x="1202" y="3052"/>
              <a:ext cx="0" cy="126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89" name="Line 33"/>
            <p:cNvSpPr>
              <a:spLocks noChangeShapeType="1"/>
            </p:cNvSpPr>
            <p:nvPr/>
          </p:nvSpPr>
          <p:spPr bwMode="auto">
            <a:xfrm>
              <a:off x="2744" y="3052"/>
              <a:ext cx="0" cy="26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0" name="Line 34"/>
            <p:cNvSpPr>
              <a:spLocks noChangeShapeType="1"/>
            </p:cNvSpPr>
            <p:nvPr/>
          </p:nvSpPr>
          <p:spPr bwMode="auto">
            <a:xfrm>
              <a:off x="5148" y="3052"/>
              <a:ext cx="0" cy="1268"/>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1" name="Line 35"/>
            <p:cNvSpPr>
              <a:spLocks noChangeShapeType="1"/>
            </p:cNvSpPr>
            <p:nvPr/>
          </p:nvSpPr>
          <p:spPr bwMode="auto">
            <a:xfrm>
              <a:off x="4603" y="3052"/>
              <a:ext cx="0" cy="126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2" name="Line 36"/>
            <p:cNvSpPr>
              <a:spLocks noChangeShapeType="1"/>
            </p:cNvSpPr>
            <p:nvPr/>
          </p:nvSpPr>
          <p:spPr bwMode="auto">
            <a:xfrm>
              <a:off x="1970" y="3052"/>
              <a:ext cx="0" cy="26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3" name="Line 37"/>
            <p:cNvSpPr>
              <a:spLocks noChangeShapeType="1"/>
            </p:cNvSpPr>
            <p:nvPr/>
          </p:nvSpPr>
          <p:spPr bwMode="auto">
            <a:xfrm>
              <a:off x="1970" y="3313"/>
              <a:ext cx="774" cy="0"/>
            </a:xfrm>
            <a:prstGeom prst="line">
              <a:avLst/>
            </a:prstGeom>
            <a:noFill/>
            <a:ln w="12700" cap="rnd">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4" name="Line 38"/>
            <p:cNvSpPr>
              <a:spLocks noChangeShapeType="1"/>
            </p:cNvSpPr>
            <p:nvPr/>
          </p:nvSpPr>
          <p:spPr bwMode="auto">
            <a:xfrm>
              <a:off x="2744" y="3313"/>
              <a:ext cx="240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5" name="Line 39"/>
            <p:cNvSpPr>
              <a:spLocks noChangeShapeType="1"/>
            </p:cNvSpPr>
            <p:nvPr/>
          </p:nvSpPr>
          <p:spPr bwMode="auto">
            <a:xfrm>
              <a:off x="1970" y="3573"/>
              <a:ext cx="774" cy="0"/>
            </a:xfrm>
            <a:prstGeom prst="line">
              <a:avLst/>
            </a:prstGeom>
            <a:noFill/>
            <a:ln w="12700" cap="rnd">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6" name="Line 40"/>
            <p:cNvSpPr>
              <a:spLocks noChangeShapeType="1"/>
            </p:cNvSpPr>
            <p:nvPr/>
          </p:nvSpPr>
          <p:spPr bwMode="auto">
            <a:xfrm>
              <a:off x="2744" y="3573"/>
              <a:ext cx="240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7" name="Line 41"/>
            <p:cNvSpPr>
              <a:spLocks noChangeShapeType="1"/>
            </p:cNvSpPr>
            <p:nvPr/>
          </p:nvSpPr>
          <p:spPr bwMode="auto">
            <a:xfrm>
              <a:off x="1970" y="3313"/>
              <a:ext cx="0" cy="1007"/>
            </a:xfrm>
            <a:prstGeom prst="line">
              <a:avLst/>
            </a:prstGeom>
            <a:noFill/>
            <a:ln w="28575" cap="rnd">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8" name="Line 42"/>
            <p:cNvSpPr>
              <a:spLocks noChangeShapeType="1"/>
            </p:cNvSpPr>
            <p:nvPr/>
          </p:nvSpPr>
          <p:spPr bwMode="auto">
            <a:xfrm>
              <a:off x="2744" y="3313"/>
              <a:ext cx="0" cy="1007"/>
            </a:xfrm>
            <a:prstGeom prst="line">
              <a:avLst/>
            </a:prstGeom>
            <a:noFill/>
            <a:ln w="12700" cap="rnd">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899" name="Line 43"/>
            <p:cNvSpPr>
              <a:spLocks noChangeShapeType="1"/>
            </p:cNvSpPr>
            <p:nvPr/>
          </p:nvSpPr>
          <p:spPr bwMode="auto">
            <a:xfrm>
              <a:off x="1970" y="4320"/>
              <a:ext cx="774" cy="0"/>
            </a:xfrm>
            <a:prstGeom prst="line">
              <a:avLst/>
            </a:prstGeom>
            <a:noFill/>
            <a:ln w="28575" cap="rnd">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900" name="Line 44"/>
            <p:cNvSpPr>
              <a:spLocks noChangeShapeType="1"/>
            </p:cNvSpPr>
            <p:nvPr/>
          </p:nvSpPr>
          <p:spPr bwMode="auto">
            <a:xfrm>
              <a:off x="1202" y="4320"/>
              <a:ext cx="768"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901" name="Line 45"/>
            <p:cNvSpPr>
              <a:spLocks noChangeShapeType="1"/>
            </p:cNvSpPr>
            <p:nvPr/>
          </p:nvSpPr>
          <p:spPr bwMode="auto">
            <a:xfrm>
              <a:off x="2744" y="4320"/>
              <a:ext cx="240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902" name="Line 46"/>
            <p:cNvSpPr>
              <a:spLocks noChangeShapeType="1"/>
            </p:cNvSpPr>
            <p:nvPr/>
          </p:nvSpPr>
          <p:spPr bwMode="auto">
            <a:xfrm>
              <a:off x="3197" y="3052"/>
              <a:ext cx="0" cy="126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903" name="Line 47"/>
            <p:cNvSpPr>
              <a:spLocks noChangeShapeType="1"/>
            </p:cNvSpPr>
            <p:nvPr/>
          </p:nvSpPr>
          <p:spPr bwMode="auto">
            <a:xfrm>
              <a:off x="1202" y="3822"/>
              <a:ext cx="394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904" name="Line 48"/>
            <p:cNvSpPr>
              <a:spLocks noChangeShapeType="1"/>
            </p:cNvSpPr>
            <p:nvPr/>
          </p:nvSpPr>
          <p:spPr bwMode="auto">
            <a:xfrm>
              <a:off x="1202" y="4071"/>
              <a:ext cx="3946"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7905" name="AutoShape 49"/>
            <p:cNvSpPr>
              <a:spLocks/>
            </p:cNvSpPr>
            <p:nvPr/>
          </p:nvSpPr>
          <p:spPr bwMode="auto">
            <a:xfrm>
              <a:off x="3651" y="2599"/>
              <a:ext cx="1361" cy="247"/>
            </a:xfrm>
            <a:prstGeom prst="borderCallout2">
              <a:avLst>
                <a:gd name="adj1" fmla="val 29148"/>
                <a:gd name="adj2" fmla="val -3528"/>
                <a:gd name="adj3" fmla="val 29148"/>
                <a:gd name="adj4" fmla="val -3528"/>
                <a:gd name="adj5" fmla="val 176921"/>
                <a:gd name="adj6" fmla="val -5569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dirty="0">
                  <a:latin typeface="Arial" charset="0"/>
                  <a:ea typeface="黑体" pitchFamily="2" charset="-122"/>
                </a:rPr>
                <a:t>学生关系（表）</a:t>
              </a:r>
            </a:p>
          </p:txBody>
        </p:sp>
        <p:sp>
          <p:nvSpPr>
            <p:cNvPr id="377906" name="AutoShape 50"/>
            <p:cNvSpPr>
              <a:spLocks/>
            </p:cNvSpPr>
            <p:nvPr/>
          </p:nvSpPr>
          <p:spPr bwMode="auto">
            <a:xfrm>
              <a:off x="0" y="2795"/>
              <a:ext cx="1111" cy="318"/>
            </a:xfrm>
            <a:prstGeom prst="borderCallout2">
              <a:avLst>
                <a:gd name="adj1" fmla="val 22644"/>
                <a:gd name="adj2" fmla="val 104319"/>
                <a:gd name="adj3" fmla="val 22644"/>
                <a:gd name="adj4" fmla="val 104319"/>
                <a:gd name="adj5" fmla="val 82074"/>
                <a:gd name="adj6" fmla="val 126102"/>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dirty="0">
                  <a:solidFill>
                    <a:srgbClr val="FF0000"/>
                  </a:solidFill>
                  <a:latin typeface="Arial" charset="0"/>
                  <a:ea typeface="黑体" pitchFamily="2" charset="-122"/>
                </a:rPr>
                <a:t>主键为：学号</a:t>
              </a:r>
            </a:p>
          </p:txBody>
        </p:sp>
        <p:sp>
          <p:nvSpPr>
            <p:cNvPr id="377907" name="AutoShape 51"/>
            <p:cNvSpPr>
              <a:spLocks/>
            </p:cNvSpPr>
            <p:nvPr/>
          </p:nvSpPr>
          <p:spPr bwMode="auto">
            <a:xfrm>
              <a:off x="204" y="3324"/>
              <a:ext cx="771" cy="862"/>
            </a:xfrm>
            <a:prstGeom prst="borderCallout2">
              <a:avLst>
                <a:gd name="adj1" fmla="val 8352"/>
                <a:gd name="adj2" fmla="val 106227"/>
                <a:gd name="adj3" fmla="val 8352"/>
                <a:gd name="adj4" fmla="val 108042"/>
                <a:gd name="adj5" fmla="val 80394"/>
                <a:gd name="adj6" fmla="val 130222"/>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dirty="0">
                  <a:latin typeface="Arial" charset="0"/>
                  <a:ea typeface="黑体" pitchFamily="2" charset="-122"/>
                </a:rPr>
                <a:t>王珊的记录信息是关系的一个元组。</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Rectangle 3"/>
          <p:cNvSpPr>
            <a:spLocks noGrp="1" noChangeArrowheads="1"/>
          </p:cNvSpPr>
          <p:nvPr>
            <p:ph type="body" sz="half" idx="1"/>
          </p:nvPr>
        </p:nvSpPr>
        <p:spPr>
          <a:xfrm>
            <a:off x="395288" y="1125538"/>
            <a:ext cx="8064500" cy="5516562"/>
          </a:xfrm>
        </p:spPr>
        <p:txBody>
          <a:bodyPr/>
          <a:lstStyle/>
          <a:p>
            <a:r>
              <a:rPr lang="zh-CN" altLang="en-US" dirty="0">
                <a:latin typeface="宋体" pitchFamily="2" charset="-122"/>
              </a:rPr>
              <a:t>关系模型的基本概念</a:t>
            </a:r>
          </a:p>
          <a:p>
            <a:pPr lvl="1"/>
            <a:r>
              <a:rPr lang="zh-CN" altLang="en-US" dirty="0">
                <a:latin typeface="宋体" pitchFamily="2" charset="-122"/>
              </a:rPr>
              <a:t>关系模型</a:t>
            </a:r>
          </a:p>
          <a:p>
            <a:pPr lvl="2"/>
            <a:r>
              <a:rPr lang="zh-CN" altLang="en-US" dirty="0">
                <a:latin typeface="宋体" pitchFamily="2" charset="-122"/>
              </a:rPr>
              <a:t>完整性</a:t>
            </a:r>
            <a:r>
              <a:rPr lang="en-US" altLang="zh-CN" dirty="0">
                <a:latin typeface="宋体" pitchFamily="2" charset="-122"/>
              </a:rPr>
              <a:t>——</a:t>
            </a:r>
            <a:r>
              <a:rPr lang="zh-CN" altLang="en-US" sz="2200" dirty="0">
                <a:latin typeface="宋体" pitchFamily="2" charset="-122"/>
              </a:rPr>
              <a:t>参照完整性</a:t>
            </a:r>
          </a:p>
          <a:p>
            <a:pPr lvl="3"/>
            <a:r>
              <a:rPr lang="zh-CN" altLang="en-US" dirty="0">
                <a:latin typeface="宋体" pitchFamily="2" charset="-122"/>
              </a:rPr>
              <a:t>外码（</a:t>
            </a:r>
            <a:r>
              <a:rPr lang="en-US" altLang="zh-CN" dirty="0">
                <a:latin typeface="宋体" pitchFamily="2" charset="-122"/>
              </a:rPr>
              <a:t>Foreign Key</a:t>
            </a:r>
            <a:r>
              <a:rPr lang="zh-CN" altLang="en-US" dirty="0">
                <a:latin typeface="宋体" pitchFamily="2" charset="-122"/>
              </a:rPr>
              <a:t>）的定义</a:t>
            </a:r>
          </a:p>
          <a:p>
            <a:pPr lvl="4"/>
            <a:r>
              <a:rPr lang="zh-CN" altLang="en-US" dirty="0">
                <a:latin typeface="宋体" pitchFamily="2" charset="-122"/>
              </a:rPr>
              <a:t>设</a:t>
            </a:r>
            <a:r>
              <a:rPr lang="en-US" altLang="zh-CN" dirty="0">
                <a:latin typeface="宋体" pitchFamily="2" charset="-122"/>
              </a:rPr>
              <a:t>F</a:t>
            </a:r>
            <a:r>
              <a:rPr lang="zh-CN" altLang="en-US" dirty="0">
                <a:latin typeface="宋体" pitchFamily="2" charset="-122"/>
              </a:rPr>
              <a:t>是关系</a:t>
            </a:r>
            <a:r>
              <a:rPr lang="en-US" altLang="zh-CN" dirty="0">
                <a:latin typeface="宋体" pitchFamily="2" charset="-122"/>
              </a:rPr>
              <a:t>R1</a:t>
            </a:r>
            <a:r>
              <a:rPr lang="zh-CN" altLang="en-US" dirty="0">
                <a:latin typeface="宋体" pitchFamily="2" charset="-122"/>
              </a:rPr>
              <a:t>的一组属性，但不是</a:t>
            </a:r>
            <a:r>
              <a:rPr lang="en-US" altLang="zh-CN" dirty="0">
                <a:latin typeface="宋体" pitchFamily="2" charset="-122"/>
              </a:rPr>
              <a:t>R1</a:t>
            </a:r>
            <a:r>
              <a:rPr lang="zh-CN" altLang="en-US" dirty="0">
                <a:latin typeface="宋体" pitchFamily="2" charset="-122"/>
              </a:rPr>
              <a:t>的键；如果</a:t>
            </a:r>
            <a:r>
              <a:rPr lang="en-US" altLang="zh-CN" dirty="0">
                <a:latin typeface="宋体" pitchFamily="2" charset="-122"/>
              </a:rPr>
              <a:t>F</a:t>
            </a:r>
            <a:r>
              <a:rPr lang="zh-CN" altLang="en-US" dirty="0">
                <a:latin typeface="宋体" pitchFamily="2" charset="-122"/>
              </a:rPr>
              <a:t>与关系</a:t>
            </a:r>
            <a:r>
              <a:rPr lang="en-US" altLang="zh-CN" dirty="0">
                <a:latin typeface="宋体" pitchFamily="2" charset="-122"/>
              </a:rPr>
              <a:t>R2</a:t>
            </a:r>
            <a:r>
              <a:rPr lang="zh-CN" altLang="en-US" dirty="0">
                <a:latin typeface="宋体" pitchFamily="2" charset="-122"/>
              </a:rPr>
              <a:t>的主键</a:t>
            </a:r>
            <a:r>
              <a:rPr lang="en-US" altLang="zh-CN" dirty="0">
                <a:latin typeface="宋体" pitchFamily="2" charset="-122"/>
              </a:rPr>
              <a:t>P</a:t>
            </a:r>
            <a:r>
              <a:rPr lang="zh-CN" altLang="en-US" dirty="0">
                <a:latin typeface="宋体" pitchFamily="2" charset="-122"/>
              </a:rPr>
              <a:t>对应，则称</a:t>
            </a:r>
            <a:r>
              <a:rPr lang="en-US" altLang="zh-CN" dirty="0">
                <a:latin typeface="宋体" pitchFamily="2" charset="-122"/>
              </a:rPr>
              <a:t>F</a:t>
            </a:r>
            <a:r>
              <a:rPr lang="zh-CN" altLang="en-US" dirty="0">
                <a:latin typeface="宋体" pitchFamily="2" charset="-122"/>
              </a:rPr>
              <a:t>是关系</a:t>
            </a:r>
            <a:r>
              <a:rPr lang="en-US" altLang="zh-CN" dirty="0">
                <a:latin typeface="宋体" pitchFamily="2" charset="-122"/>
              </a:rPr>
              <a:t>R1</a:t>
            </a:r>
            <a:r>
              <a:rPr lang="zh-CN" altLang="en-US" dirty="0">
                <a:latin typeface="宋体" pitchFamily="2" charset="-122"/>
              </a:rPr>
              <a:t>的外键。并称关系</a:t>
            </a:r>
            <a:r>
              <a:rPr lang="en-US" altLang="zh-CN" dirty="0">
                <a:latin typeface="宋体" pitchFamily="2" charset="-122"/>
              </a:rPr>
              <a:t>R1</a:t>
            </a:r>
            <a:r>
              <a:rPr lang="zh-CN" altLang="en-US" dirty="0">
                <a:latin typeface="宋体" pitchFamily="2" charset="-122"/>
              </a:rPr>
              <a:t>为参照关系</a:t>
            </a:r>
            <a:r>
              <a:rPr lang="en-US" altLang="zh-CN" dirty="0">
                <a:latin typeface="宋体" pitchFamily="2" charset="-122"/>
              </a:rPr>
              <a:t>(Referencing Relation)</a:t>
            </a:r>
            <a:r>
              <a:rPr lang="zh-CN" altLang="en-US" dirty="0">
                <a:latin typeface="宋体" pitchFamily="2" charset="-122"/>
              </a:rPr>
              <a:t>，关系</a:t>
            </a:r>
            <a:r>
              <a:rPr lang="en-US" altLang="zh-CN" dirty="0">
                <a:latin typeface="宋体" pitchFamily="2" charset="-122"/>
              </a:rPr>
              <a:t>R2</a:t>
            </a:r>
            <a:r>
              <a:rPr lang="zh-CN" altLang="en-US" dirty="0">
                <a:latin typeface="宋体" pitchFamily="2" charset="-122"/>
              </a:rPr>
              <a:t>为被参照关系</a:t>
            </a:r>
            <a:r>
              <a:rPr lang="en-US" altLang="zh-CN" dirty="0">
                <a:latin typeface="宋体" pitchFamily="2" charset="-122"/>
              </a:rPr>
              <a:t>(Referenced Relation)</a:t>
            </a:r>
            <a:r>
              <a:rPr lang="zh-CN" altLang="en-US" dirty="0">
                <a:latin typeface="宋体" pitchFamily="2" charset="-122"/>
              </a:rPr>
              <a:t>或目标关系</a:t>
            </a:r>
            <a:r>
              <a:rPr lang="en-US" altLang="zh-CN" dirty="0">
                <a:latin typeface="宋体" pitchFamily="2" charset="-122"/>
              </a:rPr>
              <a:t>(Target Relation)</a:t>
            </a:r>
            <a:r>
              <a:rPr lang="zh-CN" altLang="en-US" dirty="0">
                <a:latin typeface="宋体" pitchFamily="2" charset="-122"/>
              </a:rPr>
              <a:t>。</a:t>
            </a:r>
            <a:r>
              <a:rPr lang="en-US" altLang="zh-CN" dirty="0">
                <a:latin typeface="宋体" pitchFamily="2" charset="-122"/>
              </a:rPr>
              <a:t>R1</a:t>
            </a:r>
            <a:r>
              <a:rPr lang="zh-CN" altLang="en-US" dirty="0">
                <a:latin typeface="宋体" pitchFamily="2" charset="-122"/>
              </a:rPr>
              <a:t>和</a:t>
            </a:r>
            <a:r>
              <a:rPr lang="en-US" altLang="zh-CN" dirty="0">
                <a:latin typeface="宋体" pitchFamily="2" charset="-122"/>
              </a:rPr>
              <a:t>R2</a:t>
            </a:r>
            <a:r>
              <a:rPr lang="zh-CN" altLang="en-US" dirty="0">
                <a:latin typeface="宋体" pitchFamily="2" charset="-122"/>
              </a:rPr>
              <a:t>也可能是同一个关系</a:t>
            </a:r>
          </a:p>
          <a:p>
            <a:pPr lvl="3"/>
            <a:r>
              <a:rPr lang="zh-CN" altLang="en-US" dirty="0">
                <a:latin typeface="宋体" pitchFamily="2" charset="-122"/>
              </a:rPr>
              <a:t>例如，现在有两个关系，分别表示学生信息和学院信息：</a:t>
            </a:r>
          </a:p>
          <a:p>
            <a:pPr lvl="2">
              <a:buFont typeface="Wingdings" pitchFamily="2" charset="2"/>
              <a:buNone/>
            </a:pPr>
            <a:r>
              <a:rPr lang="zh-CN" altLang="en-US" sz="2000" dirty="0">
                <a:latin typeface="宋体" pitchFamily="2" charset="-122"/>
              </a:rPr>
              <a:t>		</a:t>
            </a:r>
            <a:r>
              <a:rPr lang="en-US" altLang="zh-CN" sz="2000" dirty="0">
                <a:latin typeface="宋体" pitchFamily="2" charset="-122"/>
              </a:rPr>
              <a:t>R1(</a:t>
            </a:r>
            <a:r>
              <a:rPr lang="zh-CN" altLang="en-US" sz="2000" dirty="0">
                <a:latin typeface="宋体" pitchFamily="2" charset="-122"/>
              </a:rPr>
              <a:t>学号，姓名，性别，所在学院编号</a:t>
            </a:r>
            <a:r>
              <a:rPr lang="en-US" altLang="zh-CN" sz="2000" dirty="0">
                <a:latin typeface="宋体" pitchFamily="2" charset="-122"/>
              </a:rPr>
              <a:t>)</a:t>
            </a:r>
          </a:p>
          <a:p>
            <a:pPr lvl="2">
              <a:buFont typeface="Wingdings" pitchFamily="2" charset="2"/>
              <a:buNone/>
            </a:pPr>
            <a:r>
              <a:rPr lang="en-US" altLang="zh-CN" sz="2000" dirty="0">
                <a:latin typeface="宋体" pitchFamily="2" charset="-122"/>
              </a:rPr>
              <a:t>		R2(</a:t>
            </a:r>
            <a:r>
              <a:rPr lang="zh-CN" altLang="en-US" sz="2000" dirty="0">
                <a:latin typeface="宋体" pitchFamily="2" charset="-122"/>
              </a:rPr>
              <a:t>学院编号，学院名称，学院位置</a:t>
            </a:r>
            <a:r>
              <a:rPr lang="en-US" altLang="zh-CN" sz="2000" dirty="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dissolve">
                                      <p:cBhvr>
                                        <p:cTn id="7" dur="500"/>
                                        <p:tgtEl>
                                          <p:spTgt spid="19968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9683">
                                            <p:txEl>
                                              <p:pRg st="1" end="1"/>
                                            </p:txEl>
                                          </p:spTgt>
                                        </p:tgtEl>
                                        <p:attrNameLst>
                                          <p:attrName>style.visibility</p:attrName>
                                        </p:attrNameLst>
                                      </p:cBhvr>
                                      <p:to>
                                        <p:strVal val="visible"/>
                                      </p:to>
                                    </p:set>
                                    <p:animEffect transition="in" filter="dissolve">
                                      <p:cBhvr>
                                        <p:cTn id="10" dur="500"/>
                                        <p:tgtEl>
                                          <p:spTgt spid="19968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9683">
                                            <p:txEl>
                                              <p:pRg st="2" end="2"/>
                                            </p:txEl>
                                          </p:spTgt>
                                        </p:tgtEl>
                                        <p:attrNameLst>
                                          <p:attrName>style.visibility</p:attrName>
                                        </p:attrNameLst>
                                      </p:cBhvr>
                                      <p:to>
                                        <p:strVal val="visible"/>
                                      </p:to>
                                    </p:set>
                                    <p:animEffect transition="in" filter="dissolve">
                                      <p:cBhvr>
                                        <p:cTn id="13" dur="500"/>
                                        <p:tgtEl>
                                          <p:spTgt spid="19968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9683">
                                            <p:txEl>
                                              <p:pRg st="3" end="3"/>
                                            </p:txEl>
                                          </p:spTgt>
                                        </p:tgtEl>
                                        <p:attrNameLst>
                                          <p:attrName>style.visibility</p:attrName>
                                        </p:attrNameLst>
                                      </p:cBhvr>
                                      <p:to>
                                        <p:strVal val="visible"/>
                                      </p:to>
                                    </p:set>
                                    <p:animEffect transition="in" filter="dissolve">
                                      <p:cBhvr>
                                        <p:cTn id="16" dur="500"/>
                                        <p:tgtEl>
                                          <p:spTgt spid="19968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9683">
                                            <p:txEl>
                                              <p:pRg st="4" end="4"/>
                                            </p:txEl>
                                          </p:spTgt>
                                        </p:tgtEl>
                                        <p:attrNameLst>
                                          <p:attrName>style.visibility</p:attrName>
                                        </p:attrNameLst>
                                      </p:cBhvr>
                                      <p:to>
                                        <p:strVal val="visible"/>
                                      </p:to>
                                    </p:set>
                                    <p:animEffect transition="in" filter="dissolve">
                                      <p:cBhvr>
                                        <p:cTn id="19" dur="500"/>
                                        <p:tgtEl>
                                          <p:spTgt spid="19968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99683">
                                            <p:txEl>
                                              <p:pRg st="5" end="5"/>
                                            </p:txEl>
                                          </p:spTgt>
                                        </p:tgtEl>
                                        <p:attrNameLst>
                                          <p:attrName>style.visibility</p:attrName>
                                        </p:attrNameLst>
                                      </p:cBhvr>
                                      <p:to>
                                        <p:strVal val="visible"/>
                                      </p:to>
                                    </p:set>
                                    <p:animEffect transition="in" filter="dissolve">
                                      <p:cBhvr>
                                        <p:cTn id="22" dur="500"/>
                                        <p:tgtEl>
                                          <p:spTgt spid="19968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9683">
                                            <p:txEl>
                                              <p:pRg st="6" end="6"/>
                                            </p:txEl>
                                          </p:spTgt>
                                        </p:tgtEl>
                                        <p:attrNameLst>
                                          <p:attrName>style.visibility</p:attrName>
                                        </p:attrNameLst>
                                      </p:cBhvr>
                                      <p:to>
                                        <p:strVal val="visible"/>
                                      </p:to>
                                    </p:set>
                                    <p:animEffect transition="in" filter="dissolve">
                                      <p:cBhvr>
                                        <p:cTn id="25" dur="500"/>
                                        <p:tgtEl>
                                          <p:spTgt spid="199683">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9683">
                                            <p:txEl>
                                              <p:pRg st="7" end="7"/>
                                            </p:txEl>
                                          </p:spTgt>
                                        </p:tgtEl>
                                        <p:attrNameLst>
                                          <p:attrName>style.visibility</p:attrName>
                                        </p:attrNameLst>
                                      </p:cBhvr>
                                      <p:to>
                                        <p:strVal val="visible"/>
                                      </p:to>
                                    </p:set>
                                    <p:animEffect transition="in" filter="dissolve">
                                      <p:cBhvr>
                                        <p:cTn id="28" dur="500"/>
                                        <p:tgtEl>
                                          <p:spTgt spid="199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1830" name="Group 102"/>
          <p:cNvGraphicFramePr>
            <a:graphicFrameLocks noGrp="1"/>
          </p:cNvGraphicFramePr>
          <p:nvPr>
            <p:ph sz="half" idx="2"/>
            <p:extLst>
              <p:ext uri="{D42A27DB-BD31-4B8C-83A1-F6EECF244321}">
                <p14:modId xmlns:p14="http://schemas.microsoft.com/office/powerpoint/2010/main" val="2437517103"/>
              </p:ext>
            </p:extLst>
          </p:nvPr>
        </p:nvGraphicFramePr>
        <p:xfrm>
          <a:off x="611188" y="1347788"/>
          <a:ext cx="4608512" cy="2022477"/>
        </p:xfrm>
        <a:graphic>
          <a:graphicData uri="http://schemas.openxmlformats.org/drawingml/2006/table">
            <a:tbl>
              <a:tblPr/>
              <a:tblGrid>
                <a:gridCol w="1039812">
                  <a:extLst>
                    <a:ext uri="{9D8B030D-6E8A-4147-A177-3AD203B41FA5}">
                      <a16:colId xmlns:a16="http://schemas.microsoft.com/office/drawing/2014/main" val="20000"/>
                    </a:ext>
                  </a:extLst>
                </a:gridCol>
                <a:gridCol w="908050">
                  <a:extLst>
                    <a:ext uri="{9D8B030D-6E8A-4147-A177-3AD203B41FA5}">
                      <a16:colId xmlns:a16="http://schemas.microsoft.com/office/drawing/2014/main" val="20001"/>
                    </a:ext>
                  </a:extLst>
                </a:gridCol>
                <a:gridCol w="75565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姓名</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性别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所在学院编号</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010205</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001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1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010208</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女</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001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FF0000"/>
                          </a:solidFill>
                          <a:effectLst/>
                          <a:latin typeface="Arial" charset="0"/>
                          <a:ea typeface="黑体" pitchFamily="2" charset="-122"/>
                        </a:rPr>
                        <a:t>… …</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1778" name="AutoShape 50"/>
          <p:cNvSpPr>
            <a:spLocks/>
          </p:cNvSpPr>
          <p:nvPr/>
        </p:nvSpPr>
        <p:spPr bwMode="auto">
          <a:xfrm>
            <a:off x="4498975" y="1412875"/>
            <a:ext cx="3241675" cy="392113"/>
          </a:xfrm>
          <a:prstGeom prst="borderCallout2">
            <a:avLst>
              <a:gd name="adj1" fmla="val 29148"/>
              <a:gd name="adj2" fmla="val -2352"/>
              <a:gd name="adj3" fmla="val 29148"/>
              <a:gd name="adj4" fmla="val -2352"/>
              <a:gd name="adj5" fmla="val 141699"/>
              <a:gd name="adj6" fmla="val -9208"/>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dirty="0">
                <a:latin typeface="Arial" charset="0"/>
                <a:ea typeface="黑体" pitchFamily="2" charset="-122"/>
              </a:rPr>
              <a:t>R1</a:t>
            </a:r>
            <a:r>
              <a:rPr kumimoji="1" lang="zh-CN" altLang="en-US" sz="2000" dirty="0">
                <a:latin typeface="Arial" charset="0"/>
                <a:ea typeface="黑体" pitchFamily="2" charset="-122"/>
              </a:rPr>
              <a:t>：学生信息关系（表）</a:t>
            </a:r>
          </a:p>
        </p:txBody>
      </p:sp>
      <p:graphicFrame>
        <p:nvGraphicFramePr>
          <p:cNvPr id="201862" name="Group 134"/>
          <p:cNvGraphicFramePr>
            <a:graphicFrameLocks noGrp="1"/>
          </p:cNvGraphicFramePr>
          <p:nvPr>
            <p:extLst>
              <p:ext uri="{D42A27DB-BD31-4B8C-83A1-F6EECF244321}">
                <p14:modId xmlns:p14="http://schemas.microsoft.com/office/powerpoint/2010/main" val="433097210"/>
              </p:ext>
            </p:extLst>
          </p:nvPr>
        </p:nvGraphicFramePr>
        <p:xfrm>
          <a:off x="4932363" y="4221163"/>
          <a:ext cx="3887787" cy="1584960"/>
        </p:xfrm>
        <a:graphic>
          <a:graphicData uri="http://schemas.openxmlformats.org/drawingml/2006/table">
            <a:tbl>
              <a:tblPr/>
              <a:tblGrid>
                <a:gridCol w="1322387">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学院编号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学院名称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学院位置</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001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材冶学院</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采矿馆</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0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002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主楼</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FF0000"/>
                          </a:solidFill>
                          <a:effectLst/>
                          <a:latin typeface="Arial" charset="0"/>
                          <a:ea typeface="黑体" pitchFamily="2" charset="-122"/>
                        </a:rPr>
                        <a:t>… …</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1823" name="AutoShape 95"/>
          <p:cNvSpPr>
            <a:spLocks/>
          </p:cNvSpPr>
          <p:nvPr/>
        </p:nvSpPr>
        <p:spPr bwMode="auto">
          <a:xfrm>
            <a:off x="5843588" y="6092825"/>
            <a:ext cx="3121025" cy="392113"/>
          </a:xfrm>
          <a:prstGeom prst="borderCallout2">
            <a:avLst>
              <a:gd name="adj1" fmla="val 29148"/>
              <a:gd name="adj2" fmla="val -2440"/>
              <a:gd name="adj3" fmla="val 29148"/>
              <a:gd name="adj4" fmla="val -11037"/>
              <a:gd name="adj5" fmla="val -78139"/>
              <a:gd name="adj6" fmla="val -19685"/>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dirty="0">
                <a:latin typeface="Arial" charset="0"/>
                <a:ea typeface="黑体" pitchFamily="2" charset="-122"/>
              </a:rPr>
              <a:t>R2</a:t>
            </a:r>
            <a:r>
              <a:rPr kumimoji="1" lang="zh-CN" altLang="en-US" sz="2000" dirty="0">
                <a:latin typeface="Arial" charset="0"/>
                <a:ea typeface="黑体" pitchFamily="2" charset="-122"/>
              </a:rPr>
              <a:t>：学院信息关系（表）</a:t>
            </a:r>
          </a:p>
        </p:txBody>
      </p:sp>
      <p:sp>
        <p:nvSpPr>
          <p:cNvPr id="201859" name="Line 131"/>
          <p:cNvSpPr>
            <a:spLocks noChangeShapeType="1"/>
          </p:cNvSpPr>
          <p:nvPr/>
        </p:nvSpPr>
        <p:spPr bwMode="auto">
          <a:xfrm>
            <a:off x="4427538" y="2276475"/>
            <a:ext cx="936625" cy="2089150"/>
          </a:xfrm>
          <a:prstGeom prst="line">
            <a:avLst/>
          </a:prstGeom>
          <a:noFill/>
          <a:ln w="76200">
            <a:solidFill>
              <a:srgbClr val="6600FF"/>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1860" name="Text Box 132"/>
          <p:cNvSpPr txBox="1">
            <a:spLocks noChangeArrowheads="1"/>
          </p:cNvSpPr>
          <p:nvPr/>
        </p:nvSpPr>
        <p:spPr bwMode="auto">
          <a:xfrm>
            <a:off x="0" y="3860800"/>
            <a:ext cx="4787900" cy="24368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Wingdings" pitchFamily="2" charset="2"/>
              <a:buChar char="u"/>
            </a:pPr>
            <a:r>
              <a:rPr kumimoji="1" lang="en-US" altLang="zh-CN" sz="2200" dirty="0">
                <a:solidFill>
                  <a:srgbClr val="000066"/>
                </a:solidFill>
                <a:latin typeface="Arial" charset="0"/>
                <a:ea typeface="黑体" pitchFamily="2" charset="-122"/>
              </a:rPr>
              <a:t>“</a:t>
            </a:r>
            <a:r>
              <a:rPr kumimoji="1" lang="zh-CN" altLang="en-US" sz="2200" dirty="0">
                <a:solidFill>
                  <a:srgbClr val="000066"/>
                </a:solidFill>
                <a:latin typeface="Arial" charset="0"/>
                <a:ea typeface="黑体" pitchFamily="2" charset="-122"/>
              </a:rPr>
              <a:t>学号”是</a:t>
            </a:r>
            <a:r>
              <a:rPr kumimoji="1" lang="en-US" altLang="zh-CN" sz="2200" dirty="0">
                <a:solidFill>
                  <a:srgbClr val="000066"/>
                </a:solidFill>
                <a:latin typeface="Arial" charset="0"/>
                <a:ea typeface="黑体" pitchFamily="2" charset="-122"/>
              </a:rPr>
              <a:t>R1</a:t>
            </a:r>
            <a:r>
              <a:rPr kumimoji="1" lang="zh-CN" altLang="en-US" sz="2200" dirty="0">
                <a:solidFill>
                  <a:srgbClr val="000066"/>
                </a:solidFill>
                <a:latin typeface="Arial" charset="0"/>
                <a:ea typeface="黑体" pitchFamily="2" charset="-122"/>
              </a:rPr>
              <a:t>的主键。</a:t>
            </a:r>
          </a:p>
          <a:p>
            <a:pPr>
              <a:buFont typeface="Wingdings" pitchFamily="2" charset="2"/>
              <a:buChar char="u"/>
            </a:pPr>
            <a:r>
              <a:rPr kumimoji="1" lang="zh-CN" altLang="en-US" sz="2200" dirty="0">
                <a:solidFill>
                  <a:srgbClr val="000066"/>
                </a:solidFill>
                <a:latin typeface="Arial" charset="0"/>
                <a:ea typeface="黑体" pitchFamily="2" charset="-122"/>
              </a:rPr>
              <a:t>“学院编号”是</a:t>
            </a:r>
            <a:r>
              <a:rPr kumimoji="1" lang="en-US" altLang="zh-CN" sz="2200" dirty="0">
                <a:solidFill>
                  <a:srgbClr val="000066"/>
                </a:solidFill>
                <a:latin typeface="Arial" charset="0"/>
                <a:ea typeface="黑体" pitchFamily="2" charset="-122"/>
              </a:rPr>
              <a:t>R2</a:t>
            </a:r>
            <a:r>
              <a:rPr kumimoji="1" lang="zh-CN" altLang="en-US" sz="2200" dirty="0">
                <a:solidFill>
                  <a:srgbClr val="000066"/>
                </a:solidFill>
                <a:latin typeface="Arial" charset="0"/>
                <a:ea typeface="黑体" pitchFamily="2" charset="-122"/>
              </a:rPr>
              <a:t>的主键。</a:t>
            </a:r>
          </a:p>
          <a:p>
            <a:pPr>
              <a:buFont typeface="Wingdings" pitchFamily="2" charset="2"/>
              <a:buChar char="u"/>
            </a:pPr>
            <a:r>
              <a:rPr kumimoji="1" lang="en-US" altLang="zh-CN" sz="2200" dirty="0">
                <a:solidFill>
                  <a:srgbClr val="000066"/>
                </a:solidFill>
                <a:latin typeface="Arial" charset="0"/>
                <a:ea typeface="黑体" pitchFamily="2" charset="-122"/>
              </a:rPr>
              <a:t>R1</a:t>
            </a:r>
            <a:r>
              <a:rPr kumimoji="1" lang="zh-CN" altLang="en-US" sz="2200" dirty="0">
                <a:solidFill>
                  <a:srgbClr val="000066"/>
                </a:solidFill>
                <a:latin typeface="Arial" charset="0"/>
                <a:ea typeface="黑体" pitchFamily="2" charset="-122"/>
              </a:rPr>
              <a:t>中的“所在学院编号”要参照</a:t>
            </a:r>
            <a:r>
              <a:rPr kumimoji="1" lang="en-US" altLang="zh-CN" sz="2200" dirty="0">
                <a:solidFill>
                  <a:srgbClr val="000066"/>
                </a:solidFill>
                <a:latin typeface="Arial" charset="0"/>
                <a:ea typeface="黑体" pitchFamily="2" charset="-122"/>
              </a:rPr>
              <a:t>R2</a:t>
            </a:r>
            <a:r>
              <a:rPr kumimoji="1" lang="zh-CN" altLang="en-US" sz="2200" dirty="0">
                <a:solidFill>
                  <a:srgbClr val="000066"/>
                </a:solidFill>
                <a:latin typeface="Arial" charset="0"/>
                <a:ea typeface="黑体" pitchFamily="2" charset="-122"/>
              </a:rPr>
              <a:t>的“学院编号”取值；二者定义在同一个域上。</a:t>
            </a:r>
          </a:p>
          <a:p>
            <a:pPr>
              <a:buFont typeface="Wingdings" pitchFamily="2" charset="2"/>
              <a:buChar char="u"/>
            </a:pPr>
            <a:r>
              <a:rPr kumimoji="1" lang="zh-CN" altLang="en-US" sz="2200" dirty="0">
                <a:solidFill>
                  <a:srgbClr val="000066"/>
                </a:solidFill>
                <a:latin typeface="Arial" charset="0"/>
                <a:ea typeface="黑体" pitchFamily="2" charset="-122"/>
              </a:rPr>
              <a:t>“所在学院编号”是</a:t>
            </a:r>
            <a:r>
              <a:rPr kumimoji="1" lang="en-US" altLang="zh-CN" sz="2200" dirty="0">
                <a:solidFill>
                  <a:srgbClr val="000066"/>
                </a:solidFill>
                <a:latin typeface="Arial" charset="0"/>
                <a:ea typeface="黑体" pitchFamily="2" charset="-122"/>
              </a:rPr>
              <a:t>R1</a:t>
            </a:r>
            <a:r>
              <a:rPr kumimoji="1" lang="zh-CN" altLang="en-US" sz="2200" dirty="0">
                <a:solidFill>
                  <a:srgbClr val="000066"/>
                </a:solidFill>
                <a:latin typeface="Arial" charset="0"/>
                <a:ea typeface="黑体" pitchFamily="2" charset="-122"/>
              </a:rPr>
              <a:t>的外键。</a:t>
            </a:r>
          </a:p>
          <a:p>
            <a:pPr>
              <a:buFont typeface="Wingdings" pitchFamily="2" charset="2"/>
              <a:buChar char="u"/>
            </a:pPr>
            <a:r>
              <a:rPr kumimoji="1" lang="en-US" altLang="zh-CN" sz="2200" dirty="0">
                <a:solidFill>
                  <a:srgbClr val="000066"/>
                </a:solidFill>
                <a:latin typeface="Arial" charset="0"/>
                <a:ea typeface="黑体" pitchFamily="2" charset="-122"/>
              </a:rPr>
              <a:t>R1</a:t>
            </a:r>
            <a:r>
              <a:rPr kumimoji="1" lang="zh-CN" altLang="en-US" sz="2200" dirty="0">
                <a:solidFill>
                  <a:srgbClr val="000066"/>
                </a:solidFill>
                <a:latin typeface="Arial" charset="0"/>
                <a:ea typeface="黑体" pitchFamily="2" charset="-122"/>
              </a:rPr>
              <a:t>为参照关系；</a:t>
            </a:r>
            <a:r>
              <a:rPr kumimoji="1" lang="en-US" altLang="zh-CN" sz="2200" dirty="0">
                <a:solidFill>
                  <a:srgbClr val="000066"/>
                </a:solidFill>
                <a:latin typeface="Arial" charset="0"/>
                <a:ea typeface="黑体" pitchFamily="2" charset="-122"/>
              </a:rPr>
              <a:t>R2</a:t>
            </a:r>
            <a:r>
              <a:rPr kumimoji="1" lang="zh-CN" altLang="en-US" sz="2200" dirty="0">
                <a:solidFill>
                  <a:srgbClr val="000066"/>
                </a:solidFill>
                <a:latin typeface="Arial" charset="0"/>
                <a:ea typeface="黑体" pitchFamily="2" charset="-122"/>
              </a:rPr>
              <a:t>为被参照关系。</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9555" name="Rectangle 3"/>
          <p:cNvSpPr>
            <a:spLocks noGrp="1" noChangeArrowheads="1"/>
          </p:cNvSpPr>
          <p:nvPr>
            <p:ph type="body" sz="half" idx="1"/>
          </p:nvPr>
        </p:nvSpPr>
        <p:spPr>
          <a:xfrm>
            <a:off x="539750" y="1196975"/>
            <a:ext cx="8208963" cy="5157788"/>
          </a:xfrm>
        </p:spPr>
        <p:txBody>
          <a:bodyPr/>
          <a:lstStyle/>
          <a:p>
            <a:r>
              <a:rPr lang="zh-CN" altLang="en-US" dirty="0">
                <a:latin typeface="宋体" pitchFamily="2" charset="-122"/>
              </a:rPr>
              <a:t>关系模型的基本概念</a:t>
            </a:r>
          </a:p>
          <a:p>
            <a:pPr lvl="1"/>
            <a:r>
              <a:rPr lang="zh-CN" altLang="en-US" dirty="0">
                <a:latin typeface="宋体" pitchFamily="2" charset="-122"/>
              </a:rPr>
              <a:t>关系模型</a:t>
            </a:r>
          </a:p>
          <a:p>
            <a:pPr lvl="2"/>
            <a:r>
              <a:rPr lang="zh-CN" altLang="en-US" dirty="0">
                <a:latin typeface="宋体" pitchFamily="2" charset="-122"/>
              </a:rPr>
              <a:t>完整性</a:t>
            </a:r>
            <a:r>
              <a:rPr lang="en-US" altLang="zh-CN" dirty="0">
                <a:latin typeface="宋体" pitchFamily="2" charset="-122"/>
              </a:rPr>
              <a:t>——</a:t>
            </a:r>
            <a:r>
              <a:rPr lang="zh-CN" altLang="en-US" sz="2300" dirty="0">
                <a:latin typeface="Arial" charset="0"/>
              </a:rPr>
              <a:t>用户</a:t>
            </a:r>
            <a:r>
              <a:rPr lang="zh-CN" altLang="en-US" sz="2300" dirty="0" smtClean="0">
                <a:latin typeface="Arial" charset="0"/>
              </a:rPr>
              <a:t>定义完整性</a:t>
            </a:r>
            <a:endParaRPr lang="zh-CN" altLang="en-US" sz="2300" dirty="0">
              <a:latin typeface="Arial" charset="0"/>
            </a:endParaRPr>
          </a:p>
          <a:p>
            <a:pPr lvl="3"/>
            <a:r>
              <a:rPr lang="zh-CN" altLang="en-US" dirty="0">
                <a:latin typeface="Arial" charset="0"/>
              </a:rPr>
              <a:t>用户</a:t>
            </a:r>
            <a:r>
              <a:rPr lang="zh-CN" altLang="en-US" dirty="0" smtClean="0">
                <a:latin typeface="Arial" charset="0"/>
              </a:rPr>
              <a:t>定义完整性</a:t>
            </a:r>
            <a:r>
              <a:rPr lang="zh-CN" altLang="en-US" dirty="0">
                <a:latin typeface="Arial" charset="0"/>
              </a:rPr>
              <a:t>针对数据库中具体数据的约束条件，由应用环境决定的</a:t>
            </a:r>
          </a:p>
          <a:p>
            <a:pPr lvl="3"/>
            <a:r>
              <a:rPr lang="zh-CN" altLang="en-US" dirty="0">
                <a:latin typeface="Arial" charset="0"/>
              </a:rPr>
              <a:t>用户</a:t>
            </a:r>
            <a:r>
              <a:rPr lang="zh-CN" altLang="en-US" dirty="0" smtClean="0">
                <a:latin typeface="Arial" charset="0"/>
              </a:rPr>
              <a:t>定义完整性</a:t>
            </a:r>
            <a:r>
              <a:rPr lang="zh-CN" altLang="en-US" dirty="0">
                <a:latin typeface="Arial" charset="0"/>
              </a:rPr>
              <a:t>反映了某一具体的应用所涉及的数据必须要满足的语义要求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dissolve">
                                      <p:cBhvr>
                                        <p:cTn id="7" dur="500"/>
                                        <p:tgtEl>
                                          <p:spTgt spid="2795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79555">
                                            <p:txEl>
                                              <p:pRg st="1" end="1"/>
                                            </p:txEl>
                                          </p:spTgt>
                                        </p:tgtEl>
                                        <p:attrNameLst>
                                          <p:attrName>style.visibility</p:attrName>
                                        </p:attrNameLst>
                                      </p:cBhvr>
                                      <p:to>
                                        <p:strVal val="visible"/>
                                      </p:to>
                                    </p:set>
                                    <p:animEffect transition="in" filter="dissolve">
                                      <p:cBhvr>
                                        <p:cTn id="10" dur="500"/>
                                        <p:tgtEl>
                                          <p:spTgt spid="2795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9555">
                                            <p:txEl>
                                              <p:pRg st="2" end="2"/>
                                            </p:txEl>
                                          </p:spTgt>
                                        </p:tgtEl>
                                        <p:attrNameLst>
                                          <p:attrName>style.visibility</p:attrName>
                                        </p:attrNameLst>
                                      </p:cBhvr>
                                      <p:to>
                                        <p:strVal val="visible"/>
                                      </p:to>
                                    </p:set>
                                    <p:animEffect transition="in" filter="dissolve">
                                      <p:cBhvr>
                                        <p:cTn id="13" dur="500"/>
                                        <p:tgtEl>
                                          <p:spTgt spid="27955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79555">
                                            <p:txEl>
                                              <p:pRg st="3" end="3"/>
                                            </p:txEl>
                                          </p:spTgt>
                                        </p:tgtEl>
                                        <p:attrNameLst>
                                          <p:attrName>style.visibility</p:attrName>
                                        </p:attrNameLst>
                                      </p:cBhvr>
                                      <p:to>
                                        <p:strVal val="visible"/>
                                      </p:to>
                                    </p:set>
                                    <p:animEffect transition="in" filter="dissolve">
                                      <p:cBhvr>
                                        <p:cTn id="16" dur="500"/>
                                        <p:tgtEl>
                                          <p:spTgt spid="27955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9555">
                                            <p:txEl>
                                              <p:pRg st="4" end="4"/>
                                            </p:txEl>
                                          </p:spTgt>
                                        </p:tgtEl>
                                        <p:attrNameLst>
                                          <p:attrName>style.visibility</p:attrName>
                                        </p:attrNameLst>
                                      </p:cBhvr>
                                      <p:to>
                                        <p:strVal val="visible"/>
                                      </p:to>
                                    </p:set>
                                    <p:animEffect transition="in" filter="dissolve">
                                      <p:cBhvr>
                                        <p:cTn id="19" dur="500"/>
                                        <p:tgtEl>
                                          <p:spTgt spid="279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1603" name="Rectangle 3"/>
          <p:cNvSpPr>
            <a:spLocks noGrp="1" noChangeArrowheads="1"/>
          </p:cNvSpPr>
          <p:nvPr>
            <p:ph type="body" sz="half" idx="1"/>
          </p:nvPr>
        </p:nvSpPr>
        <p:spPr>
          <a:xfrm>
            <a:off x="467544" y="1052513"/>
            <a:ext cx="8136904"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实体类型的</a:t>
            </a:r>
            <a:r>
              <a:rPr lang="zh-CN" altLang="en-US" dirty="0" smtClean="0">
                <a:latin typeface="宋体" pitchFamily="2" charset="-122"/>
              </a:rPr>
              <a:t>转换（</a:t>
            </a:r>
            <a:r>
              <a:rPr lang="en-US" altLang="zh-CN" dirty="0">
                <a:latin typeface="Times New Roman" panose="02020603050405020304" pitchFamily="18" charset="0"/>
              </a:rPr>
              <a:t>E</a:t>
            </a:r>
            <a:r>
              <a:rPr lang="zh-CN" altLang="en-US" dirty="0" smtClean="0">
                <a:latin typeface="宋体" pitchFamily="2" charset="-122"/>
              </a:rPr>
              <a:t>）</a:t>
            </a:r>
            <a:endParaRPr lang="zh-CN" altLang="en-US" dirty="0">
              <a:latin typeface="宋体" pitchFamily="2" charset="-122"/>
            </a:endParaRPr>
          </a:p>
          <a:p>
            <a:pPr lvl="2"/>
            <a:r>
              <a:rPr lang="zh-CN" altLang="en-US" dirty="0">
                <a:latin typeface="宋体" pitchFamily="2" charset="-122"/>
              </a:rPr>
              <a:t>一个实体型转换为一个关系模式</a:t>
            </a:r>
          </a:p>
          <a:p>
            <a:pPr lvl="3"/>
            <a:r>
              <a:rPr lang="zh-CN" altLang="en-US" dirty="0">
                <a:latin typeface="宋体" pitchFamily="2" charset="-122"/>
              </a:rPr>
              <a:t>实体的属性就是关系的属性</a:t>
            </a:r>
          </a:p>
          <a:p>
            <a:pPr lvl="3"/>
            <a:r>
              <a:rPr lang="zh-CN" altLang="en-US" dirty="0">
                <a:latin typeface="宋体" pitchFamily="2" charset="-122"/>
              </a:rPr>
              <a:t>实体的键就是关系的键</a:t>
            </a:r>
          </a:p>
          <a:p>
            <a:pPr lvl="3"/>
            <a:r>
              <a:rPr lang="zh-CN" altLang="en-US" dirty="0">
                <a:latin typeface="宋体" pitchFamily="2" charset="-122"/>
              </a:rPr>
              <a:t>例如，图书是实体，则将其转换为关系，关系的属性为（</a:t>
            </a:r>
            <a:r>
              <a:rPr lang="zh-CN" altLang="en-US" b="0" u="sng" dirty="0">
                <a:latin typeface="宋体" pitchFamily="2" charset="-122"/>
              </a:rPr>
              <a:t>编号</a:t>
            </a:r>
            <a:r>
              <a:rPr lang="zh-CN" altLang="en-US" dirty="0">
                <a:latin typeface="宋体" pitchFamily="2" charset="-122"/>
              </a:rPr>
              <a:t>、书名、作者、定价和位置）；其中键为编号。</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dissolve">
                                      <p:cBhvr>
                                        <p:cTn id="7" dur="500"/>
                                        <p:tgtEl>
                                          <p:spTgt spid="28160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1603">
                                            <p:txEl>
                                              <p:pRg st="1" end="1"/>
                                            </p:txEl>
                                          </p:spTgt>
                                        </p:tgtEl>
                                        <p:attrNameLst>
                                          <p:attrName>style.visibility</p:attrName>
                                        </p:attrNameLst>
                                      </p:cBhvr>
                                      <p:to>
                                        <p:strVal val="visible"/>
                                      </p:to>
                                    </p:set>
                                    <p:animEffect transition="in" filter="dissolve">
                                      <p:cBhvr>
                                        <p:cTn id="10" dur="500"/>
                                        <p:tgtEl>
                                          <p:spTgt spid="28160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1603">
                                            <p:txEl>
                                              <p:pRg st="2" end="2"/>
                                            </p:txEl>
                                          </p:spTgt>
                                        </p:tgtEl>
                                        <p:attrNameLst>
                                          <p:attrName>style.visibility</p:attrName>
                                        </p:attrNameLst>
                                      </p:cBhvr>
                                      <p:to>
                                        <p:strVal val="visible"/>
                                      </p:to>
                                    </p:set>
                                    <p:animEffect transition="in" filter="dissolve">
                                      <p:cBhvr>
                                        <p:cTn id="13" dur="500"/>
                                        <p:tgtEl>
                                          <p:spTgt spid="28160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1603">
                                            <p:txEl>
                                              <p:pRg st="3" end="3"/>
                                            </p:txEl>
                                          </p:spTgt>
                                        </p:tgtEl>
                                        <p:attrNameLst>
                                          <p:attrName>style.visibility</p:attrName>
                                        </p:attrNameLst>
                                      </p:cBhvr>
                                      <p:to>
                                        <p:strVal val="visible"/>
                                      </p:to>
                                    </p:set>
                                    <p:animEffect transition="in" filter="dissolve">
                                      <p:cBhvr>
                                        <p:cTn id="16" dur="500"/>
                                        <p:tgtEl>
                                          <p:spTgt spid="28160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81603">
                                            <p:txEl>
                                              <p:pRg st="4" end="4"/>
                                            </p:txEl>
                                          </p:spTgt>
                                        </p:tgtEl>
                                        <p:attrNameLst>
                                          <p:attrName>style.visibility</p:attrName>
                                        </p:attrNameLst>
                                      </p:cBhvr>
                                      <p:to>
                                        <p:strVal val="visible"/>
                                      </p:to>
                                    </p:set>
                                    <p:animEffect transition="in" filter="dissolve">
                                      <p:cBhvr>
                                        <p:cTn id="19" dur="500"/>
                                        <p:tgtEl>
                                          <p:spTgt spid="28160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81603">
                                            <p:txEl>
                                              <p:pRg st="5" end="5"/>
                                            </p:txEl>
                                          </p:spTgt>
                                        </p:tgtEl>
                                        <p:attrNameLst>
                                          <p:attrName>style.visibility</p:attrName>
                                        </p:attrNameLst>
                                      </p:cBhvr>
                                      <p:to>
                                        <p:strVal val="visible"/>
                                      </p:to>
                                    </p:set>
                                    <p:animEffect transition="in" filter="dissolve">
                                      <p:cBhvr>
                                        <p:cTn id="22" dur="500"/>
                                        <p:tgtEl>
                                          <p:spTgt spid="281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79906" name="Rectangle 2"/>
          <p:cNvSpPr>
            <a:spLocks noGrp="1" noChangeArrowheads="1"/>
          </p:cNvSpPr>
          <p:nvPr>
            <p:ph type="body" sz="half" idx="1"/>
          </p:nvPr>
        </p:nvSpPr>
        <p:spPr>
          <a:xfrm>
            <a:off x="611188" y="1052513"/>
            <a:ext cx="7848600"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Arial" charset="0"/>
              </a:rPr>
              <a:t>二元关系的</a:t>
            </a:r>
            <a:r>
              <a:rPr lang="zh-CN" altLang="en-US" dirty="0" smtClean="0">
                <a:latin typeface="Arial" charset="0"/>
              </a:rPr>
              <a:t>转换（</a:t>
            </a:r>
            <a:r>
              <a:rPr lang="en-US" altLang="zh-CN" dirty="0" smtClean="0">
                <a:latin typeface="Times New Roman" panose="02020603050405020304" pitchFamily="18" charset="0"/>
              </a:rPr>
              <a:t>R</a:t>
            </a:r>
            <a:r>
              <a:rPr lang="zh-CN" altLang="en-US" dirty="0" smtClean="0">
                <a:latin typeface="Arial" charset="0"/>
              </a:rPr>
              <a:t>）</a:t>
            </a:r>
            <a:endParaRPr lang="zh-CN" altLang="en-US" dirty="0">
              <a:latin typeface="Arial" charset="0"/>
            </a:endParaRPr>
          </a:p>
          <a:p>
            <a:pPr lvl="2"/>
            <a:r>
              <a:rPr lang="zh-CN" altLang="en-US" sz="2600" dirty="0" smtClean="0">
                <a:latin typeface="Arial" charset="0"/>
              </a:rPr>
              <a:t>强制性成员类</a:t>
            </a:r>
            <a:endParaRPr lang="en-US" altLang="zh-CN" sz="2600" dirty="0" smtClean="0">
              <a:latin typeface="Arial" charset="0"/>
            </a:endParaRPr>
          </a:p>
          <a:p>
            <a:pPr lvl="3"/>
            <a:r>
              <a:rPr lang="zh-CN" altLang="en-US" sz="2200" dirty="0" smtClean="0">
                <a:latin typeface="Arial" charset="0"/>
              </a:rPr>
              <a:t>实体</a:t>
            </a:r>
            <a:r>
              <a:rPr lang="zh-CN" altLang="en-US" sz="2200" dirty="0">
                <a:latin typeface="Arial" charset="0"/>
              </a:rPr>
              <a:t>类型的各种实例必须</a:t>
            </a:r>
            <a:r>
              <a:rPr lang="zh-CN" altLang="en-US" sz="2200" dirty="0" smtClean="0">
                <a:latin typeface="Arial" charset="0"/>
              </a:rPr>
              <a:t>具有某种联系</a:t>
            </a:r>
            <a:endParaRPr lang="en-US" altLang="zh-CN" sz="2200" dirty="0" smtClean="0">
              <a:latin typeface="Arial" charset="0"/>
            </a:endParaRPr>
          </a:p>
          <a:p>
            <a:pPr lvl="2"/>
            <a:r>
              <a:rPr lang="zh-CN" altLang="en-US" sz="2600" dirty="0" smtClean="0">
                <a:latin typeface="Arial" charset="0"/>
              </a:rPr>
              <a:t>非强制性成员类</a:t>
            </a:r>
            <a:endParaRPr lang="en-US" altLang="zh-CN" sz="2600" dirty="0" smtClean="0">
              <a:latin typeface="Arial" charset="0"/>
            </a:endParaRPr>
          </a:p>
          <a:p>
            <a:pPr lvl="3"/>
            <a:r>
              <a:rPr lang="zh-CN" altLang="en-US" sz="2200" dirty="0" smtClean="0">
                <a:latin typeface="Arial" charset="0"/>
              </a:rPr>
              <a:t>实体</a:t>
            </a:r>
            <a:r>
              <a:rPr lang="zh-CN" altLang="en-US" sz="2200" dirty="0">
                <a:latin typeface="Arial" charset="0"/>
              </a:rPr>
              <a:t>类型的各种</a:t>
            </a:r>
            <a:r>
              <a:rPr lang="zh-CN" altLang="en-US" sz="2200" dirty="0" smtClean="0">
                <a:latin typeface="Arial" charset="0"/>
              </a:rPr>
              <a:t>实例可能具有某种联系</a:t>
            </a:r>
            <a:endParaRPr lang="zh-CN" altLang="en-US" sz="2200" dirty="0">
              <a:latin typeface="Arial"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Effect transition="in" filter="dissolve">
                                      <p:cBhvr>
                                        <p:cTn id="7" dur="500"/>
                                        <p:tgtEl>
                                          <p:spTgt spid="3799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9906">
                                            <p:txEl>
                                              <p:pRg st="1" end="1"/>
                                            </p:txEl>
                                          </p:spTgt>
                                        </p:tgtEl>
                                        <p:attrNameLst>
                                          <p:attrName>style.visibility</p:attrName>
                                        </p:attrNameLst>
                                      </p:cBhvr>
                                      <p:to>
                                        <p:strVal val="visible"/>
                                      </p:to>
                                    </p:set>
                                    <p:animEffect transition="in" filter="dissolve">
                                      <p:cBhvr>
                                        <p:cTn id="12" dur="500"/>
                                        <p:tgtEl>
                                          <p:spTgt spid="379906">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79906">
                                            <p:txEl>
                                              <p:pRg st="2" end="2"/>
                                            </p:txEl>
                                          </p:spTgt>
                                        </p:tgtEl>
                                        <p:attrNameLst>
                                          <p:attrName>style.visibility</p:attrName>
                                        </p:attrNameLst>
                                      </p:cBhvr>
                                      <p:to>
                                        <p:strVal val="visible"/>
                                      </p:to>
                                    </p:set>
                                    <p:animEffect transition="in" filter="dissolve">
                                      <p:cBhvr>
                                        <p:cTn id="15" dur="500"/>
                                        <p:tgtEl>
                                          <p:spTgt spid="379906">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9906">
                                            <p:txEl>
                                              <p:pRg st="3" end="3"/>
                                            </p:txEl>
                                          </p:spTgt>
                                        </p:tgtEl>
                                        <p:attrNameLst>
                                          <p:attrName>style.visibility</p:attrName>
                                        </p:attrNameLst>
                                      </p:cBhvr>
                                      <p:to>
                                        <p:strVal val="visible"/>
                                      </p:to>
                                    </p:set>
                                    <p:animEffect transition="in" filter="dissolve">
                                      <p:cBhvr>
                                        <p:cTn id="18" dur="500"/>
                                        <p:tgtEl>
                                          <p:spTgt spid="379906">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79906">
                                            <p:txEl>
                                              <p:pRg st="4" end="4"/>
                                            </p:txEl>
                                          </p:spTgt>
                                        </p:tgtEl>
                                        <p:attrNameLst>
                                          <p:attrName>style.visibility</p:attrName>
                                        </p:attrNameLst>
                                      </p:cBhvr>
                                      <p:to>
                                        <p:strVal val="visible"/>
                                      </p:to>
                                    </p:set>
                                    <p:animEffect transition="in" filter="dissolve">
                                      <p:cBhvr>
                                        <p:cTn id="21" dur="500"/>
                                        <p:tgtEl>
                                          <p:spTgt spid="379906">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79906">
                                            <p:txEl>
                                              <p:pRg st="5" end="5"/>
                                            </p:txEl>
                                          </p:spTgt>
                                        </p:tgtEl>
                                        <p:attrNameLst>
                                          <p:attrName>style.visibility</p:attrName>
                                        </p:attrNameLst>
                                      </p:cBhvr>
                                      <p:to>
                                        <p:strVal val="visible"/>
                                      </p:to>
                                    </p:set>
                                    <p:animEffect transition="in" filter="dissolve">
                                      <p:cBhvr>
                                        <p:cTn id="24" dur="500"/>
                                        <p:tgtEl>
                                          <p:spTgt spid="3799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539750" y="1268413"/>
            <a:ext cx="8001000" cy="4267200"/>
          </a:xfrm>
        </p:spPr>
        <p:txBody>
          <a:bodyPr/>
          <a:lstStyle/>
          <a:p>
            <a:r>
              <a:rPr lang="zh-CN" altLang="en-US" dirty="0">
                <a:latin typeface="宋体" pitchFamily="2" charset="-122"/>
              </a:rPr>
              <a:t>关系数据库数学模型</a:t>
            </a:r>
          </a:p>
          <a:p>
            <a:pPr lvl="1"/>
            <a:r>
              <a:rPr lang="zh-CN" altLang="en-US" dirty="0" smtClean="0">
                <a:latin typeface="宋体" pitchFamily="2" charset="-122"/>
              </a:rPr>
              <a:t>关系模型（</a:t>
            </a:r>
            <a:r>
              <a:rPr lang="en-US" altLang="zh-CN" dirty="0">
                <a:solidFill>
                  <a:srgbClr val="FF0000"/>
                </a:solidFill>
                <a:latin typeface="Times New Roman" panose="02020603050405020304" pitchFamily="18" charset="0"/>
              </a:rPr>
              <a:t>Relational </a:t>
            </a:r>
            <a:r>
              <a:rPr lang="en-US" altLang="zh-CN" dirty="0" smtClean="0">
                <a:solidFill>
                  <a:srgbClr val="FF0000"/>
                </a:solidFill>
                <a:latin typeface="Times New Roman" panose="02020603050405020304" pitchFamily="18" charset="0"/>
              </a:rPr>
              <a:t>Model</a:t>
            </a:r>
            <a:r>
              <a:rPr lang="zh-CN" altLang="en-US" dirty="0" smtClean="0">
                <a:latin typeface="宋体" pitchFamily="2" charset="-122"/>
              </a:rPr>
              <a:t>）的基本概念</a:t>
            </a:r>
          </a:p>
          <a:p>
            <a:pPr lvl="1"/>
            <a:r>
              <a:rPr lang="en-US" altLang="zh-CN" dirty="0" smtClean="0">
                <a:latin typeface="宋体" pitchFamily="2" charset="-122"/>
              </a:rPr>
              <a:t>EER</a:t>
            </a:r>
            <a:r>
              <a:rPr lang="zh-CN" altLang="en-US" dirty="0">
                <a:latin typeface="宋体" pitchFamily="2" charset="-122"/>
              </a:rPr>
              <a:t>模型到关系模型的转换</a:t>
            </a:r>
          </a:p>
          <a:p>
            <a:pPr lvl="1"/>
            <a:r>
              <a:rPr lang="zh-CN" altLang="en-US" dirty="0" smtClean="0">
                <a:latin typeface="宋体" pitchFamily="2" charset="-122"/>
              </a:rPr>
              <a:t>关系代数（</a:t>
            </a:r>
            <a:r>
              <a:rPr lang="en-US" altLang="zh-CN" dirty="0">
                <a:solidFill>
                  <a:srgbClr val="FF0000"/>
                </a:solidFill>
                <a:latin typeface="Times New Roman" panose="02020603050405020304" pitchFamily="18" charset="0"/>
              </a:rPr>
              <a:t>Relational </a:t>
            </a:r>
            <a:r>
              <a:rPr lang="en-US" altLang="zh-CN" dirty="0" smtClean="0">
                <a:solidFill>
                  <a:srgbClr val="FF0000"/>
                </a:solidFill>
                <a:latin typeface="Times New Roman" panose="02020603050405020304" pitchFamily="18" charset="0"/>
              </a:rPr>
              <a:t>Algebra</a:t>
            </a:r>
            <a:r>
              <a:rPr lang="zh-CN" altLang="en-US" dirty="0" smtClean="0">
                <a:latin typeface="宋体" pitchFamily="2" charset="-122"/>
              </a:rPr>
              <a:t>）</a:t>
            </a:r>
          </a:p>
          <a:p>
            <a:pPr lvl="1"/>
            <a:r>
              <a:rPr lang="zh-CN" altLang="en-US" dirty="0" smtClean="0">
                <a:latin typeface="宋体" pitchFamily="2" charset="-122"/>
              </a:rPr>
              <a:t>关系演算（</a:t>
            </a:r>
            <a:r>
              <a:rPr lang="en-US" altLang="zh-CN" dirty="0">
                <a:solidFill>
                  <a:srgbClr val="FF0000"/>
                </a:solidFill>
                <a:latin typeface="Times New Roman" panose="02020603050405020304" pitchFamily="18" charset="0"/>
              </a:rPr>
              <a:t>Relational Calculus</a:t>
            </a:r>
            <a:r>
              <a:rPr lang="zh-CN" altLang="en-US" dirty="0" smtClean="0">
                <a:latin typeface="宋体" pitchFamily="2" charset="-122"/>
              </a:rPr>
              <a:t>）</a:t>
            </a:r>
            <a:endParaRPr lang="zh-CN" altLang="en-US" dirty="0">
              <a:latin typeface="宋体"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861048"/>
            <a:ext cx="2016224" cy="2866669"/>
          </a:xfrm>
          <a:prstGeom prst="rect">
            <a:avLst/>
          </a:prstGeom>
        </p:spPr>
      </p:pic>
      <p:sp>
        <p:nvSpPr>
          <p:cNvPr id="3" name="矩形 2"/>
          <p:cNvSpPr/>
          <p:nvPr/>
        </p:nvSpPr>
        <p:spPr>
          <a:xfrm>
            <a:off x="3280011" y="4437112"/>
            <a:ext cx="4824536" cy="707886"/>
          </a:xfrm>
          <a:prstGeom prst="rect">
            <a:avLst/>
          </a:prstGeom>
        </p:spPr>
        <p:txBody>
          <a:bodyPr wrap="square">
            <a:spAutoFit/>
          </a:bodyPr>
          <a:lstStyle/>
          <a:p>
            <a:pPr algn="ctr"/>
            <a:r>
              <a:rPr lang="en-US" altLang="zh-CN" dirty="0">
                <a:latin typeface="Times New Roman" panose="02020603050405020304" pitchFamily="18" charset="0"/>
              </a:rPr>
              <a:t>Edgar </a:t>
            </a:r>
            <a:r>
              <a:rPr lang="en-US" altLang="zh-CN" dirty="0" smtClean="0">
                <a:latin typeface="Times New Roman" panose="02020603050405020304" pitchFamily="18" charset="0"/>
              </a:rPr>
              <a:t>Frank </a:t>
            </a:r>
            <a:r>
              <a:rPr lang="en-US" altLang="zh-CN" dirty="0" err="1" smtClean="0">
                <a:latin typeface="Times New Roman" panose="02020603050405020304" pitchFamily="18" charset="0"/>
              </a:rPr>
              <a:t>Codd</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Effect transition="in" filter="dissolve">
                                      <p:cBhvr>
                                        <p:cTn id="7" dur="500"/>
                                        <p:tgtEl>
                                          <p:spTgt spid="10035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0355">
                                            <p:txEl>
                                              <p:pRg st="1" end="1"/>
                                            </p:txEl>
                                          </p:spTgt>
                                        </p:tgtEl>
                                        <p:attrNameLst>
                                          <p:attrName>style.visibility</p:attrName>
                                        </p:attrNameLst>
                                      </p:cBhvr>
                                      <p:to>
                                        <p:strVal val="visible"/>
                                      </p:to>
                                    </p:set>
                                    <p:animEffect transition="in" filter="dissolve">
                                      <p:cBhvr>
                                        <p:cTn id="10" dur="500"/>
                                        <p:tgtEl>
                                          <p:spTgt spid="10035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0355">
                                            <p:txEl>
                                              <p:pRg st="2" end="2"/>
                                            </p:txEl>
                                          </p:spTgt>
                                        </p:tgtEl>
                                        <p:attrNameLst>
                                          <p:attrName>style.visibility</p:attrName>
                                        </p:attrNameLst>
                                      </p:cBhvr>
                                      <p:to>
                                        <p:strVal val="visible"/>
                                      </p:to>
                                    </p:set>
                                    <p:animEffect transition="in" filter="dissolve">
                                      <p:cBhvr>
                                        <p:cTn id="13" dur="500"/>
                                        <p:tgtEl>
                                          <p:spTgt spid="10035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0355">
                                            <p:txEl>
                                              <p:pRg st="3" end="3"/>
                                            </p:txEl>
                                          </p:spTgt>
                                        </p:tgtEl>
                                        <p:attrNameLst>
                                          <p:attrName>style.visibility</p:attrName>
                                        </p:attrNameLst>
                                      </p:cBhvr>
                                      <p:to>
                                        <p:strVal val="visible"/>
                                      </p:to>
                                    </p:set>
                                    <p:animEffect transition="in" filter="dissolve">
                                      <p:cBhvr>
                                        <p:cTn id="16" dur="500"/>
                                        <p:tgtEl>
                                          <p:spTgt spid="100355">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0355">
                                            <p:txEl>
                                              <p:pRg st="4" end="4"/>
                                            </p:txEl>
                                          </p:spTgt>
                                        </p:tgtEl>
                                        <p:attrNameLst>
                                          <p:attrName>style.visibility</p:attrName>
                                        </p:attrNameLst>
                                      </p:cBhvr>
                                      <p:to>
                                        <p:strVal val="visible"/>
                                      </p:to>
                                    </p:set>
                                    <p:animEffect transition="in" filter="dissolve">
                                      <p:cBhvr>
                                        <p:cTn id="19" dur="500"/>
                                        <p:tgtEl>
                                          <p:spTgt spid="1003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3651" name="Rectangle 3"/>
          <p:cNvSpPr>
            <a:spLocks noGrp="1" noChangeArrowheads="1"/>
          </p:cNvSpPr>
          <p:nvPr>
            <p:ph type="body" sz="half" idx="1"/>
          </p:nvPr>
        </p:nvSpPr>
        <p:spPr>
          <a:xfrm>
            <a:off x="395288" y="1125538"/>
            <a:ext cx="8532812"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sz="2400" dirty="0">
                <a:latin typeface="宋体" pitchFamily="2" charset="-122"/>
              </a:rPr>
              <a:t>例如，如图所示的“经理”实体型和“员工”实体型，每个员工都有一个管理者，“员工”中的成员类（ “员工”实体型中的实体 ）在联系“管理”中就是强制的。</a:t>
            </a:r>
          </a:p>
          <a:p>
            <a:pPr lvl="1"/>
            <a:r>
              <a:rPr lang="zh-CN" altLang="en-US" sz="2400" dirty="0">
                <a:latin typeface="宋体" pitchFamily="2" charset="-122"/>
              </a:rPr>
              <a:t>而对于“学生”和“书”， “书”可能被借出，也可能没有，“书”成员类在联系“借阅”中就是非强制的。</a:t>
            </a:r>
          </a:p>
        </p:txBody>
      </p:sp>
      <p:grpSp>
        <p:nvGrpSpPr>
          <p:cNvPr id="283659" name="Group 11"/>
          <p:cNvGrpSpPr>
            <a:grpSpLocks/>
          </p:cNvGrpSpPr>
          <p:nvPr/>
        </p:nvGrpSpPr>
        <p:grpSpPr bwMode="auto">
          <a:xfrm>
            <a:off x="1692275" y="4083050"/>
            <a:ext cx="5834063" cy="1204913"/>
            <a:chOff x="1020" y="2081"/>
            <a:chExt cx="3675" cy="759"/>
          </a:xfrm>
        </p:grpSpPr>
        <p:sp>
          <p:nvSpPr>
            <p:cNvPr id="283652" name="Rectangle 4"/>
            <p:cNvSpPr>
              <a:spLocks noChangeArrowheads="1"/>
            </p:cNvSpPr>
            <p:nvPr/>
          </p:nvSpPr>
          <p:spPr bwMode="auto">
            <a:xfrm>
              <a:off x="102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经理</a:t>
              </a:r>
            </a:p>
          </p:txBody>
        </p:sp>
        <p:sp>
          <p:nvSpPr>
            <p:cNvPr id="283653" name="Rectangle 5"/>
            <p:cNvSpPr>
              <a:spLocks noChangeArrowheads="1"/>
            </p:cNvSpPr>
            <p:nvPr/>
          </p:nvSpPr>
          <p:spPr bwMode="auto">
            <a:xfrm>
              <a:off x="415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员工</a:t>
              </a:r>
            </a:p>
          </p:txBody>
        </p:sp>
        <p:sp>
          <p:nvSpPr>
            <p:cNvPr id="283654" name="AutoShape 6"/>
            <p:cNvSpPr>
              <a:spLocks noChangeArrowheads="1"/>
            </p:cNvSpPr>
            <p:nvPr/>
          </p:nvSpPr>
          <p:spPr bwMode="auto">
            <a:xfrm>
              <a:off x="2472" y="2205"/>
              <a:ext cx="816" cy="635"/>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管理</a:t>
              </a:r>
            </a:p>
          </p:txBody>
        </p:sp>
        <p:sp>
          <p:nvSpPr>
            <p:cNvPr id="283655" name="Line 7"/>
            <p:cNvSpPr>
              <a:spLocks noChangeShapeType="1"/>
            </p:cNvSpPr>
            <p:nvPr/>
          </p:nvSpPr>
          <p:spPr bwMode="auto">
            <a:xfrm>
              <a:off x="1565" y="2523"/>
              <a:ext cx="86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3656" name="Line 8"/>
            <p:cNvSpPr>
              <a:spLocks noChangeShapeType="1"/>
            </p:cNvSpPr>
            <p:nvPr/>
          </p:nvSpPr>
          <p:spPr bwMode="auto">
            <a:xfrm>
              <a:off x="3288" y="2523"/>
              <a:ext cx="8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3657" name="Text Box 9"/>
            <p:cNvSpPr txBox="1">
              <a:spLocks noChangeArrowheads="1"/>
            </p:cNvSpPr>
            <p:nvPr/>
          </p:nvSpPr>
          <p:spPr bwMode="auto">
            <a:xfrm>
              <a:off x="1869" y="208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1</a:t>
              </a:r>
            </a:p>
          </p:txBody>
        </p:sp>
        <p:sp>
          <p:nvSpPr>
            <p:cNvPr id="283658" name="Text Box 10"/>
            <p:cNvSpPr txBox="1">
              <a:spLocks noChangeArrowheads="1"/>
            </p:cNvSpPr>
            <p:nvPr/>
          </p:nvSpPr>
          <p:spPr bwMode="auto">
            <a:xfrm>
              <a:off x="3651" y="21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N</a:t>
              </a:r>
            </a:p>
          </p:txBody>
        </p:sp>
      </p:grpSp>
      <p:grpSp>
        <p:nvGrpSpPr>
          <p:cNvPr id="283660" name="Group 12"/>
          <p:cNvGrpSpPr>
            <a:grpSpLocks/>
          </p:cNvGrpSpPr>
          <p:nvPr/>
        </p:nvGrpSpPr>
        <p:grpSpPr bwMode="auto">
          <a:xfrm>
            <a:off x="1692275" y="5307013"/>
            <a:ext cx="5834063" cy="1204912"/>
            <a:chOff x="1020" y="2081"/>
            <a:chExt cx="3675" cy="759"/>
          </a:xfrm>
        </p:grpSpPr>
        <p:sp>
          <p:nvSpPr>
            <p:cNvPr id="283661" name="Rectangle 13"/>
            <p:cNvSpPr>
              <a:spLocks noChangeArrowheads="1"/>
            </p:cNvSpPr>
            <p:nvPr/>
          </p:nvSpPr>
          <p:spPr bwMode="auto">
            <a:xfrm>
              <a:off x="102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学生</a:t>
              </a:r>
            </a:p>
          </p:txBody>
        </p:sp>
        <p:sp>
          <p:nvSpPr>
            <p:cNvPr id="283662" name="Rectangle 14"/>
            <p:cNvSpPr>
              <a:spLocks noChangeArrowheads="1"/>
            </p:cNvSpPr>
            <p:nvPr/>
          </p:nvSpPr>
          <p:spPr bwMode="auto">
            <a:xfrm>
              <a:off x="415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书</a:t>
              </a:r>
            </a:p>
          </p:txBody>
        </p:sp>
        <p:sp>
          <p:nvSpPr>
            <p:cNvPr id="283663" name="AutoShape 15"/>
            <p:cNvSpPr>
              <a:spLocks noChangeArrowheads="1"/>
            </p:cNvSpPr>
            <p:nvPr/>
          </p:nvSpPr>
          <p:spPr bwMode="auto">
            <a:xfrm>
              <a:off x="2472" y="2205"/>
              <a:ext cx="816" cy="635"/>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借阅</a:t>
              </a:r>
            </a:p>
          </p:txBody>
        </p:sp>
        <p:sp>
          <p:nvSpPr>
            <p:cNvPr id="283664" name="Line 16"/>
            <p:cNvSpPr>
              <a:spLocks noChangeShapeType="1"/>
            </p:cNvSpPr>
            <p:nvPr/>
          </p:nvSpPr>
          <p:spPr bwMode="auto">
            <a:xfrm>
              <a:off x="1565" y="2523"/>
              <a:ext cx="86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3665" name="Line 17"/>
            <p:cNvSpPr>
              <a:spLocks noChangeShapeType="1"/>
            </p:cNvSpPr>
            <p:nvPr/>
          </p:nvSpPr>
          <p:spPr bwMode="auto">
            <a:xfrm>
              <a:off x="3288" y="2523"/>
              <a:ext cx="8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3666" name="Text Box 18"/>
            <p:cNvSpPr txBox="1">
              <a:spLocks noChangeArrowheads="1"/>
            </p:cNvSpPr>
            <p:nvPr/>
          </p:nvSpPr>
          <p:spPr bwMode="auto">
            <a:xfrm>
              <a:off x="1869" y="208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1</a:t>
              </a:r>
            </a:p>
          </p:txBody>
        </p:sp>
        <p:sp>
          <p:nvSpPr>
            <p:cNvPr id="283667" name="Text Box 19"/>
            <p:cNvSpPr txBox="1">
              <a:spLocks noChangeArrowheads="1"/>
            </p:cNvSpPr>
            <p:nvPr/>
          </p:nvSpPr>
          <p:spPr bwMode="auto">
            <a:xfrm>
              <a:off x="3651" y="21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Effect transition="in" filter="dissolve">
                                      <p:cBhvr>
                                        <p:cTn id="7" dur="500"/>
                                        <p:tgtEl>
                                          <p:spTgt spid="28365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3651">
                                            <p:txEl>
                                              <p:pRg st="1" end="1"/>
                                            </p:txEl>
                                          </p:spTgt>
                                        </p:tgtEl>
                                        <p:attrNameLst>
                                          <p:attrName>style.visibility</p:attrName>
                                        </p:attrNameLst>
                                      </p:cBhvr>
                                      <p:to>
                                        <p:strVal val="visible"/>
                                      </p:to>
                                    </p:set>
                                    <p:animEffect transition="in" filter="dissolve">
                                      <p:cBhvr>
                                        <p:cTn id="10" dur="500"/>
                                        <p:tgtEl>
                                          <p:spTgt spid="28365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3651">
                                            <p:txEl>
                                              <p:pRg st="2" end="2"/>
                                            </p:txEl>
                                          </p:spTgt>
                                        </p:tgtEl>
                                        <p:attrNameLst>
                                          <p:attrName>style.visibility</p:attrName>
                                        </p:attrNameLst>
                                      </p:cBhvr>
                                      <p:to>
                                        <p:strVal val="visible"/>
                                      </p:to>
                                    </p:set>
                                    <p:animEffect transition="in" filter="dissolve">
                                      <p:cBhvr>
                                        <p:cTn id="13" dur="500"/>
                                        <p:tgtEl>
                                          <p:spTgt spid="283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5699" name="Rectangle 3"/>
          <p:cNvSpPr>
            <a:spLocks noGrp="1" noChangeArrowheads="1"/>
          </p:cNvSpPr>
          <p:nvPr>
            <p:ph type="body" sz="half" idx="1"/>
          </p:nvPr>
        </p:nvSpPr>
        <p:spPr>
          <a:xfrm>
            <a:off x="395288" y="1052513"/>
            <a:ext cx="8532812"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强制性成员类</a:t>
            </a:r>
          </a:p>
          <a:p>
            <a:pPr lvl="2"/>
            <a:r>
              <a:rPr lang="zh-CN" altLang="en-US" dirty="0">
                <a:latin typeface="宋体" pitchFamily="2" charset="-122"/>
              </a:rPr>
              <a:t>如果实体类型</a:t>
            </a:r>
            <a:r>
              <a:rPr lang="en-US" altLang="zh-CN" dirty="0">
                <a:latin typeface="宋体" pitchFamily="2" charset="-122"/>
              </a:rPr>
              <a:t>E2</a:t>
            </a:r>
            <a:r>
              <a:rPr lang="zh-CN" altLang="en-US" dirty="0">
                <a:latin typeface="宋体" pitchFamily="2" charset="-122"/>
              </a:rPr>
              <a:t>在与实体类型</a:t>
            </a:r>
            <a:r>
              <a:rPr lang="en-US" altLang="zh-CN" dirty="0">
                <a:latin typeface="宋体" pitchFamily="2" charset="-122"/>
              </a:rPr>
              <a:t>E1</a:t>
            </a:r>
            <a:r>
              <a:rPr lang="zh-CN" altLang="en-US" dirty="0">
                <a:latin typeface="宋体" pitchFamily="2" charset="-122"/>
              </a:rPr>
              <a:t>的</a:t>
            </a:r>
            <a:r>
              <a:rPr lang="en-US" altLang="zh-CN" dirty="0" smtClean="0">
                <a:latin typeface="宋体" pitchFamily="2" charset="-122"/>
              </a:rPr>
              <a:t>N</a:t>
            </a:r>
            <a:r>
              <a:rPr lang="en-US" altLang="zh-CN" dirty="0">
                <a:latin typeface="宋体" pitchFamily="2" charset="-122"/>
              </a:rPr>
              <a:t>:</a:t>
            </a:r>
            <a:r>
              <a:rPr lang="en-US" altLang="zh-CN" dirty="0" smtClean="0">
                <a:latin typeface="宋体" pitchFamily="2" charset="-122"/>
              </a:rPr>
              <a:t>1</a:t>
            </a:r>
            <a:r>
              <a:rPr lang="zh-CN" altLang="en-US" dirty="0">
                <a:latin typeface="宋体" pitchFamily="2" charset="-122"/>
              </a:rPr>
              <a:t>联系中是强制性的成员，则</a:t>
            </a:r>
            <a:r>
              <a:rPr lang="en-US" altLang="zh-CN" dirty="0">
                <a:latin typeface="宋体" pitchFamily="2" charset="-122"/>
              </a:rPr>
              <a:t>E2</a:t>
            </a:r>
            <a:r>
              <a:rPr lang="zh-CN" altLang="en-US" dirty="0">
                <a:latin typeface="宋体" pitchFamily="2" charset="-122"/>
              </a:rPr>
              <a:t>的关系模式中要包含</a:t>
            </a:r>
            <a:r>
              <a:rPr lang="en-US" altLang="zh-CN" dirty="0">
                <a:latin typeface="宋体" pitchFamily="2" charset="-122"/>
              </a:rPr>
              <a:t>E1</a:t>
            </a:r>
            <a:r>
              <a:rPr lang="zh-CN" altLang="en-US" dirty="0">
                <a:latin typeface="宋体" pitchFamily="2" charset="-122"/>
              </a:rPr>
              <a:t>的主属性。</a:t>
            </a:r>
          </a:p>
          <a:p>
            <a:pPr lvl="2"/>
            <a:r>
              <a:rPr lang="zh-CN" altLang="en-US" dirty="0">
                <a:latin typeface="宋体" pitchFamily="2" charset="-122"/>
              </a:rPr>
              <a:t>例如，每个员工都有一个管理者，则实体类型“员工”是强制性成员，因而在“员工”关系模式中包含“经理”的主属性：</a:t>
            </a:r>
          </a:p>
          <a:p>
            <a:pPr lvl="3"/>
            <a:r>
              <a:rPr lang="zh-CN" altLang="en-US" dirty="0">
                <a:latin typeface="宋体" pitchFamily="2" charset="-122"/>
              </a:rPr>
              <a:t>经理（</a:t>
            </a:r>
            <a:r>
              <a:rPr lang="zh-CN" altLang="en-US" u="sng" dirty="0">
                <a:latin typeface="宋体" pitchFamily="2" charset="-122"/>
              </a:rPr>
              <a:t>经理编号</a:t>
            </a:r>
            <a:r>
              <a:rPr lang="zh-CN" altLang="en-US" dirty="0">
                <a:latin typeface="宋体" pitchFamily="2" charset="-122"/>
              </a:rPr>
              <a:t>，姓名，职务，</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员工（</a:t>
            </a:r>
            <a:r>
              <a:rPr lang="zh-CN" altLang="en-US" u="sng" dirty="0">
                <a:latin typeface="宋体" pitchFamily="2" charset="-122"/>
              </a:rPr>
              <a:t>员工编号</a:t>
            </a:r>
            <a:r>
              <a:rPr lang="zh-CN" altLang="en-US" dirty="0">
                <a:latin typeface="宋体" pitchFamily="2" charset="-122"/>
              </a:rPr>
              <a:t>，经理编号，姓名，性别，，</a:t>
            </a:r>
            <a:r>
              <a:rPr lang="en-US" altLang="zh-CN" dirty="0">
                <a:latin typeface="宋体" pitchFamily="2" charset="-122"/>
              </a:rPr>
              <a:t>…</a:t>
            </a:r>
            <a:r>
              <a:rPr lang="zh-CN" altLang="en-US" dirty="0">
                <a:latin typeface="宋体" pitchFamily="2" charset="-122"/>
              </a:rPr>
              <a:t>）</a:t>
            </a:r>
          </a:p>
        </p:txBody>
      </p:sp>
      <p:grpSp>
        <p:nvGrpSpPr>
          <p:cNvPr id="285716" name="Group 20"/>
          <p:cNvGrpSpPr>
            <a:grpSpLocks/>
          </p:cNvGrpSpPr>
          <p:nvPr/>
        </p:nvGrpSpPr>
        <p:grpSpPr bwMode="auto">
          <a:xfrm>
            <a:off x="1908175" y="4868863"/>
            <a:ext cx="5834063" cy="1204912"/>
            <a:chOff x="1020" y="2081"/>
            <a:chExt cx="3675" cy="759"/>
          </a:xfrm>
        </p:grpSpPr>
        <p:sp>
          <p:nvSpPr>
            <p:cNvPr id="285717" name="Rectangle 21"/>
            <p:cNvSpPr>
              <a:spLocks noChangeArrowheads="1"/>
            </p:cNvSpPr>
            <p:nvPr/>
          </p:nvSpPr>
          <p:spPr bwMode="auto">
            <a:xfrm>
              <a:off x="102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经理</a:t>
              </a:r>
            </a:p>
          </p:txBody>
        </p:sp>
        <p:sp>
          <p:nvSpPr>
            <p:cNvPr id="285718" name="Rectangle 22"/>
            <p:cNvSpPr>
              <a:spLocks noChangeArrowheads="1"/>
            </p:cNvSpPr>
            <p:nvPr/>
          </p:nvSpPr>
          <p:spPr bwMode="auto">
            <a:xfrm>
              <a:off x="415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员工</a:t>
              </a:r>
            </a:p>
          </p:txBody>
        </p:sp>
        <p:sp>
          <p:nvSpPr>
            <p:cNvPr id="285719" name="AutoShape 23"/>
            <p:cNvSpPr>
              <a:spLocks noChangeArrowheads="1"/>
            </p:cNvSpPr>
            <p:nvPr/>
          </p:nvSpPr>
          <p:spPr bwMode="auto">
            <a:xfrm>
              <a:off x="2472" y="2205"/>
              <a:ext cx="816" cy="635"/>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管理</a:t>
              </a:r>
            </a:p>
          </p:txBody>
        </p:sp>
        <p:sp>
          <p:nvSpPr>
            <p:cNvPr id="285720" name="Line 24"/>
            <p:cNvSpPr>
              <a:spLocks noChangeShapeType="1"/>
            </p:cNvSpPr>
            <p:nvPr/>
          </p:nvSpPr>
          <p:spPr bwMode="auto">
            <a:xfrm>
              <a:off x="1565" y="2523"/>
              <a:ext cx="86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5721" name="Line 25"/>
            <p:cNvSpPr>
              <a:spLocks noChangeShapeType="1"/>
            </p:cNvSpPr>
            <p:nvPr/>
          </p:nvSpPr>
          <p:spPr bwMode="auto">
            <a:xfrm>
              <a:off x="3288" y="2523"/>
              <a:ext cx="8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5722" name="Text Box 26"/>
            <p:cNvSpPr txBox="1">
              <a:spLocks noChangeArrowheads="1"/>
            </p:cNvSpPr>
            <p:nvPr/>
          </p:nvSpPr>
          <p:spPr bwMode="auto">
            <a:xfrm>
              <a:off x="1869" y="2081"/>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1</a:t>
              </a:r>
            </a:p>
          </p:txBody>
        </p:sp>
        <p:sp>
          <p:nvSpPr>
            <p:cNvPr id="285723" name="Text Box 27"/>
            <p:cNvSpPr txBox="1">
              <a:spLocks noChangeArrowheads="1"/>
            </p:cNvSpPr>
            <p:nvPr/>
          </p:nvSpPr>
          <p:spPr bwMode="auto">
            <a:xfrm>
              <a:off x="3651" y="2119"/>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dissolve">
                                      <p:cBhvr>
                                        <p:cTn id="7" dur="500"/>
                                        <p:tgtEl>
                                          <p:spTgt spid="28569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5699">
                                            <p:txEl>
                                              <p:pRg st="1" end="1"/>
                                            </p:txEl>
                                          </p:spTgt>
                                        </p:tgtEl>
                                        <p:attrNameLst>
                                          <p:attrName>style.visibility</p:attrName>
                                        </p:attrNameLst>
                                      </p:cBhvr>
                                      <p:to>
                                        <p:strVal val="visible"/>
                                      </p:to>
                                    </p:set>
                                    <p:animEffect transition="in" filter="dissolve">
                                      <p:cBhvr>
                                        <p:cTn id="10" dur="500"/>
                                        <p:tgtEl>
                                          <p:spTgt spid="28569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5699">
                                            <p:txEl>
                                              <p:pRg st="2" end="2"/>
                                            </p:txEl>
                                          </p:spTgt>
                                        </p:tgtEl>
                                        <p:attrNameLst>
                                          <p:attrName>style.visibility</p:attrName>
                                        </p:attrNameLst>
                                      </p:cBhvr>
                                      <p:to>
                                        <p:strVal val="visible"/>
                                      </p:to>
                                    </p:set>
                                    <p:animEffect transition="in" filter="dissolve">
                                      <p:cBhvr>
                                        <p:cTn id="13" dur="500"/>
                                        <p:tgtEl>
                                          <p:spTgt spid="28569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5699">
                                            <p:txEl>
                                              <p:pRg st="3" end="3"/>
                                            </p:txEl>
                                          </p:spTgt>
                                        </p:tgtEl>
                                        <p:attrNameLst>
                                          <p:attrName>style.visibility</p:attrName>
                                        </p:attrNameLst>
                                      </p:cBhvr>
                                      <p:to>
                                        <p:strVal val="visible"/>
                                      </p:to>
                                    </p:set>
                                    <p:animEffect transition="in" filter="dissolve">
                                      <p:cBhvr>
                                        <p:cTn id="16" dur="500"/>
                                        <p:tgtEl>
                                          <p:spTgt spid="2856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5699">
                                            <p:txEl>
                                              <p:pRg st="4" end="4"/>
                                            </p:txEl>
                                          </p:spTgt>
                                        </p:tgtEl>
                                        <p:attrNameLst>
                                          <p:attrName>style.visibility</p:attrName>
                                        </p:attrNameLst>
                                      </p:cBhvr>
                                      <p:to>
                                        <p:strVal val="visible"/>
                                      </p:to>
                                    </p:set>
                                    <p:animEffect transition="in" filter="dissolve">
                                      <p:cBhvr>
                                        <p:cTn id="21" dur="500"/>
                                        <p:tgtEl>
                                          <p:spTgt spid="28569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5699">
                                            <p:txEl>
                                              <p:pRg st="5" end="5"/>
                                            </p:txEl>
                                          </p:spTgt>
                                        </p:tgtEl>
                                        <p:attrNameLst>
                                          <p:attrName>style.visibility</p:attrName>
                                        </p:attrNameLst>
                                      </p:cBhvr>
                                      <p:to>
                                        <p:strVal val="visible"/>
                                      </p:to>
                                    </p:set>
                                    <p:animEffect transition="in" filter="dissolve">
                                      <p:cBhvr>
                                        <p:cTn id="24" dur="500"/>
                                        <p:tgtEl>
                                          <p:spTgt spid="285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7747" name="Rectangle 3"/>
          <p:cNvSpPr>
            <a:spLocks noGrp="1" noChangeArrowheads="1"/>
          </p:cNvSpPr>
          <p:nvPr>
            <p:ph type="body" sz="half" idx="1"/>
          </p:nvPr>
        </p:nvSpPr>
        <p:spPr>
          <a:xfrm>
            <a:off x="251520" y="1052513"/>
            <a:ext cx="8892480"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非强制性成员类</a:t>
            </a:r>
          </a:p>
          <a:p>
            <a:pPr lvl="2"/>
            <a:r>
              <a:rPr lang="zh-CN" altLang="en-US" dirty="0">
                <a:latin typeface="宋体" pitchFamily="2" charset="-122"/>
              </a:rPr>
              <a:t>如果实体类型</a:t>
            </a:r>
            <a:r>
              <a:rPr lang="en-US" altLang="zh-CN" dirty="0">
                <a:latin typeface="宋体" pitchFamily="2" charset="-122"/>
              </a:rPr>
              <a:t>E2</a:t>
            </a:r>
            <a:r>
              <a:rPr lang="zh-CN" altLang="en-US" dirty="0">
                <a:latin typeface="宋体" pitchFamily="2" charset="-122"/>
              </a:rPr>
              <a:t>在与实体类型</a:t>
            </a:r>
            <a:r>
              <a:rPr lang="en-US" altLang="zh-CN" dirty="0">
                <a:latin typeface="宋体" pitchFamily="2" charset="-122"/>
              </a:rPr>
              <a:t>E1</a:t>
            </a:r>
            <a:r>
              <a:rPr lang="zh-CN" altLang="en-US" dirty="0">
                <a:latin typeface="宋体" pitchFamily="2" charset="-122"/>
              </a:rPr>
              <a:t>的</a:t>
            </a:r>
            <a:r>
              <a:rPr lang="en-US" altLang="zh-CN" dirty="0" smtClean="0">
                <a:latin typeface="宋体" pitchFamily="2" charset="-122"/>
              </a:rPr>
              <a:t>N</a:t>
            </a:r>
            <a:r>
              <a:rPr lang="en-US" altLang="zh-CN" dirty="0">
                <a:latin typeface="宋体" pitchFamily="2" charset="-122"/>
              </a:rPr>
              <a:t>:</a:t>
            </a:r>
            <a:r>
              <a:rPr lang="en-US" altLang="zh-CN" dirty="0" smtClean="0">
                <a:latin typeface="宋体" pitchFamily="2" charset="-122"/>
              </a:rPr>
              <a:t>1</a:t>
            </a:r>
            <a:r>
              <a:rPr lang="zh-CN" altLang="en-US" dirty="0">
                <a:latin typeface="宋体" pitchFamily="2" charset="-122"/>
              </a:rPr>
              <a:t>联系中是非强制性的成员，则通常由一个</a:t>
            </a:r>
            <a:r>
              <a:rPr lang="zh-CN" altLang="en-US" dirty="0">
                <a:solidFill>
                  <a:srgbClr val="FF0000"/>
                </a:solidFill>
                <a:latin typeface="宋体" pitchFamily="2" charset="-122"/>
              </a:rPr>
              <a:t>分离的关系模式</a:t>
            </a:r>
            <a:r>
              <a:rPr lang="zh-CN" altLang="en-US" dirty="0">
                <a:latin typeface="宋体" pitchFamily="2" charset="-122"/>
              </a:rPr>
              <a:t>来表示这种联系及其属性，分离的关系模式包含</a:t>
            </a:r>
            <a:r>
              <a:rPr lang="en-US" altLang="zh-CN" dirty="0">
                <a:latin typeface="宋体" pitchFamily="2" charset="-122"/>
              </a:rPr>
              <a:t>E1</a:t>
            </a:r>
            <a:r>
              <a:rPr lang="zh-CN" altLang="en-US" dirty="0">
                <a:latin typeface="宋体" pitchFamily="2" charset="-122"/>
              </a:rPr>
              <a:t>和</a:t>
            </a:r>
            <a:r>
              <a:rPr lang="en-US" altLang="zh-CN" dirty="0">
                <a:latin typeface="宋体" pitchFamily="2" charset="-122"/>
              </a:rPr>
              <a:t>E2</a:t>
            </a:r>
            <a:r>
              <a:rPr lang="zh-CN" altLang="en-US" dirty="0">
                <a:latin typeface="宋体" pitchFamily="2" charset="-122"/>
              </a:rPr>
              <a:t>的主属性。</a:t>
            </a:r>
          </a:p>
          <a:p>
            <a:pPr lvl="2"/>
            <a:r>
              <a:rPr lang="zh-CN" altLang="en-US" dirty="0">
                <a:latin typeface="宋体" pitchFamily="2" charset="-122"/>
              </a:rPr>
              <a:t>如图，一个学生可借多本书。转换为三个关系模式，关系模式“借阅”中包含了 “学生”和“书”的主属性：</a:t>
            </a:r>
          </a:p>
          <a:p>
            <a:pPr lvl="3"/>
            <a:r>
              <a:rPr lang="zh-CN" altLang="en-US" dirty="0">
                <a:latin typeface="宋体" pitchFamily="2" charset="-122"/>
              </a:rPr>
              <a:t>书（</a:t>
            </a:r>
            <a:r>
              <a:rPr lang="zh-CN" altLang="en-US" u="sng" dirty="0">
                <a:latin typeface="宋体" pitchFamily="2" charset="-122"/>
              </a:rPr>
              <a:t>书编号</a:t>
            </a:r>
            <a:r>
              <a:rPr lang="zh-CN" altLang="en-US" dirty="0">
                <a:latin typeface="宋体" pitchFamily="2" charset="-122"/>
              </a:rPr>
              <a:t>，书名，价格，</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学生（</a:t>
            </a:r>
            <a:r>
              <a:rPr lang="zh-CN" altLang="en-US" u="sng" dirty="0">
                <a:latin typeface="宋体" pitchFamily="2" charset="-122"/>
              </a:rPr>
              <a:t>学号</a:t>
            </a:r>
            <a:r>
              <a:rPr lang="zh-CN" altLang="en-US" dirty="0">
                <a:latin typeface="宋体" pitchFamily="2" charset="-122"/>
              </a:rPr>
              <a:t>，姓名，性别，</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借阅（</a:t>
            </a:r>
            <a:r>
              <a:rPr lang="zh-CN" altLang="en-US" u="sng" dirty="0">
                <a:latin typeface="宋体" pitchFamily="2" charset="-122"/>
              </a:rPr>
              <a:t>书编号</a:t>
            </a:r>
            <a:r>
              <a:rPr lang="zh-CN" altLang="en-US" dirty="0">
                <a:latin typeface="宋体" pitchFamily="2" charset="-122"/>
              </a:rPr>
              <a:t>，学号，借书日期 ）</a:t>
            </a:r>
          </a:p>
        </p:txBody>
      </p:sp>
      <p:grpSp>
        <p:nvGrpSpPr>
          <p:cNvPr id="287764" name="Group 20"/>
          <p:cNvGrpSpPr>
            <a:grpSpLocks/>
          </p:cNvGrpSpPr>
          <p:nvPr/>
        </p:nvGrpSpPr>
        <p:grpSpPr bwMode="auto">
          <a:xfrm>
            <a:off x="1692275" y="5373216"/>
            <a:ext cx="5834063" cy="1008063"/>
            <a:chOff x="1020" y="2205"/>
            <a:chExt cx="3675" cy="635"/>
          </a:xfrm>
        </p:grpSpPr>
        <p:sp>
          <p:nvSpPr>
            <p:cNvPr id="287765" name="Rectangle 21"/>
            <p:cNvSpPr>
              <a:spLocks noChangeArrowheads="1"/>
            </p:cNvSpPr>
            <p:nvPr/>
          </p:nvSpPr>
          <p:spPr bwMode="auto">
            <a:xfrm>
              <a:off x="102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学生</a:t>
              </a:r>
            </a:p>
          </p:txBody>
        </p:sp>
        <p:sp>
          <p:nvSpPr>
            <p:cNvPr id="287766" name="Rectangle 22"/>
            <p:cNvSpPr>
              <a:spLocks noChangeArrowheads="1"/>
            </p:cNvSpPr>
            <p:nvPr/>
          </p:nvSpPr>
          <p:spPr bwMode="auto">
            <a:xfrm>
              <a:off x="415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书</a:t>
              </a:r>
            </a:p>
          </p:txBody>
        </p:sp>
        <p:sp>
          <p:nvSpPr>
            <p:cNvPr id="287767" name="AutoShape 23"/>
            <p:cNvSpPr>
              <a:spLocks noChangeArrowheads="1"/>
            </p:cNvSpPr>
            <p:nvPr/>
          </p:nvSpPr>
          <p:spPr bwMode="auto">
            <a:xfrm>
              <a:off x="2472" y="2205"/>
              <a:ext cx="816" cy="635"/>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借阅</a:t>
              </a:r>
            </a:p>
          </p:txBody>
        </p:sp>
        <p:sp>
          <p:nvSpPr>
            <p:cNvPr id="287768" name="Line 24"/>
            <p:cNvSpPr>
              <a:spLocks noChangeShapeType="1"/>
            </p:cNvSpPr>
            <p:nvPr/>
          </p:nvSpPr>
          <p:spPr bwMode="auto">
            <a:xfrm>
              <a:off x="1565" y="2523"/>
              <a:ext cx="86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769" name="Line 25"/>
            <p:cNvSpPr>
              <a:spLocks noChangeShapeType="1"/>
            </p:cNvSpPr>
            <p:nvPr/>
          </p:nvSpPr>
          <p:spPr bwMode="auto">
            <a:xfrm>
              <a:off x="3288" y="2523"/>
              <a:ext cx="8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770" name="Text Box 26"/>
            <p:cNvSpPr txBox="1">
              <a:spLocks noChangeArrowheads="1"/>
            </p:cNvSpPr>
            <p:nvPr/>
          </p:nvSpPr>
          <p:spPr bwMode="auto">
            <a:xfrm>
              <a:off x="1869" y="2214"/>
              <a:ext cx="223" cy="28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1</a:t>
              </a:r>
            </a:p>
          </p:txBody>
        </p:sp>
        <p:sp>
          <p:nvSpPr>
            <p:cNvPr id="287771" name="Text Box 27"/>
            <p:cNvSpPr txBox="1">
              <a:spLocks noChangeArrowheads="1"/>
            </p:cNvSpPr>
            <p:nvPr/>
          </p:nvSpPr>
          <p:spPr bwMode="auto">
            <a:xfrm>
              <a:off x="3651" y="225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Arial" charset="0"/>
                  <a:ea typeface="黑体" pitchFamily="2" charset="-122"/>
                </a:rPr>
                <a:t>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47">
                                            <p:txEl>
                                              <p:pRg st="0" end="0"/>
                                            </p:txEl>
                                          </p:spTgt>
                                        </p:tgtEl>
                                        <p:attrNameLst>
                                          <p:attrName>style.visibility</p:attrName>
                                        </p:attrNameLst>
                                      </p:cBhvr>
                                      <p:to>
                                        <p:strVal val="visible"/>
                                      </p:to>
                                    </p:set>
                                    <p:animEffect transition="in" filter="dissolve">
                                      <p:cBhvr>
                                        <p:cTn id="7" dur="500"/>
                                        <p:tgtEl>
                                          <p:spTgt spid="2877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7747">
                                            <p:txEl>
                                              <p:pRg st="1" end="1"/>
                                            </p:txEl>
                                          </p:spTgt>
                                        </p:tgtEl>
                                        <p:attrNameLst>
                                          <p:attrName>style.visibility</p:attrName>
                                        </p:attrNameLst>
                                      </p:cBhvr>
                                      <p:to>
                                        <p:strVal val="visible"/>
                                      </p:to>
                                    </p:set>
                                    <p:animEffect transition="in" filter="dissolve">
                                      <p:cBhvr>
                                        <p:cTn id="10" dur="500"/>
                                        <p:tgtEl>
                                          <p:spTgt spid="28774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7747">
                                            <p:txEl>
                                              <p:pRg st="2" end="2"/>
                                            </p:txEl>
                                          </p:spTgt>
                                        </p:tgtEl>
                                        <p:attrNameLst>
                                          <p:attrName>style.visibility</p:attrName>
                                        </p:attrNameLst>
                                      </p:cBhvr>
                                      <p:to>
                                        <p:strVal val="visible"/>
                                      </p:to>
                                    </p:set>
                                    <p:animEffect transition="in" filter="dissolve">
                                      <p:cBhvr>
                                        <p:cTn id="13" dur="500"/>
                                        <p:tgtEl>
                                          <p:spTgt spid="28774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7747">
                                            <p:txEl>
                                              <p:pRg st="3" end="3"/>
                                            </p:txEl>
                                          </p:spTgt>
                                        </p:tgtEl>
                                        <p:attrNameLst>
                                          <p:attrName>style.visibility</p:attrName>
                                        </p:attrNameLst>
                                      </p:cBhvr>
                                      <p:to>
                                        <p:strVal val="visible"/>
                                      </p:to>
                                    </p:set>
                                    <p:animEffect transition="in" filter="dissolve">
                                      <p:cBhvr>
                                        <p:cTn id="16" dur="500"/>
                                        <p:tgtEl>
                                          <p:spTgt spid="28774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7747">
                                            <p:txEl>
                                              <p:pRg st="4" end="4"/>
                                            </p:txEl>
                                          </p:spTgt>
                                        </p:tgtEl>
                                        <p:attrNameLst>
                                          <p:attrName>style.visibility</p:attrName>
                                        </p:attrNameLst>
                                      </p:cBhvr>
                                      <p:to>
                                        <p:strVal val="visible"/>
                                      </p:to>
                                    </p:set>
                                    <p:animEffect transition="in" filter="dissolve">
                                      <p:cBhvr>
                                        <p:cTn id="21" dur="500"/>
                                        <p:tgtEl>
                                          <p:spTgt spid="28774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7747">
                                            <p:txEl>
                                              <p:pRg st="5" end="5"/>
                                            </p:txEl>
                                          </p:spTgt>
                                        </p:tgtEl>
                                        <p:attrNameLst>
                                          <p:attrName>style.visibility</p:attrName>
                                        </p:attrNameLst>
                                      </p:cBhvr>
                                      <p:to>
                                        <p:strVal val="visible"/>
                                      </p:to>
                                    </p:set>
                                    <p:animEffect transition="in" filter="dissolve">
                                      <p:cBhvr>
                                        <p:cTn id="24" dur="500"/>
                                        <p:tgtEl>
                                          <p:spTgt spid="28774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7747">
                                            <p:txEl>
                                              <p:pRg st="6" end="6"/>
                                            </p:txEl>
                                          </p:spTgt>
                                        </p:tgtEl>
                                        <p:attrNameLst>
                                          <p:attrName>style.visibility</p:attrName>
                                        </p:attrNameLst>
                                      </p:cBhvr>
                                      <p:to>
                                        <p:strVal val="visible"/>
                                      </p:to>
                                    </p:set>
                                    <p:animEffect transition="in" filter="dissolve">
                                      <p:cBhvr>
                                        <p:cTn id="27" dur="500"/>
                                        <p:tgtEl>
                                          <p:spTgt spid="287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89795" name="Rectangle 3"/>
          <p:cNvSpPr>
            <a:spLocks noGrp="1" noChangeArrowheads="1"/>
          </p:cNvSpPr>
          <p:nvPr>
            <p:ph type="body" sz="half" idx="1"/>
          </p:nvPr>
        </p:nvSpPr>
        <p:spPr>
          <a:xfrm>
            <a:off x="395288" y="1052513"/>
            <a:ext cx="8532812" cy="5373687"/>
          </a:xfrm>
        </p:spPr>
        <p:txBody>
          <a:bodyPr/>
          <a:lstStyle/>
          <a:p>
            <a:r>
              <a:rPr lang="en-US" altLang="zh-CN" dirty="0">
                <a:latin typeface="Arial" charset="0"/>
              </a:rPr>
              <a:t>EER</a:t>
            </a:r>
            <a:r>
              <a:rPr lang="zh-CN" altLang="en-US" dirty="0">
                <a:latin typeface="Arial" charset="0"/>
              </a:rPr>
              <a:t>模型到关系模型的转换</a:t>
            </a:r>
          </a:p>
          <a:p>
            <a:pPr lvl="1"/>
            <a:r>
              <a:rPr lang="zh-CN" altLang="en-US" dirty="0">
                <a:latin typeface="宋体" pitchFamily="2" charset="-122"/>
              </a:rPr>
              <a:t>多对多的二元关系</a:t>
            </a:r>
          </a:p>
          <a:p>
            <a:pPr lvl="2"/>
            <a:r>
              <a:rPr lang="en-US" altLang="zh-CN" dirty="0" smtClean="0">
                <a:latin typeface="宋体" pitchFamily="2" charset="-122"/>
              </a:rPr>
              <a:t>N</a:t>
            </a:r>
            <a:r>
              <a:rPr lang="en-US" altLang="zh-CN" dirty="0">
                <a:latin typeface="宋体" pitchFamily="2" charset="-122"/>
              </a:rPr>
              <a:t>:</a:t>
            </a:r>
            <a:r>
              <a:rPr lang="en-US" altLang="zh-CN" dirty="0" smtClean="0">
                <a:latin typeface="宋体" pitchFamily="2" charset="-122"/>
              </a:rPr>
              <a:t>M</a:t>
            </a:r>
            <a:r>
              <a:rPr lang="zh-CN" altLang="en-US" dirty="0">
                <a:latin typeface="宋体" pitchFamily="2" charset="-122"/>
              </a:rPr>
              <a:t>的二元关系通常引入一个分离的关系模式来表示这种联系及其属性，该关系模式包含两个实体类型的主属性及其联系的属性。</a:t>
            </a:r>
          </a:p>
          <a:p>
            <a:pPr lvl="2"/>
            <a:r>
              <a:rPr lang="zh-CN" altLang="en-US" dirty="0" smtClean="0">
                <a:latin typeface="宋体" pitchFamily="2" charset="-122"/>
              </a:rPr>
              <a:t>一</a:t>
            </a:r>
            <a:r>
              <a:rPr lang="zh-CN" altLang="en-US" dirty="0">
                <a:latin typeface="宋体" pitchFamily="2" charset="-122"/>
              </a:rPr>
              <a:t>个学生可修多门课，一门课可被多个学生修。转换为三个关系模式，关系模式“修课”中包含了 “学生”和“课程”的主属性：</a:t>
            </a:r>
          </a:p>
          <a:p>
            <a:pPr lvl="3"/>
            <a:r>
              <a:rPr lang="zh-CN" altLang="en-US" dirty="0">
                <a:latin typeface="宋体" pitchFamily="2" charset="-122"/>
              </a:rPr>
              <a:t>学生（</a:t>
            </a:r>
            <a:r>
              <a:rPr lang="zh-CN" altLang="en-US" u="sng" dirty="0">
                <a:latin typeface="宋体" pitchFamily="2" charset="-122"/>
              </a:rPr>
              <a:t>学号</a:t>
            </a:r>
            <a:r>
              <a:rPr lang="zh-CN" altLang="en-US" dirty="0">
                <a:latin typeface="宋体" pitchFamily="2" charset="-122"/>
              </a:rPr>
              <a:t>，姓名，性别，</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课程（</a:t>
            </a:r>
            <a:r>
              <a:rPr lang="zh-CN" altLang="en-US" u="sng" dirty="0">
                <a:latin typeface="宋体" pitchFamily="2" charset="-122"/>
              </a:rPr>
              <a:t>课程号</a:t>
            </a:r>
            <a:r>
              <a:rPr lang="zh-CN" altLang="en-US" dirty="0">
                <a:latin typeface="宋体" pitchFamily="2" charset="-122"/>
              </a:rPr>
              <a:t>，课程名，学分，</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修课（</a:t>
            </a:r>
            <a:r>
              <a:rPr lang="zh-CN" altLang="en-US" u="sng" dirty="0">
                <a:latin typeface="宋体" pitchFamily="2" charset="-122"/>
              </a:rPr>
              <a:t>学号</a:t>
            </a:r>
            <a:r>
              <a:rPr lang="zh-CN" altLang="en-US" dirty="0">
                <a:latin typeface="宋体" pitchFamily="2" charset="-122"/>
              </a:rPr>
              <a:t>，</a:t>
            </a:r>
            <a:r>
              <a:rPr lang="zh-CN" altLang="en-US" u="sng" dirty="0">
                <a:latin typeface="宋体" pitchFamily="2" charset="-122"/>
              </a:rPr>
              <a:t>课程号</a:t>
            </a:r>
            <a:r>
              <a:rPr lang="zh-CN" altLang="en-US" dirty="0">
                <a:latin typeface="宋体" pitchFamily="2" charset="-122"/>
              </a:rPr>
              <a:t>，分数 ）</a:t>
            </a:r>
          </a:p>
        </p:txBody>
      </p:sp>
      <p:grpSp>
        <p:nvGrpSpPr>
          <p:cNvPr id="289796" name="Group 4"/>
          <p:cNvGrpSpPr>
            <a:grpSpLocks/>
          </p:cNvGrpSpPr>
          <p:nvPr/>
        </p:nvGrpSpPr>
        <p:grpSpPr bwMode="auto">
          <a:xfrm>
            <a:off x="1692275" y="5517232"/>
            <a:ext cx="5834063" cy="1211262"/>
            <a:chOff x="1020" y="2077"/>
            <a:chExt cx="3675" cy="763"/>
          </a:xfrm>
        </p:grpSpPr>
        <p:sp>
          <p:nvSpPr>
            <p:cNvPr id="289797" name="Rectangle 5"/>
            <p:cNvSpPr>
              <a:spLocks noChangeArrowheads="1"/>
            </p:cNvSpPr>
            <p:nvPr/>
          </p:nvSpPr>
          <p:spPr bwMode="auto">
            <a:xfrm>
              <a:off x="102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Tahoma" pitchFamily="34" charset="0"/>
                </a:rPr>
                <a:t>学生</a:t>
              </a:r>
            </a:p>
          </p:txBody>
        </p:sp>
        <p:sp>
          <p:nvSpPr>
            <p:cNvPr id="289798" name="Rectangle 6"/>
            <p:cNvSpPr>
              <a:spLocks noChangeArrowheads="1"/>
            </p:cNvSpPr>
            <p:nvPr/>
          </p:nvSpPr>
          <p:spPr bwMode="auto">
            <a:xfrm>
              <a:off x="4150" y="2341"/>
              <a:ext cx="545" cy="36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Tahoma" pitchFamily="34" charset="0"/>
                </a:rPr>
                <a:t>课程</a:t>
              </a:r>
            </a:p>
          </p:txBody>
        </p:sp>
        <p:sp>
          <p:nvSpPr>
            <p:cNvPr id="289799" name="AutoShape 7"/>
            <p:cNvSpPr>
              <a:spLocks noChangeArrowheads="1"/>
            </p:cNvSpPr>
            <p:nvPr/>
          </p:nvSpPr>
          <p:spPr bwMode="auto">
            <a:xfrm>
              <a:off x="2472" y="2205"/>
              <a:ext cx="816" cy="635"/>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Tahoma" pitchFamily="34" charset="0"/>
                </a:rPr>
                <a:t>修课</a:t>
              </a:r>
            </a:p>
          </p:txBody>
        </p:sp>
        <p:sp>
          <p:nvSpPr>
            <p:cNvPr id="289800" name="Line 8"/>
            <p:cNvSpPr>
              <a:spLocks noChangeShapeType="1"/>
            </p:cNvSpPr>
            <p:nvPr/>
          </p:nvSpPr>
          <p:spPr bwMode="auto">
            <a:xfrm>
              <a:off x="1565" y="2523"/>
              <a:ext cx="86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9801" name="Line 9"/>
            <p:cNvSpPr>
              <a:spLocks noChangeShapeType="1"/>
            </p:cNvSpPr>
            <p:nvPr/>
          </p:nvSpPr>
          <p:spPr bwMode="auto">
            <a:xfrm>
              <a:off x="3288" y="2523"/>
              <a:ext cx="862"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9802" name="Text Box 10"/>
            <p:cNvSpPr txBox="1">
              <a:spLocks noChangeArrowheads="1"/>
            </p:cNvSpPr>
            <p:nvPr/>
          </p:nvSpPr>
          <p:spPr bwMode="auto">
            <a:xfrm>
              <a:off x="1869" y="2077"/>
              <a:ext cx="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ahoma" pitchFamily="34" charset="0"/>
                </a:rPr>
                <a:t>M</a:t>
              </a:r>
            </a:p>
          </p:txBody>
        </p:sp>
        <p:sp>
          <p:nvSpPr>
            <p:cNvPr id="289803" name="Text Box 11"/>
            <p:cNvSpPr txBox="1">
              <a:spLocks noChangeArrowheads="1"/>
            </p:cNvSpPr>
            <p:nvPr/>
          </p:nvSpPr>
          <p:spPr bwMode="auto">
            <a:xfrm>
              <a:off x="3651" y="2115"/>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ahoma" pitchFamily="34" charset="0"/>
                </a:rPr>
                <a:t>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dissolve">
                                      <p:cBhvr>
                                        <p:cTn id="7" dur="500"/>
                                        <p:tgtEl>
                                          <p:spTgt spid="2897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89795">
                                            <p:txEl>
                                              <p:pRg st="1" end="1"/>
                                            </p:txEl>
                                          </p:spTgt>
                                        </p:tgtEl>
                                        <p:attrNameLst>
                                          <p:attrName>style.visibility</p:attrName>
                                        </p:attrNameLst>
                                      </p:cBhvr>
                                      <p:to>
                                        <p:strVal val="visible"/>
                                      </p:to>
                                    </p:set>
                                    <p:animEffect transition="in" filter="dissolve">
                                      <p:cBhvr>
                                        <p:cTn id="10" dur="500"/>
                                        <p:tgtEl>
                                          <p:spTgt spid="28979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9795">
                                            <p:txEl>
                                              <p:pRg st="2" end="2"/>
                                            </p:txEl>
                                          </p:spTgt>
                                        </p:tgtEl>
                                        <p:attrNameLst>
                                          <p:attrName>style.visibility</p:attrName>
                                        </p:attrNameLst>
                                      </p:cBhvr>
                                      <p:to>
                                        <p:strVal val="visible"/>
                                      </p:to>
                                    </p:set>
                                    <p:animEffect transition="in" filter="dissolve">
                                      <p:cBhvr>
                                        <p:cTn id="13" dur="500"/>
                                        <p:tgtEl>
                                          <p:spTgt spid="28979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dissolve">
                                      <p:cBhvr>
                                        <p:cTn id="16" dur="500"/>
                                        <p:tgtEl>
                                          <p:spTgt spid="28979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89795">
                                            <p:txEl>
                                              <p:pRg st="4" end="4"/>
                                            </p:txEl>
                                          </p:spTgt>
                                        </p:tgtEl>
                                        <p:attrNameLst>
                                          <p:attrName>style.visibility</p:attrName>
                                        </p:attrNameLst>
                                      </p:cBhvr>
                                      <p:to>
                                        <p:strVal val="visible"/>
                                      </p:to>
                                    </p:set>
                                    <p:animEffect transition="in" filter="dissolve">
                                      <p:cBhvr>
                                        <p:cTn id="21" dur="500"/>
                                        <p:tgtEl>
                                          <p:spTgt spid="28979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9795">
                                            <p:txEl>
                                              <p:pRg st="5" end="5"/>
                                            </p:txEl>
                                          </p:spTgt>
                                        </p:tgtEl>
                                        <p:attrNameLst>
                                          <p:attrName>style.visibility</p:attrName>
                                        </p:attrNameLst>
                                      </p:cBhvr>
                                      <p:to>
                                        <p:strVal val="visible"/>
                                      </p:to>
                                    </p:set>
                                    <p:animEffect transition="in" filter="dissolve">
                                      <p:cBhvr>
                                        <p:cTn id="24" dur="500"/>
                                        <p:tgtEl>
                                          <p:spTgt spid="28979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89795">
                                            <p:txEl>
                                              <p:pRg st="6" end="6"/>
                                            </p:txEl>
                                          </p:spTgt>
                                        </p:tgtEl>
                                        <p:attrNameLst>
                                          <p:attrName>style.visibility</p:attrName>
                                        </p:attrNameLst>
                                      </p:cBhvr>
                                      <p:to>
                                        <p:strVal val="visible"/>
                                      </p:to>
                                    </p:set>
                                    <p:animEffect transition="in" filter="dissolve">
                                      <p:cBhvr>
                                        <p:cTn id="27" dur="500"/>
                                        <p:tgtEl>
                                          <p:spTgt spid="289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uiExpand="1"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1843" name="Rectangle 3"/>
          <p:cNvSpPr>
            <a:spLocks noGrp="1" noChangeArrowheads="1"/>
          </p:cNvSpPr>
          <p:nvPr>
            <p:ph type="body" sz="half" idx="1"/>
          </p:nvPr>
        </p:nvSpPr>
        <p:spPr>
          <a:xfrm>
            <a:off x="179512" y="1125538"/>
            <a:ext cx="8784976"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实体内部之间联系的转换</a:t>
            </a:r>
          </a:p>
          <a:p>
            <a:pPr lvl="2"/>
            <a:r>
              <a:rPr lang="zh-CN" altLang="en-US" dirty="0">
                <a:latin typeface="宋体" pitchFamily="2" charset="-122"/>
              </a:rPr>
              <a:t>与前面介绍的二元关系的转换技术</a:t>
            </a:r>
            <a:r>
              <a:rPr lang="zh-CN" altLang="en-US" dirty="0" smtClean="0">
                <a:latin typeface="宋体" pitchFamily="2" charset="-122"/>
              </a:rPr>
              <a:t>类似</a:t>
            </a:r>
            <a:endParaRPr lang="zh-CN" altLang="en-US" dirty="0">
              <a:latin typeface="宋体" pitchFamily="2" charset="-122"/>
            </a:endParaRPr>
          </a:p>
          <a:p>
            <a:pPr lvl="2"/>
            <a:r>
              <a:rPr lang="zh-CN" altLang="en-US" sz="2300" dirty="0">
                <a:latin typeface="宋体" pitchFamily="2" charset="-122"/>
              </a:rPr>
              <a:t>实体内部之间</a:t>
            </a:r>
            <a:r>
              <a:rPr lang="en-US" altLang="zh-CN" sz="2300" dirty="0" smtClean="0">
                <a:latin typeface="宋体" pitchFamily="2" charset="-122"/>
              </a:rPr>
              <a:t>1</a:t>
            </a:r>
            <a:r>
              <a:rPr lang="en-US" altLang="zh-CN" sz="2300" dirty="0">
                <a:latin typeface="宋体" pitchFamily="2" charset="-122"/>
              </a:rPr>
              <a:t>:</a:t>
            </a:r>
            <a:r>
              <a:rPr lang="en-US" altLang="zh-CN" sz="2300" dirty="0" smtClean="0">
                <a:latin typeface="宋体" pitchFamily="2" charset="-122"/>
              </a:rPr>
              <a:t>1</a:t>
            </a:r>
            <a:r>
              <a:rPr lang="zh-CN" altLang="en-US" sz="2300" dirty="0">
                <a:latin typeface="宋体" pitchFamily="2" charset="-122"/>
              </a:rPr>
              <a:t>的联系</a:t>
            </a:r>
          </a:p>
          <a:p>
            <a:pPr lvl="3"/>
            <a:r>
              <a:rPr lang="zh-CN" altLang="en-US" dirty="0" smtClean="0">
                <a:latin typeface="宋体" pitchFamily="2" charset="-122"/>
              </a:rPr>
              <a:t>婚姻是</a:t>
            </a:r>
            <a:r>
              <a:rPr lang="zh-CN" altLang="en-US" dirty="0">
                <a:latin typeface="宋体" pitchFamily="2" charset="-122"/>
              </a:rPr>
              <a:t>一个非强制性联系，因此用一个分离的关系表示该联系：</a:t>
            </a:r>
          </a:p>
          <a:p>
            <a:pPr lvl="4"/>
            <a:r>
              <a:rPr lang="zh-CN" altLang="en-US" dirty="0">
                <a:latin typeface="宋体" pitchFamily="2" charset="-122"/>
              </a:rPr>
              <a:t>人（</a:t>
            </a:r>
            <a:r>
              <a:rPr lang="en-US" altLang="zh-CN" u="sng" dirty="0">
                <a:latin typeface="宋体" pitchFamily="2" charset="-122"/>
              </a:rPr>
              <a:t>ID</a:t>
            </a:r>
            <a:r>
              <a:rPr lang="zh-CN" altLang="en-US" u="sng" dirty="0">
                <a:latin typeface="宋体" pitchFamily="2" charset="-122"/>
              </a:rPr>
              <a:t>号</a:t>
            </a:r>
            <a:r>
              <a:rPr lang="zh-CN" altLang="en-US" dirty="0">
                <a:latin typeface="宋体" pitchFamily="2" charset="-122"/>
              </a:rPr>
              <a:t>，姓名，地址，</a:t>
            </a:r>
            <a:r>
              <a:rPr lang="en-US" altLang="zh-CN" dirty="0">
                <a:latin typeface="宋体" pitchFamily="2" charset="-122"/>
              </a:rPr>
              <a:t>…</a:t>
            </a:r>
            <a:r>
              <a:rPr lang="zh-CN" altLang="en-US" dirty="0">
                <a:latin typeface="宋体" pitchFamily="2" charset="-122"/>
              </a:rPr>
              <a:t>）</a:t>
            </a:r>
          </a:p>
          <a:p>
            <a:pPr lvl="4"/>
            <a:r>
              <a:rPr lang="zh-CN" altLang="en-US" dirty="0">
                <a:latin typeface="宋体" pitchFamily="2" charset="-122"/>
              </a:rPr>
              <a:t>婚姻状况（</a:t>
            </a:r>
            <a:r>
              <a:rPr lang="zh-CN" altLang="en-US" u="sng" dirty="0">
                <a:latin typeface="宋体" pitchFamily="2" charset="-122"/>
              </a:rPr>
              <a:t>丈夫</a:t>
            </a:r>
            <a:r>
              <a:rPr lang="en-US" altLang="zh-CN" u="sng" dirty="0">
                <a:latin typeface="宋体" pitchFamily="2" charset="-122"/>
              </a:rPr>
              <a:t>ID</a:t>
            </a:r>
            <a:r>
              <a:rPr lang="zh-CN" altLang="en-US" dirty="0">
                <a:latin typeface="宋体" pitchFamily="2" charset="-122"/>
              </a:rPr>
              <a:t>，</a:t>
            </a:r>
            <a:r>
              <a:rPr lang="zh-CN" altLang="en-US" u="sng" dirty="0">
                <a:latin typeface="宋体" pitchFamily="2" charset="-122"/>
              </a:rPr>
              <a:t>妻子</a:t>
            </a:r>
            <a:r>
              <a:rPr lang="en-US" altLang="zh-CN" u="sng" dirty="0">
                <a:latin typeface="宋体" pitchFamily="2" charset="-122"/>
              </a:rPr>
              <a:t>ID</a:t>
            </a:r>
            <a:r>
              <a:rPr lang="zh-CN" altLang="en-US" dirty="0">
                <a:latin typeface="宋体" pitchFamily="2" charset="-122"/>
              </a:rPr>
              <a:t>，结婚日期，</a:t>
            </a:r>
            <a:r>
              <a:rPr lang="en-US" altLang="zh-CN" dirty="0">
                <a:latin typeface="宋体" pitchFamily="2" charset="-122"/>
              </a:rPr>
              <a:t>…</a:t>
            </a:r>
            <a:r>
              <a:rPr lang="zh-CN" altLang="en-US" dirty="0">
                <a:latin typeface="宋体" pitchFamily="2" charset="-122"/>
              </a:rPr>
              <a:t>）</a:t>
            </a:r>
          </a:p>
        </p:txBody>
      </p:sp>
      <p:grpSp>
        <p:nvGrpSpPr>
          <p:cNvPr id="291844" name="Group 4"/>
          <p:cNvGrpSpPr>
            <a:grpSpLocks/>
          </p:cNvGrpSpPr>
          <p:nvPr/>
        </p:nvGrpSpPr>
        <p:grpSpPr bwMode="auto">
          <a:xfrm>
            <a:off x="1870869" y="4437112"/>
            <a:ext cx="5402263" cy="1897062"/>
            <a:chOff x="793" y="2568"/>
            <a:chExt cx="3403" cy="1195"/>
          </a:xfrm>
        </p:grpSpPr>
        <p:sp>
          <p:nvSpPr>
            <p:cNvPr id="291845" name="Rectangle 5"/>
            <p:cNvSpPr>
              <a:spLocks noChangeArrowheads="1"/>
            </p:cNvSpPr>
            <p:nvPr/>
          </p:nvSpPr>
          <p:spPr bwMode="auto">
            <a:xfrm>
              <a:off x="793" y="2886"/>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人</a:t>
              </a:r>
            </a:p>
          </p:txBody>
        </p:sp>
        <p:sp>
          <p:nvSpPr>
            <p:cNvPr id="291846" name="AutoShape 6"/>
            <p:cNvSpPr>
              <a:spLocks noChangeArrowheads="1"/>
            </p:cNvSpPr>
            <p:nvPr/>
          </p:nvSpPr>
          <p:spPr bwMode="auto">
            <a:xfrm>
              <a:off x="2971" y="2795"/>
              <a:ext cx="1225" cy="6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结婚</a:t>
              </a:r>
            </a:p>
          </p:txBody>
        </p:sp>
        <p:sp>
          <p:nvSpPr>
            <p:cNvPr id="291847" name="Line 7"/>
            <p:cNvSpPr>
              <a:spLocks noChangeShapeType="1"/>
            </p:cNvSpPr>
            <p:nvPr/>
          </p:nvSpPr>
          <p:spPr bwMode="auto">
            <a:xfrm>
              <a:off x="1701" y="3294"/>
              <a:ext cx="190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848" name="Line 8"/>
            <p:cNvSpPr>
              <a:spLocks noChangeShapeType="1"/>
            </p:cNvSpPr>
            <p:nvPr/>
          </p:nvSpPr>
          <p:spPr bwMode="auto">
            <a:xfrm flipV="1">
              <a:off x="1701" y="2795"/>
              <a:ext cx="1905" cy="9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1849" name="Text Box 9"/>
            <p:cNvSpPr txBox="1">
              <a:spLocks noChangeArrowheads="1"/>
            </p:cNvSpPr>
            <p:nvPr/>
          </p:nvSpPr>
          <p:spPr bwMode="auto">
            <a:xfrm>
              <a:off x="2109" y="3475"/>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1</a:t>
              </a:r>
            </a:p>
          </p:txBody>
        </p:sp>
        <p:sp>
          <p:nvSpPr>
            <p:cNvPr id="291850" name="Text Box 10"/>
            <p:cNvSpPr txBox="1">
              <a:spLocks noChangeArrowheads="1"/>
            </p:cNvSpPr>
            <p:nvPr/>
          </p:nvSpPr>
          <p:spPr bwMode="auto">
            <a:xfrm>
              <a:off x="2064" y="2568"/>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dissolve">
                                      <p:cBhvr>
                                        <p:cTn id="7" dur="500"/>
                                        <p:tgtEl>
                                          <p:spTgt spid="2918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1843">
                                            <p:txEl>
                                              <p:pRg st="1" end="1"/>
                                            </p:txEl>
                                          </p:spTgt>
                                        </p:tgtEl>
                                        <p:attrNameLst>
                                          <p:attrName>style.visibility</p:attrName>
                                        </p:attrNameLst>
                                      </p:cBhvr>
                                      <p:to>
                                        <p:strVal val="visible"/>
                                      </p:to>
                                    </p:set>
                                    <p:animEffect transition="in" filter="dissolve">
                                      <p:cBhvr>
                                        <p:cTn id="10" dur="500"/>
                                        <p:tgtEl>
                                          <p:spTgt spid="2918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1843">
                                            <p:txEl>
                                              <p:pRg st="2" end="2"/>
                                            </p:txEl>
                                          </p:spTgt>
                                        </p:tgtEl>
                                        <p:attrNameLst>
                                          <p:attrName>style.visibility</p:attrName>
                                        </p:attrNameLst>
                                      </p:cBhvr>
                                      <p:to>
                                        <p:strVal val="visible"/>
                                      </p:to>
                                    </p:set>
                                    <p:animEffect transition="in" filter="dissolve">
                                      <p:cBhvr>
                                        <p:cTn id="13" dur="500"/>
                                        <p:tgtEl>
                                          <p:spTgt spid="2918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1843">
                                            <p:txEl>
                                              <p:pRg st="3" end="3"/>
                                            </p:txEl>
                                          </p:spTgt>
                                        </p:tgtEl>
                                        <p:attrNameLst>
                                          <p:attrName>style.visibility</p:attrName>
                                        </p:attrNameLst>
                                      </p:cBhvr>
                                      <p:to>
                                        <p:strVal val="visible"/>
                                      </p:to>
                                    </p:set>
                                    <p:animEffect transition="in" filter="dissolve">
                                      <p:cBhvr>
                                        <p:cTn id="16" dur="500"/>
                                        <p:tgtEl>
                                          <p:spTgt spid="29184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1843">
                                            <p:txEl>
                                              <p:pRg st="4" end="4"/>
                                            </p:txEl>
                                          </p:spTgt>
                                        </p:tgtEl>
                                        <p:attrNameLst>
                                          <p:attrName>style.visibility</p:attrName>
                                        </p:attrNameLst>
                                      </p:cBhvr>
                                      <p:to>
                                        <p:strVal val="visible"/>
                                      </p:to>
                                    </p:set>
                                    <p:animEffect transition="in" filter="dissolve">
                                      <p:cBhvr>
                                        <p:cTn id="19" dur="500"/>
                                        <p:tgtEl>
                                          <p:spTgt spid="29184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91843">
                                            <p:txEl>
                                              <p:pRg st="5" end="5"/>
                                            </p:txEl>
                                          </p:spTgt>
                                        </p:tgtEl>
                                        <p:attrNameLst>
                                          <p:attrName>style.visibility</p:attrName>
                                        </p:attrNameLst>
                                      </p:cBhvr>
                                      <p:to>
                                        <p:strVal val="visible"/>
                                      </p:to>
                                    </p:set>
                                    <p:animEffect transition="in" filter="dissolve">
                                      <p:cBhvr>
                                        <p:cTn id="22" dur="500"/>
                                        <p:tgtEl>
                                          <p:spTgt spid="291843">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91843">
                                            <p:txEl>
                                              <p:pRg st="6" end="6"/>
                                            </p:txEl>
                                          </p:spTgt>
                                        </p:tgtEl>
                                        <p:attrNameLst>
                                          <p:attrName>style.visibility</p:attrName>
                                        </p:attrNameLst>
                                      </p:cBhvr>
                                      <p:to>
                                        <p:strVal val="visible"/>
                                      </p:to>
                                    </p:set>
                                    <p:animEffect transition="in" filter="dissolve">
                                      <p:cBhvr>
                                        <p:cTn id="25" dur="500"/>
                                        <p:tgtEl>
                                          <p:spTgt spid="291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uiExpand="1"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3891" name="Rectangle 3"/>
          <p:cNvSpPr>
            <a:spLocks noGrp="1" noChangeArrowheads="1"/>
          </p:cNvSpPr>
          <p:nvPr>
            <p:ph type="body" sz="half" idx="1"/>
          </p:nvPr>
        </p:nvSpPr>
        <p:spPr>
          <a:xfrm>
            <a:off x="107504" y="1125538"/>
            <a:ext cx="8928992"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实体内部之间联系的转换</a:t>
            </a:r>
          </a:p>
          <a:p>
            <a:pPr lvl="2"/>
            <a:r>
              <a:rPr lang="zh-CN" altLang="en-US" sz="2300" dirty="0">
                <a:latin typeface="宋体" pitchFamily="2" charset="-122"/>
              </a:rPr>
              <a:t>实体内部之间</a:t>
            </a:r>
            <a:r>
              <a:rPr lang="en-US" altLang="zh-CN" sz="2300" dirty="0" smtClean="0">
                <a:latin typeface="宋体" pitchFamily="2" charset="-122"/>
              </a:rPr>
              <a:t>1</a:t>
            </a:r>
            <a:r>
              <a:rPr lang="en-US" altLang="zh-CN" sz="2300" dirty="0">
                <a:latin typeface="宋体" pitchFamily="2" charset="-122"/>
              </a:rPr>
              <a:t>:</a:t>
            </a:r>
            <a:r>
              <a:rPr lang="en-US" altLang="zh-CN" sz="2300" dirty="0" smtClean="0">
                <a:latin typeface="宋体" pitchFamily="2" charset="-122"/>
              </a:rPr>
              <a:t>N</a:t>
            </a:r>
            <a:r>
              <a:rPr lang="zh-CN" altLang="en-US" sz="2300" dirty="0">
                <a:latin typeface="宋体" pitchFamily="2" charset="-122"/>
              </a:rPr>
              <a:t>的联系</a:t>
            </a:r>
          </a:p>
          <a:p>
            <a:pPr lvl="3"/>
            <a:r>
              <a:rPr lang="zh-CN" altLang="en-US" dirty="0" smtClean="0">
                <a:latin typeface="宋体" pitchFamily="2" charset="-122"/>
              </a:rPr>
              <a:t>每个</a:t>
            </a:r>
            <a:r>
              <a:rPr lang="zh-CN" altLang="en-US" dirty="0">
                <a:latin typeface="宋体" pitchFamily="2" charset="-122"/>
              </a:rPr>
              <a:t>职工都由一个管理者（也是职工中的一个实例）管理，是一个强制性联系，因此将管理人员编号加到“职工”关系中：</a:t>
            </a:r>
          </a:p>
          <a:p>
            <a:pPr lvl="4"/>
            <a:r>
              <a:rPr lang="zh-CN" altLang="en-US" dirty="0">
                <a:latin typeface="宋体" pitchFamily="2" charset="-122"/>
              </a:rPr>
              <a:t>职工（</a:t>
            </a:r>
            <a:r>
              <a:rPr lang="zh-CN" altLang="en-US" u="sng" dirty="0">
                <a:latin typeface="宋体" pitchFamily="2" charset="-122"/>
              </a:rPr>
              <a:t>编号</a:t>
            </a:r>
            <a:r>
              <a:rPr lang="zh-CN" altLang="en-US" dirty="0">
                <a:latin typeface="宋体" pitchFamily="2" charset="-122"/>
              </a:rPr>
              <a:t>，</a:t>
            </a:r>
            <a:r>
              <a:rPr lang="zh-CN" altLang="en-US" dirty="0">
                <a:solidFill>
                  <a:srgbClr val="6600FF"/>
                </a:solidFill>
                <a:latin typeface="宋体" pitchFamily="2" charset="-122"/>
              </a:rPr>
              <a:t>管理者编号</a:t>
            </a:r>
            <a:r>
              <a:rPr lang="zh-CN" altLang="en-US" dirty="0">
                <a:latin typeface="宋体" pitchFamily="2" charset="-122"/>
              </a:rPr>
              <a:t>，姓名，地址，</a:t>
            </a:r>
            <a:r>
              <a:rPr lang="en-US" altLang="zh-CN" dirty="0">
                <a:latin typeface="宋体" pitchFamily="2" charset="-122"/>
              </a:rPr>
              <a:t>…</a:t>
            </a:r>
            <a:r>
              <a:rPr lang="zh-CN" altLang="en-US" dirty="0">
                <a:latin typeface="宋体" pitchFamily="2" charset="-122"/>
              </a:rPr>
              <a:t>）</a:t>
            </a:r>
          </a:p>
        </p:txBody>
      </p:sp>
      <p:grpSp>
        <p:nvGrpSpPr>
          <p:cNvPr id="293899" name="Group 11"/>
          <p:cNvGrpSpPr>
            <a:grpSpLocks/>
          </p:cNvGrpSpPr>
          <p:nvPr/>
        </p:nvGrpSpPr>
        <p:grpSpPr bwMode="auto">
          <a:xfrm>
            <a:off x="1870869" y="4005263"/>
            <a:ext cx="5402263" cy="1897062"/>
            <a:chOff x="793" y="2568"/>
            <a:chExt cx="3403" cy="1195"/>
          </a:xfrm>
        </p:grpSpPr>
        <p:sp>
          <p:nvSpPr>
            <p:cNvPr id="293900" name="Rectangle 12"/>
            <p:cNvSpPr>
              <a:spLocks noChangeArrowheads="1"/>
            </p:cNvSpPr>
            <p:nvPr/>
          </p:nvSpPr>
          <p:spPr bwMode="auto">
            <a:xfrm>
              <a:off x="793" y="2886"/>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职工</a:t>
              </a:r>
            </a:p>
          </p:txBody>
        </p:sp>
        <p:sp>
          <p:nvSpPr>
            <p:cNvPr id="293901" name="AutoShape 13"/>
            <p:cNvSpPr>
              <a:spLocks noChangeArrowheads="1"/>
            </p:cNvSpPr>
            <p:nvPr/>
          </p:nvSpPr>
          <p:spPr bwMode="auto">
            <a:xfrm>
              <a:off x="2971" y="2795"/>
              <a:ext cx="1225" cy="6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管理</a:t>
              </a:r>
            </a:p>
          </p:txBody>
        </p:sp>
        <p:sp>
          <p:nvSpPr>
            <p:cNvPr id="293902" name="Line 14"/>
            <p:cNvSpPr>
              <a:spLocks noChangeShapeType="1"/>
            </p:cNvSpPr>
            <p:nvPr/>
          </p:nvSpPr>
          <p:spPr bwMode="auto">
            <a:xfrm>
              <a:off x="1701" y="3294"/>
              <a:ext cx="190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3903" name="Line 15"/>
            <p:cNvSpPr>
              <a:spLocks noChangeShapeType="1"/>
            </p:cNvSpPr>
            <p:nvPr/>
          </p:nvSpPr>
          <p:spPr bwMode="auto">
            <a:xfrm flipV="1">
              <a:off x="1701" y="2795"/>
              <a:ext cx="1905" cy="9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3904" name="Text Box 16"/>
            <p:cNvSpPr txBox="1">
              <a:spLocks noChangeArrowheads="1"/>
            </p:cNvSpPr>
            <p:nvPr/>
          </p:nvSpPr>
          <p:spPr bwMode="auto">
            <a:xfrm>
              <a:off x="2109" y="3475"/>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1</a:t>
              </a:r>
            </a:p>
          </p:txBody>
        </p:sp>
        <p:sp>
          <p:nvSpPr>
            <p:cNvPr id="293905" name="Text Box 17"/>
            <p:cNvSpPr txBox="1">
              <a:spLocks noChangeArrowheads="1"/>
            </p:cNvSpPr>
            <p:nvPr/>
          </p:nvSpPr>
          <p:spPr bwMode="auto">
            <a:xfrm>
              <a:off x="2064" y="2568"/>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N</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dissolve">
                                      <p:cBhvr>
                                        <p:cTn id="7" dur="500"/>
                                        <p:tgtEl>
                                          <p:spTgt spid="2938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3891">
                                            <p:txEl>
                                              <p:pRg st="1" end="1"/>
                                            </p:txEl>
                                          </p:spTgt>
                                        </p:tgtEl>
                                        <p:attrNameLst>
                                          <p:attrName>style.visibility</p:attrName>
                                        </p:attrNameLst>
                                      </p:cBhvr>
                                      <p:to>
                                        <p:strVal val="visible"/>
                                      </p:to>
                                    </p:set>
                                    <p:animEffect transition="in" filter="dissolve">
                                      <p:cBhvr>
                                        <p:cTn id="10" dur="500"/>
                                        <p:tgtEl>
                                          <p:spTgt spid="29389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animEffect transition="in" filter="dissolve">
                                      <p:cBhvr>
                                        <p:cTn id="13" dur="500"/>
                                        <p:tgtEl>
                                          <p:spTgt spid="29389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3891">
                                            <p:txEl>
                                              <p:pRg st="3" end="3"/>
                                            </p:txEl>
                                          </p:spTgt>
                                        </p:tgtEl>
                                        <p:attrNameLst>
                                          <p:attrName>style.visibility</p:attrName>
                                        </p:attrNameLst>
                                      </p:cBhvr>
                                      <p:to>
                                        <p:strVal val="visible"/>
                                      </p:to>
                                    </p:set>
                                    <p:animEffect transition="in" filter="dissolve">
                                      <p:cBhvr>
                                        <p:cTn id="16" dur="500"/>
                                        <p:tgtEl>
                                          <p:spTgt spid="29389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3891">
                                            <p:txEl>
                                              <p:pRg st="4" end="4"/>
                                            </p:txEl>
                                          </p:spTgt>
                                        </p:tgtEl>
                                        <p:attrNameLst>
                                          <p:attrName>style.visibility</p:attrName>
                                        </p:attrNameLst>
                                      </p:cBhvr>
                                      <p:to>
                                        <p:strVal val="visible"/>
                                      </p:to>
                                    </p:set>
                                    <p:animEffect transition="in" filter="dissolve">
                                      <p:cBhvr>
                                        <p:cTn id="19" dur="500"/>
                                        <p:tgtEl>
                                          <p:spTgt spid="2938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uiExpand="1"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5939" name="Rectangle 3"/>
          <p:cNvSpPr>
            <a:spLocks noGrp="1" noChangeArrowheads="1"/>
          </p:cNvSpPr>
          <p:nvPr>
            <p:ph type="body" sz="half" idx="1"/>
          </p:nvPr>
        </p:nvSpPr>
        <p:spPr>
          <a:xfrm>
            <a:off x="395288" y="1125538"/>
            <a:ext cx="8532812"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实体内部之间联系的转换</a:t>
            </a:r>
          </a:p>
          <a:p>
            <a:pPr lvl="2"/>
            <a:r>
              <a:rPr lang="zh-CN" altLang="en-US" dirty="0">
                <a:latin typeface="宋体" pitchFamily="2" charset="-122"/>
              </a:rPr>
              <a:t>实体内部之间</a:t>
            </a:r>
            <a:r>
              <a:rPr lang="en-US" altLang="zh-CN" dirty="0" smtClean="0">
                <a:latin typeface="宋体" pitchFamily="2" charset="-122"/>
              </a:rPr>
              <a:t>N</a:t>
            </a:r>
            <a:r>
              <a:rPr lang="en-US" altLang="zh-CN" dirty="0">
                <a:latin typeface="宋体" pitchFamily="2" charset="-122"/>
              </a:rPr>
              <a:t>:</a:t>
            </a:r>
            <a:r>
              <a:rPr lang="en-US" altLang="zh-CN" dirty="0" smtClean="0">
                <a:latin typeface="宋体" pitchFamily="2" charset="-122"/>
              </a:rPr>
              <a:t>M</a:t>
            </a:r>
            <a:r>
              <a:rPr lang="zh-CN" altLang="en-US" dirty="0">
                <a:latin typeface="宋体" pitchFamily="2" charset="-122"/>
              </a:rPr>
              <a:t>的联系</a:t>
            </a:r>
          </a:p>
          <a:p>
            <a:pPr lvl="3"/>
            <a:r>
              <a:rPr lang="zh-CN" altLang="en-US" dirty="0" smtClean="0">
                <a:latin typeface="宋体" pitchFamily="2" charset="-122"/>
              </a:rPr>
              <a:t>每个零件可以由多个其他零件组成，同时本身也可以组成其他多个零件，于是引入零件组成关系表：</a:t>
            </a:r>
            <a:endParaRPr lang="zh-CN" altLang="en-US" dirty="0">
              <a:latin typeface="宋体" pitchFamily="2" charset="-122"/>
            </a:endParaRPr>
          </a:p>
          <a:p>
            <a:pPr lvl="4"/>
            <a:r>
              <a:rPr lang="zh-CN" altLang="en-US" dirty="0">
                <a:latin typeface="宋体" pitchFamily="2" charset="-122"/>
              </a:rPr>
              <a:t>零件（</a:t>
            </a:r>
            <a:r>
              <a:rPr lang="zh-CN" altLang="en-US" u="sng" dirty="0">
                <a:latin typeface="宋体" pitchFamily="2" charset="-122"/>
              </a:rPr>
              <a:t>编号</a:t>
            </a:r>
            <a:r>
              <a:rPr lang="zh-CN" altLang="en-US" dirty="0">
                <a:latin typeface="宋体" pitchFamily="2" charset="-122"/>
              </a:rPr>
              <a:t>，名称，材料，</a:t>
            </a:r>
            <a:r>
              <a:rPr lang="en-US" altLang="zh-CN" dirty="0">
                <a:latin typeface="宋体" pitchFamily="2" charset="-122"/>
              </a:rPr>
              <a:t>…</a:t>
            </a:r>
            <a:r>
              <a:rPr lang="zh-CN" altLang="en-US" dirty="0">
                <a:latin typeface="宋体" pitchFamily="2" charset="-122"/>
              </a:rPr>
              <a:t>）</a:t>
            </a:r>
          </a:p>
          <a:p>
            <a:pPr lvl="4"/>
            <a:r>
              <a:rPr lang="zh-CN" altLang="en-US" dirty="0">
                <a:latin typeface="宋体" pitchFamily="2" charset="-122"/>
              </a:rPr>
              <a:t>零件组成（</a:t>
            </a:r>
            <a:r>
              <a:rPr lang="zh-CN" altLang="en-US" u="sng" dirty="0">
                <a:latin typeface="宋体" pitchFamily="2" charset="-122"/>
              </a:rPr>
              <a:t>父零件编号，子零件编号</a:t>
            </a:r>
            <a:r>
              <a:rPr lang="zh-CN" altLang="en-US" dirty="0">
                <a:latin typeface="宋体" pitchFamily="2" charset="-122"/>
              </a:rPr>
              <a:t>，子零件数量，</a:t>
            </a:r>
            <a:r>
              <a:rPr lang="en-US" altLang="zh-CN" dirty="0">
                <a:latin typeface="宋体" pitchFamily="2" charset="-122"/>
              </a:rPr>
              <a:t>…</a:t>
            </a:r>
            <a:r>
              <a:rPr lang="zh-CN" altLang="en-US" dirty="0">
                <a:latin typeface="宋体" pitchFamily="2" charset="-122"/>
              </a:rPr>
              <a:t>）</a:t>
            </a:r>
          </a:p>
        </p:txBody>
      </p:sp>
      <p:grpSp>
        <p:nvGrpSpPr>
          <p:cNvPr id="295947" name="Group 11"/>
          <p:cNvGrpSpPr>
            <a:grpSpLocks/>
          </p:cNvGrpSpPr>
          <p:nvPr/>
        </p:nvGrpSpPr>
        <p:grpSpPr bwMode="auto">
          <a:xfrm>
            <a:off x="2051050" y="4365625"/>
            <a:ext cx="5402263" cy="1897063"/>
            <a:chOff x="793" y="2568"/>
            <a:chExt cx="3403" cy="1195"/>
          </a:xfrm>
        </p:grpSpPr>
        <p:sp>
          <p:nvSpPr>
            <p:cNvPr id="295948" name="Rectangle 12"/>
            <p:cNvSpPr>
              <a:spLocks noChangeArrowheads="1"/>
            </p:cNvSpPr>
            <p:nvPr/>
          </p:nvSpPr>
          <p:spPr bwMode="auto">
            <a:xfrm>
              <a:off x="793" y="2886"/>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零件</a:t>
              </a:r>
            </a:p>
          </p:txBody>
        </p:sp>
        <p:sp>
          <p:nvSpPr>
            <p:cNvPr id="295949" name="AutoShape 13"/>
            <p:cNvSpPr>
              <a:spLocks noChangeArrowheads="1"/>
            </p:cNvSpPr>
            <p:nvPr/>
          </p:nvSpPr>
          <p:spPr bwMode="auto">
            <a:xfrm>
              <a:off x="2971" y="2795"/>
              <a:ext cx="1225" cy="6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组成</a:t>
              </a:r>
            </a:p>
          </p:txBody>
        </p:sp>
        <p:sp>
          <p:nvSpPr>
            <p:cNvPr id="295950" name="Line 14"/>
            <p:cNvSpPr>
              <a:spLocks noChangeShapeType="1"/>
            </p:cNvSpPr>
            <p:nvPr/>
          </p:nvSpPr>
          <p:spPr bwMode="auto">
            <a:xfrm>
              <a:off x="1701" y="3294"/>
              <a:ext cx="1905"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5951" name="Line 15"/>
            <p:cNvSpPr>
              <a:spLocks noChangeShapeType="1"/>
            </p:cNvSpPr>
            <p:nvPr/>
          </p:nvSpPr>
          <p:spPr bwMode="auto">
            <a:xfrm flipV="1">
              <a:off x="1701" y="2795"/>
              <a:ext cx="1905" cy="9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5952" name="Text Box 16"/>
            <p:cNvSpPr txBox="1">
              <a:spLocks noChangeArrowheads="1"/>
            </p:cNvSpPr>
            <p:nvPr/>
          </p:nvSpPr>
          <p:spPr bwMode="auto">
            <a:xfrm>
              <a:off x="2109" y="3475"/>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N</a:t>
              </a:r>
            </a:p>
          </p:txBody>
        </p:sp>
        <p:sp>
          <p:nvSpPr>
            <p:cNvPr id="295953" name="Text Box 17"/>
            <p:cNvSpPr txBox="1">
              <a:spLocks noChangeArrowheads="1"/>
            </p:cNvSpPr>
            <p:nvPr/>
          </p:nvSpPr>
          <p:spPr bwMode="auto">
            <a:xfrm>
              <a:off x="2064" y="2568"/>
              <a:ext cx="7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M</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ssolve">
                                      <p:cBhvr>
                                        <p:cTn id="7" dur="500"/>
                                        <p:tgtEl>
                                          <p:spTgt spid="29593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5939">
                                            <p:txEl>
                                              <p:pRg st="1" end="1"/>
                                            </p:txEl>
                                          </p:spTgt>
                                        </p:tgtEl>
                                        <p:attrNameLst>
                                          <p:attrName>style.visibility</p:attrName>
                                        </p:attrNameLst>
                                      </p:cBhvr>
                                      <p:to>
                                        <p:strVal val="visible"/>
                                      </p:to>
                                    </p:set>
                                    <p:animEffect transition="in" filter="dissolve">
                                      <p:cBhvr>
                                        <p:cTn id="10" dur="500"/>
                                        <p:tgtEl>
                                          <p:spTgt spid="295939">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5939">
                                            <p:txEl>
                                              <p:pRg st="2" end="2"/>
                                            </p:txEl>
                                          </p:spTgt>
                                        </p:tgtEl>
                                        <p:attrNameLst>
                                          <p:attrName>style.visibility</p:attrName>
                                        </p:attrNameLst>
                                      </p:cBhvr>
                                      <p:to>
                                        <p:strVal val="visible"/>
                                      </p:to>
                                    </p:set>
                                    <p:animEffect transition="in" filter="dissolve">
                                      <p:cBhvr>
                                        <p:cTn id="13" dur="500"/>
                                        <p:tgtEl>
                                          <p:spTgt spid="295939">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95939">
                                            <p:txEl>
                                              <p:pRg st="3" end="3"/>
                                            </p:txEl>
                                          </p:spTgt>
                                        </p:tgtEl>
                                        <p:attrNameLst>
                                          <p:attrName>style.visibility</p:attrName>
                                        </p:attrNameLst>
                                      </p:cBhvr>
                                      <p:to>
                                        <p:strVal val="visible"/>
                                      </p:to>
                                    </p:set>
                                    <p:animEffect transition="in" filter="dissolve">
                                      <p:cBhvr>
                                        <p:cTn id="16" dur="500"/>
                                        <p:tgtEl>
                                          <p:spTgt spid="295939">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5939">
                                            <p:txEl>
                                              <p:pRg st="4" end="4"/>
                                            </p:txEl>
                                          </p:spTgt>
                                        </p:tgtEl>
                                        <p:attrNameLst>
                                          <p:attrName>style.visibility</p:attrName>
                                        </p:attrNameLst>
                                      </p:cBhvr>
                                      <p:to>
                                        <p:strVal val="visible"/>
                                      </p:to>
                                    </p:set>
                                    <p:animEffect transition="in" filter="dissolve">
                                      <p:cBhvr>
                                        <p:cTn id="19" dur="500"/>
                                        <p:tgtEl>
                                          <p:spTgt spid="295939">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95939">
                                            <p:txEl>
                                              <p:pRg st="5" end="5"/>
                                            </p:txEl>
                                          </p:spTgt>
                                        </p:tgtEl>
                                        <p:attrNameLst>
                                          <p:attrName>style.visibility</p:attrName>
                                        </p:attrNameLst>
                                      </p:cBhvr>
                                      <p:to>
                                        <p:strVal val="visible"/>
                                      </p:to>
                                    </p:set>
                                    <p:animEffect transition="in" filter="dissolve">
                                      <p:cBhvr>
                                        <p:cTn id="22" dur="500"/>
                                        <p:tgtEl>
                                          <p:spTgt spid="295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97987" name="Rectangle 3"/>
          <p:cNvSpPr>
            <a:spLocks noGrp="1" noChangeArrowheads="1"/>
          </p:cNvSpPr>
          <p:nvPr>
            <p:ph type="body" sz="half" idx="1"/>
          </p:nvPr>
        </p:nvSpPr>
        <p:spPr>
          <a:xfrm>
            <a:off x="395288" y="1125538"/>
            <a:ext cx="8532812"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三元关系的转换</a:t>
            </a:r>
          </a:p>
          <a:p>
            <a:pPr lvl="2"/>
            <a:r>
              <a:rPr lang="zh-CN" altLang="en-US" dirty="0">
                <a:latin typeface="宋体" pitchFamily="2" charset="-122"/>
              </a:rPr>
              <a:t>如图的三元关系可以转化为：</a:t>
            </a:r>
          </a:p>
          <a:p>
            <a:pPr lvl="3"/>
            <a:r>
              <a:rPr lang="zh-CN" altLang="en-US" dirty="0">
                <a:latin typeface="宋体" pitchFamily="2" charset="-122"/>
              </a:rPr>
              <a:t>公司（</a:t>
            </a:r>
            <a:r>
              <a:rPr lang="zh-CN" altLang="en-US" u="sng" dirty="0">
                <a:latin typeface="宋体" pitchFamily="2" charset="-122"/>
              </a:rPr>
              <a:t>公司编号</a:t>
            </a:r>
            <a:r>
              <a:rPr lang="zh-CN" altLang="en-US" dirty="0">
                <a:latin typeface="宋体" pitchFamily="2" charset="-122"/>
              </a:rPr>
              <a:t>，公司名称，地址，</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国家（</a:t>
            </a:r>
            <a:r>
              <a:rPr lang="zh-CN" altLang="en-US" u="sng" dirty="0">
                <a:latin typeface="宋体" pitchFamily="2" charset="-122"/>
              </a:rPr>
              <a:t>国家名称</a:t>
            </a:r>
            <a:r>
              <a:rPr lang="zh-CN" altLang="en-US" dirty="0">
                <a:latin typeface="宋体" pitchFamily="2" charset="-122"/>
              </a:rPr>
              <a:t>，首都，</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产品（</a:t>
            </a:r>
            <a:r>
              <a:rPr lang="zh-CN" altLang="en-US" u="sng" dirty="0">
                <a:latin typeface="宋体" pitchFamily="2" charset="-122"/>
              </a:rPr>
              <a:t>产品编号</a:t>
            </a:r>
            <a:r>
              <a:rPr lang="zh-CN" altLang="en-US" dirty="0">
                <a:latin typeface="宋体" pitchFamily="2" charset="-122"/>
              </a:rPr>
              <a:t>，产品名称，</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销售情况（</a:t>
            </a:r>
            <a:r>
              <a:rPr lang="zh-CN" altLang="en-US" u="sng" dirty="0">
                <a:latin typeface="宋体" pitchFamily="2" charset="-122"/>
              </a:rPr>
              <a:t>公司编号</a:t>
            </a:r>
            <a:r>
              <a:rPr lang="zh-CN" altLang="en-US" dirty="0">
                <a:latin typeface="宋体" pitchFamily="2" charset="-122"/>
              </a:rPr>
              <a:t>，</a:t>
            </a:r>
            <a:r>
              <a:rPr lang="zh-CN" altLang="en-US" u="sng" dirty="0">
                <a:latin typeface="宋体" pitchFamily="2" charset="-122"/>
              </a:rPr>
              <a:t>国家名称</a:t>
            </a:r>
            <a:r>
              <a:rPr lang="zh-CN" altLang="en-US" dirty="0">
                <a:latin typeface="宋体" pitchFamily="2" charset="-122"/>
              </a:rPr>
              <a:t>，</a:t>
            </a:r>
            <a:r>
              <a:rPr lang="zh-CN" altLang="en-US" u="sng" dirty="0">
                <a:latin typeface="宋体" pitchFamily="2" charset="-122"/>
              </a:rPr>
              <a:t>产品编号</a:t>
            </a:r>
            <a:r>
              <a:rPr lang="zh-CN" altLang="en-US" dirty="0">
                <a:latin typeface="宋体" pitchFamily="2" charset="-122"/>
              </a:rPr>
              <a:t>，销售数量）</a:t>
            </a:r>
          </a:p>
        </p:txBody>
      </p:sp>
      <p:grpSp>
        <p:nvGrpSpPr>
          <p:cNvPr id="297995" name="Group 11"/>
          <p:cNvGrpSpPr>
            <a:grpSpLocks/>
          </p:cNvGrpSpPr>
          <p:nvPr/>
        </p:nvGrpSpPr>
        <p:grpSpPr bwMode="auto">
          <a:xfrm>
            <a:off x="1258888" y="4292600"/>
            <a:ext cx="6842125" cy="2160588"/>
            <a:chOff x="657" y="1933"/>
            <a:chExt cx="4310" cy="1542"/>
          </a:xfrm>
        </p:grpSpPr>
        <p:sp>
          <p:nvSpPr>
            <p:cNvPr id="297996" name="Rectangle 12"/>
            <p:cNvSpPr>
              <a:spLocks noChangeArrowheads="1"/>
            </p:cNvSpPr>
            <p:nvPr/>
          </p:nvSpPr>
          <p:spPr bwMode="auto">
            <a:xfrm>
              <a:off x="657" y="3067"/>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公司</a:t>
              </a:r>
            </a:p>
          </p:txBody>
        </p:sp>
        <p:sp>
          <p:nvSpPr>
            <p:cNvPr id="297997" name="AutoShape 13"/>
            <p:cNvSpPr>
              <a:spLocks noChangeArrowheads="1"/>
            </p:cNvSpPr>
            <p:nvPr/>
          </p:nvSpPr>
          <p:spPr bwMode="auto">
            <a:xfrm>
              <a:off x="2290" y="1933"/>
              <a:ext cx="1225" cy="680"/>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销售</a:t>
              </a:r>
            </a:p>
          </p:txBody>
        </p:sp>
        <p:sp>
          <p:nvSpPr>
            <p:cNvPr id="297998" name="Line 14"/>
            <p:cNvSpPr>
              <a:spLocks noChangeShapeType="1"/>
            </p:cNvSpPr>
            <p:nvPr/>
          </p:nvSpPr>
          <p:spPr bwMode="auto">
            <a:xfrm>
              <a:off x="3515" y="2296"/>
              <a:ext cx="1089" cy="77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999" name="Line 15"/>
            <p:cNvSpPr>
              <a:spLocks noChangeShapeType="1"/>
            </p:cNvSpPr>
            <p:nvPr/>
          </p:nvSpPr>
          <p:spPr bwMode="auto">
            <a:xfrm flipV="1">
              <a:off x="1066" y="2296"/>
              <a:ext cx="1224" cy="77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8000" name="Text Box 16"/>
            <p:cNvSpPr txBox="1">
              <a:spLocks noChangeArrowheads="1"/>
            </p:cNvSpPr>
            <p:nvPr/>
          </p:nvSpPr>
          <p:spPr bwMode="auto">
            <a:xfrm>
              <a:off x="1111" y="2251"/>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M</a:t>
              </a:r>
            </a:p>
          </p:txBody>
        </p:sp>
        <p:sp>
          <p:nvSpPr>
            <p:cNvPr id="298001" name="Text Box 17"/>
            <p:cNvSpPr txBox="1">
              <a:spLocks noChangeArrowheads="1"/>
            </p:cNvSpPr>
            <p:nvPr/>
          </p:nvSpPr>
          <p:spPr bwMode="auto">
            <a:xfrm>
              <a:off x="4150" y="2205"/>
              <a:ext cx="77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P</a:t>
              </a:r>
            </a:p>
          </p:txBody>
        </p:sp>
        <p:sp>
          <p:nvSpPr>
            <p:cNvPr id="298002" name="Rectangle 18"/>
            <p:cNvSpPr>
              <a:spLocks noChangeArrowheads="1"/>
            </p:cNvSpPr>
            <p:nvPr/>
          </p:nvSpPr>
          <p:spPr bwMode="auto">
            <a:xfrm>
              <a:off x="2381" y="3067"/>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国家</a:t>
              </a:r>
            </a:p>
          </p:txBody>
        </p:sp>
        <p:sp>
          <p:nvSpPr>
            <p:cNvPr id="298003" name="Rectangle 19"/>
            <p:cNvSpPr>
              <a:spLocks noChangeArrowheads="1"/>
            </p:cNvSpPr>
            <p:nvPr/>
          </p:nvSpPr>
          <p:spPr bwMode="auto">
            <a:xfrm>
              <a:off x="4059" y="3067"/>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产品</a:t>
              </a:r>
            </a:p>
          </p:txBody>
        </p:sp>
        <p:sp>
          <p:nvSpPr>
            <p:cNvPr id="298004" name="Text Box 20"/>
            <p:cNvSpPr txBox="1">
              <a:spLocks noChangeArrowheads="1"/>
            </p:cNvSpPr>
            <p:nvPr/>
          </p:nvSpPr>
          <p:spPr bwMode="auto">
            <a:xfrm>
              <a:off x="3107" y="2659"/>
              <a:ext cx="31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N</a:t>
              </a:r>
            </a:p>
          </p:txBody>
        </p:sp>
        <p:sp>
          <p:nvSpPr>
            <p:cNvPr id="298005" name="Line 21"/>
            <p:cNvSpPr>
              <a:spLocks noChangeShapeType="1"/>
            </p:cNvSpPr>
            <p:nvPr/>
          </p:nvSpPr>
          <p:spPr bwMode="auto">
            <a:xfrm>
              <a:off x="2880" y="2614"/>
              <a:ext cx="0" cy="453"/>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dissolve">
                                      <p:cBhvr>
                                        <p:cTn id="7" dur="500"/>
                                        <p:tgtEl>
                                          <p:spTgt spid="2979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97987">
                                            <p:txEl>
                                              <p:pRg st="1" end="1"/>
                                            </p:txEl>
                                          </p:spTgt>
                                        </p:tgtEl>
                                        <p:attrNameLst>
                                          <p:attrName>style.visibility</p:attrName>
                                        </p:attrNameLst>
                                      </p:cBhvr>
                                      <p:to>
                                        <p:strVal val="visible"/>
                                      </p:to>
                                    </p:set>
                                    <p:animEffect transition="in" filter="dissolve">
                                      <p:cBhvr>
                                        <p:cTn id="10" dur="500"/>
                                        <p:tgtEl>
                                          <p:spTgt spid="29798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97987">
                                            <p:txEl>
                                              <p:pRg st="2" end="2"/>
                                            </p:txEl>
                                          </p:spTgt>
                                        </p:tgtEl>
                                        <p:attrNameLst>
                                          <p:attrName>style.visibility</p:attrName>
                                        </p:attrNameLst>
                                      </p:cBhvr>
                                      <p:to>
                                        <p:strVal val="visible"/>
                                      </p:to>
                                    </p:set>
                                    <p:animEffect transition="in" filter="dissolve">
                                      <p:cBhvr>
                                        <p:cTn id="13" dur="500"/>
                                        <p:tgtEl>
                                          <p:spTgt spid="2979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97987">
                                            <p:txEl>
                                              <p:pRg st="3" end="3"/>
                                            </p:txEl>
                                          </p:spTgt>
                                        </p:tgtEl>
                                        <p:attrNameLst>
                                          <p:attrName>style.visibility</p:attrName>
                                        </p:attrNameLst>
                                      </p:cBhvr>
                                      <p:to>
                                        <p:strVal val="visible"/>
                                      </p:to>
                                    </p:set>
                                    <p:animEffect transition="in" filter="dissolve">
                                      <p:cBhvr>
                                        <p:cTn id="18" dur="500"/>
                                        <p:tgtEl>
                                          <p:spTgt spid="29798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97987">
                                            <p:txEl>
                                              <p:pRg st="4" end="4"/>
                                            </p:txEl>
                                          </p:spTgt>
                                        </p:tgtEl>
                                        <p:attrNameLst>
                                          <p:attrName>style.visibility</p:attrName>
                                        </p:attrNameLst>
                                      </p:cBhvr>
                                      <p:to>
                                        <p:strVal val="visible"/>
                                      </p:to>
                                    </p:set>
                                    <p:animEffect transition="in" filter="dissolve">
                                      <p:cBhvr>
                                        <p:cTn id="21" dur="500"/>
                                        <p:tgtEl>
                                          <p:spTgt spid="29798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97987">
                                            <p:txEl>
                                              <p:pRg st="5" end="5"/>
                                            </p:txEl>
                                          </p:spTgt>
                                        </p:tgtEl>
                                        <p:attrNameLst>
                                          <p:attrName>style.visibility</p:attrName>
                                        </p:attrNameLst>
                                      </p:cBhvr>
                                      <p:to>
                                        <p:strVal val="visible"/>
                                      </p:to>
                                    </p:set>
                                    <p:animEffect transition="in" filter="dissolve">
                                      <p:cBhvr>
                                        <p:cTn id="24" dur="500"/>
                                        <p:tgtEl>
                                          <p:spTgt spid="29798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97987">
                                            <p:txEl>
                                              <p:pRg st="6" end="6"/>
                                            </p:txEl>
                                          </p:spTgt>
                                        </p:tgtEl>
                                        <p:attrNameLst>
                                          <p:attrName>style.visibility</p:attrName>
                                        </p:attrNameLst>
                                      </p:cBhvr>
                                      <p:to>
                                        <p:strVal val="visible"/>
                                      </p:to>
                                    </p:set>
                                    <p:animEffect transition="in" filter="dissolve">
                                      <p:cBhvr>
                                        <p:cTn id="27" dur="500"/>
                                        <p:tgtEl>
                                          <p:spTgt spid="2979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0035" name="Rectangle 3"/>
          <p:cNvSpPr>
            <a:spLocks noGrp="1" noChangeArrowheads="1"/>
          </p:cNvSpPr>
          <p:nvPr>
            <p:ph type="body" sz="half" idx="1"/>
          </p:nvPr>
        </p:nvSpPr>
        <p:spPr>
          <a:xfrm>
            <a:off x="179512" y="1125538"/>
            <a:ext cx="8784976" cy="5373687"/>
          </a:xfrm>
        </p:spPr>
        <p:txBody>
          <a:bodyPr/>
          <a:lstStyle/>
          <a:p>
            <a:r>
              <a:rPr lang="en-US" altLang="zh-CN" dirty="0">
                <a:latin typeface="宋体" pitchFamily="2" charset="-122"/>
              </a:rPr>
              <a:t>EER</a:t>
            </a:r>
            <a:r>
              <a:rPr lang="zh-CN" altLang="en-US" dirty="0">
                <a:latin typeface="宋体" pitchFamily="2" charset="-122"/>
              </a:rPr>
              <a:t>模型到关系模型的转换</a:t>
            </a:r>
          </a:p>
          <a:p>
            <a:pPr lvl="1"/>
            <a:r>
              <a:rPr lang="zh-CN" altLang="en-US" dirty="0">
                <a:latin typeface="宋体" pitchFamily="2" charset="-122"/>
              </a:rPr>
              <a:t>子类型的转换</a:t>
            </a:r>
          </a:p>
          <a:p>
            <a:pPr lvl="2"/>
            <a:r>
              <a:rPr lang="zh-CN" altLang="en-US" dirty="0">
                <a:latin typeface="宋体" pitchFamily="2" charset="-122"/>
              </a:rPr>
              <a:t>根实体类型和各个子类型之间产生一个分离的关系，每个分离的关系的键是根实体类型的键</a:t>
            </a:r>
            <a:r>
              <a:rPr lang="zh-CN" altLang="en-US" sz="2600" dirty="0">
                <a:latin typeface="宋体" pitchFamily="2" charset="-122"/>
              </a:rPr>
              <a:t>：</a:t>
            </a:r>
          </a:p>
          <a:p>
            <a:pPr lvl="3"/>
            <a:r>
              <a:rPr lang="zh-CN" altLang="en-US" dirty="0">
                <a:latin typeface="宋体" pitchFamily="2" charset="-122"/>
              </a:rPr>
              <a:t>工程师（</a:t>
            </a:r>
            <a:r>
              <a:rPr lang="zh-CN" altLang="en-US" u="sng" dirty="0">
                <a:latin typeface="宋体" pitchFamily="2" charset="-122"/>
              </a:rPr>
              <a:t>工程师编号</a:t>
            </a:r>
            <a:r>
              <a:rPr lang="zh-CN" altLang="en-US" dirty="0">
                <a:latin typeface="宋体" pitchFamily="2" charset="-122"/>
              </a:rPr>
              <a:t>，姓名，性别，</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汽车工程师（</a:t>
            </a:r>
            <a:r>
              <a:rPr lang="zh-CN" altLang="en-US" u="sng" dirty="0">
                <a:latin typeface="宋体" pitchFamily="2" charset="-122"/>
              </a:rPr>
              <a:t>工程师编号</a:t>
            </a:r>
            <a:r>
              <a:rPr lang="zh-CN" altLang="en-US" dirty="0">
                <a:latin typeface="宋体" pitchFamily="2" charset="-122"/>
              </a:rPr>
              <a:t>，汽车类型，</a:t>
            </a:r>
            <a:r>
              <a:rPr lang="en-US" altLang="zh-CN" dirty="0">
                <a:latin typeface="宋体" pitchFamily="2" charset="-122"/>
              </a:rPr>
              <a:t>…</a:t>
            </a:r>
            <a:r>
              <a:rPr lang="zh-CN" altLang="en-US" dirty="0">
                <a:latin typeface="宋体" pitchFamily="2" charset="-122"/>
              </a:rPr>
              <a:t>）</a:t>
            </a:r>
          </a:p>
          <a:p>
            <a:pPr lvl="3"/>
            <a:r>
              <a:rPr lang="zh-CN" altLang="en-US" dirty="0">
                <a:latin typeface="宋体" pitchFamily="2" charset="-122"/>
              </a:rPr>
              <a:t>电子工程师（</a:t>
            </a:r>
            <a:r>
              <a:rPr lang="zh-CN" altLang="en-US" u="sng" dirty="0">
                <a:latin typeface="宋体" pitchFamily="2" charset="-122"/>
              </a:rPr>
              <a:t>工程师编号</a:t>
            </a:r>
            <a:r>
              <a:rPr lang="zh-CN" altLang="en-US" dirty="0">
                <a:latin typeface="宋体" pitchFamily="2" charset="-122"/>
              </a:rPr>
              <a:t>，弱电</a:t>
            </a:r>
            <a:r>
              <a:rPr lang="en-US" altLang="zh-CN" dirty="0">
                <a:latin typeface="宋体" pitchFamily="2" charset="-122"/>
              </a:rPr>
              <a:t>/</a:t>
            </a:r>
            <a:r>
              <a:rPr lang="zh-CN" altLang="en-US" dirty="0">
                <a:latin typeface="宋体" pitchFamily="2" charset="-122"/>
              </a:rPr>
              <a:t>强电，</a:t>
            </a:r>
            <a:r>
              <a:rPr lang="en-US" altLang="zh-CN" dirty="0">
                <a:latin typeface="宋体" pitchFamily="2" charset="-122"/>
              </a:rPr>
              <a:t>…</a:t>
            </a:r>
            <a:r>
              <a:rPr lang="zh-CN" altLang="en-US" dirty="0">
                <a:latin typeface="宋体" pitchFamily="2" charset="-122"/>
              </a:rPr>
              <a:t>）</a:t>
            </a:r>
          </a:p>
          <a:p>
            <a:pPr lvl="2"/>
            <a:r>
              <a:rPr lang="zh-CN" altLang="en-US" dirty="0">
                <a:latin typeface="宋体" pitchFamily="2" charset="-122"/>
              </a:rPr>
              <a:t>一个汽车工程师的信息保存时分为两部分，一部分在“工程师”关系中，一部分在“汽车工程师”关系。</a:t>
            </a:r>
          </a:p>
        </p:txBody>
      </p:sp>
      <p:grpSp>
        <p:nvGrpSpPr>
          <p:cNvPr id="300047" name="Group 15"/>
          <p:cNvGrpSpPr>
            <a:grpSpLocks/>
          </p:cNvGrpSpPr>
          <p:nvPr/>
        </p:nvGrpSpPr>
        <p:grpSpPr bwMode="auto">
          <a:xfrm>
            <a:off x="2051844" y="4941168"/>
            <a:ext cx="5040313" cy="1800225"/>
            <a:chOff x="1247" y="3067"/>
            <a:chExt cx="3175" cy="1134"/>
          </a:xfrm>
        </p:grpSpPr>
        <p:sp>
          <p:nvSpPr>
            <p:cNvPr id="300048" name="Rectangle 16"/>
            <p:cNvSpPr>
              <a:spLocks noChangeArrowheads="1"/>
            </p:cNvSpPr>
            <p:nvPr/>
          </p:nvSpPr>
          <p:spPr bwMode="auto">
            <a:xfrm>
              <a:off x="1247" y="3793"/>
              <a:ext cx="1180"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汽车工程师</a:t>
              </a:r>
            </a:p>
          </p:txBody>
        </p:sp>
        <p:sp>
          <p:nvSpPr>
            <p:cNvPr id="300049" name="Rectangle 17"/>
            <p:cNvSpPr>
              <a:spLocks noChangeArrowheads="1"/>
            </p:cNvSpPr>
            <p:nvPr/>
          </p:nvSpPr>
          <p:spPr bwMode="auto">
            <a:xfrm>
              <a:off x="2381" y="3067"/>
              <a:ext cx="908"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工程师</a:t>
              </a:r>
            </a:p>
          </p:txBody>
        </p:sp>
        <p:sp>
          <p:nvSpPr>
            <p:cNvPr id="300050" name="Rectangle 18"/>
            <p:cNvSpPr>
              <a:spLocks noChangeArrowheads="1"/>
            </p:cNvSpPr>
            <p:nvPr/>
          </p:nvSpPr>
          <p:spPr bwMode="auto">
            <a:xfrm>
              <a:off x="3152" y="3793"/>
              <a:ext cx="1270" cy="4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latin typeface="Arial" charset="0"/>
                  <a:ea typeface="黑体" pitchFamily="2" charset="-122"/>
                </a:rPr>
                <a:t>电子工程师</a:t>
              </a:r>
            </a:p>
          </p:txBody>
        </p:sp>
        <p:sp>
          <p:nvSpPr>
            <p:cNvPr id="300051" name="Line 19"/>
            <p:cNvSpPr>
              <a:spLocks noChangeShapeType="1"/>
            </p:cNvSpPr>
            <p:nvPr/>
          </p:nvSpPr>
          <p:spPr bwMode="auto">
            <a:xfrm flipV="1">
              <a:off x="1746" y="3475"/>
              <a:ext cx="635" cy="3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0052" name="Line 20"/>
            <p:cNvSpPr>
              <a:spLocks noChangeShapeType="1"/>
            </p:cNvSpPr>
            <p:nvPr/>
          </p:nvSpPr>
          <p:spPr bwMode="auto">
            <a:xfrm flipH="1" flipV="1">
              <a:off x="3288" y="3475"/>
              <a:ext cx="499" cy="318"/>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0035">
                                            <p:txEl>
                                              <p:pRg st="0" end="0"/>
                                            </p:txEl>
                                          </p:spTgt>
                                        </p:tgtEl>
                                        <p:attrNameLst>
                                          <p:attrName>style.visibility</p:attrName>
                                        </p:attrNameLst>
                                      </p:cBhvr>
                                      <p:to>
                                        <p:strVal val="visible"/>
                                      </p:to>
                                    </p:set>
                                    <p:animEffect transition="in" filter="dissolve">
                                      <p:cBhvr>
                                        <p:cTn id="7" dur="500"/>
                                        <p:tgtEl>
                                          <p:spTgt spid="30003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0035">
                                            <p:txEl>
                                              <p:pRg st="1" end="1"/>
                                            </p:txEl>
                                          </p:spTgt>
                                        </p:tgtEl>
                                        <p:attrNameLst>
                                          <p:attrName>style.visibility</p:attrName>
                                        </p:attrNameLst>
                                      </p:cBhvr>
                                      <p:to>
                                        <p:strVal val="visible"/>
                                      </p:to>
                                    </p:set>
                                    <p:animEffect transition="in" filter="dissolve">
                                      <p:cBhvr>
                                        <p:cTn id="10" dur="500"/>
                                        <p:tgtEl>
                                          <p:spTgt spid="30003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0035">
                                            <p:txEl>
                                              <p:pRg st="2" end="2"/>
                                            </p:txEl>
                                          </p:spTgt>
                                        </p:tgtEl>
                                        <p:attrNameLst>
                                          <p:attrName>style.visibility</p:attrName>
                                        </p:attrNameLst>
                                      </p:cBhvr>
                                      <p:to>
                                        <p:strVal val="visible"/>
                                      </p:to>
                                    </p:set>
                                    <p:animEffect transition="in" filter="dissolve">
                                      <p:cBhvr>
                                        <p:cTn id="13" dur="500"/>
                                        <p:tgtEl>
                                          <p:spTgt spid="3000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00035">
                                            <p:txEl>
                                              <p:pRg st="3" end="3"/>
                                            </p:txEl>
                                          </p:spTgt>
                                        </p:tgtEl>
                                        <p:attrNameLst>
                                          <p:attrName>style.visibility</p:attrName>
                                        </p:attrNameLst>
                                      </p:cBhvr>
                                      <p:to>
                                        <p:strVal val="visible"/>
                                      </p:to>
                                    </p:set>
                                    <p:animEffect transition="in" filter="dissolve">
                                      <p:cBhvr>
                                        <p:cTn id="18" dur="500"/>
                                        <p:tgtEl>
                                          <p:spTgt spid="300035">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00035">
                                            <p:txEl>
                                              <p:pRg st="4" end="4"/>
                                            </p:txEl>
                                          </p:spTgt>
                                        </p:tgtEl>
                                        <p:attrNameLst>
                                          <p:attrName>style.visibility</p:attrName>
                                        </p:attrNameLst>
                                      </p:cBhvr>
                                      <p:to>
                                        <p:strVal val="visible"/>
                                      </p:to>
                                    </p:set>
                                    <p:animEffect transition="in" filter="dissolve">
                                      <p:cBhvr>
                                        <p:cTn id="21" dur="500"/>
                                        <p:tgtEl>
                                          <p:spTgt spid="300035">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00035">
                                            <p:txEl>
                                              <p:pRg st="5" end="5"/>
                                            </p:txEl>
                                          </p:spTgt>
                                        </p:tgtEl>
                                        <p:attrNameLst>
                                          <p:attrName>style.visibility</p:attrName>
                                        </p:attrNameLst>
                                      </p:cBhvr>
                                      <p:to>
                                        <p:strVal val="visible"/>
                                      </p:to>
                                    </p:set>
                                    <p:animEffect transition="in" filter="dissolve">
                                      <p:cBhvr>
                                        <p:cTn id="24" dur="500"/>
                                        <p:tgtEl>
                                          <p:spTgt spid="300035">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300035">
                                            <p:txEl>
                                              <p:pRg st="6" end="6"/>
                                            </p:txEl>
                                          </p:spTgt>
                                        </p:tgtEl>
                                        <p:attrNameLst>
                                          <p:attrName>style.visibility</p:attrName>
                                        </p:attrNameLst>
                                      </p:cBhvr>
                                      <p:to>
                                        <p:strVal val="visible"/>
                                      </p:to>
                                    </p:set>
                                    <p:animEffect transition="in" filter="dissolve">
                                      <p:cBhvr>
                                        <p:cTn id="27" dur="500"/>
                                        <p:tgtEl>
                                          <p:spTgt spid="300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9" name="Rectangle 3"/>
          <p:cNvSpPr>
            <a:spLocks noGrp="1" noChangeArrowheads="1"/>
          </p:cNvSpPr>
          <p:nvPr>
            <p:ph type="body" sz="half" idx="1"/>
          </p:nvPr>
        </p:nvSpPr>
        <p:spPr>
          <a:xfrm>
            <a:off x="395536" y="1125538"/>
            <a:ext cx="8208714" cy="5157787"/>
          </a:xfrm>
        </p:spPr>
        <p:txBody>
          <a:bodyPr/>
          <a:lstStyle/>
          <a:p>
            <a:r>
              <a:rPr lang="zh-CN" altLang="en-US" dirty="0">
                <a:latin typeface="宋体" pitchFamily="2" charset="-122"/>
              </a:rPr>
              <a:t>关系代数</a:t>
            </a:r>
          </a:p>
          <a:p>
            <a:pPr lvl="1"/>
            <a:r>
              <a:rPr lang="zh-CN" altLang="en-US" dirty="0">
                <a:latin typeface="宋体" pitchFamily="2" charset="-122"/>
              </a:rPr>
              <a:t>传统集合运算</a:t>
            </a:r>
          </a:p>
          <a:p>
            <a:pPr lvl="2"/>
            <a:r>
              <a:rPr lang="zh-CN" altLang="en-US" dirty="0">
                <a:latin typeface="宋体" pitchFamily="2" charset="-122"/>
              </a:rPr>
              <a:t>交</a:t>
            </a:r>
            <a:r>
              <a:rPr lang="en-US" altLang="zh-CN" dirty="0">
                <a:latin typeface="宋体" pitchFamily="2" charset="-122"/>
              </a:rPr>
              <a:t>(Intersection)</a:t>
            </a:r>
          </a:p>
          <a:p>
            <a:pPr lvl="3"/>
            <a:r>
              <a:rPr lang="zh-CN" altLang="en-US" dirty="0">
                <a:latin typeface="宋体" pitchFamily="2" charset="-122"/>
              </a:rPr>
              <a:t>关系</a:t>
            </a:r>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的交记作：</a:t>
            </a:r>
            <a:r>
              <a:rPr lang="en-US" altLang="zh-CN" dirty="0">
                <a:latin typeface="宋体" pitchFamily="2" charset="-122"/>
              </a:rPr>
              <a:t>R∩S</a:t>
            </a:r>
            <a:r>
              <a:rPr lang="zh-CN" altLang="en-US" dirty="0">
                <a:latin typeface="宋体" pitchFamily="2" charset="-122"/>
              </a:rPr>
              <a:t>，即属于</a:t>
            </a:r>
            <a:r>
              <a:rPr lang="en-US" altLang="zh-CN" dirty="0">
                <a:latin typeface="宋体" pitchFamily="2" charset="-122"/>
              </a:rPr>
              <a:t>R</a:t>
            </a:r>
            <a:r>
              <a:rPr lang="zh-CN" altLang="en-US" dirty="0">
                <a:latin typeface="宋体" pitchFamily="2" charset="-122"/>
              </a:rPr>
              <a:t>且属于</a:t>
            </a:r>
            <a:r>
              <a:rPr lang="en-US" altLang="zh-CN" dirty="0">
                <a:latin typeface="宋体" pitchFamily="2" charset="-122"/>
              </a:rPr>
              <a:t>S</a:t>
            </a:r>
            <a:r>
              <a:rPr lang="zh-CN" altLang="en-US" dirty="0">
                <a:latin typeface="宋体" pitchFamily="2" charset="-122"/>
              </a:rPr>
              <a:t>的所有元组。</a:t>
            </a:r>
          </a:p>
          <a:p>
            <a:pPr lvl="3"/>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应该有相同的目，即属性个数相同，类型相同。</a:t>
            </a:r>
          </a:p>
        </p:txBody>
      </p:sp>
      <p:graphicFrame>
        <p:nvGraphicFramePr>
          <p:cNvPr id="208977" name="Group 81"/>
          <p:cNvGraphicFramePr>
            <a:graphicFrameLocks noGrp="1"/>
          </p:cNvGraphicFramePr>
          <p:nvPr>
            <p:ph sz="half" idx="2"/>
            <p:extLst>
              <p:ext uri="{D42A27DB-BD31-4B8C-83A1-F6EECF244321}">
                <p14:modId xmlns:p14="http://schemas.microsoft.com/office/powerpoint/2010/main" val="2438865940"/>
              </p:ext>
            </p:extLst>
          </p:nvPr>
        </p:nvGraphicFramePr>
        <p:xfrm>
          <a:off x="1043608" y="4292312"/>
          <a:ext cx="1800225" cy="158496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8922" name="Text Box 26"/>
          <p:cNvSpPr txBox="1">
            <a:spLocks noChangeArrowheads="1"/>
          </p:cNvSpPr>
          <p:nvPr/>
        </p:nvSpPr>
        <p:spPr bwMode="auto">
          <a:xfrm>
            <a:off x="1547813" y="36449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R</a:t>
            </a:r>
            <a:r>
              <a:rPr kumimoji="1" lang="zh-CN" altLang="en-US" sz="2400" dirty="0">
                <a:latin typeface="Arial" charset="0"/>
                <a:ea typeface="黑体" pitchFamily="2" charset="-122"/>
              </a:rPr>
              <a:t>关系</a:t>
            </a:r>
          </a:p>
        </p:txBody>
      </p:sp>
      <p:graphicFrame>
        <p:nvGraphicFramePr>
          <p:cNvPr id="208978" name="Group 82"/>
          <p:cNvGraphicFramePr>
            <a:graphicFrameLocks noGrp="1"/>
          </p:cNvGraphicFramePr>
          <p:nvPr>
            <p:extLst>
              <p:ext uri="{D42A27DB-BD31-4B8C-83A1-F6EECF244321}">
                <p14:modId xmlns:p14="http://schemas.microsoft.com/office/powerpoint/2010/main" val="1359913785"/>
              </p:ext>
            </p:extLst>
          </p:nvPr>
        </p:nvGraphicFramePr>
        <p:xfrm>
          <a:off x="3707433" y="4292312"/>
          <a:ext cx="1800225" cy="158496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8945" name="Text Box 49"/>
          <p:cNvSpPr txBox="1">
            <a:spLocks noChangeArrowheads="1"/>
          </p:cNvSpPr>
          <p:nvPr/>
        </p:nvSpPr>
        <p:spPr bwMode="auto">
          <a:xfrm>
            <a:off x="4211638" y="36449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S</a:t>
            </a:r>
            <a:r>
              <a:rPr kumimoji="1" lang="zh-CN" altLang="en-US" sz="2400" dirty="0">
                <a:latin typeface="Arial" charset="0"/>
                <a:ea typeface="黑体" pitchFamily="2" charset="-122"/>
              </a:rPr>
              <a:t>关系</a:t>
            </a:r>
          </a:p>
        </p:txBody>
      </p:sp>
      <p:sp>
        <p:nvSpPr>
          <p:cNvPr id="208946" name="Text Box 50"/>
          <p:cNvSpPr txBox="1">
            <a:spLocks noChangeArrowheads="1"/>
          </p:cNvSpPr>
          <p:nvPr/>
        </p:nvSpPr>
        <p:spPr bwMode="auto">
          <a:xfrm>
            <a:off x="6659563" y="36449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R∩S</a:t>
            </a:r>
          </a:p>
        </p:txBody>
      </p:sp>
      <p:graphicFrame>
        <p:nvGraphicFramePr>
          <p:cNvPr id="208979" name="Group 83"/>
          <p:cNvGraphicFramePr>
            <a:graphicFrameLocks noGrp="1"/>
          </p:cNvGraphicFramePr>
          <p:nvPr>
            <p:extLst>
              <p:ext uri="{D42A27DB-BD31-4B8C-83A1-F6EECF244321}">
                <p14:modId xmlns:p14="http://schemas.microsoft.com/office/powerpoint/2010/main" val="3728182887"/>
              </p:ext>
            </p:extLst>
          </p:nvPr>
        </p:nvGraphicFramePr>
        <p:xfrm>
          <a:off x="6010895" y="4292312"/>
          <a:ext cx="1800225" cy="118872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0"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08968" name="Group 72"/>
          <p:cNvGrpSpPr>
            <a:grpSpLocks/>
          </p:cNvGrpSpPr>
          <p:nvPr/>
        </p:nvGrpSpPr>
        <p:grpSpPr bwMode="auto">
          <a:xfrm>
            <a:off x="5219700" y="1196975"/>
            <a:ext cx="2667000" cy="1143000"/>
            <a:chOff x="1776" y="2256"/>
            <a:chExt cx="1680" cy="720"/>
          </a:xfrm>
        </p:grpSpPr>
        <p:sp>
          <p:nvSpPr>
            <p:cNvPr id="208969" name="Oval 73" descr="宽上对角线"/>
            <p:cNvSpPr>
              <a:spLocks noChangeArrowheads="1"/>
            </p:cNvSpPr>
            <p:nvPr/>
          </p:nvSpPr>
          <p:spPr bwMode="auto">
            <a:xfrm>
              <a:off x="2352" y="2256"/>
              <a:ext cx="1104" cy="720"/>
            </a:xfrm>
            <a:prstGeom prst="ellipse">
              <a:avLst/>
            </a:prstGeom>
            <a:noFill/>
            <a:ln w="9525">
              <a:solidFill>
                <a:schemeClr val="tx1"/>
              </a:solidFill>
              <a:round/>
              <a:headEnd/>
              <a:tailEnd/>
            </a:ln>
            <a:effectLst/>
            <a:extLst>
              <a:ext uri="{909E8E84-426E-40DD-AFC4-6F175D3DCCD1}">
                <a14:hiddenFill xmlns:a14="http://schemas.microsoft.com/office/drawing/2010/main">
                  <a:pattFill prst="wdUpDiag">
                    <a:fgClr>
                      <a:schemeClr val="bg2"/>
                    </a:fgClr>
                    <a:bgClr>
                      <a:schemeClr val="hlink"/>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70" name="Oval 74" descr="宽上对角线"/>
            <p:cNvSpPr>
              <a:spLocks noChangeArrowheads="1"/>
            </p:cNvSpPr>
            <p:nvPr/>
          </p:nvSpPr>
          <p:spPr bwMode="auto">
            <a:xfrm>
              <a:off x="1776" y="2256"/>
              <a:ext cx="1104" cy="720"/>
            </a:xfrm>
            <a:prstGeom prst="ellipse">
              <a:avLst/>
            </a:prstGeom>
            <a:noFill/>
            <a:ln w="9525">
              <a:solidFill>
                <a:schemeClr val="tx1"/>
              </a:solidFill>
              <a:round/>
              <a:headEnd/>
              <a:tailEnd/>
            </a:ln>
            <a:effectLst/>
            <a:extLst>
              <a:ext uri="{909E8E84-426E-40DD-AFC4-6F175D3DCCD1}">
                <a14:hiddenFill xmlns:a14="http://schemas.microsoft.com/office/drawing/2010/main">
                  <a:pattFill prst="wdUpDiag">
                    <a:fgClr>
                      <a:schemeClr val="bg2"/>
                    </a:fgClr>
                    <a:bgClr>
                      <a:schemeClr val="hlink"/>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71" name="Oval 75" descr="宽上对角线"/>
            <p:cNvSpPr>
              <a:spLocks noChangeArrowheads="1"/>
            </p:cNvSpPr>
            <p:nvPr/>
          </p:nvSpPr>
          <p:spPr bwMode="auto">
            <a:xfrm>
              <a:off x="2352" y="2256"/>
              <a:ext cx="1104" cy="720"/>
            </a:xfrm>
            <a:prstGeom prst="ellipse">
              <a:avLst/>
            </a:prstGeom>
            <a:noFill/>
            <a:ln w="9525">
              <a:solidFill>
                <a:schemeClr val="tx1"/>
              </a:solidFill>
              <a:round/>
              <a:headEnd/>
              <a:tailEnd/>
            </a:ln>
            <a:effectLst/>
            <a:extLst>
              <a:ext uri="{909E8E84-426E-40DD-AFC4-6F175D3DCCD1}">
                <a14:hiddenFill xmlns:a14="http://schemas.microsoft.com/office/drawing/2010/main">
                  <a:pattFill prst="wdUpDiag">
                    <a:fgClr>
                      <a:schemeClr val="bg2"/>
                    </a:fgClr>
                    <a:bgClr>
                      <a:schemeClr val="hlink"/>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72" name="Oval 76"/>
            <p:cNvSpPr>
              <a:spLocks noChangeArrowheads="1"/>
            </p:cNvSpPr>
            <p:nvPr/>
          </p:nvSpPr>
          <p:spPr bwMode="auto">
            <a:xfrm>
              <a:off x="2352" y="2304"/>
              <a:ext cx="528" cy="624"/>
            </a:xfrm>
            <a:prstGeom prst="ellipse">
              <a:avLst/>
            </a:prstGeom>
            <a:pattFill prst="ltUpDiag">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73" name="Text Box 77"/>
            <p:cNvSpPr txBox="1">
              <a:spLocks noChangeArrowheads="1"/>
            </p:cNvSpPr>
            <p:nvPr/>
          </p:nvSpPr>
          <p:spPr bwMode="auto">
            <a:xfrm>
              <a:off x="2304" y="2419"/>
              <a:ext cx="7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b="1" dirty="0">
                  <a:latin typeface="Times New Roman" pitchFamily="18" charset="0"/>
                </a:rPr>
                <a:t>R</a:t>
              </a:r>
              <a:r>
                <a:rPr kumimoji="1" lang="en-US" altLang="zh-CN" sz="3200" b="1" dirty="0">
                  <a:latin typeface="Times New Roman" pitchFamily="18" charset="0"/>
                  <a:sym typeface="Symbol" pitchFamily="18" charset="2"/>
                </a:rPr>
                <a:t></a:t>
              </a:r>
              <a:r>
                <a:rPr kumimoji="1" lang="en-US" altLang="zh-CN" sz="3200" b="1" dirty="0">
                  <a:latin typeface="Times New Roman" pitchFamily="18" charset="0"/>
                </a:rPr>
                <a:t>S</a:t>
              </a:r>
              <a:endParaRPr kumimoji="1" lang="en-US" altLang="zh-CN" sz="3600" b="1" dirty="0">
                <a:latin typeface="Times New Roman" pitchFamily="18" charset="0"/>
              </a:endParaRPr>
            </a:p>
          </p:txBody>
        </p:sp>
      </p:grpSp>
    </p:spTree>
    <p:extLst>
      <p:ext uri="{BB962C8B-B14F-4D97-AF65-F5344CB8AC3E}">
        <p14:creationId xmlns:p14="http://schemas.microsoft.com/office/powerpoint/2010/main" val="565954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979"/>
                                        </p:tgtEl>
                                        <p:attrNameLst>
                                          <p:attrName>style.visibility</p:attrName>
                                        </p:attrNameLst>
                                      </p:cBhvr>
                                      <p:to>
                                        <p:strVal val="visible"/>
                                      </p:to>
                                    </p:set>
                                    <p:animEffect transition="in" filter="blinds(horizontal)">
                                      <p:cBhvr>
                                        <p:cTn id="7" dur="500"/>
                                        <p:tgtEl>
                                          <p:spTgt spid="208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type="body" sz="half" idx="1"/>
          </p:nvPr>
        </p:nvSpPr>
        <p:spPr>
          <a:xfrm>
            <a:off x="468313" y="1196975"/>
            <a:ext cx="8137525" cy="4464273"/>
          </a:xfrm>
        </p:spPr>
        <p:txBody>
          <a:bodyPr/>
          <a:lstStyle/>
          <a:p>
            <a:r>
              <a:rPr lang="zh-CN" altLang="en-US" dirty="0">
                <a:latin typeface="宋体" pitchFamily="2" charset="-122"/>
              </a:rPr>
              <a:t>关系模型的基本概念</a:t>
            </a:r>
          </a:p>
          <a:p>
            <a:pPr lvl="1"/>
            <a:r>
              <a:rPr kumimoji="1" lang="zh-CN" altLang="en-US" dirty="0">
                <a:latin typeface="宋体" pitchFamily="2" charset="-122"/>
              </a:rPr>
              <a:t>在关系模型中，无论是实体还是实体之间的联系都是由单一的结构类型即</a:t>
            </a:r>
            <a:r>
              <a:rPr kumimoji="1" lang="zh-CN" altLang="en-US" dirty="0">
                <a:solidFill>
                  <a:srgbClr val="FF0000"/>
                </a:solidFill>
                <a:latin typeface="宋体" pitchFamily="2" charset="-122"/>
              </a:rPr>
              <a:t>关系</a:t>
            </a:r>
            <a:r>
              <a:rPr kumimoji="1" lang="zh-CN" altLang="en-US" dirty="0">
                <a:latin typeface="宋体" pitchFamily="2" charset="-122"/>
              </a:rPr>
              <a:t>（或称为表）来表示的</a:t>
            </a:r>
          </a:p>
          <a:p>
            <a:pPr lvl="1"/>
            <a:r>
              <a:rPr kumimoji="1" lang="zh-CN" altLang="en-US" dirty="0">
                <a:latin typeface="宋体" pitchFamily="2" charset="-122"/>
              </a:rPr>
              <a:t>关系是关系模型的基础，关系模型是建立在</a:t>
            </a:r>
            <a:r>
              <a:rPr kumimoji="1" lang="zh-CN" altLang="en-US" dirty="0">
                <a:solidFill>
                  <a:srgbClr val="FF0000"/>
                </a:solidFill>
                <a:latin typeface="宋体" pitchFamily="2" charset="-122"/>
              </a:rPr>
              <a:t>集合</a:t>
            </a:r>
            <a:r>
              <a:rPr kumimoji="1" lang="zh-CN" altLang="en-US" dirty="0" smtClean="0">
                <a:solidFill>
                  <a:srgbClr val="FF0000"/>
                </a:solidFill>
                <a:latin typeface="宋体" pitchFamily="2" charset="-122"/>
              </a:rPr>
              <a:t>代数</a:t>
            </a:r>
            <a:r>
              <a:rPr kumimoji="1" lang="zh-CN" altLang="en-US" dirty="0" smtClean="0">
                <a:latin typeface="宋体" pitchFamily="2" charset="-122"/>
              </a:rPr>
              <a:t>（</a:t>
            </a:r>
            <a:r>
              <a:rPr kumimoji="1" lang="en-US" altLang="zh-CN" dirty="0" smtClean="0">
                <a:latin typeface="宋体" pitchFamily="2" charset="-122"/>
              </a:rPr>
              <a:t>Algebra </a:t>
            </a:r>
            <a:r>
              <a:rPr kumimoji="1" lang="en-US" altLang="zh-CN" dirty="0">
                <a:latin typeface="宋体" pitchFamily="2" charset="-122"/>
              </a:rPr>
              <a:t>of </a:t>
            </a:r>
            <a:r>
              <a:rPr kumimoji="1" lang="en-US" altLang="zh-CN" dirty="0" smtClean="0">
                <a:latin typeface="宋体" pitchFamily="2" charset="-122"/>
              </a:rPr>
              <a:t>Sets</a:t>
            </a:r>
            <a:r>
              <a:rPr kumimoji="1" lang="zh-CN" altLang="en-US" dirty="0" smtClean="0">
                <a:latin typeface="宋体" pitchFamily="2" charset="-122"/>
              </a:rPr>
              <a:t>）基础</a:t>
            </a:r>
            <a:r>
              <a:rPr kumimoji="1" lang="zh-CN" altLang="en-US" dirty="0">
                <a:latin typeface="宋体" pitchFamily="2" charset="-122"/>
              </a:rPr>
              <a:t>之上</a:t>
            </a:r>
          </a:p>
          <a:p>
            <a:pPr lvl="1"/>
            <a:r>
              <a:rPr kumimoji="1" lang="zh-CN" altLang="en-US" dirty="0">
                <a:latin typeface="宋体" pitchFamily="2" charset="-122"/>
              </a:rPr>
              <a:t>在关系的概念中，涉及到域、笛卡尔积、码（又称为键）等有关的概念。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dissolve">
                                      <p:cBhvr>
                                        <p:cTn id="7" dur="500"/>
                                        <p:tgtEl>
                                          <p:spTgt spid="10240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03">
                                            <p:txEl>
                                              <p:pRg st="1" end="1"/>
                                            </p:txEl>
                                          </p:spTgt>
                                        </p:tgtEl>
                                        <p:attrNameLst>
                                          <p:attrName>style.visibility</p:attrName>
                                        </p:attrNameLst>
                                      </p:cBhvr>
                                      <p:to>
                                        <p:strVal val="visible"/>
                                      </p:to>
                                    </p:set>
                                    <p:animEffect transition="in" filter="dissolve">
                                      <p:cBhvr>
                                        <p:cTn id="10" dur="500"/>
                                        <p:tgtEl>
                                          <p:spTgt spid="10240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03">
                                            <p:txEl>
                                              <p:pRg st="2" end="2"/>
                                            </p:txEl>
                                          </p:spTgt>
                                        </p:tgtEl>
                                        <p:attrNameLst>
                                          <p:attrName>style.visibility</p:attrName>
                                        </p:attrNameLst>
                                      </p:cBhvr>
                                      <p:to>
                                        <p:strVal val="visible"/>
                                      </p:to>
                                    </p:set>
                                    <p:animEffect transition="in" filter="dissolve">
                                      <p:cBhvr>
                                        <p:cTn id="13" dur="500"/>
                                        <p:tgtEl>
                                          <p:spTgt spid="10240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03">
                                            <p:txEl>
                                              <p:pRg st="3" end="3"/>
                                            </p:txEl>
                                          </p:spTgt>
                                        </p:tgtEl>
                                        <p:attrNameLst>
                                          <p:attrName>style.visibility</p:attrName>
                                        </p:attrNameLst>
                                      </p:cBhvr>
                                      <p:to>
                                        <p:strVal val="visible"/>
                                      </p:to>
                                    </p:set>
                                    <p:animEffect transition="in" filter="dissolve">
                                      <p:cBhvr>
                                        <p:cTn id="16" dur="500"/>
                                        <p:tgtEl>
                                          <p:spTgt spid="102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9" name="Rectangle 3"/>
          <p:cNvSpPr>
            <a:spLocks noGrp="1" noChangeArrowheads="1"/>
          </p:cNvSpPr>
          <p:nvPr>
            <p:ph type="body" sz="half" idx="1"/>
          </p:nvPr>
        </p:nvSpPr>
        <p:spPr>
          <a:xfrm>
            <a:off x="468313" y="1052513"/>
            <a:ext cx="8532812" cy="5157787"/>
          </a:xfrm>
        </p:spPr>
        <p:txBody>
          <a:bodyPr/>
          <a:lstStyle/>
          <a:p>
            <a:r>
              <a:rPr lang="zh-CN" altLang="en-US" dirty="0">
                <a:latin typeface="Arial" charset="0"/>
              </a:rPr>
              <a:t>关系代数</a:t>
            </a:r>
          </a:p>
          <a:p>
            <a:pPr lvl="1"/>
            <a:r>
              <a:rPr lang="zh-CN" altLang="en-US" dirty="0">
                <a:latin typeface="+mn-ea"/>
              </a:rPr>
              <a:t>传统集合运算</a:t>
            </a:r>
          </a:p>
          <a:p>
            <a:pPr lvl="2"/>
            <a:r>
              <a:rPr lang="zh-CN" altLang="en-US" dirty="0">
                <a:latin typeface="+mn-ea"/>
              </a:rPr>
              <a:t>并</a:t>
            </a:r>
            <a:r>
              <a:rPr lang="en-US" altLang="zh-CN" dirty="0">
                <a:latin typeface="+mn-ea"/>
              </a:rPr>
              <a:t>(Union)</a:t>
            </a:r>
          </a:p>
          <a:p>
            <a:pPr lvl="3"/>
            <a:r>
              <a:rPr lang="zh-CN" altLang="en-US" dirty="0">
                <a:latin typeface="+mn-ea"/>
              </a:rPr>
              <a:t>关系</a:t>
            </a:r>
            <a:r>
              <a:rPr lang="en-US" altLang="zh-CN" dirty="0">
                <a:latin typeface="+mn-ea"/>
              </a:rPr>
              <a:t>R</a:t>
            </a:r>
            <a:r>
              <a:rPr lang="zh-CN" altLang="en-US" dirty="0">
                <a:latin typeface="+mn-ea"/>
              </a:rPr>
              <a:t>和</a:t>
            </a:r>
            <a:r>
              <a:rPr lang="en-US" altLang="zh-CN" dirty="0">
                <a:latin typeface="+mn-ea"/>
              </a:rPr>
              <a:t>S</a:t>
            </a:r>
            <a:r>
              <a:rPr lang="zh-CN" altLang="en-US" dirty="0">
                <a:latin typeface="+mn-ea"/>
              </a:rPr>
              <a:t>的并记作：</a:t>
            </a:r>
            <a:r>
              <a:rPr lang="en-US" altLang="zh-CN" dirty="0">
                <a:latin typeface="+mn-ea"/>
              </a:rPr>
              <a:t>R∪S</a:t>
            </a:r>
            <a:r>
              <a:rPr lang="zh-CN" altLang="en-US" dirty="0">
                <a:latin typeface="+mn-ea"/>
              </a:rPr>
              <a:t>，即属于</a:t>
            </a:r>
            <a:r>
              <a:rPr lang="en-US" altLang="zh-CN" dirty="0">
                <a:latin typeface="+mn-ea"/>
              </a:rPr>
              <a:t>R</a:t>
            </a:r>
            <a:r>
              <a:rPr lang="zh-CN" altLang="en-US" dirty="0">
                <a:latin typeface="+mn-ea"/>
              </a:rPr>
              <a:t>或</a:t>
            </a:r>
            <a:r>
              <a:rPr lang="en-US" altLang="zh-CN" dirty="0">
                <a:latin typeface="+mn-ea"/>
              </a:rPr>
              <a:t>S</a:t>
            </a:r>
            <a:r>
              <a:rPr lang="zh-CN" altLang="en-US" dirty="0">
                <a:latin typeface="+mn-ea"/>
              </a:rPr>
              <a:t>的所有元组。</a:t>
            </a:r>
          </a:p>
          <a:p>
            <a:pPr lvl="3"/>
            <a:r>
              <a:rPr lang="en-US" altLang="zh-CN" dirty="0">
                <a:latin typeface="+mn-ea"/>
              </a:rPr>
              <a:t>R</a:t>
            </a:r>
            <a:r>
              <a:rPr lang="zh-CN" altLang="en-US" dirty="0">
                <a:latin typeface="+mn-ea"/>
              </a:rPr>
              <a:t>和</a:t>
            </a:r>
            <a:r>
              <a:rPr lang="en-US" altLang="zh-CN" dirty="0">
                <a:latin typeface="+mn-ea"/>
              </a:rPr>
              <a:t>S</a:t>
            </a:r>
            <a:r>
              <a:rPr lang="zh-CN" altLang="en-US" dirty="0">
                <a:latin typeface="+mn-ea"/>
              </a:rPr>
              <a:t>应该有相同的目，即属性个数相同，类型相同。</a:t>
            </a:r>
          </a:p>
        </p:txBody>
      </p:sp>
      <p:graphicFrame>
        <p:nvGraphicFramePr>
          <p:cNvPr id="203899" name="Group 123"/>
          <p:cNvGraphicFramePr>
            <a:graphicFrameLocks noGrp="1"/>
          </p:cNvGraphicFramePr>
          <p:nvPr>
            <p:ph sz="half" idx="2"/>
            <p:extLst>
              <p:ext uri="{D42A27DB-BD31-4B8C-83A1-F6EECF244321}">
                <p14:modId xmlns:p14="http://schemas.microsoft.com/office/powerpoint/2010/main" val="294679046"/>
              </p:ext>
            </p:extLst>
          </p:nvPr>
        </p:nvGraphicFramePr>
        <p:xfrm>
          <a:off x="1043608" y="3824064"/>
          <a:ext cx="1800225" cy="158496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3806" name="Text Box 30"/>
          <p:cNvSpPr txBox="1">
            <a:spLocks noChangeArrowheads="1"/>
          </p:cNvSpPr>
          <p:nvPr/>
        </p:nvSpPr>
        <p:spPr bwMode="auto">
          <a:xfrm>
            <a:off x="1404938" y="3259832"/>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R</a:t>
            </a:r>
            <a:r>
              <a:rPr kumimoji="1" lang="zh-CN" altLang="en-US" sz="2400" dirty="0">
                <a:latin typeface="Arial" charset="0"/>
                <a:ea typeface="黑体" pitchFamily="2" charset="-122"/>
              </a:rPr>
              <a:t>关系</a:t>
            </a:r>
          </a:p>
        </p:txBody>
      </p:sp>
      <p:graphicFrame>
        <p:nvGraphicFramePr>
          <p:cNvPr id="203900" name="Group 124"/>
          <p:cNvGraphicFramePr>
            <a:graphicFrameLocks noGrp="1"/>
          </p:cNvGraphicFramePr>
          <p:nvPr>
            <p:extLst>
              <p:ext uri="{D42A27DB-BD31-4B8C-83A1-F6EECF244321}">
                <p14:modId xmlns:p14="http://schemas.microsoft.com/office/powerpoint/2010/main" val="1708522981"/>
              </p:ext>
            </p:extLst>
          </p:nvPr>
        </p:nvGraphicFramePr>
        <p:xfrm>
          <a:off x="3707433" y="3824064"/>
          <a:ext cx="1800225" cy="158496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3829" name="Text Box 53"/>
          <p:cNvSpPr txBox="1">
            <a:spLocks noChangeArrowheads="1"/>
          </p:cNvSpPr>
          <p:nvPr/>
        </p:nvSpPr>
        <p:spPr bwMode="auto">
          <a:xfrm>
            <a:off x="4068763" y="3259832"/>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S</a:t>
            </a:r>
            <a:r>
              <a:rPr kumimoji="1" lang="zh-CN" altLang="en-US" sz="2400" dirty="0">
                <a:latin typeface="Arial" charset="0"/>
                <a:ea typeface="黑体" pitchFamily="2" charset="-122"/>
              </a:rPr>
              <a:t>关系</a:t>
            </a:r>
          </a:p>
        </p:txBody>
      </p:sp>
      <p:sp>
        <p:nvSpPr>
          <p:cNvPr id="203852" name="Text Box 76"/>
          <p:cNvSpPr txBox="1">
            <a:spLocks noChangeArrowheads="1"/>
          </p:cNvSpPr>
          <p:nvPr/>
        </p:nvSpPr>
        <p:spPr bwMode="auto">
          <a:xfrm>
            <a:off x="6516688" y="3259832"/>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Tahoma" pitchFamily="34" charset="0"/>
              </a:rPr>
              <a:t>R∪S</a:t>
            </a:r>
          </a:p>
        </p:txBody>
      </p:sp>
      <p:graphicFrame>
        <p:nvGraphicFramePr>
          <p:cNvPr id="203901" name="Group 125"/>
          <p:cNvGraphicFramePr>
            <a:graphicFrameLocks noGrp="1"/>
          </p:cNvGraphicFramePr>
          <p:nvPr>
            <p:extLst>
              <p:ext uri="{D42A27DB-BD31-4B8C-83A1-F6EECF244321}">
                <p14:modId xmlns:p14="http://schemas.microsoft.com/office/powerpoint/2010/main" val="4105058468"/>
              </p:ext>
            </p:extLst>
          </p:nvPr>
        </p:nvGraphicFramePr>
        <p:xfrm>
          <a:off x="6010895" y="3824064"/>
          <a:ext cx="1800225" cy="198120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03891" name="Group 115"/>
          <p:cNvGrpSpPr>
            <a:grpSpLocks/>
          </p:cNvGrpSpPr>
          <p:nvPr/>
        </p:nvGrpSpPr>
        <p:grpSpPr bwMode="auto">
          <a:xfrm>
            <a:off x="5364163" y="1125538"/>
            <a:ext cx="2667000" cy="1143000"/>
            <a:chOff x="1776" y="2256"/>
            <a:chExt cx="1680" cy="720"/>
          </a:xfrm>
        </p:grpSpPr>
        <p:sp>
          <p:nvSpPr>
            <p:cNvPr id="203892" name="Oval 116"/>
            <p:cNvSpPr>
              <a:spLocks noChangeArrowheads="1"/>
            </p:cNvSpPr>
            <p:nvPr/>
          </p:nvSpPr>
          <p:spPr bwMode="auto">
            <a:xfrm>
              <a:off x="2352" y="2256"/>
              <a:ext cx="1104" cy="720"/>
            </a:xfrm>
            <a:prstGeom prst="ellipse">
              <a:avLst/>
            </a:prstGeom>
            <a:pattFill prst="ltDnDiag">
              <a:fgClr>
                <a:srgbClr val="FF3300"/>
              </a:fgClr>
              <a:bgClr>
                <a:schemeClr val="accent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93" name="Oval 117"/>
            <p:cNvSpPr>
              <a:spLocks noChangeArrowheads="1"/>
            </p:cNvSpPr>
            <p:nvPr/>
          </p:nvSpPr>
          <p:spPr bwMode="auto">
            <a:xfrm>
              <a:off x="1776" y="2256"/>
              <a:ext cx="1104" cy="720"/>
            </a:xfrm>
            <a:prstGeom prst="ellipse">
              <a:avLst/>
            </a:prstGeom>
            <a:pattFill prst="ltDnDiag">
              <a:fgClr>
                <a:srgbClr val="FF3300"/>
              </a:fgClr>
              <a:bgClr>
                <a:schemeClr val="accent1"/>
              </a:bgClr>
            </a:patt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94" name="Oval 118" descr="宽上对角线"/>
            <p:cNvSpPr>
              <a:spLocks noChangeArrowheads="1"/>
            </p:cNvSpPr>
            <p:nvPr/>
          </p:nvSpPr>
          <p:spPr bwMode="auto">
            <a:xfrm>
              <a:off x="2352" y="2256"/>
              <a:ext cx="1104" cy="720"/>
            </a:xfrm>
            <a:prstGeom prst="ellipse">
              <a:avLst/>
            </a:prstGeom>
            <a:noFill/>
            <a:ln w="9525">
              <a:solidFill>
                <a:schemeClr val="tx1"/>
              </a:solidFill>
              <a:round/>
              <a:headEnd/>
              <a:tailEnd/>
            </a:ln>
            <a:effectLst/>
            <a:extLst>
              <a:ext uri="{909E8E84-426E-40DD-AFC4-6F175D3DCCD1}">
                <a14:hiddenFill xmlns:a14="http://schemas.microsoft.com/office/drawing/2010/main">
                  <a:pattFill prst="wdUpDiag">
                    <a:fgClr>
                      <a:schemeClr val="bg2"/>
                    </a:fgClr>
                    <a:bgClr>
                      <a:schemeClr val="hlink"/>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95" name="Text Box 119"/>
            <p:cNvSpPr txBox="1">
              <a:spLocks noChangeArrowheads="1"/>
            </p:cNvSpPr>
            <p:nvPr/>
          </p:nvSpPr>
          <p:spPr bwMode="auto">
            <a:xfrm>
              <a:off x="2304" y="2380"/>
              <a:ext cx="72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200" b="1" dirty="0">
                  <a:latin typeface="Times New Roman" pitchFamily="18" charset="0"/>
                </a:rPr>
                <a:t>R</a:t>
              </a:r>
              <a:r>
                <a:rPr kumimoji="1" lang="en-US" altLang="zh-CN" sz="3200" b="1" dirty="0">
                  <a:latin typeface="Times New Roman" pitchFamily="18" charset="0"/>
                  <a:sym typeface="Symbol" pitchFamily="18" charset="2"/>
                </a:rPr>
                <a:t></a:t>
              </a:r>
              <a:r>
                <a:rPr kumimoji="1" lang="en-US" altLang="zh-CN" sz="3200" b="1" dirty="0">
                  <a:latin typeface="Times New Roman" pitchFamily="18" charset="0"/>
                </a:rPr>
                <a:t>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901"/>
                                        </p:tgtEl>
                                        <p:attrNameLst>
                                          <p:attrName>style.visibility</p:attrName>
                                        </p:attrNameLst>
                                      </p:cBhvr>
                                      <p:to>
                                        <p:strVal val="visible"/>
                                      </p:to>
                                    </p:set>
                                    <p:animEffect transition="in" filter="blinds(horizontal)">
                                      <p:cBhvr>
                                        <p:cTn id="7" dur="500"/>
                                        <p:tgtEl>
                                          <p:spTgt spid="203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sz="half" idx="1"/>
          </p:nvPr>
        </p:nvSpPr>
        <p:spPr>
          <a:xfrm>
            <a:off x="395288" y="1052513"/>
            <a:ext cx="8532812" cy="5157787"/>
          </a:xfrm>
        </p:spPr>
        <p:txBody>
          <a:bodyPr/>
          <a:lstStyle/>
          <a:p>
            <a:r>
              <a:rPr lang="zh-CN" altLang="en-US" dirty="0">
                <a:latin typeface="宋体" pitchFamily="2" charset="-122"/>
              </a:rPr>
              <a:t>关系代数</a:t>
            </a:r>
          </a:p>
          <a:p>
            <a:pPr lvl="1"/>
            <a:r>
              <a:rPr lang="zh-CN" altLang="en-US" dirty="0">
                <a:latin typeface="宋体" pitchFamily="2" charset="-122"/>
              </a:rPr>
              <a:t>传统集合运算</a:t>
            </a:r>
          </a:p>
          <a:p>
            <a:pPr lvl="2"/>
            <a:r>
              <a:rPr lang="zh-CN" altLang="en-US" dirty="0">
                <a:latin typeface="宋体" pitchFamily="2" charset="-122"/>
              </a:rPr>
              <a:t>差</a:t>
            </a:r>
            <a:r>
              <a:rPr lang="en-US" altLang="zh-CN" dirty="0">
                <a:latin typeface="宋体" pitchFamily="2" charset="-122"/>
              </a:rPr>
              <a:t>(Difference)</a:t>
            </a:r>
          </a:p>
          <a:p>
            <a:pPr lvl="3"/>
            <a:r>
              <a:rPr lang="zh-CN" altLang="en-US" dirty="0">
                <a:latin typeface="宋体" pitchFamily="2" charset="-122"/>
              </a:rPr>
              <a:t>关系</a:t>
            </a:r>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的差记作：</a:t>
            </a:r>
            <a:r>
              <a:rPr lang="en-US" altLang="zh-CN" dirty="0">
                <a:latin typeface="宋体" pitchFamily="2" charset="-122"/>
              </a:rPr>
              <a:t>R-S</a:t>
            </a:r>
            <a:r>
              <a:rPr lang="zh-CN" altLang="en-US" dirty="0">
                <a:latin typeface="宋体" pitchFamily="2" charset="-122"/>
              </a:rPr>
              <a:t>，即属于</a:t>
            </a:r>
            <a:r>
              <a:rPr lang="en-US" altLang="zh-CN" dirty="0">
                <a:latin typeface="宋体" pitchFamily="2" charset="-122"/>
              </a:rPr>
              <a:t>R</a:t>
            </a:r>
            <a:r>
              <a:rPr lang="zh-CN" altLang="en-US" dirty="0">
                <a:latin typeface="宋体" pitchFamily="2" charset="-122"/>
              </a:rPr>
              <a:t>且不属于</a:t>
            </a:r>
            <a:r>
              <a:rPr lang="en-US" altLang="zh-CN" dirty="0">
                <a:latin typeface="宋体" pitchFamily="2" charset="-122"/>
              </a:rPr>
              <a:t>S</a:t>
            </a:r>
            <a:r>
              <a:rPr lang="zh-CN" altLang="en-US" dirty="0">
                <a:latin typeface="宋体" pitchFamily="2" charset="-122"/>
              </a:rPr>
              <a:t>的所有元组。</a:t>
            </a:r>
          </a:p>
          <a:p>
            <a:pPr lvl="3"/>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应该有相同的目，即属性个数相同，类型相同。</a:t>
            </a:r>
          </a:p>
        </p:txBody>
      </p:sp>
      <p:graphicFrame>
        <p:nvGraphicFramePr>
          <p:cNvPr id="206934" name="Group 86"/>
          <p:cNvGraphicFramePr>
            <a:graphicFrameLocks noGrp="1"/>
          </p:cNvGraphicFramePr>
          <p:nvPr>
            <p:ph sz="half" idx="2"/>
            <p:extLst>
              <p:ext uri="{D42A27DB-BD31-4B8C-83A1-F6EECF244321}">
                <p14:modId xmlns:p14="http://schemas.microsoft.com/office/powerpoint/2010/main" val="947530043"/>
              </p:ext>
            </p:extLst>
          </p:nvPr>
        </p:nvGraphicFramePr>
        <p:xfrm>
          <a:off x="971600" y="4221088"/>
          <a:ext cx="1800225" cy="158496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6874" name="Text Box 26"/>
          <p:cNvSpPr txBox="1">
            <a:spLocks noChangeArrowheads="1"/>
          </p:cNvSpPr>
          <p:nvPr/>
        </p:nvSpPr>
        <p:spPr bwMode="auto">
          <a:xfrm>
            <a:off x="1404938" y="357346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R</a:t>
            </a:r>
            <a:r>
              <a:rPr kumimoji="1" lang="zh-CN" altLang="en-US" sz="2400" dirty="0">
                <a:latin typeface="Arial" charset="0"/>
                <a:ea typeface="黑体" pitchFamily="2" charset="-122"/>
              </a:rPr>
              <a:t>关系</a:t>
            </a:r>
          </a:p>
        </p:txBody>
      </p:sp>
      <p:graphicFrame>
        <p:nvGraphicFramePr>
          <p:cNvPr id="206935" name="Group 87"/>
          <p:cNvGraphicFramePr>
            <a:graphicFrameLocks noGrp="1"/>
          </p:cNvGraphicFramePr>
          <p:nvPr>
            <p:extLst>
              <p:ext uri="{D42A27DB-BD31-4B8C-83A1-F6EECF244321}">
                <p14:modId xmlns:p14="http://schemas.microsoft.com/office/powerpoint/2010/main" val="1759876787"/>
              </p:ext>
            </p:extLst>
          </p:nvPr>
        </p:nvGraphicFramePr>
        <p:xfrm>
          <a:off x="3635425" y="4221088"/>
          <a:ext cx="1800225" cy="158496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6897" name="Text Box 49"/>
          <p:cNvSpPr txBox="1">
            <a:spLocks noChangeArrowheads="1"/>
          </p:cNvSpPr>
          <p:nvPr/>
        </p:nvSpPr>
        <p:spPr bwMode="auto">
          <a:xfrm>
            <a:off x="4068763" y="357346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S</a:t>
            </a:r>
            <a:r>
              <a:rPr kumimoji="1" lang="zh-CN" altLang="en-US" sz="2400" dirty="0">
                <a:latin typeface="Arial" charset="0"/>
                <a:ea typeface="黑体" pitchFamily="2" charset="-122"/>
              </a:rPr>
              <a:t>关系</a:t>
            </a:r>
          </a:p>
        </p:txBody>
      </p:sp>
      <p:sp>
        <p:nvSpPr>
          <p:cNvPr id="206898" name="Text Box 50"/>
          <p:cNvSpPr txBox="1">
            <a:spLocks noChangeArrowheads="1"/>
          </p:cNvSpPr>
          <p:nvPr/>
        </p:nvSpPr>
        <p:spPr bwMode="auto">
          <a:xfrm>
            <a:off x="6516688" y="357346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R-S</a:t>
            </a:r>
          </a:p>
        </p:txBody>
      </p:sp>
      <p:graphicFrame>
        <p:nvGraphicFramePr>
          <p:cNvPr id="206936" name="Group 88"/>
          <p:cNvGraphicFramePr>
            <a:graphicFrameLocks noGrp="1"/>
          </p:cNvGraphicFramePr>
          <p:nvPr>
            <p:extLst>
              <p:ext uri="{D42A27DB-BD31-4B8C-83A1-F6EECF244321}">
                <p14:modId xmlns:p14="http://schemas.microsoft.com/office/powerpoint/2010/main" val="1753189865"/>
              </p:ext>
            </p:extLst>
          </p:nvPr>
        </p:nvGraphicFramePr>
        <p:xfrm>
          <a:off x="5938887" y="4221088"/>
          <a:ext cx="1800225" cy="792480"/>
        </p:xfrm>
        <a:graphic>
          <a:graphicData uri="http://schemas.openxmlformats.org/drawingml/2006/table">
            <a:tbl>
              <a:tblPr/>
              <a:tblGrid>
                <a:gridCol w="600075">
                  <a:extLst>
                    <a:ext uri="{9D8B030D-6E8A-4147-A177-3AD203B41FA5}">
                      <a16:colId xmlns:a16="http://schemas.microsoft.com/office/drawing/2014/main" val="20000"/>
                    </a:ext>
                  </a:extLst>
                </a:gridCol>
                <a:gridCol w="600075">
                  <a:extLst>
                    <a:ext uri="{9D8B030D-6E8A-4147-A177-3AD203B41FA5}">
                      <a16:colId xmlns:a16="http://schemas.microsoft.com/office/drawing/2014/main" val="20001"/>
                    </a:ext>
                  </a:extLst>
                </a:gridCol>
                <a:gridCol w="600075">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06926" name="Group 78"/>
          <p:cNvGrpSpPr>
            <a:grpSpLocks/>
          </p:cNvGrpSpPr>
          <p:nvPr/>
        </p:nvGrpSpPr>
        <p:grpSpPr bwMode="auto">
          <a:xfrm>
            <a:off x="4859338" y="981075"/>
            <a:ext cx="2971800" cy="1143000"/>
            <a:chOff x="1776" y="2256"/>
            <a:chExt cx="1872" cy="720"/>
          </a:xfrm>
        </p:grpSpPr>
        <p:sp>
          <p:nvSpPr>
            <p:cNvPr id="206927" name="Oval 79"/>
            <p:cNvSpPr>
              <a:spLocks noChangeArrowheads="1"/>
            </p:cNvSpPr>
            <p:nvPr/>
          </p:nvSpPr>
          <p:spPr bwMode="auto">
            <a:xfrm>
              <a:off x="1776" y="2256"/>
              <a:ext cx="1104" cy="720"/>
            </a:xfrm>
            <a:prstGeom prst="ellipse">
              <a:avLst/>
            </a:prstGeom>
            <a:pattFill prst="ltUpDiag">
              <a:fgClr>
                <a:schemeClr val="tx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28" name="Oval 80"/>
            <p:cNvSpPr>
              <a:spLocks noChangeArrowheads="1"/>
            </p:cNvSpPr>
            <p:nvPr/>
          </p:nvSpPr>
          <p:spPr bwMode="auto">
            <a:xfrm>
              <a:off x="2544" y="2256"/>
              <a:ext cx="1104" cy="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29" name="Text Box 81"/>
            <p:cNvSpPr txBox="1">
              <a:spLocks noChangeArrowheads="1"/>
            </p:cNvSpPr>
            <p:nvPr/>
          </p:nvSpPr>
          <p:spPr bwMode="auto">
            <a:xfrm>
              <a:off x="1872" y="2380"/>
              <a:ext cx="72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3600" b="1" dirty="0">
                  <a:latin typeface="Times New Roman" pitchFamily="18" charset="0"/>
                </a:rPr>
                <a:t>R</a:t>
              </a:r>
              <a:r>
                <a:rPr kumimoji="1" lang="en-US" altLang="zh-CN" sz="3600" b="1" dirty="0">
                  <a:latin typeface="Times New Roman" pitchFamily="18" charset="0"/>
                  <a:sym typeface="Symbol" pitchFamily="18" charset="2"/>
                </a:rPr>
                <a:t></a:t>
              </a:r>
              <a:r>
                <a:rPr kumimoji="1" lang="en-US" altLang="zh-CN" sz="3600" b="1" dirty="0">
                  <a:latin typeface="Times New Roman" pitchFamily="18" charset="0"/>
                </a:rPr>
                <a:t>S</a:t>
              </a:r>
            </a:p>
          </p:txBody>
        </p:sp>
        <p:sp>
          <p:nvSpPr>
            <p:cNvPr id="206930" name="Oval 82"/>
            <p:cNvSpPr>
              <a:spLocks noChangeArrowheads="1"/>
            </p:cNvSpPr>
            <p:nvPr/>
          </p:nvSpPr>
          <p:spPr bwMode="auto">
            <a:xfrm>
              <a:off x="1776" y="2256"/>
              <a:ext cx="1104" cy="72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936"/>
                                        </p:tgtEl>
                                        <p:attrNameLst>
                                          <p:attrName>style.visibility</p:attrName>
                                        </p:attrNameLst>
                                      </p:cBhvr>
                                      <p:to>
                                        <p:strVal val="visible"/>
                                      </p:to>
                                    </p:set>
                                    <p:animEffect transition="in" filter="blinds(horizontal)">
                                      <p:cBhvr>
                                        <p:cTn id="7" dur="500"/>
                                        <p:tgtEl>
                                          <p:spTgt spid="206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7" name="Rectangle 3"/>
          <p:cNvSpPr>
            <a:spLocks noGrp="1" noChangeArrowheads="1"/>
          </p:cNvSpPr>
          <p:nvPr>
            <p:ph type="body" sz="half" idx="1"/>
          </p:nvPr>
        </p:nvSpPr>
        <p:spPr>
          <a:xfrm>
            <a:off x="395288" y="1125538"/>
            <a:ext cx="8532812" cy="5157787"/>
          </a:xfrm>
        </p:spPr>
        <p:txBody>
          <a:bodyPr/>
          <a:lstStyle/>
          <a:p>
            <a:r>
              <a:rPr lang="zh-CN" altLang="en-US" dirty="0">
                <a:latin typeface="宋体" pitchFamily="2" charset="-122"/>
              </a:rPr>
              <a:t>关系代数</a:t>
            </a:r>
          </a:p>
          <a:p>
            <a:pPr lvl="1"/>
            <a:r>
              <a:rPr lang="zh-CN" altLang="en-US" dirty="0">
                <a:latin typeface="宋体" pitchFamily="2" charset="-122"/>
              </a:rPr>
              <a:t>笛卡儿积</a:t>
            </a:r>
            <a:r>
              <a:rPr lang="en-US" altLang="zh-CN" dirty="0">
                <a:latin typeface="宋体" pitchFamily="2" charset="-122"/>
              </a:rPr>
              <a:t>(Cartesian Product)</a:t>
            </a:r>
          </a:p>
          <a:p>
            <a:pPr lvl="2"/>
            <a:r>
              <a:rPr lang="en-US" altLang="zh-CN" dirty="0">
                <a:latin typeface="宋体" pitchFamily="2" charset="-122"/>
              </a:rPr>
              <a:t>n</a:t>
            </a:r>
            <a:r>
              <a:rPr lang="zh-CN" altLang="en-US" dirty="0">
                <a:latin typeface="宋体" pitchFamily="2" charset="-122"/>
              </a:rPr>
              <a:t>目关系</a:t>
            </a:r>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m</a:t>
            </a:r>
            <a:r>
              <a:rPr lang="zh-CN" altLang="en-US" dirty="0">
                <a:latin typeface="宋体" pitchFamily="2" charset="-122"/>
              </a:rPr>
              <a:t>目关系</a:t>
            </a:r>
            <a:r>
              <a:rPr lang="en-US" altLang="zh-CN" dirty="0">
                <a:latin typeface="宋体" pitchFamily="2" charset="-122"/>
              </a:rPr>
              <a:t>S</a:t>
            </a:r>
            <a:r>
              <a:rPr lang="zh-CN" altLang="en-US" dirty="0">
                <a:latin typeface="宋体" pitchFamily="2" charset="-122"/>
              </a:rPr>
              <a:t>的</a:t>
            </a:r>
            <a:r>
              <a:rPr lang="zh-CN" altLang="en-US" dirty="0">
                <a:solidFill>
                  <a:srgbClr val="FF0000"/>
                </a:solidFill>
                <a:latin typeface="宋体" pitchFamily="2" charset="-122"/>
              </a:rPr>
              <a:t>广义笛卡儿积</a:t>
            </a:r>
            <a:r>
              <a:rPr lang="zh-CN" altLang="en-US" dirty="0">
                <a:latin typeface="宋体" pitchFamily="2" charset="-122"/>
              </a:rPr>
              <a:t>为</a:t>
            </a:r>
            <a:r>
              <a:rPr lang="en-US" altLang="zh-CN" dirty="0" err="1">
                <a:latin typeface="宋体" pitchFamily="2" charset="-122"/>
              </a:rPr>
              <a:t>n+m</a:t>
            </a:r>
            <a:r>
              <a:rPr lang="zh-CN" altLang="en-US" dirty="0">
                <a:latin typeface="宋体" pitchFamily="2" charset="-122"/>
              </a:rPr>
              <a:t>目关系，记作</a:t>
            </a:r>
            <a:r>
              <a:rPr lang="en-US" altLang="zh-CN" dirty="0">
                <a:latin typeface="宋体" pitchFamily="2" charset="-122"/>
              </a:rPr>
              <a:t>R×S</a:t>
            </a:r>
          </a:p>
          <a:p>
            <a:pPr lvl="3"/>
            <a:r>
              <a:rPr lang="zh-CN" altLang="en-US" dirty="0">
                <a:latin typeface="宋体" pitchFamily="2" charset="-122"/>
              </a:rPr>
              <a:t>其中</a:t>
            </a:r>
          </a:p>
          <a:p>
            <a:pPr lvl="4"/>
            <a:r>
              <a:rPr lang="zh-CN" altLang="en-US" dirty="0">
                <a:latin typeface="宋体" pitchFamily="2" charset="-122"/>
              </a:rPr>
              <a:t>前</a:t>
            </a:r>
            <a:r>
              <a:rPr lang="en-US" altLang="zh-CN" dirty="0">
                <a:latin typeface="宋体" pitchFamily="2" charset="-122"/>
              </a:rPr>
              <a:t>n</a:t>
            </a:r>
            <a:r>
              <a:rPr lang="zh-CN" altLang="en-US" dirty="0">
                <a:latin typeface="宋体" pitchFamily="2" charset="-122"/>
              </a:rPr>
              <a:t>个属性为</a:t>
            </a:r>
            <a:r>
              <a:rPr lang="en-US" altLang="zh-CN" dirty="0">
                <a:latin typeface="宋体" pitchFamily="2" charset="-122"/>
              </a:rPr>
              <a:t>R</a:t>
            </a:r>
            <a:r>
              <a:rPr lang="zh-CN" altLang="en-US" dirty="0">
                <a:latin typeface="宋体" pitchFamily="2" charset="-122"/>
              </a:rPr>
              <a:t>的属性集，后</a:t>
            </a:r>
            <a:r>
              <a:rPr lang="en-US" altLang="zh-CN" dirty="0">
                <a:latin typeface="宋体" pitchFamily="2" charset="-122"/>
              </a:rPr>
              <a:t>m</a:t>
            </a:r>
            <a:r>
              <a:rPr lang="zh-CN" altLang="en-US" dirty="0">
                <a:latin typeface="宋体" pitchFamily="2" charset="-122"/>
              </a:rPr>
              <a:t>个属性为</a:t>
            </a:r>
            <a:r>
              <a:rPr lang="en-US" altLang="zh-CN" dirty="0">
                <a:latin typeface="宋体" pitchFamily="2" charset="-122"/>
              </a:rPr>
              <a:t>S</a:t>
            </a:r>
            <a:r>
              <a:rPr lang="zh-CN" altLang="en-US" dirty="0">
                <a:latin typeface="宋体" pitchFamily="2" charset="-122"/>
              </a:rPr>
              <a:t>的属性集</a:t>
            </a:r>
          </a:p>
          <a:p>
            <a:pPr lvl="4"/>
            <a:r>
              <a:rPr lang="en-US" altLang="zh-CN" dirty="0">
                <a:latin typeface="宋体" pitchFamily="2" charset="-122"/>
              </a:rPr>
              <a:t>R×S</a:t>
            </a:r>
            <a:r>
              <a:rPr lang="zh-CN" altLang="en-US" dirty="0">
                <a:latin typeface="宋体" pitchFamily="2" charset="-122"/>
              </a:rPr>
              <a:t>中的每个元组为每一个</a:t>
            </a:r>
            <a:r>
              <a:rPr lang="en-US" altLang="zh-CN" dirty="0">
                <a:latin typeface="宋体" pitchFamily="2" charset="-122"/>
              </a:rPr>
              <a:t>R</a:t>
            </a:r>
            <a:r>
              <a:rPr lang="zh-CN" altLang="en-US" dirty="0">
                <a:latin typeface="宋体" pitchFamily="2" charset="-122"/>
              </a:rPr>
              <a:t>元组与所有</a:t>
            </a:r>
            <a:r>
              <a:rPr lang="en-US" altLang="zh-CN" dirty="0">
                <a:latin typeface="宋体" pitchFamily="2" charset="-122"/>
              </a:rPr>
              <a:t>S</a:t>
            </a:r>
            <a:r>
              <a:rPr lang="zh-CN" altLang="en-US" dirty="0">
                <a:latin typeface="宋体" pitchFamily="2" charset="-122"/>
              </a:rPr>
              <a:t>元组的组合</a:t>
            </a:r>
          </a:p>
          <a:p>
            <a:pPr lvl="2"/>
            <a:r>
              <a:rPr lang="zh-CN" altLang="en-US" dirty="0">
                <a:latin typeface="宋体" pitchFamily="2" charset="-122"/>
              </a:rPr>
              <a:t>若</a:t>
            </a:r>
            <a:r>
              <a:rPr lang="en-US" altLang="zh-CN" dirty="0">
                <a:latin typeface="宋体" pitchFamily="2" charset="-122"/>
              </a:rPr>
              <a:t>R</a:t>
            </a:r>
            <a:r>
              <a:rPr lang="zh-CN" altLang="en-US" dirty="0">
                <a:latin typeface="宋体" pitchFamily="2" charset="-122"/>
              </a:rPr>
              <a:t>有</a:t>
            </a:r>
            <a:r>
              <a:rPr lang="en-US" altLang="zh-CN" dirty="0">
                <a:latin typeface="宋体" pitchFamily="2" charset="-122"/>
              </a:rPr>
              <a:t>K1</a:t>
            </a:r>
            <a:r>
              <a:rPr lang="zh-CN" altLang="en-US" dirty="0">
                <a:latin typeface="宋体" pitchFamily="2" charset="-122"/>
              </a:rPr>
              <a:t>个元组，</a:t>
            </a:r>
            <a:r>
              <a:rPr lang="en-US" altLang="zh-CN" dirty="0">
                <a:latin typeface="宋体" pitchFamily="2" charset="-122"/>
              </a:rPr>
              <a:t>S</a:t>
            </a:r>
            <a:r>
              <a:rPr lang="zh-CN" altLang="en-US" dirty="0">
                <a:latin typeface="宋体" pitchFamily="2" charset="-122"/>
              </a:rPr>
              <a:t>有</a:t>
            </a:r>
            <a:r>
              <a:rPr lang="en-US" altLang="zh-CN" dirty="0">
                <a:latin typeface="宋体" pitchFamily="2" charset="-122"/>
              </a:rPr>
              <a:t>K2</a:t>
            </a:r>
            <a:r>
              <a:rPr lang="zh-CN" altLang="en-US" dirty="0">
                <a:latin typeface="宋体" pitchFamily="2" charset="-122"/>
              </a:rPr>
              <a:t>个元组，则</a:t>
            </a:r>
            <a:r>
              <a:rPr lang="en-US" altLang="zh-CN" dirty="0">
                <a:latin typeface="宋体" pitchFamily="2" charset="-122"/>
              </a:rPr>
              <a:t>R×S</a:t>
            </a:r>
            <a:r>
              <a:rPr lang="zh-CN" altLang="en-US" dirty="0">
                <a:latin typeface="宋体" pitchFamily="2" charset="-122"/>
              </a:rPr>
              <a:t>共有</a:t>
            </a:r>
            <a:r>
              <a:rPr lang="en-US" altLang="zh-CN" dirty="0">
                <a:latin typeface="宋体" pitchFamily="2" charset="-122"/>
              </a:rPr>
              <a:t>K1×K2</a:t>
            </a:r>
            <a:r>
              <a:rPr lang="zh-CN" altLang="en-US" dirty="0">
                <a:latin typeface="宋体" pitchFamily="2" charset="-122"/>
              </a:rPr>
              <a:t>个元组</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84004" name="Group 4"/>
          <p:cNvGraphicFramePr>
            <a:graphicFrameLocks noGrp="1"/>
          </p:cNvGraphicFramePr>
          <p:nvPr>
            <p:ph sz="half" idx="2"/>
            <p:extLst>
              <p:ext uri="{D42A27DB-BD31-4B8C-83A1-F6EECF244321}">
                <p14:modId xmlns:p14="http://schemas.microsoft.com/office/powerpoint/2010/main" val="3547517218"/>
              </p:ext>
            </p:extLst>
          </p:nvPr>
        </p:nvGraphicFramePr>
        <p:xfrm>
          <a:off x="539552" y="1879456"/>
          <a:ext cx="1728986" cy="1188720"/>
        </p:xfrm>
        <a:graphic>
          <a:graphicData uri="http://schemas.openxmlformats.org/drawingml/2006/table">
            <a:tbl>
              <a:tblPr/>
              <a:tblGrid>
                <a:gridCol w="575723">
                  <a:extLst>
                    <a:ext uri="{9D8B030D-6E8A-4147-A177-3AD203B41FA5}">
                      <a16:colId xmlns:a16="http://schemas.microsoft.com/office/drawing/2014/main" val="20000"/>
                    </a:ext>
                  </a:extLst>
                </a:gridCol>
                <a:gridCol w="577539">
                  <a:extLst>
                    <a:ext uri="{9D8B030D-6E8A-4147-A177-3AD203B41FA5}">
                      <a16:colId xmlns:a16="http://schemas.microsoft.com/office/drawing/2014/main" val="20001"/>
                    </a:ext>
                  </a:extLst>
                </a:gridCol>
                <a:gridCol w="575724">
                  <a:extLst>
                    <a:ext uri="{9D8B030D-6E8A-4147-A177-3AD203B41FA5}">
                      <a16:colId xmlns:a16="http://schemas.microsoft.com/office/drawing/2014/main" val="20002"/>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4022" name="Text Box 22"/>
          <p:cNvSpPr txBox="1">
            <a:spLocks noChangeArrowheads="1"/>
          </p:cNvSpPr>
          <p:nvPr/>
        </p:nvSpPr>
        <p:spPr bwMode="auto">
          <a:xfrm>
            <a:off x="900113" y="11255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R</a:t>
            </a:r>
            <a:r>
              <a:rPr kumimoji="1" lang="zh-CN" altLang="en-US" sz="2400" dirty="0">
                <a:latin typeface="Arial" charset="0"/>
                <a:ea typeface="黑体" pitchFamily="2" charset="-122"/>
              </a:rPr>
              <a:t>关系</a:t>
            </a:r>
          </a:p>
        </p:txBody>
      </p:sp>
      <p:graphicFrame>
        <p:nvGraphicFramePr>
          <p:cNvPr id="384023" name="Group 23"/>
          <p:cNvGraphicFramePr>
            <a:graphicFrameLocks noGrp="1"/>
          </p:cNvGraphicFramePr>
          <p:nvPr>
            <p:extLst>
              <p:ext uri="{D42A27DB-BD31-4B8C-83A1-F6EECF244321}">
                <p14:modId xmlns:p14="http://schemas.microsoft.com/office/powerpoint/2010/main" val="2097574648"/>
              </p:ext>
            </p:extLst>
          </p:nvPr>
        </p:nvGraphicFramePr>
        <p:xfrm>
          <a:off x="2627982" y="1879456"/>
          <a:ext cx="1656706" cy="1585595"/>
        </p:xfrm>
        <a:graphic>
          <a:graphicData uri="http://schemas.openxmlformats.org/drawingml/2006/table">
            <a:tbl>
              <a:tblPr/>
              <a:tblGrid>
                <a:gridCol w="552815">
                  <a:extLst>
                    <a:ext uri="{9D8B030D-6E8A-4147-A177-3AD203B41FA5}">
                      <a16:colId xmlns:a16="http://schemas.microsoft.com/office/drawing/2014/main" val="20000"/>
                    </a:ext>
                  </a:extLst>
                </a:gridCol>
                <a:gridCol w="551076">
                  <a:extLst>
                    <a:ext uri="{9D8B030D-6E8A-4147-A177-3AD203B41FA5}">
                      <a16:colId xmlns:a16="http://schemas.microsoft.com/office/drawing/2014/main" val="20001"/>
                    </a:ext>
                  </a:extLst>
                </a:gridCol>
                <a:gridCol w="552815">
                  <a:extLst>
                    <a:ext uri="{9D8B030D-6E8A-4147-A177-3AD203B41FA5}">
                      <a16:colId xmlns:a16="http://schemas.microsoft.com/office/drawing/2014/main" val="20002"/>
                    </a:ext>
                  </a:extLst>
                </a:gridCol>
              </a:tblGrid>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4045" name="Text Box 45"/>
          <p:cNvSpPr txBox="1">
            <a:spLocks noChangeArrowheads="1"/>
          </p:cNvSpPr>
          <p:nvPr/>
        </p:nvSpPr>
        <p:spPr bwMode="auto">
          <a:xfrm>
            <a:off x="2915543" y="11255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latin typeface="Arial" charset="0"/>
                <a:ea typeface="黑体" pitchFamily="2" charset="-122"/>
              </a:rPr>
              <a:t>S</a:t>
            </a:r>
            <a:r>
              <a:rPr kumimoji="1" lang="zh-CN" altLang="en-US" sz="2400" dirty="0">
                <a:latin typeface="Arial" charset="0"/>
                <a:ea typeface="黑体" pitchFamily="2" charset="-122"/>
              </a:rPr>
              <a:t>关系</a:t>
            </a:r>
          </a:p>
        </p:txBody>
      </p:sp>
      <p:sp>
        <p:nvSpPr>
          <p:cNvPr id="384046" name="Text Box 46"/>
          <p:cNvSpPr txBox="1">
            <a:spLocks noChangeArrowheads="1"/>
          </p:cNvSpPr>
          <p:nvPr/>
        </p:nvSpPr>
        <p:spPr bwMode="auto">
          <a:xfrm>
            <a:off x="5795863" y="1125538"/>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dirty="0">
                <a:latin typeface="Arial" charset="0"/>
                <a:ea typeface="黑体" pitchFamily="2" charset="-122"/>
              </a:rPr>
              <a:t>R×S</a:t>
            </a:r>
          </a:p>
        </p:txBody>
      </p:sp>
      <p:graphicFrame>
        <p:nvGraphicFramePr>
          <p:cNvPr id="384047" name="Group 47"/>
          <p:cNvGraphicFramePr>
            <a:graphicFrameLocks noGrp="1"/>
          </p:cNvGraphicFramePr>
          <p:nvPr>
            <p:extLst>
              <p:ext uri="{D42A27DB-BD31-4B8C-83A1-F6EECF244321}">
                <p14:modId xmlns:p14="http://schemas.microsoft.com/office/powerpoint/2010/main" val="3151727568"/>
              </p:ext>
            </p:extLst>
          </p:nvPr>
        </p:nvGraphicFramePr>
        <p:xfrm>
          <a:off x="4644008" y="1879456"/>
          <a:ext cx="3384377" cy="2773680"/>
        </p:xfrm>
        <a:graphic>
          <a:graphicData uri="http://schemas.openxmlformats.org/drawingml/2006/table">
            <a:tbl>
              <a:tblPr/>
              <a:tblGrid>
                <a:gridCol w="563175">
                  <a:extLst>
                    <a:ext uri="{9D8B030D-6E8A-4147-A177-3AD203B41FA5}">
                      <a16:colId xmlns:a16="http://schemas.microsoft.com/office/drawing/2014/main" val="20000"/>
                    </a:ext>
                  </a:extLst>
                </a:gridCol>
                <a:gridCol w="564951">
                  <a:extLst>
                    <a:ext uri="{9D8B030D-6E8A-4147-A177-3AD203B41FA5}">
                      <a16:colId xmlns:a16="http://schemas.microsoft.com/office/drawing/2014/main" val="20001"/>
                    </a:ext>
                  </a:extLst>
                </a:gridCol>
                <a:gridCol w="563174">
                  <a:extLst>
                    <a:ext uri="{9D8B030D-6E8A-4147-A177-3AD203B41FA5}">
                      <a16:colId xmlns:a16="http://schemas.microsoft.com/office/drawing/2014/main" val="20002"/>
                    </a:ext>
                  </a:extLst>
                </a:gridCol>
                <a:gridCol w="564951">
                  <a:extLst>
                    <a:ext uri="{9D8B030D-6E8A-4147-A177-3AD203B41FA5}">
                      <a16:colId xmlns:a16="http://schemas.microsoft.com/office/drawing/2014/main" val="20003"/>
                    </a:ext>
                  </a:extLst>
                </a:gridCol>
                <a:gridCol w="563175">
                  <a:extLst>
                    <a:ext uri="{9D8B030D-6E8A-4147-A177-3AD203B41FA5}">
                      <a16:colId xmlns:a16="http://schemas.microsoft.com/office/drawing/2014/main" val="20004"/>
                    </a:ext>
                  </a:extLst>
                </a:gridCol>
                <a:gridCol w="564951">
                  <a:extLst>
                    <a:ext uri="{9D8B030D-6E8A-4147-A177-3AD203B41FA5}">
                      <a16:colId xmlns:a16="http://schemas.microsoft.com/office/drawing/2014/main" val="20005"/>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4047"/>
                                        </p:tgtEl>
                                        <p:attrNameLst>
                                          <p:attrName>style.visibility</p:attrName>
                                        </p:attrNameLst>
                                      </p:cBhvr>
                                      <p:to>
                                        <p:strVal val="visible"/>
                                      </p:to>
                                    </p:set>
                                    <p:animEffect transition="in" filter="blinds(horizontal)">
                                      <p:cBhvr>
                                        <p:cTn id="7" dur="500"/>
                                        <p:tgtEl>
                                          <p:spTgt spid="384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5043" name="Rectangle 3"/>
              <p:cNvSpPr>
                <a:spLocks noGrp="1" noChangeArrowheads="1"/>
              </p:cNvSpPr>
              <p:nvPr>
                <p:ph type="body" sz="half" idx="1"/>
              </p:nvPr>
            </p:nvSpPr>
            <p:spPr>
              <a:xfrm>
                <a:off x="0" y="1052513"/>
                <a:ext cx="9144000" cy="5157787"/>
              </a:xfrm>
            </p:spPr>
            <p:txBody>
              <a:bodyPr/>
              <a:lstStyle/>
              <a:p>
                <a:r>
                  <a:rPr lang="zh-CN" altLang="en-US" dirty="0" smtClean="0">
                    <a:latin typeface="宋体" pitchFamily="2" charset="-122"/>
                  </a:rPr>
                  <a:t>关系代数</a:t>
                </a:r>
              </a:p>
              <a:p>
                <a:pPr lvl="1"/>
                <a:r>
                  <a:rPr lang="zh-CN" altLang="en-US" dirty="0">
                    <a:latin typeface="宋体" pitchFamily="2" charset="-122"/>
                  </a:rPr>
                  <a:t>专门的关系运算</a:t>
                </a:r>
              </a:p>
              <a:p>
                <a:pPr lvl="2"/>
                <a:r>
                  <a:rPr lang="zh-CN" altLang="en-US" dirty="0">
                    <a:latin typeface="宋体" pitchFamily="2" charset="-122"/>
                  </a:rPr>
                  <a:t>选择</a:t>
                </a:r>
                <a:r>
                  <a:rPr lang="en-US" altLang="zh-CN" dirty="0">
                    <a:latin typeface="宋体" pitchFamily="2" charset="-122"/>
                  </a:rPr>
                  <a:t>(Selection)</a:t>
                </a:r>
              </a:p>
              <a:p>
                <a:pPr lvl="3"/>
                <a:r>
                  <a:rPr lang="zh-CN" altLang="en-US" dirty="0">
                    <a:latin typeface="宋体" pitchFamily="2" charset="-122"/>
                  </a:rPr>
                  <a:t>在关系</a:t>
                </a:r>
                <a:r>
                  <a:rPr lang="en-US" altLang="zh-CN" dirty="0">
                    <a:latin typeface="宋体" pitchFamily="2" charset="-122"/>
                  </a:rPr>
                  <a:t>R</a:t>
                </a:r>
                <a:r>
                  <a:rPr lang="zh-CN" altLang="en-US" dirty="0">
                    <a:latin typeface="宋体" pitchFamily="2" charset="-122"/>
                  </a:rPr>
                  <a:t>中选择满足条件的元组，记作</a:t>
                </a:r>
                <a:r>
                  <a:rPr lang="zh-CN" altLang="en-US" dirty="0" smtClean="0">
                    <a:latin typeface="宋体" pitchFamily="2" charset="-122"/>
                  </a:rPr>
                  <a:t>：</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a:rPr>
                          <m:t>𝝈</m:t>
                        </m:r>
                      </m:e>
                      <m:sub>
                        <m:r>
                          <a:rPr lang="zh-CN" altLang="en-US" i="1" smtClean="0">
                            <a:latin typeface="Cambria Math"/>
                          </a:rPr>
                          <m:t>𝝋</m:t>
                        </m:r>
                      </m:sub>
                    </m:sSub>
                    <m:r>
                      <a:rPr lang="en-US" altLang="zh-CN" b="1" i="1" smtClean="0">
                        <a:latin typeface="Cambria Math"/>
                      </a:rPr>
                      <m:t>(</m:t>
                    </m:r>
                    <m:r>
                      <a:rPr lang="en-US" altLang="zh-CN" b="1" i="1" smtClean="0">
                        <a:latin typeface="Cambria Math"/>
                      </a:rPr>
                      <m:t>𝑹</m:t>
                    </m:r>
                    <m:r>
                      <a:rPr lang="en-US" altLang="zh-CN" b="1" i="1" smtClean="0">
                        <a:latin typeface="Cambria Math"/>
                      </a:rPr>
                      <m:t>)</m:t>
                    </m:r>
                  </m:oMath>
                </a14:m>
                <a:endParaRPr lang="en-US" altLang="zh-CN" b="0" dirty="0">
                  <a:latin typeface="宋体" pitchFamily="2" charset="-122"/>
                </a:endParaRPr>
              </a:p>
              <a:p>
                <a:pPr lvl="3"/>
                <a14:m>
                  <m:oMath xmlns:m="http://schemas.openxmlformats.org/officeDocument/2006/math">
                    <m:r>
                      <a:rPr lang="zh-CN" altLang="en-US" i="1" smtClean="0">
                        <a:latin typeface="Cambria Math"/>
                      </a:rPr>
                      <m:t>𝝋</m:t>
                    </m:r>
                  </m:oMath>
                </a14:m>
                <a:r>
                  <a:rPr lang="zh-CN" altLang="en-US" dirty="0" smtClean="0">
                    <a:latin typeface="宋体" pitchFamily="2" charset="-122"/>
                  </a:rPr>
                  <a:t>是</a:t>
                </a:r>
                <a:r>
                  <a:rPr lang="zh-CN" altLang="en-US" dirty="0">
                    <a:latin typeface="宋体" pitchFamily="2" charset="-122"/>
                  </a:rPr>
                  <a:t>逻辑运算</a:t>
                </a:r>
                <a:r>
                  <a:rPr lang="zh-CN" altLang="en-US" dirty="0" smtClean="0">
                    <a:latin typeface="宋体" pitchFamily="2" charset="-122"/>
                  </a:rPr>
                  <a:t>符</a:t>
                </a:r>
                <a:r>
                  <a:rPr lang="zh-CN" altLang="en-US" dirty="0">
                    <a:latin typeface="宋体" pitchFamily="2" charset="-122"/>
                  </a:rPr>
                  <a:t>（</a:t>
                </a:r>
                <a:r>
                  <a:rPr lang="en-US" altLang="zh-CN" dirty="0" smtClean="0">
                    <a:latin typeface="宋体" pitchFamily="2" charset="-122"/>
                  </a:rPr>
                  <a:t>AND</a:t>
                </a:r>
                <a:r>
                  <a:rPr lang="zh-CN" altLang="en-US" dirty="0">
                    <a:latin typeface="宋体" pitchFamily="2" charset="-122"/>
                  </a:rPr>
                  <a:t>、</a:t>
                </a:r>
                <a:r>
                  <a:rPr lang="en-US" altLang="zh-CN" dirty="0" smtClean="0">
                    <a:latin typeface="宋体" pitchFamily="2" charset="-122"/>
                  </a:rPr>
                  <a:t>OR</a:t>
                </a:r>
                <a:r>
                  <a:rPr lang="zh-CN" altLang="en-US" dirty="0" smtClean="0">
                    <a:latin typeface="宋体" pitchFamily="2" charset="-122"/>
                  </a:rPr>
                  <a:t>、</a:t>
                </a:r>
                <a:r>
                  <a:rPr lang="en-US" altLang="zh-CN" dirty="0" smtClean="0">
                    <a:latin typeface="宋体" pitchFamily="2" charset="-122"/>
                  </a:rPr>
                  <a:t>NOT</a:t>
                </a:r>
                <a:r>
                  <a:rPr lang="zh-CN" altLang="en-US" dirty="0">
                    <a:latin typeface="宋体" pitchFamily="2" charset="-122"/>
                  </a:rPr>
                  <a:t>）</a:t>
                </a:r>
                <a:r>
                  <a:rPr lang="zh-CN" altLang="en-US" dirty="0" smtClean="0">
                    <a:latin typeface="宋体" pitchFamily="2" charset="-122"/>
                  </a:rPr>
                  <a:t>和</a:t>
                </a:r>
                <a:r>
                  <a:rPr lang="zh-CN" altLang="en-US" dirty="0">
                    <a:latin typeface="宋体" pitchFamily="2" charset="-122"/>
                  </a:rPr>
                  <a:t>关系</a:t>
                </a:r>
                <a:r>
                  <a:rPr lang="zh-CN" altLang="en-US" dirty="0" smtClean="0">
                    <a:latin typeface="宋体" pitchFamily="2" charset="-122"/>
                  </a:rPr>
                  <a:t>运算符（</a:t>
                </a:r>
                <a14:m>
                  <m:oMath xmlns:m="http://schemas.openxmlformats.org/officeDocument/2006/math">
                    <m:r>
                      <a:rPr lang="en-US" altLang="zh-CN" i="1">
                        <a:latin typeface="Cambria Math"/>
                        <a:ea typeface="Cambria Math"/>
                      </a:rPr>
                      <m:t>&lt;,≤</m:t>
                    </m:r>
                    <m:r>
                      <a:rPr lang="en-US" altLang="zh-CN" b="1" i="1" smtClean="0">
                        <a:latin typeface="Cambria Math"/>
                        <a:ea typeface="Cambria Math"/>
                      </a:rPr>
                      <m:t>,</m:t>
                    </m:r>
                    <m:r>
                      <a:rPr lang="en-US" altLang="zh-CN" i="1">
                        <a:latin typeface="Cambria Math"/>
                        <a:ea typeface="Cambria Math"/>
                      </a:rPr>
                      <m:t>=</m:t>
                    </m:r>
                    <m:r>
                      <a:rPr lang="en-US" altLang="zh-CN" b="1" i="1" smtClean="0">
                        <a:latin typeface="Cambria Math"/>
                        <a:ea typeface="Cambria Math"/>
                      </a:rPr>
                      <m:t>,</m:t>
                    </m:r>
                    <m:r>
                      <a:rPr lang="en-US" altLang="zh-CN" i="1">
                        <a:latin typeface="Cambria Math"/>
                        <a:ea typeface="Cambria Math"/>
                      </a:rPr>
                      <m:t>≠</m:t>
                    </m:r>
                    <m:r>
                      <a:rPr lang="en-US" altLang="zh-CN" b="1" i="1" smtClean="0">
                        <a:latin typeface="Cambria Math"/>
                        <a:ea typeface="Cambria Math"/>
                      </a:rPr>
                      <m:t>,</m:t>
                    </m:r>
                    <m:r>
                      <a:rPr lang="en-US" altLang="zh-CN" i="1">
                        <a:latin typeface="Cambria Math"/>
                        <a:ea typeface="Cambria Math"/>
                      </a:rPr>
                      <m:t>≥</m:t>
                    </m:r>
                    <m:r>
                      <a:rPr lang="en-US" altLang="zh-CN" b="1" i="1" smtClean="0">
                        <a:latin typeface="Cambria Math"/>
                        <a:ea typeface="Cambria Math"/>
                      </a:rPr>
                      <m:t>,</m:t>
                    </m:r>
                    <m:r>
                      <a:rPr lang="en-US" altLang="zh-CN" i="1">
                        <a:latin typeface="Cambria Math"/>
                        <a:ea typeface="Cambria Math"/>
                      </a:rPr>
                      <m:t>&gt;</m:t>
                    </m:r>
                  </m:oMath>
                </a14:m>
                <a:r>
                  <a:rPr lang="zh-CN" altLang="en-US" dirty="0" smtClean="0">
                    <a:latin typeface="宋体" pitchFamily="2" charset="-122"/>
                  </a:rPr>
                  <a:t>）的</a:t>
                </a:r>
                <a:r>
                  <a:rPr lang="zh-CN" altLang="en-US" dirty="0">
                    <a:latin typeface="宋体" pitchFamily="2" charset="-122"/>
                  </a:rPr>
                  <a:t>组合</a:t>
                </a:r>
              </a:p>
              <a:p>
                <a:pPr lvl="3"/>
                <a:r>
                  <a:rPr lang="zh-CN" altLang="en-US" dirty="0">
                    <a:latin typeface="宋体" pitchFamily="2" charset="-122"/>
                  </a:rPr>
                  <a:t>选择运算就是从关系</a:t>
                </a:r>
                <a:r>
                  <a:rPr lang="en-US" altLang="zh-CN" dirty="0">
                    <a:latin typeface="宋体" pitchFamily="2" charset="-122"/>
                  </a:rPr>
                  <a:t>R</a:t>
                </a:r>
                <a:r>
                  <a:rPr lang="zh-CN" altLang="en-US" dirty="0">
                    <a:latin typeface="宋体" pitchFamily="2" charset="-122"/>
                  </a:rPr>
                  <a:t>中选取使逻辑表达式</a:t>
                </a:r>
                <a14:m>
                  <m:oMath xmlns:m="http://schemas.openxmlformats.org/officeDocument/2006/math">
                    <m:r>
                      <a:rPr lang="zh-CN" altLang="en-US" i="1">
                        <a:latin typeface="Cambria Math"/>
                      </a:rPr>
                      <m:t>𝝋</m:t>
                    </m:r>
                  </m:oMath>
                </a14:m>
                <a:r>
                  <a:rPr lang="zh-CN" altLang="en-US" dirty="0">
                    <a:latin typeface="宋体" pitchFamily="2" charset="-122"/>
                  </a:rPr>
                  <a:t>为</a:t>
                </a:r>
                <a:r>
                  <a:rPr lang="en-US" altLang="zh-CN" dirty="0">
                    <a:latin typeface="宋体" pitchFamily="2" charset="-122"/>
                  </a:rPr>
                  <a:t>TRUE</a:t>
                </a:r>
                <a:r>
                  <a:rPr lang="zh-CN" altLang="en-US" dirty="0">
                    <a:latin typeface="宋体" pitchFamily="2" charset="-122"/>
                  </a:rPr>
                  <a:t>的元组。</a:t>
                </a:r>
              </a:p>
            </p:txBody>
          </p:sp>
        </mc:Choice>
        <mc:Fallback xmlns="">
          <p:sp>
            <p:nvSpPr>
              <p:cNvPr id="215043" name="Rectangle 3"/>
              <p:cNvSpPr>
                <a:spLocks noGrp="1" noRot="1" noChangeAspect="1" noMove="1" noResize="1" noEditPoints="1" noAdjustHandles="1" noChangeArrowheads="1" noChangeShapeType="1" noTextEdit="1"/>
              </p:cNvSpPr>
              <p:nvPr>
                <p:ph type="body" sz="half" idx="1"/>
              </p:nvPr>
            </p:nvSpPr>
            <p:spPr>
              <a:xfrm>
                <a:off x="0" y="1052513"/>
                <a:ext cx="9144000" cy="5157787"/>
              </a:xfrm>
              <a:blipFill rotWithShape="1">
                <a:blip r:embed="rId3"/>
                <a:stretch>
                  <a:fillRect l="-1467" t="-1537" r="-3467"/>
                </a:stretch>
              </a:blipFill>
            </p:spPr>
            <p:txBody>
              <a:bodyPr/>
              <a:lstStyle/>
              <a:p>
                <a:r>
                  <a:rPr lang="zh-CN" altLang="en-US">
                    <a:noFill/>
                  </a:rPr>
                  <a:t> </a:t>
                </a:r>
              </a:p>
            </p:txBody>
          </p:sp>
        </mc:Fallback>
      </mc:AlternateContent>
      <p:graphicFrame>
        <p:nvGraphicFramePr>
          <p:cNvPr id="215201" name="Group 161"/>
          <p:cNvGraphicFramePr>
            <a:graphicFrameLocks noGrp="1"/>
          </p:cNvGraphicFramePr>
          <p:nvPr>
            <p:ph sz="half" idx="2"/>
            <p:extLst>
              <p:ext uri="{D42A27DB-BD31-4B8C-83A1-F6EECF244321}">
                <p14:modId xmlns:p14="http://schemas.microsoft.com/office/powerpoint/2010/main" val="3321810412"/>
              </p:ext>
            </p:extLst>
          </p:nvPr>
        </p:nvGraphicFramePr>
        <p:xfrm>
          <a:off x="251148" y="4581128"/>
          <a:ext cx="4248843" cy="1950720"/>
        </p:xfrm>
        <a:graphic>
          <a:graphicData uri="http://schemas.openxmlformats.org/drawingml/2006/table">
            <a:tbl>
              <a:tblPr/>
              <a:tblGrid>
                <a:gridCol w="1302751">
                  <a:extLst>
                    <a:ext uri="{9D8B030D-6E8A-4147-A177-3AD203B41FA5}">
                      <a16:colId xmlns:a16="http://schemas.microsoft.com/office/drawing/2014/main" val="20000"/>
                    </a:ext>
                  </a:extLst>
                </a:gridCol>
                <a:gridCol w="1289909">
                  <a:extLst>
                    <a:ext uri="{9D8B030D-6E8A-4147-A177-3AD203B41FA5}">
                      <a16:colId xmlns:a16="http://schemas.microsoft.com/office/drawing/2014/main" val="20001"/>
                    </a:ext>
                  </a:extLst>
                </a:gridCol>
                <a:gridCol w="1656183">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SNO</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学号</a:t>
                      </a: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SNAME</a:t>
                      </a:r>
                      <a:b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b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姓名</a:t>
                      </a: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SDEP</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学院</a:t>
                      </a: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010203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王南</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机械学院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010204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李婷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信息学院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010205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张力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信息学院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066" name="Text Box 26"/>
          <p:cNvSpPr txBox="1">
            <a:spLocks noChangeArrowheads="1"/>
          </p:cNvSpPr>
          <p:nvPr/>
        </p:nvSpPr>
        <p:spPr bwMode="auto">
          <a:xfrm>
            <a:off x="1260475" y="4051920"/>
            <a:ext cx="208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66"/>
                </a:solidFill>
                <a:latin typeface="Arial" charset="0"/>
                <a:ea typeface="黑体" pitchFamily="2" charset="-122"/>
              </a:rPr>
              <a:t>Student</a:t>
            </a:r>
            <a:r>
              <a:rPr kumimoji="1" lang="zh-CN" altLang="en-US" sz="2400" dirty="0">
                <a:solidFill>
                  <a:srgbClr val="000066"/>
                </a:solidFill>
                <a:latin typeface="Arial" charset="0"/>
                <a:ea typeface="黑体" pitchFamily="2" charset="-122"/>
              </a:rPr>
              <a:t>关系</a:t>
            </a:r>
          </a:p>
        </p:txBody>
      </p:sp>
      <p:sp>
        <p:nvSpPr>
          <p:cNvPr id="215090" name="Text Box 50"/>
          <p:cNvSpPr txBox="1">
            <a:spLocks noChangeArrowheads="1"/>
          </p:cNvSpPr>
          <p:nvPr/>
        </p:nvSpPr>
        <p:spPr bwMode="auto">
          <a:xfrm>
            <a:off x="4859338" y="4051920"/>
            <a:ext cx="3455987"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err="1">
                <a:solidFill>
                  <a:srgbClr val="000066"/>
                </a:solidFill>
                <a:latin typeface="Arial" charset="0"/>
                <a:ea typeface="黑体" pitchFamily="2" charset="-122"/>
              </a:rPr>
              <a:t>σ</a:t>
            </a:r>
            <a:r>
              <a:rPr kumimoji="1" lang="en-US" altLang="zh-CN" sz="2400" b="1" baseline="-25000" dirty="0" err="1">
                <a:solidFill>
                  <a:srgbClr val="000066"/>
                </a:solidFill>
                <a:latin typeface="Arial" charset="0"/>
                <a:ea typeface="黑体" pitchFamily="2" charset="-122"/>
              </a:rPr>
              <a:t>SDEP</a:t>
            </a:r>
            <a:r>
              <a:rPr kumimoji="1" lang="en-US" altLang="zh-CN" sz="2400" b="1" baseline="-25000" dirty="0">
                <a:solidFill>
                  <a:srgbClr val="000066"/>
                </a:solidFill>
                <a:latin typeface="Arial" charset="0"/>
                <a:ea typeface="黑体" pitchFamily="2" charset="-122"/>
              </a:rPr>
              <a:t>=‘</a:t>
            </a:r>
            <a:r>
              <a:rPr kumimoji="1" lang="zh-CN" altLang="en-US" sz="2400" b="1" baseline="-25000" dirty="0">
                <a:solidFill>
                  <a:srgbClr val="000066"/>
                </a:solidFill>
                <a:latin typeface="Arial" charset="0"/>
                <a:ea typeface="黑体" pitchFamily="2" charset="-122"/>
              </a:rPr>
              <a:t>信息学院’</a:t>
            </a:r>
            <a:r>
              <a:rPr kumimoji="1" lang="en-US" altLang="zh-CN" sz="2400" b="1" dirty="0">
                <a:solidFill>
                  <a:srgbClr val="000066"/>
                </a:solidFill>
                <a:latin typeface="Arial" charset="0"/>
                <a:ea typeface="黑体" pitchFamily="2" charset="-122"/>
              </a:rPr>
              <a:t>(Student)</a:t>
            </a:r>
          </a:p>
        </p:txBody>
      </p:sp>
      <p:graphicFrame>
        <p:nvGraphicFramePr>
          <p:cNvPr id="215202" name="Group 162"/>
          <p:cNvGraphicFramePr>
            <a:graphicFrameLocks noGrp="1"/>
          </p:cNvGraphicFramePr>
          <p:nvPr>
            <p:extLst>
              <p:ext uri="{D42A27DB-BD31-4B8C-83A1-F6EECF244321}">
                <p14:modId xmlns:p14="http://schemas.microsoft.com/office/powerpoint/2010/main" val="3373021967"/>
              </p:ext>
            </p:extLst>
          </p:nvPr>
        </p:nvGraphicFramePr>
        <p:xfrm>
          <a:off x="4787900" y="4581128"/>
          <a:ext cx="3816350" cy="1554480"/>
        </p:xfrm>
        <a:graphic>
          <a:graphicData uri="http://schemas.openxmlformats.org/drawingml/2006/table">
            <a:tbl>
              <a:tblPr/>
              <a:tblGrid>
                <a:gridCol w="1169988">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401762">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SNO</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学号</a:t>
                      </a: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SNAME</a:t>
                      </a:r>
                      <a:b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b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姓名</a:t>
                      </a: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SDEP</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学院</a:t>
                      </a: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010204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李婷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信息学院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宋体" pitchFamily="2" charset="-122"/>
                          <a:ea typeface="宋体" pitchFamily="2" charset="-122"/>
                        </a:rPr>
                        <a:t>010205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张力</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宋体" pitchFamily="2" charset="-122"/>
                          <a:ea typeface="宋体" pitchFamily="2" charset="-122"/>
                        </a:rPr>
                        <a:t>信息学院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202"/>
                                        </p:tgtEl>
                                        <p:attrNameLst>
                                          <p:attrName>style.visibility</p:attrName>
                                        </p:attrNameLst>
                                      </p:cBhvr>
                                      <p:to>
                                        <p:strVal val="visible"/>
                                      </p:to>
                                    </p:set>
                                    <p:animEffect transition="in" filter="blinds(horizontal)">
                                      <p:cBhvr>
                                        <p:cTn id="7" dur="500"/>
                                        <p:tgtEl>
                                          <p:spTgt spid="215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8236" name="Group 124"/>
          <p:cNvGraphicFramePr>
            <a:graphicFrameLocks noGrp="1"/>
          </p:cNvGraphicFramePr>
          <p:nvPr>
            <p:ph sz="half" idx="2"/>
            <p:extLst>
              <p:ext uri="{D42A27DB-BD31-4B8C-83A1-F6EECF244321}">
                <p14:modId xmlns:p14="http://schemas.microsoft.com/office/powerpoint/2010/main" val="769864518"/>
              </p:ext>
            </p:extLst>
          </p:nvPr>
        </p:nvGraphicFramePr>
        <p:xfrm>
          <a:off x="899592" y="1557338"/>
          <a:ext cx="6672262" cy="2482850"/>
        </p:xfrm>
        <a:graphic>
          <a:graphicData uri="http://schemas.openxmlformats.org/drawingml/2006/table">
            <a:tbl>
              <a:tblPr/>
              <a:tblGrid>
                <a:gridCol w="1066800">
                  <a:extLst>
                    <a:ext uri="{9D8B030D-6E8A-4147-A177-3AD203B41FA5}">
                      <a16:colId xmlns:a16="http://schemas.microsoft.com/office/drawing/2014/main" val="20000"/>
                    </a:ext>
                  </a:extLst>
                </a:gridCol>
                <a:gridCol w="1306512">
                  <a:extLst>
                    <a:ext uri="{9D8B030D-6E8A-4147-A177-3AD203B41FA5}">
                      <a16:colId xmlns:a16="http://schemas.microsoft.com/office/drawing/2014/main" val="20001"/>
                    </a:ext>
                  </a:extLst>
                </a:gridCol>
                <a:gridCol w="1038225">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927225">
                  <a:extLst>
                    <a:ext uri="{9D8B030D-6E8A-4147-A177-3AD203B41FA5}">
                      <a16:colId xmlns:a16="http://schemas.microsoft.com/office/drawing/2014/main" val="20004"/>
                    </a:ext>
                  </a:extLst>
                </a:gridCol>
              </a:tblGrid>
              <a:tr h="9493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SNO</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学号</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SNAME</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姓名</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SGEN</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性别</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SAGE</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年龄</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SDEP</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学院</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女</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8138" name="Text Box 26"/>
          <p:cNvSpPr txBox="1">
            <a:spLocks noChangeArrowheads="1"/>
          </p:cNvSpPr>
          <p:nvPr/>
        </p:nvSpPr>
        <p:spPr bwMode="auto">
          <a:xfrm>
            <a:off x="827088" y="981075"/>
            <a:ext cx="426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66"/>
                </a:solidFill>
                <a:latin typeface="Arial" charset="0"/>
                <a:ea typeface="黑体" pitchFamily="2" charset="-122"/>
              </a:rPr>
              <a:t>Student</a:t>
            </a:r>
            <a:r>
              <a:rPr kumimoji="1" lang="zh-CN" altLang="en-US" sz="2400" dirty="0">
                <a:solidFill>
                  <a:srgbClr val="000066"/>
                </a:solidFill>
                <a:latin typeface="Arial" charset="0"/>
                <a:ea typeface="黑体" pitchFamily="2" charset="-122"/>
              </a:rPr>
              <a:t>关系：</a:t>
            </a:r>
          </a:p>
        </p:txBody>
      </p:sp>
      <p:sp>
        <p:nvSpPr>
          <p:cNvPr id="218139" name="Text Box 27"/>
          <p:cNvSpPr txBox="1">
            <a:spLocks noChangeArrowheads="1"/>
          </p:cNvSpPr>
          <p:nvPr/>
        </p:nvSpPr>
        <p:spPr bwMode="auto">
          <a:xfrm>
            <a:off x="827088" y="4292600"/>
            <a:ext cx="6553200"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err="1">
                <a:solidFill>
                  <a:srgbClr val="000066"/>
                </a:solidFill>
                <a:latin typeface="Arial" charset="0"/>
                <a:ea typeface="黑体" pitchFamily="2" charset="-122"/>
              </a:rPr>
              <a:t>σ</a:t>
            </a:r>
            <a:r>
              <a:rPr kumimoji="1" lang="en-US" altLang="zh-CN" sz="2400" b="1" baseline="-25000" dirty="0" err="1">
                <a:solidFill>
                  <a:srgbClr val="000066"/>
                </a:solidFill>
                <a:latin typeface="Arial" charset="0"/>
                <a:ea typeface="黑体" pitchFamily="2" charset="-122"/>
              </a:rPr>
              <a:t>SDEP</a:t>
            </a:r>
            <a:r>
              <a:rPr kumimoji="1" lang="en-US" altLang="zh-CN" sz="2400" b="1" baseline="-25000" dirty="0">
                <a:solidFill>
                  <a:srgbClr val="000066"/>
                </a:solidFill>
                <a:latin typeface="Arial" charset="0"/>
                <a:ea typeface="黑体" pitchFamily="2" charset="-122"/>
              </a:rPr>
              <a:t>=</a:t>
            </a:r>
            <a:r>
              <a:rPr kumimoji="1" lang="en-US" altLang="zh-CN" sz="2400" b="1" baseline="-25000" dirty="0" smtClean="0">
                <a:solidFill>
                  <a:srgbClr val="000066"/>
                </a:solidFill>
                <a:latin typeface="Arial" charset="0"/>
                <a:ea typeface="黑体" pitchFamily="2" charset="-122"/>
              </a:rPr>
              <a:t>‘</a:t>
            </a:r>
            <a:r>
              <a:rPr kumimoji="1" lang="zh-CN" altLang="en-US" sz="2400" b="1" baseline="-25000" dirty="0" smtClean="0">
                <a:solidFill>
                  <a:srgbClr val="000066"/>
                </a:solidFill>
                <a:latin typeface="Arial" charset="0"/>
                <a:ea typeface="黑体" pitchFamily="2" charset="-122"/>
              </a:rPr>
              <a:t>信息学院’</a:t>
            </a:r>
            <a:r>
              <a:rPr kumimoji="1" lang="en-US" altLang="zh-CN" sz="2400" b="1" baseline="-25000" dirty="0" smtClean="0">
                <a:solidFill>
                  <a:srgbClr val="000066"/>
                </a:solidFill>
                <a:latin typeface="Arial" charset="0"/>
                <a:ea typeface="黑体" pitchFamily="2" charset="-122"/>
              </a:rPr>
              <a:t>AND </a:t>
            </a:r>
            <a:r>
              <a:rPr kumimoji="1" lang="en-US" altLang="zh-CN" sz="2400" b="1" baseline="-25000" dirty="0">
                <a:solidFill>
                  <a:srgbClr val="000066"/>
                </a:solidFill>
                <a:latin typeface="Arial" charset="0"/>
                <a:ea typeface="黑体" pitchFamily="2" charset="-122"/>
              </a:rPr>
              <a:t>SGEN=‘</a:t>
            </a:r>
            <a:r>
              <a:rPr kumimoji="1" lang="zh-CN" altLang="en-US" sz="2400" b="1" baseline="-25000" dirty="0">
                <a:solidFill>
                  <a:srgbClr val="000066"/>
                </a:solidFill>
                <a:latin typeface="Arial" charset="0"/>
                <a:ea typeface="黑体" pitchFamily="2" charset="-122"/>
              </a:rPr>
              <a:t>男</a:t>
            </a:r>
            <a:r>
              <a:rPr kumimoji="1" lang="zh-CN" altLang="en-US" sz="2400" b="1" baseline="-25000" dirty="0" smtClean="0">
                <a:solidFill>
                  <a:srgbClr val="000066"/>
                </a:solidFill>
                <a:latin typeface="Arial" charset="0"/>
                <a:ea typeface="黑体" pitchFamily="2" charset="-122"/>
              </a:rPr>
              <a:t>’</a:t>
            </a:r>
            <a:r>
              <a:rPr kumimoji="1" lang="en-US" altLang="zh-CN" sz="2400" b="1" baseline="-25000" dirty="0" smtClean="0">
                <a:solidFill>
                  <a:srgbClr val="000066"/>
                </a:solidFill>
                <a:latin typeface="Arial" charset="0"/>
                <a:ea typeface="黑体" pitchFamily="2" charset="-122"/>
              </a:rPr>
              <a:t>AND </a:t>
            </a:r>
            <a:r>
              <a:rPr kumimoji="1" lang="en-US" altLang="zh-CN" sz="2400" b="1" baseline="-25000" dirty="0">
                <a:solidFill>
                  <a:srgbClr val="000066"/>
                </a:solidFill>
                <a:latin typeface="Arial" charset="0"/>
                <a:ea typeface="黑体" pitchFamily="2" charset="-122"/>
              </a:rPr>
              <a:t>SAGE&gt;20</a:t>
            </a:r>
            <a:r>
              <a:rPr kumimoji="1" lang="en-US" altLang="zh-CN" sz="2400" b="1" dirty="0">
                <a:solidFill>
                  <a:srgbClr val="000066"/>
                </a:solidFill>
                <a:latin typeface="Arial" charset="0"/>
                <a:ea typeface="黑体" pitchFamily="2" charset="-122"/>
              </a:rPr>
              <a:t>(Student)</a:t>
            </a:r>
          </a:p>
        </p:txBody>
      </p:sp>
      <p:graphicFrame>
        <p:nvGraphicFramePr>
          <p:cNvPr id="218234" name="Group 122"/>
          <p:cNvGraphicFramePr>
            <a:graphicFrameLocks noGrp="1"/>
          </p:cNvGraphicFramePr>
          <p:nvPr>
            <p:extLst>
              <p:ext uri="{D42A27DB-BD31-4B8C-83A1-F6EECF244321}">
                <p14:modId xmlns:p14="http://schemas.microsoft.com/office/powerpoint/2010/main" val="3166685208"/>
              </p:ext>
            </p:extLst>
          </p:nvPr>
        </p:nvGraphicFramePr>
        <p:xfrm>
          <a:off x="899592" y="4911725"/>
          <a:ext cx="6696745" cy="1158240"/>
        </p:xfrm>
        <a:graphic>
          <a:graphicData uri="http://schemas.openxmlformats.org/drawingml/2006/table">
            <a:tbl>
              <a:tblPr/>
              <a:tblGrid>
                <a:gridCol w="1071282">
                  <a:extLst>
                    <a:ext uri="{9D8B030D-6E8A-4147-A177-3AD203B41FA5}">
                      <a16:colId xmlns:a16="http://schemas.microsoft.com/office/drawing/2014/main" val="20000"/>
                    </a:ext>
                  </a:extLst>
                </a:gridCol>
                <a:gridCol w="1310804">
                  <a:extLst>
                    <a:ext uri="{9D8B030D-6E8A-4147-A177-3AD203B41FA5}">
                      <a16:colId xmlns:a16="http://schemas.microsoft.com/office/drawing/2014/main" val="20001"/>
                    </a:ext>
                  </a:extLst>
                </a:gridCol>
                <a:gridCol w="1041752">
                  <a:extLst>
                    <a:ext uri="{9D8B030D-6E8A-4147-A177-3AD203B41FA5}">
                      <a16:colId xmlns:a16="http://schemas.microsoft.com/office/drawing/2014/main" val="20002"/>
                    </a:ext>
                  </a:extLst>
                </a:gridCol>
                <a:gridCol w="1338693">
                  <a:extLst>
                    <a:ext uri="{9D8B030D-6E8A-4147-A177-3AD203B41FA5}">
                      <a16:colId xmlns:a16="http://schemas.microsoft.com/office/drawing/2014/main" val="20003"/>
                    </a:ext>
                  </a:extLst>
                </a:gridCol>
                <a:gridCol w="1934214">
                  <a:extLst>
                    <a:ext uri="{9D8B030D-6E8A-4147-A177-3AD203B41FA5}">
                      <a16:colId xmlns:a16="http://schemas.microsoft.com/office/drawing/2014/main" val="20004"/>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SNO</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学号</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SNAME</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姓名</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SGEN</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性别</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SAGE</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年龄</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SDEP</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学院</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8234"/>
                                        </p:tgtEl>
                                        <p:attrNameLst>
                                          <p:attrName>style.visibility</p:attrName>
                                        </p:attrNameLst>
                                      </p:cBhvr>
                                      <p:to>
                                        <p:strVal val="visible"/>
                                      </p:to>
                                    </p:set>
                                    <p:animEffect transition="in" filter="blinds(horizontal)">
                                      <p:cBhvr>
                                        <p:cTn id="7" dur="500"/>
                                        <p:tgtEl>
                                          <p:spTgt spid="218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3" name="Rectangle 3"/>
          <p:cNvSpPr>
            <a:spLocks noGrp="1" noChangeArrowheads="1"/>
          </p:cNvSpPr>
          <p:nvPr>
            <p:ph type="body" sz="half" idx="1"/>
          </p:nvPr>
        </p:nvSpPr>
        <p:spPr>
          <a:xfrm>
            <a:off x="468313" y="1125538"/>
            <a:ext cx="8532812" cy="5157787"/>
          </a:xfrm>
        </p:spPr>
        <p:txBody>
          <a:bodyPr/>
          <a:lstStyle/>
          <a:p>
            <a:r>
              <a:rPr lang="zh-CN" altLang="en-US" dirty="0">
                <a:latin typeface="宋体" pitchFamily="2" charset="-122"/>
              </a:rPr>
              <a:t>关系代数</a:t>
            </a:r>
          </a:p>
          <a:p>
            <a:pPr lvl="1"/>
            <a:r>
              <a:rPr lang="zh-CN" altLang="en-US" dirty="0">
                <a:latin typeface="宋体" pitchFamily="2" charset="-122"/>
              </a:rPr>
              <a:t>专门的关系运算</a:t>
            </a:r>
          </a:p>
          <a:p>
            <a:pPr lvl="2"/>
            <a:r>
              <a:rPr lang="zh-CN" altLang="en-US" dirty="0">
                <a:latin typeface="宋体" pitchFamily="2" charset="-122"/>
              </a:rPr>
              <a:t>投影</a:t>
            </a:r>
            <a:r>
              <a:rPr lang="en-US" altLang="zh-CN" dirty="0">
                <a:latin typeface="宋体" pitchFamily="2" charset="-122"/>
              </a:rPr>
              <a:t>(Projection)</a:t>
            </a:r>
          </a:p>
          <a:p>
            <a:pPr lvl="3"/>
            <a:r>
              <a:rPr lang="zh-CN" altLang="en-US" dirty="0">
                <a:latin typeface="宋体" pitchFamily="2" charset="-122"/>
              </a:rPr>
              <a:t>从关系</a:t>
            </a:r>
            <a:r>
              <a:rPr lang="en-US" altLang="zh-CN" dirty="0">
                <a:latin typeface="宋体" pitchFamily="2" charset="-122"/>
              </a:rPr>
              <a:t>R</a:t>
            </a:r>
            <a:r>
              <a:rPr lang="zh-CN" altLang="en-US" dirty="0">
                <a:latin typeface="宋体" pitchFamily="2" charset="-122"/>
              </a:rPr>
              <a:t>中选择若干属性列，组成新的元组，记作：</a:t>
            </a:r>
          </a:p>
          <a:p>
            <a:pPr lvl="3">
              <a:buFont typeface="Wingdings" pitchFamily="2" charset="2"/>
              <a:buNone/>
            </a:pPr>
            <a:r>
              <a:rPr lang="zh-CN" altLang="en-US" dirty="0">
                <a:latin typeface="宋体" pitchFamily="2" charset="-122"/>
              </a:rPr>
              <a:t>	 </a:t>
            </a:r>
            <a:r>
              <a:rPr lang="zh-CN" altLang="en-US" b="0" dirty="0">
                <a:latin typeface="宋体" pitchFamily="2" charset="-122"/>
              </a:rPr>
              <a:t>∏ </a:t>
            </a:r>
            <a:r>
              <a:rPr lang="en-US" altLang="zh-CN" b="0" baseline="-25000" dirty="0">
                <a:latin typeface="宋体" pitchFamily="2" charset="-122"/>
              </a:rPr>
              <a:t>A</a:t>
            </a:r>
            <a:r>
              <a:rPr lang="en-US" altLang="zh-CN" b="0" dirty="0">
                <a:latin typeface="宋体" pitchFamily="2" charset="-122"/>
              </a:rPr>
              <a:t>(R)</a:t>
            </a:r>
            <a:r>
              <a:rPr lang="zh-CN" altLang="en-US" dirty="0">
                <a:latin typeface="宋体" pitchFamily="2" charset="-122"/>
              </a:rPr>
              <a:t>，其中</a:t>
            </a:r>
            <a:r>
              <a:rPr lang="en-US" altLang="zh-CN" dirty="0">
                <a:latin typeface="宋体" pitchFamily="2" charset="-122"/>
              </a:rPr>
              <a:t>A</a:t>
            </a:r>
            <a:r>
              <a:rPr lang="zh-CN" altLang="en-US" dirty="0">
                <a:latin typeface="宋体" pitchFamily="2" charset="-122"/>
              </a:rPr>
              <a:t>为</a:t>
            </a:r>
            <a:r>
              <a:rPr lang="en-US" altLang="zh-CN" dirty="0">
                <a:latin typeface="宋体" pitchFamily="2" charset="-122"/>
              </a:rPr>
              <a:t>R</a:t>
            </a:r>
            <a:r>
              <a:rPr lang="zh-CN" altLang="en-US" dirty="0">
                <a:latin typeface="宋体" pitchFamily="2" charset="-122"/>
              </a:rPr>
              <a:t>中的属性列。</a:t>
            </a:r>
          </a:p>
          <a:p>
            <a:pPr lvl="3"/>
            <a:r>
              <a:rPr lang="zh-CN" altLang="en-US" dirty="0">
                <a:latin typeface="宋体" pitchFamily="2" charset="-122"/>
              </a:rPr>
              <a:t>投影操作是从列的角度参加的运算；如果取消某些属性列后，出现重复的行，则去掉这些完全相同的行。</a:t>
            </a:r>
          </a:p>
        </p:txBody>
      </p:sp>
      <p:graphicFrame>
        <p:nvGraphicFramePr>
          <p:cNvPr id="220234" name="Group 74"/>
          <p:cNvGraphicFramePr>
            <a:graphicFrameLocks noGrp="1"/>
          </p:cNvGraphicFramePr>
          <p:nvPr>
            <p:ph sz="half" idx="2"/>
            <p:extLst>
              <p:ext uri="{D42A27DB-BD31-4B8C-83A1-F6EECF244321}">
                <p14:modId xmlns:p14="http://schemas.microsoft.com/office/powerpoint/2010/main" val="177551506"/>
              </p:ext>
            </p:extLst>
          </p:nvPr>
        </p:nvGraphicFramePr>
        <p:xfrm>
          <a:off x="468313" y="4653136"/>
          <a:ext cx="3527425" cy="1950720"/>
        </p:xfrm>
        <a:graphic>
          <a:graphicData uri="http://schemas.openxmlformats.org/drawingml/2006/table">
            <a:tbl>
              <a:tblPr/>
              <a:tblGrid>
                <a:gridCol w="1079500">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SNO</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学号</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SNAME(</a:t>
                      </a:r>
                      <a:r>
                        <a:rPr kumimoji="0" lang="zh-CN" altLang="en-US" sz="2000" b="1" i="0" u="none" strike="noStrike" cap="none" normalizeH="0" baseline="0" dirty="0" smtClean="0">
                          <a:ln>
                            <a:noFill/>
                          </a:ln>
                          <a:solidFill>
                            <a:srgbClr val="000066"/>
                          </a:solidFill>
                          <a:effectLst/>
                          <a:latin typeface="Arial" charset="0"/>
                          <a:ea typeface="黑体" pitchFamily="2" charset="-122"/>
                        </a:rPr>
                        <a:t>姓名</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SDEP</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学院</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0186" name="Text Box 26"/>
          <p:cNvSpPr txBox="1">
            <a:spLocks noChangeArrowheads="1"/>
          </p:cNvSpPr>
          <p:nvPr/>
        </p:nvSpPr>
        <p:spPr bwMode="auto">
          <a:xfrm>
            <a:off x="900113" y="4051920"/>
            <a:ext cx="2087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Arial" charset="0"/>
                <a:ea typeface="黑体" pitchFamily="2" charset="-122"/>
              </a:rPr>
              <a:t>Student</a:t>
            </a:r>
            <a:r>
              <a:rPr kumimoji="1" lang="zh-CN" altLang="en-US" sz="2400" b="1" dirty="0">
                <a:solidFill>
                  <a:srgbClr val="000066"/>
                </a:solidFill>
                <a:latin typeface="Arial" charset="0"/>
                <a:ea typeface="黑体" pitchFamily="2" charset="-122"/>
              </a:rPr>
              <a:t>关系</a:t>
            </a:r>
          </a:p>
        </p:txBody>
      </p:sp>
      <p:sp>
        <p:nvSpPr>
          <p:cNvPr id="220187" name="Text Box 27"/>
          <p:cNvSpPr txBox="1">
            <a:spLocks noChangeArrowheads="1"/>
          </p:cNvSpPr>
          <p:nvPr/>
        </p:nvSpPr>
        <p:spPr bwMode="auto">
          <a:xfrm>
            <a:off x="4643438" y="4051920"/>
            <a:ext cx="3671887"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Arial" charset="0"/>
                <a:ea typeface="黑体" pitchFamily="2" charset="-122"/>
              </a:rPr>
              <a:t>∏ </a:t>
            </a:r>
            <a:r>
              <a:rPr kumimoji="1" lang="en-US" altLang="zh-CN" sz="2400" b="1" baseline="-25000" dirty="0">
                <a:solidFill>
                  <a:srgbClr val="000066"/>
                </a:solidFill>
                <a:latin typeface="Arial" charset="0"/>
                <a:ea typeface="黑体" pitchFamily="2" charset="-122"/>
              </a:rPr>
              <a:t>SNO,SNAME </a:t>
            </a:r>
            <a:r>
              <a:rPr kumimoji="1" lang="en-US" altLang="zh-CN" sz="2400" b="1" dirty="0">
                <a:solidFill>
                  <a:srgbClr val="000066"/>
                </a:solidFill>
                <a:latin typeface="Arial" charset="0"/>
                <a:ea typeface="黑体" pitchFamily="2" charset="-122"/>
              </a:rPr>
              <a:t>(Student)</a:t>
            </a:r>
          </a:p>
        </p:txBody>
      </p:sp>
      <p:graphicFrame>
        <p:nvGraphicFramePr>
          <p:cNvPr id="220235" name="Group 75"/>
          <p:cNvGraphicFramePr>
            <a:graphicFrameLocks noGrp="1"/>
          </p:cNvGraphicFramePr>
          <p:nvPr>
            <p:extLst>
              <p:ext uri="{D42A27DB-BD31-4B8C-83A1-F6EECF244321}">
                <p14:modId xmlns:p14="http://schemas.microsoft.com/office/powerpoint/2010/main" val="4172875976"/>
              </p:ext>
            </p:extLst>
          </p:nvPr>
        </p:nvGraphicFramePr>
        <p:xfrm>
          <a:off x="5435600" y="4653136"/>
          <a:ext cx="2305050" cy="1950720"/>
        </p:xfrm>
        <a:graphic>
          <a:graphicData uri="http://schemas.openxmlformats.org/drawingml/2006/table">
            <a:tbl>
              <a:tblPr/>
              <a:tblGrid>
                <a:gridCol w="1174750">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SNO</a:t>
                      </a:r>
                    </a:p>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t>
                      </a:r>
                      <a:r>
                        <a:rPr kumimoji="0" lang="zh-CN" altLang="en-US" sz="2000" b="1" i="0" u="none" strike="noStrike" cap="none" normalizeH="0" baseline="0" dirty="0" smtClean="0">
                          <a:ln>
                            <a:noFill/>
                          </a:ln>
                          <a:solidFill>
                            <a:srgbClr val="000066"/>
                          </a:solidFill>
                          <a:effectLst/>
                          <a:latin typeface="Arial" charset="0"/>
                          <a:ea typeface="黑体" pitchFamily="2" charset="-122"/>
                        </a:rPr>
                        <a:t>学号</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SNAME(</a:t>
                      </a:r>
                      <a:r>
                        <a:rPr kumimoji="0" lang="zh-CN" altLang="en-US" sz="2000" b="1" i="0" u="none" strike="noStrike" cap="none" normalizeH="0" baseline="0" dirty="0" smtClean="0">
                          <a:ln>
                            <a:noFill/>
                          </a:ln>
                          <a:solidFill>
                            <a:srgbClr val="000066"/>
                          </a:solidFill>
                          <a:effectLst/>
                          <a:latin typeface="Arial" charset="0"/>
                          <a:ea typeface="黑体" pitchFamily="2" charset="-122"/>
                        </a:rPr>
                        <a:t>姓名</a:t>
                      </a:r>
                      <a:r>
                        <a:rPr kumimoji="0" lang="en-US" altLang="zh-CN" sz="2000" b="1" i="0" u="none" strike="noStrike" cap="none" normalizeH="0" baseline="0" dirty="0" smtClean="0">
                          <a:ln>
                            <a:noFill/>
                          </a:ln>
                          <a:solidFill>
                            <a:srgbClr val="000066"/>
                          </a:solidFill>
                          <a:effectLst/>
                          <a:latin typeface="Arial" charset="0"/>
                          <a:ea typeface="黑体" pitchFamily="2" charset="-122"/>
                        </a:rPr>
                        <a:t>)</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010204</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010205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张力</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0235"/>
                                        </p:tgtEl>
                                        <p:attrNameLst>
                                          <p:attrName>style.visibility</p:attrName>
                                        </p:attrNameLst>
                                      </p:cBhvr>
                                      <p:to>
                                        <p:strVal val="visible"/>
                                      </p:to>
                                    </p:set>
                                    <p:animEffect transition="in" filter="blinds(horizontal)">
                                      <p:cBhvr>
                                        <p:cTn id="7" dur="500"/>
                                        <p:tgtEl>
                                          <p:spTgt spid="22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2211" name="Rectangle 3"/>
              <p:cNvSpPr>
                <a:spLocks noGrp="1" noChangeArrowheads="1"/>
              </p:cNvSpPr>
              <p:nvPr>
                <p:ph type="body" sz="half" idx="1"/>
              </p:nvPr>
            </p:nvSpPr>
            <p:spPr>
              <a:xfrm>
                <a:off x="611188" y="1125538"/>
                <a:ext cx="8532812" cy="5157787"/>
              </a:xfrm>
            </p:spPr>
            <p:txBody>
              <a:bodyPr/>
              <a:lstStyle/>
              <a:p>
                <a:r>
                  <a:rPr lang="zh-CN" altLang="en-US" dirty="0" smtClean="0">
                    <a:latin typeface="宋体" pitchFamily="2" charset="-122"/>
                  </a:rPr>
                  <a:t>关系代数</a:t>
                </a:r>
              </a:p>
              <a:p>
                <a:pPr lvl="1"/>
                <a:r>
                  <a:rPr lang="zh-CN" altLang="en-US" dirty="0">
                    <a:latin typeface="宋体" pitchFamily="2" charset="-122"/>
                  </a:rPr>
                  <a:t>专门的关系运算</a:t>
                </a:r>
              </a:p>
              <a:p>
                <a:pPr lvl="2"/>
                <a:r>
                  <a:rPr lang="zh-CN" altLang="en-US" b="0" dirty="0">
                    <a:latin typeface="Arial" charset="0"/>
                    <a:ea typeface="黑体" pitchFamily="2" charset="-122"/>
                  </a:rPr>
                  <a:t>连接</a:t>
                </a:r>
                <a:r>
                  <a:rPr lang="en-US" altLang="zh-CN" b="0" dirty="0">
                    <a:latin typeface="Arial" charset="0"/>
                    <a:ea typeface="黑体" pitchFamily="2" charset="-122"/>
                  </a:rPr>
                  <a:t>(Join)</a:t>
                </a:r>
              </a:p>
              <a:p>
                <a:pPr lvl="3"/>
                <a:r>
                  <a:rPr lang="zh-CN" altLang="en-US" b="0" dirty="0">
                    <a:latin typeface="Arial" charset="0"/>
                    <a:ea typeface="黑体" pitchFamily="2" charset="-122"/>
                  </a:rPr>
                  <a:t>从关系</a:t>
                </a:r>
                <a:r>
                  <a:rPr lang="en-US" altLang="zh-CN" b="0" dirty="0">
                    <a:latin typeface="Arial" charset="0"/>
                    <a:ea typeface="黑体" pitchFamily="2" charset="-122"/>
                  </a:rPr>
                  <a:t>R</a:t>
                </a:r>
                <a:r>
                  <a:rPr lang="zh-CN" altLang="en-US" b="0" dirty="0">
                    <a:latin typeface="Arial" charset="0"/>
                    <a:ea typeface="黑体" pitchFamily="2" charset="-122"/>
                  </a:rPr>
                  <a:t>和关系</a:t>
                </a:r>
                <a:r>
                  <a:rPr lang="en-US" altLang="zh-CN" b="0" dirty="0">
                    <a:latin typeface="Arial" charset="0"/>
                    <a:ea typeface="黑体" pitchFamily="2" charset="-122"/>
                  </a:rPr>
                  <a:t>S</a:t>
                </a:r>
                <a:r>
                  <a:rPr lang="zh-CN" altLang="en-US" b="0" dirty="0">
                    <a:latin typeface="Arial" charset="0"/>
                    <a:ea typeface="黑体" pitchFamily="2" charset="-122"/>
                  </a:rPr>
                  <a:t>的笛卡儿积中选择属性间满足一定条件的元组，记作：</a:t>
                </a:r>
              </a:p>
              <a:p>
                <a:pPr lvl="3">
                  <a:buFont typeface="Wingdings" pitchFamily="2" charset="2"/>
                  <a:buNone/>
                </a:pPr>
                <a:endParaRPr lang="ru-RU" altLang="en-US" b="0" dirty="0">
                  <a:latin typeface="Arial" charset="0"/>
                  <a:ea typeface="黑体" pitchFamily="2" charset="-122"/>
                </a:endParaRPr>
              </a:p>
              <a:p>
                <a:pPr lvl="3"/>
                <a14:m>
                  <m:oMath xmlns:m="http://schemas.openxmlformats.org/officeDocument/2006/math">
                    <m:r>
                      <a:rPr lang="zh-CN" altLang="en-US" b="0" i="1" smtClean="0">
                        <a:latin typeface="Cambria Math"/>
                        <a:ea typeface="黑体" pitchFamily="2" charset="-122"/>
                      </a:rPr>
                      <m:t>𝜃</m:t>
                    </m:r>
                    <m:r>
                      <a:rPr lang="zh-CN" altLang="en-US" b="0" i="1" smtClean="0">
                        <a:latin typeface="Cambria Math"/>
                        <a:ea typeface="黑体" pitchFamily="2" charset="-122"/>
                      </a:rPr>
                      <m:t>∈{&lt;,≤,=,≠,≥,&gt;}</m:t>
                    </m:r>
                  </m:oMath>
                </a14:m>
                <a:endParaRPr lang="en-US" altLang="zh-CN" b="0" dirty="0" smtClean="0">
                  <a:latin typeface="Arial" charset="0"/>
                  <a:ea typeface="黑体" pitchFamily="2" charset="-122"/>
                </a:endParaRPr>
              </a:p>
              <a:p>
                <a:pPr lvl="3"/>
                <a:r>
                  <a:rPr lang="zh-CN" altLang="en-US" b="0" dirty="0" smtClean="0">
                    <a:latin typeface="Arial" charset="0"/>
                    <a:ea typeface="黑体" pitchFamily="2" charset="-122"/>
                  </a:rPr>
                  <a:t>当</a:t>
                </a:r>
                <a:r>
                  <a:rPr lang="ru-RU" altLang="zh-CN" b="0" dirty="0">
                    <a:latin typeface="Times New Roman" panose="02020603050405020304" pitchFamily="18" charset="0"/>
                    <a:ea typeface="黑体" pitchFamily="2" charset="-122"/>
                  </a:rPr>
                  <a:t>Ө</a:t>
                </a:r>
                <a:r>
                  <a:rPr lang="zh-CN" altLang="en-US" b="0" dirty="0">
                    <a:latin typeface="Arial" charset="0"/>
                    <a:ea typeface="黑体" pitchFamily="2" charset="-122"/>
                  </a:rPr>
                  <a:t>为</a:t>
                </a:r>
                <a:r>
                  <a:rPr lang="en-US" altLang="zh-CN" b="0" dirty="0">
                    <a:latin typeface="Arial" charset="0"/>
                    <a:ea typeface="黑体" pitchFamily="2" charset="-122"/>
                  </a:rPr>
                  <a:t>=</a:t>
                </a:r>
                <a:r>
                  <a:rPr lang="zh-CN" altLang="en-US" b="0" dirty="0">
                    <a:latin typeface="Arial" charset="0"/>
                    <a:ea typeface="黑体" pitchFamily="2" charset="-122"/>
                  </a:rPr>
                  <a:t>时，称为</a:t>
                </a:r>
                <a:r>
                  <a:rPr lang="zh-CN" altLang="en-US" b="0" dirty="0">
                    <a:solidFill>
                      <a:srgbClr val="FF0000"/>
                    </a:solidFill>
                    <a:latin typeface="Arial" charset="0"/>
                    <a:ea typeface="黑体" pitchFamily="2" charset="-122"/>
                  </a:rPr>
                  <a:t>等值连接</a:t>
                </a:r>
                <a:r>
                  <a:rPr lang="zh-CN" altLang="en-US" b="0" dirty="0" smtClean="0">
                    <a:latin typeface="Arial" charset="0"/>
                    <a:ea typeface="黑体" pitchFamily="2" charset="-122"/>
                  </a:rPr>
                  <a:t>。</a:t>
                </a:r>
                <a:endParaRPr lang="zh-CN" altLang="en-US" b="0" dirty="0">
                  <a:latin typeface="Arial" charset="0"/>
                  <a:ea typeface="黑体" pitchFamily="2" charset="-122"/>
                </a:endParaRPr>
              </a:p>
            </p:txBody>
          </p:sp>
        </mc:Choice>
        <mc:Fallback xmlns="">
          <p:sp>
            <p:nvSpPr>
              <p:cNvPr id="222211" name="Rectangle 3"/>
              <p:cNvSpPr>
                <a:spLocks noGrp="1" noRot="1" noChangeAspect="1" noMove="1" noResize="1" noEditPoints="1" noAdjustHandles="1" noChangeArrowheads="1" noChangeShapeType="1" noTextEdit="1"/>
              </p:cNvSpPr>
              <p:nvPr>
                <p:ph type="body" sz="half" idx="1"/>
              </p:nvPr>
            </p:nvSpPr>
            <p:spPr>
              <a:xfrm>
                <a:off x="611188" y="1125538"/>
                <a:ext cx="8532812" cy="5157787"/>
              </a:xfrm>
              <a:blipFill>
                <a:blip r:embed="rId3"/>
                <a:stretch>
                  <a:fillRect l="-1571" t="-1537"/>
                </a:stretch>
              </a:blipFill>
            </p:spPr>
            <p:txBody>
              <a:bodyPr/>
              <a:lstStyle/>
              <a:p>
                <a:r>
                  <a:rPr lang="zh-CN" altLang="en-US">
                    <a:noFill/>
                  </a:rPr>
                  <a:t> </a:t>
                </a:r>
              </a:p>
            </p:txBody>
          </p:sp>
        </mc:Fallback>
      </mc:AlternateContent>
      <p:grpSp>
        <p:nvGrpSpPr>
          <p:cNvPr id="222350" name="Group 142"/>
          <p:cNvGrpSpPr>
            <a:grpSpLocks/>
          </p:cNvGrpSpPr>
          <p:nvPr/>
        </p:nvGrpSpPr>
        <p:grpSpPr bwMode="auto">
          <a:xfrm>
            <a:off x="4067175" y="3068638"/>
            <a:ext cx="1439863" cy="504825"/>
            <a:chOff x="2064" y="2160"/>
            <a:chExt cx="907" cy="318"/>
          </a:xfrm>
        </p:grpSpPr>
        <p:grpSp>
          <p:nvGrpSpPr>
            <p:cNvPr id="222272" name="Group 64"/>
            <p:cNvGrpSpPr>
              <a:grpSpLocks/>
            </p:cNvGrpSpPr>
            <p:nvPr/>
          </p:nvGrpSpPr>
          <p:grpSpPr bwMode="auto">
            <a:xfrm>
              <a:off x="2279" y="2160"/>
              <a:ext cx="335" cy="188"/>
              <a:chOff x="3061" y="1344"/>
              <a:chExt cx="409" cy="181"/>
            </a:xfrm>
          </p:grpSpPr>
          <p:sp>
            <p:nvSpPr>
              <p:cNvPr id="222273" name="Line 65"/>
              <p:cNvSpPr>
                <a:spLocks noChangeShapeType="1"/>
              </p:cNvSpPr>
              <p:nvPr/>
            </p:nvSpPr>
            <p:spPr bwMode="auto">
              <a:xfrm>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74" name="Line 66"/>
              <p:cNvSpPr>
                <a:spLocks noChangeShapeType="1"/>
              </p:cNvSpPr>
              <p:nvPr/>
            </p:nvSpPr>
            <p:spPr bwMode="auto">
              <a:xfrm flipV="1">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75" name="Line 67"/>
              <p:cNvSpPr>
                <a:spLocks noChangeShapeType="1"/>
              </p:cNvSpPr>
              <p:nvPr/>
            </p:nvSpPr>
            <p:spPr bwMode="auto">
              <a:xfrm>
                <a:off x="3061"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2276" name="Line 68"/>
              <p:cNvSpPr>
                <a:spLocks noChangeShapeType="1"/>
              </p:cNvSpPr>
              <p:nvPr/>
            </p:nvSpPr>
            <p:spPr bwMode="auto">
              <a:xfrm>
                <a:off x="3470"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2277" name="Text Box 69"/>
            <p:cNvSpPr txBox="1">
              <a:spLocks noChangeArrowheads="1"/>
            </p:cNvSpPr>
            <p:nvPr/>
          </p:nvSpPr>
          <p:spPr bwMode="auto">
            <a:xfrm>
              <a:off x="2064" y="2227"/>
              <a:ext cx="907"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latin typeface="Tahoma" pitchFamily="34" charset="0"/>
                </a:rPr>
                <a:t>R  </a:t>
              </a:r>
              <a:r>
                <a:rPr kumimoji="1" lang="en-US" altLang="zh-CN" sz="2000" b="1" baseline="-25000" dirty="0">
                  <a:latin typeface="Tahoma" pitchFamily="34" charset="0"/>
                </a:rPr>
                <a:t>A</a:t>
              </a:r>
              <a:r>
                <a:rPr kumimoji="1" lang="ru-RU" altLang="zh-CN" sz="2000" b="1" baseline="-25000" dirty="0">
                  <a:latin typeface="Tahoma" pitchFamily="34" charset="0"/>
                </a:rPr>
                <a:t>Ө</a:t>
              </a:r>
              <a:r>
                <a:rPr kumimoji="1" lang="en-US" altLang="zh-CN" sz="2000" b="1" baseline="-25000" dirty="0">
                  <a:latin typeface="Tahoma" pitchFamily="34" charset="0"/>
                </a:rPr>
                <a:t>B   </a:t>
              </a:r>
              <a:r>
                <a:rPr kumimoji="1" lang="en-US" altLang="zh-CN" sz="2000" b="1" dirty="0">
                  <a:latin typeface="Tahoma" pitchFamily="34" charset="0"/>
                </a:rPr>
                <a:t>S</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538" name="Rectangle 210"/>
          <p:cNvSpPr>
            <a:spLocks noGrp="1" noChangeArrowheads="1"/>
          </p:cNvSpPr>
          <p:nvPr>
            <p:ph type="body" sz="half" idx="1"/>
          </p:nvPr>
        </p:nvSpPr>
        <p:spPr>
          <a:xfrm>
            <a:off x="323850" y="1052513"/>
            <a:ext cx="8532813" cy="5157787"/>
          </a:xfrm>
          <a:noFill/>
          <a:ln/>
        </p:spPr>
        <p:txBody>
          <a:bodyPr/>
          <a:lstStyle/>
          <a:p>
            <a:r>
              <a:rPr lang="zh-CN" altLang="en-US" dirty="0"/>
              <a:t>关系代数</a:t>
            </a:r>
          </a:p>
          <a:p>
            <a:pPr lvl="1"/>
            <a:r>
              <a:rPr lang="zh-CN" altLang="en-US" sz="2400" dirty="0"/>
              <a:t>专门的关系运算</a:t>
            </a:r>
          </a:p>
          <a:p>
            <a:pPr lvl="2"/>
            <a:r>
              <a:rPr lang="zh-CN" altLang="en-US" sz="2200" dirty="0"/>
              <a:t>连接</a:t>
            </a:r>
            <a:r>
              <a:rPr lang="en-US" altLang="zh-CN" sz="2200" dirty="0"/>
              <a:t>(Join)</a:t>
            </a:r>
          </a:p>
        </p:txBody>
      </p:sp>
      <p:graphicFrame>
        <p:nvGraphicFramePr>
          <p:cNvPr id="227332" name="Group 4"/>
          <p:cNvGraphicFramePr>
            <a:graphicFrameLocks noGrp="1"/>
          </p:cNvGraphicFramePr>
          <p:nvPr>
            <p:ph sz="half" idx="2"/>
            <p:extLst>
              <p:ext uri="{D42A27DB-BD31-4B8C-83A1-F6EECF244321}">
                <p14:modId xmlns:p14="http://schemas.microsoft.com/office/powerpoint/2010/main" val="3764003689"/>
              </p:ext>
            </p:extLst>
          </p:nvPr>
        </p:nvGraphicFramePr>
        <p:xfrm>
          <a:off x="899592" y="2967904"/>
          <a:ext cx="1655763" cy="1973264"/>
        </p:xfrm>
        <a:graphic>
          <a:graphicData uri="http://schemas.openxmlformats.org/drawingml/2006/table">
            <a:tbl>
              <a:tblPr/>
              <a:tblGrid>
                <a:gridCol w="550863">
                  <a:extLst>
                    <a:ext uri="{9D8B030D-6E8A-4147-A177-3AD203B41FA5}">
                      <a16:colId xmlns:a16="http://schemas.microsoft.com/office/drawing/2014/main" val="20000"/>
                    </a:ext>
                  </a:extLst>
                </a:gridCol>
                <a:gridCol w="496887">
                  <a:extLst>
                    <a:ext uri="{9D8B030D-6E8A-4147-A177-3AD203B41FA5}">
                      <a16:colId xmlns:a16="http://schemas.microsoft.com/office/drawing/2014/main" val="20001"/>
                    </a:ext>
                  </a:extLst>
                </a:gridCol>
                <a:gridCol w="608013">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M</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54" name="Text Box 26"/>
          <p:cNvSpPr txBox="1">
            <a:spLocks noChangeArrowheads="1"/>
          </p:cNvSpPr>
          <p:nvPr/>
        </p:nvSpPr>
        <p:spPr bwMode="auto">
          <a:xfrm>
            <a:off x="1116013" y="245586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66"/>
                </a:solidFill>
                <a:latin typeface="Arial" charset="0"/>
                <a:ea typeface="黑体" pitchFamily="2" charset="-122"/>
              </a:rPr>
              <a:t>R</a:t>
            </a:r>
            <a:r>
              <a:rPr kumimoji="1" lang="zh-CN" altLang="en-US" sz="2400" dirty="0">
                <a:solidFill>
                  <a:srgbClr val="000066"/>
                </a:solidFill>
                <a:latin typeface="Arial" charset="0"/>
                <a:ea typeface="黑体" pitchFamily="2" charset="-122"/>
              </a:rPr>
              <a:t>关系</a:t>
            </a:r>
          </a:p>
        </p:txBody>
      </p:sp>
      <p:sp>
        <p:nvSpPr>
          <p:cNvPr id="227355" name="Text Box 27"/>
          <p:cNvSpPr txBox="1">
            <a:spLocks noChangeArrowheads="1"/>
          </p:cNvSpPr>
          <p:nvPr/>
        </p:nvSpPr>
        <p:spPr bwMode="auto">
          <a:xfrm>
            <a:off x="6660282" y="980728"/>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66"/>
                </a:solidFill>
                <a:latin typeface="Arial" charset="0"/>
                <a:ea typeface="黑体" pitchFamily="2" charset="-122"/>
              </a:rPr>
              <a:t>R×S</a:t>
            </a:r>
          </a:p>
        </p:txBody>
      </p:sp>
      <p:graphicFrame>
        <p:nvGraphicFramePr>
          <p:cNvPr id="227534" name="Group 206"/>
          <p:cNvGraphicFramePr>
            <a:graphicFrameLocks noGrp="1"/>
          </p:cNvGraphicFramePr>
          <p:nvPr>
            <p:extLst>
              <p:ext uri="{D42A27DB-BD31-4B8C-83A1-F6EECF244321}">
                <p14:modId xmlns:p14="http://schemas.microsoft.com/office/powerpoint/2010/main" val="271120686"/>
              </p:ext>
            </p:extLst>
          </p:nvPr>
        </p:nvGraphicFramePr>
        <p:xfrm>
          <a:off x="5508625" y="1556792"/>
          <a:ext cx="3024188" cy="2773680"/>
        </p:xfrm>
        <a:graphic>
          <a:graphicData uri="http://schemas.openxmlformats.org/drawingml/2006/table">
            <a:tbl>
              <a:tblPr/>
              <a:tblGrid>
                <a:gridCol w="70802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696913">
                  <a:extLst>
                    <a:ext uri="{9D8B030D-6E8A-4147-A177-3AD203B41FA5}">
                      <a16:colId xmlns:a16="http://schemas.microsoft.com/office/drawing/2014/main" val="20003"/>
                    </a:ext>
                  </a:extLst>
                </a:gridCol>
                <a:gridCol w="454025">
                  <a:extLst>
                    <a:ext uri="{9D8B030D-6E8A-4147-A177-3AD203B41FA5}">
                      <a16:colId xmlns:a16="http://schemas.microsoft.com/office/drawing/2014/main" val="20004"/>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R.B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M</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N</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grpSp>
        <p:nvGrpSpPr>
          <p:cNvPr id="227425" name="Group 97"/>
          <p:cNvGrpSpPr>
            <a:grpSpLocks/>
          </p:cNvGrpSpPr>
          <p:nvPr/>
        </p:nvGrpSpPr>
        <p:grpSpPr bwMode="auto">
          <a:xfrm>
            <a:off x="942030" y="5174778"/>
            <a:ext cx="1960563" cy="474663"/>
            <a:chOff x="612" y="1071"/>
            <a:chExt cx="1235" cy="299"/>
          </a:xfrm>
        </p:grpSpPr>
        <p:grpSp>
          <p:nvGrpSpPr>
            <p:cNvPr id="227389" name="Group 61"/>
            <p:cNvGrpSpPr>
              <a:grpSpLocks/>
            </p:cNvGrpSpPr>
            <p:nvPr/>
          </p:nvGrpSpPr>
          <p:grpSpPr bwMode="auto">
            <a:xfrm>
              <a:off x="1360" y="1071"/>
              <a:ext cx="137" cy="136"/>
              <a:chOff x="3061" y="1344"/>
              <a:chExt cx="409" cy="181"/>
            </a:xfrm>
          </p:grpSpPr>
          <p:sp>
            <p:nvSpPr>
              <p:cNvPr id="227390" name="Line 62"/>
              <p:cNvSpPr>
                <a:spLocks noChangeShapeType="1"/>
              </p:cNvSpPr>
              <p:nvPr/>
            </p:nvSpPr>
            <p:spPr bwMode="auto">
              <a:xfrm>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1" name="Line 63"/>
              <p:cNvSpPr>
                <a:spLocks noChangeShapeType="1"/>
              </p:cNvSpPr>
              <p:nvPr/>
            </p:nvSpPr>
            <p:spPr bwMode="auto">
              <a:xfrm flipV="1">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2" name="Line 64"/>
              <p:cNvSpPr>
                <a:spLocks noChangeShapeType="1"/>
              </p:cNvSpPr>
              <p:nvPr/>
            </p:nvSpPr>
            <p:spPr bwMode="auto">
              <a:xfrm>
                <a:off x="3061"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393" name="Line 65"/>
              <p:cNvSpPr>
                <a:spLocks noChangeShapeType="1"/>
              </p:cNvSpPr>
              <p:nvPr/>
            </p:nvSpPr>
            <p:spPr bwMode="auto">
              <a:xfrm>
                <a:off x="3470"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7394" name="Text Box 66"/>
            <p:cNvSpPr txBox="1">
              <a:spLocks noChangeArrowheads="1"/>
            </p:cNvSpPr>
            <p:nvPr/>
          </p:nvSpPr>
          <p:spPr bwMode="auto">
            <a:xfrm>
              <a:off x="612" y="1120"/>
              <a:ext cx="12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dirty="0">
                  <a:solidFill>
                    <a:srgbClr val="000066"/>
                  </a:solidFill>
                  <a:latin typeface="Arial" charset="0"/>
                  <a:ea typeface="黑体" pitchFamily="2" charset="-122"/>
                </a:rPr>
                <a:t>例：求</a:t>
              </a:r>
              <a:r>
                <a:rPr kumimoji="1" lang="en-US" altLang="zh-CN" sz="2000" b="1" dirty="0">
                  <a:solidFill>
                    <a:srgbClr val="000066"/>
                  </a:solidFill>
                  <a:latin typeface="Arial" charset="0"/>
                  <a:ea typeface="黑体" pitchFamily="2" charset="-122"/>
                </a:rPr>
                <a:t>R</a:t>
              </a:r>
              <a:r>
                <a:rPr kumimoji="1" lang="en-US" altLang="zh-CN" sz="2000" b="1" baseline="-25000" dirty="0">
                  <a:solidFill>
                    <a:srgbClr val="000066"/>
                  </a:solidFill>
                  <a:latin typeface="Arial" charset="0"/>
                  <a:ea typeface="黑体" pitchFamily="2" charset="-122"/>
                </a:rPr>
                <a:t>R.B=S.B</a:t>
              </a:r>
              <a:r>
                <a:rPr kumimoji="1" lang="en-US" altLang="zh-CN" sz="2000" b="1" dirty="0">
                  <a:solidFill>
                    <a:srgbClr val="000066"/>
                  </a:solidFill>
                  <a:latin typeface="Arial" charset="0"/>
                  <a:ea typeface="黑体" pitchFamily="2" charset="-122"/>
                </a:rPr>
                <a:t>S</a:t>
              </a:r>
            </a:p>
          </p:txBody>
        </p:sp>
      </p:grpSp>
      <p:graphicFrame>
        <p:nvGraphicFramePr>
          <p:cNvPr id="227535" name="Group 207"/>
          <p:cNvGraphicFramePr>
            <a:graphicFrameLocks noGrp="1"/>
          </p:cNvGraphicFramePr>
          <p:nvPr>
            <p:extLst>
              <p:ext uri="{D42A27DB-BD31-4B8C-83A1-F6EECF244321}">
                <p14:modId xmlns:p14="http://schemas.microsoft.com/office/powerpoint/2010/main" val="4186984425"/>
              </p:ext>
            </p:extLst>
          </p:nvPr>
        </p:nvGraphicFramePr>
        <p:xfrm>
          <a:off x="2987155" y="2967904"/>
          <a:ext cx="1104900" cy="1188720"/>
        </p:xfrm>
        <a:graphic>
          <a:graphicData uri="http://schemas.openxmlformats.org/drawingml/2006/table">
            <a:tbl>
              <a:tblPr/>
              <a:tblGrid>
                <a:gridCol w="496887">
                  <a:extLst>
                    <a:ext uri="{9D8B030D-6E8A-4147-A177-3AD203B41FA5}">
                      <a16:colId xmlns:a16="http://schemas.microsoft.com/office/drawing/2014/main" val="20000"/>
                    </a:ext>
                  </a:extLst>
                </a:gridCol>
                <a:gridCol w="608013">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N</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7416" name="Text Box 88"/>
          <p:cNvSpPr txBox="1">
            <a:spLocks noChangeArrowheads="1"/>
          </p:cNvSpPr>
          <p:nvPr/>
        </p:nvSpPr>
        <p:spPr bwMode="auto">
          <a:xfrm>
            <a:off x="3132138" y="2455863"/>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dirty="0">
                <a:solidFill>
                  <a:srgbClr val="000066"/>
                </a:solidFill>
                <a:latin typeface="Arial" charset="0"/>
                <a:ea typeface="黑体" pitchFamily="2" charset="-122"/>
              </a:rPr>
              <a:t>S</a:t>
            </a:r>
            <a:r>
              <a:rPr kumimoji="1" lang="zh-CN" altLang="en-US" sz="2400" dirty="0">
                <a:solidFill>
                  <a:srgbClr val="000066"/>
                </a:solidFill>
                <a:latin typeface="Arial" charset="0"/>
                <a:ea typeface="黑体" pitchFamily="2" charset="-122"/>
              </a:rPr>
              <a:t>关系</a:t>
            </a:r>
          </a:p>
        </p:txBody>
      </p:sp>
      <p:grpSp>
        <p:nvGrpSpPr>
          <p:cNvPr id="227520" name="Group 192"/>
          <p:cNvGrpSpPr>
            <a:grpSpLocks/>
          </p:cNvGrpSpPr>
          <p:nvPr/>
        </p:nvGrpSpPr>
        <p:grpSpPr bwMode="auto">
          <a:xfrm>
            <a:off x="3973314" y="5761406"/>
            <a:ext cx="1174750" cy="458787"/>
            <a:chOff x="3515" y="3076"/>
            <a:chExt cx="740" cy="289"/>
          </a:xfrm>
        </p:grpSpPr>
        <p:grpSp>
          <p:nvGrpSpPr>
            <p:cNvPr id="227419" name="Group 91"/>
            <p:cNvGrpSpPr>
              <a:grpSpLocks/>
            </p:cNvGrpSpPr>
            <p:nvPr/>
          </p:nvGrpSpPr>
          <p:grpSpPr bwMode="auto">
            <a:xfrm>
              <a:off x="3777" y="3076"/>
              <a:ext cx="137" cy="136"/>
              <a:chOff x="3061" y="1344"/>
              <a:chExt cx="409" cy="181"/>
            </a:xfrm>
          </p:grpSpPr>
          <p:sp>
            <p:nvSpPr>
              <p:cNvPr id="227420" name="Line 92"/>
              <p:cNvSpPr>
                <a:spLocks noChangeShapeType="1"/>
              </p:cNvSpPr>
              <p:nvPr/>
            </p:nvSpPr>
            <p:spPr bwMode="auto">
              <a:xfrm>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1" name="Line 93"/>
              <p:cNvSpPr>
                <a:spLocks noChangeShapeType="1"/>
              </p:cNvSpPr>
              <p:nvPr/>
            </p:nvSpPr>
            <p:spPr bwMode="auto">
              <a:xfrm flipV="1">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2" name="Line 94"/>
              <p:cNvSpPr>
                <a:spLocks noChangeShapeType="1"/>
              </p:cNvSpPr>
              <p:nvPr/>
            </p:nvSpPr>
            <p:spPr bwMode="auto">
              <a:xfrm>
                <a:off x="3061"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7423" name="Line 95"/>
              <p:cNvSpPr>
                <a:spLocks noChangeShapeType="1"/>
              </p:cNvSpPr>
              <p:nvPr/>
            </p:nvSpPr>
            <p:spPr bwMode="auto">
              <a:xfrm>
                <a:off x="3470"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7424" name="Text Box 96"/>
            <p:cNvSpPr txBox="1">
              <a:spLocks noChangeArrowheads="1"/>
            </p:cNvSpPr>
            <p:nvPr/>
          </p:nvSpPr>
          <p:spPr bwMode="auto">
            <a:xfrm>
              <a:off x="3515" y="3115"/>
              <a:ext cx="7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dirty="0">
                  <a:solidFill>
                    <a:srgbClr val="000066"/>
                  </a:solidFill>
                  <a:latin typeface="Arial" charset="0"/>
                  <a:ea typeface="黑体" pitchFamily="2" charset="-122"/>
                </a:rPr>
                <a:t>R</a:t>
              </a:r>
              <a:r>
                <a:rPr kumimoji="1" lang="en-US" altLang="zh-CN" sz="2000" baseline="-25000" dirty="0">
                  <a:solidFill>
                    <a:srgbClr val="000066"/>
                  </a:solidFill>
                  <a:latin typeface="Arial" charset="0"/>
                  <a:ea typeface="黑体" pitchFamily="2" charset="-122"/>
                </a:rPr>
                <a:t>R.B=S.B</a:t>
              </a:r>
              <a:r>
                <a:rPr kumimoji="1" lang="en-US" altLang="zh-CN" sz="2000" dirty="0">
                  <a:solidFill>
                    <a:srgbClr val="000066"/>
                  </a:solidFill>
                  <a:latin typeface="Arial" charset="0"/>
                  <a:ea typeface="黑体" pitchFamily="2" charset="-122"/>
                </a:rPr>
                <a:t>S</a:t>
              </a:r>
            </a:p>
          </p:txBody>
        </p:sp>
      </p:grpSp>
      <p:sp>
        <p:nvSpPr>
          <p:cNvPr id="227460" name="AutoShape 132"/>
          <p:cNvSpPr>
            <a:spLocks noChangeArrowheads="1"/>
          </p:cNvSpPr>
          <p:nvPr/>
        </p:nvSpPr>
        <p:spPr bwMode="auto">
          <a:xfrm>
            <a:off x="4427984" y="2852936"/>
            <a:ext cx="720725" cy="576263"/>
          </a:xfrm>
          <a:prstGeom prst="rightArrow">
            <a:avLst>
              <a:gd name="adj1" fmla="val 50000"/>
              <a:gd name="adj2" fmla="val 312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7536" name="Group 208"/>
          <p:cNvGraphicFramePr>
            <a:graphicFrameLocks noGrp="1"/>
          </p:cNvGraphicFramePr>
          <p:nvPr>
            <p:extLst>
              <p:ext uri="{D42A27DB-BD31-4B8C-83A1-F6EECF244321}">
                <p14:modId xmlns:p14="http://schemas.microsoft.com/office/powerpoint/2010/main" val="113543263"/>
              </p:ext>
            </p:extLst>
          </p:nvPr>
        </p:nvGraphicFramePr>
        <p:xfrm>
          <a:off x="5508253" y="5301208"/>
          <a:ext cx="3024187" cy="1188720"/>
        </p:xfrm>
        <a:graphic>
          <a:graphicData uri="http://schemas.openxmlformats.org/drawingml/2006/table">
            <a:tbl>
              <a:tblPr/>
              <a:tblGrid>
                <a:gridCol w="70802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gridCol w="698500">
                  <a:extLst>
                    <a:ext uri="{9D8B030D-6E8A-4147-A177-3AD203B41FA5}">
                      <a16:colId xmlns:a16="http://schemas.microsoft.com/office/drawing/2014/main" val="20003"/>
                    </a:ext>
                  </a:extLst>
                </a:gridCol>
                <a:gridCol w="454025">
                  <a:extLst>
                    <a:ext uri="{9D8B030D-6E8A-4147-A177-3AD203B41FA5}">
                      <a16:colId xmlns:a16="http://schemas.microsoft.com/office/drawing/2014/main" val="20004"/>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R.B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M</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N</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bl>
          </a:graphicData>
        </a:graphic>
      </p:graphicFrame>
      <p:sp>
        <p:nvSpPr>
          <p:cNvPr id="227521" name="AutoShape 193"/>
          <p:cNvSpPr>
            <a:spLocks noChangeArrowheads="1"/>
          </p:cNvSpPr>
          <p:nvPr/>
        </p:nvSpPr>
        <p:spPr bwMode="auto">
          <a:xfrm>
            <a:off x="6877645" y="4365104"/>
            <a:ext cx="574675" cy="503238"/>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7526" name="Text Box 198"/>
          <p:cNvSpPr txBox="1">
            <a:spLocks noChangeArrowheads="1"/>
          </p:cNvSpPr>
          <p:nvPr/>
        </p:nvSpPr>
        <p:spPr bwMode="auto">
          <a:xfrm>
            <a:off x="5724128" y="4869160"/>
            <a:ext cx="2689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dirty="0">
                <a:solidFill>
                  <a:srgbClr val="000066"/>
                </a:solidFill>
                <a:latin typeface="Arial" charset="0"/>
                <a:ea typeface="黑体" pitchFamily="2" charset="-122"/>
              </a:rPr>
              <a:t>取</a:t>
            </a:r>
            <a:r>
              <a:rPr kumimoji="1" lang="en-US" altLang="zh-CN" sz="2000" dirty="0">
                <a:solidFill>
                  <a:srgbClr val="000066"/>
                </a:solidFill>
                <a:latin typeface="Arial" charset="0"/>
                <a:ea typeface="黑体" pitchFamily="2" charset="-122"/>
              </a:rPr>
              <a:t>R.B=S.B</a:t>
            </a:r>
            <a:r>
              <a:rPr kumimoji="1" lang="zh-CN" altLang="en-US" sz="2000" dirty="0">
                <a:solidFill>
                  <a:srgbClr val="000066"/>
                </a:solidFill>
                <a:latin typeface="Arial" charset="0"/>
                <a:ea typeface="黑体" pitchFamily="2" charset="-122"/>
              </a:rPr>
              <a:t>的所有元组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55"/>
                                        </p:tgtEl>
                                        <p:attrNameLst>
                                          <p:attrName>style.visibility</p:attrName>
                                        </p:attrNameLst>
                                      </p:cBhvr>
                                      <p:to>
                                        <p:strVal val="visible"/>
                                      </p:to>
                                    </p:set>
                                    <p:animEffect transition="in" filter="blinds(horizontal)">
                                      <p:cBhvr>
                                        <p:cTn id="7" dur="500"/>
                                        <p:tgtEl>
                                          <p:spTgt spid="227355"/>
                                        </p:tgtEl>
                                      </p:cBhvr>
                                    </p:animEffect>
                                  </p:childTnLst>
                                </p:cTn>
                              </p:par>
                              <p:par>
                                <p:cTn id="8" presetID="3" presetClass="entr" presetSubtype="10" fill="hold" nodeType="withEffect">
                                  <p:stCondLst>
                                    <p:cond delay="0"/>
                                  </p:stCondLst>
                                  <p:childTnLst>
                                    <p:set>
                                      <p:cBhvr>
                                        <p:cTn id="9" dur="1" fill="hold">
                                          <p:stCondLst>
                                            <p:cond delay="0"/>
                                          </p:stCondLst>
                                        </p:cTn>
                                        <p:tgtEl>
                                          <p:spTgt spid="227534"/>
                                        </p:tgtEl>
                                        <p:attrNameLst>
                                          <p:attrName>style.visibility</p:attrName>
                                        </p:attrNameLst>
                                      </p:cBhvr>
                                      <p:to>
                                        <p:strVal val="visible"/>
                                      </p:to>
                                    </p:set>
                                    <p:animEffect transition="in" filter="blinds(horizontal)">
                                      <p:cBhvr>
                                        <p:cTn id="10" dur="500"/>
                                        <p:tgtEl>
                                          <p:spTgt spid="22753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7460"/>
                                        </p:tgtEl>
                                        <p:attrNameLst>
                                          <p:attrName>style.visibility</p:attrName>
                                        </p:attrNameLst>
                                      </p:cBhvr>
                                      <p:to>
                                        <p:strVal val="visible"/>
                                      </p:to>
                                    </p:set>
                                    <p:animEffect transition="in" filter="blinds(horizontal)">
                                      <p:cBhvr>
                                        <p:cTn id="13" dur="500"/>
                                        <p:tgtEl>
                                          <p:spTgt spid="2274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7520"/>
                                        </p:tgtEl>
                                        <p:attrNameLst>
                                          <p:attrName>style.visibility</p:attrName>
                                        </p:attrNameLst>
                                      </p:cBhvr>
                                      <p:to>
                                        <p:strVal val="visible"/>
                                      </p:to>
                                    </p:set>
                                    <p:animEffect transition="in" filter="blinds(horizontal)">
                                      <p:cBhvr>
                                        <p:cTn id="18" dur="500"/>
                                        <p:tgtEl>
                                          <p:spTgt spid="227520"/>
                                        </p:tgtEl>
                                      </p:cBhvr>
                                    </p:animEffect>
                                  </p:childTnLst>
                                </p:cTn>
                              </p:par>
                              <p:par>
                                <p:cTn id="19" presetID="3" presetClass="entr" presetSubtype="10" fill="hold" nodeType="withEffect">
                                  <p:stCondLst>
                                    <p:cond delay="0"/>
                                  </p:stCondLst>
                                  <p:childTnLst>
                                    <p:set>
                                      <p:cBhvr>
                                        <p:cTn id="20" dur="1" fill="hold">
                                          <p:stCondLst>
                                            <p:cond delay="0"/>
                                          </p:stCondLst>
                                        </p:cTn>
                                        <p:tgtEl>
                                          <p:spTgt spid="227536"/>
                                        </p:tgtEl>
                                        <p:attrNameLst>
                                          <p:attrName>style.visibility</p:attrName>
                                        </p:attrNameLst>
                                      </p:cBhvr>
                                      <p:to>
                                        <p:strVal val="visible"/>
                                      </p:to>
                                    </p:set>
                                    <p:animEffect transition="in" filter="blinds(horizontal)">
                                      <p:cBhvr>
                                        <p:cTn id="21" dur="500"/>
                                        <p:tgtEl>
                                          <p:spTgt spid="22753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7521"/>
                                        </p:tgtEl>
                                        <p:attrNameLst>
                                          <p:attrName>style.visibility</p:attrName>
                                        </p:attrNameLst>
                                      </p:cBhvr>
                                      <p:to>
                                        <p:strVal val="visible"/>
                                      </p:to>
                                    </p:set>
                                    <p:animEffect transition="in" filter="blinds(horizontal)">
                                      <p:cBhvr>
                                        <p:cTn id="24" dur="500"/>
                                        <p:tgtEl>
                                          <p:spTgt spid="22752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27526"/>
                                        </p:tgtEl>
                                        <p:attrNameLst>
                                          <p:attrName>style.visibility</p:attrName>
                                        </p:attrNameLst>
                                      </p:cBhvr>
                                      <p:to>
                                        <p:strVal val="visible"/>
                                      </p:to>
                                    </p:set>
                                    <p:animEffect transition="in" filter="blinds(horizontal)">
                                      <p:cBhvr>
                                        <p:cTn id="27" dur="500"/>
                                        <p:tgtEl>
                                          <p:spTgt spid="227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55" grpId="0"/>
      <p:bldP spid="227460" grpId="0" animBg="1"/>
      <p:bldP spid="227521" grpId="0" animBg="1"/>
      <p:bldP spid="227526"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9" name="Rectangle 3"/>
          <p:cNvSpPr>
            <a:spLocks noGrp="1" noChangeArrowheads="1"/>
          </p:cNvSpPr>
          <p:nvPr>
            <p:ph type="body" sz="half" idx="1"/>
          </p:nvPr>
        </p:nvSpPr>
        <p:spPr>
          <a:xfrm>
            <a:off x="611188" y="1125538"/>
            <a:ext cx="7921625" cy="5157787"/>
          </a:xfrm>
        </p:spPr>
        <p:txBody>
          <a:bodyPr/>
          <a:lstStyle/>
          <a:p>
            <a:pPr>
              <a:lnSpc>
                <a:spcPct val="90000"/>
              </a:lnSpc>
            </a:pPr>
            <a:r>
              <a:rPr lang="zh-CN" altLang="en-US" dirty="0">
                <a:latin typeface="宋体" pitchFamily="2" charset="-122"/>
              </a:rPr>
              <a:t>关系代数</a:t>
            </a:r>
          </a:p>
          <a:p>
            <a:pPr lvl="1">
              <a:lnSpc>
                <a:spcPct val="90000"/>
              </a:lnSpc>
            </a:pPr>
            <a:r>
              <a:rPr lang="zh-CN" altLang="en-US" dirty="0">
                <a:latin typeface="宋体" pitchFamily="2" charset="-122"/>
              </a:rPr>
              <a:t>专门的关系运算</a:t>
            </a:r>
          </a:p>
          <a:p>
            <a:pPr lvl="2">
              <a:lnSpc>
                <a:spcPct val="90000"/>
              </a:lnSpc>
            </a:pPr>
            <a:r>
              <a:rPr lang="zh-CN" altLang="en-US" sz="2200" dirty="0">
                <a:latin typeface="宋体" pitchFamily="2" charset="-122"/>
              </a:rPr>
              <a:t>自然连接</a:t>
            </a:r>
            <a:r>
              <a:rPr lang="en-US" altLang="zh-CN" sz="2200" dirty="0">
                <a:latin typeface="宋体" pitchFamily="2" charset="-122"/>
              </a:rPr>
              <a:t>(Natural Join)</a:t>
            </a:r>
          </a:p>
          <a:p>
            <a:pPr lvl="3">
              <a:lnSpc>
                <a:spcPct val="90000"/>
              </a:lnSpc>
            </a:pPr>
            <a:r>
              <a:rPr lang="zh-CN" altLang="en-US" sz="1800" dirty="0">
                <a:latin typeface="宋体" pitchFamily="2" charset="-122"/>
              </a:rPr>
              <a:t>从两个关系的笛卡儿积中选择出公共属性值相等的元组，并在结果中</a:t>
            </a:r>
            <a:r>
              <a:rPr lang="zh-CN" altLang="en-US" sz="1800" dirty="0">
                <a:solidFill>
                  <a:srgbClr val="FF0000"/>
                </a:solidFill>
                <a:latin typeface="宋体" pitchFamily="2" charset="-122"/>
              </a:rPr>
              <a:t>去掉重复的属性列</a:t>
            </a:r>
            <a:r>
              <a:rPr lang="zh-CN" altLang="en-US" sz="1800" dirty="0">
                <a:latin typeface="宋体" pitchFamily="2" charset="-122"/>
              </a:rPr>
              <a:t>，记作： </a:t>
            </a:r>
          </a:p>
          <a:p>
            <a:pPr marL="1306513" lvl="3" indent="0">
              <a:lnSpc>
                <a:spcPct val="90000"/>
              </a:lnSpc>
              <a:buNone/>
            </a:pPr>
            <a:endParaRPr lang="zh-CN" altLang="en-US" sz="1800" dirty="0">
              <a:latin typeface="宋体" pitchFamily="2" charset="-122"/>
            </a:endParaRPr>
          </a:p>
          <a:p>
            <a:pPr lvl="3">
              <a:lnSpc>
                <a:spcPct val="90000"/>
              </a:lnSpc>
            </a:pPr>
            <a:r>
              <a:rPr lang="zh-CN" altLang="en-US" sz="1800" dirty="0">
                <a:latin typeface="宋体" pitchFamily="2" charset="-122"/>
              </a:rPr>
              <a:t>自然连接是一种特殊的</a:t>
            </a:r>
            <a:r>
              <a:rPr lang="zh-CN" altLang="en-US" sz="1800" dirty="0">
                <a:solidFill>
                  <a:srgbClr val="FF0000"/>
                </a:solidFill>
                <a:latin typeface="宋体" pitchFamily="2" charset="-122"/>
              </a:rPr>
              <a:t>等值连接</a:t>
            </a:r>
            <a:r>
              <a:rPr lang="zh-CN" altLang="en-US" sz="1800" dirty="0">
                <a:latin typeface="宋体" pitchFamily="2" charset="-122"/>
              </a:rPr>
              <a:t>，只有两个关系有相同属性组时才可以参加。</a:t>
            </a:r>
          </a:p>
          <a:p>
            <a:pPr lvl="3">
              <a:lnSpc>
                <a:spcPct val="90000"/>
              </a:lnSpc>
            </a:pPr>
            <a:r>
              <a:rPr lang="zh-CN" altLang="en-US" sz="1800" dirty="0">
                <a:solidFill>
                  <a:srgbClr val="FF0000"/>
                </a:solidFill>
                <a:latin typeface="宋体" pitchFamily="2" charset="-122"/>
              </a:rPr>
              <a:t>左</a:t>
            </a:r>
            <a:r>
              <a:rPr lang="zh-CN" altLang="en-US" sz="1800" dirty="0" smtClean="0">
                <a:solidFill>
                  <a:srgbClr val="FF0000"/>
                </a:solidFill>
                <a:latin typeface="宋体" pitchFamily="2" charset="-122"/>
              </a:rPr>
              <a:t>连接</a:t>
            </a:r>
            <a:endParaRPr lang="zh-CN" altLang="en-US" sz="1800" dirty="0">
              <a:latin typeface="宋体" pitchFamily="2" charset="-122"/>
            </a:endParaRPr>
          </a:p>
          <a:p>
            <a:pPr lvl="4">
              <a:lnSpc>
                <a:spcPct val="90000"/>
              </a:lnSpc>
            </a:pPr>
            <a:r>
              <a:rPr lang="en-US" altLang="zh-CN" sz="1800" dirty="0">
                <a:latin typeface="宋体" pitchFamily="2" charset="-122"/>
              </a:rPr>
              <a:t>R</a:t>
            </a:r>
            <a:r>
              <a:rPr lang="zh-CN" altLang="en-US" sz="1800" dirty="0">
                <a:latin typeface="宋体" pitchFamily="2" charset="-122"/>
              </a:rPr>
              <a:t>左</a:t>
            </a:r>
            <a:r>
              <a:rPr lang="zh-CN" altLang="en-US" sz="1800" dirty="0" smtClean="0">
                <a:latin typeface="宋体" pitchFamily="2" charset="-122"/>
              </a:rPr>
              <a:t>连接</a:t>
            </a:r>
            <a:r>
              <a:rPr lang="en-US" altLang="zh-CN" sz="1800" dirty="0">
                <a:latin typeface="宋体" pitchFamily="2" charset="-122"/>
              </a:rPr>
              <a:t>S</a:t>
            </a:r>
            <a:r>
              <a:rPr lang="zh-CN" altLang="en-US" sz="1800" dirty="0" smtClean="0">
                <a:latin typeface="宋体" pitchFamily="2" charset="-122"/>
              </a:rPr>
              <a:t>，</a:t>
            </a:r>
            <a:r>
              <a:rPr lang="zh-CN" altLang="en-US" sz="1800" dirty="0">
                <a:latin typeface="宋体" pitchFamily="2" charset="-122"/>
              </a:rPr>
              <a:t>结果包括所有来自</a:t>
            </a:r>
            <a:r>
              <a:rPr lang="en-US" altLang="zh-CN" sz="1800" dirty="0">
                <a:latin typeface="宋体" pitchFamily="2" charset="-122"/>
              </a:rPr>
              <a:t>R</a:t>
            </a:r>
            <a:r>
              <a:rPr lang="zh-CN" altLang="en-US" sz="1800" dirty="0">
                <a:latin typeface="宋体" pitchFamily="2" charset="-122"/>
              </a:rPr>
              <a:t>的元组和那些连接字段相等处</a:t>
            </a:r>
            <a:r>
              <a:rPr lang="zh-CN" altLang="en-US" sz="1800" dirty="0" smtClean="0">
                <a:latin typeface="宋体" pitchFamily="2" charset="-122"/>
              </a:rPr>
              <a:t>的</a:t>
            </a:r>
            <a:r>
              <a:rPr lang="en-US" altLang="zh-CN" sz="1800" dirty="0">
                <a:latin typeface="宋体" pitchFamily="2" charset="-122"/>
              </a:rPr>
              <a:t>S</a:t>
            </a:r>
            <a:r>
              <a:rPr lang="zh-CN" altLang="en-US" sz="1800" dirty="0" smtClean="0">
                <a:latin typeface="宋体" pitchFamily="2" charset="-122"/>
              </a:rPr>
              <a:t>的</a:t>
            </a:r>
            <a:r>
              <a:rPr lang="zh-CN" altLang="en-US" sz="1800" dirty="0">
                <a:latin typeface="宋体" pitchFamily="2" charset="-122"/>
              </a:rPr>
              <a:t>元组。</a:t>
            </a:r>
          </a:p>
          <a:p>
            <a:pPr lvl="3">
              <a:lnSpc>
                <a:spcPct val="90000"/>
              </a:lnSpc>
            </a:pPr>
            <a:r>
              <a:rPr lang="zh-CN" altLang="en-US" sz="1800" dirty="0">
                <a:solidFill>
                  <a:srgbClr val="FF0000"/>
                </a:solidFill>
                <a:latin typeface="宋体" pitchFamily="2" charset="-122"/>
              </a:rPr>
              <a:t>右</a:t>
            </a:r>
            <a:r>
              <a:rPr lang="zh-CN" altLang="en-US" sz="1800" dirty="0" smtClean="0">
                <a:solidFill>
                  <a:srgbClr val="FF0000"/>
                </a:solidFill>
                <a:latin typeface="宋体" pitchFamily="2" charset="-122"/>
              </a:rPr>
              <a:t>连接</a:t>
            </a:r>
            <a:endParaRPr lang="zh-CN" altLang="en-US" sz="1800" dirty="0">
              <a:latin typeface="宋体" pitchFamily="2" charset="-122"/>
            </a:endParaRPr>
          </a:p>
          <a:p>
            <a:pPr lvl="4">
              <a:lnSpc>
                <a:spcPct val="90000"/>
              </a:lnSpc>
            </a:pPr>
            <a:r>
              <a:rPr lang="en-US" altLang="zh-CN" sz="1800" dirty="0">
                <a:latin typeface="宋体" pitchFamily="2" charset="-122"/>
              </a:rPr>
              <a:t>R</a:t>
            </a:r>
            <a:r>
              <a:rPr lang="zh-CN" altLang="en-US" sz="1800" dirty="0">
                <a:latin typeface="宋体" pitchFamily="2" charset="-122"/>
              </a:rPr>
              <a:t>左</a:t>
            </a:r>
            <a:r>
              <a:rPr lang="zh-CN" altLang="en-US" sz="1800" dirty="0" smtClean="0">
                <a:latin typeface="宋体" pitchFamily="2" charset="-122"/>
              </a:rPr>
              <a:t>连接</a:t>
            </a:r>
            <a:r>
              <a:rPr lang="en-US" altLang="zh-CN" sz="1800" dirty="0">
                <a:latin typeface="宋体" pitchFamily="2" charset="-122"/>
              </a:rPr>
              <a:t>S</a:t>
            </a:r>
            <a:r>
              <a:rPr lang="zh-CN" altLang="en-US" sz="1800" dirty="0" smtClean="0">
                <a:latin typeface="宋体" pitchFamily="2" charset="-122"/>
              </a:rPr>
              <a:t>，</a:t>
            </a:r>
            <a:r>
              <a:rPr lang="zh-CN" altLang="en-US" sz="1800" dirty="0">
                <a:latin typeface="宋体" pitchFamily="2" charset="-122"/>
              </a:rPr>
              <a:t>结果包括所有</a:t>
            </a:r>
            <a:r>
              <a:rPr lang="zh-CN" altLang="en-US" sz="1800" dirty="0" smtClean="0">
                <a:latin typeface="宋体" pitchFamily="2" charset="-122"/>
              </a:rPr>
              <a:t>来自</a:t>
            </a:r>
            <a:r>
              <a:rPr lang="en-US" altLang="zh-CN" sz="1800" dirty="0">
                <a:latin typeface="宋体" pitchFamily="2" charset="-122"/>
              </a:rPr>
              <a:t>S</a:t>
            </a:r>
            <a:r>
              <a:rPr lang="zh-CN" altLang="en-US" sz="1800" dirty="0" smtClean="0">
                <a:latin typeface="宋体" pitchFamily="2" charset="-122"/>
              </a:rPr>
              <a:t>的</a:t>
            </a:r>
            <a:r>
              <a:rPr lang="zh-CN" altLang="en-US" sz="1800" dirty="0">
                <a:latin typeface="宋体" pitchFamily="2" charset="-122"/>
              </a:rPr>
              <a:t>元组和那些连接字段相等处的</a:t>
            </a:r>
            <a:r>
              <a:rPr lang="en-US" altLang="zh-CN" sz="1800" dirty="0">
                <a:latin typeface="宋体" pitchFamily="2" charset="-122"/>
              </a:rPr>
              <a:t>R</a:t>
            </a:r>
            <a:r>
              <a:rPr lang="zh-CN" altLang="en-US" sz="1800" dirty="0">
                <a:latin typeface="宋体" pitchFamily="2" charset="-122"/>
              </a:rPr>
              <a:t>的元组。</a:t>
            </a:r>
          </a:p>
        </p:txBody>
      </p:sp>
      <p:grpSp>
        <p:nvGrpSpPr>
          <p:cNvPr id="229387" name="Group 11"/>
          <p:cNvGrpSpPr>
            <a:grpSpLocks/>
          </p:cNvGrpSpPr>
          <p:nvPr/>
        </p:nvGrpSpPr>
        <p:grpSpPr bwMode="auto">
          <a:xfrm>
            <a:off x="6277892" y="2924944"/>
            <a:ext cx="814388" cy="396875"/>
            <a:chOff x="1701" y="1717"/>
            <a:chExt cx="513" cy="250"/>
          </a:xfrm>
        </p:grpSpPr>
        <p:grpSp>
          <p:nvGrpSpPr>
            <p:cNvPr id="229381" name="Group 5"/>
            <p:cNvGrpSpPr>
              <a:grpSpLocks/>
            </p:cNvGrpSpPr>
            <p:nvPr/>
          </p:nvGrpSpPr>
          <p:grpSpPr bwMode="auto">
            <a:xfrm>
              <a:off x="1882" y="1753"/>
              <a:ext cx="137" cy="136"/>
              <a:chOff x="3061" y="1344"/>
              <a:chExt cx="409" cy="181"/>
            </a:xfrm>
          </p:grpSpPr>
          <p:sp>
            <p:nvSpPr>
              <p:cNvPr id="229382" name="Line 6"/>
              <p:cNvSpPr>
                <a:spLocks noChangeShapeType="1"/>
              </p:cNvSpPr>
              <p:nvPr/>
            </p:nvSpPr>
            <p:spPr bwMode="auto">
              <a:xfrm>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3" name="Line 7"/>
              <p:cNvSpPr>
                <a:spLocks noChangeShapeType="1"/>
              </p:cNvSpPr>
              <p:nvPr/>
            </p:nvSpPr>
            <p:spPr bwMode="auto">
              <a:xfrm flipV="1">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4" name="Line 8"/>
              <p:cNvSpPr>
                <a:spLocks noChangeShapeType="1"/>
              </p:cNvSpPr>
              <p:nvPr/>
            </p:nvSpPr>
            <p:spPr bwMode="auto">
              <a:xfrm>
                <a:off x="3061"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9385" name="Line 9"/>
              <p:cNvSpPr>
                <a:spLocks noChangeShapeType="1"/>
              </p:cNvSpPr>
              <p:nvPr/>
            </p:nvSpPr>
            <p:spPr bwMode="auto">
              <a:xfrm>
                <a:off x="3470"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29386" name="Text Box 10"/>
            <p:cNvSpPr txBox="1">
              <a:spLocks noChangeArrowheads="1"/>
            </p:cNvSpPr>
            <p:nvPr/>
          </p:nvSpPr>
          <p:spPr bwMode="auto">
            <a:xfrm>
              <a:off x="1701" y="1717"/>
              <a:ext cx="51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latin typeface="Tahoma" pitchFamily="34" charset="0"/>
                </a:rPr>
                <a:t>R</a:t>
              </a:r>
              <a:r>
                <a:rPr kumimoji="1" lang="en-US" altLang="zh-CN" sz="2000" b="1" baseline="-25000" dirty="0">
                  <a:latin typeface="Tahoma" pitchFamily="34" charset="0"/>
                </a:rPr>
                <a:t>      </a:t>
              </a:r>
              <a:r>
                <a:rPr kumimoji="1" lang="en-US" altLang="zh-CN" sz="2000" b="1" dirty="0">
                  <a:latin typeface="Tahoma" pitchFamily="34" charset="0"/>
                </a:rPr>
                <a:t>S</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66" name="Rectangle 2"/>
          <p:cNvSpPr>
            <a:spLocks noGrp="1" noChangeArrowheads="1"/>
          </p:cNvSpPr>
          <p:nvPr>
            <p:ph type="body" sz="half" idx="1"/>
          </p:nvPr>
        </p:nvSpPr>
        <p:spPr>
          <a:xfrm>
            <a:off x="468313" y="1341438"/>
            <a:ext cx="8207375" cy="5040312"/>
          </a:xfrm>
        </p:spPr>
        <p:txBody>
          <a:bodyPr/>
          <a:lstStyle/>
          <a:p>
            <a:r>
              <a:rPr lang="zh-CN" altLang="en-US" dirty="0">
                <a:latin typeface="宋体" pitchFamily="2" charset="-122"/>
              </a:rPr>
              <a:t>关系模型的基本概念</a:t>
            </a:r>
          </a:p>
          <a:p>
            <a:pPr lvl="1"/>
            <a:r>
              <a:rPr lang="zh-CN" altLang="en-US" sz="2700" dirty="0" smtClean="0">
                <a:latin typeface="宋体" pitchFamily="2" charset="-122"/>
              </a:rPr>
              <a:t>域</a:t>
            </a:r>
            <a:r>
              <a:rPr lang="en-US" altLang="zh-CN" sz="2700" dirty="0" smtClean="0">
                <a:latin typeface="宋体" pitchFamily="2" charset="-122"/>
              </a:rPr>
              <a:t>(</a:t>
            </a:r>
            <a:r>
              <a:rPr lang="en-US" altLang="zh-CN" sz="2700" dirty="0">
                <a:latin typeface="宋体" pitchFamily="2" charset="-122"/>
              </a:rPr>
              <a:t>Domain)</a:t>
            </a:r>
          </a:p>
          <a:p>
            <a:pPr lvl="2"/>
            <a:r>
              <a:rPr lang="zh-CN" altLang="en-US" dirty="0">
                <a:latin typeface="宋体" pitchFamily="2" charset="-122"/>
              </a:rPr>
              <a:t>定义：一组具有相同数据类型的值的</a:t>
            </a:r>
            <a:r>
              <a:rPr lang="zh-CN" altLang="en-US" dirty="0" smtClean="0">
                <a:latin typeface="宋体" pitchFamily="2" charset="-122"/>
              </a:rPr>
              <a:t>集合，又称为值域（用</a:t>
            </a:r>
            <a:r>
              <a:rPr lang="en-US" altLang="zh-CN" dirty="0" smtClean="0">
                <a:latin typeface="宋体" pitchFamily="2" charset="-122"/>
              </a:rPr>
              <a:t>D</a:t>
            </a:r>
            <a:r>
              <a:rPr lang="zh-CN" altLang="en-US" dirty="0" smtClean="0">
                <a:latin typeface="宋体" pitchFamily="2" charset="-122"/>
              </a:rPr>
              <a:t>表示）</a:t>
            </a:r>
            <a:endParaRPr lang="en-US" altLang="zh-CN" dirty="0" smtClean="0">
              <a:latin typeface="宋体" pitchFamily="2" charset="-122"/>
            </a:endParaRPr>
          </a:p>
          <a:p>
            <a:pPr lvl="2"/>
            <a:r>
              <a:rPr lang="zh-CN" altLang="en-US" dirty="0" smtClean="0">
                <a:latin typeface="宋体" pitchFamily="2" charset="-122"/>
              </a:rPr>
              <a:t>域中所包含的值的个数称为域的基数（</a:t>
            </a:r>
            <a:r>
              <a:rPr lang="en-US" altLang="zh-CN" dirty="0" smtClean="0">
                <a:latin typeface="宋体" pitchFamily="2" charset="-122"/>
              </a:rPr>
              <a:t>Cardinal number</a:t>
            </a:r>
            <a:r>
              <a:rPr lang="zh-CN" altLang="en-US" dirty="0" smtClean="0">
                <a:latin typeface="宋体" pitchFamily="2" charset="-122"/>
              </a:rPr>
              <a:t>）（用</a:t>
            </a:r>
            <a:r>
              <a:rPr lang="en-US" altLang="zh-CN" dirty="0" smtClean="0">
                <a:latin typeface="宋体" pitchFamily="2" charset="-122"/>
              </a:rPr>
              <a:t>m</a:t>
            </a:r>
            <a:r>
              <a:rPr lang="zh-CN" altLang="en-US" dirty="0" smtClean="0">
                <a:latin typeface="宋体" pitchFamily="2" charset="-122"/>
              </a:rPr>
              <a:t>表示）</a:t>
            </a:r>
            <a:endParaRPr lang="zh-CN" altLang="en-US" dirty="0">
              <a:latin typeface="宋体" pitchFamily="2" charset="-122"/>
            </a:endParaRPr>
          </a:p>
          <a:p>
            <a:pPr lvl="2"/>
            <a:r>
              <a:rPr lang="zh-CN" altLang="en-US" dirty="0">
                <a:latin typeface="宋体" pitchFamily="2" charset="-122"/>
              </a:rPr>
              <a:t>例如，假设规定人的年龄在</a:t>
            </a:r>
            <a:r>
              <a:rPr lang="en-US" altLang="zh-CN" dirty="0">
                <a:latin typeface="宋体" pitchFamily="2" charset="-122"/>
              </a:rPr>
              <a:t>1</a:t>
            </a:r>
            <a:r>
              <a:rPr lang="zh-CN" altLang="en-US" dirty="0">
                <a:latin typeface="宋体" pitchFamily="2" charset="-122"/>
              </a:rPr>
              <a:t>至</a:t>
            </a:r>
            <a:r>
              <a:rPr lang="en-US" altLang="zh-CN" dirty="0">
                <a:latin typeface="宋体" pitchFamily="2" charset="-122"/>
              </a:rPr>
              <a:t>200</a:t>
            </a:r>
            <a:r>
              <a:rPr lang="zh-CN" altLang="en-US" dirty="0">
                <a:latin typeface="宋体" pitchFamily="2" charset="-122"/>
              </a:rPr>
              <a:t>之间，那么年龄对应的域就是</a:t>
            </a:r>
            <a:r>
              <a:rPr lang="en-US" altLang="zh-CN" dirty="0">
                <a:latin typeface="宋体" pitchFamily="2" charset="-122"/>
              </a:rPr>
              <a:t>1</a:t>
            </a:r>
            <a:r>
              <a:rPr lang="zh-CN" altLang="en-US" dirty="0">
                <a:latin typeface="宋体" pitchFamily="2" charset="-122"/>
              </a:rPr>
              <a:t>至</a:t>
            </a:r>
            <a:r>
              <a:rPr lang="en-US" altLang="zh-CN" dirty="0">
                <a:latin typeface="宋体" pitchFamily="2" charset="-122"/>
              </a:rPr>
              <a:t>200</a:t>
            </a:r>
            <a:r>
              <a:rPr lang="zh-CN" altLang="en-US" dirty="0">
                <a:latin typeface="宋体" pitchFamily="2" charset="-122"/>
              </a:rPr>
              <a:t>所有整数的集合；如果用</a:t>
            </a:r>
            <a:r>
              <a:rPr lang="en-US" altLang="zh-CN" dirty="0">
                <a:latin typeface="宋体" pitchFamily="2" charset="-122"/>
              </a:rPr>
              <a:t>1</a:t>
            </a:r>
            <a:r>
              <a:rPr lang="zh-CN" altLang="en-US" dirty="0">
                <a:latin typeface="宋体" pitchFamily="2" charset="-122"/>
              </a:rPr>
              <a:t>表示性别为男，</a:t>
            </a:r>
            <a:r>
              <a:rPr lang="en-US" altLang="zh-CN" dirty="0">
                <a:latin typeface="宋体" pitchFamily="2" charset="-122"/>
              </a:rPr>
              <a:t>0</a:t>
            </a:r>
            <a:r>
              <a:rPr lang="zh-CN" altLang="en-US" dirty="0">
                <a:latin typeface="宋体" pitchFamily="2" charset="-122"/>
              </a:rPr>
              <a:t>为女，则性别对应的域就是</a:t>
            </a:r>
            <a:r>
              <a:rPr lang="en-US" altLang="zh-CN" dirty="0">
                <a:latin typeface="宋体" pitchFamily="2" charset="-122"/>
              </a:rPr>
              <a:t>{0,1}</a:t>
            </a:r>
            <a:r>
              <a:rPr lang="zh-CN" altLang="en-US" dirty="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9666">
                                            <p:txEl>
                                              <p:pRg st="0" end="0"/>
                                            </p:txEl>
                                          </p:spTgt>
                                        </p:tgtEl>
                                        <p:attrNameLst>
                                          <p:attrName>style.visibility</p:attrName>
                                        </p:attrNameLst>
                                      </p:cBhvr>
                                      <p:to>
                                        <p:strVal val="visible"/>
                                      </p:to>
                                    </p:set>
                                    <p:animEffect transition="in" filter="dissolve">
                                      <p:cBhvr>
                                        <p:cTn id="7" dur="500"/>
                                        <p:tgtEl>
                                          <p:spTgt spid="36966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9666">
                                            <p:txEl>
                                              <p:pRg st="1" end="1"/>
                                            </p:txEl>
                                          </p:spTgt>
                                        </p:tgtEl>
                                        <p:attrNameLst>
                                          <p:attrName>style.visibility</p:attrName>
                                        </p:attrNameLst>
                                      </p:cBhvr>
                                      <p:to>
                                        <p:strVal val="visible"/>
                                      </p:to>
                                    </p:set>
                                    <p:animEffect transition="in" filter="dissolve">
                                      <p:cBhvr>
                                        <p:cTn id="10" dur="500"/>
                                        <p:tgtEl>
                                          <p:spTgt spid="36966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9666">
                                            <p:txEl>
                                              <p:pRg st="2" end="2"/>
                                            </p:txEl>
                                          </p:spTgt>
                                        </p:tgtEl>
                                        <p:attrNameLst>
                                          <p:attrName>style.visibility</p:attrName>
                                        </p:attrNameLst>
                                      </p:cBhvr>
                                      <p:to>
                                        <p:strVal val="visible"/>
                                      </p:to>
                                    </p:set>
                                    <p:animEffect transition="in" filter="dissolve">
                                      <p:cBhvr>
                                        <p:cTn id="13" dur="500"/>
                                        <p:tgtEl>
                                          <p:spTgt spid="369666">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9666">
                                            <p:txEl>
                                              <p:pRg st="3" end="3"/>
                                            </p:txEl>
                                          </p:spTgt>
                                        </p:tgtEl>
                                        <p:attrNameLst>
                                          <p:attrName>style.visibility</p:attrName>
                                        </p:attrNameLst>
                                      </p:cBhvr>
                                      <p:to>
                                        <p:strVal val="visible"/>
                                      </p:to>
                                    </p:set>
                                    <p:animEffect transition="in" filter="dissolve">
                                      <p:cBhvr>
                                        <p:cTn id="16" dur="500"/>
                                        <p:tgtEl>
                                          <p:spTgt spid="369666">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69666">
                                            <p:txEl>
                                              <p:pRg st="4" end="4"/>
                                            </p:txEl>
                                          </p:spTgt>
                                        </p:tgtEl>
                                        <p:attrNameLst>
                                          <p:attrName>style.visibility</p:attrName>
                                        </p:attrNameLst>
                                      </p:cBhvr>
                                      <p:to>
                                        <p:strVal val="visible"/>
                                      </p:to>
                                    </p:set>
                                    <p:animEffect transition="in" filter="dissolve">
                                      <p:cBhvr>
                                        <p:cTn id="19" dur="500"/>
                                        <p:tgtEl>
                                          <p:spTgt spid="3696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6"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1635" name="Group 211"/>
          <p:cNvGraphicFramePr>
            <a:graphicFrameLocks noGrp="1"/>
          </p:cNvGraphicFramePr>
          <p:nvPr>
            <p:ph sz="half" idx="2"/>
            <p:extLst>
              <p:ext uri="{D42A27DB-BD31-4B8C-83A1-F6EECF244321}">
                <p14:modId xmlns:p14="http://schemas.microsoft.com/office/powerpoint/2010/main" val="338398901"/>
              </p:ext>
            </p:extLst>
          </p:nvPr>
        </p:nvGraphicFramePr>
        <p:xfrm>
          <a:off x="539552" y="2247824"/>
          <a:ext cx="1150938" cy="1973264"/>
        </p:xfrm>
        <a:graphic>
          <a:graphicData uri="http://schemas.openxmlformats.org/drawingml/2006/table">
            <a:tbl>
              <a:tblPr/>
              <a:tblGrid>
                <a:gridCol w="382588">
                  <a:extLst>
                    <a:ext uri="{9D8B030D-6E8A-4147-A177-3AD203B41FA5}">
                      <a16:colId xmlns:a16="http://schemas.microsoft.com/office/drawing/2014/main" val="20000"/>
                    </a:ext>
                  </a:extLst>
                </a:gridCol>
                <a:gridCol w="346075">
                  <a:extLst>
                    <a:ext uri="{9D8B030D-6E8A-4147-A177-3AD203B41FA5}">
                      <a16:colId xmlns:a16="http://schemas.microsoft.com/office/drawing/2014/main" val="20001"/>
                    </a:ext>
                  </a:extLst>
                </a:gridCol>
                <a:gridCol w="422275">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1449" name="Text Box 25"/>
          <p:cNvSpPr txBox="1">
            <a:spLocks noChangeArrowheads="1"/>
          </p:cNvSpPr>
          <p:nvPr/>
        </p:nvSpPr>
        <p:spPr bwMode="auto">
          <a:xfrm>
            <a:off x="611188" y="1773238"/>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Tahoma" pitchFamily="34" charset="0"/>
              </a:rPr>
              <a:t>R</a:t>
            </a:r>
            <a:r>
              <a:rPr kumimoji="1" lang="zh-CN" altLang="en-US" sz="2400" b="1" dirty="0">
                <a:solidFill>
                  <a:srgbClr val="000066"/>
                </a:solidFill>
                <a:latin typeface="Tahoma" pitchFamily="34" charset="0"/>
              </a:rPr>
              <a:t>关系</a:t>
            </a:r>
          </a:p>
        </p:txBody>
      </p:sp>
      <p:sp>
        <p:nvSpPr>
          <p:cNvPr id="231450" name="Text Box 26"/>
          <p:cNvSpPr txBox="1">
            <a:spLocks noChangeArrowheads="1"/>
          </p:cNvSpPr>
          <p:nvPr/>
        </p:nvSpPr>
        <p:spPr bwMode="auto">
          <a:xfrm>
            <a:off x="6228234" y="90872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Tahoma" pitchFamily="34" charset="0"/>
              </a:rPr>
              <a:t>R×S</a:t>
            </a:r>
          </a:p>
        </p:txBody>
      </p:sp>
      <p:graphicFrame>
        <p:nvGraphicFramePr>
          <p:cNvPr id="231832" name="Group 408"/>
          <p:cNvGraphicFramePr>
            <a:graphicFrameLocks noGrp="1"/>
          </p:cNvGraphicFramePr>
          <p:nvPr>
            <p:extLst>
              <p:ext uri="{D42A27DB-BD31-4B8C-83A1-F6EECF244321}">
                <p14:modId xmlns:p14="http://schemas.microsoft.com/office/powerpoint/2010/main" val="781044840"/>
              </p:ext>
            </p:extLst>
          </p:nvPr>
        </p:nvGraphicFramePr>
        <p:xfrm>
          <a:off x="4572000" y="1412875"/>
          <a:ext cx="4032449" cy="2773680"/>
        </p:xfrm>
        <a:graphic>
          <a:graphicData uri="http://schemas.openxmlformats.org/drawingml/2006/table">
            <a:tbl>
              <a:tblPr/>
              <a:tblGrid>
                <a:gridCol w="576065">
                  <a:extLst>
                    <a:ext uri="{9D8B030D-6E8A-4147-A177-3AD203B41FA5}">
                      <a16:colId xmlns:a16="http://schemas.microsoft.com/office/drawing/2014/main" val="20000"/>
                    </a:ext>
                  </a:extLst>
                </a:gridCol>
                <a:gridCol w="767515">
                  <a:extLst>
                    <a:ext uri="{9D8B030D-6E8A-4147-A177-3AD203B41FA5}">
                      <a16:colId xmlns:a16="http://schemas.microsoft.com/office/drawing/2014/main" val="20001"/>
                    </a:ext>
                  </a:extLst>
                </a:gridCol>
                <a:gridCol w="769225">
                  <a:extLst>
                    <a:ext uri="{9D8B030D-6E8A-4147-A177-3AD203B41FA5}">
                      <a16:colId xmlns:a16="http://schemas.microsoft.com/office/drawing/2014/main" val="20002"/>
                    </a:ext>
                  </a:extLst>
                </a:gridCol>
                <a:gridCol w="756057">
                  <a:extLst>
                    <a:ext uri="{9D8B030D-6E8A-4147-A177-3AD203B41FA5}">
                      <a16:colId xmlns:a16="http://schemas.microsoft.com/office/drawing/2014/main" val="20003"/>
                    </a:ext>
                  </a:extLst>
                </a:gridCol>
                <a:gridCol w="731538">
                  <a:extLst>
                    <a:ext uri="{9D8B030D-6E8A-4147-A177-3AD203B41FA5}">
                      <a16:colId xmlns:a16="http://schemas.microsoft.com/office/drawing/2014/main" val="20004"/>
                    </a:ext>
                  </a:extLst>
                </a:gridCol>
                <a:gridCol w="432049">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R.B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R.C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S.B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S.C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6"/>
                  </a:ext>
                </a:extLst>
              </a:tr>
            </a:tbl>
          </a:graphicData>
        </a:graphic>
      </p:graphicFrame>
      <p:grpSp>
        <p:nvGrpSpPr>
          <p:cNvPr id="231836" name="Group 412"/>
          <p:cNvGrpSpPr>
            <a:grpSpLocks/>
          </p:cNvGrpSpPr>
          <p:nvPr/>
        </p:nvGrpSpPr>
        <p:grpSpPr bwMode="auto">
          <a:xfrm>
            <a:off x="755650" y="1125538"/>
            <a:ext cx="2487613" cy="519112"/>
            <a:chOff x="476" y="845"/>
            <a:chExt cx="1567" cy="327"/>
          </a:xfrm>
        </p:grpSpPr>
        <p:sp>
          <p:nvSpPr>
            <p:cNvPr id="231503" name="Line 79"/>
            <p:cNvSpPr>
              <a:spLocks noChangeShapeType="1"/>
            </p:cNvSpPr>
            <p:nvPr/>
          </p:nvSpPr>
          <p:spPr bwMode="auto">
            <a:xfrm>
              <a:off x="1519" y="935"/>
              <a:ext cx="226" cy="182"/>
            </a:xfrm>
            <a:prstGeom prst="line">
              <a:avLst/>
            </a:prstGeom>
            <a:noFill/>
            <a:ln w="28575">
              <a:solidFill>
                <a:srgbClr val="00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504" name="Line 80"/>
            <p:cNvSpPr>
              <a:spLocks noChangeShapeType="1"/>
            </p:cNvSpPr>
            <p:nvPr/>
          </p:nvSpPr>
          <p:spPr bwMode="auto">
            <a:xfrm flipV="1">
              <a:off x="1519" y="935"/>
              <a:ext cx="226" cy="182"/>
            </a:xfrm>
            <a:prstGeom prst="line">
              <a:avLst/>
            </a:prstGeom>
            <a:noFill/>
            <a:ln w="28575">
              <a:solidFill>
                <a:srgbClr val="00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505" name="Line 81"/>
            <p:cNvSpPr>
              <a:spLocks noChangeShapeType="1"/>
            </p:cNvSpPr>
            <p:nvPr/>
          </p:nvSpPr>
          <p:spPr bwMode="auto">
            <a:xfrm>
              <a:off x="1519" y="935"/>
              <a:ext cx="0" cy="182"/>
            </a:xfrm>
            <a:prstGeom prst="line">
              <a:avLst/>
            </a:prstGeom>
            <a:noFill/>
            <a:ln w="28575">
              <a:solidFill>
                <a:srgbClr val="00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506" name="Line 82"/>
            <p:cNvSpPr>
              <a:spLocks noChangeShapeType="1"/>
            </p:cNvSpPr>
            <p:nvPr/>
          </p:nvSpPr>
          <p:spPr bwMode="auto">
            <a:xfrm>
              <a:off x="1745" y="935"/>
              <a:ext cx="0" cy="182"/>
            </a:xfrm>
            <a:prstGeom prst="line">
              <a:avLst/>
            </a:prstGeom>
            <a:noFill/>
            <a:ln w="28575">
              <a:solidFill>
                <a:srgbClr val="0000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507" name="Text Box 83"/>
            <p:cNvSpPr txBox="1">
              <a:spLocks noChangeArrowheads="1"/>
            </p:cNvSpPr>
            <p:nvPr/>
          </p:nvSpPr>
          <p:spPr bwMode="auto">
            <a:xfrm>
              <a:off x="476" y="845"/>
              <a:ext cx="156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solidFill>
                    <a:srgbClr val="000066"/>
                  </a:solidFill>
                  <a:latin typeface="Tahoma" pitchFamily="34" charset="0"/>
                </a:rPr>
                <a:t>例：求 </a:t>
              </a:r>
              <a:r>
                <a:rPr kumimoji="1" lang="en-US" altLang="zh-CN" sz="2800" b="1" dirty="0">
                  <a:solidFill>
                    <a:srgbClr val="000066"/>
                  </a:solidFill>
                  <a:latin typeface="Tahoma" pitchFamily="34" charset="0"/>
                </a:rPr>
                <a:t>R</a:t>
              </a:r>
              <a:r>
                <a:rPr kumimoji="1" lang="en-US" altLang="zh-CN" sz="2800" b="1" baseline="-25000" dirty="0">
                  <a:solidFill>
                    <a:srgbClr val="000066"/>
                  </a:solidFill>
                  <a:latin typeface="Tahoma" pitchFamily="34" charset="0"/>
                </a:rPr>
                <a:t>         </a:t>
              </a:r>
              <a:r>
                <a:rPr kumimoji="1" lang="en-US" altLang="zh-CN" sz="2800" b="1" dirty="0">
                  <a:solidFill>
                    <a:srgbClr val="000066"/>
                  </a:solidFill>
                  <a:latin typeface="Tahoma" pitchFamily="34" charset="0"/>
                </a:rPr>
                <a:t>S</a:t>
              </a:r>
            </a:p>
          </p:txBody>
        </p:sp>
      </p:grpSp>
      <p:sp>
        <p:nvSpPr>
          <p:cNvPr id="231522" name="Text Box 98"/>
          <p:cNvSpPr txBox="1">
            <a:spLocks noChangeArrowheads="1"/>
          </p:cNvSpPr>
          <p:nvPr/>
        </p:nvSpPr>
        <p:spPr bwMode="auto">
          <a:xfrm>
            <a:off x="2124075" y="1773238"/>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Tahoma" pitchFamily="34" charset="0"/>
              </a:rPr>
              <a:t>S</a:t>
            </a:r>
            <a:r>
              <a:rPr kumimoji="1" lang="zh-CN" altLang="en-US" sz="2400" b="1" dirty="0">
                <a:solidFill>
                  <a:srgbClr val="000066"/>
                </a:solidFill>
                <a:latin typeface="Tahoma" pitchFamily="34" charset="0"/>
              </a:rPr>
              <a:t>关系</a:t>
            </a:r>
          </a:p>
        </p:txBody>
      </p:sp>
      <p:sp>
        <p:nvSpPr>
          <p:cNvPr id="231530" name="AutoShape 106"/>
          <p:cNvSpPr>
            <a:spLocks noChangeArrowheads="1"/>
          </p:cNvSpPr>
          <p:nvPr/>
        </p:nvSpPr>
        <p:spPr bwMode="auto">
          <a:xfrm>
            <a:off x="3563243" y="2492896"/>
            <a:ext cx="720725" cy="576263"/>
          </a:xfrm>
          <a:prstGeom prst="rightArrow">
            <a:avLst>
              <a:gd name="adj1" fmla="val 50000"/>
              <a:gd name="adj2" fmla="val 312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31833" name="Group 409"/>
          <p:cNvGraphicFramePr>
            <a:graphicFrameLocks noGrp="1"/>
          </p:cNvGraphicFramePr>
          <p:nvPr>
            <p:extLst>
              <p:ext uri="{D42A27DB-BD31-4B8C-83A1-F6EECF244321}">
                <p14:modId xmlns:p14="http://schemas.microsoft.com/office/powerpoint/2010/main" val="1292082958"/>
              </p:ext>
            </p:extLst>
          </p:nvPr>
        </p:nvGraphicFramePr>
        <p:xfrm>
          <a:off x="2050852" y="2247824"/>
          <a:ext cx="1150938" cy="1188720"/>
        </p:xfrm>
        <a:graphic>
          <a:graphicData uri="http://schemas.openxmlformats.org/drawingml/2006/table">
            <a:tbl>
              <a:tblPr/>
              <a:tblGrid>
                <a:gridCol w="382588">
                  <a:extLst>
                    <a:ext uri="{9D8B030D-6E8A-4147-A177-3AD203B41FA5}">
                      <a16:colId xmlns:a16="http://schemas.microsoft.com/office/drawing/2014/main" val="20000"/>
                    </a:ext>
                  </a:extLst>
                </a:gridCol>
                <a:gridCol w="346075">
                  <a:extLst>
                    <a:ext uri="{9D8B030D-6E8A-4147-A177-3AD203B41FA5}">
                      <a16:colId xmlns:a16="http://schemas.microsoft.com/office/drawing/2014/main" val="20001"/>
                    </a:ext>
                  </a:extLst>
                </a:gridCol>
                <a:gridCol w="422275">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43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31767" name="Group 343"/>
          <p:cNvGrpSpPr>
            <a:grpSpLocks/>
          </p:cNvGrpSpPr>
          <p:nvPr/>
        </p:nvGrpSpPr>
        <p:grpSpPr bwMode="auto">
          <a:xfrm>
            <a:off x="592188" y="4630738"/>
            <a:ext cx="1052512" cy="396875"/>
            <a:chOff x="1927" y="3194"/>
            <a:chExt cx="663" cy="250"/>
          </a:xfrm>
        </p:grpSpPr>
        <p:grpSp>
          <p:nvGrpSpPr>
            <p:cNvPr id="231733" name="Group 309"/>
            <p:cNvGrpSpPr>
              <a:grpSpLocks/>
            </p:cNvGrpSpPr>
            <p:nvPr/>
          </p:nvGrpSpPr>
          <p:grpSpPr bwMode="auto">
            <a:xfrm>
              <a:off x="2200" y="3249"/>
              <a:ext cx="137" cy="136"/>
              <a:chOff x="3061" y="1344"/>
              <a:chExt cx="409" cy="181"/>
            </a:xfrm>
          </p:grpSpPr>
          <p:sp>
            <p:nvSpPr>
              <p:cNvPr id="231734" name="Line 310"/>
              <p:cNvSpPr>
                <a:spLocks noChangeShapeType="1"/>
              </p:cNvSpPr>
              <p:nvPr/>
            </p:nvSpPr>
            <p:spPr bwMode="auto">
              <a:xfrm>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735" name="Line 311"/>
              <p:cNvSpPr>
                <a:spLocks noChangeShapeType="1"/>
              </p:cNvSpPr>
              <p:nvPr/>
            </p:nvSpPr>
            <p:spPr bwMode="auto">
              <a:xfrm flipV="1">
                <a:off x="3061" y="1344"/>
                <a:ext cx="409"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736" name="Line 312"/>
              <p:cNvSpPr>
                <a:spLocks noChangeShapeType="1"/>
              </p:cNvSpPr>
              <p:nvPr/>
            </p:nvSpPr>
            <p:spPr bwMode="auto">
              <a:xfrm>
                <a:off x="3061"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1737" name="Line 313"/>
              <p:cNvSpPr>
                <a:spLocks noChangeShapeType="1"/>
              </p:cNvSpPr>
              <p:nvPr/>
            </p:nvSpPr>
            <p:spPr bwMode="auto">
              <a:xfrm>
                <a:off x="3470" y="1344"/>
                <a:ext cx="0" cy="18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31738" name="Text Box 314"/>
            <p:cNvSpPr txBox="1">
              <a:spLocks noChangeArrowheads="1"/>
            </p:cNvSpPr>
            <p:nvPr/>
          </p:nvSpPr>
          <p:spPr bwMode="auto">
            <a:xfrm>
              <a:off x="1927" y="3194"/>
              <a:ext cx="6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66"/>
                  </a:solidFill>
                  <a:latin typeface="Tahoma" pitchFamily="34" charset="0"/>
                </a:rPr>
                <a:t>R</a:t>
              </a:r>
              <a:r>
                <a:rPr kumimoji="1" lang="en-US" altLang="zh-CN" sz="2000" b="1" baseline="-25000" dirty="0">
                  <a:solidFill>
                    <a:srgbClr val="000066"/>
                  </a:solidFill>
                  <a:latin typeface="Tahoma" pitchFamily="34" charset="0"/>
                </a:rPr>
                <a:t>           </a:t>
              </a:r>
              <a:r>
                <a:rPr kumimoji="1" lang="en-US" altLang="zh-CN" sz="2000" b="1" dirty="0">
                  <a:solidFill>
                    <a:srgbClr val="000066"/>
                  </a:solidFill>
                  <a:latin typeface="Tahoma" pitchFamily="34" charset="0"/>
                </a:rPr>
                <a:t>S</a:t>
              </a:r>
            </a:p>
          </p:txBody>
        </p:sp>
      </p:grpSp>
      <p:sp>
        <p:nvSpPr>
          <p:cNvPr id="231765" name="AutoShape 341"/>
          <p:cNvSpPr>
            <a:spLocks noChangeArrowheads="1"/>
          </p:cNvSpPr>
          <p:nvPr/>
        </p:nvSpPr>
        <p:spPr bwMode="auto">
          <a:xfrm>
            <a:off x="5508625" y="4472781"/>
            <a:ext cx="574675" cy="503238"/>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1766" name="Text Box 342"/>
          <p:cNvSpPr txBox="1">
            <a:spLocks noChangeArrowheads="1"/>
          </p:cNvSpPr>
          <p:nvPr/>
        </p:nvSpPr>
        <p:spPr bwMode="auto">
          <a:xfrm>
            <a:off x="6012160" y="4293097"/>
            <a:ext cx="3023567" cy="73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r>
              <a:rPr kumimoji="1" lang="zh-CN" altLang="en-US" sz="2000" b="1" dirty="0">
                <a:solidFill>
                  <a:srgbClr val="000066"/>
                </a:solidFill>
                <a:latin typeface="Tahoma" pitchFamily="34" charset="0"/>
              </a:rPr>
              <a:t>取</a:t>
            </a:r>
            <a:r>
              <a:rPr kumimoji="1" lang="en-US" altLang="zh-CN" sz="2000" b="1" dirty="0">
                <a:solidFill>
                  <a:srgbClr val="000066"/>
                </a:solidFill>
                <a:latin typeface="Tahoma" pitchFamily="34" charset="0"/>
              </a:rPr>
              <a:t>R.B=S.B</a:t>
            </a:r>
            <a:r>
              <a:rPr kumimoji="1" lang="zh-CN" altLang="en-US" sz="2000" b="1" dirty="0">
                <a:solidFill>
                  <a:srgbClr val="000066"/>
                </a:solidFill>
                <a:latin typeface="Tahoma" pitchFamily="34" charset="0"/>
              </a:rPr>
              <a:t>且</a:t>
            </a:r>
            <a:r>
              <a:rPr kumimoji="1" lang="en-US" altLang="zh-CN" sz="2000" b="1" dirty="0" smtClean="0">
                <a:solidFill>
                  <a:srgbClr val="000066"/>
                </a:solidFill>
                <a:latin typeface="Tahoma" pitchFamily="34" charset="0"/>
              </a:rPr>
              <a:t>R.C=R.C</a:t>
            </a:r>
          </a:p>
          <a:p>
            <a:r>
              <a:rPr kumimoji="1" lang="zh-CN" altLang="en-US" sz="2000" b="1" dirty="0" smtClean="0">
                <a:solidFill>
                  <a:srgbClr val="000066"/>
                </a:solidFill>
                <a:latin typeface="Tahoma" pitchFamily="34" charset="0"/>
              </a:rPr>
              <a:t>的</a:t>
            </a:r>
            <a:r>
              <a:rPr kumimoji="1" lang="zh-CN" altLang="en-US" sz="2000" b="1" dirty="0">
                <a:solidFill>
                  <a:srgbClr val="000066"/>
                </a:solidFill>
                <a:latin typeface="Tahoma" pitchFamily="34" charset="0"/>
              </a:rPr>
              <a:t>所有元组</a:t>
            </a:r>
          </a:p>
        </p:txBody>
      </p:sp>
      <p:graphicFrame>
        <p:nvGraphicFramePr>
          <p:cNvPr id="231834" name="Group 410"/>
          <p:cNvGraphicFramePr>
            <a:graphicFrameLocks noGrp="1"/>
          </p:cNvGraphicFramePr>
          <p:nvPr>
            <p:extLst>
              <p:ext uri="{D42A27DB-BD31-4B8C-83A1-F6EECF244321}">
                <p14:modId xmlns:p14="http://schemas.microsoft.com/office/powerpoint/2010/main" val="2096646687"/>
              </p:ext>
            </p:extLst>
          </p:nvPr>
        </p:nvGraphicFramePr>
        <p:xfrm>
          <a:off x="4499992" y="5121275"/>
          <a:ext cx="4104157" cy="1188720"/>
        </p:xfrm>
        <a:graphic>
          <a:graphicData uri="http://schemas.openxmlformats.org/drawingml/2006/table">
            <a:tbl>
              <a:tblPr/>
              <a:tblGrid>
                <a:gridCol w="586308">
                  <a:extLst>
                    <a:ext uri="{9D8B030D-6E8A-4147-A177-3AD203B41FA5}">
                      <a16:colId xmlns:a16="http://schemas.microsoft.com/office/drawing/2014/main" val="20000"/>
                    </a:ext>
                  </a:extLst>
                </a:gridCol>
                <a:gridCol w="781165">
                  <a:extLst>
                    <a:ext uri="{9D8B030D-6E8A-4147-A177-3AD203B41FA5}">
                      <a16:colId xmlns:a16="http://schemas.microsoft.com/office/drawing/2014/main" val="20001"/>
                    </a:ext>
                  </a:extLst>
                </a:gridCol>
                <a:gridCol w="782904">
                  <a:extLst>
                    <a:ext uri="{9D8B030D-6E8A-4147-A177-3AD203B41FA5}">
                      <a16:colId xmlns:a16="http://schemas.microsoft.com/office/drawing/2014/main" val="20002"/>
                    </a:ext>
                  </a:extLst>
                </a:gridCol>
                <a:gridCol w="690695">
                  <a:extLst>
                    <a:ext uri="{9D8B030D-6E8A-4147-A177-3AD203B41FA5}">
                      <a16:colId xmlns:a16="http://schemas.microsoft.com/office/drawing/2014/main" val="20003"/>
                    </a:ext>
                  </a:extLst>
                </a:gridCol>
                <a:gridCol w="709833">
                  <a:extLst>
                    <a:ext uri="{9D8B030D-6E8A-4147-A177-3AD203B41FA5}">
                      <a16:colId xmlns:a16="http://schemas.microsoft.com/office/drawing/2014/main" val="20004"/>
                    </a:ext>
                  </a:extLst>
                </a:gridCol>
                <a:gridCol w="553252">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R.B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R.C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S.B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S.C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bl>
          </a:graphicData>
        </a:graphic>
      </p:graphicFrame>
      <p:graphicFrame>
        <p:nvGraphicFramePr>
          <p:cNvPr id="25" name="Group 410"/>
          <p:cNvGraphicFramePr>
            <a:graphicFrameLocks noGrp="1"/>
          </p:cNvGraphicFramePr>
          <p:nvPr>
            <p:extLst>
              <p:ext uri="{D42A27DB-BD31-4B8C-83A1-F6EECF244321}">
                <p14:modId xmlns:p14="http://schemas.microsoft.com/office/powerpoint/2010/main" val="3706168201"/>
              </p:ext>
            </p:extLst>
          </p:nvPr>
        </p:nvGraphicFramePr>
        <p:xfrm>
          <a:off x="595363" y="5127972"/>
          <a:ext cx="2540088" cy="1188720"/>
        </p:xfrm>
        <a:graphic>
          <a:graphicData uri="http://schemas.openxmlformats.org/drawingml/2006/table">
            <a:tbl>
              <a:tblPr/>
              <a:tblGrid>
                <a:gridCol w="586308">
                  <a:extLst>
                    <a:ext uri="{9D8B030D-6E8A-4147-A177-3AD203B41FA5}">
                      <a16:colId xmlns:a16="http://schemas.microsoft.com/office/drawing/2014/main" val="20000"/>
                    </a:ext>
                  </a:extLst>
                </a:gridCol>
                <a:gridCol w="690695">
                  <a:extLst>
                    <a:ext uri="{9D8B030D-6E8A-4147-A177-3AD203B41FA5}">
                      <a16:colId xmlns:a16="http://schemas.microsoft.com/office/drawing/2014/main" val="20001"/>
                    </a:ext>
                  </a:extLst>
                </a:gridCol>
                <a:gridCol w="709833">
                  <a:extLst>
                    <a:ext uri="{9D8B030D-6E8A-4147-A177-3AD203B41FA5}">
                      <a16:colId xmlns:a16="http://schemas.microsoft.com/office/drawing/2014/main" val="20002"/>
                    </a:ext>
                  </a:extLst>
                </a:gridCol>
                <a:gridCol w="553252">
                  <a:extLst>
                    <a:ext uri="{9D8B030D-6E8A-4147-A177-3AD203B41FA5}">
                      <a16:colId xmlns:a16="http://schemas.microsoft.com/office/drawing/2014/main" val="20003"/>
                    </a:ext>
                  </a:extLst>
                </a:gridCol>
              </a:tblGrid>
              <a:tr h="296699">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bl>
          </a:graphicData>
        </a:graphic>
      </p:graphicFrame>
      <p:sp>
        <p:nvSpPr>
          <p:cNvPr id="26" name="AutoShape 106"/>
          <p:cNvSpPr>
            <a:spLocks noChangeArrowheads="1"/>
          </p:cNvSpPr>
          <p:nvPr/>
        </p:nvSpPr>
        <p:spPr bwMode="auto">
          <a:xfrm flipH="1">
            <a:off x="3419227" y="5301208"/>
            <a:ext cx="720725" cy="576263"/>
          </a:xfrm>
          <a:prstGeom prst="rightArrow">
            <a:avLst>
              <a:gd name="adj1" fmla="val 50000"/>
              <a:gd name="adj2" fmla="val 312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Text Box 342"/>
          <p:cNvSpPr txBox="1">
            <a:spLocks noChangeArrowheads="1"/>
          </p:cNvSpPr>
          <p:nvPr/>
        </p:nvSpPr>
        <p:spPr bwMode="auto">
          <a:xfrm>
            <a:off x="2773115" y="4357142"/>
            <a:ext cx="2289200" cy="734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r>
              <a:rPr kumimoji="1" lang="zh-CN" altLang="en-US" sz="2000" b="1" dirty="0">
                <a:solidFill>
                  <a:srgbClr val="000066"/>
                </a:solidFill>
                <a:latin typeface="Tahoma" pitchFamily="34" charset="0"/>
              </a:rPr>
              <a:t>去掉重复的属性</a:t>
            </a:r>
            <a:r>
              <a:rPr kumimoji="1" lang="zh-CN" altLang="en-US" sz="2000" b="1" dirty="0" smtClean="0">
                <a:solidFill>
                  <a:srgbClr val="000066"/>
                </a:solidFill>
                <a:latin typeface="Tahoma" pitchFamily="34" charset="0"/>
              </a:rPr>
              <a:t>列</a:t>
            </a:r>
            <a:r>
              <a:rPr kumimoji="1" lang="en-US" altLang="zh-CN" sz="2000" b="1" dirty="0" smtClean="0">
                <a:solidFill>
                  <a:srgbClr val="000066"/>
                </a:solidFill>
                <a:latin typeface="Tahoma" pitchFamily="34" charset="0"/>
              </a:rPr>
              <a:t/>
            </a:r>
            <a:br>
              <a:rPr kumimoji="1" lang="en-US" altLang="zh-CN" sz="2000" b="1" dirty="0" smtClean="0">
                <a:solidFill>
                  <a:srgbClr val="000066"/>
                </a:solidFill>
                <a:latin typeface="Tahoma" pitchFamily="34" charset="0"/>
              </a:rPr>
            </a:br>
            <a:r>
              <a:rPr kumimoji="1" lang="zh-CN" altLang="en-US" sz="2000" b="1" dirty="0" smtClean="0">
                <a:solidFill>
                  <a:srgbClr val="000066"/>
                </a:solidFill>
                <a:latin typeface="Tahoma" pitchFamily="34" charset="0"/>
              </a:rPr>
              <a:t>（合并相同属性）</a:t>
            </a:r>
            <a:endParaRPr kumimoji="1" lang="zh-CN" altLang="en-US" sz="2000" b="1" dirty="0">
              <a:solidFill>
                <a:srgbClr val="000066"/>
              </a:solidFill>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1450"/>
                                        </p:tgtEl>
                                        <p:attrNameLst>
                                          <p:attrName>style.visibility</p:attrName>
                                        </p:attrNameLst>
                                      </p:cBhvr>
                                      <p:to>
                                        <p:strVal val="visible"/>
                                      </p:to>
                                    </p:set>
                                    <p:animEffect transition="in" filter="blinds(horizontal)">
                                      <p:cBhvr>
                                        <p:cTn id="7" dur="500"/>
                                        <p:tgtEl>
                                          <p:spTgt spid="231450"/>
                                        </p:tgtEl>
                                      </p:cBhvr>
                                    </p:animEffect>
                                  </p:childTnLst>
                                </p:cTn>
                              </p:par>
                              <p:par>
                                <p:cTn id="8" presetID="3" presetClass="entr" presetSubtype="10" fill="hold" nodeType="withEffect">
                                  <p:stCondLst>
                                    <p:cond delay="0"/>
                                  </p:stCondLst>
                                  <p:childTnLst>
                                    <p:set>
                                      <p:cBhvr>
                                        <p:cTn id="9" dur="1" fill="hold">
                                          <p:stCondLst>
                                            <p:cond delay="0"/>
                                          </p:stCondLst>
                                        </p:cTn>
                                        <p:tgtEl>
                                          <p:spTgt spid="231832"/>
                                        </p:tgtEl>
                                        <p:attrNameLst>
                                          <p:attrName>style.visibility</p:attrName>
                                        </p:attrNameLst>
                                      </p:cBhvr>
                                      <p:to>
                                        <p:strVal val="visible"/>
                                      </p:to>
                                    </p:set>
                                    <p:animEffect transition="in" filter="blinds(horizontal)">
                                      <p:cBhvr>
                                        <p:cTn id="10" dur="500"/>
                                        <p:tgtEl>
                                          <p:spTgt spid="2318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1530"/>
                                        </p:tgtEl>
                                        <p:attrNameLst>
                                          <p:attrName>style.visibility</p:attrName>
                                        </p:attrNameLst>
                                      </p:cBhvr>
                                      <p:to>
                                        <p:strVal val="visible"/>
                                      </p:to>
                                    </p:set>
                                    <p:animEffect transition="in" filter="blinds(horizontal)">
                                      <p:cBhvr>
                                        <p:cTn id="13" dur="500"/>
                                        <p:tgtEl>
                                          <p:spTgt spid="23153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31767"/>
                                        </p:tgtEl>
                                        <p:attrNameLst>
                                          <p:attrName>style.visibility</p:attrName>
                                        </p:attrNameLst>
                                      </p:cBhvr>
                                      <p:to>
                                        <p:strVal val="visible"/>
                                      </p:to>
                                    </p:set>
                                    <p:animEffect transition="in" filter="blinds(horizontal)">
                                      <p:cBhvr>
                                        <p:cTn id="18" dur="500"/>
                                        <p:tgtEl>
                                          <p:spTgt spid="23176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31765"/>
                                        </p:tgtEl>
                                        <p:attrNameLst>
                                          <p:attrName>style.visibility</p:attrName>
                                        </p:attrNameLst>
                                      </p:cBhvr>
                                      <p:to>
                                        <p:strVal val="visible"/>
                                      </p:to>
                                    </p:set>
                                    <p:animEffect transition="in" filter="blinds(horizontal)">
                                      <p:cBhvr>
                                        <p:cTn id="21" dur="500"/>
                                        <p:tgtEl>
                                          <p:spTgt spid="23176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31766"/>
                                        </p:tgtEl>
                                        <p:attrNameLst>
                                          <p:attrName>style.visibility</p:attrName>
                                        </p:attrNameLst>
                                      </p:cBhvr>
                                      <p:to>
                                        <p:strVal val="visible"/>
                                      </p:to>
                                    </p:set>
                                    <p:animEffect transition="in" filter="blinds(horizontal)">
                                      <p:cBhvr>
                                        <p:cTn id="24" dur="500"/>
                                        <p:tgtEl>
                                          <p:spTgt spid="231766"/>
                                        </p:tgtEl>
                                      </p:cBhvr>
                                    </p:animEffect>
                                  </p:childTnLst>
                                </p:cTn>
                              </p:par>
                              <p:par>
                                <p:cTn id="25" presetID="3" presetClass="entr" presetSubtype="10" fill="hold" nodeType="withEffect">
                                  <p:stCondLst>
                                    <p:cond delay="0"/>
                                  </p:stCondLst>
                                  <p:childTnLst>
                                    <p:set>
                                      <p:cBhvr>
                                        <p:cTn id="26" dur="1" fill="hold">
                                          <p:stCondLst>
                                            <p:cond delay="0"/>
                                          </p:stCondLst>
                                        </p:cTn>
                                        <p:tgtEl>
                                          <p:spTgt spid="231834"/>
                                        </p:tgtEl>
                                        <p:attrNameLst>
                                          <p:attrName>style.visibility</p:attrName>
                                        </p:attrNameLst>
                                      </p:cBhvr>
                                      <p:to>
                                        <p:strVal val="visible"/>
                                      </p:to>
                                    </p:set>
                                    <p:animEffect transition="in" filter="blinds(horizontal)">
                                      <p:cBhvr>
                                        <p:cTn id="27" dur="500"/>
                                        <p:tgtEl>
                                          <p:spTgt spid="231834"/>
                                        </p:tgtEl>
                                      </p:cBhvr>
                                    </p:animEffect>
                                  </p:childTnLst>
                                </p:cTn>
                              </p:par>
                              <p:par>
                                <p:cTn id="28" presetID="3" presetClass="entr" presetSubtype="1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blinds(horizontal)">
                                      <p:cBhvr>
                                        <p:cTn id="30" dur="500"/>
                                        <p:tgtEl>
                                          <p:spTgt spid="2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linds(horizontal)">
                                      <p:cBhvr>
                                        <p:cTn id="33" dur="500"/>
                                        <p:tgtEl>
                                          <p:spTgt spid="2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50" grpId="0"/>
      <p:bldP spid="231530" grpId="0" animBg="1"/>
      <p:bldP spid="231765" grpId="0" animBg="1"/>
      <p:bldP spid="231766" grpId="0"/>
      <p:bldP spid="26" grpId="0" animBg="1"/>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02360" name="Group 280"/>
          <p:cNvGraphicFramePr>
            <a:graphicFrameLocks noGrp="1"/>
          </p:cNvGraphicFramePr>
          <p:nvPr>
            <p:ph sz="half" idx="2"/>
            <p:extLst>
              <p:ext uri="{D42A27DB-BD31-4B8C-83A1-F6EECF244321}">
                <p14:modId xmlns:p14="http://schemas.microsoft.com/office/powerpoint/2010/main" val="2578939106"/>
              </p:ext>
            </p:extLst>
          </p:nvPr>
        </p:nvGraphicFramePr>
        <p:xfrm>
          <a:off x="323528" y="2205038"/>
          <a:ext cx="1655762" cy="2468565"/>
        </p:xfrm>
        <a:graphic>
          <a:graphicData uri="http://schemas.openxmlformats.org/drawingml/2006/table">
            <a:tbl>
              <a:tblPr/>
              <a:tblGrid>
                <a:gridCol w="550862">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608012">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f</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2114" name="Text Box 34"/>
          <p:cNvSpPr txBox="1">
            <a:spLocks noChangeArrowheads="1"/>
          </p:cNvSpPr>
          <p:nvPr/>
        </p:nvSpPr>
        <p:spPr bwMode="auto">
          <a:xfrm>
            <a:off x="611560" y="1628800"/>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宋体" pitchFamily="2" charset="-122"/>
              </a:rPr>
              <a:t>R</a:t>
            </a:r>
            <a:r>
              <a:rPr kumimoji="1" lang="zh-CN" altLang="en-US" sz="2400" b="1" dirty="0">
                <a:solidFill>
                  <a:srgbClr val="000066"/>
                </a:solidFill>
                <a:latin typeface="宋体" pitchFamily="2" charset="-122"/>
              </a:rPr>
              <a:t>关系</a:t>
            </a:r>
          </a:p>
        </p:txBody>
      </p:sp>
      <p:graphicFrame>
        <p:nvGraphicFramePr>
          <p:cNvPr id="302492" name="Group 412"/>
          <p:cNvGraphicFramePr>
            <a:graphicFrameLocks noGrp="1"/>
          </p:cNvGraphicFramePr>
          <p:nvPr>
            <p:extLst>
              <p:ext uri="{D42A27DB-BD31-4B8C-83A1-F6EECF244321}">
                <p14:modId xmlns:p14="http://schemas.microsoft.com/office/powerpoint/2010/main" val="2893945576"/>
              </p:ext>
            </p:extLst>
          </p:nvPr>
        </p:nvGraphicFramePr>
        <p:xfrm>
          <a:off x="5148263" y="1477615"/>
          <a:ext cx="3816350" cy="1981200"/>
        </p:xfrm>
        <a:graphic>
          <a:graphicData uri="http://schemas.openxmlformats.org/drawingml/2006/table">
            <a:tbl>
              <a:tblPr/>
              <a:tblGrid>
                <a:gridCol w="576262">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719138">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431800">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R.B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R.C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02194" name="AutoShape 114"/>
          <p:cNvSpPr>
            <a:spLocks noChangeArrowheads="1"/>
          </p:cNvSpPr>
          <p:nvPr/>
        </p:nvSpPr>
        <p:spPr bwMode="auto">
          <a:xfrm>
            <a:off x="4139952" y="2564904"/>
            <a:ext cx="720725" cy="576263"/>
          </a:xfrm>
          <a:prstGeom prst="rightArrow">
            <a:avLst>
              <a:gd name="adj1" fmla="val 50000"/>
              <a:gd name="adj2" fmla="val 312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2493" name="Group 413"/>
          <p:cNvGraphicFramePr>
            <a:graphicFrameLocks noGrp="1"/>
          </p:cNvGraphicFramePr>
          <p:nvPr>
            <p:extLst>
              <p:ext uri="{D42A27DB-BD31-4B8C-83A1-F6EECF244321}">
                <p14:modId xmlns:p14="http://schemas.microsoft.com/office/powerpoint/2010/main" val="3330770600"/>
              </p:ext>
            </p:extLst>
          </p:nvPr>
        </p:nvGraphicFramePr>
        <p:xfrm>
          <a:off x="2266628" y="2205040"/>
          <a:ext cx="1655762" cy="2844336"/>
        </p:xfrm>
        <a:graphic>
          <a:graphicData uri="http://schemas.openxmlformats.org/drawingml/2006/table">
            <a:tbl>
              <a:tblPr/>
              <a:tblGrid>
                <a:gridCol w="550862">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608012">
                  <a:extLst>
                    <a:ext uri="{9D8B030D-6E8A-4147-A177-3AD203B41FA5}">
                      <a16:colId xmlns:a16="http://schemas.microsoft.com/office/drawing/2014/main" val="20002"/>
                    </a:ext>
                  </a:extLst>
                </a:gridCol>
              </a:tblGrid>
              <a:tr h="4848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5103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0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0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40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4</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641">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2255" name="Text Box 175"/>
          <p:cNvSpPr txBox="1">
            <a:spLocks noChangeArrowheads="1"/>
          </p:cNvSpPr>
          <p:nvPr/>
        </p:nvSpPr>
        <p:spPr bwMode="auto">
          <a:xfrm>
            <a:off x="2483222" y="1628800"/>
            <a:ext cx="1008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宋体" pitchFamily="2" charset="-122"/>
              </a:rPr>
              <a:t>T</a:t>
            </a:r>
            <a:r>
              <a:rPr kumimoji="1" lang="zh-CN" altLang="en-US" sz="2400" b="1" dirty="0">
                <a:solidFill>
                  <a:srgbClr val="000066"/>
                </a:solidFill>
                <a:latin typeface="宋体" pitchFamily="2" charset="-122"/>
              </a:rPr>
              <a:t>关系</a:t>
            </a:r>
          </a:p>
        </p:txBody>
      </p:sp>
      <p:sp>
        <p:nvSpPr>
          <p:cNvPr id="302331" name="Rectangle 251"/>
          <p:cNvSpPr>
            <a:spLocks noChangeArrowheads="1"/>
          </p:cNvSpPr>
          <p:nvPr/>
        </p:nvSpPr>
        <p:spPr bwMode="auto">
          <a:xfrm>
            <a:off x="6473080" y="980728"/>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66"/>
                </a:solidFill>
                <a:latin typeface="宋体" pitchFamily="2" charset="-122"/>
              </a:rPr>
              <a:t>R</a:t>
            </a:r>
            <a:r>
              <a:rPr kumimoji="1" lang="zh-CN" altLang="en-US" sz="2400" b="1" dirty="0">
                <a:solidFill>
                  <a:srgbClr val="000066"/>
                </a:solidFill>
                <a:latin typeface="宋体" pitchFamily="2" charset="-122"/>
              </a:rPr>
              <a:t>左连接</a:t>
            </a:r>
            <a:r>
              <a:rPr kumimoji="1" lang="en-US" altLang="zh-CN" sz="2400" b="1" dirty="0">
                <a:solidFill>
                  <a:srgbClr val="000066"/>
                </a:solidFill>
                <a:latin typeface="宋体" pitchFamily="2" charset="-122"/>
              </a:rPr>
              <a:t>T</a:t>
            </a:r>
          </a:p>
        </p:txBody>
      </p:sp>
      <p:graphicFrame>
        <p:nvGraphicFramePr>
          <p:cNvPr id="302494" name="Group 414"/>
          <p:cNvGraphicFramePr>
            <a:graphicFrameLocks noGrp="1"/>
          </p:cNvGraphicFramePr>
          <p:nvPr>
            <p:extLst>
              <p:ext uri="{D42A27DB-BD31-4B8C-83A1-F6EECF244321}">
                <p14:modId xmlns:p14="http://schemas.microsoft.com/office/powerpoint/2010/main" val="160105409"/>
              </p:ext>
            </p:extLst>
          </p:nvPr>
        </p:nvGraphicFramePr>
        <p:xfrm>
          <a:off x="5148263" y="3958878"/>
          <a:ext cx="3816350" cy="2377440"/>
        </p:xfrm>
        <a:graphic>
          <a:graphicData uri="http://schemas.openxmlformats.org/drawingml/2006/table">
            <a:tbl>
              <a:tblPr/>
              <a:tblGrid>
                <a:gridCol w="576263">
                  <a:extLst>
                    <a:ext uri="{9D8B030D-6E8A-4147-A177-3AD203B41FA5}">
                      <a16:colId xmlns:a16="http://schemas.microsoft.com/office/drawing/2014/main" val="20000"/>
                    </a:ext>
                  </a:extLst>
                </a:gridCol>
                <a:gridCol w="719137">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719137">
                  <a:extLst>
                    <a:ext uri="{9D8B030D-6E8A-4147-A177-3AD203B41FA5}">
                      <a16:colId xmlns:a16="http://schemas.microsoft.com/office/drawing/2014/main" val="20003"/>
                    </a:ext>
                  </a:extLst>
                </a:gridCol>
                <a:gridCol w="719138">
                  <a:extLst>
                    <a:ext uri="{9D8B030D-6E8A-4147-A177-3AD203B41FA5}">
                      <a16:colId xmlns:a16="http://schemas.microsoft.com/office/drawing/2014/main" val="20004"/>
                    </a:ext>
                  </a:extLst>
                </a:gridCol>
                <a:gridCol w="433387">
                  <a:extLst>
                    <a:ext uri="{9D8B030D-6E8A-4147-A177-3AD203B41FA5}">
                      <a16:colId xmlns:a16="http://schemas.microsoft.com/office/drawing/2014/main" val="2000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R.B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R.C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Arial"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302442" name="Rectangle 362"/>
          <p:cNvSpPr>
            <a:spLocks noChangeArrowheads="1"/>
          </p:cNvSpPr>
          <p:nvPr/>
        </p:nvSpPr>
        <p:spPr bwMode="auto">
          <a:xfrm>
            <a:off x="6473080" y="3527078"/>
            <a:ext cx="1411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66"/>
                </a:solidFill>
                <a:latin typeface="宋体" pitchFamily="2" charset="-122"/>
              </a:rPr>
              <a:t>R</a:t>
            </a:r>
            <a:r>
              <a:rPr kumimoji="1" lang="zh-CN" altLang="en-US" sz="2400" b="1" dirty="0">
                <a:solidFill>
                  <a:srgbClr val="000066"/>
                </a:solidFill>
                <a:latin typeface="宋体" pitchFamily="2" charset="-122"/>
              </a:rPr>
              <a:t>右连接</a:t>
            </a:r>
            <a:r>
              <a:rPr kumimoji="1" lang="en-US" altLang="zh-CN" sz="2400" b="1" dirty="0">
                <a:solidFill>
                  <a:srgbClr val="000066"/>
                </a:solidFill>
                <a:latin typeface="宋体" pitchFamily="2" charset="-122"/>
              </a:rPr>
              <a:t>T</a:t>
            </a:r>
          </a:p>
        </p:txBody>
      </p:sp>
      <p:sp>
        <p:nvSpPr>
          <p:cNvPr id="302484" name="Text Box 404"/>
          <p:cNvSpPr txBox="1">
            <a:spLocks noChangeArrowheads="1"/>
          </p:cNvSpPr>
          <p:nvPr/>
        </p:nvSpPr>
        <p:spPr bwMode="auto">
          <a:xfrm>
            <a:off x="2627784" y="5373216"/>
            <a:ext cx="2397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rgbClr val="000066"/>
                </a:solidFill>
                <a:latin typeface="宋体" pitchFamily="2" charset="-122"/>
              </a:rPr>
              <a:t>注：表格中为空表示该分量为空</a:t>
            </a:r>
          </a:p>
        </p:txBody>
      </p:sp>
      <p:sp>
        <p:nvSpPr>
          <p:cNvPr id="302496" name="Text Box 416"/>
          <p:cNvSpPr txBox="1">
            <a:spLocks noChangeArrowheads="1"/>
          </p:cNvSpPr>
          <p:nvPr/>
        </p:nvSpPr>
        <p:spPr bwMode="auto">
          <a:xfrm>
            <a:off x="684213" y="1125538"/>
            <a:ext cx="3398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000066"/>
                </a:solidFill>
              </a:rPr>
              <a:t>例：左连接与右连接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2492"/>
                                        </p:tgtEl>
                                        <p:attrNameLst>
                                          <p:attrName>style.visibility</p:attrName>
                                        </p:attrNameLst>
                                      </p:cBhvr>
                                      <p:to>
                                        <p:strVal val="visible"/>
                                      </p:to>
                                    </p:set>
                                    <p:animEffect transition="in" filter="blinds(horizontal)">
                                      <p:cBhvr>
                                        <p:cTn id="7" dur="500"/>
                                        <p:tgtEl>
                                          <p:spTgt spid="30249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2331"/>
                                        </p:tgtEl>
                                        <p:attrNameLst>
                                          <p:attrName>style.visibility</p:attrName>
                                        </p:attrNameLst>
                                      </p:cBhvr>
                                      <p:to>
                                        <p:strVal val="visible"/>
                                      </p:to>
                                    </p:set>
                                    <p:animEffect transition="in" filter="blinds(horizontal)">
                                      <p:cBhvr>
                                        <p:cTn id="10" dur="500"/>
                                        <p:tgtEl>
                                          <p:spTgt spid="3023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02494"/>
                                        </p:tgtEl>
                                        <p:attrNameLst>
                                          <p:attrName>style.visibility</p:attrName>
                                        </p:attrNameLst>
                                      </p:cBhvr>
                                      <p:to>
                                        <p:strVal val="visible"/>
                                      </p:to>
                                    </p:set>
                                    <p:animEffect transition="in" filter="blinds(horizontal)">
                                      <p:cBhvr>
                                        <p:cTn id="15" dur="500"/>
                                        <p:tgtEl>
                                          <p:spTgt spid="30249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02442"/>
                                        </p:tgtEl>
                                        <p:attrNameLst>
                                          <p:attrName>style.visibility</p:attrName>
                                        </p:attrNameLst>
                                      </p:cBhvr>
                                      <p:to>
                                        <p:strVal val="visible"/>
                                      </p:to>
                                    </p:set>
                                    <p:animEffect transition="in" filter="blinds(horizontal)">
                                      <p:cBhvr>
                                        <p:cTn id="18" dur="500"/>
                                        <p:tgtEl>
                                          <p:spTgt spid="302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331" grpId="0"/>
      <p:bldP spid="30244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5" name="Rectangle 3"/>
          <p:cNvSpPr>
            <a:spLocks noGrp="1" noChangeArrowheads="1"/>
          </p:cNvSpPr>
          <p:nvPr>
            <p:ph type="body" sz="half" idx="1"/>
          </p:nvPr>
        </p:nvSpPr>
        <p:spPr>
          <a:xfrm>
            <a:off x="611188" y="1125538"/>
            <a:ext cx="7705725" cy="4249737"/>
          </a:xfrm>
        </p:spPr>
        <p:txBody>
          <a:bodyPr/>
          <a:lstStyle/>
          <a:p>
            <a:r>
              <a:rPr lang="zh-CN" altLang="en-US" dirty="0">
                <a:latin typeface="宋体" pitchFamily="2" charset="-122"/>
              </a:rPr>
              <a:t>关系代数</a:t>
            </a:r>
          </a:p>
          <a:p>
            <a:pPr lvl="1"/>
            <a:r>
              <a:rPr lang="zh-CN" altLang="en-US" dirty="0">
                <a:latin typeface="宋体" pitchFamily="2" charset="-122"/>
              </a:rPr>
              <a:t>专门的关系运算</a:t>
            </a:r>
          </a:p>
          <a:p>
            <a:pPr lvl="2"/>
            <a:r>
              <a:rPr lang="zh-CN" altLang="en-US" dirty="0">
                <a:latin typeface="宋体" pitchFamily="2" charset="-122"/>
              </a:rPr>
              <a:t>除法</a:t>
            </a:r>
            <a:r>
              <a:rPr lang="en-US" altLang="zh-CN" dirty="0">
                <a:latin typeface="宋体" pitchFamily="2" charset="-122"/>
              </a:rPr>
              <a:t>(Division)</a:t>
            </a:r>
          </a:p>
          <a:p>
            <a:pPr lvl="3"/>
            <a:r>
              <a:rPr lang="zh-CN" altLang="en-US" dirty="0">
                <a:latin typeface="宋体" pitchFamily="2" charset="-122"/>
              </a:rPr>
              <a:t>给定关系</a:t>
            </a:r>
            <a:r>
              <a:rPr lang="en-US" altLang="zh-CN" dirty="0">
                <a:latin typeface="宋体" pitchFamily="2" charset="-122"/>
              </a:rPr>
              <a:t>R(X,Y)</a:t>
            </a:r>
            <a:r>
              <a:rPr lang="zh-CN" altLang="en-US" dirty="0">
                <a:latin typeface="宋体" pitchFamily="2" charset="-122"/>
              </a:rPr>
              <a:t>和</a:t>
            </a:r>
            <a:r>
              <a:rPr lang="en-US" altLang="zh-CN" dirty="0" smtClean="0">
                <a:latin typeface="宋体" pitchFamily="2" charset="-122"/>
              </a:rPr>
              <a:t>S(Y)</a:t>
            </a:r>
            <a:r>
              <a:rPr lang="zh-CN" altLang="en-US" dirty="0">
                <a:latin typeface="宋体" pitchFamily="2" charset="-122"/>
              </a:rPr>
              <a:t>，其中</a:t>
            </a:r>
            <a:r>
              <a:rPr lang="en-US" altLang="zh-CN" dirty="0" smtClean="0">
                <a:latin typeface="宋体" pitchFamily="2" charset="-122"/>
              </a:rPr>
              <a:t>X,Y</a:t>
            </a:r>
            <a:r>
              <a:rPr lang="zh-CN" altLang="en-US" dirty="0" smtClean="0">
                <a:latin typeface="宋体" pitchFamily="2" charset="-122"/>
              </a:rPr>
              <a:t>均</a:t>
            </a:r>
            <a:r>
              <a:rPr lang="zh-CN" altLang="en-US" dirty="0">
                <a:latin typeface="宋体" pitchFamily="2" charset="-122"/>
              </a:rPr>
              <a:t>为属性组，</a:t>
            </a:r>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的属性组</a:t>
            </a:r>
            <a:r>
              <a:rPr lang="en-US" altLang="zh-CN" dirty="0">
                <a:latin typeface="宋体" pitchFamily="2" charset="-122"/>
              </a:rPr>
              <a:t>Y</a:t>
            </a:r>
            <a:r>
              <a:rPr lang="zh-CN" altLang="en-US" dirty="0">
                <a:latin typeface="宋体" pitchFamily="2" charset="-122"/>
              </a:rPr>
              <a:t>属于同一个</a:t>
            </a:r>
            <a:r>
              <a:rPr lang="zh-CN" altLang="en-US" dirty="0" smtClean="0">
                <a:latin typeface="宋体" pitchFamily="2" charset="-122"/>
              </a:rPr>
              <a:t>域；</a:t>
            </a:r>
            <a:endParaRPr lang="zh-CN" altLang="en-US" dirty="0">
              <a:latin typeface="宋体" pitchFamily="2" charset="-122"/>
            </a:endParaRPr>
          </a:p>
          <a:p>
            <a:pPr lvl="3"/>
            <a:r>
              <a:rPr lang="en-US" altLang="zh-CN" dirty="0">
                <a:latin typeface="宋体" pitchFamily="2" charset="-122"/>
              </a:rPr>
              <a:t>R÷S</a:t>
            </a:r>
            <a:r>
              <a:rPr lang="zh-CN" altLang="en-US" dirty="0">
                <a:latin typeface="宋体" pitchFamily="2" charset="-122"/>
              </a:rPr>
              <a:t>得到一个新关系</a:t>
            </a:r>
            <a:r>
              <a:rPr lang="en-US" altLang="zh-CN" dirty="0">
                <a:latin typeface="宋体" pitchFamily="2" charset="-122"/>
              </a:rPr>
              <a:t>P(X)</a:t>
            </a:r>
            <a:r>
              <a:rPr lang="zh-CN" altLang="en-US" dirty="0">
                <a:latin typeface="宋体" pitchFamily="2" charset="-122"/>
              </a:rPr>
              <a:t>，</a:t>
            </a:r>
            <a:r>
              <a:rPr lang="en-US" altLang="zh-CN" dirty="0">
                <a:latin typeface="宋体" pitchFamily="2" charset="-122"/>
              </a:rPr>
              <a:t>P</a:t>
            </a:r>
            <a:r>
              <a:rPr lang="zh-CN" altLang="en-US" dirty="0">
                <a:latin typeface="宋体" pitchFamily="2" charset="-122"/>
              </a:rPr>
              <a:t>是</a:t>
            </a:r>
            <a:r>
              <a:rPr lang="en-US" altLang="zh-CN" dirty="0">
                <a:latin typeface="宋体" pitchFamily="2" charset="-122"/>
              </a:rPr>
              <a:t>R</a:t>
            </a:r>
            <a:r>
              <a:rPr lang="zh-CN" altLang="en-US" dirty="0">
                <a:latin typeface="宋体" pitchFamily="2" charset="-122"/>
              </a:rPr>
              <a:t>中满足下列条件的元组在</a:t>
            </a:r>
            <a:r>
              <a:rPr lang="en-US" altLang="zh-CN" dirty="0">
                <a:latin typeface="宋体" pitchFamily="2" charset="-122"/>
              </a:rPr>
              <a:t>X</a:t>
            </a:r>
            <a:r>
              <a:rPr lang="zh-CN" altLang="en-US" dirty="0">
                <a:latin typeface="宋体" pitchFamily="2" charset="-122"/>
              </a:rPr>
              <a:t>属性列上的投影</a:t>
            </a:r>
            <a:r>
              <a:rPr lang="zh-CN" altLang="en-US" dirty="0" smtClean="0">
                <a:latin typeface="宋体" pitchFamily="2" charset="-122"/>
              </a:rPr>
              <a:t>：</a:t>
            </a:r>
            <a:r>
              <a:rPr lang="en-US" altLang="zh-CN" dirty="0" smtClean="0">
                <a:solidFill>
                  <a:srgbClr val="FF0000"/>
                </a:solidFill>
                <a:latin typeface="宋体" pitchFamily="2" charset="-122"/>
              </a:rPr>
              <a:t>R</a:t>
            </a:r>
            <a:r>
              <a:rPr lang="zh-CN" altLang="en-US" dirty="0" smtClean="0">
                <a:solidFill>
                  <a:srgbClr val="FF0000"/>
                </a:solidFill>
                <a:latin typeface="宋体" pitchFamily="2" charset="-122"/>
              </a:rPr>
              <a:t>中元组</a:t>
            </a:r>
            <a:r>
              <a:rPr lang="zh-CN" altLang="en-US" dirty="0">
                <a:solidFill>
                  <a:srgbClr val="FF0000"/>
                </a:solidFill>
                <a:latin typeface="宋体" pitchFamily="2" charset="-122"/>
              </a:rPr>
              <a:t>在</a:t>
            </a:r>
            <a:r>
              <a:rPr lang="en-US" altLang="zh-CN" dirty="0">
                <a:solidFill>
                  <a:srgbClr val="FF0000"/>
                </a:solidFill>
                <a:latin typeface="宋体" pitchFamily="2" charset="-122"/>
              </a:rPr>
              <a:t>X</a:t>
            </a:r>
            <a:r>
              <a:rPr lang="zh-CN" altLang="en-US" dirty="0">
                <a:solidFill>
                  <a:srgbClr val="FF0000"/>
                </a:solidFill>
                <a:latin typeface="宋体" pitchFamily="2" charset="-122"/>
              </a:rPr>
              <a:t>上分量值</a:t>
            </a:r>
            <a:r>
              <a:rPr lang="en-US" altLang="zh-CN" dirty="0">
                <a:solidFill>
                  <a:srgbClr val="FF0000"/>
                </a:solidFill>
                <a:latin typeface="宋体" pitchFamily="2" charset="-122"/>
              </a:rPr>
              <a:t>x</a:t>
            </a:r>
            <a:r>
              <a:rPr lang="zh-CN" altLang="en-US" dirty="0">
                <a:solidFill>
                  <a:srgbClr val="FF0000"/>
                </a:solidFill>
                <a:latin typeface="宋体" pitchFamily="2" charset="-122"/>
              </a:rPr>
              <a:t>的象集</a:t>
            </a:r>
            <a:r>
              <a:rPr lang="zh-CN" altLang="en-US" dirty="0">
                <a:latin typeface="宋体" pitchFamily="2" charset="-122"/>
              </a:rPr>
              <a:t>包含</a:t>
            </a:r>
            <a:r>
              <a:rPr lang="en-US" altLang="zh-CN" dirty="0">
                <a:latin typeface="宋体" pitchFamily="2" charset="-122"/>
              </a:rPr>
              <a:t>S</a:t>
            </a:r>
            <a:r>
              <a:rPr lang="zh-CN" altLang="en-US" dirty="0">
                <a:latin typeface="宋体" pitchFamily="2" charset="-122"/>
              </a:rPr>
              <a:t>在</a:t>
            </a:r>
            <a:r>
              <a:rPr lang="en-US" altLang="zh-CN" dirty="0">
                <a:latin typeface="宋体" pitchFamily="2" charset="-122"/>
              </a:rPr>
              <a:t>Y</a:t>
            </a:r>
            <a:r>
              <a:rPr lang="zh-CN" altLang="en-US" dirty="0">
                <a:latin typeface="宋体" pitchFamily="2" charset="-122"/>
              </a:rPr>
              <a:t>上投影的</a:t>
            </a:r>
            <a:r>
              <a:rPr lang="zh-CN" altLang="en-US" dirty="0" smtClean="0">
                <a:latin typeface="宋体" pitchFamily="2" charset="-122"/>
              </a:rPr>
              <a:t>集合</a:t>
            </a:r>
            <a:r>
              <a:rPr lang="zh-CN" altLang="en-US" dirty="0">
                <a:latin typeface="宋体" pitchFamily="2" charset="-122"/>
              </a:rPr>
              <a:t>；</a:t>
            </a:r>
            <a:endParaRPr lang="en-US" altLang="zh-CN" dirty="0" smtClean="0">
              <a:latin typeface="宋体" pitchFamily="2" charset="-122"/>
            </a:endParaRPr>
          </a:p>
          <a:p>
            <a:pPr lvl="3"/>
            <a:r>
              <a:rPr lang="zh-CN" altLang="en-US" sz="1800" dirty="0">
                <a:solidFill>
                  <a:srgbClr val="FF0000"/>
                </a:solidFill>
                <a:latin typeface="宋体" pitchFamily="2" charset="-122"/>
              </a:rPr>
              <a:t>元组在</a:t>
            </a:r>
            <a:r>
              <a:rPr lang="en-US" altLang="zh-CN" sz="1800" dirty="0">
                <a:solidFill>
                  <a:srgbClr val="FF0000"/>
                </a:solidFill>
                <a:latin typeface="宋体" pitchFamily="2" charset="-122"/>
              </a:rPr>
              <a:t>X</a:t>
            </a:r>
            <a:r>
              <a:rPr lang="zh-CN" altLang="en-US" sz="1800" dirty="0">
                <a:solidFill>
                  <a:srgbClr val="FF0000"/>
                </a:solidFill>
                <a:latin typeface="宋体" pitchFamily="2" charset="-122"/>
              </a:rPr>
              <a:t>上分量值</a:t>
            </a:r>
            <a:r>
              <a:rPr lang="en-US" altLang="zh-CN" sz="1800" dirty="0">
                <a:solidFill>
                  <a:srgbClr val="FF0000"/>
                </a:solidFill>
                <a:latin typeface="宋体" pitchFamily="2" charset="-122"/>
              </a:rPr>
              <a:t>x</a:t>
            </a:r>
            <a:r>
              <a:rPr lang="zh-CN" altLang="en-US" sz="1800" dirty="0">
                <a:solidFill>
                  <a:srgbClr val="FF0000"/>
                </a:solidFill>
                <a:latin typeface="宋体" pitchFamily="2" charset="-122"/>
              </a:rPr>
              <a:t>的象</a:t>
            </a:r>
            <a:r>
              <a:rPr lang="zh-CN" altLang="en-US" sz="1800" dirty="0" smtClean="0">
                <a:solidFill>
                  <a:srgbClr val="FF0000"/>
                </a:solidFill>
                <a:latin typeface="宋体" pitchFamily="2" charset="-122"/>
              </a:rPr>
              <a:t>集</a:t>
            </a:r>
            <a:r>
              <a:rPr lang="zh-CN" altLang="en-US" sz="1800" dirty="0" smtClean="0">
                <a:latin typeface="宋体" pitchFamily="2" charset="-122"/>
              </a:rPr>
              <a:t>表示</a:t>
            </a:r>
            <a:r>
              <a:rPr lang="en-US" altLang="zh-CN" sz="1800" dirty="0" smtClean="0">
                <a:latin typeface="宋体" pitchFamily="2" charset="-122"/>
              </a:rPr>
              <a:t>R</a:t>
            </a:r>
            <a:r>
              <a:rPr lang="zh-CN" altLang="en-US" sz="1800" dirty="0" smtClean="0">
                <a:latin typeface="宋体" pitchFamily="2" charset="-122"/>
              </a:rPr>
              <a:t>中</a:t>
            </a:r>
            <a:r>
              <a:rPr lang="en-US" altLang="zh-CN" sz="1800" dirty="0" smtClean="0">
                <a:latin typeface="宋体" pitchFamily="2" charset="-122"/>
              </a:rPr>
              <a:t>X</a:t>
            </a:r>
            <a:r>
              <a:rPr lang="zh-CN" altLang="en-US" sz="1800" dirty="0" smtClean="0">
                <a:latin typeface="宋体" pitchFamily="2" charset="-122"/>
              </a:rPr>
              <a:t>分量等于</a:t>
            </a:r>
            <a:r>
              <a:rPr lang="en-US" altLang="zh-CN" sz="1800" dirty="0" smtClean="0">
                <a:latin typeface="宋体" pitchFamily="2" charset="-122"/>
              </a:rPr>
              <a:t>x</a:t>
            </a:r>
            <a:r>
              <a:rPr lang="zh-CN" altLang="en-US" sz="1800" dirty="0" smtClean="0">
                <a:latin typeface="宋体" pitchFamily="2" charset="-122"/>
              </a:rPr>
              <a:t>的元组集合在属性</a:t>
            </a:r>
            <a:r>
              <a:rPr lang="en-US" altLang="zh-CN" sz="1800" dirty="0" smtClean="0">
                <a:latin typeface="宋体" pitchFamily="2" charset="-122"/>
              </a:rPr>
              <a:t>Y</a:t>
            </a:r>
            <a:r>
              <a:rPr lang="zh-CN" altLang="en-US" sz="1800" dirty="0" smtClean="0">
                <a:latin typeface="宋体" pitchFamily="2" charset="-122"/>
              </a:rPr>
              <a:t>上的投影；</a:t>
            </a:r>
            <a:endParaRPr lang="zh-CN" altLang="en-US" sz="1800" dirty="0">
              <a:latin typeface="宋体" pitchFamily="2" charset="-122"/>
            </a:endParaRPr>
          </a:p>
        </p:txBody>
      </p:sp>
      <p:sp>
        <p:nvSpPr>
          <p:cNvPr id="233484" name="Text Box 12"/>
          <p:cNvSpPr txBox="1">
            <a:spLocks noChangeArrowheads="1"/>
          </p:cNvSpPr>
          <p:nvPr/>
        </p:nvSpPr>
        <p:spPr bwMode="auto">
          <a:xfrm>
            <a:off x="1896585" y="5301208"/>
            <a:ext cx="6192688" cy="48013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20000"/>
              </a:spcBef>
              <a:buClr>
                <a:schemeClr val="accent2"/>
              </a:buClr>
              <a:buFont typeface="Wingdings" pitchFamily="2" charset="2"/>
              <a:buNone/>
            </a:pPr>
            <a:r>
              <a:rPr lang="en-US" altLang="zh-CN" sz="2800" dirty="0">
                <a:solidFill>
                  <a:srgbClr val="000066"/>
                </a:solidFill>
              </a:rPr>
              <a:t>R÷S </a:t>
            </a:r>
            <a:r>
              <a:rPr lang="en-US" altLang="zh-CN" sz="2800" dirty="0" smtClean="0">
                <a:solidFill>
                  <a:srgbClr val="000066"/>
                </a:solidFill>
              </a:rPr>
              <a:t>= </a:t>
            </a:r>
            <a:r>
              <a:rPr lang="zh-CN" altLang="en-US" sz="2800" dirty="0" smtClean="0">
                <a:solidFill>
                  <a:srgbClr val="000066"/>
                </a:solidFill>
              </a:rPr>
              <a:t>∏</a:t>
            </a:r>
            <a:r>
              <a:rPr lang="en-US" altLang="zh-CN" sz="2800" baseline="-25000" dirty="0" smtClean="0">
                <a:solidFill>
                  <a:srgbClr val="000066"/>
                </a:solidFill>
              </a:rPr>
              <a:t>X</a:t>
            </a:r>
            <a:r>
              <a:rPr lang="en-US" altLang="zh-CN" sz="2800" dirty="0" smtClean="0">
                <a:solidFill>
                  <a:srgbClr val="000066"/>
                </a:solidFill>
              </a:rPr>
              <a:t>(R</a:t>
            </a:r>
            <a:r>
              <a:rPr lang="en-US" altLang="zh-CN" sz="2800" dirty="0">
                <a:solidFill>
                  <a:srgbClr val="000066"/>
                </a:solidFill>
              </a:rPr>
              <a:t>)</a:t>
            </a:r>
            <a:r>
              <a:rPr lang="zh-CN" altLang="en-US" sz="2800" dirty="0" smtClean="0">
                <a:solidFill>
                  <a:srgbClr val="000066"/>
                </a:solidFill>
              </a:rPr>
              <a:t>－</a:t>
            </a:r>
            <a:r>
              <a:rPr lang="en-US" altLang="zh-CN" sz="2800" dirty="0" smtClean="0">
                <a:solidFill>
                  <a:srgbClr val="000066"/>
                </a:solidFill>
              </a:rPr>
              <a:t>∏</a:t>
            </a:r>
            <a:r>
              <a:rPr lang="en-US" altLang="zh-CN" sz="2800" baseline="-25000" dirty="0" smtClean="0">
                <a:solidFill>
                  <a:srgbClr val="000066"/>
                </a:solidFill>
              </a:rPr>
              <a:t>X</a:t>
            </a:r>
            <a:r>
              <a:rPr lang="en-US" altLang="zh-CN" sz="2800" dirty="0">
                <a:solidFill>
                  <a:srgbClr val="000066"/>
                </a:solidFill>
              </a:rPr>
              <a:t>(∏</a:t>
            </a:r>
            <a:r>
              <a:rPr lang="en-US" altLang="zh-CN" sz="2800" baseline="-25000" dirty="0">
                <a:solidFill>
                  <a:srgbClr val="000066"/>
                </a:solidFill>
              </a:rPr>
              <a:t>X</a:t>
            </a:r>
            <a:r>
              <a:rPr lang="en-US" altLang="zh-CN" sz="2800" dirty="0">
                <a:solidFill>
                  <a:srgbClr val="000066"/>
                </a:solidFill>
              </a:rPr>
              <a:t>(R)×</a:t>
            </a:r>
            <a:r>
              <a:rPr lang="en-US" altLang="zh-CN" sz="2800" dirty="0" smtClean="0">
                <a:solidFill>
                  <a:srgbClr val="000066"/>
                </a:solidFill>
              </a:rPr>
              <a:t>S</a:t>
            </a:r>
            <a:r>
              <a:rPr lang="zh-CN" altLang="en-US" sz="2800" dirty="0" smtClean="0">
                <a:solidFill>
                  <a:srgbClr val="000066"/>
                </a:solidFill>
              </a:rPr>
              <a:t>－</a:t>
            </a:r>
            <a:r>
              <a:rPr lang="en-US" altLang="zh-CN" sz="2800" dirty="0">
                <a:solidFill>
                  <a:srgbClr val="000066"/>
                </a:solidFill>
              </a:rPr>
              <a:t>R</a:t>
            </a:r>
            <a:r>
              <a:rPr lang="en-US" altLang="zh-CN" sz="2800" dirty="0" smtClean="0">
                <a:solidFill>
                  <a:srgbClr val="000066"/>
                </a:solidFill>
              </a:rPr>
              <a:t>)</a:t>
            </a:r>
            <a:endParaRPr lang="en-US" altLang="zh-CN" sz="2800" dirty="0">
              <a:solidFill>
                <a:srgbClr val="000066"/>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35641" name="Group 121"/>
          <p:cNvGraphicFramePr>
            <a:graphicFrameLocks noGrp="1"/>
          </p:cNvGraphicFramePr>
          <p:nvPr>
            <p:ph sz="half" idx="2"/>
            <p:extLst>
              <p:ext uri="{D42A27DB-BD31-4B8C-83A1-F6EECF244321}">
                <p14:modId xmlns:p14="http://schemas.microsoft.com/office/powerpoint/2010/main" val="3632143014"/>
              </p:ext>
            </p:extLst>
          </p:nvPr>
        </p:nvGraphicFramePr>
        <p:xfrm>
          <a:off x="179660" y="1628800"/>
          <a:ext cx="1871663" cy="2762251"/>
        </p:xfrm>
        <a:graphic>
          <a:graphicData uri="http://schemas.openxmlformats.org/drawingml/2006/table">
            <a:tbl>
              <a:tblPr/>
              <a:tblGrid>
                <a:gridCol w="622741">
                  <a:extLst>
                    <a:ext uri="{9D8B030D-6E8A-4147-A177-3AD203B41FA5}">
                      <a16:colId xmlns:a16="http://schemas.microsoft.com/office/drawing/2014/main" val="20000"/>
                    </a:ext>
                  </a:extLst>
                </a:gridCol>
                <a:gridCol w="713916">
                  <a:extLst>
                    <a:ext uri="{9D8B030D-6E8A-4147-A177-3AD203B41FA5}">
                      <a16:colId xmlns:a16="http://schemas.microsoft.com/office/drawing/2014/main" val="20001"/>
                    </a:ext>
                  </a:extLst>
                </a:gridCol>
                <a:gridCol w="535006">
                  <a:extLst>
                    <a:ext uri="{9D8B030D-6E8A-4147-A177-3AD203B41FA5}">
                      <a16:colId xmlns:a16="http://schemas.microsoft.com/office/drawing/2014/main" val="20002"/>
                    </a:ext>
                  </a:extLst>
                </a:gridCol>
              </a:tblGrid>
              <a:tr h="4603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587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bl>
          </a:graphicData>
        </a:graphic>
      </p:graphicFrame>
      <p:sp>
        <p:nvSpPr>
          <p:cNvPr id="235547" name="Text Box 27"/>
          <p:cNvSpPr txBox="1">
            <a:spLocks noChangeArrowheads="1"/>
          </p:cNvSpPr>
          <p:nvPr/>
        </p:nvSpPr>
        <p:spPr bwMode="auto">
          <a:xfrm>
            <a:off x="467692" y="1099592"/>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Arial" charset="0"/>
                <a:ea typeface="黑体" pitchFamily="2" charset="-122"/>
              </a:rPr>
              <a:t>R</a:t>
            </a:r>
            <a:r>
              <a:rPr kumimoji="1" lang="zh-CN" altLang="en-US" sz="2400" b="1" dirty="0">
                <a:solidFill>
                  <a:srgbClr val="000066"/>
                </a:solidFill>
                <a:latin typeface="Arial" charset="0"/>
                <a:ea typeface="黑体" pitchFamily="2" charset="-122"/>
              </a:rPr>
              <a:t>关系</a:t>
            </a:r>
          </a:p>
        </p:txBody>
      </p:sp>
      <p:sp>
        <p:nvSpPr>
          <p:cNvPr id="235548" name="Text Box 28"/>
          <p:cNvSpPr txBox="1">
            <a:spLocks noChangeArrowheads="1"/>
          </p:cNvSpPr>
          <p:nvPr/>
        </p:nvSpPr>
        <p:spPr bwMode="auto">
          <a:xfrm>
            <a:off x="2339355" y="1099592"/>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Arial" charset="0"/>
                <a:ea typeface="黑体" pitchFamily="2" charset="-122"/>
              </a:rPr>
              <a:t>S</a:t>
            </a:r>
            <a:r>
              <a:rPr kumimoji="1" lang="zh-CN" altLang="en-US" sz="2400" b="1" dirty="0">
                <a:solidFill>
                  <a:srgbClr val="000066"/>
                </a:solidFill>
                <a:latin typeface="Arial" charset="0"/>
                <a:ea typeface="黑体" pitchFamily="2" charset="-122"/>
              </a:rPr>
              <a:t>关系</a:t>
            </a:r>
          </a:p>
        </p:txBody>
      </p:sp>
      <p:graphicFrame>
        <p:nvGraphicFramePr>
          <p:cNvPr id="235642" name="Group 122"/>
          <p:cNvGraphicFramePr>
            <a:graphicFrameLocks noGrp="1"/>
          </p:cNvGraphicFramePr>
          <p:nvPr>
            <p:extLst>
              <p:ext uri="{D42A27DB-BD31-4B8C-83A1-F6EECF244321}">
                <p14:modId xmlns:p14="http://schemas.microsoft.com/office/powerpoint/2010/main" val="3817917469"/>
              </p:ext>
            </p:extLst>
          </p:nvPr>
        </p:nvGraphicFramePr>
        <p:xfrm>
          <a:off x="2267545" y="1628775"/>
          <a:ext cx="1223962" cy="1584960"/>
        </p:xfrm>
        <a:graphic>
          <a:graphicData uri="http://schemas.openxmlformats.org/drawingml/2006/table">
            <a:tbl>
              <a:tblPr/>
              <a:tblGrid>
                <a:gridCol w="652462">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c2</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c3</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35602" name="Text Box 82"/>
          <p:cNvSpPr txBox="1">
            <a:spLocks noChangeArrowheads="1"/>
          </p:cNvSpPr>
          <p:nvPr/>
        </p:nvSpPr>
        <p:spPr bwMode="auto">
          <a:xfrm>
            <a:off x="3921125" y="1125538"/>
            <a:ext cx="52228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solidFill>
                  <a:srgbClr val="000066"/>
                </a:solidFill>
                <a:latin typeface="宋体" pitchFamily="2" charset="-122"/>
              </a:rPr>
              <a:t>1.</a:t>
            </a:r>
            <a:r>
              <a:rPr kumimoji="1" lang="zh-CN" altLang="en-US" sz="2000" b="1" dirty="0">
                <a:solidFill>
                  <a:srgbClr val="000066"/>
                </a:solidFill>
                <a:latin typeface="宋体" pitchFamily="2" charset="-122"/>
              </a:rPr>
              <a:t>根据除法规则可知，</a:t>
            </a:r>
            <a:r>
              <a:rPr kumimoji="1" lang="en-US" altLang="zh-CN" sz="2000" b="1" dirty="0">
                <a:solidFill>
                  <a:srgbClr val="000066"/>
                </a:solidFill>
                <a:latin typeface="宋体" pitchFamily="2" charset="-122"/>
              </a:rPr>
              <a:t>R÷S</a:t>
            </a:r>
            <a:r>
              <a:rPr kumimoji="1" lang="zh-CN" altLang="en-US" sz="2000" b="1" dirty="0">
                <a:solidFill>
                  <a:srgbClr val="000066"/>
                </a:solidFill>
                <a:latin typeface="宋体" pitchFamily="2" charset="-122"/>
              </a:rPr>
              <a:t>的属性列为</a:t>
            </a:r>
          </a:p>
          <a:p>
            <a:r>
              <a:rPr kumimoji="1" lang="zh-CN" altLang="en-US" sz="2000" b="1" dirty="0">
                <a:solidFill>
                  <a:srgbClr val="000066"/>
                </a:solidFill>
                <a:latin typeface="宋体" pitchFamily="2" charset="-122"/>
              </a:rPr>
              <a:t>   </a:t>
            </a: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的属性列</a:t>
            </a:r>
            <a:r>
              <a:rPr kumimoji="1" lang="en-US" altLang="zh-CN" sz="2000" b="1" dirty="0">
                <a:solidFill>
                  <a:srgbClr val="000066"/>
                </a:solidFill>
                <a:latin typeface="宋体" pitchFamily="2" charset="-122"/>
              </a:rPr>
              <a:t>(A,B,C)</a:t>
            </a:r>
            <a:r>
              <a:rPr kumimoji="1" lang="zh-CN" altLang="en-US" sz="2000" b="1" dirty="0">
                <a:solidFill>
                  <a:srgbClr val="000066"/>
                </a:solidFill>
                <a:latin typeface="宋体" pitchFamily="2" charset="-122"/>
              </a:rPr>
              <a:t>中去掉</a:t>
            </a: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中相同的</a:t>
            </a:r>
          </a:p>
          <a:p>
            <a:r>
              <a:rPr kumimoji="1" lang="zh-CN" altLang="en-US" sz="2000" b="1" dirty="0">
                <a:solidFill>
                  <a:srgbClr val="000066"/>
                </a:solidFill>
                <a:latin typeface="宋体" pitchFamily="2" charset="-122"/>
              </a:rPr>
              <a:t>   </a:t>
            </a:r>
            <a:r>
              <a:rPr kumimoji="1" lang="en-US" altLang="zh-CN" sz="2000" b="1" dirty="0">
                <a:solidFill>
                  <a:srgbClr val="000066"/>
                </a:solidFill>
                <a:latin typeface="宋体" pitchFamily="2" charset="-122"/>
              </a:rPr>
              <a:t>(B,C)</a:t>
            </a:r>
            <a:r>
              <a:rPr kumimoji="1" lang="zh-CN" altLang="en-US" sz="2000" b="1" dirty="0">
                <a:solidFill>
                  <a:srgbClr val="000066"/>
                </a:solidFill>
                <a:latin typeface="宋体" pitchFamily="2" charset="-122"/>
              </a:rPr>
              <a:t>，故</a:t>
            </a:r>
            <a:r>
              <a:rPr kumimoji="1" lang="en-US" altLang="zh-CN" sz="2000" b="1" dirty="0">
                <a:solidFill>
                  <a:srgbClr val="000066"/>
                </a:solidFill>
                <a:latin typeface="宋体" pitchFamily="2" charset="-122"/>
              </a:rPr>
              <a:t>R÷S</a:t>
            </a:r>
            <a:r>
              <a:rPr kumimoji="1" lang="zh-CN" altLang="en-US" sz="2000" b="1" dirty="0">
                <a:solidFill>
                  <a:srgbClr val="000066"/>
                </a:solidFill>
                <a:latin typeface="宋体" pitchFamily="2" charset="-122"/>
              </a:rPr>
              <a:t>的属性列为</a:t>
            </a:r>
            <a:r>
              <a:rPr kumimoji="1" lang="en-US" altLang="zh-CN" sz="2000" b="1" dirty="0">
                <a:solidFill>
                  <a:srgbClr val="000066"/>
                </a:solidFill>
                <a:latin typeface="宋体" pitchFamily="2" charset="-122"/>
              </a:rPr>
              <a:t>A</a:t>
            </a:r>
            <a:r>
              <a:rPr kumimoji="1" lang="zh-CN" altLang="en-US" sz="2000" b="1" dirty="0">
                <a:solidFill>
                  <a:srgbClr val="000066"/>
                </a:solidFill>
                <a:latin typeface="宋体" pitchFamily="2" charset="-122"/>
              </a:rPr>
              <a:t>。</a:t>
            </a:r>
          </a:p>
        </p:txBody>
      </p:sp>
      <p:sp>
        <p:nvSpPr>
          <p:cNvPr id="235603" name="Text Box 83"/>
          <p:cNvSpPr txBox="1">
            <a:spLocks noChangeArrowheads="1"/>
          </p:cNvSpPr>
          <p:nvPr/>
        </p:nvSpPr>
        <p:spPr bwMode="auto">
          <a:xfrm>
            <a:off x="3921125" y="2205038"/>
            <a:ext cx="3389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66"/>
                </a:solidFill>
                <a:latin typeface="宋体" pitchFamily="2" charset="-122"/>
              </a:rPr>
              <a:t>2.A</a:t>
            </a:r>
            <a:r>
              <a:rPr kumimoji="1" lang="zh-CN" altLang="en-US" sz="2000" b="1" dirty="0">
                <a:solidFill>
                  <a:srgbClr val="000066"/>
                </a:solidFill>
                <a:latin typeface="宋体" pitchFamily="2" charset="-122"/>
              </a:rPr>
              <a:t>可能的取值为</a:t>
            </a:r>
            <a:r>
              <a:rPr kumimoji="1" lang="en-US" altLang="zh-CN" sz="2000" b="1" dirty="0">
                <a:solidFill>
                  <a:srgbClr val="000066"/>
                </a:solidFill>
                <a:latin typeface="宋体" pitchFamily="2" charset="-122"/>
              </a:rPr>
              <a:t>{a1,a2,a3}</a:t>
            </a:r>
          </a:p>
        </p:txBody>
      </p:sp>
      <p:sp>
        <p:nvSpPr>
          <p:cNvPr id="235604" name="Text Box 84"/>
          <p:cNvSpPr txBox="1">
            <a:spLocks noChangeArrowheads="1"/>
          </p:cNvSpPr>
          <p:nvPr/>
        </p:nvSpPr>
        <p:spPr bwMode="auto">
          <a:xfrm>
            <a:off x="3921125" y="2565400"/>
            <a:ext cx="4895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solidFill>
                  <a:srgbClr val="000066"/>
                </a:solidFill>
                <a:latin typeface="宋体" pitchFamily="2" charset="-122"/>
              </a:rPr>
              <a:t>3.R</a:t>
            </a:r>
            <a:r>
              <a:rPr kumimoji="1" lang="zh-CN" altLang="en-US" sz="2000" b="1" dirty="0">
                <a:solidFill>
                  <a:srgbClr val="000066"/>
                </a:solidFill>
                <a:latin typeface="宋体" pitchFamily="2" charset="-122"/>
              </a:rPr>
              <a:t>中</a:t>
            </a:r>
            <a:r>
              <a:rPr kumimoji="1" lang="en-US" altLang="zh-CN" sz="2000" b="1" dirty="0">
                <a:solidFill>
                  <a:srgbClr val="000066"/>
                </a:solidFill>
                <a:latin typeface="宋体" pitchFamily="2" charset="-122"/>
              </a:rPr>
              <a:t>a1</a:t>
            </a:r>
            <a:r>
              <a:rPr kumimoji="1" lang="zh-CN" altLang="en-US" sz="2000" b="1" dirty="0">
                <a:solidFill>
                  <a:srgbClr val="000066"/>
                </a:solidFill>
                <a:latin typeface="宋体" pitchFamily="2" charset="-122"/>
              </a:rPr>
              <a:t>的象集为</a:t>
            </a:r>
            <a:r>
              <a:rPr kumimoji="1" lang="en-US" altLang="zh-CN" sz="2000" b="1" dirty="0">
                <a:solidFill>
                  <a:srgbClr val="000066"/>
                </a:solidFill>
                <a:latin typeface="宋体" pitchFamily="2" charset="-122"/>
              </a:rPr>
              <a:t>{{b1,c2},</a:t>
            </a:r>
          </a:p>
          <a:p>
            <a:r>
              <a:rPr kumimoji="1" lang="en-US" altLang="zh-CN" sz="2000" b="1" dirty="0">
                <a:solidFill>
                  <a:srgbClr val="000066"/>
                </a:solidFill>
                <a:latin typeface="宋体" pitchFamily="2" charset="-122"/>
              </a:rPr>
              <a:t>              </a:t>
            </a:r>
            <a:r>
              <a:rPr kumimoji="1" lang="zh-CN" altLang="en-US" sz="2000" b="1" dirty="0">
                <a:solidFill>
                  <a:srgbClr val="000066"/>
                </a:solidFill>
                <a:latin typeface="宋体" pitchFamily="2" charset="-122"/>
              </a:rPr>
              <a:t>，</a:t>
            </a:r>
            <a:r>
              <a:rPr kumimoji="1" lang="en-US" altLang="zh-CN" sz="2000" b="1" dirty="0">
                <a:solidFill>
                  <a:srgbClr val="000066"/>
                </a:solidFill>
                <a:latin typeface="宋体" pitchFamily="2" charset="-122"/>
              </a:rPr>
              <a:t>{b2,c1}</a:t>
            </a:r>
          </a:p>
          <a:p>
            <a:r>
              <a:rPr kumimoji="1" lang="en-US" altLang="zh-CN" sz="2000" b="1" dirty="0">
                <a:solidFill>
                  <a:srgbClr val="000066"/>
                </a:solidFill>
                <a:latin typeface="宋体" pitchFamily="2" charset="-122"/>
              </a:rPr>
              <a:t>         	</a:t>
            </a:r>
            <a:r>
              <a:rPr kumimoji="1" lang="en-US" altLang="zh-CN" sz="2000" b="1" dirty="0" smtClean="0">
                <a:solidFill>
                  <a:srgbClr val="000066"/>
                </a:solidFill>
                <a:latin typeface="宋体" pitchFamily="2" charset="-122"/>
              </a:rPr>
              <a:t>, {</a:t>
            </a:r>
            <a:r>
              <a:rPr kumimoji="1" lang="en-US" altLang="zh-CN" sz="2000" b="1" dirty="0">
                <a:solidFill>
                  <a:srgbClr val="000066"/>
                </a:solidFill>
                <a:latin typeface="宋体" pitchFamily="2" charset="-122"/>
              </a:rPr>
              <a:t>b2,c3}};</a:t>
            </a:r>
          </a:p>
          <a:p>
            <a:r>
              <a:rPr kumimoji="1" lang="en-US" altLang="zh-CN" sz="2000" b="1" dirty="0">
                <a:solidFill>
                  <a:srgbClr val="000066"/>
                </a:solidFill>
                <a:latin typeface="宋体" pitchFamily="2" charset="-122"/>
              </a:rPr>
              <a:t>  </a:t>
            </a:r>
            <a:r>
              <a:rPr kumimoji="1" lang="en-US" altLang="zh-CN" sz="2000" b="1" dirty="0" smtClean="0">
                <a:solidFill>
                  <a:srgbClr val="000066"/>
                </a:solidFill>
                <a:latin typeface="宋体" pitchFamily="2" charset="-122"/>
              </a:rPr>
              <a:t>R</a:t>
            </a:r>
            <a:r>
              <a:rPr kumimoji="1" lang="zh-CN" altLang="en-US" sz="2000" b="1" dirty="0">
                <a:solidFill>
                  <a:srgbClr val="000066"/>
                </a:solidFill>
                <a:latin typeface="宋体" pitchFamily="2" charset="-122"/>
              </a:rPr>
              <a:t>中</a:t>
            </a:r>
            <a:r>
              <a:rPr kumimoji="1" lang="en-US" altLang="zh-CN" sz="2000" b="1" dirty="0">
                <a:solidFill>
                  <a:srgbClr val="000066"/>
                </a:solidFill>
                <a:latin typeface="宋体" pitchFamily="2" charset="-122"/>
              </a:rPr>
              <a:t>a2</a:t>
            </a:r>
            <a:r>
              <a:rPr kumimoji="1" lang="zh-CN" altLang="en-US" sz="2000" b="1" dirty="0">
                <a:solidFill>
                  <a:srgbClr val="000066"/>
                </a:solidFill>
                <a:latin typeface="宋体" pitchFamily="2" charset="-122"/>
              </a:rPr>
              <a:t>的象集为</a:t>
            </a:r>
            <a:r>
              <a:rPr kumimoji="1" lang="en-US" altLang="zh-CN" sz="2000" b="1" dirty="0">
                <a:solidFill>
                  <a:srgbClr val="000066"/>
                </a:solidFill>
                <a:latin typeface="宋体" pitchFamily="2" charset="-122"/>
              </a:rPr>
              <a:t>{b2,c1};</a:t>
            </a:r>
          </a:p>
          <a:p>
            <a:r>
              <a:rPr kumimoji="1" lang="en-US" altLang="zh-CN" sz="2000" b="1" dirty="0">
                <a:solidFill>
                  <a:srgbClr val="000066"/>
                </a:solidFill>
                <a:latin typeface="宋体" pitchFamily="2" charset="-122"/>
              </a:rPr>
              <a:t>  </a:t>
            </a:r>
            <a:r>
              <a:rPr kumimoji="1" lang="en-US" altLang="zh-CN" sz="2000" b="1" dirty="0" smtClean="0">
                <a:solidFill>
                  <a:srgbClr val="000066"/>
                </a:solidFill>
                <a:latin typeface="宋体" pitchFamily="2" charset="-122"/>
              </a:rPr>
              <a:t>R</a:t>
            </a:r>
            <a:r>
              <a:rPr kumimoji="1" lang="zh-CN" altLang="en-US" sz="2000" b="1" dirty="0">
                <a:solidFill>
                  <a:srgbClr val="000066"/>
                </a:solidFill>
                <a:latin typeface="宋体" pitchFamily="2" charset="-122"/>
              </a:rPr>
              <a:t>中</a:t>
            </a:r>
            <a:r>
              <a:rPr kumimoji="1" lang="en-US" altLang="zh-CN" sz="2000" b="1" dirty="0">
                <a:solidFill>
                  <a:srgbClr val="000066"/>
                </a:solidFill>
                <a:latin typeface="宋体" pitchFamily="2" charset="-122"/>
              </a:rPr>
              <a:t>a3</a:t>
            </a:r>
            <a:r>
              <a:rPr kumimoji="1" lang="zh-CN" altLang="en-US" sz="2000" b="1" dirty="0">
                <a:solidFill>
                  <a:srgbClr val="000066"/>
                </a:solidFill>
                <a:latin typeface="宋体" pitchFamily="2" charset="-122"/>
              </a:rPr>
              <a:t>的象集为</a:t>
            </a:r>
            <a:r>
              <a:rPr kumimoji="1" lang="en-US" altLang="zh-CN" sz="2000" b="1" dirty="0">
                <a:solidFill>
                  <a:srgbClr val="000066"/>
                </a:solidFill>
                <a:latin typeface="宋体" pitchFamily="2" charset="-122"/>
              </a:rPr>
              <a:t>{b4,c6};</a:t>
            </a:r>
          </a:p>
        </p:txBody>
      </p:sp>
      <p:sp>
        <p:nvSpPr>
          <p:cNvPr id="235611" name="Text Box 91"/>
          <p:cNvSpPr txBox="1">
            <a:spLocks noChangeArrowheads="1"/>
          </p:cNvSpPr>
          <p:nvPr/>
        </p:nvSpPr>
        <p:spPr bwMode="auto">
          <a:xfrm>
            <a:off x="3921125" y="4149725"/>
            <a:ext cx="40322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solidFill>
                  <a:srgbClr val="000066"/>
                </a:solidFill>
                <a:latin typeface="宋体" pitchFamily="2" charset="-122"/>
              </a:rPr>
              <a:t>4.S</a:t>
            </a:r>
            <a:r>
              <a:rPr kumimoji="1" lang="zh-CN" altLang="en-US" sz="2000" b="1" dirty="0">
                <a:solidFill>
                  <a:srgbClr val="000066"/>
                </a:solidFill>
                <a:latin typeface="宋体" pitchFamily="2" charset="-122"/>
              </a:rPr>
              <a:t>在</a:t>
            </a:r>
            <a:r>
              <a:rPr kumimoji="1" lang="en-US" altLang="zh-CN" sz="2000" b="1" dirty="0">
                <a:solidFill>
                  <a:srgbClr val="000066"/>
                </a:solidFill>
                <a:latin typeface="宋体" pitchFamily="2" charset="-122"/>
              </a:rPr>
              <a:t>(B,C)</a:t>
            </a:r>
            <a:r>
              <a:rPr kumimoji="1" lang="zh-CN" altLang="en-US" sz="2000" b="1" dirty="0">
                <a:solidFill>
                  <a:srgbClr val="000066"/>
                </a:solidFill>
                <a:latin typeface="宋体" pitchFamily="2" charset="-122"/>
              </a:rPr>
              <a:t>的投影为</a:t>
            </a:r>
            <a:r>
              <a:rPr kumimoji="1" lang="en-US" altLang="zh-CN" sz="2000" b="1" dirty="0">
                <a:solidFill>
                  <a:srgbClr val="000066"/>
                </a:solidFill>
                <a:latin typeface="宋体" pitchFamily="2" charset="-122"/>
              </a:rPr>
              <a:t>{{b1,c2}</a:t>
            </a:r>
          </a:p>
          <a:p>
            <a:r>
              <a:rPr kumimoji="1" lang="en-US" altLang="zh-CN" sz="2000" b="1" dirty="0">
                <a:solidFill>
                  <a:srgbClr val="000066"/>
                </a:solidFill>
                <a:latin typeface="宋体" pitchFamily="2" charset="-122"/>
              </a:rPr>
              <a:t>	           ,{b2,c1}</a:t>
            </a:r>
          </a:p>
          <a:p>
            <a:r>
              <a:rPr kumimoji="1" lang="en-US" altLang="zh-CN" sz="2000" b="1" dirty="0">
                <a:solidFill>
                  <a:srgbClr val="000066"/>
                </a:solidFill>
                <a:latin typeface="宋体" pitchFamily="2" charset="-122"/>
              </a:rPr>
              <a:t>                  ,{b2,c3}};</a:t>
            </a:r>
          </a:p>
        </p:txBody>
      </p:sp>
      <p:sp>
        <p:nvSpPr>
          <p:cNvPr id="235612" name="Text Box 92"/>
          <p:cNvSpPr txBox="1">
            <a:spLocks noChangeArrowheads="1"/>
          </p:cNvSpPr>
          <p:nvPr/>
        </p:nvSpPr>
        <p:spPr bwMode="auto">
          <a:xfrm>
            <a:off x="3921125" y="5229225"/>
            <a:ext cx="47926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dirty="0">
                <a:solidFill>
                  <a:srgbClr val="000066"/>
                </a:solidFill>
                <a:latin typeface="宋体" pitchFamily="2" charset="-122"/>
              </a:rPr>
              <a:t>5.</a:t>
            </a:r>
            <a:r>
              <a:rPr kumimoji="1" lang="zh-CN" altLang="en-US" sz="2000" b="1" dirty="0">
                <a:solidFill>
                  <a:srgbClr val="000066"/>
                </a:solidFill>
                <a:latin typeface="宋体" pitchFamily="2" charset="-122"/>
              </a:rPr>
              <a:t>只有</a:t>
            </a:r>
            <a:r>
              <a:rPr kumimoji="1" lang="en-US" altLang="zh-CN" sz="2000" b="1" dirty="0">
                <a:solidFill>
                  <a:srgbClr val="000066"/>
                </a:solidFill>
                <a:latin typeface="宋体" pitchFamily="2" charset="-122"/>
              </a:rPr>
              <a:t>a1</a:t>
            </a:r>
            <a:r>
              <a:rPr kumimoji="1" lang="zh-CN" altLang="en-US" sz="2000" b="1" dirty="0">
                <a:solidFill>
                  <a:srgbClr val="000066"/>
                </a:solidFill>
                <a:latin typeface="宋体" pitchFamily="2" charset="-122"/>
              </a:rPr>
              <a:t>的象集包含了</a:t>
            </a: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在</a:t>
            </a:r>
            <a:r>
              <a:rPr kumimoji="1" lang="en-US" altLang="zh-CN" sz="2000" b="1" dirty="0">
                <a:solidFill>
                  <a:srgbClr val="000066"/>
                </a:solidFill>
                <a:latin typeface="宋体" pitchFamily="2" charset="-122"/>
              </a:rPr>
              <a:t>(B,C)</a:t>
            </a:r>
            <a:r>
              <a:rPr kumimoji="1" lang="zh-CN" altLang="en-US" sz="2000" b="1" dirty="0">
                <a:solidFill>
                  <a:srgbClr val="000066"/>
                </a:solidFill>
                <a:latin typeface="宋体" pitchFamily="2" charset="-122"/>
              </a:rPr>
              <a:t>的投影，</a:t>
            </a:r>
          </a:p>
          <a:p>
            <a:r>
              <a:rPr kumimoji="1" lang="zh-CN" altLang="en-US" sz="2000" b="1" dirty="0">
                <a:solidFill>
                  <a:srgbClr val="000066"/>
                </a:solidFill>
                <a:latin typeface="宋体" pitchFamily="2" charset="-122"/>
              </a:rPr>
              <a:t>  所以</a:t>
            </a:r>
            <a:r>
              <a:rPr kumimoji="1" lang="en-US" altLang="zh-CN" sz="2000" b="1" dirty="0">
                <a:solidFill>
                  <a:srgbClr val="000066"/>
                </a:solidFill>
                <a:latin typeface="宋体" pitchFamily="2" charset="-122"/>
              </a:rPr>
              <a:t>R÷S={a1}</a:t>
            </a:r>
          </a:p>
        </p:txBody>
      </p:sp>
      <p:graphicFrame>
        <p:nvGraphicFramePr>
          <p:cNvPr id="235643" name="Group 123"/>
          <p:cNvGraphicFramePr>
            <a:graphicFrameLocks noGrp="1"/>
          </p:cNvGraphicFramePr>
          <p:nvPr>
            <p:extLst>
              <p:ext uri="{D42A27DB-BD31-4B8C-83A1-F6EECF244321}">
                <p14:modId xmlns:p14="http://schemas.microsoft.com/office/powerpoint/2010/main" val="3053213819"/>
              </p:ext>
            </p:extLst>
          </p:nvPr>
        </p:nvGraphicFramePr>
        <p:xfrm>
          <a:off x="2591345" y="5219382"/>
          <a:ext cx="648543" cy="792480"/>
        </p:xfrm>
        <a:graphic>
          <a:graphicData uri="http://schemas.openxmlformats.org/drawingml/2006/table">
            <a:tbl>
              <a:tblPr/>
              <a:tblGrid>
                <a:gridCol w="648543">
                  <a:extLst>
                    <a:ext uri="{9D8B030D-6E8A-4147-A177-3AD203B41FA5}">
                      <a16:colId xmlns:a16="http://schemas.microsoft.com/office/drawing/2014/main" val="20000"/>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634" name="Text Box 114"/>
          <p:cNvSpPr txBox="1">
            <a:spLocks noChangeArrowheads="1"/>
          </p:cNvSpPr>
          <p:nvPr/>
        </p:nvSpPr>
        <p:spPr bwMode="auto">
          <a:xfrm>
            <a:off x="2448470" y="4787582"/>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Tahoma" pitchFamily="34" charset="0"/>
              </a:rPr>
              <a:t>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6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02" grpId="0"/>
      <p:bldP spid="235603" grpId="0"/>
      <p:bldP spid="235604" grpId="0"/>
      <p:bldP spid="235611" grpId="0"/>
      <p:bldP spid="235612"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7571" name="Rectangle 3"/>
          <p:cNvSpPr>
            <a:spLocks noGrp="1" noChangeArrowheads="1"/>
          </p:cNvSpPr>
          <p:nvPr>
            <p:ph type="body" sz="half" idx="1"/>
          </p:nvPr>
        </p:nvSpPr>
        <p:spPr>
          <a:xfrm>
            <a:off x="395288" y="1196975"/>
            <a:ext cx="8532812" cy="3529013"/>
          </a:xfrm>
        </p:spPr>
        <p:txBody>
          <a:bodyPr/>
          <a:lstStyle/>
          <a:p>
            <a:r>
              <a:rPr lang="zh-CN" altLang="en-US" dirty="0"/>
              <a:t>关系演算</a:t>
            </a:r>
          </a:p>
          <a:p>
            <a:pPr lvl="1"/>
            <a:r>
              <a:rPr kumimoji="1" lang="zh-CN" altLang="en-US" dirty="0"/>
              <a:t>关系演算语言</a:t>
            </a:r>
          </a:p>
          <a:p>
            <a:pPr lvl="2"/>
            <a:r>
              <a:rPr kumimoji="1" lang="zh-CN" altLang="en-US" sz="2600" dirty="0"/>
              <a:t>使用谓词来表达查询的要求</a:t>
            </a:r>
          </a:p>
          <a:p>
            <a:pPr lvl="3"/>
            <a:r>
              <a:rPr kumimoji="1" lang="zh-CN" altLang="en-US" dirty="0"/>
              <a:t>若谓词的对象是元组变量，称为</a:t>
            </a:r>
            <a:r>
              <a:rPr kumimoji="1" lang="zh-CN" altLang="en-US" dirty="0">
                <a:solidFill>
                  <a:srgbClr val="FF0000"/>
                </a:solidFill>
              </a:rPr>
              <a:t>元组关系演算</a:t>
            </a:r>
          </a:p>
          <a:p>
            <a:pPr lvl="3"/>
            <a:r>
              <a:rPr kumimoji="1" lang="zh-CN" altLang="en-US" dirty="0"/>
              <a:t>若为域变量，称为</a:t>
            </a:r>
            <a:r>
              <a:rPr kumimoji="1" lang="zh-CN" altLang="en-US" dirty="0">
                <a:solidFill>
                  <a:srgbClr val="FF0000"/>
                </a:solidFill>
              </a:rPr>
              <a:t>域关系演算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dissolve">
                                      <p:cBhvr>
                                        <p:cTn id="7" dur="500"/>
                                        <p:tgtEl>
                                          <p:spTgt spid="2375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7571">
                                            <p:txEl>
                                              <p:pRg st="1" end="1"/>
                                            </p:txEl>
                                          </p:spTgt>
                                        </p:tgtEl>
                                        <p:attrNameLst>
                                          <p:attrName>style.visibility</p:attrName>
                                        </p:attrNameLst>
                                      </p:cBhvr>
                                      <p:to>
                                        <p:strVal val="visible"/>
                                      </p:to>
                                    </p:set>
                                    <p:animEffect transition="in" filter="dissolve">
                                      <p:cBhvr>
                                        <p:cTn id="10" dur="500"/>
                                        <p:tgtEl>
                                          <p:spTgt spid="2375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37571">
                                            <p:txEl>
                                              <p:pRg st="2" end="2"/>
                                            </p:txEl>
                                          </p:spTgt>
                                        </p:tgtEl>
                                        <p:attrNameLst>
                                          <p:attrName>style.visibility</p:attrName>
                                        </p:attrNameLst>
                                      </p:cBhvr>
                                      <p:to>
                                        <p:strVal val="visible"/>
                                      </p:to>
                                    </p:set>
                                    <p:animEffect transition="in" filter="dissolve">
                                      <p:cBhvr>
                                        <p:cTn id="13" dur="500"/>
                                        <p:tgtEl>
                                          <p:spTgt spid="23757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7571">
                                            <p:txEl>
                                              <p:pRg st="3" end="3"/>
                                            </p:txEl>
                                          </p:spTgt>
                                        </p:tgtEl>
                                        <p:attrNameLst>
                                          <p:attrName>style.visibility</p:attrName>
                                        </p:attrNameLst>
                                      </p:cBhvr>
                                      <p:to>
                                        <p:strVal val="visible"/>
                                      </p:to>
                                    </p:set>
                                    <p:animEffect transition="in" filter="dissolve">
                                      <p:cBhvr>
                                        <p:cTn id="16" dur="500"/>
                                        <p:tgtEl>
                                          <p:spTgt spid="23757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7571">
                                            <p:txEl>
                                              <p:pRg st="4" end="4"/>
                                            </p:txEl>
                                          </p:spTgt>
                                        </p:tgtEl>
                                        <p:attrNameLst>
                                          <p:attrName>style.visibility</p:attrName>
                                        </p:attrNameLst>
                                      </p:cBhvr>
                                      <p:to>
                                        <p:strVal val="visible"/>
                                      </p:to>
                                    </p:set>
                                    <p:animEffect transition="in" filter="dissolve">
                                      <p:cBhvr>
                                        <p:cTn id="19" dur="500"/>
                                        <p:tgtEl>
                                          <p:spTgt spid="237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6050" name="Rectangle 2"/>
          <p:cNvSpPr>
            <a:spLocks noGrp="1" noChangeArrowheads="1"/>
          </p:cNvSpPr>
          <p:nvPr>
            <p:ph type="body" sz="half" idx="1"/>
          </p:nvPr>
        </p:nvSpPr>
        <p:spPr>
          <a:xfrm>
            <a:off x="611188" y="1196975"/>
            <a:ext cx="8064500" cy="4752975"/>
          </a:xfrm>
        </p:spPr>
        <p:txBody>
          <a:bodyPr/>
          <a:lstStyle/>
          <a:p>
            <a:r>
              <a:rPr lang="zh-CN" altLang="en-US" dirty="0">
                <a:latin typeface="宋体" pitchFamily="2" charset="-122"/>
              </a:rPr>
              <a:t>关系演算</a:t>
            </a:r>
          </a:p>
          <a:p>
            <a:pPr lvl="1"/>
            <a:r>
              <a:rPr lang="zh-CN" altLang="en-US" dirty="0">
                <a:latin typeface="宋体" pitchFamily="2" charset="-122"/>
              </a:rPr>
              <a:t>元组关系演算</a:t>
            </a:r>
          </a:p>
          <a:p>
            <a:pPr lvl="2"/>
            <a:r>
              <a:rPr lang="zh-CN" altLang="en-US" dirty="0">
                <a:latin typeface="宋体" pitchFamily="2" charset="-122"/>
              </a:rPr>
              <a:t>在元组演算中，一般用元组演算表达式</a:t>
            </a:r>
            <a:r>
              <a:rPr lang="en-US" altLang="zh-CN" dirty="0">
                <a:latin typeface="宋体" pitchFamily="2" charset="-122"/>
              </a:rPr>
              <a:t>{t|</a:t>
            </a:r>
            <a:r>
              <a:rPr lang="el-GR" altLang="zh-CN" dirty="0">
                <a:latin typeface="宋体" pitchFamily="2" charset="-122"/>
              </a:rPr>
              <a:t>φ</a:t>
            </a:r>
            <a:r>
              <a:rPr lang="en-US" altLang="zh-CN" dirty="0">
                <a:latin typeface="宋体" pitchFamily="2" charset="-122"/>
              </a:rPr>
              <a:t>(t)}</a:t>
            </a:r>
            <a:r>
              <a:rPr lang="zh-CN" altLang="en-US" dirty="0">
                <a:latin typeface="宋体" pitchFamily="2" charset="-122"/>
              </a:rPr>
              <a:t>表示关系，</a:t>
            </a:r>
          </a:p>
          <a:p>
            <a:pPr lvl="3"/>
            <a:r>
              <a:rPr lang="en-US" altLang="zh-CN" dirty="0">
                <a:latin typeface="宋体" pitchFamily="2" charset="-122"/>
              </a:rPr>
              <a:t>t</a:t>
            </a:r>
            <a:r>
              <a:rPr lang="zh-CN" altLang="en-US" dirty="0">
                <a:latin typeface="宋体" pitchFamily="2" charset="-122"/>
              </a:rPr>
              <a:t>为元组变量， </a:t>
            </a:r>
            <a:r>
              <a:rPr lang="el-GR" altLang="zh-CN" dirty="0">
                <a:latin typeface="宋体" pitchFamily="2" charset="-122"/>
              </a:rPr>
              <a:t>φ</a:t>
            </a:r>
            <a:r>
              <a:rPr lang="en-US" altLang="zh-CN" dirty="0">
                <a:latin typeface="宋体" pitchFamily="2" charset="-122"/>
              </a:rPr>
              <a:t>(t)</a:t>
            </a:r>
            <a:r>
              <a:rPr lang="zh-CN" altLang="en-US" dirty="0">
                <a:latin typeface="宋体" pitchFamily="2" charset="-122"/>
              </a:rPr>
              <a:t>是由</a:t>
            </a:r>
            <a:r>
              <a:rPr lang="zh-CN" altLang="en-US" dirty="0">
                <a:solidFill>
                  <a:srgbClr val="FF0000"/>
                </a:solidFill>
                <a:latin typeface="宋体" pitchFamily="2" charset="-122"/>
              </a:rPr>
              <a:t>原子公式</a:t>
            </a:r>
            <a:r>
              <a:rPr lang="zh-CN" altLang="en-US" dirty="0">
                <a:latin typeface="宋体" pitchFamily="2" charset="-122"/>
              </a:rPr>
              <a:t>和运算符组成的元组关系演算公式</a:t>
            </a:r>
          </a:p>
          <a:p>
            <a:pPr lvl="2"/>
            <a:r>
              <a:rPr lang="zh-CN" altLang="en-US" dirty="0">
                <a:latin typeface="宋体" pitchFamily="2" charset="-122"/>
              </a:rPr>
              <a:t>原子公式的三种类型</a:t>
            </a:r>
          </a:p>
          <a:p>
            <a:pPr lvl="3">
              <a:buFont typeface="Wingdings" pitchFamily="2" charset="2"/>
              <a:buChar char="o"/>
            </a:pPr>
            <a:r>
              <a:rPr lang="en-US" altLang="zh-CN" dirty="0">
                <a:latin typeface="宋体" pitchFamily="2" charset="-122"/>
              </a:rPr>
              <a:t>R(t)</a:t>
            </a:r>
          </a:p>
          <a:p>
            <a:pPr lvl="4"/>
            <a:r>
              <a:rPr lang="en-US" altLang="zh-CN" dirty="0">
                <a:latin typeface="宋体" pitchFamily="2" charset="-122"/>
              </a:rPr>
              <a:t>R</a:t>
            </a:r>
            <a:r>
              <a:rPr lang="zh-CN" altLang="en-US" dirty="0">
                <a:latin typeface="宋体" pitchFamily="2" charset="-122"/>
              </a:rPr>
              <a:t>是关系，</a:t>
            </a:r>
            <a:r>
              <a:rPr lang="en-US" altLang="zh-CN" dirty="0">
                <a:latin typeface="宋体" pitchFamily="2" charset="-122"/>
              </a:rPr>
              <a:t>t</a:t>
            </a:r>
            <a:r>
              <a:rPr lang="zh-CN" altLang="en-US" dirty="0">
                <a:latin typeface="宋体" pitchFamily="2" charset="-122"/>
              </a:rPr>
              <a:t>是元组变量，</a:t>
            </a:r>
            <a:r>
              <a:rPr lang="en-US" altLang="zh-CN" dirty="0">
                <a:latin typeface="宋体" pitchFamily="2" charset="-122"/>
              </a:rPr>
              <a:t>R(t)</a:t>
            </a:r>
            <a:r>
              <a:rPr lang="zh-CN" altLang="en-US" dirty="0">
                <a:latin typeface="宋体" pitchFamily="2" charset="-122"/>
              </a:rPr>
              <a:t>表示关系</a:t>
            </a:r>
            <a:r>
              <a:rPr lang="en-US" altLang="zh-CN" dirty="0">
                <a:latin typeface="宋体" pitchFamily="2" charset="-122"/>
              </a:rPr>
              <a:t>R</a:t>
            </a:r>
            <a:r>
              <a:rPr lang="zh-CN" altLang="en-US" dirty="0">
                <a:latin typeface="宋体" pitchFamily="2" charset="-122"/>
              </a:rPr>
              <a:t>的元组；因此关系</a:t>
            </a:r>
            <a:r>
              <a:rPr lang="en-US" altLang="zh-CN" dirty="0">
                <a:latin typeface="宋体" pitchFamily="2" charset="-122"/>
              </a:rPr>
              <a:t>R</a:t>
            </a:r>
            <a:r>
              <a:rPr lang="zh-CN" altLang="en-US" dirty="0">
                <a:latin typeface="宋体" pitchFamily="2" charset="-122"/>
              </a:rPr>
              <a:t>可以用</a:t>
            </a:r>
            <a:r>
              <a:rPr lang="en-US" altLang="zh-CN" dirty="0">
                <a:latin typeface="宋体" pitchFamily="2" charset="-122"/>
              </a:rPr>
              <a:t>{</a:t>
            </a:r>
            <a:r>
              <a:rPr lang="en-US" altLang="zh-CN" dirty="0" err="1">
                <a:latin typeface="宋体" pitchFamily="2" charset="-122"/>
              </a:rPr>
              <a:t>t|R</a:t>
            </a:r>
            <a:r>
              <a:rPr lang="en-US" altLang="zh-CN" dirty="0">
                <a:latin typeface="宋体" pitchFamily="2" charset="-122"/>
              </a:rPr>
              <a:t>(t)}</a:t>
            </a:r>
            <a:r>
              <a:rPr lang="zh-CN" altLang="en-US" dirty="0">
                <a:latin typeface="宋体" pitchFamily="2" charset="-122"/>
              </a:rPr>
              <a:t>来表示。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6050">
                                            <p:txEl>
                                              <p:pRg st="0" end="0"/>
                                            </p:txEl>
                                          </p:spTgt>
                                        </p:tgtEl>
                                        <p:attrNameLst>
                                          <p:attrName>style.visibility</p:attrName>
                                        </p:attrNameLst>
                                      </p:cBhvr>
                                      <p:to>
                                        <p:strVal val="visible"/>
                                      </p:to>
                                    </p:set>
                                    <p:animEffect transition="in" filter="dissolve">
                                      <p:cBhvr>
                                        <p:cTn id="7" dur="500"/>
                                        <p:tgtEl>
                                          <p:spTgt spid="38605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6050">
                                            <p:txEl>
                                              <p:pRg st="1" end="1"/>
                                            </p:txEl>
                                          </p:spTgt>
                                        </p:tgtEl>
                                        <p:attrNameLst>
                                          <p:attrName>style.visibility</p:attrName>
                                        </p:attrNameLst>
                                      </p:cBhvr>
                                      <p:to>
                                        <p:strVal val="visible"/>
                                      </p:to>
                                    </p:set>
                                    <p:animEffect transition="in" filter="dissolve">
                                      <p:cBhvr>
                                        <p:cTn id="10" dur="500"/>
                                        <p:tgtEl>
                                          <p:spTgt spid="38605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6050">
                                            <p:txEl>
                                              <p:pRg st="2" end="2"/>
                                            </p:txEl>
                                          </p:spTgt>
                                        </p:tgtEl>
                                        <p:attrNameLst>
                                          <p:attrName>style.visibility</p:attrName>
                                        </p:attrNameLst>
                                      </p:cBhvr>
                                      <p:to>
                                        <p:strVal val="visible"/>
                                      </p:to>
                                    </p:set>
                                    <p:animEffect transition="in" filter="dissolve">
                                      <p:cBhvr>
                                        <p:cTn id="13" dur="500"/>
                                        <p:tgtEl>
                                          <p:spTgt spid="38605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6050">
                                            <p:txEl>
                                              <p:pRg st="3" end="3"/>
                                            </p:txEl>
                                          </p:spTgt>
                                        </p:tgtEl>
                                        <p:attrNameLst>
                                          <p:attrName>style.visibility</p:attrName>
                                        </p:attrNameLst>
                                      </p:cBhvr>
                                      <p:to>
                                        <p:strVal val="visible"/>
                                      </p:to>
                                    </p:set>
                                    <p:animEffect transition="in" filter="dissolve">
                                      <p:cBhvr>
                                        <p:cTn id="16" dur="500"/>
                                        <p:tgtEl>
                                          <p:spTgt spid="386050">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86050">
                                            <p:txEl>
                                              <p:pRg st="4" end="4"/>
                                            </p:txEl>
                                          </p:spTgt>
                                        </p:tgtEl>
                                        <p:attrNameLst>
                                          <p:attrName>style.visibility</p:attrName>
                                        </p:attrNameLst>
                                      </p:cBhvr>
                                      <p:to>
                                        <p:strVal val="visible"/>
                                      </p:to>
                                    </p:set>
                                    <p:animEffect transition="in" filter="dissolve">
                                      <p:cBhvr>
                                        <p:cTn id="19" dur="500"/>
                                        <p:tgtEl>
                                          <p:spTgt spid="386050">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86050">
                                            <p:txEl>
                                              <p:pRg st="5" end="5"/>
                                            </p:txEl>
                                          </p:spTgt>
                                        </p:tgtEl>
                                        <p:attrNameLst>
                                          <p:attrName>style.visibility</p:attrName>
                                        </p:attrNameLst>
                                      </p:cBhvr>
                                      <p:to>
                                        <p:strVal val="visible"/>
                                      </p:to>
                                    </p:set>
                                    <p:animEffect transition="in" filter="dissolve">
                                      <p:cBhvr>
                                        <p:cTn id="22" dur="500"/>
                                        <p:tgtEl>
                                          <p:spTgt spid="386050">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86050">
                                            <p:txEl>
                                              <p:pRg st="6" end="6"/>
                                            </p:txEl>
                                          </p:spTgt>
                                        </p:tgtEl>
                                        <p:attrNameLst>
                                          <p:attrName>style.visibility</p:attrName>
                                        </p:attrNameLst>
                                      </p:cBhvr>
                                      <p:to>
                                        <p:strVal val="visible"/>
                                      </p:to>
                                    </p:set>
                                    <p:animEffect transition="in" filter="dissolve">
                                      <p:cBhvr>
                                        <p:cTn id="25" dur="500"/>
                                        <p:tgtEl>
                                          <p:spTgt spid="38605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0"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04131" name="Rectangle 3"/>
          <p:cNvSpPr>
            <a:spLocks noGrp="1" noChangeArrowheads="1"/>
          </p:cNvSpPr>
          <p:nvPr>
            <p:ph type="body" sz="half" idx="1"/>
          </p:nvPr>
        </p:nvSpPr>
        <p:spPr>
          <a:xfrm>
            <a:off x="395288" y="1125538"/>
            <a:ext cx="8532812" cy="5157787"/>
          </a:xfrm>
        </p:spPr>
        <p:txBody>
          <a:bodyPr/>
          <a:lstStyle/>
          <a:p>
            <a:r>
              <a:rPr lang="zh-CN" altLang="en-US" dirty="0">
                <a:latin typeface="宋体" pitchFamily="2" charset="-122"/>
              </a:rPr>
              <a:t>关系演算</a:t>
            </a:r>
          </a:p>
          <a:p>
            <a:pPr lvl="1"/>
            <a:r>
              <a:rPr lang="zh-CN" altLang="en-US" dirty="0">
                <a:latin typeface="宋体" pitchFamily="2" charset="-122"/>
              </a:rPr>
              <a:t>元组关系演算</a:t>
            </a:r>
          </a:p>
          <a:p>
            <a:pPr lvl="2"/>
            <a:r>
              <a:rPr lang="zh-CN" altLang="en-US" dirty="0">
                <a:latin typeface="宋体" pitchFamily="2" charset="-122"/>
              </a:rPr>
              <a:t>原子公式的三种类型</a:t>
            </a:r>
          </a:p>
          <a:p>
            <a:pPr lvl="3">
              <a:buFont typeface="Wingdings" pitchFamily="2" charset="2"/>
              <a:buChar char="o"/>
            </a:pPr>
            <a:r>
              <a:rPr lang="en-US" altLang="zh-CN" dirty="0">
                <a:latin typeface="宋体" pitchFamily="2" charset="-122"/>
              </a:rPr>
              <a:t>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Ө</a:t>
            </a:r>
            <a:r>
              <a:rPr lang="en-US" altLang="zh-CN" dirty="0">
                <a:latin typeface="宋体" pitchFamily="2" charset="-122"/>
              </a:rPr>
              <a:t>c</a:t>
            </a:r>
            <a:r>
              <a:rPr lang="zh-CN" altLang="en-US" dirty="0">
                <a:latin typeface="宋体" pitchFamily="2" charset="-122"/>
              </a:rPr>
              <a:t>或</a:t>
            </a:r>
            <a:r>
              <a:rPr lang="en-US" altLang="zh-CN" dirty="0">
                <a:latin typeface="宋体" pitchFamily="2" charset="-122"/>
              </a:rPr>
              <a:t>c</a:t>
            </a:r>
            <a:r>
              <a:rPr lang="ru-RU" altLang="zh-CN" dirty="0">
                <a:latin typeface="宋体" pitchFamily="2" charset="-122"/>
              </a:rPr>
              <a:t>Ө</a:t>
            </a:r>
            <a:r>
              <a:rPr lang="en-US" altLang="zh-CN" dirty="0">
                <a:latin typeface="宋体" pitchFamily="2" charset="-122"/>
              </a:rPr>
              <a:t> 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 </a:t>
            </a:r>
            <a:endParaRPr lang="en-US" altLang="zh-CN" dirty="0">
              <a:latin typeface="宋体" pitchFamily="2" charset="-122"/>
            </a:endParaRPr>
          </a:p>
          <a:p>
            <a:pPr lvl="4"/>
            <a:r>
              <a:rPr lang="en-US" altLang="zh-CN" dirty="0">
                <a:latin typeface="宋体" pitchFamily="2" charset="-122"/>
              </a:rPr>
              <a:t>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Ө</a:t>
            </a:r>
            <a:r>
              <a:rPr lang="en-US" altLang="zh-CN" dirty="0">
                <a:latin typeface="宋体" pitchFamily="2" charset="-122"/>
              </a:rPr>
              <a:t>c</a:t>
            </a:r>
            <a:r>
              <a:rPr lang="zh-CN" altLang="en-US" dirty="0">
                <a:latin typeface="宋体" pitchFamily="2" charset="-122"/>
              </a:rPr>
              <a:t>表示元组变量</a:t>
            </a:r>
            <a:r>
              <a:rPr lang="en-US" altLang="zh-CN" dirty="0">
                <a:latin typeface="宋体" pitchFamily="2" charset="-122"/>
              </a:rPr>
              <a:t>t</a:t>
            </a:r>
            <a:r>
              <a:rPr lang="zh-CN" altLang="en-US" dirty="0">
                <a:latin typeface="宋体" pitchFamily="2" charset="-122"/>
              </a:rPr>
              <a:t>的第</a:t>
            </a:r>
            <a:r>
              <a:rPr lang="en-US" altLang="zh-CN" dirty="0" err="1">
                <a:latin typeface="宋体" pitchFamily="2" charset="-122"/>
              </a:rPr>
              <a:t>i</a:t>
            </a:r>
            <a:r>
              <a:rPr lang="zh-CN" altLang="en-US" dirty="0">
                <a:latin typeface="宋体" pitchFamily="2" charset="-122"/>
              </a:rPr>
              <a:t>个变量，</a:t>
            </a:r>
            <a:r>
              <a:rPr lang="en-US" altLang="zh-CN" dirty="0">
                <a:latin typeface="宋体" pitchFamily="2" charset="-122"/>
              </a:rPr>
              <a:t>c</a:t>
            </a:r>
            <a:r>
              <a:rPr lang="zh-CN" altLang="en-US" dirty="0">
                <a:latin typeface="宋体" pitchFamily="2" charset="-122"/>
              </a:rPr>
              <a:t>为常量，</a:t>
            </a:r>
            <a:r>
              <a:rPr lang="ru-RU" altLang="zh-CN" dirty="0">
                <a:latin typeface="宋体" pitchFamily="2" charset="-122"/>
              </a:rPr>
              <a:t>Ө</a:t>
            </a:r>
            <a:r>
              <a:rPr lang="zh-CN" altLang="en-US" dirty="0">
                <a:latin typeface="宋体" pitchFamily="2" charset="-122"/>
              </a:rPr>
              <a:t>是算术运算比较符。 </a:t>
            </a:r>
            <a:r>
              <a:rPr lang="en-US" altLang="zh-CN" dirty="0">
                <a:latin typeface="宋体" pitchFamily="2" charset="-122"/>
              </a:rPr>
              <a:t>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Ө</a:t>
            </a:r>
            <a:r>
              <a:rPr lang="en-US" altLang="zh-CN" dirty="0">
                <a:latin typeface="宋体" pitchFamily="2" charset="-122"/>
              </a:rPr>
              <a:t>c</a:t>
            </a:r>
            <a:r>
              <a:rPr lang="zh-CN" altLang="en-US" dirty="0">
                <a:latin typeface="宋体" pitchFamily="2" charset="-122"/>
              </a:rPr>
              <a:t>或</a:t>
            </a:r>
            <a:r>
              <a:rPr lang="en-US" altLang="zh-CN" dirty="0">
                <a:latin typeface="宋体" pitchFamily="2" charset="-122"/>
              </a:rPr>
              <a:t>c</a:t>
            </a:r>
            <a:r>
              <a:rPr lang="ru-RU" altLang="zh-CN" dirty="0">
                <a:latin typeface="宋体" pitchFamily="2" charset="-122"/>
              </a:rPr>
              <a:t>Ө</a:t>
            </a:r>
            <a:r>
              <a:rPr lang="en-US" altLang="zh-CN" dirty="0">
                <a:latin typeface="宋体" pitchFamily="2" charset="-122"/>
              </a:rPr>
              <a:t> 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 </a:t>
            </a:r>
            <a:r>
              <a:rPr lang="zh-CN" altLang="en-US" dirty="0">
                <a:latin typeface="宋体" pitchFamily="2" charset="-122"/>
              </a:rPr>
              <a:t>表示“元组</a:t>
            </a:r>
            <a:r>
              <a:rPr lang="en-US" altLang="zh-CN" dirty="0">
                <a:latin typeface="宋体" pitchFamily="2" charset="-122"/>
              </a:rPr>
              <a:t>t</a:t>
            </a:r>
            <a:r>
              <a:rPr lang="zh-CN" altLang="en-US" dirty="0">
                <a:latin typeface="宋体" pitchFamily="2" charset="-122"/>
              </a:rPr>
              <a:t>的第</a:t>
            </a:r>
            <a:r>
              <a:rPr lang="en-US" altLang="zh-CN" dirty="0" err="1">
                <a:latin typeface="宋体" pitchFamily="2" charset="-122"/>
              </a:rPr>
              <a:t>i</a:t>
            </a:r>
            <a:r>
              <a:rPr lang="zh-CN" altLang="en-US" dirty="0">
                <a:latin typeface="宋体" pitchFamily="2" charset="-122"/>
              </a:rPr>
              <a:t>个分量与常数</a:t>
            </a:r>
            <a:r>
              <a:rPr lang="en-US" altLang="zh-CN" dirty="0">
                <a:latin typeface="宋体" pitchFamily="2" charset="-122"/>
              </a:rPr>
              <a:t>c</a:t>
            </a:r>
            <a:r>
              <a:rPr lang="zh-CN" altLang="en-US" dirty="0">
                <a:latin typeface="宋体" pitchFamily="2" charset="-122"/>
              </a:rPr>
              <a:t>之间满足</a:t>
            </a:r>
            <a:r>
              <a:rPr lang="ru-RU" altLang="zh-CN" dirty="0">
                <a:latin typeface="宋体" pitchFamily="2" charset="-122"/>
              </a:rPr>
              <a:t>Ө</a:t>
            </a:r>
            <a:r>
              <a:rPr lang="zh-CN" altLang="en-US" dirty="0">
                <a:latin typeface="宋体" pitchFamily="2" charset="-122"/>
              </a:rPr>
              <a:t>运算”。</a:t>
            </a:r>
          </a:p>
          <a:p>
            <a:pPr lvl="4"/>
            <a:r>
              <a:rPr lang="zh-CN" altLang="en-US" dirty="0">
                <a:latin typeface="宋体" pitchFamily="2" charset="-122"/>
              </a:rPr>
              <a:t>例如，</a:t>
            </a:r>
            <a:r>
              <a:rPr lang="en-US" altLang="zh-CN" dirty="0">
                <a:latin typeface="宋体" pitchFamily="2" charset="-122"/>
              </a:rPr>
              <a:t>t[2]&gt;5</a:t>
            </a:r>
            <a:r>
              <a:rPr lang="zh-CN" altLang="en-US" dirty="0">
                <a:latin typeface="宋体" pitchFamily="2" charset="-122"/>
              </a:rPr>
              <a:t>表示“</a:t>
            </a:r>
            <a:r>
              <a:rPr lang="en-US" altLang="zh-CN" dirty="0">
                <a:latin typeface="宋体" pitchFamily="2" charset="-122"/>
              </a:rPr>
              <a:t>t</a:t>
            </a:r>
            <a:r>
              <a:rPr lang="zh-CN" altLang="en-US" dirty="0">
                <a:latin typeface="宋体" pitchFamily="2" charset="-122"/>
              </a:rPr>
              <a:t>的第二个分量大于</a:t>
            </a:r>
            <a:r>
              <a:rPr lang="en-US" altLang="zh-CN" dirty="0">
                <a:latin typeface="宋体" pitchFamily="2" charset="-122"/>
              </a:rPr>
              <a:t>5”</a:t>
            </a:r>
            <a:r>
              <a:rPr lang="zh-CN" altLang="en-US" dirty="0">
                <a:latin typeface="宋体" pitchFamily="2" charset="-122"/>
              </a:rPr>
              <a:t>；</a:t>
            </a:r>
          </a:p>
          <a:p>
            <a:pPr lvl="4">
              <a:buFont typeface="Wingdings" pitchFamily="2" charset="2"/>
              <a:buNone/>
            </a:pPr>
            <a:r>
              <a:rPr lang="zh-CN" altLang="en-US" dirty="0">
                <a:latin typeface="宋体" pitchFamily="2" charset="-122"/>
              </a:rPr>
              <a:t>	</a:t>
            </a:r>
            <a:r>
              <a:rPr lang="en-US" altLang="zh-CN" dirty="0">
                <a:latin typeface="宋体" pitchFamily="2" charset="-122"/>
              </a:rPr>
              <a:t>s[6]=“</a:t>
            </a:r>
            <a:r>
              <a:rPr lang="zh-CN" altLang="en-US" dirty="0">
                <a:latin typeface="宋体" pitchFamily="2" charset="-122"/>
              </a:rPr>
              <a:t>张力”表示“</a:t>
            </a:r>
            <a:r>
              <a:rPr lang="en-US" altLang="zh-CN" dirty="0">
                <a:latin typeface="宋体" pitchFamily="2" charset="-122"/>
              </a:rPr>
              <a:t>s</a:t>
            </a:r>
            <a:r>
              <a:rPr lang="zh-CN" altLang="en-US" dirty="0">
                <a:latin typeface="宋体" pitchFamily="2" charset="-122"/>
              </a:rPr>
              <a:t>的第六个分量等于‘张力’”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dissolve">
                                      <p:cBhvr>
                                        <p:cTn id="7" dur="500"/>
                                        <p:tgtEl>
                                          <p:spTgt spid="30413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4131">
                                            <p:txEl>
                                              <p:pRg st="1" end="1"/>
                                            </p:txEl>
                                          </p:spTgt>
                                        </p:tgtEl>
                                        <p:attrNameLst>
                                          <p:attrName>style.visibility</p:attrName>
                                        </p:attrNameLst>
                                      </p:cBhvr>
                                      <p:to>
                                        <p:strVal val="visible"/>
                                      </p:to>
                                    </p:set>
                                    <p:animEffect transition="in" filter="dissolve">
                                      <p:cBhvr>
                                        <p:cTn id="10" dur="500"/>
                                        <p:tgtEl>
                                          <p:spTgt spid="30413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4131">
                                            <p:txEl>
                                              <p:pRg st="2" end="2"/>
                                            </p:txEl>
                                          </p:spTgt>
                                        </p:tgtEl>
                                        <p:attrNameLst>
                                          <p:attrName>style.visibility</p:attrName>
                                        </p:attrNameLst>
                                      </p:cBhvr>
                                      <p:to>
                                        <p:strVal val="visible"/>
                                      </p:to>
                                    </p:set>
                                    <p:animEffect transition="in" filter="dissolve">
                                      <p:cBhvr>
                                        <p:cTn id="13" dur="500"/>
                                        <p:tgtEl>
                                          <p:spTgt spid="30413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4131">
                                            <p:txEl>
                                              <p:pRg st="3" end="3"/>
                                            </p:txEl>
                                          </p:spTgt>
                                        </p:tgtEl>
                                        <p:attrNameLst>
                                          <p:attrName>style.visibility</p:attrName>
                                        </p:attrNameLst>
                                      </p:cBhvr>
                                      <p:to>
                                        <p:strVal val="visible"/>
                                      </p:to>
                                    </p:set>
                                    <p:animEffect transition="in" filter="dissolve">
                                      <p:cBhvr>
                                        <p:cTn id="16" dur="500"/>
                                        <p:tgtEl>
                                          <p:spTgt spid="30413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04131">
                                            <p:txEl>
                                              <p:pRg st="4" end="4"/>
                                            </p:txEl>
                                          </p:spTgt>
                                        </p:tgtEl>
                                        <p:attrNameLst>
                                          <p:attrName>style.visibility</p:attrName>
                                        </p:attrNameLst>
                                      </p:cBhvr>
                                      <p:to>
                                        <p:strVal val="visible"/>
                                      </p:to>
                                    </p:set>
                                    <p:animEffect transition="in" filter="dissolve">
                                      <p:cBhvr>
                                        <p:cTn id="19" dur="500"/>
                                        <p:tgtEl>
                                          <p:spTgt spid="304131">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4131">
                                            <p:txEl>
                                              <p:pRg st="5" end="5"/>
                                            </p:txEl>
                                          </p:spTgt>
                                        </p:tgtEl>
                                        <p:attrNameLst>
                                          <p:attrName>style.visibility</p:attrName>
                                        </p:attrNameLst>
                                      </p:cBhvr>
                                      <p:to>
                                        <p:strVal val="visible"/>
                                      </p:to>
                                    </p:set>
                                    <p:animEffect transition="in" filter="dissolve">
                                      <p:cBhvr>
                                        <p:cTn id="22" dur="500"/>
                                        <p:tgtEl>
                                          <p:spTgt spid="304131">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04131">
                                            <p:txEl>
                                              <p:pRg st="6" end="6"/>
                                            </p:txEl>
                                          </p:spTgt>
                                        </p:tgtEl>
                                        <p:attrNameLst>
                                          <p:attrName>style.visibility</p:attrName>
                                        </p:attrNameLst>
                                      </p:cBhvr>
                                      <p:to>
                                        <p:strVal val="visible"/>
                                      </p:to>
                                    </p:set>
                                    <p:animEffect transition="in" filter="dissolve">
                                      <p:cBhvr>
                                        <p:cTn id="25" dur="500"/>
                                        <p:tgtEl>
                                          <p:spTgt spid="3041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8098" name="Rectangle 2"/>
          <p:cNvSpPr>
            <a:spLocks noGrp="1" noChangeArrowheads="1"/>
          </p:cNvSpPr>
          <p:nvPr>
            <p:ph type="body" sz="half" idx="1"/>
          </p:nvPr>
        </p:nvSpPr>
        <p:spPr>
          <a:xfrm>
            <a:off x="611188" y="1125538"/>
            <a:ext cx="7777162" cy="5157787"/>
          </a:xfrm>
        </p:spPr>
        <p:txBody>
          <a:bodyPr/>
          <a:lstStyle/>
          <a:p>
            <a:r>
              <a:rPr lang="zh-CN" altLang="en-US" dirty="0">
                <a:latin typeface="宋体" pitchFamily="2" charset="-122"/>
              </a:rPr>
              <a:t>关系演算</a:t>
            </a:r>
          </a:p>
          <a:p>
            <a:pPr lvl="1"/>
            <a:r>
              <a:rPr lang="zh-CN" altLang="en-US" dirty="0">
                <a:latin typeface="宋体" pitchFamily="2" charset="-122"/>
              </a:rPr>
              <a:t>元组关系演算</a:t>
            </a:r>
          </a:p>
          <a:p>
            <a:pPr lvl="2"/>
            <a:r>
              <a:rPr lang="zh-CN" altLang="en-US" dirty="0">
                <a:latin typeface="宋体" pitchFamily="2" charset="-122"/>
              </a:rPr>
              <a:t>原子公式的三种类型</a:t>
            </a:r>
            <a:endParaRPr lang="zh-CN" altLang="en-US" sz="2300" dirty="0">
              <a:latin typeface="宋体" pitchFamily="2" charset="-122"/>
            </a:endParaRPr>
          </a:p>
          <a:p>
            <a:pPr lvl="3">
              <a:buFont typeface="Wingdings" pitchFamily="2" charset="2"/>
              <a:buChar char="o"/>
            </a:pPr>
            <a:r>
              <a:rPr lang="zh-CN" altLang="en-US" sz="1900" dirty="0">
                <a:latin typeface="宋体" pitchFamily="2" charset="-122"/>
              </a:rPr>
              <a:t>  </a:t>
            </a:r>
            <a:r>
              <a:rPr lang="en-US" altLang="zh-CN" dirty="0">
                <a:latin typeface="宋体" pitchFamily="2" charset="-122"/>
              </a:rPr>
              <a:t>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Ө</a:t>
            </a:r>
            <a:r>
              <a:rPr lang="en-US" altLang="zh-CN" dirty="0">
                <a:latin typeface="宋体" pitchFamily="2" charset="-122"/>
              </a:rPr>
              <a:t>u[j]</a:t>
            </a:r>
            <a:r>
              <a:rPr lang="ru-RU" altLang="zh-CN" dirty="0">
                <a:latin typeface="宋体" pitchFamily="2" charset="-122"/>
              </a:rPr>
              <a:t> </a:t>
            </a:r>
            <a:endParaRPr lang="en-US" altLang="zh-CN" dirty="0">
              <a:latin typeface="宋体" pitchFamily="2" charset="-122"/>
            </a:endParaRPr>
          </a:p>
          <a:p>
            <a:pPr lvl="4"/>
            <a:r>
              <a:rPr lang="en-US" altLang="zh-CN" dirty="0">
                <a:latin typeface="宋体" pitchFamily="2" charset="-122"/>
              </a:rPr>
              <a:t>t</a:t>
            </a:r>
            <a:r>
              <a:rPr lang="zh-CN" altLang="en-US" dirty="0">
                <a:latin typeface="宋体" pitchFamily="2" charset="-122"/>
              </a:rPr>
              <a:t>和</a:t>
            </a:r>
            <a:r>
              <a:rPr lang="en-US" altLang="zh-CN" dirty="0">
                <a:latin typeface="宋体" pitchFamily="2" charset="-122"/>
              </a:rPr>
              <a:t>u</a:t>
            </a:r>
            <a:r>
              <a:rPr lang="zh-CN" altLang="en-US" dirty="0">
                <a:latin typeface="宋体" pitchFamily="2" charset="-122"/>
              </a:rPr>
              <a:t>是两个元组变量，</a:t>
            </a:r>
            <a:r>
              <a:rPr lang="ru-RU" altLang="zh-CN" dirty="0">
                <a:latin typeface="宋体" pitchFamily="2" charset="-122"/>
              </a:rPr>
              <a:t>Ө</a:t>
            </a:r>
            <a:r>
              <a:rPr lang="zh-CN" altLang="en-US" dirty="0">
                <a:latin typeface="宋体" pitchFamily="2" charset="-122"/>
              </a:rPr>
              <a:t>是算术运算比较符。 </a:t>
            </a:r>
            <a:r>
              <a:rPr lang="en-US" altLang="zh-CN" dirty="0">
                <a:latin typeface="宋体" pitchFamily="2" charset="-122"/>
              </a:rPr>
              <a:t>t[</a:t>
            </a:r>
            <a:r>
              <a:rPr lang="en-US" altLang="zh-CN" dirty="0" err="1">
                <a:latin typeface="宋体" pitchFamily="2" charset="-122"/>
              </a:rPr>
              <a:t>i</a:t>
            </a:r>
            <a:r>
              <a:rPr lang="en-US" altLang="zh-CN" dirty="0">
                <a:latin typeface="宋体" pitchFamily="2" charset="-122"/>
              </a:rPr>
              <a:t>]</a:t>
            </a:r>
            <a:r>
              <a:rPr lang="ru-RU" altLang="zh-CN" dirty="0">
                <a:latin typeface="宋体" pitchFamily="2" charset="-122"/>
              </a:rPr>
              <a:t>Ө</a:t>
            </a:r>
            <a:r>
              <a:rPr lang="en-US" altLang="zh-CN" dirty="0">
                <a:latin typeface="宋体" pitchFamily="2" charset="-122"/>
              </a:rPr>
              <a:t>t[j]</a:t>
            </a:r>
            <a:r>
              <a:rPr lang="ru-RU" altLang="zh-CN" dirty="0">
                <a:latin typeface="宋体" pitchFamily="2" charset="-122"/>
              </a:rPr>
              <a:t> </a:t>
            </a:r>
            <a:r>
              <a:rPr lang="zh-CN" altLang="en-US" dirty="0">
                <a:latin typeface="宋体" pitchFamily="2" charset="-122"/>
              </a:rPr>
              <a:t>表示“元组</a:t>
            </a:r>
            <a:r>
              <a:rPr lang="en-US" altLang="zh-CN" dirty="0">
                <a:latin typeface="宋体" pitchFamily="2" charset="-122"/>
              </a:rPr>
              <a:t>t</a:t>
            </a:r>
            <a:r>
              <a:rPr lang="zh-CN" altLang="en-US" dirty="0">
                <a:latin typeface="宋体" pitchFamily="2" charset="-122"/>
              </a:rPr>
              <a:t>的第</a:t>
            </a:r>
            <a:r>
              <a:rPr lang="en-US" altLang="zh-CN" dirty="0" err="1">
                <a:latin typeface="宋体" pitchFamily="2" charset="-122"/>
              </a:rPr>
              <a:t>i</a:t>
            </a:r>
            <a:r>
              <a:rPr lang="zh-CN" altLang="en-US" dirty="0">
                <a:latin typeface="宋体" pitchFamily="2" charset="-122"/>
              </a:rPr>
              <a:t>个分量与元组</a:t>
            </a:r>
            <a:r>
              <a:rPr lang="en-US" altLang="zh-CN" dirty="0">
                <a:latin typeface="宋体" pitchFamily="2" charset="-122"/>
              </a:rPr>
              <a:t>u</a:t>
            </a:r>
            <a:r>
              <a:rPr lang="zh-CN" altLang="en-US" dirty="0">
                <a:latin typeface="宋体" pitchFamily="2" charset="-122"/>
              </a:rPr>
              <a:t>的第</a:t>
            </a:r>
            <a:r>
              <a:rPr lang="en-US" altLang="zh-CN" dirty="0">
                <a:latin typeface="宋体" pitchFamily="2" charset="-122"/>
              </a:rPr>
              <a:t>j</a:t>
            </a:r>
            <a:r>
              <a:rPr lang="zh-CN" altLang="en-US" dirty="0">
                <a:latin typeface="宋体" pitchFamily="2" charset="-122"/>
              </a:rPr>
              <a:t>个分量之间满足</a:t>
            </a:r>
            <a:r>
              <a:rPr lang="ru-RU" altLang="zh-CN" dirty="0">
                <a:latin typeface="宋体" pitchFamily="2" charset="-122"/>
              </a:rPr>
              <a:t>Ө</a:t>
            </a:r>
            <a:r>
              <a:rPr lang="zh-CN" altLang="en-US" dirty="0">
                <a:latin typeface="宋体" pitchFamily="2" charset="-122"/>
              </a:rPr>
              <a:t>运算”。</a:t>
            </a:r>
          </a:p>
          <a:p>
            <a:pPr lvl="4"/>
            <a:r>
              <a:rPr lang="zh-CN" altLang="en-US" dirty="0">
                <a:latin typeface="宋体" pitchFamily="2" charset="-122"/>
              </a:rPr>
              <a:t>例如，</a:t>
            </a:r>
            <a:r>
              <a:rPr lang="en-US" altLang="zh-CN" dirty="0">
                <a:latin typeface="宋体" pitchFamily="2" charset="-122"/>
              </a:rPr>
              <a:t>s1[2]&gt;s2[4]</a:t>
            </a:r>
            <a:r>
              <a:rPr lang="zh-CN" altLang="en-US" dirty="0">
                <a:latin typeface="宋体" pitchFamily="2" charset="-122"/>
              </a:rPr>
              <a:t>表示“</a:t>
            </a:r>
            <a:r>
              <a:rPr lang="en-US" altLang="zh-CN" dirty="0">
                <a:latin typeface="宋体" pitchFamily="2" charset="-122"/>
              </a:rPr>
              <a:t>s1</a:t>
            </a:r>
            <a:r>
              <a:rPr lang="zh-CN" altLang="en-US" dirty="0">
                <a:latin typeface="宋体" pitchFamily="2" charset="-122"/>
              </a:rPr>
              <a:t>关系的第</a:t>
            </a:r>
            <a:r>
              <a:rPr lang="en-US" altLang="zh-CN" dirty="0">
                <a:latin typeface="宋体" pitchFamily="2" charset="-122"/>
              </a:rPr>
              <a:t>2</a:t>
            </a:r>
            <a:r>
              <a:rPr lang="zh-CN" altLang="en-US" dirty="0">
                <a:latin typeface="宋体" pitchFamily="2" charset="-122"/>
              </a:rPr>
              <a:t>个分量大于</a:t>
            </a:r>
            <a:r>
              <a:rPr lang="en-US" altLang="zh-CN" dirty="0">
                <a:latin typeface="宋体" pitchFamily="2" charset="-122"/>
              </a:rPr>
              <a:t>s2</a:t>
            </a:r>
            <a:r>
              <a:rPr lang="zh-CN" altLang="en-US" dirty="0">
                <a:latin typeface="宋体" pitchFamily="2" charset="-122"/>
              </a:rPr>
              <a:t>的第</a:t>
            </a:r>
            <a:r>
              <a:rPr lang="en-US" altLang="zh-CN" dirty="0">
                <a:latin typeface="宋体" pitchFamily="2" charset="-122"/>
              </a:rPr>
              <a:t>4</a:t>
            </a:r>
            <a:r>
              <a:rPr lang="zh-CN" altLang="en-US" dirty="0">
                <a:latin typeface="宋体" pitchFamily="2" charset="-122"/>
              </a:rPr>
              <a:t>个分量”；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8098">
                                            <p:txEl>
                                              <p:pRg st="0" end="0"/>
                                            </p:txEl>
                                          </p:spTgt>
                                        </p:tgtEl>
                                        <p:attrNameLst>
                                          <p:attrName>style.visibility</p:attrName>
                                        </p:attrNameLst>
                                      </p:cBhvr>
                                      <p:to>
                                        <p:strVal val="visible"/>
                                      </p:to>
                                    </p:set>
                                    <p:animEffect transition="in" filter="dissolve">
                                      <p:cBhvr>
                                        <p:cTn id="7" dur="500"/>
                                        <p:tgtEl>
                                          <p:spTgt spid="38809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8098">
                                            <p:txEl>
                                              <p:pRg st="1" end="1"/>
                                            </p:txEl>
                                          </p:spTgt>
                                        </p:tgtEl>
                                        <p:attrNameLst>
                                          <p:attrName>style.visibility</p:attrName>
                                        </p:attrNameLst>
                                      </p:cBhvr>
                                      <p:to>
                                        <p:strVal val="visible"/>
                                      </p:to>
                                    </p:set>
                                    <p:animEffect transition="in" filter="dissolve">
                                      <p:cBhvr>
                                        <p:cTn id="10" dur="500"/>
                                        <p:tgtEl>
                                          <p:spTgt spid="38809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88098">
                                            <p:txEl>
                                              <p:pRg st="2" end="2"/>
                                            </p:txEl>
                                          </p:spTgt>
                                        </p:tgtEl>
                                        <p:attrNameLst>
                                          <p:attrName>style.visibility</p:attrName>
                                        </p:attrNameLst>
                                      </p:cBhvr>
                                      <p:to>
                                        <p:strVal val="visible"/>
                                      </p:to>
                                    </p:set>
                                    <p:animEffect transition="in" filter="dissolve">
                                      <p:cBhvr>
                                        <p:cTn id="13" dur="500"/>
                                        <p:tgtEl>
                                          <p:spTgt spid="38809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88098">
                                            <p:txEl>
                                              <p:pRg st="3" end="3"/>
                                            </p:txEl>
                                          </p:spTgt>
                                        </p:tgtEl>
                                        <p:attrNameLst>
                                          <p:attrName>style.visibility</p:attrName>
                                        </p:attrNameLst>
                                      </p:cBhvr>
                                      <p:to>
                                        <p:strVal val="visible"/>
                                      </p:to>
                                    </p:set>
                                    <p:animEffect transition="in" filter="dissolve">
                                      <p:cBhvr>
                                        <p:cTn id="16" dur="500"/>
                                        <p:tgtEl>
                                          <p:spTgt spid="38809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88098">
                                            <p:txEl>
                                              <p:pRg st="4" end="4"/>
                                            </p:txEl>
                                          </p:spTgt>
                                        </p:tgtEl>
                                        <p:attrNameLst>
                                          <p:attrName>style.visibility</p:attrName>
                                        </p:attrNameLst>
                                      </p:cBhvr>
                                      <p:to>
                                        <p:strVal val="visible"/>
                                      </p:to>
                                    </p:set>
                                    <p:animEffect transition="in" filter="dissolve">
                                      <p:cBhvr>
                                        <p:cTn id="19" dur="500"/>
                                        <p:tgtEl>
                                          <p:spTgt spid="388098">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88098">
                                            <p:txEl>
                                              <p:pRg st="5" end="5"/>
                                            </p:txEl>
                                          </p:spTgt>
                                        </p:tgtEl>
                                        <p:attrNameLst>
                                          <p:attrName>style.visibility</p:attrName>
                                        </p:attrNameLst>
                                      </p:cBhvr>
                                      <p:to>
                                        <p:strVal val="visible"/>
                                      </p:to>
                                    </p:set>
                                    <p:animEffect transition="in" filter="dissolve">
                                      <p:cBhvr>
                                        <p:cTn id="22" dur="500"/>
                                        <p:tgtEl>
                                          <p:spTgt spid="3880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0643" name="Rectangle 3"/>
          <p:cNvSpPr>
            <a:spLocks noGrp="1" noChangeArrowheads="1"/>
          </p:cNvSpPr>
          <p:nvPr>
            <p:ph type="body" sz="half" idx="1"/>
          </p:nvPr>
        </p:nvSpPr>
        <p:spPr>
          <a:xfrm>
            <a:off x="468313" y="1125538"/>
            <a:ext cx="8305800" cy="4953000"/>
          </a:xfrm>
        </p:spPr>
        <p:txBody>
          <a:bodyPr/>
          <a:lstStyle/>
          <a:p>
            <a:r>
              <a:rPr lang="zh-CN" altLang="en-US" dirty="0">
                <a:latin typeface="宋体" pitchFamily="2" charset="-122"/>
              </a:rPr>
              <a:t>关系演算</a:t>
            </a:r>
          </a:p>
          <a:p>
            <a:pPr lvl="1"/>
            <a:r>
              <a:rPr lang="zh-CN" altLang="en-US" dirty="0">
                <a:latin typeface="宋体" pitchFamily="2" charset="-122"/>
              </a:rPr>
              <a:t>常用量词和逻辑运算符</a:t>
            </a:r>
          </a:p>
          <a:p>
            <a:pPr lvl="2"/>
            <a:r>
              <a:rPr lang="zh-CN" altLang="en-US" dirty="0">
                <a:latin typeface="宋体" pitchFamily="2" charset="-122"/>
              </a:rPr>
              <a:t>存在量词和全程量词</a:t>
            </a:r>
          </a:p>
          <a:p>
            <a:pPr lvl="3"/>
            <a:r>
              <a:rPr lang="zh-CN" altLang="en-US" dirty="0">
                <a:latin typeface="宋体" pitchFamily="2" charset="-122"/>
              </a:rPr>
              <a:t>存在量词</a:t>
            </a:r>
          </a:p>
          <a:p>
            <a:pPr lvl="3"/>
            <a:r>
              <a:rPr lang="zh-CN" altLang="en-US" dirty="0">
                <a:latin typeface="宋体" pitchFamily="2" charset="-122"/>
              </a:rPr>
              <a:t>全程量词</a:t>
            </a:r>
          </a:p>
          <a:p>
            <a:pPr lvl="3"/>
            <a:r>
              <a:rPr lang="zh-CN" altLang="en-US" dirty="0">
                <a:latin typeface="宋体" pitchFamily="2" charset="-122"/>
              </a:rPr>
              <a:t>如果元组变量前没有存在量词和全程量词，则称这个元组变量为自由的元组变量，否则称为约束的元组变量。</a:t>
            </a:r>
          </a:p>
          <a:p>
            <a:pPr lvl="2">
              <a:buFont typeface="Wingdings" pitchFamily="2" charset="2"/>
              <a:buNone/>
            </a:pPr>
            <a:r>
              <a:rPr lang="zh-CN" altLang="en-US" sz="2000" dirty="0">
                <a:latin typeface="宋体" pitchFamily="2" charset="-122"/>
              </a:rPr>
              <a:t>	</a:t>
            </a:r>
          </a:p>
          <a:p>
            <a:pPr lvl="2"/>
            <a:r>
              <a:rPr lang="zh-CN" altLang="en-US" sz="2600" dirty="0">
                <a:latin typeface="宋体" pitchFamily="2" charset="-122"/>
              </a:rPr>
              <a:t> </a:t>
            </a:r>
            <a:r>
              <a:rPr lang="zh-CN" altLang="en-US" sz="2600" dirty="0" smtClean="0">
                <a:latin typeface="宋体" pitchFamily="2" charset="-122"/>
              </a:rPr>
              <a:t>逻辑运算符</a:t>
            </a:r>
            <a:endParaRPr lang="en-US" altLang="zh-CN" sz="2600" dirty="0" smtClean="0">
              <a:latin typeface="宋体" pitchFamily="2" charset="-122"/>
            </a:endParaRPr>
          </a:p>
          <a:p>
            <a:pPr lvl="2"/>
            <a:endParaRPr lang="zh-CN" altLang="en-US" sz="2600" dirty="0">
              <a:latin typeface="宋体" pitchFamily="2" charset="-122"/>
            </a:endParaRPr>
          </a:p>
          <a:p>
            <a:pPr lvl="2"/>
            <a:endParaRPr lang="en-US" altLang="zh-CN" sz="2600" dirty="0">
              <a:latin typeface="宋体" pitchFamily="2" charset="-122"/>
            </a:endParaRPr>
          </a:p>
        </p:txBody>
      </p:sp>
      <p:graphicFrame>
        <p:nvGraphicFramePr>
          <p:cNvPr id="240645" name="Object 5"/>
          <p:cNvGraphicFramePr>
            <a:graphicFrameLocks noGrp="1" noChangeAspect="1"/>
          </p:cNvGraphicFramePr>
          <p:nvPr>
            <p:ph sz="quarter" idx="2"/>
          </p:nvPr>
        </p:nvGraphicFramePr>
        <p:xfrm>
          <a:off x="3419475" y="2636838"/>
          <a:ext cx="246063" cy="369887"/>
        </p:xfrm>
        <a:graphic>
          <a:graphicData uri="http://schemas.openxmlformats.org/presentationml/2006/ole">
            <mc:AlternateContent xmlns:mc="http://schemas.openxmlformats.org/markup-compatibility/2006">
              <mc:Choice xmlns:v="urn:schemas-microsoft-com:vml" Requires="v">
                <p:oleObj spid="_x0000_s391824" name="公式" r:id="rId4" imgW="126720" imgH="152280" progId="Equation.3">
                  <p:embed/>
                </p:oleObj>
              </mc:Choice>
              <mc:Fallback>
                <p:oleObj name="公式" r:id="rId4" imgW="126720" imgH="1522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636838"/>
                        <a:ext cx="246063"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47" name="Object 7"/>
          <p:cNvGraphicFramePr>
            <a:graphicFrameLocks noGrp="1" noChangeAspect="1"/>
          </p:cNvGraphicFramePr>
          <p:nvPr>
            <p:ph sz="quarter" idx="3"/>
          </p:nvPr>
        </p:nvGraphicFramePr>
        <p:xfrm>
          <a:off x="3492500" y="2924175"/>
          <a:ext cx="317500" cy="434975"/>
        </p:xfrm>
        <a:graphic>
          <a:graphicData uri="http://schemas.openxmlformats.org/presentationml/2006/ole">
            <mc:AlternateContent xmlns:mc="http://schemas.openxmlformats.org/markup-compatibility/2006">
              <mc:Choice xmlns:v="urn:schemas-microsoft-com:vml" Requires="v">
                <p:oleObj spid="_x0000_s391825" name="公式" r:id="rId6" imgW="152280" imgH="164880" progId="Equation.3">
                  <p:embed/>
                </p:oleObj>
              </mc:Choice>
              <mc:Fallback>
                <p:oleObj name="公式" r:id="rId6" imgW="152280" imgH="1648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2924175"/>
                        <a:ext cx="3175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0649" name="Object 9"/>
          <p:cNvGraphicFramePr>
            <a:graphicFrameLocks noChangeAspect="1"/>
          </p:cNvGraphicFramePr>
          <p:nvPr>
            <p:extLst>
              <p:ext uri="{D42A27DB-BD31-4B8C-83A1-F6EECF244321}">
                <p14:modId xmlns:p14="http://schemas.microsoft.com/office/powerpoint/2010/main" val="2910295413"/>
              </p:ext>
            </p:extLst>
          </p:nvPr>
        </p:nvGraphicFramePr>
        <p:xfrm>
          <a:off x="2627784" y="5229200"/>
          <a:ext cx="3816350" cy="409575"/>
        </p:xfrm>
        <a:graphic>
          <a:graphicData uri="http://schemas.openxmlformats.org/presentationml/2006/ole">
            <mc:AlternateContent xmlns:mc="http://schemas.openxmlformats.org/markup-compatibility/2006">
              <mc:Choice xmlns:v="urn:schemas-microsoft-com:vml" Requires="v">
                <p:oleObj spid="_x0000_s391826" name="公式" r:id="rId8" imgW="1892160" imgH="203040" progId="Equation.3">
                  <p:embed/>
                </p:oleObj>
              </mc:Choice>
              <mc:Fallback>
                <p:oleObj name="公式" r:id="rId8" imgW="1892160" imgH="20304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27784" y="5229200"/>
                        <a:ext cx="3816350" cy="40957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8835" name="Rectangle 3"/>
          <p:cNvSpPr>
            <a:spLocks noGrp="1" noChangeArrowheads="1"/>
          </p:cNvSpPr>
          <p:nvPr>
            <p:ph type="body" sz="half" idx="1"/>
          </p:nvPr>
        </p:nvSpPr>
        <p:spPr>
          <a:xfrm>
            <a:off x="468313" y="1125538"/>
            <a:ext cx="8305800"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宋体" pitchFamily="2" charset="-122"/>
              </a:rPr>
              <a:t>并</a:t>
            </a:r>
          </a:p>
          <a:p>
            <a:pPr lvl="3"/>
            <a:r>
              <a:rPr lang="en-US" altLang="zh-CN" dirty="0">
                <a:latin typeface="宋体" pitchFamily="2" charset="-122"/>
              </a:rPr>
              <a:t>R∪S={</a:t>
            </a:r>
            <a:r>
              <a:rPr lang="en-US" altLang="zh-CN" dirty="0" err="1">
                <a:latin typeface="宋体" pitchFamily="2" charset="-122"/>
              </a:rPr>
              <a:t>t|R</a:t>
            </a:r>
            <a:r>
              <a:rPr lang="en-US" altLang="zh-CN" dirty="0">
                <a:latin typeface="宋体" pitchFamily="2" charset="-122"/>
              </a:rPr>
              <a:t>(t)∨S(t)}</a:t>
            </a:r>
            <a:r>
              <a:rPr lang="zh-CN" altLang="en-US" dirty="0">
                <a:latin typeface="宋体" pitchFamily="2" charset="-122"/>
              </a:rPr>
              <a:t>，表示</a:t>
            </a:r>
            <a:r>
              <a:rPr lang="en-US" altLang="zh-CN" dirty="0">
                <a:latin typeface="宋体" pitchFamily="2" charset="-122"/>
              </a:rPr>
              <a:t>R∪S</a:t>
            </a:r>
            <a:r>
              <a:rPr lang="zh-CN" altLang="en-US" dirty="0">
                <a:latin typeface="宋体" pitchFamily="2" charset="-122"/>
              </a:rPr>
              <a:t>的结果是元组</a:t>
            </a:r>
            <a:r>
              <a:rPr lang="en-US" altLang="zh-CN" dirty="0">
                <a:latin typeface="宋体" pitchFamily="2" charset="-122"/>
              </a:rPr>
              <a:t>t</a:t>
            </a:r>
            <a:r>
              <a:rPr lang="zh-CN" altLang="en-US" dirty="0">
                <a:latin typeface="宋体" pitchFamily="2" charset="-122"/>
              </a:rPr>
              <a:t>的集合，</a:t>
            </a:r>
            <a:r>
              <a:rPr lang="en-US" altLang="zh-CN" dirty="0">
                <a:latin typeface="宋体" pitchFamily="2" charset="-122"/>
              </a:rPr>
              <a:t>t</a:t>
            </a:r>
            <a:r>
              <a:rPr lang="zh-CN" altLang="en-US" dirty="0">
                <a:latin typeface="宋体" pitchFamily="2" charset="-122"/>
              </a:rPr>
              <a:t>在</a:t>
            </a:r>
            <a:r>
              <a:rPr lang="en-US" altLang="zh-CN" dirty="0">
                <a:latin typeface="宋体" pitchFamily="2" charset="-122"/>
              </a:rPr>
              <a:t>R</a:t>
            </a:r>
            <a:r>
              <a:rPr lang="zh-CN" altLang="en-US" dirty="0">
                <a:latin typeface="宋体" pitchFamily="2" charset="-122"/>
              </a:rPr>
              <a:t>中或在</a:t>
            </a:r>
            <a:r>
              <a:rPr lang="en-US" altLang="zh-CN" dirty="0">
                <a:latin typeface="宋体" pitchFamily="2" charset="-122"/>
              </a:rPr>
              <a:t>S</a:t>
            </a:r>
            <a:r>
              <a:rPr lang="zh-CN" altLang="en-US" dirty="0">
                <a:latin typeface="宋体" pitchFamily="2" charset="-122"/>
              </a:rPr>
              <a:t>中。</a:t>
            </a:r>
          </a:p>
          <a:p>
            <a:pPr lvl="2"/>
            <a:r>
              <a:rPr lang="zh-CN" altLang="en-US" dirty="0">
                <a:latin typeface="宋体" pitchFamily="2" charset="-122"/>
              </a:rPr>
              <a:t>差</a:t>
            </a:r>
          </a:p>
          <a:p>
            <a:pPr lvl="3"/>
            <a:r>
              <a:rPr lang="zh-CN" altLang="en-US" sz="1800" dirty="0">
                <a:latin typeface="宋体" pitchFamily="2" charset="-122"/>
              </a:rPr>
              <a:t> </a:t>
            </a:r>
          </a:p>
          <a:p>
            <a:pPr lvl="3"/>
            <a:r>
              <a:rPr lang="zh-CN" altLang="en-US" dirty="0">
                <a:latin typeface="宋体" pitchFamily="2" charset="-122"/>
              </a:rPr>
              <a:t>表示</a:t>
            </a:r>
            <a:r>
              <a:rPr lang="en-US" altLang="zh-CN" dirty="0">
                <a:latin typeface="宋体" pitchFamily="2" charset="-122"/>
              </a:rPr>
              <a:t>R-S</a:t>
            </a:r>
            <a:r>
              <a:rPr lang="zh-CN" altLang="en-US" dirty="0">
                <a:latin typeface="宋体" pitchFamily="2" charset="-122"/>
              </a:rPr>
              <a:t>结果是元组</a:t>
            </a:r>
            <a:r>
              <a:rPr lang="en-US" altLang="zh-CN" dirty="0">
                <a:latin typeface="宋体" pitchFamily="2" charset="-122"/>
              </a:rPr>
              <a:t>t</a:t>
            </a:r>
            <a:r>
              <a:rPr lang="zh-CN" altLang="en-US" dirty="0">
                <a:latin typeface="宋体" pitchFamily="2" charset="-122"/>
              </a:rPr>
              <a:t>的集合，</a:t>
            </a:r>
            <a:r>
              <a:rPr lang="en-US" altLang="zh-CN" dirty="0">
                <a:latin typeface="宋体" pitchFamily="2" charset="-122"/>
              </a:rPr>
              <a:t>t</a:t>
            </a:r>
            <a:r>
              <a:rPr lang="zh-CN" altLang="en-US" dirty="0">
                <a:latin typeface="宋体" pitchFamily="2" charset="-122"/>
              </a:rPr>
              <a:t>在</a:t>
            </a:r>
            <a:r>
              <a:rPr lang="en-US" altLang="zh-CN" dirty="0">
                <a:latin typeface="宋体" pitchFamily="2" charset="-122"/>
              </a:rPr>
              <a:t>R</a:t>
            </a:r>
            <a:r>
              <a:rPr lang="zh-CN" altLang="en-US" dirty="0">
                <a:latin typeface="宋体" pitchFamily="2" charset="-122"/>
              </a:rPr>
              <a:t>中而不在</a:t>
            </a:r>
            <a:r>
              <a:rPr lang="en-US" altLang="zh-CN" dirty="0">
                <a:latin typeface="宋体" pitchFamily="2" charset="-122"/>
              </a:rPr>
              <a:t>S</a:t>
            </a:r>
            <a:r>
              <a:rPr lang="zh-CN" altLang="en-US" dirty="0">
                <a:latin typeface="宋体" pitchFamily="2" charset="-122"/>
              </a:rPr>
              <a:t>中。</a:t>
            </a:r>
          </a:p>
        </p:txBody>
      </p:sp>
      <p:graphicFrame>
        <p:nvGraphicFramePr>
          <p:cNvPr id="248836" name="Object 4"/>
          <p:cNvGraphicFramePr>
            <a:graphicFrameLocks noGrp="1" noChangeAspect="1"/>
          </p:cNvGraphicFramePr>
          <p:nvPr>
            <p:ph sz="quarter" idx="2"/>
            <p:extLst>
              <p:ext uri="{D42A27DB-BD31-4B8C-83A1-F6EECF244321}">
                <p14:modId xmlns:p14="http://schemas.microsoft.com/office/powerpoint/2010/main" val="4154648468"/>
              </p:ext>
            </p:extLst>
          </p:nvPr>
        </p:nvGraphicFramePr>
        <p:xfrm>
          <a:off x="2267744" y="3662363"/>
          <a:ext cx="3335338" cy="381000"/>
        </p:xfrm>
        <a:graphic>
          <a:graphicData uri="http://schemas.openxmlformats.org/presentationml/2006/ole">
            <mc:AlternateContent xmlns:mc="http://schemas.openxmlformats.org/markup-compatibility/2006">
              <mc:Choice xmlns:v="urn:schemas-microsoft-com:vml" Requires="v">
                <p:oleObj spid="_x0000_s249397" name="公式" r:id="rId4" imgW="1892160" imgH="215640" progId="Equation.3">
                  <p:embed/>
                </p:oleObj>
              </mc:Choice>
              <mc:Fallback>
                <p:oleObj name="公式" r:id="rId4" imgW="1892160" imgH="215640" progId="Equation.3">
                  <p:embed/>
                  <p:pic>
                    <p:nvPicPr>
                      <p:cNvPr id="0" name="Object 4"/>
                      <p:cNvPicPr>
                        <a:picLocks noChangeAspect="1" noChangeArrowheads="1"/>
                      </p:cNvPicPr>
                      <p:nvPr/>
                    </p:nvPicPr>
                    <p:blipFill>
                      <a:blip r:embed="rId5"/>
                      <a:srcRect/>
                      <a:stretch>
                        <a:fillRect/>
                      </a:stretch>
                    </p:blipFill>
                    <p:spPr bwMode="auto">
                      <a:xfrm>
                        <a:off x="2267744" y="3662363"/>
                        <a:ext cx="333533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p:cNvSpPr>
            <a:spLocks noGrp="1" noChangeArrowheads="1"/>
          </p:cNvSpPr>
          <p:nvPr>
            <p:ph type="body" sz="half" idx="1"/>
          </p:nvPr>
        </p:nvSpPr>
        <p:spPr>
          <a:xfrm>
            <a:off x="107504" y="1125538"/>
            <a:ext cx="8928992" cy="5183187"/>
          </a:xfrm>
        </p:spPr>
        <p:txBody>
          <a:bodyPr/>
          <a:lstStyle/>
          <a:p>
            <a:r>
              <a:rPr lang="zh-CN" altLang="en-US" sz="2800" dirty="0">
                <a:latin typeface="宋体" pitchFamily="2" charset="-122"/>
              </a:rPr>
              <a:t>关系模型的基本概念</a:t>
            </a:r>
          </a:p>
          <a:p>
            <a:pPr lvl="1"/>
            <a:r>
              <a:rPr lang="zh-CN" altLang="en-US" dirty="0">
                <a:latin typeface="宋体" pitchFamily="2" charset="-122"/>
              </a:rPr>
              <a:t>笛卡儿积</a:t>
            </a:r>
            <a:r>
              <a:rPr lang="en-US" altLang="zh-CN" dirty="0">
                <a:latin typeface="宋体" pitchFamily="2" charset="-122"/>
              </a:rPr>
              <a:t>(Cartesian Product)</a:t>
            </a:r>
          </a:p>
          <a:p>
            <a:pPr lvl="2"/>
            <a:r>
              <a:rPr lang="zh-CN" altLang="en-US" sz="2600" dirty="0">
                <a:latin typeface="宋体" pitchFamily="2" charset="-122"/>
              </a:rPr>
              <a:t>定义</a:t>
            </a:r>
          </a:p>
          <a:p>
            <a:pPr lvl="3"/>
            <a:r>
              <a:rPr lang="zh-CN" altLang="en-US" dirty="0">
                <a:latin typeface="宋体" pitchFamily="2" charset="-122"/>
              </a:rPr>
              <a:t>给定一组域</a:t>
            </a:r>
            <a:r>
              <a:rPr lang="en-US" altLang="zh-CN" dirty="0">
                <a:latin typeface="宋体" pitchFamily="2" charset="-122"/>
              </a:rPr>
              <a:t>D1,D2,…,</a:t>
            </a:r>
            <a:r>
              <a:rPr lang="en-US" altLang="zh-CN" dirty="0" err="1" smtClean="0">
                <a:latin typeface="宋体" pitchFamily="2" charset="-122"/>
              </a:rPr>
              <a:t>Dn</a:t>
            </a:r>
            <a:r>
              <a:rPr lang="zh-CN" altLang="en-US" dirty="0">
                <a:latin typeface="宋体" pitchFamily="2" charset="-122"/>
              </a:rPr>
              <a:t>，</a:t>
            </a:r>
            <a:r>
              <a:rPr lang="zh-CN" altLang="en-US" dirty="0" smtClean="0">
                <a:latin typeface="宋体" pitchFamily="2" charset="-122"/>
              </a:rPr>
              <a:t>这些</a:t>
            </a:r>
            <a:r>
              <a:rPr lang="zh-CN" altLang="en-US" dirty="0">
                <a:latin typeface="宋体" pitchFamily="2" charset="-122"/>
              </a:rPr>
              <a:t>域中可以有相同</a:t>
            </a:r>
            <a:r>
              <a:rPr lang="zh-CN" altLang="en-US" dirty="0" smtClean="0">
                <a:latin typeface="宋体" pitchFamily="2" charset="-122"/>
              </a:rPr>
              <a:t>的值</a:t>
            </a:r>
            <a:endParaRPr lang="zh-CN" altLang="en-US" dirty="0">
              <a:latin typeface="宋体" pitchFamily="2" charset="-122"/>
            </a:endParaRPr>
          </a:p>
          <a:p>
            <a:pPr lvl="3"/>
            <a:r>
              <a:rPr lang="en-US" altLang="zh-CN" dirty="0">
                <a:latin typeface="宋体" pitchFamily="2" charset="-122"/>
              </a:rPr>
              <a:t>D1,D2,…,</a:t>
            </a:r>
            <a:r>
              <a:rPr lang="en-US" altLang="zh-CN" dirty="0" err="1">
                <a:latin typeface="宋体" pitchFamily="2" charset="-122"/>
              </a:rPr>
              <a:t>Dn</a:t>
            </a:r>
            <a:r>
              <a:rPr lang="zh-CN" altLang="en-US" dirty="0">
                <a:latin typeface="宋体" pitchFamily="2" charset="-122"/>
              </a:rPr>
              <a:t>的笛卡儿积为：</a:t>
            </a:r>
            <a:r>
              <a:rPr lang="zh-CN" altLang="en-US" sz="1800" dirty="0">
                <a:latin typeface="宋体" pitchFamily="2" charset="-122"/>
              </a:rPr>
              <a:t>	 </a:t>
            </a:r>
            <a:r>
              <a:rPr lang="en-US" altLang="zh-CN" sz="1800" dirty="0">
                <a:latin typeface="宋体" pitchFamily="2" charset="-122"/>
              </a:rPr>
              <a:t>D1×D2×…×</a:t>
            </a:r>
            <a:r>
              <a:rPr lang="en-US" altLang="zh-CN" sz="1800" dirty="0" err="1">
                <a:latin typeface="宋体" pitchFamily="2" charset="-122"/>
              </a:rPr>
              <a:t>Dn</a:t>
            </a:r>
            <a:r>
              <a:rPr lang="en-US" altLang="zh-CN" sz="1800" dirty="0">
                <a:latin typeface="宋体" pitchFamily="2" charset="-122"/>
              </a:rPr>
              <a:t>={(d1,d2,…,</a:t>
            </a:r>
            <a:r>
              <a:rPr lang="en-US" altLang="zh-CN" sz="1800" dirty="0" err="1">
                <a:latin typeface="宋体" pitchFamily="2" charset="-122"/>
              </a:rPr>
              <a:t>dn</a:t>
            </a:r>
            <a:r>
              <a:rPr lang="en-US" altLang="zh-CN" sz="1800" dirty="0">
                <a:latin typeface="宋体" pitchFamily="2" charset="-122"/>
              </a:rPr>
              <a:t>)|</a:t>
            </a:r>
            <a:r>
              <a:rPr lang="en-US" altLang="zh-CN" sz="1800" dirty="0" err="1">
                <a:latin typeface="宋体" pitchFamily="2" charset="-122"/>
              </a:rPr>
              <a:t>di∈Di,i</a:t>
            </a:r>
            <a:r>
              <a:rPr lang="en-US" altLang="zh-CN" sz="1800" dirty="0">
                <a:latin typeface="宋体" pitchFamily="2" charset="-122"/>
              </a:rPr>
              <a:t>=1,2,..,n} </a:t>
            </a:r>
          </a:p>
          <a:p>
            <a:pPr lvl="3"/>
            <a:r>
              <a:rPr lang="zh-CN" altLang="en-US" dirty="0">
                <a:latin typeface="宋体" pitchFamily="2" charset="-122"/>
              </a:rPr>
              <a:t>其中</a:t>
            </a:r>
          </a:p>
          <a:p>
            <a:pPr lvl="4"/>
            <a:r>
              <a:rPr lang="zh-CN" altLang="en-US" dirty="0">
                <a:latin typeface="宋体" pitchFamily="2" charset="-122"/>
              </a:rPr>
              <a:t>每一个元素</a:t>
            </a:r>
            <a:r>
              <a:rPr lang="en-US" altLang="zh-CN" dirty="0">
                <a:latin typeface="宋体" pitchFamily="2" charset="-122"/>
              </a:rPr>
              <a:t>(d1,d2,…,</a:t>
            </a:r>
            <a:r>
              <a:rPr lang="en-US" altLang="zh-CN" dirty="0" err="1">
                <a:latin typeface="宋体" pitchFamily="2" charset="-122"/>
              </a:rPr>
              <a:t>dn</a:t>
            </a:r>
            <a:r>
              <a:rPr lang="en-US" altLang="zh-CN" dirty="0">
                <a:latin typeface="宋体" pitchFamily="2" charset="-122"/>
              </a:rPr>
              <a:t>)</a:t>
            </a:r>
            <a:r>
              <a:rPr lang="zh-CN" altLang="en-US" dirty="0">
                <a:latin typeface="宋体" pitchFamily="2" charset="-122"/>
              </a:rPr>
              <a:t>称为一个</a:t>
            </a:r>
            <a:r>
              <a:rPr lang="en-US" altLang="zh-CN" dirty="0">
                <a:latin typeface="宋体" pitchFamily="2" charset="-122"/>
              </a:rPr>
              <a:t>n</a:t>
            </a:r>
            <a:r>
              <a:rPr lang="zh-CN" altLang="en-US" dirty="0">
                <a:latin typeface="宋体" pitchFamily="2" charset="-122"/>
              </a:rPr>
              <a:t>元组</a:t>
            </a:r>
            <a:r>
              <a:rPr lang="en-US" altLang="zh-CN" dirty="0">
                <a:latin typeface="宋体" pitchFamily="2" charset="-122"/>
              </a:rPr>
              <a:t>(n-tuple</a:t>
            </a:r>
            <a:r>
              <a:rPr lang="en-US" altLang="zh-CN" dirty="0" smtClean="0">
                <a:latin typeface="宋体" pitchFamily="2" charset="-122"/>
              </a:rPr>
              <a:t>)</a:t>
            </a:r>
          </a:p>
          <a:p>
            <a:pPr lvl="4"/>
            <a:r>
              <a:rPr lang="zh-CN" altLang="en-US" dirty="0" smtClean="0">
                <a:latin typeface="宋体" pitchFamily="2" charset="-122"/>
              </a:rPr>
              <a:t>元素</a:t>
            </a:r>
            <a:r>
              <a:rPr lang="zh-CN" altLang="en-US" dirty="0">
                <a:latin typeface="宋体" pitchFamily="2" charset="-122"/>
              </a:rPr>
              <a:t>中的每一个值</a:t>
            </a:r>
            <a:r>
              <a:rPr lang="en-US" altLang="zh-CN" dirty="0">
                <a:latin typeface="宋体" pitchFamily="2" charset="-122"/>
              </a:rPr>
              <a:t>di</a:t>
            </a:r>
            <a:r>
              <a:rPr lang="zh-CN" altLang="en-US" dirty="0">
                <a:latin typeface="宋体" pitchFamily="2" charset="-122"/>
              </a:rPr>
              <a:t>称为一个分量</a:t>
            </a:r>
            <a:r>
              <a:rPr lang="en-US" altLang="zh-CN" dirty="0">
                <a:latin typeface="宋体" pitchFamily="2" charset="-122"/>
              </a:rPr>
              <a:t>(Component)</a:t>
            </a:r>
            <a:r>
              <a:rPr lang="zh-CN" altLang="en-US" dirty="0">
                <a:latin typeface="宋体" pitchFamily="2" charset="-122"/>
              </a:rPr>
              <a:t>。</a:t>
            </a:r>
          </a:p>
          <a:p>
            <a:pPr lvl="2"/>
            <a:r>
              <a:rPr lang="zh-CN" altLang="en-US" sz="2600" dirty="0">
                <a:latin typeface="宋体" pitchFamily="2" charset="-122"/>
              </a:rPr>
              <a:t>若</a:t>
            </a:r>
            <a:r>
              <a:rPr lang="en-US" altLang="zh-CN" sz="2600" dirty="0">
                <a:latin typeface="宋体" pitchFamily="2" charset="-122"/>
              </a:rPr>
              <a:t>Di</a:t>
            </a:r>
            <a:r>
              <a:rPr lang="zh-CN" altLang="en-US" sz="2600" dirty="0">
                <a:latin typeface="宋体" pitchFamily="2" charset="-122"/>
              </a:rPr>
              <a:t>为有限集，其基数为</a:t>
            </a:r>
            <a:r>
              <a:rPr lang="en-US" altLang="zh-CN" sz="2600" dirty="0">
                <a:latin typeface="宋体" pitchFamily="2" charset="-122"/>
              </a:rPr>
              <a:t>mi,</a:t>
            </a:r>
            <a:r>
              <a:rPr lang="zh-CN" altLang="en-US" sz="2600" dirty="0">
                <a:latin typeface="宋体" pitchFamily="2" charset="-122"/>
              </a:rPr>
              <a:t>则</a:t>
            </a:r>
            <a:r>
              <a:rPr lang="en-US" altLang="zh-CN" sz="2600" dirty="0">
                <a:latin typeface="宋体" pitchFamily="2" charset="-122"/>
              </a:rPr>
              <a:t>D1×D2×…×</a:t>
            </a:r>
            <a:r>
              <a:rPr lang="en-US" altLang="zh-CN" sz="2600" dirty="0" err="1">
                <a:latin typeface="宋体" pitchFamily="2" charset="-122"/>
              </a:rPr>
              <a:t>Dn</a:t>
            </a:r>
            <a:r>
              <a:rPr lang="zh-CN" altLang="en-US" sz="2600" dirty="0">
                <a:latin typeface="宋体" pitchFamily="2" charset="-122"/>
              </a:rPr>
              <a:t>的基数为：</a:t>
            </a:r>
          </a:p>
          <a:p>
            <a:pPr>
              <a:buFont typeface="Wingdings" pitchFamily="2" charset="2"/>
              <a:buNone/>
            </a:pPr>
            <a:endParaRPr lang="en-US" altLang="zh-CN" sz="2400" dirty="0">
              <a:latin typeface="宋体" pitchFamily="2" charset="-122"/>
            </a:endParaRPr>
          </a:p>
        </p:txBody>
      </p:sp>
      <p:graphicFrame>
        <p:nvGraphicFramePr>
          <p:cNvPr id="185348" name="Object 4"/>
          <p:cNvGraphicFramePr>
            <a:graphicFrameLocks noGrp="1" noChangeAspect="1"/>
          </p:cNvGraphicFramePr>
          <p:nvPr>
            <p:ph sz="half" idx="2"/>
            <p:extLst>
              <p:ext uri="{D42A27DB-BD31-4B8C-83A1-F6EECF244321}">
                <p14:modId xmlns:p14="http://schemas.microsoft.com/office/powerpoint/2010/main" val="288205576"/>
              </p:ext>
            </p:extLst>
          </p:nvPr>
        </p:nvGraphicFramePr>
        <p:xfrm>
          <a:off x="3995936" y="5364187"/>
          <a:ext cx="2232025" cy="873125"/>
        </p:xfrm>
        <a:graphic>
          <a:graphicData uri="http://schemas.openxmlformats.org/presentationml/2006/ole">
            <mc:AlternateContent xmlns:mc="http://schemas.openxmlformats.org/markup-compatibility/2006">
              <mc:Choice xmlns:v="urn:schemas-microsoft-com:vml" Requires="v">
                <p:oleObj spid="_x0000_s185906" name="公式" r:id="rId4" imgW="711000" imgH="431640" progId="Equation.3">
                  <p:embed/>
                </p:oleObj>
              </mc:Choice>
              <mc:Fallback>
                <p:oleObj name="公式" r:id="rId4" imgW="711000" imgH="431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5364187"/>
                        <a:ext cx="2232025" cy="8731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dissolve">
                                      <p:cBhvr>
                                        <p:cTn id="7" dur="500"/>
                                        <p:tgtEl>
                                          <p:spTgt spid="185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5347">
                                            <p:txEl>
                                              <p:pRg st="1" end="1"/>
                                            </p:txEl>
                                          </p:spTgt>
                                        </p:tgtEl>
                                        <p:attrNameLst>
                                          <p:attrName>style.visibility</p:attrName>
                                        </p:attrNameLst>
                                      </p:cBhvr>
                                      <p:to>
                                        <p:strVal val="visible"/>
                                      </p:to>
                                    </p:set>
                                    <p:animEffect transition="in" filter="dissolve">
                                      <p:cBhvr>
                                        <p:cTn id="12" dur="500"/>
                                        <p:tgtEl>
                                          <p:spTgt spid="18534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5347">
                                            <p:txEl>
                                              <p:pRg st="2" end="2"/>
                                            </p:txEl>
                                          </p:spTgt>
                                        </p:tgtEl>
                                        <p:attrNameLst>
                                          <p:attrName>style.visibility</p:attrName>
                                        </p:attrNameLst>
                                      </p:cBhvr>
                                      <p:to>
                                        <p:strVal val="visible"/>
                                      </p:to>
                                    </p:set>
                                    <p:animEffect transition="in" filter="dissolve">
                                      <p:cBhvr>
                                        <p:cTn id="15" dur="500"/>
                                        <p:tgtEl>
                                          <p:spTgt spid="18534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5347">
                                            <p:txEl>
                                              <p:pRg st="3" end="3"/>
                                            </p:txEl>
                                          </p:spTgt>
                                        </p:tgtEl>
                                        <p:attrNameLst>
                                          <p:attrName>style.visibility</p:attrName>
                                        </p:attrNameLst>
                                      </p:cBhvr>
                                      <p:to>
                                        <p:strVal val="visible"/>
                                      </p:to>
                                    </p:set>
                                    <p:animEffect transition="in" filter="dissolve">
                                      <p:cBhvr>
                                        <p:cTn id="18" dur="500"/>
                                        <p:tgtEl>
                                          <p:spTgt spid="18534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5347">
                                            <p:txEl>
                                              <p:pRg st="4" end="4"/>
                                            </p:txEl>
                                          </p:spTgt>
                                        </p:tgtEl>
                                        <p:attrNameLst>
                                          <p:attrName>style.visibility</p:attrName>
                                        </p:attrNameLst>
                                      </p:cBhvr>
                                      <p:to>
                                        <p:strVal val="visible"/>
                                      </p:to>
                                    </p:set>
                                    <p:animEffect transition="in" filter="dissolve">
                                      <p:cBhvr>
                                        <p:cTn id="21" dur="500"/>
                                        <p:tgtEl>
                                          <p:spTgt spid="18534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5347">
                                            <p:txEl>
                                              <p:pRg st="5" end="5"/>
                                            </p:txEl>
                                          </p:spTgt>
                                        </p:tgtEl>
                                        <p:attrNameLst>
                                          <p:attrName>style.visibility</p:attrName>
                                        </p:attrNameLst>
                                      </p:cBhvr>
                                      <p:to>
                                        <p:strVal val="visible"/>
                                      </p:to>
                                    </p:set>
                                    <p:animEffect transition="in" filter="dissolve">
                                      <p:cBhvr>
                                        <p:cTn id="24" dur="500"/>
                                        <p:tgtEl>
                                          <p:spTgt spid="18534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85347">
                                            <p:txEl>
                                              <p:pRg st="6" end="6"/>
                                            </p:txEl>
                                          </p:spTgt>
                                        </p:tgtEl>
                                        <p:attrNameLst>
                                          <p:attrName>style.visibility</p:attrName>
                                        </p:attrNameLst>
                                      </p:cBhvr>
                                      <p:to>
                                        <p:strVal val="visible"/>
                                      </p:to>
                                    </p:set>
                                    <p:animEffect transition="in" filter="dissolve">
                                      <p:cBhvr>
                                        <p:cTn id="27" dur="500"/>
                                        <p:tgtEl>
                                          <p:spTgt spid="18534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85347">
                                            <p:txEl>
                                              <p:pRg st="7" end="7"/>
                                            </p:txEl>
                                          </p:spTgt>
                                        </p:tgtEl>
                                        <p:attrNameLst>
                                          <p:attrName>style.visibility</p:attrName>
                                        </p:attrNameLst>
                                      </p:cBhvr>
                                      <p:to>
                                        <p:strVal val="visible"/>
                                      </p:to>
                                    </p:set>
                                    <p:animEffect transition="in" filter="dissolve">
                                      <p:cBhvr>
                                        <p:cTn id="30" dur="500"/>
                                        <p:tgtEl>
                                          <p:spTgt spid="185347">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5347">
                                            <p:txEl>
                                              <p:pRg st="8" end="8"/>
                                            </p:txEl>
                                          </p:spTgt>
                                        </p:tgtEl>
                                        <p:attrNameLst>
                                          <p:attrName>style.visibility</p:attrName>
                                        </p:attrNameLst>
                                      </p:cBhvr>
                                      <p:to>
                                        <p:strVal val="visible"/>
                                      </p:to>
                                    </p:set>
                                    <p:animEffect transition="in" filter="dissolve">
                                      <p:cBhvr>
                                        <p:cTn id="33" dur="500"/>
                                        <p:tgtEl>
                                          <p:spTgt spid="185347">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8" presetClass="entr" presetSubtype="0" accel="100000" fill="hold" nodeType="clickEffect">
                                  <p:stCondLst>
                                    <p:cond delay="0"/>
                                  </p:stCondLst>
                                  <p:childTnLst>
                                    <p:set>
                                      <p:cBhvr>
                                        <p:cTn id="37" dur="1" fill="hold">
                                          <p:stCondLst>
                                            <p:cond delay="0"/>
                                          </p:stCondLst>
                                        </p:cTn>
                                        <p:tgtEl>
                                          <p:spTgt spid="185348"/>
                                        </p:tgtEl>
                                        <p:attrNameLst>
                                          <p:attrName>style.visibility</p:attrName>
                                        </p:attrNameLst>
                                      </p:cBhvr>
                                      <p:to>
                                        <p:strVal val="visible"/>
                                      </p:to>
                                    </p:set>
                                    <p:anim calcmode="lin" valueType="num">
                                      <p:cBhvr>
                                        <p:cTn id="38" dur="500" fill="hold"/>
                                        <p:tgtEl>
                                          <p:spTgt spid="185348"/>
                                        </p:tgtEl>
                                        <p:attrNameLst>
                                          <p:attrName>ppt_w</p:attrName>
                                        </p:attrNameLst>
                                      </p:cBhvr>
                                      <p:tavLst>
                                        <p:tav tm="0">
                                          <p:val>
                                            <p:strVal val="#ppt_w*2.5"/>
                                          </p:val>
                                        </p:tav>
                                        <p:tav tm="100000">
                                          <p:val>
                                            <p:strVal val="#ppt_w"/>
                                          </p:val>
                                        </p:tav>
                                      </p:tavLst>
                                    </p:anim>
                                    <p:anim calcmode="lin" valueType="num">
                                      <p:cBhvr>
                                        <p:cTn id="39" dur="500" fill="hold"/>
                                        <p:tgtEl>
                                          <p:spTgt spid="185348"/>
                                        </p:tgtEl>
                                        <p:attrNameLst>
                                          <p:attrName>ppt_h</p:attrName>
                                        </p:attrNameLst>
                                      </p:cBhvr>
                                      <p:tavLst>
                                        <p:tav tm="0">
                                          <p:val>
                                            <p:strVal val="#ppt_h*0.01"/>
                                          </p:val>
                                        </p:tav>
                                        <p:tav tm="100000">
                                          <p:val>
                                            <p:strVal val="#ppt_h"/>
                                          </p:val>
                                        </p:tav>
                                      </p:tavLst>
                                    </p:anim>
                                    <p:anim calcmode="lin" valueType="num">
                                      <p:cBhvr>
                                        <p:cTn id="40" dur="500" fill="hold"/>
                                        <p:tgtEl>
                                          <p:spTgt spid="185348"/>
                                        </p:tgtEl>
                                        <p:attrNameLst>
                                          <p:attrName>ppt_x</p:attrName>
                                        </p:attrNameLst>
                                      </p:cBhvr>
                                      <p:tavLst>
                                        <p:tav tm="0">
                                          <p:val>
                                            <p:strVal val="#ppt_x"/>
                                          </p:val>
                                        </p:tav>
                                        <p:tav tm="100000">
                                          <p:val>
                                            <p:strVal val="#ppt_x"/>
                                          </p:val>
                                        </p:tav>
                                      </p:tavLst>
                                    </p:anim>
                                    <p:anim calcmode="lin" valueType="num">
                                      <p:cBhvr>
                                        <p:cTn id="41" dur="500" fill="hold"/>
                                        <p:tgtEl>
                                          <p:spTgt spid="185348"/>
                                        </p:tgtEl>
                                        <p:attrNameLst>
                                          <p:attrName>ppt_y</p:attrName>
                                        </p:attrNameLst>
                                      </p:cBhvr>
                                      <p:tavLst>
                                        <p:tav tm="0">
                                          <p:val>
                                            <p:strVal val="#ppt_h+1"/>
                                          </p:val>
                                        </p:tav>
                                        <p:tav tm="100000">
                                          <p:val>
                                            <p:strVal val="#ppt_y"/>
                                          </p:val>
                                        </p:tav>
                                      </p:tavLst>
                                    </p:anim>
                                    <p:animEffect transition="in" filter="fade">
                                      <p:cBhvr>
                                        <p:cTn id="42" dur="500"/>
                                        <p:tgtEl>
                                          <p:spTgt spid="185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90146" name="Rectangle 2"/>
          <p:cNvSpPr>
            <a:spLocks noGrp="1" noChangeArrowheads="1"/>
          </p:cNvSpPr>
          <p:nvPr>
            <p:ph type="body" sz="half" idx="1"/>
          </p:nvPr>
        </p:nvSpPr>
        <p:spPr>
          <a:xfrm>
            <a:off x="468313" y="1125538"/>
            <a:ext cx="8305800"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宋体" pitchFamily="2" charset="-122"/>
              </a:rPr>
              <a:t>笛卡儿积</a:t>
            </a:r>
          </a:p>
          <a:p>
            <a:pPr lvl="3"/>
            <a:r>
              <a:rPr lang="zh-CN" altLang="en-US" dirty="0">
                <a:latin typeface="宋体" pitchFamily="2" charset="-122"/>
              </a:rPr>
              <a:t>设</a:t>
            </a:r>
            <a:r>
              <a:rPr lang="en-US" altLang="zh-CN" dirty="0">
                <a:latin typeface="宋体" pitchFamily="2" charset="-122"/>
              </a:rPr>
              <a:t>R</a:t>
            </a:r>
            <a:r>
              <a:rPr lang="zh-CN" altLang="en-US" dirty="0">
                <a:latin typeface="宋体" pitchFamily="2" charset="-122"/>
              </a:rPr>
              <a:t>和</a:t>
            </a:r>
            <a:r>
              <a:rPr lang="en-US" altLang="zh-CN" dirty="0">
                <a:latin typeface="宋体" pitchFamily="2" charset="-122"/>
              </a:rPr>
              <a:t>S</a:t>
            </a:r>
            <a:r>
              <a:rPr lang="zh-CN" altLang="en-US" dirty="0">
                <a:latin typeface="宋体" pitchFamily="2" charset="-122"/>
              </a:rPr>
              <a:t>分别是</a:t>
            </a:r>
            <a:r>
              <a:rPr lang="en-US" altLang="zh-CN" dirty="0">
                <a:latin typeface="宋体" pitchFamily="2" charset="-122"/>
              </a:rPr>
              <a:t>m</a:t>
            </a:r>
            <a:r>
              <a:rPr lang="zh-CN" altLang="en-US" dirty="0">
                <a:latin typeface="宋体" pitchFamily="2" charset="-122"/>
              </a:rPr>
              <a:t>和</a:t>
            </a:r>
            <a:r>
              <a:rPr lang="en-US" altLang="zh-CN" dirty="0">
                <a:latin typeface="宋体" pitchFamily="2" charset="-122"/>
              </a:rPr>
              <a:t>n</a:t>
            </a:r>
            <a:r>
              <a:rPr lang="zh-CN" altLang="en-US" dirty="0">
                <a:latin typeface="宋体" pitchFamily="2" charset="-122"/>
              </a:rPr>
              <a:t>目关系：</a:t>
            </a:r>
          </a:p>
          <a:p>
            <a:pPr lvl="3"/>
            <a:endParaRPr lang="zh-CN" altLang="en-US" dirty="0">
              <a:latin typeface="宋体" pitchFamily="2" charset="-122"/>
            </a:endParaRPr>
          </a:p>
          <a:p>
            <a:pPr lvl="3"/>
            <a:endParaRPr lang="zh-CN" altLang="en-US" dirty="0">
              <a:latin typeface="宋体" pitchFamily="2" charset="-122"/>
            </a:endParaRPr>
          </a:p>
          <a:p>
            <a:pPr lvl="3"/>
            <a:endParaRPr lang="zh-CN" altLang="en-US" dirty="0">
              <a:latin typeface="宋体" pitchFamily="2" charset="-122"/>
            </a:endParaRPr>
          </a:p>
          <a:p>
            <a:pPr lvl="3"/>
            <a:r>
              <a:rPr lang="en-US" altLang="zh-CN" dirty="0">
                <a:latin typeface="宋体" pitchFamily="2" charset="-122"/>
              </a:rPr>
              <a:t>R×S</a:t>
            </a:r>
            <a:r>
              <a:rPr lang="zh-CN" altLang="en-US" dirty="0">
                <a:latin typeface="宋体" pitchFamily="2" charset="-122"/>
              </a:rPr>
              <a:t>是</a:t>
            </a:r>
            <a:r>
              <a:rPr lang="en-US" altLang="zh-CN" dirty="0" err="1">
                <a:latin typeface="宋体" pitchFamily="2" charset="-122"/>
              </a:rPr>
              <a:t>m+n</a:t>
            </a:r>
            <a:r>
              <a:rPr lang="zh-CN" altLang="en-US" dirty="0">
                <a:latin typeface="宋体" pitchFamily="2" charset="-122"/>
              </a:rPr>
              <a:t>目关系，结果是这样一些</a:t>
            </a:r>
            <a:r>
              <a:rPr lang="zh-CN" altLang="en-US" dirty="0" smtClean="0">
                <a:latin typeface="宋体" pitchFamily="2" charset="-122"/>
              </a:rPr>
              <a:t>元组的集合</a:t>
            </a:r>
            <a:endParaRPr lang="zh-CN" altLang="en-US" dirty="0">
              <a:latin typeface="宋体" pitchFamily="2" charset="-122"/>
            </a:endParaRPr>
          </a:p>
          <a:p>
            <a:pPr lvl="3"/>
            <a:r>
              <a:rPr lang="zh-CN" altLang="en-US" dirty="0">
                <a:latin typeface="宋体" pitchFamily="2" charset="-122"/>
              </a:rPr>
              <a:t>存在一个元组变量</a:t>
            </a:r>
            <a:r>
              <a:rPr lang="en-US" altLang="zh-CN" dirty="0">
                <a:latin typeface="宋体" pitchFamily="2" charset="-122"/>
              </a:rPr>
              <a:t>u</a:t>
            </a:r>
            <a:r>
              <a:rPr lang="zh-CN" altLang="en-US" dirty="0">
                <a:latin typeface="宋体" pitchFamily="2" charset="-122"/>
              </a:rPr>
              <a:t>和元组变量</a:t>
            </a:r>
            <a:r>
              <a:rPr lang="en-US" altLang="zh-CN" dirty="0">
                <a:latin typeface="宋体" pitchFamily="2" charset="-122"/>
              </a:rPr>
              <a:t>v</a:t>
            </a:r>
            <a:r>
              <a:rPr lang="zh-CN" altLang="en-US" dirty="0">
                <a:latin typeface="宋体" pitchFamily="2" charset="-122"/>
              </a:rPr>
              <a:t>，并且</a:t>
            </a:r>
            <a:r>
              <a:rPr lang="en-US" altLang="zh-CN" dirty="0">
                <a:latin typeface="宋体" pitchFamily="2" charset="-122"/>
              </a:rPr>
              <a:t>t</a:t>
            </a:r>
            <a:r>
              <a:rPr lang="zh-CN" altLang="en-US" dirty="0">
                <a:latin typeface="宋体" pitchFamily="2" charset="-122"/>
              </a:rPr>
              <a:t>的前</a:t>
            </a:r>
            <a:r>
              <a:rPr lang="en-US" altLang="zh-CN" dirty="0">
                <a:latin typeface="宋体" pitchFamily="2" charset="-122"/>
              </a:rPr>
              <a:t>m</a:t>
            </a:r>
            <a:r>
              <a:rPr lang="zh-CN" altLang="en-US" dirty="0">
                <a:latin typeface="宋体" pitchFamily="2" charset="-122"/>
              </a:rPr>
              <a:t>个分量构成</a:t>
            </a:r>
            <a:r>
              <a:rPr lang="en-US" altLang="zh-CN" dirty="0">
                <a:latin typeface="宋体" pitchFamily="2" charset="-122"/>
              </a:rPr>
              <a:t>u</a:t>
            </a:r>
            <a:r>
              <a:rPr lang="zh-CN" altLang="en-US" dirty="0">
                <a:latin typeface="宋体" pitchFamily="2" charset="-122"/>
              </a:rPr>
              <a:t>，后</a:t>
            </a:r>
            <a:r>
              <a:rPr lang="en-US" altLang="zh-CN" dirty="0">
                <a:latin typeface="宋体" pitchFamily="2" charset="-122"/>
              </a:rPr>
              <a:t>n</a:t>
            </a:r>
            <a:r>
              <a:rPr lang="zh-CN" altLang="en-US" dirty="0">
                <a:latin typeface="宋体" pitchFamily="2" charset="-122"/>
              </a:rPr>
              <a:t>个分量构成</a:t>
            </a:r>
            <a:r>
              <a:rPr lang="en-US" altLang="zh-CN" dirty="0">
                <a:latin typeface="宋体" pitchFamily="2" charset="-122"/>
              </a:rPr>
              <a:t>v</a:t>
            </a:r>
            <a:r>
              <a:rPr lang="zh-CN" altLang="en-US" dirty="0">
                <a:latin typeface="宋体" pitchFamily="2" charset="-122"/>
              </a:rPr>
              <a:t>。</a:t>
            </a:r>
          </a:p>
          <a:p>
            <a:pPr lvl="3"/>
            <a:endParaRPr lang="en-US" altLang="zh-CN" dirty="0">
              <a:latin typeface="宋体" pitchFamily="2" charset="-122"/>
            </a:endParaRPr>
          </a:p>
        </p:txBody>
      </p:sp>
      <p:graphicFrame>
        <p:nvGraphicFramePr>
          <p:cNvPr id="390148" name="Object 4"/>
          <p:cNvGraphicFramePr>
            <a:graphicFrameLocks noGrp="1" noChangeAspect="1"/>
          </p:cNvGraphicFramePr>
          <p:nvPr>
            <p:ph sz="quarter" idx="3"/>
            <p:extLst>
              <p:ext uri="{D42A27DB-BD31-4B8C-83A1-F6EECF244321}">
                <p14:modId xmlns:p14="http://schemas.microsoft.com/office/powerpoint/2010/main" val="4056932131"/>
              </p:ext>
            </p:extLst>
          </p:nvPr>
        </p:nvGraphicFramePr>
        <p:xfrm>
          <a:off x="468313" y="3212976"/>
          <a:ext cx="8459787" cy="744537"/>
        </p:xfrm>
        <a:graphic>
          <a:graphicData uri="http://schemas.openxmlformats.org/presentationml/2006/ole">
            <mc:AlternateContent xmlns:mc="http://schemas.openxmlformats.org/markup-compatibility/2006">
              <mc:Choice xmlns:v="urn:schemas-microsoft-com:vml" Requires="v">
                <p:oleObj spid="_x0000_s390706" name="公式" r:id="rId4" imgW="5194080" imgH="457200" progId="Equation.3">
                  <p:embed/>
                </p:oleObj>
              </mc:Choice>
              <mc:Fallback>
                <p:oleObj name="公式" r:id="rId4" imgW="5194080" imgH="457200" progId="Equation.3">
                  <p:embed/>
                  <p:pic>
                    <p:nvPicPr>
                      <p:cNvPr id="0" name="Object 4"/>
                      <p:cNvPicPr>
                        <a:picLocks noChangeAspect="1" noChangeArrowheads="1"/>
                      </p:cNvPicPr>
                      <p:nvPr/>
                    </p:nvPicPr>
                    <p:blipFill>
                      <a:blip r:embed="rId5"/>
                      <a:srcRect/>
                      <a:stretch>
                        <a:fillRect/>
                      </a:stretch>
                    </p:blipFill>
                    <p:spPr bwMode="auto">
                      <a:xfrm>
                        <a:off x="468313" y="3212976"/>
                        <a:ext cx="8459787" cy="744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45763" name="Rectangle 3"/>
          <p:cNvSpPr>
            <a:spLocks noGrp="1" noChangeArrowheads="1"/>
          </p:cNvSpPr>
          <p:nvPr>
            <p:ph type="body" sz="half" idx="1"/>
          </p:nvPr>
        </p:nvSpPr>
        <p:spPr>
          <a:xfrm>
            <a:off x="395536" y="1196975"/>
            <a:ext cx="8532812"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宋体" pitchFamily="2" charset="-122"/>
              </a:rPr>
              <a:t>投影</a:t>
            </a:r>
          </a:p>
          <a:p>
            <a:pPr lvl="2"/>
            <a:endParaRPr lang="zh-CN" altLang="en-US" sz="2200" dirty="0">
              <a:latin typeface="宋体" pitchFamily="2" charset="-122"/>
            </a:endParaRPr>
          </a:p>
          <a:p>
            <a:pPr lvl="2"/>
            <a:endParaRPr lang="zh-CN" altLang="en-US" sz="2200" dirty="0">
              <a:latin typeface="宋体" pitchFamily="2" charset="-122"/>
            </a:endParaRPr>
          </a:p>
          <a:p>
            <a:pPr lvl="3"/>
            <a:r>
              <a:rPr lang="zh-CN" altLang="en-US" dirty="0">
                <a:latin typeface="宋体" pitchFamily="2" charset="-122"/>
              </a:rPr>
              <a:t>公式中，关系</a:t>
            </a:r>
            <a:r>
              <a:rPr lang="en-US" altLang="zh-CN" dirty="0">
                <a:latin typeface="宋体" pitchFamily="2" charset="-122"/>
              </a:rPr>
              <a:t>R</a:t>
            </a:r>
            <a:r>
              <a:rPr lang="zh-CN" altLang="en-US" dirty="0">
                <a:latin typeface="宋体" pitchFamily="2" charset="-122"/>
              </a:rPr>
              <a:t>在属性</a:t>
            </a:r>
            <a:r>
              <a:rPr lang="en-US" altLang="zh-CN" dirty="0">
                <a:latin typeface="宋体" pitchFamily="2" charset="-122"/>
              </a:rPr>
              <a:t>i</a:t>
            </a:r>
            <a:r>
              <a:rPr lang="en-US" altLang="zh-CN" baseline="-25000" dirty="0">
                <a:latin typeface="宋体" pitchFamily="2" charset="-122"/>
              </a:rPr>
              <a:t>1</a:t>
            </a:r>
            <a:r>
              <a:rPr lang="en-US" altLang="zh-CN" dirty="0">
                <a:latin typeface="宋体" pitchFamily="2" charset="-122"/>
              </a:rPr>
              <a:t>,i</a:t>
            </a:r>
            <a:r>
              <a:rPr lang="en-US" altLang="zh-CN" baseline="-25000" dirty="0">
                <a:latin typeface="宋体" pitchFamily="2" charset="-122"/>
              </a:rPr>
              <a:t>2</a:t>
            </a:r>
            <a:r>
              <a:rPr lang="en-US" altLang="zh-CN" dirty="0">
                <a:latin typeface="宋体" pitchFamily="2" charset="-122"/>
              </a:rPr>
              <a:t>…</a:t>
            </a:r>
            <a:r>
              <a:rPr lang="en-US" altLang="zh-CN" dirty="0" err="1">
                <a:latin typeface="宋体" pitchFamily="2" charset="-122"/>
              </a:rPr>
              <a:t>i</a:t>
            </a:r>
            <a:r>
              <a:rPr lang="en-US" altLang="zh-CN" baseline="-25000" dirty="0" err="1">
                <a:latin typeface="宋体" pitchFamily="2" charset="-122"/>
              </a:rPr>
              <a:t>k</a:t>
            </a:r>
            <a:r>
              <a:rPr lang="zh-CN" altLang="en-US" dirty="0">
                <a:latin typeface="宋体" pitchFamily="2" charset="-122"/>
              </a:rPr>
              <a:t>上的投影是</a:t>
            </a:r>
            <a:r>
              <a:rPr lang="en-US" altLang="zh-CN" dirty="0">
                <a:latin typeface="宋体" pitchFamily="2" charset="-122"/>
              </a:rPr>
              <a:t>k</a:t>
            </a:r>
            <a:r>
              <a:rPr lang="zh-CN" altLang="en-US" dirty="0">
                <a:latin typeface="宋体" pitchFamily="2" charset="-122"/>
              </a:rPr>
              <a:t>目元组</a:t>
            </a:r>
            <a:r>
              <a:rPr lang="en-US" altLang="zh-CN" dirty="0">
                <a:latin typeface="宋体" pitchFamily="2" charset="-122"/>
              </a:rPr>
              <a:t>t</a:t>
            </a:r>
            <a:r>
              <a:rPr lang="en-US" altLang="zh-CN" baseline="30000" dirty="0">
                <a:latin typeface="宋体" pitchFamily="2" charset="-122"/>
              </a:rPr>
              <a:t>(k)</a:t>
            </a:r>
            <a:r>
              <a:rPr lang="zh-CN" altLang="en-US" dirty="0">
                <a:latin typeface="宋体" pitchFamily="2" charset="-122"/>
              </a:rPr>
              <a:t>的集合，对于</a:t>
            </a:r>
            <a:r>
              <a:rPr lang="en-US" altLang="zh-CN" dirty="0">
                <a:latin typeface="宋体" pitchFamily="2" charset="-122"/>
              </a:rPr>
              <a:t>t</a:t>
            </a:r>
            <a:r>
              <a:rPr lang="en-US" altLang="zh-CN" baseline="30000" dirty="0">
                <a:latin typeface="宋体" pitchFamily="2" charset="-122"/>
              </a:rPr>
              <a:t>(k)</a:t>
            </a:r>
            <a:r>
              <a:rPr lang="zh-CN" altLang="en-US" dirty="0">
                <a:latin typeface="宋体" pitchFamily="2" charset="-122"/>
              </a:rPr>
              <a:t>的任何一个属性，都满足</a:t>
            </a:r>
            <a:r>
              <a:rPr lang="en-US" altLang="zh-CN" dirty="0">
                <a:latin typeface="宋体" pitchFamily="2" charset="-122"/>
              </a:rPr>
              <a:t>t</a:t>
            </a:r>
            <a:r>
              <a:rPr lang="en-US" altLang="zh-CN" baseline="30000" dirty="0">
                <a:latin typeface="宋体" pitchFamily="2" charset="-122"/>
              </a:rPr>
              <a:t>(k)</a:t>
            </a:r>
            <a:r>
              <a:rPr lang="zh-CN" altLang="en-US" dirty="0">
                <a:latin typeface="宋体" pitchFamily="2" charset="-122"/>
              </a:rPr>
              <a:t>的属性</a:t>
            </a:r>
            <a:r>
              <a:rPr lang="en-US" altLang="zh-CN" dirty="0">
                <a:latin typeface="宋体" pitchFamily="2" charset="-122"/>
              </a:rPr>
              <a:t>k</a:t>
            </a:r>
            <a:r>
              <a:rPr lang="zh-CN" altLang="en-US" dirty="0">
                <a:latin typeface="宋体" pitchFamily="2" charset="-122"/>
              </a:rPr>
              <a:t>与元组</a:t>
            </a:r>
            <a:r>
              <a:rPr lang="en-US" altLang="zh-CN" dirty="0">
                <a:latin typeface="宋体" pitchFamily="2" charset="-122"/>
              </a:rPr>
              <a:t>u</a:t>
            </a:r>
            <a:r>
              <a:rPr lang="zh-CN" altLang="en-US" dirty="0">
                <a:latin typeface="宋体" pitchFamily="2" charset="-122"/>
              </a:rPr>
              <a:t>的属性</a:t>
            </a:r>
            <a:r>
              <a:rPr lang="en-US" altLang="zh-CN" dirty="0" err="1">
                <a:latin typeface="宋体" pitchFamily="2" charset="-122"/>
              </a:rPr>
              <a:t>i</a:t>
            </a:r>
            <a:r>
              <a:rPr lang="en-US" altLang="zh-CN" baseline="-25000" dirty="0" err="1">
                <a:latin typeface="宋体" pitchFamily="2" charset="-122"/>
              </a:rPr>
              <a:t>k</a:t>
            </a:r>
            <a:r>
              <a:rPr lang="zh-CN" altLang="en-US" dirty="0">
                <a:latin typeface="宋体" pitchFamily="2" charset="-122"/>
              </a:rPr>
              <a:t>相同。</a:t>
            </a:r>
          </a:p>
          <a:p>
            <a:pPr lvl="2"/>
            <a:r>
              <a:rPr lang="zh-CN" altLang="en-US" dirty="0">
                <a:latin typeface="宋体" pitchFamily="2" charset="-122"/>
              </a:rPr>
              <a:t>选择</a:t>
            </a:r>
          </a:p>
          <a:p>
            <a:pPr lvl="3"/>
            <a:r>
              <a:rPr lang="el-GR" altLang="zh-CN" dirty="0" smtClean="0">
                <a:latin typeface="宋体" pitchFamily="2" charset="-122"/>
              </a:rPr>
              <a:t>σ</a:t>
            </a:r>
            <a:r>
              <a:rPr lang="el-GR" altLang="zh-CN" baseline="-25000" dirty="0" smtClean="0">
                <a:latin typeface="Arial Unicode MS" panose="020B0604020202020204" pitchFamily="34" charset="-122"/>
              </a:rPr>
              <a:t>φ</a:t>
            </a:r>
            <a:r>
              <a:rPr lang="en-US" altLang="zh-CN" dirty="0" smtClean="0">
                <a:latin typeface="宋体" pitchFamily="2" charset="-122"/>
              </a:rPr>
              <a:t>(R</a:t>
            </a:r>
            <a:r>
              <a:rPr lang="en-US" altLang="zh-CN" dirty="0">
                <a:latin typeface="宋体" pitchFamily="2" charset="-122"/>
              </a:rPr>
              <a:t>)={</a:t>
            </a:r>
            <a:r>
              <a:rPr lang="en-US" altLang="zh-CN" dirty="0" err="1">
                <a:latin typeface="宋体" pitchFamily="2" charset="-122"/>
              </a:rPr>
              <a:t>t|R</a:t>
            </a:r>
            <a:r>
              <a:rPr lang="en-US" altLang="zh-CN" dirty="0">
                <a:latin typeface="宋体" pitchFamily="2" charset="-122"/>
              </a:rPr>
              <a:t>(t)</a:t>
            </a:r>
            <a:r>
              <a:rPr lang="en-US" altLang="zh-CN" dirty="0" smtClean="0">
                <a:latin typeface="宋体" pitchFamily="2" charset="-122"/>
              </a:rPr>
              <a:t>∧</a:t>
            </a:r>
            <a:r>
              <a:rPr lang="el-GR" altLang="zh-CN" dirty="0" smtClean="0">
                <a:latin typeface="Arial Unicode MS" panose="020B0604020202020204" pitchFamily="34" charset="-122"/>
              </a:rPr>
              <a:t>φ</a:t>
            </a:r>
            <a:r>
              <a:rPr lang="en-US" altLang="zh-CN" dirty="0" smtClean="0">
                <a:latin typeface="Arial Unicode MS" panose="020B0604020202020204" pitchFamily="34" charset="-122"/>
              </a:rPr>
              <a:t>’</a:t>
            </a:r>
            <a:r>
              <a:rPr lang="en-US" altLang="zh-CN" dirty="0" smtClean="0">
                <a:latin typeface="宋体" pitchFamily="2" charset="-122"/>
              </a:rPr>
              <a:t>}</a:t>
            </a:r>
            <a:r>
              <a:rPr lang="zh-CN" altLang="en-US" dirty="0">
                <a:latin typeface="宋体" pitchFamily="2" charset="-122"/>
              </a:rPr>
              <a:t>，</a:t>
            </a:r>
            <a:r>
              <a:rPr lang="zh-CN" altLang="en-US" dirty="0" smtClean="0">
                <a:latin typeface="宋体" pitchFamily="2" charset="-122"/>
              </a:rPr>
              <a:t>其中</a:t>
            </a:r>
            <a:r>
              <a:rPr lang="el-GR" altLang="zh-CN" dirty="0" smtClean="0">
                <a:latin typeface="Arial Unicode MS" panose="020B0604020202020204" pitchFamily="34" charset="-122"/>
              </a:rPr>
              <a:t>φ</a:t>
            </a:r>
            <a:r>
              <a:rPr lang="en-US" altLang="zh-CN" dirty="0">
                <a:latin typeface="Arial Unicode MS" panose="020B0604020202020204" pitchFamily="34" charset="-122"/>
              </a:rPr>
              <a:t>’</a:t>
            </a:r>
            <a:r>
              <a:rPr lang="zh-CN" altLang="en-US" dirty="0" smtClean="0">
                <a:latin typeface="宋体" pitchFamily="2" charset="-122"/>
              </a:rPr>
              <a:t>表示</a:t>
            </a:r>
            <a:r>
              <a:rPr lang="el-GR" altLang="zh-CN" dirty="0">
                <a:latin typeface="Arial Unicode MS" panose="020B0604020202020204" pitchFamily="34" charset="-122"/>
              </a:rPr>
              <a:t>φ</a:t>
            </a:r>
            <a:r>
              <a:rPr lang="zh-CN" altLang="en-US" dirty="0" smtClean="0">
                <a:latin typeface="宋体" pitchFamily="2" charset="-122"/>
              </a:rPr>
              <a:t>的</a:t>
            </a:r>
            <a:r>
              <a:rPr lang="zh-CN" altLang="en-US" dirty="0">
                <a:latin typeface="宋体" pitchFamily="2" charset="-122"/>
              </a:rPr>
              <a:t>等价公式。</a:t>
            </a:r>
          </a:p>
          <a:p>
            <a:pPr lvl="3"/>
            <a:r>
              <a:rPr lang="zh-CN" altLang="en-US" dirty="0">
                <a:latin typeface="宋体" pitchFamily="2" charset="-122"/>
              </a:rPr>
              <a:t>选择的结果是元组</a:t>
            </a:r>
            <a:r>
              <a:rPr lang="en-US" altLang="zh-CN" dirty="0">
                <a:latin typeface="宋体" pitchFamily="2" charset="-122"/>
              </a:rPr>
              <a:t>t</a:t>
            </a:r>
            <a:r>
              <a:rPr lang="zh-CN" altLang="en-US" dirty="0">
                <a:latin typeface="宋体" pitchFamily="2" charset="-122"/>
              </a:rPr>
              <a:t>的集合，</a:t>
            </a:r>
            <a:r>
              <a:rPr lang="en-US" altLang="zh-CN" dirty="0">
                <a:latin typeface="宋体" pitchFamily="2" charset="-122"/>
              </a:rPr>
              <a:t>t</a:t>
            </a:r>
            <a:r>
              <a:rPr lang="zh-CN" altLang="en-US" dirty="0">
                <a:latin typeface="宋体" pitchFamily="2" charset="-122"/>
              </a:rPr>
              <a:t>是关系</a:t>
            </a:r>
            <a:r>
              <a:rPr lang="en-US" altLang="zh-CN" dirty="0">
                <a:latin typeface="宋体" pitchFamily="2" charset="-122"/>
              </a:rPr>
              <a:t>R</a:t>
            </a:r>
            <a:r>
              <a:rPr lang="zh-CN" altLang="en-US" dirty="0">
                <a:latin typeface="宋体" pitchFamily="2" charset="-122"/>
              </a:rPr>
              <a:t>的一个子集，且它的每个元组均同时满足等价</a:t>
            </a:r>
            <a:r>
              <a:rPr lang="zh-CN" altLang="en-US" dirty="0" smtClean="0">
                <a:latin typeface="宋体" pitchFamily="2" charset="-122"/>
              </a:rPr>
              <a:t>公式</a:t>
            </a:r>
            <a:r>
              <a:rPr lang="el-GR" altLang="zh-CN" dirty="0">
                <a:latin typeface="Arial Unicode MS" panose="020B0604020202020204" pitchFamily="34" charset="-122"/>
              </a:rPr>
              <a:t>φ</a:t>
            </a:r>
            <a:r>
              <a:rPr lang="en-US" altLang="zh-CN" dirty="0">
                <a:latin typeface="Arial Unicode MS" panose="020B0604020202020204" pitchFamily="34" charset="-122"/>
              </a:rPr>
              <a:t>’</a:t>
            </a:r>
            <a:r>
              <a:rPr lang="zh-CN" altLang="en-US" dirty="0" smtClean="0">
                <a:latin typeface="宋体" pitchFamily="2" charset="-122"/>
              </a:rPr>
              <a:t>的</a:t>
            </a:r>
            <a:r>
              <a:rPr lang="zh-CN" altLang="en-US" dirty="0">
                <a:latin typeface="宋体" pitchFamily="2" charset="-122"/>
              </a:rPr>
              <a:t>要求。</a:t>
            </a:r>
            <a:endParaRPr lang="zh-CN" altLang="el-GR" dirty="0">
              <a:latin typeface="宋体" pitchFamily="2" charset="-122"/>
            </a:endParaRPr>
          </a:p>
        </p:txBody>
      </p:sp>
      <p:graphicFrame>
        <p:nvGraphicFramePr>
          <p:cNvPr id="245813" name="Object 53"/>
          <p:cNvGraphicFramePr>
            <a:graphicFrameLocks noGrp="1" noChangeAspect="1"/>
          </p:cNvGraphicFramePr>
          <p:nvPr>
            <p:ph sz="half" idx="2"/>
          </p:nvPr>
        </p:nvGraphicFramePr>
        <p:xfrm>
          <a:off x="1763713" y="2781300"/>
          <a:ext cx="6969125" cy="620713"/>
        </p:xfrm>
        <a:graphic>
          <a:graphicData uri="http://schemas.openxmlformats.org/presentationml/2006/ole">
            <mc:AlternateContent xmlns:mc="http://schemas.openxmlformats.org/markup-compatibility/2006">
              <mc:Choice xmlns:v="urn:schemas-microsoft-com:vml" Requires="v">
                <p:oleObj spid="_x0000_s246372" name="公式" r:id="rId4" imgW="3581280" imgH="253800" progId="Equation.3">
                  <p:embed/>
                </p:oleObj>
              </mc:Choice>
              <mc:Fallback>
                <p:oleObj name="公式" r:id="rId4" imgW="3581280" imgH="253800" progId="Equation.3">
                  <p:embed/>
                  <p:pic>
                    <p:nvPicPr>
                      <p:cNvPr id="0"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781300"/>
                        <a:ext cx="696912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3955" name="Rectangle 3"/>
          <p:cNvSpPr>
            <a:spLocks noGrp="1" noChangeArrowheads="1"/>
          </p:cNvSpPr>
          <p:nvPr>
            <p:ph type="body" sz="half" idx="1"/>
          </p:nvPr>
        </p:nvSpPr>
        <p:spPr>
          <a:xfrm>
            <a:off x="539750" y="1196975"/>
            <a:ext cx="8305800"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Arial" charset="0"/>
                <a:ea typeface="黑体" pitchFamily="2" charset="-122"/>
              </a:rPr>
              <a:t>例</a:t>
            </a:r>
            <a:r>
              <a:rPr lang="en-US" altLang="zh-CN" dirty="0">
                <a:latin typeface="Arial" charset="0"/>
                <a:ea typeface="黑体" pitchFamily="2" charset="-122"/>
              </a:rPr>
              <a:t>1</a:t>
            </a:r>
          </a:p>
        </p:txBody>
      </p:sp>
      <p:graphicFrame>
        <p:nvGraphicFramePr>
          <p:cNvPr id="254105" name="Group 153"/>
          <p:cNvGraphicFramePr>
            <a:graphicFrameLocks noGrp="1"/>
          </p:cNvGraphicFramePr>
          <p:nvPr>
            <p:ph sz="half" idx="2"/>
            <p:extLst>
              <p:ext uri="{D42A27DB-BD31-4B8C-83A1-F6EECF244321}">
                <p14:modId xmlns:p14="http://schemas.microsoft.com/office/powerpoint/2010/main" val="3829477055"/>
              </p:ext>
            </p:extLst>
          </p:nvPr>
        </p:nvGraphicFramePr>
        <p:xfrm>
          <a:off x="755650" y="3479128"/>
          <a:ext cx="1293813" cy="2470152"/>
        </p:xfrm>
        <a:graphic>
          <a:graphicData uri="http://schemas.openxmlformats.org/drawingml/2006/table">
            <a:tbl>
              <a:tblPr/>
              <a:tblGrid>
                <a:gridCol w="455613">
                  <a:extLst>
                    <a:ext uri="{9D8B030D-6E8A-4147-A177-3AD203B41FA5}">
                      <a16:colId xmlns:a16="http://schemas.microsoft.com/office/drawing/2014/main" val="20000"/>
                    </a:ext>
                  </a:extLst>
                </a:gridCol>
                <a:gridCol w="433387">
                  <a:extLst>
                    <a:ext uri="{9D8B030D-6E8A-4147-A177-3AD203B41FA5}">
                      <a16:colId xmlns:a16="http://schemas.microsoft.com/office/drawing/2014/main" val="20001"/>
                    </a:ext>
                  </a:extLst>
                </a:gridCol>
                <a:gridCol w="404813">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10003"/>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
        <p:nvSpPr>
          <p:cNvPr id="253992" name="Text Box 40"/>
          <p:cNvSpPr txBox="1">
            <a:spLocks noChangeArrowheads="1"/>
          </p:cNvSpPr>
          <p:nvPr/>
        </p:nvSpPr>
        <p:spPr bwMode="auto">
          <a:xfrm>
            <a:off x="827088" y="29241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Tahoma" pitchFamily="34" charset="0"/>
              </a:rPr>
              <a:t>R</a:t>
            </a:r>
            <a:r>
              <a:rPr kumimoji="1" lang="zh-CN" altLang="en-US" sz="2400" b="1" dirty="0">
                <a:solidFill>
                  <a:srgbClr val="000066"/>
                </a:solidFill>
                <a:latin typeface="Tahoma" pitchFamily="34" charset="0"/>
              </a:rPr>
              <a:t>关系</a:t>
            </a:r>
          </a:p>
        </p:txBody>
      </p:sp>
      <p:sp>
        <p:nvSpPr>
          <p:cNvPr id="253993" name="Text Box 41"/>
          <p:cNvSpPr txBox="1">
            <a:spLocks noChangeArrowheads="1"/>
          </p:cNvSpPr>
          <p:nvPr/>
        </p:nvSpPr>
        <p:spPr bwMode="auto">
          <a:xfrm>
            <a:off x="2555875" y="292417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Tahoma" pitchFamily="34" charset="0"/>
              </a:rPr>
              <a:t>S</a:t>
            </a:r>
            <a:r>
              <a:rPr kumimoji="1" lang="zh-CN" altLang="en-US" sz="2400" b="1" dirty="0">
                <a:solidFill>
                  <a:srgbClr val="000066"/>
                </a:solidFill>
                <a:latin typeface="Tahoma" pitchFamily="34" charset="0"/>
              </a:rPr>
              <a:t>关系</a:t>
            </a:r>
          </a:p>
        </p:txBody>
      </p:sp>
      <p:graphicFrame>
        <p:nvGraphicFramePr>
          <p:cNvPr id="254109" name="Group 157"/>
          <p:cNvGraphicFramePr>
            <a:graphicFrameLocks noGrp="1"/>
          </p:cNvGraphicFramePr>
          <p:nvPr>
            <p:extLst>
              <p:ext uri="{D42A27DB-BD31-4B8C-83A1-F6EECF244321}">
                <p14:modId xmlns:p14="http://schemas.microsoft.com/office/powerpoint/2010/main" val="1400235051"/>
              </p:ext>
            </p:extLst>
          </p:nvPr>
        </p:nvGraphicFramePr>
        <p:xfrm>
          <a:off x="2411413" y="3479128"/>
          <a:ext cx="1368425" cy="1981200"/>
        </p:xfrm>
        <a:graphic>
          <a:graphicData uri="http://schemas.openxmlformats.org/drawingml/2006/table">
            <a:tbl>
              <a:tblPr/>
              <a:tblGrid>
                <a:gridCol w="482600">
                  <a:extLst>
                    <a:ext uri="{9D8B030D-6E8A-4147-A177-3AD203B41FA5}">
                      <a16:colId xmlns:a16="http://schemas.microsoft.com/office/drawing/2014/main" val="20000"/>
                    </a:ext>
                  </a:extLst>
                </a:gridCol>
                <a:gridCol w="403225">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54044" name="Object 92"/>
          <p:cNvGraphicFramePr>
            <a:graphicFrameLocks noGrp="1" noChangeAspect="1"/>
          </p:cNvGraphicFramePr>
          <p:nvPr>
            <p:ph sz="quarter" idx="3"/>
            <p:extLst>
              <p:ext uri="{D42A27DB-BD31-4B8C-83A1-F6EECF244321}">
                <p14:modId xmlns:p14="http://schemas.microsoft.com/office/powerpoint/2010/main" val="2495651971"/>
              </p:ext>
            </p:extLst>
          </p:nvPr>
        </p:nvGraphicFramePr>
        <p:xfrm>
          <a:off x="2555875" y="2363788"/>
          <a:ext cx="2952750" cy="385762"/>
        </p:xfrm>
        <a:graphic>
          <a:graphicData uri="http://schemas.openxmlformats.org/presentationml/2006/ole">
            <mc:AlternateContent xmlns:mc="http://schemas.openxmlformats.org/markup-compatibility/2006">
              <mc:Choice xmlns:v="urn:schemas-microsoft-com:vml" Requires="v">
                <p:oleObj spid="_x0000_s254668" name="公式" r:id="rId4" imgW="1650960" imgH="215640" progId="Equation.3">
                  <p:embed/>
                </p:oleObj>
              </mc:Choice>
              <mc:Fallback>
                <p:oleObj name="公式" r:id="rId4" imgW="1650960" imgH="215640" progId="Equation.3">
                  <p:embed/>
                  <p:pic>
                    <p:nvPicPr>
                      <p:cNvPr id="0" name="Object 92"/>
                      <p:cNvPicPr>
                        <a:picLocks noChangeAspect="1" noChangeArrowheads="1"/>
                      </p:cNvPicPr>
                      <p:nvPr/>
                    </p:nvPicPr>
                    <p:blipFill>
                      <a:blip r:embed="rId5"/>
                      <a:srcRect/>
                      <a:stretch>
                        <a:fillRect/>
                      </a:stretch>
                    </p:blipFill>
                    <p:spPr bwMode="auto">
                      <a:xfrm>
                        <a:off x="2555875" y="2363788"/>
                        <a:ext cx="295275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4110" name="Group 158"/>
          <p:cNvGraphicFramePr>
            <a:graphicFrameLocks noGrp="1"/>
          </p:cNvGraphicFramePr>
          <p:nvPr>
            <p:extLst>
              <p:ext uri="{D42A27DB-BD31-4B8C-83A1-F6EECF244321}">
                <p14:modId xmlns:p14="http://schemas.microsoft.com/office/powerpoint/2010/main" val="4029503643"/>
              </p:ext>
            </p:extLst>
          </p:nvPr>
        </p:nvGraphicFramePr>
        <p:xfrm>
          <a:off x="5076825" y="3479128"/>
          <a:ext cx="1293813" cy="1584960"/>
        </p:xfrm>
        <a:graphic>
          <a:graphicData uri="http://schemas.openxmlformats.org/drawingml/2006/table">
            <a:tbl>
              <a:tblPr/>
              <a:tblGrid>
                <a:gridCol w="455613">
                  <a:extLst>
                    <a:ext uri="{9D8B030D-6E8A-4147-A177-3AD203B41FA5}">
                      <a16:colId xmlns:a16="http://schemas.microsoft.com/office/drawing/2014/main" val="20000"/>
                    </a:ext>
                  </a:extLst>
                </a:gridCol>
                <a:gridCol w="433387">
                  <a:extLst>
                    <a:ext uri="{9D8B030D-6E8A-4147-A177-3AD203B41FA5}">
                      <a16:colId xmlns:a16="http://schemas.microsoft.com/office/drawing/2014/main" val="20001"/>
                    </a:ext>
                  </a:extLst>
                </a:gridCol>
                <a:gridCol w="404813">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
        <p:nvSpPr>
          <p:cNvPr id="254103" name="Text Box 151"/>
          <p:cNvSpPr txBox="1">
            <a:spLocks noChangeArrowheads="1"/>
          </p:cNvSpPr>
          <p:nvPr/>
        </p:nvSpPr>
        <p:spPr bwMode="auto">
          <a:xfrm>
            <a:off x="4140200" y="5301208"/>
            <a:ext cx="4392613"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dirty="0">
                <a:solidFill>
                  <a:srgbClr val="000066"/>
                </a:solidFill>
                <a:latin typeface="宋体" pitchFamily="2" charset="-122"/>
              </a:rPr>
              <a:t>属于</a:t>
            </a: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的元组且不属于</a:t>
            </a: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的元组，即从</a:t>
            </a: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中去除二者公共的元组</a:t>
            </a:r>
            <a:r>
              <a:rPr kumimoji="1" lang="en-US" altLang="zh-CN" sz="2000" b="1" dirty="0">
                <a:solidFill>
                  <a:srgbClr val="000066"/>
                </a:solidFill>
                <a:latin typeface="宋体" pitchFamily="2" charset="-122"/>
              </a:rPr>
              <a:t>(d,b,4</a:t>
            </a:r>
            <a:r>
              <a:rPr kumimoji="1" lang="en-US" altLang="zh-CN" sz="2000" b="1" dirty="0" smtClean="0">
                <a:solidFill>
                  <a:srgbClr val="000066"/>
                </a:solidFill>
                <a:latin typeface="宋体" pitchFamily="2" charset="-122"/>
              </a:rPr>
              <a:t>)</a:t>
            </a:r>
            <a:endParaRPr kumimoji="1" lang="zh-CN" altLang="en-US" sz="2000" b="1" dirty="0">
              <a:solidFill>
                <a:srgbClr val="000066"/>
              </a:solidFill>
              <a:latin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4110"/>
                                        </p:tgtEl>
                                        <p:attrNameLst>
                                          <p:attrName>style.visibility</p:attrName>
                                        </p:attrNameLst>
                                      </p:cBhvr>
                                      <p:to>
                                        <p:strVal val="visible"/>
                                      </p:to>
                                    </p:set>
                                    <p:animEffect transition="in" filter="blinds(horizontal)">
                                      <p:cBhvr>
                                        <p:cTn id="7" dur="500"/>
                                        <p:tgtEl>
                                          <p:spTgt spid="2541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4103"/>
                                        </p:tgtEl>
                                        <p:attrNameLst>
                                          <p:attrName>style.visibility</p:attrName>
                                        </p:attrNameLst>
                                      </p:cBhvr>
                                      <p:to>
                                        <p:strVal val="visible"/>
                                      </p:to>
                                    </p:set>
                                    <p:animEffect transition="in" filter="blinds(horizontal)">
                                      <p:cBhvr>
                                        <p:cTn id="10" dur="500"/>
                                        <p:tgtEl>
                                          <p:spTgt spid="25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103"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6003" name="Rectangle 3"/>
          <p:cNvSpPr>
            <a:spLocks noGrp="1" noChangeArrowheads="1"/>
          </p:cNvSpPr>
          <p:nvPr>
            <p:ph type="body" sz="half" idx="1"/>
          </p:nvPr>
        </p:nvSpPr>
        <p:spPr>
          <a:xfrm>
            <a:off x="468313" y="1125538"/>
            <a:ext cx="8305800"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Arial" charset="0"/>
                <a:ea typeface="黑体" pitchFamily="2" charset="-122"/>
              </a:rPr>
              <a:t>例</a:t>
            </a:r>
            <a:r>
              <a:rPr lang="en-US" altLang="zh-CN" dirty="0">
                <a:latin typeface="Arial" charset="0"/>
                <a:ea typeface="黑体" pitchFamily="2" charset="-122"/>
              </a:rPr>
              <a:t>1</a:t>
            </a:r>
          </a:p>
        </p:txBody>
      </p:sp>
      <p:graphicFrame>
        <p:nvGraphicFramePr>
          <p:cNvPr id="256090" name="Group 90"/>
          <p:cNvGraphicFramePr>
            <a:graphicFrameLocks noGrp="1"/>
          </p:cNvGraphicFramePr>
          <p:nvPr>
            <p:ph sz="half" idx="2"/>
            <p:extLst>
              <p:ext uri="{D42A27DB-BD31-4B8C-83A1-F6EECF244321}">
                <p14:modId xmlns:p14="http://schemas.microsoft.com/office/powerpoint/2010/main" val="1857522271"/>
              </p:ext>
            </p:extLst>
          </p:nvPr>
        </p:nvGraphicFramePr>
        <p:xfrm>
          <a:off x="1439863" y="3385466"/>
          <a:ext cx="1331912" cy="2563814"/>
        </p:xfrm>
        <a:graphic>
          <a:graphicData uri="http://schemas.openxmlformats.org/drawingml/2006/table">
            <a:tbl>
              <a:tblPr/>
              <a:tblGrid>
                <a:gridCol w="468312">
                  <a:extLst>
                    <a:ext uri="{9D8B030D-6E8A-4147-A177-3AD203B41FA5}">
                      <a16:colId xmlns:a16="http://schemas.microsoft.com/office/drawing/2014/main" val="20000"/>
                    </a:ext>
                  </a:extLst>
                </a:gridCol>
                <a:gridCol w="446088">
                  <a:extLst>
                    <a:ext uri="{9D8B030D-6E8A-4147-A177-3AD203B41FA5}">
                      <a16:colId xmlns:a16="http://schemas.microsoft.com/office/drawing/2014/main" val="20001"/>
                    </a:ext>
                  </a:extLst>
                </a:gridCol>
                <a:gridCol w="417512">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5143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
        <p:nvSpPr>
          <p:cNvPr id="256030" name="Text Box 30"/>
          <p:cNvSpPr txBox="1">
            <a:spLocks noChangeArrowheads="1"/>
          </p:cNvSpPr>
          <p:nvPr/>
        </p:nvSpPr>
        <p:spPr bwMode="auto">
          <a:xfrm>
            <a:off x="1476400" y="2827784"/>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dirty="0">
                <a:solidFill>
                  <a:srgbClr val="000066"/>
                </a:solidFill>
                <a:latin typeface="Tahoma" pitchFamily="34" charset="0"/>
              </a:rPr>
              <a:t>R</a:t>
            </a:r>
            <a:r>
              <a:rPr kumimoji="1" lang="zh-CN" altLang="en-US" sz="2400" dirty="0">
                <a:solidFill>
                  <a:srgbClr val="000066"/>
                </a:solidFill>
                <a:latin typeface="Tahoma" pitchFamily="34" charset="0"/>
              </a:rPr>
              <a:t>关系</a:t>
            </a:r>
          </a:p>
        </p:txBody>
      </p:sp>
      <p:graphicFrame>
        <p:nvGraphicFramePr>
          <p:cNvPr id="256060" name="Object 60"/>
          <p:cNvGraphicFramePr>
            <a:graphicFrameLocks noGrp="1" noChangeAspect="1"/>
          </p:cNvGraphicFramePr>
          <p:nvPr>
            <p:ph sz="quarter" idx="3"/>
          </p:nvPr>
        </p:nvGraphicFramePr>
        <p:xfrm>
          <a:off x="2484438" y="2276475"/>
          <a:ext cx="3241675" cy="554038"/>
        </p:xfrm>
        <a:graphic>
          <a:graphicData uri="http://schemas.openxmlformats.org/presentationml/2006/ole">
            <mc:AlternateContent xmlns:mc="http://schemas.openxmlformats.org/markup-compatibility/2006">
              <mc:Choice xmlns:v="urn:schemas-microsoft-com:vml" Requires="v">
                <p:oleObj spid="_x0000_s256650" name="公式" r:id="rId4" imgW="1498320" imgH="203040" progId="Equation.3">
                  <p:embed/>
                </p:oleObj>
              </mc:Choice>
              <mc:Fallback>
                <p:oleObj name="公式" r:id="rId4" imgW="1498320" imgH="203040" progId="Equation.3">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276475"/>
                        <a:ext cx="3241675"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93" name="Group 93"/>
          <p:cNvGraphicFramePr>
            <a:graphicFrameLocks noGrp="1"/>
          </p:cNvGraphicFramePr>
          <p:nvPr>
            <p:extLst>
              <p:ext uri="{D42A27DB-BD31-4B8C-83A1-F6EECF244321}">
                <p14:modId xmlns:p14="http://schemas.microsoft.com/office/powerpoint/2010/main" val="3700257367"/>
              </p:ext>
            </p:extLst>
          </p:nvPr>
        </p:nvGraphicFramePr>
        <p:xfrm>
          <a:off x="4284663" y="3385466"/>
          <a:ext cx="1293812" cy="1188720"/>
        </p:xfrm>
        <a:graphic>
          <a:graphicData uri="http://schemas.openxmlformats.org/drawingml/2006/table">
            <a:tbl>
              <a:tblPr/>
              <a:tblGrid>
                <a:gridCol w="455612">
                  <a:extLst>
                    <a:ext uri="{9D8B030D-6E8A-4147-A177-3AD203B41FA5}">
                      <a16:colId xmlns:a16="http://schemas.microsoft.com/office/drawing/2014/main" val="20000"/>
                    </a:ext>
                  </a:extLst>
                </a:gridCol>
                <a:gridCol w="43338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bl>
          </a:graphicData>
        </a:graphic>
      </p:graphicFrame>
      <p:sp>
        <p:nvSpPr>
          <p:cNvPr id="256083" name="Text Box 83"/>
          <p:cNvSpPr txBox="1">
            <a:spLocks noChangeArrowheads="1"/>
          </p:cNvSpPr>
          <p:nvPr/>
        </p:nvSpPr>
        <p:spPr bwMode="auto">
          <a:xfrm>
            <a:off x="3708401" y="4941888"/>
            <a:ext cx="3527896"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的元组中，第二个分量</a:t>
            </a:r>
            <a:r>
              <a:rPr kumimoji="1" lang="en-US" altLang="zh-CN" sz="2000" b="1" dirty="0">
                <a:solidFill>
                  <a:srgbClr val="000066"/>
                </a:solidFill>
                <a:latin typeface="宋体" pitchFamily="2" charset="-122"/>
              </a:rPr>
              <a:t>B</a:t>
            </a:r>
            <a:r>
              <a:rPr kumimoji="1" lang="zh-CN" altLang="en-US" sz="2000" b="1" dirty="0">
                <a:solidFill>
                  <a:srgbClr val="000066"/>
                </a:solidFill>
                <a:latin typeface="宋体" pitchFamily="2" charset="-122"/>
              </a:rPr>
              <a:t>中等于</a:t>
            </a:r>
            <a:r>
              <a:rPr kumimoji="1" lang="en-US" altLang="zh-CN" sz="2000" b="1" dirty="0">
                <a:solidFill>
                  <a:srgbClr val="000066"/>
                </a:solidFill>
                <a:latin typeface="宋体" pitchFamily="2" charset="-122"/>
              </a:rPr>
              <a:t>f</a:t>
            </a:r>
            <a:r>
              <a:rPr kumimoji="1" lang="zh-CN" altLang="en-US" sz="2000" b="1" dirty="0">
                <a:solidFill>
                  <a:srgbClr val="000066"/>
                </a:solidFill>
                <a:latin typeface="宋体" pitchFamily="2" charset="-122"/>
              </a:rPr>
              <a:t>的元组</a:t>
            </a:r>
            <a:r>
              <a:rPr kumimoji="1" lang="zh-CN" altLang="en-US" sz="2000" b="1" dirty="0" smtClean="0">
                <a:solidFill>
                  <a:srgbClr val="000066"/>
                </a:solidFill>
                <a:latin typeface="宋体" pitchFamily="2" charset="-122"/>
              </a:rPr>
              <a:t>集合</a:t>
            </a:r>
            <a:endParaRPr kumimoji="1" lang="zh-CN" altLang="en-US" sz="2000" b="1" dirty="0">
              <a:solidFill>
                <a:srgbClr val="000066"/>
              </a:solidFill>
              <a:latin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93"/>
                                        </p:tgtEl>
                                        <p:attrNameLst>
                                          <p:attrName>style.visibility</p:attrName>
                                        </p:attrNameLst>
                                      </p:cBhvr>
                                      <p:to>
                                        <p:strVal val="visible"/>
                                      </p:to>
                                    </p:set>
                                    <p:animEffect transition="in" filter="blinds(horizontal)">
                                      <p:cBhvr>
                                        <p:cTn id="7" dur="500"/>
                                        <p:tgtEl>
                                          <p:spTgt spid="2560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83"/>
                                        </p:tgtEl>
                                        <p:attrNameLst>
                                          <p:attrName>style.visibility</p:attrName>
                                        </p:attrNameLst>
                                      </p:cBhvr>
                                      <p:to>
                                        <p:strVal val="visible"/>
                                      </p:to>
                                    </p:set>
                                    <p:animEffect transition="in" filter="blinds(horizontal)">
                                      <p:cBhvr>
                                        <p:cTn id="10" dur="500"/>
                                        <p:tgtEl>
                                          <p:spTgt spid="25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8051" name="Rectangle 3"/>
          <p:cNvSpPr>
            <a:spLocks noGrp="1" noChangeArrowheads="1"/>
          </p:cNvSpPr>
          <p:nvPr>
            <p:ph type="body" sz="half" idx="1"/>
          </p:nvPr>
        </p:nvSpPr>
        <p:spPr>
          <a:xfrm>
            <a:off x="468313" y="1125538"/>
            <a:ext cx="8305800"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Arial" charset="0"/>
                <a:ea typeface="黑体" pitchFamily="2" charset="-122"/>
              </a:rPr>
              <a:t>例</a:t>
            </a:r>
            <a:r>
              <a:rPr lang="en-US" altLang="zh-CN" dirty="0">
                <a:latin typeface="Arial" charset="0"/>
                <a:ea typeface="黑体" pitchFamily="2" charset="-122"/>
              </a:rPr>
              <a:t>3</a:t>
            </a:r>
          </a:p>
        </p:txBody>
      </p:sp>
      <p:graphicFrame>
        <p:nvGraphicFramePr>
          <p:cNvPr id="258128" name="Group 80"/>
          <p:cNvGraphicFramePr>
            <a:graphicFrameLocks noGrp="1"/>
          </p:cNvGraphicFramePr>
          <p:nvPr>
            <p:ph sz="half" idx="2"/>
            <p:extLst>
              <p:ext uri="{D42A27DB-BD31-4B8C-83A1-F6EECF244321}">
                <p14:modId xmlns:p14="http://schemas.microsoft.com/office/powerpoint/2010/main" val="1687294259"/>
              </p:ext>
            </p:extLst>
          </p:nvPr>
        </p:nvGraphicFramePr>
        <p:xfrm>
          <a:off x="1281113" y="3284984"/>
          <a:ext cx="1331912" cy="2609852"/>
        </p:xfrm>
        <a:graphic>
          <a:graphicData uri="http://schemas.openxmlformats.org/drawingml/2006/table">
            <a:tbl>
              <a:tblPr/>
              <a:tblGrid>
                <a:gridCol w="468312">
                  <a:extLst>
                    <a:ext uri="{9D8B030D-6E8A-4147-A177-3AD203B41FA5}">
                      <a16:colId xmlns:a16="http://schemas.microsoft.com/office/drawing/2014/main" val="20000"/>
                    </a:ext>
                  </a:extLst>
                </a:gridCol>
                <a:gridCol w="446088">
                  <a:extLst>
                    <a:ext uri="{9D8B030D-6E8A-4147-A177-3AD203B41FA5}">
                      <a16:colId xmlns:a16="http://schemas.microsoft.com/office/drawing/2014/main" val="20001"/>
                    </a:ext>
                  </a:extLst>
                </a:gridCol>
                <a:gridCol w="417512">
                  <a:extLst>
                    <a:ext uri="{9D8B030D-6E8A-4147-A177-3AD203B41FA5}">
                      <a16:colId xmlns:a16="http://schemas.microsoft.com/office/drawing/2014/main" val="20002"/>
                    </a:ext>
                  </a:extLst>
                </a:gridCol>
              </a:tblGrid>
              <a:tr h="558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58078" name="Text Box 30"/>
          <p:cNvSpPr txBox="1">
            <a:spLocks noChangeArrowheads="1"/>
          </p:cNvSpPr>
          <p:nvPr/>
        </p:nvSpPr>
        <p:spPr bwMode="auto">
          <a:xfrm>
            <a:off x="1259632" y="2708275"/>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400" dirty="0">
                <a:solidFill>
                  <a:srgbClr val="000066"/>
                </a:solidFill>
                <a:latin typeface="Tahoma" pitchFamily="34" charset="0"/>
              </a:rPr>
              <a:t>R</a:t>
            </a:r>
            <a:r>
              <a:rPr kumimoji="1" lang="zh-CN" altLang="en-US" sz="2400" dirty="0">
                <a:solidFill>
                  <a:srgbClr val="000066"/>
                </a:solidFill>
                <a:latin typeface="Tahoma" pitchFamily="34" charset="0"/>
              </a:rPr>
              <a:t>关系</a:t>
            </a:r>
          </a:p>
        </p:txBody>
      </p:sp>
      <p:graphicFrame>
        <p:nvGraphicFramePr>
          <p:cNvPr id="258079" name="Object 31"/>
          <p:cNvGraphicFramePr>
            <a:graphicFrameLocks noGrp="1" noChangeAspect="1"/>
          </p:cNvGraphicFramePr>
          <p:nvPr>
            <p:ph sz="quarter" idx="3"/>
          </p:nvPr>
        </p:nvGraphicFramePr>
        <p:xfrm>
          <a:off x="2627313" y="2205038"/>
          <a:ext cx="3316287" cy="585787"/>
        </p:xfrm>
        <a:graphic>
          <a:graphicData uri="http://schemas.openxmlformats.org/presentationml/2006/ole">
            <mc:AlternateContent xmlns:mc="http://schemas.openxmlformats.org/markup-compatibility/2006">
              <mc:Choice xmlns:v="urn:schemas-microsoft-com:vml" Requires="v">
                <p:oleObj spid="_x0000_s258689" name="公式" r:id="rId4" imgW="1447560" imgH="203040" progId="Equation.3">
                  <p:embed/>
                </p:oleObj>
              </mc:Choice>
              <mc:Fallback>
                <p:oleObj name="公式" r:id="rId4" imgW="1447560" imgH="20304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205038"/>
                        <a:ext cx="3316287"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8098" name="Text Box 50"/>
          <p:cNvSpPr txBox="1">
            <a:spLocks noChangeArrowheads="1"/>
          </p:cNvSpPr>
          <p:nvPr/>
        </p:nvSpPr>
        <p:spPr bwMode="auto">
          <a:xfrm>
            <a:off x="3635524" y="5175597"/>
            <a:ext cx="3960812"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的元组中，第三个分量</a:t>
            </a:r>
            <a:r>
              <a:rPr kumimoji="1" lang="en-US" altLang="zh-CN" sz="2000" b="1" dirty="0">
                <a:solidFill>
                  <a:srgbClr val="000066"/>
                </a:solidFill>
                <a:latin typeface="宋体" pitchFamily="2" charset="-122"/>
              </a:rPr>
              <a:t>C</a:t>
            </a:r>
            <a:r>
              <a:rPr kumimoji="1" lang="zh-CN" altLang="en-US" sz="2000" b="1" dirty="0">
                <a:solidFill>
                  <a:srgbClr val="000066"/>
                </a:solidFill>
                <a:latin typeface="宋体" pitchFamily="2" charset="-122"/>
              </a:rPr>
              <a:t>中大于等于</a:t>
            </a:r>
            <a:r>
              <a:rPr kumimoji="1" lang="en-US" altLang="zh-CN" sz="2000" b="1" dirty="0">
                <a:solidFill>
                  <a:srgbClr val="000066"/>
                </a:solidFill>
                <a:latin typeface="宋体" pitchFamily="2" charset="-122"/>
              </a:rPr>
              <a:t>4</a:t>
            </a:r>
            <a:r>
              <a:rPr kumimoji="1" lang="zh-CN" altLang="en-US" sz="2000" b="1" dirty="0">
                <a:solidFill>
                  <a:srgbClr val="000066"/>
                </a:solidFill>
                <a:latin typeface="宋体" pitchFamily="2" charset="-122"/>
              </a:rPr>
              <a:t>的元组集合。</a:t>
            </a:r>
          </a:p>
        </p:txBody>
      </p:sp>
      <p:graphicFrame>
        <p:nvGraphicFramePr>
          <p:cNvPr id="258132" name="Group 84"/>
          <p:cNvGraphicFramePr>
            <a:graphicFrameLocks noGrp="1"/>
          </p:cNvGraphicFramePr>
          <p:nvPr>
            <p:extLst>
              <p:ext uri="{D42A27DB-BD31-4B8C-83A1-F6EECF244321}">
                <p14:modId xmlns:p14="http://schemas.microsoft.com/office/powerpoint/2010/main" val="3822496504"/>
              </p:ext>
            </p:extLst>
          </p:nvPr>
        </p:nvGraphicFramePr>
        <p:xfrm>
          <a:off x="4427538" y="3284984"/>
          <a:ext cx="1293812" cy="1621155"/>
        </p:xfrm>
        <a:graphic>
          <a:graphicData uri="http://schemas.openxmlformats.org/drawingml/2006/table">
            <a:tbl>
              <a:tblPr/>
              <a:tblGrid>
                <a:gridCol w="455612">
                  <a:extLst>
                    <a:ext uri="{9D8B030D-6E8A-4147-A177-3AD203B41FA5}">
                      <a16:colId xmlns:a16="http://schemas.microsoft.com/office/drawing/2014/main" val="20000"/>
                    </a:ext>
                  </a:extLst>
                </a:gridCol>
                <a:gridCol w="433388">
                  <a:extLst>
                    <a:ext uri="{9D8B030D-6E8A-4147-A177-3AD203B41FA5}">
                      <a16:colId xmlns:a16="http://schemas.microsoft.com/office/drawing/2014/main" val="20001"/>
                    </a:ext>
                  </a:extLst>
                </a:gridCol>
                <a:gridCol w="404812">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098"/>
                                        </p:tgtEl>
                                        <p:attrNameLst>
                                          <p:attrName>style.visibility</p:attrName>
                                        </p:attrNameLst>
                                      </p:cBhvr>
                                      <p:to>
                                        <p:strVal val="visible"/>
                                      </p:to>
                                    </p:set>
                                    <p:animEffect transition="in" filter="blinds(horizontal)">
                                      <p:cBhvr>
                                        <p:cTn id="7" dur="500"/>
                                        <p:tgtEl>
                                          <p:spTgt spid="258098"/>
                                        </p:tgtEl>
                                      </p:cBhvr>
                                    </p:animEffect>
                                  </p:childTnLst>
                                </p:cTn>
                              </p:par>
                              <p:par>
                                <p:cTn id="8" presetID="3" presetClass="entr" presetSubtype="10" fill="hold" nodeType="withEffect">
                                  <p:stCondLst>
                                    <p:cond delay="0"/>
                                  </p:stCondLst>
                                  <p:childTnLst>
                                    <p:set>
                                      <p:cBhvr>
                                        <p:cTn id="9" dur="1" fill="hold">
                                          <p:stCondLst>
                                            <p:cond delay="0"/>
                                          </p:stCondLst>
                                        </p:cTn>
                                        <p:tgtEl>
                                          <p:spTgt spid="258132"/>
                                        </p:tgtEl>
                                        <p:attrNameLst>
                                          <p:attrName>style.visibility</p:attrName>
                                        </p:attrNameLst>
                                      </p:cBhvr>
                                      <p:to>
                                        <p:strVal val="visible"/>
                                      </p:to>
                                    </p:set>
                                    <p:animEffect transition="in" filter="blinds(horizontal)">
                                      <p:cBhvr>
                                        <p:cTn id="10" dur="500"/>
                                        <p:tgtEl>
                                          <p:spTgt spid="25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98"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0099" name="Rectangle 3"/>
          <p:cNvSpPr>
            <a:spLocks noGrp="1" noChangeArrowheads="1"/>
          </p:cNvSpPr>
          <p:nvPr>
            <p:ph type="body" sz="half" idx="1"/>
          </p:nvPr>
        </p:nvSpPr>
        <p:spPr>
          <a:xfrm>
            <a:off x="468313" y="1196975"/>
            <a:ext cx="8305800" cy="4953000"/>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元组关系演算表示关系代数的五种基本运算</a:t>
            </a:r>
          </a:p>
          <a:p>
            <a:pPr lvl="2"/>
            <a:r>
              <a:rPr lang="zh-CN" altLang="en-US" dirty="0">
                <a:latin typeface="Arial" charset="0"/>
                <a:ea typeface="黑体" pitchFamily="2" charset="-122"/>
              </a:rPr>
              <a:t>例</a:t>
            </a:r>
            <a:r>
              <a:rPr lang="en-US" altLang="zh-CN" dirty="0">
                <a:latin typeface="Arial" charset="0"/>
                <a:ea typeface="黑体" pitchFamily="2" charset="-122"/>
              </a:rPr>
              <a:t>4</a:t>
            </a:r>
            <a:endParaRPr lang="en-US" altLang="zh-CN" sz="2200" dirty="0">
              <a:latin typeface="Arial" charset="0"/>
              <a:ea typeface="黑体" pitchFamily="2" charset="-122"/>
            </a:endParaRPr>
          </a:p>
          <a:p>
            <a:pPr lvl="2"/>
            <a:endParaRPr lang="en-US" altLang="zh-CN" sz="2200" dirty="0">
              <a:latin typeface="Arial" charset="0"/>
              <a:ea typeface="黑体" pitchFamily="2" charset="-122"/>
            </a:endParaRPr>
          </a:p>
        </p:txBody>
      </p:sp>
      <p:graphicFrame>
        <p:nvGraphicFramePr>
          <p:cNvPr id="260182" name="Group 86"/>
          <p:cNvGraphicFramePr>
            <a:graphicFrameLocks noGrp="1"/>
          </p:cNvGraphicFramePr>
          <p:nvPr>
            <p:ph sz="half" idx="2"/>
            <p:extLst>
              <p:ext uri="{D42A27DB-BD31-4B8C-83A1-F6EECF244321}">
                <p14:modId xmlns:p14="http://schemas.microsoft.com/office/powerpoint/2010/main" val="42138470"/>
              </p:ext>
            </p:extLst>
          </p:nvPr>
        </p:nvGraphicFramePr>
        <p:xfrm>
          <a:off x="1117600" y="3433091"/>
          <a:ext cx="1293813" cy="2516189"/>
        </p:xfrm>
        <a:graphic>
          <a:graphicData uri="http://schemas.openxmlformats.org/drawingml/2006/table">
            <a:tbl>
              <a:tblPr/>
              <a:tblGrid>
                <a:gridCol w="455613">
                  <a:extLst>
                    <a:ext uri="{9D8B030D-6E8A-4147-A177-3AD203B41FA5}">
                      <a16:colId xmlns:a16="http://schemas.microsoft.com/office/drawing/2014/main" val="20000"/>
                    </a:ext>
                  </a:extLst>
                </a:gridCol>
                <a:gridCol w="433387">
                  <a:extLst>
                    <a:ext uri="{9D8B030D-6E8A-4147-A177-3AD203B41FA5}">
                      <a16:colId xmlns:a16="http://schemas.microsoft.com/office/drawing/2014/main" val="20001"/>
                    </a:ext>
                  </a:extLst>
                </a:gridCol>
                <a:gridCol w="404813">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97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60126" name="Text Box 30"/>
          <p:cNvSpPr txBox="1">
            <a:spLocks noChangeArrowheads="1"/>
          </p:cNvSpPr>
          <p:nvPr/>
        </p:nvSpPr>
        <p:spPr bwMode="auto">
          <a:xfrm>
            <a:off x="1115616" y="292417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关系</a:t>
            </a:r>
          </a:p>
        </p:txBody>
      </p:sp>
      <p:sp>
        <p:nvSpPr>
          <p:cNvPr id="260127" name="Text Box 31"/>
          <p:cNvSpPr txBox="1">
            <a:spLocks noChangeArrowheads="1"/>
          </p:cNvSpPr>
          <p:nvPr/>
        </p:nvSpPr>
        <p:spPr bwMode="auto">
          <a:xfrm>
            <a:off x="2915841" y="2924175"/>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关系</a:t>
            </a:r>
          </a:p>
        </p:txBody>
      </p:sp>
      <p:graphicFrame>
        <p:nvGraphicFramePr>
          <p:cNvPr id="260214" name="Group 118"/>
          <p:cNvGraphicFramePr>
            <a:graphicFrameLocks noGrp="1"/>
          </p:cNvGraphicFramePr>
          <p:nvPr>
            <p:extLst>
              <p:ext uri="{D42A27DB-BD31-4B8C-83A1-F6EECF244321}">
                <p14:modId xmlns:p14="http://schemas.microsoft.com/office/powerpoint/2010/main" val="226392823"/>
              </p:ext>
            </p:extLst>
          </p:nvPr>
        </p:nvGraphicFramePr>
        <p:xfrm>
          <a:off x="2771775" y="3433091"/>
          <a:ext cx="1368425" cy="1981200"/>
        </p:xfrm>
        <a:graphic>
          <a:graphicData uri="http://schemas.openxmlformats.org/drawingml/2006/table">
            <a:tbl>
              <a:tblPr/>
              <a:tblGrid>
                <a:gridCol w="482600">
                  <a:extLst>
                    <a:ext uri="{9D8B030D-6E8A-4147-A177-3AD203B41FA5}">
                      <a16:colId xmlns:a16="http://schemas.microsoft.com/office/drawing/2014/main" val="20000"/>
                    </a:ext>
                  </a:extLst>
                </a:gridCol>
                <a:gridCol w="403225">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60156" name="Object 60"/>
          <p:cNvGraphicFramePr>
            <a:graphicFrameLocks noGrp="1" noChangeAspect="1"/>
          </p:cNvGraphicFramePr>
          <p:nvPr>
            <p:ph sz="quarter" idx="3"/>
          </p:nvPr>
        </p:nvGraphicFramePr>
        <p:xfrm>
          <a:off x="2843213" y="2276475"/>
          <a:ext cx="2881312" cy="579438"/>
        </p:xfrm>
        <a:graphic>
          <a:graphicData uri="http://schemas.openxmlformats.org/presentationml/2006/ole">
            <mc:AlternateContent xmlns:mc="http://schemas.openxmlformats.org/markup-compatibility/2006">
              <mc:Choice xmlns:v="urn:schemas-microsoft-com:vml" Requires="v">
                <p:oleObj spid="_x0000_s260772" name="公式" r:id="rId4" imgW="1269720" imgH="203040" progId="Equation.3">
                  <p:embed/>
                </p:oleObj>
              </mc:Choice>
              <mc:Fallback>
                <p:oleObj name="公式" r:id="rId4" imgW="1269720" imgH="203040" progId="Equation.3">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276475"/>
                        <a:ext cx="2881312"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79" name="Text Box 83"/>
          <p:cNvSpPr txBox="1">
            <a:spLocks noChangeArrowheads="1"/>
          </p:cNvSpPr>
          <p:nvPr/>
        </p:nvSpPr>
        <p:spPr bwMode="auto">
          <a:xfrm>
            <a:off x="4499992" y="4941168"/>
            <a:ext cx="3744093" cy="707886"/>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000" b="1" dirty="0">
                <a:solidFill>
                  <a:srgbClr val="000066"/>
                </a:solidFill>
                <a:latin typeface="宋体" pitchFamily="2" charset="-122"/>
              </a:rPr>
              <a:t>属于</a:t>
            </a: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的元组且属于</a:t>
            </a: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的</a:t>
            </a:r>
            <a:r>
              <a:rPr kumimoji="1" lang="zh-CN" altLang="en-US" sz="2000" b="1" dirty="0" smtClean="0">
                <a:solidFill>
                  <a:srgbClr val="000066"/>
                </a:solidFill>
                <a:latin typeface="宋体" pitchFamily="2" charset="-122"/>
              </a:rPr>
              <a:t>元组</a:t>
            </a:r>
            <a:r>
              <a:rPr kumimoji="1" lang="zh-CN" altLang="en-US" sz="2000" b="1" dirty="0">
                <a:solidFill>
                  <a:srgbClr val="000066"/>
                </a:solidFill>
                <a:latin typeface="宋体" pitchFamily="2" charset="-122"/>
              </a:rPr>
              <a:t>，即 </a:t>
            </a:r>
            <a:r>
              <a:rPr kumimoji="1" lang="en-US" altLang="zh-CN" sz="2000" b="1" dirty="0">
                <a:solidFill>
                  <a:srgbClr val="000066"/>
                </a:solidFill>
                <a:latin typeface="宋体" pitchFamily="2" charset="-122"/>
              </a:rPr>
              <a:t>(d,b,4</a:t>
            </a:r>
            <a:r>
              <a:rPr kumimoji="1" lang="en-US" altLang="zh-CN" sz="2000" b="1" dirty="0" smtClean="0">
                <a:solidFill>
                  <a:srgbClr val="000066"/>
                </a:solidFill>
                <a:latin typeface="宋体" pitchFamily="2" charset="-122"/>
              </a:rPr>
              <a:t>)</a:t>
            </a:r>
            <a:endParaRPr kumimoji="1" lang="zh-CN" altLang="en-US" sz="2000" b="1" dirty="0">
              <a:solidFill>
                <a:srgbClr val="000066"/>
              </a:solidFill>
              <a:latin typeface="宋体" pitchFamily="2" charset="-122"/>
            </a:endParaRPr>
          </a:p>
        </p:txBody>
      </p:sp>
      <p:graphicFrame>
        <p:nvGraphicFramePr>
          <p:cNvPr id="260215" name="Group 119"/>
          <p:cNvGraphicFramePr>
            <a:graphicFrameLocks noGrp="1"/>
          </p:cNvGraphicFramePr>
          <p:nvPr>
            <p:extLst>
              <p:ext uri="{D42A27DB-BD31-4B8C-83A1-F6EECF244321}">
                <p14:modId xmlns:p14="http://schemas.microsoft.com/office/powerpoint/2010/main" val="2678916416"/>
              </p:ext>
            </p:extLst>
          </p:nvPr>
        </p:nvGraphicFramePr>
        <p:xfrm>
          <a:off x="5219700" y="3433091"/>
          <a:ext cx="1293813" cy="793115"/>
        </p:xfrm>
        <a:graphic>
          <a:graphicData uri="http://schemas.openxmlformats.org/drawingml/2006/table">
            <a:tbl>
              <a:tblPr/>
              <a:tblGrid>
                <a:gridCol w="455613">
                  <a:extLst>
                    <a:ext uri="{9D8B030D-6E8A-4147-A177-3AD203B41FA5}">
                      <a16:colId xmlns:a16="http://schemas.microsoft.com/office/drawing/2014/main" val="20000"/>
                    </a:ext>
                  </a:extLst>
                </a:gridCol>
                <a:gridCol w="433387">
                  <a:extLst>
                    <a:ext uri="{9D8B030D-6E8A-4147-A177-3AD203B41FA5}">
                      <a16:colId xmlns:a16="http://schemas.microsoft.com/office/drawing/2014/main" val="20001"/>
                    </a:ext>
                  </a:extLst>
                </a:gridCol>
                <a:gridCol w="404813">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4</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0215"/>
                                        </p:tgtEl>
                                        <p:attrNameLst>
                                          <p:attrName>style.visibility</p:attrName>
                                        </p:attrNameLst>
                                      </p:cBhvr>
                                      <p:to>
                                        <p:strVal val="visible"/>
                                      </p:to>
                                    </p:set>
                                    <p:animEffect transition="in" filter="blinds(horizontal)">
                                      <p:cBhvr>
                                        <p:cTn id="7" dur="500"/>
                                        <p:tgtEl>
                                          <p:spTgt spid="26021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60179"/>
                                        </p:tgtEl>
                                        <p:attrNameLst>
                                          <p:attrName>style.visibility</p:attrName>
                                        </p:attrNameLst>
                                      </p:cBhvr>
                                      <p:to>
                                        <p:strVal val="visible"/>
                                      </p:to>
                                    </p:set>
                                    <p:animEffect transition="in" filter="blinds(horizontal)">
                                      <p:cBhvr>
                                        <p:cTn id="11" dur="500"/>
                                        <p:tgtEl>
                                          <p:spTgt spid="26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79"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1907" name="Rectangle 3"/>
          <p:cNvSpPr>
            <a:spLocks noGrp="1" noChangeArrowheads="1"/>
          </p:cNvSpPr>
          <p:nvPr>
            <p:ph type="body" sz="half" idx="1"/>
          </p:nvPr>
        </p:nvSpPr>
        <p:spPr>
          <a:xfrm>
            <a:off x="395288" y="1125538"/>
            <a:ext cx="8532812" cy="5157787"/>
          </a:xfrm>
        </p:spPr>
        <p:txBody>
          <a:bodyPr/>
          <a:lstStyle/>
          <a:p>
            <a:r>
              <a:rPr lang="zh-CN" altLang="en-US" dirty="0">
                <a:latin typeface="宋体" pitchFamily="2" charset="-122"/>
              </a:rPr>
              <a:t>关系演算</a:t>
            </a:r>
            <a:endParaRPr lang="zh-CN" altLang="en-US" sz="2800" dirty="0">
              <a:latin typeface="宋体" pitchFamily="2" charset="-122"/>
            </a:endParaRPr>
          </a:p>
          <a:p>
            <a:pPr lvl="1"/>
            <a:r>
              <a:rPr lang="zh-CN" altLang="en-US" dirty="0">
                <a:latin typeface="宋体" pitchFamily="2" charset="-122"/>
              </a:rPr>
              <a:t>域关系演算</a:t>
            </a:r>
          </a:p>
          <a:p>
            <a:pPr lvl="2"/>
            <a:r>
              <a:rPr lang="zh-CN" altLang="en-US" dirty="0">
                <a:latin typeface="宋体" pitchFamily="2" charset="-122"/>
              </a:rPr>
              <a:t>域关系演算与元组关系演算类似，不同的是公式中的变量不是元组变量而是</a:t>
            </a:r>
            <a:r>
              <a:rPr lang="zh-CN" altLang="en-US" dirty="0">
                <a:solidFill>
                  <a:srgbClr val="FF0000"/>
                </a:solidFill>
                <a:latin typeface="宋体" pitchFamily="2" charset="-122"/>
              </a:rPr>
              <a:t>表示元组变量中各分量的域变量</a:t>
            </a:r>
          </a:p>
          <a:p>
            <a:pPr lvl="2"/>
            <a:r>
              <a:rPr lang="zh-CN" altLang="en-US" dirty="0">
                <a:latin typeface="宋体" pitchFamily="2" charset="-122"/>
              </a:rPr>
              <a:t>域关系演算表达式的一般形式是：</a:t>
            </a:r>
          </a:p>
          <a:p>
            <a:pPr lvl="3">
              <a:buFont typeface="Wingdings" pitchFamily="2" charset="2"/>
              <a:buNone/>
            </a:pPr>
            <a:r>
              <a:rPr lang="zh-CN" altLang="en-US" dirty="0">
                <a:latin typeface="宋体" pitchFamily="2" charset="-122"/>
              </a:rPr>
              <a:t>     </a:t>
            </a:r>
            <a:r>
              <a:rPr lang="en-US" altLang="zh-CN" dirty="0">
                <a:latin typeface="宋体" pitchFamily="2" charset="-122"/>
              </a:rPr>
              <a:t>{t</a:t>
            </a:r>
            <a:r>
              <a:rPr lang="en-US" altLang="zh-CN" baseline="-25000" dirty="0">
                <a:latin typeface="宋体" pitchFamily="2" charset="-122"/>
              </a:rPr>
              <a:t>1</a:t>
            </a:r>
            <a:r>
              <a:rPr lang="en-US" altLang="zh-CN" dirty="0">
                <a:latin typeface="宋体" pitchFamily="2" charset="-122"/>
              </a:rPr>
              <a:t>,t</a:t>
            </a:r>
            <a:r>
              <a:rPr lang="en-US" altLang="zh-CN" baseline="-25000" dirty="0">
                <a:latin typeface="宋体" pitchFamily="2" charset="-122"/>
              </a:rPr>
              <a:t>2</a:t>
            </a:r>
            <a:r>
              <a:rPr lang="en-US" altLang="zh-CN" dirty="0">
                <a:latin typeface="宋体" pitchFamily="2" charset="-122"/>
              </a:rPr>
              <a:t>,…,</a:t>
            </a:r>
            <a:r>
              <a:rPr lang="en-US" altLang="zh-CN" dirty="0" err="1">
                <a:latin typeface="宋体" pitchFamily="2" charset="-122"/>
              </a:rPr>
              <a:t>t</a:t>
            </a:r>
            <a:r>
              <a:rPr lang="en-US" altLang="zh-CN" baseline="-25000" dirty="0" err="1">
                <a:latin typeface="宋体" pitchFamily="2" charset="-122"/>
              </a:rPr>
              <a:t>k</a:t>
            </a:r>
            <a:r>
              <a:rPr lang="en-US" altLang="zh-CN" dirty="0">
                <a:latin typeface="宋体" pitchFamily="2" charset="-122"/>
              </a:rPr>
              <a:t>|</a:t>
            </a:r>
            <a:r>
              <a:rPr lang="el-GR" altLang="zh-CN" dirty="0">
                <a:latin typeface="宋体" pitchFamily="2" charset="-122"/>
              </a:rPr>
              <a:t>φ</a:t>
            </a:r>
            <a:r>
              <a:rPr lang="en-US" altLang="zh-CN" dirty="0">
                <a:latin typeface="宋体" pitchFamily="2" charset="-122"/>
              </a:rPr>
              <a:t>(t</a:t>
            </a:r>
            <a:r>
              <a:rPr lang="en-US" altLang="zh-CN" baseline="-25000" dirty="0">
                <a:latin typeface="宋体" pitchFamily="2" charset="-122"/>
              </a:rPr>
              <a:t>1</a:t>
            </a:r>
            <a:r>
              <a:rPr lang="en-US" altLang="zh-CN" dirty="0">
                <a:latin typeface="宋体" pitchFamily="2" charset="-122"/>
              </a:rPr>
              <a:t>,t</a:t>
            </a:r>
            <a:r>
              <a:rPr lang="en-US" altLang="zh-CN" baseline="-25000" dirty="0">
                <a:latin typeface="宋体" pitchFamily="2" charset="-122"/>
              </a:rPr>
              <a:t>2</a:t>
            </a:r>
            <a:r>
              <a:rPr lang="en-US" altLang="zh-CN" dirty="0">
                <a:latin typeface="宋体" pitchFamily="2" charset="-122"/>
              </a:rPr>
              <a:t>,…,</a:t>
            </a:r>
            <a:r>
              <a:rPr lang="en-US" altLang="zh-CN" dirty="0" err="1">
                <a:latin typeface="宋体" pitchFamily="2" charset="-122"/>
              </a:rPr>
              <a:t>t</a:t>
            </a:r>
            <a:r>
              <a:rPr lang="en-US" altLang="zh-CN" baseline="-25000" dirty="0" err="1">
                <a:latin typeface="宋体" pitchFamily="2" charset="-122"/>
              </a:rPr>
              <a:t>k</a:t>
            </a:r>
            <a:r>
              <a:rPr lang="en-US" altLang="zh-CN" dirty="0">
                <a:latin typeface="宋体" pitchFamily="2" charset="-122"/>
              </a:rPr>
              <a:t>)}</a:t>
            </a:r>
          </a:p>
          <a:p>
            <a:pPr lvl="3"/>
            <a:r>
              <a:rPr lang="zh-CN" altLang="en-US" dirty="0">
                <a:latin typeface="宋体" pitchFamily="2" charset="-122"/>
              </a:rPr>
              <a:t>其中</a:t>
            </a:r>
          </a:p>
          <a:p>
            <a:pPr lvl="4"/>
            <a:r>
              <a:rPr lang="en-US" altLang="zh-CN" dirty="0">
                <a:latin typeface="宋体" pitchFamily="2" charset="-122"/>
              </a:rPr>
              <a:t>t</a:t>
            </a:r>
            <a:r>
              <a:rPr lang="en-US" altLang="zh-CN" baseline="-25000" dirty="0">
                <a:latin typeface="宋体" pitchFamily="2" charset="-122"/>
              </a:rPr>
              <a:t>1</a:t>
            </a:r>
            <a:r>
              <a:rPr lang="en-US" altLang="zh-CN" dirty="0">
                <a:latin typeface="宋体" pitchFamily="2" charset="-122"/>
              </a:rPr>
              <a:t>,t</a:t>
            </a:r>
            <a:r>
              <a:rPr lang="en-US" altLang="zh-CN" baseline="-25000" dirty="0">
                <a:latin typeface="宋体" pitchFamily="2" charset="-122"/>
              </a:rPr>
              <a:t>2</a:t>
            </a:r>
            <a:r>
              <a:rPr lang="en-US" altLang="zh-CN" dirty="0">
                <a:latin typeface="宋体" pitchFamily="2" charset="-122"/>
              </a:rPr>
              <a:t>,…,</a:t>
            </a:r>
            <a:r>
              <a:rPr lang="en-US" altLang="zh-CN" dirty="0" err="1">
                <a:latin typeface="宋体" pitchFamily="2" charset="-122"/>
              </a:rPr>
              <a:t>t</a:t>
            </a:r>
            <a:r>
              <a:rPr lang="en-US" altLang="zh-CN" baseline="-25000" dirty="0" err="1">
                <a:latin typeface="宋体" pitchFamily="2" charset="-122"/>
              </a:rPr>
              <a:t>k</a:t>
            </a:r>
            <a:r>
              <a:rPr lang="zh-CN" altLang="en-US" dirty="0">
                <a:latin typeface="宋体" pitchFamily="2" charset="-122"/>
              </a:rPr>
              <a:t>是元组变量</a:t>
            </a:r>
            <a:r>
              <a:rPr lang="en-US" altLang="zh-CN" dirty="0">
                <a:latin typeface="宋体" pitchFamily="2" charset="-122"/>
              </a:rPr>
              <a:t>t</a:t>
            </a:r>
            <a:r>
              <a:rPr lang="zh-CN" altLang="en-US" dirty="0">
                <a:latin typeface="宋体" pitchFamily="2" charset="-122"/>
              </a:rPr>
              <a:t>的各个分量，都称为域变量</a:t>
            </a:r>
          </a:p>
          <a:p>
            <a:pPr lvl="4"/>
            <a:r>
              <a:rPr lang="el-GR" altLang="zh-CN" dirty="0">
                <a:latin typeface="宋体" pitchFamily="2" charset="-122"/>
              </a:rPr>
              <a:t>φ</a:t>
            </a:r>
            <a:r>
              <a:rPr lang="zh-CN" altLang="en-US" dirty="0">
                <a:latin typeface="宋体" pitchFamily="2" charset="-122"/>
              </a:rPr>
              <a:t>是一个公式，由</a:t>
            </a:r>
            <a:r>
              <a:rPr lang="zh-CN" altLang="en-US" dirty="0">
                <a:solidFill>
                  <a:srgbClr val="FF0000"/>
                </a:solidFill>
                <a:latin typeface="宋体" pitchFamily="2" charset="-122"/>
              </a:rPr>
              <a:t>原子公式</a:t>
            </a:r>
            <a:r>
              <a:rPr lang="zh-CN" altLang="en-US" dirty="0">
                <a:latin typeface="宋体" pitchFamily="2" charset="-122"/>
              </a:rPr>
              <a:t>和各种运算符构成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dissolve">
                                      <p:cBhvr>
                                        <p:cTn id="7" dur="500"/>
                                        <p:tgtEl>
                                          <p:spTgt spid="25190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51907">
                                            <p:txEl>
                                              <p:pRg st="1" end="1"/>
                                            </p:txEl>
                                          </p:spTgt>
                                        </p:tgtEl>
                                        <p:attrNameLst>
                                          <p:attrName>style.visibility</p:attrName>
                                        </p:attrNameLst>
                                      </p:cBhvr>
                                      <p:to>
                                        <p:strVal val="visible"/>
                                      </p:to>
                                    </p:set>
                                    <p:animEffect transition="in" filter="dissolve">
                                      <p:cBhvr>
                                        <p:cTn id="10" dur="500"/>
                                        <p:tgtEl>
                                          <p:spTgt spid="25190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1907">
                                            <p:txEl>
                                              <p:pRg st="2" end="2"/>
                                            </p:txEl>
                                          </p:spTgt>
                                        </p:tgtEl>
                                        <p:attrNameLst>
                                          <p:attrName>style.visibility</p:attrName>
                                        </p:attrNameLst>
                                      </p:cBhvr>
                                      <p:to>
                                        <p:strVal val="visible"/>
                                      </p:to>
                                    </p:set>
                                    <p:animEffect transition="in" filter="dissolve">
                                      <p:cBhvr>
                                        <p:cTn id="13" dur="500"/>
                                        <p:tgtEl>
                                          <p:spTgt spid="25190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51907">
                                            <p:txEl>
                                              <p:pRg st="3" end="3"/>
                                            </p:txEl>
                                          </p:spTgt>
                                        </p:tgtEl>
                                        <p:attrNameLst>
                                          <p:attrName>style.visibility</p:attrName>
                                        </p:attrNameLst>
                                      </p:cBhvr>
                                      <p:to>
                                        <p:strVal val="visible"/>
                                      </p:to>
                                    </p:set>
                                    <p:animEffect transition="in" filter="dissolve">
                                      <p:cBhvr>
                                        <p:cTn id="16" dur="500"/>
                                        <p:tgtEl>
                                          <p:spTgt spid="25190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1907">
                                            <p:txEl>
                                              <p:pRg st="4" end="4"/>
                                            </p:txEl>
                                          </p:spTgt>
                                        </p:tgtEl>
                                        <p:attrNameLst>
                                          <p:attrName>style.visibility</p:attrName>
                                        </p:attrNameLst>
                                      </p:cBhvr>
                                      <p:to>
                                        <p:strVal val="visible"/>
                                      </p:to>
                                    </p:set>
                                    <p:animEffect transition="in" filter="dissolve">
                                      <p:cBhvr>
                                        <p:cTn id="19" dur="500"/>
                                        <p:tgtEl>
                                          <p:spTgt spid="25190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51907">
                                            <p:txEl>
                                              <p:pRg st="5" end="5"/>
                                            </p:txEl>
                                          </p:spTgt>
                                        </p:tgtEl>
                                        <p:attrNameLst>
                                          <p:attrName>style.visibility</p:attrName>
                                        </p:attrNameLst>
                                      </p:cBhvr>
                                      <p:to>
                                        <p:strVal val="visible"/>
                                      </p:to>
                                    </p:set>
                                    <p:animEffect transition="in" filter="dissolve">
                                      <p:cBhvr>
                                        <p:cTn id="22" dur="500"/>
                                        <p:tgtEl>
                                          <p:spTgt spid="251907">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51907">
                                            <p:txEl>
                                              <p:pRg st="6" end="6"/>
                                            </p:txEl>
                                          </p:spTgt>
                                        </p:tgtEl>
                                        <p:attrNameLst>
                                          <p:attrName>style.visibility</p:attrName>
                                        </p:attrNameLst>
                                      </p:cBhvr>
                                      <p:to>
                                        <p:strVal val="visible"/>
                                      </p:to>
                                    </p:set>
                                    <p:animEffect transition="in" filter="dissolve">
                                      <p:cBhvr>
                                        <p:cTn id="25" dur="500"/>
                                        <p:tgtEl>
                                          <p:spTgt spid="251907">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51907">
                                            <p:txEl>
                                              <p:pRg st="7" end="7"/>
                                            </p:txEl>
                                          </p:spTgt>
                                        </p:tgtEl>
                                        <p:attrNameLst>
                                          <p:attrName>style.visibility</p:attrName>
                                        </p:attrNameLst>
                                      </p:cBhvr>
                                      <p:to>
                                        <p:strVal val="visible"/>
                                      </p:to>
                                    </p:set>
                                    <p:animEffect transition="in" filter="dissolve">
                                      <p:cBhvr>
                                        <p:cTn id="28" dur="500"/>
                                        <p:tgtEl>
                                          <p:spTgt spid="251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2147" name="Rectangle 3"/>
          <p:cNvSpPr>
            <a:spLocks noGrp="1" noChangeArrowheads="1"/>
          </p:cNvSpPr>
          <p:nvPr>
            <p:ph type="body" sz="half" idx="1"/>
          </p:nvPr>
        </p:nvSpPr>
        <p:spPr>
          <a:xfrm>
            <a:off x="107504" y="1125538"/>
            <a:ext cx="8784976" cy="5157787"/>
          </a:xfrm>
        </p:spPr>
        <p:txBody>
          <a:bodyPr/>
          <a:lstStyle/>
          <a:p>
            <a:pPr>
              <a:lnSpc>
                <a:spcPct val="80000"/>
              </a:lnSpc>
            </a:pPr>
            <a:r>
              <a:rPr lang="zh-CN" altLang="en-US" dirty="0">
                <a:latin typeface="宋体" pitchFamily="2" charset="-122"/>
              </a:rPr>
              <a:t>关系演算</a:t>
            </a:r>
          </a:p>
          <a:p>
            <a:pPr lvl="1">
              <a:lnSpc>
                <a:spcPct val="80000"/>
              </a:lnSpc>
            </a:pPr>
            <a:r>
              <a:rPr lang="zh-CN" altLang="en-US" dirty="0">
                <a:latin typeface="宋体" pitchFamily="2" charset="-122"/>
              </a:rPr>
              <a:t>域关系演算</a:t>
            </a:r>
          </a:p>
          <a:p>
            <a:pPr lvl="2">
              <a:lnSpc>
                <a:spcPct val="80000"/>
              </a:lnSpc>
            </a:pPr>
            <a:r>
              <a:rPr lang="zh-CN" altLang="en-US" dirty="0">
                <a:latin typeface="宋体" pitchFamily="2" charset="-122"/>
              </a:rPr>
              <a:t>原子公式的三种形式</a:t>
            </a:r>
          </a:p>
          <a:p>
            <a:pPr lvl="3"/>
            <a:r>
              <a:rPr lang="en-US" altLang="zh-CN" dirty="0">
                <a:latin typeface="宋体" pitchFamily="2" charset="-122"/>
              </a:rPr>
              <a:t>R(t</a:t>
            </a:r>
            <a:r>
              <a:rPr lang="en-US" altLang="zh-CN" baseline="-25000" dirty="0">
                <a:latin typeface="宋体" pitchFamily="2" charset="-122"/>
              </a:rPr>
              <a:t>1</a:t>
            </a:r>
            <a:r>
              <a:rPr lang="en-US" altLang="zh-CN" dirty="0">
                <a:latin typeface="宋体" pitchFamily="2" charset="-122"/>
              </a:rPr>
              <a:t>,t</a:t>
            </a:r>
            <a:r>
              <a:rPr lang="en-US" altLang="zh-CN" baseline="-25000" dirty="0">
                <a:latin typeface="宋体" pitchFamily="2" charset="-122"/>
              </a:rPr>
              <a:t>2</a:t>
            </a:r>
            <a:r>
              <a:rPr lang="en-US" altLang="zh-CN" dirty="0">
                <a:latin typeface="宋体" pitchFamily="2" charset="-122"/>
              </a:rPr>
              <a:t>,…,</a:t>
            </a:r>
            <a:r>
              <a:rPr lang="en-US" altLang="zh-CN" dirty="0" err="1">
                <a:latin typeface="宋体" pitchFamily="2" charset="-122"/>
              </a:rPr>
              <a:t>t</a:t>
            </a:r>
            <a:r>
              <a:rPr lang="en-US" altLang="zh-CN" baseline="-25000" dirty="0" err="1">
                <a:latin typeface="宋体" pitchFamily="2" charset="-122"/>
              </a:rPr>
              <a:t>k</a:t>
            </a:r>
            <a:r>
              <a:rPr lang="en-US" altLang="zh-CN" dirty="0">
                <a:latin typeface="宋体" pitchFamily="2" charset="-122"/>
              </a:rPr>
              <a:t>)</a:t>
            </a:r>
          </a:p>
          <a:p>
            <a:pPr lvl="4"/>
            <a:r>
              <a:rPr lang="en-US" altLang="zh-CN" dirty="0">
                <a:latin typeface="宋体" pitchFamily="2" charset="-122"/>
              </a:rPr>
              <a:t>R</a:t>
            </a:r>
            <a:r>
              <a:rPr lang="zh-CN" altLang="en-US" dirty="0">
                <a:latin typeface="宋体" pitchFamily="2" charset="-122"/>
              </a:rPr>
              <a:t>是</a:t>
            </a:r>
            <a:r>
              <a:rPr lang="en-US" altLang="zh-CN" dirty="0">
                <a:latin typeface="宋体" pitchFamily="2" charset="-122"/>
              </a:rPr>
              <a:t>k</a:t>
            </a:r>
            <a:r>
              <a:rPr lang="zh-CN" altLang="en-US" dirty="0">
                <a:latin typeface="宋体" pitchFamily="2" charset="-122"/>
              </a:rPr>
              <a:t>目关系，</a:t>
            </a:r>
            <a:r>
              <a:rPr lang="en-US" altLang="zh-CN" dirty="0" err="1">
                <a:latin typeface="宋体" pitchFamily="2" charset="-122"/>
              </a:rPr>
              <a:t>t</a:t>
            </a:r>
            <a:r>
              <a:rPr lang="en-US" altLang="zh-CN" baseline="-25000" dirty="0" err="1">
                <a:latin typeface="宋体" pitchFamily="2" charset="-122"/>
              </a:rPr>
              <a:t>i</a:t>
            </a:r>
            <a:r>
              <a:rPr lang="zh-CN" altLang="en-US" dirty="0">
                <a:latin typeface="宋体" pitchFamily="2" charset="-122"/>
              </a:rPr>
              <a:t>是域变量或常量，</a:t>
            </a:r>
            <a:r>
              <a:rPr lang="en-US" altLang="zh-CN" dirty="0">
                <a:latin typeface="宋体" pitchFamily="2" charset="-122"/>
              </a:rPr>
              <a:t>R(t</a:t>
            </a:r>
            <a:r>
              <a:rPr lang="en-US" altLang="zh-CN" baseline="-25000" dirty="0">
                <a:latin typeface="宋体" pitchFamily="2" charset="-122"/>
              </a:rPr>
              <a:t>1</a:t>
            </a:r>
            <a:r>
              <a:rPr lang="en-US" altLang="zh-CN" dirty="0">
                <a:latin typeface="宋体" pitchFamily="2" charset="-122"/>
              </a:rPr>
              <a:t>,t</a:t>
            </a:r>
            <a:r>
              <a:rPr lang="en-US" altLang="zh-CN" baseline="-25000" dirty="0">
                <a:latin typeface="宋体" pitchFamily="2" charset="-122"/>
              </a:rPr>
              <a:t>2</a:t>
            </a:r>
            <a:r>
              <a:rPr lang="en-US" altLang="zh-CN" dirty="0">
                <a:latin typeface="宋体" pitchFamily="2" charset="-122"/>
              </a:rPr>
              <a:t>,…,</a:t>
            </a:r>
            <a:r>
              <a:rPr lang="en-US" altLang="zh-CN" dirty="0" err="1">
                <a:latin typeface="宋体" pitchFamily="2" charset="-122"/>
              </a:rPr>
              <a:t>t</a:t>
            </a:r>
            <a:r>
              <a:rPr lang="en-US" altLang="zh-CN" baseline="-25000" dirty="0" err="1">
                <a:latin typeface="宋体" pitchFamily="2" charset="-122"/>
              </a:rPr>
              <a:t>k</a:t>
            </a:r>
            <a:r>
              <a:rPr lang="en-US" altLang="zh-CN" dirty="0">
                <a:latin typeface="宋体" pitchFamily="2" charset="-122"/>
              </a:rPr>
              <a:t>)</a:t>
            </a:r>
            <a:r>
              <a:rPr lang="zh-CN" altLang="en-US" dirty="0" smtClean="0">
                <a:latin typeface="宋体" pitchFamily="2" charset="-122"/>
              </a:rPr>
              <a:t>表示</a:t>
            </a:r>
            <a:r>
              <a:rPr lang="zh-CN" altLang="en-US" dirty="0">
                <a:latin typeface="宋体" pitchFamily="2" charset="-122"/>
              </a:rPr>
              <a:t>由</a:t>
            </a:r>
            <a:r>
              <a:rPr lang="zh-CN" altLang="en-US" dirty="0" smtClean="0">
                <a:latin typeface="宋体" pitchFamily="2" charset="-122"/>
              </a:rPr>
              <a:t>分量</a:t>
            </a:r>
            <a:r>
              <a:rPr lang="zh-CN" altLang="en-US" dirty="0">
                <a:latin typeface="宋体" pitchFamily="2" charset="-122"/>
              </a:rPr>
              <a:t>组成的元组在</a:t>
            </a:r>
            <a:r>
              <a:rPr lang="en-US" altLang="zh-CN" dirty="0">
                <a:latin typeface="宋体" pitchFamily="2" charset="-122"/>
              </a:rPr>
              <a:t>R</a:t>
            </a:r>
            <a:r>
              <a:rPr lang="zh-CN" altLang="en-US" dirty="0">
                <a:latin typeface="宋体" pitchFamily="2" charset="-122"/>
              </a:rPr>
              <a:t>中。</a:t>
            </a:r>
          </a:p>
          <a:p>
            <a:pPr lvl="3"/>
            <a:r>
              <a:rPr lang="en-US" altLang="zh-CN" dirty="0" err="1">
                <a:latin typeface="宋体" pitchFamily="2" charset="-122"/>
              </a:rPr>
              <a:t>t</a:t>
            </a:r>
            <a:r>
              <a:rPr lang="en-US" altLang="zh-CN" baseline="-25000" dirty="0" err="1">
                <a:latin typeface="宋体" pitchFamily="2" charset="-122"/>
              </a:rPr>
              <a:t>i</a:t>
            </a:r>
            <a:r>
              <a:rPr lang="ru-RU" altLang="zh-CN" dirty="0">
                <a:latin typeface="宋体" pitchFamily="2" charset="-122"/>
              </a:rPr>
              <a:t>Ө</a:t>
            </a:r>
            <a:r>
              <a:rPr lang="en-US" altLang="zh-CN" dirty="0">
                <a:latin typeface="宋体" pitchFamily="2" charset="-122"/>
              </a:rPr>
              <a:t>c</a:t>
            </a:r>
            <a:r>
              <a:rPr lang="zh-CN" altLang="en-US" dirty="0">
                <a:latin typeface="宋体" pitchFamily="2" charset="-122"/>
              </a:rPr>
              <a:t>或</a:t>
            </a:r>
            <a:r>
              <a:rPr lang="en-US" altLang="zh-CN" dirty="0">
                <a:latin typeface="宋体" pitchFamily="2" charset="-122"/>
              </a:rPr>
              <a:t>c</a:t>
            </a:r>
            <a:r>
              <a:rPr lang="ru-RU" altLang="zh-CN" dirty="0">
                <a:latin typeface="宋体" pitchFamily="2" charset="-122"/>
              </a:rPr>
              <a:t>Ө</a:t>
            </a:r>
            <a:r>
              <a:rPr lang="en-US" altLang="zh-CN" dirty="0">
                <a:latin typeface="宋体" pitchFamily="2" charset="-122"/>
              </a:rPr>
              <a:t> </a:t>
            </a:r>
            <a:r>
              <a:rPr lang="en-US" altLang="zh-CN" dirty="0" err="1">
                <a:latin typeface="宋体" pitchFamily="2" charset="-122"/>
              </a:rPr>
              <a:t>t</a:t>
            </a:r>
            <a:r>
              <a:rPr lang="en-US" altLang="zh-CN" baseline="-25000" dirty="0" err="1">
                <a:latin typeface="宋体" pitchFamily="2" charset="-122"/>
              </a:rPr>
              <a:t>i</a:t>
            </a:r>
            <a:r>
              <a:rPr lang="ru-RU" altLang="zh-CN" dirty="0">
                <a:latin typeface="宋体" pitchFamily="2" charset="-122"/>
              </a:rPr>
              <a:t> </a:t>
            </a:r>
            <a:endParaRPr lang="en-US" altLang="zh-CN" dirty="0">
              <a:latin typeface="宋体" pitchFamily="2" charset="-122"/>
            </a:endParaRPr>
          </a:p>
          <a:p>
            <a:pPr lvl="4"/>
            <a:r>
              <a:rPr lang="en-US" altLang="zh-CN" dirty="0" err="1">
                <a:latin typeface="宋体" pitchFamily="2" charset="-122"/>
              </a:rPr>
              <a:t>t</a:t>
            </a:r>
            <a:r>
              <a:rPr lang="en-US" altLang="zh-CN" baseline="-25000" dirty="0" err="1">
                <a:latin typeface="宋体" pitchFamily="2" charset="-122"/>
              </a:rPr>
              <a:t>i</a:t>
            </a:r>
            <a:r>
              <a:rPr lang="zh-CN" altLang="en-US" dirty="0">
                <a:latin typeface="宋体" pitchFamily="2" charset="-122"/>
              </a:rPr>
              <a:t>表示元组</a:t>
            </a:r>
            <a:r>
              <a:rPr lang="en-US" altLang="zh-CN" dirty="0">
                <a:latin typeface="宋体" pitchFamily="2" charset="-122"/>
              </a:rPr>
              <a:t>t</a:t>
            </a:r>
            <a:r>
              <a:rPr lang="zh-CN" altLang="en-US" dirty="0">
                <a:latin typeface="宋体" pitchFamily="2" charset="-122"/>
              </a:rPr>
              <a:t>的第</a:t>
            </a:r>
            <a:r>
              <a:rPr lang="en-US" altLang="zh-CN" dirty="0" err="1">
                <a:latin typeface="宋体" pitchFamily="2" charset="-122"/>
              </a:rPr>
              <a:t>i</a:t>
            </a:r>
            <a:r>
              <a:rPr lang="zh-CN" altLang="en-US" dirty="0">
                <a:latin typeface="宋体" pitchFamily="2" charset="-122"/>
              </a:rPr>
              <a:t>个域变量，</a:t>
            </a:r>
            <a:r>
              <a:rPr lang="en-US" altLang="zh-CN" dirty="0">
                <a:latin typeface="宋体" pitchFamily="2" charset="-122"/>
              </a:rPr>
              <a:t>c</a:t>
            </a:r>
            <a:r>
              <a:rPr lang="zh-CN" altLang="en-US" dirty="0">
                <a:latin typeface="宋体" pitchFamily="2" charset="-122"/>
              </a:rPr>
              <a:t>为常量，</a:t>
            </a:r>
            <a:r>
              <a:rPr lang="ru-RU" altLang="zh-CN" dirty="0">
                <a:latin typeface="宋体" pitchFamily="2" charset="-122"/>
              </a:rPr>
              <a:t>Ө</a:t>
            </a:r>
            <a:r>
              <a:rPr lang="zh-CN" altLang="en-US" dirty="0">
                <a:latin typeface="宋体" pitchFamily="2" charset="-122"/>
              </a:rPr>
              <a:t>是算术运算比较符。 </a:t>
            </a:r>
            <a:r>
              <a:rPr lang="en-US" altLang="zh-CN" dirty="0" err="1">
                <a:latin typeface="宋体" pitchFamily="2" charset="-122"/>
              </a:rPr>
              <a:t>t</a:t>
            </a:r>
            <a:r>
              <a:rPr lang="en-US" altLang="zh-CN" baseline="-25000" dirty="0" err="1">
                <a:latin typeface="宋体" pitchFamily="2" charset="-122"/>
              </a:rPr>
              <a:t>i</a:t>
            </a:r>
            <a:r>
              <a:rPr lang="ru-RU" altLang="zh-CN" dirty="0">
                <a:latin typeface="宋体" pitchFamily="2" charset="-122"/>
              </a:rPr>
              <a:t>Ө</a:t>
            </a:r>
            <a:r>
              <a:rPr lang="en-US" altLang="zh-CN" dirty="0">
                <a:latin typeface="宋体" pitchFamily="2" charset="-122"/>
              </a:rPr>
              <a:t>c</a:t>
            </a:r>
            <a:r>
              <a:rPr lang="zh-CN" altLang="en-US" dirty="0">
                <a:latin typeface="宋体" pitchFamily="2" charset="-122"/>
              </a:rPr>
              <a:t>或</a:t>
            </a:r>
            <a:r>
              <a:rPr lang="en-US" altLang="zh-CN" dirty="0">
                <a:latin typeface="宋体" pitchFamily="2" charset="-122"/>
              </a:rPr>
              <a:t>c</a:t>
            </a:r>
            <a:r>
              <a:rPr lang="ru-RU" altLang="zh-CN" dirty="0">
                <a:latin typeface="宋体" pitchFamily="2" charset="-122"/>
              </a:rPr>
              <a:t>Ө</a:t>
            </a:r>
            <a:r>
              <a:rPr lang="en-US" altLang="zh-CN" dirty="0">
                <a:latin typeface="宋体" pitchFamily="2" charset="-122"/>
              </a:rPr>
              <a:t> </a:t>
            </a:r>
            <a:r>
              <a:rPr lang="en-US" altLang="zh-CN" dirty="0" err="1">
                <a:latin typeface="宋体" pitchFamily="2" charset="-122"/>
              </a:rPr>
              <a:t>t</a:t>
            </a:r>
            <a:r>
              <a:rPr lang="en-US" altLang="zh-CN" baseline="-25000" dirty="0" err="1">
                <a:latin typeface="宋体" pitchFamily="2" charset="-122"/>
              </a:rPr>
              <a:t>i</a:t>
            </a:r>
            <a:r>
              <a:rPr lang="ru-RU" altLang="zh-CN" dirty="0">
                <a:latin typeface="宋体" pitchFamily="2" charset="-122"/>
              </a:rPr>
              <a:t> </a:t>
            </a:r>
            <a:r>
              <a:rPr lang="zh-CN" altLang="en-US" dirty="0">
                <a:latin typeface="宋体" pitchFamily="2" charset="-122"/>
              </a:rPr>
              <a:t>表示</a:t>
            </a:r>
            <a:r>
              <a:rPr lang="en-US" altLang="zh-CN" dirty="0">
                <a:latin typeface="宋体" pitchFamily="2" charset="-122"/>
              </a:rPr>
              <a:t>t</a:t>
            </a:r>
            <a:r>
              <a:rPr lang="zh-CN" altLang="en-US" dirty="0">
                <a:latin typeface="宋体" pitchFamily="2" charset="-122"/>
              </a:rPr>
              <a:t>与常数</a:t>
            </a:r>
            <a:r>
              <a:rPr lang="en-US" altLang="zh-CN" dirty="0">
                <a:latin typeface="宋体" pitchFamily="2" charset="-122"/>
              </a:rPr>
              <a:t>c</a:t>
            </a:r>
            <a:r>
              <a:rPr lang="zh-CN" altLang="en-US" dirty="0">
                <a:latin typeface="宋体" pitchFamily="2" charset="-122"/>
              </a:rPr>
              <a:t>之间满足</a:t>
            </a:r>
            <a:r>
              <a:rPr lang="ru-RU" altLang="zh-CN" dirty="0">
                <a:latin typeface="宋体" pitchFamily="2" charset="-122"/>
              </a:rPr>
              <a:t>Ө</a:t>
            </a:r>
            <a:r>
              <a:rPr lang="zh-CN" altLang="en-US" dirty="0">
                <a:latin typeface="宋体" pitchFamily="2" charset="-122"/>
              </a:rPr>
              <a:t>运算</a:t>
            </a:r>
            <a:r>
              <a:rPr lang="zh-CN" altLang="en-US" dirty="0" smtClean="0">
                <a:latin typeface="宋体" pitchFamily="2" charset="-122"/>
              </a:rPr>
              <a:t>。</a:t>
            </a:r>
            <a:endParaRPr lang="zh-CN" altLang="en-US" dirty="0">
              <a:latin typeface="宋体" pitchFamily="2" charset="-122"/>
            </a:endParaRPr>
          </a:p>
          <a:p>
            <a:pPr lvl="3"/>
            <a:r>
              <a:rPr lang="en-US" altLang="zh-CN" dirty="0" err="1">
                <a:latin typeface="宋体" pitchFamily="2" charset="-122"/>
              </a:rPr>
              <a:t>t</a:t>
            </a:r>
            <a:r>
              <a:rPr lang="en-US" altLang="zh-CN" baseline="-25000" dirty="0" err="1">
                <a:latin typeface="宋体" pitchFamily="2" charset="-122"/>
              </a:rPr>
              <a:t>i</a:t>
            </a:r>
            <a:r>
              <a:rPr lang="ru-RU" altLang="zh-CN" dirty="0">
                <a:latin typeface="宋体" pitchFamily="2" charset="-122"/>
              </a:rPr>
              <a:t>Ө</a:t>
            </a:r>
            <a:r>
              <a:rPr lang="en-US" altLang="zh-CN" dirty="0" err="1">
                <a:latin typeface="宋体" pitchFamily="2" charset="-122"/>
              </a:rPr>
              <a:t>u</a:t>
            </a:r>
            <a:r>
              <a:rPr lang="en-US" altLang="zh-CN" baseline="-25000" dirty="0" err="1">
                <a:latin typeface="宋体" pitchFamily="2" charset="-122"/>
              </a:rPr>
              <a:t>j</a:t>
            </a:r>
            <a:endParaRPr lang="en-US" altLang="zh-CN" baseline="-25000" dirty="0">
              <a:latin typeface="宋体" pitchFamily="2" charset="-122"/>
            </a:endParaRPr>
          </a:p>
          <a:p>
            <a:pPr lvl="4"/>
            <a:r>
              <a:rPr lang="en-US" altLang="zh-CN" dirty="0" err="1">
                <a:latin typeface="宋体" pitchFamily="2" charset="-122"/>
              </a:rPr>
              <a:t>t</a:t>
            </a:r>
            <a:r>
              <a:rPr lang="en-US" altLang="zh-CN" baseline="-25000" dirty="0" err="1">
                <a:latin typeface="宋体" pitchFamily="2" charset="-122"/>
              </a:rPr>
              <a:t>i</a:t>
            </a:r>
            <a:r>
              <a:rPr lang="zh-CN" altLang="en-US" dirty="0">
                <a:latin typeface="宋体" pitchFamily="2" charset="-122"/>
              </a:rPr>
              <a:t>表示元组</a:t>
            </a:r>
            <a:r>
              <a:rPr lang="en-US" altLang="zh-CN" dirty="0">
                <a:latin typeface="宋体" pitchFamily="2" charset="-122"/>
              </a:rPr>
              <a:t>t</a:t>
            </a:r>
            <a:r>
              <a:rPr lang="zh-CN" altLang="en-US" dirty="0">
                <a:latin typeface="宋体" pitchFamily="2" charset="-122"/>
              </a:rPr>
              <a:t>的第</a:t>
            </a:r>
            <a:r>
              <a:rPr lang="en-US" altLang="zh-CN" dirty="0" err="1">
                <a:latin typeface="宋体" pitchFamily="2" charset="-122"/>
              </a:rPr>
              <a:t>i</a:t>
            </a:r>
            <a:r>
              <a:rPr lang="zh-CN" altLang="en-US" dirty="0">
                <a:latin typeface="宋体" pitchFamily="2" charset="-122"/>
              </a:rPr>
              <a:t>个域变量， </a:t>
            </a:r>
            <a:r>
              <a:rPr lang="en-US" altLang="zh-CN" dirty="0" err="1">
                <a:latin typeface="宋体" pitchFamily="2" charset="-122"/>
              </a:rPr>
              <a:t>t</a:t>
            </a:r>
            <a:r>
              <a:rPr lang="en-US" altLang="zh-CN" baseline="-25000" dirty="0" err="1">
                <a:latin typeface="宋体" pitchFamily="2" charset="-122"/>
              </a:rPr>
              <a:t>j</a:t>
            </a:r>
            <a:r>
              <a:rPr lang="zh-CN" altLang="en-US" dirty="0">
                <a:latin typeface="宋体" pitchFamily="2" charset="-122"/>
              </a:rPr>
              <a:t>表示元组</a:t>
            </a:r>
            <a:r>
              <a:rPr lang="en-US" altLang="zh-CN" dirty="0">
                <a:latin typeface="宋体" pitchFamily="2" charset="-122"/>
              </a:rPr>
              <a:t>u</a:t>
            </a:r>
            <a:r>
              <a:rPr lang="zh-CN" altLang="en-US" dirty="0">
                <a:latin typeface="宋体" pitchFamily="2" charset="-122"/>
              </a:rPr>
              <a:t>的第</a:t>
            </a:r>
            <a:r>
              <a:rPr lang="en-US" altLang="zh-CN" dirty="0">
                <a:latin typeface="宋体" pitchFamily="2" charset="-122"/>
              </a:rPr>
              <a:t>j</a:t>
            </a:r>
            <a:r>
              <a:rPr lang="zh-CN" altLang="en-US" dirty="0">
                <a:latin typeface="宋体" pitchFamily="2" charset="-122"/>
              </a:rPr>
              <a:t>个域变量。 </a:t>
            </a:r>
          </a:p>
          <a:p>
            <a:pPr lvl="4"/>
            <a:r>
              <a:rPr lang="ru-RU" altLang="zh-CN" dirty="0">
                <a:latin typeface="宋体" pitchFamily="2" charset="-122"/>
              </a:rPr>
              <a:t>Ө</a:t>
            </a:r>
            <a:r>
              <a:rPr lang="zh-CN" altLang="en-US" dirty="0">
                <a:latin typeface="宋体" pitchFamily="2" charset="-122"/>
              </a:rPr>
              <a:t>是算术运算比较符。</a:t>
            </a:r>
          </a:p>
          <a:p>
            <a:pPr lvl="4"/>
            <a:r>
              <a:rPr lang="en-US" altLang="zh-CN" dirty="0" err="1">
                <a:latin typeface="宋体" pitchFamily="2" charset="-122"/>
              </a:rPr>
              <a:t>t</a:t>
            </a:r>
            <a:r>
              <a:rPr lang="en-US" altLang="zh-CN" baseline="-25000" dirty="0" err="1">
                <a:latin typeface="宋体" pitchFamily="2" charset="-122"/>
              </a:rPr>
              <a:t>i</a:t>
            </a:r>
            <a:r>
              <a:rPr lang="ru-RU" altLang="zh-CN" dirty="0">
                <a:latin typeface="宋体" pitchFamily="2" charset="-122"/>
              </a:rPr>
              <a:t>Ө</a:t>
            </a:r>
            <a:r>
              <a:rPr lang="en-US" altLang="zh-CN" dirty="0" err="1">
                <a:latin typeface="宋体" pitchFamily="2" charset="-122"/>
              </a:rPr>
              <a:t>u</a:t>
            </a:r>
            <a:r>
              <a:rPr lang="en-US" altLang="zh-CN" baseline="-25000" dirty="0" err="1">
                <a:latin typeface="宋体" pitchFamily="2" charset="-122"/>
              </a:rPr>
              <a:t>j</a:t>
            </a:r>
            <a:r>
              <a:rPr lang="zh-CN" altLang="en-US" dirty="0">
                <a:latin typeface="宋体" pitchFamily="2" charset="-122"/>
              </a:rPr>
              <a:t>表示</a:t>
            </a:r>
            <a:r>
              <a:rPr lang="en-US" altLang="zh-CN" dirty="0" err="1">
                <a:latin typeface="宋体" pitchFamily="2" charset="-122"/>
              </a:rPr>
              <a:t>t</a:t>
            </a:r>
            <a:r>
              <a:rPr lang="en-US" altLang="zh-CN" baseline="-25000" dirty="0" err="1">
                <a:latin typeface="宋体" pitchFamily="2" charset="-122"/>
              </a:rPr>
              <a:t>i</a:t>
            </a:r>
            <a:r>
              <a:rPr lang="zh-CN" altLang="en-US" dirty="0">
                <a:latin typeface="宋体" pitchFamily="2" charset="-122"/>
              </a:rPr>
              <a:t>和</a:t>
            </a:r>
            <a:r>
              <a:rPr lang="en-US" altLang="zh-CN" dirty="0" err="1">
                <a:latin typeface="宋体" pitchFamily="2" charset="-122"/>
              </a:rPr>
              <a:t>u</a:t>
            </a:r>
            <a:r>
              <a:rPr lang="en-US" altLang="zh-CN" baseline="-25000" dirty="0" err="1">
                <a:latin typeface="宋体" pitchFamily="2" charset="-122"/>
              </a:rPr>
              <a:t>j</a:t>
            </a:r>
            <a:r>
              <a:rPr lang="zh-CN" altLang="en-US" dirty="0">
                <a:latin typeface="宋体" pitchFamily="2" charset="-122"/>
              </a:rPr>
              <a:t>之间满足</a:t>
            </a:r>
            <a:r>
              <a:rPr lang="ru-RU" altLang="zh-CN" dirty="0">
                <a:latin typeface="宋体" pitchFamily="2" charset="-122"/>
              </a:rPr>
              <a:t>Ө</a:t>
            </a:r>
            <a:r>
              <a:rPr lang="zh-CN" altLang="en-US" dirty="0">
                <a:latin typeface="宋体" pitchFamily="2" charset="-122"/>
              </a:rPr>
              <a:t>运算。</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dissolve">
                                      <p:cBhvr>
                                        <p:cTn id="7" dur="500"/>
                                        <p:tgtEl>
                                          <p:spTgt spid="26214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2147">
                                            <p:txEl>
                                              <p:pRg st="1" end="1"/>
                                            </p:txEl>
                                          </p:spTgt>
                                        </p:tgtEl>
                                        <p:attrNameLst>
                                          <p:attrName>style.visibility</p:attrName>
                                        </p:attrNameLst>
                                      </p:cBhvr>
                                      <p:to>
                                        <p:strVal val="visible"/>
                                      </p:to>
                                    </p:set>
                                    <p:animEffect transition="in" filter="dissolve">
                                      <p:cBhvr>
                                        <p:cTn id="10" dur="500"/>
                                        <p:tgtEl>
                                          <p:spTgt spid="26214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Effect transition="in" filter="dissolve">
                                      <p:cBhvr>
                                        <p:cTn id="13" dur="500"/>
                                        <p:tgtEl>
                                          <p:spTgt spid="26214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2147">
                                            <p:txEl>
                                              <p:pRg st="3" end="3"/>
                                            </p:txEl>
                                          </p:spTgt>
                                        </p:tgtEl>
                                        <p:attrNameLst>
                                          <p:attrName>style.visibility</p:attrName>
                                        </p:attrNameLst>
                                      </p:cBhvr>
                                      <p:to>
                                        <p:strVal val="visible"/>
                                      </p:to>
                                    </p:set>
                                    <p:animEffect transition="in" filter="dissolve">
                                      <p:cBhvr>
                                        <p:cTn id="16" dur="500"/>
                                        <p:tgtEl>
                                          <p:spTgt spid="26214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62147">
                                            <p:txEl>
                                              <p:pRg st="4" end="4"/>
                                            </p:txEl>
                                          </p:spTgt>
                                        </p:tgtEl>
                                        <p:attrNameLst>
                                          <p:attrName>style.visibility</p:attrName>
                                        </p:attrNameLst>
                                      </p:cBhvr>
                                      <p:to>
                                        <p:strVal val="visible"/>
                                      </p:to>
                                    </p:set>
                                    <p:animEffect transition="in" filter="dissolve">
                                      <p:cBhvr>
                                        <p:cTn id="19" dur="500"/>
                                        <p:tgtEl>
                                          <p:spTgt spid="26214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2147">
                                            <p:txEl>
                                              <p:pRg st="5" end="5"/>
                                            </p:txEl>
                                          </p:spTgt>
                                        </p:tgtEl>
                                        <p:attrNameLst>
                                          <p:attrName>style.visibility</p:attrName>
                                        </p:attrNameLst>
                                      </p:cBhvr>
                                      <p:to>
                                        <p:strVal val="visible"/>
                                      </p:to>
                                    </p:set>
                                    <p:animEffect transition="in" filter="dissolve">
                                      <p:cBhvr>
                                        <p:cTn id="22" dur="500"/>
                                        <p:tgtEl>
                                          <p:spTgt spid="262147">
                                            <p:txEl>
                                              <p:pRg st="5" end="5"/>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2147">
                                            <p:txEl>
                                              <p:pRg st="6" end="6"/>
                                            </p:txEl>
                                          </p:spTgt>
                                        </p:tgtEl>
                                        <p:attrNameLst>
                                          <p:attrName>style.visibility</p:attrName>
                                        </p:attrNameLst>
                                      </p:cBhvr>
                                      <p:to>
                                        <p:strVal val="visible"/>
                                      </p:to>
                                    </p:set>
                                    <p:animEffect transition="in" filter="dissolve">
                                      <p:cBhvr>
                                        <p:cTn id="25" dur="500"/>
                                        <p:tgtEl>
                                          <p:spTgt spid="262147">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2147">
                                            <p:txEl>
                                              <p:pRg st="7" end="7"/>
                                            </p:txEl>
                                          </p:spTgt>
                                        </p:tgtEl>
                                        <p:attrNameLst>
                                          <p:attrName>style.visibility</p:attrName>
                                        </p:attrNameLst>
                                      </p:cBhvr>
                                      <p:to>
                                        <p:strVal val="visible"/>
                                      </p:to>
                                    </p:set>
                                    <p:animEffect transition="in" filter="dissolve">
                                      <p:cBhvr>
                                        <p:cTn id="28" dur="500"/>
                                        <p:tgtEl>
                                          <p:spTgt spid="262147">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2147">
                                            <p:txEl>
                                              <p:pRg st="8" end="8"/>
                                            </p:txEl>
                                          </p:spTgt>
                                        </p:tgtEl>
                                        <p:attrNameLst>
                                          <p:attrName>style.visibility</p:attrName>
                                        </p:attrNameLst>
                                      </p:cBhvr>
                                      <p:to>
                                        <p:strVal val="visible"/>
                                      </p:to>
                                    </p:set>
                                    <p:animEffect transition="in" filter="dissolve">
                                      <p:cBhvr>
                                        <p:cTn id="31" dur="500"/>
                                        <p:tgtEl>
                                          <p:spTgt spid="262147">
                                            <p:txEl>
                                              <p:pRg st="8" end="8"/>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2147">
                                            <p:txEl>
                                              <p:pRg st="9" end="9"/>
                                            </p:txEl>
                                          </p:spTgt>
                                        </p:tgtEl>
                                        <p:attrNameLst>
                                          <p:attrName>style.visibility</p:attrName>
                                        </p:attrNameLst>
                                      </p:cBhvr>
                                      <p:to>
                                        <p:strVal val="visible"/>
                                      </p:to>
                                    </p:set>
                                    <p:animEffect transition="in" filter="dissolve">
                                      <p:cBhvr>
                                        <p:cTn id="34" dur="500"/>
                                        <p:tgtEl>
                                          <p:spTgt spid="262147">
                                            <p:txEl>
                                              <p:pRg st="9" end="9"/>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62147">
                                            <p:txEl>
                                              <p:pRg st="10" end="10"/>
                                            </p:txEl>
                                          </p:spTgt>
                                        </p:tgtEl>
                                        <p:attrNameLst>
                                          <p:attrName>style.visibility</p:attrName>
                                        </p:attrNameLst>
                                      </p:cBhvr>
                                      <p:to>
                                        <p:strVal val="visible"/>
                                      </p:to>
                                    </p:set>
                                    <p:animEffect transition="in" filter="dissolve">
                                      <p:cBhvr>
                                        <p:cTn id="37" dur="500"/>
                                        <p:tgtEl>
                                          <p:spTgt spid="262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4195" name="Rectangle 3"/>
          <p:cNvSpPr>
            <a:spLocks noGrp="1" noChangeArrowheads="1"/>
          </p:cNvSpPr>
          <p:nvPr>
            <p:ph type="body" sz="half" idx="1"/>
          </p:nvPr>
        </p:nvSpPr>
        <p:spPr>
          <a:xfrm>
            <a:off x="539750" y="1125538"/>
            <a:ext cx="8305800" cy="4953000"/>
          </a:xfrm>
        </p:spPr>
        <p:txBody>
          <a:bodyPr/>
          <a:lstStyle/>
          <a:p>
            <a:r>
              <a:rPr lang="zh-CN" altLang="en-US" dirty="0">
                <a:latin typeface="宋体" pitchFamily="2" charset="-122"/>
              </a:rPr>
              <a:t>关系演算</a:t>
            </a:r>
          </a:p>
          <a:p>
            <a:pPr lvl="1"/>
            <a:r>
              <a:rPr lang="zh-CN" altLang="en-US" dirty="0">
                <a:latin typeface="宋体" pitchFamily="2" charset="-122"/>
              </a:rPr>
              <a:t>域关系演算</a:t>
            </a:r>
          </a:p>
          <a:p>
            <a:pPr lvl="2"/>
            <a:r>
              <a:rPr lang="zh-CN" altLang="en-US" dirty="0">
                <a:latin typeface="宋体" pitchFamily="2" charset="-122"/>
              </a:rPr>
              <a:t>举例</a:t>
            </a:r>
            <a:r>
              <a:rPr lang="en-US" altLang="zh-CN" dirty="0">
                <a:latin typeface="宋体" pitchFamily="2" charset="-122"/>
              </a:rPr>
              <a:t>1</a:t>
            </a:r>
          </a:p>
          <a:p>
            <a:pPr lvl="2"/>
            <a:endParaRPr lang="en-US" altLang="zh-CN" dirty="0">
              <a:latin typeface="宋体" pitchFamily="2" charset="-122"/>
            </a:endParaRPr>
          </a:p>
        </p:txBody>
      </p:sp>
      <p:graphicFrame>
        <p:nvGraphicFramePr>
          <p:cNvPr id="264344" name="Group 152"/>
          <p:cNvGraphicFramePr>
            <a:graphicFrameLocks noGrp="1"/>
          </p:cNvGraphicFramePr>
          <p:nvPr>
            <p:ph sz="half" idx="2"/>
            <p:extLst>
              <p:ext uri="{D42A27DB-BD31-4B8C-83A1-F6EECF244321}">
                <p14:modId xmlns:p14="http://schemas.microsoft.com/office/powerpoint/2010/main" val="1791156451"/>
              </p:ext>
            </p:extLst>
          </p:nvPr>
        </p:nvGraphicFramePr>
        <p:xfrm>
          <a:off x="829866" y="3301394"/>
          <a:ext cx="2085975" cy="2575878"/>
        </p:xfrm>
        <a:graphic>
          <a:graphicData uri="http://schemas.openxmlformats.org/drawingml/2006/table">
            <a:tbl>
              <a:tblPr/>
              <a:tblGrid>
                <a:gridCol w="733425">
                  <a:extLst>
                    <a:ext uri="{9D8B030D-6E8A-4147-A177-3AD203B41FA5}">
                      <a16:colId xmlns:a16="http://schemas.microsoft.com/office/drawing/2014/main" val="20000"/>
                    </a:ext>
                  </a:extLst>
                </a:gridCol>
                <a:gridCol w="700087">
                  <a:extLst>
                    <a:ext uri="{9D8B030D-6E8A-4147-A177-3AD203B41FA5}">
                      <a16:colId xmlns:a16="http://schemas.microsoft.com/office/drawing/2014/main" val="20001"/>
                    </a:ext>
                  </a:extLst>
                </a:gridCol>
                <a:gridCol w="652463">
                  <a:extLst>
                    <a:ext uri="{9D8B030D-6E8A-4147-A177-3AD203B41FA5}">
                      <a16:colId xmlns:a16="http://schemas.microsoft.com/office/drawing/2014/main" val="20002"/>
                    </a:ext>
                  </a:extLst>
                </a:gridCol>
              </a:tblGrid>
              <a:tr h="393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498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5476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000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64222" name="Text Box 30"/>
          <p:cNvSpPr txBox="1">
            <a:spLocks noChangeArrowheads="1"/>
          </p:cNvSpPr>
          <p:nvPr/>
        </p:nvSpPr>
        <p:spPr bwMode="auto">
          <a:xfrm>
            <a:off x="1188368" y="270827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关系</a:t>
            </a:r>
          </a:p>
        </p:txBody>
      </p:sp>
      <p:graphicFrame>
        <p:nvGraphicFramePr>
          <p:cNvPr id="264252" name="Object 60"/>
          <p:cNvGraphicFramePr>
            <a:graphicFrameLocks noGrp="1" noChangeAspect="1"/>
          </p:cNvGraphicFramePr>
          <p:nvPr>
            <p:ph sz="quarter" idx="3"/>
          </p:nvPr>
        </p:nvGraphicFramePr>
        <p:xfrm>
          <a:off x="2916238" y="2349500"/>
          <a:ext cx="4392612" cy="493713"/>
        </p:xfrm>
        <a:graphic>
          <a:graphicData uri="http://schemas.openxmlformats.org/presentationml/2006/ole">
            <mc:AlternateContent xmlns:mc="http://schemas.openxmlformats.org/markup-compatibility/2006">
              <mc:Choice xmlns:v="urn:schemas-microsoft-com:vml" Requires="v">
                <p:oleObj spid="_x0000_s264901" name="公式" r:id="rId4" imgW="2070000" imgH="203040" progId="Equation.3">
                  <p:embed/>
                </p:oleObj>
              </mc:Choice>
              <mc:Fallback>
                <p:oleObj name="公式" r:id="rId4" imgW="2070000" imgH="203040" progId="Equation.3">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349500"/>
                        <a:ext cx="4392612"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75" name="Text Box 83"/>
          <p:cNvSpPr txBox="1">
            <a:spLocks noChangeArrowheads="1"/>
          </p:cNvSpPr>
          <p:nvPr/>
        </p:nvSpPr>
        <p:spPr bwMode="auto">
          <a:xfrm>
            <a:off x="3203575" y="5013325"/>
            <a:ext cx="5184775" cy="701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的元组中，域变量</a:t>
            </a:r>
            <a:r>
              <a:rPr kumimoji="1" lang="en-US" altLang="zh-CN" sz="2000" b="1" dirty="0">
                <a:solidFill>
                  <a:srgbClr val="000066"/>
                </a:solidFill>
                <a:latin typeface="宋体" pitchFamily="2" charset="-122"/>
              </a:rPr>
              <a:t>z</a:t>
            </a:r>
            <a:r>
              <a:rPr kumimoji="1" lang="zh-CN" altLang="en-US" sz="2000" b="1" dirty="0">
                <a:solidFill>
                  <a:srgbClr val="000066"/>
                </a:solidFill>
                <a:latin typeface="宋体" pitchFamily="2" charset="-122"/>
              </a:rPr>
              <a:t>（</a:t>
            </a:r>
            <a:r>
              <a:rPr kumimoji="1" lang="en-US" altLang="zh-CN" sz="2000" b="1" dirty="0">
                <a:solidFill>
                  <a:srgbClr val="000066"/>
                </a:solidFill>
                <a:latin typeface="宋体" pitchFamily="2" charset="-122"/>
              </a:rPr>
              <a:t>C</a:t>
            </a:r>
            <a:r>
              <a:rPr kumimoji="1" lang="zh-CN" altLang="en-US" sz="2000" b="1" dirty="0">
                <a:solidFill>
                  <a:srgbClr val="000066"/>
                </a:solidFill>
                <a:latin typeface="宋体" pitchFamily="2" charset="-122"/>
              </a:rPr>
              <a:t>的属性集合）中</a:t>
            </a:r>
            <a:r>
              <a:rPr kumimoji="1" lang="en-US" altLang="zh-CN" sz="2000" b="1" dirty="0">
                <a:solidFill>
                  <a:srgbClr val="000066"/>
                </a:solidFill>
                <a:latin typeface="宋体" pitchFamily="2" charset="-122"/>
              </a:rPr>
              <a:t>&lt;8</a:t>
            </a:r>
            <a:r>
              <a:rPr kumimoji="1" lang="zh-CN" altLang="en-US" sz="2000" b="1" dirty="0">
                <a:solidFill>
                  <a:srgbClr val="000066"/>
                </a:solidFill>
                <a:latin typeface="宋体" pitchFamily="2" charset="-122"/>
              </a:rPr>
              <a:t>，并且，域变量</a:t>
            </a:r>
            <a:r>
              <a:rPr kumimoji="1" lang="en-US" altLang="zh-CN" sz="2000" b="1" dirty="0">
                <a:solidFill>
                  <a:srgbClr val="000066"/>
                </a:solidFill>
                <a:latin typeface="宋体" pitchFamily="2" charset="-122"/>
              </a:rPr>
              <a:t>x</a:t>
            </a:r>
            <a:r>
              <a:rPr kumimoji="1" lang="zh-CN" altLang="en-US" sz="2000" b="1" dirty="0">
                <a:solidFill>
                  <a:srgbClr val="000066"/>
                </a:solidFill>
                <a:latin typeface="宋体" pitchFamily="2" charset="-122"/>
              </a:rPr>
              <a:t>（</a:t>
            </a:r>
            <a:r>
              <a:rPr kumimoji="1" lang="en-US" altLang="zh-CN" sz="2000" b="1" dirty="0">
                <a:solidFill>
                  <a:srgbClr val="000066"/>
                </a:solidFill>
                <a:latin typeface="宋体" pitchFamily="2" charset="-122"/>
              </a:rPr>
              <a:t>A</a:t>
            </a:r>
            <a:r>
              <a:rPr kumimoji="1" lang="zh-CN" altLang="en-US" sz="2000" b="1" dirty="0">
                <a:solidFill>
                  <a:srgbClr val="000066"/>
                </a:solidFill>
                <a:latin typeface="宋体" pitchFamily="2" charset="-122"/>
              </a:rPr>
              <a:t>的属性集合）等于</a:t>
            </a:r>
            <a:r>
              <a:rPr kumimoji="1" lang="en-US" altLang="zh-CN" sz="2000" b="1" dirty="0">
                <a:solidFill>
                  <a:srgbClr val="000066"/>
                </a:solidFill>
                <a:latin typeface="宋体" pitchFamily="2" charset="-122"/>
              </a:rPr>
              <a:t>d</a:t>
            </a:r>
            <a:r>
              <a:rPr kumimoji="1" lang="zh-CN" altLang="en-US" sz="2000" b="1" dirty="0">
                <a:solidFill>
                  <a:srgbClr val="000066"/>
                </a:solidFill>
                <a:latin typeface="宋体" pitchFamily="2" charset="-122"/>
              </a:rPr>
              <a:t>。</a:t>
            </a:r>
          </a:p>
        </p:txBody>
      </p:sp>
      <p:graphicFrame>
        <p:nvGraphicFramePr>
          <p:cNvPr id="264345" name="Group 153"/>
          <p:cNvGraphicFramePr>
            <a:graphicFrameLocks noGrp="1"/>
          </p:cNvGraphicFramePr>
          <p:nvPr>
            <p:extLst>
              <p:ext uri="{D42A27DB-BD31-4B8C-83A1-F6EECF244321}">
                <p14:modId xmlns:p14="http://schemas.microsoft.com/office/powerpoint/2010/main" val="3378196956"/>
              </p:ext>
            </p:extLst>
          </p:nvPr>
        </p:nvGraphicFramePr>
        <p:xfrm>
          <a:off x="3852466" y="3301394"/>
          <a:ext cx="1871662" cy="1188720"/>
        </p:xfrm>
        <a:graphic>
          <a:graphicData uri="http://schemas.openxmlformats.org/drawingml/2006/table">
            <a:tbl>
              <a:tblPr/>
              <a:tblGrid>
                <a:gridCol w="658812">
                  <a:extLst>
                    <a:ext uri="{9D8B030D-6E8A-4147-A177-3AD203B41FA5}">
                      <a16:colId xmlns:a16="http://schemas.microsoft.com/office/drawing/2014/main" val="20000"/>
                    </a:ext>
                  </a:extLst>
                </a:gridCol>
                <a:gridCol w="627063">
                  <a:extLst>
                    <a:ext uri="{9D8B030D-6E8A-4147-A177-3AD203B41FA5}">
                      <a16:colId xmlns:a16="http://schemas.microsoft.com/office/drawing/2014/main" val="20001"/>
                    </a:ext>
                  </a:extLst>
                </a:gridCol>
                <a:gridCol w="585787">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345"/>
                                        </p:tgtEl>
                                        <p:attrNameLst>
                                          <p:attrName>style.visibility</p:attrName>
                                        </p:attrNameLst>
                                      </p:cBhvr>
                                      <p:to>
                                        <p:strVal val="visible"/>
                                      </p:to>
                                    </p:set>
                                    <p:animEffect transition="in" filter="blinds(horizontal)">
                                      <p:cBhvr>
                                        <p:cTn id="7" dur="500"/>
                                        <p:tgtEl>
                                          <p:spTgt spid="26434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4275"/>
                                        </p:tgtEl>
                                        <p:attrNameLst>
                                          <p:attrName>style.visibility</p:attrName>
                                        </p:attrNameLst>
                                      </p:cBhvr>
                                      <p:to>
                                        <p:strVal val="visible"/>
                                      </p:to>
                                    </p:set>
                                    <p:animEffect transition="in" filter="blinds(horizontal)">
                                      <p:cBhvr>
                                        <p:cTn id="10" dur="500"/>
                                        <p:tgtEl>
                                          <p:spTgt spid="26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75"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68291" name="Rectangle 3"/>
          <p:cNvSpPr>
            <a:spLocks noGrp="1" noChangeArrowheads="1"/>
          </p:cNvSpPr>
          <p:nvPr>
            <p:ph type="body" sz="half" idx="1"/>
          </p:nvPr>
        </p:nvSpPr>
        <p:spPr>
          <a:xfrm>
            <a:off x="468313" y="1196975"/>
            <a:ext cx="8305800" cy="4953000"/>
          </a:xfrm>
        </p:spPr>
        <p:txBody>
          <a:bodyPr/>
          <a:lstStyle/>
          <a:p>
            <a:r>
              <a:rPr lang="zh-CN" altLang="en-US" dirty="0">
                <a:latin typeface="宋体" pitchFamily="2" charset="-122"/>
              </a:rPr>
              <a:t>关系演算</a:t>
            </a:r>
          </a:p>
          <a:p>
            <a:pPr lvl="1"/>
            <a:r>
              <a:rPr lang="zh-CN" altLang="en-US" dirty="0">
                <a:latin typeface="宋体" pitchFamily="2" charset="-122"/>
              </a:rPr>
              <a:t>域关系演算</a:t>
            </a:r>
          </a:p>
          <a:p>
            <a:pPr lvl="2"/>
            <a:r>
              <a:rPr lang="zh-CN" altLang="en-US" dirty="0">
                <a:latin typeface="宋体" pitchFamily="2" charset="-122"/>
              </a:rPr>
              <a:t>举例</a:t>
            </a:r>
            <a:r>
              <a:rPr lang="en-US" altLang="zh-CN" dirty="0">
                <a:latin typeface="宋体" pitchFamily="2" charset="-122"/>
              </a:rPr>
              <a:t>2</a:t>
            </a:r>
            <a:endParaRPr lang="en-US" altLang="zh-CN" sz="2200" dirty="0">
              <a:latin typeface="Arial" charset="0"/>
              <a:ea typeface="黑体" pitchFamily="2" charset="-122"/>
            </a:endParaRPr>
          </a:p>
        </p:txBody>
      </p:sp>
      <p:graphicFrame>
        <p:nvGraphicFramePr>
          <p:cNvPr id="268414" name="Group 126"/>
          <p:cNvGraphicFramePr>
            <a:graphicFrameLocks noGrp="1"/>
          </p:cNvGraphicFramePr>
          <p:nvPr>
            <p:ph sz="half" idx="2"/>
            <p:extLst>
              <p:ext uri="{D42A27DB-BD31-4B8C-83A1-F6EECF244321}">
                <p14:modId xmlns:p14="http://schemas.microsoft.com/office/powerpoint/2010/main" val="118195785"/>
              </p:ext>
            </p:extLst>
          </p:nvPr>
        </p:nvGraphicFramePr>
        <p:xfrm>
          <a:off x="757238" y="3284538"/>
          <a:ext cx="1798637" cy="2454276"/>
        </p:xfrm>
        <a:graphic>
          <a:graphicData uri="http://schemas.openxmlformats.org/drawingml/2006/table">
            <a:tbl>
              <a:tblPr/>
              <a:tblGrid>
                <a:gridCol w="633412">
                  <a:extLst>
                    <a:ext uri="{9D8B030D-6E8A-4147-A177-3AD203B41FA5}">
                      <a16:colId xmlns:a16="http://schemas.microsoft.com/office/drawing/2014/main" val="20000"/>
                    </a:ext>
                  </a:extLst>
                </a:gridCol>
                <a:gridCol w="601663">
                  <a:extLst>
                    <a:ext uri="{9D8B030D-6E8A-4147-A177-3AD203B41FA5}">
                      <a16:colId xmlns:a16="http://schemas.microsoft.com/office/drawing/2014/main" val="20001"/>
                    </a:ext>
                  </a:extLst>
                </a:gridCol>
                <a:gridCol w="563562">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4413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
        <p:nvSpPr>
          <p:cNvPr id="268318" name="Text Box 30"/>
          <p:cNvSpPr txBox="1">
            <a:spLocks noChangeArrowheads="1"/>
          </p:cNvSpPr>
          <p:nvPr/>
        </p:nvSpPr>
        <p:spPr bwMode="auto">
          <a:xfrm>
            <a:off x="1116012" y="2636912"/>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宋体" pitchFamily="2" charset="-122"/>
              </a:rPr>
              <a:t>R</a:t>
            </a:r>
            <a:r>
              <a:rPr kumimoji="1" lang="zh-CN" altLang="en-US" sz="2400" b="1" dirty="0">
                <a:solidFill>
                  <a:srgbClr val="000066"/>
                </a:solidFill>
                <a:latin typeface="宋体" pitchFamily="2" charset="-122"/>
              </a:rPr>
              <a:t>关系</a:t>
            </a:r>
          </a:p>
        </p:txBody>
      </p:sp>
      <p:graphicFrame>
        <p:nvGraphicFramePr>
          <p:cNvPr id="268319" name="Object 31"/>
          <p:cNvGraphicFramePr>
            <a:graphicFrameLocks noGrp="1" noChangeAspect="1"/>
          </p:cNvGraphicFramePr>
          <p:nvPr>
            <p:ph sz="quarter" idx="3"/>
          </p:nvPr>
        </p:nvGraphicFramePr>
        <p:xfrm>
          <a:off x="3563938" y="2205038"/>
          <a:ext cx="5292725" cy="401637"/>
        </p:xfrm>
        <a:graphic>
          <a:graphicData uri="http://schemas.openxmlformats.org/presentationml/2006/ole">
            <mc:AlternateContent xmlns:mc="http://schemas.openxmlformats.org/markup-compatibility/2006">
              <mc:Choice xmlns:v="urn:schemas-microsoft-com:vml" Requires="v">
                <p:oleObj spid="_x0000_s268972" name="公式" r:id="rId4" imgW="2679480" imgH="203040" progId="Equation.3">
                  <p:embed/>
                </p:oleObj>
              </mc:Choice>
              <mc:Fallback>
                <p:oleObj name="公式" r:id="rId4" imgW="2679480" imgH="20304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205038"/>
                        <a:ext cx="5292725"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8320" name="Text Box 32"/>
          <p:cNvSpPr txBox="1">
            <a:spLocks noChangeArrowheads="1"/>
          </p:cNvSpPr>
          <p:nvPr/>
        </p:nvSpPr>
        <p:spPr bwMode="auto">
          <a:xfrm>
            <a:off x="4716463" y="5373688"/>
            <a:ext cx="4176712" cy="10064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的元组中，先对</a:t>
            </a: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和</a:t>
            </a: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元组</a:t>
            </a:r>
            <a:r>
              <a:rPr kumimoji="1" lang="zh-CN" altLang="en-US" sz="2000" b="1" dirty="0" smtClean="0">
                <a:solidFill>
                  <a:srgbClr val="000066"/>
                </a:solidFill>
                <a:latin typeface="宋体" pitchFamily="2" charset="-122"/>
              </a:rPr>
              <a:t>作并</a:t>
            </a:r>
            <a:r>
              <a:rPr kumimoji="1" lang="zh-CN" altLang="en-US" sz="2000" b="1" dirty="0">
                <a:solidFill>
                  <a:srgbClr val="000066"/>
                </a:solidFill>
                <a:latin typeface="宋体" pitchFamily="2" charset="-122"/>
              </a:rPr>
              <a:t>操作，然后去除</a:t>
            </a:r>
            <a:r>
              <a:rPr kumimoji="1" lang="en-US" altLang="zh-CN" sz="2000" b="1" dirty="0">
                <a:solidFill>
                  <a:srgbClr val="000066"/>
                </a:solidFill>
                <a:latin typeface="宋体" pitchFamily="2" charset="-122"/>
              </a:rPr>
              <a:t>A</a:t>
            </a:r>
            <a:r>
              <a:rPr kumimoji="1" lang="zh-CN" altLang="en-US" sz="2000" b="1" dirty="0">
                <a:solidFill>
                  <a:srgbClr val="000066"/>
                </a:solidFill>
                <a:latin typeface="宋体" pitchFamily="2" charset="-122"/>
              </a:rPr>
              <a:t>分量</a:t>
            </a:r>
            <a:r>
              <a:rPr kumimoji="1" lang="zh-CN" altLang="en-US" sz="2000" b="1" dirty="0" smtClean="0">
                <a:solidFill>
                  <a:srgbClr val="000066"/>
                </a:solidFill>
                <a:latin typeface="宋体" pitchFamily="2" charset="-122"/>
              </a:rPr>
              <a:t>等于</a:t>
            </a:r>
            <a:r>
              <a:rPr kumimoji="1" lang="en-US" altLang="zh-CN" sz="2000" b="1" dirty="0" smtClean="0">
                <a:solidFill>
                  <a:srgbClr val="000066"/>
                </a:solidFill>
                <a:latin typeface="宋体" pitchFamily="2" charset="-122"/>
              </a:rPr>
              <a:t>c</a:t>
            </a:r>
            <a:r>
              <a:rPr kumimoji="1" lang="zh-CN" altLang="en-US" sz="2000" b="1" dirty="0">
                <a:solidFill>
                  <a:srgbClr val="000066"/>
                </a:solidFill>
                <a:latin typeface="宋体" pitchFamily="2" charset="-122"/>
              </a:rPr>
              <a:t>的元组和</a:t>
            </a:r>
            <a:r>
              <a:rPr kumimoji="1" lang="en-US" altLang="zh-CN" sz="2000" b="1" dirty="0">
                <a:solidFill>
                  <a:srgbClr val="000066"/>
                </a:solidFill>
                <a:latin typeface="宋体" pitchFamily="2" charset="-122"/>
              </a:rPr>
              <a:t>B</a:t>
            </a:r>
            <a:r>
              <a:rPr kumimoji="1" lang="zh-CN" altLang="en-US" sz="2000" b="1" dirty="0">
                <a:solidFill>
                  <a:srgbClr val="000066"/>
                </a:solidFill>
                <a:latin typeface="宋体" pitchFamily="2" charset="-122"/>
              </a:rPr>
              <a:t>分量等于</a:t>
            </a:r>
            <a:r>
              <a:rPr kumimoji="1" lang="en-US" altLang="zh-CN" sz="2000" b="1" dirty="0">
                <a:solidFill>
                  <a:srgbClr val="000066"/>
                </a:solidFill>
                <a:latin typeface="宋体" pitchFamily="2" charset="-122"/>
              </a:rPr>
              <a:t>f</a:t>
            </a:r>
            <a:r>
              <a:rPr kumimoji="1" lang="zh-CN" altLang="en-US" sz="2000" b="1" dirty="0">
                <a:solidFill>
                  <a:srgbClr val="000066"/>
                </a:solidFill>
                <a:latin typeface="宋体" pitchFamily="2" charset="-122"/>
              </a:rPr>
              <a:t>的元组。</a:t>
            </a:r>
          </a:p>
        </p:txBody>
      </p:sp>
      <p:sp>
        <p:nvSpPr>
          <p:cNvPr id="268339" name="Text Box 51"/>
          <p:cNvSpPr txBox="1">
            <a:spLocks noChangeArrowheads="1"/>
          </p:cNvSpPr>
          <p:nvPr/>
        </p:nvSpPr>
        <p:spPr bwMode="auto">
          <a:xfrm>
            <a:off x="3419475" y="2708349"/>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000066"/>
                </a:solidFill>
                <a:latin typeface="宋体" pitchFamily="2" charset="-122"/>
              </a:rPr>
              <a:t>S</a:t>
            </a:r>
            <a:r>
              <a:rPr kumimoji="1" lang="zh-CN" altLang="en-US" sz="2400" b="1" dirty="0">
                <a:solidFill>
                  <a:srgbClr val="000066"/>
                </a:solidFill>
                <a:latin typeface="宋体" pitchFamily="2" charset="-122"/>
              </a:rPr>
              <a:t>关系</a:t>
            </a:r>
          </a:p>
        </p:txBody>
      </p:sp>
      <p:graphicFrame>
        <p:nvGraphicFramePr>
          <p:cNvPr id="268415" name="Group 127"/>
          <p:cNvGraphicFramePr>
            <a:graphicFrameLocks noGrp="1"/>
          </p:cNvGraphicFramePr>
          <p:nvPr>
            <p:extLst>
              <p:ext uri="{D42A27DB-BD31-4B8C-83A1-F6EECF244321}">
                <p14:modId xmlns:p14="http://schemas.microsoft.com/office/powerpoint/2010/main" val="811089946"/>
              </p:ext>
            </p:extLst>
          </p:nvPr>
        </p:nvGraphicFramePr>
        <p:xfrm>
          <a:off x="3059683" y="3284538"/>
          <a:ext cx="1584325" cy="1981200"/>
        </p:xfrm>
        <a:graphic>
          <a:graphicData uri="http://schemas.openxmlformats.org/drawingml/2006/table">
            <a:tbl>
              <a:tblPr/>
              <a:tblGrid>
                <a:gridCol w="558800">
                  <a:extLst>
                    <a:ext uri="{9D8B030D-6E8A-4147-A177-3AD203B41FA5}">
                      <a16:colId xmlns:a16="http://schemas.microsoft.com/office/drawing/2014/main" val="20000"/>
                    </a:ext>
                  </a:extLst>
                </a:gridCol>
                <a:gridCol w="525462">
                  <a:extLst>
                    <a:ext uri="{9D8B030D-6E8A-4147-A177-3AD203B41FA5}">
                      <a16:colId xmlns:a16="http://schemas.microsoft.com/office/drawing/2014/main" val="20001"/>
                    </a:ext>
                  </a:extLst>
                </a:gridCol>
                <a:gridCol w="500063">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e</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10002"/>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f</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6</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10003"/>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7C80"/>
                    </a:solidFill>
                  </a:tcPr>
                </a:tc>
                <a:extLst>
                  <a:ext uri="{0D108BD9-81ED-4DB2-BD59-A6C34878D82A}">
                    <a16:rowId xmlns:a16="http://schemas.microsoft.com/office/drawing/2014/main" val="10004"/>
                  </a:ext>
                </a:extLst>
              </a:tr>
            </a:tbl>
          </a:graphicData>
        </a:graphic>
      </p:graphicFrame>
      <p:graphicFrame>
        <p:nvGraphicFramePr>
          <p:cNvPr id="268416" name="Group 128"/>
          <p:cNvGraphicFramePr>
            <a:graphicFrameLocks noGrp="1"/>
          </p:cNvGraphicFramePr>
          <p:nvPr>
            <p:extLst>
              <p:ext uri="{D42A27DB-BD31-4B8C-83A1-F6EECF244321}">
                <p14:modId xmlns:p14="http://schemas.microsoft.com/office/powerpoint/2010/main" val="3194737144"/>
              </p:ext>
            </p:extLst>
          </p:nvPr>
        </p:nvGraphicFramePr>
        <p:xfrm>
          <a:off x="5219700" y="3284538"/>
          <a:ext cx="2447925" cy="1981835"/>
        </p:xfrm>
        <a:graphic>
          <a:graphicData uri="http://schemas.openxmlformats.org/drawingml/2006/table">
            <a:tbl>
              <a:tblPr/>
              <a:tblGrid>
                <a:gridCol w="862013">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766762">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96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8320"/>
                                        </p:tgtEl>
                                        <p:attrNameLst>
                                          <p:attrName>style.visibility</p:attrName>
                                        </p:attrNameLst>
                                      </p:cBhvr>
                                      <p:to>
                                        <p:strVal val="visible"/>
                                      </p:to>
                                    </p:set>
                                    <p:animEffect transition="in" filter="blinds(horizontal)">
                                      <p:cBhvr>
                                        <p:cTn id="7" dur="500"/>
                                        <p:tgtEl>
                                          <p:spTgt spid="268320"/>
                                        </p:tgtEl>
                                      </p:cBhvr>
                                    </p:animEffect>
                                  </p:childTnLst>
                                </p:cTn>
                              </p:par>
                              <p:par>
                                <p:cTn id="8" presetID="3" presetClass="entr" presetSubtype="10" fill="hold" nodeType="withEffect">
                                  <p:stCondLst>
                                    <p:cond delay="0"/>
                                  </p:stCondLst>
                                  <p:childTnLst>
                                    <p:set>
                                      <p:cBhvr>
                                        <p:cTn id="9" dur="1" fill="hold">
                                          <p:stCondLst>
                                            <p:cond delay="0"/>
                                          </p:stCondLst>
                                        </p:cTn>
                                        <p:tgtEl>
                                          <p:spTgt spid="268416"/>
                                        </p:tgtEl>
                                        <p:attrNameLst>
                                          <p:attrName>style.visibility</p:attrName>
                                        </p:attrNameLst>
                                      </p:cBhvr>
                                      <p:to>
                                        <p:strVal val="visible"/>
                                      </p:to>
                                    </p:set>
                                    <p:animEffect transition="in" filter="blinds(horizontal)">
                                      <p:cBhvr>
                                        <p:cTn id="10" dur="500"/>
                                        <p:tgtEl>
                                          <p:spTgt spid="268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2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3"/>
          <p:cNvSpPr>
            <a:spLocks noGrp="1" noChangeArrowheads="1"/>
          </p:cNvSpPr>
          <p:nvPr>
            <p:ph type="body" sz="half" idx="1"/>
          </p:nvPr>
        </p:nvSpPr>
        <p:spPr>
          <a:xfrm>
            <a:off x="35496" y="1052736"/>
            <a:ext cx="8305800" cy="5329237"/>
          </a:xfrm>
        </p:spPr>
        <p:txBody>
          <a:bodyPr/>
          <a:lstStyle/>
          <a:p>
            <a:r>
              <a:rPr lang="zh-CN" altLang="en-US" dirty="0">
                <a:latin typeface="宋体" pitchFamily="2" charset="-122"/>
              </a:rPr>
              <a:t>关系模型的基本概念</a:t>
            </a:r>
          </a:p>
          <a:p>
            <a:pPr lvl="1"/>
            <a:r>
              <a:rPr lang="zh-CN" altLang="en-US" dirty="0">
                <a:latin typeface="宋体" pitchFamily="2" charset="-122"/>
              </a:rPr>
              <a:t>笛卡儿积</a:t>
            </a:r>
            <a:r>
              <a:rPr lang="en-US" altLang="zh-CN" dirty="0">
                <a:latin typeface="宋体" pitchFamily="2" charset="-122"/>
              </a:rPr>
              <a:t>(Cartesian Product)</a:t>
            </a:r>
          </a:p>
          <a:p>
            <a:pPr lvl="2"/>
            <a:r>
              <a:rPr lang="zh-CN" altLang="en-US" dirty="0">
                <a:latin typeface="宋体" pitchFamily="2" charset="-122"/>
              </a:rPr>
              <a:t>笛卡儿积可表示为一个二维表</a:t>
            </a:r>
          </a:p>
          <a:p>
            <a:pPr lvl="3"/>
            <a:r>
              <a:rPr lang="zh-CN" altLang="en-US" sz="1800" dirty="0">
                <a:latin typeface="宋体" pitchFamily="2" charset="-122"/>
              </a:rPr>
              <a:t>表中每行对应一个元组，每列对应一个域</a:t>
            </a:r>
          </a:p>
          <a:p>
            <a:pPr lvl="2"/>
            <a:r>
              <a:rPr lang="zh-CN" altLang="en-US" sz="2200" dirty="0">
                <a:latin typeface="宋体" pitchFamily="2" charset="-122"/>
              </a:rPr>
              <a:t>例如，给出两个域</a:t>
            </a:r>
          </a:p>
          <a:p>
            <a:pPr lvl="4"/>
            <a:r>
              <a:rPr lang="en-US" altLang="zh-CN" dirty="0">
                <a:latin typeface="宋体" pitchFamily="2" charset="-122"/>
              </a:rPr>
              <a:t>D1=Student={</a:t>
            </a:r>
            <a:r>
              <a:rPr lang="zh-CN" altLang="en-US" dirty="0">
                <a:latin typeface="宋体" pitchFamily="2" charset="-122"/>
              </a:rPr>
              <a:t>王南，李婷</a:t>
            </a:r>
            <a:r>
              <a:rPr lang="en-US" altLang="zh-CN" dirty="0">
                <a:latin typeface="宋体" pitchFamily="2" charset="-122"/>
              </a:rPr>
              <a:t>}</a:t>
            </a:r>
            <a:r>
              <a:rPr lang="zh-CN" altLang="en-US" dirty="0">
                <a:latin typeface="宋体" pitchFamily="2" charset="-122"/>
              </a:rPr>
              <a:t>，表示学生集合</a:t>
            </a:r>
          </a:p>
          <a:p>
            <a:pPr lvl="4"/>
            <a:r>
              <a:rPr lang="en-US" altLang="zh-CN" dirty="0">
                <a:latin typeface="宋体" pitchFamily="2" charset="-122"/>
              </a:rPr>
              <a:t>D2=Major={</a:t>
            </a:r>
            <a:r>
              <a:rPr lang="zh-CN" altLang="en-US" dirty="0">
                <a:latin typeface="宋体" pitchFamily="2" charset="-122"/>
              </a:rPr>
              <a:t>理学院，信息学院</a:t>
            </a:r>
            <a:r>
              <a:rPr lang="en-US" altLang="zh-CN" dirty="0">
                <a:latin typeface="宋体" pitchFamily="2" charset="-122"/>
              </a:rPr>
              <a:t>}</a:t>
            </a:r>
            <a:r>
              <a:rPr lang="zh-CN" altLang="en-US" dirty="0">
                <a:latin typeface="宋体" pitchFamily="2" charset="-122"/>
              </a:rPr>
              <a:t>，表示学院集合</a:t>
            </a:r>
          </a:p>
          <a:p>
            <a:pPr lvl="4"/>
            <a:r>
              <a:rPr lang="en-US" altLang="zh-CN" dirty="0">
                <a:latin typeface="宋体" pitchFamily="2" charset="-122"/>
              </a:rPr>
              <a:t>D1×D2={(</a:t>
            </a:r>
            <a:r>
              <a:rPr lang="zh-CN" altLang="en-US" dirty="0">
                <a:latin typeface="宋体" pitchFamily="2" charset="-122"/>
              </a:rPr>
              <a:t>王南</a:t>
            </a:r>
            <a:r>
              <a:rPr lang="en-US" altLang="zh-CN" dirty="0">
                <a:latin typeface="宋体" pitchFamily="2" charset="-122"/>
              </a:rPr>
              <a:t>,</a:t>
            </a:r>
            <a:r>
              <a:rPr lang="zh-CN" altLang="en-US" dirty="0">
                <a:latin typeface="宋体" pitchFamily="2" charset="-122"/>
              </a:rPr>
              <a:t>理学院</a:t>
            </a:r>
            <a:r>
              <a:rPr lang="en-US" altLang="zh-CN" dirty="0">
                <a:latin typeface="宋体" pitchFamily="2" charset="-122"/>
              </a:rPr>
              <a:t>),(</a:t>
            </a:r>
            <a:r>
              <a:rPr lang="zh-CN" altLang="en-US" dirty="0">
                <a:latin typeface="宋体" pitchFamily="2" charset="-122"/>
              </a:rPr>
              <a:t>王南</a:t>
            </a:r>
            <a:r>
              <a:rPr lang="en-US" altLang="zh-CN" dirty="0">
                <a:latin typeface="宋体" pitchFamily="2" charset="-122"/>
              </a:rPr>
              <a:t>,</a:t>
            </a:r>
            <a:r>
              <a:rPr lang="zh-CN" altLang="en-US" dirty="0">
                <a:latin typeface="宋体" pitchFamily="2" charset="-122"/>
              </a:rPr>
              <a:t>信息学院</a:t>
            </a:r>
            <a:r>
              <a:rPr lang="en-US" altLang="zh-CN" dirty="0">
                <a:latin typeface="宋体" pitchFamily="2" charset="-122"/>
              </a:rPr>
              <a:t>),(</a:t>
            </a:r>
            <a:r>
              <a:rPr lang="zh-CN" altLang="en-US" dirty="0">
                <a:latin typeface="宋体" pitchFamily="2" charset="-122"/>
              </a:rPr>
              <a:t>李婷</a:t>
            </a:r>
            <a:r>
              <a:rPr lang="en-US" altLang="zh-CN" dirty="0">
                <a:latin typeface="宋体" pitchFamily="2" charset="-122"/>
              </a:rPr>
              <a:t>,</a:t>
            </a:r>
            <a:r>
              <a:rPr lang="zh-CN" altLang="en-US" dirty="0">
                <a:latin typeface="宋体" pitchFamily="2" charset="-122"/>
              </a:rPr>
              <a:t>理学院</a:t>
            </a:r>
            <a:r>
              <a:rPr lang="en-US" altLang="zh-CN" dirty="0">
                <a:latin typeface="宋体" pitchFamily="2" charset="-122"/>
              </a:rPr>
              <a:t>),(</a:t>
            </a:r>
            <a:r>
              <a:rPr lang="zh-CN" altLang="en-US" dirty="0">
                <a:latin typeface="宋体" pitchFamily="2" charset="-122"/>
              </a:rPr>
              <a:t>李婷</a:t>
            </a:r>
            <a:r>
              <a:rPr lang="en-US" altLang="zh-CN" dirty="0">
                <a:latin typeface="宋体" pitchFamily="2" charset="-122"/>
              </a:rPr>
              <a:t>,</a:t>
            </a:r>
            <a:r>
              <a:rPr lang="zh-CN" altLang="en-US" dirty="0">
                <a:latin typeface="宋体" pitchFamily="2" charset="-122"/>
              </a:rPr>
              <a:t>信息学院</a:t>
            </a:r>
            <a:r>
              <a:rPr lang="en-US" altLang="zh-CN" dirty="0">
                <a:latin typeface="宋体" pitchFamily="2" charset="-122"/>
              </a:rPr>
              <a:t>)}</a:t>
            </a:r>
          </a:p>
          <a:p>
            <a:pPr lvl="4"/>
            <a:r>
              <a:rPr lang="zh-CN" altLang="en-US" dirty="0">
                <a:latin typeface="宋体" pitchFamily="2" charset="-122"/>
              </a:rPr>
              <a:t>对应二维表：</a:t>
            </a:r>
            <a:r>
              <a:rPr lang="en-US" altLang="zh-CN" dirty="0">
                <a:latin typeface="宋体" pitchFamily="2" charset="-122"/>
              </a:rPr>
              <a:t>D1×D2</a:t>
            </a:r>
            <a:r>
              <a:rPr lang="zh-CN" altLang="en-US" dirty="0">
                <a:latin typeface="宋体" pitchFamily="2" charset="-122"/>
              </a:rPr>
              <a:t>基数为</a:t>
            </a:r>
            <a:r>
              <a:rPr lang="en-US" altLang="zh-CN" dirty="0">
                <a:latin typeface="宋体" pitchFamily="2" charset="-122"/>
              </a:rPr>
              <a:t>4</a:t>
            </a:r>
            <a:r>
              <a:rPr lang="zh-CN" altLang="en-US" dirty="0" smtClean="0">
                <a:latin typeface="宋体" pitchFamily="2" charset="-122"/>
              </a:rPr>
              <a:t>（</a:t>
            </a:r>
            <a:r>
              <a:rPr lang="en-US" altLang="zh-CN" dirty="0" smtClean="0">
                <a:latin typeface="宋体" pitchFamily="2" charset="-122"/>
              </a:rPr>
              <a:t>D1×D2</a:t>
            </a:r>
            <a:r>
              <a:rPr lang="zh-CN" altLang="en-US" dirty="0">
                <a:latin typeface="宋体" pitchFamily="2" charset="-122"/>
              </a:rPr>
              <a:t>共</a:t>
            </a:r>
            <a:r>
              <a:rPr lang="en-US" altLang="zh-CN" dirty="0">
                <a:latin typeface="宋体" pitchFamily="2" charset="-122"/>
              </a:rPr>
              <a:t>4</a:t>
            </a:r>
            <a:r>
              <a:rPr lang="zh-CN" altLang="en-US" dirty="0">
                <a:latin typeface="宋体" pitchFamily="2" charset="-122"/>
              </a:rPr>
              <a:t>个元组）	</a:t>
            </a:r>
          </a:p>
        </p:txBody>
      </p:sp>
      <p:graphicFrame>
        <p:nvGraphicFramePr>
          <p:cNvPr id="188460" name="Group 44"/>
          <p:cNvGraphicFramePr>
            <a:graphicFrameLocks noGrp="1"/>
          </p:cNvGraphicFramePr>
          <p:nvPr>
            <p:ph sz="half" idx="2"/>
            <p:extLst>
              <p:ext uri="{D42A27DB-BD31-4B8C-83A1-F6EECF244321}">
                <p14:modId xmlns:p14="http://schemas.microsoft.com/office/powerpoint/2010/main" val="3945167370"/>
              </p:ext>
            </p:extLst>
          </p:nvPr>
        </p:nvGraphicFramePr>
        <p:xfrm>
          <a:off x="6104954" y="1124744"/>
          <a:ext cx="3003550" cy="1981835"/>
        </p:xfrm>
        <a:graphic>
          <a:graphicData uri="http://schemas.openxmlformats.org/drawingml/2006/table">
            <a:tbl>
              <a:tblPr/>
              <a:tblGrid>
                <a:gridCol w="1439863">
                  <a:extLst>
                    <a:ext uri="{9D8B030D-6E8A-4147-A177-3AD203B41FA5}">
                      <a16:colId xmlns:a16="http://schemas.microsoft.com/office/drawing/2014/main" val="20000"/>
                    </a:ext>
                  </a:extLst>
                </a:gridCol>
                <a:gridCol w="1563687">
                  <a:extLst>
                    <a:ext uri="{9D8B030D-6E8A-4147-A177-3AD203B41FA5}">
                      <a16:colId xmlns:a16="http://schemas.microsoft.com/office/drawing/2014/main" val="20001"/>
                    </a:ext>
                  </a:extLst>
                </a:gridCol>
              </a:tblGrid>
              <a:tr h="366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Student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charset="0"/>
                          <a:ea typeface="黑体" pitchFamily="2" charset="-122"/>
                        </a:rPr>
                        <a:t>Major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理学院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王南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29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理学院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李婷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Arial" charset="0"/>
                          <a:ea typeface="黑体" pitchFamily="2" charset="-122"/>
                        </a:rPr>
                        <a:t>信息学院</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dissolve">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dissolve">
                                      <p:cBhvr>
                                        <p:cTn id="12" dur="500"/>
                                        <p:tgtEl>
                                          <p:spTgt spid="18841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dissolve">
                                      <p:cBhvr>
                                        <p:cTn id="15" dur="500"/>
                                        <p:tgtEl>
                                          <p:spTgt spid="18841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88419">
                                            <p:txEl>
                                              <p:pRg st="3" end="3"/>
                                            </p:txEl>
                                          </p:spTgt>
                                        </p:tgtEl>
                                        <p:attrNameLst>
                                          <p:attrName>style.visibility</p:attrName>
                                        </p:attrNameLst>
                                      </p:cBhvr>
                                      <p:to>
                                        <p:strVal val="visible"/>
                                      </p:to>
                                    </p:set>
                                    <p:animEffect transition="in" filter="dissolve">
                                      <p:cBhvr>
                                        <p:cTn id="18" dur="500"/>
                                        <p:tgtEl>
                                          <p:spTgt spid="18841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8419">
                                            <p:txEl>
                                              <p:pRg st="4" end="4"/>
                                            </p:txEl>
                                          </p:spTgt>
                                        </p:tgtEl>
                                        <p:attrNameLst>
                                          <p:attrName>style.visibility</p:attrName>
                                        </p:attrNameLst>
                                      </p:cBhvr>
                                      <p:to>
                                        <p:strVal val="visible"/>
                                      </p:to>
                                    </p:set>
                                    <p:animEffect transition="in" filter="dissolve">
                                      <p:cBhvr>
                                        <p:cTn id="21" dur="500"/>
                                        <p:tgtEl>
                                          <p:spTgt spid="1884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8419">
                                            <p:txEl>
                                              <p:pRg st="5" end="5"/>
                                            </p:txEl>
                                          </p:spTgt>
                                        </p:tgtEl>
                                        <p:attrNameLst>
                                          <p:attrName>style.visibility</p:attrName>
                                        </p:attrNameLst>
                                      </p:cBhvr>
                                      <p:to>
                                        <p:strVal val="visible"/>
                                      </p:to>
                                    </p:set>
                                    <p:animEffect transition="in" filter="dissolve">
                                      <p:cBhvr>
                                        <p:cTn id="24" dur="500"/>
                                        <p:tgtEl>
                                          <p:spTgt spid="18841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88419">
                                            <p:txEl>
                                              <p:pRg st="6" end="6"/>
                                            </p:txEl>
                                          </p:spTgt>
                                        </p:tgtEl>
                                        <p:attrNameLst>
                                          <p:attrName>style.visibility</p:attrName>
                                        </p:attrNameLst>
                                      </p:cBhvr>
                                      <p:to>
                                        <p:strVal val="visible"/>
                                      </p:to>
                                    </p:set>
                                    <p:animEffect transition="in" filter="dissolve">
                                      <p:cBhvr>
                                        <p:cTn id="27" dur="500"/>
                                        <p:tgtEl>
                                          <p:spTgt spid="188419">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88419">
                                            <p:txEl>
                                              <p:pRg st="7" end="7"/>
                                            </p:txEl>
                                          </p:spTgt>
                                        </p:tgtEl>
                                        <p:attrNameLst>
                                          <p:attrName>style.visibility</p:attrName>
                                        </p:attrNameLst>
                                      </p:cBhvr>
                                      <p:to>
                                        <p:strVal val="visible"/>
                                      </p:to>
                                    </p:set>
                                    <p:animEffect transition="in" filter="dissolve">
                                      <p:cBhvr>
                                        <p:cTn id="30" dur="500"/>
                                        <p:tgtEl>
                                          <p:spTgt spid="188419">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8419">
                                            <p:txEl>
                                              <p:pRg st="8" end="8"/>
                                            </p:txEl>
                                          </p:spTgt>
                                        </p:tgtEl>
                                        <p:attrNameLst>
                                          <p:attrName>style.visibility</p:attrName>
                                        </p:attrNameLst>
                                      </p:cBhvr>
                                      <p:to>
                                        <p:strVal val="visible"/>
                                      </p:to>
                                    </p:set>
                                    <p:animEffect transition="in" filter="dissolve">
                                      <p:cBhvr>
                                        <p:cTn id="33" dur="500"/>
                                        <p:tgtEl>
                                          <p:spTgt spid="188419">
                                            <p:txEl>
                                              <p:pRg st="8" end="8"/>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2" presetClass="entr" presetSubtype="0" fill="hold" nodeType="clickEffect">
                                  <p:stCondLst>
                                    <p:cond delay="0"/>
                                  </p:stCondLst>
                                  <p:childTnLst>
                                    <p:set>
                                      <p:cBhvr>
                                        <p:cTn id="37" dur="1" fill="hold">
                                          <p:stCondLst>
                                            <p:cond delay="0"/>
                                          </p:stCondLst>
                                        </p:cTn>
                                        <p:tgtEl>
                                          <p:spTgt spid="188460"/>
                                        </p:tgtEl>
                                        <p:attrNameLst>
                                          <p:attrName>style.visibility</p:attrName>
                                        </p:attrNameLst>
                                      </p:cBhvr>
                                      <p:to>
                                        <p:strVal val="visible"/>
                                      </p:to>
                                    </p:set>
                                    <p:animScale>
                                      <p:cBhvr>
                                        <p:cTn id="38" dur="1000" decel="50000" fill="hold">
                                          <p:stCondLst>
                                            <p:cond delay="0"/>
                                          </p:stCondLst>
                                        </p:cTn>
                                        <p:tgtEl>
                                          <p:spTgt spid="1884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88460"/>
                                        </p:tgtEl>
                                        <p:attrNameLst>
                                          <p:attrName>ppt_x</p:attrName>
                                          <p:attrName>ppt_y</p:attrName>
                                        </p:attrNameLst>
                                      </p:cBhvr>
                                    </p:animMotion>
                                    <p:animEffect transition="in" filter="fade">
                                      <p:cBhvr>
                                        <p:cTn id="40" dur="1000"/>
                                        <p:tgtEl>
                                          <p:spTgt spid="188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0339" name="Rectangle 3"/>
          <p:cNvSpPr>
            <a:spLocks noGrp="1" noChangeArrowheads="1"/>
          </p:cNvSpPr>
          <p:nvPr>
            <p:ph type="body" sz="half" idx="1"/>
          </p:nvPr>
        </p:nvSpPr>
        <p:spPr>
          <a:xfrm>
            <a:off x="468313" y="1125538"/>
            <a:ext cx="8305800" cy="4953000"/>
          </a:xfrm>
        </p:spPr>
        <p:txBody>
          <a:bodyPr/>
          <a:lstStyle/>
          <a:p>
            <a:r>
              <a:rPr lang="zh-CN" altLang="en-US" dirty="0">
                <a:latin typeface="宋体" pitchFamily="2" charset="-122"/>
              </a:rPr>
              <a:t>关系演算</a:t>
            </a:r>
          </a:p>
          <a:p>
            <a:pPr lvl="1"/>
            <a:r>
              <a:rPr lang="zh-CN" altLang="en-US" dirty="0">
                <a:latin typeface="宋体" pitchFamily="2" charset="-122"/>
              </a:rPr>
              <a:t>域关系演算</a:t>
            </a:r>
          </a:p>
          <a:p>
            <a:pPr lvl="2"/>
            <a:r>
              <a:rPr lang="zh-CN" altLang="en-US" dirty="0">
                <a:latin typeface="宋体" pitchFamily="2" charset="-122"/>
              </a:rPr>
              <a:t>举例</a:t>
            </a:r>
            <a:r>
              <a:rPr lang="en-US" altLang="zh-CN" dirty="0">
                <a:latin typeface="宋体" pitchFamily="2" charset="-122"/>
              </a:rPr>
              <a:t>3</a:t>
            </a:r>
            <a:endParaRPr lang="en-US" altLang="zh-CN" sz="2200" dirty="0">
              <a:latin typeface="Arial" charset="0"/>
              <a:ea typeface="黑体" pitchFamily="2" charset="-122"/>
            </a:endParaRPr>
          </a:p>
        </p:txBody>
      </p:sp>
      <p:graphicFrame>
        <p:nvGraphicFramePr>
          <p:cNvPr id="270636" name="Group 300"/>
          <p:cNvGraphicFramePr>
            <a:graphicFrameLocks noGrp="1"/>
          </p:cNvGraphicFramePr>
          <p:nvPr>
            <p:ph sz="half" idx="2"/>
            <p:extLst>
              <p:ext uri="{D42A27DB-BD31-4B8C-83A1-F6EECF244321}">
                <p14:modId xmlns:p14="http://schemas.microsoft.com/office/powerpoint/2010/main" val="3665125661"/>
              </p:ext>
            </p:extLst>
          </p:nvPr>
        </p:nvGraphicFramePr>
        <p:xfrm>
          <a:off x="395536" y="3364704"/>
          <a:ext cx="1870075" cy="2368552"/>
        </p:xfrm>
        <a:graphic>
          <a:graphicData uri="http://schemas.openxmlformats.org/drawingml/2006/table">
            <a:tbl>
              <a:tblPr/>
              <a:tblGrid>
                <a:gridCol w="658812">
                  <a:extLst>
                    <a:ext uri="{9D8B030D-6E8A-4147-A177-3AD203B41FA5}">
                      <a16:colId xmlns:a16="http://schemas.microsoft.com/office/drawing/2014/main" val="20000"/>
                    </a:ext>
                  </a:extLst>
                </a:gridCol>
                <a:gridCol w="625475">
                  <a:extLst>
                    <a:ext uri="{9D8B030D-6E8A-4147-A177-3AD203B41FA5}">
                      <a16:colId xmlns:a16="http://schemas.microsoft.com/office/drawing/2014/main" val="20001"/>
                    </a:ext>
                  </a:extLst>
                </a:gridCol>
                <a:gridCol w="585788">
                  <a:extLst>
                    <a:ext uri="{9D8B030D-6E8A-4147-A177-3AD203B41FA5}">
                      <a16:colId xmlns:a16="http://schemas.microsoft.com/office/drawing/2014/main" val="20002"/>
                    </a:ext>
                  </a:extLst>
                </a:gridCol>
              </a:tblGrid>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493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53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97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70366" name="Text Box 30"/>
          <p:cNvSpPr txBox="1">
            <a:spLocks noChangeArrowheads="1"/>
          </p:cNvSpPr>
          <p:nvPr/>
        </p:nvSpPr>
        <p:spPr bwMode="auto">
          <a:xfrm>
            <a:off x="755650" y="270827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关系</a:t>
            </a:r>
          </a:p>
        </p:txBody>
      </p:sp>
      <p:graphicFrame>
        <p:nvGraphicFramePr>
          <p:cNvPr id="270367" name="Object 31"/>
          <p:cNvGraphicFramePr>
            <a:graphicFrameLocks noGrp="1" noChangeAspect="1"/>
          </p:cNvGraphicFramePr>
          <p:nvPr>
            <p:ph sz="quarter" idx="3"/>
          </p:nvPr>
        </p:nvGraphicFramePr>
        <p:xfrm>
          <a:off x="3563938" y="1412875"/>
          <a:ext cx="5275262" cy="400050"/>
        </p:xfrm>
        <a:graphic>
          <a:graphicData uri="http://schemas.openxmlformats.org/presentationml/2006/ole">
            <mc:AlternateContent xmlns:mc="http://schemas.openxmlformats.org/markup-compatibility/2006">
              <mc:Choice xmlns:v="urn:schemas-microsoft-com:vml" Requires="v">
                <p:oleObj spid="_x0000_s271194" name="公式" r:id="rId4" imgW="2679480" imgH="203040" progId="Equation.3">
                  <p:embed/>
                </p:oleObj>
              </mc:Choice>
              <mc:Fallback>
                <p:oleObj name="公式" r:id="rId4" imgW="2679480" imgH="20304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412875"/>
                        <a:ext cx="527526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68" name="Text Box 32"/>
          <p:cNvSpPr txBox="1">
            <a:spLocks noChangeArrowheads="1"/>
          </p:cNvSpPr>
          <p:nvPr/>
        </p:nvSpPr>
        <p:spPr bwMode="auto">
          <a:xfrm>
            <a:off x="4931866" y="1915690"/>
            <a:ext cx="3384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rgbClr val="000066"/>
                </a:solidFill>
                <a:latin typeface="宋体" pitchFamily="2" charset="-122"/>
              </a:rPr>
              <a:t>1. </a:t>
            </a:r>
            <a:r>
              <a:rPr kumimoji="1" lang="zh-CN" altLang="en-US" sz="2000" b="1" dirty="0">
                <a:solidFill>
                  <a:srgbClr val="000066"/>
                </a:solidFill>
                <a:latin typeface="宋体" pitchFamily="2" charset="-122"/>
              </a:rPr>
              <a:t>先对</a:t>
            </a:r>
            <a:r>
              <a:rPr kumimoji="1" lang="en-US" altLang="zh-CN" sz="2000" b="1" dirty="0">
                <a:solidFill>
                  <a:srgbClr val="000066"/>
                </a:solidFill>
                <a:latin typeface="宋体" pitchFamily="2" charset="-122"/>
              </a:rPr>
              <a:t>R</a:t>
            </a:r>
            <a:r>
              <a:rPr kumimoji="1" lang="zh-CN" altLang="en-US" sz="2000" b="1" dirty="0">
                <a:solidFill>
                  <a:srgbClr val="000066"/>
                </a:solidFill>
                <a:latin typeface="宋体" pitchFamily="2" charset="-122"/>
              </a:rPr>
              <a:t>和</a:t>
            </a: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作笛卡儿积：</a:t>
            </a:r>
          </a:p>
        </p:txBody>
      </p:sp>
      <p:sp>
        <p:nvSpPr>
          <p:cNvPr id="270369" name="Text Box 33"/>
          <p:cNvSpPr txBox="1">
            <a:spLocks noChangeArrowheads="1"/>
          </p:cNvSpPr>
          <p:nvPr/>
        </p:nvSpPr>
        <p:spPr bwMode="auto">
          <a:xfrm>
            <a:off x="2483768" y="2708275"/>
            <a:ext cx="11525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2000" b="1" dirty="0">
                <a:solidFill>
                  <a:srgbClr val="000066"/>
                </a:solidFill>
                <a:latin typeface="宋体" pitchFamily="2" charset="-122"/>
              </a:rPr>
              <a:t>S</a:t>
            </a:r>
            <a:r>
              <a:rPr kumimoji="1" lang="zh-CN" altLang="en-US" sz="2000" b="1" dirty="0">
                <a:solidFill>
                  <a:srgbClr val="000066"/>
                </a:solidFill>
                <a:latin typeface="宋体" pitchFamily="2" charset="-122"/>
              </a:rPr>
              <a:t>关系</a:t>
            </a:r>
          </a:p>
        </p:txBody>
      </p:sp>
      <p:graphicFrame>
        <p:nvGraphicFramePr>
          <p:cNvPr id="270638" name="Group 302"/>
          <p:cNvGraphicFramePr>
            <a:graphicFrameLocks noGrp="1"/>
          </p:cNvGraphicFramePr>
          <p:nvPr>
            <p:extLst>
              <p:ext uri="{D42A27DB-BD31-4B8C-83A1-F6EECF244321}">
                <p14:modId xmlns:p14="http://schemas.microsoft.com/office/powerpoint/2010/main" val="3539996541"/>
              </p:ext>
            </p:extLst>
          </p:nvPr>
        </p:nvGraphicFramePr>
        <p:xfrm>
          <a:off x="2481511" y="3364704"/>
          <a:ext cx="1152525" cy="1188720"/>
        </p:xfrm>
        <a:graphic>
          <a:graphicData uri="http://schemas.openxmlformats.org/drawingml/2006/table">
            <a:tbl>
              <a:tblPr/>
              <a:tblGrid>
                <a:gridCol w="576262">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70633" name="Group 297"/>
          <p:cNvGraphicFramePr>
            <a:graphicFrameLocks noGrp="1"/>
          </p:cNvGraphicFramePr>
          <p:nvPr>
            <p:extLst>
              <p:ext uri="{D42A27DB-BD31-4B8C-83A1-F6EECF244321}">
                <p14:modId xmlns:p14="http://schemas.microsoft.com/office/powerpoint/2010/main" val="1042100910"/>
              </p:ext>
            </p:extLst>
          </p:nvPr>
        </p:nvGraphicFramePr>
        <p:xfrm>
          <a:off x="5004891" y="2418928"/>
          <a:ext cx="3095625" cy="3962400"/>
        </p:xfrm>
        <a:graphic>
          <a:graphicData uri="http://schemas.openxmlformats.org/drawingml/2006/table">
            <a:tbl>
              <a:tblPr/>
              <a:tblGrid>
                <a:gridCol w="550862">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X</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z</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u</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v</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6"/>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7"/>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8"/>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cd</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0368"/>
                                        </p:tgtEl>
                                        <p:attrNameLst>
                                          <p:attrName>style.visibility</p:attrName>
                                        </p:attrNameLst>
                                      </p:cBhvr>
                                      <p:to>
                                        <p:strVal val="visible"/>
                                      </p:to>
                                    </p:set>
                                    <p:animEffect transition="in" filter="blinds(horizontal)">
                                      <p:cBhvr>
                                        <p:cTn id="7" dur="500"/>
                                        <p:tgtEl>
                                          <p:spTgt spid="270368"/>
                                        </p:tgtEl>
                                      </p:cBhvr>
                                    </p:animEffect>
                                  </p:childTnLst>
                                </p:cTn>
                              </p:par>
                              <p:par>
                                <p:cTn id="8" presetID="3" presetClass="entr" presetSubtype="10" fill="hold" nodeType="withEffect">
                                  <p:stCondLst>
                                    <p:cond delay="0"/>
                                  </p:stCondLst>
                                  <p:childTnLst>
                                    <p:set>
                                      <p:cBhvr>
                                        <p:cTn id="9" dur="1" fill="hold">
                                          <p:stCondLst>
                                            <p:cond delay="0"/>
                                          </p:stCondLst>
                                        </p:cTn>
                                        <p:tgtEl>
                                          <p:spTgt spid="270633"/>
                                        </p:tgtEl>
                                        <p:attrNameLst>
                                          <p:attrName>style.visibility</p:attrName>
                                        </p:attrNameLst>
                                      </p:cBhvr>
                                      <p:to>
                                        <p:strVal val="visible"/>
                                      </p:to>
                                    </p:set>
                                    <p:animEffect transition="in" filter="blinds(horizontal)">
                                      <p:cBhvr>
                                        <p:cTn id="10" dur="500"/>
                                        <p:tgtEl>
                                          <p:spTgt spid="270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68"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72387" name="Rectangle 3"/>
          <p:cNvSpPr>
            <a:spLocks noGrp="1" noChangeArrowheads="1"/>
          </p:cNvSpPr>
          <p:nvPr>
            <p:ph type="body" sz="half" idx="1"/>
          </p:nvPr>
        </p:nvSpPr>
        <p:spPr>
          <a:xfrm>
            <a:off x="539750" y="1196975"/>
            <a:ext cx="8305800" cy="4953000"/>
          </a:xfrm>
        </p:spPr>
        <p:txBody>
          <a:bodyPr/>
          <a:lstStyle/>
          <a:p>
            <a:r>
              <a:rPr lang="zh-CN" altLang="en-US" dirty="0">
                <a:latin typeface="宋体" pitchFamily="2" charset="-122"/>
              </a:rPr>
              <a:t>关系演算</a:t>
            </a:r>
          </a:p>
          <a:p>
            <a:pPr lvl="1"/>
            <a:r>
              <a:rPr lang="zh-CN" altLang="en-US" dirty="0">
                <a:latin typeface="宋体" pitchFamily="2" charset="-122"/>
              </a:rPr>
              <a:t>域关系演算</a:t>
            </a:r>
          </a:p>
          <a:p>
            <a:pPr lvl="2"/>
            <a:r>
              <a:rPr lang="zh-CN" altLang="en-US" dirty="0">
                <a:latin typeface="宋体" pitchFamily="2" charset="-122"/>
              </a:rPr>
              <a:t>举例</a:t>
            </a:r>
            <a:r>
              <a:rPr lang="en-US" altLang="zh-CN" dirty="0">
                <a:latin typeface="宋体" pitchFamily="2" charset="-122"/>
              </a:rPr>
              <a:t>3</a:t>
            </a:r>
            <a:endParaRPr lang="en-US" altLang="zh-CN" sz="2200" dirty="0">
              <a:latin typeface="Arial" charset="0"/>
              <a:ea typeface="黑体" pitchFamily="2" charset="-122"/>
            </a:endParaRPr>
          </a:p>
        </p:txBody>
      </p:sp>
      <p:sp>
        <p:nvSpPr>
          <p:cNvPr id="272416" name="Text Box 32"/>
          <p:cNvSpPr txBox="1">
            <a:spLocks noChangeArrowheads="1"/>
          </p:cNvSpPr>
          <p:nvPr/>
        </p:nvSpPr>
        <p:spPr bwMode="auto">
          <a:xfrm>
            <a:off x="827088" y="2888109"/>
            <a:ext cx="3816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rgbClr val="000066"/>
                </a:solidFill>
                <a:latin typeface="宋体" pitchFamily="2" charset="-122"/>
              </a:rPr>
              <a:t>2. </a:t>
            </a:r>
            <a:r>
              <a:rPr kumimoji="1" lang="zh-CN" altLang="en-US" sz="2000" b="1" dirty="0">
                <a:solidFill>
                  <a:srgbClr val="000066"/>
                </a:solidFill>
                <a:latin typeface="宋体" pitchFamily="2" charset="-122"/>
              </a:rPr>
              <a:t>满足</a:t>
            </a:r>
            <a:r>
              <a:rPr kumimoji="1" lang="en-US" altLang="zh-CN" sz="2000" b="1" dirty="0">
                <a:solidFill>
                  <a:srgbClr val="000066"/>
                </a:solidFill>
                <a:latin typeface="宋体" pitchFamily="2" charset="-122"/>
              </a:rPr>
              <a:t>z&lt;u</a:t>
            </a:r>
            <a:r>
              <a:rPr kumimoji="1" lang="zh-CN" altLang="en-US" sz="2000" b="1" dirty="0">
                <a:solidFill>
                  <a:srgbClr val="000066"/>
                </a:solidFill>
                <a:latin typeface="宋体" pitchFamily="2" charset="-122"/>
              </a:rPr>
              <a:t>的所有元组为：</a:t>
            </a:r>
          </a:p>
        </p:txBody>
      </p:sp>
      <p:graphicFrame>
        <p:nvGraphicFramePr>
          <p:cNvPr id="272626" name="Group 242"/>
          <p:cNvGraphicFramePr>
            <a:graphicFrameLocks noGrp="1"/>
          </p:cNvGraphicFramePr>
          <p:nvPr>
            <p:extLst>
              <p:ext uri="{D42A27DB-BD31-4B8C-83A1-F6EECF244321}">
                <p14:modId xmlns:p14="http://schemas.microsoft.com/office/powerpoint/2010/main" val="2734190082"/>
              </p:ext>
            </p:extLst>
          </p:nvPr>
        </p:nvGraphicFramePr>
        <p:xfrm>
          <a:off x="971550" y="3501008"/>
          <a:ext cx="3095625" cy="2377440"/>
        </p:xfrm>
        <a:graphic>
          <a:graphicData uri="http://schemas.openxmlformats.org/drawingml/2006/table">
            <a:tbl>
              <a:tblPr/>
              <a:tblGrid>
                <a:gridCol w="550863">
                  <a:extLst>
                    <a:ext uri="{9D8B030D-6E8A-4147-A177-3AD203B41FA5}">
                      <a16:colId xmlns:a16="http://schemas.microsoft.com/office/drawing/2014/main" val="20000"/>
                    </a:ext>
                  </a:extLst>
                </a:gridCol>
                <a:gridCol w="674687">
                  <a:extLst>
                    <a:ext uri="{9D8B030D-6E8A-4147-A177-3AD203B41FA5}">
                      <a16:colId xmlns:a16="http://schemas.microsoft.com/office/drawing/2014/main" val="20001"/>
                    </a:ext>
                  </a:extLst>
                </a:gridCol>
                <a:gridCol w="631825">
                  <a:extLst>
                    <a:ext uri="{9D8B030D-6E8A-4147-A177-3AD203B41FA5}">
                      <a16:colId xmlns:a16="http://schemas.microsoft.com/office/drawing/2014/main" val="20002"/>
                    </a:ext>
                  </a:extLst>
                </a:gridCol>
                <a:gridCol w="661988">
                  <a:extLst>
                    <a:ext uri="{9D8B030D-6E8A-4147-A177-3AD203B41FA5}">
                      <a16:colId xmlns:a16="http://schemas.microsoft.com/office/drawing/2014/main" val="20003"/>
                    </a:ext>
                  </a:extLst>
                </a:gridCol>
                <a:gridCol w="576262">
                  <a:extLst>
                    <a:ext uri="{9D8B030D-6E8A-4147-A177-3AD203B41FA5}">
                      <a16:colId xmlns:a16="http://schemas.microsoft.com/office/drawing/2014/main" val="20004"/>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C</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X</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y</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z</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u</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v</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bl>
          </a:graphicData>
        </a:graphic>
      </p:graphicFrame>
      <p:sp>
        <p:nvSpPr>
          <p:cNvPr id="272507" name="Text Box 123"/>
          <p:cNvSpPr txBox="1">
            <a:spLocks noChangeArrowheads="1"/>
          </p:cNvSpPr>
          <p:nvPr/>
        </p:nvSpPr>
        <p:spPr bwMode="auto">
          <a:xfrm>
            <a:off x="4859338" y="2888109"/>
            <a:ext cx="40338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000" b="1" dirty="0">
                <a:solidFill>
                  <a:srgbClr val="000066"/>
                </a:solidFill>
                <a:latin typeface="宋体" pitchFamily="2" charset="-122"/>
              </a:rPr>
              <a:t>3. </a:t>
            </a:r>
            <a:r>
              <a:rPr kumimoji="1" lang="zh-CN" altLang="en-US" sz="2000" b="1" dirty="0">
                <a:solidFill>
                  <a:srgbClr val="000066"/>
                </a:solidFill>
                <a:latin typeface="宋体" pitchFamily="2" charset="-122"/>
              </a:rPr>
              <a:t>取</a:t>
            </a:r>
            <a:r>
              <a:rPr kumimoji="1" lang="en-US" altLang="zh-CN" sz="2000" b="1" dirty="0" err="1">
                <a:solidFill>
                  <a:srgbClr val="000066"/>
                </a:solidFill>
                <a:latin typeface="宋体" pitchFamily="2" charset="-122"/>
              </a:rPr>
              <a:t>yvx</a:t>
            </a:r>
            <a:r>
              <a:rPr kumimoji="1" lang="zh-CN" altLang="en-US" sz="2000" b="1" dirty="0">
                <a:solidFill>
                  <a:srgbClr val="000066"/>
                </a:solidFill>
                <a:latin typeface="宋体" pitchFamily="2" charset="-122"/>
              </a:rPr>
              <a:t>分量，重新组成关系：</a:t>
            </a:r>
          </a:p>
        </p:txBody>
      </p:sp>
      <p:graphicFrame>
        <p:nvGraphicFramePr>
          <p:cNvPr id="272627" name="Group 243"/>
          <p:cNvGraphicFramePr>
            <a:graphicFrameLocks noGrp="1"/>
          </p:cNvGraphicFramePr>
          <p:nvPr>
            <p:extLst>
              <p:ext uri="{D42A27DB-BD31-4B8C-83A1-F6EECF244321}">
                <p14:modId xmlns:p14="http://schemas.microsoft.com/office/powerpoint/2010/main" val="2581783156"/>
              </p:ext>
            </p:extLst>
          </p:nvPr>
        </p:nvGraphicFramePr>
        <p:xfrm>
          <a:off x="5219700" y="3501008"/>
          <a:ext cx="2051050" cy="2377440"/>
        </p:xfrm>
        <a:graphic>
          <a:graphicData uri="http://schemas.openxmlformats.org/drawingml/2006/table">
            <a:tbl>
              <a:tblPr/>
              <a:tblGrid>
                <a:gridCol w="769938">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B</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A2</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A</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0"/>
                  </a:ext>
                </a:extLst>
              </a:tr>
              <a:tr h="215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y</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v</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X</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2143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21</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2"/>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ce</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bd</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d</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4"/>
                  </a:ext>
                </a:extLst>
              </a:tr>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err="1" smtClean="0">
                          <a:ln>
                            <a:noFill/>
                          </a:ln>
                          <a:solidFill>
                            <a:srgbClr val="000066"/>
                          </a:solidFill>
                          <a:effectLst/>
                          <a:latin typeface="Verdana" pitchFamily="34" charset="0"/>
                          <a:ea typeface="宋体" pitchFamily="2" charset="-122"/>
                        </a:rPr>
                        <a:t>ef</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g</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5"/>
                  </a:ext>
                </a:extLst>
              </a:tr>
            </a:tbl>
          </a:graphicData>
        </a:graphic>
      </p:graphicFrame>
      <p:graphicFrame>
        <p:nvGraphicFramePr>
          <p:cNvPr id="272623" name="Object 239"/>
          <p:cNvGraphicFramePr>
            <a:graphicFrameLocks noGrp="1" noChangeAspect="1"/>
          </p:cNvGraphicFramePr>
          <p:nvPr>
            <p:ph sz="quarter" idx="3"/>
          </p:nvPr>
        </p:nvGraphicFramePr>
        <p:xfrm>
          <a:off x="3492500" y="1412875"/>
          <a:ext cx="5275263" cy="400050"/>
        </p:xfrm>
        <a:graphic>
          <a:graphicData uri="http://schemas.openxmlformats.org/presentationml/2006/ole">
            <mc:AlternateContent xmlns:mc="http://schemas.openxmlformats.org/markup-compatibility/2006">
              <mc:Choice xmlns:v="urn:schemas-microsoft-com:vml" Requires="v">
                <p:oleObj spid="_x0000_s273184" name="公式" r:id="rId4" imgW="2679480" imgH="203040" progId="Equation.3">
                  <p:embed/>
                </p:oleObj>
              </mc:Choice>
              <mc:Fallback>
                <p:oleObj name="公式" r:id="rId4" imgW="2679480" imgH="203040" progId="Equation.3">
                  <p:embed/>
                  <p:pic>
                    <p:nvPicPr>
                      <p:cNvPr id="0" name="Object 2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412875"/>
                        <a:ext cx="527526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416"/>
                                        </p:tgtEl>
                                        <p:attrNameLst>
                                          <p:attrName>style.visibility</p:attrName>
                                        </p:attrNameLst>
                                      </p:cBhvr>
                                      <p:to>
                                        <p:strVal val="visible"/>
                                      </p:to>
                                    </p:set>
                                    <p:animEffect transition="in" filter="blinds(horizontal)">
                                      <p:cBhvr>
                                        <p:cTn id="7" dur="500"/>
                                        <p:tgtEl>
                                          <p:spTgt spid="272416"/>
                                        </p:tgtEl>
                                      </p:cBhvr>
                                    </p:animEffect>
                                  </p:childTnLst>
                                </p:cTn>
                              </p:par>
                              <p:par>
                                <p:cTn id="8" presetID="3" presetClass="entr" presetSubtype="10" fill="hold" nodeType="withEffect">
                                  <p:stCondLst>
                                    <p:cond delay="0"/>
                                  </p:stCondLst>
                                  <p:childTnLst>
                                    <p:set>
                                      <p:cBhvr>
                                        <p:cTn id="9" dur="1" fill="hold">
                                          <p:stCondLst>
                                            <p:cond delay="0"/>
                                          </p:stCondLst>
                                        </p:cTn>
                                        <p:tgtEl>
                                          <p:spTgt spid="272626"/>
                                        </p:tgtEl>
                                        <p:attrNameLst>
                                          <p:attrName>style.visibility</p:attrName>
                                        </p:attrNameLst>
                                      </p:cBhvr>
                                      <p:to>
                                        <p:strVal val="visible"/>
                                      </p:to>
                                    </p:set>
                                    <p:animEffect transition="in" filter="blinds(horizontal)">
                                      <p:cBhvr>
                                        <p:cTn id="10" dur="500"/>
                                        <p:tgtEl>
                                          <p:spTgt spid="2726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2507"/>
                                        </p:tgtEl>
                                        <p:attrNameLst>
                                          <p:attrName>style.visibility</p:attrName>
                                        </p:attrNameLst>
                                      </p:cBhvr>
                                      <p:to>
                                        <p:strVal val="visible"/>
                                      </p:to>
                                    </p:set>
                                    <p:animEffect transition="in" filter="blinds(horizontal)">
                                      <p:cBhvr>
                                        <p:cTn id="15" dur="500"/>
                                        <p:tgtEl>
                                          <p:spTgt spid="272507"/>
                                        </p:tgtEl>
                                      </p:cBhvr>
                                    </p:animEffect>
                                  </p:childTnLst>
                                </p:cTn>
                              </p:par>
                              <p:par>
                                <p:cTn id="16" presetID="3" presetClass="entr" presetSubtype="10" fill="hold" nodeType="withEffect">
                                  <p:stCondLst>
                                    <p:cond delay="0"/>
                                  </p:stCondLst>
                                  <p:childTnLst>
                                    <p:set>
                                      <p:cBhvr>
                                        <p:cTn id="17" dur="1" fill="hold">
                                          <p:stCondLst>
                                            <p:cond delay="0"/>
                                          </p:stCondLst>
                                        </p:cTn>
                                        <p:tgtEl>
                                          <p:spTgt spid="272627"/>
                                        </p:tgtEl>
                                        <p:attrNameLst>
                                          <p:attrName>style.visibility</p:attrName>
                                        </p:attrNameLst>
                                      </p:cBhvr>
                                      <p:to>
                                        <p:strVal val="visible"/>
                                      </p:to>
                                    </p:set>
                                    <p:animEffect transition="in" filter="blinds(horizontal)">
                                      <p:cBhvr>
                                        <p:cTn id="18" dur="500"/>
                                        <p:tgtEl>
                                          <p:spTgt spid="272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16" grpId="0"/>
      <p:bldP spid="272507"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2323" name="Rectangle 3"/>
          <p:cNvSpPr>
            <a:spLocks noGrp="1" noChangeArrowheads="1"/>
          </p:cNvSpPr>
          <p:nvPr>
            <p:ph type="body" sz="half" idx="1"/>
          </p:nvPr>
        </p:nvSpPr>
        <p:spPr>
          <a:xfrm>
            <a:off x="539750" y="1196975"/>
            <a:ext cx="8305800" cy="4953000"/>
          </a:xfrm>
        </p:spPr>
        <p:txBody>
          <a:bodyPr/>
          <a:lstStyle/>
          <a:p>
            <a:pPr algn="just"/>
            <a:r>
              <a:rPr lang="zh-CN" altLang="en-US" dirty="0"/>
              <a:t>函数依赖</a:t>
            </a:r>
          </a:p>
          <a:p>
            <a:pPr lvl="1" algn="just"/>
            <a:r>
              <a:rPr lang="zh-CN" altLang="en-US" dirty="0"/>
              <a:t>问题的提出？</a:t>
            </a:r>
          </a:p>
          <a:p>
            <a:pPr lvl="2" algn="just"/>
            <a:r>
              <a:rPr lang="zh-CN" altLang="en-US" dirty="0" smtClean="0"/>
              <a:t>假设</a:t>
            </a:r>
            <a:r>
              <a:rPr lang="zh-CN" altLang="en-US" dirty="0"/>
              <a:t>有如下关系：</a:t>
            </a:r>
          </a:p>
          <a:p>
            <a:pPr lvl="3" algn="just">
              <a:buFont typeface="Wingdings" pitchFamily="2" charset="2"/>
              <a:buNone/>
            </a:pPr>
            <a:r>
              <a:rPr lang="en-US" altLang="zh-CN" dirty="0"/>
              <a:t>S(</a:t>
            </a:r>
            <a:r>
              <a:rPr lang="en-US" altLang="zh-CN" dirty="0" err="1">
                <a:solidFill>
                  <a:srgbClr val="FF0000"/>
                </a:solidFill>
              </a:rPr>
              <a:t>Sno</a:t>
            </a:r>
            <a:r>
              <a:rPr lang="en-US" altLang="zh-CN" dirty="0" err="1"/>
              <a:t>,Sname,Sgen,</a:t>
            </a:r>
            <a:r>
              <a:rPr lang="en-US" altLang="zh-CN" dirty="0" err="1">
                <a:solidFill>
                  <a:srgbClr val="FF0000"/>
                </a:solidFill>
              </a:rPr>
              <a:t>Scour</a:t>
            </a:r>
            <a:r>
              <a:rPr lang="en-US" altLang="zh-CN" dirty="0" err="1"/>
              <a:t>,Sdegr</a:t>
            </a:r>
            <a:r>
              <a:rPr lang="en-US" altLang="zh-CN" dirty="0"/>
              <a:t>)</a:t>
            </a:r>
            <a:r>
              <a:rPr lang="zh-CN" altLang="en-US" dirty="0"/>
              <a:t>，</a:t>
            </a:r>
            <a:r>
              <a:rPr lang="zh-CN" altLang="en-US" dirty="0" smtClean="0"/>
              <a:t>即对应</a:t>
            </a:r>
            <a:r>
              <a:rPr lang="zh-CN" altLang="en-US" dirty="0"/>
              <a:t>学号、姓名、性别、课程、成绩；其中</a:t>
            </a:r>
            <a:r>
              <a:rPr lang="en-US" altLang="zh-CN" dirty="0"/>
              <a:t>(</a:t>
            </a:r>
            <a:r>
              <a:rPr lang="en-US" altLang="zh-CN" dirty="0" err="1"/>
              <a:t>Sno,Scour</a:t>
            </a:r>
            <a:r>
              <a:rPr lang="en-US" altLang="zh-CN" dirty="0"/>
              <a:t>)</a:t>
            </a:r>
            <a:r>
              <a:rPr lang="zh-CN" altLang="en-US" dirty="0"/>
              <a:t>是主键。</a:t>
            </a:r>
            <a:endParaRPr lang="zh-CN" altLang="en-US" sz="1800" dirty="0"/>
          </a:p>
        </p:txBody>
      </p:sp>
      <p:graphicFrame>
        <p:nvGraphicFramePr>
          <p:cNvPr id="312372" name="Group 52"/>
          <p:cNvGraphicFramePr>
            <a:graphicFrameLocks noGrp="1"/>
          </p:cNvGraphicFramePr>
          <p:nvPr>
            <p:ph sz="half" idx="2"/>
            <p:extLst>
              <p:ext uri="{D42A27DB-BD31-4B8C-83A1-F6EECF244321}">
                <p14:modId xmlns:p14="http://schemas.microsoft.com/office/powerpoint/2010/main" val="923889488"/>
              </p:ext>
            </p:extLst>
          </p:nvPr>
        </p:nvGraphicFramePr>
        <p:xfrm>
          <a:off x="827088" y="3933825"/>
          <a:ext cx="7920037" cy="2560320"/>
        </p:xfrm>
        <a:graphic>
          <a:graphicData uri="http://schemas.openxmlformats.org/drawingml/2006/table">
            <a:tbl>
              <a:tblPr/>
              <a:tblGrid>
                <a:gridCol w="1584325">
                  <a:extLst>
                    <a:ext uri="{9D8B030D-6E8A-4147-A177-3AD203B41FA5}">
                      <a16:colId xmlns:a16="http://schemas.microsoft.com/office/drawing/2014/main" val="20000"/>
                    </a:ext>
                  </a:extLst>
                </a:gridCol>
                <a:gridCol w="1582737">
                  <a:extLst>
                    <a:ext uri="{9D8B030D-6E8A-4147-A177-3AD203B41FA5}">
                      <a16:colId xmlns:a16="http://schemas.microsoft.com/office/drawing/2014/main" val="20001"/>
                    </a:ext>
                  </a:extLst>
                </a:gridCol>
                <a:gridCol w="1585913">
                  <a:extLst>
                    <a:ext uri="{9D8B030D-6E8A-4147-A177-3AD203B41FA5}">
                      <a16:colId xmlns:a16="http://schemas.microsoft.com/office/drawing/2014/main" val="20002"/>
                    </a:ext>
                  </a:extLst>
                </a:gridCol>
                <a:gridCol w="1865312">
                  <a:extLst>
                    <a:ext uri="{9D8B030D-6E8A-4147-A177-3AD203B41FA5}">
                      <a16:colId xmlns:a16="http://schemas.microsoft.com/office/drawing/2014/main" val="20003"/>
                    </a:ext>
                  </a:extLst>
                </a:gridCol>
                <a:gridCol w="1301750">
                  <a:extLst>
                    <a:ext uri="{9D8B030D-6E8A-4147-A177-3AD203B41FA5}">
                      <a16:colId xmlns:a16="http://schemas.microsoft.com/office/drawing/2014/main" val="20004"/>
                    </a:ext>
                  </a:extLst>
                </a:gridCol>
              </a:tblGrid>
              <a:tr h="4254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姓名</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性别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课程编号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成绩</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李婷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女</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李婷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女</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Arial"/>
                          <a:ea typeface="宋体" pitchFamily="2" charset="-122"/>
                        </a:rPr>
                        <a:t>…</a:t>
                      </a: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2200" b="1" i="0" u="none" strike="noStrike" cap="none" normalizeH="0" baseline="0" dirty="0" smtClean="0">
                          <a:ln>
                            <a:noFill/>
                          </a:ln>
                          <a:solidFill>
                            <a:srgbClr val="000066"/>
                          </a:solidFill>
                          <a:effectLst/>
                          <a:latin typeface="Arial"/>
                          <a:ea typeface="宋体" pitchFamily="2" charset="-122"/>
                        </a:rPr>
                        <a:t>…</a:t>
                      </a:r>
                      <a:endParaRPr kumimoji="0" lang="en-US"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2194" name="Rectangle 2"/>
          <p:cNvSpPr>
            <a:spLocks noGrp="1" noChangeArrowheads="1"/>
          </p:cNvSpPr>
          <p:nvPr>
            <p:ph type="body" sz="half" idx="1"/>
          </p:nvPr>
        </p:nvSpPr>
        <p:spPr>
          <a:xfrm>
            <a:off x="323850" y="1125538"/>
            <a:ext cx="8424863" cy="4953000"/>
          </a:xfrm>
        </p:spPr>
        <p:txBody>
          <a:bodyPr/>
          <a:lstStyle/>
          <a:p>
            <a:pPr algn="just"/>
            <a:r>
              <a:rPr lang="zh-CN" altLang="en-US" dirty="0"/>
              <a:t>函数依赖</a:t>
            </a:r>
          </a:p>
          <a:p>
            <a:pPr lvl="1" algn="just"/>
            <a:r>
              <a:rPr lang="zh-CN" altLang="en-US" dirty="0"/>
              <a:t>问题的提出？</a:t>
            </a:r>
          </a:p>
          <a:p>
            <a:pPr lvl="2" algn="just"/>
            <a:r>
              <a:rPr lang="zh-CN" altLang="en-US" dirty="0" smtClean="0"/>
              <a:t>这个</a:t>
            </a:r>
            <a:r>
              <a:rPr lang="zh-CN" altLang="en-US" dirty="0"/>
              <a:t>关系</a:t>
            </a:r>
            <a:r>
              <a:rPr lang="zh-CN" altLang="en-US" dirty="0" smtClean="0"/>
              <a:t>有没有问题？若有，则有哪些问题</a:t>
            </a:r>
            <a:r>
              <a:rPr lang="zh-CN" altLang="en-US" dirty="0"/>
              <a:t>？</a:t>
            </a:r>
          </a:p>
          <a:p>
            <a:pPr lvl="3" algn="just"/>
            <a:r>
              <a:rPr lang="zh-CN" altLang="en-US" dirty="0"/>
              <a:t>数据冗余：</a:t>
            </a:r>
          </a:p>
          <a:p>
            <a:pPr lvl="4" algn="just"/>
            <a:r>
              <a:rPr lang="zh-CN" altLang="en-US" dirty="0"/>
              <a:t>一个学生选修多门课程，导致表中</a:t>
            </a:r>
            <a:r>
              <a:rPr lang="zh-CN" altLang="en-US" dirty="0">
                <a:latin typeface="宋体"/>
              </a:rPr>
              <a:t>“</a:t>
            </a:r>
            <a:r>
              <a:rPr lang="zh-CN" altLang="en-US" dirty="0"/>
              <a:t>姓名</a:t>
            </a:r>
            <a:r>
              <a:rPr lang="zh-CN" altLang="en-US" dirty="0">
                <a:latin typeface="宋体"/>
              </a:rPr>
              <a:t>”</a:t>
            </a:r>
            <a:r>
              <a:rPr lang="zh-CN" altLang="en-US" dirty="0"/>
              <a:t>和</a:t>
            </a:r>
            <a:r>
              <a:rPr lang="zh-CN" altLang="en-US" dirty="0">
                <a:latin typeface="宋体"/>
              </a:rPr>
              <a:t>“</a:t>
            </a:r>
            <a:r>
              <a:rPr lang="zh-CN" altLang="en-US" dirty="0"/>
              <a:t>性别</a:t>
            </a:r>
            <a:r>
              <a:rPr lang="zh-CN" altLang="en-US" dirty="0">
                <a:latin typeface="宋体"/>
              </a:rPr>
              <a:t>”</a:t>
            </a:r>
            <a:r>
              <a:rPr lang="zh-CN" altLang="en-US" dirty="0"/>
              <a:t>被多次重复存贮；</a:t>
            </a:r>
          </a:p>
          <a:p>
            <a:pPr lvl="3" algn="just"/>
            <a:r>
              <a:rPr lang="zh-CN" altLang="en-US" dirty="0"/>
              <a:t>不一致性</a:t>
            </a:r>
          </a:p>
          <a:p>
            <a:pPr lvl="4" algn="just"/>
            <a:r>
              <a:rPr lang="zh-CN" altLang="en-US" dirty="0"/>
              <a:t>由于数据存贮冗余，当更新某些数据项时，有可能一部分记录修改了，而另一部分未修改，造成存贮数据的不一致性。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Effect transition="in" filter="dissolve">
                                      <p:cBhvr>
                                        <p:cTn id="7" dur="500"/>
                                        <p:tgtEl>
                                          <p:spTgt spid="39219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92194">
                                            <p:txEl>
                                              <p:pRg st="1" end="1"/>
                                            </p:txEl>
                                          </p:spTgt>
                                        </p:tgtEl>
                                        <p:attrNameLst>
                                          <p:attrName>style.visibility</p:attrName>
                                        </p:attrNameLst>
                                      </p:cBhvr>
                                      <p:to>
                                        <p:strVal val="visible"/>
                                      </p:to>
                                    </p:set>
                                    <p:animEffect transition="in" filter="dissolve">
                                      <p:cBhvr>
                                        <p:cTn id="10" dur="500"/>
                                        <p:tgtEl>
                                          <p:spTgt spid="39219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2194">
                                            <p:txEl>
                                              <p:pRg st="2" end="2"/>
                                            </p:txEl>
                                          </p:spTgt>
                                        </p:tgtEl>
                                        <p:attrNameLst>
                                          <p:attrName>style.visibility</p:attrName>
                                        </p:attrNameLst>
                                      </p:cBhvr>
                                      <p:to>
                                        <p:strVal val="visible"/>
                                      </p:to>
                                    </p:set>
                                    <p:animEffect transition="in" filter="dissolve">
                                      <p:cBhvr>
                                        <p:cTn id="13" dur="500"/>
                                        <p:tgtEl>
                                          <p:spTgt spid="39219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92194">
                                            <p:txEl>
                                              <p:pRg st="4" end="4"/>
                                            </p:txEl>
                                          </p:spTgt>
                                        </p:tgtEl>
                                        <p:attrNameLst>
                                          <p:attrName>style.visibility</p:attrName>
                                        </p:attrNameLst>
                                      </p:cBhvr>
                                      <p:to>
                                        <p:strVal val="visible"/>
                                      </p:to>
                                    </p:set>
                                    <p:animEffect transition="in" filter="dissolve">
                                      <p:cBhvr>
                                        <p:cTn id="18" dur="500"/>
                                        <p:tgtEl>
                                          <p:spTgt spid="392194">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92194">
                                            <p:txEl>
                                              <p:pRg st="3" end="3"/>
                                            </p:txEl>
                                          </p:spTgt>
                                        </p:tgtEl>
                                        <p:attrNameLst>
                                          <p:attrName>style.visibility</p:attrName>
                                        </p:attrNameLst>
                                      </p:cBhvr>
                                      <p:to>
                                        <p:strVal val="visible"/>
                                      </p:to>
                                    </p:set>
                                    <p:animEffect transition="in" filter="dissolve">
                                      <p:cBhvr>
                                        <p:cTn id="23" dur="500"/>
                                        <p:tgtEl>
                                          <p:spTgt spid="392194">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92194">
                                            <p:txEl>
                                              <p:pRg st="6" end="6"/>
                                            </p:txEl>
                                          </p:spTgt>
                                        </p:tgtEl>
                                        <p:attrNameLst>
                                          <p:attrName>style.visibility</p:attrName>
                                        </p:attrNameLst>
                                      </p:cBhvr>
                                      <p:to>
                                        <p:strVal val="visible"/>
                                      </p:to>
                                    </p:set>
                                    <p:animEffect transition="in" filter="dissolve">
                                      <p:cBhvr>
                                        <p:cTn id="28" dur="500"/>
                                        <p:tgtEl>
                                          <p:spTgt spid="39219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92194">
                                            <p:txEl>
                                              <p:pRg st="5" end="5"/>
                                            </p:txEl>
                                          </p:spTgt>
                                        </p:tgtEl>
                                        <p:attrNameLst>
                                          <p:attrName>style.visibility</p:attrName>
                                        </p:attrNameLst>
                                      </p:cBhvr>
                                      <p:to>
                                        <p:strVal val="visible"/>
                                      </p:to>
                                    </p:set>
                                    <p:animEffect transition="in" filter="dissolve">
                                      <p:cBhvr>
                                        <p:cTn id="33" dur="500"/>
                                        <p:tgtEl>
                                          <p:spTgt spid="392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4371" name="Rectangle 3"/>
          <p:cNvSpPr>
            <a:spLocks noGrp="1" noChangeArrowheads="1"/>
          </p:cNvSpPr>
          <p:nvPr>
            <p:ph type="body" sz="half" idx="1"/>
          </p:nvPr>
        </p:nvSpPr>
        <p:spPr>
          <a:xfrm>
            <a:off x="323850" y="1125538"/>
            <a:ext cx="8424863" cy="4953000"/>
          </a:xfrm>
        </p:spPr>
        <p:txBody>
          <a:bodyPr/>
          <a:lstStyle/>
          <a:p>
            <a:pPr algn="just"/>
            <a:r>
              <a:rPr lang="zh-CN" altLang="en-US" dirty="0"/>
              <a:t>函数依赖</a:t>
            </a:r>
          </a:p>
          <a:p>
            <a:pPr lvl="1" algn="just"/>
            <a:r>
              <a:rPr lang="zh-CN" altLang="en-US" dirty="0"/>
              <a:t>问题的提出？</a:t>
            </a:r>
          </a:p>
          <a:p>
            <a:pPr lvl="2" algn="just"/>
            <a:r>
              <a:rPr lang="zh-CN" altLang="en-US" dirty="0"/>
              <a:t>一个有问题的</a:t>
            </a:r>
            <a:r>
              <a:rPr lang="zh-CN" altLang="en-US" dirty="0" smtClean="0"/>
              <a:t>关系</a:t>
            </a:r>
          </a:p>
          <a:p>
            <a:pPr lvl="3" algn="just"/>
            <a:r>
              <a:rPr lang="zh-CN" altLang="en-US" dirty="0" smtClean="0"/>
              <a:t>插入异常</a:t>
            </a:r>
          </a:p>
          <a:p>
            <a:pPr lvl="4" algn="just"/>
            <a:r>
              <a:rPr lang="zh-CN" altLang="en-US" dirty="0" smtClean="0"/>
              <a:t>如果</a:t>
            </a:r>
            <a:r>
              <a:rPr lang="zh-CN" altLang="en-US" dirty="0"/>
              <a:t>某个学生尚未选修课程，那么他的（学号，姓名，性别）信息无法插入。这是因为</a:t>
            </a:r>
            <a:r>
              <a:rPr lang="zh-CN" altLang="en-US" dirty="0">
                <a:latin typeface="宋体"/>
              </a:rPr>
              <a:t>“</a:t>
            </a:r>
            <a:r>
              <a:rPr lang="zh-CN" altLang="en-US" dirty="0"/>
              <a:t>课程</a:t>
            </a:r>
            <a:r>
              <a:rPr lang="zh-CN" altLang="en-US" dirty="0">
                <a:latin typeface="宋体"/>
              </a:rPr>
              <a:t>”</a:t>
            </a:r>
            <a:r>
              <a:rPr lang="zh-CN" altLang="en-US" dirty="0"/>
              <a:t>为空，关系数据模式规定主关键字不能为空，这就导致了插入异常。</a:t>
            </a:r>
          </a:p>
          <a:p>
            <a:pPr lvl="3" algn="just"/>
            <a:r>
              <a:rPr lang="zh-CN" altLang="en-US" dirty="0"/>
              <a:t>删除异常</a:t>
            </a:r>
          </a:p>
          <a:p>
            <a:pPr lvl="4" algn="just"/>
            <a:r>
              <a:rPr lang="zh-CN" altLang="en-US" dirty="0"/>
              <a:t>当删除所有学生的成绩时，将所有（学号，姓名，性别）信息也删除了，这就是删除异常。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Effect transition="in" filter="dissolve">
                                      <p:cBhvr>
                                        <p:cTn id="7" dur="500"/>
                                        <p:tgtEl>
                                          <p:spTgt spid="31437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4371">
                                            <p:txEl>
                                              <p:pRg st="1" end="1"/>
                                            </p:txEl>
                                          </p:spTgt>
                                        </p:tgtEl>
                                        <p:attrNameLst>
                                          <p:attrName>style.visibility</p:attrName>
                                        </p:attrNameLst>
                                      </p:cBhvr>
                                      <p:to>
                                        <p:strVal val="visible"/>
                                      </p:to>
                                    </p:set>
                                    <p:animEffect transition="in" filter="dissolve">
                                      <p:cBhvr>
                                        <p:cTn id="10" dur="500"/>
                                        <p:tgtEl>
                                          <p:spTgt spid="31437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4371">
                                            <p:txEl>
                                              <p:pRg st="2" end="2"/>
                                            </p:txEl>
                                          </p:spTgt>
                                        </p:tgtEl>
                                        <p:attrNameLst>
                                          <p:attrName>style.visibility</p:attrName>
                                        </p:attrNameLst>
                                      </p:cBhvr>
                                      <p:to>
                                        <p:strVal val="visible"/>
                                      </p:to>
                                    </p:set>
                                    <p:animEffect transition="in" filter="dissolve">
                                      <p:cBhvr>
                                        <p:cTn id="13" dur="500"/>
                                        <p:tgtEl>
                                          <p:spTgt spid="31437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14371">
                                            <p:txEl>
                                              <p:pRg st="4" end="4"/>
                                            </p:txEl>
                                          </p:spTgt>
                                        </p:tgtEl>
                                        <p:attrNameLst>
                                          <p:attrName>style.visibility</p:attrName>
                                        </p:attrNameLst>
                                      </p:cBhvr>
                                      <p:to>
                                        <p:strVal val="visible"/>
                                      </p:to>
                                    </p:set>
                                    <p:animEffect transition="in" filter="dissolve">
                                      <p:cBhvr>
                                        <p:cTn id="18" dur="500"/>
                                        <p:tgtEl>
                                          <p:spTgt spid="31437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4371">
                                            <p:txEl>
                                              <p:pRg st="3" end="3"/>
                                            </p:txEl>
                                          </p:spTgt>
                                        </p:tgtEl>
                                        <p:attrNameLst>
                                          <p:attrName>style.visibility</p:attrName>
                                        </p:attrNameLst>
                                      </p:cBhvr>
                                      <p:to>
                                        <p:strVal val="visible"/>
                                      </p:to>
                                    </p:set>
                                    <p:animEffect transition="in" filter="dissolve">
                                      <p:cBhvr>
                                        <p:cTn id="23" dur="500"/>
                                        <p:tgtEl>
                                          <p:spTgt spid="31437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14371">
                                            <p:txEl>
                                              <p:pRg st="6" end="6"/>
                                            </p:txEl>
                                          </p:spTgt>
                                        </p:tgtEl>
                                        <p:attrNameLst>
                                          <p:attrName>style.visibility</p:attrName>
                                        </p:attrNameLst>
                                      </p:cBhvr>
                                      <p:to>
                                        <p:strVal val="visible"/>
                                      </p:to>
                                    </p:set>
                                    <p:animEffect transition="in" filter="dissolve">
                                      <p:cBhvr>
                                        <p:cTn id="28" dur="500"/>
                                        <p:tgtEl>
                                          <p:spTgt spid="314371">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4371">
                                            <p:txEl>
                                              <p:pRg st="5" end="5"/>
                                            </p:txEl>
                                          </p:spTgt>
                                        </p:tgtEl>
                                        <p:attrNameLst>
                                          <p:attrName>style.visibility</p:attrName>
                                        </p:attrNameLst>
                                      </p:cBhvr>
                                      <p:to>
                                        <p:strVal val="visible"/>
                                      </p:to>
                                    </p:set>
                                    <p:animEffect transition="in" filter="dissolve">
                                      <p:cBhvr>
                                        <p:cTn id="33" dur="500"/>
                                        <p:tgtEl>
                                          <p:spTgt spid="3143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6419" name="Rectangle 3"/>
          <p:cNvSpPr>
            <a:spLocks noGrp="1" noChangeArrowheads="1"/>
          </p:cNvSpPr>
          <p:nvPr>
            <p:ph type="body" sz="half" idx="1"/>
          </p:nvPr>
        </p:nvSpPr>
        <p:spPr>
          <a:xfrm>
            <a:off x="468313" y="1052513"/>
            <a:ext cx="8280400" cy="5040312"/>
          </a:xfrm>
        </p:spPr>
        <p:txBody>
          <a:bodyPr/>
          <a:lstStyle/>
          <a:p>
            <a:pPr algn="just"/>
            <a:r>
              <a:rPr lang="zh-CN" altLang="en-US" dirty="0"/>
              <a:t>函数依赖</a:t>
            </a:r>
          </a:p>
          <a:p>
            <a:pPr lvl="1" algn="just"/>
            <a:r>
              <a:rPr lang="zh-CN" altLang="en-US" dirty="0"/>
              <a:t>问题的提出？</a:t>
            </a:r>
          </a:p>
          <a:p>
            <a:pPr lvl="2" algn="just"/>
            <a:r>
              <a:rPr lang="zh-CN" altLang="en-US" dirty="0" smtClean="0"/>
              <a:t>如何解决这个有问题</a:t>
            </a:r>
            <a:r>
              <a:rPr lang="zh-CN" altLang="en-US" dirty="0"/>
              <a:t>的</a:t>
            </a:r>
            <a:r>
              <a:rPr lang="zh-CN" altLang="en-US" dirty="0" smtClean="0"/>
              <a:t>关系？</a:t>
            </a:r>
            <a:endParaRPr lang="zh-CN" altLang="en-US" dirty="0"/>
          </a:p>
          <a:p>
            <a:pPr lvl="3" algn="just"/>
            <a:r>
              <a:rPr lang="zh-CN" altLang="en-US" dirty="0"/>
              <a:t>为了克服这些异常，可以将</a:t>
            </a:r>
            <a:r>
              <a:rPr lang="en-US" altLang="zh-CN" dirty="0"/>
              <a:t>S</a:t>
            </a:r>
            <a:r>
              <a:rPr lang="zh-CN" altLang="en-US" dirty="0"/>
              <a:t>关系分解成下面的两个关系</a:t>
            </a:r>
          </a:p>
          <a:p>
            <a:pPr lvl="3" algn="just"/>
            <a:r>
              <a:rPr lang="en-US" altLang="zh-CN" dirty="0"/>
              <a:t>S1(</a:t>
            </a:r>
            <a:r>
              <a:rPr lang="en-US" altLang="zh-CN" dirty="0" err="1"/>
              <a:t>Sno,Sname,Sgen</a:t>
            </a:r>
            <a:r>
              <a:rPr lang="en-US" altLang="zh-CN" dirty="0"/>
              <a:t>), S2(</a:t>
            </a:r>
            <a:r>
              <a:rPr lang="en-US" altLang="zh-CN" dirty="0" err="1">
                <a:solidFill>
                  <a:srgbClr val="FF0000"/>
                </a:solidFill>
              </a:rPr>
              <a:t>Sno</a:t>
            </a:r>
            <a:r>
              <a:rPr lang="en-US" altLang="zh-CN" dirty="0" err="1"/>
              <a:t>,Scour,Sdegr</a:t>
            </a:r>
            <a:r>
              <a:rPr lang="en-US" altLang="zh-CN" b="0" dirty="0"/>
              <a:t>)</a:t>
            </a:r>
          </a:p>
        </p:txBody>
      </p:sp>
      <p:sp>
        <p:nvSpPr>
          <p:cNvPr id="316420" name="Rectangle 4" descr="Rectangle: Click to edit Master text styles&#10;Second level&#10;Third level&#10;Fourth level&#10;Fifth level"/>
          <p:cNvSpPr>
            <a:spLocks noChangeArrowheads="1"/>
          </p:cNvSpPr>
          <p:nvPr/>
        </p:nvSpPr>
        <p:spPr bwMode="auto">
          <a:xfrm>
            <a:off x="539750" y="6165304"/>
            <a:ext cx="8388350" cy="5572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None/>
            </a:pPr>
            <a:r>
              <a:rPr lang="zh-CN" altLang="en-US" sz="2800" dirty="0">
                <a:solidFill>
                  <a:schemeClr val="accent2"/>
                </a:solidFill>
              </a:rPr>
              <a:t>上例说明，</a:t>
            </a:r>
            <a:r>
              <a:rPr lang="en-US" altLang="zh-CN" sz="2800" dirty="0">
                <a:solidFill>
                  <a:schemeClr val="accent2"/>
                </a:solidFill>
              </a:rPr>
              <a:t>S</a:t>
            </a:r>
            <a:r>
              <a:rPr lang="zh-CN" altLang="en-US" sz="2800" dirty="0">
                <a:solidFill>
                  <a:schemeClr val="accent2"/>
                </a:solidFill>
              </a:rPr>
              <a:t>关系的某些属性之间存在数据依赖关系。</a:t>
            </a:r>
          </a:p>
        </p:txBody>
      </p:sp>
      <p:graphicFrame>
        <p:nvGraphicFramePr>
          <p:cNvPr id="316476" name="Group 60"/>
          <p:cNvGraphicFramePr>
            <a:graphicFrameLocks noGrp="1"/>
          </p:cNvGraphicFramePr>
          <p:nvPr>
            <p:ph sz="half" idx="2"/>
            <p:extLst>
              <p:ext uri="{D42A27DB-BD31-4B8C-83A1-F6EECF244321}">
                <p14:modId xmlns:p14="http://schemas.microsoft.com/office/powerpoint/2010/main" val="808148747"/>
              </p:ext>
            </p:extLst>
          </p:nvPr>
        </p:nvGraphicFramePr>
        <p:xfrm>
          <a:off x="54297" y="3501008"/>
          <a:ext cx="4157663" cy="1928178"/>
        </p:xfrm>
        <a:graphic>
          <a:graphicData uri="http://schemas.openxmlformats.org/drawingml/2006/table">
            <a:tbl>
              <a:tblPr/>
              <a:tblGrid>
                <a:gridCol w="1385888">
                  <a:extLst>
                    <a:ext uri="{9D8B030D-6E8A-4147-A177-3AD203B41FA5}">
                      <a16:colId xmlns:a16="http://schemas.microsoft.com/office/drawing/2014/main" val="20000"/>
                    </a:ext>
                  </a:extLst>
                </a:gridCol>
                <a:gridCol w="1385887">
                  <a:extLst>
                    <a:ext uri="{9D8B030D-6E8A-4147-A177-3AD203B41FA5}">
                      <a16:colId xmlns:a16="http://schemas.microsoft.com/office/drawing/2014/main" val="20001"/>
                    </a:ext>
                  </a:extLst>
                </a:gridCol>
                <a:gridCol w="1385888">
                  <a:extLst>
                    <a:ext uri="{9D8B030D-6E8A-4147-A177-3AD203B41FA5}">
                      <a16:colId xmlns:a16="http://schemas.microsoft.com/office/drawing/2014/main" val="20002"/>
                    </a:ext>
                  </a:extLst>
                </a:gridCol>
              </a:tblGrid>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姓名</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性别</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5365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男</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李婷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女</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19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Arial"/>
                          <a:ea typeface="宋体" pitchFamily="2" charset="-122"/>
                        </a:rPr>
                        <a:t>…</a:t>
                      </a: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2200" b="1" i="0" u="none" strike="noStrike" cap="none" normalizeH="0" baseline="0" dirty="0" smtClean="0">
                          <a:ln>
                            <a:noFill/>
                          </a:ln>
                          <a:solidFill>
                            <a:srgbClr val="000066"/>
                          </a:solidFill>
                          <a:effectLst/>
                          <a:latin typeface="Arial"/>
                          <a:ea typeface="宋体" pitchFamily="2" charset="-122"/>
                        </a:rPr>
                        <a:t>…</a:t>
                      </a:r>
                      <a:endParaRPr kumimoji="0" lang="en-US"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6481" name="Group 65"/>
          <p:cNvGraphicFramePr>
            <a:graphicFrameLocks noGrp="1"/>
          </p:cNvGraphicFramePr>
          <p:nvPr>
            <p:extLst>
              <p:ext uri="{D42A27DB-BD31-4B8C-83A1-F6EECF244321}">
                <p14:modId xmlns:p14="http://schemas.microsoft.com/office/powerpoint/2010/main" val="635304905"/>
              </p:ext>
            </p:extLst>
          </p:nvPr>
        </p:nvGraphicFramePr>
        <p:xfrm>
          <a:off x="4355976" y="3501008"/>
          <a:ext cx="4716462" cy="2579688"/>
        </p:xfrm>
        <a:graphic>
          <a:graphicData uri="http://schemas.openxmlformats.org/drawingml/2006/table">
            <a:tbl>
              <a:tblPr/>
              <a:tblGrid>
                <a:gridCol w="1571625">
                  <a:extLst>
                    <a:ext uri="{9D8B030D-6E8A-4147-A177-3AD203B41FA5}">
                      <a16:colId xmlns:a16="http://schemas.microsoft.com/office/drawing/2014/main" val="20000"/>
                    </a:ext>
                  </a:extLst>
                </a:gridCol>
                <a:gridCol w="1855787">
                  <a:extLst>
                    <a:ext uri="{9D8B030D-6E8A-4147-A177-3AD203B41FA5}">
                      <a16:colId xmlns:a16="http://schemas.microsoft.com/office/drawing/2014/main" val="20001"/>
                    </a:ext>
                  </a:extLst>
                </a:gridCol>
                <a:gridCol w="1289050">
                  <a:extLst>
                    <a:ext uri="{9D8B030D-6E8A-4147-A177-3AD203B41FA5}">
                      <a16:colId xmlns:a16="http://schemas.microsoft.com/office/drawing/2014/main" val="20002"/>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课程编号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成绩</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97</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030022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002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99</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Arial"/>
                          <a:ea typeface="宋体" pitchFamily="2" charset="-122"/>
                        </a:rPr>
                        <a:t>…</a:t>
                      </a: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2200" b="1" i="0" u="none" strike="noStrike" cap="none" normalizeH="0" baseline="0" dirty="0" smtClean="0">
                          <a:ln>
                            <a:noFill/>
                          </a:ln>
                          <a:solidFill>
                            <a:srgbClr val="000066"/>
                          </a:solidFill>
                          <a:effectLst/>
                          <a:latin typeface="Arial"/>
                          <a:ea typeface="宋体" pitchFamily="2" charset="-122"/>
                        </a:rPr>
                        <a:t>…</a:t>
                      </a:r>
                      <a:endParaRPr kumimoji="0" lang="en-US"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 calcmode="lin" valueType="num">
                                      <p:cBhvr additive="base">
                                        <p:cTn id="7" dur="500" fill="hold"/>
                                        <p:tgtEl>
                                          <p:spTgt spid="316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64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6419">
                                            <p:txEl>
                                              <p:pRg st="1" end="1"/>
                                            </p:txEl>
                                          </p:spTgt>
                                        </p:tgtEl>
                                        <p:attrNameLst>
                                          <p:attrName>style.visibility</p:attrName>
                                        </p:attrNameLst>
                                      </p:cBhvr>
                                      <p:to>
                                        <p:strVal val="visible"/>
                                      </p:to>
                                    </p:set>
                                    <p:anim calcmode="lin" valueType="num">
                                      <p:cBhvr additive="base">
                                        <p:cTn id="11" dur="500" fill="hold"/>
                                        <p:tgtEl>
                                          <p:spTgt spid="3164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164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16419">
                                            <p:txEl>
                                              <p:pRg st="2" end="2"/>
                                            </p:txEl>
                                          </p:spTgt>
                                        </p:tgtEl>
                                        <p:attrNameLst>
                                          <p:attrName>style.visibility</p:attrName>
                                        </p:attrNameLst>
                                      </p:cBhvr>
                                      <p:to>
                                        <p:strVal val="visible"/>
                                      </p:to>
                                    </p:set>
                                    <p:anim calcmode="lin" valueType="num">
                                      <p:cBhvr additive="base">
                                        <p:cTn id="15" dur="500" fill="hold"/>
                                        <p:tgtEl>
                                          <p:spTgt spid="3164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16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16419">
                                            <p:txEl>
                                              <p:pRg st="3" end="3"/>
                                            </p:txEl>
                                          </p:spTgt>
                                        </p:tgtEl>
                                        <p:attrNameLst>
                                          <p:attrName>style.visibility</p:attrName>
                                        </p:attrNameLst>
                                      </p:cBhvr>
                                      <p:to>
                                        <p:strVal val="visible"/>
                                      </p:to>
                                    </p:set>
                                    <p:anim calcmode="lin" valueType="num">
                                      <p:cBhvr additive="base">
                                        <p:cTn id="21" dur="500" fill="hold"/>
                                        <p:tgtEl>
                                          <p:spTgt spid="3164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641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6419">
                                            <p:txEl>
                                              <p:pRg st="4" end="4"/>
                                            </p:txEl>
                                          </p:spTgt>
                                        </p:tgtEl>
                                        <p:attrNameLst>
                                          <p:attrName>style.visibility</p:attrName>
                                        </p:attrNameLst>
                                      </p:cBhvr>
                                      <p:to>
                                        <p:strVal val="visible"/>
                                      </p:to>
                                    </p:set>
                                    <p:anim calcmode="lin" valueType="num">
                                      <p:cBhvr additive="base">
                                        <p:cTn id="25" dur="500" fill="hold"/>
                                        <p:tgtEl>
                                          <p:spTgt spid="31641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64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6476"/>
                                        </p:tgtEl>
                                        <p:attrNameLst>
                                          <p:attrName>style.visibility</p:attrName>
                                        </p:attrNameLst>
                                      </p:cBhvr>
                                      <p:to>
                                        <p:strVal val="visible"/>
                                      </p:to>
                                    </p:set>
                                    <p:animEffect transition="in" filter="fade">
                                      <p:cBhvr>
                                        <p:cTn id="31" dur="1000"/>
                                        <p:tgtEl>
                                          <p:spTgt spid="316476"/>
                                        </p:tgtEl>
                                      </p:cBhvr>
                                    </p:animEffect>
                                    <p:anim calcmode="lin" valueType="num">
                                      <p:cBhvr>
                                        <p:cTn id="32" dur="1000" fill="hold"/>
                                        <p:tgtEl>
                                          <p:spTgt spid="316476"/>
                                        </p:tgtEl>
                                        <p:attrNameLst>
                                          <p:attrName>ppt_x</p:attrName>
                                        </p:attrNameLst>
                                      </p:cBhvr>
                                      <p:tavLst>
                                        <p:tav tm="0">
                                          <p:val>
                                            <p:strVal val="#ppt_x"/>
                                          </p:val>
                                        </p:tav>
                                        <p:tav tm="100000">
                                          <p:val>
                                            <p:strVal val="#ppt_x"/>
                                          </p:val>
                                        </p:tav>
                                      </p:tavLst>
                                    </p:anim>
                                    <p:anim calcmode="lin" valueType="num">
                                      <p:cBhvr>
                                        <p:cTn id="33" dur="1000" fill="hold"/>
                                        <p:tgtEl>
                                          <p:spTgt spid="31647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16481"/>
                                        </p:tgtEl>
                                        <p:attrNameLst>
                                          <p:attrName>style.visibility</p:attrName>
                                        </p:attrNameLst>
                                      </p:cBhvr>
                                      <p:to>
                                        <p:strVal val="visible"/>
                                      </p:to>
                                    </p:set>
                                    <p:animEffect transition="in" filter="fade">
                                      <p:cBhvr>
                                        <p:cTn id="36" dur="1000"/>
                                        <p:tgtEl>
                                          <p:spTgt spid="316481"/>
                                        </p:tgtEl>
                                      </p:cBhvr>
                                    </p:animEffect>
                                    <p:anim calcmode="lin" valueType="num">
                                      <p:cBhvr>
                                        <p:cTn id="37" dur="1000" fill="hold"/>
                                        <p:tgtEl>
                                          <p:spTgt spid="316481"/>
                                        </p:tgtEl>
                                        <p:attrNameLst>
                                          <p:attrName>ppt_x</p:attrName>
                                        </p:attrNameLst>
                                      </p:cBhvr>
                                      <p:tavLst>
                                        <p:tav tm="0">
                                          <p:val>
                                            <p:strVal val="#ppt_x"/>
                                          </p:val>
                                        </p:tav>
                                        <p:tav tm="100000">
                                          <p:val>
                                            <p:strVal val="#ppt_x"/>
                                          </p:val>
                                        </p:tav>
                                      </p:tavLst>
                                    </p:anim>
                                    <p:anim calcmode="lin" valueType="num">
                                      <p:cBhvr>
                                        <p:cTn id="38" dur="1000" fill="hold"/>
                                        <p:tgtEl>
                                          <p:spTgt spid="31648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16420"/>
                                        </p:tgtEl>
                                        <p:attrNameLst>
                                          <p:attrName>style.visibility</p:attrName>
                                        </p:attrNameLst>
                                      </p:cBhvr>
                                      <p:to>
                                        <p:strVal val="visible"/>
                                      </p:to>
                                    </p:set>
                                    <p:animEffect transition="in" filter="fade">
                                      <p:cBhvr>
                                        <p:cTn id="43" dur="1000"/>
                                        <p:tgtEl>
                                          <p:spTgt spid="316420"/>
                                        </p:tgtEl>
                                      </p:cBhvr>
                                    </p:animEffect>
                                    <p:anim calcmode="lin" valueType="num">
                                      <p:cBhvr>
                                        <p:cTn id="44" dur="1000" fill="hold"/>
                                        <p:tgtEl>
                                          <p:spTgt spid="316420"/>
                                        </p:tgtEl>
                                        <p:attrNameLst>
                                          <p:attrName>ppt_x</p:attrName>
                                        </p:attrNameLst>
                                      </p:cBhvr>
                                      <p:tavLst>
                                        <p:tav tm="0">
                                          <p:val>
                                            <p:strVal val="#ppt_x"/>
                                          </p:val>
                                        </p:tav>
                                        <p:tav tm="100000">
                                          <p:val>
                                            <p:strVal val="#ppt_x"/>
                                          </p:val>
                                        </p:tav>
                                      </p:tavLst>
                                    </p:anim>
                                    <p:anim calcmode="lin" valueType="num">
                                      <p:cBhvr>
                                        <p:cTn id="45" dur="1000" fill="hold"/>
                                        <p:tgtEl>
                                          <p:spTgt spid="3164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uiExpand="1" build="p"/>
      <p:bldP spid="3164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type="body" idx="1"/>
          </p:nvPr>
        </p:nvSpPr>
        <p:spPr>
          <a:xfrm>
            <a:off x="611188" y="1196975"/>
            <a:ext cx="8001000" cy="5329238"/>
          </a:xfrm>
        </p:spPr>
        <p:txBody>
          <a:bodyPr/>
          <a:lstStyle/>
          <a:p>
            <a:pPr algn="just"/>
            <a:r>
              <a:rPr lang="zh-CN" altLang="en-US" dirty="0"/>
              <a:t>函数依赖</a:t>
            </a:r>
          </a:p>
          <a:p>
            <a:pPr lvl="1">
              <a:lnSpc>
                <a:spcPct val="130000"/>
              </a:lnSpc>
            </a:pPr>
            <a:r>
              <a:rPr lang="zh-CN" altLang="en-US" dirty="0"/>
              <a:t>函数依赖概念</a:t>
            </a:r>
          </a:p>
          <a:p>
            <a:pPr lvl="1">
              <a:lnSpc>
                <a:spcPct val="130000"/>
              </a:lnSpc>
            </a:pPr>
            <a:r>
              <a:rPr lang="zh-CN" altLang="en-US" dirty="0"/>
              <a:t>平凡函数依赖与非平凡函数依赖</a:t>
            </a:r>
          </a:p>
          <a:p>
            <a:pPr lvl="1">
              <a:lnSpc>
                <a:spcPct val="130000"/>
              </a:lnSpc>
            </a:pPr>
            <a:r>
              <a:rPr lang="zh-CN" altLang="en-US" dirty="0"/>
              <a:t>完全函数依赖与部分函数依赖</a:t>
            </a:r>
          </a:p>
          <a:p>
            <a:pPr lvl="1">
              <a:lnSpc>
                <a:spcPct val="130000"/>
              </a:lnSpc>
            </a:pPr>
            <a:r>
              <a:rPr lang="zh-CN" altLang="en-US" dirty="0"/>
              <a:t>传递函数依赖</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type="body" idx="1"/>
          </p:nvPr>
        </p:nvSpPr>
        <p:spPr>
          <a:xfrm>
            <a:off x="251520" y="1052513"/>
            <a:ext cx="8316218" cy="5329237"/>
          </a:xfrm>
        </p:spPr>
        <p:txBody>
          <a:bodyPr/>
          <a:lstStyle/>
          <a:p>
            <a:pPr>
              <a:spcBef>
                <a:spcPct val="0"/>
              </a:spcBef>
            </a:pPr>
            <a:r>
              <a:rPr lang="zh-CN" altLang="en-US" dirty="0"/>
              <a:t>函数依赖</a:t>
            </a:r>
          </a:p>
          <a:p>
            <a:pPr lvl="1">
              <a:spcBef>
                <a:spcPct val="0"/>
              </a:spcBef>
            </a:pPr>
            <a:r>
              <a:rPr lang="zh-CN" altLang="en-US" dirty="0">
                <a:latin typeface="宋体" pitchFamily="2" charset="-122"/>
              </a:rPr>
              <a:t>定义</a:t>
            </a:r>
          </a:p>
          <a:p>
            <a:pPr lvl="2">
              <a:spcBef>
                <a:spcPct val="0"/>
              </a:spcBef>
            </a:pPr>
            <a:r>
              <a:rPr lang="zh-CN" altLang="en-US" dirty="0">
                <a:latin typeface="宋体" pitchFamily="2" charset="-122"/>
              </a:rPr>
              <a:t>设</a:t>
            </a:r>
            <a:r>
              <a:rPr lang="en-US" altLang="zh-CN" dirty="0">
                <a:latin typeface="宋体" pitchFamily="2" charset="-122"/>
              </a:rPr>
              <a:t>R(U)</a:t>
            </a:r>
            <a:r>
              <a:rPr lang="zh-CN" altLang="en-US" dirty="0">
                <a:latin typeface="宋体" pitchFamily="2" charset="-122"/>
              </a:rPr>
              <a:t>是一个属性集</a:t>
            </a:r>
            <a:r>
              <a:rPr lang="en-US" altLang="zh-CN" dirty="0">
                <a:latin typeface="宋体" pitchFamily="2" charset="-122"/>
              </a:rPr>
              <a:t>U</a:t>
            </a:r>
            <a:r>
              <a:rPr lang="zh-CN" altLang="en-US" dirty="0">
                <a:latin typeface="宋体" pitchFamily="2" charset="-122"/>
              </a:rPr>
              <a:t>上的关系模式，</a:t>
            </a:r>
            <a:r>
              <a:rPr lang="en-US" altLang="zh-CN" dirty="0">
                <a:latin typeface="宋体" pitchFamily="2" charset="-122"/>
              </a:rPr>
              <a:t>X</a:t>
            </a:r>
            <a:r>
              <a:rPr lang="zh-CN" altLang="en-US" dirty="0">
                <a:latin typeface="宋体" pitchFamily="2" charset="-122"/>
              </a:rPr>
              <a:t>和</a:t>
            </a:r>
            <a:r>
              <a:rPr lang="en-US" altLang="zh-CN" dirty="0">
                <a:latin typeface="宋体" pitchFamily="2" charset="-122"/>
              </a:rPr>
              <a:t>Y</a:t>
            </a:r>
            <a:r>
              <a:rPr lang="zh-CN" altLang="en-US" dirty="0">
                <a:latin typeface="宋体" pitchFamily="2" charset="-122"/>
              </a:rPr>
              <a:t>是</a:t>
            </a:r>
            <a:r>
              <a:rPr lang="en-US" altLang="zh-CN" dirty="0">
                <a:latin typeface="宋体" pitchFamily="2" charset="-122"/>
              </a:rPr>
              <a:t>U</a:t>
            </a:r>
            <a:r>
              <a:rPr lang="zh-CN" altLang="en-US" dirty="0">
                <a:latin typeface="宋体" pitchFamily="2" charset="-122"/>
              </a:rPr>
              <a:t>的子集。</a:t>
            </a:r>
          </a:p>
          <a:p>
            <a:pPr lvl="3">
              <a:spcBef>
                <a:spcPct val="0"/>
              </a:spcBef>
            </a:pPr>
            <a:r>
              <a:rPr lang="zh-CN" altLang="en-US" dirty="0">
                <a:latin typeface="宋体" pitchFamily="2" charset="-122"/>
              </a:rPr>
              <a:t>若对于</a:t>
            </a:r>
            <a:r>
              <a:rPr lang="en-US" altLang="zh-CN" dirty="0">
                <a:latin typeface="宋体" pitchFamily="2" charset="-122"/>
              </a:rPr>
              <a:t>R(U)</a:t>
            </a:r>
            <a:r>
              <a:rPr lang="zh-CN" altLang="en-US" dirty="0">
                <a:latin typeface="宋体" pitchFamily="2" charset="-122"/>
              </a:rPr>
              <a:t>的任意一个可能的关系</a:t>
            </a:r>
            <a:r>
              <a:rPr lang="en-US" altLang="zh-CN" dirty="0">
                <a:latin typeface="宋体" pitchFamily="2" charset="-122"/>
              </a:rPr>
              <a:t>r</a:t>
            </a:r>
            <a:r>
              <a:rPr lang="zh-CN" altLang="en-US" dirty="0">
                <a:latin typeface="宋体" pitchFamily="2" charset="-122"/>
              </a:rPr>
              <a:t>，</a:t>
            </a:r>
            <a:r>
              <a:rPr lang="en-US" altLang="zh-CN" dirty="0">
                <a:latin typeface="宋体" pitchFamily="2" charset="-122"/>
              </a:rPr>
              <a:t>r</a:t>
            </a:r>
            <a:r>
              <a:rPr lang="zh-CN" altLang="en-US" dirty="0">
                <a:latin typeface="宋体" pitchFamily="2" charset="-122"/>
              </a:rPr>
              <a:t>中不可能存在两个元组在</a:t>
            </a:r>
            <a:r>
              <a:rPr lang="en-US" altLang="zh-CN" dirty="0">
                <a:latin typeface="宋体" pitchFamily="2" charset="-122"/>
              </a:rPr>
              <a:t>X</a:t>
            </a:r>
            <a:r>
              <a:rPr lang="zh-CN" altLang="en-US" dirty="0">
                <a:latin typeface="宋体" pitchFamily="2" charset="-122"/>
              </a:rPr>
              <a:t>上的属性值相等， 而在</a:t>
            </a:r>
            <a:r>
              <a:rPr lang="en-US" altLang="zh-CN" dirty="0">
                <a:latin typeface="宋体" pitchFamily="2" charset="-122"/>
              </a:rPr>
              <a:t>Y</a:t>
            </a:r>
            <a:r>
              <a:rPr lang="zh-CN" altLang="en-US" dirty="0">
                <a:latin typeface="宋体" pitchFamily="2" charset="-122"/>
              </a:rPr>
              <a:t>上的属性值不等， 则称 “</a:t>
            </a:r>
            <a:r>
              <a:rPr lang="en-US" altLang="zh-CN" dirty="0">
                <a:solidFill>
                  <a:srgbClr val="FF0000"/>
                </a:solidFill>
                <a:latin typeface="宋体" pitchFamily="2" charset="-122"/>
              </a:rPr>
              <a:t>X</a:t>
            </a:r>
            <a:r>
              <a:rPr lang="zh-CN" altLang="en-US" dirty="0">
                <a:solidFill>
                  <a:srgbClr val="FF0000"/>
                </a:solidFill>
                <a:latin typeface="宋体" pitchFamily="2" charset="-122"/>
              </a:rPr>
              <a:t>函数确定</a:t>
            </a:r>
            <a:r>
              <a:rPr lang="en-US" altLang="zh-CN" dirty="0">
                <a:solidFill>
                  <a:srgbClr val="FF0000"/>
                </a:solidFill>
                <a:latin typeface="宋体" pitchFamily="2" charset="-122"/>
              </a:rPr>
              <a:t>Y</a:t>
            </a:r>
            <a:r>
              <a:rPr lang="en-US" altLang="zh-CN" dirty="0">
                <a:latin typeface="宋体" pitchFamily="2" charset="-122"/>
              </a:rPr>
              <a:t>” </a:t>
            </a:r>
            <a:r>
              <a:rPr lang="zh-CN" altLang="en-US" dirty="0">
                <a:latin typeface="宋体" pitchFamily="2" charset="-122"/>
              </a:rPr>
              <a:t>或  “</a:t>
            </a:r>
            <a:r>
              <a:rPr lang="en-US" altLang="zh-CN" dirty="0">
                <a:solidFill>
                  <a:srgbClr val="FF0000"/>
                </a:solidFill>
                <a:latin typeface="宋体" pitchFamily="2" charset="-122"/>
              </a:rPr>
              <a:t>Y</a:t>
            </a:r>
            <a:r>
              <a:rPr lang="zh-CN" altLang="en-US" dirty="0">
                <a:solidFill>
                  <a:srgbClr val="FF0000"/>
                </a:solidFill>
                <a:latin typeface="宋体" pitchFamily="2" charset="-122"/>
              </a:rPr>
              <a:t>函数依赖于</a:t>
            </a:r>
            <a:r>
              <a:rPr lang="en-US" altLang="zh-CN" dirty="0">
                <a:solidFill>
                  <a:srgbClr val="FF0000"/>
                </a:solidFill>
                <a:latin typeface="宋体" pitchFamily="2" charset="-122"/>
              </a:rPr>
              <a:t>X</a:t>
            </a:r>
            <a:r>
              <a:rPr lang="en-US" altLang="zh-CN" dirty="0">
                <a:latin typeface="宋体" pitchFamily="2" charset="-122"/>
              </a:rPr>
              <a:t>”</a:t>
            </a:r>
            <a:r>
              <a:rPr lang="zh-CN" altLang="en-US" dirty="0">
                <a:latin typeface="宋体" pitchFamily="2" charset="-122"/>
              </a:rPr>
              <a:t>，记作</a:t>
            </a:r>
            <a:r>
              <a:rPr lang="en-US" altLang="zh-CN" dirty="0">
                <a:solidFill>
                  <a:srgbClr val="FF0000"/>
                </a:solidFill>
                <a:latin typeface="宋体" pitchFamily="2" charset="-122"/>
              </a:rPr>
              <a:t>X→Y</a:t>
            </a:r>
          </a:p>
          <a:p>
            <a:pPr lvl="3">
              <a:spcBef>
                <a:spcPct val="0"/>
              </a:spcBef>
            </a:pPr>
            <a:r>
              <a:rPr lang="zh-CN" altLang="en-US" dirty="0">
                <a:latin typeface="宋体" pitchFamily="2" charset="-122"/>
              </a:rPr>
              <a:t>例如：姓名→性别（假设没有同名的学生</a:t>
            </a:r>
            <a:r>
              <a:rPr lang="zh-CN" altLang="en-US" dirty="0" smtClean="0">
                <a:latin typeface="宋体" pitchFamily="2" charset="-122"/>
              </a:rPr>
              <a:t>）</a:t>
            </a:r>
            <a:endParaRPr lang="en-US" altLang="zh-CN" dirty="0" smtClean="0">
              <a:latin typeface="宋体" pitchFamily="2" charset="-122"/>
            </a:endParaRPr>
          </a:p>
          <a:p>
            <a:pPr lvl="3">
              <a:spcBef>
                <a:spcPct val="0"/>
              </a:spcBef>
            </a:pPr>
            <a:r>
              <a:rPr lang="en-US" altLang="zh-CN" dirty="0" smtClean="0">
                <a:latin typeface="宋体" pitchFamily="2" charset="-122"/>
              </a:rPr>
              <a:t>X</a:t>
            </a:r>
            <a:r>
              <a:rPr lang="zh-CN" altLang="en-US" dirty="0" smtClean="0">
                <a:latin typeface="宋体" pitchFamily="2" charset="-122"/>
              </a:rPr>
              <a:t>称为这个</a:t>
            </a:r>
            <a:r>
              <a:rPr lang="zh-CN" altLang="en-US" dirty="0">
                <a:latin typeface="宋体" pitchFamily="2" charset="-122"/>
              </a:rPr>
              <a:t>函数依赖的决定属性集</a:t>
            </a:r>
            <a:r>
              <a:rPr lang="en-US" altLang="zh-CN" dirty="0">
                <a:latin typeface="宋体" pitchFamily="2" charset="-122"/>
              </a:rPr>
              <a:t>(</a:t>
            </a:r>
            <a:r>
              <a:rPr lang="en-US" altLang="zh-CN" dirty="0">
                <a:solidFill>
                  <a:srgbClr val="FF0000"/>
                </a:solidFill>
                <a:latin typeface="宋体" pitchFamily="2" charset="-122"/>
              </a:rPr>
              <a:t>Determinant</a:t>
            </a:r>
            <a:r>
              <a:rPr lang="en-US" altLang="zh-CN" dirty="0">
                <a:latin typeface="宋体" pitchFamily="2" charset="-122"/>
              </a:rPr>
              <a:t>)</a:t>
            </a:r>
            <a:r>
              <a:rPr lang="zh-CN" altLang="en-US" dirty="0">
                <a:latin typeface="宋体" pitchFamily="2" charset="-122"/>
              </a:rPr>
              <a:t>。   </a:t>
            </a:r>
            <a:r>
              <a:rPr lang="en-US" altLang="zh-CN" dirty="0" smtClean="0">
                <a:latin typeface="宋体" pitchFamily="2" charset="-122"/>
              </a:rPr>
              <a:t>Y=f(X)</a:t>
            </a:r>
            <a:endParaRPr lang="en-US" altLang="zh-CN" dirty="0">
              <a:latin typeface="宋体" pitchFamily="2" charset="-122"/>
            </a:endParaRPr>
          </a:p>
          <a:p>
            <a:endParaRPr lang="en-US" altLang="zh-CN" sz="20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body" idx="1"/>
          </p:nvPr>
        </p:nvSpPr>
        <p:spPr>
          <a:xfrm>
            <a:off x="611188" y="1125538"/>
            <a:ext cx="8305800" cy="5472112"/>
          </a:xfrm>
        </p:spPr>
        <p:txBody>
          <a:bodyPr/>
          <a:lstStyle/>
          <a:p>
            <a:pPr>
              <a:spcBef>
                <a:spcPct val="0"/>
              </a:spcBef>
            </a:pPr>
            <a:r>
              <a:rPr lang="zh-CN" altLang="en-US" dirty="0"/>
              <a:t>函数依赖</a:t>
            </a:r>
          </a:p>
          <a:p>
            <a:pPr lvl="1">
              <a:lnSpc>
                <a:spcPct val="110000"/>
              </a:lnSpc>
            </a:pPr>
            <a:r>
              <a:rPr lang="zh-CN" altLang="en-US" dirty="0"/>
              <a:t>说明</a:t>
            </a:r>
          </a:p>
          <a:p>
            <a:pPr lvl="2">
              <a:lnSpc>
                <a:spcPct val="110000"/>
              </a:lnSpc>
            </a:pPr>
            <a:r>
              <a:rPr lang="zh-CN" altLang="en-US" sz="2000" dirty="0"/>
              <a:t>函数依赖不是指关系模式</a:t>
            </a:r>
            <a:r>
              <a:rPr lang="en-US" altLang="zh-CN" sz="2000" dirty="0"/>
              <a:t>R</a:t>
            </a:r>
            <a:r>
              <a:rPr lang="zh-CN" altLang="en-US" sz="2000" dirty="0"/>
              <a:t>的某个或某些关系实例满足的约束条件，而是指</a:t>
            </a:r>
            <a:r>
              <a:rPr lang="en-US" altLang="zh-CN" sz="2000" dirty="0"/>
              <a:t>R</a:t>
            </a:r>
            <a:r>
              <a:rPr lang="zh-CN" altLang="en-US" sz="2000" dirty="0"/>
              <a:t>的所有关系实例均要满足的约束条件</a:t>
            </a:r>
          </a:p>
          <a:p>
            <a:pPr lvl="2">
              <a:lnSpc>
                <a:spcPct val="110000"/>
              </a:lnSpc>
            </a:pPr>
            <a:r>
              <a:rPr lang="zh-CN" altLang="en-US" sz="2000" dirty="0"/>
              <a:t>函数依赖是</a:t>
            </a:r>
            <a:r>
              <a:rPr lang="zh-CN" altLang="en-US" sz="2000" dirty="0">
                <a:solidFill>
                  <a:srgbClr val="FF0000"/>
                </a:solidFill>
              </a:rPr>
              <a:t>语义范畴</a:t>
            </a:r>
            <a:r>
              <a:rPr lang="zh-CN" altLang="en-US" sz="2000" dirty="0"/>
              <a:t>的概念</a:t>
            </a:r>
          </a:p>
          <a:p>
            <a:pPr lvl="3">
              <a:lnSpc>
                <a:spcPct val="110000"/>
              </a:lnSpc>
            </a:pPr>
            <a:r>
              <a:rPr lang="zh-CN" altLang="en-US" dirty="0"/>
              <a:t>只能根据数据的语义来确定函数依赖</a:t>
            </a:r>
          </a:p>
          <a:p>
            <a:pPr lvl="3">
              <a:lnSpc>
                <a:spcPct val="110000"/>
              </a:lnSpc>
            </a:pPr>
            <a:r>
              <a:rPr lang="zh-CN" altLang="en-US" dirty="0"/>
              <a:t>例如</a:t>
            </a:r>
            <a:r>
              <a:rPr lang="zh-CN" altLang="en-US" dirty="0">
                <a:latin typeface="Arial"/>
              </a:rPr>
              <a:t>“</a:t>
            </a:r>
            <a:r>
              <a:rPr lang="zh-CN" altLang="en-US" dirty="0"/>
              <a:t>姓名→年龄</a:t>
            </a:r>
            <a:r>
              <a:rPr lang="zh-CN" altLang="en-US" dirty="0">
                <a:latin typeface="Arial"/>
              </a:rPr>
              <a:t>”</a:t>
            </a:r>
            <a:r>
              <a:rPr lang="zh-CN" altLang="en-US" dirty="0"/>
              <a:t>这个函数依赖只有在不允许有同名人的条件下成立</a:t>
            </a:r>
          </a:p>
          <a:p>
            <a:pPr lvl="2">
              <a:lnSpc>
                <a:spcPct val="110000"/>
              </a:lnSpc>
            </a:pPr>
            <a:r>
              <a:rPr lang="zh-CN" altLang="en-US" sz="2000" dirty="0"/>
              <a:t>数据库设计者可以对现实世界作强制的规定</a:t>
            </a:r>
          </a:p>
          <a:p>
            <a:pPr lvl="3">
              <a:lnSpc>
                <a:spcPct val="110000"/>
              </a:lnSpc>
            </a:pPr>
            <a:r>
              <a:rPr lang="zh-CN" altLang="en-US" dirty="0"/>
              <a:t>例如规定不允许同名人出现，函数依赖</a:t>
            </a:r>
            <a:r>
              <a:rPr lang="zh-CN" altLang="en-US" dirty="0">
                <a:latin typeface="Arial"/>
              </a:rPr>
              <a:t>“</a:t>
            </a:r>
            <a:r>
              <a:rPr lang="zh-CN" altLang="en-US" dirty="0"/>
              <a:t>姓名→年龄</a:t>
            </a:r>
            <a:r>
              <a:rPr lang="zh-CN" altLang="en-US" dirty="0">
                <a:latin typeface="Arial"/>
              </a:rPr>
              <a:t>”</a:t>
            </a:r>
            <a:r>
              <a:rPr lang="zh-CN" altLang="en-US" dirty="0"/>
              <a:t>成立。所插入的元组必须满足规定的函数依赖，若发现有同名人存在， 则拒绝装入该元组</a:t>
            </a:r>
            <a:r>
              <a:rPr lang="zh-CN" altLang="en-US" sz="1800" dirty="0"/>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p:cNvSpPr>
            <a:spLocks noGrp="1" noChangeArrowheads="1"/>
          </p:cNvSpPr>
          <p:nvPr>
            <p:ph type="body" idx="1"/>
          </p:nvPr>
        </p:nvSpPr>
        <p:spPr>
          <a:xfrm>
            <a:off x="684213" y="1125538"/>
            <a:ext cx="8208962" cy="5327650"/>
          </a:xfrm>
        </p:spPr>
        <p:txBody>
          <a:bodyPr/>
          <a:lstStyle/>
          <a:p>
            <a:pPr>
              <a:spcBef>
                <a:spcPct val="0"/>
              </a:spcBef>
            </a:pPr>
            <a:r>
              <a:rPr lang="zh-CN" altLang="en-US" sz="3600" dirty="0"/>
              <a:t>函数依赖</a:t>
            </a:r>
          </a:p>
          <a:p>
            <a:pPr lvl="1">
              <a:spcBef>
                <a:spcPct val="0"/>
              </a:spcBef>
            </a:pPr>
            <a:r>
              <a:rPr lang="zh-CN" altLang="en-US" b="0" dirty="0"/>
              <a:t>例</a:t>
            </a:r>
            <a:r>
              <a:rPr lang="en-US" altLang="zh-CN" b="0" dirty="0"/>
              <a:t>:</a:t>
            </a:r>
          </a:p>
        </p:txBody>
      </p:sp>
      <p:grpSp>
        <p:nvGrpSpPr>
          <p:cNvPr id="321544" name="Group 8"/>
          <p:cNvGrpSpPr>
            <a:grpSpLocks/>
          </p:cNvGrpSpPr>
          <p:nvPr/>
        </p:nvGrpSpPr>
        <p:grpSpPr bwMode="auto">
          <a:xfrm>
            <a:off x="971550" y="2411413"/>
            <a:ext cx="6623051" cy="3170238"/>
            <a:chOff x="612" y="1162"/>
            <a:chExt cx="4172" cy="1997"/>
          </a:xfrm>
        </p:grpSpPr>
        <p:sp>
          <p:nvSpPr>
            <p:cNvPr id="321540" name="Line 4"/>
            <p:cNvSpPr>
              <a:spLocks noChangeShapeType="1"/>
            </p:cNvSpPr>
            <p:nvPr/>
          </p:nvSpPr>
          <p:spPr bwMode="auto">
            <a:xfrm>
              <a:off x="3152" y="2341"/>
              <a:ext cx="181" cy="182"/>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1541" name="Line 5"/>
            <p:cNvSpPr>
              <a:spLocks noChangeShapeType="1"/>
            </p:cNvSpPr>
            <p:nvPr/>
          </p:nvSpPr>
          <p:spPr bwMode="auto">
            <a:xfrm>
              <a:off x="3152" y="2523"/>
              <a:ext cx="176" cy="18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mc:AlternateContent xmlns:mc="http://schemas.openxmlformats.org/markup-compatibility/2006" xmlns:a14="http://schemas.microsoft.com/office/drawing/2010/main">
          <mc:Choice Requires="a14">
            <p:sp>
              <p:nvSpPr>
                <p:cNvPr id="321543" name="Text Box 7"/>
                <p:cNvSpPr txBox="1">
                  <a:spLocks noChangeArrowheads="1"/>
                </p:cNvSpPr>
                <p:nvPr/>
              </p:nvSpPr>
              <p:spPr bwMode="auto">
                <a:xfrm>
                  <a:off x="612" y="1162"/>
                  <a:ext cx="4172" cy="1997"/>
                </a:xfrm>
                <a:prstGeom prst="rect">
                  <a:avLst/>
                </a:prstGeom>
                <a:solidFill>
                  <a:srgbClr val="CCFFCC"/>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marL="0" lvl="1"/>
                  <a:r>
                    <a:rPr lang="en-US" altLang="zh-CN" sz="2000" dirty="0" smtClean="0">
                      <a:solidFill>
                        <a:srgbClr val="000066"/>
                      </a:solidFill>
                      <a:latin typeface="Consolas" panose="020B0609020204030204" pitchFamily="49" charset="0"/>
                    </a:rPr>
                    <a:t>Student(</a:t>
                  </a:r>
                  <a:r>
                    <a:rPr lang="en-US" altLang="zh-CN" sz="2000" dirty="0" err="1">
                      <a:solidFill>
                        <a:srgbClr val="000066"/>
                      </a:solidFill>
                      <a:latin typeface="Consolas" panose="020B0609020204030204" pitchFamily="49" charset="0"/>
                    </a:rPr>
                    <a:t>Sno</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Sname</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Ssex</a:t>
                  </a:r>
                  <a:r>
                    <a:rPr lang="en-US" altLang="zh-CN" sz="2000" dirty="0">
                      <a:solidFill>
                        <a:srgbClr val="000066"/>
                      </a:solidFill>
                      <a:latin typeface="Consolas" panose="020B0609020204030204" pitchFamily="49" charset="0"/>
                    </a:rPr>
                    <a:t>, Sage, </a:t>
                  </a:r>
                  <a:r>
                    <a:rPr lang="en-US" altLang="zh-CN" sz="2000" dirty="0" err="1">
                      <a:solidFill>
                        <a:srgbClr val="000066"/>
                      </a:solidFill>
                      <a:latin typeface="Consolas" panose="020B0609020204030204" pitchFamily="49" charset="0"/>
                    </a:rPr>
                    <a:t>Sdept</a:t>
                  </a:r>
                  <a:r>
                    <a:rPr lang="en-US" altLang="zh-CN" sz="2000" dirty="0">
                      <a:solidFill>
                        <a:srgbClr val="000066"/>
                      </a:solidFill>
                      <a:latin typeface="Consolas" panose="020B0609020204030204" pitchFamily="49" charset="0"/>
                    </a:rPr>
                    <a:t>)</a:t>
                  </a:r>
                </a:p>
                <a:p>
                  <a:r>
                    <a:rPr lang="zh-CN" altLang="en-US" sz="2000" dirty="0" smtClean="0">
                      <a:solidFill>
                        <a:srgbClr val="000066"/>
                      </a:solidFill>
                      <a:latin typeface="Consolas" panose="020B0609020204030204" pitchFamily="49" charset="0"/>
                    </a:rPr>
                    <a:t>假设</a:t>
                  </a:r>
                  <a:r>
                    <a:rPr lang="zh-CN" altLang="en-US" sz="2000" dirty="0">
                      <a:solidFill>
                        <a:srgbClr val="000066"/>
                      </a:solidFill>
                      <a:latin typeface="Consolas" panose="020B0609020204030204" pitchFamily="49" charset="0"/>
                    </a:rPr>
                    <a:t>不允许重名，则有</a:t>
                  </a:r>
                  <a:r>
                    <a:rPr lang="en-US" altLang="zh-CN" sz="2000" dirty="0" smtClean="0">
                      <a:solidFill>
                        <a:srgbClr val="000066"/>
                      </a:solidFill>
                      <a:latin typeface="Consolas" panose="020B0609020204030204" pitchFamily="49" charset="0"/>
                    </a:rPr>
                    <a:t>:</a:t>
                  </a:r>
                </a:p>
                <a:p>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Sno</a:t>
                  </a:r>
                  <a:r>
                    <a:rPr lang="en-US" altLang="zh-CN" sz="2000" dirty="0">
                      <a:solidFill>
                        <a:srgbClr val="000066"/>
                      </a:solidFill>
                      <a:latin typeface="Consolas" panose="020B0609020204030204" pitchFamily="49" charset="0"/>
                    </a:rPr>
                    <a:t> → </a:t>
                  </a:r>
                  <a:r>
                    <a:rPr lang="en-US" altLang="zh-CN" sz="2000" dirty="0" err="1" smtClean="0">
                      <a:solidFill>
                        <a:srgbClr val="000066"/>
                      </a:solidFill>
                      <a:latin typeface="Consolas" panose="020B0609020204030204" pitchFamily="49" charset="0"/>
                    </a:rPr>
                    <a:t>Ssex</a:t>
                  </a:r>
                  <a:r>
                    <a:rPr lang="zh-CN" altLang="en-US"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Sno</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Sage</a:t>
                  </a:r>
                  <a:r>
                    <a:rPr lang="zh-CN" altLang="en-US"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Sno</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Sdept</a:t>
                  </a:r>
                  <a:r>
                    <a:rPr lang="zh-CN" altLang="en-US" sz="2000" dirty="0">
                      <a:solidFill>
                        <a:srgbClr val="000066"/>
                      </a:solidFill>
                      <a:latin typeface="Consolas" panose="020B0609020204030204" pitchFamily="49" charset="0"/>
                    </a:rPr>
                    <a:t>， </a:t>
                  </a:r>
                </a:p>
                <a:p>
                  <a:pPr marL="0" lvl="1"/>
                  <a:r>
                    <a:rPr lang="zh-CN" altLang="en-US" sz="2000" dirty="0">
                      <a:solidFill>
                        <a:schemeClr val="accent2"/>
                      </a:solidFill>
                      <a:latin typeface="Consolas" panose="020B0609020204030204" pitchFamily="49" charset="0"/>
                    </a:rPr>
                    <a:t>     </a:t>
                  </a:r>
                  <a:r>
                    <a:rPr lang="en-US" altLang="zh-CN" sz="2000" dirty="0" err="1">
                      <a:solidFill>
                        <a:schemeClr val="accent2"/>
                      </a:solidFill>
                      <a:latin typeface="Consolas" panose="020B0609020204030204" pitchFamily="49" charset="0"/>
                    </a:rPr>
                    <a:t>Sno</a:t>
                  </a:r>
                  <a:r>
                    <a:rPr lang="en-US" altLang="zh-CN" sz="2000" dirty="0">
                      <a:solidFill>
                        <a:schemeClr val="accent2"/>
                      </a:solidFill>
                      <a:latin typeface="Consolas" panose="020B0609020204030204" pitchFamily="49" charset="0"/>
                    </a:rPr>
                    <a:t> </a:t>
                  </a:r>
                  <a:r>
                    <a:rPr lang="en-US" altLang="zh-CN" sz="2000" dirty="0">
                      <a:solidFill>
                        <a:srgbClr val="6600FF"/>
                      </a:solidFill>
                      <a:latin typeface="Consolas" panose="020B0609020204030204" pitchFamily="49" charset="0"/>
                    </a:rPr>
                    <a:t>←→</a:t>
                  </a:r>
                  <a:r>
                    <a:rPr lang="en-US" altLang="zh-CN" sz="2000" dirty="0">
                      <a:solidFill>
                        <a:schemeClr val="accent2"/>
                      </a:solidFill>
                      <a:latin typeface="Consolas" panose="020B0609020204030204" pitchFamily="49" charset="0"/>
                    </a:rPr>
                    <a:t> </a:t>
                  </a:r>
                  <a:r>
                    <a:rPr lang="en-US" altLang="zh-CN" sz="2000" dirty="0" err="1">
                      <a:solidFill>
                        <a:schemeClr val="accent2"/>
                      </a:solidFill>
                      <a:latin typeface="Consolas" panose="020B0609020204030204" pitchFamily="49" charset="0"/>
                    </a:rPr>
                    <a:t>Sname</a:t>
                  </a:r>
                  <a:r>
                    <a:rPr lang="en-US" altLang="zh-CN" sz="2000" dirty="0">
                      <a:solidFill>
                        <a:schemeClr val="accent2"/>
                      </a:solidFill>
                      <a:latin typeface="Consolas" panose="020B0609020204030204" pitchFamily="49" charset="0"/>
                    </a:rPr>
                    <a:t>, </a:t>
                  </a:r>
                  <a:r>
                    <a:rPr lang="en-US" altLang="zh-CN" sz="2000" dirty="0" smtClean="0">
                      <a:solidFill>
                        <a:schemeClr val="accent2"/>
                      </a:solidFill>
                      <a:latin typeface="Consolas" panose="020B0609020204030204" pitchFamily="49" charset="0"/>
                    </a:rPr>
                    <a:t/>
                  </a:r>
                  <a:br>
                    <a:rPr lang="en-US" altLang="zh-CN" sz="2000" dirty="0" smtClean="0">
                      <a:solidFill>
                        <a:schemeClr val="accent2"/>
                      </a:solidFill>
                      <a:latin typeface="Consolas" panose="020B0609020204030204" pitchFamily="49" charset="0"/>
                    </a:rPr>
                  </a:br>
                  <a:r>
                    <a:rPr lang="en-US" altLang="zh-CN" sz="2000" dirty="0" smtClean="0">
                      <a:solidFill>
                        <a:schemeClr val="accent2"/>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Sname</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Ssex</a:t>
                  </a:r>
                  <a:r>
                    <a:rPr lang="zh-CN" altLang="en-US" sz="2000" dirty="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Sname</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Sage</a:t>
                  </a:r>
                  <a:r>
                    <a:rPr lang="zh-CN" altLang="en-US"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Sname</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Sdept</a:t>
                  </a:r>
                  <a:endParaRPr lang="en-US" altLang="zh-CN" sz="2000" dirty="0">
                    <a:solidFill>
                      <a:srgbClr val="000066"/>
                    </a:solidFill>
                    <a:latin typeface="Consolas" panose="020B0609020204030204" pitchFamily="49" charset="0"/>
                  </a:endParaRPr>
                </a:p>
                <a:p>
                  <a:pPr marL="0" lvl="1"/>
                  <a:r>
                    <a:rPr lang="en-US" altLang="zh-CN" sz="2000" dirty="0">
                      <a:solidFill>
                        <a:schemeClr val="accent2"/>
                      </a:solidFill>
                      <a:latin typeface="Consolas" panose="020B0609020204030204" pitchFamily="49" charset="0"/>
                    </a:rPr>
                    <a:t>     </a:t>
                  </a:r>
                  <a:r>
                    <a:rPr lang="zh-CN" altLang="en-US" sz="2000" dirty="0" smtClean="0">
                      <a:solidFill>
                        <a:schemeClr val="accent2"/>
                      </a:solidFill>
                      <a:latin typeface="Consolas" panose="020B0609020204030204" pitchFamily="49" charset="0"/>
                    </a:rPr>
                    <a:t>但</a:t>
                  </a:r>
                  <a:endParaRPr lang="en-US" altLang="zh-CN" sz="2000" dirty="0" smtClean="0">
                    <a:solidFill>
                      <a:schemeClr val="accent2"/>
                    </a:solidFill>
                    <a:latin typeface="Consolas" panose="020B0609020204030204" pitchFamily="49" charset="0"/>
                  </a:endParaRPr>
                </a:p>
                <a:p>
                  <a:pPr marL="0" lvl="1"/>
                  <a:r>
                    <a:rPr lang="en-US" altLang="zh-CN" sz="2000" dirty="0">
                      <a:solidFill>
                        <a:schemeClr val="accent2"/>
                      </a:solidFill>
                      <a:latin typeface="Consolas" panose="020B0609020204030204" pitchFamily="49" charset="0"/>
                    </a:rPr>
                    <a:t> </a:t>
                  </a:r>
                  <a:r>
                    <a:rPr lang="en-US" altLang="zh-CN" sz="2000" dirty="0" smtClean="0">
                      <a:solidFill>
                        <a:schemeClr val="accent2"/>
                      </a:solidFill>
                      <a:latin typeface="Consolas" panose="020B0609020204030204" pitchFamily="49" charset="0"/>
                    </a:rPr>
                    <a:t>    </a:t>
                  </a:r>
                  <a:r>
                    <a:rPr lang="en-US" altLang="zh-CN" sz="2000" dirty="0" err="1" smtClean="0">
                      <a:solidFill>
                        <a:schemeClr val="accent2"/>
                      </a:solidFill>
                      <a:latin typeface="Consolas" panose="020B0609020204030204" pitchFamily="49" charset="0"/>
                    </a:rPr>
                    <a:t>Ssex</a:t>
                  </a:r>
                  <a:r>
                    <a:rPr lang="en-US" altLang="zh-CN" sz="2000" dirty="0" smtClean="0">
                      <a:solidFill>
                        <a:schemeClr val="accent2"/>
                      </a:solidFill>
                      <a:latin typeface="Consolas" panose="020B0609020204030204" pitchFamily="49" charset="0"/>
                    </a:rPr>
                    <a:t> → Sage  ×</a:t>
                  </a:r>
                </a:p>
                <a:p>
                  <a:pPr marL="0" lvl="1"/>
                  <a:endParaRPr lang="en-US" altLang="zh-CN" sz="2000" dirty="0">
                    <a:solidFill>
                      <a:schemeClr val="accent2"/>
                    </a:solidFill>
                    <a:latin typeface="Consolas" panose="020B0609020204030204" pitchFamily="49" charset="0"/>
                  </a:endParaRPr>
                </a:p>
                <a:p>
                  <a:pPr marL="0" lvl="1"/>
                  <a:r>
                    <a:rPr lang="zh-CN" altLang="en-US" sz="2000" dirty="0" smtClean="0">
                      <a:solidFill>
                        <a:srgbClr val="000066"/>
                      </a:solidFill>
                      <a:latin typeface="Consolas" panose="020B0609020204030204" pitchFamily="49" charset="0"/>
                    </a:rPr>
                    <a:t>若</a:t>
                  </a:r>
                  <a:r>
                    <a:rPr lang="en-US" altLang="zh-CN" sz="2000" dirty="0">
                      <a:solidFill>
                        <a:srgbClr val="000066"/>
                      </a:solidFill>
                      <a:latin typeface="Consolas" panose="020B0609020204030204" pitchFamily="49" charset="0"/>
                    </a:rPr>
                    <a:t>X→Y</a:t>
                  </a:r>
                  <a:r>
                    <a:rPr lang="zh-CN" altLang="en-US" sz="2000" dirty="0">
                      <a:solidFill>
                        <a:srgbClr val="000066"/>
                      </a:solidFill>
                      <a:latin typeface="Consolas" panose="020B0609020204030204" pitchFamily="49" charset="0"/>
                    </a:rPr>
                    <a:t>，并且</a:t>
                  </a:r>
                  <a:r>
                    <a:rPr lang="en-US" altLang="zh-CN" sz="2000" dirty="0">
                      <a:solidFill>
                        <a:srgbClr val="000066"/>
                      </a:solidFill>
                      <a:latin typeface="Consolas" panose="020B0609020204030204" pitchFamily="49" charset="0"/>
                    </a:rPr>
                    <a:t>Y→</a:t>
                  </a:r>
                  <a:r>
                    <a:rPr lang="en-US" altLang="zh-CN" sz="2000" dirty="0" smtClean="0">
                      <a:solidFill>
                        <a:srgbClr val="000066"/>
                      </a:solidFill>
                      <a:latin typeface="Consolas" panose="020B0609020204030204" pitchFamily="49" charset="0"/>
                    </a:rPr>
                    <a:t>X</a:t>
                  </a:r>
                  <a:r>
                    <a:rPr lang="zh-CN" altLang="en-US" sz="2000" dirty="0">
                      <a:solidFill>
                        <a:srgbClr val="000066"/>
                      </a:solidFill>
                      <a:latin typeface="Consolas" panose="020B0609020204030204" pitchFamily="49" charset="0"/>
                    </a:rPr>
                    <a:t>，</a:t>
                  </a:r>
                  <a:r>
                    <a:rPr lang="zh-CN" altLang="en-US" sz="2000" dirty="0" smtClean="0">
                      <a:solidFill>
                        <a:srgbClr val="000066"/>
                      </a:solidFill>
                      <a:latin typeface="Consolas" panose="020B0609020204030204" pitchFamily="49" charset="0"/>
                    </a:rPr>
                    <a:t>则</a:t>
                  </a:r>
                  <a:r>
                    <a:rPr lang="zh-CN" altLang="en-US" sz="2000" dirty="0">
                      <a:solidFill>
                        <a:srgbClr val="000066"/>
                      </a:solidFill>
                      <a:latin typeface="Consolas" panose="020B0609020204030204" pitchFamily="49" charset="0"/>
                    </a:rPr>
                    <a:t>记为</a:t>
                  </a:r>
                  <a:r>
                    <a:rPr lang="en-US" altLang="zh-CN" sz="2000" dirty="0">
                      <a:solidFill>
                        <a:srgbClr val="000066"/>
                      </a:solidFill>
                      <a:latin typeface="Consolas" panose="020B0609020204030204" pitchFamily="49" charset="0"/>
                    </a:rPr>
                    <a:t>X</a:t>
                  </a:r>
                  <a:r>
                    <a:rPr lang="en-US" altLang="zh-CN" sz="2000" dirty="0">
                      <a:solidFill>
                        <a:srgbClr val="6600FF"/>
                      </a:solidFill>
                      <a:latin typeface="Consolas" panose="020B0609020204030204" pitchFamily="49" charset="0"/>
                    </a:rPr>
                    <a:t>←→</a:t>
                  </a:r>
                  <a:r>
                    <a:rPr lang="en-US" altLang="zh-CN" sz="2000" dirty="0">
                      <a:solidFill>
                        <a:srgbClr val="000066"/>
                      </a:solidFill>
                      <a:latin typeface="Consolas" panose="020B0609020204030204" pitchFamily="49" charset="0"/>
                    </a:rPr>
                    <a:t>Y</a:t>
                  </a:r>
                  <a:r>
                    <a:rPr lang="zh-CN" altLang="en-US" sz="2000" dirty="0">
                      <a:solidFill>
                        <a:srgbClr val="000066"/>
                      </a:solidFill>
                      <a:latin typeface="Consolas" panose="020B0609020204030204" pitchFamily="49" charset="0"/>
                    </a:rPr>
                    <a:t>。</a:t>
                  </a:r>
                </a:p>
                <a:p>
                  <a:r>
                    <a:rPr lang="zh-CN" altLang="en-US" sz="2000" dirty="0" smtClean="0">
                      <a:solidFill>
                        <a:srgbClr val="000066"/>
                      </a:solidFill>
                      <a:latin typeface="Consolas" panose="020B0609020204030204" pitchFamily="49" charset="0"/>
                    </a:rPr>
                    <a:t>若</a:t>
                  </a:r>
                  <a:r>
                    <a:rPr lang="en-US" altLang="zh-CN" sz="2000" dirty="0">
                      <a:solidFill>
                        <a:srgbClr val="000066"/>
                      </a:solidFill>
                      <a:latin typeface="Consolas" panose="020B0609020204030204" pitchFamily="49" charset="0"/>
                    </a:rPr>
                    <a:t>Y</a:t>
                  </a:r>
                  <a:r>
                    <a:rPr lang="zh-CN" altLang="en-US" sz="2000" dirty="0">
                      <a:solidFill>
                        <a:srgbClr val="FF0000"/>
                      </a:solidFill>
                      <a:latin typeface="Consolas" panose="020B0609020204030204" pitchFamily="49" charset="0"/>
                    </a:rPr>
                    <a:t>不</a:t>
                  </a:r>
                  <a:r>
                    <a:rPr lang="zh-CN" altLang="en-US" sz="2000" dirty="0">
                      <a:solidFill>
                        <a:srgbClr val="000066"/>
                      </a:solidFill>
                      <a:latin typeface="Consolas" panose="020B0609020204030204" pitchFamily="49" charset="0"/>
                    </a:rPr>
                    <a:t>函数依赖于</a:t>
                  </a:r>
                  <a:r>
                    <a:rPr lang="en-US" altLang="zh-CN" sz="2000" dirty="0" smtClean="0">
                      <a:solidFill>
                        <a:srgbClr val="000066"/>
                      </a:solidFill>
                      <a:latin typeface="Consolas" panose="020B0609020204030204" pitchFamily="49" charset="0"/>
                    </a:rPr>
                    <a:t>X</a:t>
                  </a:r>
                  <a:r>
                    <a:rPr lang="zh-CN" altLang="en-US" sz="2000" dirty="0">
                      <a:solidFill>
                        <a:srgbClr val="000066"/>
                      </a:solidFill>
                      <a:latin typeface="Consolas" panose="020B0609020204030204" pitchFamily="49" charset="0"/>
                    </a:rPr>
                    <a:t>，</a:t>
                  </a:r>
                  <a:r>
                    <a:rPr lang="zh-CN" altLang="en-US" sz="2000" dirty="0" smtClean="0">
                      <a:solidFill>
                        <a:srgbClr val="000066"/>
                      </a:solidFill>
                      <a:latin typeface="Consolas" panose="020B0609020204030204" pitchFamily="49" charset="0"/>
                    </a:rPr>
                    <a:t>则</a:t>
                  </a:r>
                  <a:r>
                    <a:rPr lang="zh-CN" altLang="en-US" sz="2000" dirty="0">
                      <a:solidFill>
                        <a:srgbClr val="000066"/>
                      </a:solidFill>
                      <a:latin typeface="Consolas" panose="020B0609020204030204" pitchFamily="49" charset="0"/>
                    </a:rPr>
                    <a:t>记</a:t>
                  </a:r>
                  <a:r>
                    <a:rPr lang="zh-CN" altLang="en-US" sz="2000" dirty="0" smtClean="0">
                      <a:solidFill>
                        <a:srgbClr val="000066"/>
                      </a:solidFill>
                      <a:latin typeface="Consolas" panose="020B0609020204030204" pitchFamily="49" charset="0"/>
                    </a:rPr>
                    <a:t>为</a:t>
                  </a:r>
                  <a14:m>
                    <m:oMath xmlns:m="http://schemas.openxmlformats.org/officeDocument/2006/math">
                      <m:r>
                        <m:rPr>
                          <m:sty m:val="p"/>
                        </m:rPr>
                        <a:rPr lang="en-US" altLang="zh-CN" sz="2000" dirty="0" smtClean="0">
                          <a:solidFill>
                            <a:srgbClr val="000066"/>
                          </a:solidFill>
                          <a:latin typeface="Cambria Math"/>
                        </a:rPr>
                        <m:t>X</m:t>
                      </m:r>
                      <m:r>
                        <a:rPr lang="en-US" altLang="zh-CN" sz="2000" i="1" dirty="0" smtClean="0">
                          <a:solidFill>
                            <a:srgbClr val="000066"/>
                          </a:solidFill>
                          <a:latin typeface="Cambria Math"/>
                          <a:ea typeface="Cambria Math"/>
                        </a:rPr>
                        <m:t>¬→</m:t>
                      </m:r>
                      <m:r>
                        <a:rPr lang="en-US" altLang="zh-CN" sz="2000" b="0" i="1" dirty="0" smtClean="0">
                          <a:solidFill>
                            <a:srgbClr val="000066"/>
                          </a:solidFill>
                          <a:latin typeface="Cambria Math"/>
                          <a:ea typeface="Cambria Math"/>
                        </a:rPr>
                        <m:t>𝑌</m:t>
                      </m:r>
                    </m:oMath>
                  </a14:m>
                  <a:r>
                    <a:rPr lang="zh-CN" altLang="en-US" sz="2000" dirty="0" smtClean="0">
                      <a:latin typeface="Consolas" panose="020B0609020204030204" pitchFamily="49" charset="0"/>
                    </a:rPr>
                    <a:t>。</a:t>
                  </a:r>
                  <a:endParaRPr lang="zh-CN" altLang="en-US" sz="2000" dirty="0">
                    <a:latin typeface="Consolas" panose="020B0609020204030204" pitchFamily="49" charset="0"/>
                  </a:endParaRPr>
                </a:p>
              </p:txBody>
            </p:sp>
          </mc:Choice>
          <mc:Fallback xmlns="">
            <p:sp>
              <p:nvSpPr>
                <p:cNvPr id="321543" name="Text Box 7"/>
                <p:cNvSpPr txBox="1">
                  <a:spLocks noRot="1" noChangeAspect="1" noMove="1" noResize="1" noEditPoints="1" noAdjustHandles="1" noChangeArrowheads="1" noChangeShapeType="1" noTextEdit="1"/>
                </p:cNvSpPr>
                <p:nvPr/>
              </p:nvSpPr>
              <p:spPr bwMode="auto">
                <a:xfrm>
                  <a:off x="612" y="1162"/>
                  <a:ext cx="4172" cy="1997"/>
                </a:xfrm>
                <a:prstGeom prst="rect">
                  <a:avLst/>
                </a:prstGeom>
                <a:blipFill>
                  <a:blip r:embed="rId2"/>
                  <a:stretch>
                    <a:fillRect l="-920" t="-1154" b="-269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3"/>
          <p:cNvSpPr>
            <a:spLocks noGrp="1" noChangeArrowheads="1"/>
          </p:cNvSpPr>
          <p:nvPr>
            <p:ph type="body" sz="half" idx="1"/>
          </p:nvPr>
        </p:nvSpPr>
        <p:spPr>
          <a:xfrm>
            <a:off x="468313" y="1196975"/>
            <a:ext cx="8305800" cy="5661025"/>
          </a:xfrm>
        </p:spPr>
        <p:txBody>
          <a:bodyPr/>
          <a:lstStyle/>
          <a:p>
            <a:r>
              <a:rPr lang="zh-CN" altLang="en-US" dirty="0">
                <a:latin typeface="宋体" pitchFamily="2" charset="-122"/>
              </a:rPr>
              <a:t>关系模型的基本概念</a:t>
            </a:r>
          </a:p>
          <a:p>
            <a:pPr lvl="1"/>
            <a:r>
              <a:rPr lang="zh-CN" altLang="en-US" dirty="0">
                <a:latin typeface="宋体" pitchFamily="2" charset="-122"/>
              </a:rPr>
              <a:t>关系</a:t>
            </a:r>
            <a:r>
              <a:rPr lang="en-US" altLang="zh-CN" dirty="0">
                <a:latin typeface="宋体" pitchFamily="2" charset="-122"/>
              </a:rPr>
              <a:t>(Relation)</a:t>
            </a:r>
          </a:p>
          <a:p>
            <a:pPr lvl="2"/>
            <a:r>
              <a:rPr lang="zh-CN" altLang="en-US" dirty="0">
                <a:latin typeface="宋体" pitchFamily="2" charset="-122"/>
              </a:rPr>
              <a:t>定义</a:t>
            </a:r>
          </a:p>
          <a:p>
            <a:pPr lvl="3"/>
            <a:r>
              <a:rPr lang="en-US" altLang="zh-CN" dirty="0">
                <a:latin typeface="宋体" pitchFamily="2" charset="-122"/>
              </a:rPr>
              <a:t>D1×D2×…×</a:t>
            </a:r>
            <a:r>
              <a:rPr lang="en-US" altLang="zh-CN" dirty="0" err="1">
                <a:latin typeface="宋体" pitchFamily="2" charset="-122"/>
              </a:rPr>
              <a:t>Dn</a:t>
            </a:r>
            <a:r>
              <a:rPr lang="zh-CN" altLang="en-US" dirty="0">
                <a:latin typeface="宋体" pitchFamily="2" charset="-122"/>
              </a:rPr>
              <a:t>的子集称为域</a:t>
            </a:r>
            <a:r>
              <a:rPr lang="en-US" altLang="zh-CN" dirty="0">
                <a:latin typeface="宋体" pitchFamily="2" charset="-122"/>
              </a:rPr>
              <a:t>D1,D2,…,</a:t>
            </a:r>
            <a:r>
              <a:rPr lang="en-US" altLang="zh-CN" dirty="0" err="1">
                <a:latin typeface="宋体" pitchFamily="2" charset="-122"/>
              </a:rPr>
              <a:t>Dn</a:t>
            </a:r>
            <a:r>
              <a:rPr lang="zh-CN" altLang="en-US" dirty="0">
                <a:latin typeface="宋体" pitchFamily="2" charset="-122"/>
              </a:rPr>
              <a:t>上的关系，表示为：</a:t>
            </a:r>
            <a:r>
              <a:rPr lang="en-US" altLang="zh-CN" dirty="0">
                <a:latin typeface="宋体" pitchFamily="2" charset="-122"/>
              </a:rPr>
              <a:t>R(D1,D2,…,</a:t>
            </a:r>
            <a:r>
              <a:rPr lang="en-US" altLang="zh-CN" dirty="0" err="1">
                <a:latin typeface="宋体" pitchFamily="2" charset="-122"/>
              </a:rPr>
              <a:t>Dn</a:t>
            </a:r>
            <a:r>
              <a:rPr lang="en-US" altLang="zh-CN" dirty="0">
                <a:latin typeface="宋体" pitchFamily="2" charset="-122"/>
              </a:rPr>
              <a:t>)</a:t>
            </a:r>
          </a:p>
          <a:p>
            <a:pPr lvl="3"/>
            <a:r>
              <a:rPr lang="zh-CN" altLang="en-US" dirty="0">
                <a:latin typeface="宋体" pitchFamily="2" charset="-122"/>
              </a:rPr>
              <a:t>其中</a:t>
            </a:r>
          </a:p>
          <a:p>
            <a:pPr lvl="4"/>
            <a:r>
              <a:rPr lang="en-US" altLang="zh-CN" dirty="0">
                <a:latin typeface="宋体" pitchFamily="2" charset="-122"/>
              </a:rPr>
              <a:t>R</a:t>
            </a:r>
            <a:r>
              <a:rPr lang="zh-CN" altLang="en-US" dirty="0">
                <a:latin typeface="宋体" pitchFamily="2" charset="-122"/>
              </a:rPr>
              <a:t>可以任意命名，是关系的名称</a:t>
            </a:r>
          </a:p>
          <a:p>
            <a:pPr lvl="4"/>
            <a:r>
              <a:rPr lang="en-US" altLang="zh-CN" dirty="0">
                <a:latin typeface="宋体" pitchFamily="2" charset="-122"/>
              </a:rPr>
              <a:t>n</a:t>
            </a:r>
            <a:r>
              <a:rPr lang="zh-CN" altLang="en-US" dirty="0">
                <a:latin typeface="宋体" pitchFamily="2" charset="-122"/>
              </a:rPr>
              <a:t>是关系的目或</a:t>
            </a:r>
            <a:r>
              <a:rPr lang="zh-CN" altLang="en-US" dirty="0" smtClean="0">
                <a:latin typeface="宋体" pitchFamily="2" charset="-122"/>
              </a:rPr>
              <a:t>度</a:t>
            </a:r>
            <a:r>
              <a:rPr lang="zh-CN" altLang="en-US" dirty="0">
                <a:latin typeface="宋体" pitchFamily="2" charset="-122"/>
              </a:rPr>
              <a:t>（</a:t>
            </a:r>
            <a:r>
              <a:rPr lang="en-US" altLang="zh-CN" dirty="0" smtClean="0">
                <a:latin typeface="宋体" pitchFamily="2" charset="-122"/>
              </a:rPr>
              <a:t>Degree</a:t>
            </a:r>
            <a:r>
              <a:rPr lang="zh-CN" altLang="en-US" dirty="0" smtClean="0">
                <a:latin typeface="宋体" pitchFamily="2" charset="-122"/>
              </a:rPr>
              <a:t>）</a:t>
            </a:r>
            <a:endParaRPr lang="en-US" altLang="zh-CN" dirty="0" smtClean="0">
              <a:latin typeface="宋体" pitchFamily="2" charset="-122"/>
            </a:endParaRPr>
          </a:p>
          <a:p>
            <a:pPr lvl="2">
              <a:buClr>
                <a:srgbClr val="CC0000"/>
              </a:buClr>
            </a:pPr>
            <a:r>
              <a:rPr lang="zh-CN" altLang="en-US" dirty="0">
                <a:latin typeface="宋体" pitchFamily="2" charset="-122"/>
              </a:rPr>
              <a:t>关系是笛卡儿积的有限子集</a:t>
            </a:r>
          </a:p>
          <a:p>
            <a:pPr lvl="3">
              <a:buClr>
                <a:srgbClr val="CC0000"/>
              </a:buClr>
            </a:pPr>
            <a:r>
              <a:rPr lang="zh-CN" altLang="en-US" dirty="0">
                <a:latin typeface="宋体" pitchFamily="2" charset="-122"/>
              </a:rPr>
              <a:t>也是一个二维表</a:t>
            </a:r>
          </a:p>
          <a:p>
            <a:pPr lvl="4">
              <a:buClr>
                <a:srgbClr val="CC0000"/>
              </a:buClr>
            </a:pPr>
            <a:r>
              <a:rPr lang="zh-CN" altLang="en-US" dirty="0">
                <a:latin typeface="宋体" pitchFamily="2" charset="-122"/>
              </a:rPr>
              <a:t>表的每行对应一个元组</a:t>
            </a:r>
          </a:p>
          <a:p>
            <a:pPr lvl="4">
              <a:buClr>
                <a:srgbClr val="CC0000"/>
              </a:buClr>
            </a:pPr>
            <a:r>
              <a:rPr lang="zh-CN" altLang="en-US" dirty="0">
                <a:latin typeface="宋体" pitchFamily="2" charset="-122"/>
              </a:rPr>
              <a:t>每列对应一个域，每列的名字称为属性（</a:t>
            </a:r>
            <a:r>
              <a:rPr lang="en-US" altLang="zh-CN" dirty="0">
                <a:latin typeface="宋体" pitchFamily="2" charset="-122"/>
              </a:rPr>
              <a:t>Attribute</a:t>
            </a:r>
            <a:r>
              <a:rPr lang="zh-CN" altLang="en-US" dirty="0" smtClean="0">
                <a:latin typeface="宋体" pitchFamily="2" charset="-122"/>
              </a:rPr>
              <a:t>）</a:t>
            </a:r>
            <a:endParaRPr lang="en-US" altLang="zh-CN"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dissolve">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dissolve">
                                      <p:cBhvr>
                                        <p:cTn id="12" dur="500"/>
                                        <p:tgtEl>
                                          <p:spTgt spid="190467">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90467">
                                            <p:txEl>
                                              <p:pRg st="2" end="2"/>
                                            </p:txEl>
                                          </p:spTgt>
                                        </p:tgtEl>
                                        <p:attrNameLst>
                                          <p:attrName>style.visibility</p:attrName>
                                        </p:attrNameLst>
                                      </p:cBhvr>
                                      <p:to>
                                        <p:strVal val="visible"/>
                                      </p:to>
                                    </p:set>
                                    <p:animEffect transition="in" filter="dissolve">
                                      <p:cBhvr>
                                        <p:cTn id="15" dur="500"/>
                                        <p:tgtEl>
                                          <p:spTgt spid="190467">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0467">
                                            <p:txEl>
                                              <p:pRg st="3" end="3"/>
                                            </p:txEl>
                                          </p:spTgt>
                                        </p:tgtEl>
                                        <p:attrNameLst>
                                          <p:attrName>style.visibility</p:attrName>
                                        </p:attrNameLst>
                                      </p:cBhvr>
                                      <p:to>
                                        <p:strVal val="visible"/>
                                      </p:to>
                                    </p:set>
                                    <p:animEffect transition="in" filter="dissolve">
                                      <p:cBhvr>
                                        <p:cTn id="18" dur="500"/>
                                        <p:tgtEl>
                                          <p:spTgt spid="190467">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animEffect transition="in" filter="dissolve">
                                      <p:cBhvr>
                                        <p:cTn id="21" dur="500"/>
                                        <p:tgtEl>
                                          <p:spTgt spid="190467">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0467">
                                            <p:txEl>
                                              <p:pRg st="5" end="5"/>
                                            </p:txEl>
                                          </p:spTgt>
                                        </p:tgtEl>
                                        <p:attrNameLst>
                                          <p:attrName>style.visibility</p:attrName>
                                        </p:attrNameLst>
                                      </p:cBhvr>
                                      <p:to>
                                        <p:strVal val="visible"/>
                                      </p:to>
                                    </p:set>
                                    <p:animEffect transition="in" filter="dissolve">
                                      <p:cBhvr>
                                        <p:cTn id="24" dur="500"/>
                                        <p:tgtEl>
                                          <p:spTgt spid="19046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90467">
                                            <p:txEl>
                                              <p:pRg st="6" end="6"/>
                                            </p:txEl>
                                          </p:spTgt>
                                        </p:tgtEl>
                                        <p:attrNameLst>
                                          <p:attrName>style.visibility</p:attrName>
                                        </p:attrNameLst>
                                      </p:cBhvr>
                                      <p:to>
                                        <p:strVal val="visible"/>
                                      </p:to>
                                    </p:set>
                                    <p:animEffect transition="in" filter="dissolve">
                                      <p:cBhvr>
                                        <p:cTn id="27" dur="500"/>
                                        <p:tgtEl>
                                          <p:spTgt spid="19046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90467">
                                            <p:txEl>
                                              <p:pRg st="7" end="7"/>
                                            </p:txEl>
                                          </p:spTgt>
                                        </p:tgtEl>
                                        <p:attrNameLst>
                                          <p:attrName>style.visibility</p:attrName>
                                        </p:attrNameLst>
                                      </p:cBhvr>
                                      <p:to>
                                        <p:strVal val="visible"/>
                                      </p:to>
                                    </p:set>
                                    <p:animEffect transition="in" filter="dissolve">
                                      <p:cBhvr>
                                        <p:cTn id="30" dur="500"/>
                                        <p:tgtEl>
                                          <p:spTgt spid="190467">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90467">
                                            <p:txEl>
                                              <p:pRg st="8" end="8"/>
                                            </p:txEl>
                                          </p:spTgt>
                                        </p:tgtEl>
                                        <p:attrNameLst>
                                          <p:attrName>style.visibility</p:attrName>
                                        </p:attrNameLst>
                                      </p:cBhvr>
                                      <p:to>
                                        <p:strVal val="visible"/>
                                      </p:to>
                                    </p:set>
                                    <p:animEffect transition="in" filter="dissolve">
                                      <p:cBhvr>
                                        <p:cTn id="33" dur="500"/>
                                        <p:tgtEl>
                                          <p:spTgt spid="190467">
                                            <p:txEl>
                                              <p:pRg st="8" end="8"/>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0467">
                                            <p:txEl>
                                              <p:pRg st="9" end="9"/>
                                            </p:txEl>
                                          </p:spTgt>
                                        </p:tgtEl>
                                        <p:attrNameLst>
                                          <p:attrName>style.visibility</p:attrName>
                                        </p:attrNameLst>
                                      </p:cBhvr>
                                      <p:to>
                                        <p:strVal val="visible"/>
                                      </p:to>
                                    </p:set>
                                    <p:animEffect transition="in" filter="dissolve">
                                      <p:cBhvr>
                                        <p:cTn id="36" dur="500"/>
                                        <p:tgtEl>
                                          <p:spTgt spid="190467">
                                            <p:txEl>
                                              <p:pRg st="9" end="9"/>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90467">
                                            <p:txEl>
                                              <p:pRg st="10" end="10"/>
                                            </p:txEl>
                                          </p:spTgt>
                                        </p:tgtEl>
                                        <p:attrNameLst>
                                          <p:attrName>style.visibility</p:attrName>
                                        </p:attrNameLst>
                                      </p:cBhvr>
                                      <p:to>
                                        <p:strVal val="visible"/>
                                      </p:to>
                                    </p:set>
                                    <p:animEffect transition="in" filter="dissolve">
                                      <p:cBhvr>
                                        <p:cTn id="39" dur="500"/>
                                        <p:tgtEl>
                                          <p:spTgt spid="19046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a:xfrm>
            <a:off x="395288" y="1196975"/>
            <a:ext cx="8305800" cy="5111750"/>
          </a:xfrm>
        </p:spPr>
        <p:txBody>
          <a:bodyPr/>
          <a:lstStyle/>
          <a:p>
            <a:pPr>
              <a:spcBef>
                <a:spcPct val="0"/>
              </a:spcBef>
            </a:pPr>
            <a:r>
              <a:rPr lang="zh-CN" altLang="en-US" dirty="0"/>
              <a:t>函数依赖</a:t>
            </a:r>
          </a:p>
          <a:p>
            <a:pPr lvl="1">
              <a:spcBef>
                <a:spcPct val="0"/>
              </a:spcBef>
            </a:pPr>
            <a:r>
              <a:rPr lang="zh-CN" altLang="en-US" dirty="0"/>
              <a:t>平凡函数依赖与非平凡函数依赖</a:t>
            </a:r>
          </a:p>
          <a:p>
            <a:pPr lvl="2">
              <a:spcBef>
                <a:spcPct val="0"/>
              </a:spcBef>
            </a:pPr>
            <a:r>
              <a:rPr lang="zh-CN" altLang="en-US" dirty="0"/>
              <a:t>在关系模式</a:t>
            </a:r>
            <a:r>
              <a:rPr lang="en-US" altLang="zh-CN" dirty="0"/>
              <a:t>R(U)</a:t>
            </a:r>
            <a:r>
              <a:rPr lang="zh-CN" altLang="en-US" dirty="0"/>
              <a:t>中，对于</a:t>
            </a:r>
            <a:r>
              <a:rPr lang="en-US" altLang="zh-CN" dirty="0"/>
              <a:t>U</a:t>
            </a:r>
            <a:r>
              <a:rPr lang="zh-CN" altLang="en-US" dirty="0"/>
              <a:t>的子集</a:t>
            </a:r>
            <a:r>
              <a:rPr lang="en-US" altLang="zh-CN" dirty="0"/>
              <a:t>X</a:t>
            </a:r>
            <a:r>
              <a:rPr lang="zh-CN" altLang="en-US" dirty="0"/>
              <a:t>和</a:t>
            </a:r>
            <a:r>
              <a:rPr lang="en-US" altLang="zh-CN" dirty="0"/>
              <a:t>Y</a:t>
            </a:r>
          </a:p>
          <a:p>
            <a:pPr lvl="3">
              <a:spcBef>
                <a:spcPct val="0"/>
              </a:spcBef>
            </a:pPr>
            <a:r>
              <a:rPr lang="zh-CN" altLang="en-US" dirty="0"/>
              <a:t>如果</a:t>
            </a:r>
            <a:r>
              <a:rPr lang="en-US" altLang="zh-CN" dirty="0"/>
              <a:t>X→Y</a:t>
            </a:r>
            <a:r>
              <a:rPr lang="zh-CN" altLang="en-US" dirty="0"/>
              <a:t>，但</a:t>
            </a:r>
            <a:r>
              <a:rPr lang="en-US" altLang="zh-CN" dirty="0"/>
              <a:t>Y </a:t>
            </a:r>
            <a:r>
              <a:rPr lang="en-US" altLang="zh-CN" dirty="0">
                <a:sym typeface="Symbol" pitchFamily="18" charset="2"/>
              </a:rPr>
              <a:t></a:t>
            </a:r>
            <a:r>
              <a:rPr lang="en-US" altLang="zh-CN" dirty="0"/>
              <a:t> X</a:t>
            </a:r>
            <a:r>
              <a:rPr lang="zh-CN" altLang="en-US" dirty="0"/>
              <a:t>，则称</a:t>
            </a:r>
            <a:r>
              <a:rPr lang="en-US" altLang="zh-CN" dirty="0"/>
              <a:t>X→Y</a:t>
            </a:r>
            <a:r>
              <a:rPr lang="zh-CN" altLang="en-US" dirty="0"/>
              <a:t>是</a:t>
            </a:r>
            <a:r>
              <a:rPr lang="zh-CN" altLang="en-US" dirty="0">
                <a:solidFill>
                  <a:schemeClr val="accent2"/>
                </a:solidFill>
              </a:rPr>
              <a:t>非平凡的函数依赖；</a:t>
            </a:r>
          </a:p>
          <a:p>
            <a:pPr lvl="3">
              <a:spcBef>
                <a:spcPct val="0"/>
              </a:spcBef>
            </a:pPr>
            <a:r>
              <a:rPr lang="zh-CN" altLang="en-US" dirty="0"/>
              <a:t>若</a:t>
            </a:r>
            <a:r>
              <a:rPr lang="en-US" altLang="zh-CN" dirty="0"/>
              <a:t>X→Y</a:t>
            </a:r>
            <a:r>
              <a:rPr lang="zh-CN" altLang="en-US" dirty="0"/>
              <a:t>，但</a:t>
            </a:r>
            <a:r>
              <a:rPr lang="en-US" altLang="zh-CN" dirty="0"/>
              <a:t>Y </a:t>
            </a:r>
            <a:r>
              <a:rPr lang="en-US" altLang="zh-CN" dirty="0">
                <a:sym typeface="Symbol" pitchFamily="18" charset="2"/>
              </a:rPr>
              <a:t></a:t>
            </a:r>
            <a:r>
              <a:rPr lang="en-US" altLang="zh-CN" dirty="0"/>
              <a:t> X,   </a:t>
            </a:r>
            <a:r>
              <a:rPr lang="zh-CN" altLang="en-US" dirty="0"/>
              <a:t>则称</a:t>
            </a:r>
            <a:r>
              <a:rPr lang="en-US" altLang="zh-CN" dirty="0"/>
              <a:t>X→Y</a:t>
            </a:r>
            <a:r>
              <a:rPr lang="zh-CN" altLang="en-US" dirty="0"/>
              <a:t>是</a:t>
            </a:r>
            <a:r>
              <a:rPr lang="zh-CN" altLang="en-US" dirty="0">
                <a:solidFill>
                  <a:schemeClr val="accent2"/>
                </a:solidFill>
              </a:rPr>
              <a:t>平凡的函数依赖</a:t>
            </a:r>
          </a:p>
          <a:p>
            <a:pPr lvl="2">
              <a:spcBef>
                <a:spcPct val="0"/>
              </a:spcBef>
            </a:pPr>
            <a:r>
              <a:rPr lang="zh-CN" altLang="en-US" dirty="0"/>
              <a:t>例：</a:t>
            </a:r>
          </a:p>
        </p:txBody>
      </p:sp>
      <p:sp>
        <p:nvSpPr>
          <p:cNvPr id="322564" name="Line 4"/>
          <p:cNvSpPr>
            <a:spLocks noChangeShapeType="1"/>
          </p:cNvSpPr>
          <p:nvPr/>
        </p:nvSpPr>
        <p:spPr bwMode="auto">
          <a:xfrm>
            <a:off x="4122245" y="2555875"/>
            <a:ext cx="2286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2566" name="Text Box 6"/>
          <p:cNvSpPr txBox="1">
            <a:spLocks noChangeArrowheads="1"/>
          </p:cNvSpPr>
          <p:nvPr/>
        </p:nvSpPr>
        <p:spPr bwMode="auto">
          <a:xfrm>
            <a:off x="1979712" y="3645023"/>
            <a:ext cx="5544616"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2"/>
            <a:r>
              <a:rPr lang="zh-CN" altLang="en-US" sz="2000" b="1" dirty="0">
                <a:solidFill>
                  <a:srgbClr val="000066"/>
                </a:solidFill>
              </a:rPr>
              <a:t>在关系</a:t>
            </a:r>
            <a:r>
              <a:rPr lang="en-US" altLang="zh-CN" sz="2000" b="1" dirty="0">
                <a:solidFill>
                  <a:srgbClr val="000066"/>
                </a:solidFill>
              </a:rPr>
              <a:t>SC(</a:t>
            </a:r>
            <a:r>
              <a:rPr lang="en-US" altLang="zh-CN" sz="2000" b="1" dirty="0" err="1">
                <a:solidFill>
                  <a:srgbClr val="000066"/>
                </a:solidFill>
              </a:rPr>
              <a:t>Sno</a:t>
            </a:r>
            <a:r>
              <a:rPr lang="en-US" altLang="zh-CN" sz="2000" b="1" dirty="0">
                <a:solidFill>
                  <a:srgbClr val="000066"/>
                </a:solidFill>
              </a:rPr>
              <a:t>, </a:t>
            </a:r>
            <a:r>
              <a:rPr lang="en-US" altLang="zh-CN" sz="2000" b="1" dirty="0" err="1">
                <a:solidFill>
                  <a:srgbClr val="000066"/>
                </a:solidFill>
              </a:rPr>
              <a:t>Cno</a:t>
            </a:r>
            <a:r>
              <a:rPr lang="en-US" altLang="zh-CN" sz="2000" b="1" dirty="0">
                <a:solidFill>
                  <a:srgbClr val="000066"/>
                </a:solidFill>
              </a:rPr>
              <a:t>, Grade)</a:t>
            </a:r>
            <a:r>
              <a:rPr lang="zh-CN" altLang="en-US" sz="2000" b="1" dirty="0">
                <a:solidFill>
                  <a:srgbClr val="000066"/>
                </a:solidFill>
              </a:rPr>
              <a:t>中，</a:t>
            </a:r>
          </a:p>
          <a:p>
            <a:pPr marL="0" lvl="3"/>
            <a:r>
              <a:rPr lang="zh-CN" altLang="en-US" sz="2000" b="1" dirty="0" smtClean="0">
                <a:solidFill>
                  <a:srgbClr val="000066"/>
                </a:solidFill>
              </a:rPr>
              <a:t>非平凡函数依赖</a:t>
            </a:r>
            <a:r>
              <a:rPr lang="zh-CN" altLang="en-US" sz="2000" b="1" dirty="0">
                <a:solidFill>
                  <a:srgbClr val="000066"/>
                </a:solidFill>
              </a:rPr>
              <a:t> </a:t>
            </a:r>
            <a:r>
              <a:rPr lang="zh-CN" altLang="en-US" sz="2000" b="1" dirty="0" smtClean="0">
                <a:solidFill>
                  <a:srgbClr val="000066"/>
                </a:solidFill>
              </a:rPr>
              <a:t>    </a:t>
            </a:r>
            <a:r>
              <a:rPr lang="en-US" altLang="zh-CN" sz="2000" b="1" dirty="0" smtClean="0">
                <a:solidFill>
                  <a:srgbClr val="000066"/>
                </a:solidFill>
              </a:rPr>
              <a:t>(</a:t>
            </a:r>
            <a:r>
              <a:rPr lang="en-US" altLang="zh-CN" sz="2000" b="1" dirty="0" err="1">
                <a:solidFill>
                  <a:srgbClr val="000066"/>
                </a:solidFill>
              </a:rPr>
              <a:t>Sno</a:t>
            </a:r>
            <a:r>
              <a:rPr lang="en-US" altLang="zh-CN" sz="2000" b="1" dirty="0">
                <a:solidFill>
                  <a:srgbClr val="000066"/>
                </a:solidFill>
              </a:rPr>
              <a:t>, </a:t>
            </a:r>
            <a:r>
              <a:rPr lang="en-US" altLang="zh-CN" sz="2000" b="1" dirty="0" err="1">
                <a:solidFill>
                  <a:srgbClr val="000066"/>
                </a:solidFill>
              </a:rPr>
              <a:t>Cno</a:t>
            </a:r>
            <a:r>
              <a:rPr lang="en-US" altLang="zh-CN" sz="2000" b="1" dirty="0">
                <a:solidFill>
                  <a:srgbClr val="000066"/>
                </a:solidFill>
              </a:rPr>
              <a:t>) → </a:t>
            </a:r>
            <a:r>
              <a:rPr lang="en-US" altLang="zh-CN" sz="2000" b="1" dirty="0" smtClean="0">
                <a:solidFill>
                  <a:srgbClr val="000066"/>
                </a:solidFill>
              </a:rPr>
              <a:t>Grade</a:t>
            </a:r>
          </a:p>
          <a:p>
            <a:pPr marL="0" lvl="3"/>
            <a:r>
              <a:rPr lang="zh-CN" altLang="en-US" sz="2000" b="1" dirty="0" smtClean="0">
                <a:solidFill>
                  <a:srgbClr val="000066"/>
                </a:solidFill>
              </a:rPr>
              <a:t>平凡函数依赖        </a:t>
            </a:r>
            <a:r>
              <a:rPr lang="en-US" altLang="zh-CN" sz="2000" b="1" dirty="0" smtClean="0">
                <a:solidFill>
                  <a:srgbClr val="000066"/>
                </a:solidFill>
              </a:rPr>
              <a:t>(</a:t>
            </a:r>
            <a:r>
              <a:rPr lang="en-US" altLang="zh-CN" sz="2000" b="1" dirty="0" err="1">
                <a:solidFill>
                  <a:srgbClr val="000066"/>
                </a:solidFill>
              </a:rPr>
              <a:t>Sno</a:t>
            </a:r>
            <a:r>
              <a:rPr lang="en-US" altLang="zh-CN" sz="2000" b="1" dirty="0">
                <a:solidFill>
                  <a:srgbClr val="000066"/>
                </a:solidFill>
              </a:rPr>
              <a:t>, </a:t>
            </a:r>
            <a:r>
              <a:rPr lang="en-US" altLang="zh-CN" sz="2000" b="1" dirty="0" err="1">
                <a:solidFill>
                  <a:srgbClr val="000066"/>
                </a:solidFill>
              </a:rPr>
              <a:t>Cno</a:t>
            </a:r>
            <a:r>
              <a:rPr lang="en-US" altLang="zh-CN" sz="2000" b="1" dirty="0">
                <a:solidFill>
                  <a:srgbClr val="000066"/>
                </a:solidFill>
              </a:rPr>
              <a:t>) → </a:t>
            </a:r>
            <a:r>
              <a:rPr lang="en-US" altLang="zh-CN" sz="2000" b="1" dirty="0" err="1">
                <a:solidFill>
                  <a:srgbClr val="000066"/>
                </a:solidFill>
              </a:rPr>
              <a:t>Sno</a:t>
            </a:r>
            <a:r>
              <a:rPr lang="en-US" altLang="zh-CN" sz="2000" b="1" dirty="0">
                <a:solidFill>
                  <a:srgbClr val="000066"/>
                </a:solidFill>
              </a:rPr>
              <a:t> </a:t>
            </a:r>
          </a:p>
          <a:p>
            <a:r>
              <a:rPr lang="en-US" altLang="zh-CN" sz="2000" b="1" dirty="0">
                <a:solidFill>
                  <a:srgbClr val="000066"/>
                </a:solidFill>
              </a:rPr>
              <a:t> </a:t>
            </a:r>
            <a:r>
              <a:rPr lang="en-US" altLang="zh-CN" sz="2000" b="1" dirty="0" smtClean="0">
                <a:solidFill>
                  <a:srgbClr val="000066"/>
                </a:solidFill>
              </a:rPr>
              <a:t>                         (</a:t>
            </a:r>
            <a:r>
              <a:rPr lang="en-US" altLang="zh-CN" sz="2000" b="1" dirty="0" err="1">
                <a:solidFill>
                  <a:srgbClr val="000066"/>
                </a:solidFill>
              </a:rPr>
              <a:t>Sno</a:t>
            </a:r>
            <a:r>
              <a:rPr lang="en-US" altLang="zh-CN" sz="2000" b="1" dirty="0">
                <a:solidFill>
                  <a:srgbClr val="000066"/>
                </a:solidFill>
              </a:rPr>
              <a:t>, </a:t>
            </a:r>
            <a:r>
              <a:rPr lang="en-US" altLang="zh-CN" sz="2000" b="1" dirty="0" err="1">
                <a:solidFill>
                  <a:srgbClr val="000066"/>
                </a:solidFill>
              </a:rPr>
              <a:t>Cno</a:t>
            </a:r>
            <a:r>
              <a:rPr lang="en-US" altLang="zh-CN" sz="2000" b="1" dirty="0">
                <a:solidFill>
                  <a:srgbClr val="000066"/>
                </a:solidFill>
              </a:rPr>
              <a:t>) → </a:t>
            </a:r>
            <a:r>
              <a:rPr lang="en-US" altLang="zh-CN" sz="2000" b="1" dirty="0" err="1">
                <a:solidFill>
                  <a:srgbClr val="000066"/>
                </a:solidFill>
              </a:rPr>
              <a:t>Cno</a:t>
            </a:r>
            <a:endParaRPr lang="en-US" altLang="zh-CN" sz="20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idx="1"/>
          </p:nvPr>
        </p:nvSpPr>
        <p:spPr>
          <a:xfrm>
            <a:off x="468313" y="1125538"/>
            <a:ext cx="7772400" cy="4895850"/>
          </a:xfrm>
        </p:spPr>
        <p:txBody>
          <a:bodyPr/>
          <a:lstStyle/>
          <a:p>
            <a:pPr>
              <a:spcBef>
                <a:spcPct val="0"/>
              </a:spcBef>
            </a:pPr>
            <a:r>
              <a:rPr lang="zh-CN" altLang="en-US" dirty="0"/>
              <a:t>函数依赖</a:t>
            </a:r>
          </a:p>
          <a:p>
            <a:pPr lvl="1">
              <a:spcBef>
                <a:spcPct val="0"/>
              </a:spcBef>
            </a:pPr>
            <a:r>
              <a:rPr lang="zh-CN" altLang="en-US" dirty="0"/>
              <a:t>平凡函数依赖与非平凡函数依赖</a:t>
            </a:r>
          </a:p>
          <a:p>
            <a:pPr lvl="2">
              <a:spcBef>
                <a:spcPct val="0"/>
              </a:spcBef>
            </a:pPr>
            <a:r>
              <a:rPr lang="zh-CN" altLang="en-US" dirty="0"/>
              <a:t>对于任一关系模式，平凡函数依赖都是必然成立的，它不反映新的语义，因此若不特别声明， 我们总是讨论</a:t>
            </a:r>
            <a:r>
              <a:rPr lang="zh-CN" altLang="en-US" dirty="0">
                <a:solidFill>
                  <a:srgbClr val="FF0000"/>
                </a:solidFill>
              </a:rPr>
              <a:t>非平凡函数依赖</a:t>
            </a:r>
            <a:r>
              <a:rPr lang="zh-CN" altLang="en-US" dirty="0"/>
              <a:t>。</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type="body" idx="1"/>
          </p:nvPr>
        </p:nvSpPr>
        <p:spPr/>
        <p:txBody>
          <a:bodyPr/>
          <a:lstStyle/>
          <a:p>
            <a:pPr>
              <a:spcBef>
                <a:spcPct val="0"/>
              </a:spcBef>
            </a:pPr>
            <a:r>
              <a:rPr lang="zh-CN" altLang="en-US" dirty="0"/>
              <a:t>函数依赖</a:t>
            </a:r>
          </a:p>
          <a:p>
            <a:pPr lvl="1"/>
            <a:r>
              <a:rPr lang="zh-CN" altLang="en-US" dirty="0"/>
              <a:t>完全函数依赖与部分函数依赖</a:t>
            </a:r>
          </a:p>
          <a:p>
            <a:pPr lvl="2"/>
            <a:r>
              <a:rPr lang="zh-CN" altLang="en-US" b="0" dirty="0"/>
              <a:t>定义</a:t>
            </a:r>
            <a:r>
              <a:rPr lang="en-US" altLang="zh-CN" b="0" dirty="0"/>
              <a:t>: </a:t>
            </a:r>
            <a:r>
              <a:rPr lang="zh-CN" altLang="en-US" b="0" dirty="0"/>
              <a:t>在关系模式</a:t>
            </a:r>
            <a:r>
              <a:rPr lang="en-US" altLang="zh-CN" b="0" dirty="0"/>
              <a:t>R(U)</a:t>
            </a:r>
            <a:r>
              <a:rPr lang="zh-CN" altLang="en-US" b="0" dirty="0"/>
              <a:t>中，如果</a:t>
            </a:r>
            <a:r>
              <a:rPr lang="en-US" altLang="zh-CN" b="0" dirty="0"/>
              <a:t>X→Y</a:t>
            </a:r>
            <a:r>
              <a:rPr lang="zh-CN" altLang="en-US" b="0" dirty="0"/>
              <a:t>，并且对于</a:t>
            </a:r>
            <a:r>
              <a:rPr lang="en-US" altLang="zh-CN" b="0" dirty="0"/>
              <a:t>X</a:t>
            </a:r>
            <a:r>
              <a:rPr lang="zh-CN" altLang="en-US" b="0" dirty="0"/>
              <a:t>的任何一个真子集</a:t>
            </a:r>
            <a:r>
              <a:rPr lang="en-US" altLang="zh-CN" b="0" dirty="0"/>
              <a:t>X</a:t>
            </a:r>
            <a:r>
              <a:rPr lang="en-US" altLang="zh-CN" b="0" dirty="0">
                <a:latin typeface="Arial"/>
              </a:rPr>
              <a:t>’</a:t>
            </a:r>
            <a:r>
              <a:rPr lang="zh-CN" altLang="en-US" b="0" dirty="0"/>
              <a:t>，都有</a:t>
            </a:r>
          </a:p>
          <a:p>
            <a:pPr lvl="3">
              <a:lnSpc>
                <a:spcPct val="130000"/>
              </a:lnSpc>
            </a:pPr>
            <a:r>
              <a:rPr lang="en-US" altLang="zh-CN" b="0" dirty="0"/>
              <a:t>X</a:t>
            </a:r>
            <a:r>
              <a:rPr lang="en-US" altLang="zh-CN" b="0" dirty="0">
                <a:latin typeface="Arial"/>
              </a:rPr>
              <a:t>’</a:t>
            </a:r>
            <a:r>
              <a:rPr lang="en-US" altLang="zh-CN" b="0" dirty="0"/>
              <a:t>     Y, </a:t>
            </a:r>
            <a:r>
              <a:rPr lang="zh-CN" altLang="en-US" b="0" dirty="0"/>
              <a:t>则称</a:t>
            </a:r>
            <a:r>
              <a:rPr lang="en-US" altLang="zh-CN" b="0" dirty="0">
                <a:solidFill>
                  <a:schemeClr val="accent2"/>
                </a:solidFill>
              </a:rPr>
              <a:t>Y</a:t>
            </a:r>
            <a:r>
              <a:rPr lang="zh-CN" altLang="en-US" b="0" dirty="0">
                <a:solidFill>
                  <a:schemeClr val="accent2"/>
                </a:solidFill>
              </a:rPr>
              <a:t>完全函数依赖于</a:t>
            </a:r>
            <a:r>
              <a:rPr lang="en-US" altLang="zh-CN" b="0" dirty="0">
                <a:solidFill>
                  <a:schemeClr val="accent2"/>
                </a:solidFill>
              </a:rPr>
              <a:t>X</a:t>
            </a:r>
            <a:r>
              <a:rPr lang="zh-CN" altLang="en-US" b="0" dirty="0"/>
              <a:t>，记作</a:t>
            </a:r>
            <a:r>
              <a:rPr lang="en-US" altLang="zh-CN" b="0" dirty="0"/>
              <a:t>X </a:t>
            </a:r>
            <a:r>
              <a:rPr lang="zh-CN" altLang="en-US" b="0" baseline="46000" dirty="0"/>
              <a:t>ｆ</a:t>
            </a:r>
            <a:r>
              <a:rPr lang="zh-CN" altLang="en-US" b="0" dirty="0"/>
              <a:t>  </a:t>
            </a:r>
            <a:r>
              <a:rPr lang="en-US" altLang="zh-CN" b="0" dirty="0" smtClean="0"/>
              <a:t>Y</a:t>
            </a:r>
          </a:p>
          <a:p>
            <a:pPr lvl="3">
              <a:lnSpc>
                <a:spcPct val="130000"/>
              </a:lnSpc>
            </a:pPr>
            <a:r>
              <a:rPr lang="en-US" altLang="zh-CN" b="0" dirty="0" smtClean="0"/>
              <a:t>X</a:t>
            </a:r>
            <a:r>
              <a:rPr lang="en-US" altLang="zh-CN" b="0" dirty="0"/>
              <a:t>’→Y</a:t>
            </a:r>
            <a:r>
              <a:rPr lang="zh-CN" altLang="en-US" b="0" dirty="0" smtClean="0"/>
              <a:t>，则</a:t>
            </a:r>
            <a:r>
              <a:rPr lang="zh-CN" altLang="en-US" b="0" dirty="0"/>
              <a:t>称</a:t>
            </a:r>
            <a:r>
              <a:rPr lang="en-US" altLang="zh-CN" b="0" dirty="0">
                <a:solidFill>
                  <a:srgbClr val="FF0000"/>
                </a:solidFill>
              </a:rPr>
              <a:t>Y</a:t>
            </a:r>
            <a:r>
              <a:rPr lang="zh-CN" altLang="en-US" b="0" dirty="0">
                <a:solidFill>
                  <a:srgbClr val="FF0000"/>
                </a:solidFill>
              </a:rPr>
              <a:t>部分函数依赖于</a:t>
            </a:r>
            <a:r>
              <a:rPr lang="en-US" altLang="zh-CN" b="0" dirty="0">
                <a:solidFill>
                  <a:srgbClr val="FF0000"/>
                </a:solidFill>
              </a:rPr>
              <a:t>X</a:t>
            </a:r>
            <a:r>
              <a:rPr lang="zh-CN" altLang="en-US" b="0" dirty="0"/>
              <a:t>，记作</a:t>
            </a:r>
            <a:r>
              <a:rPr lang="en-US" altLang="zh-CN" b="0" dirty="0"/>
              <a:t>X   </a:t>
            </a:r>
            <a:r>
              <a:rPr lang="en-US" altLang="zh-CN" b="0" baseline="30000" dirty="0"/>
              <a:t>P</a:t>
            </a:r>
            <a:r>
              <a:rPr lang="en-US" altLang="zh-CN" b="0" dirty="0"/>
              <a:t>   Y</a:t>
            </a:r>
            <a:r>
              <a:rPr lang="zh-CN" altLang="en-US" b="0" dirty="0" smtClean="0"/>
              <a:t>。</a:t>
            </a:r>
            <a:endParaRPr lang="en-US" altLang="zh-CN" dirty="0"/>
          </a:p>
        </p:txBody>
      </p:sp>
      <p:grpSp>
        <p:nvGrpSpPr>
          <p:cNvPr id="395275" name="Group 11"/>
          <p:cNvGrpSpPr>
            <a:grpSpLocks/>
          </p:cNvGrpSpPr>
          <p:nvPr/>
        </p:nvGrpSpPr>
        <p:grpSpPr bwMode="auto">
          <a:xfrm>
            <a:off x="2627313" y="3068637"/>
            <a:ext cx="4752975" cy="576262"/>
            <a:chOff x="1655" y="1933"/>
            <a:chExt cx="2994" cy="363"/>
          </a:xfrm>
        </p:grpSpPr>
        <p:grpSp>
          <p:nvGrpSpPr>
            <p:cNvPr id="395268" name="Group 4"/>
            <p:cNvGrpSpPr>
              <a:grpSpLocks/>
            </p:cNvGrpSpPr>
            <p:nvPr/>
          </p:nvGrpSpPr>
          <p:grpSpPr bwMode="auto">
            <a:xfrm>
              <a:off x="1655" y="1933"/>
              <a:ext cx="227" cy="147"/>
              <a:chOff x="1057" y="2112"/>
              <a:chExt cx="240" cy="192"/>
            </a:xfrm>
          </p:grpSpPr>
          <p:sp>
            <p:nvSpPr>
              <p:cNvPr id="395269" name="Line 5"/>
              <p:cNvSpPr>
                <a:spLocks noChangeShapeType="1"/>
              </p:cNvSpPr>
              <p:nvPr/>
            </p:nvSpPr>
            <p:spPr bwMode="auto">
              <a:xfrm>
                <a:off x="1057" y="2112"/>
                <a:ext cx="192"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5270" name="Line 6"/>
              <p:cNvSpPr>
                <a:spLocks noChangeShapeType="1"/>
              </p:cNvSpPr>
              <p:nvPr/>
            </p:nvSpPr>
            <p:spPr bwMode="auto">
              <a:xfrm>
                <a:off x="1057" y="2208"/>
                <a:ext cx="24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395273" name="Line 9"/>
            <p:cNvSpPr>
              <a:spLocks noChangeShapeType="1"/>
            </p:cNvSpPr>
            <p:nvPr/>
          </p:nvSpPr>
          <p:spPr bwMode="auto">
            <a:xfrm>
              <a:off x="4377" y="2024"/>
              <a:ext cx="2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5274" name="Line 10"/>
            <p:cNvSpPr>
              <a:spLocks noChangeShapeType="1"/>
            </p:cNvSpPr>
            <p:nvPr/>
          </p:nvSpPr>
          <p:spPr bwMode="auto">
            <a:xfrm>
              <a:off x="4313" y="2296"/>
              <a:ext cx="33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grpSp>
        <p:nvGrpSpPr>
          <p:cNvPr id="395276" name="Group 12"/>
          <p:cNvGrpSpPr>
            <a:grpSpLocks/>
          </p:cNvGrpSpPr>
          <p:nvPr/>
        </p:nvGrpSpPr>
        <p:grpSpPr bwMode="auto">
          <a:xfrm>
            <a:off x="1114425" y="4437063"/>
            <a:ext cx="6553200" cy="1439862"/>
            <a:chOff x="385" y="2614"/>
            <a:chExt cx="4128" cy="907"/>
          </a:xfrm>
        </p:grpSpPr>
        <p:sp>
          <p:nvSpPr>
            <p:cNvPr id="395277" name="Rectangle 13" descr="Rectangle: Click to edit Master text styles&#10;Second level&#10;Third level&#10;Fourth level&#10;Fifth level"/>
            <p:cNvSpPr>
              <a:spLocks noChangeArrowheads="1"/>
            </p:cNvSpPr>
            <p:nvPr/>
          </p:nvSpPr>
          <p:spPr bwMode="auto">
            <a:xfrm>
              <a:off x="385" y="2614"/>
              <a:ext cx="4128" cy="90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90000"/>
                </a:lnSpc>
                <a:spcBef>
                  <a:spcPct val="20000"/>
                </a:spcBef>
                <a:buClr>
                  <a:schemeClr val="accent2"/>
                </a:buClr>
                <a:buFont typeface="Wingdings" pitchFamily="2" charset="2"/>
                <a:buNone/>
              </a:pPr>
              <a:r>
                <a:rPr lang="zh-CN" altLang="en-US" sz="2400" dirty="0">
                  <a:solidFill>
                    <a:srgbClr val="993300"/>
                  </a:solidFill>
                </a:rPr>
                <a:t>例</a:t>
              </a:r>
              <a:r>
                <a:rPr lang="en-US" altLang="zh-CN" sz="2400" dirty="0">
                  <a:solidFill>
                    <a:srgbClr val="993300"/>
                  </a:solidFill>
                </a:rPr>
                <a:t>:</a:t>
              </a:r>
              <a:r>
                <a:rPr lang="en-US" altLang="zh-CN" sz="2400" dirty="0">
                  <a:solidFill>
                    <a:srgbClr val="000066"/>
                  </a:solidFill>
                </a:rPr>
                <a:t> </a:t>
              </a:r>
              <a:r>
                <a:rPr lang="zh-CN" altLang="en-US" sz="2400" dirty="0">
                  <a:solidFill>
                    <a:srgbClr val="000066"/>
                  </a:solidFill>
                </a:rPr>
                <a:t>在关系</a:t>
              </a:r>
              <a:r>
                <a:rPr lang="en-US" altLang="zh-CN" sz="2400" dirty="0">
                  <a:solidFill>
                    <a:srgbClr val="000066"/>
                  </a:solidFill>
                </a:rPr>
                <a:t>SC(</a:t>
              </a:r>
              <a:r>
                <a:rPr lang="en-US" altLang="zh-CN" sz="2400" dirty="0" err="1">
                  <a:solidFill>
                    <a:srgbClr val="000066"/>
                  </a:solidFill>
                </a:rPr>
                <a:t>Sno</a:t>
              </a:r>
              <a:r>
                <a:rPr lang="en-US" altLang="zh-CN" sz="2400" dirty="0">
                  <a:solidFill>
                    <a:srgbClr val="000066"/>
                  </a:solidFill>
                </a:rPr>
                <a:t>, </a:t>
              </a:r>
              <a:r>
                <a:rPr lang="en-US" altLang="zh-CN" sz="2400" dirty="0" err="1">
                  <a:solidFill>
                    <a:srgbClr val="000066"/>
                  </a:solidFill>
                </a:rPr>
                <a:t>Cno</a:t>
              </a:r>
              <a:r>
                <a:rPr lang="en-US" altLang="zh-CN" sz="2400" dirty="0">
                  <a:solidFill>
                    <a:srgbClr val="000066"/>
                  </a:solidFill>
                </a:rPr>
                <a:t>, Grade)</a:t>
              </a:r>
              <a:r>
                <a:rPr lang="zh-CN" altLang="en-US" sz="2400" dirty="0">
                  <a:solidFill>
                    <a:srgbClr val="000066"/>
                  </a:solidFill>
                </a:rPr>
                <a:t>中，</a:t>
              </a:r>
            </a:p>
            <a:p>
              <a:pPr marL="469900" indent="-469900">
                <a:lnSpc>
                  <a:spcPct val="110000"/>
                </a:lnSpc>
                <a:spcBef>
                  <a:spcPct val="20000"/>
                </a:spcBef>
                <a:buClr>
                  <a:schemeClr val="accent2"/>
                </a:buClr>
                <a:buFont typeface="Wingdings" pitchFamily="2" charset="2"/>
                <a:buNone/>
              </a:pPr>
              <a:r>
                <a:rPr lang="zh-CN" altLang="en-US" sz="2400" dirty="0">
                  <a:solidFill>
                    <a:srgbClr val="000066"/>
                  </a:solidFill>
                </a:rPr>
                <a:t> 由于：</a:t>
              </a:r>
              <a:r>
                <a:rPr lang="en-US" altLang="zh-CN" sz="2400" dirty="0" err="1">
                  <a:solidFill>
                    <a:srgbClr val="000066"/>
                  </a:solidFill>
                </a:rPr>
                <a:t>Sno</a:t>
              </a:r>
              <a:r>
                <a:rPr lang="en-US" altLang="zh-CN" sz="2400" dirty="0">
                  <a:solidFill>
                    <a:srgbClr val="000066"/>
                  </a:solidFill>
                </a:rPr>
                <a:t> →Grade</a:t>
              </a:r>
              <a:r>
                <a:rPr lang="zh-CN" altLang="en-US" sz="2400" dirty="0">
                  <a:solidFill>
                    <a:srgbClr val="000066"/>
                  </a:solidFill>
                </a:rPr>
                <a:t>，</a:t>
              </a:r>
              <a:r>
                <a:rPr lang="en-US" altLang="zh-CN" sz="2400" dirty="0" err="1">
                  <a:solidFill>
                    <a:srgbClr val="000066"/>
                  </a:solidFill>
                </a:rPr>
                <a:t>Cno</a:t>
              </a:r>
              <a:r>
                <a:rPr lang="en-US" altLang="zh-CN" sz="2400" dirty="0">
                  <a:solidFill>
                    <a:srgbClr val="000066"/>
                  </a:solidFill>
                </a:rPr>
                <a:t> → Grade</a:t>
              </a:r>
              <a:r>
                <a:rPr lang="zh-CN" altLang="en-US" sz="2400" dirty="0">
                  <a:solidFill>
                    <a:srgbClr val="000066"/>
                  </a:solidFill>
                </a:rPr>
                <a:t>， </a:t>
              </a:r>
            </a:p>
            <a:p>
              <a:pPr marL="469900" indent="-469900">
                <a:lnSpc>
                  <a:spcPct val="110000"/>
                </a:lnSpc>
                <a:spcBef>
                  <a:spcPct val="20000"/>
                </a:spcBef>
                <a:buClr>
                  <a:schemeClr val="accent2"/>
                </a:buClr>
                <a:buFont typeface="Wingdings" pitchFamily="2" charset="2"/>
                <a:buNone/>
              </a:pPr>
              <a:r>
                <a:rPr lang="zh-CN" altLang="en-US" sz="2400" dirty="0">
                  <a:solidFill>
                    <a:srgbClr val="000066"/>
                  </a:solidFill>
                </a:rPr>
                <a:t> 因此：</a:t>
              </a:r>
              <a:r>
                <a:rPr lang="en-US" altLang="zh-CN" sz="2400" dirty="0">
                  <a:solidFill>
                    <a:srgbClr val="000066"/>
                  </a:solidFill>
                </a:rPr>
                <a:t>(</a:t>
              </a:r>
              <a:r>
                <a:rPr lang="en-US" altLang="zh-CN" sz="2400" dirty="0" err="1">
                  <a:solidFill>
                    <a:srgbClr val="000066"/>
                  </a:solidFill>
                </a:rPr>
                <a:t>Sno</a:t>
              </a:r>
              <a:r>
                <a:rPr lang="en-US" altLang="zh-CN" sz="2400" dirty="0">
                  <a:solidFill>
                    <a:srgbClr val="000066"/>
                  </a:solidFill>
                </a:rPr>
                <a:t>, </a:t>
              </a:r>
              <a:r>
                <a:rPr lang="en-US" altLang="zh-CN" sz="2400" dirty="0" err="1">
                  <a:solidFill>
                    <a:srgbClr val="000066"/>
                  </a:solidFill>
                </a:rPr>
                <a:t>Cno</a:t>
              </a:r>
              <a:r>
                <a:rPr lang="en-US" altLang="zh-CN" sz="2400" dirty="0">
                  <a:solidFill>
                    <a:srgbClr val="000066"/>
                  </a:solidFill>
                </a:rPr>
                <a:t>)  </a:t>
              </a:r>
              <a:r>
                <a:rPr lang="zh-CN" altLang="en-US" sz="2400" baseline="46000" dirty="0">
                  <a:solidFill>
                    <a:srgbClr val="000066"/>
                  </a:solidFill>
                </a:rPr>
                <a:t>ｆ   </a:t>
              </a:r>
              <a:r>
                <a:rPr lang="en-US" altLang="zh-CN" sz="2400" dirty="0">
                  <a:solidFill>
                    <a:srgbClr val="000066"/>
                  </a:solidFill>
                </a:rPr>
                <a:t>Grade</a:t>
              </a:r>
            </a:p>
          </p:txBody>
        </p:sp>
        <p:sp>
          <p:nvSpPr>
            <p:cNvPr id="395278" name="Line 14"/>
            <p:cNvSpPr>
              <a:spLocks noChangeShapeType="1"/>
            </p:cNvSpPr>
            <p:nvPr/>
          </p:nvSpPr>
          <p:spPr bwMode="auto">
            <a:xfrm>
              <a:off x="2245" y="3339"/>
              <a:ext cx="202" cy="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5279" name="Line 15"/>
            <p:cNvSpPr>
              <a:spLocks noChangeShapeType="1"/>
            </p:cNvSpPr>
            <p:nvPr/>
          </p:nvSpPr>
          <p:spPr bwMode="auto">
            <a:xfrm>
              <a:off x="2925" y="2976"/>
              <a:ext cx="162" cy="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3" name="Line 15"/>
          <p:cNvSpPr>
            <a:spLocks noChangeShapeType="1"/>
          </p:cNvSpPr>
          <p:nvPr/>
        </p:nvSpPr>
        <p:spPr bwMode="auto">
          <a:xfrm>
            <a:off x="2915603" y="5010944"/>
            <a:ext cx="257175" cy="14605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body" idx="1"/>
          </p:nvPr>
        </p:nvSpPr>
        <p:spPr>
          <a:xfrm>
            <a:off x="971550" y="2204864"/>
            <a:ext cx="7772400" cy="3611562"/>
          </a:xfrm>
        </p:spPr>
        <p:txBody>
          <a:bodyPr/>
          <a:lstStyle/>
          <a:p>
            <a:pPr>
              <a:buFont typeface="Wingdings" pitchFamily="2" charset="2"/>
              <a:buNone/>
            </a:pPr>
            <a:r>
              <a:rPr lang="zh-CN" altLang="en-US" sz="2800" b="0" dirty="0"/>
              <a:t>定义</a:t>
            </a:r>
            <a:r>
              <a:rPr lang="en-US" altLang="zh-CN" sz="2800" b="0" dirty="0"/>
              <a:t>:  </a:t>
            </a:r>
            <a:r>
              <a:rPr lang="zh-CN" altLang="en-US" sz="2800" b="0" dirty="0"/>
              <a:t>在关系模式</a:t>
            </a:r>
            <a:r>
              <a:rPr lang="en-US" altLang="zh-CN" sz="2800" b="0" dirty="0"/>
              <a:t>R(U)</a:t>
            </a:r>
            <a:r>
              <a:rPr lang="zh-CN" altLang="en-US" sz="2800" b="0" dirty="0"/>
              <a:t>中，如果</a:t>
            </a:r>
            <a:r>
              <a:rPr lang="en-US" altLang="zh-CN" sz="2800" b="0" dirty="0"/>
              <a:t>X→Y</a:t>
            </a:r>
            <a:r>
              <a:rPr lang="zh-CN" altLang="en-US" sz="2800" b="0" dirty="0"/>
              <a:t>，</a:t>
            </a:r>
            <a:r>
              <a:rPr lang="en-US" altLang="zh-CN" sz="2800" b="0" dirty="0"/>
              <a:t>Y→Z</a:t>
            </a:r>
            <a:r>
              <a:rPr lang="zh-CN" altLang="en-US" sz="2800" b="0" dirty="0"/>
              <a:t>，且</a:t>
            </a:r>
            <a:r>
              <a:rPr lang="en-US" altLang="zh-CN" sz="2800" b="0" dirty="0"/>
              <a:t>Y </a:t>
            </a:r>
            <a:r>
              <a:rPr lang="en-US" altLang="zh-CN" b="0" dirty="0">
                <a:sym typeface="Symbol" pitchFamily="18" charset="2"/>
              </a:rPr>
              <a:t></a:t>
            </a:r>
            <a:r>
              <a:rPr lang="en-US" altLang="zh-CN" sz="2800" b="0" dirty="0"/>
              <a:t>X</a:t>
            </a:r>
            <a:r>
              <a:rPr lang="zh-CN" altLang="en-US" sz="2800" b="0" dirty="0"/>
              <a:t>，</a:t>
            </a:r>
            <a:r>
              <a:rPr lang="en-US" altLang="zh-CN" sz="2800" b="0" dirty="0"/>
              <a:t>Y→X</a:t>
            </a:r>
            <a:r>
              <a:rPr lang="zh-CN" altLang="en-US" sz="2800" b="0" dirty="0"/>
              <a:t>，则称</a:t>
            </a:r>
            <a:r>
              <a:rPr lang="en-US" altLang="zh-CN" sz="2800" b="0" dirty="0"/>
              <a:t>Z</a:t>
            </a:r>
            <a:r>
              <a:rPr lang="zh-CN" altLang="en-US" sz="2800" b="0" dirty="0"/>
              <a:t>传递函数依赖于</a:t>
            </a:r>
            <a:r>
              <a:rPr lang="en-US" altLang="zh-CN" sz="2800" b="0" dirty="0"/>
              <a:t>X</a:t>
            </a:r>
            <a:r>
              <a:rPr lang="zh-CN" altLang="en-US" sz="2800" b="0" dirty="0"/>
              <a:t>。</a:t>
            </a:r>
          </a:p>
          <a:p>
            <a:pPr>
              <a:buFont typeface="Wingdings" pitchFamily="2" charset="2"/>
              <a:buNone/>
            </a:pPr>
            <a:endParaRPr lang="zh-CN" altLang="en-US" sz="2800" b="0" dirty="0"/>
          </a:p>
          <a:p>
            <a:pPr>
              <a:buFont typeface="Wingdings" pitchFamily="2" charset="2"/>
              <a:buNone/>
            </a:pPr>
            <a:r>
              <a:rPr lang="zh-CN" altLang="en-US" sz="2800" b="0" dirty="0"/>
              <a:t>注</a:t>
            </a:r>
            <a:r>
              <a:rPr lang="en-US" altLang="zh-CN" sz="2800" b="0" dirty="0"/>
              <a:t>: </a:t>
            </a:r>
            <a:r>
              <a:rPr lang="zh-CN" altLang="en-US" sz="2800" b="0" dirty="0"/>
              <a:t>如果</a:t>
            </a:r>
            <a:r>
              <a:rPr lang="en-US" altLang="zh-CN" sz="2800" b="0" dirty="0"/>
              <a:t>Y→X</a:t>
            </a:r>
            <a:r>
              <a:rPr lang="zh-CN" altLang="en-US" sz="2800" b="0" dirty="0"/>
              <a:t>， 即</a:t>
            </a:r>
            <a:r>
              <a:rPr lang="en-US" altLang="zh-CN" sz="2800" b="0" dirty="0"/>
              <a:t>X←→Y</a:t>
            </a:r>
            <a:r>
              <a:rPr lang="zh-CN" altLang="en-US" sz="2800" b="0" dirty="0"/>
              <a:t>，则</a:t>
            </a:r>
            <a:r>
              <a:rPr lang="en-US" altLang="zh-CN" sz="2800" b="0" dirty="0"/>
              <a:t>Z</a:t>
            </a:r>
            <a:r>
              <a:rPr lang="zh-CN" altLang="en-US" sz="2800" b="0" dirty="0"/>
              <a:t>直接依赖于</a:t>
            </a:r>
            <a:r>
              <a:rPr lang="en-US" altLang="zh-CN" sz="2800" b="0" dirty="0"/>
              <a:t>X</a:t>
            </a:r>
            <a:r>
              <a:rPr lang="zh-CN" altLang="en-US" sz="2800" b="0" dirty="0"/>
              <a:t>。</a:t>
            </a:r>
          </a:p>
          <a:p>
            <a:pPr>
              <a:buFont typeface="Wingdings" pitchFamily="2" charset="2"/>
              <a:buNone/>
            </a:pPr>
            <a:r>
              <a:rPr lang="zh-CN" altLang="en-US" sz="2800" b="0" dirty="0"/>
              <a:t>例</a:t>
            </a:r>
            <a:r>
              <a:rPr lang="en-US" altLang="zh-CN" sz="2800" b="0" dirty="0"/>
              <a:t>: </a:t>
            </a:r>
            <a:r>
              <a:rPr lang="zh-CN" altLang="en-US" sz="2800" b="0" dirty="0"/>
              <a:t>在关系</a:t>
            </a:r>
            <a:r>
              <a:rPr lang="en-US" altLang="zh-CN" sz="2800" b="0" dirty="0" err="1"/>
              <a:t>Std</a:t>
            </a:r>
            <a:r>
              <a:rPr lang="en-US" altLang="zh-CN" sz="2800" b="0" dirty="0"/>
              <a:t>(</a:t>
            </a:r>
            <a:r>
              <a:rPr lang="en-US" altLang="zh-CN" sz="2800" b="0" dirty="0" err="1"/>
              <a:t>Sno</a:t>
            </a:r>
            <a:r>
              <a:rPr lang="en-US" altLang="zh-CN" sz="2800" b="0" dirty="0"/>
              <a:t>, </a:t>
            </a:r>
            <a:r>
              <a:rPr lang="en-US" altLang="zh-CN" sz="2800" b="0" dirty="0" err="1"/>
              <a:t>Sdept</a:t>
            </a:r>
            <a:r>
              <a:rPr lang="en-US" altLang="zh-CN" sz="2800" b="0" dirty="0"/>
              <a:t>, </a:t>
            </a:r>
            <a:r>
              <a:rPr lang="en-US" altLang="zh-CN" sz="2800" b="0" dirty="0" err="1"/>
              <a:t>Mname</a:t>
            </a:r>
            <a:r>
              <a:rPr lang="en-US" altLang="zh-CN" sz="2800" b="0" dirty="0"/>
              <a:t>)</a:t>
            </a:r>
            <a:r>
              <a:rPr lang="zh-CN" altLang="en-US" sz="2800" b="0" dirty="0"/>
              <a:t>中，有：</a:t>
            </a:r>
          </a:p>
          <a:p>
            <a:pPr>
              <a:buFont typeface="Wingdings" pitchFamily="2" charset="2"/>
              <a:buNone/>
            </a:pPr>
            <a:r>
              <a:rPr lang="zh-CN" altLang="en-US" sz="2800" b="0" dirty="0"/>
              <a:t>	</a:t>
            </a:r>
            <a:r>
              <a:rPr lang="en-US" altLang="zh-CN" sz="2800" b="0" dirty="0" err="1"/>
              <a:t>Sno</a:t>
            </a:r>
            <a:r>
              <a:rPr lang="en-US" altLang="zh-CN" sz="2800" b="0" dirty="0"/>
              <a:t> → </a:t>
            </a:r>
            <a:r>
              <a:rPr lang="en-US" altLang="zh-CN" sz="2800" b="0" dirty="0" err="1"/>
              <a:t>Sdept</a:t>
            </a:r>
            <a:r>
              <a:rPr lang="zh-CN" altLang="en-US" sz="2800" b="0" dirty="0"/>
              <a:t>，</a:t>
            </a:r>
            <a:r>
              <a:rPr lang="en-US" altLang="zh-CN" sz="2800" b="0" dirty="0" err="1"/>
              <a:t>Sdept</a:t>
            </a:r>
            <a:r>
              <a:rPr lang="en-US" altLang="zh-CN" sz="2800" b="0" dirty="0"/>
              <a:t> → </a:t>
            </a:r>
            <a:r>
              <a:rPr lang="en-US" altLang="zh-CN" sz="2800" b="0" dirty="0" err="1"/>
              <a:t>Mname</a:t>
            </a:r>
            <a:endParaRPr lang="en-US" altLang="zh-CN" sz="2800" b="0" dirty="0"/>
          </a:p>
          <a:p>
            <a:pPr>
              <a:buFont typeface="Wingdings" pitchFamily="2" charset="2"/>
              <a:buNone/>
            </a:pPr>
            <a:r>
              <a:rPr lang="en-US" altLang="zh-CN" sz="2800" b="0" dirty="0"/>
              <a:t>    </a:t>
            </a:r>
            <a:r>
              <a:rPr lang="en-US" altLang="zh-CN" sz="2800" b="0" dirty="0" err="1"/>
              <a:t>Mname</a:t>
            </a:r>
            <a:r>
              <a:rPr lang="zh-CN" altLang="en-US" sz="2800" b="0" dirty="0"/>
              <a:t>传递函数依赖于</a:t>
            </a:r>
            <a:r>
              <a:rPr lang="en-US" altLang="zh-CN" sz="2800" b="0" dirty="0" err="1"/>
              <a:t>Sno</a:t>
            </a:r>
            <a:endParaRPr lang="en-US" altLang="zh-CN" sz="2800" b="0" dirty="0"/>
          </a:p>
        </p:txBody>
      </p:sp>
      <p:sp>
        <p:nvSpPr>
          <p:cNvPr id="325636" name="Line 4"/>
          <p:cNvSpPr>
            <a:spLocks noChangeShapeType="1"/>
          </p:cNvSpPr>
          <p:nvPr/>
        </p:nvSpPr>
        <p:spPr bwMode="auto">
          <a:xfrm>
            <a:off x="3419475" y="2776364"/>
            <a:ext cx="22860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5637" name="Line 5"/>
          <p:cNvSpPr>
            <a:spLocks noChangeShapeType="1"/>
          </p:cNvSpPr>
          <p:nvPr/>
        </p:nvSpPr>
        <p:spPr bwMode="auto">
          <a:xfrm>
            <a:off x="2261586" y="2776364"/>
            <a:ext cx="30480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25640" name="Rectangle 8"/>
          <p:cNvSpPr>
            <a:spLocks noChangeArrowheads="1"/>
          </p:cNvSpPr>
          <p:nvPr/>
        </p:nvSpPr>
        <p:spPr bwMode="auto">
          <a:xfrm>
            <a:off x="468313" y="1125538"/>
            <a:ext cx="7772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buClr>
                <a:schemeClr val="accent2"/>
              </a:buClr>
              <a:buFont typeface="Wingdings" pitchFamily="2" charset="2"/>
              <a:buChar char="o"/>
            </a:pPr>
            <a:r>
              <a:rPr lang="zh-CN" altLang="en-US" sz="3200" b="1" dirty="0">
                <a:solidFill>
                  <a:srgbClr val="000066"/>
                </a:solidFill>
              </a:rPr>
              <a:t>函数依赖</a:t>
            </a:r>
          </a:p>
          <a:p>
            <a:pPr marL="908050" lvl="1" indent="-436563">
              <a:buClr>
                <a:schemeClr val="accent2"/>
              </a:buClr>
              <a:buFont typeface="Wingdings" pitchFamily="2" charset="2"/>
              <a:buChar char="n"/>
            </a:pPr>
            <a:r>
              <a:rPr lang="zh-CN" altLang="en-US" sz="2800" b="1" dirty="0">
                <a:solidFill>
                  <a:srgbClr val="000066"/>
                </a:solidFill>
              </a:rPr>
              <a:t>传递函数依赖</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body" idx="1"/>
          </p:nvPr>
        </p:nvSpPr>
        <p:spPr>
          <a:xfrm>
            <a:off x="468313" y="1125538"/>
            <a:ext cx="7772400" cy="4895850"/>
          </a:xfrm>
        </p:spPr>
        <p:txBody>
          <a:bodyPr/>
          <a:lstStyle/>
          <a:p>
            <a:pPr>
              <a:spcBef>
                <a:spcPct val="0"/>
              </a:spcBef>
            </a:pPr>
            <a:r>
              <a:rPr lang="zh-CN" altLang="en-US" dirty="0"/>
              <a:t>函数依赖</a:t>
            </a:r>
          </a:p>
          <a:p>
            <a:pPr lvl="1">
              <a:spcBef>
                <a:spcPct val="0"/>
              </a:spcBef>
            </a:pPr>
            <a:r>
              <a:rPr lang="zh-CN" altLang="en-US" dirty="0" smtClean="0"/>
              <a:t>码（</a:t>
            </a:r>
            <a:r>
              <a:rPr lang="en-US" altLang="zh-CN" dirty="0" smtClean="0"/>
              <a:t>Key</a:t>
            </a:r>
            <a:r>
              <a:rPr lang="zh-CN" altLang="en-US" dirty="0" smtClean="0"/>
              <a:t>）</a:t>
            </a:r>
            <a:endParaRPr lang="zh-CN" altLang="en-US" dirty="0"/>
          </a:p>
          <a:p>
            <a:pPr lvl="2">
              <a:spcBef>
                <a:spcPct val="0"/>
              </a:spcBef>
            </a:pPr>
            <a:r>
              <a:rPr lang="zh-CN" altLang="en-US" dirty="0"/>
              <a:t>定义</a:t>
            </a:r>
            <a:r>
              <a:rPr lang="en-US" altLang="zh-CN" dirty="0"/>
              <a:t>:  </a:t>
            </a:r>
            <a:r>
              <a:rPr lang="zh-CN" altLang="en-US" dirty="0"/>
              <a:t>设</a:t>
            </a:r>
            <a:r>
              <a:rPr lang="en-US" altLang="zh-CN" dirty="0"/>
              <a:t>K</a:t>
            </a:r>
            <a:r>
              <a:rPr lang="zh-CN" altLang="en-US" dirty="0"/>
              <a:t>为关系模式</a:t>
            </a:r>
            <a:r>
              <a:rPr lang="en-US" altLang="zh-CN" dirty="0"/>
              <a:t>R&lt;U,F&gt;</a:t>
            </a:r>
            <a:r>
              <a:rPr lang="zh-CN" altLang="en-US" dirty="0"/>
              <a:t>中的属性或属性组合。若</a:t>
            </a:r>
            <a:r>
              <a:rPr lang="en-US" altLang="zh-CN" dirty="0"/>
              <a:t>K  </a:t>
            </a:r>
            <a:r>
              <a:rPr lang="zh-CN" altLang="en-US" baseline="46000" dirty="0"/>
              <a:t>ｆ  </a:t>
            </a:r>
            <a:r>
              <a:rPr lang="en-US" altLang="zh-CN" dirty="0"/>
              <a:t>U</a:t>
            </a:r>
            <a:r>
              <a:rPr lang="zh-CN" altLang="en-US" dirty="0"/>
              <a:t>，则</a:t>
            </a:r>
            <a:r>
              <a:rPr lang="en-US" altLang="zh-CN" dirty="0"/>
              <a:t>K</a:t>
            </a:r>
            <a:r>
              <a:rPr lang="zh-CN" altLang="en-US" dirty="0"/>
              <a:t>称为</a:t>
            </a:r>
            <a:r>
              <a:rPr lang="en-US" altLang="zh-CN" dirty="0"/>
              <a:t>R</a:t>
            </a:r>
            <a:r>
              <a:rPr lang="zh-CN" altLang="en-US" dirty="0"/>
              <a:t>的一个侯选码（</a:t>
            </a:r>
            <a:r>
              <a:rPr lang="en-US" altLang="zh-CN" dirty="0"/>
              <a:t>Candidate Key</a:t>
            </a:r>
            <a:r>
              <a:rPr lang="zh-CN" altLang="en-US" dirty="0"/>
              <a:t>）</a:t>
            </a:r>
          </a:p>
          <a:p>
            <a:pPr lvl="3">
              <a:lnSpc>
                <a:spcPct val="150000"/>
              </a:lnSpc>
              <a:spcBef>
                <a:spcPct val="0"/>
              </a:spcBef>
            </a:pPr>
            <a:r>
              <a:rPr lang="zh-CN" altLang="en-US" dirty="0"/>
              <a:t>若关系模式</a:t>
            </a:r>
            <a:r>
              <a:rPr lang="en-US" altLang="zh-CN" dirty="0"/>
              <a:t>R</a:t>
            </a:r>
            <a:r>
              <a:rPr lang="zh-CN" altLang="en-US" dirty="0"/>
              <a:t>有多个候选码，则选定其中的一个做为主码（</a:t>
            </a:r>
            <a:r>
              <a:rPr lang="en-US" altLang="zh-CN" dirty="0"/>
              <a:t>Primary key</a:t>
            </a:r>
            <a:r>
              <a:rPr lang="zh-CN" altLang="en-US" dirty="0"/>
              <a:t>）</a:t>
            </a:r>
          </a:p>
          <a:p>
            <a:pPr lvl="2">
              <a:lnSpc>
                <a:spcPct val="130000"/>
              </a:lnSpc>
            </a:pPr>
            <a:r>
              <a:rPr lang="zh-CN" altLang="en-US" dirty="0"/>
              <a:t>主属性与非主属性</a:t>
            </a:r>
          </a:p>
          <a:p>
            <a:pPr lvl="2">
              <a:lnSpc>
                <a:spcPct val="130000"/>
              </a:lnSpc>
            </a:pPr>
            <a:r>
              <a:rPr lang="en-US" altLang="zh-CN" dirty="0"/>
              <a:t>ALL KEY</a:t>
            </a:r>
            <a:r>
              <a:rPr lang="zh-CN" altLang="en-US" dirty="0"/>
              <a:t>（全</a:t>
            </a:r>
            <a:r>
              <a:rPr lang="zh-CN" altLang="en-US" dirty="0" smtClean="0"/>
              <a:t>码）：整个</a:t>
            </a:r>
            <a:r>
              <a:rPr lang="zh-CN" altLang="en-US" dirty="0"/>
              <a:t>属性组是码</a:t>
            </a:r>
          </a:p>
          <a:p>
            <a:pPr lvl="2">
              <a:spcBef>
                <a:spcPct val="0"/>
              </a:spcBef>
            </a:pPr>
            <a:endParaRPr lang="en-US" altLang="zh-CN" dirty="0"/>
          </a:p>
        </p:txBody>
      </p:sp>
      <p:sp>
        <p:nvSpPr>
          <p:cNvPr id="396291" name="Line 3"/>
          <p:cNvSpPr>
            <a:spLocks noChangeShapeType="1"/>
          </p:cNvSpPr>
          <p:nvPr/>
        </p:nvSpPr>
        <p:spPr bwMode="auto">
          <a:xfrm>
            <a:off x="3708400" y="2636838"/>
            <a:ext cx="431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3"/>
          <p:cNvSpPr>
            <a:spLocks noGrp="1" noChangeArrowheads="1"/>
          </p:cNvSpPr>
          <p:nvPr>
            <p:ph type="body" idx="1"/>
          </p:nvPr>
        </p:nvSpPr>
        <p:spPr>
          <a:xfrm>
            <a:off x="468313" y="1196975"/>
            <a:ext cx="7772400" cy="4114800"/>
          </a:xfrm>
        </p:spPr>
        <p:txBody>
          <a:bodyPr/>
          <a:lstStyle/>
          <a:p>
            <a:pPr>
              <a:spcBef>
                <a:spcPct val="0"/>
              </a:spcBef>
            </a:pPr>
            <a:r>
              <a:rPr lang="zh-CN" altLang="en-US" dirty="0"/>
              <a:t>函数依赖</a:t>
            </a:r>
          </a:p>
          <a:p>
            <a:pPr lvl="1">
              <a:spcBef>
                <a:spcPct val="0"/>
              </a:spcBef>
            </a:pPr>
            <a:r>
              <a:rPr lang="zh-CN" altLang="en-US" dirty="0"/>
              <a:t>外部</a:t>
            </a:r>
            <a:r>
              <a:rPr lang="zh-CN" altLang="en-US" dirty="0" smtClean="0"/>
              <a:t>码（外键）</a:t>
            </a:r>
            <a:endParaRPr lang="zh-CN" altLang="en-US" dirty="0"/>
          </a:p>
          <a:p>
            <a:pPr lvl="2">
              <a:spcBef>
                <a:spcPct val="0"/>
              </a:spcBef>
            </a:pPr>
            <a:r>
              <a:rPr lang="zh-CN" altLang="en-US" dirty="0">
                <a:latin typeface="宋体" pitchFamily="2" charset="-122"/>
              </a:rPr>
              <a:t>定义</a:t>
            </a:r>
          </a:p>
          <a:p>
            <a:pPr lvl="3">
              <a:spcBef>
                <a:spcPct val="0"/>
              </a:spcBef>
            </a:pPr>
            <a:r>
              <a:rPr lang="zh-CN" altLang="en-US" dirty="0">
                <a:latin typeface="宋体" pitchFamily="2" charset="-122"/>
              </a:rPr>
              <a:t>关系模式 </a:t>
            </a:r>
            <a:r>
              <a:rPr lang="en-US" altLang="zh-CN" dirty="0">
                <a:latin typeface="宋体" pitchFamily="2" charset="-122"/>
              </a:rPr>
              <a:t>R </a:t>
            </a:r>
            <a:r>
              <a:rPr lang="zh-CN" altLang="en-US" dirty="0">
                <a:latin typeface="宋体" pitchFamily="2" charset="-122"/>
              </a:rPr>
              <a:t>中属性或属性组</a:t>
            </a:r>
            <a:r>
              <a:rPr lang="en-US" altLang="zh-CN" dirty="0" smtClean="0">
                <a:latin typeface="宋体" pitchFamily="2" charset="-122"/>
              </a:rPr>
              <a:t>X</a:t>
            </a:r>
            <a:r>
              <a:rPr lang="zh-CN" altLang="en-US" dirty="0" smtClean="0">
                <a:latin typeface="宋体" pitchFamily="2" charset="-122"/>
              </a:rPr>
              <a:t>并非</a:t>
            </a:r>
            <a:r>
              <a:rPr lang="en-US" altLang="zh-CN" dirty="0" smtClean="0">
                <a:latin typeface="宋体" pitchFamily="2" charset="-122"/>
              </a:rPr>
              <a:t>R</a:t>
            </a:r>
            <a:r>
              <a:rPr lang="zh-CN" altLang="en-US" dirty="0">
                <a:latin typeface="宋体" pitchFamily="2" charset="-122"/>
              </a:rPr>
              <a:t>的码，</a:t>
            </a:r>
            <a:r>
              <a:rPr lang="zh-CN" altLang="en-US" dirty="0" smtClean="0">
                <a:latin typeface="宋体" pitchFamily="2" charset="-122"/>
              </a:rPr>
              <a:t>但</a:t>
            </a:r>
            <a:r>
              <a:rPr lang="en-US" altLang="zh-CN" dirty="0" smtClean="0">
                <a:latin typeface="宋体" pitchFamily="2" charset="-122"/>
              </a:rPr>
              <a:t>X</a:t>
            </a:r>
            <a:r>
              <a:rPr lang="zh-CN" altLang="en-US" dirty="0" smtClean="0">
                <a:latin typeface="宋体" pitchFamily="2" charset="-122"/>
              </a:rPr>
              <a:t>是</a:t>
            </a:r>
            <a:r>
              <a:rPr lang="zh-CN" altLang="en-US" dirty="0">
                <a:latin typeface="宋体" pitchFamily="2" charset="-122"/>
              </a:rPr>
              <a:t>另一个关系模式的码，则</a:t>
            </a:r>
            <a:r>
              <a:rPr lang="zh-CN" altLang="en-US" dirty="0" smtClean="0">
                <a:latin typeface="宋体" pitchFamily="2" charset="-122"/>
              </a:rPr>
              <a:t>称</a:t>
            </a:r>
            <a:r>
              <a:rPr lang="en-US" altLang="zh-CN" dirty="0" smtClean="0">
                <a:latin typeface="宋体" pitchFamily="2" charset="-122"/>
              </a:rPr>
              <a:t>X</a:t>
            </a:r>
            <a:r>
              <a:rPr lang="zh-CN" altLang="en-US" dirty="0" smtClean="0">
                <a:latin typeface="宋体" pitchFamily="2" charset="-122"/>
              </a:rPr>
              <a:t>是</a:t>
            </a:r>
            <a:r>
              <a:rPr lang="en-US" altLang="zh-CN" dirty="0" smtClean="0">
                <a:latin typeface="宋体" pitchFamily="2" charset="-122"/>
              </a:rPr>
              <a:t>R</a:t>
            </a:r>
            <a:r>
              <a:rPr lang="zh-CN" altLang="en-US" dirty="0" smtClean="0">
                <a:latin typeface="宋体" pitchFamily="2" charset="-122"/>
              </a:rPr>
              <a:t>的</a:t>
            </a:r>
            <a:r>
              <a:rPr lang="zh-CN" altLang="en-US" dirty="0">
                <a:latin typeface="宋体" pitchFamily="2" charset="-122"/>
              </a:rPr>
              <a:t>外部码（</a:t>
            </a:r>
            <a:r>
              <a:rPr lang="en-US" altLang="zh-CN" dirty="0">
                <a:latin typeface="宋体" pitchFamily="2" charset="-122"/>
              </a:rPr>
              <a:t>Foreign key</a:t>
            </a:r>
            <a:r>
              <a:rPr lang="zh-CN" altLang="en-US" dirty="0" smtClean="0">
                <a:latin typeface="宋体" pitchFamily="2" charset="-122"/>
              </a:rPr>
              <a:t>），也</a:t>
            </a:r>
            <a:r>
              <a:rPr lang="zh-CN" altLang="en-US" dirty="0">
                <a:latin typeface="宋体" pitchFamily="2" charset="-122"/>
              </a:rPr>
              <a:t>称外码</a:t>
            </a:r>
          </a:p>
          <a:p>
            <a:pPr lvl="2">
              <a:spcBef>
                <a:spcPct val="0"/>
              </a:spcBef>
            </a:pPr>
            <a:r>
              <a:rPr lang="zh-CN" altLang="en-US" sz="2000" dirty="0"/>
              <a:t>主</a:t>
            </a:r>
            <a:r>
              <a:rPr lang="zh-CN" altLang="en-US" sz="2000" dirty="0" smtClean="0"/>
              <a:t>码和</a:t>
            </a:r>
            <a:r>
              <a:rPr lang="zh-CN" altLang="en-US" sz="2000" dirty="0"/>
              <a:t>外部码一起提供了表示关系间联系的手段</a:t>
            </a:r>
            <a:r>
              <a:rPr lang="zh-CN" altLang="en-US" sz="1600" dirty="0"/>
              <a:t>。</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body" sz="half" idx="1"/>
          </p:nvPr>
        </p:nvSpPr>
        <p:spPr>
          <a:xfrm>
            <a:off x="179512" y="1052513"/>
            <a:ext cx="8108950" cy="5329237"/>
          </a:xfrm>
        </p:spPr>
        <p:txBody>
          <a:bodyPr/>
          <a:lstStyle/>
          <a:p>
            <a:pPr>
              <a:spcBef>
                <a:spcPct val="0"/>
              </a:spcBef>
            </a:pPr>
            <a:r>
              <a:rPr lang="zh-CN" altLang="en-US" dirty="0"/>
              <a:t>函数依赖</a:t>
            </a:r>
          </a:p>
          <a:p>
            <a:pPr lvl="1">
              <a:spcBef>
                <a:spcPct val="0"/>
              </a:spcBef>
            </a:pPr>
            <a:r>
              <a:rPr lang="zh-CN" altLang="en-US" dirty="0"/>
              <a:t>例：观察函数依赖</a:t>
            </a:r>
          </a:p>
          <a:p>
            <a:pPr lvl="1">
              <a:spcBef>
                <a:spcPct val="0"/>
              </a:spcBef>
            </a:pPr>
            <a:endParaRPr lang="zh-CN" altLang="en-US" dirty="0"/>
          </a:p>
          <a:p>
            <a:pPr lvl="1">
              <a:spcBef>
                <a:spcPct val="0"/>
              </a:spcBef>
            </a:pPr>
            <a:endParaRPr lang="zh-CN" altLang="en-US" dirty="0"/>
          </a:p>
          <a:p>
            <a:pPr lvl="1">
              <a:spcBef>
                <a:spcPct val="0"/>
              </a:spcBef>
            </a:pPr>
            <a:endParaRPr lang="zh-CN" altLang="en-US" dirty="0"/>
          </a:p>
          <a:p>
            <a:pPr lvl="1">
              <a:spcBef>
                <a:spcPct val="0"/>
              </a:spcBef>
            </a:pPr>
            <a:endParaRPr lang="zh-CN" altLang="en-US" dirty="0"/>
          </a:p>
          <a:p>
            <a:pPr lvl="2">
              <a:spcBef>
                <a:spcPct val="0"/>
              </a:spcBef>
            </a:pPr>
            <a:r>
              <a:rPr kumimoji="1" lang="en-US" altLang="zh-CN" sz="2200" dirty="0"/>
              <a:t>(</a:t>
            </a:r>
            <a:r>
              <a:rPr kumimoji="1" lang="zh-CN" altLang="en-US" sz="2200" dirty="0"/>
              <a:t>工程号，材料号</a:t>
            </a:r>
            <a:r>
              <a:rPr kumimoji="1" lang="en-US" altLang="zh-CN" sz="2200" dirty="0"/>
              <a:t>)</a:t>
            </a:r>
            <a:r>
              <a:rPr kumimoji="1" lang="zh-CN" altLang="en-US" sz="2200" dirty="0"/>
              <a:t>函数决定其他属性，工程</a:t>
            </a:r>
            <a:r>
              <a:rPr kumimoji="1" lang="en-US" altLang="zh-CN" sz="2200" dirty="0"/>
              <a:t>P2</a:t>
            </a:r>
            <a:r>
              <a:rPr kumimoji="1" lang="zh-CN" altLang="en-US" sz="2200" dirty="0"/>
              <a:t>使用材料</a:t>
            </a:r>
            <a:r>
              <a:rPr kumimoji="1" lang="en-US" altLang="zh-CN" sz="2200" dirty="0"/>
              <a:t>M2</a:t>
            </a:r>
            <a:r>
              <a:rPr kumimoji="1" lang="zh-CN" altLang="en-US" sz="2200" dirty="0"/>
              <a:t>的数量不可能有两个，对应的开工日期也只有一个，即</a:t>
            </a:r>
            <a:r>
              <a:rPr kumimoji="1" lang="en-US" altLang="zh-CN" sz="2200" dirty="0"/>
              <a:t>P2</a:t>
            </a:r>
            <a:r>
              <a:rPr kumimoji="1" lang="zh-CN" altLang="en-US" sz="2200" dirty="0"/>
              <a:t>的开工日期；</a:t>
            </a:r>
          </a:p>
          <a:p>
            <a:pPr lvl="2"/>
            <a:r>
              <a:rPr kumimoji="1" lang="zh-CN" altLang="en-US" sz="2200" dirty="0"/>
              <a:t>对于任一个</a:t>
            </a:r>
            <a:r>
              <a:rPr kumimoji="1" lang="zh-CN" altLang="en-US" sz="2200" dirty="0">
                <a:latin typeface="Arial"/>
              </a:rPr>
              <a:t>“</a:t>
            </a:r>
            <a:r>
              <a:rPr kumimoji="1" lang="zh-CN" altLang="en-US" sz="2200" dirty="0"/>
              <a:t>工程号</a:t>
            </a:r>
            <a:r>
              <a:rPr kumimoji="1" lang="zh-CN" altLang="en-US" sz="2200" dirty="0">
                <a:latin typeface="Arial"/>
              </a:rPr>
              <a:t>”</a:t>
            </a:r>
            <a:r>
              <a:rPr kumimoji="1" lang="zh-CN" altLang="en-US" sz="2200" dirty="0"/>
              <a:t>，其开工日期也是唯一的，因此，</a:t>
            </a:r>
            <a:r>
              <a:rPr kumimoji="1" lang="zh-CN" altLang="en-US" sz="2200" dirty="0">
                <a:latin typeface="Arial"/>
              </a:rPr>
              <a:t>“</a:t>
            </a:r>
            <a:r>
              <a:rPr kumimoji="1" lang="zh-CN" altLang="en-US" sz="2200" dirty="0"/>
              <a:t>工程号</a:t>
            </a:r>
            <a:r>
              <a:rPr kumimoji="1" lang="zh-CN" altLang="en-US" sz="2200" dirty="0">
                <a:latin typeface="Arial"/>
              </a:rPr>
              <a:t>”</a:t>
            </a:r>
            <a:r>
              <a:rPr kumimoji="1" lang="zh-CN" altLang="en-US" sz="2200" dirty="0"/>
              <a:t>函数决定</a:t>
            </a:r>
            <a:r>
              <a:rPr kumimoji="1" lang="zh-CN" altLang="en-US" sz="2200" dirty="0">
                <a:latin typeface="Arial"/>
              </a:rPr>
              <a:t>“</a:t>
            </a:r>
            <a:r>
              <a:rPr kumimoji="1" lang="zh-CN" altLang="en-US" sz="2200" dirty="0"/>
              <a:t>开工日期</a:t>
            </a:r>
            <a:r>
              <a:rPr kumimoji="1" lang="zh-CN" altLang="en-US" sz="2200" dirty="0">
                <a:latin typeface="Arial"/>
              </a:rPr>
              <a:t>”</a:t>
            </a:r>
            <a:r>
              <a:rPr kumimoji="1" lang="zh-CN" altLang="en-US" sz="2200" dirty="0"/>
              <a:t>。</a:t>
            </a:r>
          </a:p>
          <a:p>
            <a:pPr lvl="4">
              <a:spcBef>
                <a:spcPct val="0"/>
              </a:spcBef>
            </a:pPr>
            <a:endParaRPr lang="en-US" altLang="zh-CN" dirty="0"/>
          </a:p>
        </p:txBody>
      </p:sp>
      <p:graphicFrame>
        <p:nvGraphicFramePr>
          <p:cNvPr id="397351" name="Group 39"/>
          <p:cNvGraphicFramePr>
            <a:graphicFrameLocks noGrp="1"/>
          </p:cNvGraphicFramePr>
          <p:nvPr>
            <p:ph sz="half" idx="2"/>
            <p:extLst>
              <p:ext uri="{D42A27DB-BD31-4B8C-83A1-F6EECF244321}">
                <p14:modId xmlns:p14="http://schemas.microsoft.com/office/powerpoint/2010/main" val="2364956950"/>
              </p:ext>
            </p:extLst>
          </p:nvPr>
        </p:nvGraphicFramePr>
        <p:xfrm>
          <a:off x="4283968" y="1484784"/>
          <a:ext cx="4681537" cy="1934211"/>
        </p:xfrm>
        <a:graphic>
          <a:graphicData uri="http://schemas.openxmlformats.org/drawingml/2006/table">
            <a:tbl>
              <a:tblPr/>
              <a:tblGrid>
                <a:gridCol w="1135062">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141413">
                  <a:extLst>
                    <a:ext uri="{9D8B030D-6E8A-4147-A177-3AD203B41FA5}">
                      <a16:colId xmlns:a16="http://schemas.microsoft.com/office/drawing/2014/main" val="20002"/>
                    </a:ext>
                  </a:extLst>
                </a:gridCol>
                <a:gridCol w="1268412">
                  <a:extLst>
                    <a:ext uri="{9D8B030D-6E8A-4147-A177-3AD203B41FA5}">
                      <a16:colId xmlns:a16="http://schemas.microsoft.com/office/drawing/2014/main" val="20003"/>
                    </a:ext>
                  </a:extLst>
                </a:gridCol>
              </a:tblGrid>
              <a:tr h="3032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工程号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材料号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材料数量</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开工日期</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390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P1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M1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20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010315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P2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M2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010925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P2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M1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20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010925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21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Arial"/>
                          <a:ea typeface="宋体" pitchFamily="2" charset="-122"/>
                        </a:rPr>
                        <a:t>…</a:t>
                      </a: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1800" b="1" i="0" u="none" strike="noStrike" cap="none" normalizeH="0" baseline="0" dirty="0" smtClean="0">
                          <a:ln>
                            <a:noFill/>
                          </a:ln>
                          <a:solidFill>
                            <a:srgbClr val="000066"/>
                          </a:solidFill>
                          <a:effectLst/>
                          <a:latin typeface="Arial"/>
                          <a:ea typeface="宋体" pitchFamily="2" charset="-122"/>
                        </a:rPr>
                        <a:t>…</a:t>
                      </a:r>
                      <a:endParaRPr kumimoji="0" lang="en-US"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7352" name="Rectangle 40"/>
          <p:cNvSpPr>
            <a:spLocks noChangeArrowheads="1"/>
          </p:cNvSpPr>
          <p:nvPr/>
        </p:nvSpPr>
        <p:spPr bwMode="auto">
          <a:xfrm>
            <a:off x="611188" y="5516563"/>
            <a:ext cx="8297862" cy="8223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000066"/>
                </a:solidFill>
                <a:latin typeface="Arial" charset="0"/>
                <a:ea typeface="黑体" pitchFamily="2" charset="-122"/>
              </a:rPr>
              <a:t>(</a:t>
            </a:r>
            <a:r>
              <a:rPr kumimoji="1" lang="zh-CN" altLang="en-US" sz="2400" b="1" dirty="0">
                <a:solidFill>
                  <a:srgbClr val="000066"/>
                </a:solidFill>
                <a:latin typeface="Arial" charset="0"/>
                <a:ea typeface="黑体" pitchFamily="2" charset="-122"/>
              </a:rPr>
              <a:t>工程号，材料号</a:t>
            </a:r>
            <a:r>
              <a:rPr kumimoji="1" lang="en-US" altLang="zh-CN" sz="2400" b="1" dirty="0">
                <a:solidFill>
                  <a:srgbClr val="000066"/>
                </a:solidFill>
                <a:latin typeface="Arial" charset="0"/>
                <a:ea typeface="黑体" pitchFamily="2" charset="-122"/>
              </a:rPr>
              <a:t>) →</a:t>
            </a:r>
            <a:r>
              <a:rPr kumimoji="1" lang="zh-CN" altLang="en-US" sz="2400" b="1" dirty="0">
                <a:solidFill>
                  <a:srgbClr val="000066"/>
                </a:solidFill>
                <a:latin typeface="Arial" charset="0"/>
                <a:ea typeface="黑体" pitchFamily="2" charset="-122"/>
              </a:rPr>
              <a:t>材料数量</a:t>
            </a:r>
            <a:r>
              <a:rPr kumimoji="1" lang="en-US" altLang="zh-CN" sz="2400" b="1" dirty="0">
                <a:solidFill>
                  <a:srgbClr val="000066"/>
                </a:solidFill>
                <a:latin typeface="Arial" charset="0"/>
                <a:ea typeface="黑体" pitchFamily="2" charset="-122"/>
              </a:rPr>
              <a:t>; (</a:t>
            </a:r>
            <a:r>
              <a:rPr kumimoji="1" lang="zh-CN" altLang="en-US" sz="2400" b="1" dirty="0">
                <a:solidFill>
                  <a:srgbClr val="000066"/>
                </a:solidFill>
                <a:latin typeface="Arial" charset="0"/>
                <a:ea typeface="黑体" pitchFamily="2" charset="-122"/>
              </a:rPr>
              <a:t>工程号，材料号</a:t>
            </a:r>
            <a:r>
              <a:rPr kumimoji="1" lang="en-US" altLang="zh-CN" sz="2400" b="1" dirty="0">
                <a:solidFill>
                  <a:srgbClr val="000066"/>
                </a:solidFill>
                <a:latin typeface="Arial" charset="0"/>
                <a:ea typeface="黑体" pitchFamily="2" charset="-122"/>
              </a:rPr>
              <a:t>) →</a:t>
            </a:r>
            <a:r>
              <a:rPr kumimoji="1" lang="zh-CN" altLang="en-US" sz="2400" b="1" dirty="0">
                <a:solidFill>
                  <a:srgbClr val="000066"/>
                </a:solidFill>
                <a:latin typeface="Arial" charset="0"/>
                <a:ea typeface="黑体" pitchFamily="2" charset="-122"/>
              </a:rPr>
              <a:t>开工日期</a:t>
            </a:r>
          </a:p>
          <a:p>
            <a:r>
              <a:rPr kumimoji="1" lang="zh-CN" altLang="en-US" sz="2400" b="1" dirty="0">
                <a:solidFill>
                  <a:srgbClr val="000066"/>
                </a:solidFill>
                <a:latin typeface="Arial" charset="0"/>
                <a:ea typeface="黑体" pitchFamily="2" charset="-122"/>
              </a:rPr>
              <a:t>工程号 → 开工日期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52"/>
                                        </p:tgtEl>
                                        <p:attrNameLst>
                                          <p:attrName>style.visibility</p:attrName>
                                        </p:attrNameLst>
                                      </p:cBhvr>
                                      <p:to>
                                        <p:strVal val="visible"/>
                                      </p:to>
                                    </p:set>
                                    <p:animEffect transition="in" filter="blinds(horizontal)">
                                      <p:cBhvr>
                                        <p:cTn id="7" dur="500"/>
                                        <p:tgtEl>
                                          <p:spTgt spid="39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5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body" sz="half" idx="1"/>
          </p:nvPr>
        </p:nvSpPr>
        <p:spPr>
          <a:xfrm>
            <a:off x="179512" y="1052513"/>
            <a:ext cx="8108950" cy="5329237"/>
          </a:xfrm>
        </p:spPr>
        <p:txBody>
          <a:bodyPr/>
          <a:lstStyle/>
          <a:p>
            <a:pPr>
              <a:spcBef>
                <a:spcPct val="0"/>
              </a:spcBef>
            </a:pPr>
            <a:r>
              <a:rPr lang="zh-CN" altLang="en-US" dirty="0"/>
              <a:t>函数依赖</a:t>
            </a:r>
          </a:p>
          <a:p>
            <a:pPr lvl="1">
              <a:spcBef>
                <a:spcPct val="0"/>
              </a:spcBef>
            </a:pPr>
            <a:r>
              <a:rPr lang="zh-CN" altLang="en-US" dirty="0"/>
              <a:t>例：观察函数依赖</a:t>
            </a:r>
          </a:p>
          <a:p>
            <a:pPr lvl="1">
              <a:spcBef>
                <a:spcPct val="0"/>
              </a:spcBef>
            </a:pPr>
            <a:endParaRPr lang="zh-CN" altLang="en-US" dirty="0"/>
          </a:p>
          <a:p>
            <a:pPr lvl="1">
              <a:spcBef>
                <a:spcPct val="0"/>
              </a:spcBef>
            </a:pPr>
            <a:endParaRPr lang="zh-CN" altLang="en-US" dirty="0"/>
          </a:p>
          <a:p>
            <a:pPr lvl="1">
              <a:spcBef>
                <a:spcPct val="0"/>
              </a:spcBef>
            </a:pPr>
            <a:endParaRPr lang="zh-CN" altLang="en-US" dirty="0"/>
          </a:p>
          <a:p>
            <a:pPr lvl="2">
              <a:spcBef>
                <a:spcPct val="0"/>
              </a:spcBef>
            </a:pPr>
            <a:endParaRPr lang="zh-CN" altLang="en-US" sz="2600" dirty="0"/>
          </a:p>
          <a:p>
            <a:pPr lvl="2">
              <a:spcBef>
                <a:spcPct val="0"/>
              </a:spcBef>
            </a:pPr>
            <a:endParaRPr lang="zh-CN" altLang="en-US" sz="2600" dirty="0"/>
          </a:p>
          <a:p>
            <a:pPr lvl="2"/>
            <a:r>
              <a:rPr kumimoji="1" lang="zh-CN" altLang="en-US" sz="2000" dirty="0"/>
              <a:t>假定每个学院的学生都统一在一个宿舍楼住宿：</a:t>
            </a:r>
          </a:p>
          <a:p>
            <a:pPr lvl="3"/>
            <a:r>
              <a:rPr kumimoji="1" lang="zh-CN" altLang="en-US" dirty="0"/>
              <a:t>学号→ 系别</a:t>
            </a:r>
          </a:p>
          <a:p>
            <a:pPr lvl="3"/>
            <a:r>
              <a:rPr kumimoji="1" lang="zh-CN" altLang="en-US" dirty="0"/>
              <a:t>学号 → 宿舍楼；</a:t>
            </a:r>
          </a:p>
          <a:p>
            <a:pPr lvl="3"/>
            <a:r>
              <a:rPr kumimoji="1" lang="zh-CN" altLang="en-US" dirty="0"/>
              <a:t>系别→ 宿舍楼</a:t>
            </a:r>
          </a:p>
        </p:txBody>
      </p:sp>
      <p:graphicFrame>
        <p:nvGraphicFramePr>
          <p:cNvPr id="399427" name="Group 67"/>
          <p:cNvGraphicFramePr>
            <a:graphicFrameLocks noGrp="1"/>
          </p:cNvGraphicFramePr>
          <p:nvPr>
            <p:ph sz="half" idx="2"/>
            <p:extLst>
              <p:ext uri="{D42A27DB-BD31-4B8C-83A1-F6EECF244321}">
                <p14:modId xmlns:p14="http://schemas.microsoft.com/office/powerpoint/2010/main" val="2276560119"/>
              </p:ext>
            </p:extLst>
          </p:nvPr>
        </p:nvGraphicFramePr>
        <p:xfrm>
          <a:off x="4252913" y="1556792"/>
          <a:ext cx="4891087" cy="2243138"/>
        </p:xfrm>
        <a:graphic>
          <a:graphicData uri="http://schemas.openxmlformats.org/drawingml/2006/table">
            <a:tbl>
              <a:tblPr/>
              <a:tblGrid>
                <a:gridCol w="1222375">
                  <a:extLst>
                    <a:ext uri="{9D8B030D-6E8A-4147-A177-3AD203B41FA5}">
                      <a16:colId xmlns:a16="http://schemas.microsoft.com/office/drawing/2014/main" val="20000"/>
                    </a:ext>
                  </a:extLst>
                </a:gridCol>
                <a:gridCol w="1185862">
                  <a:extLst>
                    <a:ext uri="{9D8B030D-6E8A-4147-A177-3AD203B41FA5}">
                      <a16:colId xmlns:a16="http://schemas.microsoft.com/office/drawing/2014/main" val="20001"/>
                    </a:ext>
                  </a:extLst>
                </a:gridCol>
                <a:gridCol w="2482850">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系别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宿舍楼</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3476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60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60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056</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4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057</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60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Arial"/>
                          <a:ea typeface="宋体" pitchFamily="2" charset="-122"/>
                        </a:rPr>
                        <a:t>…</a:t>
                      </a: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1800" b="1" i="0" u="none" strike="noStrike" cap="none" normalizeH="0" baseline="0" dirty="0" smtClean="0">
                          <a:ln>
                            <a:noFill/>
                          </a:ln>
                          <a:solidFill>
                            <a:srgbClr val="000066"/>
                          </a:solidFill>
                          <a:effectLst/>
                          <a:latin typeface="Arial"/>
                          <a:ea typeface="宋体" pitchFamily="2" charset="-122"/>
                        </a:rPr>
                        <a:t>…</a:t>
                      </a:r>
                      <a:endParaRPr kumimoji="0" lang="en-US"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1" i="0" u="none" strike="noStrike" cap="none" normalizeH="0" baseline="0" dirty="0" smtClean="0">
                        <a:ln>
                          <a:noFill/>
                        </a:ln>
                        <a:solidFill>
                          <a:srgbClr val="000066"/>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idx="1"/>
          </p:nvPr>
        </p:nvSpPr>
        <p:spPr>
          <a:xfrm>
            <a:off x="755650" y="1052513"/>
            <a:ext cx="7777163" cy="5329237"/>
          </a:xfrm>
        </p:spPr>
        <p:txBody>
          <a:bodyPr/>
          <a:lstStyle/>
          <a:p>
            <a:pPr>
              <a:spcBef>
                <a:spcPct val="0"/>
              </a:spcBef>
            </a:pPr>
            <a:r>
              <a:rPr lang="zh-CN" altLang="en-US" dirty="0"/>
              <a:t>关系模式的规范化</a:t>
            </a:r>
          </a:p>
          <a:p>
            <a:pPr lvl="1">
              <a:spcBef>
                <a:spcPct val="0"/>
              </a:spcBef>
            </a:pPr>
            <a:r>
              <a:rPr lang="zh-CN" altLang="en-US" dirty="0" smtClean="0"/>
              <a:t>范式（</a:t>
            </a:r>
            <a:r>
              <a:rPr lang="en-US" altLang="zh-CN" dirty="0"/>
              <a:t>Normal </a:t>
            </a:r>
            <a:r>
              <a:rPr lang="en-US" altLang="zh-CN" dirty="0" smtClean="0"/>
              <a:t>Form</a:t>
            </a:r>
            <a:r>
              <a:rPr lang="zh-CN" altLang="en-US" dirty="0" smtClean="0"/>
              <a:t>，</a:t>
            </a:r>
            <a:r>
              <a:rPr lang="en-US" altLang="zh-CN" dirty="0" smtClean="0"/>
              <a:t>NF</a:t>
            </a:r>
            <a:r>
              <a:rPr lang="zh-CN" altLang="en-US" dirty="0" smtClean="0"/>
              <a:t>）</a:t>
            </a:r>
            <a:endParaRPr lang="zh-CN" altLang="en-US" dirty="0"/>
          </a:p>
          <a:p>
            <a:pPr lvl="2">
              <a:spcBef>
                <a:spcPct val="0"/>
              </a:spcBef>
            </a:pPr>
            <a:r>
              <a:rPr lang="zh-CN" altLang="en-US" dirty="0"/>
              <a:t>定义</a:t>
            </a:r>
          </a:p>
          <a:p>
            <a:pPr lvl="3">
              <a:spcBef>
                <a:spcPct val="0"/>
              </a:spcBef>
            </a:pPr>
            <a:r>
              <a:rPr lang="zh-CN" altLang="en-US" dirty="0"/>
              <a:t>范式就是符合某一级别的关系模式的集合。关系数据库中的关系模式必须满足一定的要求，满足不同程度要求的模式属于不同的范式。</a:t>
            </a:r>
          </a:p>
          <a:p>
            <a:pPr lvl="2">
              <a:spcBef>
                <a:spcPct val="0"/>
              </a:spcBef>
            </a:pPr>
            <a:r>
              <a:rPr lang="zh-CN" altLang="en-US" dirty="0"/>
              <a:t>范式的种类以及它们之间的关系</a:t>
            </a:r>
          </a:p>
          <a:p>
            <a:pPr lvl="3">
              <a:spcBef>
                <a:spcPct val="0"/>
              </a:spcBef>
            </a:pPr>
            <a:r>
              <a:rPr lang="en-US" altLang="zh-CN" dirty="0"/>
              <a:t>1NF</a:t>
            </a:r>
            <a:r>
              <a:rPr lang="zh-CN" altLang="en-US" dirty="0"/>
              <a:t>、</a:t>
            </a:r>
            <a:r>
              <a:rPr lang="en-US" altLang="zh-CN" dirty="0"/>
              <a:t>2NF</a:t>
            </a:r>
            <a:r>
              <a:rPr lang="zh-CN" altLang="en-US" dirty="0"/>
              <a:t>、</a:t>
            </a:r>
            <a:r>
              <a:rPr lang="en-US" altLang="zh-CN" dirty="0"/>
              <a:t>3NF</a:t>
            </a:r>
            <a:r>
              <a:rPr lang="zh-CN" altLang="en-US" dirty="0"/>
              <a:t>、</a:t>
            </a:r>
            <a:r>
              <a:rPr lang="en-US" altLang="zh-CN" dirty="0"/>
              <a:t>BCNF</a:t>
            </a:r>
            <a:r>
              <a:rPr lang="zh-CN" altLang="en-US" dirty="0"/>
              <a:t>、</a:t>
            </a:r>
            <a:r>
              <a:rPr lang="en-US" altLang="zh-CN" dirty="0"/>
              <a:t>4NF </a:t>
            </a:r>
            <a:r>
              <a:rPr lang="zh-CN" altLang="en-US" dirty="0"/>
              <a:t>、</a:t>
            </a:r>
            <a:r>
              <a:rPr lang="en-US" altLang="zh-CN" dirty="0"/>
              <a:t>5NF</a:t>
            </a:r>
          </a:p>
          <a:p>
            <a:pPr lvl="3">
              <a:spcBef>
                <a:spcPct val="0"/>
              </a:spcBef>
            </a:pPr>
            <a:r>
              <a:rPr lang="en-US" altLang="zh-CN" dirty="0"/>
              <a:t>1NF     2NF    3NF     BCNF     4NF     5NF</a:t>
            </a:r>
          </a:p>
          <a:p>
            <a:pPr lvl="3">
              <a:spcBef>
                <a:spcPct val="0"/>
              </a:spcBef>
            </a:pPr>
            <a:r>
              <a:rPr lang="zh-CN" altLang="en-US" dirty="0"/>
              <a:t>显然</a:t>
            </a:r>
            <a:r>
              <a:rPr lang="en-US" altLang="zh-CN" dirty="0"/>
              <a:t>5NF</a:t>
            </a:r>
            <a:r>
              <a:rPr lang="zh-CN" altLang="en-US" dirty="0"/>
              <a:t>级别最高，</a:t>
            </a:r>
            <a:r>
              <a:rPr lang="en-US" altLang="zh-CN" dirty="0"/>
              <a:t>1NF</a:t>
            </a:r>
            <a:r>
              <a:rPr lang="zh-CN" altLang="en-US" dirty="0"/>
              <a:t>级别最低</a:t>
            </a:r>
          </a:p>
          <a:p>
            <a:pPr lvl="1">
              <a:spcBef>
                <a:spcPct val="0"/>
              </a:spcBef>
            </a:pPr>
            <a:r>
              <a:rPr lang="zh-CN" altLang="en-US" dirty="0"/>
              <a:t>规范化</a:t>
            </a:r>
          </a:p>
          <a:p>
            <a:pPr lvl="2">
              <a:spcBef>
                <a:spcPct val="0"/>
              </a:spcBef>
            </a:pPr>
            <a:r>
              <a:rPr lang="zh-CN" altLang="en-US" dirty="0"/>
              <a:t>通过分解属于低级范式的关系模式转换为几个属于高级范式的关系模式的集合的过程称为规范化</a:t>
            </a:r>
          </a:p>
        </p:txBody>
      </p:sp>
      <p:grpSp>
        <p:nvGrpSpPr>
          <p:cNvPr id="332804" name="Group 4"/>
          <p:cNvGrpSpPr>
            <a:grpSpLocks/>
          </p:cNvGrpSpPr>
          <p:nvPr/>
        </p:nvGrpSpPr>
        <p:grpSpPr bwMode="auto">
          <a:xfrm>
            <a:off x="3132138" y="4005263"/>
            <a:ext cx="4464050" cy="144462"/>
            <a:chOff x="975" y="2931"/>
            <a:chExt cx="2858" cy="114"/>
          </a:xfrm>
        </p:grpSpPr>
        <p:grpSp>
          <p:nvGrpSpPr>
            <p:cNvPr id="332805" name="Group 5"/>
            <p:cNvGrpSpPr>
              <a:grpSpLocks/>
            </p:cNvGrpSpPr>
            <p:nvPr/>
          </p:nvGrpSpPr>
          <p:grpSpPr bwMode="auto">
            <a:xfrm>
              <a:off x="3652" y="2947"/>
              <a:ext cx="181" cy="98"/>
              <a:chOff x="3652" y="2947"/>
              <a:chExt cx="181" cy="98"/>
            </a:xfrm>
          </p:grpSpPr>
          <p:sp>
            <p:nvSpPr>
              <p:cNvPr id="332806" name="Freeform 6"/>
              <p:cNvSpPr>
                <a:spLocks/>
              </p:cNvSpPr>
              <p:nvPr/>
            </p:nvSpPr>
            <p:spPr bwMode="auto">
              <a:xfrm>
                <a:off x="3652" y="2948"/>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07" name="Freeform 7"/>
              <p:cNvSpPr>
                <a:spLocks/>
              </p:cNvSpPr>
              <p:nvPr/>
            </p:nvSpPr>
            <p:spPr bwMode="auto">
              <a:xfrm>
                <a:off x="3652" y="3044"/>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08" name="Freeform 8"/>
              <p:cNvSpPr>
                <a:spLocks/>
              </p:cNvSpPr>
              <p:nvPr/>
            </p:nvSpPr>
            <p:spPr bwMode="auto">
              <a:xfrm>
                <a:off x="3788" y="2947"/>
                <a:ext cx="45" cy="95"/>
              </a:xfrm>
              <a:custGeom>
                <a:avLst/>
                <a:gdLst>
                  <a:gd name="T0" fmla="*/ 0 w 45"/>
                  <a:gd name="T1" fmla="*/ 0 h 95"/>
                  <a:gd name="T2" fmla="*/ 43 w 45"/>
                  <a:gd name="T3" fmla="*/ 35 h 95"/>
                  <a:gd name="T4" fmla="*/ 35 w 45"/>
                  <a:gd name="T5" fmla="*/ 86 h 95"/>
                  <a:gd name="T6" fmla="*/ 9 w 45"/>
                  <a:gd name="T7" fmla="*/ 95 h 95"/>
                </a:gdLst>
                <a:ahLst/>
                <a:cxnLst>
                  <a:cxn ang="0">
                    <a:pos x="T0" y="T1"/>
                  </a:cxn>
                  <a:cxn ang="0">
                    <a:pos x="T2" y="T3"/>
                  </a:cxn>
                  <a:cxn ang="0">
                    <a:pos x="T4" y="T5"/>
                  </a:cxn>
                  <a:cxn ang="0">
                    <a:pos x="T6" y="T7"/>
                  </a:cxn>
                </a:cxnLst>
                <a:rect l="0" t="0" r="r" b="b"/>
                <a:pathLst>
                  <a:path w="45" h="95">
                    <a:moveTo>
                      <a:pt x="0" y="0"/>
                    </a:moveTo>
                    <a:cubicBezTo>
                      <a:pt x="19" y="7"/>
                      <a:pt x="40" y="8"/>
                      <a:pt x="43" y="35"/>
                    </a:cubicBezTo>
                    <a:cubicBezTo>
                      <a:pt x="45" y="52"/>
                      <a:pt x="43" y="71"/>
                      <a:pt x="35" y="86"/>
                    </a:cubicBezTo>
                    <a:cubicBezTo>
                      <a:pt x="30" y="94"/>
                      <a:pt x="9" y="95"/>
                      <a:pt x="9" y="95"/>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2809" name="Group 9"/>
            <p:cNvGrpSpPr>
              <a:grpSpLocks/>
            </p:cNvGrpSpPr>
            <p:nvPr/>
          </p:nvGrpSpPr>
          <p:grpSpPr bwMode="auto">
            <a:xfrm>
              <a:off x="975" y="2931"/>
              <a:ext cx="181" cy="98"/>
              <a:chOff x="3652" y="2947"/>
              <a:chExt cx="181" cy="98"/>
            </a:xfrm>
          </p:grpSpPr>
          <p:sp>
            <p:nvSpPr>
              <p:cNvPr id="332810" name="Freeform 10"/>
              <p:cNvSpPr>
                <a:spLocks/>
              </p:cNvSpPr>
              <p:nvPr/>
            </p:nvSpPr>
            <p:spPr bwMode="auto">
              <a:xfrm>
                <a:off x="3652" y="2948"/>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11" name="Freeform 11"/>
              <p:cNvSpPr>
                <a:spLocks/>
              </p:cNvSpPr>
              <p:nvPr/>
            </p:nvSpPr>
            <p:spPr bwMode="auto">
              <a:xfrm>
                <a:off x="3652" y="3044"/>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12" name="Freeform 12"/>
              <p:cNvSpPr>
                <a:spLocks/>
              </p:cNvSpPr>
              <p:nvPr/>
            </p:nvSpPr>
            <p:spPr bwMode="auto">
              <a:xfrm>
                <a:off x="3788" y="2947"/>
                <a:ext cx="45" cy="95"/>
              </a:xfrm>
              <a:custGeom>
                <a:avLst/>
                <a:gdLst>
                  <a:gd name="T0" fmla="*/ 0 w 45"/>
                  <a:gd name="T1" fmla="*/ 0 h 95"/>
                  <a:gd name="T2" fmla="*/ 43 w 45"/>
                  <a:gd name="T3" fmla="*/ 35 h 95"/>
                  <a:gd name="T4" fmla="*/ 35 w 45"/>
                  <a:gd name="T5" fmla="*/ 86 h 95"/>
                  <a:gd name="T6" fmla="*/ 9 w 45"/>
                  <a:gd name="T7" fmla="*/ 95 h 95"/>
                </a:gdLst>
                <a:ahLst/>
                <a:cxnLst>
                  <a:cxn ang="0">
                    <a:pos x="T0" y="T1"/>
                  </a:cxn>
                  <a:cxn ang="0">
                    <a:pos x="T2" y="T3"/>
                  </a:cxn>
                  <a:cxn ang="0">
                    <a:pos x="T4" y="T5"/>
                  </a:cxn>
                  <a:cxn ang="0">
                    <a:pos x="T6" y="T7"/>
                  </a:cxn>
                </a:cxnLst>
                <a:rect l="0" t="0" r="r" b="b"/>
                <a:pathLst>
                  <a:path w="45" h="95">
                    <a:moveTo>
                      <a:pt x="0" y="0"/>
                    </a:moveTo>
                    <a:cubicBezTo>
                      <a:pt x="19" y="7"/>
                      <a:pt x="40" y="8"/>
                      <a:pt x="43" y="35"/>
                    </a:cubicBezTo>
                    <a:cubicBezTo>
                      <a:pt x="45" y="52"/>
                      <a:pt x="43" y="71"/>
                      <a:pt x="35" y="86"/>
                    </a:cubicBezTo>
                    <a:cubicBezTo>
                      <a:pt x="30" y="94"/>
                      <a:pt x="9" y="95"/>
                      <a:pt x="9" y="95"/>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2813" name="Group 13"/>
            <p:cNvGrpSpPr>
              <a:grpSpLocks/>
            </p:cNvGrpSpPr>
            <p:nvPr/>
          </p:nvGrpSpPr>
          <p:grpSpPr bwMode="auto">
            <a:xfrm>
              <a:off x="1610" y="2931"/>
              <a:ext cx="181" cy="98"/>
              <a:chOff x="3652" y="2947"/>
              <a:chExt cx="181" cy="98"/>
            </a:xfrm>
          </p:grpSpPr>
          <p:sp>
            <p:nvSpPr>
              <p:cNvPr id="332814" name="Freeform 14"/>
              <p:cNvSpPr>
                <a:spLocks/>
              </p:cNvSpPr>
              <p:nvPr/>
            </p:nvSpPr>
            <p:spPr bwMode="auto">
              <a:xfrm>
                <a:off x="3652" y="2948"/>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15" name="Freeform 15"/>
              <p:cNvSpPr>
                <a:spLocks/>
              </p:cNvSpPr>
              <p:nvPr/>
            </p:nvSpPr>
            <p:spPr bwMode="auto">
              <a:xfrm>
                <a:off x="3652" y="3044"/>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16" name="Freeform 16"/>
              <p:cNvSpPr>
                <a:spLocks/>
              </p:cNvSpPr>
              <p:nvPr/>
            </p:nvSpPr>
            <p:spPr bwMode="auto">
              <a:xfrm>
                <a:off x="3788" y="2947"/>
                <a:ext cx="45" cy="95"/>
              </a:xfrm>
              <a:custGeom>
                <a:avLst/>
                <a:gdLst>
                  <a:gd name="T0" fmla="*/ 0 w 45"/>
                  <a:gd name="T1" fmla="*/ 0 h 95"/>
                  <a:gd name="T2" fmla="*/ 43 w 45"/>
                  <a:gd name="T3" fmla="*/ 35 h 95"/>
                  <a:gd name="T4" fmla="*/ 35 w 45"/>
                  <a:gd name="T5" fmla="*/ 86 h 95"/>
                  <a:gd name="T6" fmla="*/ 9 w 45"/>
                  <a:gd name="T7" fmla="*/ 95 h 95"/>
                </a:gdLst>
                <a:ahLst/>
                <a:cxnLst>
                  <a:cxn ang="0">
                    <a:pos x="T0" y="T1"/>
                  </a:cxn>
                  <a:cxn ang="0">
                    <a:pos x="T2" y="T3"/>
                  </a:cxn>
                  <a:cxn ang="0">
                    <a:pos x="T4" y="T5"/>
                  </a:cxn>
                  <a:cxn ang="0">
                    <a:pos x="T6" y="T7"/>
                  </a:cxn>
                </a:cxnLst>
                <a:rect l="0" t="0" r="r" b="b"/>
                <a:pathLst>
                  <a:path w="45" h="95">
                    <a:moveTo>
                      <a:pt x="0" y="0"/>
                    </a:moveTo>
                    <a:cubicBezTo>
                      <a:pt x="19" y="7"/>
                      <a:pt x="40" y="8"/>
                      <a:pt x="43" y="35"/>
                    </a:cubicBezTo>
                    <a:cubicBezTo>
                      <a:pt x="45" y="52"/>
                      <a:pt x="43" y="71"/>
                      <a:pt x="35" y="86"/>
                    </a:cubicBezTo>
                    <a:cubicBezTo>
                      <a:pt x="30" y="94"/>
                      <a:pt x="9" y="95"/>
                      <a:pt x="9" y="95"/>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2817" name="Group 17"/>
            <p:cNvGrpSpPr>
              <a:grpSpLocks/>
            </p:cNvGrpSpPr>
            <p:nvPr/>
          </p:nvGrpSpPr>
          <p:grpSpPr bwMode="auto">
            <a:xfrm>
              <a:off x="2200" y="2931"/>
              <a:ext cx="181" cy="98"/>
              <a:chOff x="3652" y="2947"/>
              <a:chExt cx="181" cy="98"/>
            </a:xfrm>
          </p:grpSpPr>
          <p:sp>
            <p:nvSpPr>
              <p:cNvPr id="332818" name="Freeform 18"/>
              <p:cNvSpPr>
                <a:spLocks/>
              </p:cNvSpPr>
              <p:nvPr/>
            </p:nvSpPr>
            <p:spPr bwMode="auto">
              <a:xfrm>
                <a:off x="3652" y="2948"/>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19" name="Freeform 19"/>
              <p:cNvSpPr>
                <a:spLocks/>
              </p:cNvSpPr>
              <p:nvPr/>
            </p:nvSpPr>
            <p:spPr bwMode="auto">
              <a:xfrm>
                <a:off x="3652" y="3044"/>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20" name="Freeform 20"/>
              <p:cNvSpPr>
                <a:spLocks/>
              </p:cNvSpPr>
              <p:nvPr/>
            </p:nvSpPr>
            <p:spPr bwMode="auto">
              <a:xfrm>
                <a:off x="3788" y="2947"/>
                <a:ext cx="45" cy="95"/>
              </a:xfrm>
              <a:custGeom>
                <a:avLst/>
                <a:gdLst>
                  <a:gd name="T0" fmla="*/ 0 w 45"/>
                  <a:gd name="T1" fmla="*/ 0 h 95"/>
                  <a:gd name="T2" fmla="*/ 43 w 45"/>
                  <a:gd name="T3" fmla="*/ 35 h 95"/>
                  <a:gd name="T4" fmla="*/ 35 w 45"/>
                  <a:gd name="T5" fmla="*/ 86 h 95"/>
                  <a:gd name="T6" fmla="*/ 9 w 45"/>
                  <a:gd name="T7" fmla="*/ 95 h 95"/>
                </a:gdLst>
                <a:ahLst/>
                <a:cxnLst>
                  <a:cxn ang="0">
                    <a:pos x="T0" y="T1"/>
                  </a:cxn>
                  <a:cxn ang="0">
                    <a:pos x="T2" y="T3"/>
                  </a:cxn>
                  <a:cxn ang="0">
                    <a:pos x="T4" y="T5"/>
                  </a:cxn>
                  <a:cxn ang="0">
                    <a:pos x="T6" y="T7"/>
                  </a:cxn>
                </a:cxnLst>
                <a:rect l="0" t="0" r="r" b="b"/>
                <a:pathLst>
                  <a:path w="45" h="95">
                    <a:moveTo>
                      <a:pt x="0" y="0"/>
                    </a:moveTo>
                    <a:cubicBezTo>
                      <a:pt x="19" y="7"/>
                      <a:pt x="40" y="8"/>
                      <a:pt x="43" y="35"/>
                    </a:cubicBezTo>
                    <a:cubicBezTo>
                      <a:pt x="45" y="52"/>
                      <a:pt x="43" y="71"/>
                      <a:pt x="35" y="86"/>
                    </a:cubicBezTo>
                    <a:cubicBezTo>
                      <a:pt x="30" y="94"/>
                      <a:pt x="9" y="95"/>
                      <a:pt x="9" y="95"/>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332821" name="Group 21"/>
            <p:cNvGrpSpPr>
              <a:grpSpLocks/>
            </p:cNvGrpSpPr>
            <p:nvPr/>
          </p:nvGrpSpPr>
          <p:grpSpPr bwMode="auto">
            <a:xfrm>
              <a:off x="3016" y="2931"/>
              <a:ext cx="181" cy="98"/>
              <a:chOff x="3652" y="2947"/>
              <a:chExt cx="181" cy="98"/>
            </a:xfrm>
          </p:grpSpPr>
          <p:sp>
            <p:nvSpPr>
              <p:cNvPr id="332822" name="Freeform 22"/>
              <p:cNvSpPr>
                <a:spLocks/>
              </p:cNvSpPr>
              <p:nvPr/>
            </p:nvSpPr>
            <p:spPr bwMode="auto">
              <a:xfrm>
                <a:off x="3652" y="2948"/>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23" name="Freeform 23"/>
              <p:cNvSpPr>
                <a:spLocks/>
              </p:cNvSpPr>
              <p:nvPr/>
            </p:nvSpPr>
            <p:spPr bwMode="auto">
              <a:xfrm>
                <a:off x="3652" y="3044"/>
                <a:ext cx="137" cy="1"/>
              </a:xfrm>
              <a:custGeom>
                <a:avLst/>
                <a:gdLst>
                  <a:gd name="T0" fmla="*/ 0 w 137"/>
                  <a:gd name="T1" fmla="*/ 0 h 1"/>
                  <a:gd name="T2" fmla="*/ 137 w 137"/>
                  <a:gd name="T3" fmla="*/ 0 h 1"/>
                </a:gdLst>
                <a:ahLst/>
                <a:cxnLst>
                  <a:cxn ang="0">
                    <a:pos x="T0" y="T1"/>
                  </a:cxn>
                  <a:cxn ang="0">
                    <a:pos x="T2" y="T3"/>
                  </a:cxn>
                </a:cxnLst>
                <a:rect l="0" t="0" r="r" b="b"/>
                <a:pathLst>
                  <a:path w="137" h="1">
                    <a:moveTo>
                      <a:pt x="0" y="0"/>
                    </a:moveTo>
                    <a:cubicBezTo>
                      <a:pt x="46" y="0"/>
                      <a:pt x="91" y="0"/>
                      <a:pt x="137" y="0"/>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2824" name="Freeform 24"/>
              <p:cNvSpPr>
                <a:spLocks/>
              </p:cNvSpPr>
              <p:nvPr/>
            </p:nvSpPr>
            <p:spPr bwMode="auto">
              <a:xfrm>
                <a:off x="3788" y="2947"/>
                <a:ext cx="45" cy="95"/>
              </a:xfrm>
              <a:custGeom>
                <a:avLst/>
                <a:gdLst>
                  <a:gd name="T0" fmla="*/ 0 w 45"/>
                  <a:gd name="T1" fmla="*/ 0 h 95"/>
                  <a:gd name="T2" fmla="*/ 43 w 45"/>
                  <a:gd name="T3" fmla="*/ 35 h 95"/>
                  <a:gd name="T4" fmla="*/ 35 w 45"/>
                  <a:gd name="T5" fmla="*/ 86 h 95"/>
                  <a:gd name="T6" fmla="*/ 9 w 45"/>
                  <a:gd name="T7" fmla="*/ 95 h 95"/>
                </a:gdLst>
                <a:ahLst/>
                <a:cxnLst>
                  <a:cxn ang="0">
                    <a:pos x="T0" y="T1"/>
                  </a:cxn>
                  <a:cxn ang="0">
                    <a:pos x="T2" y="T3"/>
                  </a:cxn>
                  <a:cxn ang="0">
                    <a:pos x="T4" y="T5"/>
                  </a:cxn>
                  <a:cxn ang="0">
                    <a:pos x="T6" y="T7"/>
                  </a:cxn>
                </a:cxnLst>
                <a:rect l="0" t="0" r="r" b="b"/>
                <a:pathLst>
                  <a:path w="45" h="95">
                    <a:moveTo>
                      <a:pt x="0" y="0"/>
                    </a:moveTo>
                    <a:cubicBezTo>
                      <a:pt x="19" y="7"/>
                      <a:pt x="40" y="8"/>
                      <a:pt x="43" y="35"/>
                    </a:cubicBezTo>
                    <a:cubicBezTo>
                      <a:pt x="45" y="52"/>
                      <a:pt x="43" y="71"/>
                      <a:pt x="35" y="86"/>
                    </a:cubicBezTo>
                    <a:cubicBezTo>
                      <a:pt x="30" y="94"/>
                      <a:pt x="9" y="95"/>
                      <a:pt x="9" y="95"/>
                    </a:cubicBez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7" name="Rectangle 3"/>
          <p:cNvSpPr>
            <a:spLocks noGrp="1" noChangeArrowheads="1"/>
          </p:cNvSpPr>
          <p:nvPr>
            <p:ph type="body" sz="half" idx="1"/>
          </p:nvPr>
        </p:nvSpPr>
        <p:spPr>
          <a:xfrm>
            <a:off x="468313" y="1125538"/>
            <a:ext cx="8305800" cy="4953000"/>
          </a:xfrm>
        </p:spPr>
        <p:txBody>
          <a:bodyPr/>
          <a:lstStyle/>
          <a:p>
            <a:pPr algn="just"/>
            <a:r>
              <a:rPr lang="zh-CN" altLang="en-US" dirty="0"/>
              <a:t>关系模式的规范化</a:t>
            </a:r>
          </a:p>
          <a:p>
            <a:pPr lvl="1" algn="just"/>
            <a:r>
              <a:rPr lang="zh-CN" altLang="en-US" dirty="0"/>
              <a:t>第一范式（</a:t>
            </a:r>
            <a:r>
              <a:rPr lang="en-US" altLang="zh-CN" dirty="0"/>
              <a:t>1NF</a:t>
            </a:r>
            <a:r>
              <a:rPr lang="zh-CN" altLang="en-US" dirty="0"/>
              <a:t>）</a:t>
            </a:r>
          </a:p>
          <a:p>
            <a:pPr lvl="2" algn="just"/>
            <a:r>
              <a:rPr lang="zh-CN" altLang="en-US" dirty="0"/>
              <a:t>定义</a:t>
            </a:r>
          </a:p>
          <a:p>
            <a:pPr lvl="3" algn="just"/>
            <a:r>
              <a:rPr lang="zh-CN" altLang="en-US" dirty="0"/>
              <a:t>如果一个关系模式</a:t>
            </a:r>
            <a:r>
              <a:rPr lang="en-US" altLang="zh-CN" dirty="0"/>
              <a:t>R</a:t>
            </a:r>
            <a:r>
              <a:rPr lang="zh-CN" altLang="en-US" dirty="0"/>
              <a:t>中的每一个属性的域都只包含原子</a:t>
            </a:r>
            <a:r>
              <a:rPr lang="zh-CN" altLang="en-US" dirty="0" smtClean="0"/>
              <a:t>项（</a:t>
            </a:r>
            <a:r>
              <a:rPr lang="en-US" altLang="zh-CN" dirty="0">
                <a:solidFill>
                  <a:srgbClr val="FF0000"/>
                </a:solidFill>
              </a:rPr>
              <a:t>atomic</a:t>
            </a:r>
            <a:r>
              <a:rPr lang="zh-CN" altLang="en-US" dirty="0" smtClean="0"/>
              <a:t>）（</a:t>
            </a:r>
            <a:r>
              <a:rPr lang="zh-CN" altLang="en-US" dirty="0"/>
              <a:t>即</a:t>
            </a:r>
            <a:r>
              <a:rPr lang="zh-CN" altLang="en-US" dirty="0">
                <a:solidFill>
                  <a:srgbClr val="FF0000"/>
                </a:solidFill>
              </a:rPr>
              <a:t>单一的</a:t>
            </a:r>
            <a:r>
              <a:rPr lang="zh-CN" altLang="en-US" dirty="0"/>
              <a:t>，不可分隔的数据项），则称</a:t>
            </a:r>
            <a:r>
              <a:rPr lang="en-US" altLang="zh-CN" dirty="0"/>
              <a:t>R</a:t>
            </a:r>
            <a:r>
              <a:rPr lang="zh-CN" altLang="en-US" dirty="0"/>
              <a:t>满足第一范式。</a:t>
            </a:r>
          </a:p>
          <a:p>
            <a:pPr lvl="2" algn="just"/>
            <a:r>
              <a:rPr lang="zh-CN" altLang="en-US" dirty="0"/>
              <a:t>第一范式要求不能表达</a:t>
            </a:r>
            <a:r>
              <a:rPr lang="zh-CN" altLang="en-US" dirty="0">
                <a:latin typeface="Arial"/>
              </a:rPr>
              <a:t>“</a:t>
            </a:r>
            <a:r>
              <a:rPr lang="zh-CN" altLang="en-US" dirty="0"/>
              <a:t>表中表</a:t>
            </a:r>
            <a:r>
              <a:rPr lang="zh-CN" altLang="en-US" dirty="0">
                <a:latin typeface="Arial"/>
              </a:rPr>
              <a:t>”</a:t>
            </a:r>
            <a:r>
              <a:rPr lang="zh-CN" altLang="en-US" dirty="0"/>
              <a:t>。</a:t>
            </a:r>
          </a:p>
          <a:p>
            <a:pPr lvl="3" algn="just"/>
            <a:r>
              <a:rPr lang="zh-CN" altLang="en-US" dirty="0"/>
              <a:t>例如，下表所示的关系不满足第一范式，</a:t>
            </a:r>
            <a:r>
              <a:rPr lang="zh-CN" altLang="en-US" dirty="0">
                <a:latin typeface="Arial"/>
              </a:rPr>
              <a:t>“</a:t>
            </a:r>
            <a:r>
              <a:rPr lang="zh-CN" altLang="en-US" dirty="0"/>
              <a:t>奖金</a:t>
            </a:r>
            <a:r>
              <a:rPr lang="zh-CN" altLang="en-US" dirty="0">
                <a:latin typeface="Arial"/>
              </a:rPr>
              <a:t>”</a:t>
            </a:r>
            <a:r>
              <a:rPr lang="zh-CN" altLang="en-US" dirty="0"/>
              <a:t>和</a:t>
            </a:r>
            <a:r>
              <a:rPr lang="zh-CN" altLang="en-US" dirty="0">
                <a:latin typeface="Arial"/>
              </a:rPr>
              <a:t>“</a:t>
            </a:r>
            <a:r>
              <a:rPr lang="zh-CN" altLang="en-US" dirty="0"/>
              <a:t>提成</a:t>
            </a:r>
            <a:r>
              <a:rPr lang="zh-CN" altLang="en-US" dirty="0">
                <a:latin typeface="Arial"/>
              </a:rPr>
              <a:t>”</a:t>
            </a:r>
            <a:r>
              <a:rPr lang="zh-CN" altLang="en-US" dirty="0"/>
              <a:t>和</a:t>
            </a:r>
            <a:r>
              <a:rPr lang="zh-CN" altLang="en-US" dirty="0">
                <a:latin typeface="Arial"/>
              </a:rPr>
              <a:t>“</a:t>
            </a:r>
            <a:r>
              <a:rPr lang="zh-CN" altLang="en-US" dirty="0"/>
              <a:t>工资</a:t>
            </a:r>
            <a:r>
              <a:rPr lang="zh-CN" altLang="en-US" dirty="0">
                <a:latin typeface="Arial"/>
              </a:rPr>
              <a:t>”</a:t>
            </a:r>
            <a:r>
              <a:rPr lang="zh-CN" altLang="en-US" dirty="0"/>
              <a:t>实际上是另一个关系</a:t>
            </a:r>
            <a:r>
              <a:rPr lang="zh-CN" altLang="en-US" sz="1800" dirty="0"/>
              <a:t>。</a:t>
            </a:r>
          </a:p>
        </p:txBody>
      </p:sp>
      <p:graphicFrame>
        <p:nvGraphicFramePr>
          <p:cNvPr id="333828" name="Group 4"/>
          <p:cNvGraphicFramePr>
            <a:graphicFrameLocks noGrp="1"/>
          </p:cNvGraphicFramePr>
          <p:nvPr>
            <p:ph sz="half" idx="2"/>
            <p:extLst>
              <p:ext uri="{D42A27DB-BD31-4B8C-83A1-F6EECF244321}">
                <p14:modId xmlns:p14="http://schemas.microsoft.com/office/powerpoint/2010/main" val="606587267"/>
              </p:ext>
            </p:extLst>
          </p:nvPr>
        </p:nvGraphicFramePr>
        <p:xfrm>
          <a:off x="251520" y="4725145"/>
          <a:ext cx="3096343" cy="1584960"/>
        </p:xfrm>
        <a:graphic>
          <a:graphicData uri="http://schemas.openxmlformats.org/drawingml/2006/table">
            <a:tbl>
              <a:tblPr/>
              <a:tblGrid>
                <a:gridCol w="993737">
                  <a:extLst>
                    <a:ext uri="{9D8B030D-6E8A-4147-A177-3AD203B41FA5}">
                      <a16:colId xmlns:a16="http://schemas.microsoft.com/office/drawing/2014/main" val="20000"/>
                    </a:ext>
                  </a:extLst>
                </a:gridCol>
                <a:gridCol w="993737">
                  <a:extLst>
                    <a:ext uri="{9D8B030D-6E8A-4147-A177-3AD203B41FA5}">
                      <a16:colId xmlns:a16="http://schemas.microsoft.com/office/drawing/2014/main" val="20001"/>
                    </a:ext>
                  </a:extLst>
                </a:gridCol>
                <a:gridCol w="1108869">
                  <a:extLst>
                    <a:ext uri="{9D8B030D-6E8A-4147-A177-3AD203B41FA5}">
                      <a16:colId xmlns:a16="http://schemas.microsoft.com/office/drawing/2014/main" val="20002"/>
                    </a:ext>
                  </a:extLst>
                </a:gridCol>
              </a:tblGrid>
              <a:tr h="358775">
                <a:tc row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Verdana" pitchFamily="34" charset="0"/>
                          <a:ea typeface="宋体" pitchFamily="2" charset="-122"/>
                        </a:rPr>
                        <a:t>姓名</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Verdana" pitchFamily="34" charset="0"/>
                          <a:ea typeface="宋体" pitchFamily="2" charset="-122"/>
                        </a:rPr>
                        <a:t>工资</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hMerge="1">
                  <a:txBody>
                    <a:bodyPr/>
                    <a:lstStyle/>
                    <a:p>
                      <a:endParaRPr lang="zh-CN" altLang="en-US"/>
                    </a:p>
                  </a:txBody>
                  <a:tcPr/>
                </a:tc>
                <a:extLst>
                  <a:ext uri="{0D108BD9-81ED-4DB2-BD59-A6C34878D82A}">
                    <a16:rowId xmlns:a16="http://schemas.microsoft.com/office/drawing/2014/main" val="10000"/>
                  </a:ext>
                </a:extLst>
              </a:tr>
              <a:tr h="2714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Verdana" pitchFamily="34" charset="0"/>
                          <a:ea typeface="宋体" pitchFamily="2" charset="-122"/>
                        </a:rPr>
                        <a:t>奖金</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0" i="0" u="none" strike="noStrike" cap="none" normalizeH="0" baseline="0" dirty="0" smtClean="0">
                          <a:ln>
                            <a:noFill/>
                          </a:ln>
                          <a:solidFill>
                            <a:srgbClr val="000066"/>
                          </a:solidFill>
                          <a:effectLst/>
                          <a:latin typeface="Verdana" pitchFamily="34" charset="0"/>
                          <a:ea typeface="宋体" pitchFamily="2" charset="-122"/>
                        </a:rPr>
                        <a:t>提成</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1"/>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张三</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800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8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李四</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700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300</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 name="表格 1"/>
          <p:cNvGraphicFramePr>
            <a:graphicFrameLocks noGrp="1"/>
          </p:cNvGraphicFramePr>
          <p:nvPr>
            <p:extLst>
              <p:ext uri="{D42A27DB-BD31-4B8C-83A1-F6EECF244321}">
                <p14:modId xmlns:p14="http://schemas.microsoft.com/office/powerpoint/2010/main" val="2791782016"/>
              </p:ext>
            </p:extLst>
          </p:nvPr>
        </p:nvGraphicFramePr>
        <p:xfrm>
          <a:off x="3563888" y="4725144"/>
          <a:ext cx="5408612" cy="1584960"/>
        </p:xfrm>
        <a:graphic>
          <a:graphicData uri="http://schemas.openxmlformats.org/drawingml/2006/table">
            <a:tbl>
              <a:tblPr>
                <a:tableStyleId>{5C22544A-7EE6-4342-B048-85BDC9FD1C3A}</a:tableStyleId>
              </a:tblPr>
              <a:tblGrid>
                <a:gridCol w="1196975">
                  <a:extLst>
                    <a:ext uri="{9D8B030D-6E8A-4147-A177-3AD203B41FA5}">
                      <a16:colId xmlns:a16="http://schemas.microsoft.com/office/drawing/2014/main" val="3307726525"/>
                    </a:ext>
                  </a:extLst>
                </a:gridCol>
                <a:gridCol w="1031875">
                  <a:extLst>
                    <a:ext uri="{9D8B030D-6E8A-4147-A177-3AD203B41FA5}">
                      <a16:colId xmlns:a16="http://schemas.microsoft.com/office/drawing/2014/main" val="3343391568"/>
                    </a:ext>
                  </a:extLst>
                </a:gridCol>
                <a:gridCol w="871537">
                  <a:extLst>
                    <a:ext uri="{9D8B030D-6E8A-4147-A177-3AD203B41FA5}">
                      <a16:colId xmlns:a16="http://schemas.microsoft.com/office/drawing/2014/main" val="1999067222"/>
                    </a:ext>
                  </a:extLst>
                </a:gridCol>
                <a:gridCol w="2308225">
                  <a:extLst>
                    <a:ext uri="{9D8B030D-6E8A-4147-A177-3AD203B41FA5}">
                      <a16:colId xmlns:a16="http://schemas.microsoft.com/office/drawing/2014/main" val="2375748387"/>
                    </a:ext>
                  </a:extLst>
                </a:gridCol>
              </a:tblGrid>
              <a:tr h="396390">
                <a:tc>
                  <a:txBody>
                    <a:bodyPr/>
                    <a:lstStyle/>
                    <a:p>
                      <a:pPr algn="ctr" fontAlgn="ctr"/>
                      <a:r>
                        <a:rPr lang="en-US" sz="1400" u="none" strike="noStrike" dirty="0" smtClean="0">
                          <a:effectLst/>
                        </a:rPr>
                        <a:t>Customer ID</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fontAlgn="ctr"/>
                      <a:r>
                        <a:rPr lang="en-US" sz="1400" u="none" strike="noStrike" dirty="0" smtClean="0">
                          <a:effectLst/>
                        </a:rPr>
                        <a:t>First Name</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fontAlgn="ctr"/>
                      <a:r>
                        <a:rPr lang="en-US" sz="1400" u="none" strike="noStrike" dirty="0">
                          <a:effectLst/>
                        </a:rPr>
                        <a:t>Surname</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fontAlgn="ctr"/>
                      <a:r>
                        <a:rPr lang="en-US" sz="1400" u="none" strike="noStrike" dirty="0" smtClean="0">
                          <a:effectLst/>
                        </a:rPr>
                        <a:t>Telephone Number</a:t>
                      </a:r>
                      <a:endParaRPr lang="en-US"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805200655"/>
                  </a:ext>
                </a:extLst>
              </a:tr>
              <a:tr h="352683">
                <a:tc>
                  <a:txBody>
                    <a:bodyPr/>
                    <a:lstStyle/>
                    <a:p>
                      <a:pPr algn="ctr" fontAlgn="ctr"/>
                      <a:r>
                        <a:rPr lang="en-US" altLang="zh-CN" sz="2000" u="none" strike="noStrike" dirty="0">
                          <a:solidFill>
                            <a:srgbClr val="000066"/>
                          </a:solidFill>
                          <a:effectLst/>
                        </a:rPr>
                        <a:t>123</a:t>
                      </a:r>
                      <a:endParaRPr lang="en-US" altLang="zh-CN"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solidFill>
                            <a:srgbClr val="000066"/>
                          </a:solidFill>
                          <a:effectLst/>
                        </a:rPr>
                        <a:t>Pooja</a:t>
                      </a:r>
                      <a:endParaRPr lang="en-US"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solidFill>
                            <a:srgbClr val="000066"/>
                          </a:solidFill>
                          <a:effectLst/>
                        </a:rPr>
                        <a:t>Patel</a:t>
                      </a:r>
                      <a:endParaRPr lang="en-US"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zh-CN" sz="1100" u="none" strike="noStrike" dirty="0" smtClean="0">
                          <a:solidFill>
                            <a:srgbClr val="000066"/>
                          </a:solidFill>
                          <a:effectLst/>
                        </a:rPr>
                        <a:t>555-861-2025;</a:t>
                      </a:r>
                      <a:r>
                        <a:rPr lang="en-US" altLang="zh-CN" sz="1100" u="none" strike="noStrike" baseline="0" dirty="0" smtClean="0">
                          <a:solidFill>
                            <a:srgbClr val="000066"/>
                          </a:solidFill>
                          <a:effectLst/>
                        </a:rPr>
                        <a:t> </a:t>
                      </a:r>
                      <a:r>
                        <a:rPr lang="en-US" altLang="zh-CN" sz="1100" u="none" strike="noStrike" dirty="0" smtClean="0">
                          <a:solidFill>
                            <a:srgbClr val="000066"/>
                          </a:solidFill>
                          <a:effectLst/>
                        </a:rPr>
                        <a:t>192-122-1111</a:t>
                      </a:r>
                      <a:endParaRPr lang="en-US" altLang="zh-CN" sz="11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494705"/>
                  </a:ext>
                </a:extLst>
              </a:tr>
              <a:tr h="514670">
                <a:tc>
                  <a:txBody>
                    <a:bodyPr/>
                    <a:lstStyle/>
                    <a:p>
                      <a:pPr algn="ctr" fontAlgn="ctr"/>
                      <a:r>
                        <a:rPr lang="en-US" altLang="zh-CN" sz="2000" u="none" strike="noStrike" dirty="0">
                          <a:solidFill>
                            <a:srgbClr val="000066"/>
                          </a:solidFill>
                          <a:effectLst/>
                        </a:rPr>
                        <a:t>456</a:t>
                      </a:r>
                      <a:endParaRPr lang="en-US" altLang="zh-CN"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solidFill>
                            <a:srgbClr val="000066"/>
                          </a:solidFill>
                          <a:effectLst/>
                        </a:rPr>
                        <a:t>Zhang</a:t>
                      </a:r>
                      <a:endParaRPr lang="en-US"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solidFill>
                            <a:srgbClr val="000066"/>
                          </a:solidFill>
                          <a:effectLst/>
                        </a:rPr>
                        <a:t>San</a:t>
                      </a:r>
                      <a:endParaRPr lang="en-US"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u="none" strike="noStrike" dirty="0">
                          <a:solidFill>
                            <a:srgbClr val="000066"/>
                          </a:solidFill>
                          <a:effectLst/>
                        </a:rPr>
                        <a:t>(555) </a:t>
                      </a:r>
                      <a:r>
                        <a:rPr lang="en-US" sz="1100" u="none" strike="noStrike" dirty="0" smtClean="0">
                          <a:solidFill>
                            <a:srgbClr val="000066"/>
                          </a:solidFill>
                          <a:effectLst/>
                        </a:rPr>
                        <a:t>403-1659; </a:t>
                      </a:r>
                      <a:r>
                        <a:rPr lang="en-US" sz="1100" u="none" strike="noStrike" dirty="0">
                          <a:solidFill>
                            <a:srgbClr val="000066"/>
                          </a:solidFill>
                          <a:effectLst/>
                        </a:rPr>
                        <a:t>182-929-2929</a:t>
                      </a:r>
                      <a:endParaRPr lang="en-US" sz="11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9342876"/>
                  </a:ext>
                </a:extLst>
              </a:tr>
              <a:tr h="321217">
                <a:tc>
                  <a:txBody>
                    <a:bodyPr/>
                    <a:lstStyle/>
                    <a:p>
                      <a:pPr algn="ctr" fontAlgn="ctr"/>
                      <a:r>
                        <a:rPr lang="en-US" altLang="zh-CN" sz="2000" u="none" strike="noStrike">
                          <a:solidFill>
                            <a:srgbClr val="000066"/>
                          </a:solidFill>
                          <a:effectLst/>
                        </a:rPr>
                        <a:t>789</a:t>
                      </a:r>
                      <a:endParaRPr lang="en-US" altLang="zh-CN" sz="2000" b="0" i="0" u="none" strike="noStrike">
                        <a:solidFill>
                          <a:srgbClr val="000066"/>
                        </a:solidFill>
                        <a:effectLst/>
                        <a:latin typeface="等线" panose="02010600030101010101" pitchFamily="2" charset="-122"/>
                        <a:ea typeface="等线" panose="02010600030101010101" pitchFamily="2" charset="-122"/>
                      </a:endParaRPr>
                    </a:p>
                  </a:txBody>
                  <a:tcPr marL="6350" marR="6350" marT="635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a:solidFill>
                            <a:srgbClr val="000066"/>
                          </a:solidFill>
                          <a:effectLst/>
                        </a:rPr>
                        <a:t>John</a:t>
                      </a:r>
                      <a:endParaRPr lang="en-US" sz="2000" b="0" i="0" u="none" strike="noStrike">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u="none" strike="noStrike" dirty="0">
                          <a:solidFill>
                            <a:srgbClr val="000066"/>
                          </a:solidFill>
                          <a:effectLst/>
                        </a:rPr>
                        <a:t>Doe</a:t>
                      </a:r>
                      <a:endParaRPr lang="en-US" sz="20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altLang="zh-CN" sz="1100" u="none" strike="noStrike" dirty="0">
                          <a:solidFill>
                            <a:srgbClr val="000066"/>
                          </a:solidFill>
                          <a:effectLst/>
                        </a:rPr>
                        <a:t>555-808-9633</a:t>
                      </a:r>
                      <a:endParaRPr lang="en-US" altLang="zh-CN" sz="1100" b="0" i="0" u="none" strike="noStrike" dirty="0">
                        <a:solidFill>
                          <a:srgbClr val="000066"/>
                        </a:solidFill>
                        <a:effectLst/>
                        <a:latin typeface="等线" panose="02010600030101010101" pitchFamily="2" charset="-122"/>
                        <a:ea typeface="等线" panose="02010600030101010101" pitchFamily="2" charset="-122"/>
                      </a:endParaRPr>
                    </a:p>
                  </a:txBody>
                  <a:tcPr marL="6350" marR="6350" marT="635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036686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body" sz="half" idx="1"/>
          </p:nvPr>
        </p:nvSpPr>
        <p:spPr>
          <a:xfrm>
            <a:off x="468313" y="1196975"/>
            <a:ext cx="8305800" cy="5661025"/>
          </a:xfrm>
        </p:spPr>
        <p:txBody>
          <a:bodyPr/>
          <a:lstStyle/>
          <a:p>
            <a:r>
              <a:rPr lang="zh-CN" altLang="en-US" dirty="0">
                <a:latin typeface="宋体" pitchFamily="2" charset="-122"/>
              </a:rPr>
              <a:t>关系模型的基本概念</a:t>
            </a:r>
          </a:p>
          <a:p>
            <a:pPr lvl="1"/>
            <a:r>
              <a:rPr lang="zh-CN" altLang="en-US" dirty="0">
                <a:latin typeface="宋体" pitchFamily="2" charset="-122"/>
              </a:rPr>
              <a:t>关系</a:t>
            </a:r>
            <a:r>
              <a:rPr lang="en-US" altLang="zh-CN" dirty="0">
                <a:latin typeface="宋体" pitchFamily="2" charset="-122"/>
              </a:rPr>
              <a:t>(Relation</a:t>
            </a:r>
            <a:r>
              <a:rPr lang="en-US" altLang="zh-CN" dirty="0" smtClean="0">
                <a:latin typeface="宋体" pitchFamily="2" charset="-122"/>
              </a:rPr>
              <a:t>)</a:t>
            </a:r>
            <a:endParaRPr lang="en-US" altLang="zh-CN" dirty="0">
              <a:latin typeface="宋体" pitchFamily="2"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2321226"/>
            <a:ext cx="7730650" cy="38084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4">
                                            <p:txEl>
                                              <p:pRg st="0" end="0"/>
                                            </p:txEl>
                                          </p:spTgt>
                                        </p:tgtEl>
                                        <p:attrNameLst>
                                          <p:attrName>style.visibility</p:attrName>
                                        </p:attrNameLst>
                                      </p:cBhvr>
                                      <p:to>
                                        <p:strVal val="visible"/>
                                      </p:to>
                                    </p:set>
                                    <p:animEffect transition="in" filter="dissolve">
                                      <p:cBhvr>
                                        <p:cTn id="7" dur="500"/>
                                        <p:tgtEl>
                                          <p:spTgt spid="3717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714">
                                            <p:txEl>
                                              <p:pRg st="1" end="1"/>
                                            </p:txEl>
                                          </p:spTgt>
                                        </p:tgtEl>
                                        <p:attrNameLst>
                                          <p:attrName>style.visibility</p:attrName>
                                        </p:attrNameLst>
                                      </p:cBhvr>
                                      <p:to>
                                        <p:strVal val="visible"/>
                                      </p:to>
                                    </p:set>
                                    <p:animEffect transition="in" filter="dissolve">
                                      <p:cBhvr>
                                        <p:cTn id="12" dur="500"/>
                                        <p:tgtEl>
                                          <p:spTgt spid="3717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386" name="Rectangle 2"/>
          <p:cNvSpPr>
            <a:spLocks noGrp="1" noChangeArrowheads="1"/>
          </p:cNvSpPr>
          <p:nvPr>
            <p:ph type="body" sz="half" idx="1"/>
          </p:nvPr>
        </p:nvSpPr>
        <p:spPr>
          <a:xfrm>
            <a:off x="468313" y="1125538"/>
            <a:ext cx="8305800" cy="4953000"/>
          </a:xfrm>
        </p:spPr>
        <p:txBody>
          <a:bodyPr/>
          <a:lstStyle/>
          <a:p>
            <a:pPr algn="just"/>
            <a:r>
              <a:rPr lang="zh-CN" altLang="en-US" dirty="0"/>
              <a:t>关系模式的规范化</a:t>
            </a:r>
          </a:p>
          <a:p>
            <a:pPr lvl="1" algn="just"/>
            <a:r>
              <a:rPr lang="zh-CN" altLang="en-US" dirty="0"/>
              <a:t>第一范式（</a:t>
            </a:r>
            <a:r>
              <a:rPr lang="en-US" altLang="zh-CN" dirty="0"/>
              <a:t>1NF</a:t>
            </a:r>
            <a:r>
              <a:rPr lang="zh-CN" altLang="en-US" dirty="0"/>
              <a:t>）</a:t>
            </a:r>
          </a:p>
          <a:p>
            <a:pPr lvl="2" algn="just"/>
            <a:r>
              <a:rPr lang="zh-CN" altLang="en-US" dirty="0"/>
              <a:t>第一范式并不能排除数据冗余、更新异常和删除异常等问题。参见</a:t>
            </a:r>
            <a:r>
              <a:rPr lang="zh-CN" altLang="en-US" dirty="0">
                <a:latin typeface="Arial"/>
              </a:rPr>
              <a:t>“</a:t>
            </a:r>
            <a:r>
              <a:rPr lang="zh-CN" altLang="en-US" dirty="0"/>
              <a:t>问题的提出</a:t>
            </a:r>
            <a:r>
              <a:rPr lang="zh-CN" altLang="en-US" dirty="0">
                <a:latin typeface="Arial"/>
              </a:rPr>
              <a:t>”</a:t>
            </a:r>
            <a:r>
              <a:rPr lang="zh-CN" altLang="en-US" dirty="0"/>
              <a:t>的例子。</a:t>
            </a:r>
          </a:p>
          <a:p>
            <a:pPr lvl="2" algn="just"/>
            <a:r>
              <a:rPr lang="zh-CN" altLang="en-US" dirty="0"/>
              <a:t>关系的约束需要满足更高的范式。</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2434" name="Rectangle 2"/>
          <p:cNvSpPr>
            <a:spLocks noGrp="1" noChangeArrowheads="1"/>
          </p:cNvSpPr>
          <p:nvPr>
            <p:ph type="body" sz="half" idx="1"/>
          </p:nvPr>
        </p:nvSpPr>
        <p:spPr>
          <a:xfrm>
            <a:off x="323528" y="1125538"/>
            <a:ext cx="8450585" cy="4953000"/>
          </a:xfrm>
        </p:spPr>
        <p:txBody>
          <a:bodyPr/>
          <a:lstStyle/>
          <a:p>
            <a:pPr algn="just"/>
            <a:r>
              <a:rPr lang="zh-CN" altLang="en-US" dirty="0"/>
              <a:t>关系模式的规范化</a:t>
            </a:r>
          </a:p>
          <a:p>
            <a:pPr lvl="1" algn="just"/>
            <a:r>
              <a:rPr lang="zh-CN" altLang="en-US" dirty="0"/>
              <a:t>第二范式（</a:t>
            </a:r>
            <a:r>
              <a:rPr lang="en-US" altLang="zh-CN" dirty="0"/>
              <a:t>2NF</a:t>
            </a:r>
            <a:r>
              <a:rPr lang="zh-CN" altLang="en-US" dirty="0"/>
              <a:t>）</a:t>
            </a:r>
          </a:p>
          <a:p>
            <a:pPr lvl="2" algn="just"/>
            <a:r>
              <a:rPr lang="zh-CN" altLang="en-US" dirty="0"/>
              <a:t>定义</a:t>
            </a:r>
          </a:p>
          <a:p>
            <a:pPr lvl="3" algn="just"/>
            <a:r>
              <a:rPr lang="zh-CN" altLang="en-US" dirty="0"/>
              <a:t>如果关系</a:t>
            </a:r>
            <a:r>
              <a:rPr lang="en-US" altLang="zh-CN" dirty="0"/>
              <a:t>R</a:t>
            </a:r>
            <a:r>
              <a:rPr lang="zh-CN" altLang="en-US" dirty="0"/>
              <a:t>满足第一范式，且</a:t>
            </a:r>
            <a:r>
              <a:rPr lang="en-US" altLang="zh-CN" dirty="0"/>
              <a:t>R</a:t>
            </a:r>
            <a:r>
              <a:rPr lang="zh-CN" altLang="en-US" dirty="0"/>
              <a:t>的所有非主属性</a:t>
            </a:r>
            <a:r>
              <a:rPr lang="zh-CN" altLang="en-US" dirty="0">
                <a:solidFill>
                  <a:srgbClr val="FF0000"/>
                </a:solidFill>
              </a:rPr>
              <a:t>完全函数依赖</a:t>
            </a:r>
            <a:r>
              <a:rPr lang="zh-CN" altLang="en-US" dirty="0"/>
              <a:t>于候选键，则称</a:t>
            </a:r>
            <a:r>
              <a:rPr lang="en-US" altLang="zh-CN" dirty="0"/>
              <a:t>R</a:t>
            </a:r>
            <a:r>
              <a:rPr lang="zh-CN" altLang="en-US" dirty="0"/>
              <a:t>满足第二范式。</a:t>
            </a:r>
          </a:p>
          <a:p>
            <a:pPr lvl="3" algn="just"/>
            <a:r>
              <a:rPr lang="zh-CN" altLang="en-US" sz="1800" dirty="0"/>
              <a:t>例如，下面的关系中，候选键为</a:t>
            </a:r>
            <a:r>
              <a:rPr lang="zh-CN" altLang="en-US" sz="1800" dirty="0">
                <a:latin typeface="Arial"/>
              </a:rPr>
              <a:t>“</a:t>
            </a:r>
            <a:r>
              <a:rPr lang="zh-CN" altLang="en-US" sz="1800" dirty="0"/>
              <a:t>课程名称</a:t>
            </a:r>
            <a:r>
              <a:rPr lang="zh-CN" altLang="en-US" sz="1800" dirty="0">
                <a:latin typeface="Arial"/>
              </a:rPr>
              <a:t>”</a:t>
            </a:r>
            <a:r>
              <a:rPr lang="zh-CN" altLang="en-US" sz="1800" dirty="0"/>
              <a:t>。</a:t>
            </a:r>
            <a:r>
              <a:rPr lang="zh-CN" altLang="en-US" sz="1800" dirty="0">
                <a:latin typeface="Arial"/>
              </a:rPr>
              <a:t>“</a:t>
            </a:r>
            <a:r>
              <a:rPr lang="zh-CN" altLang="en-US" sz="1800" dirty="0"/>
              <a:t>教师名称</a:t>
            </a:r>
            <a:r>
              <a:rPr lang="zh-CN" altLang="en-US" sz="1800" dirty="0">
                <a:latin typeface="Arial"/>
              </a:rPr>
              <a:t>”</a:t>
            </a:r>
            <a:r>
              <a:rPr lang="zh-CN" altLang="en-US" sz="1800" dirty="0"/>
              <a:t>和 </a:t>
            </a:r>
            <a:r>
              <a:rPr lang="zh-CN" altLang="en-US" sz="1800" dirty="0">
                <a:latin typeface="Arial"/>
              </a:rPr>
              <a:t>“</a:t>
            </a:r>
            <a:r>
              <a:rPr lang="zh-CN" altLang="en-US" sz="1800" dirty="0"/>
              <a:t>教师地址</a:t>
            </a:r>
            <a:r>
              <a:rPr lang="zh-CN" altLang="en-US" sz="1800" dirty="0">
                <a:latin typeface="Arial"/>
              </a:rPr>
              <a:t>”</a:t>
            </a:r>
            <a:r>
              <a:rPr lang="zh-CN" altLang="en-US" sz="1800" dirty="0"/>
              <a:t>属性完全函数依赖于候选键</a:t>
            </a:r>
            <a:r>
              <a:rPr lang="zh-CN" altLang="en-US" sz="1800" dirty="0">
                <a:latin typeface="Arial"/>
              </a:rPr>
              <a:t>“</a:t>
            </a:r>
            <a:r>
              <a:rPr lang="zh-CN" altLang="en-US" sz="1800" dirty="0"/>
              <a:t>课程名称</a:t>
            </a:r>
            <a:r>
              <a:rPr lang="zh-CN" altLang="en-US" sz="1800" dirty="0">
                <a:latin typeface="Arial"/>
              </a:rPr>
              <a:t>”</a:t>
            </a:r>
            <a:r>
              <a:rPr lang="zh-CN" altLang="en-US" sz="1800" dirty="0"/>
              <a:t>（即不存在一个候选键的真子集</a:t>
            </a:r>
            <a:r>
              <a:rPr lang="en-US" altLang="zh-CN" sz="1800" dirty="0" smtClean="0"/>
              <a:t>x</a:t>
            </a:r>
            <a:r>
              <a:rPr lang="zh-CN" altLang="en-US" sz="1800" dirty="0" smtClean="0"/>
              <a:t>，</a:t>
            </a:r>
            <a:r>
              <a:rPr lang="zh-CN" altLang="en-US" sz="1800" dirty="0"/>
              <a:t>使</a:t>
            </a:r>
            <a:r>
              <a:rPr lang="zh-CN" altLang="en-US" sz="1800" dirty="0">
                <a:latin typeface="Arial"/>
              </a:rPr>
              <a:t>“</a:t>
            </a:r>
            <a:r>
              <a:rPr lang="zh-CN" altLang="en-US" sz="1800" dirty="0"/>
              <a:t>教师名称</a:t>
            </a:r>
            <a:r>
              <a:rPr lang="zh-CN" altLang="en-US" sz="1800" dirty="0">
                <a:latin typeface="Arial"/>
              </a:rPr>
              <a:t>”</a:t>
            </a:r>
            <a:r>
              <a:rPr lang="zh-CN" altLang="en-US" sz="1800" dirty="0"/>
              <a:t>和 </a:t>
            </a:r>
            <a:r>
              <a:rPr lang="zh-CN" altLang="en-US" sz="1800" dirty="0">
                <a:latin typeface="Arial"/>
              </a:rPr>
              <a:t>“</a:t>
            </a:r>
            <a:r>
              <a:rPr lang="zh-CN" altLang="en-US" sz="1800" dirty="0"/>
              <a:t>教师地址</a:t>
            </a:r>
            <a:r>
              <a:rPr lang="zh-CN" altLang="en-US" sz="1800" dirty="0">
                <a:latin typeface="Arial"/>
              </a:rPr>
              <a:t>”</a:t>
            </a:r>
            <a:r>
              <a:rPr lang="zh-CN" altLang="en-US" sz="1800" dirty="0"/>
              <a:t> 依赖于</a:t>
            </a:r>
            <a:r>
              <a:rPr lang="en-US" altLang="zh-CN" sz="1800" dirty="0"/>
              <a:t>x</a:t>
            </a:r>
            <a:r>
              <a:rPr lang="en-US" altLang="zh-CN" sz="1800" dirty="0">
                <a:latin typeface="Arial"/>
              </a:rPr>
              <a:t>’</a:t>
            </a:r>
            <a:r>
              <a:rPr lang="zh-CN" altLang="en-US" sz="1800" dirty="0"/>
              <a:t>。这个例子中，真子集</a:t>
            </a:r>
            <a:r>
              <a:rPr lang="en-US" altLang="zh-CN" sz="1800" dirty="0" smtClean="0"/>
              <a:t>x</a:t>
            </a:r>
            <a:r>
              <a:rPr lang="zh-CN" altLang="en-US" sz="1800" dirty="0" smtClean="0"/>
              <a:t>为</a:t>
            </a:r>
            <a:r>
              <a:rPr lang="zh-CN" altLang="en-US" sz="1800" dirty="0"/>
              <a:t>空），故该关系满足第二范式。</a:t>
            </a:r>
          </a:p>
        </p:txBody>
      </p:sp>
      <p:graphicFrame>
        <p:nvGraphicFramePr>
          <p:cNvPr id="402435" name="Group 3"/>
          <p:cNvGraphicFramePr>
            <a:graphicFrameLocks noGrp="1"/>
          </p:cNvGraphicFramePr>
          <p:nvPr>
            <p:ph sz="half" idx="2"/>
            <p:extLst>
              <p:ext uri="{D42A27DB-BD31-4B8C-83A1-F6EECF244321}">
                <p14:modId xmlns:p14="http://schemas.microsoft.com/office/powerpoint/2010/main" val="3561600902"/>
              </p:ext>
            </p:extLst>
          </p:nvPr>
        </p:nvGraphicFramePr>
        <p:xfrm>
          <a:off x="3563888" y="4581128"/>
          <a:ext cx="4751387" cy="1711960"/>
        </p:xfrm>
        <a:graphic>
          <a:graphicData uri="http://schemas.openxmlformats.org/drawingml/2006/table">
            <a:tbl>
              <a:tblPr/>
              <a:tblGrid>
                <a:gridCol w="1584325">
                  <a:extLst>
                    <a:ext uri="{9D8B030D-6E8A-4147-A177-3AD203B41FA5}">
                      <a16:colId xmlns:a16="http://schemas.microsoft.com/office/drawing/2014/main" val="20000"/>
                    </a:ext>
                  </a:extLst>
                </a:gridCol>
                <a:gridCol w="1366837">
                  <a:extLst>
                    <a:ext uri="{9D8B030D-6E8A-4147-A177-3AD203B41FA5}">
                      <a16:colId xmlns:a16="http://schemas.microsoft.com/office/drawing/2014/main" val="20001"/>
                    </a:ext>
                  </a:extLst>
                </a:gridCol>
                <a:gridCol w="1800225">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课程名称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教师名称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教师地址</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dirty="0" smtClean="0">
                          <a:ln>
                            <a:noFill/>
                          </a:ln>
                          <a:solidFill>
                            <a:srgbClr val="000066"/>
                          </a:solidFill>
                          <a:effectLst/>
                          <a:latin typeface="Verdana" pitchFamily="34" charset="0"/>
                          <a:ea typeface="宋体" pitchFamily="2" charset="-122"/>
                        </a:rPr>
                        <a:t>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张宏</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文萃路</a:t>
                      </a:r>
                      <a:r>
                        <a:rPr kumimoji="0" lang="en-US" altLang="zh-CN" sz="2200" b="0" i="0" u="none" strike="noStrike" cap="none" normalizeH="0" baseline="0" dirty="0" smtClean="0">
                          <a:ln>
                            <a:noFill/>
                          </a:ln>
                          <a:solidFill>
                            <a:srgbClr val="000066"/>
                          </a:solidFill>
                          <a:effectLst/>
                          <a:latin typeface="Verdana" pitchFamily="34" charset="0"/>
                          <a:ea typeface="宋体" pitchFamily="2" charset="-122"/>
                        </a:rPr>
                        <a:t>13-6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dirty="0" smtClean="0">
                          <a:ln>
                            <a:noFill/>
                          </a:ln>
                          <a:solidFill>
                            <a:srgbClr val="000066"/>
                          </a:solidFill>
                          <a:effectLst/>
                          <a:latin typeface="Verdana" pitchFamily="34" charset="0"/>
                          <a:ea typeface="宋体" pitchFamily="2" charset="-122"/>
                        </a:rPr>
                        <a:t>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李英</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0" i="0" u="none" strike="noStrike" cap="none" normalizeH="0" baseline="0" dirty="0" smtClean="0">
                          <a:ln>
                            <a:noFill/>
                          </a:ln>
                          <a:solidFill>
                            <a:srgbClr val="000066"/>
                          </a:solidFill>
                          <a:effectLst/>
                          <a:latin typeface="Verdana" pitchFamily="34" charset="0"/>
                          <a:ea typeface="宋体" pitchFamily="2" charset="-122"/>
                        </a:rPr>
                        <a:t>热闹路</a:t>
                      </a:r>
                      <a:r>
                        <a:rPr kumimoji="0" lang="en-US" altLang="zh-CN" sz="2200" b="0" i="0" u="none" strike="noStrike" cap="none" normalizeH="0" baseline="0" dirty="0" smtClean="0">
                          <a:ln>
                            <a:noFill/>
                          </a:ln>
                          <a:solidFill>
                            <a:srgbClr val="000066"/>
                          </a:solidFill>
                          <a:effectLst/>
                          <a:latin typeface="Verdana" pitchFamily="34" charset="0"/>
                          <a:ea typeface="宋体" pitchFamily="2" charset="-122"/>
                        </a:rPr>
                        <a:t>11-3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dirty="0" smtClean="0">
                          <a:ln>
                            <a:noFill/>
                          </a:ln>
                          <a:solidFill>
                            <a:srgbClr val="000066"/>
                          </a:solidFill>
                          <a:effectLst/>
                          <a:latin typeface="Arial"/>
                          <a:ea typeface="宋体" pitchFamily="2" charset="-122"/>
                        </a:rPr>
                        <a:t>…</a:t>
                      </a:r>
                      <a:r>
                        <a:rPr kumimoji="0" lang="en-US" altLang="zh-CN" sz="2200" b="0"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2200" b="0" i="0" u="none" strike="noStrike" cap="none" normalizeH="0" baseline="0" dirty="0" smtClean="0">
                          <a:ln>
                            <a:noFill/>
                          </a:ln>
                          <a:solidFill>
                            <a:srgbClr val="000066"/>
                          </a:solidFill>
                          <a:effectLst/>
                          <a:latin typeface="Arial"/>
                          <a:ea typeface="宋体" pitchFamily="2" charset="-122"/>
                        </a:rPr>
                        <a:t>…</a:t>
                      </a:r>
                      <a:endParaRPr kumimoji="0" lang="en-US" altLang="zh-CN" sz="2200" b="0"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0"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0"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1" name="Rectangle 3"/>
          <p:cNvSpPr>
            <a:spLocks noGrp="1" noChangeArrowheads="1"/>
          </p:cNvSpPr>
          <p:nvPr>
            <p:ph type="body" sz="half" idx="1"/>
          </p:nvPr>
        </p:nvSpPr>
        <p:spPr>
          <a:xfrm>
            <a:off x="611188" y="1125538"/>
            <a:ext cx="7848600" cy="5373687"/>
          </a:xfrm>
        </p:spPr>
        <p:txBody>
          <a:bodyPr/>
          <a:lstStyle/>
          <a:p>
            <a:pPr algn="just"/>
            <a:r>
              <a:rPr lang="zh-CN" altLang="en-US" dirty="0"/>
              <a:t>关系模式的规范化</a:t>
            </a:r>
          </a:p>
          <a:p>
            <a:pPr lvl="1" algn="just"/>
            <a:r>
              <a:rPr lang="zh-CN" altLang="en-US" dirty="0"/>
              <a:t>第二范式（</a:t>
            </a:r>
            <a:r>
              <a:rPr lang="en-US" altLang="zh-CN" dirty="0"/>
              <a:t>2NF</a:t>
            </a:r>
            <a:r>
              <a:rPr lang="zh-CN" altLang="en-US" dirty="0"/>
              <a:t>）</a:t>
            </a:r>
            <a:endParaRPr lang="zh-CN" altLang="en-US" sz="2400" dirty="0"/>
          </a:p>
          <a:p>
            <a:pPr lvl="2" algn="just"/>
            <a:r>
              <a:rPr lang="zh-CN" altLang="en-US" sz="2200" dirty="0"/>
              <a:t>例如：下面的关系显然满足第一范式，候选键为（工程号，材料号）， </a:t>
            </a:r>
            <a:r>
              <a:rPr lang="zh-CN" altLang="en-US" sz="2200" dirty="0">
                <a:latin typeface="Arial"/>
              </a:rPr>
              <a:t>“</a:t>
            </a:r>
            <a:r>
              <a:rPr lang="zh-CN" altLang="en-US" sz="2200" dirty="0"/>
              <a:t>开工日期</a:t>
            </a:r>
            <a:r>
              <a:rPr lang="zh-CN" altLang="en-US" sz="2200" dirty="0">
                <a:latin typeface="Arial"/>
              </a:rPr>
              <a:t>”</a:t>
            </a:r>
            <a:r>
              <a:rPr lang="zh-CN" altLang="en-US" sz="2200" dirty="0"/>
              <a:t>属于非主属性，但</a:t>
            </a:r>
            <a:r>
              <a:rPr lang="zh-CN" altLang="en-US" sz="2200" dirty="0">
                <a:latin typeface="Arial"/>
              </a:rPr>
              <a:t>“</a:t>
            </a:r>
            <a:r>
              <a:rPr lang="zh-CN" altLang="en-US" sz="2200" dirty="0"/>
              <a:t>开工日期</a:t>
            </a:r>
            <a:r>
              <a:rPr lang="zh-CN" altLang="en-US" sz="2200" dirty="0">
                <a:latin typeface="Arial"/>
              </a:rPr>
              <a:t>”</a:t>
            </a:r>
            <a:r>
              <a:rPr lang="zh-CN" altLang="en-US" sz="2200" dirty="0"/>
              <a:t>函数依赖于候选键的真子集－</a:t>
            </a:r>
            <a:r>
              <a:rPr lang="zh-CN" altLang="en-US" sz="2200" dirty="0">
                <a:latin typeface="Arial"/>
              </a:rPr>
              <a:t>“</a:t>
            </a:r>
            <a:r>
              <a:rPr lang="zh-CN" altLang="en-US" sz="2200" dirty="0"/>
              <a:t>工程号</a:t>
            </a:r>
            <a:r>
              <a:rPr lang="zh-CN" altLang="en-US" sz="2200" dirty="0">
                <a:latin typeface="Arial"/>
              </a:rPr>
              <a:t>”</a:t>
            </a:r>
            <a:r>
              <a:rPr lang="zh-CN" altLang="en-US" sz="2200" dirty="0"/>
              <a:t>（工程号确定后，只能对应一个开工日期），因此部分依赖于候选键，该关系不满足第二范式。</a:t>
            </a:r>
          </a:p>
        </p:txBody>
      </p:sp>
      <p:graphicFrame>
        <p:nvGraphicFramePr>
          <p:cNvPr id="340000" name="Group 32"/>
          <p:cNvGraphicFramePr>
            <a:graphicFrameLocks noGrp="1"/>
          </p:cNvGraphicFramePr>
          <p:nvPr>
            <p:ph sz="half" idx="2"/>
            <p:extLst>
              <p:ext uri="{D42A27DB-BD31-4B8C-83A1-F6EECF244321}">
                <p14:modId xmlns:p14="http://schemas.microsoft.com/office/powerpoint/2010/main" val="351381132"/>
              </p:ext>
            </p:extLst>
          </p:nvPr>
        </p:nvGraphicFramePr>
        <p:xfrm>
          <a:off x="1187450" y="4077072"/>
          <a:ext cx="7345363" cy="2212976"/>
        </p:xfrm>
        <a:graphic>
          <a:graphicData uri="http://schemas.openxmlformats.org/drawingml/2006/table">
            <a:tbl>
              <a:tblPr/>
              <a:tblGrid>
                <a:gridCol w="1781175">
                  <a:extLst>
                    <a:ext uri="{9D8B030D-6E8A-4147-A177-3AD203B41FA5}">
                      <a16:colId xmlns:a16="http://schemas.microsoft.com/office/drawing/2014/main" val="20000"/>
                    </a:ext>
                  </a:extLst>
                </a:gridCol>
                <a:gridCol w="1782763">
                  <a:extLst>
                    <a:ext uri="{9D8B030D-6E8A-4147-A177-3AD203B41FA5}">
                      <a16:colId xmlns:a16="http://schemas.microsoft.com/office/drawing/2014/main" val="20001"/>
                    </a:ext>
                  </a:extLst>
                </a:gridCol>
                <a:gridCol w="1789112">
                  <a:extLst>
                    <a:ext uri="{9D8B030D-6E8A-4147-A177-3AD203B41FA5}">
                      <a16:colId xmlns:a16="http://schemas.microsoft.com/office/drawing/2014/main" val="20002"/>
                    </a:ext>
                  </a:extLst>
                </a:gridCol>
                <a:gridCol w="1992313">
                  <a:extLst>
                    <a:ext uri="{9D8B030D-6E8A-4147-A177-3AD203B41FA5}">
                      <a16:colId xmlns:a16="http://schemas.microsoft.com/office/drawing/2014/main" val="20003"/>
                    </a:ext>
                  </a:extLst>
                </a:gridCol>
              </a:tblGrid>
              <a:tr h="8286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工程号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材料号</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材料数量</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开工日期</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P1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M1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20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010315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P2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M2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8</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010925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19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P2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M1</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15</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010925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a:xfrm>
            <a:off x="35496" y="2276872"/>
            <a:ext cx="8964488" cy="3600400"/>
          </a:xfrm>
          <a:solidFill>
            <a:srgbClr val="CCFFCC"/>
          </a:solidFill>
        </p:spPr>
        <p:txBody>
          <a:bodyPr/>
          <a:lstStyle/>
          <a:p>
            <a:pPr>
              <a:lnSpc>
                <a:spcPct val="90000"/>
              </a:lnSpc>
              <a:buFont typeface="Wingdings" pitchFamily="2" charset="2"/>
              <a:buNone/>
            </a:pPr>
            <a:r>
              <a:rPr lang="zh-CN" altLang="en-US" sz="2400" dirty="0"/>
              <a:t>在</a:t>
            </a:r>
            <a:r>
              <a:rPr lang="en-US" altLang="zh-CN" sz="2400" dirty="0" smtClean="0"/>
              <a:t>Student(</a:t>
            </a:r>
            <a:r>
              <a:rPr lang="en-US" altLang="zh-CN" sz="2400" dirty="0" err="1" smtClean="0">
                <a:solidFill>
                  <a:srgbClr val="FF0000"/>
                </a:solidFill>
              </a:rPr>
              <a:t>Sno</a:t>
            </a:r>
            <a:r>
              <a:rPr lang="en-US" altLang="zh-CN" sz="2400" dirty="0" err="1" smtClean="0"/>
              <a:t>,Sname,Sdept,</a:t>
            </a:r>
            <a:r>
              <a:rPr lang="en-US" altLang="zh-CN" sz="2400" dirty="0" err="1" smtClean="0">
                <a:solidFill>
                  <a:srgbClr val="FF0000"/>
                </a:solidFill>
              </a:rPr>
              <a:t>Cname</a:t>
            </a:r>
            <a:r>
              <a:rPr lang="en-US" altLang="zh-CN" sz="2400" dirty="0" err="1" smtClean="0"/>
              <a:t>,Mname,Grade</a:t>
            </a:r>
            <a:r>
              <a:rPr lang="en-US" altLang="zh-CN" sz="2400" dirty="0"/>
              <a:t>)</a:t>
            </a:r>
            <a:r>
              <a:rPr lang="zh-CN" altLang="en-US" sz="2400" dirty="0" smtClean="0"/>
              <a:t>中</a:t>
            </a:r>
            <a:endParaRPr lang="zh-CN" altLang="en-US" sz="2400" dirty="0"/>
          </a:p>
          <a:p>
            <a:pPr>
              <a:lnSpc>
                <a:spcPct val="90000"/>
              </a:lnSpc>
              <a:buFont typeface="Wingdings" pitchFamily="2" charset="2"/>
              <a:buNone/>
            </a:pPr>
            <a:endParaRPr lang="en-US" altLang="zh-CN" sz="2400" dirty="0" smtClean="0"/>
          </a:p>
          <a:p>
            <a:pPr>
              <a:lnSpc>
                <a:spcPct val="90000"/>
              </a:lnSpc>
              <a:buFont typeface="Wingdings" pitchFamily="2" charset="2"/>
              <a:buNone/>
            </a:pPr>
            <a:r>
              <a:rPr lang="zh-CN" altLang="en-US" sz="2400" dirty="0" smtClean="0"/>
              <a:t>候选</a:t>
            </a:r>
            <a:r>
              <a:rPr lang="zh-CN" altLang="en-US" sz="2400" dirty="0"/>
              <a:t>键是</a:t>
            </a:r>
            <a:r>
              <a:rPr lang="en-US" altLang="zh-CN" sz="2400" dirty="0"/>
              <a:t>{</a:t>
            </a:r>
            <a:r>
              <a:rPr lang="en-US" altLang="zh-CN" sz="2400" dirty="0" err="1"/>
              <a:t>Sno,Cname</a:t>
            </a:r>
            <a:r>
              <a:rPr lang="en-US" altLang="zh-CN" sz="2400" dirty="0"/>
              <a:t>}</a:t>
            </a:r>
          </a:p>
          <a:p>
            <a:pPr>
              <a:lnSpc>
                <a:spcPct val="90000"/>
              </a:lnSpc>
              <a:buFont typeface="Wingdings" pitchFamily="2" charset="2"/>
              <a:buNone/>
            </a:pPr>
            <a:r>
              <a:rPr lang="zh-CN" altLang="en-US" sz="2400" dirty="0"/>
              <a:t>存在依赖：</a:t>
            </a:r>
            <a:r>
              <a:rPr lang="en-US" altLang="zh-CN" sz="2400" dirty="0" err="1"/>
              <a:t>Sno,Cname→</a:t>
            </a:r>
            <a:r>
              <a:rPr lang="en-US" altLang="zh-CN" sz="2400" dirty="0" err="1" smtClean="0"/>
              <a:t>Sname,Sdept,Mname,Grade</a:t>
            </a:r>
            <a:endParaRPr lang="en-US" altLang="zh-CN" sz="2400" dirty="0"/>
          </a:p>
          <a:p>
            <a:pPr>
              <a:lnSpc>
                <a:spcPct val="90000"/>
              </a:lnSpc>
              <a:buFont typeface="Wingdings" pitchFamily="2" charset="2"/>
              <a:buNone/>
            </a:pPr>
            <a:r>
              <a:rPr lang="en-US" altLang="zh-CN" sz="2400" dirty="0"/>
              <a:t>               </a:t>
            </a:r>
            <a:r>
              <a:rPr lang="en-US" altLang="zh-CN" sz="2400" dirty="0" err="1"/>
              <a:t>Sno→</a:t>
            </a:r>
            <a:r>
              <a:rPr lang="en-US" altLang="zh-CN" sz="2400" dirty="0" err="1" smtClean="0"/>
              <a:t>Sname,Sdept</a:t>
            </a:r>
            <a:r>
              <a:rPr lang="en-US" altLang="zh-CN" sz="2400" dirty="0" smtClean="0"/>
              <a:t>, </a:t>
            </a:r>
            <a:r>
              <a:rPr lang="en-US" altLang="zh-CN" sz="2400" dirty="0" err="1" smtClean="0"/>
              <a:t>Mname</a:t>
            </a:r>
            <a:endParaRPr lang="en-US" altLang="zh-CN" sz="2400" dirty="0"/>
          </a:p>
          <a:p>
            <a:pPr>
              <a:lnSpc>
                <a:spcPct val="90000"/>
              </a:lnSpc>
              <a:buNone/>
            </a:pPr>
            <a:r>
              <a:rPr lang="zh-CN" altLang="en-US" sz="2400" dirty="0" smtClean="0"/>
              <a:t>所以</a:t>
            </a:r>
            <a:r>
              <a:rPr lang="en-US" altLang="zh-CN" sz="2400" dirty="0" err="1" smtClean="0"/>
              <a:t>Sname,Sdept,Mname</a:t>
            </a:r>
            <a:r>
              <a:rPr lang="zh-CN" altLang="en-US" sz="2400" dirty="0" smtClean="0"/>
              <a:t>对键码</a:t>
            </a:r>
            <a:r>
              <a:rPr lang="en-US" altLang="zh-CN" sz="2400" dirty="0"/>
              <a:t>{</a:t>
            </a:r>
            <a:r>
              <a:rPr lang="en-US" altLang="zh-CN" sz="2400" dirty="0" err="1"/>
              <a:t>Sno,Cname</a:t>
            </a:r>
            <a:r>
              <a:rPr lang="en-US" altLang="zh-CN" sz="2400" dirty="0" smtClean="0"/>
              <a:t>}</a:t>
            </a:r>
            <a:r>
              <a:rPr lang="zh-CN" altLang="en-US" sz="2400" dirty="0" smtClean="0"/>
              <a:t>部分依赖</a:t>
            </a:r>
            <a:endParaRPr lang="en-US" altLang="zh-CN" sz="2400" dirty="0" smtClean="0"/>
          </a:p>
          <a:p>
            <a:pPr>
              <a:lnSpc>
                <a:spcPct val="90000"/>
              </a:lnSpc>
              <a:buNone/>
            </a:pPr>
            <a:endParaRPr lang="zh-CN" altLang="en-US" sz="2400" dirty="0" smtClean="0"/>
          </a:p>
          <a:p>
            <a:pPr>
              <a:lnSpc>
                <a:spcPct val="90000"/>
              </a:lnSpc>
              <a:buFont typeface="Wingdings" pitchFamily="2" charset="2"/>
              <a:buNone/>
            </a:pPr>
            <a:r>
              <a:rPr lang="zh-CN" altLang="en-US" sz="2400" dirty="0" smtClean="0"/>
              <a:t>因此</a:t>
            </a:r>
            <a:r>
              <a:rPr lang="en-US" altLang="zh-CN" sz="2400" dirty="0"/>
              <a:t>Student</a:t>
            </a:r>
            <a:r>
              <a:rPr lang="zh-CN" altLang="en-US" sz="2400" dirty="0"/>
              <a:t>不是</a:t>
            </a:r>
            <a:r>
              <a:rPr lang="en-US" altLang="zh-CN" sz="2400" dirty="0"/>
              <a:t>2NF</a:t>
            </a:r>
          </a:p>
        </p:txBody>
      </p:sp>
      <p:sp>
        <p:nvSpPr>
          <p:cNvPr id="342020" name="Rectangle 4"/>
          <p:cNvSpPr>
            <a:spLocks noChangeArrowheads="1"/>
          </p:cNvSpPr>
          <p:nvPr/>
        </p:nvSpPr>
        <p:spPr bwMode="auto">
          <a:xfrm>
            <a:off x="611188" y="1125538"/>
            <a:ext cx="78486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Char char="o"/>
            </a:pPr>
            <a:r>
              <a:rPr lang="zh-CN" altLang="en-US" sz="3200" b="1" dirty="0">
                <a:solidFill>
                  <a:srgbClr val="000066"/>
                </a:solidFill>
              </a:rPr>
              <a:t>关系模式的规范化</a:t>
            </a:r>
          </a:p>
          <a:p>
            <a:pPr marL="908050" lvl="1" indent="-436563" algn="just">
              <a:spcBef>
                <a:spcPct val="20000"/>
              </a:spcBef>
              <a:buClr>
                <a:schemeClr val="accent2"/>
              </a:buClr>
              <a:buFont typeface="Wingdings" pitchFamily="2" charset="2"/>
              <a:buChar char="n"/>
            </a:pPr>
            <a:r>
              <a:rPr lang="zh-CN" altLang="en-US" sz="2800" b="1" dirty="0">
                <a:solidFill>
                  <a:srgbClr val="000066"/>
                </a:solidFill>
              </a:rPr>
              <a:t>第二范式（</a:t>
            </a:r>
            <a:r>
              <a:rPr lang="en-US" altLang="zh-CN" sz="2800" b="1" dirty="0">
                <a:solidFill>
                  <a:srgbClr val="000066"/>
                </a:solidFill>
              </a:rPr>
              <a:t>2NF</a:t>
            </a:r>
            <a:r>
              <a:rPr lang="zh-CN" altLang="en-US" sz="2800" b="1" dirty="0">
                <a:solidFill>
                  <a:srgbClr val="000066"/>
                </a:solidFill>
              </a:rPr>
              <a:t>）</a:t>
            </a:r>
            <a:endParaRPr lang="zh-CN" altLang="en-US" sz="2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2020">
                                            <p:txEl>
                                              <p:pRg st="0" end="0"/>
                                            </p:txEl>
                                          </p:spTgt>
                                        </p:tgtEl>
                                        <p:attrNameLst>
                                          <p:attrName>style.visibility</p:attrName>
                                        </p:attrNameLst>
                                      </p:cBhvr>
                                      <p:to>
                                        <p:strVal val="visible"/>
                                      </p:to>
                                    </p:set>
                                    <p:animEffect transition="in" filter="blinds(horizontal)">
                                      <p:cBhvr>
                                        <p:cTn id="7" dur="500"/>
                                        <p:tgtEl>
                                          <p:spTgt spid="34202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2020">
                                            <p:txEl>
                                              <p:pRg st="1" end="1"/>
                                            </p:txEl>
                                          </p:spTgt>
                                        </p:tgtEl>
                                        <p:attrNameLst>
                                          <p:attrName>style.visibility</p:attrName>
                                        </p:attrNameLst>
                                      </p:cBhvr>
                                      <p:to>
                                        <p:strVal val="visible"/>
                                      </p:to>
                                    </p:set>
                                    <p:animEffect transition="in" filter="blinds(horizontal)">
                                      <p:cBhvr>
                                        <p:cTn id="10" dur="500"/>
                                        <p:tgtEl>
                                          <p:spTgt spid="3420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2019">
                                            <p:txEl>
                                              <p:pRg st="0" end="0"/>
                                            </p:txEl>
                                          </p:spTgt>
                                        </p:tgtEl>
                                        <p:attrNameLst>
                                          <p:attrName>style.visibility</p:attrName>
                                        </p:attrNameLst>
                                      </p:cBhvr>
                                      <p:to>
                                        <p:strVal val="visible"/>
                                      </p:to>
                                    </p:set>
                                    <p:animEffect transition="in" filter="blinds(horizontal)">
                                      <p:cBhvr>
                                        <p:cTn id="15" dur="500"/>
                                        <p:tgtEl>
                                          <p:spTgt spid="34201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42019">
                                            <p:txEl>
                                              <p:pRg st="2" end="2"/>
                                            </p:txEl>
                                          </p:spTgt>
                                        </p:tgtEl>
                                        <p:attrNameLst>
                                          <p:attrName>style.visibility</p:attrName>
                                        </p:attrNameLst>
                                      </p:cBhvr>
                                      <p:to>
                                        <p:strVal val="visible"/>
                                      </p:to>
                                    </p:set>
                                    <p:animEffect transition="in" filter="blinds(horizontal)">
                                      <p:cBhvr>
                                        <p:cTn id="20" dur="500"/>
                                        <p:tgtEl>
                                          <p:spTgt spid="34201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2019">
                                            <p:txEl>
                                              <p:pRg st="3" end="3"/>
                                            </p:txEl>
                                          </p:spTgt>
                                        </p:tgtEl>
                                        <p:attrNameLst>
                                          <p:attrName>style.visibility</p:attrName>
                                        </p:attrNameLst>
                                      </p:cBhvr>
                                      <p:to>
                                        <p:strVal val="visible"/>
                                      </p:to>
                                    </p:set>
                                    <p:animEffect transition="in" filter="blinds(horizontal)">
                                      <p:cBhvr>
                                        <p:cTn id="25" dur="500"/>
                                        <p:tgtEl>
                                          <p:spTgt spid="342019">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42019">
                                            <p:txEl>
                                              <p:pRg st="4" end="4"/>
                                            </p:txEl>
                                          </p:spTgt>
                                        </p:tgtEl>
                                        <p:attrNameLst>
                                          <p:attrName>style.visibility</p:attrName>
                                        </p:attrNameLst>
                                      </p:cBhvr>
                                      <p:to>
                                        <p:strVal val="visible"/>
                                      </p:to>
                                    </p:set>
                                    <p:animEffect transition="in" filter="blinds(horizontal)">
                                      <p:cBhvr>
                                        <p:cTn id="28" dur="500"/>
                                        <p:tgtEl>
                                          <p:spTgt spid="342019">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42019">
                                            <p:txEl>
                                              <p:pRg st="5" end="5"/>
                                            </p:txEl>
                                          </p:spTgt>
                                        </p:tgtEl>
                                        <p:attrNameLst>
                                          <p:attrName>style.visibility</p:attrName>
                                        </p:attrNameLst>
                                      </p:cBhvr>
                                      <p:to>
                                        <p:strVal val="visible"/>
                                      </p:to>
                                    </p:set>
                                    <p:animEffect transition="in" filter="blinds(horizontal)">
                                      <p:cBhvr>
                                        <p:cTn id="31" dur="500"/>
                                        <p:tgtEl>
                                          <p:spTgt spid="342019">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2019">
                                            <p:txEl>
                                              <p:pRg st="7" end="7"/>
                                            </p:txEl>
                                          </p:spTgt>
                                        </p:tgtEl>
                                        <p:attrNameLst>
                                          <p:attrName>style.visibility</p:attrName>
                                        </p:attrNameLst>
                                      </p:cBhvr>
                                      <p:to>
                                        <p:strVal val="visible"/>
                                      </p:to>
                                    </p:set>
                                    <p:animEffect transition="in" filter="blinds(horizontal)">
                                      <p:cBhvr>
                                        <p:cTn id="34" dur="500"/>
                                        <p:tgtEl>
                                          <p:spTgt spid="3420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20"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3" name="Rectangle 3"/>
          <p:cNvSpPr>
            <a:spLocks noGrp="1" noChangeArrowheads="1"/>
          </p:cNvSpPr>
          <p:nvPr>
            <p:ph type="body" idx="1"/>
          </p:nvPr>
        </p:nvSpPr>
        <p:spPr>
          <a:xfrm>
            <a:off x="467544" y="2349499"/>
            <a:ext cx="8424935" cy="4149725"/>
          </a:xfrm>
          <a:solidFill>
            <a:srgbClr val="CCFFCC"/>
          </a:solidFill>
        </p:spPr>
        <p:txBody>
          <a:bodyPr/>
          <a:lstStyle/>
          <a:p>
            <a:pPr>
              <a:lnSpc>
                <a:spcPct val="80000"/>
              </a:lnSpc>
              <a:buFont typeface="Wingdings" pitchFamily="2" charset="2"/>
              <a:buNone/>
            </a:pPr>
            <a:r>
              <a:rPr lang="zh-CN" altLang="en-US" sz="2400" dirty="0"/>
              <a:t>用投影的方法，</a:t>
            </a:r>
            <a:r>
              <a:rPr lang="en-US" altLang="zh-CN" sz="2400" dirty="0"/>
              <a:t>Student</a:t>
            </a:r>
            <a:r>
              <a:rPr lang="zh-CN" altLang="en-US" sz="2400" dirty="0"/>
              <a:t>可以分解为以下两个关系模式</a:t>
            </a:r>
          </a:p>
          <a:p>
            <a:pPr>
              <a:lnSpc>
                <a:spcPct val="80000"/>
              </a:lnSpc>
              <a:buFont typeface="Wingdings" pitchFamily="2" charset="2"/>
              <a:buNone/>
            </a:pPr>
            <a:r>
              <a:rPr lang="zh-CN" altLang="en-US" sz="2400" dirty="0"/>
              <a:t>    </a:t>
            </a:r>
            <a:r>
              <a:rPr lang="en-US" altLang="zh-CN" sz="2400" dirty="0" smtClean="0"/>
              <a:t>Student(</a:t>
            </a:r>
            <a:r>
              <a:rPr lang="en-US" altLang="zh-CN" sz="2400" dirty="0" err="1" smtClean="0"/>
              <a:t>Sno,Sname,Sdept</a:t>
            </a:r>
            <a:r>
              <a:rPr lang="en-US" altLang="zh-CN" sz="2400" dirty="0" smtClean="0"/>
              <a:t>, </a:t>
            </a:r>
            <a:r>
              <a:rPr lang="en-US" altLang="zh-CN" sz="2400" dirty="0" err="1" smtClean="0"/>
              <a:t>Mname</a:t>
            </a:r>
            <a:r>
              <a:rPr lang="en-US" altLang="zh-CN" sz="2400" dirty="0" smtClean="0"/>
              <a:t>)</a:t>
            </a:r>
            <a:endParaRPr lang="en-US" altLang="zh-CN" sz="2400" dirty="0"/>
          </a:p>
          <a:p>
            <a:pPr>
              <a:lnSpc>
                <a:spcPct val="80000"/>
              </a:lnSpc>
              <a:buFont typeface="Wingdings" pitchFamily="2" charset="2"/>
              <a:buNone/>
            </a:pPr>
            <a:r>
              <a:rPr lang="en-US" altLang="zh-CN" sz="2400" dirty="0"/>
              <a:t>    SC(</a:t>
            </a:r>
            <a:r>
              <a:rPr lang="en-US" altLang="zh-CN" sz="2400" dirty="0" err="1"/>
              <a:t>Sno,Cname,Grade</a:t>
            </a:r>
            <a:r>
              <a:rPr lang="en-US" altLang="zh-CN" sz="2400" dirty="0"/>
              <a:t>)</a:t>
            </a:r>
          </a:p>
          <a:p>
            <a:pPr>
              <a:lnSpc>
                <a:spcPct val="80000"/>
              </a:lnSpc>
              <a:buFont typeface="Wingdings" pitchFamily="2" charset="2"/>
              <a:buNone/>
            </a:pPr>
            <a:r>
              <a:rPr lang="zh-CN" altLang="en-US" sz="2400" dirty="0"/>
              <a:t>在</a:t>
            </a:r>
            <a:r>
              <a:rPr lang="en-US" altLang="zh-CN" sz="2400" dirty="0"/>
              <a:t>Student</a:t>
            </a:r>
            <a:r>
              <a:rPr lang="zh-CN" altLang="en-US" sz="2400" dirty="0"/>
              <a:t>中</a:t>
            </a:r>
          </a:p>
          <a:p>
            <a:pPr>
              <a:lnSpc>
                <a:spcPct val="80000"/>
              </a:lnSpc>
              <a:buFont typeface="Wingdings" pitchFamily="2" charset="2"/>
              <a:buNone/>
            </a:pPr>
            <a:r>
              <a:rPr lang="zh-CN" altLang="en-US" sz="2400" dirty="0"/>
              <a:t>       </a:t>
            </a:r>
            <a:r>
              <a:rPr lang="en-US" altLang="zh-CN" sz="2400" dirty="0" err="1"/>
              <a:t>Sno→</a:t>
            </a:r>
            <a:r>
              <a:rPr lang="en-US" altLang="zh-CN" sz="2400" dirty="0" err="1" smtClean="0"/>
              <a:t>Sname,Sdept,Mname</a:t>
            </a:r>
            <a:endParaRPr lang="en-US" altLang="zh-CN" sz="2400" dirty="0"/>
          </a:p>
          <a:p>
            <a:pPr>
              <a:lnSpc>
                <a:spcPct val="80000"/>
              </a:lnSpc>
              <a:buFont typeface="Wingdings" pitchFamily="2" charset="2"/>
              <a:buNone/>
            </a:pPr>
            <a:r>
              <a:rPr lang="en-US" altLang="zh-CN" sz="2400" dirty="0"/>
              <a:t>       </a:t>
            </a:r>
            <a:r>
              <a:rPr lang="en-US" altLang="zh-CN" sz="2400" dirty="0" err="1" smtClean="0"/>
              <a:t>Sname,Sdept</a:t>
            </a:r>
            <a:r>
              <a:rPr lang="en-US" altLang="zh-CN" sz="2400" dirty="0" smtClean="0"/>
              <a:t>, </a:t>
            </a:r>
            <a:r>
              <a:rPr lang="en-US" altLang="zh-CN" sz="2400" dirty="0" err="1" smtClean="0"/>
              <a:t>Mname</a:t>
            </a:r>
            <a:r>
              <a:rPr lang="zh-CN" altLang="en-US" sz="2400" dirty="0" smtClean="0"/>
              <a:t>完全函数依赖</a:t>
            </a:r>
            <a:r>
              <a:rPr lang="zh-CN" altLang="en-US" sz="2400" dirty="0"/>
              <a:t>键码</a:t>
            </a:r>
            <a:r>
              <a:rPr lang="en-US" altLang="zh-CN" sz="2400" dirty="0" err="1"/>
              <a:t>Sno</a:t>
            </a:r>
            <a:endParaRPr lang="en-US" altLang="zh-CN" sz="2400" dirty="0"/>
          </a:p>
          <a:p>
            <a:pPr>
              <a:lnSpc>
                <a:spcPct val="80000"/>
              </a:lnSpc>
              <a:buFont typeface="Wingdings" pitchFamily="2" charset="2"/>
              <a:buNone/>
            </a:pPr>
            <a:r>
              <a:rPr lang="zh-CN" altLang="en-US" sz="2400" dirty="0"/>
              <a:t>在</a:t>
            </a:r>
            <a:r>
              <a:rPr lang="en-US" altLang="zh-CN" sz="2400" dirty="0"/>
              <a:t>SC</a:t>
            </a:r>
            <a:r>
              <a:rPr lang="zh-CN" altLang="en-US" sz="2400" dirty="0"/>
              <a:t>中，</a:t>
            </a:r>
          </a:p>
          <a:p>
            <a:pPr>
              <a:lnSpc>
                <a:spcPct val="80000"/>
              </a:lnSpc>
              <a:buFont typeface="Wingdings" pitchFamily="2" charset="2"/>
              <a:buNone/>
            </a:pPr>
            <a:r>
              <a:rPr lang="zh-CN" altLang="en-US" sz="2400" dirty="0"/>
              <a:t>       键码是</a:t>
            </a:r>
            <a:r>
              <a:rPr lang="en-US" altLang="zh-CN" sz="2400" dirty="0" err="1"/>
              <a:t>Sno,Cname</a:t>
            </a:r>
            <a:r>
              <a:rPr lang="zh-CN" altLang="en-US" sz="2400" dirty="0"/>
              <a:t>，只有一个非主属</a:t>
            </a:r>
            <a:r>
              <a:rPr lang="en-US" altLang="zh-CN" sz="2400" dirty="0"/>
              <a:t>Grade</a:t>
            </a:r>
            <a:r>
              <a:rPr lang="zh-CN" altLang="en-US" sz="2400" dirty="0"/>
              <a:t>，它完全函数依赖于</a:t>
            </a:r>
            <a:r>
              <a:rPr lang="zh-CN" altLang="en-US" sz="2400" dirty="0" smtClean="0"/>
              <a:t>键码</a:t>
            </a:r>
            <a:endParaRPr lang="en-US" altLang="zh-CN" sz="2400" dirty="0" smtClean="0"/>
          </a:p>
          <a:p>
            <a:pPr>
              <a:lnSpc>
                <a:spcPct val="80000"/>
              </a:lnSpc>
              <a:buFont typeface="Wingdings" pitchFamily="2" charset="2"/>
              <a:buNone/>
            </a:pPr>
            <a:endParaRPr lang="zh-CN" altLang="en-US" sz="2400" dirty="0"/>
          </a:p>
          <a:p>
            <a:pPr>
              <a:lnSpc>
                <a:spcPct val="80000"/>
              </a:lnSpc>
              <a:buFont typeface="Wingdings" pitchFamily="2" charset="2"/>
              <a:buNone/>
            </a:pPr>
            <a:r>
              <a:rPr lang="zh-CN" altLang="en-US" sz="2400" dirty="0"/>
              <a:t>所以分解后的关系模式是</a:t>
            </a:r>
            <a:r>
              <a:rPr lang="en-US" altLang="zh-CN" sz="2400" dirty="0"/>
              <a:t>2NF</a:t>
            </a:r>
          </a:p>
          <a:p>
            <a:pPr>
              <a:lnSpc>
                <a:spcPct val="80000"/>
              </a:lnSpc>
            </a:pPr>
            <a:endParaRPr lang="en-US" altLang="zh-CN" sz="2400" dirty="0"/>
          </a:p>
        </p:txBody>
      </p:sp>
      <p:sp>
        <p:nvSpPr>
          <p:cNvPr id="343044" name="Rectangle 4"/>
          <p:cNvSpPr>
            <a:spLocks noChangeArrowheads="1"/>
          </p:cNvSpPr>
          <p:nvPr/>
        </p:nvSpPr>
        <p:spPr bwMode="auto">
          <a:xfrm>
            <a:off x="611188" y="1125538"/>
            <a:ext cx="78486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Char char="o"/>
            </a:pPr>
            <a:r>
              <a:rPr lang="zh-CN" altLang="en-US" sz="3200" b="1" dirty="0">
                <a:solidFill>
                  <a:srgbClr val="000066"/>
                </a:solidFill>
              </a:rPr>
              <a:t>关系模式的规范化</a:t>
            </a:r>
          </a:p>
          <a:p>
            <a:pPr marL="908050" lvl="1" indent="-436563" algn="just">
              <a:spcBef>
                <a:spcPct val="20000"/>
              </a:spcBef>
              <a:buClr>
                <a:schemeClr val="accent2"/>
              </a:buClr>
              <a:buFont typeface="Wingdings" pitchFamily="2" charset="2"/>
              <a:buChar char="n"/>
            </a:pPr>
            <a:r>
              <a:rPr lang="zh-CN" altLang="en-US" sz="2800" b="1" dirty="0">
                <a:solidFill>
                  <a:srgbClr val="000066"/>
                </a:solidFill>
              </a:rPr>
              <a:t>第二范式（</a:t>
            </a:r>
            <a:r>
              <a:rPr lang="en-US" altLang="zh-CN" sz="2800" b="1" dirty="0">
                <a:solidFill>
                  <a:srgbClr val="000066"/>
                </a:solidFill>
              </a:rPr>
              <a:t>2NF</a:t>
            </a:r>
            <a:r>
              <a:rPr lang="zh-CN" altLang="en-US" sz="2800" b="1" dirty="0">
                <a:solidFill>
                  <a:srgbClr val="000066"/>
                </a:solidFill>
              </a:rPr>
              <a:t>）</a:t>
            </a:r>
            <a:endParaRPr lang="zh-CN" altLang="en-US" sz="2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3044">
                                            <p:txEl>
                                              <p:pRg st="0" end="0"/>
                                            </p:txEl>
                                          </p:spTgt>
                                        </p:tgtEl>
                                        <p:attrNameLst>
                                          <p:attrName>style.visibility</p:attrName>
                                        </p:attrNameLst>
                                      </p:cBhvr>
                                      <p:to>
                                        <p:strVal val="visible"/>
                                      </p:to>
                                    </p:set>
                                    <p:animEffect transition="in" filter="blinds(horizontal)">
                                      <p:cBhvr>
                                        <p:cTn id="7" dur="500"/>
                                        <p:tgtEl>
                                          <p:spTgt spid="34304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3044">
                                            <p:txEl>
                                              <p:pRg st="1" end="1"/>
                                            </p:txEl>
                                          </p:spTgt>
                                        </p:tgtEl>
                                        <p:attrNameLst>
                                          <p:attrName>style.visibility</p:attrName>
                                        </p:attrNameLst>
                                      </p:cBhvr>
                                      <p:to>
                                        <p:strVal val="visible"/>
                                      </p:to>
                                    </p:set>
                                    <p:animEffect transition="in" filter="blinds(horizontal)">
                                      <p:cBhvr>
                                        <p:cTn id="10" dur="500"/>
                                        <p:tgtEl>
                                          <p:spTgt spid="34304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3043">
                                            <p:txEl>
                                              <p:pRg st="0" end="0"/>
                                            </p:txEl>
                                          </p:spTgt>
                                        </p:tgtEl>
                                        <p:attrNameLst>
                                          <p:attrName>style.visibility</p:attrName>
                                        </p:attrNameLst>
                                      </p:cBhvr>
                                      <p:to>
                                        <p:strVal val="visible"/>
                                      </p:to>
                                    </p:set>
                                    <p:animEffect transition="in" filter="blinds(horizontal)">
                                      <p:cBhvr>
                                        <p:cTn id="15" dur="500"/>
                                        <p:tgtEl>
                                          <p:spTgt spid="343043">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3043">
                                            <p:txEl>
                                              <p:pRg st="1" end="1"/>
                                            </p:txEl>
                                          </p:spTgt>
                                        </p:tgtEl>
                                        <p:attrNameLst>
                                          <p:attrName>style.visibility</p:attrName>
                                        </p:attrNameLst>
                                      </p:cBhvr>
                                      <p:to>
                                        <p:strVal val="visible"/>
                                      </p:to>
                                    </p:set>
                                    <p:animEffect transition="in" filter="blinds(horizontal)">
                                      <p:cBhvr>
                                        <p:cTn id="18" dur="500"/>
                                        <p:tgtEl>
                                          <p:spTgt spid="343043">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3043">
                                            <p:txEl>
                                              <p:pRg st="2" end="2"/>
                                            </p:txEl>
                                          </p:spTgt>
                                        </p:tgtEl>
                                        <p:attrNameLst>
                                          <p:attrName>style.visibility</p:attrName>
                                        </p:attrNameLst>
                                      </p:cBhvr>
                                      <p:to>
                                        <p:strVal val="visible"/>
                                      </p:to>
                                    </p:set>
                                    <p:animEffect transition="in" filter="blinds(horizontal)">
                                      <p:cBhvr>
                                        <p:cTn id="21" dur="500"/>
                                        <p:tgtEl>
                                          <p:spTgt spid="3430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43043">
                                            <p:txEl>
                                              <p:pRg st="3" end="3"/>
                                            </p:txEl>
                                          </p:spTgt>
                                        </p:tgtEl>
                                        <p:attrNameLst>
                                          <p:attrName>style.visibility</p:attrName>
                                        </p:attrNameLst>
                                      </p:cBhvr>
                                      <p:to>
                                        <p:strVal val="visible"/>
                                      </p:to>
                                    </p:set>
                                    <p:animEffect transition="in" filter="blinds(horizontal)">
                                      <p:cBhvr>
                                        <p:cTn id="26" dur="500"/>
                                        <p:tgtEl>
                                          <p:spTgt spid="343043">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Effect transition="in" filter="blinds(horizontal)">
                                      <p:cBhvr>
                                        <p:cTn id="31" dur="500"/>
                                        <p:tgtEl>
                                          <p:spTgt spid="34304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43043">
                                            <p:txEl>
                                              <p:pRg st="5" end="5"/>
                                            </p:txEl>
                                          </p:spTgt>
                                        </p:tgtEl>
                                        <p:attrNameLst>
                                          <p:attrName>style.visibility</p:attrName>
                                        </p:attrNameLst>
                                      </p:cBhvr>
                                      <p:to>
                                        <p:strVal val="visible"/>
                                      </p:to>
                                    </p:set>
                                    <p:animEffect transition="in" filter="blinds(horizontal)">
                                      <p:cBhvr>
                                        <p:cTn id="34" dur="500"/>
                                        <p:tgtEl>
                                          <p:spTgt spid="343043">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43043">
                                            <p:txEl>
                                              <p:pRg st="6" end="6"/>
                                            </p:txEl>
                                          </p:spTgt>
                                        </p:tgtEl>
                                        <p:attrNameLst>
                                          <p:attrName>style.visibility</p:attrName>
                                        </p:attrNameLst>
                                      </p:cBhvr>
                                      <p:to>
                                        <p:strVal val="visible"/>
                                      </p:to>
                                    </p:set>
                                    <p:animEffect transition="in" filter="blinds(horizontal)">
                                      <p:cBhvr>
                                        <p:cTn id="39" dur="500"/>
                                        <p:tgtEl>
                                          <p:spTgt spid="343043">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43043">
                                            <p:txEl>
                                              <p:pRg st="7" end="7"/>
                                            </p:txEl>
                                          </p:spTgt>
                                        </p:tgtEl>
                                        <p:attrNameLst>
                                          <p:attrName>style.visibility</p:attrName>
                                        </p:attrNameLst>
                                      </p:cBhvr>
                                      <p:to>
                                        <p:strVal val="visible"/>
                                      </p:to>
                                    </p:set>
                                    <p:animEffect transition="in" filter="blinds(horizontal)">
                                      <p:cBhvr>
                                        <p:cTn id="44" dur="500"/>
                                        <p:tgtEl>
                                          <p:spTgt spid="343043">
                                            <p:txEl>
                                              <p:pRg st="7" end="7"/>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343043">
                                            <p:txEl>
                                              <p:pRg st="9" end="9"/>
                                            </p:txEl>
                                          </p:spTgt>
                                        </p:tgtEl>
                                        <p:attrNameLst>
                                          <p:attrName>style.visibility</p:attrName>
                                        </p:attrNameLst>
                                      </p:cBhvr>
                                      <p:to>
                                        <p:strVal val="visible"/>
                                      </p:to>
                                    </p:set>
                                    <p:animEffect transition="in" filter="blinds(horizontal)">
                                      <p:cBhvr>
                                        <p:cTn id="49" dur="500"/>
                                        <p:tgtEl>
                                          <p:spTgt spid="343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4093" name="Group 29"/>
          <p:cNvGraphicFramePr>
            <a:graphicFrameLocks noGrp="1"/>
          </p:cNvGraphicFramePr>
          <p:nvPr>
            <p:ph sz="half" idx="2"/>
            <p:extLst>
              <p:ext uri="{D42A27DB-BD31-4B8C-83A1-F6EECF244321}">
                <p14:modId xmlns:p14="http://schemas.microsoft.com/office/powerpoint/2010/main" val="2223868273"/>
              </p:ext>
            </p:extLst>
          </p:nvPr>
        </p:nvGraphicFramePr>
        <p:xfrm>
          <a:off x="2017712" y="4581128"/>
          <a:ext cx="4892675" cy="1706880"/>
        </p:xfrm>
        <a:graphic>
          <a:graphicData uri="http://schemas.openxmlformats.org/drawingml/2006/table">
            <a:tbl>
              <a:tblPr/>
              <a:tblGrid>
                <a:gridCol w="1631950">
                  <a:extLst>
                    <a:ext uri="{9D8B030D-6E8A-4147-A177-3AD203B41FA5}">
                      <a16:colId xmlns:a16="http://schemas.microsoft.com/office/drawing/2014/main" val="20000"/>
                    </a:ext>
                  </a:extLst>
                </a:gridCol>
                <a:gridCol w="1406525">
                  <a:extLst>
                    <a:ext uri="{9D8B030D-6E8A-4147-A177-3AD203B41FA5}">
                      <a16:colId xmlns:a16="http://schemas.microsoft.com/office/drawing/2014/main" val="20001"/>
                    </a:ext>
                  </a:extLst>
                </a:gridCol>
                <a:gridCol w="1854200">
                  <a:extLst>
                    <a:ext uri="{9D8B030D-6E8A-4147-A177-3AD203B41FA5}">
                      <a16:colId xmlns:a16="http://schemas.microsoft.com/office/drawing/2014/main" val="20002"/>
                    </a:ext>
                  </a:extLst>
                </a:gridCol>
              </a:tblGrid>
              <a:tr h="4079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课程名称</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教师名称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教师地址</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张宏</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文萃路</a:t>
                      </a: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13-6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李英</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dirty="0" smtClean="0">
                          <a:ln>
                            <a:noFill/>
                          </a:ln>
                          <a:solidFill>
                            <a:srgbClr val="000066"/>
                          </a:solidFill>
                          <a:effectLst/>
                          <a:latin typeface="Verdana" pitchFamily="34" charset="0"/>
                          <a:ea typeface="宋体" pitchFamily="2" charset="-122"/>
                        </a:rPr>
                        <a:t>热闹路</a:t>
                      </a: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11-3</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200" b="1" i="0" u="none" strike="noStrike" cap="none" normalizeH="0" baseline="0" dirty="0" smtClean="0">
                          <a:ln>
                            <a:noFill/>
                          </a:ln>
                          <a:solidFill>
                            <a:srgbClr val="000066"/>
                          </a:solidFill>
                          <a:effectLst/>
                          <a:latin typeface="Arial"/>
                          <a:ea typeface="宋体" pitchFamily="2" charset="-122"/>
                        </a:rPr>
                        <a:t>…</a:t>
                      </a:r>
                      <a:r>
                        <a:rPr kumimoji="0" lang="en-US" altLang="zh-CN" sz="22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2200" b="1" i="0" u="none" strike="noStrike" cap="none" normalizeH="0" baseline="0" dirty="0" smtClean="0">
                          <a:ln>
                            <a:noFill/>
                          </a:ln>
                          <a:solidFill>
                            <a:srgbClr val="000066"/>
                          </a:solidFill>
                          <a:effectLst/>
                          <a:latin typeface="Arial"/>
                          <a:ea typeface="宋体" pitchFamily="2" charset="-122"/>
                        </a:rPr>
                        <a:t>…</a:t>
                      </a:r>
                      <a:endParaRPr kumimoji="0" lang="en-US"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2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44091" name="Rectangle 27"/>
          <p:cNvSpPr>
            <a:spLocks noChangeArrowheads="1"/>
          </p:cNvSpPr>
          <p:nvPr/>
        </p:nvSpPr>
        <p:spPr bwMode="auto">
          <a:xfrm>
            <a:off x="539750" y="1052513"/>
            <a:ext cx="7848600"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Char char="o"/>
            </a:pPr>
            <a:r>
              <a:rPr lang="zh-CN" altLang="en-US" sz="3200" b="1" dirty="0">
                <a:solidFill>
                  <a:srgbClr val="000066"/>
                </a:solidFill>
              </a:rPr>
              <a:t>关系模式的规范化</a:t>
            </a:r>
          </a:p>
          <a:p>
            <a:pPr marL="908050" lvl="1" indent="-436563" algn="just">
              <a:spcBef>
                <a:spcPct val="20000"/>
              </a:spcBef>
              <a:buClr>
                <a:schemeClr val="accent2"/>
              </a:buClr>
              <a:buFont typeface="Wingdings" pitchFamily="2" charset="2"/>
              <a:buChar char="n"/>
            </a:pPr>
            <a:r>
              <a:rPr lang="zh-CN" altLang="en-US" sz="2800" b="1" dirty="0">
                <a:solidFill>
                  <a:srgbClr val="000066"/>
                </a:solidFill>
              </a:rPr>
              <a:t>第二范式（</a:t>
            </a:r>
            <a:r>
              <a:rPr lang="en-US" altLang="zh-CN" sz="2800" b="1" dirty="0">
                <a:solidFill>
                  <a:srgbClr val="000066"/>
                </a:solidFill>
              </a:rPr>
              <a:t>2NF</a:t>
            </a:r>
            <a:r>
              <a:rPr lang="zh-CN" altLang="en-US" sz="2800" b="1" dirty="0">
                <a:solidFill>
                  <a:srgbClr val="000066"/>
                </a:solidFill>
              </a:rPr>
              <a:t>）</a:t>
            </a:r>
          </a:p>
          <a:p>
            <a:pPr marL="1304925" lvl="2" indent="-395288" algn="just">
              <a:spcBef>
                <a:spcPct val="20000"/>
              </a:spcBef>
              <a:buClr>
                <a:schemeClr val="accent2"/>
              </a:buClr>
              <a:buFont typeface="Wingdings" pitchFamily="2" charset="2"/>
              <a:buChar char="o"/>
            </a:pPr>
            <a:r>
              <a:rPr lang="zh-CN" altLang="en-US" sz="2400" b="1" dirty="0">
                <a:solidFill>
                  <a:srgbClr val="000066"/>
                </a:solidFill>
              </a:rPr>
              <a:t>满足第二范式的关系仍然可能存在操作异常，例如：</a:t>
            </a:r>
          </a:p>
          <a:p>
            <a:pPr marL="1693863" lvl="3" indent="-387350" algn="just">
              <a:spcBef>
                <a:spcPct val="20000"/>
              </a:spcBef>
              <a:buClr>
                <a:schemeClr val="accent2"/>
              </a:buClr>
              <a:buFont typeface="Wingdings" pitchFamily="2" charset="2"/>
              <a:buChar char="n"/>
            </a:pPr>
            <a:r>
              <a:rPr lang="zh-CN" altLang="en-US" sz="2000" b="1" dirty="0">
                <a:solidFill>
                  <a:srgbClr val="000066"/>
                </a:solidFill>
              </a:rPr>
              <a:t>教师地址在元组中可能出现多次，属于数据冗余；</a:t>
            </a:r>
          </a:p>
          <a:p>
            <a:pPr marL="1693863" lvl="3" indent="-387350" algn="just">
              <a:spcBef>
                <a:spcPct val="20000"/>
              </a:spcBef>
              <a:buClr>
                <a:schemeClr val="accent2"/>
              </a:buClr>
              <a:buFont typeface="Wingdings" pitchFamily="2" charset="2"/>
              <a:buChar char="n"/>
            </a:pPr>
            <a:r>
              <a:rPr lang="zh-CN" altLang="en-US" sz="2000" b="1" dirty="0">
                <a:solidFill>
                  <a:srgbClr val="000066"/>
                </a:solidFill>
              </a:rPr>
              <a:t>如果修改一个教师地址，必须更新所有元组中的地址。</a:t>
            </a:r>
          </a:p>
          <a:p>
            <a:pPr marL="1693863" lvl="3" indent="-387350" algn="just">
              <a:spcBef>
                <a:spcPct val="20000"/>
              </a:spcBef>
              <a:buClr>
                <a:schemeClr val="accent2"/>
              </a:buClr>
              <a:buFont typeface="Wingdings" pitchFamily="2" charset="2"/>
              <a:buChar char="n"/>
            </a:pPr>
            <a:r>
              <a:rPr lang="zh-CN" altLang="en-US" sz="2000" b="1" dirty="0">
                <a:solidFill>
                  <a:srgbClr val="000066"/>
                </a:solidFill>
              </a:rPr>
              <a:t>删除课程时，可能删除教师的有关信息。</a:t>
            </a:r>
          </a:p>
          <a:p>
            <a:pPr marL="1304925" lvl="2" indent="-395288" algn="just">
              <a:spcBef>
                <a:spcPct val="20000"/>
              </a:spcBef>
              <a:buClr>
                <a:schemeClr val="accent2"/>
              </a:buClr>
              <a:buFont typeface="Wingdings" pitchFamily="2" charset="2"/>
              <a:buChar char="o"/>
            </a:pPr>
            <a:r>
              <a:rPr lang="zh-CN" altLang="en-US" sz="2400" b="1" dirty="0">
                <a:solidFill>
                  <a:srgbClr val="000066"/>
                </a:solidFill>
              </a:rPr>
              <a:t>说明满足</a:t>
            </a:r>
            <a:r>
              <a:rPr lang="en-US" altLang="zh-CN" sz="2400" b="1" dirty="0">
                <a:solidFill>
                  <a:srgbClr val="000066"/>
                </a:solidFill>
              </a:rPr>
              <a:t>2NF</a:t>
            </a:r>
            <a:r>
              <a:rPr lang="zh-CN" altLang="en-US" sz="2400" b="1" dirty="0">
                <a:solidFill>
                  <a:srgbClr val="000066"/>
                </a:solidFill>
              </a:rPr>
              <a:t>的关系仍需要满足更高的范式</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5" name="Rectangle 3"/>
          <p:cNvSpPr>
            <a:spLocks noGrp="1" noChangeArrowheads="1"/>
          </p:cNvSpPr>
          <p:nvPr>
            <p:ph type="body" sz="half" idx="1"/>
          </p:nvPr>
        </p:nvSpPr>
        <p:spPr>
          <a:xfrm>
            <a:off x="611188" y="1052513"/>
            <a:ext cx="8532812" cy="5373687"/>
          </a:xfrm>
        </p:spPr>
        <p:txBody>
          <a:bodyPr/>
          <a:lstStyle/>
          <a:p>
            <a:pPr algn="just"/>
            <a:r>
              <a:rPr lang="zh-CN" altLang="en-US" dirty="0"/>
              <a:t>关系模式的规范化</a:t>
            </a:r>
          </a:p>
          <a:p>
            <a:pPr lvl="1" algn="just"/>
            <a:r>
              <a:rPr lang="zh-CN" altLang="en-US" dirty="0"/>
              <a:t>第三范式（</a:t>
            </a:r>
            <a:r>
              <a:rPr lang="en-US" altLang="zh-CN" dirty="0"/>
              <a:t>3NF</a:t>
            </a:r>
            <a:r>
              <a:rPr lang="zh-CN" altLang="en-US" dirty="0"/>
              <a:t>）</a:t>
            </a:r>
          </a:p>
          <a:p>
            <a:pPr lvl="2" algn="just"/>
            <a:r>
              <a:rPr lang="zh-CN" altLang="en-US" dirty="0"/>
              <a:t>传递依赖的定义</a:t>
            </a:r>
          </a:p>
          <a:p>
            <a:pPr lvl="3" algn="just"/>
            <a:r>
              <a:rPr lang="zh-CN" altLang="en-US" dirty="0"/>
              <a:t>在</a:t>
            </a:r>
            <a:r>
              <a:rPr lang="en-US" altLang="zh-CN" dirty="0"/>
              <a:t>R(U)</a:t>
            </a:r>
            <a:r>
              <a:rPr lang="zh-CN" altLang="en-US" dirty="0"/>
              <a:t>中，如果</a:t>
            </a:r>
            <a:r>
              <a:rPr lang="en-US" altLang="zh-CN" dirty="0" err="1"/>
              <a:t>x→y</a:t>
            </a:r>
            <a:r>
              <a:rPr lang="zh-CN" altLang="en-US" dirty="0"/>
              <a:t>，</a:t>
            </a:r>
            <a:r>
              <a:rPr lang="en-US" altLang="zh-CN" dirty="0" err="1"/>
              <a:t>y→x</a:t>
            </a:r>
            <a:r>
              <a:rPr lang="zh-CN" altLang="en-US" dirty="0"/>
              <a:t>，</a:t>
            </a:r>
            <a:r>
              <a:rPr lang="en-US" altLang="zh-CN" dirty="0" err="1"/>
              <a:t>y→z</a:t>
            </a:r>
            <a:r>
              <a:rPr lang="zh-CN" altLang="en-US" dirty="0"/>
              <a:t>，则称</a:t>
            </a:r>
            <a:r>
              <a:rPr lang="en-US" altLang="zh-CN" dirty="0"/>
              <a:t>z</a:t>
            </a:r>
            <a:r>
              <a:rPr lang="zh-CN" altLang="en-US" dirty="0"/>
              <a:t>对</a:t>
            </a:r>
            <a:r>
              <a:rPr lang="en-US" altLang="zh-CN" dirty="0"/>
              <a:t>x</a:t>
            </a:r>
            <a:r>
              <a:rPr lang="zh-CN" altLang="en-US" dirty="0"/>
              <a:t>传递函数依赖</a:t>
            </a:r>
            <a:r>
              <a:rPr lang="zh-CN" altLang="en-US" sz="1800" dirty="0"/>
              <a:t>。</a:t>
            </a:r>
          </a:p>
          <a:p>
            <a:pPr lvl="2"/>
            <a:r>
              <a:rPr lang="zh-CN" altLang="en-US" sz="2000" dirty="0"/>
              <a:t>例如，下面的关系</a:t>
            </a:r>
            <a:r>
              <a:rPr lang="zh-CN" altLang="en-US" sz="2000" dirty="0" smtClean="0"/>
              <a:t>中，</a:t>
            </a:r>
            <a:r>
              <a:rPr lang="zh-CN" altLang="en-US" sz="2000" dirty="0" smtClean="0">
                <a:latin typeface="Arial"/>
              </a:rPr>
              <a:t>“</a:t>
            </a:r>
            <a:r>
              <a:rPr lang="zh-CN" altLang="en-US" sz="2000" dirty="0" smtClean="0"/>
              <a:t>学号</a:t>
            </a:r>
            <a:r>
              <a:rPr lang="zh-CN" altLang="en-US" sz="2000" dirty="0" smtClean="0">
                <a:latin typeface="Arial"/>
              </a:rPr>
              <a:t>”</a:t>
            </a:r>
            <a:r>
              <a:rPr lang="zh-CN" altLang="en-US" sz="2000" dirty="0"/>
              <a:t>函数决定</a:t>
            </a:r>
            <a:r>
              <a:rPr lang="zh-CN" altLang="en-US" sz="2000" dirty="0">
                <a:latin typeface="Arial"/>
              </a:rPr>
              <a:t>“</a:t>
            </a:r>
            <a:r>
              <a:rPr lang="zh-CN" altLang="en-US" sz="2000" dirty="0"/>
              <a:t>系别</a:t>
            </a:r>
            <a:r>
              <a:rPr lang="zh-CN" altLang="en-US" sz="2000" dirty="0">
                <a:latin typeface="Arial"/>
              </a:rPr>
              <a:t>”</a:t>
            </a:r>
            <a:r>
              <a:rPr lang="zh-CN" altLang="en-US" sz="2000" dirty="0" smtClean="0"/>
              <a:t>，</a:t>
            </a:r>
            <a:r>
              <a:rPr lang="zh-CN" altLang="en-US" sz="2000" dirty="0" smtClean="0">
                <a:latin typeface="Arial"/>
              </a:rPr>
              <a:t>“</a:t>
            </a:r>
            <a:r>
              <a:rPr lang="zh-CN" altLang="en-US" sz="2000" dirty="0" smtClean="0"/>
              <a:t>系别</a:t>
            </a:r>
            <a:r>
              <a:rPr lang="zh-CN" altLang="en-US" sz="2000" dirty="0" smtClean="0">
                <a:latin typeface="Arial"/>
              </a:rPr>
              <a:t>”</a:t>
            </a:r>
            <a:r>
              <a:rPr lang="zh-CN" altLang="en-US" sz="2000" dirty="0" smtClean="0"/>
              <a:t> </a:t>
            </a:r>
            <a:r>
              <a:rPr lang="zh-CN" altLang="en-US" sz="2000" dirty="0"/>
              <a:t>不能函数决定 </a:t>
            </a:r>
            <a:r>
              <a:rPr lang="zh-CN" altLang="en-US" sz="2000" dirty="0" smtClean="0">
                <a:latin typeface="Arial"/>
              </a:rPr>
              <a:t>“</a:t>
            </a:r>
            <a:r>
              <a:rPr lang="zh-CN" altLang="en-US" sz="2000" dirty="0" smtClean="0"/>
              <a:t>学号</a:t>
            </a:r>
            <a:r>
              <a:rPr lang="zh-CN" altLang="en-US" sz="2000" dirty="0" smtClean="0">
                <a:latin typeface="Arial"/>
              </a:rPr>
              <a:t>”</a:t>
            </a:r>
            <a:r>
              <a:rPr lang="zh-CN" altLang="en-US" sz="2000" dirty="0" smtClean="0"/>
              <a:t>；</a:t>
            </a:r>
            <a:r>
              <a:rPr lang="zh-CN" altLang="en-US" sz="2000" dirty="0"/>
              <a:t>而</a:t>
            </a:r>
            <a:r>
              <a:rPr lang="zh-CN" altLang="en-US" sz="2000" dirty="0">
                <a:latin typeface="Arial"/>
              </a:rPr>
              <a:t>“</a:t>
            </a:r>
            <a:r>
              <a:rPr lang="zh-CN" altLang="en-US" sz="2000" dirty="0"/>
              <a:t>系别</a:t>
            </a:r>
            <a:r>
              <a:rPr lang="zh-CN" altLang="en-US" sz="2000" dirty="0">
                <a:latin typeface="Arial"/>
              </a:rPr>
              <a:t>”</a:t>
            </a:r>
            <a:r>
              <a:rPr lang="zh-CN" altLang="en-US" sz="2000" dirty="0"/>
              <a:t>还函数决定</a:t>
            </a:r>
            <a:r>
              <a:rPr lang="zh-CN" altLang="en-US" sz="2000" dirty="0" smtClean="0">
                <a:latin typeface="Arial"/>
              </a:rPr>
              <a:t>“</a:t>
            </a:r>
            <a:r>
              <a:rPr lang="zh-CN" altLang="en-US" sz="2000" dirty="0" smtClean="0"/>
              <a:t>宿舍楼</a:t>
            </a:r>
            <a:r>
              <a:rPr lang="zh-CN" altLang="en-US" sz="2000" dirty="0" smtClean="0">
                <a:latin typeface="Arial"/>
              </a:rPr>
              <a:t>”</a:t>
            </a:r>
            <a:r>
              <a:rPr lang="zh-CN" altLang="en-US" sz="2000" dirty="0" smtClean="0"/>
              <a:t>。 </a:t>
            </a:r>
            <a:r>
              <a:rPr lang="zh-CN" altLang="en-US" sz="2000" dirty="0"/>
              <a:t>因此，</a:t>
            </a:r>
            <a:r>
              <a:rPr lang="zh-CN" altLang="en-US" sz="2000" dirty="0">
                <a:latin typeface="Arial"/>
              </a:rPr>
              <a:t>“</a:t>
            </a:r>
            <a:r>
              <a:rPr lang="zh-CN" altLang="en-US" sz="2000" dirty="0"/>
              <a:t>宿舍楼</a:t>
            </a:r>
            <a:r>
              <a:rPr lang="zh-CN" altLang="en-US" sz="2000" dirty="0">
                <a:latin typeface="Arial"/>
              </a:rPr>
              <a:t>”</a:t>
            </a:r>
            <a:r>
              <a:rPr lang="zh-CN" altLang="en-US" sz="2000" dirty="0"/>
              <a:t>对</a:t>
            </a:r>
            <a:r>
              <a:rPr lang="zh-CN" altLang="en-US" sz="2000" dirty="0">
                <a:latin typeface="Arial"/>
              </a:rPr>
              <a:t>“</a:t>
            </a:r>
            <a:r>
              <a:rPr lang="zh-CN" altLang="en-US" sz="2000" dirty="0"/>
              <a:t>学号</a:t>
            </a:r>
            <a:r>
              <a:rPr lang="zh-CN" altLang="en-US" sz="2000" dirty="0">
                <a:latin typeface="Arial"/>
              </a:rPr>
              <a:t>”</a:t>
            </a:r>
            <a:r>
              <a:rPr lang="zh-CN" altLang="en-US" sz="2000" dirty="0"/>
              <a:t>传递函数依赖。</a:t>
            </a:r>
          </a:p>
        </p:txBody>
      </p:sp>
      <p:graphicFrame>
        <p:nvGraphicFramePr>
          <p:cNvPr id="346116" name="Group 4"/>
          <p:cNvGraphicFramePr>
            <a:graphicFrameLocks noGrp="1"/>
          </p:cNvGraphicFramePr>
          <p:nvPr>
            <p:ph sz="half" idx="2"/>
            <p:extLst>
              <p:ext uri="{D42A27DB-BD31-4B8C-83A1-F6EECF244321}">
                <p14:modId xmlns:p14="http://schemas.microsoft.com/office/powerpoint/2010/main" val="2703335950"/>
              </p:ext>
            </p:extLst>
          </p:nvPr>
        </p:nvGraphicFramePr>
        <p:xfrm>
          <a:off x="2599373" y="4292600"/>
          <a:ext cx="3945255" cy="1981200"/>
        </p:xfrm>
        <a:graphic>
          <a:graphicData uri="http://schemas.openxmlformats.org/drawingml/2006/table">
            <a:tbl>
              <a:tblPr/>
              <a:tblGrid>
                <a:gridCol w="1476375">
                  <a:extLst>
                    <a:ext uri="{9D8B030D-6E8A-4147-A177-3AD203B41FA5}">
                      <a16:colId xmlns:a16="http://schemas.microsoft.com/office/drawing/2014/main" val="20000"/>
                    </a:ext>
                  </a:extLst>
                </a:gridCol>
                <a:gridCol w="1431925">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系别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宿舍楼</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056</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057</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46142" name="Line 30"/>
          <p:cNvSpPr>
            <a:spLocks noChangeShapeType="1"/>
          </p:cNvSpPr>
          <p:nvPr/>
        </p:nvSpPr>
        <p:spPr bwMode="auto">
          <a:xfrm flipH="1">
            <a:off x="5425048" y="2667392"/>
            <a:ext cx="143569" cy="144462"/>
          </a:xfrm>
          <a:prstGeom prst="line">
            <a:avLst/>
          </a:prstGeom>
          <a:noFill/>
          <a:ln w="28575">
            <a:solidFill>
              <a:schemeClr val="accent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63" name="Rectangle 3"/>
          <p:cNvSpPr>
            <a:spLocks noGrp="1" noChangeArrowheads="1"/>
          </p:cNvSpPr>
          <p:nvPr>
            <p:ph type="body" sz="half" idx="1"/>
          </p:nvPr>
        </p:nvSpPr>
        <p:spPr>
          <a:xfrm>
            <a:off x="539750" y="1052513"/>
            <a:ext cx="8208963" cy="5373687"/>
          </a:xfrm>
        </p:spPr>
        <p:txBody>
          <a:bodyPr/>
          <a:lstStyle/>
          <a:p>
            <a:pPr algn="just"/>
            <a:r>
              <a:rPr lang="zh-CN" altLang="en-US" dirty="0"/>
              <a:t>关系模式的规范化</a:t>
            </a:r>
          </a:p>
          <a:p>
            <a:pPr lvl="1" algn="just"/>
            <a:r>
              <a:rPr lang="zh-CN" altLang="en-US" dirty="0"/>
              <a:t>第三范式（</a:t>
            </a:r>
            <a:r>
              <a:rPr lang="en-US" altLang="zh-CN" dirty="0"/>
              <a:t>3NF</a:t>
            </a:r>
            <a:r>
              <a:rPr lang="zh-CN" altLang="en-US" dirty="0"/>
              <a:t>）</a:t>
            </a:r>
            <a:endParaRPr lang="zh-CN" altLang="en-US" sz="2400" dirty="0"/>
          </a:p>
          <a:p>
            <a:pPr lvl="2" algn="just"/>
            <a:r>
              <a:rPr lang="zh-CN" altLang="en-US" dirty="0"/>
              <a:t>第三范式的定义</a:t>
            </a:r>
          </a:p>
          <a:p>
            <a:pPr lvl="3" algn="just"/>
            <a:r>
              <a:rPr lang="zh-CN" altLang="en-US" dirty="0"/>
              <a:t>关系模式</a:t>
            </a:r>
            <a:r>
              <a:rPr lang="en-US" altLang="zh-CN" dirty="0"/>
              <a:t>R</a:t>
            </a:r>
            <a:r>
              <a:rPr lang="zh-CN" altLang="en-US" dirty="0"/>
              <a:t>满足第二范式，且</a:t>
            </a:r>
            <a:r>
              <a:rPr lang="en-US" altLang="zh-CN" dirty="0"/>
              <a:t>R</a:t>
            </a:r>
            <a:r>
              <a:rPr lang="zh-CN" altLang="en-US" dirty="0"/>
              <a:t>的任何一个</a:t>
            </a:r>
            <a:r>
              <a:rPr lang="zh-CN" altLang="en-US" dirty="0">
                <a:solidFill>
                  <a:srgbClr val="FF0000"/>
                </a:solidFill>
              </a:rPr>
              <a:t>非主属性</a:t>
            </a:r>
            <a:r>
              <a:rPr lang="zh-CN" altLang="en-US" dirty="0"/>
              <a:t>都不传递依赖于任何候选键，则</a:t>
            </a:r>
            <a:r>
              <a:rPr lang="en-US" altLang="zh-CN" dirty="0"/>
              <a:t>R</a:t>
            </a:r>
            <a:r>
              <a:rPr lang="zh-CN" altLang="en-US" dirty="0"/>
              <a:t>满足第三范式。</a:t>
            </a:r>
          </a:p>
          <a:p>
            <a:pPr lvl="2" algn="just"/>
            <a:r>
              <a:rPr lang="zh-CN" altLang="en-US" dirty="0"/>
              <a:t>例如，下面的关系中，候选键为</a:t>
            </a:r>
            <a:r>
              <a:rPr lang="zh-CN" altLang="en-US" dirty="0">
                <a:latin typeface="Arial"/>
              </a:rPr>
              <a:t>“</a:t>
            </a:r>
            <a:r>
              <a:rPr lang="zh-CN" altLang="en-US" dirty="0"/>
              <a:t>学号</a:t>
            </a:r>
            <a:r>
              <a:rPr lang="zh-CN" altLang="en-US" dirty="0">
                <a:latin typeface="Arial"/>
              </a:rPr>
              <a:t>”</a:t>
            </a:r>
            <a:r>
              <a:rPr lang="zh-CN" altLang="en-US" dirty="0"/>
              <a:t>，非主属性</a:t>
            </a:r>
            <a:r>
              <a:rPr lang="zh-CN" altLang="en-US" dirty="0">
                <a:latin typeface="Arial"/>
              </a:rPr>
              <a:t>“</a:t>
            </a:r>
            <a:r>
              <a:rPr lang="zh-CN" altLang="en-US" dirty="0"/>
              <a:t>宿舍楼</a:t>
            </a:r>
            <a:r>
              <a:rPr lang="zh-CN" altLang="en-US" dirty="0">
                <a:latin typeface="Arial"/>
              </a:rPr>
              <a:t>”</a:t>
            </a:r>
            <a:r>
              <a:rPr lang="zh-CN" altLang="en-US" dirty="0"/>
              <a:t>对候选键传递函数依赖，因此该关系不满足第三范式。</a:t>
            </a:r>
          </a:p>
        </p:txBody>
      </p:sp>
      <p:graphicFrame>
        <p:nvGraphicFramePr>
          <p:cNvPr id="348164" name="Group 4"/>
          <p:cNvGraphicFramePr>
            <a:graphicFrameLocks noGrp="1"/>
          </p:cNvGraphicFramePr>
          <p:nvPr>
            <p:ph sz="half" idx="2"/>
            <p:extLst>
              <p:ext uri="{D42A27DB-BD31-4B8C-83A1-F6EECF244321}">
                <p14:modId xmlns:p14="http://schemas.microsoft.com/office/powerpoint/2010/main" val="1798379010"/>
              </p:ext>
            </p:extLst>
          </p:nvPr>
        </p:nvGraphicFramePr>
        <p:xfrm>
          <a:off x="2599373" y="4365625"/>
          <a:ext cx="3945255" cy="1981200"/>
        </p:xfrm>
        <a:graphic>
          <a:graphicData uri="http://schemas.openxmlformats.org/drawingml/2006/table">
            <a:tbl>
              <a:tblPr/>
              <a:tblGrid>
                <a:gridCol w="1476375">
                  <a:extLst>
                    <a:ext uri="{9D8B030D-6E8A-4147-A177-3AD203B41FA5}">
                      <a16:colId xmlns:a16="http://schemas.microsoft.com/office/drawing/2014/main" val="20000"/>
                    </a:ext>
                  </a:extLst>
                </a:gridCol>
                <a:gridCol w="1431925">
                  <a:extLst>
                    <a:ext uri="{9D8B030D-6E8A-4147-A177-3AD203B41FA5}">
                      <a16:colId xmlns:a16="http://schemas.microsoft.com/office/drawing/2014/main" val="20001"/>
                    </a:ext>
                  </a:extLst>
                </a:gridCol>
                <a:gridCol w="1036955">
                  <a:extLst>
                    <a:ext uri="{9D8B030D-6E8A-4147-A177-3AD203B41FA5}">
                      <a16:colId xmlns:a16="http://schemas.microsoft.com/office/drawing/2014/main" val="20002"/>
                    </a:ext>
                  </a:extLst>
                </a:gridCol>
              </a:tblGrid>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系别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宿舍楼</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2889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机械学院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机械学院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056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信息学院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057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信息学院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755650" y="2204864"/>
            <a:ext cx="8064500" cy="3960440"/>
          </a:xfrm>
          <a:solidFill>
            <a:srgbClr val="CCFFCC"/>
          </a:solidFill>
        </p:spPr>
        <p:txBody>
          <a:bodyPr/>
          <a:lstStyle/>
          <a:p>
            <a:pPr>
              <a:lnSpc>
                <a:spcPct val="80000"/>
              </a:lnSpc>
              <a:buFont typeface="Wingdings" pitchFamily="2" charset="2"/>
              <a:buNone/>
            </a:pPr>
            <a:r>
              <a:rPr lang="zh-CN" altLang="en-US" sz="2400" dirty="0"/>
              <a:t>对于：</a:t>
            </a:r>
          </a:p>
          <a:p>
            <a:pPr>
              <a:lnSpc>
                <a:spcPct val="80000"/>
              </a:lnSpc>
              <a:buFont typeface="Wingdings" pitchFamily="2" charset="2"/>
              <a:buNone/>
            </a:pPr>
            <a:r>
              <a:rPr lang="zh-CN" altLang="en-US" sz="2400" dirty="0"/>
              <a:t>   </a:t>
            </a:r>
            <a:r>
              <a:rPr lang="en-US" altLang="zh-CN" sz="2400" dirty="0"/>
              <a:t>Student(</a:t>
            </a:r>
            <a:r>
              <a:rPr lang="en-US" altLang="zh-CN" sz="2400" dirty="0" err="1"/>
              <a:t>Sno,Sname,Sdept,Mname</a:t>
            </a:r>
            <a:r>
              <a:rPr lang="en-US" altLang="zh-CN" sz="2400" dirty="0"/>
              <a:t>)</a:t>
            </a:r>
          </a:p>
          <a:p>
            <a:pPr>
              <a:lnSpc>
                <a:spcPct val="80000"/>
              </a:lnSpc>
              <a:buFont typeface="Wingdings" pitchFamily="2" charset="2"/>
              <a:buNone/>
            </a:pPr>
            <a:r>
              <a:rPr lang="en-US" altLang="zh-CN" sz="2400" dirty="0"/>
              <a:t>   SC(</a:t>
            </a:r>
            <a:r>
              <a:rPr lang="en-US" altLang="zh-CN" sz="2400" dirty="0" err="1"/>
              <a:t>Sno,Cname,Grade</a:t>
            </a:r>
            <a:r>
              <a:rPr lang="en-US" altLang="zh-CN" sz="2400" dirty="0"/>
              <a:t>)</a:t>
            </a:r>
          </a:p>
          <a:p>
            <a:pPr>
              <a:lnSpc>
                <a:spcPct val="80000"/>
              </a:lnSpc>
              <a:buFont typeface="Wingdings" pitchFamily="2" charset="2"/>
              <a:buNone/>
            </a:pPr>
            <a:r>
              <a:rPr lang="zh-CN" altLang="en-US" sz="2400" dirty="0"/>
              <a:t>是</a:t>
            </a:r>
            <a:r>
              <a:rPr lang="en-US" altLang="zh-CN" sz="2400" dirty="0"/>
              <a:t>2NF</a:t>
            </a:r>
            <a:r>
              <a:rPr lang="zh-CN" altLang="en-US" sz="2400" dirty="0"/>
              <a:t>不是</a:t>
            </a:r>
            <a:r>
              <a:rPr lang="en-US" altLang="zh-CN" sz="2400" dirty="0"/>
              <a:t>3NF</a:t>
            </a:r>
            <a:r>
              <a:rPr lang="zh-CN" altLang="en-US" sz="2400" dirty="0"/>
              <a:t>。</a:t>
            </a:r>
          </a:p>
          <a:p>
            <a:pPr>
              <a:lnSpc>
                <a:spcPct val="80000"/>
              </a:lnSpc>
              <a:buFont typeface="Wingdings" pitchFamily="2" charset="2"/>
              <a:buNone/>
            </a:pPr>
            <a:r>
              <a:rPr lang="zh-CN" altLang="en-US" sz="2400" dirty="0"/>
              <a:t>因为：</a:t>
            </a:r>
          </a:p>
          <a:p>
            <a:pPr>
              <a:buFont typeface="Wingdings" pitchFamily="2" charset="2"/>
              <a:buNone/>
            </a:pPr>
            <a:r>
              <a:rPr lang="en-US" altLang="zh-CN" sz="2400" dirty="0"/>
              <a:t>	</a:t>
            </a:r>
            <a:r>
              <a:rPr lang="zh-CN" altLang="en-US" sz="2400" dirty="0" smtClean="0"/>
              <a:t>在</a:t>
            </a:r>
            <a:r>
              <a:rPr lang="en-US" altLang="zh-CN" sz="2400" dirty="0"/>
              <a:t>Student</a:t>
            </a:r>
            <a:r>
              <a:rPr lang="zh-CN" altLang="en-US" sz="2400" dirty="0"/>
              <a:t>中</a:t>
            </a:r>
            <a:r>
              <a:rPr lang="en-US" altLang="zh-CN" sz="2400" dirty="0" err="1"/>
              <a:t>Sno</a:t>
            </a:r>
            <a:r>
              <a:rPr lang="zh-CN" altLang="en-US" sz="2400" dirty="0"/>
              <a:t>是键码，存在依赖</a:t>
            </a:r>
            <a:r>
              <a:rPr lang="zh-CN" altLang="en-US" sz="2400" dirty="0" smtClean="0"/>
              <a:t>：</a:t>
            </a:r>
            <a:endParaRPr lang="en-US" altLang="zh-CN" sz="2400" dirty="0" smtClean="0"/>
          </a:p>
          <a:p>
            <a:pPr>
              <a:buFont typeface="Wingdings" pitchFamily="2" charset="2"/>
              <a:buNone/>
            </a:pPr>
            <a:r>
              <a:rPr lang="en-US" altLang="zh-CN" sz="2400" dirty="0"/>
              <a:t>	</a:t>
            </a:r>
            <a:r>
              <a:rPr lang="en-US" altLang="zh-CN" sz="2400" dirty="0" err="1" smtClean="0"/>
              <a:t>Sno→Sname,Sno→Sdept,Sno→Mname</a:t>
            </a:r>
            <a:r>
              <a:rPr lang="en-US" altLang="zh-CN" sz="2400" dirty="0" smtClean="0"/>
              <a:t>,</a:t>
            </a:r>
          </a:p>
          <a:p>
            <a:pPr>
              <a:buFont typeface="Wingdings" pitchFamily="2" charset="2"/>
              <a:buNone/>
            </a:pPr>
            <a:r>
              <a:rPr lang="en-US" altLang="zh-CN" sz="2400" dirty="0"/>
              <a:t>	</a:t>
            </a:r>
            <a:r>
              <a:rPr lang="en-US" altLang="zh-CN" sz="2400" dirty="0" err="1" smtClean="0"/>
              <a:t>Sdept</a:t>
            </a:r>
            <a:r>
              <a:rPr lang="en-US" altLang="zh-CN" sz="2400" dirty="0" err="1"/>
              <a:t>→Mname</a:t>
            </a:r>
            <a:endParaRPr lang="en-US" altLang="zh-CN" sz="2400" dirty="0"/>
          </a:p>
          <a:p>
            <a:pPr>
              <a:buFont typeface="Wingdings" pitchFamily="2" charset="2"/>
              <a:buNone/>
            </a:pPr>
            <a:r>
              <a:rPr lang="en-US" altLang="zh-CN" sz="2400" dirty="0"/>
              <a:t>    </a:t>
            </a:r>
            <a:r>
              <a:rPr lang="zh-CN" altLang="en-US" sz="2400" dirty="0"/>
              <a:t>其中非主属性</a:t>
            </a:r>
            <a:r>
              <a:rPr lang="en-US" altLang="zh-CN" sz="2400" dirty="0" err="1"/>
              <a:t>Mname</a:t>
            </a:r>
            <a:r>
              <a:rPr lang="zh-CN" altLang="en-US" sz="2400" dirty="0"/>
              <a:t>依赖于非主属性</a:t>
            </a:r>
            <a:r>
              <a:rPr lang="en-US" altLang="zh-CN" sz="2400" dirty="0" err="1"/>
              <a:t>Sdept</a:t>
            </a:r>
            <a:r>
              <a:rPr lang="zh-CN" altLang="en-US" sz="2400" dirty="0"/>
              <a:t>或者说</a:t>
            </a:r>
            <a:r>
              <a:rPr lang="en-US" altLang="zh-CN" sz="2400" dirty="0" err="1"/>
              <a:t>Mname</a:t>
            </a:r>
            <a:r>
              <a:rPr lang="zh-CN" altLang="en-US" sz="2400" dirty="0"/>
              <a:t>传递依赖于键码</a:t>
            </a:r>
            <a:r>
              <a:rPr lang="en-US" altLang="zh-CN" sz="2400" dirty="0" err="1"/>
              <a:t>Sno</a:t>
            </a:r>
            <a:r>
              <a:rPr lang="zh-CN" altLang="en-US" sz="2400" dirty="0"/>
              <a:t>。</a:t>
            </a:r>
          </a:p>
          <a:p>
            <a:pPr>
              <a:lnSpc>
                <a:spcPct val="80000"/>
              </a:lnSpc>
              <a:buFont typeface="Wingdings" pitchFamily="2" charset="2"/>
              <a:buNone/>
            </a:pPr>
            <a:endParaRPr lang="en-US" altLang="zh-CN" sz="2400" dirty="0"/>
          </a:p>
        </p:txBody>
      </p:sp>
      <p:sp>
        <p:nvSpPr>
          <p:cNvPr id="350212" name="Rectangle 4"/>
          <p:cNvSpPr>
            <a:spLocks noChangeArrowheads="1"/>
          </p:cNvSpPr>
          <p:nvPr/>
        </p:nvSpPr>
        <p:spPr bwMode="auto">
          <a:xfrm>
            <a:off x="539750" y="1052513"/>
            <a:ext cx="8208963"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Char char="o"/>
            </a:pPr>
            <a:r>
              <a:rPr lang="zh-CN" altLang="en-US" sz="3200" b="1" dirty="0">
                <a:solidFill>
                  <a:srgbClr val="000066"/>
                </a:solidFill>
              </a:rPr>
              <a:t>关系模式的规范化</a:t>
            </a:r>
          </a:p>
          <a:p>
            <a:pPr marL="908050" lvl="1" indent="-436563" algn="just">
              <a:spcBef>
                <a:spcPct val="20000"/>
              </a:spcBef>
              <a:buClr>
                <a:schemeClr val="accent2"/>
              </a:buClr>
              <a:buFont typeface="Wingdings" pitchFamily="2" charset="2"/>
              <a:buChar char="n"/>
            </a:pPr>
            <a:r>
              <a:rPr lang="zh-CN" altLang="en-US" sz="2800" b="1" dirty="0">
                <a:solidFill>
                  <a:srgbClr val="000066"/>
                </a:solidFill>
              </a:rPr>
              <a:t>第三范式（</a:t>
            </a:r>
            <a:r>
              <a:rPr lang="en-US" altLang="zh-CN" sz="2800" b="1" dirty="0">
                <a:solidFill>
                  <a:srgbClr val="000066"/>
                </a:solidFill>
              </a:rPr>
              <a:t>3NF</a:t>
            </a:r>
            <a:r>
              <a:rPr lang="zh-CN" altLang="en-US" sz="2800" b="1" dirty="0">
                <a:solidFill>
                  <a:srgbClr val="000066"/>
                </a:solidFill>
              </a:rPr>
              <a:t>）</a:t>
            </a:r>
            <a:endParaRPr lang="zh-CN" altLang="en-US" sz="2400" b="1" dirty="0">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0211">
                                            <p:txEl>
                                              <p:pRg st="5" end="5"/>
                                            </p:txEl>
                                          </p:spTgt>
                                        </p:tgtEl>
                                        <p:attrNameLst>
                                          <p:attrName>style.visibility</p:attrName>
                                        </p:attrNameLst>
                                      </p:cBhvr>
                                      <p:to>
                                        <p:strVal val="visible"/>
                                      </p:to>
                                    </p:set>
                                    <p:animEffect transition="in" filter="blinds(horizontal)">
                                      <p:cBhvr>
                                        <p:cTn id="7" dur="500"/>
                                        <p:tgtEl>
                                          <p:spTgt spid="35021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0211">
                                            <p:txEl>
                                              <p:pRg st="6" end="6"/>
                                            </p:txEl>
                                          </p:spTgt>
                                        </p:tgtEl>
                                        <p:attrNameLst>
                                          <p:attrName>style.visibility</p:attrName>
                                        </p:attrNameLst>
                                      </p:cBhvr>
                                      <p:to>
                                        <p:strVal val="visible"/>
                                      </p:to>
                                    </p:set>
                                    <p:animEffect transition="in" filter="blinds(horizontal)">
                                      <p:cBhvr>
                                        <p:cTn id="12" dur="500"/>
                                        <p:tgtEl>
                                          <p:spTgt spid="350211">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0211">
                                            <p:txEl>
                                              <p:pRg st="7" end="7"/>
                                            </p:txEl>
                                          </p:spTgt>
                                        </p:tgtEl>
                                        <p:attrNameLst>
                                          <p:attrName>style.visibility</p:attrName>
                                        </p:attrNameLst>
                                      </p:cBhvr>
                                      <p:to>
                                        <p:strVal val="visible"/>
                                      </p:to>
                                    </p:set>
                                    <p:animEffect transition="in" filter="blinds(horizontal)">
                                      <p:cBhvr>
                                        <p:cTn id="15" dur="500"/>
                                        <p:tgtEl>
                                          <p:spTgt spid="350211">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50211">
                                            <p:txEl>
                                              <p:pRg st="8" end="8"/>
                                            </p:txEl>
                                          </p:spTgt>
                                        </p:tgtEl>
                                        <p:attrNameLst>
                                          <p:attrName>style.visibility</p:attrName>
                                        </p:attrNameLst>
                                      </p:cBhvr>
                                      <p:to>
                                        <p:strVal val="visible"/>
                                      </p:to>
                                    </p:set>
                                    <p:animEffect transition="in" filter="blinds(horizontal)">
                                      <p:cBhvr>
                                        <p:cTn id="18" dur="500"/>
                                        <p:tgtEl>
                                          <p:spTgt spid="350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1692275" y="2349500"/>
            <a:ext cx="5545138" cy="3384550"/>
          </a:xfrm>
          <a:solidFill>
            <a:srgbClr val="CCFFCC"/>
          </a:solidFill>
        </p:spPr>
        <p:txBody>
          <a:bodyPr/>
          <a:lstStyle/>
          <a:p>
            <a:pPr>
              <a:lnSpc>
                <a:spcPct val="80000"/>
              </a:lnSpc>
              <a:buFont typeface="Wingdings" pitchFamily="2" charset="2"/>
              <a:buNone/>
            </a:pPr>
            <a:r>
              <a:rPr lang="zh-CN" altLang="en-US" sz="2400" dirty="0"/>
              <a:t>对</a:t>
            </a:r>
            <a:r>
              <a:rPr lang="en-US" altLang="zh-CN" sz="2400" dirty="0"/>
              <a:t>Student</a:t>
            </a:r>
            <a:r>
              <a:rPr lang="zh-CN" altLang="en-US" sz="2400" dirty="0"/>
              <a:t>投影分解得到</a:t>
            </a:r>
          </a:p>
          <a:p>
            <a:pPr>
              <a:lnSpc>
                <a:spcPct val="80000"/>
              </a:lnSpc>
              <a:buFont typeface="Wingdings" pitchFamily="2" charset="2"/>
              <a:buNone/>
            </a:pPr>
            <a:r>
              <a:rPr lang="zh-CN" altLang="en-US" sz="2400" dirty="0"/>
              <a:t>    </a:t>
            </a:r>
            <a:r>
              <a:rPr lang="en-US" altLang="zh-CN" sz="2400" dirty="0"/>
              <a:t>Student(</a:t>
            </a:r>
            <a:r>
              <a:rPr lang="en-US" altLang="zh-CN" sz="2400" dirty="0" err="1"/>
              <a:t>Sno,Sname,Sdept</a:t>
            </a:r>
            <a:r>
              <a:rPr lang="en-US" altLang="zh-CN" sz="2400" dirty="0"/>
              <a:t>)</a:t>
            </a:r>
          </a:p>
          <a:p>
            <a:pPr>
              <a:lnSpc>
                <a:spcPct val="80000"/>
              </a:lnSpc>
              <a:buFont typeface="Wingdings" pitchFamily="2" charset="2"/>
              <a:buNone/>
            </a:pPr>
            <a:r>
              <a:rPr lang="en-US" altLang="zh-CN" sz="2400" dirty="0"/>
              <a:t>    </a:t>
            </a:r>
            <a:r>
              <a:rPr lang="en-US" altLang="zh-CN" sz="2400" dirty="0" err="1"/>
              <a:t>Dept</a:t>
            </a:r>
            <a:r>
              <a:rPr lang="en-US" altLang="zh-CN" sz="2400" dirty="0"/>
              <a:t>(</a:t>
            </a:r>
            <a:r>
              <a:rPr lang="en-US" altLang="zh-CN" sz="2400" dirty="0" err="1"/>
              <a:t>Sdept,Mname</a:t>
            </a:r>
            <a:r>
              <a:rPr lang="en-US" altLang="zh-CN" sz="2400" dirty="0"/>
              <a:t>)</a:t>
            </a:r>
          </a:p>
          <a:p>
            <a:pPr>
              <a:lnSpc>
                <a:spcPct val="80000"/>
              </a:lnSpc>
              <a:buFont typeface="Wingdings" pitchFamily="2" charset="2"/>
              <a:buNone/>
            </a:pPr>
            <a:r>
              <a:rPr lang="zh-CN" altLang="en-US" sz="2400" dirty="0"/>
              <a:t>即得到</a:t>
            </a:r>
            <a:r>
              <a:rPr lang="en-US" altLang="zh-CN" sz="2400" dirty="0"/>
              <a:t>3NF</a:t>
            </a:r>
          </a:p>
          <a:p>
            <a:pPr>
              <a:lnSpc>
                <a:spcPct val="80000"/>
              </a:lnSpc>
              <a:buFont typeface="Wingdings" pitchFamily="2" charset="2"/>
              <a:buNone/>
            </a:pPr>
            <a:endParaRPr lang="en-US" altLang="zh-CN" sz="2400" dirty="0"/>
          </a:p>
          <a:p>
            <a:pPr>
              <a:lnSpc>
                <a:spcPct val="80000"/>
              </a:lnSpc>
              <a:buFont typeface="Wingdings" pitchFamily="2" charset="2"/>
              <a:buNone/>
            </a:pPr>
            <a:r>
              <a:rPr lang="zh-CN" altLang="en-US" sz="2400" dirty="0"/>
              <a:t>完整的符合</a:t>
            </a:r>
            <a:r>
              <a:rPr lang="en-US" altLang="zh-CN" sz="2400" dirty="0"/>
              <a:t>3NF</a:t>
            </a:r>
            <a:r>
              <a:rPr lang="zh-CN" altLang="en-US" sz="2400" dirty="0"/>
              <a:t>的模式是</a:t>
            </a:r>
          </a:p>
          <a:p>
            <a:pPr>
              <a:lnSpc>
                <a:spcPct val="80000"/>
              </a:lnSpc>
              <a:buFont typeface="Wingdings" pitchFamily="2" charset="2"/>
              <a:buNone/>
            </a:pPr>
            <a:r>
              <a:rPr lang="zh-CN" altLang="en-US" sz="2400" dirty="0"/>
              <a:t>   </a:t>
            </a:r>
            <a:r>
              <a:rPr lang="en-US" altLang="zh-CN" sz="2400" dirty="0"/>
              <a:t>Student(</a:t>
            </a:r>
            <a:r>
              <a:rPr lang="en-US" altLang="zh-CN" sz="2400" dirty="0" err="1"/>
              <a:t>Sno,Sname,Sdept</a:t>
            </a:r>
            <a:r>
              <a:rPr lang="en-US" altLang="zh-CN" sz="2400" dirty="0"/>
              <a:t>)</a:t>
            </a:r>
          </a:p>
          <a:p>
            <a:pPr>
              <a:lnSpc>
                <a:spcPct val="80000"/>
              </a:lnSpc>
              <a:buFont typeface="Wingdings" pitchFamily="2" charset="2"/>
              <a:buNone/>
            </a:pPr>
            <a:r>
              <a:rPr lang="en-US" altLang="zh-CN" sz="2400" dirty="0"/>
              <a:t>   </a:t>
            </a:r>
            <a:r>
              <a:rPr lang="en-US" altLang="zh-CN" sz="2400" dirty="0" err="1"/>
              <a:t>Dept</a:t>
            </a:r>
            <a:r>
              <a:rPr lang="en-US" altLang="zh-CN" sz="2400" dirty="0"/>
              <a:t>(</a:t>
            </a:r>
            <a:r>
              <a:rPr lang="en-US" altLang="zh-CN" sz="2400" dirty="0" err="1"/>
              <a:t>Sdept,Mname</a:t>
            </a:r>
            <a:r>
              <a:rPr lang="en-US" altLang="zh-CN" sz="2400" dirty="0"/>
              <a:t>)</a:t>
            </a:r>
          </a:p>
          <a:p>
            <a:pPr>
              <a:lnSpc>
                <a:spcPct val="80000"/>
              </a:lnSpc>
              <a:buFont typeface="Wingdings" pitchFamily="2" charset="2"/>
              <a:buNone/>
            </a:pPr>
            <a:r>
              <a:rPr lang="en-US" altLang="zh-CN" sz="2400" dirty="0"/>
              <a:t>   SC(</a:t>
            </a:r>
            <a:r>
              <a:rPr lang="en-US" altLang="zh-CN" sz="2400" dirty="0" err="1"/>
              <a:t>Sno,Cname,Grade</a:t>
            </a:r>
            <a:r>
              <a:rPr lang="en-US" altLang="zh-CN" sz="2400" dirty="0"/>
              <a:t>)</a:t>
            </a:r>
          </a:p>
        </p:txBody>
      </p:sp>
      <p:sp>
        <p:nvSpPr>
          <p:cNvPr id="351236" name="Rectangle 4"/>
          <p:cNvSpPr>
            <a:spLocks noChangeArrowheads="1"/>
          </p:cNvSpPr>
          <p:nvPr/>
        </p:nvSpPr>
        <p:spPr bwMode="auto">
          <a:xfrm>
            <a:off x="539750" y="1052513"/>
            <a:ext cx="8208963"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Char char="o"/>
            </a:pPr>
            <a:r>
              <a:rPr lang="zh-CN" altLang="en-US" sz="3200" b="1" dirty="0">
                <a:solidFill>
                  <a:srgbClr val="000066"/>
                </a:solidFill>
              </a:rPr>
              <a:t>关系模式的规范化</a:t>
            </a:r>
          </a:p>
          <a:p>
            <a:pPr marL="908050" lvl="1" indent="-436563" algn="just">
              <a:spcBef>
                <a:spcPct val="20000"/>
              </a:spcBef>
              <a:buClr>
                <a:schemeClr val="accent2"/>
              </a:buClr>
              <a:buFont typeface="Wingdings" pitchFamily="2" charset="2"/>
              <a:buChar char="n"/>
            </a:pPr>
            <a:r>
              <a:rPr lang="zh-CN" altLang="en-US" sz="2800" b="1" dirty="0">
                <a:solidFill>
                  <a:srgbClr val="000066"/>
                </a:solidFill>
              </a:rPr>
              <a:t>第三范式（</a:t>
            </a:r>
            <a:r>
              <a:rPr lang="en-US" altLang="zh-CN" sz="2800" b="1" dirty="0">
                <a:solidFill>
                  <a:srgbClr val="000066"/>
                </a:solidFill>
              </a:rPr>
              <a:t>3NF</a:t>
            </a:r>
            <a:r>
              <a:rPr lang="zh-CN" altLang="en-US" sz="2800" b="1" dirty="0">
                <a:solidFill>
                  <a:srgbClr val="000066"/>
                </a:solidFill>
              </a:rPr>
              <a:t>）</a:t>
            </a:r>
            <a:endParaRPr lang="zh-CN" altLang="en-US" sz="2400" b="1" dirty="0">
              <a:solidFill>
                <a:srgbClr val="000066"/>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4" name="Rectangle 2"/>
          <p:cNvSpPr>
            <a:spLocks noGrp="1" noChangeArrowheads="1"/>
          </p:cNvSpPr>
          <p:nvPr>
            <p:ph type="body" sz="half" idx="1"/>
          </p:nvPr>
        </p:nvSpPr>
        <p:spPr>
          <a:xfrm>
            <a:off x="468313" y="1196975"/>
            <a:ext cx="8305800" cy="5661025"/>
          </a:xfrm>
        </p:spPr>
        <p:txBody>
          <a:bodyPr/>
          <a:lstStyle/>
          <a:p>
            <a:r>
              <a:rPr lang="zh-CN" altLang="en-US" dirty="0">
                <a:latin typeface="宋体" pitchFamily="2" charset="-122"/>
              </a:rPr>
              <a:t>关系模型的基本概念</a:t>
            </a:r>
          </a:p>
          <a:p>
            <a:pPr lvl="1"/>
            <a:r>
              <a:rPr lang="zh-CN" altLang="en-US" dirty="0">
                <a:latin typeface="宋体" pitchFamily="2" charset="-122"/>
              </a:rPr>
              <a:t>关系</a:t>
            </a:r>
            <a:r>
              <a:rPr lang="en-US" altLang="zh-CN" dirty="0">
                <a:latin typeface="宋体" pitchFamily="2" charset="-122"/>
              </a:rPr>
              <a:t>(Relation)</a:t>
            </a:r>
          </a:p>
          <a:p>
            <a:pPr lvl="2"/>
            <a:r>
              <a:rPr lang="zh-CN" altLang="en-US" dirty="0" smtClean="0">
                <a:latin typeface="宋体" pitchFamily="2" charset="-122"/>
              </a:rPr>
              <a:t>若</a:t>
            </a:r>
            <a:r>
              <a:rPr lang="zh-CN" altLang="en-US" dirty="0">
                <a:latin typeface="宋体" pitchFamily="2" charset="-122"/>
              </a:rPr>
              <a:t>关系中某一</a:t>
            </a:r>
            <a:r>
              <a:rPr lang="zh-CN" altLang="en-US" dirty="0">
                <a:solidFill>
                  <a:srgbClr val="FF0000"/>
                </a:solidFill>
                <a:latin typeface="宋体" pitchFamily="2" charset="-122"/>
              </a:rPr>
              <a:t>属性组</a:t>
            </a:r>
            <a:r>
              <a:rPr lang="zh-CN" altLang="en-US" dirty="0">
                <a:latin typeface="宋体" pitchFamily="2" charset="-122"/>
              </a:rPr>
              <a:t>能唯一标识一个元组，则称该属性组为候选键</a:t>
            </a:r>
            <a:r>
              <a:rPr lang="en-US" altLang="zh-CN" dirty="0">
                <a:latin typeface="宋体" pitchFamily="2" charset="-122"/>
              </a:rPr>
              <a:t>(Candidate key)</a:t>
            </a:r>
            <a:r>
              <a:rPr lang="zh-CN" altLang="en-US" dirty="0">
                <a:latin typeface="宋体" pitchFamily="2" charset="-122"/>
              </a:rPr>
              <a:t>；</a:t>
            </a:r>
          </a:p>
          <a:p>
            <a:pPr lvl="2"/>
            <a:r>
              <a:rPr lang="zh-CN" altLang="en-US" dirty="0">
                <a:latin typeface="宋体" pitchFamily="2" charset="-122"/>
              </a:rPr>
              <a:t>候选键中可以选定一个作为主键</a:t>
            </a:r>
            <a:r>
              <a:rPr lang="en-US" altLang="zh-CN" dirty="0">
                <a:latin typeface="宋体" pitchFamily="2" charset="-122"/>
              </a:rPr>
              <a:t>(Primary key</a:t>
            </a:r>
            <a:r>
              <a:rPr lang="en-US" altLang="zh-CN" dirty="0" smtClean="0">
                <a:latin typeface="宋体" pitchFamily="2" charset="-122"/>
              </a:rPr>
              <a:t>)</a:t>
            </a:r>
            <a:r>
              <a:rPr lang="zh-CN" altLang="en-US" dirty="0">
                <a:latin typeface="宋体" pitchFamily="2" charset="-122"/>
              </a:rPr>
              <a:t>；</a:t>
            </a:r>
            <a:r>
              <a:rPr lang="zh-CN" altLang="en-US" dirty="0" smtClean="0">
                <a:latin typeface="宋体" pitchFamily="2" charset="-122"/>
              </a:rPr>
              <a:t>主</a:t>
            </a:r>
            <a:r>
              <a:rPr lang="zh-CN" altLang="en-US" dirty="0">
                <a:latin typeface="宋体" pitchFamily="2" charset="-122"/>
              </a:rPr>
              <a:t>键的诸属性称为主</a:t>
            </a:r>
            <a:r>
              <a:rPr lang="zh-CN" altLang="en-US" dirty="0" smtClean="0">
                <a:latin typeface="宋体" pitchFamily="2" charset="-122"/>
              </a:rPr>
              <a:t>属性</a:t>
            </a:r>
            <a:r>
              <a:rPr lang="zh-CN" altLang="en-US" dirty="0">
                <a:latin typeface="宋体" pitchFamily="2" charset="-122"/>
              </a:rPr>
              <a:t>（</a:t>
            </a:r>
            <a:r>
              <a:rPr lang="en-US" altLang="zh-CN" dirty="0" smtClean="0">
                <a:latin typeface="宋体" pitchFamily="2" charset="-122"/>
              </a:rPr>
              <a:t>Prime attribute</a:t>
            </a:r>
            <a:r>
              <a:rPr lang="zh-CN" altLang="en-US" dirty="0" smtClean="0">
                <a:latin typeface="宋体" pitchFamily="2" charset="-122"/>
              </a:rPr>
              <a:t>）</a:t>
            </a:r>
            <a:endParaRPr lang="en-US" altLang="zh-CN" dirty="0">
              <a:latin typeface="宋体" pitchFamily="2" charset="-122"/>
            </a:endParaRPr>
          </a:p>
          <a:p>
            <a:pPr lvl="2"/>
            <a:r>
              <a:rPr lang="zh-CN" altLang="en-US" dirty="0">
                <a:latin typeface="宋体" pitchFamily="2" charset="-122"/>
              </a:rPr>
              <a:t>例如，学生关系中的学号可设为主键。</a:t>
            </a:r>
          </a:p>
        </p:txBody>
      </p:sp>
    </p:spTree>
    <p:extLst>
      <p:ext uri="{BB962C8B-B14F-4D97-AF65-F5344CB8AC3E}">
        <p14:creationId xmlns:p14="http://schemas.microsoft.com/office/powerpoint/2010/main" val="2309841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4">
                                            <p:txEl>
                                              <p:pRg st="0" end="0"/>
                                            </p:txEl>
                                          </p:spTgt>
                                        </p:tgtEl>
                                        <p:attrNameLst>
                                          <p:attrName>style.visibility</p:attrName>
                                        </p:attrNameLst>
                                      </p:cBhvr>
                                      <p:to>
                                        <p:strVal val="visible"/>
                                      </p:to>
                                    </p:set>
                                    <p:animEffect transition="in" filter="dissolve">
                                      <p:cBhvr>
                                        <p:cTn id="7" dur="500"/>
                                        <p:tgtEl>
                                          <p:spTgt spid="3717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714">
                                            <p:txEl>
                                              <p:pRg st="1" end="1"/>
                                            </p:txEl>
                                          </p:spTgt>
                                        </p:tgtEl>
                                        <p:attrNameLst>
                                          <p:attrName>style.visibility</p:attrName>
                                        </p:attrNameLst>
                                      </p:cBhvr>
                                      <p:to>
                                        <p:strVal val="visible"/>
                                      </p:to>
                                    </p:set>
                                    <p:animEffect transition="in" filter="dissolve">
                                      <p:cBhvr>
                                        <p:cTn id="12" dur="500"/>
                                        <p:tgtEl>
                                          <p:spTgt spid="371714">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71714">
                                            <p:txEl>
                                              <p:pRg st="2" end="2"/>
                                            </p:txEl>
                                          </p:spTgt>
                                        </p:tgtEl>
                                        <p:attrNameLst>
                                          <p:attrName>style.visibility</p:attrName>
                                        </p:attrNameLst>
                                      </p:cBhvr>
                                      <p:to>
                                        <p:strVal val="visible"/>
                                      </p:to>
                                    </p:set>
                                    <p:animEffect transition="in" filter="dissolve">
                                      <p:cBhvr>
                                        <p:cTn id="15" dur="500"/>
                                        <p:tgtEl>
                                          <p:spTgt spid="371714">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71714">
                                            <p:txEl>
                                              <p:pRg st="3" end="3"/>
                                            </p:txEl>
                                          </p:spTgt>
                                        </p:tgtEl>
                                        <p:attrNameLst>
                                          <p:attrName>style.visibility</p:attrName>
                                        </p:attrNameLst>
                                      </p:cBhvr>
                                      <p:to>
                                        <p:strVal val="visible"/>
                                      </p:to>
                                    </p:set>
                                    <p:animEffect transition="in" filter="dissolve">
                                      <p:cBhvr>
                                        <p:cTn id="18" dur="500"/>
                                        <p:tgtEl>
                                          <p:spTgt spid="371714">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71714">
                                            <p:txEl>
                                              <p:pRg st="4" end="4"/>
                                            </p:txEl>
                                          </p:spTgt>
                                        </p:tgtEl>
                                        <p:attrNameLst>
                                          <p:attrName>style.visibility</p:attrName>
                                        </p:attrNameLst>
                                      </p:cBhvr>
                                      <p:to>
                                        <p:strVal val="visible"/>
                                      </p:to>
                                    </p:set>
                                    <p:animEffect transition="in" filter="dissolve">
                                      <p:cBhvr>
                                        <p:cTn id="21" dur="500"/>
                                        <p:tgtEl>
                                          <p:spTgt spid="3717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4"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2259" name="Rectangle 3"/>
          <p:cNvSpPr>
            <a:spLocks noGrp="1" noChangeArrowheads="1"/>
          </p:cNvSpPr>
          <p:nvPr>
            <p:ph type="body" sz="half" idx="1"/>
          </p:nvPr>
        </p:nvSpPr>
        <p:spPr>
          <a:xfrm>
            <a:off x="468313" y="1052513"/>
            <a:ext cx="8208962" cy="5373687"/>
          </a:xfrm>
        </p:spPr>
        <p:txBody>
          <a:bodyPr/>
          <a:lstStyle/>
          <a:p>
            <a:pPr algn="just"/>
            <a:r>
              <a:rPr lang="zh-CN" altLang="en-US" dirty="0"/>
              <a:t>关系模式的规范化</a:t>
            </a:r>
          </a:p>
          <a:p>
            <a:pPr lvl="1" algn="just"/>
            <a:r>
              <a:rPr lang="en-US" altLang="zh-CN" dirty="0"/>
              <a:t>BC</a:t>
            </a:r>
            <a:r>
              <a:rPr lang="zh-CN" altLang="en-US" dirty="0"/>
              <a:t>范式</a:t>
            </a:r>
            <a:r>
              <a:rPr lang="zh-CN" altLang="en-US" dirty="0" smtClean="0"/>
              <a:t>（</a:t>
            </a:r>
            <a:r>
              <a:rPr lang="en-US" altLang="zh-CN" dirty="0" smtClean="0"/>
              <a:t>BCNF</a:t>
            </a:r>
            <a:r>
              <a:rPr lang="zh-CN" altLang="en-US" dirty="0" smtClean="0"/>
              <a:t>，</a:t>
            </a:r>
            <a:r>
              <a:rPr lang="en-US" altLang="zh-CN" dirty="0" smtClean="0"/>
              <a:t>3.5NF</a:t>
            </a:r>
            <a:r>
              <a:rPr lang="zh-CN" altLang="en-US" dirty="0" smtClean="0"/>
              <a:t>，修正</a:t>
            </a:r>
            <a:r>
              <a:rPr lang="zh-CN" altLang="en-US" dirty="0"/>
              <a:t>的第三范式）</a:t>
            </a:r>
          </a:p>
          <a:p>
            <a:pPr lvl="2" algn="just"/>
            <a:r>
              <a:rPr lang="zh-CN" altLang="en-US" dirty="0"/>
              <a:t>定义</a:t>
            </a:r>
          </a:p>
          <a:p>
            <a:pPr lvl="3" algn="just"/>
            <a:r>
              <a:rPr lang="zh-CN" altLang="en-US" dirty="0"/>
              <a:t>关系模式</a:t>
            </a:r>
            <a:r>
              <a:rPr lang="en-US" altLang="zh-CN" dirty="0" smtClean="0"/>
              <a:t>R</a:t>
            </a:r>
            <a:r>
              <a:rPr lang="zh-CN" altLang="en-US" dirty="0" smtClean="0"/>
              <a:t>满足第三范式</a:t>
            </a:r>
            <a:r>
              <a:rPr lang="zh-CN" altLang="en-US" dirty="0"/>
              <a:t>，</a:t>
            </a:r>
            <a:r>
              <a:rPr lang="zh-CN" altLang="en-US" dirty="0" smtClean="0"/>
              <a:t>若</a:t>
            </a:r>
            <a:r>
              <a:rPr lang="en-US" altLang="zh-CN" dirty="0"/>
              <a:t>Y</a:t>
            </a:r>
            <a:r>
              <a:rPr lang="zh-CN" altLang="en-US" dirty="0" smtClean="0"/>
              <a:t>函数依赖于</a:t>
            </a:r>
            <a:r>
              <a:rPr lang="en-US" altLang="zh-CN" dirty="0"/>
              <a:t>X</a:t>
            </a:r>
            <a:r>
              <a:rPr lang="zh-CN" altLang="en-US" dirty="0" smtClean="0"/>
              <a:t>，且</a:t>
            </a:r>
            <a:r>
              <a:rPr lang="en-US" altLang="zh-CN" dirty="0"/>
              <a:t>Y</a:t>
            </a:r>
            <a:r>
              <a:rPr lang="zh-CN" altLang="en-US" dirty="0" smtClean="0"/>
              <a:t>不属于</a:t>
            </a:r>
            <a:r>
              <a:rPr lang="en-US" altLang="zh-CN" dirty="0"/>
              <a:t>X</a:t>
            </a:r>
            <a:r>
              <a:rPr lang="zh-CN" altLang="en-US" dirty="0" smtClean="0"/>
              <a:t>时，</a:t>
            </a:r>
            <a:r>
              <a:rPr lang="en-US" altLang="zh-CN" dirty="0"/>
              <a:t>X</a:t>
            </a:r>
            <a:r>
              <a:rPr lang="zh-CN" altLang="en-US" dirty="0" smtClean="0"/>
              <a:t>必是</a:t>
            </a:r>
            <a:r>
              <a:rPr lang="en-US" altLang="zh-CN" dirty="0" smtClean="0"/>
              <a:t>R</a:t>
            </a:r>
            <a:r>
              <a:rPr lang="zh-CN" altLang="en-US" dirty="0" smtClean="0"/>
              <a:t>的一个超键（</a:t>
            </a:r>
            <a:r>
              <a:rPr lang="en-US" altLang="zh-CN" dirty="0">
                <a:solidFill>
                  <a:srgbClr val="FF0000"/>
                </a:solidFill>
              </a:rPr>
              <a:t>super </a:t>
            </a:r>
            <a:r>
              <a:rPr lang="en-US" altLang="zh-CN" dirty="0" smtClean="0">
                <a:solidFill>
                  <a:srgbClr val="FF0000"/>
                </a:solidFill>
              </a:rPr>
              <a:t>key</a:t>
            </a:r>
            <a:r>
              <a:rPr lang="zh-CN" altLang="en-US" dirty="0" smtClean="0"/>
              <a:t>），</a:t>
            </a:r>
            <a:r>
              <a:rPr lang="zh-CN" altLang="en-US" dirty="0"/>
              <a:t>则</a:t>
            </a:r>
            <a:r>
              <a:rPr lang="en-US" altLang="zh-CN" dirty="0"/>
              <a:t>R</a:t>
            </a:r>
            <a:r>
              <a:rPr lang="zh-CN" altLang="en-US" dirty="0" smtClean="0"/>
              <a:t>满足</a:t>
            </a:r>
            <a:r>
              <a:rPr lang="en-US" altLang="zh-CN" dirty="0" smtClean="0"/>
              <a:t>BCNF</a:t>
            </a:r>
            <a:r>
              <a:rPr lang="zh-CN" altLang="en-US" dirty="0" smtClean="0"/>
              <a:t>。</a:t>
            </a:r>
            <a:endParaRPr lang="zh-CN" altLang="en-US" dirty="0"/>
          </a:p>
          <a:p>
            <a:pPr lvl="3" algn="just"/>
            <a:r>
              <a:rPr lang="zh-CN" altLang="en-US" dirty="0" smtClean="0"/>
              <a:t>即：</a:t>
            </a:r>
            <a:r>
              <a:rPr lang="en-US" altLang="zh-CN" dirty="0" smtClean="0"/>
              <a:t>R</a:t>
            </a:r>
            <a:r>
              <a:rPr lang="zh-CN" altLang="en-US" dirty="0"/>
              <a:t>中的每一个决定</a:t>
            </a:r>
            <a:r>
              <a:rPr lang="zh-CN" altLang="en-US" dirty="0" smtClean="0"/>
              <a:t>因素是候选键，</a:t>
            </a:r>
            <a:r>
              <a:rPr lang="zh-CN" altLang="en-US" dirty="0"/>
              <a:t>则</a:t>
            </a:r>
            <a:r>
              <a:rPr lang="en-US" altLang="zh-CN" dirty="0"/>
              <a:t>R</a:t>
            </a:r>
            <a:r>
              <a:rPr lang="zh-CN" altLang="en-US" dirty="0"/>
              <a:t>满足</a:t>
            </a:r>
            <a:r>
              <a:rPr lang="en-US" altLang="zh-CN" dirty="0" smtClean="0"/>
              <a:t>BCNF</a:t>
            </a:r>
            <a:endParaRPr lang="zh-CN" altLang="en-US" dirty="0"/>
          </a:p>
          <a:p>
            <a:pPr lvl="2" algn="just"/>
            <a:r>
              <a:rPr lang="zh-CN" altLang="en-US" sz="2000" dirty="0" smtClean="0"/>
              <a:t>例如：在</a:t>
            </a:r>
            <a:r>
              <a:rPr lang="zh-CN" altLang="en-US" sz="2000" dirty="0"/>
              <a:t>下面的关系中， </a:t>
            </a:r>
            <a:r>
              <a:rPr lang="zh-CN" altLang="en-US" sz="2000" dirty="0">
                <a:latin typeface="Arial"/>
              </a:rPr>
              <a:t>“</a:t>
            </a:r>
            <a:r>
              <a:rPr lang="zh-CN" altLang="en-US" sz="2000" dirty="0"/>
              <a:t>系别</a:t>
            </a:r>
            <a:r>
              <a:rPr lang="zh-CN" altLang="en-US" sz="2000" dirty="0">
                <a:latin typeface="Arial"/>
              </a:rPr>
              <a:t>”</a:t>
            </a:r>
            <a:r>
              <a:rPr lang="zh-CN" altLang="en-US" sz="2000" dirty="0"/>
              <a:t>函数决定</a:t>
            </a:r>
            <a:r>
              <a:rPr lang="zh-CN" altLang="en-US" sz="2000" dirty="0">
                <a:latin typeface="Arial"/>
              </a:rPr>
              <a:t>“</a:t>
            </a:r>
            <a:r>
              <a:rPr lang="zh-CN" altLang="en-US" sz="2000" dirty="0"/>
              <a:t>宿舍楼</a:t>
            </a:r>
            <a:r>
              <a:rPr lang="zh-CN" altLang="en-US" sz="2000" dirty="0">
                <a:latin typeface="Arial"/>
              </a:rPr>
              <a:t>”</a:t>
            </a:r>
            <a:r>
              <a:rPr lang="zh-CN" altLang="en-US" sz="2000" dirty="0"/>
              <a:t> ，但</a:t>
            </a:r>
            <a:r>
              <a:rPr lang="zh-CN" altLang="en-US" sz="2000" dirty="0">
                <a:latin typeface="Arial"/>
              </a:rPr>
              <a:t>“</a:t>
            </a:r>
            <a:r>
              <a:rPr lang="zh-CN" altLang="en-US" sz="2000" dirty="0"/>
              <a:t>系别</a:t>
            </a:r>
            <a:r>
              <a:rPr lang="zh-CN" altLang="en-US" sz="2000" dirty="0">
                <a:latin typeface="Arial"/>
              </a:rPr>
              <a:t>”</a:t>
            </a:r>
            <a:r>
              <a:rPr lang="zh-CN" altLang="en-US" sz="2000" dirty="0"/>
              <a:t> 不是键，因此该关系不满足</a:t>
            </a:r>
            <a:r>
              <a:rPr lang="en-US" altLang="zh-CN" sz="2000" dirty="0"/>
              <a:t>BCNF</a:t>
            </a:r>
            <a:r>
              <a:rPr lang="zh-CN" altLang="en-US" sz="2000" dirty="0"/>
              <a:t>。</a:t>
            </a:r>
          </a:p>
        </p:txBody>
      </p:sp>
      <p:graphicFrame>
        <p:nvGraphicFramePr>
          <p:cNvPr id="352260" name="Group 4"/>
          <p:cNvGraphicFramePr>
            <a:graphicFrameLocks noGrp="1"/>
          </p:cNvGraphicFramePr>
          <p:nvPr>
            <p:ph sz="half" idx="2"/>
            <p:extLst>
              <p:ext uri="{D42A27DB-BD31-4B8C-83A1-F6EECF244321}">
                <p14:modId xmlns:p14="http://schemas.microsoft.com/office/powerpoint/2010/main" val="639389599"/>
              </p:ext>
            </p:extLst>
          </p:nvPr>
        </p:nvGraphicFramePr>
        <p:xfrm>
          <a:off x="2160116" y="4581128"/>
          <a:ext cx="4823768" cy="1981200"/>
        </p:xfrm>
        <a:graphic>
          <a:graphicData uri="http://schemas.openxmlformats.org/drawingml/2006/table">
            <a:tbl>
              <a:tblPr/>
              <a:tblGrid>
                <a:gridCol w="1805128">
                  <a:extLst>
                    <a:ext uri="{9D8B030D-6E8A-4147-A177-3AD203B41FA5}">
                      <a16:colId xmlns:a16="http://schemas.microsoft.com/office/drawing/2014/main" val="20000"/>
                    </a:ext>
                  </a:extLst>
                </a:gridCol>
                <a:gridCol w="1750780">
                  <a:extLst>
                    <a:ext uri="{9D8B030D-6E8A-4147-A177-3AD203B41FA5}">
                      <a16:colId xmlns:a16="http://schemas.microsoft.com/office/drawing/2014/main" val="20001"/>
                    </a:ext>
                  </a:extLst>
                </a:gridCol>
                <a:gridCol w="1267860">
                  <a:extLst>
                    <a:ext uri="{9D8B030D-6E8A-4147-A177-3AD203B41FA5}">
                      <a16:colId xmlns:a16="http://schemas.microsoft.com/office/drawing/2014/main" val="20002"/>
                    </a:ext>
                  </a:extLst>
                </a:gridCol>
              </a:tblGrid>
              <a:tr h="3825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系别</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宿舍楼</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022</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机械学院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2</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056</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057</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信息学院</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3</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舍</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4307" name="Rectangle 3"/>
          <p:cNvSpPr>
            <a:spLocks noGrp="1" noChangeArrowheads="1"/>
          </p:cNvSpPr>
          <p:nvPr>
            <p:ph type="body" sz="half" idx="1"/>
          </p:nvPr>
        </p:nvSpPr>
        <p:spPr>
          <a:xfrm>
            <a:off x="179512" y="1484313"/>
            <a:ext cx="8353301" cy="4968875"/>
          </a:xfrm>
        </p:spPr>
        <p:txBody>
          <a:bodyPr/>
          <a:lstStyle/>
          <a:p>
            <a:pPr algn="just"/>
            <a:r>
              <a:rPr lang="zh-CN" altLang="en-US" dirty="0"/>
              <a:t>关系模式的规范化</a:t>
            </a:r>
          </a:p>
          <a:p>
            <a:pPr lvl="1" algn="just"/>
            <a:r>
              <a:rPr lang="en-US" altLang="zh-CN" dirty="0"/>
              <a:t>BC</a:t>
            </a:r>
            <a:r>
              <a:rPr lang="zh-CN" altLang="en-US"/>
              <a:t>范式</a:t>
            </a:r>
            <a:r>
              <a:rPr lang="zh-CN" altLang="en-US" smtClean="0"/>
              <a:t>（</a:t>
            </a:r>
            <a:r>
              <a:rPr lang="en-US" altLang="zh-CN" smtClean="0"/>
              <a:t>BCNF</a:t>
            </a:r>
            <a:r>
              <a:rPr lang="zh-CN" altLang="en-US" dirty="0" smtClean="0"/>
              <a:t>，</a:t>
            </a:r>
            <a:r>
              <a:rPr lang="en-US" altLang="zh-CN" dirty="0" smtClean="0"/>
              <a:t>3.5NF</a:t>
            </a:r>
            <a:r>
              <a:rPr lang="zh-CN" altLang="en-US" dirty="0" smtClean="0"/>
              <a:t>，修正</a:t>
            </a:r>
            <a:r>
              <a:rPr lang="zh-CN" altLang="en-US" dirty="0"/>
              <a:t>的第三范式）</a:t>
            </a:r>
          </a:p>
          <a:p>
            <a:pPr lvl="2" algn="just"/>
            <a:r>
              <a:rPr lang="zh-CN" altLang="en-US" dirty="0"/>
              <a:t>满足第三范式不一定满足</a:t>
            </a:r>
            <a:r>
              <a:rPr lang="en-US" altLang="zh-CN" dirty="0"/>
              <a:t>BC</a:t>
            </a:r>
            <a:r>
              <a:rPr lang="zh-CN" altLang="en-US" dirty="0"/>
              <a:t>范式</a:t>
            </a:r>
          </a:p>
          <a:p>
            <a:pPr lvl="3" algn="just"/>
            <a:r>
              <a:rPr lang="zh-CN" altLang="en-US" dirty="0"/>
              <a:t>例如下面的关系</a:t>
            </a:r>
          </a:p>
          <a:p>
            <a:pPr lvl="3" algn="just">
              <a:buFont typeface="Wingdings" pitchFamily="2" charset="2"/>
              <a:buNone/>
            </a:pPr>
            <a:r>
              <a:rPr lang="zh-CN" altLang="en-US" dirty="0"/>
              <a:t>    </a:t>
            </a:r>
            <a:r>
              <a:rPr lang="en-US" altLang="zh-CN" dirty="0"/>
              <a:t>R(NO,NAME,COURSE,GRADE)</a:t>
            </a:r>
            <a:r>
              <a:rPr lang="zh-CN" altLang="en-US" dirty="0"/>
              <a:t>，假设学生没有重名情况（即学号和姓名一一对应）：</a:t>
            </a:r>
          </a:p>
          <a:p>
            <a:pPr lvl="4" algn="just"/>
            <a:r>
              <a:rPr lang="zh-CN" altLang="en-US" dirty="0"/>
              <a:t>根据学号和课程名称可以唯一确定成绩；同样，根据姓名和课程名称也可以唯一确定成绩。关系的候选键为</a:t>
            </a:r>
            <a:r>
              <a:rPr lang="en-US" altLang="zh-CN" dirty="0"/>
              <a:t>(NO,COURSE)</a:t>
            </a:r>
            <a:r>
              <a:rPr lang="zh-CN" altLang="en-US" dirty="0"/>
              <a:t>和</a:t>
            </a:r>
            <a:r>
              <a:rPr lang="en-US" altLang="zh-CN" dirty="0"/>
              <a:t>(NAME,COURSE)</a:t>
            </a:r>
            <a:r>
              <a:rPr lang="zh-CN" altLang="en-US" dirty="0"/>
              <a:t>。</a:t>
            </a:r>
          </a:p>
          <a:p>
            <a:pPr lvl="4" algn="just"/>
            <a:r>
              <a:rPr lang="zh-CN" altLang="en-US" dirty="0"/>
              <a:t>非主属性不传递依赖于任何一个候选键，所以</a:t>
            </a:r>
            <a:r>
              <a:rPr lang="en-US" altLang="zh-CN" dirty="0"/>
              <a:t>R</a:t>
            </a:r>
            <a:r>
              <a:rPr lang="zh-CN" altLang="en-US" dirty="0"/>
              <a:t>满足第三范式。</a:t>
            </a:r>
          </a:p>
          <a:p>
            <a:pPr lvl="4" algn="just"/>
            <a:r>
              <a:rPr lang="zh-CN" altLang="en-US" dirty="0"/>
              <a:t>但</a:t>
            </a:r>
            <a:r>
              <a:rPr lang="en-US" altLang="zh-CN" dirty="0"/>
              <a:t>R</a:t>
            </a:r>
            <a:r>
              <a:rPr lang="zh-CN" altLang="en-US" dirty="0"/>
              <a:t>不满足</a:t>
            </a:r>
            <a:r>
              <a:rPr lang="en-US" altLang="zh-CN" dirty="0"/>
              <a:t>BC</a:t>
            </a:r>
            <a:r>
              <a:rPr lang="zh-CN" altLang="en-US" dirty="0"/>
              <a:t>范式，因为</a:t>
            </a:r>
            <a:r>
              <a:rPr lang="en-US" altLang="zh-CN" dirty="0"/>
              <a:t>NAME</a:t>
            </a:r>
            <a:r>
              <a:rPr lang="zh-CN" altLang="en-US" dirty="0"/>
              <a:t>函数依赖于</a:t>
            </a:r>
            <a:r>
              <a:rPr lang="en-US" altLang="zh-CN" dirty="0"/>
              <a:t>NO</a:t>
            </a:r>
            <a:r>
              <a:rPr lang="zh-CN" altLang="en-US" dirty="0"/>
              <a:t>，而</a:t>
            </a:r>
            <a:r>
              <a:rPr lang="en-US" altLang="zh-CN" dirty="0"/>
              <a:t>NO</a:t>
            </a:r>
            <a:r>
              <a:rPr lang="zh-CN" altLang="en-US" dirty="0"/>
              <a:t>不是</a:t>
            </a:r>
            <a:r>
              <a:rPr lang="en-US" altLang="zh-CN" dirty="0"/>
              <a:t>R</a:t>
            </a:r>
            <a:r>
              <a:rPr lang="zh-CN" altLang="en-US" dirty="0"/>
              <a:t>的候选键。</a:t>
            </a:r>
            <a:endParaRPr lang="zh-CN" altLang="en-US" sz="1600" dirty="0"/>
          </a:p>
        </p:txBody>
      </p:sp>
      <p:graphicFrame>
        <p:nvGraphicFramePr>
          <p:cNvPr id="354345" name="Group 41"/>
          <p:cNvGraphicFramePr>
            <a:graphicFrameLocks noGrp="1"/>
          </p:cNvGraphicFramePr>
          <p:nvPr>
            <p:ph sz="half" idx="2"/>
            <p:extLst>
              <p:ext uri="{D42A27DB-BD31-4B8C-83A1-F6EECF244321}">
                <p14:modId xmlns:p14="http://schemas.microsoft.com/office/powerpoint/2010/main" val="3959646236"/>
              </p:ext>
            </p:extLst>
          </p:nvPr>
        </p:nvGraphicFramePr>
        <p:xfrm>
          <a:off x="4500563" y="476250"/>
          <a:ext cx="4392612" cy="1584960"/>
        </p:xfrm>
        <a:graphic>
          <a:graphicData uri="http://schemas.openxmlformats.org/drawingml/2006/table">
            <a:tbl>
              <a:tblPr/>
              <a:tblGrid>
                <a:gridCol w="1411287">
                  <a:extLst>
                    <a:ext uri="{9D8B030D-6E8A-4147-A177-3AD203B41FA5}">
                      <a16:colId xmlns:a16="http://schemas.microsoft.com/office/drawing/2014/main" val="20000"/>
                    </a:ext>
                  </a:extLst>
                </a:gridCol>
                <a:gridCol w="820738">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tblGrid>
              <a:tr h="1397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学号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姓名</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课程名称</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成绩</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352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020301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数学</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96</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0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020301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张力</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英语</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95</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Arial"/>
                          <a:ea typeface="宋体" pitchFamily="2" charset="-122"/>
                        </a:rPr>
                        <a:t>…</a:t>
                      </a: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2000" b="1" i="0" u="none" strike="noStrike" cap="none" normalizeH="0" baseline="0" dirty="0" smtClean="0">
                          <a:ln>
                            <a:noFill/>
                          </a:ln>
                          <a:solidFill>
                            <a:srgbClr val="000066"/>
                          </a:solidFill>
                          <a:effectLst/>
                          <a:latin typeface="Arial"/>
                          <a:ea typeface="宋体" pitchFamily="2" charset="-122"/>
                        </a:rPr>
                        <a:t>…</a:t>
                      </a:r>
                      <a:endParaRPr kumimoji="0" lang="en-US"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000" b="1"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a:xfrm>
            <a:off x="827088" y="2420938"/>
            <a:ext cx="7991475" cy="3888382"/>
          </a:xfrm>
          <a:solidFill>
            <a:srgbClr val="CCFFCC"/>
          </a:solidFill>
        </p:spPr>
        <p:txBody>
          <a:bodyPr/>
          <a:lstStyle/>
          <a:p>
            <a:pPr>
              <a:lnSpc>
                <a:spcPct val="80000"/>
              </a:lnSpc>
              <a:buFont typeface="Wingdings" pitchFamily="2" charset="2"/>
              <a:buNone/>
            </a:pPr>
            <a:r>
              <a:rPr lang="zh-CN" altLang="en-US" sz="2000" dirty="0"/>
              <a:t>以下关系模式是</a:t>
            </a:r>
            <a:r>
              <a:rPr lang="en-US" altLang="zh-CN" sz="2000" dirty="0"/>
              <a:t>3NF</a:t>
            </a:r>
            <a:r>
              <a:rPr lang="zh-CN" altLang="en-US" sz="2000" dirty="0"/>
              <a:t>，是不是</a:t>
            </a:r>
            <a:r>
              <a:rPr lang="en-US" altLang="zh-CN" sz="2000" dirty="0"/>
              <a:t>BCNF?</a:t>
            </a:r>
          </a:p>
          <a:p>
            <a:pPr>
              <a:lnSpc>
                <a:spcPct val="80000"/>
              </a:lnSpc>
              <a:buFont typeface="Wingdings" pitchFamily="2" charset="2"/>
              <a:buNone/>
            </a:pPr>
            <a:r>
              <a:rPr lang="en-US" altLang="zh-CN" sz="2000" dirty="0"/>
              <a:t>    Student(</a:t>
            </a:r>
            <a:r>
              <a:rPr lang="en-US" altLang="zh-CN" sz="2000" dirty="0" err="1"/>
              <a:t>Sno,Sname,Sdept</a:t>
            </a:r>
            <a:r>
              <a:rPr lang="en-US" altLang="zh-CN" sz="2000" dirty="0"/>
              <a:t>) </a:t>
            </a:r>
          </a:p>
          <a:p>
            <a:pPr>
              <a:lnSpc>
                <a:spcPct val="80000"/>
              </a:lnSpc>
              <a:buFont typeface="Wingdings" pitchFamily="2" charset="2"/>
              <a:buNone/>
            </a:pPr>
            <a:r>
              <a:rPr lang="en-US" altLang="zh-CN" sz="2000" dirty="0"/>
              <a:t>    </a:t>
            </a:r>
            <a:r>
              <a:rPr lang="en-US" altLang="zh-CN" sz="2000" dirty="0" err="1"/>
              <a:t>Dept</a:t>
            </a:r>
            <a:r>
              <a:rPr lang="en-US" altLang="zh-CN" sz="2000" dirty="0"/>
              <a:t>(</a:t>
            </a:r>
            <a:r>
              <a:rPr lang="en-US" altLang="zh-CN" sz="2000" dirty="0" err="1"/>
              <a:t>Sdept,Mname</a:t>
            </a:r>
            <a:r>
              <a:rPr lang="en-US" altLang="zh-CN" sz="2000" dirty="0"/>
              <a:t>)</a:t>
            </a:r>
          </a:p>
          <a:p>
            <a:pPr>
              <a:lnSpc>
                <a:spcPct val="80000"/>
              </a:lnSpc>
              <a:buFont typeface="Wingdings" pitchFamily="2" charset="2"/>
              <a:buNone/>
            </a:pPr>
            <a:r>
              <a:rPr lang="en-US" altLang="zh-CN" sz="2000" dirty="0"/>
              <a:t>    SC(</a:t>
            </a:r>
            <a:r>
              <a:rPr lang="en-US" altLang="zh-CN" sz="2000" dirty="0" err="1"/>
              <a:t>Sno,Cname,Grade</a:t>
            </a:r>
            <a:r>
              <a:rPr lang="en-US" altLang="zh-CN" sz="2000" dirty="0"/>
              <a:t>)</a:t>
            </a:r>
          </a:p>
          <a:p>
            <a:pPr>
              <a:lnSpc>
                <a:spcPct val="80000"/>
              </a:lnSpc>
              <a:buFont typeface="Wingdings" pitchFamily="2" charset="2"/>
              <a:buNone/>
            </a:pPr>
            <a:r>
              <a:rPr lang="zh-CN" altLang="en-US" sz="2000" dirty="0"/>
              <a:t>分析：</a:t>
            </a:r>
          </a:p>
          <a:p>
            <a:pPr>
              <a:lnSpc>
                <a:spcPct val="80000"/>
              </a:lnSpc>
              <a:buFont typeface="Wingdings" pitchFamily="2" charset="2"/>
              <a:buNone/>
            </a:pPr>
            <a:r>
              <a:rPr lang="zh-CN" altLang="en-US" sz="2000" dirty="0"/>
              <a:t>    </a:t>
            </a:r>
            <a:r>
              <a:rPr lang="en-US" altLang="zh-CN" sz="2000" dirty="0"/>
              <a:t>Student</a:t>
            </a:r>
            <a:r>
              <a:rPr lang="zh-CN" altLang="en-US" sz="2000" dirty="0"/>
              <a:t>中</a:t>
            </a:r>
            <a:r>
              <a:rPr lang="en-US" altLang="zh-CN" sz="2000" dirty="0" err="1"/>
              <a:t>Sno</a:t>
            </a:r>
            <a:r>
              <a:rPr lang="zh-CN" altLang="en-US" sz="2000" dirty="0"/>
              <a:t>是键码，</a:t>
            </a:r>
            <a:r>
              <a:rPr lang="en-US" altLang="zh-CN" sz="2000" dirty="0" err="1"/>
              <a:t>Dept</a:t>
            </a:r>
            <a:r>
              <a:rPr lang="zh-CN" altLang="en-US" sz="2000" dirty="0" smtClean="0"/>
              <a:t>中</a:t>
            </a:r>
            <a:r>
              <a:rPr lang="en-US" altLang="zh-CN" sz="2000" dirty="0" err="1" smtClean="0"/>
              <a:t>Sdept</a:t>
            </a:r>
            <a:r>
              <a:rPr lang="zh-CN" altLang="en-US" sz="2000" dirty="0" smtClean="0"/>
              <a:t>是</a:t>
            </a:r>
            <a:r>
              <a:rPr lang="zh-CN" altLang="en-US" sz="2000" dirty="0"/>
              <a:t>键码</a:t>
            </a:r>
          </a:p>
          <a:p>
            <a:pPr>
              <a:lnSpc>
                <a:spcPct val="80000"/>
              </a:lnSpc>
              <a:buFont typeface="Wingdings" pitchFamily="2" charset="2"/>
              <a:buNone/>
            </a:pPr>
            <a:r>
              <a:rPr lang="zh-CN" altLang="en-US" sz="2000" dirty="0"/>
              <a:t>    </a:t>
            </a:r>
            <a:r>
              <a:rPr lang="en-US" altLang="zh-CN" sz="2000" dirty="0"/>
              <a:t>SC</a:t>
            </a:r>
            <a:r>
              <a:rPr lang="zh-CN" altLang="en-US" sz="2000" dirty="0"/>
              <a:t>中</a:t>
            </a:r>
            <a:r>
              <a:rPr lang="en-US" altLang="zh-CN" sz="2000" dirty="0"/>
              <a:t>{</a:t>
            </a:r>
            <a:r>
              <a:rPr lang="en-US" altLang="zh-CN" sz="2000" dirty="0" err="1"/>
              <a:t>Sno,Cname</a:t>
            </a:r>
            <a:r>
              <a:rPr lang="en-US" altLang="zh-CN" sz="2000" dirty="0"/>
              <a:t>}</a:t>
            </a:r>
            <a:r>
              <a:rPr lang="zh-CN" altLang="en-US" sz="2000" dirty="0"/>
              <a:t>是键码</a:t>
            </a:r>
          </a:p>
          <a:p>
            <a:pPr>
              <a:lnSpc>
                <a:spcPct val="80000"/>
              </a:lnSpc>
              <a:buFont typeface="Wingdings" pitchFamily="2" charset="2"/>
              <a:buNone/>
            </a:pPr>
            <a:r>
              <a:rPr lang="zh-CN" altLang="en-US" sz="2000" dirty="0"/>
              <a:t>   所有的函数依赖：</a:t>
            </a:r>
          </a:p>
          <a:p>
            <a:pPr>
              <a:lnSpc>
                <a:spcPct val="80000"/>
              </a:lnSpc>
              <a:buFont typeface="Wingdings" pitchFamily="2" charset="2"/>
              <a:buNone/>
            </a:pPr>
            <a:r>
              <a:rPr lang="zh-CN" altLang="en-US" sz="2000" dirty="0"/>
              <a:t>       </a:t>
            </a:r>
            <a:r>
              <a:rPr lang="en-US" altLang="zh-CN" sz="2000" dirty="0" err="1" smtClean="0"/>
              <a:t>Sno</a:t>
            </a:r>
            <a:r>
              <a:rPr lang="en-US" altLang="zh-CN" sz="2000" dirty="0" smtClean="0"/>
              <a:t> → </a:t>
            </a:r>
            <a:r>
              <a:rPr lang="en-US" altLang="zh-CN" sz="2000" dirty="0" err="1" smtClean="0"/>
              <a:t>Sname</a:t>
            </a:r>
            <a:r>
              <a:rPr lang="en-US" altLang="zh-CN" sz="2000" dirty="0" smtClean="0"/>
              <a:t>, </a:t>
            </a:r>
            <a:r>
              <a:rPr lang="en-US" altLang="zh-CN" sz="2000" dirty="0" err="1" smtClean="0"/>
              <a:t>Sno</a:t>
            </a:r>
            <a:r>
              <a:rPr lang="en-US" altLang="zh-CN" sz="2000" dirty="0" smtClean="0"/>
              <a:t> → </a:t>
            </a:r>
            <a:r>
              <a:rPr lang="en-US" altLang="zh-CN" sz="2000" dirty="0" err="1" smtClean="0"/>
              <a:t>Sdept</a:t>
            </a:r>
            <a:r>
              <a:rPr lang="en-US" altLang="zh-CN" sz="2000" dirty="0" smtClean="0"/>
              <a:t> </a:t>
            </a:r>
            <a:endParaRPr lang="en-US" altLang="zh-CN" sz="2000" dirty="0"/>
          </a:p>
          <a:p>
            <a:pPr>
              <a:lnSpc>
                <a:spcPct val="80000"/>
              </a:lnSpc>
              <a:buNone/>
            </a:pPr>
            <a:r>
              <a:rPr lang="en-US" altLang="zh-CN" sz="2000" dirty="0" smtClean="0"/>
              <a:t>       </a:t>
            </a:r>
            <a:r>
              <a:rPr lang="en-US" altLang="zh-CN" sz="2000" dirty="0" err="1" smtClean="0"/>
              <a:t>Sdept</a:t>
            </a:r>
            <a:r>
              <a:rPr lang="en-US" altLang="zh-CN" sz="2000" dirty="0" smtClean="0"/>
              <a:t> </a:t>
            </a:r>
            <a:r>
              <a:rPr lang="en-US" altLang="zh-CN" sz="2000" dirty="0"/>
              <a:t>→ </a:t>
            </a:r>
            <a:r>
              <a:rPr lang="en-US" altLang="zh-CN" sz="2000" dirty="0" err="1" smtClean="0"/>
              <a:t>Mname</a:t>
            </a:r>
            <a:endParaRPr lang="en-US" altLang="zh-CN" sz="2000" dirty="0" smtClean="0"/>
          </a:p>
          <a:p>
            <a:pPr>
              <a:lnSpc>
                <a:spcPct val="80000"/>
              </a:lnSpc>
              <a:buNone/>
            </a:pPr>
            <a:r>
              <a:rPr lang="en-US" altLang="zh-CN" sz="2000" dirty="0"/>
              <a:t> </a:t>
            </a:r>
            <a:r>
              <a:rPr lang="en-US" altLang="zh-CN" sz="2000" dirty="0" smtClean="0"/>
              <a:t>      </a:t>
            </a:r>
            <a:r>
              <a:rPr lang="en-US" altLang="zh-CN" sz="2000" dirty="0" err="1" smtClean="0"/>
              <a:t>Sno,Cname</a:t>
            </a:r>
            <a:r>
              <a:rPr lang="en-US" altLang="zh-CN" sz="2000" dirty="0" smtClean="0"/>
              <a:t> → Grade</a:t>
            </a:r>
            <a:endParaRPr lang="en-US" altLang="zh-CN" sz="2000" dirty="0"/>
          </a:p>
          <a:p>
            <a:pPr>
              <a:lnSpc>
                <a:spcPct val="80000"/>
              </a:lnSpc>
              <a:buFont typeface="Wingdings" pitchFamily="2" charset="2"/>
              <a:buNone/>
            </a:pPr>
            <a:r>
              <a:rPr lang="en-US" altLang="zh-CN" sz="2000" dirty="0"/>
              <a:t>    </a:t>
            </a:r>
            <a:r>
              <a:rPr lang="zh-CN" altLang="en-US" sz="2000" dirty="0"/>
              <a:t>这些函数依赖的决定因素都包括键码。所以这个关系模式是</a:t>
            </a:r>
            <a:r>
              <a:rPr lang="en-US" altLang="zh-CN" sz="2000" dirty="0"/>
              <a:t>BCNF</a:t>
            </a:r>
            <a:r>
              <a:rPr lang="zh-CN" altLang="en-US" sz="2000" dirty="0"/>
              <a:t>。</a:t>
            </a:r>
          </a:p>
          <a:p>
            <a:pPr>
              <a:lnSpc>
                <a:spcPct val="80000"/>
              </a:lnSpc>
            </a:pPr>
            <a:endParaRPr lang="en-US" altLang="zh-CN" sz="2000" dirty="0"/>
          </a:p>
        </p:txBody>
      </p:sp>
      <p:sp>
        <p:nvSpPr>
          <p:cNvPr id="356355" name="Rectangle 3"/>
          <p:cNvSpPr>
            <a:spLocks noChangeArrowheads="1"/>
          </p:cNvSpPr>
          <p:nvPr/>
        </p:nvSpPr>
        <p:spPr bwMode="auto">
          <a:xfrm>
            <a:off x="611188" y="981075"/>
            <a:ext cx="79216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Char char="o"/>
            </a:pPr>
            <a:r>
              <a:rPr lang="zh-CN" altLang="en-US" sz="3200" b="1" dirty="0">
                <a:solidFill>
                  <a:srgbClr val="000066"/>
                </a:solidFill>
              </a:rPr>
              <a:t>关系模式的规范化</a:t>
            </a:r>
          </a:p>
          <a:p>
            <a:pPr marL="908050" lvl="1" indent="-436563" algn="just">
              <a:spcBef>
                <a:spcPct val="20000"/>
              </a:spcBef>
              <a:buClr>
                <a:schemeClr val="accent2"/>
              </a:buClr>
              <a:buFont typeface="Wingdings" pitchFamily="2" charset="2"/>
              <a:buChar char="n"/>
            </a:pPr>
            <a:r>
              <a:rPr lang="en-US" altLang="zh-CN" sz="2800" b="1" dirty="0">
                <a:solidFill>
                  <a:srgbClr val="000066"/>
                </a:solidFill>
              </a:rPr>
              <a:t>BC</a:t>
            </a:r>
            <a:r>
              <a:rPr lang="zh-CN" altLang="en-US" sz="2800" b="1" dirty="0">
                <a:solidFill>
                  <a:srgbClr val="000066"/>
                </a:solidFill>
              </a:rPr>
              <a:t>范式（ </a:t>
            </a:r>
            <a:r>
              <a:rPr lang="en-US" altLang="zh-CN" sz="2800" b="1" dirty="0">
                <a:solidFill>
                  <a:srgbClr val="000066"/>
                </a:solidFill>
              </a:rPr>
              <a:t>BCNF</a:t>
            </a:r>
            <a:r>
              <a:rPr lang="zh-CN" altLang="en-US" sz="2800" b="1" dirty="0">
                <a:solidFill>
                  <a:srgbClr val="000066"/>
                </a:solidFill>
              </a:rPr>
              <a:t>，修正的第三范式）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6354">
                                            <p:txEl>
                                              <p:pRg st="5" end="5"/>
                                            </p:txEl>
                                          </p:spTgt>
                                        </p:tgtEl>
                                        <p:attrNameLst>
                                          <p:attrName>style.visibility</p:attrName>
                                        </p:attrNameLst>
                                      </p:cBhvr>
                                      <p:to>
                                        <p:strVal val="visible"/>
                                      </p:to>
                                    </p:set>
                                    <p:animEffect transition="in" filter="blinds(horizontal)">
                                      <p:cBhvr>
                                        <p:cTn id="7" dur="500"/>
                                        <p:tgtEl>
                                          <p:spTgt spid="356354">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6354">
                                            <p:txEl>
                                              <p:pRg st="6" end="6"/>
                                            </p:txEl>
                                          </p:spTgt>
                                        </p:tgtEl>
                                        <p:attrNameLst>
                                          <p:attrName>style.visibility</p:attrName>
                                        </p:attrNameLst>
                                      </p:cBhvr>
                                      <p:to>
                                        <p:strVal val="visible"/>
                                      </p:to>
                                    </p:set>
                                    <p:animEffect transition="in" filter="blinds(horizontal)">
                                      <p:cBhvr>
                                        <p:cTn id="10" dur="500"/>
                                        <p:tgtEl>
                                          <p:spTgt spid="356354">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6354">
                                            <p:txEl>
                                              <p:pRg st="7" end="7"/>
                                            </p:txEl>
                                          </p:spTgt>
                                        </p:tgtEl>
                                        <p:attrNameLst>
                                          <p:attrName>style.visibility</p:attrName>
                                        </p:attrNameLst>
                                      </p:cBhvr>
                                      <p:to>
                                        <p:strVal val="visible"/>
                                      </p:to>
                                    </p:set>
                                    <p:animEffect transition="in" filter="blinds(horizontal)">
                                      <p:cBhvr>
                                        <p:cTn id="13" dur="500"/>
                                        <p:tgtEl>
                                          <p:spTgt spid="356354">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56354">
                                            <p:txEl>
                                              <p:pRg st="8" end="8"/>
                                            </p:txEl>
                                          </p:spTgt>
                                        </p:tgtEl>
                                        <p:attrNameLst>
                                          <p:attrName>style.visibility</p:attrName>
                                        </p:attrNameLst>
                                      </p:cBhvr>
                                      <p:to>
                                        <p:strVal val="visible"/>
                                      </p:to>
                                    </p:set>
                                    <p:animEffect transition="in" filter="blinds(horizontal)">
                                      <p:cBhvr>
                                        <p:cTn id="16" dur="500"/>
                                        <p:tgtEl>
                                          <p:spTgt spid="356354">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56354">
                                            <p:txEl>
                                              <p:pRg st="9" end="9"/>
                                            </p:txEl>
                                          </p:spTgt>
                                        </p:tgtEl>
                                        <p:attrNameLst>
                                          <p:attrName>style.visibility</p:attrName>
                                        </p:attrNameLst>
                                      </p:cBhvr>
                                      <p:to>
                                        <p:strVal val="visible"/>
                                      </p:to>
                                    </p:set>
                                    <p:animEffect transition="in" filter="blinds(horizontal)">
                                      <p:cBhvr>
                                        <p:cTn id="19" dur="500"/>
                                        <p:tgtEl>
                                          <p:spTgt spid="356354">
                                            <p:txEl>
                                              <p:pRg st="9" end="9"/>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56354">
                                            <p:txEl>
                                              <p:pRg st="10" end="10"/>
                                            </p:txEl>
                                          </p:spTgt>
                                        </p:tgtEl>
                                        <p:attrNameLst>
                                          <p:attrName>style.visibility</p:attrName>
                                        </p:attrNameLst>
                                      </p:cBhvr>
                                      <p:to>
                                        <p:strVal val="visible"/>
                                      </p:to>
                                    </p:set>
                                    <p:animEffect transition="in" filter="blinds(horizontal)">
                                      <p:cBhvr>
                                        <p:cTn id="22" dur="500"/>
                                        <p:tgtEl>
                                          <p:spTgt spid="356354">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56354">
                                            <p:txEl>
                                              <p:pRg st="11" end="11"/>
                                            </p:txEl>
                                          </p:spTgt>
                                        </p:tgtEl>
                                        <p:attrNameLst>
                                          <p:attrName>style.visibility</p:attrName>
                                        </p:attrNameLst>
                                      </p:cBhvr>
                                      <p:to>
                                        <p:strVal val="visible"/>
                                      </p:to>
                                    </p:set>
                                    <p:animEffect transition="in" filter="blinds(horizontal)">
                                      <p:cBhvr>
                                        <p:cTn id="25" dur="500"/>
                                        <p:tgtEl>
                                          <p:spTgt spid="3563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7379" name="Rectangle 3"/>
          <p:cNvSpPr>
            <a:spLocks noGrp="1" noChangeArrowheads="1"/>
          </p:cNvSpPr>
          <p:nvPr>
            <p:ph type="body" sz="half" idx="1"/>
          </p:nvPr>
        </p:nvSpPr>
        <p:spPr>
          <a:xfrm>
            <a:off x="395288" y="1125538"/>
            <a:ext cx="8532812" cy="5373687"/>
          </a:xfrm>
        </p:spPr>
        <p:txBody>
          <a:bodyPr/>
          <a:lstStyle/>
          <a:p>
            <a:pPr algn="just">
              <a:spcBef>
                <a:spcPct val="0"/>
              </a:spcBef>
            </a:pPr>
            <a:r>
              <a:rPr lang="zh-CN" altLang="en-US" dirty="0"/>
              <a:t>关系模式的规范化</a:t>
            </a:r>
          </a:p>
          <a:p>
            <a:pPr lvl="1" algn="just">
              <a:spcBef>
                <a:spcPct val="0"/>
              </a:spcBef>
            </a:pPr>
            <a:r>
              <a:rPr lang="zh-CN" altLang="en-US" dirty="0"/>
              <a:t>多值函数依赖</a:t>
            </a:r>
          </a:p>
          <a:p>
            <a:pPr lvl="2" algn="just">
              <a:spcBef>
                <a:spcPct val="0"/>
              </a:spcBef>
            </a:pPr>
            <a:r>
              <a:rPr lang="zh-CN" altLang="en-US" dirty="0"/>
              <a:t>关系满足</a:t>
            </a:r>
            <a:r>
              <a:rPr lang="en-US" altLang="zh-CN" dirty="0"/>
              <a:t>BC</a:t>
            </a:r>
            <a:r>
              <a:rPr lang="zh-CN" altLang="en-US" dirty="0"/>
              <a:t>模式后，仍可能存在问题</a:t>
            </a:r>
          </a:p>
          <a:p>
            <a:pPr lvl="3" algn="just">
              <a:spcBef>
                <a:spcPct val="0"/>
              </a:spcBef>
            </a:pPr>
            <a:r>
              <a:rPr lang="zh-CN" altLang="en-US" dirty="0"/>
              <a:t>例如，下面的关系表示公司在不同国家销售的不同产品。显然</a:t>
            </a:r>
            <a:r>
              <a:rPr lang="en-US" altLang="zh-CN" dirty="0"/>
              <a:t>(</a:t>
            </a:r>
            <a:r>
              <a:rPr lang="zh-CN" altLang="en-US" dirty="0"/>
              <a:t>公司</a:t>
            </a:r>
            <a:r>
              <a:rPr lang="en-US" altLang="zh-CN" dirty="0"/>
              <a:t>,</a:t>
            </a:r>
            <a:r>
              <a:rPr lang="zh-CN" altLang="en-US" dirty="0"/>
              <a:t>产品</a:t>
            </a:r>
            <a:r>
              <a:rPr lang="en-US" altLang="zh-CN" dirty="0"/>
              <a:t>,</a:t>
            </a:r>
            <a:r>
              <a:rPr lang="zh-CN" altLang="en-US" dirty="0"/>
              <a:t>国家</a:t>
            </a:r>
            <a:r>
              <a:rPr lang="en-US" altLang="zh-CN" dirty="0"/>
              <a:t>)</a:t>
            </a:r>
            <a:r>
              <a:rPr lang="zh-CN" altLang="en-US" dirty="0"/>
              <a:t>是候选键，该关系满足</a:t>
            </a:r>
            <a:r>
              <a:rPr lang="en-US" altLang="zh-CN" dirty="0"/>
              <a:t>BC</a:t>
            </a:r>
            <a:r>
              <a:rPr lang="zh-CN" altLang="en-US" dirty="0"/>
              <a:t>范式。</a:t>
            </a:r>
          </a:p>
          <a:p>
            <a:pPr lvl="3" algn="just">
              <a:spcBef>
                <a:spcPct val="0"/>
              </a:spcBef>
            </a:pPr>
            <a:r>
              <a:rPr lang="zh-CN" altLang="en-US" dirty="0"/>
              <a:t>但是，该关系仍有问题</a:t>
            </a:r>
          </a:p>
          <a:p>
            <a:pPr lvl="4" algn="just">
              <a:spcBef>
                <a:spcPct val="0"/>
              </a:spcBef>
            </a:pPr>
            <a:r>
              <a:rPr lang="zh-CN" altLang="en-US" dirty="0"/>
              <a:t>公司添加某个产品时，要添加多个元组，如</a:t>
            </a:r>
            <a:r>
              <a:rPr lang="en-US" altLang="zh-CN" dirty="0"/>
              <a:t>(IBM,</a:t>
            </a:r>
            <a:r>
              <a:rPr lang="zh-CN" altLang="en-US" dirty="0"/>
              <a:t>服务器</a:t>
            </a:r>
            <a:r>
              <a:rPr lang="en-US" altLang="zh-CN" dirty="0"/>
              <a:t>,</a:t>
            </a:r>
            <a:r>
              <a:rPr lang="zh-CN" altLang="en-US" dirty="0"/>
              <a:t>中国</a:t>
            </a:r>
            <a:r>
              <a:rPr lang="en-US" altLang="zh-CN" dirty="0"/>
              <a:t>)</a:t>
            </a:r>
            <a:r>
              <a:rPr lang="zh-CN" altLang="en-US" dirty="0"/>
              <a:t>， </a:t>
            </a:r>
            <a:r>
              <a:rPr lang="en-US" altLang="zh-CN" dirty="0"/>
              <a:t>(IBM,</a:t>
            </a:r>
            <a:r>
              <a:rPr lang="zh-CN" altLang="en-US" dirty="0"/>
              <a:t>服务器</a:t>
            </a:r>
            <a:r>
              <a:rPr lang="en-US" altLang="zh-CN" dirty="0"/>
              <a:t>,</a:t>
            </a:r>
            <a:r>
              <a:rPr lang="zh-CN" altLang="en-US" dirty="0"/>
              <a:t>日本</a:t>
            </a:r>
            <a:r>
              <a:rPr lang="en-US" altLang="zh-CN" dirty="0"/>
              <a:t>)</a:t>
            </a:r>
            <a:r>
              <a:rPr lang="zh-CN" altLang="en-US" dirty="0"/>
              <a:t>等， </a:t>
            </a:r>
            <a:r>
              <a:rPr lang="en-US" altLang="zh-CN" dirty="0"/>
              <a:t>(IBM,</a:t>
            </a:r>
            <a:r>
              <a:rPr lang="zh-CN" altLang="en-US" dirty="0"/>
              <a:t>服务器</a:t>
            </a:r>
            <a:r>
              <a:rPr lang="en-US" altLang="zh-CN" dirty="0"/>
              <a:t>)</a:t>
            </a:r>
            <a:r>
              <a:rPr lang="zh-CN" altLang="en-US" dirty="0"/>
              <a:t>存在冗余；</a:t>
            </a:r>
          </a:p>
          <a:p>
            <a:pPr lvl="4" algn="just">
              <a:spcBef>
                <a:spcPct val="0"/>
              </a:spcBef>
            </a:pPr>
            <a:r>
              <a:rPr lang="zh-CN" altLang="en-US" dirty="0"/>
              <a:t>删除一个产品时，需要删除多个元组。</a:t>
            </a:r>
          </a:p>
          <a:p>
            <a:pPr lvl="4" algn="just">
              <a:spcBef>
                <a:spcPct val="0"/>
              </a:spcBef>
            </a:pPr>
            <a:r>
              <a:rPr lang="zh-CN" altLang="en-US" dirty="0"/>
              <a:t>上述例子中存在多值依赖。</a:t>
            </a:r>
          </a:p>
        </p:txBody>
      </p:sp>
      <p:graphicFrame>
        <p:nvGraphicFramePr>
          <p:cNvPr id="357413" name="Group 37"/>
          <p:cNvGraphicFramePr>
            <a:graphicFrameLocks noGrp="1"/>
          </p:cNvGraphicFramePr>
          <p:nvPr>
            <p:ph sz="half" idx="2"/>
            <p:extLst>
              <p:ext uri="{D42A27DB-BD31-4B8C-83A1-F6EECF244321}">
                <p14:modId xmlns:p14="http://schemas.microsoft.com/office/powerpoint/2010/main" val="4250712607"/>
              </p:ext>
            </p:extLst>
          </p:nvPr>
        </p:nvGraphicFramePr>
        <p:xfrm>
          <a:off x="5724128" y="4607451"/>
          <a:ext cx="3289300" cy="2250549"/>
        </p:xfrm>
        <a:graphic>
          <a:graphicData uri="http://schemas.openxmlformats.org/drawingml/2006/table">
            <a:tbl>
              <a:tblPr/>
              <a:tblGrid>
                <a:gridCol w="1169988">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985837">
                  <a:extLst>
                    <a:ext uri="{9D8B030D-6E8A-4147-A177-3AD203B41FA5}">
                      <a16:colId xmlns:a16="http://schemas.microsoft.com/office/drawing/2014/main" val="20002"/>
                    </a:ext>
                  </a:extLst>
                </a:gridCol>
              </a:tblGrid>
              <a:tr h="3435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smtClean="0">
                          <a:ln>
                            <a:noFill/>
                          </a:ln>
                          <a:solidFill>
                            <a:srgbClr val="000066"/>
                          </a:solidFill>
                          <a:effectLst/>
                          <a:latin typeface="Verdana" pitchFamily="34" charset="0"/>
                          <a:ea typeface="宋体" pitchFamily="2" charset="-122"/>
                        </a:rPr>
                        <a:t>公司</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smtClean="0">
                          <a:ln>
                            <a:noFill/>
                          </a:ln>
                          <a:solidFill>
                            <a:srgbClr val="000066"/>
                          </a:solidFill>
                          <a:effectLst/>
                          <a:latin typeface="Verdana" pitchFamily="34" charset="0"/>
                          <a:ea typeface="宋体" pitchFamily="2" charset="-122"/>
                        </a:rPr>
                        <a:t>产品</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0" i="0" u="none" strike="noStrike" cap="none" normalizeH="0" baseline="0" dirty="0" smtClean="0">
                          <a:ln>
                            <a:noFill/>
                          </a:ln>
                          <a:solidFill>
                            <a:srgbClr val="000066"/>
                          </a:solidFill>
                          <a:effectLst/>
                          <a:latin typeface="Verdana" pitchFamily="34" charset="0"/>
                          <a:ea typeface="宋体" pitchFamily="2" charset="-122"/>
                        </a:rPr>
                        <a:t>国家</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3772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IBM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工作站</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中国</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576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IBM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投影仪</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中国</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72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IBM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工作站</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日本</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72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1" i="0" u="none" strike="noStrike" cap="none" normalizeH="0" baseline="0" dirty="0" smtClean="0">
                          <a:ln>
                            <a:noFill/>
                          </a:ln>
                          <a:solidFill>
                            <a:srgbClr val="000066"/>
                          </a:solidFill>
                          <a:effectLst/>
                          <a:latin typeface="Verdana" pitchFamily="34" charset="0"/>
                          <a:ea typeface="宋体" pitchFamily="2" charset="-122"/>
                        </a:rPr>
                        <a:t>IBM</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投影仪</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1800" b="1" i="0" u="none" strike="noStrike" cap="none" normalizeH="0" baseline="0" dirty="0" smtClean="0">
                          <a:ln>
                            <a:noFill/>
                          </a:ln>
                          <a:solidFill>
                            <a:srgbClr val="000066"/>
                          </a:solidFill>
                          <a:effectLst/>
                          <a:latin typeface="Verdana" pitchFamily="34" charset="0"/>
                          <a:ea typeface="宋体" pitchFamily="2" charset="-122"/>
                        </a:rPr>
                        <a:t>日本</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725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smtClean="0">
                          <a:ln>
                            <a:noFill/>
                          </a:ln>
                          <a:solidFill>
                            <a:srgbClr val="000066"/>
                          </a:solidFill>
                          <a:effectLst/>
                          <a:latin typeface="Arial"/>
                          <a:ea typeface="宋体" pitchFamily="2" charset="-122"/>
                        </a:rPr>
                        <a:t>…</a:t>
                      </a:r>
                      <a:r>
                        <a:rPr kumimoji="0" lang="en-US" altLang="zh-CN" sz="1800" b="0"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1800" b="0" i="0" u="none" strike="noStrike" cap="none" normalizeH="0" baseline="0" dirty="0" smtClean="0">
                          <a:ln>
                            <a:noFill/>
                          </a:ln>
                          <a:solidFill>
                            <a:srgbClr val="000066"/>
                          </a:solidFill>
                          <a:effectLst/>
                          <a:latin typeface="Arial"/>
                          <a:ea typeface="宋体" pitchFamily="2" charset="-122"/>
                        </a:rPr>
                        <a:t>…</a:t>
                      </a:r>
                      <a:endParaRPr kumimoji="0" lang="en-US" altLang="zh-CN" sz="1800" b="0"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0"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800" b="0" i="0" u="none" strike="noStrike" cap="none" normalizeH="0" baseline="0" dirty="0" smtClean="0">
                        <a:ln>
                          <a:noFill/>
                        </a:ln>
                        <a:solidFill>
                          <a:srgbClr val="000066"/>
                        </a:solidFill>
                        <a:effectLst/>
                        <a:latin typeface="Verdana" pitchFamily="34" charset="0"/>
                        <a:ea typeface="宋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9427" name="Rectangle 3"/>
          <p:cNvSpPr>
            <a:spLocks noGrp="1" noChangeArrowheads="1"/>
          </p:cNvSpPr>
          <p:nvPr>
            <p:ph type="body" sz="half" idx="1"/>
          </p:nvPr>
        </p:nvSpPr>
        <p:spPr>
          <a:xfrm>
            <a:off x="611188" y="1125538"/>
            <a:ext cx="7848600" cy="5183187"/>
          </a:xfrm>
        </p:spPr>
        <p:txBody>
          <a:bodyPr/>
          <a:lstStyle/>
          <a:p>
            <a:pPr algn="just">
              <a:spcBef>
                <a:spcPct val="0"/>
              </a:spcBef>
            </a:pPr>
            <a:r>
              <a:rPr lang="zh-CN" altLang="en-US" dirty="0"/>
              <a:t>关系模式的规范化</a:t>
            </a:r>
          </a:p>
          <a:p>
            <a:pPr lvl="1" algn="just">
              <a:spcBef>
                <a:spcPct val="0"/>
              </a:spcBef>
            </a:pPr>
            <a:r>
              <a:rPr lang="zh-CN" altLang="en-US" dirty="0"/>
              <a:t>多值函数依赖</a:t>
            </a:r>
          </a:p>
          <a:p>
            <a:pPr lvl="2" algn="just"/>
            <a:r>
              <a:rPr lang="zh-CN" altLang="en-US" dirty="0"/>
              <a:t>定义</a:t>
            </a:r>
          </a:p>
          <a:p>
            <a:pPr lvl="3" algn="just"/>
            <a:r>
              <a:rPr lang="zh-CN" altLang="en-US" dirty="0"/>
              <a:t>设有关系模式</a:t>
            </a:r>
            <a:r>
              <a:rPr lang="en-US" altLang="zh-CN" dirty="0"/>
              <a:t>R</a:t>
            </a:r>
            <a:r>
              <a:rPr lang="zh-CN" altLang="en-US" dirty="0"/>
              <a:t>，</a:t>
            </a:r>
            <a:r>
              <a:rPr lang="en-US" altLang="zh-CN" dirty="0"/>
              <a:t>x</a:t>
            </a:r>
            <a:r>
              <a:rPr lang="zh-CN" altLang="en-US" dirty="0"/>
              <a:t>和</a:t>
            </a:r>
            <a:r>
              <a:rPr lang="en-US" altLang="zh-CN" dirty="0"/>
              <a:t>y</a:t>
            </a:r>
            <a:r>
              <a:rPr lang="zh-CN" altLang="en-US" dirty="0"/>
              <a:t>是</a:t>
            </a:r>
            <a:r>
              <a:rPr lang="en-US" altLang="zh-CN" dirty="0"/>
              <a:t>R</a:t>
            </a:r>
            <a:r>
              <a:rPr lang="zh-CN" altLang="en-US" dirty="0"/>
              <a:t>的属性子集</a:t>
            </a:r>
          </a:p>
          <a:p>
            <a:pPr lvl="3" algn="just"/>
            <a:r>
              <a:rPr lang="zh-CN" altLang="en-US" dirty="0"/>
              <a:t>如果对于给定的</a:t>
            </a:r>
            <a:r>
              <a:rPr lang="en-US" altLang="zh-CN" dirty="0"/>
              <a:t>x</a:t>
            </a:r>
            <a:r>
              <a:rPr lang="zh-CN" altLang="en-US" dirty="0"/>
              <a:t>属性值，有</a:t>
            </a:r>
            <a:r>
              <a:rPr lang="zh-CN" altLang="en-US" u="sng" dirty="0"/>
              <a:t>一组</a:t>
            </a:r>
            <a:r>
              <a:rPr lang="en-US" altLang="zh-CN" u="sng" dirty="0"/>
              <a:t>y</a:t>
            </a:r>
            <a:r>
              <a:rPr lang="zh-CN" altLang="en-US" u="sng" dirty="0"/>
              <a:t>属性值</a:t>
            </a:r>
            <a:r>
              <a:rPr lang="zh-CN" altLang="en-US" dirty="0"/>
              <a:t>与之对应，而与其他属性（除</a:t>
            </a:r>
            <a:r>
              <a:rPr lang="en-US" altLang="zh-CN" dirty="0"/>
              <a:t>x</a:t>
            </a:r>
            <a:r>
              <a:rPr lang="zh-CN" altLang="en-US" dirty="0"/>
              <a:t>和</a:t>
            </a:r>
            <a:r>
              <a:rPr lang="en-US" altLang="zh-CN" dirty="0"/>
              <a:t>y</a:t>
            </a:r>
            <a:r>
              <a:rPr lang="zh-CN" altLang="en-US" dirty="0"/>
              <a:t>以外的属性子集）无关，则称</a:t>
            </a:r>
            <a:r>
              <a:rPr lang="zh-CN" altLang="en-US" dirty="0">
                <a:latin typeface="Arial"/>
              </a:rPr>
              <a:t>“</a:t>
            </a:r>
            <a:r>
              <a:rPr lang="en-US" altLang="zh-CN" dirty="0"/>
              <a:t>x</a:t>
            </a:r>
            <a:r>
              <a:rPr lang="zh-CN" altLang="en-US" dirty="0"/>
              <a:t>多值决定</a:t>
            </a:r>
            <a:r>
              <a:rPr lang="en-US" altLang="zh-CN" dirty="0"/>
              <a:t>y</a:t>
            </a:r>
            <a:r>
              <a:rPr lang="en-US" altLang="zh-CN" dirty="0">
                <a:latin typeface="Arial"/>
              </a:rPr>
              <a:t>”</a:t>
            </a:r>
            <a:r>
              <a:rPr lang="zh-CN" altLang="en-US" dirty="0"/>
              <a:t>，或</a:t>
            </a:r>
            <a:r>
              <a:rPr lang="zh-CN" altLang="en-US" dirty="0">
                <a:latin typeface="Arial"/>
              </a:rPr>
              <a:t>“</a:t>
            </a:r>
            <a:r>
              <a:rPr lang="en-US" altLang="zh-CN" dirty="0"/>
              <a:t>y</a:t>
            </a:r>
            <a:r>
              <a:rPr lang="zh-CN" altLang="en-US" dirty="0"/>
              <a:t>多值依赖于</a:t>
            </a:r>
            <a:r>
              <a:rPr lang="en-US" altLang="zh-CN" dirty="0"/>
              <a:t>x</a:t>
            </a:r>
            <a:r>
              <a:rPr lang="en-US" altLang="zh-CN" dirty="0">
                <a:latin typeface="Arial"/>
              </a:rPr>
              <a:t>”</a:t>
            </a:r>
            <a:r>
              <a:rPr lang="zh-CN" altLang="en-US" dirty="0"/>
              <a:t>，记作</a:t>
            </a:r>
            <a:r>
              <a:rPr lang="en-US" altLang="zh-CN" dirty="0"/>
              <a:t>x→→ y</a:t>
            </a:r>
            <a:r>
              <a:rPr lang="zh-CN" altLang="en-US" dirty="0"/>
              <a:t>。</a:t>
            </a:r>
          </a:p>
          <a:p>
            <a:pPr lvl="3" algn="just"/>
            <a:r>
              <a:rPr lang="zh-CN" altLang="en-US" dirty="0"/>
              <a:t>如果其他属性为空，则称为</a:t>
            </a:r>
            <a:r>
              <a:rPr lang="zh-CN" altLang="en-US" dirty="0">
                <a:solidFill>
                  <a:srgbClr val="FF0000"/>
                </a:solidFill>
              </a:rPr>
              <a:t>平凡的多值依赖</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dissolve">
                                      <p:cBhvr>
                                        <p:cTn id="7" dur="500"/>
                                        <p:tgtEl>
                                          <p:spTgt spid="35942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59427">
                                            <p:txEl>
                                              <p:pRg st="1" end="1"/>
                                            </p:txEl>
                                          </p:spTgt>
                                        </p:tgtEl>
                                        <p:attrNameLst>
                                          <p:attrName>style.visibility</p:attrName>
                                        </p:attrNameLst>
                                      </p:cBhvr>
                                      <p:to>
                                        <p:strVal val="visible"/>
                                      </p:to>
                                    </p:set>
                                    <p:animEffect transition="in" filter="dissolve">
                                      <p:cBhvr>
                                        <p:cTn id="10" dur="500"/>
                                        <p:tgtEl>
                                          <p:spTgt spid="35942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59427">
                                            <p:txEl>
                                              <p:pRg st="2" end="2"/>
                                            </p:txEl>
                                          </p:spTgt>
                                        </p:tgtEl>
                                        <p:attrNameLst>
                                          <p:attrName>style.visibility</p:attrName>
                                        </p:attrNameLst>
                                      </p:cBhvr>
                                      <p:to>
                                        <p:strVal val="visible"/>
                                      </p:to>
                                    </p:set>
                                    <p:animEffect transition="in" filter="dissolve">
                                      <p:cBhvr>
                                        <p:cTn id="13" dur="500"/>
                                        <p:tgtEl>
                                          <p:spTgt spid="35942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9427">
                                            <p:txEl>
                                              <p:pRg st="3" end="3"/>
                                            </p:txEl>
                                          </p:spTgt>
                                        </p:tgtEl>
                                        <p:attrNameLst>
                                          <p:attrName>style.visibility</p:attrName>
                                        </p:attrNameLst>
                                      </p:cBhvr>
                                      <p:to>
                                        <p:strVal val="visible"/>
                                      </p:to>
                                    </p:set>
                                    <p:animEffect transition="in" filter="dissolve">
                                      <p:cBhvr>
                                        <p:cTn id="16" dur="500"/>
                                        <p:tgtEl>
                                          <p:spTgt spid="35942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59427">
                                            <p:txEl>
                                              <p:pRg st="4" end="4"/>
                                            </p:txEl>
                                          </p:spTgt>
                                        </p:tgtEl>
                                        <p:attrNameLst>
                                          <p:attrName>style.visibility</p:attrName>
                                        </p:attrNameLst>
                                      </p:cBhvr>
                                      <p:to>
                                        <p:strVal val="visible"/>
                                      </p:to>
                                    </p:set>
                                    <p:animEffect transition="in" filter="dissolve">
                                      <p:cBhvr>
                                        <p:cTn id="19" dur="500"/>
                                        <p:tgtEl>
                                          <p:spTgt spid="359427">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59427">
                                            <p:txEl>
                                              <p:pRg st="5" end="5"/>
                                            </p:txEl>
                                          </p:spTgt>
                                        </p:tgtEl>
                                        <p:attrNameLst>
                                          <p:attrName>style.visibility</p:attrName>
                                        </p:attrNameLst>
                                      </p:cBhvr>
                                      <p:to>
                                        <p:strVal val="visible"/>
                                      </p:to>
                                    </p:set>
                                    <p:animEffect transition="in" filter="dissolve">
                                      <p:cBhvr>
                                        <p:cTn id="22" dur="500"/>
                                        <p:tgtEl>
                                          <p:spTgt spid="359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5" name="Rectangle 3"/>
          <p:cNvSpPr>
            <a:spLocks noGrp="1" noChangeArrowheads="1"/>
          </p:cNvSpPr>
          <p:nvPr>
            <p:ph type="body" sz="half" idx="1"/>
          </p:nvPr>
        </p:nvSpPr>
        <p:spPr>
          <a:xfrm>
            <a:off x="323850" y="1052513"/>
            <a:ext cx="8351838" cy="5373687"/>
          </a:xfrm>
        </p:spPr>
        <p:txBody>
          <a:bodyPr/>
          <a:lstStyle/>
          <a:p>
            <a:pPr algn="just">
              <a:spcBef>
                <a:spcPct val="0"/>
              </a:spcBef>
            </a:pPr>
            <a:r>
              <a:rPr lang="zh-CN" altLang="en-US" dirty="0"/>
              <a:t>关系模式的规范化</a:t>
            </a:r>
          </a:p>
          <a:p>
            <a:pPr lvl="1" algn="just">
              <a:spcBef>
                <a:spcPct val="0"/>
              </a:spcBef>
            </a:pPr>
            <a:r>
              <a:rPr lang="zh-CN" altLang="en-US" dirty="0"/>
              <a:t>多值函数依赖</a:t>
            </a:r>
          </a:p>
          <a:p>
            <a:pPr lvl="2" algn="just"/>
            <a:r>
              <a:rPr lang="zh-CN" altLang="en-US" sz="2000" dirty="0"/>
              <a:t>例如，下面的关系中，</a:t>
            </a:r>
            <a:r>
              <a:rPr lang="en-US" altLang="zh-CN" sz="2000" dirty="0"/>
              <a:t>x=(</a:t>
            </a:r>
            <a:r>
              <a:rPr lang="zh-CN" altLang="en-US" sz="2000" dirty="0"/>
              <a:t>公司</a:t>
            </a:r>
            <a:r>
              <a:rPr lang="en-US" altLang="zh-CN" sz="2000" dirty="0"/>
              <a:t>, </a:t>
            </a:r>
            <a:r>
              <a:rPr lang="zh-CN" altLang="en-US" sz="2000" dirty="0"/>
              <a:t>国家</a:t>
            </a:r>
            <a:r>
              <a:rPr lang="en-US" altLang="zh-CN" sz="2000" dirty="0"/>
              <a:t>), y=(</a:t>
            </a:r>
            <a:r>
              <a:rPr lang="zh-CN" altLang="en-US" sz="2000" dirty="0"/>
              <a:t>产品</a:t>
            </a:r>
            <a:r>
              <a:rPr lang="en-US" altLang="zh-CN" sz="2000" dirty="0"/>
              <a:t>)</a:t>
            </a:r>
            <a:r>
              <a:rPr lang="zh-CN" altLang="en-US" sz="2000" dirty="0"/>
              <a:t>。对于给定的</a:t>
            </a:r>
            <a:r>
              <a:rPr lang="en-US" altLang="zh-CN" sz="2000" dirty="0"/>
              <a:t>x</a:t>
            </a:r>
            <a:r>
              <a:rPr lang="zh-CN" altLang="en-US" sz="2000" dirty="0"/>
              <a:t>值 </a:t>
            </a:r>
            <a:r>
              <a:rPr lang="en-US" altLang="zh-CN" sz="2000" dirty="0"/>
              <a:t>(IBM,</a:t>
            </a:r>
            <a:r>
              <a:rPr lang="zh-CN" altLang="en-US" sz="2000" dirty="0"/>
              <a:t>中国</a:t>
            </a:r>
            <a:r>
              <a:rPr lang="en-US" altLang="zh-CN" sz="2000" dirty="0"/>
              <a:t>)</a:t>
            </a:r>
            <a:r>
              <a:rPr lang="zh-CN" altLang="en-US" sz="2000" dirty="0"/>
              <a:t>，有一组</a:t>
            </a:r>
            <a:r>
              <a:rPr lang="en-US" altLang="zh-CN" sz="2000" dirty="0"/>
              <a:t>y</a:t>
            </a:r>
            <a:r>
              <a:rPr lang="zh-CN" altLang="en-US" sz="2000" dirty="0"/>
              <a:t>的属性值 </a:t>
            </a:r>
            <a:r>
              <a:rPr lang="en-US" altLang="zh-CN" sz="2000" dirty="0"/>
              <a:t>{</a:t>
            </a:r>
            <a:r>
              <a:rPr lang="zh-CN" altLang="en-US" sz="2000" dirty="0"/>
              <a:t>工作站</a:t>
            </a:r>
            <a:r>
              <a:rPr lang="en-US" altLang="zh-CN" sz="2000" dirty="0"/>
              <a:t>,</a:t>
            </a:r>
            <a:r>
              <a:rPr lang="zh-CN" altLang="en-US" sz="2000" dirty="0"/>
              <a:t>投影仪</a:t>
            </a:r>
            <a:r>
              <a:rPr lang="en-US" altLang="zh-CN" sz="2000" dirty="0"/>
              <a:t>}</a:t>
            </a:r>
            <a:r>
              <a:rPr lang="zh-CN" altLang="en-US" sz="2000" dirty="0"/>
              <a:t>与之对应，这组值仅与</a:t>
            </a:r>
            <a:r>
              <a:rPr lang="zh-CN" altLang="en-US" sz="2000" dirty="0">
                <a:latin typeface="Arial"/>
              </a:rPr>
              <a:t>“</a:t>
            </a:r>
            <a:r>
              <a:rPr lang="en-US" altLang="zh-CN" sz="2000" dirty="0"/>
              <a:t>IBM</a:t>
            </a:r>
            <a:r>
              <a:rPr lang="en-US" altLang="zh-CN" sz="2000" dirty="0">
                <a:latin typeface="Arial"/>
              </a:rPr>
              <a:t>”</a:t>
            </a:r>
            <a:r>
              <a:rPr lang="zh-CN" altLang="en-US" sz="2000" dirty="0"/>
              <a:t>有关，而与</a:t>
            </a:r>
            <a:r>
              <a:rPr lang="zh-CN" altLang="en-US" sz="2000" dirty="0">
                <a:latin typeface="Arial"/>
              </a:rPr>
              <a:t>“</a:t>
            </a:r>
            <a:r>
              <a:rPr lang="zh-CN" altLang="en-US" sz="2000" dirty="0"/>
              <a:t>中国</a:t>
            </a:r>
            <a:r>
              <a:rPr lang="zh-CN" altLang="en-US" sz="2000" dirty="0">
                <a:latin typeface="Arial"/>
              </a:rPr>
              <a:t>”</a:t>
            </a:r>
            <a:r>
              <a:rPr lang="zh-CN" altLang="en-US" sz="2000" dirty="0"/>
              <a:t>无关。或者说，对于一个公司，有一个完整的产品集合与之对应，而不论</a:t>
            </a:r>
            <a:r>
              <a:rPr lang="zh-CN" altLang="en-US" sz="2000" dirty="0">
                <a:latin typeface="Arial"/>
              </a:rPr>
              <a:t>“</a:t>
            </a:r>
            <a:r>
              <a:rPr lang="zh-CN" altLang="en-US" sz="2000" dirty="0"/>
              <a:t>国家</a:t>
            </a:r>
            <a:r>
              <a:rPr lang="zh-CN" altLang="en-US" sz="2000" dirty="0">
                <a:latin typeface="Arial"/>
              </a:rPr>
              <a:t>”</a:t>
            </a:r>
            <a:r>
              <a:rPr lang="zh-CN" altLang="en-US" sz="2000" dirty="0"/>
              <a:t>取何值。即使国家变成日本，即对于</a:t>
            </a:r>
            <a:r>
              <a:rPr lang="en-US" altLang="zh-CN" sz="2000" dirty="0"/>
              <a:t>(IBM, </a:t>
            </a:r>
            <a:r>
              <a:rPr lang="zh-CN" altLang="en-US" sz="2000" dirty="0"/>
              <a:t>日本</a:t>
            </a:r>
            <a:r>
              <a:rPr lang="en-US" altLang="zh-CN" sz="2000" dirty="0"/>
              <a:t>)</a:t>
            </a:r>
            <a:r>
              <a:rPr lang="zh-CN" altLang="en-US" sz="2000" dirty="0"/>
              <a:t>，它对应的</a:t>
            </a:r>
            <a:r>
              <a:rPr lang="zh-CN" altLang="en-US" sz="2000" dirty="0">
                <a:latin typeface="Arial"/>
              </a:rPr>
              <a:t>“</a:t>
            </a:r>
            <a:r>
              <a:rPr lang="zh-CN" altLang="en-US" sz="2000" dirty="0"/>
              <a:t>产品</a:t>
            </a:r>
            <a:r>
              <a:rPr lang="zh-CN" altLang="en-US" sz="2000" dirty="0">
                <a:latin typeface="Arial"/>
              </a:rPr>
              <a:t>”</a:t>
            </a:r>
            <a:r>
              <a:rPr lang="zh-CN" altLang="en-US" sz="2000" dirty="0"/>
              <a:t>仍然是</a:t>
            </a:r>
            <a:r>
              <a:rPr lang="en-US" altLang="zh-CN" sz="2000" dirty="0"/>
              <a:t>{</a:t>
            </a:r>
            <a:r>
              <a:rPr lang="zh-CN" altLang="en-US" sz="2000" dirty="0"/>
              <a:t>工作站</a:t>
            </a:r>
            <a:r>
              <a:rPr lang="en-US" altLang="zh-CN" sz="2000" dirty="0"/>
              <a:t>,</a:t>
            </a:r>
            <a:r>
              <a:rPr lang="zh-CN" altLang="en-US" sz="2000" dirty="0"/>
              <a:t>投影仪</a:t>
            </a:r>
            <a:r>
              <a:rPr lang="en-US" altLang="zh-CN" sz="2000" dirty="0"/>
              <a:t>} ,</a:t>
            </a:r>
            <a:r>
              <a:rPr lang="zh-CN" altLang="en-US" sz="2000" dirty="0"/>
              <a:t>因此，</a:t>
            </a:r>
            <a:r>
              <a:rPr lang="zh-CN" altLang="en-US" sz="2000" dirty="0">
                <a:latin typeface="Arial"/>
              </a:rPr>
              <a:t>“</a:t>
            </a:r>
            <a:r>
              <a:rPr lang="zh-CN" altLang="en-US" sz="2000" dirty="0"/>
              <a:t>产品</a:t>
            </a:r>
            <a:r>
              <a:rPr lang="zh-CN" altLang="en-US" sz="2000" dirty="0">
                <a:latin typeface="Arial"/>
              </a:rPr>
              <a:t>”</a:t>
            </a:r>
            <a:r>
              <a:rPr lang="zh-CN" altLang="en-US" sz="2000" dirty="0"/>
              <a:t>非平凡多值依赖于</a:t>
            </a:r>
            <a:r>
              <a:rPr lang="zh-CN" altLang="en-US" sz="2000" dirty="0">
                <a:latin typeface="Arial"/>
              </a:rPr>
              <a:t>“</a:t>
            </a:r>
            <a:r>
              <a:rPr lang="zh-CN" altLang="en-US" sz="2000" dirty="0"/>
              <a:t>公司</a:t>
            </a:r>
            <a:r>
              <a:rPr lang="zh-CN" altLang="en-US" sz="2000" dirty="0">
                <a:latin typeface="Arial"/>
              </a:rPr>
              <a:t>”</a:t>
            </a:r>
            <a:r>
              <a:rPr lang="zh-CN" altLang="en-US" sz="2000" dirty="0"/>
              <a:t>，即</a:t>
            </a:r>
            <a:r>
              <a:rPr lang="zh-CN" altLang="en-US" sz="2000" dirty="0">
                <a:latin typeface="Arial"/>
              </a:rPr>
              <a:t>“</a:t>
            </a:r>
            <a:r>
              <a:rPr lang="zh-CN" altLang="en-US" sz="2000" dirty="0"/>
              <a:t>公司</a:t>
            </a:r>
            <a:r>
              <a:rPr lang="zh-CN" altLang="en-US" sz="2000" dirty="0">
                <a:latin typeface="Arial"/>
              </a:rPr>
              <a:t>”</a:t>
            </a:r>
            <a:r>
              <a:rPr lang="zh-CN" altLang="en-US" sz="2000" dirty="0"/>
              <a:t> →→ </a:t>
            </a:r>
            <a:r>
              <a:rPr lang="zh-CN" altLang="en-US" sz="2000" dirty="0">
                <a:latin typeface="Arial"/>
              </a:rPr>
              <a:t>“</a:t>
            </a:r>
            <a:r>
              <a:rPr lang="zh-CN" altLang="en-US" sz="2000" dirty="0"/>
              <a:t>产品</a:t>
            </a:r>
            <a:r>
              <a:rPr lang="zh-CN" altLang="en-US" sz="2000" dirty="0">
                <a:latin typeface="Arial"/>
              </a:rPr>
              <a:t>”</a:t>
            </a:r>
            <a:r>
              <a:rPr lang="zh-CN" altLang="en-US" sz="2000" dirty="0"/>
              <a:t> ，同理可得</a:t>
            </a:r>
            <a:r>
              <a:rPr lang="zh-CN" altLang="en-US" sz="2000" dirty="0">
                <a:latin typeface="Arial"/>
              </a:rPr>
              <a:t>“</a:t>
            </a:r>
            <a:r>
              <a:rPr lang="zh-CN" altLang="en-US" sz="2000" dirty="0"/>
              <a:t>公司</a:t>
            </a:r>
            <a:r>
              <a:rPr lang="zh-CN" altLang="en-US" sz="2000" dirty="0">
                <a:latin typeface="Arial"/>
              </a:rPr>
              <a:t>”</a:t>
            </a:r>
            <a:r>
              <a:rPr lang="zh-CN" altLang="en-US" sz="2000" dirty="0"/>
              <a:t> →→ </a:t>
            </a:r>
            <a:r>
              <a:rPr lang="zh-CN" altLang="en-US" sz="2000" dirty="0">
                <a:latin typeface="Arial"/>
              </a:rPr>
              <a:t>“</a:t>
            </a:r>
            <a:r>
              <a:rPr lang="zh-CN" altLang="en-US" sz="2000" dirty="0"/>
              <a:t>国家</a:t>
            </a:r>
            <a:r>
              <a:rPr lang="zh-CN" altLang="en-US" sz="2000" dirty="0">
                <a:latin typeface="Arial"/>
              </a:rPr>
              <a:t>”</a:t>
            </a:r>
            <a:r>
              <a:rPr lang="zh-CN" altLang="en-US" sz="2000" dirty="0"/>
              <a:t> 。</a:t>
            </a:r>
          </a:p>
        </p:txBody>
      </p:sp>
      <p:graphicFrame>
        <p:nvGraphicFramePr>
          <p:cNvPr id="361476" name="Group 4"/>
          <p:cNvGraphicFramePr>
            <a:graphicFrameLocks noGrp="1"/>
          </p:cNvGraphicFramePr>
          <p:nvPr>
            <p:ph sz="half" idx="2"/>
          </p:nvPr>
        </p:nvGraphicFramePr>
        <p:xfrm>
          <a:off x="5364163" y="4552950"/>
          <a:ext cx="3529012" cy="2309813"/>
        </p:xfrm>
        <a:graphic>
          <a:graphicData uri="http://schemas.openxmlformats.org/drawingml/2006/table">
            <a:tbl>
              <a:tblPr/>
              <a:tblGrid>
                <a:gridCol w="1236662">
                  <a:extLst>
                    <a:ext uri="{9D8B030D-6E8A-4147-A177-3AD203B41FA5}">
                      <a16:colId xmlns:a16="http://schemas.microsoft.com/office/drawing/2014/main" val="20000"/>
                    </a:ext>
                  </a:extLst>
                </a:gridCol>
                <a:gridCol w="1233488">
                  <a:extLst>
                    <a:ext uri="{9D8B030D-6E8A-4147-A177-3AD203B41FA5}">
                      <a16:colId xmlns:a16="http://schemas.microsoft.com/office/drawing/2014/main" val="20001"/>
                    </a:ext>
                  </a:extLst>
                </a:gridCol>
                <a:gridCol w="1058862">
                  <a:extLst>
                    <a:ext uri="{9D8B030D-6E8A-4147-A177-3AD203B41FA5}">
                      <a16:colId xmlns:a16="http://schemas.microsoft.com/office/drawing/2014/main" val="20002"/>
                    </a:ext>
                  </a:extLst>
                </a:gridCol>
              </a:tblGrid>
              <a:tr h="3571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公司</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产品</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国家</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IBM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工作站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中国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1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IBM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投影仪</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中国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1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IBM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工作站</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日本</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IBM</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投影仪</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日本</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6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000" b="1" i="0" u="none" strike="noStrike" cap="none" normalizeH="0" baseline="0" dirty="0" smtClean="0">
                          <a:ln>
                            <a:noFill/>
                          </a:ln>
                          <a:solidFill>
                            <a:srgbClr val="000066"/>
                          </a:solidFill>
                          <a:effectLst/>
                          <a:latin typeface="Arial"/>
                          <a:ea typeface="宋体" pitchFamily="2" charset="-122"/>
                        </a:rPr>
                        <a:t>…</a:t>
                      </a:r>
                      <a:r>
                        <a:rPr kumimoji="0" lang="en-US" altLang="zh-CN" sz="1000" b="1" i="0" u="none" strike="noStrike" cap="none" normalizeH="0" baseline="0" dirty="0" smtClean="0">
                          <a:ln>
                            <a:noFill/>
                          </a:ln>
                          <a:solidFill>
                            <a:srgbClr val="000066"/>
                          </a:solidFill>
                          <a:effectLst/>
                          <a:latin typeface="Verdana" pitchFamily="34" charset="0"/>
                          <a:ea typeface="宋体" pitchFamily="2" charset="-122"/>
                        </a:rPr>
                        <a:t> </a:t>
                      </a:r>
                      <a:r>
                        <a:rPr kumimoji="0" lang="en-US" altLang="zh-CN" sz="1000" b="1" i="0" u="none" strike="noStrike" cap="none" normalizeH="0" baseline="0" dirty="0" smtClean="0">
                          <a:ln>
                            <a:noFill/>
                          </a:ln>
                          <a:solidFill>
                            <a:srgbClr val="000066"/>
                          </a:solidFill>
                          <a:effectLst/>
                          <a:latin typeface="Arial"/>
                          <a:ea typeface="宋体" pitchFamily="2" charset="-122"/>
                        </a:rPr>
                        <a:t>…</a:t>
                      </a:r>
                      <a:endParaRPr kumimoji="0" lang="en-US" altLang="zh-CN" sz="1000" b="1" i="0" u="none" strike="noStrike" cap="none" normalizeH="0" baseline="0" dirty="0" smtClean="0">
                        <a:ln>
                          <a:noFill/>
                        </a:ln>
                        <a:solidFill>
                          <a:srgbClr val="000066"/>
                        </a:solidFill>
                        <a:effectLst/>
                        <a:latin typeface="Verdan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0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0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23" name="Rectangle 3"/>
          <p:cNvSpPr>
            <a:spLocks noGrp="1" noChangeArrowheads="1"/>
          </p:cNvSpPr>
          <p:nvPr>
            <p:ph type="body" sz="half" idx="1"/>
          </p:nvPr>
        </p:nvSpPr>
        <p:spPr>
          <a:xfrm>
            <a:off x="468313" y="1125538"/>
            <a:ext cx="8208962" cy="5554662"/>
          </a:xfrm>
        </p:spPr>
        <p:txBody>
          <a:bodyPr/>
          <a:lstStyle/>
          <a:p>
            <a:pPr algn="just"/>
            <a:r>
              <a:rPr lang="zh-CN" altLang="en-US" dirty="0"/>
              <a:t>关系模式的规范化</a:t>
            </a:r>
          </a:p>
          <a:p>
            <a:pPr lvl="1" algn="just"/>
            <a:r>
              <a:rPr lang="zh-CN" altLang="en-US" dirty="0"/>
              <a:t>第四范式</a:t>
            </a:r>
          </a:p>
          <a:p>
            <a:pPr lvl="2" algn="just">
              <a:lnSpc>
                <a:spcPct val="110000"/>
              </a:lnSpc>
            </a:pPr>
            <a:r>
              <a:rPr lang="zh-CN" altLang="en-US" dirty="0"/>
              <a:t>定义</a:t>
            </a:r>
          </a:p>
          <a:p>
            <a:pPr lvl="3" algn="just">
              <a:lnSpc>
                <a:spcPct val="110000"/>
              </a:lnSpc>
            </a:pPr>
            <a:r>
              <a:rPr lang="zh-CN" altLang="en-US" dirty="0"/>
              <a:t>设</a:t>
            </a:r>
            <a:r>
              <a:rPr lang="en-US" altLang="zh-CN" dirty="0"/>
              <a:t>R</a:t>
            </a:r>
            <a:r>
              <a:rPr lang="zh-CN" altLang="en-US" dirty="0"/>
              <a:t>是一关系模式，满足</a:t>
            </a:r>
            <a:r>
              <a:rPr lang="en-US" altLang="zh-CN" dirty="0"/>
              <a:t>1NF</a:t>
            </a:r>
            <a:r>
              <a:rPr lang="zh-CN" altLang="en-US" dirty="0"/>
              <a:t>。如果对于任何一个非平凡多值依赖</a:t>
            </a:r>
            <a:r>
              <a:rPr lang="en-US" altLang="zh-CN" dirty="0"/>
              <a:t>x→→y</a:t>
            </a:r>
            <a:r>
              <a:rPr lang="zh-CN" altLang="en-US" dirty="0"/>
              <a:t>（其中</a:t>
            </a:r>
            <a:r>
              <a:rPr lang="en-US" altLang="zh-CN" dirty="0"/>
              <a:t>y</a:t>
            </a:r>
            <a:r>
              <a:rPr lang="zh-CN" altLang="en-US" dirty="0"/>
              <a:t>非空，也不是</a:t>
            </a:r>
            <a:r>
              <a:rPr lang="en-US" altLang="zh-CN" dirty="0"/>
              <a:t>x</a:t>
            </a:r>
            <a:r>
              <a:rPr lang="zh-CN" altLang="en-US" dirty="0"/>
              <a:t>的子集，</a:t>
            </a:r>
            <a:r>
              <a:rPr lang="en-US" altLang="zh-CN" dirty="0"/>
              <a:t>x</a:t>
            </a:r>
            <a:r>
              <a:rPr lang="zh-CN" altLang="en-US" dirty="0"/>
              <a:t>和</a:t>
            </a:r>
            <a:r>
              <a:rPr lang="en-US" altLang="zh-CN" dirty="0"/>
              <a:t>y</a:t>
            </a:r>
            <a:r>
              <a:rPr lang="zh-CN" altLang="en-US" dirty="0"/>
              <a:t>并未包含</a:t>
            </a:r>
            <a:r>
              <a:rPr lang="en-US" altLang="zh-CN" dirty="0"/>
              <a:t>R</a:t>
            </a:r>
            <a:r>
              <a:rPr lang="zh-CN" altLang="en-US" dirty="0"/>
              <a:t>的全部属性），</a:t>
            </a:r>
            <a:r>
              <a:rPr lang="en-US" altLang="zh-CN" dirty="0"/>
              <a:t>x</a:t>
            </a:r>
            <a:r>
              <a:rPr lang="zh-CN" altLang="en-US" dirty="0"/>
              <a:t>都包含键，则称</a:t>
            </a:r>
            <a:r>
              <a:rPr lang="en-US" altLang="zh-CN" dirty="0"/>
              <a:t>R</a:t>
            </a:r>
            <a:r>
              <a:rPr lang="zh-CN" altLang="en-US" dirty="0"/>
              <a:t>满足第四范式。</a:t>
            </a:r>
          </a:p>
          <a:p>
            <a:pPr lvl="2" algn="just">
              <a:lnSpc>
                <a:spcPct val="110000"/>
              </a:lnSpc>
            </a:pPr>
            <a:r>
              <a:rPr lang="en-US" altLang="zh-CN" sz="2200" dirty="0"/>
              <a:t>4NF</a:t>
            </a:r>
            <a:r>
              <a:rPr lang="zh-CN" altLang="en-US" sz="2200" dirty="0"/>
              <a:t>就是限制关系模式的属性之间不允许有</a:t>
            </a:r>
            <a:r>
              <a:rPr lang="zh-CN" altLang="en-US" sz="2200" dirty="0">
                <a:solidFill>
                  <a:srgbClr val="FF0000"/>
                </a:solidFill>
              </a:rPr>
              <a:t>非平凡</a:t>
            </a:r>
            <a:r>
              <a:rPr lang="zh-CN" altLang="en-US" sz="2200" dirty="0"/>
              <a:t>且</a:t>
            </a:r>
            <a:r>
              <a:rPr lang="zh-CN" altLang="en-US" sz="2200" dirty="0">
                <a:solidFill>
                  <a:srgbClr val="FF0000"/>
                </a:solidFill>
              </a:rPr>
              <a:t>非函数依赖</a:t>
            </a:r>
            <a:r>
              <a:rPr lang="zh-CN" altLang="en-US" sz="2200" dirty="0"/>
              <a:t>的多值依赖。因为根据定义，对于每一个非平凡多值依赖</a:t>
            </a:r>
            <a:r>
              <a:rPr lang="en-US" altLang="zh-CN" sz="2200" dirty="0"/>
              <a:t>x</a:t>
            </a:r>
            <a:r>
              <a:rPr lang="en-US" altLang="zh-CN" sz="2600" dirty="0"/>
              <a:t>→→</a:t>
            </a:r>
            <a:r>
              <a:rPr lang="en-US" altLang="zh-CN" sz="2200" dirty="0"/>
              <a:t>y </a:t>
            </a:r>
            <a:r>
              <a:rPr lang="zh-CN" altLang="en-US" sz="2200" dirty="0"/>
              <a:t>，</a:t>
            </a:r>
            <a:r>
              <a:rPr lang="en-US" altLang="zh-CN" sz="2200" dirty="0"/>
              <a:t>X</a:t>
            </a:r>
            <a:r>
              <a:rPr lang="zh-CN" altLang="en-US" sz="2200" dirty="0"/>
              <a:t>都含有候选键，于是就有</a:t>
            </a:r>
            <a:r>
              <a:rPr lang="en-US" altLang="zh-CN" sz="2200" dirty="0" err="1"/>
              <a:t>x</a:t>
            </a:r>
            <a:r>
              <a:rPr lang="en-US" altLang="zh-CN" sz="2600" dirty="0" err="1"/>
              <a:t>→</a:t>
            </a:r>
            <a:r>
              <a:rPr lang="en-US" altLang="zh-CN" sz="2200" dirty="0" err="1"/>
              <a:t>y</a:t>
            </a:r>
            <a:r>
              <a:rPr lang="en-US" altLang="zh-CN" sz="2200" dirty="0"/>
              <a:t> </a:t>
            </a:r>
            <a:r>
              <a:rPr lang="zh-CN" altLang="en-US" sz="2200" dirty="0"/>
              <a:t>，所以</a:t>
            </a:r>
            <a:r>
              <a:rPr lang="en-US" altLang="zh-CN" sz="2200" dirty="0"/>
              <a:t>4NF</a:t>
            </a:r>
            <a:r>
              <a:rPr lang="zh-CN" altLang="en-US" sz="2200" dirty="0"/>
              <a:t>所允许的非</a:t>
            </a:r>
            <a:r>
              <a:rPr lang="zh-CN" altLang="en-US" sz="2200" dirty="0" smtClean="0"/>
              <a:t>平凡的</a:t>
            </a:r>
            <a:r>
              <a:rPr lang="zh-CN" altLang="en-US" sz="2200" dirty="0"/>
              <a:t>多值</a:t>
            </a:r>
            <a:r>
              <a:rPr lang="zh-CN" altLang="en-US" sz="2200" dirty="0" smtClean="0"/>
              <a:t>依赖</a:t>
            </a:r>
            <a:r>
              <a:rPr lang="zh-CN" altLang="en-US" sz="2200" dirty="0"/>
              <a:t>实际上是函数依赖。</a:t>
            </a:r>
          </a:p>
          <a:p>
            <a:pPr lvl="2" algn="just">
              <a:lnSpc>
                <a:spcPct val="110000"/>
              </a:lnSpc>
            </a:pPr>
            <a:r>
              <a:rPr lang="zh-CN" altLang="en-US" sz="2200" dirty="0"/>
              <a:t>如果一个关系模式是</a:t>
            </a:r>
            <a:r>
              <a:rPr lang="en-US" altLang="zh-CN" sz="2200" dirty="0"/>
              <a:t>4NF</a:t>
            </a:r>
            <a:r>
              <a:rPr lang="zh-CN" altLang="en-US" sz="2200" dirty="0"/>
              <a:t>，则必满足</a:t>
            </a:r>
            <a:r>
              <a:rPr lang="en-US" altLang="zh-CN" sz="2200" dirty="0"/>
              <a:t>BC</a:t>
            </a:r>
            <a:r>
              <a:rPr lang="zh-CN" altLang="en-US" sz="2200" dirty="0"/>
              <a:t>范式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Effect transition="in" filter="dissolve">
                                      <p:cBhvr>
                                        <p:cTn id="7" dur="500"/>
                                        <p:tgtEl>
                                          <p:spTgt spid="36352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3523">
                                            <p:txEl>
                                              <p:pRg st="1" end="1"/>
                                            </p:txEl>
                                          </p:spTgt>
                                        </p:tgtEl>
                                        <p:attrNameLst>
                                          <p:attrName>style.visibility</p:attrName>
                                        </p:attrNameLst>
                                      </p:cBhvr>
                                      <p:to>
                                        <p:strVal val="visible"/>
                                      </p:to>
                                    </p:set>
                                    <p:animEffect transition="in" filter="dissolve">
                                      <p:cBhvr>
                                        <p:cTn id="10" dur="500"/>
                                        <p:tgtEl>
                                          <p:spTgt spid="36352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63523">
                                            <p:txEl>
                                              <p:pRg st="2" end="2"/>
                                            </p:txEl>
                                          </p:spTgt>
                                        </p:tgtEl>
                                        <p:attrNameLst>
                                          <p:attrName>style.visibility</p:attrName>
                                        </p:attrNameLst>
                                      </p:cBhvr>
                                      <p:to>
                                        <p:strVal val="visible"/>
                                      </p:to>
                                    </p:set>
                                    <p:animEffect transition="in" filter="dissolve">
                                      <p:cBhvr>
                                        <p:cTn id="13" dur="500"/>
                                        <p:tgtEl>
                                          <p:spTgt spid="36352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63523">
                                            <p:txEl>
                                              <p:pRg st="3" end="3"/>
                                            </p:txEl>
                                          </p:spTgt>
                                        </p:tgtEl>
                                        <p:attrNameLst>
                                          <p:attrName>style.visibility</p:attrName>
                                        </p:attrNameLst>
                                      </p:cBhvr>
                                      <p:to>
                                        <p:strVal val="visible"/>
                                      </p:to>
                                    </p:set>
                                    <p:animEffect transition="in" filter="dissolve">
                                      <p:cBhvr>
                                        <p:cTn id="16" dur="500"/>
                                        <p:tgtEl>
                                          <p:spTgt spid="36352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63523">
                                            <p:txEl>
                                              <p:pRg st="4" end="4"/>
                                            </p:txEl>
                                          </p:spTgt>
                                        </p:tgtEl>
                                        <p:attrNameLst>
                                          <p:attrName>style.visibility</p:attrName>
                                        </p:attrNameLst>
                                      </p:cBhvr>
                                      <p:to>
                                        <p:strVal val="visible"/>
                                      </p:to>
                                    </p:set>
                                    <p:animEffect transition="in" filter="dissolve">
                                      <p:cBhvr>
                                        <p:cTn id="19" dur="500"/>
                                        <p:tgtEl>
                                          <p:spTgt spid="36352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63523">
                                            <p:txEl>
                                              <p:pRg st="5" end="5"/>
                                            </p:txEl>
                                          </p:spTgt>
                                        </p:tgtEl>
                                        <p:attrNameLst>
                                          <p:attrName>style.visibility</p:attrName>
                                        </p:attrNameLst>
                                      </p:cBhvr>
                                      <p:to>
                                        <p:strVal val="visible"/>
                                      </p:to>
                                    </p:set>
                                    <p:animEffect transition="in" filter="dissolve">
                                      <p:cBhvr>
                                        <p:cTn id="22" dur="500"/>
                                        <p:tgtEl>
                                          <p:spTgt spid="3635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type="body" idx="1"/>
          </p:nvPr>
        </p:nvSpPr>
        <p:spPr>
          <a:xfrm>
            <a:off x="611188" y="1196975"/>
            <a:ext cx="7561262" cy="4679950"/>
          </a:xfrm>
        </p:spPr>
        <p:txBody>
          <a:bodyPr/>
          <a:lstStyle/>
          <a:p>
            <a:pPr algn="just"/>
            <a:r>
              <a:rPr lang="zh-CN" altLang="en-US" dirty="0"/>
              <a:t>关系模式的规范化</a:t>
            </a:r>
          </a:p>
          <a:p>
            <a:pPr lvl="1" algn="just"/>
            <a:r>
              <a:rPr lang="zh-CN" altLang="en-US" dirty="0"/>
              <a:t>第四范式</a:t>
            </a:r>
          </a:p>
          <a:p>
            <a:pPr lvl="2" algn="just"/>
            <a:r>
              <a:rPr lang="zh-CN" altLang="en-US" dirty="0"/>
              <a:t>对于关系</a:t>
            </a:r>
            <a:r>
              <a:rPr lang="en-US" altLang="zh-CN" dirty="0"/>
              <a:t>R (</a:t>
            </a:r>
            <a:r>
              <a:rPr lang="zh-CN" altLang="en-US" dirty="0"/>
              <a:t>公司</a:t>
            </a:r>
            <a:r>
              <a:rPr lang="en-US" altLang="zh-CN" dirty="0"/>
              <a:t>,</a:t>
            </a:r>
            <a:r>
              <a:rPr lang="zh-CN" altLang="en-US" dirty="0"/>
              <a:t>产品</a:t>
            </a:r>
            <a:r>
              <a:rPr lang="en-US" altLang="zh-CN" dirty="0"/>
              <a:t>,</a:t>
            </a:r>
            <a:r>
              <a:rPr lang="zh-CN" altLang="en-US" dirty="0"/>
              <a:t>国家</a:t>
            </a:r>
            <a:r>
              <a:rPr lang="en-US" altLang="zh-CN" dirty="0"/>
              <a:t>)</a:t>
            </a:r>
            <a:r>
              <a:rPr lang="zh-CN" altLang="en-US" dirty="0"/>
              <a:t>，公司→→产品，公司→→国家，都是非平凡多值依赖。而公司不是键，不满足</a:t>
            </a:r>
            <a:r>
              <a:rPr lang="en-US" altLang="zh-CN" dirty="0"/>
              <a:t>4NF</a:t>
            </a:r>
            <a:r>
              <a:rPr lang="zh-CN" altLang="en-US" dirty="0"/>
              <a:t>。</a:t>
            </a:r>
          </a:p>
          <a:p>
            <a:pPr lvl="2" algn="just"/>
            <a:r>
              <a:rPr lang="zh-CN" altLang="en-US" dirty="0"/>
              <a:t>采用投影分解的方法消除非平凡且非函数依赖的多值依赖。可以将</a:t>
            </a:r>
            <a:r>
              <a:rPr lang="en-US" altLang="zh-CN" dirty="0"/>
              <a:t>R</a:t>
            </a:r>
            <a:r>
              <a:rPr lang="zh-CN" altLang="en-US" dirty="0"/>
              <a:t>关系分解为两个关系</a:t>
            </a:r>
            <a:r>
              <a:rPr lang="en-US" altLang="zh-CN" dirty="0"/>
              <a:t>R1(</a:t>
            </a:r>
            <a:r>
              <a:rPr lang="zh-CN" altLang="en-US" dirty="0"/>
              <a:t>公司</a:t>
            </a:r>
            <a:r>
              <a:rPr lang="en-US" altLang="zh-CN" dirty="0"/>
              <a:t>,</a:t>
            </a:r>
            <a:r>
              <a:rPr lang="zh-CN" altLang="en-US" dirty="0"/>
              <a:t>产品</a:t>
            </a:r>
            <a:r>
              <a:rPr lang="en-US" altLang="zh-CN" dirty="0"/>
              <a:t>),R2(</a:t>
            </a:r>
            <a:r>
              <a:rPr lang="zh-CN" altLang="en-US" dirty="0"/>
              <a:t>公司</a:t>
            </a:r>
            <a:r>
              <a:rPr lang="en-US" altLang="zh-CN" dirty="0"/>
              <a:t>,</a:t>
            </a:r>
            <a:r>
              <a:rPr lang="zh-CN" altLang="en-US" dirty="0"/>
              <a:t>国家</a:t>
            </a:r>
            <a:r>
              <a:rPr lang="en-US" altLang="zh-CN" dirty="0"/>
              <a:t>)</a:t>
            </a:r>
            <a:r>
              <a:rPr lang="zh-CN" altLang="en-US" dirty="0"/>
              <a:t>，这样</a:t>
            </a:r>
            <a:r>
              <a:rPr lang="en-US" altLang="zh-CN" dirty="0"/>
              <a:t>R1</a:t>
            </a:r>
            <a:r>
              <a:rPr lang="zh-CN" altLang="en-US" dirty="0"/>
              <a:t>和</a:t>
            </a:r>
            <a:r>
              <a:rPr lang="en-US" altLang="zh-CN" dirty="0"/>
              <a:t>R2</a:t>
            </a:r>
            <a:r>
              <a:rPr lang="zh-CN" altLang="en-US" dirty="0"/>
              <a:t>中都只存在平凡</a:t>
            </a:r>
            <a:r>
              <a:rPr lang="zh-CN" altLang="en-US" dirty="0" smtClean="0"/>
              <a:t>多值依赖：公司</a:t>
            </a:r>
            <a:r>
              <a:rPr lang="zh-CN" altLang="en-US" dirty="0"/>
              <a:t>→→产品，公司→→国家，这样均可以满足</a:t>
            </a:r>
            <a:r>
              <a:rPr lang="en-US" altLang="zh-CN" dirty="0"/>
              <a:t>4NF</a:t>
            </a:r>
            <a:r>
              <a:rPr lang="zh-CN" altLang="en-US" dirty="0"/>
              <a:t>。</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5" name="Rectangle 3"/>
          <p:cNvSpPr>
            <a:spLocks noGrp="1" noChangeArrowheads="1"/>
          </p:cNvSpPr>
          <p:nvPr>
            <p:ph type="body" sz="half" idx="1"/>
          </p:nvPr>
        </p:nvSpPr>
        <p:spPr>
          <a:xfrm>
            <a:off x="395288" y="1052513"/>
            <a:ext cx="8532812" cy="5373687"/>
          </a:xfrm>
        </p:spPr>
        <p:txBody>
          <a:bodyPr/>
          <a:lstStyle/>
          <a:p>
            <a:pPr algn="just"/>
            <a:r>
              <a:rPr lang="zh-CN" altLang="en-US" dirty="0"/>
              <a:t>关系模式的规范化</a:t>
            </a:r>
          </a:p>
          <a:p>
            <a:pPr lvl="1" algn="just"/>
            <a:r>
              <a:rPr lang="zh-CN" altLang="en-US" dirty="0"/>
              <a:t>范式总结</a:t>
            </a:r>
          </a:p>
        </p:txBody>
      </p:sp>
      <p:grpSp>
        <p:nvGrpSpPr>
          <p:cNvPr id="366596" name="Group 4"/>
          <p:cNvGrpSpPr>
            <a:grpSpLocks/>
          </p:cNvGrpSpPr>
          <p:nvPr/>
        </p:nvGrpSpPr>
        <p:grpSpPr bwMode="auto">
          <a:xfrm>
            <a:off x="2843213" y="1700213"/>
            <a:ext cx="6545262" cy="4724400"/>
            <a:chOff x="1338" y="1344"/>
            <a:chExt cx="4123" cy="2976"/>
          </a:xfrm>
        </p:grpSpPr>
        <p:sp>
          <p:nvSpPr>
            <p:cNvPr id="366597" name="Rectangle 5"/>
            <p:cNvSpPr>
              <a:spLocks noChangeArrowheads="1"/>
            </p:cNvSpPr>
            <p:nvPr/>
          </p:nvSpPr>
          <p:spPr bwMode="auto">
            <a:xfrm>
              <a:off x="1429" y="1344"/>
              <a:ext cx="1859" cy="272"/>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200" b="1" dirty="0">
                  <a:solidFill>
                    <a:srgbClr val="000066"/>
                  </a:solidFill>
                  <a:latin typeface="宋体" pitchFamily="2" charset="-122"/>
                </a:rPr>
                <a:t>非规范化的关系</a:t>
              </a:r>
            </a:p>
          </p:txBody>
        </p:sp>
        <p:sp>
          <p:nvSpPr>
            <p:cNvPr id="366598" name="Text Box 6"/>
            <p:cNvSpPr txBox="1">
              <a:spLocks noChangeArrowheads="1"/>
            </p:cNvSpPr>
            <p:nvPr/>
          </p:nvSpPr>
          <p:spPr bwMode="auto">
            <a:xfrm>
              <a:off x="2381" y="1616"/>
              <a:ext cx="135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dirty="0">
                  <a:solidFill>
                    <a:srgbClr val="000066"/>
                  </a:solidFill>
                  <a:latin typeface="宋体" pitchFamily="2" charset="-122"/>
                </a:rPr>
                <a:t>消除非原子分量</a:t>
              </a:r>
            </a:p>
          </p:txBody>
        </p:sp>
        <p:sp>
          <p:nvSpPr>
            <p:cNvPr id="366599" name="AutoShape 7"/>
            <p:cNvSpPr>
              <a:spLocks noChangeArrowheads="1"/>
            </p:cNvSpPr>
            <p:nvPr/>
          </p:nvSpPr>
          <p:spPr bwMode="auto">
            <a:xfrm>
              <a:off x="2109" y="1616"/>
              <a:ext cx="272" cy="272"/>
            </a:xfrm>
            <a:prstGeom prst="downArrow">
              <a:avLst>
                <a:gd name="adj1" fmla="val 50000"/>
                <a:gd name="adj2"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0" name="Rectangle 8"/>
            <p:cNvSpPr>
              <a:spLocks noChangeArrowheads="1"/>
            </p:cNvSpPr>
            <p:nvPr/>
          </p:nvSpPr>
          <p:spPr bwMode="auto">
            <a:xfrm>
              <a:off x="1383" y="1888"/>
              <a:ext cx="1859" cy="272"/>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200" b="1" dirty="0">
                  <a:solidFill>
                    <a:srgbClr val="000066"/>
                  </a:solidFill>
                  <a:latin typeface="宋体" pitchFamily="2" charset="-122"/>
                </a:rPr>
                <a:t>第一范式</a:t>
              </a:r>
            </a:p>
          </p:txBody>
        </p:sp>
        <p:sp>
          <p:nvSpPr>
            <p:cNvPr id="366601" name="Text Box 9"/>
            <p:cNvSpPr txBox="1">
              <a:spLocks noChangeArrowheads="1"/>
            </p:cNvSpPr>
            <p:nvPr/>
          </p:nvSpPr>
          <p:spPr bwMode="auto">
            <a:xfrm>
              <a:off x="2381" y="2160"/>
              <a:ext cx="277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dirty="0">
                  <a:solidFill>
                    <a:srgbClr val="000066"/>
                  </a:solidFill>
                  <a:latin typeface="宋体" pitchFamily="2" charset="-122"/>
                </a:rPr>
                <a:t>消除非主属性对键的部分函数依赖</a:t>
              </a:r>
            </a:p>
          </p:txBody>
        </p:sp>
        <p:sp>
          <p:nvSpPr>
            <p:cNvPr id="366602" name="AutoShape 10"/>
            <p:cNvSpPr>
              <a:spLocks noChangeArrowheads="1"/>
            </p:cNvSpPr>
            <p:nvPr/>
          </p:nvSpPr>
          <p:spPr bwMode="auto">
            <a:xfrm>
              <a:off x="2109" y="2160"/>
              <a:ext cx="272" cy="272"/>
            </a:xfrm>
            <a:prstGeom prst="downArrow">
              <a:avLst>
                <a:gd name="adj1" fmla="val 50000"/>
                <a:gd name="adj2" fmla="val 25000"/>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3" name="Rectangle 11"/>
            <p:cNvSpPr>
              <a:spLocks noChangeArrowheads="1"/>
            </p:cNvSpPr>
            <p:nvPr/>
          </p:nvSpPr>
          <p:spPr bwMode="auto">
            <a:xfrm>
              <a:off x="1383" y="2432"/>
              <a:ext cx="1859" cy="272"/>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200" b="1" dirty="0">
                  <a:solidFill>
                    <a:srgbClr val="000066"/>
                  </a:solidFill>
                  <a:latin typeface="宋体" pitchFamily="2" charset="-122"/>
                </a:rPr>
                <a:t>第二范式</a:t>
              </a:r>
            </a:p>
          </p:txBody>
        </p:sp>
        <p:sp>
          <p:nvSpPr>
            <p:cNvPr id="366604" name="Text Box 12"/>
            <p:cNvSpPr txBox="1">
              <a:spLocks noChangeArrowheads="1"/>
            </p:cNvSpPr>
            <p:nvPr/>
          </p:nvSpPr>
          <p:spPr bwMode="auto">
            <a:xfrm>
              <a:off x="2381" y="2704"/>
              <a:ext cx="277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dirty="0">
                  <a:solidFill>
                    <a:srgbClr val="000066"/>
                  </a:solidFill>
                  <a:latin typeface="宋体" pitchFamily="2" charset="-122"/>
                </a:rPr>
                <a:t>消除非主属性对键的传递函数依赖</a:t>
              </a:r>
            </a:p>
          </p:txBody>
        </p:sp>
        <p:sp>
          <p:nvSpPr>
            <p:cNvPr id="366605" name="AutoShape 13"/>
            <p:cNvSpPr>
              <a:spLocks noChangeArrowheads="1"/>
            </p:cNvSpPr>
            <p:nvPr/>
          </p:nvSpPr>
          <p:spPr bwMode="auto">
            <a:xfrm>
              <a:off x="2109" y="2704"/>
              <a:ext cx="272" cy="272"/>
            </a:xfrm>
            <a:prstGeom prst="downArrow">
              <a:avLst>
                <a:gd name="adj1" fmla="val 50000"/>
                <a:gd name="adj2" fmla="val 25000"/>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6" name="Rectangle 14"/>
            <p:cNvSpPr>
              <a:spLocks noChangeArrowheads="1"/>
            </p:cNvSpPr>
            <p:nvPr/>
          </p:nvSpPr>
          <p:spPr bwMode="auto">
            <a:xfrm>
              <a:off x="1383" y="2976"/>
              <a:ext cx="1859" cy="272"/>
            </a:xfrm>
            <a:prstGeom prst="rect">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200" b="1" dirty="0">
                  <a:solidFill>
                    <a:srgbClr val="FFFFCC"/>
                  </a:solidFill>
                  <a:latin typeface="宋体" pitchFamily="2" charset="-122"/>
                </a:rPr>
                <a:t>第三范式</a:t>
              </a:r>
            </a:p>
          </p:txBody>
        </p:sp>
        <p:sp>
          <p:nvSpPr>
            <p:cNvPr id="366607" name="Text Box 15"/>
            <p:cNvSpPr txBox="1">
              <a:spLocks noChangeArrowheads="1"/>
            </p:cNvSpPr>
            <p:nvPr/>
          </p:nvSpPr>
          <p:spPr bwMode="auto">
            <a:xfrm>
              <a:off x="2336" y="3249"/>
              <a:ext cx="3125"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dirty="0">
                  <a:solidFill>
                    <a:srgbClr val="000066"/>
                  </a:solidFill>
                  <a:latin typeface="宋体" pitchFamily="2" charset="-122"/>
                </a:rPr>
                <a:t>消除主属性对键的部分和传递函数依赖</a:t>
              </a:r>
            </a:p>
          </p:txBody>
        </p:sp>
        <p:sp>
          <p:nvSpPr>
            <p:cNvPr id="366608" name="AutoShape 16"/>
            <p:cNvSpPr>
              <a:spLocks noChangeArrowheads="1"/>
            </p:cNvSpPr>
            <p:nvPr/>
          </p:nvSpPr>
          <p:spPr bwMode="auto">
            <a:xfrm>
              <a:off x="2064" y="3249"/>
              <a:ext cx="272" cy="272"/>
            </a:xfrm>
            <a:prstGeom prst="downArrow">
              <a:avLst>
                <a:gd name="adj1" fmla="val 50000"/>
                <a:gd name="adj2" fmla="val 25000"/>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09" name="Rectangle 17"/>
            <p:cNvSpPr>
              <a:spLocks noChangeArrowheads="1"/>
            </p:cNvSpPr>
            <p:nvPr/>
          </p:nvSpPr>
          <p:spPr bwMode="auto">
            <a:xfrm>
              <a:off x="1338" y="3521"/>
              <a:ext cx="1859" cy="272"/>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200" b="1" dirty="0">
                  <a:solidFill>
                    <a:srgbClr val="FFFFCC"/>
                  </a:solidFill>
                  <a:latin typeface="宋体" pitchFamily="2" charset="-122"/>
                </a:rPr>
                <a:t>BC</a:t>
              </a:r>
              <a:r>
                <a:rPr kumimoji="1" lang="zh-CN" altLang="en-US" sz="2200" b="1" dirty="0">
                  <a:solidFill>
                    <a:srgbClr val="FFFFCC"/>
                  </a:solidFill>
                  <a:latin typeface="宋体" pitchFamily="2" charset="-122"/>
                </a:rPr>
                <a:t>范式</a:t>
              </a:r>
            </a:p>
          </p:txBody>
        </p:sp>
        <p:sp>
          <p:nvSpPr>
            <p:cNvPr id="366610" name="Text Box 18"/>
            <p:cNvSpPr txBox="1">
              <a:spLocks noChangeArrowheads="1"/>
            </p:cNvSpPr>
            <p:nvPr/>
          </p:nvSpPr>
          <p:spPr bwMode="auto">
            <a:xfrm>
              <a:off x="2336" y="3776"/>
              <a:ext cx="294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200" b="1" dirty="0">
                  <a:solidFill>
                    <a:srgbClr val="000066"/>
                  </a:solidFill>
                  <a:latin typeface="宋体" pitchFamily="2" charset="-122"/>
                </a:rPr>
                <a:t>消除非平凡且非函数依赖的多值依赖</a:t>
              </a:r>
            </a:p>
          </p:txBody>
        </p:sp>
        <p:sp>
          <p:nvSpPr>
            <p:cNvPr id="366611" name="AutoShape 19"/>
            <p:cNvSpPr>
              <a:spLocks noChangeArrowheads="1"/>
            </p:cNvSpPr>
            <p:nvPr/>
          </p:nvSpPr>
          <p:spPr bwMode="auto">
            <a:xfrm>
              <a:off x="2064" y="3776"/>
              <a:ext cx="272" cy="272"/>
            </a:xfrm>
            <a:prstGeom prst="downArrow">
              <a:avLst>
                <a:gd name="adj1" fmla="val 50000"/>
                <a:gd name="adj2" fmla="val 25000"/>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6612" name="Rectangle 20"/>
            <p:cNvSpPr>
              <a:spLocks noChangeArrowheads="1"/>
            </p:cNvSpPr>
            <p:nvPr/>
          </p:nvSpPr>
          <p:spPr bwMode="auto">
            <a:xfrm>
              <a:off x="1338" y="4048"/>
              <a:ext cx="1859" cy="272"/>
            </a:xfrm>
            <a:prstGeom prst="rect">
              <a:avLst/>
            </a:prstGeom>
            <a:solidFill>
              <a:srgbClr val="00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200" b="1" dirty="0">
                  <a:solidFill>
                    <a:srgbClr val="FFFFCC"/>
                  </a:solidFill>
                  <a:latin typeface="宋体" pitchFamily="2" charset="-122"/>
                </a:rPr>
                <a:t>第四范式</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dissolve">
                                      <p:cBhvr>
                                        <p:cTn id="7" dur="500"/>
                                        <p:tgtEl>
                                          <p:spTgt spid="36659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66595">
                                            <p:txEl>
                                              <p:pRg st="1" end="1"/>
                                            </p:txEl>
                                          </p:spTgt>
                                        </p:tgtEl>
                                        <p:attrNameLst>
                                          <p:attrName>style.visibility</p:attrName>
                                        </p:attrNameLst>
                                      </p:cBhvr>
                                      <p:to>
                                        <p:strVal val="visible"/>
                                      </p:to>
                                    </p:set>
                                    <p:animEffect transition="in" filter="dissolve">
                                      <p:cBhvr>
                                        <p:cTn id="10" dur="500"/>
                                        <p:tgtEl>
                                          <p:spTgt spid="36659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2" presetClass="entr" presetSubtype="0" fill="hold" nodeType="clickEffect">
                                  <p:stCondLst>
                                    <p:cond delay="0"/>
                                  </p:stCondLst>
                                  <p:childTnLst>
                                    <p:set>
                                      <p:cBhvr>
                                        <p:cTn id="14" dur="1" fill="hold">
                                          <p:stCondLst>
                                            <p:cond delay="0"/>
                                          </p:stCondLst>
                                        </p:cTn>
                                        <p:tgtEl>
                                          <p:spTgt spid="366596"/>
                                        </p:tgtEl>
                                        <p:attrNameLst>
                                          <p:attrName>style.visibility</p:attrName>
                                        </p:attrNameLst>
                                      </p:cBhvr>
                                      <p:to>
                                        <p:strVal val="visible"/>
                                      </p:to>
                                    </p:set>
                                    <p:animScale>
                                      <p:cBhvr>
                                        <p:cTn id="15" dur="1000" decel="50000" fill="hold">
                                          <p:stCondLst>
                                            <p:cond delay="0"/>
                                          </p:stCondLst>
                                        </p:cTn>
                                        <p:tgtEl>
                                          <p:spTgt spid="36659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366596"/>
                                        </p:tgtEl>
                                        <p:attrNameLst>
                                          <p:attrName>ppt_x</p:attrName>
                                          <p:attrName>ppt_y</p:attrName>
                                        </p:attrNameLst>
                                      </p:cBhvr>
                                    </p:animMotion>
                                    <p:animEffect transition="in" filter="fade">
                                      <p:cBhvr>
                                        <p:cTn id="17" dur="1000"/>
                                        <p:tgtEl>
                                          <p:spTgt spid="36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5734</TotalTime>
  <Words>9158</Words>
  <Application>Microsoft Office PowerPoint</Application>
  <PresentationFormat>On-screen Show (4:3)</PresentationFormat>
  <Paragraphs>2054</Paragraphs>
  <Slides>98</Slides>
  <Notes>85</Notes>
  <HiddenSlides>29</HiddenSlides>
  <MMClips>0</MMClips>
  <ScaleCrop>false</ScaleCrop>
  <HeadingPairs>
    <vt:vector size="10"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98</vt:i4>
      </vt:variant>
      <vt:variant>
        <vt:lpstr>Custom Shows</vt:lpstr>
      </vt:variant>
      <vt:variant>
        <vt:i4>1</vt:i4>
      </vt:variant>
    </vt:vector>
  </HeadingPairs>
  <TitlesOfParts>
    <vt:vector size="117" baseType="lpstr">
      <vt:lpstr>Arial Unicode MS</vt:lpstr>
      <vt:lpstr>等线</vt:lpstr>
      <vt:lpstr>黑体</vt:lpstr>
      <vt:lpstr>华文隶书</vt:lpstr>
      <vt:lpstr>楷体_GB2312</vt:lpstr>
      <vt:lpstr>宋体</vt:lpstr>
      <vt:lpstr>幼圆</vt:lpstr>
      <vt:lpstr>Arial</vt:lpstr>
      <vt:lpstr>Cambria Math</vt:lpstr>
      <vt:lpstr>Consolas</vt:lpstr>
      <vt:lpstr>Symbol</vt:lpstr>
      <vt:lpstr>Tahoma</vt:lpstr>
      <vt:lpstr>Times New Roman</vt:lpstr>
      <vt:lpstr>Verdana</vt:lpstr>
      <vt:lpstr>Wingdings</vt:lpstr>
      <vt:lpstr>Profile</vt:lpstr>
      <vt:lpstr>1_Profile</vt:lpstr>
      <vt:lpstr>公式</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上课内容</vt:lpstr>
    </vt:vector>
  </TitlesOfParts>
  <Company>neu 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可视化程序设计</dc:title>
  <dc:creator>luo</dc:creator>
  <cp:lastModifiedBy>Maimez XU</cp:lastModifiedBy>
  <cp:revision>908</cp:revision>
  <dcterms:created xsi:type="dcterms:W3CDTF">2001-09-10T07:31:42Z</dcterms:created>
  <dcterms:modified xsi:type="dcterms:W3CDTF">2019-12-08T22:42:13Z</dcterms:modified>
</cp:coreProperties>
</file>