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110"/>
  </p:handoutMasterIdLst>
  <p:sldIdLst>
    <p:sldId id="300" r:id="rId4"/>
    <p:sldId id="573" r:id="rId6"/>
    <p:sldId id="1113" r:id="rId7"/>
    <p:sldId id="1071" r:id="rId8"/>
    <p:sldId id="1072" r:id="rId9"/>
    <p:sldId id="1073" r:id="rId10"/>
    <p:sldId id="1074" r:id="rId11"/>
    <p:sldId id="1075" r:id="rId12"/>
    <p:sldId id="1076" r:id="rId13"/>
    <p:sldId id="1077" r:id="rId14"/>
    <p:sldId id="1078" r:id="rId15"/>
    <p:sldId id="1079" r:id="rId16"/>
    <p:sldId id="1080" r:id="rId17"/>
    <p:sldId id="1081" r:id="rId18"/>
    <p:sldId id="1082" r:id="rId19"/>
    <p:sldId id="1083" r:id="rId20"/>
    <p:sldId id="1084" r:id="rId21"/>
    <p:sldId id="1085" r:id="rId22"/>
    <p:sldId id="1086" r:id="rId23"/>
    <p:sldId id="1087" r:id="rId24"/>
    <p:sldId id="1088" r:id="rId25"/>
    <p:sldId id="1089" r:id="rId26"/>
    <p:sldId id="1090" r:id="rId27"/>
    <p:sldId id="1091" r:id="rId28"/>
    <p:sldId id="1092" r:id="rId29"/>
    <p:sldId id="1093" r:id="rId30"/>
    <p:sldId id="1094" r:id="rId31"/>
    <p:sldId id="1095" r:id="rId32"/>
    <p:sldId id="1096" r:id="rId33"/>
    <p:sldId id="1097" r:id="rId34"/>
    <p:sldId id="1098" r:id="rId35"/>
    <p:sldId id="1099" r:id="rId36"/>
    <p:sldId id="1100" r:id="rId37"/>
    <p:sldId id="1101" r:id="rId38"/>
    <p:sldId id="1102" r:id="rId39"/>
    <p:sldId id="1103" r:id="rId40"/>
    <p:sldId id="1104" r:id="rId41"/>
    <p:sldId id="1105" r:id="rId42"/>
    <p:sldId id="1106" r:id="rId43"/>
    <p:sldId id="1107" r:id="rId44"/>
    <p:sldId id="1108" r:id="rId45"/>
    <p:sldId id="1109" r:id="rId46"/>
    <p:sldId id="1110" r:id="rId47"/>
    <p:sldId id="1111" r:id="rId48"/>
    <p:sldId id="813" r:id="rId49"/>
    <p:sldId id="1063" r:id="rId50"/>
    <p:sldId id="1064" r:id="rId51"/>
    <p:sldId id="1065" r:id="rId52"/>
    <p:sldId id="1066" r:id="rId53"/>
    <p:sldId id="1014" r:id="rId54"/>
    <p:sldId id="1067" r:id="rId55"/>
    <p:sldId id="1015" r:id="rId56"/>
    <p:sldId id="1016" r:id="rId57"/>
    <p:sldId id="1017" r:id="rId58"/>
    <p:sldId id="1018" r:id="rId59"/>
    <p:sldId id="1019" r:id="rId60"/>
    <p:sldId id="1020" r:id="rId61"/>
    <p:sldId id="1021" r:id="rId62"/>
    <p:sldId id="1022" r:id="rId63"/>
    <p:sldId id="1023" r:id="rId64"/>
    <p:sldId id="1024" r:id="rId65"/>
    <p:sldId id="1025" r:id="rId66"/>
    <p:sldId id="1026" r:id="rId67"/>
    <p:sldId id="1068" r:id="rId68"/>
    <p:sldId id="1027" r:id="rId69"/>
    <p:sldId id="1028" r:id="rId70"/>
    <p:sldId id="1029" r:id="rId71"/>
    <p:sldId id="1030" r:id="rId72"/>
    <p:sldId id="1031" r:id="rId73"/>
    <p:sldId id="1032" r:id="rId74"/>
    <p:sldId id="1033" r:id="rId75"/>
    <p:sldId id="1034" r:id="rId76"/>
    <p:sldId id="1035" r:id="rId77"/>
    <p:sldId id="1036" r:id="rId78"/>
    <p:sldId id="1037" r:id="rId79"/>
    <p:sldId id="1038" r:id="rId80"/>
    <p:sldId id="1039" r:id="rId81"/>
    <p:sldId id="1040" r:id="rId82"/>
    <p:sldId id="1041" r:id="rId83"/>
    <p:sldId id="1042" r:id="rId84"/>
    <p:sldId id="1043" r:id="rId85"/>
    <p:sldId id="1044" r:id="rId86"/>
    <p:sldId id="1045" r:id="rId87"/>
    <p:sldId id="1046" r:id="rId88"/>
    <p:sldId id="1047" r:id="rId89"/>
    <p:sldId id="1048" r:id="rId90"/>
    <p:sldId id="1049" r:id="rId91"/>
    <p:sldId id="1069" r:id="rId92"/>
    <p:sldId id="1050" r:id="rId93"/>
    <p:sldId id="1051" r:id="rId94"/>
    <p:sldId id="1052" r:id="rId95"/>
    <p:sldId id="1053" r:id="rId96"/>
    <p:sldId id="1054" r:id="rId97"/>
    <p:sldId id="1055" r:id="rId98"/>
    <p:sldId id="1056" r:id="rId99"/>
    <p:sldId id="1057" r:id="rId100"/>
    <p:sldId id="1070" r:id="rId101"/>
    <p:sldId id="1058" r:id="rId102"/>
    <p:sldId id="1059" r:id="rId103"/>
    <p:sldId id="1060" r:id="rId104"/>
    <p:sldId id="1061" r:id="rId105"/>
    <p:sldId id="1062" r:id="rId106"/>
    <p:sldId id="915" r:id="rId107"/>
    <p:sldId id="916" r:id="rId108"/>
    <p:sldId id="572" r:id="rId109"/>
  </p:sldIdLst>
  <p:sldSz cx="9144000" cy="6858000" type="screen4x3"/>
  <p:notesSz cx="6743700" cy="9880600"/>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FFFFFF"/>
    <a:srgbClr val="66FFFF"/>
    <a:srgbClr val="3333FF"/>
    <a:srgbClr val="00528B"/>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4"/>
  </p:normalViewPr>
  <p:slideViewPr>
    <p:cSldViewPr showGuides="1">
      <p:cViewPr varScale="1">
        <p:scale>
          <a:sx n="66" d="100"/>
          <a:sy n="66" d="100"/>
        </p:scale>
        <p:origin x="-1494" y="-102"/>
      </p:cViewPr>
      <p:guideLst>
        <p:guide orient="horz" pos="2160"/>
        <p:guide pos="284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9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handoutMaster" Target="handoutMasters/handoutMaster1.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7458" name="页眉占位符 147457"/>
          <p:cNvSpPr>
            <a:spLocks noGrp="1"/>
          </p:cNvSpPr>
          <p:nvPr>
            <p:ph type="hdr" sz="quarter"/>
          </p:nvPr>
        </p:nvSpPr>
        <p:spPr>
          <a:xfrm>
            <a:off x="0" y="0"/>
            <a:ext cx="2922588" cy="493713"/>
          </a:xfrm>
          <a:prstGeom prst="rect">
            <a:avLst/>
          </a:prstGeom>
          <a:noFill/>
          <a:ln w="9525">
            <a:noFill/>
          </a:ln>
        </p:spPr>
        <p:txBody>
          <a:bodyPr/>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59" name="日期占位符 147458"/>
          <p:cNvSpPr>
            <a:spLocks noGrp="1"/>
          </p:cNvSpPr>
          <p:nvPr>
            <p:ph type="dt" sz="quarter" idx="1"/>
          </p:nvPr>
        </p:nvSpPr>
        <p:spPr>
          <a:xfrm>
            <a:off x="3821113" y="0"/>
            <a:ext cx="2922587" cy="493713"/>
          </a:xfrm>
          <a:prstGeom prst="rect">
            <a:avLst/>
          </a:prstGeom>
          <a:noFill/>
          <a:ln w="9525">
            <a:noFill/>
          </a:ln>
        </p:spPr>
        <p:txBody>
          <a:bodyPr/>
          <a:p>
            <a:pPr lvl="0" algn="r">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0" name="页脚占位符 147459"/>
          <p:cNvSpPr>
            <a:spLocks noGrp="1"/>
          </p:cNvSpPr>
          <p:nvPr>
            <p:ph type="ftr" sz="quarter" idx="2"/>
          </p:nvPr>
        </p:nvSpPr>
        <p:spPr>
          <a:xfrm>
            <a:off x="0" y="9386888"/>
            <a:ext cx="2922588" cy="493712"/>
          </a:xfrm>
          <a:prstGeom prst="rect">
            <a:avLst/>
          </a:prstGeom>
          <a:noFill/>
          <a:ln w="9525">
            <a:noFill/>
          </a:ln>
        </p:spPr>
        <p:txBody>
          <a:bodyPr anchor="b"/>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1" name="灯片编号占位符 147460"/>
          <p:cNvSpPr>
            <a:spLocks noGrp="1"/>
          </p:cNvSpPr>
          <p:nvPr>
            <p:ph type="sldNum" sz="quarter" idx="3"/>
          </p:nvPr>
        </p:nvSpPr>
        <p:spPr>
          <a:xfrm>
            <a:off x="3821113" y="9386888"/>
            <a:ext cx="2922587" cy="493712"/>
          </a:xfrm>
          <a:prstGeom prst="rect">
            <a:avLst/>
          </a:prstGeom>
          <a:noFill/>
          <a:ln w="9525">
            <a:noFill/>
          </a:ln>
        </p:spPr>
        <p:txBody>
          <a:bodyPr anchor="b"/>
          <a:p>
            <a:pPr lvl="0" algn="r">
              <a:spcBef>
                <a:spcPct val="40000"/>
              </a:spcBef>
              <a:buClr>
                <a:schemeClr val="hlink"/>
              </a:buClr>
              <a:buFont typeface="Wingdings" panose="05000000000000000000" pitchFamily="2" charset="2"/>
              <a:buChar char="§"/>
            </a:pPr>
            <a:fld id="{9A0DB2DC-4C9A-4742-B13C-FB6460FD3503}" type="slidenum">
              <a:rPr lang="zh-CN" altLang="en-GB" sz="1200" dirty="0">
                <a:latin typeface="Comic Sans MS" panose="030F0702030302020204" pitchFamily="66" charset="0"/>
                <a:ea typeface="宋体" panose="02010600030101010101" pitchFamily="2" charset="-122"/>
              </a:rPr>
            </a:fld>
            <a:endParaRPr lang="zh-CN" altLang="en-GB" sz="1200" dirty="0">
              <a:latin typeface="Comic Sans MS" panose="030F0702030302020204" pitchFamily="66"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1970" name="页眉占位符 211969"/>
          <p:cNvSpPr>
            <a:spLocks noGrp="1"/>
          </p:cNvSpPr>
          <p:nvPr>
            <p:ph type="hdr" sz="quarter"/>
          </p:nvPr>
        </p:nvSpPr>
        <p:spPr>
          <a:xfrm>
            <a:off x="0" y="0"/>
            <a:ext cx="2922588" cy="493713"/>
          </a:xfrm>
          <a:prstGeom prst="rect">
            <a:avLst/>
          </a:prstGeom>
          <a:noFill/>
          <a:ln w="9525">
            <a:noFill/>
          </a:ln>
        </p:spPr>
        <p:txBody>
          <a:bodyPr/>
          <a:p>
            <a:pPr lvl="0"/>
            <a:endParaRPr lang="zh-CN" altLang="en-GB" sz="1200" dirty="0">
              <a:ea typeface="宋体" panose="02010600030101010101" pitchFamily="2" charset="-122"/>
            </a:endParaRPr>
          </a:p>
        </p:txBody>
      </p:sp>
      <p:sp>
        <p:nvSpPr>
          <p:cNvPr id="211971" name="日期占位符 211970"/>
          <p:cNvSpPr>
            <a:spLocks noGrp="1"/>
          </p:cNvSpPr>
          <p:nvPr>
            <p:ph type="dt" idx="1"/>
          </p:nvPr>
        </p:nvSpPr>
        <p:spPr>
          <a:xfrm>
            <a:off x="3819525" y="0"/>
            <a:ext cx="2922588" cy="493713"/>
          </a:xfrm>
          <a:prstGeom prst="rect">
            <a:avLst/>
          </a:prstGeom>
          <a:noFill/>
          <a:ln w="9525">
            <a:noFill/>
          </a:ln>
        </p:spPr>
        <p:txBody>
          <a:bodyPr/>
          <a:p>
            <a:pPr lvl="0" algn="r"/>
            <a:endParaRPr lang="zh-CN" altLang="en-GB" sz="1200" dirty="0">
              <a:ea typeface="宋体" panose="02010600030101010101" pitchFamily="2" charset="-122"/>
            </a:endParaRPr>
          </a:p>
        </p:txBody>
      </p:sp>
      <p:sp>
        <p:nvSpPr>
          <p:cNvPr id="211972" name="幻灯片图像占位符 211971"/>
          <p:cNvSpPr>
            <a:spLocks noRot="1" noTextEdit="1"/>
          </p:cNvSpPr>
          <p:nvPr>
            <p:ph type="sldImg" idx="2"/>
          </p:nvPr>
        </p:nvSpPr>
        <p:spPr>
          <a:xfrm>
            <a:off x="901700" y="741363"/>
            <a:ext cx="4940300" cy="3705225"/>
          </a:xfrm>
          <a:prstGeom prst="rect">
            <a:avLst/>
          </a:prstGeom>
          <a:ln w="9525" cap="flat" cmpd="sng">
            <a:solidFill>
              <a:srgbClr val="000000"/>
            </a:solidFill>
            <a:prstDash val="solid"/>
            <a:miter/>
            <a:headEnd type="none" w="med" len="med"/>
            <a:tailEnd type="none" w="med" len="med"/>
          </a:ln>
        </p:spPr>
      </p:sp>
      <p:sp>
        <p:nvSpPr>
          <p:cNvPr id="211973" name="文本占位符 211972"/>
          <p:cNvSpPr>
            <a:spLocks noGrp="1"/>
          </p:cNvSpPr>
          <p:nvPr>
            <p:ph type="body" sz="quarter" idx="3"/>
          </p:nvPr>
        </p:nvSpPr>
        <p:spPr>
          <a:xfrm>
            <a:off x="674688" y="4692650"/>
            <a:ext cx="5394325" cy="4446588"/>
          </a:xfrm>
          <a:prstGeom prst="rect">
            <a:avLst/>
          </a:prstGeom>
          <a:noFill/>
          <a:ln w="9525">
            <a:noFill/>
          </a:ln>
        </p:spPr>
        <p:txBody>
          <a:bodyPr/>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11974" name="页脚占位符 211973"/>
          <p:cNvSpPr>
            <a:spLocks noGrp="1"/>
          </p:cNvSpPr>
          <p:nvPr>
            <p:ph type="ftr" sz="quarter" idx="4"/>
          </p:nvPr>
        </p:nvSpPr>
        <p:spPr>
          <a:xfrm>
            <a:off x="0" y="9385300"/>
            <a:ext cx="2922588" cy="493713"/>
          </a:xfrm>
          <a:prstGeom prst="rect">
            <a:avLst/>
          </a:prstGeom>
          <a:noFill/>
          <a:ln w="9525">
            <a:noFill/>
          </a:ln>
        </p:spPr>
        <p:txBody>
          <a:bodyPr anchor="b"/>
          <a:p>
            <a:pPr lvl="0"/>
            <a:endParaRPr lang="zh-CN" altLang="en-GB" sz="1200" dirty="0">
              <a:ea typeface="宋体" panose="02010600030101010101" pitchFamily="2" charset="-122"/>
            </a:endParaRPr>
          </a:p>
        </p:txBody>
      </p:sp>
      <p:sp>
        <p:nvSpPr>
          <p:cNvPr id="211975" name="灯片编号占位符 211974"/>
          <p:cNvSpPr>
            <a:spLocks noGrp="1"/>
          </p:cNvSpPr>
          <p:nvPr>
            <p:ph type="sldNum" sz="quarter" idx="5"/>
          </p:nvPr>
        </p:nvSpPr>
        <p:spPr>
          <a:xfrm>
            <a:off x="3819525" y="9385300"/>
            <a:ext cx="2922588" cy="493713"/>
          </a:xfrm>
          <a:prstGeom prst="rect">
            <a:avLst/>
          </a:prstGeom>
          <a:noFill/>
          <a:ln w="9525">
            <a:noFill/>
          </a:ln>
        </p:spPr>
        <p:txBody>
          <a:bodyPr anchor="b"/>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212994" name="幻灯片图像占位符 212993"/>
          <p:cNvSpPr>
            <a:spLocks noRot="1" noTextEdit="1"/>
          </p:cNvSpPr>
          <p:nvPr>
            <p:ph type="sldImg"/>
          </p:nvPr>
        </p:nvSpPr>
        <p:spPr/>
      </p:sp>
      <p:sp>
        <p:nvSpPr>
          <p:cNvPr id="212995" name="文本占位符 212994"/>
          <p:cNvSpPr>
            <a:spLocks noGrp="1"/>
          </p:cNvSpPr>
          <p:nvPr>
            <p:ph type="body" idx="1"/>
          </p:nvPr>
        </p:nvSpPr>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
        <p:nvSpPr>
          <p:cNvPr id="4"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9E743AB3-0F2C-4CE1-BD3E-3A8F38F156BF}" type="slidenum">
              <a:rPr lang="en-US" altLang="zh-CN"/>
            </a:fld>
            <a:endParaRPr lang="en-US" altLang="zh-CN"/>
          </a:p>
        </p:txBody>
      </p:sp>
    </p:spTree>
  </p:cSld>
  <p:clrMapOvr>
    <a:masterClrMapping/>
  </p:clrMapOvr>
  <p:transition>
    <p:cover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8"/>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9"/>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7"/>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8"/>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9.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9.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w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9.xml"/><Relationship Id="rId2" Type="http://schemas.openxmlformats.org/officeDocument/2006/relationships/image" Target="../media/image19.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9.xml"/><Relationship Id="rId3" Type="http://schemas.openxmlformats.org/officeDocument/2006/relationships/oleObject" Target="../embeddings/oleObject3.bin"/><Relationship Id="rId2" Type="http://schemas.openxmlformats.org/officeDocument/2006/relationships/image" Target="../media/image19.wmf"/><Relationship Id="rId1" Type="http://schemas.openxmlformats.org/officeDocument/2006/relationships/oleObject" Target="../embeddings/oleObject2.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90" name="Rectangle 2"/>
          <p:cNvSpPr/>
          <p:nvPr/>
        </p:nvSpPr>
        <p:spPr>
          <a:xfrm>
            <a:off x="190500" y="1125538"/>
            <a:ext cx="8126413" cy="4319587"/>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ClrTx/>
              <a:buSzTx/>
              <a:buFontTx/>
              <a:buNone/>
              <a:defRPr sz="1600" b="1" u="none" kern="1200" baseline="0">
                <a:solidFill>
                  <a:srgbClr val="00CC00"/>
                </a:solidFill>
                <a:latin typeface="Times New Roman" panose="02020603050405020304" pitchFamily="18" charset="0"/>
                <a:ea typeface="黑体" panose="02010609060101010101" pitchFamily="49" charset="-122"/>
              </a:defRPr>
            </a:lvl1pPr>
          </a:lstStyle>
          <a:p>
            <a:pPr lvl="0" algn="ctr"/>
            <a:r>
              <a:rPr lang="en-US" altLang="zh-TW" sz="4400"/>
              <a:t>Indus</a:t>
            </a:r>
            <a:r>
              <a:rPr lang="en-US" altLang="zh-TW" sz="4400"/>
              <a:t>trial Control Network</a:t>
            </a:r>
            <a:br>
              <a:rPr lang="en-US" altLang="zh-CN" sz="4400"/>
            </a:br>
            <a:br>
              <a:rPr lang="en-US" altLang="zh-CN" sz="2400"/>
            </a:br>
            <a:br>
              <a:rPr lang="en-US" altLang="zh-CN" sz="2400"/>
            </a:br>
            <a:br>
              <a:rPr lang="en-US" altLang="zh-CN" sz="2400"/>
            </a:br>
            <a:r>
              <a:rPr lang="zh-CN" altLang="en-US" sz="5400"/>
              <a:t>工业控制网络</a:t>
            </a:r>
            <a:br>
              <a:rPr lang="zh-TW" altLang="en-US" sz="4400" dirty="0"/>
            </a:br>
            <a:br>
              <a:rPr lang="zh-TW" altLang="zh-CN" sz="1400" dirty="0"/>
            </a:br>
            <a:br>
              <a:rPr lang="zh-TW" altLang="en-US" sz="1400" dirty="0"/>
            </a:br>
            <a:r>
              <a:rPr lang="zh-CN" altLang="en-US" sz="2400" b="0" dirty="0">
                <a:solidFill>
                  <a:schemeClr val="tx1"/>
                </a:solidFill>
                <a:latin typeface="仿宋_GB2312" pitchFamily="49" charset="-122"/>
                <a:ea typeface="仿宋_GB2312" pitchFamily="49" charset="-122"/>
              </a:rPr>
              <a:t>主讲：孔亚广</a:t>
            </a:r>
            <a:endParaRPr lang="zh-CN" altLang="en-US" sz="2400" b="0" dirty="0">
              <a:solidFill>
                <a:schemeClr val="tx1"/>
              </a:solidFill>
              <a:latin typeface="仿宋_GB2312" pitchFamily="49" charset="-122"/>
              <a:ea typeface="仿宋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nvSpPr>
        <p:spPr>
          <a:xfrm>
            <a:off x="616085" y="4037415"/>
            <a:ext cx="7853463" cy="790701"/>
          </a:xfrm>
          <a:prstGeom prst="round2DiagRect">
            <a:avLst/>
          </a:prstGeom>
          <a:solidFill>
            <a:srgbClr val="339933"/>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05" name="AutoShape 5"/>
          <p:cNvSpPr>
            <a:spLocks noChangeArrowheads="1"/>
          </p:cNvSpPr>
          <p:nvPr/>
        </p:nvSpPr>
        <p:spPr bwMode="auto">
          <a:xfrm>
            <a:off x="497959" y="17987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6" name="矩形 4"/>
          <p:cNvSpPr>
            <a:spLocks noChangeArrowheads="1"/>
          </p:cNvSpPr>
          <p:nvPr/>
        </p:nvSpPr>
        <p:spPr bwMode="auto">
          <a:xfrm>
            <a:off x="615950" y="1747901"/>
            <a:ext cx="24523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客户</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服务器方式</a:t>
            </a:r>
            <a:endParaRPr lang="zh-CN" altLang="en-US" sz="2000" b="1" dirty="0">
              <a:latin typeface="微软雅黑" panose="020B0503020204020204" charset="-122"/>
              <a:ea typeface="微软雅黑" panose="020B0503020204020204" charset="-122"/>
            </a:endParaRPr>
          </a:p>
        </p:txBody>
      </p:sp>
      <p:sp>
        <p:nvSpPr>
          <p:cNvPr id="51207" name="矩形 5"/>
          <p:cNvSpPr>
            <a:spLocks noChangeArrowheads="1"/>
          </p:cNvSpPr>
          <p:nvPr/>
        </p:nvSpPr>
        <p:spPr bwMode="auto">
          <a:xfrm>
            <a:off x="497960" y="2195640"/>
            <a:ext cx="8133856" cy="178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客户</a:t>
            </a:r>
            <a:r>
              <a:rPr lang="zh-CN" altLang="en-US" sz="2000" b="1" dirty="0">
                <a:solidFill>
                  <a:srgbClr val="00CC00"/>
                </a:solidFill>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(client) </a:t>
            </a:r>
            <a:r>
              <a:rPr lang="zh-CN" altLang="en-US" sz="2000" b="1" dirty="0">
                <a:latin typeface="微软雅黑" panose="020B0503020204020204" charset="-122"/>
                <a:ea typeface="微软雅黑" panose="020B0503020204020204" charset="-122"/>
              </a:rPr>
              <a:t>和</a:t>
            </a:r>
            <a:r>
              <a:rPr lang="zh-CN" altLang="en-US" sz="2000" b="1" dirty="0">
                <a:solidFill>
                  <a:srgbClr val="0000FF"/>
                </a:solidFill>
                <a:latin typeface="微软雅黑" panose="020B0503020204020204" charset="-122"/>
                <a:ea typeface="微软雅黑" panose="020B0503020204020204" charset="-122"/>
              </a:rPr>
              <a:t>服务器</a:t>
            </a:r>
            <a:r>
              <a:rPr lang="zh-CN" altLang="en-US" sz="2000" b="1" dirty="0">
                <a:solidFill>
                  <a:srgbClr val="FF0000"/>
                </a:solidFill>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(server) </a:t>
            </a:r>
            <a:r>
              <a:rPr lang="zh-CN" altLang="en-US" sz="2000" b="1" dirty="0">
                <a:latin typeface="微软雅黑" panose="020B0503020204020204" charset="-122"/>
                <a:ea typeface="微软雅黑" panose="020B0503020204020204" charset="-122"/>
              </a:rPr>
              <a:t>都是指通信中所涉及的两个应用进程。</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客户</a:t>
            </a:r>
            <a:r>
              <a:rPr lang="zh-CN" altLang="en-US" sz="2000" b="1" dirty="0">
                <a:latin typeface="微软雅黑" panose="020B0503020204020204" charset="-122"/>
                <a:ea typeface="微软雅黑" panose="020B0503020204020204" charset="-122"/>
                <a:sym typeface="Symbol" panose="05050102010706020507" pitchFamily="18" charset="2"/>
              </a:rPr>
              <a:t></a:t>
            </a:r>
            <a:r>
              <a:rPr lang="zh-CN" altLang="en-US" sz="2000" b="1" dirty="0">
                <a:latin typeface="微软雅黑" panose="020B0503020204020204" charset="-122"/>
                <a:ea typeface="微软雅黑" panose="020B0503020204020204" charset="-122"/>
              </a:rPr>
              <a:t>服务器方式所描述的是进程之间服务和被服务的关系。</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客户是</a:t>
            </a:r>
            <a:r>
              <a:rPr lang="zh-CN" altLang="en-US" sz="2000" b="1" dirty="0">
                <a:solidFill>
                  <a:srgbClr val="0000FF"/>
                </a:solidFill>
                <a:latin typeface="微软雅黑" panose="020B0503020204020204" charset="-122"/>
                <a:ea typeface="微软雅黑" panose="020B0503020204020204" charset="-122"/>
              </a:rPr>
              <a:t>服务的请求方</a:t>
            </a:r>
            <a:r>
              <a:rPr lang="zh-CN" altLang="en-US" sz="2000" b="1" dirty="0">
                <a:latin typeface="微软雅黑" panose="020B0503020204020204" charset="-122"/>
                <a:ea typeface="微软雅黑" panose="020B0503020204020204" charset="-122"/>
              </a:rPr>
              <a:t>，服务器是</a:t>
            </a:r>
            <a:r>
              <a:rPr lang="zh-CN" altLang="en-US" sz="2000" b="1" dirty="0">
                <a:solidFill>
                  <a:srgbClr val="0000FF"/>
                </a:solidFill>
                <a:latin typeface="微软雅黑" panose="020B0503020204020204" charset="-122"/>
                <a:ea typeface="微软雅黑" panose="020B0503020204020204" charset="-122"/>
              </a:rPr>
              <a:t>服务的提供方</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p:txBody>
      </p:sp>
      <p:sp>
        <p:nvSpPr>
          <p:cNvPr id="51208" name="矩形 6"/>
          <p:cNvSpPr>
            <a:spLocks noChangeArrowheads="1"/>
          </p:cNvSpPr>
          <p:nvPr/>
        </p:nvSpPr>
        <p:spPr bwMode="auto">
          <a:xfrm>
            <a:off x="954088" y="4198430"/>
            <a:ext cx="72294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2700"/>
              </a:lnSpc>
              <a:spcBef>
                <a:spcPts val="600"/>
              </a:spcBef>
            </a:pPr>
            <a:r>
              <a:rPr lang="zh-CN" altLang="zh-CN" sz="2000" b="1" dirty="0">
                <a:solidFill>
                  <a:schemeClr val="bg1"/>
                </a:solidFill>
                <a:latin typeface="微软雅黑" panose="020B0503020204020204" charset="-122"/>
                <a:ea typeface="微软雅黑" panose="020B0503020204020204" charset="-122"/>
              </a:rPr>
              <a:t>服务请求方和服务提供方都要使用网络核心部分所提供的服务。</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bwMode="auto">
          <a:xfrm>
            <a:off x="3749548" y="1971675"/>
            <a:ext cx="4724400" cy="3232150"/>
            <a:chOff x="3593448" y="1115188"/>
            <a:chExt cx="4724589" cy="3231232"/>
          </a:xfrm>
        </p:grpSpPr>
        <p:sp>
          <p:nvSpPr>
            <p:cNvPr id="169001" name="Text Box 37"/>
            <p:cNvSpPr txBox="1">
              <a:spLocks noChangeArrowheads="1"/>
            </p:cNvSpPr>
            <p:nvPr/>
          </p:nvSpPr>
          <p:spPr bwMode="auto">
            <a:xfrm>
              <a:off x="3593511" y="1115188"/>
              <a:ext cx="4724526" cy="607522"/>
            </a:xfrm>
            <a:prstGeom prst="rect">
              <a:avLst/>
            </a:prstGeom>
            <a:solidFill>
              <a:srgbClr val="9CFCC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20000"/>
                </a:lnSpc>
              </a:pPr>
              <a:r>
                <a:rPr lang="en-US" altLang="zh-CN" sz="1400" b="1">
                  <a:latin typeface="微软雅黑" panose="020B0503020204020204" charset="-122"/>
                  <a:ea typeface="微软雅黑" panose="020B0503020204020204" charset="-122"/>
                </a:rPr>
                <a:t>IP over Everything </a:t>
              </a:r>
              <a:endParaRPr lang="en-US" altLang="zh-CN" sz="1400" b="1">
                <a:latin typeface="微软雅黑" panose="020B0503020204020204" charset="-122"/>
                <a:ea typeface="微软雅黑" panose="020B0503020204020204" charset="-122"/>
              </a:endParaRPr>
            </a:p>
            <a:p>
              <a:pPr algn="ctr">
                <a:lnSpc>
                  <a:spcPct val="120000"/>
                </a:lnSpc>
              </a:pPr>
              <a:r>
                <a:rPr lang="en-US" altLang="zh-CN" sz="1400" b="1">
                  <a:latin typeface="微软雅黑" panose="020B0503020204020204" charset="-122"/>
                  <a:ea typeface="微软雅黑" panose="020B0503020204020204" charset="-122"/>
                </a:rPr>
                <a:t>IP </a:t>
              </a:r>
              <a:r>
                <a:rPr lang="zh-CN" altLang="en-US" sz="1400" b="1">
                  <a:latin typeface="微软雅黑" panose="020B0503020204020204" charset="-122"/>
                  <a:ea typeface="微软雅黑" panose="020B0503020204020204" charset="-122"/>
                </a:rPr>
                <a:t>可应用到各式各样的网络上</a:t>
              </a:r>
              <a:endParaRPr lang="zh-CN" altLang="en-US" sz="1400" b="1">
                <a:latin typeface="微软雅黑" panose="020B0503020204020204" charset="-122"/>
                <a:ea typeface="微软雅黑" panose="020B0503020204020204" charset="-122"/>
              </a:endParaRPr>
            </a:p>
          </p:txBody>
        </p:sp>
        <p:sp>
          <p:nvSpPr>
            <p:cNvPr id="169002" name="AutoShape 2"/>
            <p:cNvSpPr>
              <a:spLocks noChangeArrowheads="1"/>
            </p:cNvSpPr>
            <p:nvPr/>
          </p:nvSpPr>
          <p:spPr bwMode="auto">
            <a:xfrm>
              <a:off x="3593448" y="2653839"/>
              <a:ext cx="4724528" cy="1692581"/>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grpSp>
      <p:grpSp>
        <p:nvGrpSpPr>
          <p:cNvPr id="5" name="组合 4"/>
          <p:cNvGrpSpPr/>
          <p:nvPr/>
        </p:nvGrpSpPr>
        <p:grpSpPr bwMode="auto">
          <a:xfrm>
            <a:off x="3746373" y="1971675"/>
            <a:ext cx="4727575" cy="2493963"/>
            <a:chOff x="1242152" y="1396784"/>
            <a:chExt cx="6570368" cy="3465484"/>
          </a:xfrm>
        </p:grpSpPr>
        <p:sp>
          <p:nvSpPr>
            <p:cNvPr id="168999" name="AutoShape 3"/>
            <p:cNvSpPr>
              <a:spLocks noChangeArrowheads="1"/>
            </p:cNvSpPr>
            <p:nvPr/>
          </p:nvSpPr>
          <p:spPr bwMode="auto">
            <a:xfrm flipV="1">
              <a:off x="1246437" y="2269258"/>
              <a:ext cx="6566083" cy="2593010"/>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sp>
          <p:nvSpPr>
            <p:cNvPr id="169000" name="Text Box 37"/>
            <p:cNvSpPr txBox="1">
              <a:spLocks noChangeArrowheads="1"/>
            </p:cNvSpPr>
            <p:nvPr/>
          </p:nvSpPr>
          <p:spPr bwMode="auto">
            <a:xfrm>
              <a:off x="1242152" y="1396784"/>
              <a:ext cx="6566081" cy="844422"/>
            </a:xfrm>
            <a:prstGeom prst="rect">
              <a:avLst/>
            </a:prstGeom>
            <a:solidFill>
              <a:srgbClr val="9BD9FF"/>
            </a:solidFill>
            <a:ln w="9525">
              <a:solidFill>
                <a:srgbClr val="339933"/>
              </a:solidFill>
              <a:miter lim="800000"/>
            </a:ln>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20000"/>
                </a:lnSpc>
              </a:pPr>
              <a:r>
                <a:rPr lang="en-US" altLang="zh-CN" sz="1400" b="1">
                  <a:latin typeface="微软雅黑" panose="020B0503020204020204" charset="-122"/>
                  <a:ea typeface="微软雅黑" panose="020B0503020204020204" charset="-122"/>
                </a:rPr>
                <a:t>Everything over IP </a:t>
              </a:r>
              <a:endParaRPr lang="en-US" altLang="zh-CN" sz="1400" b="1">
                <a:latin typeface="微软雅黑" panose="020B0503020204020204" charset="-122"/>
                <a:ea typeface="微软雅黑" panose="020B0503020204020204" charset="-122"/>
              </a:endParaRPr>
            </a:p>
            <a:p>
              <a:pPr algn="ctr">
                <a:lnSpc>
                  <a:spcPct val="120000"/>
                </a:lnSpc>
              </a:pPr>
              <a:r>
                <a:rPr lang="en-US" altLang="zh-CN" sz="1400" b="1">
                  <a:latin typeface="微软雅黑" panose="020B0503020204020204" charset="-122"/>
                  <a:ea typeface="微软雅黑" panose="020B0503020204020204" charset="-122"/>
                </a:rPr>
                <a:t>IP </a:t>
              </a:r>
              <a:r>
                <a:rPr lang="zh-CN" altLang="en-US" sz="1400" b="1">
                  <a:latin typeface="微软雅黑" panose="020B0503020204020204" charset="-122"/>
                  <a:ea typeface="微软雅黑" panose="020B0503020204020204" charset="-122"/>
                </a:rPr>
                <a:t>可为各式各样的应用程序提供服务</a:t>
              </a:r>
              <a:endParaRPr lang="zh-CN" altLang="en-US" sz="1400" b="1">
                <a:latin typeface="微软雅黑" panose="020B0503020204020204" charset="-122"/>
                <a:ea typeface="微软雅黑" panose="020B0503020204020204" charset="-122"/>
              </a:endParaRPr>
            </a:p>
          </p:txBody>
        </p:sp>
      </p:grpSp>
      <p:sp>
        <p:nvSpPr>
          <p:cNvPr id="168964" name="AutoShape 5"/>
          <p:cNvSpPr>
            <a:spLocks noChangeArrowheads="1"/>
          </p:cNvSpPr>
          <p:nvPr/>
        </p:nvSpPr>
        <p:spPr bwMode="auto">
          <a:xfrm>
            <a:off x="505072" y="1530350"/>
            <a:ext cx="8053712"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8965" name="Rectangle 6"/>
          <p:cNvSpPr>
            <a:spLocks noChangeArrowheads="1"/>
          </p:cNvSpPr>
          <p:nvPr/>
        </p:nvSpPr>
        <p:spPr bwMode="auto">
          <a:xfrm>
            <a:off x="2715578" y="1506538"/>
            <a:ext cx="37953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沙漏计时器形状的</a:t>
            </a:r>
            <a:r>
              <a:rPr lang="en-US" altLang="zh-CN" sz="2000" b="1">
                <a:solidFill>
                  <a:schemeClr val="bg1"/>
                </a:solidFill>
                <a:ea typeface="微软雅黑" panose="020B0503020204020204" charset="-122"/>
              </a:rPr>
              <a:t>TCP/IP</a:t>
            </a:r>
            <a:r>
              <a:rPr lang="zh-CN" altLang="en-US" sz="2000" b="1">
                <a:solidFill>
                  <a:schemeClr val="bg1"/>
                </a:solidFill>
                <a:ea typeface="微软雅黑" panose="020B0503020204020204" charset="-122"/>
              </a:rPr>
              <a:t>协议族 </a:t>
            </a:r>
            <a:endParaRPr lang="zh-CN" altLang="en-US" sz="2000" b="1">
              <a:solidFill>
                <a:schemeClr val="bg1"/>
              </a:solidFill>
              <a:ea typeface="微软雅黑" panose="020B0503020204020204" charset="-122"/>
            </a:endParaRPr>
          </a:p>
        </p:txBody>
      </p:sp>
      <p:sp>
        <p:nvSpPr>
          <p:cNvPr id="168966" name="Rectangle 68"/>
          <p:cNvSpPr>
            <a:spLocks noChangeArrowheads="1"/>
          </p:cNvSpPr>
          <p:nvPr/>
        </p:nvSpPr>
        <p:spPr bwMode="auto">
          <a:xfrm>
            <a:off x="505072" y="1925638"/>
            <a:ext cx="2914783"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spcBef>
                <a:spcPts val="600"/>
              </a:spcBef>
            </a:pPr>
            <a:r>
              <a:rPr lang="zh-CN" altLang="zh-CN" sz="2000" b="1" dirty="0">
                <a:latin typeface="微软雅黑" panose="020B0503020204020204" charset="-122"/>
                <a:ea typeface="微软雅黑" panose="020B0503020204020204" charset="-122"/>
              </a:rPr>
              <a:t>实际上</a:t>
            </a:r>
            <a:r>
              <a:rPr lang="zh-CN" altLang="en-US" sz="2000" b="1" dirty="0">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现在的互联网使用的</a:t>
            </a:r>
            <a:r>
              <a:rPr lang="en-US" altLang="zh-CN" sz="2000" b="1" dirty="0">
                <a:latin typeface="微软雅黑" panose="020B0503020204020204" charset="-122"/>
                <a:ea typeface="微软雅黑" panose="020B0503020204020204" charset="-122"/>
              </a:rPr>
              <a:t> TCP/IP </a:t>
            </a:r>
            <a:r>
              <a:rPr lang="zh-CN" altLang="zh-CN" sz="2000" b="1" dirty="0">
                <a:latin typeface="微软雅黑" panose="020B0503020204020204" charset="-122"/>
                <a:ea typeface="微软雅黑" panose="020B0503020204020204" charset="-122"/>
              </a:rPr>
              <a:t>体系结构有时已经</a:t>
            </a:r>
            <a:r>
              <a:rPr lang="zh-CN" altLang="en-US" sz="2000" b="1" dirty="0">
                <a:latin typeface="微软雅黑" panose="020B0503020204020204" charset="-122"/>
                <a:ea typeface="微软雅黑" panose="020B0503020204020204" charset="-122"/>
              </a:rPr>
              <a:t>发生了</a:t>
            </a:r>
            <a:r>
              <a:rPr lang="zh-CN" altLang="zh-CN" sz="2000" b="1" dirty="0">
                <a:latin typeface="微软雅黑" panose="020B0503020204020204" charset="-122"/>
                <a:ea typeface="微软雅黑" panose="020B0503020204020204" charset="-122"/>
              </a:rPr>
              <a:t>演变，即某些应用程序可以直接使用</a:t>
            </a:r>
            <a:r>
              <a:rPr lang="en-US" altLang="zh-CN" sz="2000" b="1" dirty="0">
                <a:latin typeface="微软雅黑" panose="020B0503020204020204" charset="-122"/>
                <a:ea typeface="微软雅黑" panose="020B0503020204020204" charset="-122"/>
              </a:rPr>
              <a:t> IP </a:t>
            </a:r>
            <a:r>
              <a:rPr lang="zh-CN" altLang="zh-CN" sz="2000" b="1" dirty="0">
                <a:latin typeface="微软雅黑" panose="020B0503020204020204" charset="-122"/>
                <a:ea typeface="微软雅黑" panose="020B0503020204020204" charset="-122"/>
              </a:rPr>
              <a:t>层，或甚至直接使用最下面的网络接口层</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9" name="Rectangle 5"/>
          <p:cNvSpPr>
            <a:spLocks noChangeArrowheads="1"/>
          </p:cNvSpPr>
          <p:nvPr/>
        </p:nvSpPr>
        <p:spPr bwMode="auto">
          <a:xfrm>
            <a:off x="4468686" y="2714625"/>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charset="-122"/>
                <a:ea typeface="微软雅黑" panose="020B0503020204020204" charset="-122"/>
              </a:rPr>
              <a:t>HTTP</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10" name="Rectangle 6"/>
          <p:cNvSpPr>
            <a:spLocks noChangeArrowheads="1"/>
          </p:cNvSpPr>
          <p:nvPr/>
        </p:nvSpPr>
        <p:spPr bwMode="auto">
          <a:xfrm>
            <a:off x="5478336" y="2714625"/>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charset="-122"/>
                <a:ea typeface="微软雅黑" panose="020B0503020204020204" charset="-122"/>
              </a:rPr>
              <a:t>SMTP</a:t>
            </a:r>
            <a:endParaRPr kumimoji="1" lang="en-US" altLang="zh-CN" sz="1400" b="1">
              <a:solidFill>
                <a:schemeClr val="bg1"/>
              </a:solidFill>
              <a:latin typeface="微软雅黑" panose="020B0503020204020204" charset="-122"/>
              <a:ea typeface="微软雅黑" panose="020B0503020204020204" charset="-122"/>
            </a:endParaRPr>
          </a:p>
        </p:txBody>
      </p:sp>
      <p:sp>
        <p:nvSpPr>
          <p:cNvPr id="11" name="Rectangle 7"/>
          <p:cNvSpPr>
            <a:spLocks noChangeArrowheads="1"/>
          </p:cNvSpPr>
          <p:nvPr/>
        </p:nvSpPr>
        <p:spPr bwMode="auto">
          <a:xfrm>
            <a:off x="6224461" y="2714625"/>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charset="-122"/>
                <a:ea typeface="微软雅黑" panose="020B0503020204020204" charset="-122"/>
              </a:rPr>
              <a:t>DNS</a:t>
            </a:r>
            <a:endParaRPr kumimoji="1" lang="en-US" altLang="zh-CN" sz="1400" b="1">
              <a:solidFill>
                <a:schemeClr val="bg1"/>
              </a:solidFill>
              <a:latin typeface="微软雅黑" panose="020B0503020204020204" charset="-122"/>
              <a:ea typeface="微软雅黑" panose="020B0503020204020204" charset="-122"/>
            </a:endParaRPr>
          </a:p>
        </p:txBody>
      </p:sp>
      <p:sp>
        <p:nvSpPr>
          <p:cNvPr id="12" name="Rectangle 8"/>
          <p:cNvSpPr>
            <a:spLocks noChangeArrowheads="1"/>
          </p:cNvSpPr>
          <p:nvPr/>
        </p:nvSpPr>
        <p:spPr bwMode="auto">
          <a:xfrm>
            <a:off x="7234111" y="2714625"/>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charset="-122"/>
                <a:ea typeface="微软雅黑" panose="020B0503020204020204" charset="-122"/>
              </a:rPr>
              <a:t>RTP</a:t>
            </a:r>
            <a:endParaRPr kumimoji="1" lang="en-US" altLang="zh-CN" sz="1400" b="1">
              <a:solidFill>
                <a:schemeClr val="bg1"/>
              </a:solidFill>
              <a:latin typeface="微软雅黑" panose="020B0503020204020204" charset="-122"/>
              <a:ea typeface="微软雅黑" panose="020B0503020204020204" charset="-122"/>
            </a:endParaRPr>
          </a:p>
        </p:txBody>
      </p:sp>
      <p:sp>
        <p:nvSpPr>
          <p:cNvPr id="13" name="Rectangle 9"/>
          <p:cNvSpPr>
            <a:spLocks noChangeArrowheads="1"/>
          </p:cNvSpPr>
          <p:nvPr/>
        </p:nvSpPr>
        <p:spPr bwMode="auto">
          <a:xfrm>
            <a:off x="4946523" y="3284538"/>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charset="-122"/>
                <a:ea typeface="微软雅黑" panose="020B0503020204020204" charset="-122"/>
              </a:rPr>
              <a:t>TCP</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14" name="Rectangle 10"/>
          <p:cNvSpPr>
            <a:spLocks noChangeArrowheads="1"/>
          </p:cNvSpPr>
          <p:nvPr/>
        </p:nvSpPr>
        <p:spPr bwMode="auto">
          <a:xfrm>
            <a:off x="6756273" y="3284538"/>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charset="-122"/>
                <a:ea typeface="微软雅黑" panose="020B0503020204020204" charset="-122"/>
              </a:rPr>
              <a:t>UDP</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15" name="Rectangle 12"/>
          <p:cNvSpPr>
            <a:spLocks noChangeArrowheads="1"/>
          </p:cNvSpPr>
          <p:nvPr/>
        </p:nvSpPr>
        <p:spPr bwMode="auto">
          <a:xfrm>
            <a:off x="4468686" y="47450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 name="Rectangle 13"/>
          <p:cNvSpPr>
            <a:spLocks noChangeArrowheads="1"/>
          </p:cNvSpPr>
          <p:nvPr/>
        </p:nvSpPr>
        <p:spPr bwMode="auto">
          <a:xfrm>
            <a:off x="5586286" y="47450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7" name="Rectangle 14"/>
          <p:cNvSpPr>
            <a:spLocks noChangeArrowheads="1"/>
          </p:cNvSpPr>
          <p:nvPr/>
        </p:nvSpPr>
        <p:spPr bwMode="auto">
          <a:xfrm>
            <a:off x="6916611" y="4745038"/>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8976" name="Line 15"/>
          <p:cNvSpPr>
            <a:spLocks noChangeShapeType="1"/>
          </p:cNvSpPr>
          <p:nvPr/>
        </p:nvSpPr>
        <p:spPr bwMode="auto">
          <a:xfrm>
            <a:off x="3703511" y="4378325"/>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7" name="Line 16"/>
          <p:cNvSpPr>
            <a:spLocks noChangeShapeType="1"/>
          </p:cNvSpPr>
          <p:nvPr/>
        </p:nvSpPr>
        <p:spPr bwMode="auto">
          <a:xfrm>
            <a:off x="3703511" y="3760788"/>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8" name="Line 17"/>
          <p:cNvSpPr>
            <a:spLocks noChangeShapeType="1"/>
          </p:cNvSpPr>
          <p:nvPr/>
        </p:nvSpPr>
        <p:spPr bwMode="auto">
          <a:xfrm>
            <a:off x="3703511" y="3141663"/>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9" name="Text Box 18"/>
          <p:cNvSpPr txBox="1">
            <a:spLocks noChangeArrowheads="1"/>
          </p:cNvSpPr>
          <p:nvPr/>
        </p:nvSpPr>
        <p:spPr bwMode="auto">
          <a:xfrm>
            <a:off x="3641598" y="3922713"/>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latin typeface="微软雅黑" panose="020B0503020204020204" charset="-122"/>
                <a:ea typeface="微软雅黑" panose="020B0503020204020204" charset="-122"/>
              </a:rPr>
              <a:t>网际层</a:t>
            </a:r>
            <a:endParaRPr kumimoji="1" lang="zh-CN" altLang="en-US" sz="1200" b="1">
              <a:latin typeface="微软雅黑" panose="020B0503020204020204" charset="-122"/>
              <a:ea typeface="微软雅黑" panose="020B0503020204020204" charset="-122"/>
            </a:endParaRPr>
          </a:p>
        </p:txBody>
      </p:sp>
      <p:sp>
        <p:nvSpPr>
          <p:cNvPr id="168980" name="Text Box 19"/>
          <p:cNvSpPr txBox="1">
            <a:spLocks noChangeArrowheads="1"/>
          </p:cNvSpPr>
          <p:nvPr/>
        </p:nvSpPr>
        <p:spPr bwMode="auto">
          <a:xfrm>
            <a:off x="3538411" y="4683125"/>
            <a:ext cx="9448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latin typeface="微软雅黑" panose="020B0503020204020204" charset="-122"/>
                <a:ea typeface="微软雅黑" panose="020B0503020204020204" charset="-122"/>
              </a:rPr>
              <a:t>网络接口层</a:t>
            </a:r>
            <a:endParaRPr kumimoji="1" lang="zh-CN" altLang="en-US" sz="1200" b="1">
              <a:latin typeface="微软雅黑" panose="020B0503020204020204" charset="-122"/>
              <a:ea typeface="微软雅黑" panose="020B0503020204020204" charset="-122"/>
            </a:endParaRPr>
          </a:p>
        </p:txBody>
      </p:sp>
      <p:sp>
        <p:nvSpPr>
          <p:cNvPr id="168981" name="Text Box 20"/>
          <p:cNvSpPr txBox="1">
            <a:spLocks noChangeArrowheads="1"/>
          </p:cNvSpPr>
          <p:nvPr/>
        </p:nvSpPr>
        <p:spPr bwMode="auto">
          <a:xfrm>
            <a:off x="3641598" y="3316288"/>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latin typeface="微软雅黑" panose="020B0503020204020204" charset="-122"/>
                <a:ea typeface="微软雅黑" panose="020B0503020204020204" charset="-122"/>
              </a:rPr>
              <a:t>运输层</a:t>
            </a:r>
            <a:endParaRPr kumimoji="1" lang="zh-CN" altLang="en-US" sz="1200" b="1">
              <a:latin typeface="微软雅黑" panose="020B0503020204020204" charset="-122"/>
              <a:ea typeface="微软雅黑" panose="020B0503020204020204" charset="-122"/>
            </a:endParaRPr>
          </a:p>
        </p:txBody>
      </p:sp>
      <p:sp>
        <p:nvSpPr>
          <p:cNvPr id="168982" name="Text Box 21"/>
          <p:cNvSpPr txBox="1">
            <a:spLocks noChangeArrowheads="1"/>
          </p:cNvSpPr>
          <p:nvPr/>
        </p:nvSpPr>
        <p:spPr bwMode="auto">
          <a:xfrm>
            <a:off x="3641598" y="2708275"/>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latin typeface="微软雅黑" panose="020B0503020204020204" charset="-122"/>
                <a:ea typeface="微软雅黑" panose="020B0503020204020204" charset="-122"/>
              </a:rPr>
              <a:t>应用层</a:t>
            </a:r>
            <a:endParaRPr kumimoji="1" lang="zh-CN" altLang="en-US" sz="1200" b="1">
              <a:latin typeface="微软雅黑" panose="020B0503020204020204" charset="-122"/>
              <a:ea typeface="微软雅黑" panose="020B0503020204020204" charset="-122"/>
            </a:endParaRPr>
          </a:p>
        </p:txBody>
      </p:sp>
      <p:sp>
        <p:nvSpPr>
          <p:cNvPr id="168983" name="Text Box 22"/>
          <p:cNvSpPr txBox="1">
            <a:spLocks noChangeArrowheads="1"/>
          </p:cNvSpPr>
          <p:nvPr/>
        </p:nvSpPr>
        <p:spPr bwMode="auto">
          <a:xfrm>
            <a:off x="5083048" y="2663825"/>
            <a:ext cx="36385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endParaRPr kumimoji="1" lang="en-US" altLang="zh-CN" sz="2000" b="1">
              <a:solidFill>
                <a:srgbClr val="000099"/>
              </a:solidFill>
              <a:ea typeface="黑体" panose="02010609060101010101" pitchFamily="49" charset="-122"/>
            </a:endParaRPr>
          </a:p>
        </p:txBody>
      </p:sp>
      <p:sp>
        <p:nvSpPr>
          <p:cNvPr id="168984" name="Text Box 23"/>
          <p:cNvSpPr txBox="1">
            <a:spLocks noChangeArrowheads="1"/>
          </p:cNvSpPr>
          <p:nvPr/>
        </p:nvSpPr>
        <p:spPr bwMode="auto">
          <a:xfrm>
            <a:off x="6843586" y="2663825"/>
            <a:ext cx="36385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endParaRPr kumimoji="1" lang="en-US" altLang="zh-CN" sz="2000" b="1">
              <a:solidFill>
                <a:srgbClr val="000099"/>
              </a:solidFill>
              <a:ea typeface="黑体" panose="02010609060101010101" pitchFamily="49" charset="-122"/>
            </a:endParaRPr>
          </a:p>
        </p:txBody>
      </p:sp>
      <p:sp>
        <p:nvSpPr>
          <p:cNvPr id="168985" name="Text Box 24"/>
          <p:cNvSpPr txBox="1">
            <a:spLocks noChangeArrowheads="1"/>
          </p:cNvSpPr>
          <p:nvPr/>
        </p:nvSpPr>
        <p:spPr bwMode="auto">
          <a:xfrm>
            <a:off x="6546723" y="4711700"/>
            <a:ext cx="32766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ea typeface="黑体" panose="02010609060101010101" pitchFamily="49" charset="-122"/>
              </a:rPr>
              <a:t>…</a:t>
            </a:r>
            <a:endParaRPr kumimoji="1" lang="en-US" altLang="zh-CN" sz="1600" b="1">
              <a:solidFill>
                <a:srgbClr val="000099"/>
              </a:solidFill>
              <a:ea typeface="黑体" panose="02010609060101010101" pitchFamily="49" charset="-122"/>
            </a:endParaRPr>
          </a:p>
        </p:txBody>
      </p:sp>
      <p:sp>
        <p:nvSpPr>
          <p:cNvPr id="168986" name="Line 25"/>
          <p:cNvSpPr>
            <a:spLocks noChangeShapeType="1"/>
          </p:cNvSpPr>
          <p:nvPr/>
        </p:nvSpPr>
        <p:spPr bwMode="auto">
          <a:xfrm>
            <a:off x="4725861" y="2968625"/>
            <a:ext cx="333375" cy="3302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7" name="Line 26"/>
          <p:cNvSpPr>
            <a:spLocks noChangeShapeType="1"/>
          </p:cNvSpPr>
          <p:nvPr/>
        </p:nvSpPr>
        <p:spPr bwMode="auto">
          <a:xfrm>
            <a:off x="6478461" y="2979738"/>
            <a:ext cx="384175" cy="2984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8" name="Line 27"/>
          <p:cNvSpPr>
            <a:spLocks noChangeShapeType="1"/>
          </p:cNvSpPr>
          <p:nvPr/>
        </p:nvSpPr>
        <p:spPr bwMode="auto">
          <a:xfrm flipH="1">
            <a:off x="5354511" y="2970213"/>
            <a:ext cx="381000" cy="312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9" name="Line 28"/>
          <p:cNvSpPr>
            <a:spLocks noChangeShapeType="1"/>
          </p:cNvSpPr>
          <p:nvPr/>
        </p:nvSpPr>
        <p:spPr bwMode="auto">
          <a:xfrm flipH="1">
            <a:off x="7127748" y="2970213"/>
            <a:ext cx="373063" cy="3175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0" name="Line 29"/>
          <p:cNvSpPr>
            <a:spLocks noChangeShapeType="1"/>
          </p:cNvSpPr>
          <p:nvPr/>
        </p:nvSpPr>
        <p:spPr bwMode="auto">
          <a:xfrm>
            <a:off x="5210048" y="3540125"/>
            <a:ext cx="750888" cy="4000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1" name="Line 30"/>
          <p:cNvSpPr>
            <a:spLocks noChangeShapeType="1"/>
          </p:cNvSpPr>
          <p:nvPr/>
        </p:nvSpPr>
        <p:spPr bwMode="auto">
          <a:xfrm flipH="1">
            <a:off x="6276848" y="3549650"/>
            <a:ext cx="752475" cy="39052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2" name="Line 31"/>
          <p:cNvSpPr>
            <a:spLocks noChangeShapeType="1"/>
          </p:cNvSpPr>
          <p:nvPr/>
        </p:nvSpPr>
        <p:spPr bwMode="auto">
          <a:xfrm>
            <a:off x="6305423" y="4219575"/>
            <a:ext cx="1063625" cy="50641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3" name="Line 32"/>
          <p:cNvSpPr>
            <a:spLocks noChangeShapeType="1"/>
          </p:cNvSpPr>
          <p:nvPr/>
        </p:nvSpPr>
        <p:spPr bwMode="auto">
          <a:xfrm flipH="1">
            <a:off x="4830636" y="4214813"/>
            <a:ext cx="1074737" cy="51117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4" name="Line 33"/>
          <p:cNvSpPr>
            <a:spLocks noChangeShapeType="1"/>
          </p:cNvSpPr>
          <p:nvPr/>
        </p:nvSpPr>
        <p:spPr bwMode="auto">
          <a:xfrm flipH="1">
            <a:off x="5959348" y="4187825"/>
            <a:ext cx="158750" cy="53816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5" name="Text Box 34"/>
          <p:cNvSpPr txBox="1">
            <a:spLocks noChangeArrowheads="1"/>
          </p:cNvSpPr>
          <p:nvPr/>
        </p:nvSpPr>
        <p:spPr bwMode="auto">
          <a:xfrm>
            <a:off x="4435507" y="4721225"/>
            <a:ext cx="931545" cy="27559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chemeClr val="bg1"/>
                </a:solidFill>
                <a:latin typeface="微软雅黑" panose="020B0503020204020204" charset="-122"/>
                <a:ea typeface="微软雅黑" panose="020B0503020204020204" charset="-122"/>
              </a:rPr>
              <a:t>网络接口 </a:t>
            </a:r>
            <a:r>
              <a:rPr kumimoji="1" lang="en-US" altLang="zh-CN" sz="1200" b="1">
                <a:solidFill>
                  <a:schemeClr val="bg1"/>
                </a:solidFill>
                <a:latin typeface="微软雅黑" panose="020B0503020204020204" charset="-122"/>
                <a:ea typeface="微软雅黑" panose="020B0503020204020204" charset="-122"/>
              </a:rPr>
              <a:t>1</a:t>
            </a:r>
            <a:endParaRPr kumimoji="1" lang="en-US" altLang="zh-CN" sz="1200" b="1">
              <a:solidFill>
                <a:schemeClr val="bg1"/>
              </a:solidFill>
              <a:latin typeface="微软雅黑" panose="020B0503020204020204" charset="-122"/>
              <a:ea typeface="微软雅黑" panose="020B0503020204020204" charset="-122"/>
            </a:endParaRPr>
          </a:p>
        </p:txBody>
      </p:sp>
      <p:sp>
        <p:nvSpPr>
          <p:cNvPr id="168996" name="Text Box 35"/>
          <p:cNvSpPr txBox="1">
            <a:spLocks noChangeArrowheads="1"/>
          </p:cNvSpPr>
          <p:nvPr/>
        </p:nvSpPr>
        <p:spPr bwMode="auto">
          <a:xfrm>
            <a:off x="5556282" y="4721225"/>
            <a:ext cx="931545" cy="27559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chemeClr val="bg1"/>
                </a:solidFill>
                <a:latin typeface="微软雅黑" panose="020B0503020204020204" charset="-122"/>
                <a:ea typeface="微软雅黑" panose="020B0503020204020204" charset="-122"/>
              </a:rPr>
              <a:t>网络接口 </a:t>
            </a:r>
            <a:r>
              <a:rPr kumimoji="1" lang="en-US" altLang="zh-CN" sz="1200" b="1">
                <a:solidFill>
                  <a:schemeClr val="bg1"/>
                </a:solidFill>
                <a:latin typeface="微软雅黑" panose="020B0503020204020204" charset="-122"/>
                <a:ea typeface="微软雅黑" panose="020B0503020204020204" charset="-122"/>
              </a:rPr>
              <a:t>2</a:t>
            </a:r>
            <a:endParaRPr kumimoji="1" lang="en-US" altLang="zh-CN" sz="1200" b="1">
              <a:solidFill>
                <a:schemeClr val="bg1"/>
              </a:solidFill>
              <a:latin typeface="微软雅黑" panose="020B0503020204020204" charset="-122"/>
              <a:ea typeface="微软雅黑" panose="020B0503020204020204" charset="-122"/>
            </a:endParaRPr>
          </a:p>
        </p:txBody>
      </p:sp>
      <p:sp>
        <p:nvSpPr>
          <p:cNvPr id="168997" name="Text Box 36"/>
          <p:cNvSpPr txBox="1">
            <a:spLocks noChangeArrowheads="1"/>
          </p:cNvSpPr>
          <p:nvPr/>
        </p:nvSpPr>
        <p:spPr bwMode="auto">
          <a:xfrm>
            <a:off x="6896132" y="4721225"/>
            <a:ext cx="931545" cy="27559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chemeClr val="bg1"/>
                </a:solidFill>
                <a:latin typeface="微软雅黑" panose="020B0503020204020204" charset="-122"/>
                <a:ea typeface="微软雅黑" panose="020B0503020204020204" charset="-122"/>
              </a:rPr>
              <a:t>网络接口 </a:t>
            </a:r>
            <a:r>
              <a:rPr kumimoji="1" lang="en-US" altLang="zh-CN" sz="1200" b="1">
                <a:solidFill>
                  <a:schemeClr val="bg1"/>
                </a:solidFill>
                <a:latin typeface="微软雅黑" panose="020B0503020204020204" charset="-122"/>
                <a:ea typeface="微软雅黑" panose="020B0503020204020204" charset="-122"/>
              </a:rPr>
              <a:t>3</a:t>
            </a:r>
            <a:endParaRPr kumimoji="1" lang="en-US" altLang="zh-CN" sz="1200" b="1">
              <a:solidFill>
                <a:schemeClr val="bg1"/>
              </a:solidFill>
              <a:latin typeface="微软雅黑" panose="020B0503020204020204" charset="-122"/>
              <a:ea typeface="微软雅黑" panose="020B0503020204020204" charset="-122"/>
            </a:endParaRPr>
          </a:p>
        </p:txBody>
      </p:sp>
      <p:sp>
        <p:nvSpPr>
          <p:cNvPr id="40" name="Rectangle 11"/>
          <p:cNvSpPr>
            <a:spLocks noChangeArrowheads="1"/>
          </p:cNvSpPr>
          <p:nvPr/>
        </p:nvSpPr>
        <p:spPr bwMode="auto">
          <a:xfrm>
            <a:off x="5772023" y="3913188"/>
            <a:ext cx="636588" cy="284162"/>
          </a:xfrm>
          <a:prstGeom prst="rect">
            <a:avLst/>
          </a:prstGeom>
          <a:solidFill>
            <a:srgbClr val="CC00CC"/>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a:solidFill>
                  <a:schemeClr val="bg1"/>
                </a:solidFill>
                <a:ea typeface="黑体" panose="02010609060101010101" pitchFamily="49" charset="-122"/>
              </a:rPr>
              <a:t>IP</a:t>
            </a:r>
            <a:endParaRPr kumimoji="1" lang="en-US" altLang="zh-CN" sz="2000" b="1">
              <a:solidFill>
                <a:schemeClr val="bg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5" presetClass="emph" presetSubtype="0" repeatCount="indefinite" fill="hold" grpId="0" nodeType="withEffect">
                                  <p:stCondLst>
                                    <p:cond delay="0"/>
                                  </p:stCondLst>
                                  <p:childTnLst>
                                    <p:anim calcmode="discrete" valueType="str">
                                      <p:cBhvr>
                                        <p:cTn id="8"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9987" name="Rectangle 6"/>
          <p:cNvSpPr>
            <a:spLocks noChangeArrowheads="1"/>
          </p:cNvSpPr>
          <p:nvPr/>
        </p:nvSpPr>
        <p:spPr bwMode="auto">
          <a:xfrm>
            <a:off x="1250633" y="1470025"/>
            <a:ext cx="672528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bg1"/>
                </a:solidFill>
                <a:ea typeface="微软雅黑" panose="020B0503020204020204" charset="-122"/>
              </a:rPr>
              <a:t>【</a:t>
            </a:r>
            <a:r>
              <a:rPr lang="zh-CN" altLang="en-US" sz="2000" b="1">
                <a:solidFill>
                  <a:schemeClr val="bg1"/>
                </a:solidFill>
                <a:ea typeface="微软雅黑" panose="020B0503020204020204" charset="-122"/>
              </a:rPr>
              <a:t>例</a:t>
            </a:r>
            <a:r>
              <a:rPr lang="en-US" altLang="zh-CN" sz="2000" b="1">
                <a:solidFill>
                  <a:schemeClr val="bg1"/>
                </a:solidFill>
                <a:ea typeface="微软雅黑" panose="020B0503020204020204" charset="-122"/>
              </a:rPr>
              <a:t>】</a:t>
            </a:r>
            <a:r>
              <a:rPr lang="zh-CN" altLang="en-US" sz="2000" b="1">
                <a:solidFill>
                  <a:schemeClr val="bg1"/>
                </a:solidFill>
                <a:ea typeface="微软雅黑" panose="020B0503020204020204" charset="-122"/>
              </a:rPr>
              <a:t>客户进程和服务器进程使用 </a:t>
            </a:r>
            <a:r>
              <a:rPr lang="en-US" altLang="zh-CN" sz="2000" b="1">
                <a:solidFill>
                  <a:schemeClr val="bg1"/>
                </a:solidFill>
                <a:ea typeface="微软雅黑" panose="020B0503020204020204" charset="-122"/>
              </a:rPr>
              <a:t>TCP/IP </a:t>
            </a:r>
            <a:r>
              <a:rPr lang="zh-CN" altLang="en-US" sz="2000" b="1">
                <a:solidFill>
                  <a:schemeClr val="bg1"/>
                </a:solidFill>
                <a:ea typeface="微软雅黑" panose="020B0503020204020204" charset="-122"/>
              </a:rPr>
              <a:t>协议栈进行通信</a:t>
            </a:r>
            <a:endParaRPr lang="zh-CN" altLang="en-US" sz="2000" b="1">
              <a:solidFill>
                <a:schemeClr val="bg1"/>
              </a:solidFill>
              <a:ea typeface="微软雅黑" panose="020B0503020204020204" charset="-122"/>
            </a:endParaRPr>
          </a:p>
        </p:txBody>
      </p:sp>
      <p:sp>
        <p:nvSpPr>
          <p:cNvPr id="4" name="圆角矩形 3"/>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169991" name="组合 33"/>
          <p:cNvGrpSpPr/>
          <p:nvPr/>
        </p:nvGrpSpPr>
        <p:grpSpPr bwMode="auto">
          <a:xfrm>
            <a:off x="1160463" y="2119313"/>
            <a:ext cx="1604962" cy="2686050"/>
            <a:chOff x="961895" y="2010459"/>
            <a:chExt cx="1695715" cy="2836863"/>
          </a:xfrm>
        </p:grpSpPr>
        <p:sp>
          <p:nvSpPr>
            <p:cNvPr id="170019" name="Rectangle 14"/>
            <p:cNvSpPr>
              <a:spLocks noChangeArrowheads="1"/>
            </p:cNvSpPr>
            <p:nvPr/>
          </p:nvSpPr>
          <p:spPr bwMode="auto">
            <a:xfrm>
              <a:off x="961895" y="2010459"/>
              <a:ext cx="1695715" cy="2836863"/>
            </a:xfrm>
            <a:prstGeom prst="rect">
              <a:avLst/>
            </a:prstGeom>
            <a:solidFill>
              <a:srgbClr val="0070C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charset="-122"/>
                <a:ea typeface="微软雅黑" panose="020B0503020204020204" charset="-122"/>
              </a:endParaRPr>
            </a:p>
          </p:txBody>
        </p:sp>
        <p:sp>
          <p:nvSpPr>
            <p:cNvPr id="170020" name="Text Box 15"/>
            <p:cNvSpPr txBox="1">
              <a:spLocks noChangeArrowheads="1"/>
            </p:cNvSpPr>
            <p:nvPr/>
          </p:nvSpPr>
          <p:spPr bwMode="auto">
            <a:xfrm>
              <a:off x="1126950" y="4027207"/>
              <a:ext cx="1199580"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数据链路层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21"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3"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5" name="Text Box 20"/>
            <p:cNvSpPr txBox="1">
              <a:spLocks noChangeArrowheads="1"/>
            </p:cNvSpPr>
            <p:nvPr/>
          </p:nvSpPr>
          <p:spPr bwMode="auto">
            <a:xfrm>
              <a:off x="1393516" y="4470119"/>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物理层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26" name="Text Box 21"/>
            <p:cNvSpPr txBox="1">
              <a:spLocks noChangeArrowheads="1"/>
            </p:cNvSpPr>
            <p:nvPr/>
          </p:nvSpPr>
          <p:spPr bwMode="auto">
            <a:xfrm>
              <a:off x="1393516" y="3155670"/>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运输层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27" name="Text Box 22"/>
            <p:cNvSpPr txBox="1">
              <a:spLocks noChangeArrowheads="1"/>
            </p:cNvSpPr>
            <p:nvPr/>
          </p:nvSpPr>
          <p:spPr bwMode="auto">
            <a:xfrm>
              <a:off x="1393516" y="3598583"/>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网络层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28" name="Line 23"/>
            <p:cNvSpPr>
              <a:spLocks noChangeShapeType="1"/>
            </p:cNvSpPr>
            <p:nvPr/>
          </p:nvSpPr>
          <p:spPr bwMode="auto">
            <a:xfrm>
              <a:off x="1795994" y="2847288"/>
              <a:ext cx="0" cy="22679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9" name="Text Box 31"/>
            <p:cNvSpPr txBox="1">
              <a:spLocks noChangeArrowheads="1"/>
            </p:cNvSpPr>
            <p:nvPr/>
          </p:nvSpPr>
          <p:spPr bwMode="auto">
            <a:xfrm>
              <a:off x="1411236" y="2034529"/>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应用层</a:t>
              </a:r>
              <a:endParaRPr kumimoji="1" lang="zh-CN" altLang="en-US" sz="1500" b="1">
                <a:solidFill>
                  <a:schemeClr val="bg1"/>
                </a:solidFill>
                <a:latin typeface="微软雅黑" panose="020B0503020204020204" charset="-122"/>
                <a:ea typeface="微软雅黑" panose="020B0503020204020204" charset="-122"/>
              </a:endParaRPr>
            </a:p>
          </p:txBody>
        </p:sp>
      </p:grpSp>
      <p:grpSp>
        <p:nvGrpSpPr>
          <p:cNvPr id="169992" name="组合 45"/>
          <p:cNvGrpSpPr/>
          <p:nvPr/>
        </p:nvGrpSpPr>
        <p:grpSpPr bwMode="auto">
          <a:xfrm>
            <a:off x="6234113" y="2119313"/>
            <a:ext cx="1604962" cy="2686050"/>
            <a:chOff x="961895" y="2010459"/>
            <a:chExt cx="1695715" cy="2836863"/>
          </a:xfrm>
        </p:grpSpPr>
        <p:sp>
          <p:nvSpPr>
            <p:cNvPr id="170008" name="Rectangle 14"/>
            <p:cNvSpPr>
              <a:spLocks noChangeArrowheads="1"/>
            </p:cNvSpPr>
            <p:nvPr/>
          </p:nvSpPr>
          <p:spPr bwMode="auto">
            <a:xfrm>
              <a:off x="961895" y="2010459"/>
              <a:ext cx="1695715" cy="2836863"/>
            </a:xfrm>
            <a:prstGeom prst="rect">
              <a:avLst/>
            </a:prstGeom>
            <a:solidFill>
              <a:srgbClr val="0070C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charset="-122"/>
                <a:ea typeface="微软雅黑" panose="020B0503020204020204" charset="-122"/>
              </a:endParaRPr>
            </a:p>
          </p:txBody>
        </p:sp>
        <p:sp>
          <p:nvSpPr>
            <p:cNvPr id="170009" name="Text Box 15"/>
            <p:cNvSpPr txBox="1">
              <a:spLocks noChangeArrowheads="1"/>
            </p:cNvSpPr>
            <p:nvPr/>
          </p:nvSpPr>
          <p:spPr bwMode="auto">
            <a:xfrm>
              <a:off x="1242130" y="4009487"/>
              <a:ext cx="1199580"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数据链路层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10"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3"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Text Box 20"/>
            <p:cNvSpPr txBox="1">
              <a:spLocks noChangeArrowheads="1"/>
            </p:cNvSpPr>
            <p:nvPr/>
          </p:nvSpPr>
          <p:spPr bwMode="auto">
            <a:xfrm>
              <a:off x="1428956" y="4452399"/>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物理层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15" name="Text Box 21"/>
            <p:cNvSpPr txBox="1">
              <a:spLocks noChangeArrowheads="1"/>
            </p:cNvSpPr>
            <p:nvPr/>
          </p:nvSpPr>
          <p:spPr bwMode="auto">
            <a:xfrm>
              <a:off x="1428956" y="3137950"/>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运输层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16" name="Text Box 22"/>
            <p:cNvSpPr txBox="1">
              <a:spLocks noChangeArrowheads="1"/>
            </p:cNvSpPr>
            <p:nvPr/>
          </p:nvSpPr>
          <p:spPr bwMode="auto">
            <a:xfrm>
              <a:off x="1428956" y="3580863"/>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网络层</a:t>
              </a:r>
              <a:endParaRPr kumimoji="1" lang="zh-CN" altLang="en-US" sz="1500" b="1">
                <a:solidFill>
                  <a:schemeClr val="bg1"/>
                </a:solidFill>
                <a:latin typeface="微软雅黑" panose="020B0503020204020204" charset="-122"/>
                <a:ea typeface="微软雅黑" panose="020B0503020204020204" charset="-122"/>
              </a:endParaRPr>
            </a:p>
          </p:txBody>
        </p:sp>
        <p:sp>
          <p:nvSpPr>
            <p:cNvPr id="170017" name="Line 23"/>
            <p:cNvSpPr>
              <a:spLocks noChangeShapeType="1"/>
            </p:cNvSpPr>
            <p:nvPr/>
          </p:nvSpPr>
          <p:spPr bwMode="auto">
            <a:xfrm>
              <a:off x="1795994" y="2847288"/>
              <a:ext cx="0" cy="2267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8" name="Text Box 31"/>
            <p:cNvSpPr txBox="1">
              <a:spLocks noChangeArrowheads="1"/>
            </p:cNvSpPr>
            <p:nvPr/>
          </p:nvSpPr>
          <p:spPr bwMode="auto">
            <a:xfrm>
              <a:off x="1420096" y="2025669"/>
              <a:ext cx="797037" cy="34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500" b="1">
                  <a:solidFill>
                    <a:schemeClr val="bg1"/>
                  </a:solidFill>
                  <a:latin typeface="微软雅黑" panose="020B0503020204020204" charset="-122"/>
                  <a:ea typeface="微软雅黑" panose="020B0503020204020204" charset="-122"/>
                </a:rPr>
                <a:t>应用层</a:t>
              </a:r>
              <a:endParaRPr kumimoji="1" lang="zh-CN" altLang="en-US" sz="1500" b="1">
                <a:solidFill>
                  <a:schemeClr val="bg1"/>
                </a:solidFill>
                <a:latin typeface="微软雅黑" panose="020B0503020204020204" charset="-122"/>
                <a:ea typeface="微软雅黑" panose="020B0503020204020204" charset="-122"/>
              </a:endParaRPr>
            </a:p>
          </p:txBody>
        </p:sp>
      </p:grpSp>
      <p:sp>
        <p:nvSpPr>
          <p:cNvPr id="169993" name="Freeform 3"/>
          <p:cNvSpPr/>
          <p:nvPr/>
        </p:nvSpPr>
        <p:spPr bwMode="auto">
          <a:xfrm>
            <a:off x="1849438" y="4719638"/>
            <a:ext cx="5186362" cy="315912"/>
          </a:xfrm>
          <a:custGeom>
            <a:avLst/>
            <a:gdLst>
              <a:gd name="T0" fmla="*/ 0 w 2752"/>
              <a:gd name="T1" fmla="*/ 0 h 240"/>
              <a:gd name="T2" fmla="*/ 0 w 2752"/>
              <a:gd name="T3" fmla="*/ 121108 h 240"/>
              <a:gd name="T4" fmla="*/ 5654 w 2752"/>
              <a:gd name="T5" fmla="*/ 205356 h 240"/>
              <a:gd name="T6" fmla="*/ 56536 w 2752"/>
              <a:gd name="T7" fmla="*/ 280391 h 240"/>
              <a:gd name="T8" fmla="*/ 180915 w 2752"/>
              <a:gd name="T9" fmla="*/ 308035 h 240"/>
              <a:gd name="T10" fmla="*/ 260065 w 2752"/>
              <a:gd name="T11" fmla="*/ 310667 h 240"/>
              <a:gd name="T12" fmla="*/ 4939357 w 2752"/>
              <a:gd name="T13" fmla="*/ 313300 h 240"/>
              <a:gd name="T14" fmla="*/ 5031699 w 2752"/>
              <a:gd name="T15" fmla="*/ 315933 h 240"/>
              <a:gd name="T16" fmla="*/ 5139118 w 2752"/>
              <a:gd name="T17" fmla="*/ 284340 h 240"/>
              <a:gd name="T18" fmla="*/ 5178693 w 2752"/>
              <a:gd name="T19" fmla="*/ 209306 h 240"/>
              <a:gd name="T20" fmla="*/ 5186231 w 2752"/>
              <a:gd name="T21" fmla="*/ 148752 h 240"/>
              <a:gd name="T22" fmla="*/ 5184346 w 2752"/>
              <a:gd name="T23" fmla="*/ 0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9994" name="Object 4"/>
          <p:cNvGraphicFramePr>
            <a:graphicFrameLocks noChangeAspect="1"/>
          </p:cNvGraphicFramePr>
          <p:nvPr/>
        </p:nvGraphicFramePr>
        <p:xfrm>
          <a:off x="3932238" y="4508500"/>
          <a:ext cx="1417637" cy="719138"/>
        </p:xfrm>
        <a:graphic>
          <a:graphicData uri="http://schemas.openxmlformats.org/presentationml/2006/ole">
            <mc:AlternateContent xmlns:mc="http://schemas.openxmlformats.org/markup-compatibility/2006">
              <mc:Choice xmlns:v="urn:schemas-microsoft-com:vml" Requires="v">
                <p:oleObj spid="_x0000_s3073" name="VISIO" r:id="rId1" imgW="1687195" imgH="964565" progId="Visio.Drawing.11">
                  <p:embed/>
                </p:oleObj>
              </mc:Choice>
              <mc:Fallback>
                <p:oleObj name="VISIO" r:id="rId1" imgW="1687195" imgH="964565" progId="Visio.Drawing.11">
                  <p:embed/>
                  <p:pic>
                    <p:nvPicPr>
                      <p:cNvPr id="0" name="图片 3072"/>
                      <p:cNvPicPr>
                        <a:picLocks noChangeAspect="1"/>
                      </p:cNvPicPr>
                      <p:nvPr/>
                    </p:nvPicPr>
                    <p:blipFill>
                      <a:blip r:embed="rId2"/>
                      <a:stretch>
                        <a:fillRect/>
                      </a:stretch>
                    </p:blipFill>
                    <p:spPr>
                      <a:xfrm>
                        <a:off x="3932238" y="4508500"/>
                        <a:ext cx="1417637" cy="719138"/>
                      </a:xfrm>
                      <a:prstGeom prst="rect">
                        <a:avLst/>
                      </a:prstGeom>
                      <a:noFill/>
                      <a:ln w="9525">
                        <a:noFill/>
                      </a:ln>
                      <a:effectLst>
                        <a:outerShdw dist="25400" dir="5400000" algn="ctr" rotWithShape="0">
                          <a:srgbClr val="EEECE1"/>
                        </a:outerShdw>
                      </a:effectLst>
                    </p:spPr>
                  </p:pic>
                </p:oleObj>
              </mc:Fallback>
            </mc:AlternateContent>
          </a:graphicData>
        </a:graphic>
      </p:graphicFrame>
      <p:grpSp>
        <p:nvGrpSpPr>
          <p:cNvPr id="60" name="Group 25"/>
          <p:cNvGrpSpPr/>
          <p:nvPr/>
        </p:nvGrpSpPr>
        <p:grpSpPr bwMode="auto">
          <a:xfrm>
            <a:off x="2536825" y="2293938"/>
            <a:ext cx="3714750" cy="357187"/>
            <a:chOff x="1438" y="1436"/>
            <a:chExt cx="2712" cy="225"/>
          </a:xfrm>
        </p:grpSpPr>
        <p:sp>
          <p:nvSpPr>
            <p:cNvPr id="170006" name="Line 26"/>
            <p:cNvSpPr>
              <a:spLocks noChangeShapeType="1"/>
            </p:cNvSpPr>
            <p:nvPr/>
          </p:nvSpPr>
          <p:spPr bwMode="auto">
            <a:xfrm>
              <a:off x="1438" y="1655"/>
              <a:ext cx="2712" cy="6"/>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Text Box 27"/>
            <p:cNvSpPr txBox="1">
              <a:spLocks noChangeArrowheads="1"/>
            </p:cNvSpPr>
            <p:nvPr/>
          </p:nvSpPr>
          <p:spPr bwMode="auto">
            <a:xfrm>
              <a:off x="2013" y="1436"/>
              <a:ext cx="1600"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rgbClr val="0000FF"/>
                  </a:solidFill>
                  <a:latin typeface="微软雅黑" panose="020B0503020204020204" charset="-122"/>
                  <a:ea typeface="微软雅黑" panose="020B0503020204020204" charset="-122"/>
                </a:rPr>
                <a:t>① </a:t>
              </a:r>
              <a:r>
                <a:rPr kumimoji="1" lang="zh-CN" altLang="en-US" sz="1400" b="1">
                  <a:solidFill>
                    <a:srgbClr val="0000FF"/>
                  </a:solidFill>
                  <a:latin typeface="微软雅黑" panose="020B0503020204020204" charset="-122"/>
                  <a:ea typeface="微软雅黑" panose="020B0503020204020204" charset="-122"/>
                </a:rPr>
                <a:t>客户发起连接建立请求</a:t>
              </a:r>
              <a:endParaRPr kumimoji="1" lang="zh-CN" altLang="en-US" sz="1400" b="1">
                <a:solidFill>
                  <a:srgbClr val="0000FF"/>
                </a:solidFill>
                <a:latin typeface="微软雅黑" panose="020B0503020204020204" charset="-122"/>
                <a:ea typeface="微软雅黑" panose="020B0503020204020204" charset="-122"/>
              </a:endParaRPr>
            </a:p>
          </p:txBody>
        </p:sp>
      </p:grpSp>
      <p:grpSp>
        <p:nvGrpSpPr>
          <p:cNvPr id="63" name="Group 28"/>
          <p:cNvGrpSpPr/>
          <p:nvPr/>
        </p:nvGrpSpPr>
        <p:grpSpPr bwMode="auto">
          <a:xfrm>
            <a:off x="2601913" y="2841625"/>
            <a:ext cx="3733800" cy="346075"/>
            <a:chOff x="1521" y="1752"/>
            <a:chExt cx="2755" cy="218"/>
          </a:xfrm>
        </p:grpSpPr>
        <p:sp>
          <p:nvSpPr>
            <p:cNvPr id="170004" name="Line 29"/>
            <p:cNvSpPr>
              <a:spLocks noChangeShapeType="1"/>
            </p:cNvSpPr>
            <p:nvPr/>
          </p:nvSpPr>
          <p:spPr bwMode="auto">
            <a:xfrm flipH="1" flipV="1">
              <a:off x="1521" y="1752"/>
              <a:ext cx="2755" cy="9"/>
            </a:xfrm>
            <a:prstGeom prst="line">
              <a:avLst/>
            </a:prstGeom>
            <a:noFill/>
            <a:ln w="38100">
              <a:solidFill>
                <a:srgbClr val="CC00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30"/>
            <p:cNvSpPr txBox="1">
              <a:spLocks noChangeArrowheads="1"/>
            </p:cNvSpPr>
            <p:nvPr/>
          </p:nvSpPr>
          <p:spPr bwMode="auto">
            <a:xfrm>
              <a:off x="2017" y="1777"/>
              <a:ext cx="1748"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rgbClr val="0000FF"/>
                  </a:solidFill>
                  <a:latin typeface="微软雅黑" panose="020B0503020204020204" charset="-122"/>
                  <a:ea typeface="微软雅黑" panose="020B0503020204020204" charset="-122"/>
                </a:rPr>
                <a:t>② </a:t>
              </a:r>
              <a:r>
                <a:rPr kumimoji="1" lang="zh-CN" altLang="en-US" sz="1400" b="1">
                  <a:solidFill>
                    <a:srgbClr val="0000FF"/>
                  </a:solidFill>
                  <a:latin typeface="微软雅黑" panose="020B0503020204020204" charset="-122"/>
                  <a:ea typeface="微软雅黑" panose="020B0503020204020204" charset="-122"/>
                </a:rPr>
                <a:t>服务器接受连接建立请求</a:t>
              </a:r>
              <a:endParaRPr kumimoji="1" lang="zh-CN" altLang="en-US" sz="1400" b="1">
                <a:solidFill>
                  <a:srgbClr val="0000FF"/>
                </a:solidFill>
                <a:latin typeface="微软雅黑" panose="020B0503020204020204" charset="-122"/>
                <a:ea typeface="微软雅黑" panose="020B0503020204020204" charset="-122"/>
              </a:endParaRPr>
            </a:p>
          </p:txBody>
        </p:sp>
      </p:grpSp>
      <p:sp>
        <p:nvSpPr>
          <p:cNvPr id="169997" name="Text Box 33"/>
          <p:cNvSpPr txBox="1">
            <a:spLocks noChangeArrowheads="1"/>
          </p:cNvSpPr>
          <p:nvPr/>
        </p:nvSpPr>
        <p:spPr bwMode="auto">
          <a:xfrm>
            <a:off x="4239260" y="4713288"/>
            <a:ext cx="792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a:solidFill>
                  <a:srgbClr val="0070C0"/>
                </a:solidFill>
                <a:latin typeface="微软雅黑" panose="020B0503020204020204" charset="-122"/>
                <a:ea typeface="微软雅黑" panose="020B0503020204020204" charset="-122"/>
              </a:rPr>
              <a:t>互联网</a:t>
            </a:r>
            <a:endParaRPr kumimoji="1" lang="zh-CN" altLang="en-US" sz="1600" b="1">
              <a:solidFill>
                <a:srgbClr val="0070C0"/>
              </a:solidFill>
              <a:latin typeface="微软雅黑" panose="020B0503020204020204" charset="-122"/>
              <a:ea typeface="微软雅黑" panose="020B0503020204020204" charset="-122"/>
            </a:endParaRPr>
          </a:p>
        </p:txBody>
      </p:sp>
      <p:grpSp>
        <p:nvGrpSpPr>
          <p:cNvPr id="67" name="Group 34"/>
          <p:cNvGrpSpPr/>
          <p:nvPr/>
        </p:nvGrpSpPr>
        <p:grpSpPr bwMode="auto">
          <a:xfrm>
            <a:off x="1373188" y="2493963"/>
            <a:ext cx="1146175" cy="417512"/>
            <a:chOff x="835" y="1519"/>
            <a:chExt cx="812" cy="335"/>
          </a:xfrm>
        </p:grpSpPr>
        <p:sp>
          <p:nvSpPr>
            <p:cNvPr id="68" name="Oval 35"/>
            <p:cNvSpPr>
              <a:spLocks noChangeArrowheads="1"/>
            </p:cNvSpPr>
            <p:nvPr/>
          </p:nvSpPr>
          <p:spPr bwMode="auto">
            <a:xfrm>
              <a:off x="835" y="1519"/>
              <a:ext cx="812" cy="335"/>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charset="-122"/>
                <a:ea typeface="微软雅黑" panose="020B0503020204020204" charset="-122"/>
              </a:endParaRPr>
            </a:p>
          </p:txBody>
        </p:sp>
        <p:sp>
          <p:nvSpPr>
            <p:cNvPr id="69" name="Text Box 36"/>
            <p:cNvSpPr txBox="1">
              <a:spLocks noChangeArrowheads="1"/>
            </p:cNvSpPr>
            <p:nvPr/>
          </p:nvSpPr>
          <p:spPr bwMode="auto">
            <a:xfrm>
              <a:off x="1019" y="1547"/>
              <a:ext cx="453" cy="29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0000FF"/>
                  </a:solidFill>
                  <a:latin typeface="微软雅黑" panose="020B0503020204020204" charset="-122"/>
                  <a:ea typeface="微软雅黑" panose="020B0503020204020204" charset="-122"/>
                </a:rPr>
                <a:t>客户</a:t>
              </a:r>
              <a:endParaRPr kumimoji="1" lang="zh-CN" altLang="en-US" b="1" dirty="0">
                <a:solidFill>
                  <a:srgbClr val="0000FF"/>
                </a:solidFill>
                <a:latin typeface="微软雅黑" panose="020B0503020204020204" charset="-122"/>
                <a:ea typeface="微软雅黑" panose="020B0503020204020204" charset="-122"/>
              </a:endParaRPr>
            </a:p>
          </p:txBody>
        </p:sp>
      </p:grpSp>
      <p:grpSp>
        <p:nvGrpSpPr>
          <p:cNvPr id="70" name="Group 37"/>
          <p:cNvGrpSpPr/>
          <p:nvPr/>
        </p:nvGrpSpPr>
        <p:grpSpPr bwMode="auto">
          <a:xfrm>
            <a:off x="6407338" y="2472557"/>
            <a:ext cx="1152261" cy="438150"/>
            <a:chOff x="4142" y="1536"/>
            <a:chExt cx="670" cy="276"/>
          </a:xfrm>
          <a:solidFill>
            <a:srgbClr val="FFFF00"/>
          </a:solidFill>
        </p:grpSpPr>
        <p:sp>
          <p:nvSpPr>
            <p:cNvPr id="71" name="Oval 38"/>
            <p:cNvSpPr>
              <a:spLocks noChangeArrowheads="1"/>
            </p:cNvSpPr>
            <p:nvPr/>
          </p:nvSpPr>
          <p:spPr bwMode="auto">
            <a:xfrm>
              <a:off x="4142" y="1536"/>
              <a:ext cx="670" cy="276"/>
            </a:xfrm>
            <a:prstGeom prst="ellipse">
              <a:avLst/>
            </a:prstGeom>
            <a:grp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charset="-122"/>
                <a:ea typeface="微软雅黑" panose="020B0503020204020204" charset="-122"/>
              </a:endParaRPr>
            </a:p>
          </p:txBody>
        </p:sp>
        <p:sp>
          <p:nvSpPr>
            <p:cNvPr id="72" name="Text Box 39"/>
            <p:cNvSpPr txBox="1">
              <a:spLocks noChangeArrowheads="1"/>
            </p:cNvSpPr>
            <p:nvPr/>
          </p:nvSpPr>
          <p:spPr bwMode="auto">
            <a:xfrm>
              <a:off x="4236" y="1554"/>
              <a:ext cx="505" cy="2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0000FF"/>
                  </a:solidFill>
                  <a:latin typeface="微软雅黑" panose="020B0503020204020204" charset="-122"/>
                  <a:ea typeface="微软雅黑" panose="020B0503020204020204" charset="-122"/>
                </a:rPr>
                <a:t>服务器</a:t>
              </a:r>
              <a:endParaRPr kumimoji="1" lang="zh-CN" altLang="en-US" b="1" dirty="0">
                <a:solidFill>
                  <a:srgbClr val="0000FF"/>
                </a:solidFill>
                <a:latin typeface="微软雅黑" panose="020B0503020204020204" charset="-122"/>
                <a:ea typeface="微软雅黑" panose="020B0503020204020204" charset="-122"/>
              </a:endParaRPr>
            </a:p>
          </p:txBody>
        </p:sp>
      </p:grpSp>
      <p:sp>
        <p:nvSpPr>
          <p:cNvPr id="73" name="Text Box 40"/>
          <p:cNvSpPr txBox="1">
            <a:spLocks noChangeArrowheads="1"/>
          </p:cNvSpPr>
          <p:nvPr/>
        </p:nvSpPr>
        <p:spPr bwMode="auto">
          <a:xfrm>
            <a:off x="3186113" y="3646488"/>
            <a:ext cx="2711450" cy="737235"/>
          </a:xfrm>
          <a:prstGeom prst="rect">
            <a:avLst/>
          </a:prstGeom>
          <a:solidFill>
            <a:srgbClr val="0098F6"/>
          </a:solidFill>
          <a:ln>
            <a:noFill/>
          </a:ln>
        </p:spPr>
        <p:style>
          <a:lnRef idx="2">
            <a:schemeClr val="accent4"/>
          </a:lnRef>
          <a:fillRef idx="1">
            <a:schemeClr val="lt1"/>
          </a:fillRef>
          <a:effectRef idx="0">
            <a:schemeClr val="accent4"/>
          </a:effectRef>
          <a:fontRef idx="minor">
            <a:schemeClr val="dk1"/>
          </a:fontRef>
        </p:style>
        <p:txBody>
          <a:bodyPr>
            <a:spAutoFit/>
          </a:bodyPr>
          <a:lstStyle/>
          <a:p>
            <a:pPr algn="ctr" fontAlgn="auto">
              <a:spcBef>
                <a:spcPts val="0"/>
              </a:spcBef>
              <a:spcAft>
                <a:spcPts val="0"/>
              </a:spcAft>
              <a:defRPr/>
            </a:pPr>
            <a:r>
              <a:rPr lang="zh-CN" altLang="en-US" sz="1400" b="1" dirty="0">
                <a:solidFill>
                  <a:schemeClr val="bg1"/>
                </a:solidFill>
                <a:latin typeface="微软雅黑" panose="020B0503020204020204" charset="-122"/>
                <a:ea typeface="微软雅黑" panose="020B0503020204020204" charset="-122"/>
              </a:rPr>
              <a:t>以后就逐级使用下层</a:t>
            </a:r>
            <a:endParaRPr lang="zh-CN" altLang="en-US" sz="1400" b="1" dirty="0">
              <a:solidFill>
                <a:schemeClr val="bg1"/>
              </a:solidFill>
              <a:latin typeface="微软雅黑" panose="020B0503020204020204" charset="-122"/>
              <a:ea typeface="微软雅黑" panose="020B0503020204020204" charset="-122"/>
            </a:endParaRPr>
          </a:p>
          <a:p>
            <a:pPr algn="ctr" fontAlgn="auto">
              <a:spcBef>
                <a:spcPts val="0"/>
              </a:spcBef>
              <a:spcAft>
                <a:spcPts val="0"/>
              </a:spcAft>
              <a:defRPr/>
            </a:pPr>
            <a:r>
              <a:rPr lang="zh-CN" altLang="en-US" sz="1400" b="1" dirty="0">
                <a:solidFill>
                  <a:schemeClr val="bg1"/>
                </a:solidFill>
                <a:latin typeface="微软雅黑" panose="020B0503020204020204" charset="-122"/>
                <a:ea typeface="微软雅黑" panose="020B0503020204020204" charset="-122"/>
              </a:rPr>
              <a:t>提供的服务</a:t>
            </a:r>
            <a:endParaRPr lang="zh-CN" altLang="en-US" sz="1400" b="1" dirty="0">
              <a:solidFill>
                <a:schemeClr val="bg1"/>
              </a:solidFill>
              <a:latin typeface="微软雅黑" panose="020B0503020204020204" charset="-122"/>
              <a:ea typeface="微软雅黑" panose="020B0503020204020204" charset="-122"/>
            </a:endParaRPr>
          </a:p>
          <a:p>
            <a:pPr algn="ctr" fontAlgn="auto">
              <a:spcBef>
                <a:spcPts val="0"/>
              </a:spcBef>
              <a:spcAft>
                <a:spcPts val="0"/>
              </a:spcAft>
              <a:defRPr/>
            </a:pPr>
            <a:r>
              <a:rPr lang="en-US" altLang="zh-CN" sz="1400" b="1" dirty="0">
                <a:solidFill>
                  <a:schemeClr val="bg1"/>
                </a:solidFill>
                <a:latin typeface="微软雅黑" panose="020B0503020204020204" charset="-122"/>
                <a:ea typeface="微软雅黑" panose="020B0503020204020204" charset="-122"/>
              </a:rPr>
              <a:t>(</a:t>
            </a:r>
            <a:r>
              <a:rPr lang="zh-CN" altLang="en-US" sz="1400" b="1" dirty="0">
                <a:solidFill>
                  <a:schemeClr val="bg1"/>
                </a:solidFill>
                <a:latin typeface="微软雅黑" panose="020B0503020204020204" charset="-122"/>
                <a:ea typeface="微软雅黑" panose="020B0503020204020204" charset="-122"/>
              </a:rPr>
              <a:t>使用 </a:t>
            </a:r>
            <a:r>
              <a:rPr lang="en-US" altLang="zh-CN" sz="1400" b="1" dirty="0">
                <a:solidFill>
                  <a:schemeClr val="bg1"/>
                </a:solidFill>
                <a:latin typeface="微软雅黑" panose="020B0503020204020204" charset="-122"/>
                <a:ea typeface="微软雅黑" panose="020B0503020204020204" charset="-122"/>
              </a:rPr>
              <a:t>TCP </a:t>
            </a:r>
            <a:r>
              <a:rPr lang="zh-CN" altLang="en-US" sz="1400" b="1" dirty="0">
                <a:solidFill>
                  <a:schemeClr val="bg1"/>
                </a:solidFill>
                <a:latin typeface="微软雅黑" panose="020B0503020204020204" charset="-122"/>
                <a:ea typeface="微软雅黑" panose="020B0503020204020204" charset="-122"/>
              </a:rPr>
              <a:t>和 </a:t>
            </a:r>
            <a:r>
              <a:rPr lang="en-US" altLang="zh-CN" sz="1400" b="1" dirty="0">
                <a:solidFill>
                  <a:schemeClr val="bg1"/>
                </a:solidFill>
                <a:latin typeface="微软雅黑" panose="020B0503020204020204" charset="-122"/>
                <a:ea typeface="微软雅黑" panose="020B0503020204020204" charset="-122"/>
              </a:rPr>
              <a:t>IP</a:t>
            </a:r>
            <a:r>
              <a:rPr lang="zh-CN" altLang="en-US" sz="1400" b="1" dirty="0">
                <a:solidFill>
                  <a:schemeClr val="bg1"/>
                </a:solidFill>
                <a:latin typeface="微软雅黑" panose="020B0503020204020204" charset="-122"/>
                <a:ea typeface="微软雅黑" panose="020B0503020204020204" charset="-122"/>
              </a:rPr>
              <a:t>）</a:t>
            </a:r>
            <a:endParaRPr lang="zh-CN" altLang="en-US" sz="1400" b="1" dirty="0">
              <a:solidFill>
                <a:schemeClr val="bg1"/>
              </a:solidFill>
              <a:latin typeface="微软雅黑" panose="020B0503020204020204" charset="-122"/>
              <a:ea typeface="微软雅黑" panose="020B0503020204020204" charset="-122"/>
            </a:endParaRPr>
          </a:p>
        </p:txBody>
      </p:sp>
      <p:sp>
        <p:nvSpPr>
          <p:cNvPr id="170001" name="矩形 73"/>
          <p:cNvSpPr>
            <a:spLocks noChangeArrowheads="1"/>
          </p:cNvSpPr>
          <p:nvPr/>
        </p:nvSpPr>
        <p:spPr bwMode="auto">
          <a:xfrm>
            <a:off x="819150" y="1947863"/>
            <a:ext cx="73834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latin typeface="微软雅黑" panose="020B0503020204020204" charset="-122"/>
                <a:ea typeface="微软雅黑" panose="020B0503020204020204" charset="-122"/>
              </a:rPr>
              <a:t>在应用层的客户进程和服务器进程的交互</a:t>
            </a:r>
            <a:endParaRPr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67"/>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70"/>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right)">
                                      <p:cBhvr>
                                        <p:cTn id="18" dur="10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71011" name="Rectangle 6"/>
          <p:cNvSpPr>
            <a:spLocks noChangeArrowheads="1"/>
          </p:cNvSpPr>
          <p:nvPr/>
        </p:nvSpPr>
        <p:spPr bwMode="auto">
          <a:xfrm>
            <a:off x="1981835" y="1470025"/>
            <a:ext cx="526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功能较强的计算机可同时运行多个服务器进程 </a:t>
            </a:r>
            <a:endParaRPr lang="zh-CN" altLang="en-US" sz="2000" b="1">
              <a:solidFill>
                <a:schemeClr val="bg1"/>
              </a:solidFill>
              <a:ea typeface="微软雅黑" panose="020B0503020204020204" charset="-122"/>
            </a:endParaRPr>
          </a:p>
        </p:txBody>
      </p:sp>
      <p:sp>
        <p:nvSpPr>
          <p:cNvPr id="4" name="圆角矩形 3"/>
          <p:cNvSpPr/>
          <p:nvPr/>
        </p:nvSpPr>
        <p:spPr>
          <a:xfrm>
            <a:off x="505072" y="1954530"/>
            <a:ext cx="8053713"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71015" name="Line 3"/>
          <p:cNvSpPr>
            <a:spLocks noChangeShapeType="1"/>
          </p:cNvSpPr>
          <p:nvPr/>
        </p:nvSpPr>
        <p:spPr bwMode="auto">
          <a:xfrm>
            <a:off x="4532313" y="4445000"/>
            <a:ext cx="4762" cy="249238"/>
          </a:xfrm>
          <a:prstGeom prst="line">
            <a:avLst/>
          </a:prstGeom>
          <a:noFill/>
          <a:ln w="3810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6" name="Rectangle 4"/>
          <p:cNvSpPr>
            <a:spLocks noChangeArrowheads="1"/>
          </p:cNvSpPr>
          <p:nvPr/>
        </p:nvSpPr>
        <p:spPr bwMode="auto">
          <a:xfrm>
            <a:off x="3365500" y="2378075"/>
            <a:ext cx="2409825" cy="2066925"/>
          </a:xfrm>
          <a:prstGeom prst="rect">
            <a:avLst/>
          </a:prstGeom>
          <a:solidFill>
            <a:srgbClr val="339933"/>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charset="-122"/>
              <a:ea typeface="微软雅黑" panose="020B0503020204020204" charset="-122"/>
            </a:endParaRPr>
          </a:p>
        </p:txBody>
      </p:sp>
      <p:sp>
        <p:nvSpPr>
          <p:cNvPr id="171017" name="Text Box 5"/>
          <p:cNvSpPr txBox="1">
            <a:spLocks noChangeArrowheads="1"/>
          </p:cNvSpPr>
          <p:nvPr/>
        </p:nvSpPr>
        <p:spPr bwMode="auto">
          <a:xfrm>
            <a:off x="4010025" y="3824288"/>
            <a:ext cx="10718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数据链路层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18" name="Line 6"/>
          <p:cNvSpPr>
            <a:spLocks noChangeShapeType="1"/>
          </p:cNvSpPr>
          <p:nvPr/>
        </p:nvSpPr>
        <p:spPr bwMode="auto">
          <a:xfrm>
            <a:off x="3365500" y="4132263"/>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7"/>
          <p:cNvSpPr>
            <a:spLocks noChangeShapeType="1"/>
          </p:cNvSpPr>
          <p:nvPr/>
        </p:nvSpPr>
        <p:spPr bwMode="auto">
          <a:xfrm>
            <a:off x="3365500" y="3817938"/>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0" name="Line 8"/>
          <p:cNvSpPr>
            <a:spLocks noChangeShapeType="1"/>
          </p:cNvSpPr>
          <p:nvPr/>
        </p:nvSpPr>
        <p:spPr bwMode="auto">
          <a:xfrm>
            <a:off x="3365500" y="3505200"/>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1" name="Line 9"/>
          <p:cNvSpPr>
            <a:spLocks noChangeShapeType="1"/>
          </p:cNvSpPr>
          <p:nvPr/>
        </p:nvSpPr>
        <p:spPr bwMode="auto">
          <a:xfrm>
            <a:off x="3365500" y="3192463"/>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2" name="Text Box 10"/>
          <p:cNvSpPr txBox="1">
            <a:spLocks noChangeArrowheads="1"/>
          </p:cNvSpPr>
          <p:nvPr/>
        </p:nvSpPr>
        <p:spPr bwMode="auto">
          <a:xfrm>
            <a:off x="4205288" y="4138613"/>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物理层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23" name="Text Box 11"/>
          <p:cNvSpPr txBox="1">
            <a:spLocks noChangeArrowheads="1"/>
          </p:cNvSpPr>
          <p:nvPr/>
        </p:nvSpPr>
        <p:spPr bwMode="auto">
          <a:xfrm>
            <a:off x="4205288" y="3208338"/>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运输层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24" name="Text Box 12"/>
          <p:cNvSpPr txBox="1">
            <a:spLocks noChangeArrowheads="1"/>
          </p:cNvSpPr>
          <p:nvPr/>
        </p:nvSpPr>
        <p:spPr bwMode="auto">
          <a:xfrm>
            <a:off x="4205288" y="352107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网络层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25" name="Text Box 13"/>
          <p:cNvSpPr txBox="1">
            <a:spLocks noChangeArrowheads="1"/>
          </p:cNvSpPr>
          <p:nvPr/>
        </p:nvSpPr>
        <p:spPr bwMode="auto">
          <a:xfrm>
            <a:off x="4179888" y="2373313"/>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应用层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26" name="Text Box 14"/>
          <p:cNvSpPr txBox="1">
            <a:spLocks noChangeArrowheads="1"/>
          </p:cNvSpPr>
          <p:nvPr/>
        </p:nvSpPr>
        <p:spPr bwMode="auto">
          <a:xfrm>
            <a:off x="4144963" y="2079625"/>
            <a:ext cx="77914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solidFill>
                  <a:srgbClr val="0000FF"/>
                </a:solidFill>
                <a:latin typeface="微软雅黑" panose="020B0503020204020204" charset="-122"/>
                <a:ea typeface="微软雅黑" panose="020B0503020204020204" charset="-122"/>
              </a:rPr>
              <a:t>计算机 </a:t>
            </a:r>
            <a:r>
              <a:rPr kumimoji="1" lang="en-US" altLang="zh-CN" sz="1200" b="1">
                <a:solidFill>
                  <a:srgbClr val="0000FF"/>
                </a:solidFill>
                <a:latin typeface="微软雅黑" panose="020B0503020204020204" charset="-122"/>
                <a:ea typeface="微软雅黑" panose="020B0503020204020204" charset="-122"/>
              </a:rPr>
              <a:t>3</a:t>
            </a:r>
            <a:endParaRPr kumimoji="1" lang="en-US" altLang="zh-CN" sz="1200" b="1">
              <a:solidFill>
                <a:srgbClr val="0000FF"/>
              </a:solidFill>
              <a:latin typeface="微软雅黑" panose="020B0503020204020204" charset="-122"/>
              <a:ea typeface="微软雅黑" panose="020B0503020204020204" charset="-122"/>
            </a:endParaRPr>
          </a:p>
        </p:txBody>
      </p:sp>
      <p:grpSp>
        <p:nvGrpSpPr>
          <p:cNvPr id="58" name="Group 15"/>
          <p:cNvGrpSpPr/>
          <p:nvPr/>
        </p:nvGrpSpPr>
        <p:grpSpPr bwMode="auto">
          <a:xfrm>
            <a:off x="3511550" y="2628900"/>
            <a:ext cx="949325" cy="571500"/>
            <a:chOff x="2100" y="1727"/>
            <a:chExt cx="720" cy="470"/>
          </a:xfrm>
        </p:grpSpPr>
        <p:sp>
          <p:nvSpPr>
            <p:cNvPr id="17107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7"/>
            <p:cNvSpPr>
              <a:spLocks noChangeArrowheads="1"/>
            </p:cNvSpPr>
            <p:nvPr/>
          </p:nvSpPr>
          <p:spPr bwMode="auto">
            <a:xfrm>
              <a:off x="2100" y="1727"/>
              <a:ext cx="720" cy="413"/>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charset="-122"/>
                <a:ea typeface="微软雅黑" panose="020B0503020204020204" charset="-122"/>
              </a:endParaRPr>
            </a:p>
          </p:txBody>
        </p:sp>
        <p:sp>
          <p:nvSpPr>
            <p:cNvPr id="61" name="Text Box 18"/>
            <p:cNvSpPr txBox="1">
              <a:spLocks noChangeArrowheads="1"/>
            </p:cNvSpPr>
            <p:nvPr/>
          </p:nvSpPr>
          <p:spPr bwMode="auto">
            <a:xfrm>
              <a:off x="2168" y="1756"/>
              <a:ext cx="601" cy="43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charset="-122"/>
                  <a:ea typeface="微软雅黑" panose="020B0503020204020204" charset="-122"/>
                </a:rPr>
                <a:t>服务器</a:t>
              </a:r>
              <a:endParaRPr kumimoji="1" lang="zh-CN" altLang="en-US" sz="1600" b="1" dirty="0">
                <a:solidFill>
                  <a:schemeClr val="tx1"/>
                </a:solidFill>
                <a:latin typeface="微软雅黑" panose="020B0503020204020204" charset="-122"/>
                <a:ea typeface="微软雅黑" panose="020B0503020204020204" charset="-122"/>
              </a:endParaRP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charset="-122"/>
                  <a:ea typeface="微软雅黑" panose="020B0503020204020204" charset="-122"/>
                </a:rPr>
                <a:t>1</a:t>
              </a:r>
              <a:endParaRPr kumimoji="1" lang="en-US" altLang="zh-CN" sz="1600" b="1" dirty="0">
                <a:solidFill>
                  <a:schemeClr val="tx1"/>
                </a:solidFill>
                <a:latin typeface="微软雅黑" panose="020B0503020204020204" charset="-122"/>
                <a:ea typeface="微软雅黑" panose="020B0503020204020204" charset="-122"/>
              </a:endParaRPr>
            </a:p>
          </p:txBody>
        </p:sp>
      </p:grpSp>
      <p:grpSp>
        <p:nvGrpSpPr>
          <p:cNvPr id="62" name="Group 19"/>
          <p:cNvGrpSpPr/>
          <p:nvPr/>
        </p:nvGrpSpPr>
        <p:grpSpPr bwMode="auto">
          <a:xfrm>
            <a:off x="4679950" y="2647950"/>
            <a:ext cx="949325" cy="564300"/>
            <a:chOff x="2986" y="1727"/>
            <a:chExt cx="719" cy="463"/>
          </a:xfrm>
        </p:grpSpPr>
        <p:sp>
          <p:nvSpPr>
            <p:cNvPr id="171067"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21"/>
            <p:cNvSpPr>
              <a:spLocks noChangeArrowheads="1"/>
            </p:cNvSpPr>
            <p:nvPr/>
          </p:nvSpPr>
          <p:spPr bwMode="auto">
            <a:xfrm>
              <a:off x="2986" y="1727"/>
              <a:ext cx="719" cy="412"/>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charset="-122"/>
                <a:ea typeface="微软雅黑" panose="020B0503020204020204" charset="-122"/>
              </a:endParaRPr>
            </a:p>
          </p:txBody>
        </p:sp>
        <p:sp>
          <p:nvSpPr>
            <p:cNvPr id="65" name="Text Box 22"/>
            <p:cNvSpPr txBox="1">
              <a:spLocks noChangeArrowheads="1"/>
            </p:cNvSpPr>
            <p:nvPr/>
          </p:nvSpPr>
          <p:spPr bwMode="auto">
            <a:xfrm>
              <a:off x="3054" y="1752"/>
              <a:ext cx="600" cy="438"/>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charset="-122"/>
                  <a:ea typeface="微软雅黑" panose="020B0503020204020204" charset="-122"/>
                </a:rPr>
                <a:t>服务器</a:t>
              </a:r>
              <a:endParaRPr kumimoji="1" lang="zh-CN" altLang="en-US" sz="1600" b="1" dirty="0">
                <a:solidFill>
                  <a:schemeClr val="tx1"/>
                </a:solidFill>
                <a:latin typeface="微软雅黑" panose="020B0503020204020204" charset="-122"/>
                <a:ea typeface="微软雅黑" panose="020B0503020204020204" charset="-122"/>
              </a:endParaRP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charset="-122"/>
                  <a:ea typeface="微软雅黑" panose="020B0503020204020204" charset="-122"/>
                </a:rPr>
                <a:t>2</a:t>
              </a:r>
              <a:endParaRPr kumimoji="1" lang="en-US" altLang="zh-CN" sz="1600" b="1" dirty="0">
                <a:solidFill>
                  <a:schemeClr val="tx1"/>
                </a:solidFill>
                <a:latin typeface="微软雅黑" panose="020B0503020204020204" charset="-122"/>
                <a:ea typeface="微软雅黑" panose="020B0503020204020204" charset="-122"/>
              </a:endParaRPr>
            </a:p>
          </p:txBody>
        </p:sp>
      </p:grpSp>
      <p:grpSp>
        <p:nvGrpSpPr>
          <p:cNvPr id="66" name="组合 65"/>
          <p:cNvGrpSpPr/>
          <p:nvPr/>
        </p:nvGrpSpPr>
        <p:grpSpPr bwMode="auto">
          <a:xfrm>
            <a:off x="1249363" y="2081213"/>
            <a:ext cx="6569075" cy="2863850"/>
            <a:chOff x="1248628" y="2159392"/>
            <a:chExt cx="6570396" cy="2864425"/>
          </a:xfrm>
        </p:grpSpPr>
        <p:sp>
          <p:nvSpPr>
            <p:cNvPr id="171036" name="Freeform 24"/>
            <p:cNvSpPr/>
            <p:nvPr/>
          </p:nvSpPr>
          <p:spPr bwMode="auto">
            <a:xfrm>
              <a:off x="1856851" y="4523273"/>
              <a:ext cx="5364504" cy="500544"/>
            </a:xfrm>
            <a:custGeom>
              <a:avLst/>
              <a:gdLst>
                <a:gd name="T0" fmla="*/ 0 w 3527"/>
                <a:gd name="T1" fmla="*/ 0 h 333"/>
                <a:gd name="T2" fmla="*/ 0 w 3527"/>
                <a:gd name="T3" fmla="*/ 193904 h 333"/>
                <a:gd name="T4" fmla="*/ 21294 w 3527"/>
                <a:gd name="T5" fmla="*/ 288602 h 333"/>
                <a:gd name="T6" fmla="*/ 76049 w 3527"/>
                <a:gd name="T7" fmla="*/ 405846 h 333"/>
                <a:gd name="T8" fmla="*/ 185560 w 3527"/>
                <a:gd name="T9" fmla="*/ 477997 h 333"/>
                <a:gd name="T10" fmla="*/ 269214 w 3527"/>
                <a:gd name="T11" fmla="*/ 496035 h 333"/>
                <a:gd name="T12" fmla="*/ 5110500 w 3527"/>
                <a:gd name="T13" fmla="*/ 500544 h 333"/>
                <a:gd name="T14" fmla="*/ 5204801 w 3527"/>
                <a:gd name="T15" fmla="*/ 477997 h 333"/>
                <a:gd name="T16" fmla="*/ 5296060 w 3527"/>
                <a:gd name="T17" fmla="*/ 423884 h 333"/>
                <a:gd name="T18" fmla="*/ 5341689 w 3527"/>
                <a:gd name="T19" fmla="*/ 351734 h 333"/>
                <a:gd name="T20" fmla="*/ 5359941 w 3527"/>
                <a:gd name="T21" fmla="*/ 243508 h 333"/>
                <a:gd name="T22" fmla="*/ 5364504 w 3527"/>
                <a:gd name="T23" fmla="*/ 0 h 3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68AD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1037" name="Group 25"/>
            <p:cNvGrpSpPr/>
            <p:nvPr/>
          </p:nvGrpSpPr>
          <p:grpSpPr bwMode="auto">
            <a:xfrm>
              <a:off x="1248628" y="2159392"/>
              <a:ext cx="1241515" cy="2363882"/>
              <a:chOff x="385" y="1278"/>
              <a:chExt cx="941" cy="1941"/>
            </a:xfrm>
          </p:grpSpPr>
          <p:sp>
            <p:nvSpPr>
              <p:cNvPr id="171053" name="Rectangle 26"/>
              <p:cNvSpPr>
                <a:spLocks noChangeArrowheads="1"/>
              </p:cNvSpPr>
              <p:nvPr/>
            </p:nvSpPr>
            <p:spPr bwMode="auto">
              <a:xfrm>
                <a:off x="385"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charset="-122"/>
                  <a:ea typeface="微软雅黑" panose="020B0503020204020204" charset="-122"/>
                </a:endParaRPr>
              </a:p>
            </p:txBody>
          </p:sp>
          <p:sp>
            <p:nvSpPr>
              <p:cNvPr id="171054" name="Text Box 27"/>
              <p:cNvSpPr txBox="1">
                <a:spLocks noChangeArrowheads="1"/>
              </p:cNvSpPr>
              <p:nvPr/>
            </p:nvSpPr>
            <p:spPr bwMode="auto">
              <a:xfrm>
                <a:off x="431" y="2710"/>
                <a:ext cx="8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数据链路层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55" name="Line 28"/>
              <p:cNvSpPr>
                <a:spLocks noChangeShapeType="1"/>
              </p:cNvSpPr>
              <p:nvPr/>
            </p:nvSpPr>
            <p:spPr bwMode="auto">
              <a:xfrm>
                <a:off x="385"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6" name="Line 29"/>
              <p:cNvSpPr>
                <a:spLocks noChangeShapeType="1"/>
              </p:cNvSpPr>
              <p:nvPr/>
            </p:nvSpPr>
            <p:spPr bwMode="auto">
              <a:xfrm>
                <a:off x="385"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7" name="Line 30"/>
              <p:cNvSpPr>
                <a:spLocks noChangeShapeType="1"/>
              </p:cNvSpPr>
              <p:nvPr/>
            </p:nvSpPr>
            <p:spPr bwMode="auto">
              <a:xfrm>
                <a:off x="385"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8" name="Line 31"/>
              <p:cNvSpPr>
                <a:spLocks noChangeShapeType="1"/>
              </p:cNvSpPr>
              <p:nvPr/>
            </p:nvSpPr>
            <p:spPr bwMode="auto">
              <a:xfrm>
                <a:off x="385"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9" name="Text Box 32"/>
              <p:cNvSpPr txBox="1">
                <a:spLocks noChangeArrowheads="1"/>
              </p:cNvSpPr>
              <p:nvPr/>
            </p:nvSpPr>
            <p:spPr bwMode="auto">
              <a:xfrm>
                <a:off x="578" y="2967"/>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物理层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60" name="Text Box 33"/>
              <p:cNvSpPr txBox="1">
                <a:spLocks noChangeArrowheads="1"/>
              </p:cNvSpPr>
              <p:nvPr/>
            </p:nvSpPr>
            <p:spPr bwMode="auto">
              <a:xfrm>
                <a:off x="578" y="2204"/>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运输层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61" name="Text Box 34"/>
              <p:cNvSpPr txBox="1">
                <a:spLocks noChangeArrowheads="1"/>
              </p:cNvSpPr>
              <p:nvPr/>
            </p:nvSpPr>
            <p:spPr bwMode="auto">
              <a:xfrm>
                <a:off x="578" y="2461"/>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网络层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62" name="Line 35"/>
              <p:cNvSpPr>
                <a:spLocks noChangeShapeType="1"/>
              </p:cNvSpPr>
              <p:nvPr/>
            </p:nvSpPr>
            <p:spPr bwMode="auto">
              <a:xfrm>
                <a:off x="845" y="2036"/>
                <a:ext cx="2" cy="1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36"/>
              <p:cNvSpPr>
                <a:spLocks noChangeArrowheads="1"/>
              </p:cNvSpPr>
              <p:nvPr/>
            </p:nvSpPr>
            <p:spPr bwMode="auto">
              <a:xfrm>
                <a:off x="468" y="1779"/>
                <a:ext cx="775" cy="309"/>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charset="-122"/>
                  <a:ea typeface="微软雅黑" panose="020B0503020204020204" charset="-122"/>
                </a:endParaRPr>
              </a:p>
            </p:txBody>
          </p:sp>
          <p:sp>
            <p:nvSpPr>
              <p:cNvPr id="171064" name="Text Box 37"/>
              <p:cNvSpPr txBox="1">
                <a:spLocks noChangeArrowheads="1"/>
              </p:cNvSpPr>
              <p:nvPr/>
            </p:nvSpPr>
            <p:spPr bwMode="auto">
              <a:xfrm>
                <a:off x="583" y="1527"/>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应用层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65" name="Text Box 38"/>
              <p:cNvSpPr txBox="1">
                <a:spLocks noChangeArrowheads="1"/>
              </p:cNvSpPr>
              <p:nvPr/>
            </p:nvSpPr>
            <p:spPr bwMode="auto">
              <a:xfrm>
                <a:off x="537" y="1278"/>
                <a:ext cx="59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solidFill>
                      <a:srgbClr val="0000FF"/>
                    </a:solidFill>
                    <a:latin typeface="微软雅黑" panose="020B0503020204020204" charset="-122"/>
                    <a:ea typeface="微软雅黑" panose="020B0503020204020204" charset="-122"/>
                  </a:rPr>
                  <a:t>计算机 </a:t>
                </a:r>
                <a:r>
                  <a:rPr kumimoji="1" lang="en-US" altLang="zh-CN" sz="1200" b="1">
                    <a:solidFill>
                      <a:srgbClr val="0000FF"/>
                    </a:solidFill>
                    <a:latin typeface="微软雅黑" panose="020B0503020204020204" charset="-122"/>
                    <a:ea typeface="微软雅黑" panose="020B0503020204020204" charset="-122"/>
                  </a:rPr>
                  <a:t>1</a:t>
                </a:r>
                <a:endParaRPr kumimoji="1" lang="en-US" altLang="zh-CN" sz="1200" b="1">
                  <a:solidFill>
                    <a:srgbClr val="0000FF"/>
                  </a:solidFill>
                  <a:latin typeface="微软雅黑" panose="020B0503020204020204" charset="-122"/>
                  <a:ea typeface="微软雅黑" panose="020B0503020204020204" charset="-122"/>
                </a:endParaRPr>
              </a:p>
            </p:txBody>
          </p:sp>
          <p:sp>
            <p:nvSpPr>
              <p:cNvPr id="171066" name="Text Box 39"/>
              <p:cNvSpPr txBox="1">
                <a:spLocks noChangeArrowheads="1"/>
              </p:cNvSpPr>
              <p:nvPr/>
            </p:nvSpPr>
            <p:spPr bwMode="auto">
              <a:xfrm>
                <a:off x="585" y="1803"/>
                <a:ext cx="587"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00FF"/>
                    </a:solidFill>
                    <a:latin typeface="微软雅黑" panose="020B0503020204020204" charset="-122"/>
                    <a:ea typeface="微软雅黑" panose="020B0503020204020204" charset="-122"/>
                  </a:rPr>
                  <a:t>客户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grpSp>
        <p:grpSp>
          <p:nvGrpSpPr>
            <p:cNvPr id="171038" name="Group 40"/>
            <p:cNvGrpSpPr/>
            <p:nvPr/>
          </p:nvGrpSpPr>
          <p:grpSpPr bwMode="auto">
            <a:xfrm>
              <a:off x="6577509" y="2169135"/>
              <a:ext cx="1241515" cy="2354139"/>
              <a:chOff x="4424" y="1286"/>
              <a:chExt cx="941" cy="1933"/>
            </a:xfrm>
          </p:grpSpPr>
          <p:sp>
            <p:nvSpPr>
              <p:cNvPr id="171039" name="Rectangle 41"/>
              <p:cNvSpPr>
                <a:spLocks noChangeArrowheads="1"/>
              </p:cNvSpPr>
              <p:nvPr/>
            </p:nvSpPr>
            <p:spPr bwMode="auto">
              <a:xfrm>
                <a:off x="4424"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charset="-122"/>
                  <a:ea typeface="微软雅黑" panose="020B0503020204020204" charset="-122"/>
                </a:endParaRPr>
              </a:p>
            </p:txBody>
          </p:sp>
          <p:sp>
            <p:nvSpPr>
              <p:cNvPr id="171040" name="Text Box 42"/>
              <p:cNvSpPr txBox="1">
                <a:spLocks noChangeArrowheads="1"/>
              </p:cNvSpPr>
              <p:nvPr/>
            </p:nvSpPr>
            <p:spPr bwMode="auto">
              <a:xfrm>
                <a:off x="4494" y="2710"/>
                <a:ext cx="8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数据链路层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41" name="Line 43"/>
              <p:cNvSpPr>
                <a:spLocks noChangeShapeType="1"/>
              </p:cNvSpPr>
              <p:nvPr/>
            </p:nvSpPr>
            <p:spPr bwMode="auto">
              <a:xfrm>
                <a:off x="4424"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2" name="Line 44"/>
              <p:cNvSpPr>
                <a:spLocks noChangeShapeType="1"/>
              </p:cNvSpPr>
              <p:nvPr/>
            </p:nvSpPr>
            <p:spPr bwMode="auto">
              <a:xfrm>
                <a:off x="4424"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3" name="Line 45"/>
              <p:cNvSpPr>
                <a:spLocks noChangeShapeType="1"/>
              </p:cNvSpPr>
              <p:nvPr/>
            </p:nvSpPr>
            <p:spPr bwMode="auto">
              <a:xfrm>
                <a:off x="4424"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4" name="Line 46"/>
              <p:cNvSpPr>
                <a:spLocks noChangeShapeType="1"/>
              </p:cNvSpPr>
              <p:nvPr/>
            </p:nvSpPr>
            <p:spPr bwMode="auto">
              <a:xfrm>
                <a:off x="4424"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5" name="Text Box 47"/>
              <p:cNvSpPr txBox="1">
                <a:spLocks noChangeArrowheads="1"/>
              </p:cNvSpPr>
              <p:nvPr/>
            </p:nvSpPr>
            <p:spPr bwMode="auto">
              <a:xfrm>
                <a:off x="4642" y="2967"/>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物理层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46" name="Text Box 48"/>
              <p:cNvSpPr txBox="1">
                <a:spLocks noChangeArrowheads="1"/>
              </p:cNvSpPr>
              <p:nvPr/>
            </p:nvSpPr>
            <p:spPr bwMode="auto">
              <a:xfrm>
                <a:off x="4642" y="2204"/>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运输层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47" name="Text Box 49"/>
              <p:cNvSpPr txBox="1">
                <a:spLocks noChangeArrowheads="1"/>
              </p:cNvSpPr>
              <p:nvPr/>
            </p:nvSpPr>
            <p:spPr bwMode="auto">
              <a:xfrm>
                <a:off x="4642" y="2461"/>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网络层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48" name="Line 50"/>
              <p:cNvSpPr>
                <a:spLocks noChangeShapeType="1"/>
              </p:cNvSpPr>
              <p:nvPr/>
            </p:nvSpPr>
            <p:spPr bwMode="auto">
              <a:xfrm>
                <a:off x="4911" y="2065"/>
                <a:ext cx="2" cy="1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51"/>
              <p:cNvSpPr>
                <a:spLocks noChangeArrowheads="1"/>
              </p:cNvSpPr>
              <p:nvPr/>
            </p:nvSpPr>
            <p:spPr bwMode="auto">
              <a:xfrm>
                <a:off x="4507" y="1779"/>
                <a:ext cx="775" cy="309"/>
              </a:xfrm>
              <a:prstGeom prst="ellipse">
                <a:avLst/>
              </a:prstGeom>
              <a:solidFill>
                <a:srgbClr val="ABEBD7"/>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charset="-122"/>
                  <a:ea typeface="微软雅黑" panose="020B0503020204020204" charset="-122"/>
                </a:endParaRPr>
              </a:p>
            </p:txBody>
          </p:sp>
          <p:sp>
            <p:nvSpPr>
              <p:cNvPr id="171050" name="Text Box 52"/>
              <p:cNvSpPr txBox="1">
                <a:spLocks noChangeArrowheads="1"/>
              </p:cNvSpPr>
              <p:nvPr/>
            </p:nvSpPr>
            <p:spPr bwMode="auto">
              <a:xfrm>
                <a:off x="4637" y="1535"/>
                <a:ext cx="5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chemeClr val="bg1"/>
                    </a:solidFill>
                    <a:latin typeface="微软雅黑" panose="020B0503020204020204" charset="-122"/>
                    <a:ea typeface="微软雅黑" panose="020B0503020204020204" charset="-122"/>
                  </a:rPr>
                  <a:t>应用层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71051" name="Text Box 53"/>
              <p:cNvSpPr txBox="1">
                <a:spLocks noChangeArrowheads="1"/>
              </p:cNvSpPr>
              <p:nvPr/>
            </p:nvSpPr>
            <p:spPr bwMode="auto">
              <a:xfrm>
                <a:off x="4567" y="1286"/>
                <a:ext cx="591"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200" b="1">
                    <a:solidFill>
                      <a:srgbClr val="0000FF"/>
                    </a:solidFill>
                    <a:latin typeface="微软雅黑" panose="020B0503020204020204" charset="-122"/>
                    <a:ea typeface="微软雅黑" panose="020B0503020204020204" charset="-122"/>
                  </a:rPr>
                  <a:t>计算机 </a:t>
                </a:r>
                <a:r>
                  <a:rPr kumimoji="1" lang="en-US" altLang="zh-CN" sz="1200" b="1">
                    <a:solidFill>
                      <a:srgbClr val="0000FF"/>
                    </a:solidFill>
                    <a:latin typeface="微软雅黑" panose="020B0503020204020204" charset="-122"/>
                    <a:ea typeface="微软雅黑" panose="020B0503020204020204" charset="-122"/>
                  </a:rPr>
                  <a:t>2</a:t>
                </a:r>
                <a:endParaRPr kumimoji="1" lang="en-US" altLang="zh-CN" sz="1200" b="1">
                  <a:solidFill>
                    <a:srgbClr val="0000FF"/>
                  </a:solidFill>
                  <a:latin typeface="微软雅黑" panose="020B0503020204020204" charset="-122"/>
                  <a:ea typeface="微软雅黑" panose="020B0503020204020204" charset="-122"/>
                </a:endParaRPr>
              </a:p>
            </p:txBody>
          </p:sp>
          <p:sp>
            <p:nvSpPr>
              <p:cNvPr id="83" name="Text Box 54"/>
              <p:cNvSpPr txBox="1">
                <a:spLocks noChangeArrowheads="1"/>
              </p:cNvSpPr>
              <p:nvPr/>
            </p:nvSpPr>
            <p:spPr bwMode="auto">
              <a:xfrm>
                <a:off x="4625" y="1789"/>
                <a:ext cx="587" cy="277"/>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fontAlgn="auto">
                  <a:spcBef>
                    <a:spcPts val="0"/>
                  </a:spcBef>
                  <a:spcAft>
                    <a:spcPts val="0"/>
                  </a:spcAft>
                  <a:defRPr/>
                </a:pPr>
                <a:r>
                  <a:rPr kumimoji="1" lang="zh-CN" altLang="en-US" sz="1600" b="1" dirty="0">
                    <a:solidFill>
                      <a:srgbClr val="0000FF"/>
                    </a:solidFill>
                    <a:latin typeface="微软雅黑" panose="020B0503020204020204" charset="-122"/>
                    <a:ea typeface="微软雅黑" panose="020B0503020204020204" charset="-122"/>
                  </a:rPr>
                  <a:t>客户 </a:t>
                </a:r>
                <a:r>
                  <a:rPr kumimoji="1" lang="en-US" altLang="zh-CN" sz="1600" b="1" dirty="0">
                    <a:solidFill>
                      <a:srgbClr val="0000FF"/>
                    </a:solidFill>
                    <a:latin typeface="微软雅黑" panose="020B0503020204020204" charset="-122"/>
                    <a:ea typeface="微软雅黑" panose="020B0503020204020204" charset="-122"/>
                  </a:rPr>
                  <a:t>2</a:t>
                </a:r>
                <a:endParaRPr kumimoji="1" lang="en-US" altLang="zh-CN" sz="1600" b="1" dirty="0">
                  <a:solidFill>
                    <a:srgbClr val="0000FF"/>
                  </a:solidFill>
                  <a:latin typeface="微软雅黑" panose="020B0503020204020204" charset="-122"/>
                  <a:ea typeface="微软雅黑" panose="020B0503020204020204" charset="-122"/>
                </a:endParaRPr>
              </a:p>
            </p:txBody>
          </p:sp>
        </p:grpSp>
      </p:grpSp>
      <p:grpSp>
        <p:nvGrpSpPr>
          <p:cNvPr id="171030" name="Group 55"/>
          <p:cNvGrpSpPr/>
          <p:nvPr/>
        </p:nvGrpSpPr>
        <p:grpSpPr bwMode="auto">
          <a:xfrm>
            <a:off x="3857625" y="4560888"/>
            <a:ext cx="1316038" cy="666750"/>
            <a:chOff x="2245" y="3313"/>
            <a:chExt cx="1286" cy="707"/>
          </a:xfrm>
        </p:grpSpPr>
        <p:graphicFrame>
          <p:nvGraphicFramePr>
            <p:cNvPr id="171034"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4097" name="VISIO" r:id="rId1" imgW="1687195" imgH="964565" progId="Visio.Drawing.11">
                    <p:embed/>
                  </p:oleObj>
                </mc:Choice>
                <mc:Fallback>
                  <p:oleObj name="VISIO" r:id="rId1" imgW="1687195" imgH="964565" progId="Visio.Drawing.11">
                    <p:embed/>
                    <p:pic>
                      <p:nvPicPr>
                        <p:cNvPr id="0" name="图片 4096"/>
                        <p:cNvPicPr>
                          <a:picLocks noChangeAspect="1"/>
                        </p:cNvPicPr>
                        <p:nvPr/>
                      </p:nvPicPr>
                      <p:blipFill>
                        <a:blip r:embed="rId2"/>
                        <a:stretch>
                          <a:fillRect/>
                        </a:stretch>
                      </p:blipFill>
                      <p:spPr>
                        <a:xfrm>
                          <a:off x="2245" y="3313"/>
                          <a:ext cx="1286" cy="707"/>
                        </a:xfrm>
                        <a:prstGeom prst="rect">
                          <a:avLst/>
                        </a:prstGeom>
                        <a:noFill/>
                        <a:ln w="9525">
                          <a:noFill/>
                        </a:ln>
                        <a:effectLst>
                          <a:outerShdw dist="25400" dir="5400000" algn="ctr" rotWithShape="0">
                            <a:srgbClr val="EEECE1"/>
                          </a:outerShdw>
                        </a:effectLst>
                      </p:spPr>
                    </p:pic>
                  </p:oleObj>
                </mc:Fallback>
              </mc:AlternateContent>
            </a:graphicData>
          </a:graphic>
        </p:graphicFrame>
        <p:sp>
          <p:nvSpPr>
            <p:cNvPr id="171035" name="Text Box 57"/>
            <p:cNvSpPr txBox="1">
              <a:spLocks noChangeArrowheads="1"/>
            </p:cNvSpPr>
            <p:nvPr/>
          </p:nvSpPr>
          <p:spPr bwMode="auto">
            <a:xfrm>
              <a:off x="2553" y="3501"/>
              <a:ext cx="70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rgbClr val="0070C0"/>
                  </a:solidFill>
                  <a:latin typeface="微软雅黑" panose="020B0503020204020204" charset="-122"/>
                  <a:ea typeface="微软雅黑" panose="020B0503020204020204" charset="-122"/>
                </a:rPr>
                <a:t>互联网</a:t>
              </a:r>
              <a:endParaRPr kumimoji="1" lang="zh-CN" altLang="en-US" sz="1400" b="1">
                <a:solidFill>
                  <a:srgbClr val="0070C0"/>
                </a:solidFill>
                <a:latin typeface="微软雅黑" panose="020B0503020204020204" charset="-122"/>
                <a:ea typeface="微软雅黑" panose="020B0503020204020204" charset="-122"/>
              </a:endParaRPr>
            </a:p>
          </p:txBody>
        </p:sp>
      </p:grpSp>
      <p:grpSp>
        <p:nvGrpSpPr>
          <p:cNvPr id="101" name="Group 58"/>
          <p:cNvGrpSpPr/>
          <p:nvPr/>
        </p:nvGrpSpPr>
        <p:grpSpPr bwMode="auto">
          <a:xfrm>
            <a:off x="2416175" y="2916238"/>
            <a:ext cx="4308475" cy="0"/>
            <a:chOff x="1270" y="1933"/>
            <a:chExt cx="3265" cy="0"/>
          </a:xfrm>
        </p:grpSpPr>
        <p:sp>
          <p:nvSpPr>
            <p:cNvPr id="171032" name="Line 59"/>
            <p:cNvSpPr>
              <a:spLocks noChangeShapeType="1"/>
            </p:cNvSpPr>
            <p:nvPr/>
          </p:nvSpPr>
          <p:spPr bwMode="auto">
            <a:xfrm>
              <a:off x="3705"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3" name="Line 60"/>
            <p:cNvSpPr>
              <a:spLocks noChangeShapeType="1"/>
            </p:cNvSpPr>
            <p:nvPr/>
          </p:nvSpPr>
          <p:spPr bwMode="auto">
            <a:xfrm>
              <a:off x="1270"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par>
                          <p:cTn id="13" fill="hold">
                            <p:stCondLst>
                              <p:cond delay="500"/>
                            </p:stCondLst>
                            <p:childTnLst>
                              <p:par>
                                <p:cTn id="14" presetID="35" presetClass="emph" presetSubtype="0" repeatCount="3000" fill="hold" nodeType="afterEffect">
                                  <p:stCondLst>
                                    <p:cond delay="0"/>
                                  </p:stCondLst>
                                  <p:childTnLst>
                                    <p:anim calcmode="discrete" valueType="str">
                                      <p:cBhvr>
                                        <p:cTn id="15" dur="500" fill="hold"/>
                                        <p:tgtEl>
                                          <p:spTgt spid="62"/>
                                        </p:tgtEl>
                                        <p:attrNameLst>
                                          <p:attrName>style.visibility</p:attrName>
                                        </p:attrNameLst>
                                      </p:cBhvr>
                                      <p:tavLst>
                                        <p:tav tm="0">
                                          <p:val>
                                            <p:strVal val="hidden"/>
                                          </p:val>
                                        </p:tav>
                                        <p:tav tm="50000">
                                          <p:val>
                                            <p:strVal val="visible"/>
                                          </p:val>
                                        </p:tav>
                                      </p:tavLst>
                                    </p:anim>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6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500"/>
                                  </p:stCondLst>
                                  <p:childTnLst>
                                    <p:set>
                                      <p:cBhvr>
                                        <p:cTn id="21" dur="1" fill="hold">
                                          <p:stCondLst>
                                            <p:cond delay="0"/>
                                          </p:stCondLst>
                                        </p:cTn>
                                        <p:tgtEl>
                                          <p:spTgt spid="101"/>
                                        </p:tgtEl>
                                        <p:attrNameLst>
                                          <p:attrName>style.visibility</p:attrName>
                                        </p:attrNameLst>
                                      </p:cBhvr>
                                      <p:to>
                                        <p:strVal val="visible"/>
                                      </p:to>
                                    </p:set>
                                  </p:childTnLst>
                                </p:cTn>
                              </p:par>
                            </p:childTnLst>
                          </p:cTn>
                        </p:par>
                        <p:par>
                          <p:cTn id="22" fill="hold">
                            <p:stCondLst>
                              <p:cond delay="1750"/>
                            </p:stCondLst>
                            <p:childTnLst>
                              <p:par>
                                <p:cTn id="23" presetID="35" presetClass="emph" presetSubtype="0" repeatCount="4000" fill="hold" nodeType="afterEffect">
                                  <p:stCondLst>
                                    <p:cond delay="0"/>
                                  </p:stCondLst>
                                  <p:childTnLst>
                                    <p:anim calcmode="discrete" valueType="str">
                                      <p:cBhvr>
                                        <p:cTn id="2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课后思考</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课后思考</a:t>
            </a:r>
            <a:endParaRPr lang="zh-CN" altLang="en-US"/>
          </a:p>
        </p:txBody>
      </p:sp>
      <p:sp>
        <p:nvSpPr>
          <p:cNvPr id="3" name="内容占位符 2"/>
          <p:cNvSpPr>
            <a:spLocks noGrp="1"/>
          </p:cNvSpPr>
          <p:nvPr>
            <p:ph idx="1"/>
          </p:nvPr>
        </p:nvSpPr>
        <p:spPr>
          <a:xfrm>
            <a:off x="382905" y="1282700"/>
            <a:ext cx="8008938" cy="4706938"/>
          </a:xfrm>
        </p:spPr>
        <p:txBody>
          <a:bodyPr/>
          <a:p>
            <a:pPr>
              <a:lnSpc>
                <a:spcPct val="150000"/>
              </a:lnSpc>
            </a:pPr>
            <a:r>
              <a:rPr lang="en-US" altLang="zh-CN"/>
              <a:t>1</a:t>
            </a:r>
            <a:r>
              <a:rPr lang="zh-CN" altLang="en-US"/>
              <a:t>、协议和分层的意义？</a:t>
            </a:r>
            <a:endParaRPr lang="zh-CN" altLang="en-US"/>
          </a:p>
          <a:p>
            <a:pPr>
              <a:lnSpc>
                <a:spcPct val="150000"/>
              </a:lnSpc>
            </a:pPr>
            <a:r>
              <a:rPr lang="en-US" altLang="zh-CN"/>
              <a:t>2</a:t>
            </a:r>
            <a:r>
              <a:rPr lang="zh-CN" altLang="en-US"/>
              <a:t>、</a:t>
            </a:r>
            <a:r>
              <a:rPr lang="en-US" altLang="zh-CN"/>
              <a:t>TCP/IP</a:t>
            </a:r>
            <a:r>
              <a:rPr lang="zh-CN" altLang="en-US"/>
              <a:t>体系结构</a:t>
            </a:r>
            <a:r>
              <a:rPr lang="zh-CN" altLang="en-US" u="heavy"/>
              <a:t>是怎样的？</a:t>
            </a:r>
            <a:endParaRPr lang="zh-CN" altLang="en-US" u="heavy"/>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矩形 632834"/>
          <p:cNvSpPr/>
          <p:nvPr/>
        </p:nvSpPr>
        <p:spPr>
          <a:xfrm>
            <a:off x="2339975" y="2781300"/>
            <a:ext cx="3733800" cy="641350"/>
          </a:xfrm>
          <a:prstGeom prst="rect">
            <a:avLst/>
          </a:prstGeom>
          <a:noFill/>
          <a:ln w="9525">
            <a:noFill/>
          </a:ln>
        </p:spPr>
        <p:txBody>
          <a:bodyPr>
            <a:spAutoFit/>
          </a:bodyPr>
          <a:p>
            <a:pPr algn="ctr"/>
            <a:r>
              <a:rPr lang="en-AU" altLang="zh-CN" sz="3600" b="1">
                <a:ea typeface="宋体" panose="02010600030101010101" pitchFamily="2" charset="-122"/>
              </a:rPr>
              <a:t>Thank you!</a:t>
            </a:r>
            <a:endParaRPr lang="en-US" altLang="zh-CN" sz="3600" b="1">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3389472" y="1453642"/>
            <a:ext cx="23666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b="1" dirty="0">
                <a:solidFill>
                  <a:srgbClr val="7030A0"/>
                </a:solidFill>
                <a:latin typeface="微软雅黑" panose="020B0503020204020204" charset="-122"/>
                <a:ea typeface="微软雅黑" panose="020B0503020204020204" charset="-122"/>
              </a:rPr>
              <a:t>客户</a:t>
            </a:r>
            <a:r>
              <a:rPr lang="zh-CN" altLang="en-US" b="1" dirty="0">
                <a:solidFill>
                  <a:srgbClr val="7030A0"/>
                </a:solidFill>
                <a:latin typeface="微软雅黑" panose="020B0503020204020204" charset="-122"/>
                <a:ea typeface="微软雅黑" panose="020B0503020204020204" charset="-122"/>
                <a:sym typeface="Symbol" panose="05050102010706020507" pitchFamily="18" charset="2"/>
              </a:rPr>
              <a:t></a:t>
            </a:r>
            <a:r>
              <a:rPr lang="zh-CN" altLang="zh-CN" b="1" dirty="0">
                <a:solidFill>
                  <a:srgbClr val="7030A0"/>
                </a:solidFill>
                <a:latin typeface="微软雅黑" panose="020B0503020204020204" charset="-122"/>
                <a:ea typeface="微软雅黑" panose="020B0503020204020204" charset="-122"/>
              </a:rPr>
              <a:t>服务器工作方式</a:t>
            </a:r>
            <a:endParaRPr lang="zh-CN" altLang="en-US" b="1" dirty="0">
              <a:solidFill>
                <a:srgbClr val="7030A0"/>
              </a:solidFill>
              <a:latin typeface="微软雅黑" panose="020B0503020204020204" charset="-122"/>
              <a:ea typeface="微软雅黑" panose="020B0503020204020204" charset="-122"/>
            </a:endParaRPr>
          </a:p>
        </p:txBody>
      </p:sp>
      <p:sp>
        <p:nvSpPr>
          <p:cNvPr id="3" name="Oval 4"/>
          <p:cNvSpPr>
            <a:spLocks noChangeArrowheads="1"/>
          </p:cNvSpPr>
          <p:nvPr/>
        </p:nvSpPr>
        <p:spPr bwMode="auto">
          <a:xfrm>
            <a:off x="2199853" y="1817695"/>
            <a:ext cx="4599608" cy="3047654"/>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30" name="Line 5"/>
          <p:cNvSpPr>
            <a:spLocks noChangeShapeType="1"/>
          </p:cNvSpPr>
          <p:nvPr/>
        </p:nvSpPr>
        <p:spPr bwMode="auto">
          <a:xfrm flipV="1">
            <a:off x="3211513" y="3712655"/>
            <a:ext cx="590550" cy="38735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1" name="Line 6"/>
          <p:cNvSpPr>
            <a:spLocks noChangeShapeType="1"/>
          </p:cNvSpPr>
          <p:nvPr/>
        </p:nvSpPr>
        <p:spPr bwMode="auto">
          <a:xfrm flipH="1" flipV="1">
            <a:off x="3078163" y="3234817"/>
            <a:ext cx="493712" cy="26035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2" name="Line 7"/>
          <p:cNvSpPr>
            <a:spLocks noChangeShapeType="1"/>
          </p:cNvSpPr>
          <p:nvPr/>
        </p:nvSpPr>
        <p:spPr bwMode="auto">
          <a:xfrm flipH="1">
            <a:off x="5381625" y="3639630"/>
            <a:ext cx="576263" cy="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8"/>
          <p:cNvSpPr>
            <a:spLocks noChangeShapeType="1"/>
          </p:cNvSpPr>
          <p:nvPr/>
        </p:nvSpPr>
        <p:spPr bwMode="auto">
          <a:xfrm flipH="1">
            <a:off x="4957763" y="2434717"/>
            <a:ext cx="503237" cy="7223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4" name="Line 9"/>
          <p:cNvSpPr>
            <a:spLocks noChangeShapeType="1"/>
          </p:cNvSpPr>
          <p:nvPr/>
        </p:nvSpPr>
        <p:spPr bwMode="auto">
          <a:xfrm flipH="1" flipV="1">
            <a:off x="4897438" y="3912680"/>
            <a:ext cx="320675" cy="3683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Line 10"/>
          <p:cNvSpPr>
            <a:spLocks noChangeShapeType="1"/>
          </p:cNvSpPr>
          <p:nvPr/>
        </p:nvSpPr>
        <p:spPr bwMode="auto">
          <a:xfrm>
            <a:off x="3756025" y="2528380"/>
            <a:ext cx="320675" cy="5302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Line 11"/>
          <p:cNvSpPr>
            <a:spLocks noChangeShapeType="1"/>
          </p:cNvSpPr>
          <p:nvPr/>
        </p:nvSpPr>
        <p:spPr bwMode="auto">
          <a:xfrm flipV="1">
            <a:off x="3941763" y="3853942"/>
            <a:ext cx="166687" cy="4603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7" name="Text Box 16"/>
          <p:cNvSpPr txBox="1">
            <a:spLocks noChangeArrowheads="1"/>
          </p:cNvSpPr>
          <p:nvPr/>
        </p:nvSpPr>
        <p:spPr bwMode="auto">
          <a:xfrm>
            <a:off x="1381125" y="2790317"/>
            <a:ext cx="8223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运行客户程序</a:t>
            </a:r>
            <a:endParaRPr kumimoji="1" lang="zh-CN" altLang="en-US" sz="1200" b="1">
              <a:latin typeface="微软雅黑" panose="020B0503020204020204" charset="-122"/>
              <a:ea typeface="微软雅黑" panose="020B0503020204020204" charset="-122"/>
            </a:endParaRPr>
          </a:p>
        </p:txBody>
      </p:sp>
      <p:grpSp>
        <p:nvGrpSpPr>
          <p:cNvPr id="12" name="Group 18"/>
          <p:cNvGrpSpPr/>
          <p:nvPr/>
        </p:nvGrpSpPr>
        <p:grpSpPr bwMode="auto">
          <a:xfrm>
            <a:off x="3381832" y="2634983"/>
            <a:ext cx="2307127" cy="1602670"/>
            <a:chOff x="1680" y="240"/>
            <a:chExt cx="2529" cy="1270"/>
          </a:xfrm>
          <a:solidFill>
            <a:schemeClr val="bg1"/>
          </a:solidFill>
        </p:grpSpPr>
        <p:sp>
          <p:nvSpPr>
            <p:cNvPr id="1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1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2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sp>
          <p:nvSpPr>
            <p:cNvPr id="2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600" b="1">
                <a:solidFill>
                  <a:srgbClr val="368AD6"/>
                </a:solidFill>
                <a:latin typeface="+mn-lt"/>
                <a:ea typeface="黑体" panose="02010609060101010101" pitchFamily="49" charset="-122"/>
              </a:endParaRPr>
            </a:p>
          </p:txBody>
        </p:sp>
      </p:grpSp>
      <p:sp>
        <p:nvSpPr>
          <p:cNvPr id="52239" name="Text Box 28"/>
          <p:cNvSpPr txBox="1">
            <a:spLocks noChangeArrowheads="1"/>
          </p:cNvSpPr>
          <p:nvPr/>
        </p:nvSpPr>
        <p:spPr bwMode="auto">
          <a:xfrm>
            <a:off x="4140041" y="2183892"/>
            <a:ext cx="89408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400" b="1">
                <a:solidFill>
                  <a:srgbClr val="0000FF"/>
                </a:solidFill>
                <a:latin typeface="微软雅黑" panose="020B0503020204020204" charset="-122"/>
                <a:ea typeface="微软雅黑" panose="020B0503020204020204" charset="-122"/>
              </a:rPr>
              <a:t>网络边缘</a:t>
            </a:r>
            <a:endParaRPr kumimoji="1" lang="zh-CN" altLang="en-US" sz="1400" b="1">
              <a:solidFill>
                <a:srgbClr val="0000FF"/>
              </a:solidFill>
              <a:latin typeface="微软雅黑" panose="020B0503020204020204" charset="-122"/>
              <a:ea typeface="微软雅黑" panose="020B0503020204020204" charset="-122"/>
            </a:endParaRPr>
          </a:p>
        </p:txBody>
      </p:sp>
      <p:sp>
        <p:nvSpPr>
          <p:cNvPr id="52240" name="Text Box 29"/>
          <p:cNvSpPr txBox="1">
            <a:spLocks noChangeArrowheads="1"/>
          </p:cNvSpPr>
          <p:nvPr/>
        </p:nvSpPr>
        <p:spPr bwMode="auto">
          <a:xfrm>
            <a:off x="4214654" y="3749167"/>
            <a:ext cx="894080" cy="30670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400" b="1">
                <a:solidFill>
                  <a:srgbClr val="0000FF"/>
                </a:solidFill>
                <a:latin typeface="微软雅黑" panose="020B0503020204020204" charset="-122"/>
                <a:ea typeface="微软雅黑" panose="020B0503020204020204" charset="-122"/>
              </a:rPr>
              <a:t>网络核心</a:t>
            </a:r>
            <a:endParaRPr kumimoji="1" lang="zh-CN" altLang="en-US" sz="1400" b="1">
              <a:solidFill>
                <a:srgbClr val="0000FF"/>
              </a:solidFill>
              <a:latin typeface="微软雅黑" panose="020B0503020204020204" charset="-122"/>
              <a:ea typeface="微软雅黑" panose="020B0503020204020204" charset="-122"/>
            </a:endParaRPr>
          </a:p>
        </p:txBody>
      </p:sp>
      <p:sp>
        <p:nvSpPr>
          <p:cNvPr id="52241" name="Text Box 31"/>
          <p:cNvSpPr txBox="1">
            <a:spLocks noChangeArrowheads="1"/>
          </p:cNvSpPr>
          <p:nvPr/>
        </p:nvSpPr>
        <p:spPr bwMode="auto">
          <a:xfrm>
            <a:off x="6967538" y="2764917"/>
            <a:ext cx="1016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a:t>
            </a:r>
            <a:endParaRPr kumimoji="1" lang="zh-CN" altLang="en-US" sz="1200" b="1">
              <a:latin typeface="微软雅黑" panose="020B0503020204020204" charset="-122"/>
              <a:ea typeface="微软雅黑" panose="020B0503020204020204" charset="-122"/>
            </a:endParaRPr>
          </a:p>
          <a:p>
            <a:pPr algn="ctr"/>
            <a:r>
              <a:rPr kumimoji="1" lang="zh-CN" altLang="en-US" sz="1200" b="1">
                <a:latin typeface="微软雅黑" panose="020B0503020204020204" charset="-122"/>
                <a:ea typeface="微软雅黑" panose="020B0503020204020204" charset="-122"/>
              </a:rPr>
              <a:t>服务器程序</a:t>
            </a:r>
            <a:endParaRPr kumimoji="1" lang="zh-CN" altLang="en-US" sz="1200" b="1">
              <a:latin typeface="微软雅黑" panose="020B0503020204020204" charset="-122"/>
              <a:ea typeface="微软雅黑" panose="020B0503020204020204" charset="-122"/>
            </a:endParaRPr>
          </a:p>
        </p:txBody>
      </p:sp>
      <p:sp>
        <p:nvSpPr>
          <p:cNvPr id="52242" name="Line 33"/>
          <p:cNvSpPr>
            <a:spLocks noChangeShapeType="1"/>
          </p:cNvSpPr>
          <p:nvPr/>
        </p:nvSpPr>
        <p:spPr bwMode="auto">
          <a:xfrm>
            <a:off x="2062163" y="3044317"/>
            <a:ext cx="755650" cy="920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Line 34"/>
          <p:cNvSpPr>
            <a:spLocks noChangeShapeType="1"/>
          </p:cNvSpPr>
          <p:nvPr/>
        </p:nvSpPr>
        <p:spPr bwMode="auto">
          <a:xfrm flipH="1">
            <a:off x="6159500" y="3096705"/>
            <a:ext cx="863600" cy="373062"/>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4" name="Text Box 35"/>
          <p:cNvSpPr txBox="1">
            <a:spLocks noChangeArrowheads="1"/>
          </p:cNvSpPr>
          <p:nvPr/>
        </p:nvSpPr>
        <p:spPr bwMode="auto">
          <a:xfrm>
            <a:off x="2798763" y="2726817"/>
            <a:ext cx="30607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FF"/>
                </a:solidFill>
                <a:ea typeface="黑体" panose="02010609060101010101" pitchFamily="49" charset="-122"/>
              </a:rPr>
              <a:t>A</a:t>
            </a:r>
            <a:endParaRPr kumimoji="1" lang="en-US" altLang="zh-CN" sz="1600" b="1">
              <a:solidFill>
                <a:srgbClr val="0000FF"/>
              </a:solidFill>
              <a:ea typeface="黑体" panose="02010609060101010101" pitchFamily="49" charset="-122"/>
            </a:endParaRPr>
          </a:p>
        </p:txBody>
      </p:sp>
      <p:sp>
        <p:nvSpPr>
          <p:cNvPr id="52245" name="Text Box 36"/>
          <p:cNvSpPr txBox="1">
            <a:spLocks noChangeArrowheads="1"/>
          </p:cNvSpPr>
          <p:nvPr/>
        </p:nvSpPr>
        <p:spPr bwMode="auto">
          <a:xfrm>
            <a:off x="6088063" y="2720467"/>
            <a:ext cx="2965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FF"/>
                </a:solidFill>
                <a:ea typeface="黑体" panose="02010609060101010101" pitchFamily="49" charset="-122"/>
              </a:rPr>
              <a:t>B</a:t>
            </a:r>
            <a:endParaRPr kumimoji="1" lang="en-US" altLang="zh-CN" sz="1600" b="1">
              <a:solidFill>
                <a:srgbClr val="0000FF"/>
              </a:solidFill>
              <a:ea typeface="黑体" panose="02010609060101010101" pitchFamily="49" charset="-122"/>
            </a:endParaRPr>
          </a:p>
        </p:txBody>
      </p:sp>
      <p:grpSp>
        <p:nvGrpSpPr>
          <p:cNvPr id="29" name="组合 28"/>
          <p:cNvGrpSpPr/>
          <p:nvPr/>
        </p:nvGrpSpPr>
        <p:grpSpPr bwMode="auto">
          <a:xfrm>
            <a:off x="3198813" y="2906205"/>
            <a:ext cx="2667000" cy="463550"/>
            <a:chOff x="2799680" y="2921777"/>
            <a:chExt cx="3658879" cy="635907"/>
          </a:xfrm>
        </p:grpSpPr>
        <p:sp>
          <p:nvSpPr>
            <p:cNvPr id="52260" name="Freeform 32"/>
            <p:cNvSpPr/>
            <p:nvPr/>
          </p:nvSpPr>
          <p:spPr bwMode="auto">
            <a:xfrm>
              <a:off x="2799680" y="3080925"/>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1" name="Text Box 39"/>
            <p:cNvSpPr txBox="1">
              <a:spLocks noChangeArrowheads="1"/>
            </p:cNvSpPr>
            <p:nvPr/>
          </p:nvSpPr>
          <p:spPr bwMode="auto">
            <a:xfrm rot="455053">
              <a:off x="4038881" y="2921777"/>
              <a:ext cx="1358141" cy="37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en-US" altLang="zh-CN" sz="1200" b="1" dirty="0">
                  <a:solidFill>
                    <a:srgbClr val="CC00CC"/>
                  </a:solidFill>
                  <a:latin typeface="微软雅黑" panose="020B0503020204020204" charset="-122"/>
                  <a:ea typeface="微软雅黑" panose="020B0503020204020204" charset="-122"/>
                </a:rPr>
                <a:t>① </a:t>
              </a:r>
              <a:r>
                <a:rPr kumimoji="1" lang="zh-CN" altLang="en-US" sz="1200" b="1" dirty="0">
                  <a:solidFill>
                    <a:srgbClr val="CC00CC"/>
                  </a:solidFill>
                  <a:latin typeface="微软雅黑" panose="020B0503020204020204" charset="-122"/>
                  <a:ea typeface="微软雅黑" panose="020B0503020204020204" charset="-122"/>
                </a:rPr>
                <a:t>请求服务</a:t>
              </a:r>
              <a:endParaRPr kumimoji="1" lang="zh-CN" altLang="en-US" sz="1200" b="1" dirty="0">
                <a:solidFill>
                  <a:srgbClr val="CC00CC"/>
                </a:solidFill>
                <a:latin typeface="微软雅黑" panose="020B0503020204020204" charset="-122"/>
                <a:ea typeface="微软雅黑" panose="020B0503020204020204" charset="-122"/>
              </a:endParaRPr>
            </a:p>
          </p:txBody>
        </p:sp>
      </p:grpSp>
      <p:sp>
        <p:nvSpPr>
          <p:cNvPr id="52247" name="Text Box 41"/>
          <p:cNvSpPr txBox="1">
            <a:spLocks noChangeArrowheads="1"/>
          </p:cNvSpPr>
          <p:nvPr/>
        </p:nvSpPr>
        <p:spPr bwMode="auto">
          <a:xfrm>
            <a:off x="2732723" y="3333242"/>
            <a:ext cx="487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客户</a:t>
            </a:r>
            <a:endParaRPr kumimoji="1" lang="zh-CN" altLang="en-US" sz="1200" b="1">
              <a:latin typeface="微软雅黑" panose="020B0503020204020204" charset="-122"/>
              <a:ea typeface="微软雅黑" panose="020B0503020204020204" charset="-122"/>
            </a:endParaRPr>
          </a:p>
        </p:txBody>
      </p:sp>
      <p:sp>
        <p:nvSpPr>
          <p:cNvPr id="52248" name="Text Box 42"/>
          <p:cNvSpPr txBox="1">
            <a:spLocks noChangeArrowheads="1"/>
          </p:cNvSpPr>
          <p:nvPr/>
        </p:nvSpPr>
        <p:spPr bwMode="auto">
          <a:xfrm>
            <a:off x="5879942" y="3801555"/>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服务器</a:t>
            </a:r>
            <a:endParaRPr kumimoji="1" lang="zh-CN" altLang="en-US" sz="1200" b="1">
              <a:latin typeface="微软雅黑" panose="020B0503020204020204" charset="-122"/>
              <a:ea typeface="微软雅黑" panose="020B0503020204020204" charset="-122"/>
            </a:endParaRPr>
          </a:p>
        </p:txBody>
      </p:sp>
      <p:pic>
        <p:nvPicPr>
          <p:cNvPr id="52249"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4950" y="2977642"/>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0"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8863" y="2214055"/>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1"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8438" y="2161667"/>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2"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24463" y="4261930"/>
            <a:ext cx="36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3"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6025" y="4314317"/>
            <a:ext cx="366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4"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238" y="3917442"/>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55" name="图片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2944305"/>
            <a:ext cx="6191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6" name="矩形 40"/>
          <p:cNvSpPr>
            <a:spLocks noChangeArrowheads="1"/>
          </p:cNvSpPr>
          <p:nvPr/>
        </p:nvSpPr>
        <p:spPr bwMode="auto">
          <a:xfrm>
            <a:off x="1582738" y="4914392"/>
            <a:ext cx="604361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a:solidFill>
                  <a:srgbClr val="0000FF"/>
                </a:solidFill>
                <a:latin typeface="微软雅黑" panose="020B0503020204020204" charset="-122"/>
                <a:ea typeface="微软雅黑" panose="020B0503020204020204" charset="-122"/>
              </a:rPr>
              <a:t>客户 </a:t>
            </a:r>
            <a:r>
              <a:rPr lang="en-US" altLang="zh-CN" sz="1600" b="1">
                <a:solidFill>
                  <a:srgbClr val="0000FF"/>
                </a:solidFill>
                <a:latin typeface="微软雅黑" panose="020B0503020204020204" charset="-122"/>
                <a:ea typeface="微软雅黑" panose="020B0503020204020204" charset="-122"/>
              </a:rPr>
              <a:t>A </a:t>
            </a:r>
            <a:r>
              <a:rPr lang="zh-CN" altLang="en-US" sz="1600" b="1">
                <a:solidFill>
                  <a:srgbClr val="0000FF"/>
                </a:solidFill>
                <a:latin typeface="微软雅黑" panose="020B0503020204020204" charset="-122"/>
                <a:ea typeface="微软雅黑" panose="020B0503020204020204" charset="-122"/>
              </a:rPr>
              <a:t>向服务器 </a:t>
            </a:r>
            <a:r>
              <a:rPr lang="en-US" altLang="zh-CN" sz="1600" b="1">
                <a:solidFill>
                  <a:srgbClr val="0000FF"/>
                </a:solidFill>
                <a:latin typeface="微软雅黑" panose="020B0503020204020204" charset="-122"/>
                <a:ea typeface="微软雅黑" panose="020B0503020204020204" charset="-122"/>
              </a:rPr>
              <a:t>B </a:t>
            </a:r>
            <a:r>
              <a:rPr lang="zh-CN" altLang="en-US" sz="1600" b="1">
                <a:solidFill>
                  <a:srgbClr val="0000FF"/>
                </a:solidFill>
                <a:latin typeface="微软雅黑" panose="020B0503020204020204" charset="-122"/>
                <a:ea typeface="微软雅黑" panose="020B0503020204020204" charset="-122"/>
              </a:rPr>
              <a:t>发出请求服务，服务器 </a:t>
            </a:r>
            <a:r>
              <a:rPr lang="en-US" altLang="zh-CN" sz="1600" b="1">
                <a:solidFill>
                  <a:srgbClr val="0000FF"/>
                </a:solidFill>
                <a:latin typeface="微软雅黑" panose="020B0503020204020204" charset="-122"/>
                <a:ea typeface="微软雅黑" panose="020B0503020204020204" charset="-122"/>
              </a:rPr>
              <a:t>B </a:t>
            </a:r>
            <a:r>
              <a:rPr lang="zh-CN" altLang="en-US" sz="1600" b="1">
                <a:solidFill>
                  <a:srgbClr val="0000FF"/>
                </a:solidFill>
                <a:latin typeface="微软雅黑" panose="020B0503020204020204" charset="-122"/>
                <a:ea typeface="微软雅黑" panose="020B0503020204020204" charset="-122"/>
              </a:rPr>
              <a:t>向客户 </a:t>
            </a:r>
            <a:r>
              <a:rPr lang="en-US" altLang="zh-CN" sz="1600" b="1">
                <a:solidFill>
                  <a:srgbClr val="0000FF"/>
                </a:solidFill>
                <a:latin typeface="微软雅黑" panose="020B0503020204020204" charset="-122"/>
                <a:ea typeface="微软雅黑" panose="020B0503020204020204" charset="-122"/>
              </a:rPr>
              <a:t>A </a:t>
            </a:r>
            <a:r>
              <a:rPr lang="zh-CN" altLang="en-US" sz="1600" b="1">
                <a:solidFill>
                  <a:srgbClr val="0000FF"/>
                </a:solidFill>
                <a:latin typeface="微软雅黑" panose="020B0503020204020204" charset="-122"/>
                <a:ea typeface="微软雅黑" panose="020B0503020204020204" charset="-122"/>
              </a:rPr>
              <a:t>提供服务</a:t>
            </a:r>
            <a:endParaRPr lang="zh-CN" altLang="en-US" sz="1600" b="1">
              <a:solidFill>
                <a:srgbClr val="0000FF"/>
              </a:solidFill>
              <a:latin typeface="微软雅黑" panose="020B0503020204020204" charset="-122"/>
              <a:ea typeface="微软雅黑" panose="020B0503020204020204" charset="-122"/>
            </a:endParaRPr>
          </a:p>
        </p:txBody>
      </p:sp>
      <p:grpSp>
        <p:nvGrpSpPr>
          <p:cNvPr id="42" name="组合 41"/>
          <p:cNvGrpSpPr/>
          <p:nvPr/>
        </p:nvGrpSpPr>
        <p:grpSpPr bwMode="auto">
          <a:xfrm>
            <a:off x="3140075" y="3201480"/>
            <a:ext cx="2665413" cy="464052"/>
            <a:chOff x="2717737" y="3239081"/>
            <a:chExt cx="3658879" cy="637546"/>
          </a:xfrm>
        </p:grpSpPr>
        <p:sp>
          <p:nvSpPr>
            <p:cNvPr id="52258" name="Text Box 40"/>
            <p:cNvSpPr txBox="1">
              <a:spLocks noChangeArrowheads="1"/>
            </p:cNvSpPr>
            <p:nvPr/>
          </p:nvSpPr>
          <p:spPr bwMode="auto">
            <a:xfrm rot="499003">
              <a:off x="3972613" y="3498003"/>
              <a:ext cx="1358950" cy="37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en-US" altLang="zh-CN" sz="1200" b="1">
                  <a:solidFill>
                    <a:srgbClr val="CC00CC"/>
                  </a:solidFill>
                  <a:latin typeface="微软雅黑" panose="020B0503020204020204" charset="-122"/>
                  <a:ea typeface="微软雅黑" panose="020B0503020204020204" charset="-122"/>
                </a:rPr>
                <a:t>② </a:t>
              </a:r>
              <a:r>
                <a:rPr kumimoji="1" lang="zh-CN" altLang="en-US" sz="1200" b="1">
                  <a:solidFill>
                    <a:srgbClr val="CC00CC"/>
                  </a:solidFill>
                  <a:latin typeface="微软雅黑" panose="020B0503020204020204" charset="-122"/>
                  <a:ea typeface="微软雅黑" panose="020B0503020204020204" charset="-122"/>
                </a:rPr>
                <a:t>得到服务</a:t>
              </a:r>
              <a:endParaRPr kumimoji="1" lang="zh-CN" altLang="en-US" sz="1200" b="1">
                <a:solidFill>
                  <a:srgbClr val="CC00CC"/>
                </a:solidFill>
                <a:latin typeface="微软雅黑" panose="020B0503020204020204" charset="-122"/>
                <a:ea typeface="微软雅黑" panose="020B0503020204020204" charset="-122"/>
              </a:endParaRPr>
            </a:p>
          </p:txBody>
        </p:sp>
        <p:sp>
          <p:nvSpPr>
            <p:cNvPr id="52259" name="Freeform 38"/>
            <p:cNvSpPr/>
            <p:nvPr/>
          </p:nvSpPr>
          <p:spPr bwMode="auto">
            <a:xfrm rot="10800000">
              <a:off x="2717737" y="3239081"/>
              <a:ext cx="3658879" cy="476759"/>
            </a:xfrm>
            <a:custGeom>
              <a:avLst/>
              <a:gdLst>
                <a:gd name="T0" fmla="*/ 0 w 2112"/>
                <a:gd name="T1" fmla="*/ 0 h 192"/>
                <a:gd name="T2" fmla="*/ 3658879 w 2112"/>
                <a:gd name="T3" fmla="*/ 476759 h 192"/>
                <a:gd name="T4" fmla="*/ 0 60000 65536"/>
                <a:gd name="T5" fmla="*/ 0 60000 65536"/>
              </a:gdLst>
              <a:ahLst/>
              <a:cxnLst>
                <a:cxn ang="T4">
                  <a:pos x="T0" y="T1"/>
                </a:cxn>
                <a:cxn ang="T5">
                  <a:pos x="T2" y="T3"/>
                </a:cxn>
              </a:cxnLst>
              <a:rect l="0" t="0" r="r" b="b"/>
              <a:pathLst>
                <a:path w="2112" h="192">
                  <a:moveTo>
                    <a:pt x="0" y="0"/>
                  </a:moveTo>
                  <a:lnTo>
                    <a:pt x="2112" y="192"/>
                  </a:lnTo>
                </a:path>
              </a:pathLst>
            </a:custGeom>
            <a:noFill/>
            <a:ln w="38100" cap="flat" cmpd="sng">
              <a:solidFill>
                <a:srgbClr val="CC00CC">
                  <a:alpha val="79999"/>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2000"/>
                                        <p:tgtEl>
                                          <p:spTgt spid="29"/>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2"/>
                                        </p:tgtEl>
                                        <p:attrNameLst>
                                          <p:attrName>style.visibility</p:attrName>
                                        </p:attrNameLst>
                                      </p:cBhvr>
                                      <p:to>
                                        <p:strVal val="visible"/>
                                      </p:to>
                                    </p:set>
                                    <p:animEffect transition="in" filter="wipe(right)">
                                      <p:cBhvr>
                                        <p:cTn id="11"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5"/>
          <p:cNvSpPr>
            <a:spLocks noChangeArrowheads="1"/>
          </p:cNvSpPr>
          <p:nvPr/>
        </p:nvSpPr>
        <p:spPr bwMode="auto">
          <a:xfrm>
            <a:off x="497958" y="2285810"/>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3251" name="Rectangle 6"/>
          <p:cNvSpPr>
            <a:spLocks noChangeArrowheads="1"/>
          </p:cNvSpPr>
          <p:nvPr/>
        </p:nvSpPr>
        <p:spPr bwMode="auto">
          <a:xfrm>
            <a:off x="3582829" y="2258822"/>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客户软件的特点 </a:t>
            </a:r>
            <a:endParaRPr lang="zh-CN" altLang="en-US" sz="2000" b="1" dirty="0">
              <a:solidFill>
                <a:schemeClr val="bg1"/>
              </a:solidFill>
              <a:ea typeface="微软雅黑" panose="020B0503020204020204" charset="-122"/>
            </a:endParaRPr>
          </a:p>
        </p:txBody>
      </p:sp>
      <p:sp>
        <p:nvSpPr>
          <p:cNvPr id="53252" name="Rectangle 68"/>
          <p:cNvSpPr>
            <a:spLocks noChangeArrowheads="1"/>
          </p:cNvSpPr>
          <p:nvPr/>
        </p:nvSpPr>
        <p:spPr bwMode="auto">
          <a:xfrm>
            <a:off x="497958" y="2758885"/>
            <a:ext cx="8133857"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被用户调用后运行，</a:t>
            </a:r>
            <a:r>
              <a:rPr lang="zh-CN" altLang="en-US" sz="2000" b="1" dirty="0">
                <a:latin typeface="微软雅黑" panose="020B0503020204020204" charset="-122"/>
                <a:ea typeface="微软雅黑" panose="020B0503020204020204" charset="-122"/>
              </a:rPr>
              <a:t>在打算通信时主动向远地服务器发起通信（请求服务）。</a:t>
            </a:r>
            <a:r>
              <a:rPr lang="zh-CN" altLang="en-US" sz="2000" b="1" dirty="0">
                <a:solidFill>
                  <a:srgbClr val="0000FF"/>
                </a:solidFill>
                <a:latin typeface="微软雅黑" panose="020B0503020204020204" charset="-122"/>
                <a:ea typeface="微软雅黑" panose="020B0503020204020204" charset="-122"/>
              </a:rPr>
              <a:t>因此，客户程序必须知道服务器程序的地址。</a:t>
            </a:r>
            <a:endParaRPr lang="zh-CN" altLang="en-US" sz="2000" b="1" dirty="0">
              <a:solidFill>
                <a:srgbClr val="0000FF"/>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不需要特殊的硬件和很复杂的操作系统。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5"/>
          <p:cNvSpPr>
            <a:spLocks noChangeArrowheads="1"/>
          </p:cNvSpPr>
          <p:nvPr/>
        </p:nvSpPr>
        <p:spPr bwMode="auto">
          <a:xfrm>
            <a:off x="497958" y="1541463"/>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4275" name="Rectangle 6"/>
          <p:cNvSpPr>
            <a:spLocks noChangeArrowheads="1"/>
          </p:cNvSpPr>
          <p:nvPr/>
        </p:nvSpPr>
        <p:spPr bwMode="auto">
          <a:xfrm>
            <a:off x="3455829" y="1514475"/>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服务器软件的特点</a:t>
            </a:r>
            <a:endParaRPr lang="zh-CN" altLang="en-US" sz="2000" b="1" dirty="0">
              <a:solidFill>
                <a:schemeClr val="bg1"/>
              </a:solidFill>
              <a:ea typeface="微软雅黑" panose="020B0503020204020204" charset="-122"/>
            </a:endParaRPr>
          </a:p>
        </p:txBody>
      </p:sp>
      <p:sp>
        <p:nvSpPr>
          <p:cNvPr id="54276" name="Rectangle 68"/>
          <p:cNvSpPr>
            <a:spLocks noChangeArrowheads="1"/>
          </p:cNvSpPr>
          <p:nvPr/>
        </p:nvSpPr>
        <p:spPr bwMode="auto">
          <a:xfrm>
            <a:off x="497958" y="1917192"/>
            <a:ext cx="8353434"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一种专门用来提供某种服务的程序，可同时处理多个远地或本地客户的请求。</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系统启动后即自动调用并</a:t>
            </a:r>
            <a:r>
              <a:rPr lang="zh-CN" altLang="en-US" sz="2000" b="1" dirty="0">
                <a:solidFill>
                  <a:srgbClr val="0000FF"/>
                </a:solidFill>
                <a:latin typeface="微软雅黑" panose="020B0503020204020204" charset="-122"/>
                <a:ea typeface="微软雅黑" panose="020B0503020204020204" charset="-122"/>
              </a:rPr>
              <a:t>一直不断地运行着，被动地等待</a:t>
            </a:r>
            <a:r>
              <a:rPr lang="zh-CN" altLang="en-US" sz="2000" b="1" dirty="0">
                <a:latin typeface="微软雅黑" panose="020B0503020204020204" charset="-122"/>
                <a:ea typeface="微软雅黑" panose="020B0503020204020204" charset="-122"/>
              </a:rPr>
              <a:t>并接受来自各地的客户的通信请求。</a:t>
            </a:r>
            <a:r>
              <a:rPr lang="zh-CN" altLang="en-US" sz="2000" b="1" dirty="0">
                <a:solidFill>
                  <a:srgbClr val="0000FF"/>
                </a:solidFill>
                <a:latin typeface="微软雅黑" panose="020B0503020204020204" charset="-122"/>
                <a:ea typeface="微软雅黑" panose="020B0503020204020204" charset="-122"/>
              </a:rPr>
              <a:t>因此，服务器程序不需要知道客户程序的地址。</a:t>
            </a:r>
            <a:endParaRPr lang="zh-CN" altLang="en-US" sz="2000" b="1" dirty="0">
              <a:solidFill>
                <a:srgbClr val="0000FF"/>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一般需要强大的硬件和高级的操作系统支持。</a:t>
            </a:r>
            <a:endParaRPr lang="zh-CN" altLang="en-US" sz="2000" b="1" dirty="0">
              <a:latin typeface="微软雅黑" panose="020B0503020204020204" charset="-122"/>
              <a:ea typeface="微软雅黑" panose="020B0503020204020204" charset="-122"/>
            </a:endParaRPr>
          </a:p>
        </p:txBody>
      </p:sp>
      <p:sp>
        <p:nvSpPr>
          <p:cNvPr id="5" name="对角圆角矩形 4"/>
          <p:cNvSpPr/>
          <p:nvPr/>
        </p:nvSpPr>
        <p:spPr>
          <a:xfrm>
            <a:off x="497957" y="4142623"/>
            <a:ext cx="8133857" cy="105963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280" name="矩形 5"/>
          <p:cNvSpPr>
            <a:spLocks noChangeArrowheads="1"/>
          </p:cNvSpPr>
          <p:nvPr/>
        </p:nvSpPr>
        <p:spPr bwMode="auto">
          <a:xfrm>
            <a:off x="868680" y="4265613"/>
            <a:ext cx="7516367"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700"/>
              </a:lnSpc>
              <a:spcBef>
                <a:spcPts val="600"/>
              </a:spcBef>
            </a:pPr>
            <a:r>
              <a:rPr lang="zh-CN" altLang="zh-CN" sz="2000" b="1" dirty="0">
                <a:solidFill>
                  <a:schemeClr val="bg1"/>
                </a:solidFill>
                <a:latin typeface="微软雅黑" panose="020B0503020204020204" charset="-122"/>
                <a:ea typeface="微软雅黑" panose="020B0503020204020204" charset="-122"/>
              </a:rPr>
              <a:t>客户与服务器的通信关系建立后，通信可以是双向的，客户和服务器都可发送和接收数据。</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5"/>
          <p:cNvSpPr>
            <a:spLocks noChangeArrowheads="1"/>
          </p:cNvSpPr>
          <p:nvPr/>
        </p:nvSpPr>
        <p:spPr bwMode="auto">
          <a:xfrm>
            <a:off x="497960" y="2007489"/>
            <a:ext cx="8133856" cy="30956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矩形 3"/>
          <p:cNvSpPr>
            <a:spLocks noChangeArrowheads="1"/>
          </p:cNvSpPr>
          <p:nvPr/>
        </p:nvSpPr>
        <p:spPr bwMode="auto">
          <a:xfrm>
            <a:off x="615950" y="1965770"/>
            <a:ext cx="2011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对等连接方式 </a:t>
            </a:r>
            <a:endParaRPr lang="zh-CN" altLang="en-US" sz="2000" b="1" dirty="0">
              <a:latin typeface="微软雅黑" panose="020B0503020204020204" charset="-122"/>
              <a:ea typeface="微软雅黑" panose="020B0503020204020204" charset="-122"/>
            </a:endParaRPr>
          </a:p>
        </p:txBody>
      </p:sp>
      <p:sp>
        <p:nvSpPr>
          <p:cNvPr id="55300" name="矩形 4"/>
          <p:cNvSpPr>
            <a:spLocks noChangeArrowheads="1"/>
          </p:cNvSpPr>
          <p:nvPr/>
        </p:nvSpPr>
        <p:spPr bwMode="auto">
          <a:xfrm>
            <a:off x="497960" y="2404364"/>
            <a:ext cx="8133856" cy="220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对等连接 </a:t>
            </a:r>
            <a:r>
              <a:rPr lang="en-US" altLang="zh-CN" sz="2000" b="1" dirty="0">
                <a:latin typeface="微软雅黑" panose="020B0503020204020204" charset="-122"/>
                <a:ea typeface="微软雅黑" panose="020B0503020204020204" charset="-122"/>
              </a:rPr>
              <a:t>(peer-to-peer</a:t>
            </a:r>
            <a:r>
              <a:rPr lang="zh-CN" altLang="en-US" sz="2000" b="1" dirty="0">
                <a:latin typeface="微软雅黑" panose="020B0503020204020204" charset="-122"/>
                <a:ea typeface="微软雅黑" panose="020B0503020204020204" charset="-122"/>
              </a:rPr>
              <a:t>，简写</a:t>
            </a:r>
            <a:r>
              <a:rPr lang="zh-CN" altLang="en-US" sz="2000" b="1" dirty="0" smtClean="0">
                <a:latin typeface="微软雅黑" panose="020B0503020204020204" charset="-122"/>
                <a:ea typeface="微软雅黑" panose="020B0503020204020204" charset="-122"/>
              </a:rPr>
              <a:t>为 </a:t>
            </a:r>
            <a:r>
              <a:rPr lang="en-US" altLang="zh-CN" sz="2000" b="1" dirty="0" smtClean="0">
                <a:solidFill>
                  <a:srgbClr val="0000FF"/>
                </a:solidFill>
                <a:latin typeface="微软雅黑" panose="020B0503020204020204" charset="-122"/>
                <a:ea typeface="微软雅黑" panose="020B0503020204020204" charset="-122"/>
              </a:rPr>
              <a:t>P2P </a:t>
            </a:r>
            <a:r>
              <a:rPr lang="en-US" altLang="zh-CN" sz="2000" b="1" dirty="0" smtClean="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是指两个主机在通信时并不区分哪一个是服务请求方还是服务提供方。</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只要两个主机都运行了对等连接软件 </a:t>
            </a:r>
            <a:r>
              <a:rPr lang="en-US" altLang="zh-CN" sz="2000" b="1" dirty="0" smtClean="0">
                <a:latin typeface="微软雅黑" panose="020B0503020204020204" charset="-122"/>
                <a:ea typeface="微软雅黑" panose="020B0503020204020204" charset="-122"/>
              </a:rPr>
              <a:t>( P2P </a:t>
            </a:r>
            <a:r>
              <a:rPr lang="zh-CN" altLang="en-US" sz="2000" b="1" dirty="0" smtClean="0">
                <a:latin typeface="微软雅黑" panose="020B0503020204020204" charset="-122"/>
                <a:ea typeface="微软雅黑" panose="020B0503020204020204" charset="-122"/>
              </a:rPr>
              <a:t>软件</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，它们就可以进行</a:t>
            </a:r>
            <a:r>
              <a:rPr lang="zh-CN" altLang="en-US" sz="2000" b="1" dirty="0">
                <a:solidFill>
                  <a:srgbClr val="0000FF"/>
                </a:solidFill>
                <a:latin typeface="微软雅黑" panose="020B0503020204020204" charset="-122"/>
                <a:ea typeface="微软雅黑" panose="020B0503020204020204" charset="-122"/>
              </a:rPr>
              <a:t>平等的、对等连接通信</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双方都可以下载对方已经存储在硬盘中的共享文档。 </a:t>
            </a:r>
            <a:endParaRPr lang="en-US" altLang="zh-CN" sz="2000" b="1"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2937352" y="1446467"/>
            <a:ext cx="34359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zh-CN" b="1" dirty="0">
                <a:solidFill>
                  <a:srgbClr val="7030A0"/>
                </a:solidFill>
                <a:latin typeface="微软雅黑" panose="020B0503020204020204" charset="-122"/>
                <a:ea typeface="微软雅黑" panose="020B0503020204020204" charset="-122"/>
              </a:rPr>
              <a:t>对等连接工作方式（</a:t>
            </a:r>
            <a:r>
              <a:rPr lang="en-US" altLang="zh-CN" b="1" dirty="0">
                <a:solidFill>
                  <a:srgbClr val="7030A0"/>
                </a:solidFill>
                <a:latin typeface="微软雅黑" panose="020B0503020204020204" charset="-122"/>
                <a:ea typeface="微软雅黑" panose="020B0503020204020204" charset="-122"/>
              </a:rPr>
              <a:t>P2P </a:t>
            </a:r>
            <a:r>
              <a:rPr lang="zh-CN" altLang="zh-CN" b="1" dirty="0">
                <a:solidFill>
                  <a:srgbClr val="7030A0"/>
                </a:solidFill>
                <a:latin typeface="微软雅黑" panose="020B0503020204020204" charset="-122"/>
                <a:ea typeface="微软雅黑" panose="020B0503020204020204" charset="-122"/>
              </a:rPr>
              <a:t>方式）</a:t>
            </a:r>
            <a:endParaRPr lang="zh-CN" altLang="en-US" b="1" dirty="0">
              <a:solidFill>
                <a:srgbClr val="7030A0"/>
              </a:solidFill>
              <a:latin typeface="微软雅黑" panose="020B0503020204020204" charset="-122"/>
              <a:ea typeface="微软雅黑" panose="020B0503020204020204" charset="-122"/>
            </a:endParaRPr>
          </a:p>
        </p:txBody>
      </p:sp>
      <p:sp>
        <p:nvSpPr>
          <p:cNvPr id="3" name="Oval 4"/>
          <p:cNvSpPr>
            <a:spLocks noChangeArrowheads="1"/>
          </p:cNvSpPr>
          <p:nvPr/>
        </p:nvSpPr>
        <p:spPr bwMode="auto">
          <a:xfrm>
            <a:off x="1154350" y="1799600"/>
            <a:ext cx="6854756" cy="349547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350" name="Line 5"/>
          <p:cNvSpPr>
            <a:spLocks noChangeShapeType="1"/>
          </p:cNvSpPr>
          <p:nvPr/>
        </p:nvSpPr>
        <p:spPr bwMode="auto">
          <a:xfrm flipV="1">
            <a:off x="3154363" y="3853117"/>
            <a:ext cx="558800" cy="363537"/>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1" name="Line 6"/>
          <p:cNvSpPr>
            <a:spLocks noChangeShapeType="1"/>
          </p:cNvSpPr>
          <p:nvPr/>
        </p:nvSpPr>
        <p:spPr bwMode="auto">
          <a:xfrm flipH="1" flipV="1">
            <a:off x="2736850" y="3253042"/>
            <a:ext cx="796925" cy="182562"/>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2" name="Line 7"/>
          <p:cNvSpPr>
            <a:spLocks noChangeShapeType="1"/>
          </p:cNvSpPr>
          <p:nvPr/>
        </p:nvSpPr>
        <p:spPr bwMode="auto">
          <a:xfrm flipH="1">
            <a:off x="5308600" y="3600704"/>
            <a:ext cx="854075" cy="0"/>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Line 8"/>
          <p:cNvSpPr>
            <a:spLocks noChangeShapeType="1"/>
          </p:cNvSpPr>
          <p:nvPr/>
        </p:nvSpPr>
        <p:spPr bwMode="auto">
          <a:xfrm flipH="1">
            <a:off x="4818063" y="2605342"/>
            <a:ext cx="490537" cy="719137"/>
          </a:xfrm>
          <a:prstGeom prst="line">
            <a:avLst/>
          </a:prstGeom>
          <a:noFill/>
          <a:ln w="1905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Line 9"/>
          <p:cNvSpPr>
            <a:spLocks noChangeShapeType="1"/>
          </p:cNvSpPr>
          <p:nvPr/>
        </p:nvSpPr>
        <p:spPr bwMode="auto">
          <a:xfrm flipH="1" flipV="1">
            <a:off x="4818063" y="4042029"/>
            <a:ext cx="433387" cy="423863"/>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Line 10"/>
          <p:cNvSpPr>
            <a:spLocks noChangeShapeType="1"/>
          </p:cNvSpPr>
          <p:nvPr/>
        </p:nvSpPr>
        <p:spPr bwMode="auto">
          <a:xfrm>
            <a:off x="3498850" y="2713292"/>
            <a:ext cx="492125" cy="519112"/>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Line 11"/>
          <p:cNvSpPr>
            <a:spLocks noChangeShapeType="1"/>
          </p:cNvSpPr>
          <p:nvPr/>
        </p:nvSpPr>
        <p:spPr bwMode="auto">
          <a:xfrm flipV="1">
            <a:off x="3922713" y="3986467"/>
            <a:ext cx="100012" cy="588962"/>
          </a:xfrm>
          <a:prstGeom prst="line">
            <a:avLst/>
          </a:prstGeom>
          <a:noFill/>
          <a:ln w="28575">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Group 17"/>
          <p:cNvGrpSpPr/>
          <p:nvPr/>
        </p:nvGrpSpPr>
        <p:grpSpPr bwMode="auto">
          <a:xfrm>
            <a:off x="3289006" y="2830836"/>
            <a:ext cx="2329056" cy="1520306"/>
            <a:chOff x="1680" y="240"/>
            <a:chExt cx="2529" cy="1270"/>
          </a:xfrm>
          <a:solidFill>
            <a:schemeClr val="bg1"/>
          </a:solidFill>
        </p:grpSpPr>
        <p:sp>
          <p:nvSpPr>
            <p:cNvPr id="12"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3"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4"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5"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6"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7"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8"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19"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sp>
          <p:nvSpPr>
            <p:cNvPr id="20"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ts val="0"/>
                </a:spcBef>
                <a:spcAft>
                  <a:spcPts val="0"/>
                </a:spcAft>
                <a:defRPr/>
              </a:pPr>
              <a:endParaRPr lang="zh-CN" altLang="en-US" sz="1400" b="1">
                <a:solidFill>
                  <a:srgbClr val="368AD6"/>
                </a:solidFill>
                <a:latin typeface="+mn-lt"/>
                <a:ea typeface="黑体" panose="02010609060101010101" pitchFamily="49" charset="-122"/>
              </a:endParaRPr>
            </a:p>
          </p:txBody>
        </p:sp>
      </p:grpSp>
      <p:sp>
        <p:nvSpPr>
          <p:cNvPr id="57358" name="Text Box 27"/>
          <p:cNvSpPr txBox="1">
            <a:spLocks noChangeArrowheads="1"/>
          </p:cNvSpPr>
          <p:nvPr/>
        </p:nvSpPr>
        <p:spPr bwMode="auto">
          <a:xfrm>
            <a:off x="3946366" y="2346579"/>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a:solidFill>
                  <a:srgbClr val="0000FF"/>
                </a:solidFill>
                <a:latin typeface="微软雅黑" panose="020B0503020204020204" charset="-122"/>
                <a:ea typeface="微软雅黑" panose="020B0503020204020204" charset="-122"/>
              </a:rPr>
              <a:t>网络边缘</a:t>
            </a:r>
            <a:endParaRPr kumimoji="1" lang="zh-CN" altLang="en-US" sz="1600" b="1">
              <a:solidFill>
                <a:srgbClr val="0000FF"/>
              </a:solidFill>
              <a:latin typeface="微软雅黑" panose="020B0503020204020204" charset="-122"/>
              <a:ea typeface="微软雅黑" panose="020B0503020204020204" charset="-122"/>
            </a:endParaRPr>
          </a:p>
        </p:txBody>
      </p:sp>
      <p:sp>
        <p:nvSpPr>
          <p:cNvPr id="57359" name="Text Box 28"/>
          <p:cNvSpPr txBox="1">
            <a:spLocks noChangeArrowheads="1"/>
          </p:cNvSpPr>
          <p:nvPr/>
        </p:nvSpPr>
        <p:spPr bwMode="auto">
          <a:xfrm>
            <a:off x="4081304" y="3494342"/>
            <a:ext cx="995680" cy="337185"/>
          </a:xfrm>
          <a:prstGeom prst="rect">
            <a:avLst/>
          </a:prstGeom>
          <a:solidFill>
            <a:schemeClr val="bg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a:solidFill>
                  <a:srgbClr val="0000FF"/>
                </a:solidFill>
                <a:latin typeface="微软雅黑" panose="020B0503020204020204" charset="-122"/>
                <a:ea typeface="微软雅黑" panose="020B0503020204020204" charset="-122"/>
              </a:rPr>
              <a:t>网络核心</a:t>
            </a:r>
            <a:endParaRPr kumimoji="1" lang="zh-CN" altLang="en-US" sz="1600" b="1">
              <a:solidFill>
                <a:srgbClr val="0000FF"/>
              </a:solidFill>
              <a:latin typeface="微软雅黑" panose="020B0503020204020204" charset="-122"/>
              <a:ea typeface="微软雅黑" panose="020B0503020204020204" charset="-122"/>
            </a:endParaRPr>
          </a:p>
        </p:txBody>
      </p:sp>
      <p:sp>
        <p:nvSpPr>
          <p:cNvPr id="57360" name="Text Box 30"/>
          <p:cNvSpPr txBox="1">
            <a:spLocks noChangeArrowheads="1"/>
          </p:cNvSpPr>
          <p:nvPr/>
        </p:nvSpPr>
        <p:spPr bwMode="auto">
          <a:xfrm>
            <a:off x="5794217" y="2348167"/>
            <a:ext cx="827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a:t>
            </a:r>
            <a:endParaRPr kumimoji="1" lang="zh-CN" altLang="en-US" sz="1200" b="1">
              <a:latin typeface="微软雅黑" panose="020B0503020204020204" charset="-122"/>
              <a:ea typeface="微软雅黑" panose="020B0503020204020204" charset="-122"/>
            </a:endParaRPr>
          </a:p>
          <a:p>
            <a:pPr algn="ctr"/>
            <a:r>
              <a:rPr kumimoji="1" lang="en-US" altLang="zh-CN" sz="1200" b="1">
                <a:latin typeface="微软雅黑" panose="020B0503020204020204" charset="-122"/>
                <a:ea typeface="微软雅黑" panose="020B0503020204020204" charset="-122"/>
              </a:rPr>
              <a:t>P2P </a:t>
            </a:r>
            <a:r>
              <a:rPr kumimoji="1" lang="zh-CN" altLang="en-US" sz="1200" b="1">
                <a:latin typeface="微软雅黑" panose="020B0503020204020204" charset="-122"/>
                <a:ea typeface="微软雅黑" panose="020B0503020204020204" charset="-122"/>
              </a:rPr>
              <a:t>程序</a:t>
            </a:r>
            <a:endParaRPr kumimoji="1" lang="zh-CN" altLang="en-US" sz="1200" b="1">
              <a:latin typeface="微软雅黑" panose="020B0503020204020204" charset="-122"/>
              <a:ea typeface="微软雅黑" panose="020B0503020204020204" charset="-122"/>
            </a:endParaRPr>
          </a:p>
        </p:txBody>
      </p:sp>
      <p:sp>
        <p:nvSpPr>
          <p:cNvPr id="57361" name="Text Box 31"/>
          <p:cNvSpPr txBox="1">
            <a:spLocks noChangeArrowheads="1"/>
          </p:cNvSpPr>
          <p:nvPr/>
        </p:nvSpPr>
        <p:spPr bwMode="auto">
          <a:xfrm>
            <a:off x="5904548" y="4234117"/>
            <a:ext cx="827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a:t>
            </a:r>
            <a:endParaRPr kumimoji="1" lang="zh-CN" altLang="en-US" sz="1200" b="1">
              <a:latin typeface="微软雅黑" panose="020B0503020204020204" charset="-122"/>
              <a:ea typeface="微软雅黑" panose="020B0503020204020204" charset="-122"/>
            </a:endParaRPr>
          </a:p>
          <a:p>
            <a:pPr algn="ctr"/>
            <a:r>
              <a:rPr kumimoji="1" lang="en-US" altLang="zh-CN" sz="1200" b="1">
                <a:latin typeface="微软雅黑" panose="020B0503020204020204" charset="-122"/>
                <a:ea typeface="微软雅黑" panose="020B0503020204020204" charset="-122"/>
              </a:rPr>
              <a:t>P2P </a:t>
            </a:r>
            <a:r>
              <a:rPr kumimoji="1" lang="zh-CN" altLang="en-US" sz="1200" b="1">
                <a:latin typeface="微软雅黑" panose="020B0503020204020204" charset="-122"/>
                <a:ea typeface="微软雅黑" panose="020B0503020204020204" charset="-122"/>
              </a:rPr>
              <a:t>程序</a:t>
            </a:r>
            <a:endParaRPr kumimoji="1" lang="zh-CN" altLang="en-US" sz="1200" b="1">
              <a:latin typeface="微软雅黑" panose="020B0503020204020204" charset="-122"/>
              <a:ea typeface="微软雅黑" panose="020B0503020204020204" charset="-122"/>
            </a:endParaRPr>
          </a:p>
        </p:txBody>
      </p:sp>
      <p:sp>
        <p:nvSpPr>
          <p:cNvPr id="25" name="Line 32"/>
          <p:cNvSpPr>
            <a:spLocks noChangeShapeType="1"/>
          </p:cNvSpPr>
          <p:nvPr/>
        </p:nvSpPr>
        <p:spPr bwMode="auto">
          <a:xfrm flipH="1">
            <a:off x="5354638" y="2665667"/>
            <a:ext cx="0" cy="1693862"/>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3" name="Line 33"/>
          <p:cNvSpPr>
            <a:spLocks noChangeShapeType="1"/>
          </p:cNvSpPr>
          <p:nvPr/>
        </p:nvSpPr>
        <p:spPr bwMode="auto">
          <a:xfrm flipH="1" flipV="1">
            <a:off x="5505450" y="2441829"/>
            <a:ext cx="412750" cy="5873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Line 34"/>
          <p:cNvSpPr>
            <a:spLocks noChangeShapeType="1"/>
          </p:cNvSpPr>
          <p:nvPr/>
        </p:nvSpPr>
        <p:spPr bwMode="auto">
          <a:xfrm flipH="1">
            <a:off x="5453063" y="4524629"/>
            <a:ext cx="447675" cy="508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5" name="Text Box 35"/>
          <p:cNvSpPr txBox="1">
            <a:spLocks noChangeArrowheads="1"/>
          </p:cNvSpPr>
          <p:nvPr/>
        </p:nvSpPr>
        <p:spPr bwMode="auto">
          <a:xfrm>
            <a:off x="5205413" y="4843717"/>
            <a:ext cx="295275" cy="306705"/>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chemeClr val="bg1"/>
                </a:solidFill>
                <a:ea typeface="黑体" panose="02010609060101010101" pitchFamily="49" charset="-122"/>
              </a:rPr>
              <a:t>D</a:t>
            </a:r>
            <a:endParaRPr kumimoji="1" lang="en-US" altLang="zh-CN" sz="1400" b="1">
              <a:solidFill>
                <a:schemeClr val="bg1"/>
              </a:solidFill>
              <a:ea typeface="黑体" panose="02010609060101010101" pitchFamily="49" charset="-122"/>
            </a:endParaRPr>
          </a:p>
        </p:txBody>
      </p:sp>
      <p:sp>
        <p:nvSpPr>
          <p:cNvPr id="57366" name="Text Box 36"/>
          <p:cNvSpPr txBox="1">
            <a:spLocks noChangeArrowheads="1"/>
          </p:cNvSpPr>
          <p:nvPr/>
        </p:nvSpPr>
        <p:spPr bwMode="auto">
          <a:xfrm>
            <a:off x="5195888" y="1922717"/>
            <a:ext cx="276860" cy="306705"/>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chemeClr val="bg1"/>
                </a:solidFill>
                <a:ea typeface="黑体" panose="02010609060101010101" pitchFamily="49" charset="-122"/>
              </a:rPr>
              <a:t>C</a:t>
            </a:r>
            <a:endParaRPr kumimoji="1" lang="en-US" altLang="zh-CN" sz="1400" b="1">
              <a:solidFill>
                <a:schemeClr val="bg1"/>
              </a:solidFill>
              <a:ea typeface="黑体" panose="02010609060101010101" pitchFamily="49" charset="-122"/>
            </a:endParaRPr>
          </a:p>
        </p:txBody>
      </p:sp>
      <p:sp>
        <p:nvSpPr>
          <p:cNvPr id="30" name="Line 38"/>
          <p:cNvSpPr>
            <a:spLocks noChangeShapeType="1"/>
          </p:cNvSpPr>
          <p:nvPr/>
        </p:nvSpPr>
        <p:spPr bwMode="auto">
          <a:xfrm flipH="1">
            <a:off x="3128963" y="2808542"/>
            <a:ext cx="315912" cy="1381125"/>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8" name="Text Box 39"/>
          <p:cNvSpPr txBox="1">
            <a:spLocks noChangeArrowheads="1"/>
          </p:cNvSpPr>
          <p:nvPr/>
        </p:nvSpPr>
        <p:spPr bwMode="auto">
          <a:xfrm>
            <a:off x="3362325" y="2041779"/>
            <a:ext cx="269875" cy="306705"/>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chemeClr val="bg1"/>
                </a:solidFill>
                <a:ea typeface="黑体" panose="02010609060101010101" pitchFamily="49" charset="-122"/>
              </a:rPr>
              <a:t>E</a:t>
            </a:r>
            <a:endParaRPr kumimoji="1" lang="en-US" altLang="zh-CN" sz="1400" b="1">
              <a:solidFill>
                <a:schemeClr val="bg1"/>
              </a:solidFill>
              <a:ea typeface="黑体" panose="02010609060101010101" pitchFamily="49" charset="-122"/>
            </a:endParaRPr>
          </a:p>
        </p:txBody>
      </p:sp>
      <p:sp>
        <p:nvSpPr>
          <p:cNvPr id="57369" name="Text Box 40"/>
          <p:cNvSpPr txBox="1">
            <a:spLocks noChangeArrowheads="1"/>
          </p:cNvSpPr>
          <p:nvPr/>
        </p:nvSpPr>
        <p:spPr bwMode="auto">
          <a:xfrm>
            <a:off x="2967038" y="4616704"/>
            <a:ext cx="264795" cy="306705"/>
          </a:xfrm>
          <a:prstGeom prst="rect">
            <a:avLst/>
          </a:prstGeom>
          <a:solidFill>
            <a:srgbClr val="008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chemeClr val="bg1"/>
                </a:solidFill>
                <a:ea typeface="黑体" panose="02010609060101010101" pitchFamily="49" charset="-122"/>
              </a:rPr>
              <a:t>F</a:t>
            </a:r>
            <a:endParaRPr kumimoji="1" lang="en-US" altLang="zh-CN" sz="1400" b="1">
              <a:solidFill>
                <a:schemeClr val="bg1"/>
              </a:solidFill>
              <a:ea typeface="黑体" panose="02010609060101010101" pitchFamily="49" charset="-122"/>
            </a:endParaRPr>
          </a:p>
        </p:txBody>
      </p:sp>
      <p:sp>
        <p:nvSpPr>
          <p:cNvPr id="57370" name="Text Box 41"/>
          <p:cNvSpPr txBox="1">
            <a:spLocks noChangeArrowheads="1"/>
          </p:cNvSpPr>
          <p:nvPr/>
        </p:nvSpPr>
        <p:spPr bwMode="auto">
          <a:xfrm>
            <a:off x="2297748" y="2329117"/>
            <a:ext cx="827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a:t>
            </a:r>
            <a:endParaRPr kumimoji="1" lang="zh-CN" altLang="en-US" sz="1200" b="1">
              <a:latin typeface="微软雅黑" panose="020B0503020204020204" charset="-122"/>
              <a:ea typeface="微软雅黑" panose="020B0503020204020204" charset="-122"/>
            </a:endParaRPr>
          </a:p>
          <a:p>
            <a:pPr algn="ctr"/>
            <a:r>
              <a:rPr kumimoji="1" lang="en-US" altLang="zh-CN" sz="1200" b="1">
                <a:latin typeface="微软雅黑" panose="020B0503020204020204" charset="-122"/>
                <a:ea typeface="微软雅黑" panose="020B0503020204020204" charset="-122"/>
              </a:rPr>
              <a:t>P2P </a:t>
            </a:r>
            <a:r>
              <a:rPr kumimoji="1" lang="zh-CN" altLang="en-US" sz="1200" b="1">
                <a:latin typeface="微软雅黑" panose="020B0503020204020204" charset="-122"/>
                <a:ea typeface="微软雅黑" panose="020B0503020204020204" charset="-122"/>
              </a:rPr>
              <a:t>程序</a:t>
            </a:r>
            <a:endParaRPr kumimoji="1" lang="zh-CN" altLang="en-US" sz="1200" b="1">
              <a:latin typeface="微软雅黑" panose="020B0503020204020204" charset="-122"/>
              <a:ea typeface="微软雅黑" panose="020B0503020204020204" charset="-122"/>
            </a:endParaRPr>
          </a:p>
        </p:txBody>
      </p:sp>
      <p:sp>
        <p:nvSpPr>
          <p:cNvPr id="57371" name="Text Box 42"/>
          <p:cNvSpPr txBox="1">
            <a:spLocks noChangeArrowheads="1"/>
          </p:cNvSpPr>
          <p:nvPr/>
        </p:nvSpPr>
        <p:spPr bwMode="auto">
          <a:xfrm>
            <a:off x="1888967" y="3819779"/>
            <a:ext cx="8274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latin typeface="微软雅黑" panose="020B0503020204020204" charset="-122"/>
                <a:ea typeface="微软雅黑" panose="020B0503020204020204" charset="-122"/>
              </a:rPr>
              <a:t>运行</a:t>
            </a:r>
            <a:endParaRPr kumimoji="1" lang="zh-CN" altLang="en-US" sz="1200" b="1">
              <a:latin typeface="微软雅黑" panose="020B0503020204020204" charset="-122"/>
              <a:ea typeface="微软雅黑" panose="020B0503020204020204" charset="-122"/>
            </a:endParaRPr>
          </a:p>
          <a:p>
            <a:pPr algn="ctr"/>
            <a:r>
              <a:rPr kumimoji="1" lang="en-US" altLang="zh-CN" sz="1200" b="1">
                <a:latin typeface="微软雅黑" panose="020B0503020204020204" charset="-122"/>
                <a:ea typeface="微软雅黑" panose="020B0503020204020204" charset="-122"/>
              </a:rPr>
              <a:t>P2P </a:t>
            </a:r>
            <a:r>
              <a:rPr kumimoji="1" lang="zh-CN" altLang="en-US" sz="1200" b="1">
                <a:latin typeface="微软雅黑" panose="020B0503020204020204" charset="-122"/>
                <a:ea typeface="微软雅黑" panose="020B0503020204020204" charset="-122"/>
              </a:rPr>
              <a:t>程序</a:t>
            </a:r>
            <a:endParaRPr kumimoji="1" lang="zh-CN" altLang="en-US" sz="1200" b="1">
              <a:latin typeface="微软雅黑" panose="020B0503020204020204" charset="-122"/>
              <a:ea typeface="微软雅黑" panose="020B0503020204020204" charset="-122"/>
            </a:endParaRPr>
          </a:p>
        </p:txBody>
      </p:sp>
      <p:sp>
        <p:nvSpPr>
          <p:cNvPr id="57372" name="Line 43"/>
          <p:cNvSpPr>
            <a:spLocks noChangeShapeType="1"/>
          </p:cNvSpPr>
          <p:nvPr/>
        </p:nvSpPr>
        <p:spPr bwMode="auto">
          <a:xfrm>
            <a:off x="2965450" y="2497392"/>
            <a:ext cx="539750" cy="31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3" name="Line 44"/>
          <p:cNvSpPr>
            <a:spLocks noChangeShapeType="1"/>
          </p:cNvSpPr>
          <p:nvPr/>
        </p:nvSpPr>
        <p:spPr bwMode="auto">
          <a:xfrm>
            <a:off x="2711450" y="4153154"/>
            <a:ext cx="331788" cy="1635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5"/>
          <p:cNvSpPr>
            <a:spLocks noChangeShapeType="1"/>
          </p:cNvSpPr>
          <p:nvPr/>
        </p:nvSpPr>
        <p:spPr bwMode="auto">
          <a:xfrm flipH="1">
            <a:off x="3348038" y="2665667"/>
            <a:ext cx="1836737" cy="1539875"/>
          </a:xfrm>
          <a:prstGeom prst="line">
            <a:avLst/>
          </a:prstGeom>
          <a:noFill/>
          <a:ln w="28575">
            <a:solidFill>
              <a:srgbClr val="CC00CC">
                <a:alpha val="79999"/>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7375"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05175" y="2367217"/>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6" name="图片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2663" y="3114929"/>
            <a:ext cx="676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7"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4588" y="3087942"/>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8"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5125" y="4189667"/>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9"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21100" y="4524629"/>
            <a:ext cx="40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0"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0325" y="4418267"/>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81"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0325" y="2241804"/>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Horizontal)">
                                      <p:cBhvr>
                                        <p:cTn id="7" dur="2000"/>
                                        <p:tgtEl>
                                          <p:spTgt spid="25"/>
                                        </p:tgtEl>
                                      </p:cBhvr>
                                    </p:animEffect>
                                  </p:childTnLst>
                                </p:cTn>
                              </p:par>
                            </p:childTnLst>
                          </p:cTn>
                        </p:par>
                        <p:par>
                          <p:cTn id="8" fill="hold">
                            <p:stCondLst>
                              <p:cond delay="2000"/>
                            </p:stCondLst>
                            <p:childTnLst>
                              <p:par>
                                <p:cTn id="9" presetID="16" presetClass="entr" presetSubtype="42" fill="hold" grpId="0" nodeType="after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barn(outHorizontal)">
                                      <p:cBhvr>
                                        <p:cTn id="11" dur="2000"/>
                                        <p:tgtEl>
                                          <p:spTgt spid="37"/>
                                        </p:tgtEl>
                                      </p:cBhvr>
                                    </p:animEffect>
                                  </p:childTnLst>
                                </p:cTn>
                              </p:par>
                            </p:childTnLst>
                          </p:cTn>
                        </p:par>
                        <p:par>
                          <p:cTn id="12" fill="hold">
                            <p:stCondLst>
                              <p:cond delay="4500"/>
                            </p:stCondLst>
                            <p:childTnLst>
                              <p:par>
                                <p:cTn id="13" presetID="16" presetClass="entr" presetSubtype="42" fill="hold" grpId="0" nodeType="afterEffect">
                                  <p:stCondLst>
                                    <p:cond delay="500"/>
                                  </p:stCondLst>
                                  <p:childTnLst>
                                    <p:set>
                                      <p:cBhvr>
                                        <p:cTn id="14" dur="1" fill="hold">
                                          <p:stCondLst>
                                            <p:cond delay="0"/>
                                          </p:stCondLst>
                                        </p:cTn>
                                        <p:tgtEl>
                                          <p:spTgt spid="30"/>
                                        </p:tgtEl>
                                        <p:attrNameLst>
                                          <p:attrName>style.visibility</p:attrName>
                                        </p:attrNameLst>
                                      </p:cBhvr>
                                      <p:to>
                                        <p:strVal val="visible"/>
                                      </p:to>
                                    </p:set>
                                    <p:animEffect transition="in" filter="barn(outHorizontal)">
                                      <p:cBhvr>
                                        <p:cTn id="15"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0" grpId="0" bldLvl="0" animBg="1"/>
      <p:bldP spid="3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5"/>
          <p:cNvSpPr>
            <a:spLocks noChangeArrowheads="1"/>
          </p:cNvSpPr>
          <p:nvPr/>
        </p:nvSpPr>
        <p:spPr bwMode="auto">
          <a:xfrm>
            <a:off x="497958" y="1785747"/>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nSpc>
                <a:spcPts val="3300"/>
              </a:lnSpc>
            </a:pPr>
            <a:endParaRPr lang="zh-CN" altLang="en-US" sz="2000"/>
          </a:p>
        </p:txBody>
      </p:sp>
      <p:sp>
        <p:nvSpPr>
          <p:cNvPr id="56323" name="Rectangle 6"/>
          <p:cNvSpPr>
            <a:spLocks noChangeArrowheads="1"/>
          </p:cNvSpPr>
          <p:nvPr/>
        </p:nvSpPr>
        <p:spPr bwMode="auto">
          <a:xfrm>
            <a:off x="3347117" y="1694752"/>
            <a:ext cx="246888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3300"/>
              </a:lnSpc>
            </a:pPr>
            <a:r>
              <a:rPr lang="zh-CN" altLang="en-US" sz="2000" b="1" dirty="0">
                <a:solidFill>
                  <a:schemeClr val="bg1"/>
                </a:solidFill>
                <a:ea typeface="微软雅黑" panose="020B0503020204020204" charset="-122"/>
              </a:rPr>
              <a:t>对等连接方式的特点</a:t>
            </a:r>
            <a:endParaRPr lang="zh-CN" altLang="en-US" sz="2000" b="1" dirty="0">
              <a:solidFill>
                <a:schemeClr val="bg1"/>
              </a:solidFill>
              <a:ea typeface="微软雅黑" panose="020B0503020204020204" charset="-122"/>
            </a:endParaRPr>
          </a:p>
        </p:txBody>
      </p:sp>
      <p:sp>
        <p:nvSpPr>
          <p:cNvPr id="56324" name="Rectangle 68"/>
          <p:cNvSpPr>
            <a:spLocks noChangeArrowheads="1"/>
          </p:cNvSpPr>
          <p:nvPr/>
        </p:nvSpPr>
        <p:spPr bwMode="auto">
          <a:xfrm>
            <a:off x="497958" y="2163064"/>
            <a:ext cx="8133857"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对等连接方式从本质上看仍然是使用客户服务器方式，只是对等连接中的</a:t>
            </a:r>
            <a:r>
              <a:rPr lang="zh-CN" altLang="en-US" sz="2000" b="1" dirty="0">
                <a:solidFill>
                  <a:srgbClr val="0000FF"/>
                </a:solidFill>
                <a:latin typeface="微软雅黑" panose="020B0503020204020204" charset="-122"/>
                <a:ea typeface="微软雅黑" panose="020B0503020204020204" charset="-122"/>
              </a:rPr>
              <a:t>每一个主机既是客户又是服务器</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例如主机 </a:t>
            </a:r>
            <a:r>
              <a:rPr lang="en-US" altLang="zh-CN" sz="2000" b="1" dirty="0">
                <a:latin typeface="微软雅黑" panose="020B0503020204020204" charset="-122"/>
                <a:ea typeface="微软雅黑" panose="020B0503020204020204" charset="-122"/>
              </a:rPr>
              <a:t>C </a:t>
            </a:r>
            <a:r>
              <a:rPr lang="zh-CN" altLang="en-US" sz="2000" b="1" dirty="0">
                <a:latin typeface="微软雅黑" panose="020B0503020204020204" charset="-122"/>
                <a:ea typeface="微软雅黑" panose="020B0503020204020204" charset="-122"/>
              </a:rPr>
              <a:t>请求 </a:t>
            </a:r>
            <a:r>
              <a:rPr lang="en-US" altLang="zh-CN" sz="2000" b="1" dirty="0">
                <a:latin typeface="微软雅黑" panose="020B0503020204020204" charset="-122"/>
                <a:ea typeface="微软雅黑" panose="020B0503020204020204" charset="-122"/>
              </a:rPr>
              <a:t>D </a:t>
            </a:r>
            <a:r>
              <a:rPr lang="zh-CN" altLang="en-US" sz="2000" b="1" dirty="0">
                <a:latin typeface="微软雅黑" panose="020B0503020204020204" charset="-122"/>
                <a:ea typeface="微软雅黑" panose="020B0503020204020204" charset="-122"/>
              </a:rPr>
              <a:t>的服务时，</a:t>
            </a:r>
            <a:r>
              <a:rPr lang="en-US" altLang="zh-CN" sz="2000" b="1" dirty="0">
                <a:latin typeface="微软雅黑" panose="020B0503020204020204" charset="-122"/>
                <a:ea typeface="微软雅黑" panose="020B0503020204020204" charset="-122"/>
              </a:rPr>
              <a:t>C </a:t>
            </a:r>
            <a:r>
              <a:rPr lang="zh-CN" altLang="en-US" sz="2000" b="1" dirty="0">
                <a:latin typeface="微软雅黑" panose="020B0503020204020204" charset="-122"/>
                <a:ea typeface="微软雅黑" panose="020B0503020204020204" charset="-122"/>
              </a:rPr>
              <a:t>是客户，</a:t>
            </a:r>
            <a:r>
              <a:rPr lang="en-US" altLang="zh-CN" sz="2000" b="1" dirty="0">
                <a:latin typeface="微软雅黑" panose="020B0503020204020204" charset="-122"/>
                <a:ea typeface="微软雅黑" panose="020B0503020204020204" charset="-122"/>
              </a:rPr>
              <a:t>D </a:t>
            </a:r>
            <a:r>
              <a:rPr lang="zh-CN" altLang="en-US" sz="2000" b="1" dirty="0">
                <a:latin typeface="微软雅黑" panose="020B0503020204020204" charset="-122"/>
                <a:ea typeface="微软雅黑" panose="020B0503020204020204" charset="-122"/>
              </a:rPr>
              <a:t>是服务器。但如果 </a:t>
            </a:r>
            <a:r>
              <a:rPr lang="en-US" altLang="zh-CN" sz="2000" b="1" dirty="0">
                <a:latin typeface="微软雅黑" panose="020B0503020204020204" charset="-122"/>
                <a:ea typeface="微软雅黑" panose="020B0503020204020204" charset="-122"/>
              </a:rPr>
              <a:t>C </a:t>
            </a:r>
            <a:r>
              <a:rPr lang="zh-CN" altLang="en-US" sz="2000" b="1" dirty="0">
                <a:latin typeface="微软雅黑" panose="020B0503020204020204" charset="-122"/>
                <a:ea typeface="微软雅黑" panose="020B0503020204020204" charset="-122"/>
              </a:rPr>
              <a:t>又同时向 </a:t>
            </a:r>
            <a:r>
              <a:rPr lang="en-US" altLang="zh-CN" sz="2000" b="1" dirty="0">
                <a:latin typeface="微软雅黑" panose="020B0503020204020204" charset="-122"/>
                <a:ea typeface="微软雅黑" panose="020B0503020204020204" charset="-122"/>
              </a:rPr>
              <a:t>F</a:t>
            </a:r>
            <a:r>
              <a:rPr lang="zh-CN" altLang="en-US" sz="2000" b="1" dirty="0">
                <a:latin typeface="微软雅黑" panose="020B0503020204020204" charset="-122"/>
                <a:ea typeface="微软雅黑" panose="020B0503020204020204" charset="-122"/>
              </a:rPr>
              <a:t>提供服务，那么 </a:t>
            </a:r>
            <a:r>
              <a:rPr lang="en-US" altLang="zh-CN" sz="2000" b="1" dirty="0">
                <a:latin typeface="微软雅黑" panose="020B0503020204020204" charset="-122"/>
                <a:ea typeface="微软雅黑" panose="020B0503020204020204" charset="-122"/>
              </a:rPr>
              <a:t>C </a:t>
            </a:r>
            <a:r>
              <a:rPr lang="zh-CN" altLang="en-US" sz="2000" b="1" dirty="0">
                <a:latin typeface="微软雅黑" panose="020B0503020204020204" charset="-122"/>
                <a:ea typeface="微软雅黑" panose="020B0503020204020204" charset="-122"/>
              </a:rPr>
              <a:t>又同时起着服务器的作用。</a:t>
            </a:r>
            <a:endParaRPr lang="zh-CN" altLang="en-US" sz="2000" b="1" dirty="0">
              <a:latin typeface="微软雅黑" panose="020B0503020204020204" charset="-122"/>
              <a:ea typeface="微软雅黑" panose="020B0503020204020204" charset="-122"/>
            </a:endParaRPr>
          </a:p>
        </p:txBody>
      </p:sp>
      <p:sp>
        <p:nvSpPr>
          <p:cNvPr id="5" name="对角圆角矩形 4"/>
          <p:cNvSpPr/>
          <p:nvPr/>
        </p:nvSpPr>
        <p:spPr>
          <a:xfrm>
            <a:off x="497957" y="4093595"/>
            <a:ext cx="8133857" cy="7534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ts val="3300"/>
              </a:lnSpc>
              <a:spcBef>
                <a:spcPts val="0"/>
              </a:spcBef>
              <a:spcAft>
                <a:spcPts val="0"/>
              </a:spcAft>
              <a:defRPr/>
            </a:pPr>
            <a:endParaRPr lang="zh-CN" altLang="en-US" sz="2000"/>
          </a:p>
        </p:txBody>
      </p:sp>
      <p:sp>
        <p:nvSpPr>
          <p:cNvPr id="56328" name="矩形 5"/>
          <p:cNvSpPr>
            <a:spLocks noChangeArrowheads="1"/>
          </p:cNvSpPr>
          <p:nvPr/>
        </p:nvSpPr>
        <p:spPr bwMode="auto">
          <a:xfrm>
            <a:off x="722376" y="4217607"/>
            <a:ext cx="769924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spcBef>
                <a:spcPts val="600"/>
              </a:spcBef>
            </a:pPr>
            <a:r>
              <a:rPr lang="zh-CN" altLang="zh-CN" sz="2000" b="1" dirty="0">
                <a:solidFill>
                  <a:schemeClr val="bg1"/>
                </a:solidFill>
                <a:latin typeface="微软雅黑" panose="020B0503020204020204" charset="-122"/>
                <a:ea typeface="微软雅黑" panose="020B0503020204020204" charset="-122"/>
              </a:rPr>
              <a:t>对等连接工作方式可支持大量对等用户（如上百万个）同时工作。</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5"/>
          <p:cNvSpPr>
            <a:spLocks noChangeArrowheads="1"/>
          </p:cNvSpPr>
          <p:nvPr/>
        </p:nvSpPr>
        <p:spPr bwMode="auto">
          <a:xfrm>
            <a:off x="505072" y="1471622"/>
            <a:ext cx="8133857" cy="387350"/>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8371" name="Rectangle 6"/>
          <p:cNvSpPr>
            <a:spLocks noChangeArrowheads="1"/>
          </p:cNvSpPr>
          <p:nvPr/>
        </p:nvSpPr>
        <p:spPr bwMode="auto">
          <a:xfrm>
            <a:off x="2939098" y="1425321"/>
            <a:ext cx="3265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1.2  </a:t>
            </a:r>
            <a:r>
              <a:rPr lang="zh-CN" altLang="en-US" sz="2400" b="1" dirty="0">
                <a:solidFill>
                  <a:schemeClr val="bg1"/>
                </a:solidFill>
                <a:latin typeface="微软雅黑" panose="020B0503020204020204" charset="-122"/>
                <a:ea typeface="微软雅黑" panose="020B0503020204020204" charset="-122"/>
              </a:rPr>
              <a:t>互联网的核心部分</a:t>
            </a:r>
            <a:endParaRPr lang="zh-CN" altLang="en-US" sz="2400" b="1" dirty="0">
              <a:solidFill>
                <a:schemeClr val="bg1"/>
              </a:solidFill>
              <a:latin typeface="微软雅黑" panose="020B0503020204020204" charset="-122"/>
              <a:ea typeface="微软雅黑" panose="020B0503020204020204" charset="-122"/>
            </a:endParaRPr>
          </a:p>
        </p:txBody>
      </p:sp>
      <p:sp>
        <p:nvSpPr>
          <p:cNvPr id="58372" name="Rectangle 8"/>
          <p:cNvSpPr>
            <a:spLocks noChangeArrowheads="1"/>
          </p:cNvSpPr>
          <p:nvPr/>
        </p:nvSpPr>
        <p:spPr bwMode="auto">
          <a:xfrm>
            <a:off x="497959" y="1847533"/>
            <a:ext cx="8133857" cy="305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网络核心部分是互联网中最复杂的部分。</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网络中的核心部分要向网络边缘中的大量主机提供连通性，使边缘部分中的任何一个主机都能够向其他主机通信（即传送或接收各种形式的数据）。</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在网络核心部分起特殊作用的是</a:t>
            </a:r>
            <a:r>
              <a:rPr lang="zh-CN" altLang="en-US" sz="2000" b="1" dirty="0">
                <a:solidFill>
                  <a:srgbClr val="0000FF"/>
                </a:solidFill>
                <a:latin typeface="微软雅黑" panose="020B0503020204020204" charset="-122"/>
                <a:ea typeface="微软雅黑" panose="020B0503020204020204" charset="-122"/>
              </a:rPr>
              <a:t>路由器 </a:t>
            </a:r>
            <a:r>
              <a:rPr lang="en-US" altLang="zh-CN" sz="2000" b="1" dirty="0">
                <a:latin typeface="微软雅黑" panose="020B0503020204020204" charset="-122"/>
                <a:ea typeface="微软雅黑" panose="020B0503020204020204" charset="-122"/>
              </a:rPr>
              <a:t>(router)</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路由器是实现</a:t>
            </a:r>
            <a:r>
              <a:rPr lang="zh-CN" altLang="en-US" sz="2000" b="1" dirty="0">
                <a:solidFill>
                  <a:srgbClr val="0000FF"/>
                </a:solidFill>
                <a:latin typeface="微软雅黑" panose="020B0503020204020204" charset="-122"/>
                <a:ea typeface="微软雅黑" panose="020B0503020204020204" charset="-122"/>
              </a:rPr>
              <a:t>分组交换</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(packet switching) </a:t>
            </a:r>
            <a:r>
              <a:rPr lang="zh-CN" altLang="en-US" sz="2000" b="1" dirty="0">
                <a:latin typeface="微软雅黑" panose="020B0503020204020204" charset="-122"/>
                <a:ea typeface="微软雅黑" panose="020B0503020204020204" charset="-122"/>
              </a:rPr>
              <a:t>的关键构件，其任务是</a:t>
            </a:r>
            <a:r>
              <a:rPr lang="zh-CN" altLang="en-US" sz="2000" b="1" dirty="0">
                <a:solidFill>
                  <a:srgbClr val="0000FF"/>
                </a:solidFill>
                <a:latin typeface="微软雅黑" panose="020B0503020204020204" charset="-122"/>
                <a:ea typeface="微软雅黑" panose="020B0503020204020204" charset="-122"/>
              </a:rPr>
              <a:t>转发</a:t>
            </a:r>
            <a:r>
              <a:rPr lang="zh-CN" altLang="en-US" sz="2000" b="1" dirty="0">
                <a:latin typeface="微软雅黑" panose="020B0503020204020204" charset="-122"/>
                <a:ea typeface="微软雅黑" panose="020B0503020204020204" charset="-122"/>
              </a:rPr>
              <a:t>收到的分组，这是网络核心部分最重要的功能</a:t>
            </a:r>
            <a:r>
              <a:rPr lang="zh-CN" altLang="en-US" sz="2000" b="1" dirty="0" smtClean="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AutoShape 5"/>
          <p:cNvSpPr>
            <a:spLocks noChangeArrowheads="1"/>
          </p:cNvSpPr>
          <p:nvPr/>
        </p:nvSpPr>
        <p:spPr bwMode="auto">
          <a:xfrm>
            <a:off x="545145" y="145407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latin typeface="宋体" panose="02010600030101010101" pitchFamily="2" charset="-122"/>
            </a:endParaRPr>
          </a:p>
        </p:txBody>
      </p:sp>
      <p:sp>
        <p:nvSpPr>
          <p:cNvPr id="87" name="Rectangle 6"/>
          <p:cNvSpPr>
            <a:spLocks noChangeArrowheads="1"/>
          </p:cNvSpPr>
          <p:nvPr/>
        </p:nvSpPr>
        <p:spPr bwMode="auto">
          <a:xfrm>
            <a:off x="3243898" y="1411804"/>
            <a:ext cx="26562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FR" altLang="zh-CN" sz="2400" b="1" dirty="0" smtClean="0">
                <a:solidFill>
                  <a:srgbClr val="FFFF00"/>
                </a:solidFill>
                <a:latin typeface="微软雅黑" panose="020B0503020204020204" charset="-122"/>
                <a:ea typeface="微软雅黑" panose="020B0503020204020204" charset="-122"/>
              </a:rPr>
              <a:t>1.3  </a:t>
            </a:r>
            <a:r>
              <a:rPr lang="zh-CN" altLang="en-US" sz="2400" b="1" dirty="0" smtClean="0">
                <a:solidFill>
                  <a:schemeClr val="bg1"/>
                </a:solidFill>
                <a:latin typeface="微软雅黑" panose="020B0503020204020204" charset="-122"/>
                <a:ea typeface="微软雅黑" panose="020B0503020204020204" charset="-122"/>
              </a:rPr>
              <a:t>互联网</a:t>
            </a:r>
            <a:r>
              <a:rPr lang="zh-CN" altLang="en-US" sz="2400" b="1" dirty="0">
                <a:solidFill>
                  <a:schemeClr val="bg1"/>
                </a:solidFill>
                <a:latin typeface="微软雅黑" panose="020B0503020204020204" charset="-122"/>
                <a:ea typeface="微软雅黑" panose="020B0503020204020204" charset="-122"/>
              </a:rPr>
              <a:t>的组成</a:t>
            </a:r>
            <a:endParaRPr lang="zh-CN" altLang="en-US" sz="2400" b="1" dirty="0">
              <a:solidFill>
                <a:schemeClr val="bg1"/>
              </a:solidFill>
              <a:latin typeface="微软雅黑" panose="020B0503020204020204" charset="-122"/>
              <a:ea typeface="微软雅黑" panose="020B0503020204020204" charset="-122"/>
            </a:endParaRPr>
          </a:p>
        </p:txBody>
      </p:sp>
      <p:sp>
        <p:nvSpPr>
          <p:cNvPr id="84" name="AutoShape 5"/>
          <p:cNvSpPr>
            <a:spLocks noChangeArrowheads="1"/>
          </p:cNvSpPr>
          <p:nvPr/>
        </p:nvSpPr>
        <p:spPr bwMode="auto">
          <a:xfrm>
            <a:off x="505072" y="1471622"/>
            <a:ext cx="8133857" cy="387350"/>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85" name="Rectangle 6"/>
          <p:cNvSpPr>
            <a:spLocks noChangeArrowheads="1"/>
          </p:cNvSpPr>
          <p:nvPr/>
        </p:nvSpPr>
        <p:spPr bwMode="auto">
          <a:xfrm>
            <a:off x="2939098" y="1425321"/>
            <a:ext cx="3265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1.2  </a:t>
            </a:r>
            <a:r>
              <a:rPr lang="zh-CN" altLang="en-US" sz="2400" b="1" dirty="0">
                <a:solidFill>
                  <a:schemeClr val="bg1"/>
                </a:solidFill>
                <a:latin typeface="微软雅黑" panose="020B0503020204020204" charset="-122"/>
                <a:ea typeface="微软雅黑" panose="020B0503020204020204" charset="-122"/>
              </a:rPr>
              <a:t>互联网的核心部分</a:t>
            </a:r>
            <a:endParaRPr lang="zh-CN" altLang="en-US" sz="2400" b="1" dirty="0">
              <a:solidFill>
                <a:schemeClr val="bg1"/>
              </a:solidFill>
              <a:latin typeface="微软雅黑" panose="020B0503020204020204" charset="-122"/>
              <a:ea typeface="微软雅黑" panose="020B0503020204020204" charset="-122"/>
            </a:endParaRPr>
          </a:p>
        </p:txBody>
      </p:sp>
      <p:grpSp>
        <p:nvGrpSpPr>
          <p:cNvPr id="47104" name="组合 47103"/>
          <p:cNvGrpSpPr/>
          <p:nvPr/>
        </p:nvGrpSpPr>
        <p:grpSpPr>
          <a:xfrm>
            <a:off x="1385888" y="1975295"/>
            <a:ext cx="6299200" cy="3198812"/>
            <a:chOff x="1385888" y="1118045"/>
            <a:chExt cx="6299200" cy="3198812"/>
          </a:xfrm>
        </p:grpSpPr>
        <p:sp>
          <p:nvSpPr>
            <p:cNvPr id="5" name="Oval 4"/>
            <p:cNvSpPr>
              <a:spLocks noChangeArrowheads="1"/>
            </p:cNvSpPr>
            <p:nvPr/>
          </p:nvSpPr>
          <p:spPr bwMode="auto">
            <a:xfrm>
              <a:off x="1385888" y="111804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47112" name="Oval 5"/>
            <p:cNvSpPr>
              <a:spLocks noChangeArrowheads="1"/>
            </p:cNvSpPr>
            <p:nvPr/>
          </p:nvSpPr>
          <p:spPr bwMode="auto">
            <a:xfrm>
              <a:off x="2401595" y="1883373"/>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sp>
          <p:nvSpPr>
            <p:cNvPr id="47120" name="Text Box 79"/>
            <p:cNvSpPr txBox="1">
              <a:spLocks noChangeArrowheads="1"/>
            </p:cNvSpPr>
            <p:nvPr/>
          </p:nvSpPr>
          <p:spPr bwMode="auto">
            <a:xfrm>
              <a:off x="3702595" y="1372290"/>
              <a:ext cx="1808480" cy="337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charset="-122"/>
                </a:rPr>
                <a:t>互联网的边缘部分</a:t>
              </a:r>
              <a:endParaRPr kumimoji="1" lang="zh-CN" altLang="en-US" sz="1600" b="1" dirty="0">
                <a:solidFill>
                  <a:srgbClr val="0000FF"/>
                </a:solidFill>
                <a:latin typeface="Times New Roman" panose="02020603050405020304" pitchFamily="18" charset="0"/>
                <a:ea typeface="微软雅黑" panose="020B0503020204020204" charset="-122"/>
              </a:endParaRPr>
            </a:p>
          </p:txBody>
        </p:sp>
        <p:sp>
          <p:nvSpPr>
            <p:cNvPr id="47129" name="Text Box 1523"/>
            <p:cNvSpPr txBox="1">
              <a:spLocks noChangeArrowheads="1"/>
            </p:cNvSpPr>
            <p:nvPr/>
          </p:nvSpPr>
          <p:spPr bwMode="auto">
            <a:xfrm>
              <a:off x="3481234" y="1939151"/>
              <a:ext cx="6400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charset="-122"/>
                </a:rPr>
                <a:t>路由器</a:t>
              </a:r>
              <a:endParaRPr kumimoji="1" lang="zh-CN" altLang="en-US" sz="1200" b="1">
                <a:solidFill>
                  <a:srgbClr val="0000FF"/>
                </a:solidFill>
                <a:latin typeface="Times New Roman" panose="02020603050405020304" pitchFamily="18" charset="0"/>
                <a:ea typeface="微软雅黑" panose="020B0503020204020204" charset="-122"/>
              </a:endParaRPr>
            </a:p>
          </p:txBody>
        </p:sp>
        <p:sp>
          <p:nvSpPr>
            <p:cNvPr id="47130" name="Text Box 1523"/>
            <p:cNvSpPr txBox="1">
              <a:spLocks noChangeArrowheads="1"/>
            </p:cNvSpPr>
            <p:nvPr/>
          </p:nvSpPr>
          <p:spPr bwMode="auto">
            <a:xfrm>
              <a:off x="2777816" y="2508607"/>
              <a:ext cx="487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charset="-122"/>
                </a:rPr>
                <a:t>网络</a:t>
              </a:r>
              <a:endParaRPr kumimoji="1" lang="zh-CN" altLang="en-US" sz="1200" b="1">
                <a:solidFill>
                  <a:srgbClr val="0000FF"/>
                </a:solidFill>
                <a:latin typeface="Times New Roman" panose="02020603050405020304" pitchFamily="18" charset="0"/>
                <a:ea typeface="微软雅黑" panose="020B0503020204020204" charset="-122"/>
              </a:endParaRPr>
            </a:p>
          </p:txBody>
        </p:sp>
        <p:cxnSp>
          <p:nvCxnSpPr>
            <p:cNvPr id="3" name="直接连接符 2"/>
            <p:cNvCxnSpPr/>
            <p:nvPr/>
          </p:nvCxnSpPr>
          <p:spPr>
            <a:xfrm flipV="1">
              <a:off x="3829114" y="2242472"/>
              <a:ext cx="726827" cy="7889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4167323" y="3210766"/>
              <a:ext cx="1071833" cy="1096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815964" y="2173289"/>
              <a:ext cx="1118900" cy="32373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3327609" y="3081385"/>
              <a:ext cx="517467" cy="139001"/>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3198733" y="2335157"/>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5509041" y="3010286"/>
              <a:ext cx="570758" cy="225522"/>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flipV="1">
              <a:off x="5996091" y="2603380"/>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flipV="1">
              <a:off x="3126458" y="2702276"/>
              <a:ext cx="113348" cy="33787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47117"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06628" y="2899054"/>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Picture 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53649" y="3144219"/>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0" name="直接连接符 109"/>
            <p:cNvCxnSpPr/>
            <p:nvPr/>
          </p:nvCxnSpPr>
          <p:spPr>
            <a:xfrm flipH="1" flipV="1">
              <a:off x="3734378" y="2295964"/>
              <a:ext cx="112810" cy="855373"/>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47119" name="Text Box 78"/>
            <p:cNvSpPr txBox="1">
              <a:spLocks noChangeArrowheads="1"/>
            </p:cNvSpPr>
            <p:nvPr/>
          </p:nvSpPr>
          <p:spPr bwMode="auto">
            <a:xfrm>
              <a:off x="3720755" y="2551414"/>
              <a:ext cx="1808480" cy="337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dirty="0">
                  <a:solidFill>
                    <a:srgbClr val="CC00CC"/>
                  </a:solidFill>
                  <a:latin typeface="Times New Roman" panose="02020603050405020304" pitchFamily="18" charset="0"/>
                  <a:ea typeface="微软雅黑" panose="020B0503020204020204" charset="-122"/>
                </a:rPr>
                <a:t>互联网的核心部分</a:t>
              </a:r>
              <a:endParaRPr kumimoji="1" lang="zh-CN" altLang="en-US" sz="1600" b="1" dirty="0">
                <a:solidFill>
                  <a:srgbClr val="CC00CC"/>
                </a:solidFill>
                <a:latin typeface="Times New Roman" panose="02020603050405020304" pitchFamily="18" charset="0"/>
                <a:ea typeface="微软雅黑" panose="020B0503020204020204" charset="-122"/>
              </a:endParaRPr>
            </a:p>
          </p:txBody>
        </p:sp>
        <p:cxnSp>
          <p:nvCxnSpPr>
            <p:cNvPr id="112" name="直接连接符 111"/>
            <p:cNvCxnSpPr/>
            <p:nvPr/>
          </p:nvCxnSpPr>
          <p:spPr>
            <a:xfrm flipV="1">
              <a:off x="5435194" y="2256354"/>
              <a:ext cx="55682" cy="88199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47134" name="Group 162"/>
            <p:cNvGrpSpPr/>
            <p:nvPr/>
          </p:nvGrpSpPr>
          <p:grpSpPr bwMode="auto">
            <a:xfrm>
              <a:off x="4281237" y="2016981"/>
              <a:ext cx="736809" cy="400824"/>
              <a:chOff x="130" y="1123"/>
              <a:chExt cx="568" cy="309"/>
            </a:xfrm>
          </p:grpSpPr>
          <p:sp>
            <p:nvSpPr>
              <p:cNvPr id="47135"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6"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7"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8"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9"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0"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1"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2"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3"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44"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45"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47115"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8782" y="2962615"/>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7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02133" y="2214150"/>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32" name="Group 138"/>
            <p:cNvGrpSpPr/>
            <p:nvPr/>
          </p:nvGrpSpPr>
          <p:grpSpPr bwMode="auto">
            <a:xfrm>
              <a:off x="5059557" y="2958724"/>
              <a:ext cx="736809" cy="400824"/>
              <a:chOff x="130" y="1123"/>
              <a:chExt cx="568" cy="309"/>
            </a:xfrm>
          </p:grpSpPr>
          <p:sp>
            <p:nvSpPr>
              <p:cNvPr id="47157"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8"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9"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0"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1"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2"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3"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4"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5"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66"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67"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47131" name="Group 126"/>
            <p:cNvGrpSpPr/>
            <p:nvPr/>
          </p:nvGrpSpPr>
          <p:grpSpPr bwMode="auto">
            <a:xfrm>
              <a:off x="3683228" y="2987262"/>
              <a:ext cx="736809" cy="400824"/>
              <a:chOff x="130" y="1123"/>
              <a:chExt cx="568" cy="309"/>
            </a:xfrm>
          </p:grpSpPr>
          <p:sp>
            <p:nvSpPr>
              <p:cNvPr id="47168"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9"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0"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1"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2"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3"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4"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5"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6"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77"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78"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4711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30043" y="2211556"/>
              <a:ext cx="377485" cy="24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7" name="直接连接符 116"/>
            <p:cNvCxnSpPr/>
            <p:nvPr/>
          </p:nvCxnSpPr>
          <p:spPr>
            <a:xfrm>
              <a:off x="2236764" y="2363535"/>
              <a:ext cx="670083" cy="26624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2236764" y="2649548"/>
              <a:ext cx="704672" cy="390188"/>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47114" name="Group 124"/>
            <p:cNvGrpSpPr/>
            <p:nvPr/>
          </p:nvGrpSpPr>
          <p:grpSpPr bwMode="auto">
            <a:xfrm>
              <a:off x="2649360" y="2428183"/>
              <a:ext cx="736809" cy="400824"/>
              <a:chOff x="130" y="1123"/>
              <a:chExt cx="568" cy="309"/>
            </a:xfrm>
          </p:grpSpPr>
          <p:sp>
            <p:nvSpPr>
              <p:cNvPr id="47179"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0"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1"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2"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3"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4"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5"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6"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7"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88"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89"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sp>
          <p:nvSpPr>
            <p:cNvPr id="123" name="Text Box 1523"/>
            <p:cNvSpPr txBox="1">
              <a:spLocks noChangeArrowheads="1"/>
            </p:cNvSpPr>
            <p:nvPr/>
          </p:nvSpPr>
          <p:spPr bwMode="auto">
            <a:xfrm>
              <a:off x="2775468" y="2506259"/>
              <a:ext cx="487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dirty="0">
                  <a:solidFill>
                    <a:srgbClr val="0000FF"/>
                  </a:solidFill>
                  <a:latin typeface="Times New Roman" panose="02020603050405020304" pitchFamily="18" charset="0"/>
                  <a:ea typeface="微软雅黑" panose="020B0503020204020204" charset="-122"/>
                </a:rPr>
                <a:t>网络</a:t>
              </a:r>
              <a:endParaRPr kumimoji="1" lang="zh-CN" altLang="en-US" sz="1200" b="1" dirty="0">
                <a:solidFill>
                  <a:srgbClr val="0000FF"/>
                </a:solidFill>
                <a:latin typeface="Times New Roman" panose="02020603050405020304" pitchFamily="18" charset="0"/>
                <a:ea typeface="微软雅黑" panose="020B0503020204020204" charset="-122"/>
              </a:endParaRPr>
            </a:p>
          </p:txBody>
        </p:sp>
        <p:cxnSp>
          <p:nvCxnSpPr>
            <p:cNvPr id="124" name="直接连接符 123"/>
            <p:cNvCxnSpPr/>
            <p:nvPr/>
          </p:nvCxnSpPr>
          <p:spPr>
            <a:xfrm flipH="1">
              <a:off x="6094889" y="2196129"/>
              <a:ext cx="826414" cy="419902"/>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6137091" y="2579524"/>
              <a:ext cx="826416" cy="458805"/>
            </a:xfrm>
            <a:prstGeom prst="line">
              <a:avLst/>
            </a:prstGeom>
            <a:ln w="12700">
              <a:solidFill>
                <a:srgbClr val="6699FF"/>
              </a:solidFill>
            </a:ln>
          </p:spPr>
          <p:style>
            <a:lnRef idx="1">
              <a:schemeClr val="accent1"/>
            </a:lnRef>
            <a:fillRef idx="0">
              <a:schemeClr val="accent1"/>
            </a:fillRef>
            <a:effectRef idx="0">
              <a:schemeClr val="accent1"/>
            </a:effectRef>
            <a:fontRef idx="minor">
              <a:schemeClr val="tx1"/>
            </a:fontRef>
          </p:style>
        </p:cxnSp>
        <p:grpSp>
          <p:nvGrpSpPr>
            <p:cNvPr id="47133" name="Group 150"/>
            <p:cNvGrpSpPr/>
            <p:nvPr/>
          </p:nvGrpSpPr>
          <p:grpSpPr bwMode="auto">
            <a:xfrm>
              <a:off x="5660160" y="2384079"/>
              <a:ext cx="736809" cy="400824"/>
              <a:chOff x="130" y="1123"/>
              <a:chExt cx="568" cy="309"/>
            </a:xfrm>
          </p:grpSpPr>
          <p:sp>
            <p:nvSpPr>
              <p:cNvPr id="47146"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7"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8"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9"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0"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1"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2"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3"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4"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55"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56"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
        <p:nvSpPr>
          <p:cNvPr id="132" name="矩形 131"/>
          <p:cNvSpPr/>
          <p:nvPr/>
        </p:nvSpPr>
        <p:spPr>
          <a:xfrm>
            <a:off x="864020" y="4388807"/>
            <a:ext cx="4256225" cy="1124585"/>
          </a:xfrm>
          <a:prstGeom prst="rect">
            <a:avLst/>
          </a:prstGeom>
        </p:spPr>
        <p:txBody>
          <a:bodyPr wrap="square">
            <a:spAutoFit/>
          </a:bodyPr>
          <a:lstStyle/>
          <a:p>
            <a:pPr marL="285750" indent="-285750">
              <a:lnSpc>
                <a:spcPct val="120000"/>
              </a:lnSpc>
              <a:spcBef>
                <a:spcPts val="0"/>
              </a:spcBef>
              <a:buFont typeface="Wingdings" panose="05000000000000000000" pitchFamily="2" charset="2"/>
              <a:buChar char="l"/>
            </a:pPr>
            <a:r>
              <a:rPr lang="zh-CN" altLang="en-US" sz="1400" b="1" dirty="0">
                <a:latin typeface="微软雅黑" panose="020B0503020204020204" charset="-122"/>
                <a:ea typeface="微软雅黑" panose="020B0503020204020204" charset="-122"/>
              </a:rPr>
              <a:t>在网络核心部分起特殊作用的是</a:t>
            </a:r>
            <a:r>
              <a:rPr lang="zh-CN" altLang="en-US" sz="1400" b="1" dirty="0">
                <a:solidFill>
                  <a:srgbClr val="0000FF"/>
                </a:solidFill>
                <a:latin typeface="微软雅黑" panose="020B0503020204020204" charset="-122"/>
                <a:ea typeface="微软雅黑" panose="020B0503020204020204" charset="-122"/>
              </a:rPr>
              <a:t>路由器</a:t>
            </a:r>
            <a:r>
              <a:rPr lang="zh-CN" altLang="en-US" sz="1400" b="1" dirty="0">
                <a:latin typeface="微软雅黑" panose="020B0503020204020204" charset="-122"/>
                <a:ea typeface="微软雅黑" panose="020B0503020204020204" charset="-122"/>
              </a:rPr>
              <a:t> </a:t>
            </a:r>
            <a:r>
              <a:rPr lang="en-US" altLang="zh-CN" sz="1400" b="1" dirty="0">
                <a:latin typeface="微软雅黑" panose="020B0503020204020204" charset="-122"/>
                <a:ea typeface="微软雅黑" panose="020B0503020204020204" charset="-122"/>
              </a:rPr>
              <a:t>(router)</a:t>
            </a:r>
            <a:r>
              <a:rPr lang="zh-CN" altLang="en-US" sz="1400" b="1" dirty="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a:p>
            <a:pPr marL="285750" indent="-285750">
              <a:lnSpc>
                <a:spcPct val="120000"/>
              </a:lnSpc>
              <a:spcBef>
                <a:spcPts val="0"/>
              </a:spcBef>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路由器</a:t>
            </a:r>
            <a:r>
              <a:rPr lang="zh-CN" altLang="en-US" sz="1400" b="1" dirty="0">
                <a:latin typeface="微软雅黑" panose="020B0503020204020204" charset="-122"/>
                <a:ea typeface="微软雅黑" panose="020B0503020204020204" charset="-122"/>
              </a:rPr>
              <a:t>是</a:t>
            </a:r>
            <a:r>
              <a:rPr lang="zh-CN" altLang="en-US" sz="1400" b="1" dirty="0" smtClean="0">
                <a:latin typeface="微软雅黑" panose="020B0503020204020204" charset="-122"/>
                <a:ea typeface="微软雅黑" panose="020B0503020204020204" charset="-122"/>
              </a:rPr>
              <a:t>实现</a:t>
            </a:r>
            <a:r>
              <a:rPr lang="zh-CN" altLang="en-US" sz="1400" b="1" dirty="0" smtClean="0">
                <a:solidFill>
                  <a:srgbClr val="0000FF"/>
                </a:solidFill>
                <a:latin typeface="微软雅黑" panose="020B0503020204020204" charset="-122"/>
                <a:ea typeface="微软雅黑" panose="020B0503020204020204" charset="-122"/>
              </a:rPr>
              <a:t>分组交换</a:t>
            </a:r>
            <a:r>
              <a:rPr lang="zh-CN" altLang="en-US" sz="1400" b="1" dirty="0" smtClean="0">
                <a:latin typeface="微软雅黑" panose="020B0503020204020204" charset="-122"/>
                <a:ea typeface="微软雅黑" panose="020B0503020204020204" charset="-122"/>
              </a:rPr>
              <a:t> </a:t>
            </a:r>
            <a:r>
              <a:rPr lang="en-US" altLang="zh-CN" sz="1400" b="1" dirty="0">
                <a:latin typeface="微软雅黑" panose="020B0503020204020204" charset="-122"/>
                <a:ea typeface="微软雅黑" panose="020B0503020204020204" charset="-122"/>
              </a:rPr>
              <a:t>(packet switching) </a:t>
            </a:r>
            <a:r>
              <a:rPr lang="zh-CN" altLang="en-US" sz="1400" b="1" dirty="0" smtClean="0">
                <a:latin typeface="微软雅黑" panose="020B0503020204020204" charset="-122"/>
                <a:ea typeface="微软雅黑" panose="020B0503020204020204" charset="-122"/>
              </a:rPr>
              <a:t>的</a:t>
            </a:r>
            <a:r>
              <a:rPr lang="zh-CN" altLang="en-US" sz="1400" b="1" dirty="0">
                <a:latin typeface="微软雅黑" panose="020B0503020204020204" charset="-122"/>
                <a:ea typeface="微软雅黑" panose="020B0503020204020204" charset="-122"/>
              </a:rPr>
              <a:t>关键构件，其任务是转发收到的分组，这是网络核心部分最重要的功能。</a:t>
            </a:r>
            <a:endParaRPr lang="zh-CN" altLang="en-US" sz="1400" b="1" dirty="0">
              <a:latin typeface="微软雅黑" panose="020B0503020204020204" charset="-122"/>
              <a:ea typeface="微软雅黑" panose="020B0503020204020204" charset="-122"/>
            </a:endParaRPr>
          </a:p>
        </p:txBody>
      </p:sp>
      <p:sp>
        <p:nvSpPr>
          <p:cNvPr id="47106" name="矩形 47105"/>
          <p:cNvSpPr/>
          <p:nvPr/>
        </p:nvSpPr>
        <p:spPr>
          <a:xfrm>
            <a:off x="5689215" y="4388807"/>
            <a:ext cx="2638863" cy="755650"/>
          </a:xfrm>
          <a:prstGeom prst="rect">
            <a:avLst/>
          </a:prstGeom>
        </p:spPr>
        <p:txBody>
          <a:bodyPr wrap="square">
            <a:spAutoFit/>
          </a:bodyPr>
          <a:lstStyle/>
          <a:p>
            <a:pPr>
              <a:lnSpc>
                <a:spcPct val="120000"/>
              </a:lnSpc>
            </a:pPr>
            <a:r>
              <a:rPr lang="zh-CN" altLang="zh-CN" b="1" dirty="0">
                <a:solidFill>
                  <a:srgbClr val="FF0000"/>
                </a:solidFill>
                <a:latin typeface="微软雅黑" panose="020B0503020204020204" charset="-122"/>
                <a:ea typeface="微软雅黑" panose="020B0503020204020204" charset="-122"/>
              </a:rPr>
              <a:t>分组</a:t>
            </a:r>
            <a:r>
              <a:rPr lang="zh-CN" altLang="zh-CN" b="1" dirty="0" smtClean="0">
                <a:solidFill>
                  <a:srgbClr val="FF0000"/>
                </a:solidFill>
                <a:latin typeface="微软雅黑" panose="020B0503020204020204" charset="-122"/>
                <a:ea typeface="微软雅黑" panose="020B0503020204020204" charset="-122"/>
              </a:rPr>
              <a:t>转发</a:t>
            </a:r>
            <a:r>
              <a:rPr lang="zh-CN" altLang="en-US" b="1" dirty="0" smtClean="0">
                <a:latin typeface="微软雅黑" panose="020B0503020204020204" charset="-122"/>
                <a:ea typeface="微软雅黑" panose="020B0503020204020204" charset="-122"/>
              </a:rPr>
              <a:t>是</a:t>
            </a:r>
            <a:r>
              <a:rPr lang="zh-CN" altLang="zh-CN" b="1" dirty="0" smtClean="0">
                <a:latin typeface="微软雅黑" panose="020B0503020204020204" charset="-122"/>
                <a:ea typeface="微软雅黑" panose="020B0503020204020204" charset="-122"/>
              </a:rPr>
              <a:t>网络</a:t>
            </a:r>
            <a:r>
              <a:rPr lang="zh-CN" altLang="zh-CN" b="1" dirty="0">
                <a:latin typeface="微软雅黑" panose="020B0503020204020204" charset="-122"/>
                <a:ea typeface="微软雅黑" panose="020B0503020204020204" charset="-122"/>
              </a:rPr>
              <a:t>核心部分最重要的功能。</a:t>
            </a:r>
            <a:endParaRPr lang="zh-CN" altLang="zh-CN"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5"/>
          <p:cNvSpPr>
            <a:spLocks noChangeArrowheads="1"/>
          </p:cNvSpPr>
          <p:nvPr/>
        </p:nvSpPr>
        <p:spPr bwMode="auto">
          <a:xfrm>
            <a:off x="505072" y="1471622"/>
            <a:ext cx="8133857" cy="387350"/>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8371" name="Rectangle 6"/>
          <p:cNvSpPr>
            <a:spLocks noChangeArrowheads="1"/>
          </p:cNvSpPr>
          <p:nvPr/>
        </p:nvSpPr>
        <p:spPr bwMode="auto">
          <a:xfrm>
            <a:off x="2939098" y="1425321"/>
            <a:ext cx="3265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1.2  </a:t>
            </a:r>
            <a:r>
              <a:rPr lang="zh-CN" altLang="en-US" sz="2400" b="1" dirty="0">
                <a:solidFill>
                  <a:schemeClr val="bg1"/>
                </a:solidFill>
                <a:latin typeface="微软雅黑" panose="020B0503020204020204" charset="-122"/>
                <a:ea typeface="微软雅黑" panose="020B0503020204020204" charset="-122"/>
              </a:rPr>
              <a:t>互联网的核心部分</a:t>
            </a:r>
            <a:endParaRPr lang="zh-CN" altLang="en-US" sz="2400" b="1" dirty="0">
              <a:solidFill>
                <a:schemeClr val="bg1"/>
              </a:solidFill>
              <a:latin typeface="微软雅黑" panose="020B0503020204020204" charset="-122"/>
              <a:ea typeface="微软雅黑" panose="020B0503020204020204" charset="-122"/>
            </a:endParaRPr>
          </a:p>
        </p:txBody>
      </p:sp>
      <p:sp>
        <p:nvSpPr>
          <p:cNvPr id="58372" name="Rectangle 8"/>
          <p:cNvSpPr>
            <a:spLocks noChangeArrowheads="1"/>
          </p:cNvSpPr>
          <p:nvPr/>
        </p:nvSpPr>
        <p:spPr bwMode="auto">
          <a:xfrm>
            <a:off x="497959" y="1847533"/>
            <a:ext cx="8133857"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典型</a:t>
            </a:r>
            <a:r>
              <a:rPr lang="zh-CN" altLang="en-US" sz="2000" b="1" dirty="0">
                <a:latin typeface="微软雅黑" panose="020B0503020204020204" charset="-122"/>
                <a:ea typeface="微软雅黑" panose="020B0503020204020204" charset="-122"/>
              </a:rPr>
              <a:t>交换</a:t>
            </a:r>
            <a:r>
              <a:rPr lang="zh-CN" altLang="en-US" sz="2000" b="1" dirty="0" smtClean="0">
                <a:latin typeface="微软雅黑" panose="020B0503020204020204" charset="-122"/>
                <a:ea typeface="微软雅黑" panose="020B0503020204020204" charset="-122"/>
              </a:rPr>
              <a:t>技术</a:t>
            </a:r>
            <a:r>
              <a:rPr lang="zh-CN" altLang="en-US" sz="2000" b="1" dirty="0">
                <a:latin typeface="微软雅黑" panose="020B0503020204020204" charset="-122"/>
                <a:ea typeface="微软雅黑" panose="020B0503020204020204" charset="-122"/>
              </a:rPr>
              <a:t>包括</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en-US" sz="2000" b="1" dirty="0">
                <a:latin typeface="微软雅黑" panose="020B0503020204020204" charset="-122"/>
                <a:ea typeface="微软雅黑" panose="020B0503020204020204" charset="-122"/>
              </a:rPr>
              <a:t>电路交换</a:t>
            </a:r>
            <a:endParaRPr lang="en-US" altLang="zh-CN"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en-US" sz="2000" b="1" dirty="0">
                <a:latin typeface="微软雅黑" panose="020B0503020204020204" charset="-122"/>
                <a:ea typeface="微软雅黑" panose="020B0503020204020204" charset="-122"/>
              </a:rPr>
              <a:t>分组交换</a:t>
            </a:r>
            <a:endParaRPr lang="en-US" altLang="zh-CN"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en-US" sz="2000" b="1" dirty="0">
                <a:latin typeface="微软雅黑" panose="020B0503020204020204" charset="-122"/>
                <a:ea typeface="微软雅黑" panose="020B0503020204020204" charset="-122"/>
              </a:rPr>
              <a:t>报文交换等。</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互联网的核心部分采用了分组交换技术</a:t>
            </a:r>
            <a:r>
              <a:rPr lang="zh-CN" altLang="en-US" sz="2000" b="1" dirty="0" smtClean="0">
                <a:solidFill>
                  <a:srgbClr val="0000FF"/>
                </a:solidFill>
                <a:latin typeface="微软雅黑" panose="020B0503020204020204" charset="-122"/>
                <a:ea typeface="微软雅黑" panose="020B0503020204020204" charset="-122"/>
              </a:rPr>
              <a:t>。</a:t>
            </a:r>
            <a:endParaRPr lang="en-US" altLang="zh-CN"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第二章</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计算机网络基础</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5"/>
          <p:cNvSpPr>
            <a:spLocks noChangeArrowheads="1"/>
          </p:cNvSpPr>
          <p:nvPr/>
        </p:nvSpPr>
        <p:spPr bwMode="auto">
          <a:xfrm>
            <a:off x="497960" y="1662113"/>
            <a:ext cx="8133856"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59395" name="矩形 3"/>
          <p:cNvSpPr>
            <a:spLocks noChangeArrowheads="1"/>
          </p:cNvSpPr>
          <p:nvPr/>
        </p:nvSpPr>
        <p:spPr bwMode="auto">
          <a:xfrm>
            <a:off x="615950" y="1611249"/>
            <a:ext cx="2773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prstClr val="black"/>
                </a:solidFill>
                <a:latin typeface="微软雅黑" panose="020B0503020204020204" charset="-122"/>
                <a:ea typeface="微软雅黑" panose="020B0503020204020204" charset="-122"/>
              </a:rPr>
              <a:t>1. </a:t>
            </a:r>
            <a:r>
              <a:rPr lang="zh-CN" altLang="en-US" sz="2000" b="1" dirty="0">
                <a:solidFill>
                  <a:prstClr val="black"/>
                </a:solidFill>
                <a:latin typeface="微软雅黑" panose="020B0503020204020204" charset="-122"/>
                <a:ea typeface="微软雅黑" panose="020B0503020204020204" charset="-122"/>
              </a:rPr>
              <a:t>电路交换的主要特点</a:t>
            </a:r>
            <a:endParaRPr lang="zh-CN" altLang="en-US" sz="2000" b="1" dirty="0">
              <a:solidFill>
                <a:prstClr val="black"/>
              </a:solidFill>
              <a:latin typeface="微软雅黑" panose="020B0503020204020204" charset="-122"/>
              <a:ea typeface="微软雅黑" panose="020B0503020204020204" charset="-122"/>
            </a:endParaRPr>
          </a:p>
        </p:txBody>
      </p:sp>
      <p:sp>
        <p:nvSpPr>
          <p:cNvPr id="59396" name="矩形 6"/>
          <p:cNvSpPr>
            <a:spLocks noChangeArrowheads="1"/>
          </p:cNvSpPr>
          <p:nvPr/>
        </p:nvSpPr>
        <p:spPr bwMode="auto">
          <a:xfrm>
            <a:off x="497960" y="2204910"/>
            <a:ext cx="813385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b="1" dirty="0">
                <a:solidFill>
                  <a:prstClr val="black"/>
                </a:solidFill>
                <a:latin typeface="微软雅黑" panose="020B0503020204020204" charset="-122"/>
                <a:ea typeface="微软雅黑" panose="020B0503020204020204" charset="-122"/>
              </a:rPr>
              <a:t>2 </a:t>
            </a:r>
            <a:r>
              <a:rPr lang="zh-CN" altLang="en-US" sz="2000" b="1" dirty="0">
                <a:solidFill>
                  <a:prstClr val="black"/>
                </a:solidFill>
                <a:latin typeface="微软雅黑" panose="020B0503020204020204" charset="-122"/>
                <a:ea typeface="微软雅黑" panose="020B0503020204020204" charset="-122"/>
              </a:rPr>
              <a:t>部电话机只需要用 </a:t>
            </a:r>
            <a:r>
              <a:rPr lang="en-US" altLang="zh-CN" sz="2000" b="1" dirty="0">
                <a:solidFill>
                  <a:prstClr val="black"/>
                </a:solidFill>
                <a:latin typeface="微软雅黑" panose="020B0503020204020204" charset="-122"/>
                <a:ea typeface="微软雅黑" panose="020B0503020204020204" charset="-122"/>
              </a:rPr>
              <a:t>1 </a:t>
            </a:r>
            <a:r>
              <a:rPr lang="zh-CN" altLang="en-US" sz="2000" b="1" dirty="0">
                <a:solidFill>
                  <a:prstClr val="black"/>
                </a:solidFill>
                <a:latin typeface="微软雅黑" panose="020B0503020204020204" charset="-122"/>
                <a:ea typeface="微软雅黑" panose="020B0503020204020204" charset="-122"/>
              </a:rPr>
              <a:t>对电线直接连接就能够互相通话。 </a:t>
            </a:r>
            <a:endParaRPr lang="zh-CN" altLang="en-US" sz="2000" b="1" dirty="0">
              <a:solidFill>
                <a:prstClr val="black"/>
              </a:solidFill>
              <a:latin typeface="微软雅黑" panose="020B0503020204020204" charset="-122"/>
              <a:ea typeface="微软雅黑" panose="020B0503020204020204" charset="-122"/>
            </a:endParaRPr>
          </a:p>
        </p:txBody>
      </p:sp>
      <p:sp>
        <p:nvSpPr>
          <p:cNvPr id="8" name="圆角矩形 7"/>
          <p:cNvSpPr/>
          <p:nvPr/>
        </p:nvSpPr>
        <p:spPr>
          <a:xfrm>
            <a:off x="497960" y="2671812"/>
            <a:ext cx="8133856" cy="2021840"/>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9400" name="矩形 8"/>
          <p:cNvSpPr>
            <a:spLocks noChangeArrowheads="1"/>
          </p:cNvSpPr>
          <p:nvPr/>
        </p:nvSpPr>
        <p:spPr bwMode="auto">
          <a:xfrm>
            <a:off x="3316288" y="4254500"/>
            <a:ext cx="24526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b="1">
                <a:solidFill>
                  <a:prstClr val="white"/>
                </a:solidFill>
                <a:ea typeface="黑体" panose="02010609060101010101" pitchFamily="49" charset="-122"/>
              </a:rPr>
              <a:t> </a:t>
            </a:r>
            <a:r>
              <a:rPr lang="en-US" altLang="zh-CN" sz="1400" b="1">
                <a:solidFill>
                  <a:prstClr val="white"/>
                </a:solidFill>
                <a:ea typeface="微软雅黑" panose="020B0503020204020204" charset="-122"/>
              </a:rPr>
              <a:t>(a) </a:t>
            </a:r>
            <a:r>
              <a:rPr lang="zh-CN" altLang="zh-CN" sz="1400" b="1">
                <a:solidFill>
                  <a:prstClr val="white"/>
                </a:solidFill>
                <a:ea typeface="微软雅黑" panose="020B0503020204020204" charset="-122"/>
              </a:rPr>
              <a:t>两部电话直接相</a:t>
            </a:r>
            <a:r>
              <a:rPr lang="zh-CN" altLang="en-US" sz="1400" b="1">
                <a:solidFill>
                  <a:prstClr val="white"/>
                </a:solidFill>
                <a:ea typeface="微软雅黑" panose="020B0503020204020204" charset="-122"/>
              </a:rPr>
              <a:t>连</a:t>
            </a:r>
            <a:endParaRPr lang="zh-CN" altLang="en-US" sz="1400" b="1">
              <a:solidFill>
                <a:prstClr val="white"/>
              </a:solidFill>
              <a:ea typeface="微软雅黑" panose="020B0503020204020204" charset="-122"/>
            </a:endParaRPr>
          </a:p>
        </p:txBody>
      </p:sp>
      <p:sp>
        <p:nvSpPr>
          <p:cNvPr id="59401" name="矩形 9"/>
          <p:cNvSpPr>
            <a:spLocks noChangeArrowheads="1"/>
          </p:cNvSpPr>
          <p:nvPr/>
        </p:nvSpPr>
        <p:spPr bwMode="auto">
          <a:xfrm>
            <a:off x="3597307" y="4711891"/>
            <a:ext cx="2214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zh-CN" sz="1600" b="1" dirty="0">
                <a:solidFill>
                  <a:srgbClr val="0000FF"/>
                </a:solidFill>
                <a:latin typeface="微软雅黑" panose="020B0503020204020204" charset="-122"/>
                <a:ea typeface="微软雅黑" panose="020B0503020204020204" charset="-122"/>
              </a:rPr>
              <a:t>电话机的不同连接方法</a:t>
            </a:r>
            <a:endParaRPr lang="zh-CN" altLang="en-US" sz="1600" b="1" dirty="0">
              <a:solidFill>
                <a:srgbClr val="0000FF"/>
              </a:solidFill>
              <a:latin typeface="微软雅黑" panose="020B0503020204020204" charset="-122"/>
              <a:ea typeface="微软雅黑" panose="020B0503020204020204" charset="-122"/>
            </a:endParaRPr>
          </a:p>
        </p:txBody>
      </p:sp>
      <p:cxnSp>
        <p:nvCxnSpPr>
          <p:cNvPr id="11" name="直接连接符 10"/>
          <p:cNvCxnSpPr/>
          <p:nvPr/>
        </p:nvCxnSpPr>
        <p:spPr>
          <a:xfrm>
            <a:off x="2236788" y="3679825"/>
            <a:ext cx="5192712" cy="0"/>
          </a:xfrm>
          <a:prstGeom prst="line">
            <a:avLst/>
          </a:prstGeom>
          <a:ln w="25400">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59403" name="组合 11"/>
          <p:cNvGrpSpPr/>
          <p:nvPr/>
        </p:nvGrpSpPr>
        <p:grpSpPr bwMode="auto">
          <a:xfrm>
            <a:off x="1490663" y="3257550"/>
            <a:ext cx="6286500" cy="825500"/>
            <a:chOff x="115860" y="3847459"/>
            <a:chExt cx="6286332" cy="824998"/>
          </a:xfrm>
        </p:grpSpPr>
        <p:pic>
          <p:nvPicPr>
            <p:cNvPr id="59404" name="图片 1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860" y="3867779"/>
              <a:ext cx="914408" cy="80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5" name="图片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487784" y="3847459"/>
              <a:ext cx="914408" cy="80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5"/>
          <p:cNvSpPr>
            <a:spLocks noChangeArrowheads="1"/>
          </p:cNvSpPr>
          <p:nvPr/>
        </p:nvSpPr>
        <p:spPr bwMode="auto">
          <a:xfrm>
            <a:off x="497960" y="1558925"/>
            <a:ext cx="8133856" cy="30956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60419" name="矩形 2"/>
          <p:cNvSpPr>
            <a:spLocks noChangeArrowheads="1"/>
          </p:cNvSpPr>
          <p:nvPr/>
        </p:nvSpPr>
        <p:spPr bwMode="auto">
          <a:xfrm>
            <a:off x="615950" y="1508062"/>
            <a:ext cx="2773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prstClr val="black"/>
                </a:solidFill>
                <a:latin typeface="微软雅黑" panose="020B0503020204020204" charset="-122"/>
                <a:ea typeface="微软雅黑" panose="020B0503020204020204" charset="-122"/>
              </a:rPr>
              <a:t>1. </a:t>
            </a:r>
            <a:r>
              <a:rPr lang="zh-CN" altLang="en-US" sz="2000" b="1" dirty="0">
                <a:solidFill>
                  <a:prstClr val="black"/>
                </a:solidFill>
                <a:latin typeface="微软雅黑" panose="020B0503020204020204" charset="-122"/>
                <a:ea typeface="微软雅黑" panose="020B0503020204020204" charset="-122"/>
              </a:rPr>
              <a:t>电路交换的主要特点</a:t>
            </a:r>
            <a:endParaRPr lang="zh-CN" altLang="en-US" sz="2000" b="1" dirty="0">
              <a:solidFill>
                <a:prstClr val="black"/>
              </a:solidFill>
              <a:latin typeface="微软雅黑" panose="020B0503020204020204" charset="-122"/>
              <a:ea typeface="微软雅黑" panose="020B0503020204020204" charset="-122"/>
            </a:endParaRPr>
          </a:p>
        </p:txBody>
      </p:sp>
      <p:sp>
        <p:nvSpPr>
          <p:cNvPr id="60420" name="矩形 3"/>
          <p:cNvSpPr>
            <a:spLocks noChangeArrowheads="1"/>
          </p:cNvSpPr>
          <p:nvPr/>
        </p:nvSpPr>
        <p:spPr bwMode="auto">
          <a:xfrm>
            <a:off x="497960" y="1978025"/>
            <a:ext cx="2628012"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pPr>
            <a:r>
              <a:rPr lang="en-US" altLang="zh-CN" sz="2000" b="1" dirty="0">
                <a:solidFill>
                  <a:prstClr val="black"/>
                </a:solidFill>
                <a:latin typeface="微软雅黑" panose="020B0503020204020204" charset="-122"/>
                <a:ea typeface="微软雅黑" panose="020B0503020204020204" charset="-122"/>
              </a:rPr>
              <a:t>5 </a:t>
            </a:r>
            <a:r>
              <a:rPr lang="zh-CN" altLang="en-US" sz="2000" b="1" dirty="0">
                <a:solidFill>
                  <a:prstClr val="black"/>
                </a:solidFill>
                <a:latin typeface="微软雅黑" panose="020B0503020204020204" charset="-122"/>
                <a:ea typeface="微软雅黑" panose="020B0503020204020204" charset="-122"/>
              </a:rPr>
              <a:t>部电话机两两直接相连，</a:t>
            </a:r>
            <a:r>
              <a:rPr lang="zh-CN" altLang="en-US" sz="2000" b="1" dirty="0" smtClean="0">
                <a:solidFill>
                  <a:prstClr val="black"/>
                </a:solidFill>
                <a:latin typeface="微软雅黑" panose="020B0503020204020204" charset="-122"/>
                <a:ea typeface="微软雅黑" panose="020B0503020204020204" charset="-122"/>
              </a:rPr>
              <a:t>需 </a:t>
            </a:r>
            <a:r>
              <a:rPr lang="en-US" altLang="zh-CN" sz="2000" b="1" dirty="0" smtClean="0">
                <a:solidFill>
                  <a:prstClr val="black"/>
                </a:solidFill>
                <a:latin typeface="微软雅黑" panose="020B0503020204020204" charset="-122"/>
                <a:ea typeface="微软雅黑" panose="020B0503020204020204" charset="-122"/>
              </a:rPr>
              <a:t>10 </a:t>
            </a:r>
            <a:r>
              <a:rPr lang="zh-CN" altLang="en-US" sz="2000" b="1" dirty="0">
                <a:solidFill>
                  <a:prstClr val="black"/>
                </a:solidFill>
                <a:latin typeface="微软雅黑" panose="020B0503020204020204" charset="-122"/>
                <a:ea typeface="微软雅黑" panose="020B0503020204020204" charset="-122"/>
              </a:rPr>
              <a:t>对电线。</a:t>
            </a:r>
            <a:endParaRPr lang="zh-CN" altLang="en-US" sz="2000" b="1" dirty="0">
              <a:solidFill>
                <a:prstClr val="black"/>
              </a:solidFill>
              <a:latin typeface="微软雅黑" panose="020B0503020204020204" charset="-122"/>
              <a:ea typeface="微软雅黑" panose="020B0503020204020204" charset="-122"/>
            </a:endParaRPr>
          </a:p>
        </p:txBody>
      </p:sp>
      <p:sp>
        <p:nvSpPr>
          <p:cNvPr id="5" name="圆角矩形 4"/>
          <p:cNvSpPr/>
          <p:nvPr/>
        </p:nvSpPr>
        <p:spPr>
          <a:xfrm>
            <a:off x="3418320" y="1953887"/>
            <a:ext cx="5213496" cy="3190019"/>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0424" name="矩形 5"/>
          <p:cNvSpPr>
            <a:spLocks noChangeArrowheads="1"/>
          </p:cNvSpPr>
          <p:nvPr/>
        </p:nvSpPr>
        <p:spPr bwMode="auto">
          <a:xfrm>
            <a:off x="4757918" y="4816512"/>
            <a:ext cx="288131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400" b="1" dirty="0">
                <a:solidFill>
                  <a:prstClr val="white"/>
                </a:solidFill>
                <a:ea typeface="微软雅黑" panose="020B0503020204020204" charset="-122"/>
              </a:rPr>
              <a:t>(b) 5 </a:t>
            </a:r>
            <a:r>
              <a:rPr lang="zh-CN" altLang="zh-CN" sz="1400" b="1" dirty="0">
                <a:solidFill>
                  <a:prstClr val="white"/>
                </a:solidFill>
                <a:ea typeface="微软雅黑" panose="020B0503020204020204" charset="-122"/>
              </a:rPr>
              <a:t>部电话</a:t>
            </a:r>
            <a:r>
              <a:rPr lang="zh-CN" altLang="en-US" sz="1400" b="1" dirty="0">
                <a:solidFill>
                  <a:prstClr val="white"/>
                </a:solidFill>
                <a:ea typeface="微软雅黑" panose="020B0503020204020204" charset="-122"/>
              </a:rPr>
              <a:t>机两两直接</a:t>
            </a:r>
            <a:r>
              <a:rPr lang="zh-CN" altLang="zh-CN" sz="1400" b="1" dirty="0">
                <a:solidFill>
                  <a:prstClr val="white"/>
                </a:solidFill>
                <a:ea typeface="微软雅黑" panose="020B0503020204020204" charset="-122"/>
              </a:rPr>
              <a:t>相</a:t>
            </a:r>
            <a:r>
              <a:rPr lang="zh-CN" altLang="en-US" sz="1400" b="1" dirty="0">
                <a:solidFill>
                  <a:prstClr val="white"/>
                </a:solidFill>
                <a:ea typeface="微软雅黑" panose="020B0503020204020204" charset="-122"/>
              </a:rPr>
              <a:t>连</a:t>
            </a:r>
            <a:endParaRPr lang="zh-CN" altLang="en-US" sz="1400" b="1" dirty="0">
              <a:solidFill>
                <a:prstClr val="white"/>
              </a:solidFill>
              <a:ea typeface="微软雅黑" panose="020B0503020204020204" charset="-122"/>
            </a:endParaRPr>
          </a:p>
        </p:txBody>
      </p:sp>
      <p:sp>
        <p:nvSpPr>
          <p:cNvPr id="60425" name="矩形 6"/>
          <p:cNvSpPr>
            <a:spLocks noChangeArrowheads="1"/>
          </p:cNvSpPr>
          <p:nvPr/>
        </p:nvSpPr>
        <p:spPr bwMode="auto">
          <a:xfrm>
            <a:off x="5143921" y="5142312"/>
            <a:ext cx="1960880" cy="306705"/>
          </a:xfrm>
          <a:prstGeom prst="rect">
            <a:avLst/>
          </a:prstGeom>
          <a:noFill/>
          <a:ln>
            <a:noFill/>
          </a:ln>
        </p:spPr>
        <p:txBody>
          <a:bodyPr wrap="none">
            <a:spAutoFit/>
          </a:bodyPr>
          <a:lstStyle/>
          <a:p>
            <a:pPr algn="ctr"/>
            <a:r>
              <a:rPr lang="zh-CN" altLang="zh-CN" sz="1400" b="1" dirty="0">
                <a:solidFill>
                  <a:srgbClr val="0000FF"/>
                </a:solidFill>
                <a:latin typeface="微软雅黑" panose="020B0503020204020204" charset="-122"/>
                <a:ea typeface="微软雅黑" panose="020B0503020204020204" charset="-122"/>
              </a:rPr>
              <a:t>电话机的不同连接方法</a:t>
            </a:r>
            <a:endParaRPr lang="zh-CN" altLang="en-US" sz="1400" b="1" dirty="0">
              <a:solidFill>
                <a:srgbClr val="0000FF"/>
              </a:solidFill>
              <a:latin typeface="微软雅黑" panose="020B0503020204020204" charset="-122"/>
              <a:ea typeface="微软雅黑" panose="020B0503020204020204" charset="-122"/>
            </a:endParaRPr>
          </a:p>
        </p:txBody>
      </p:sp>
      <p:cxnSp>
        <p:nvCxnSpPr>
          <p:cNvPr id="8" name="直接连接符 7"/>
          <p:cNvCxnSpPr/>
          <p:nvPr/>
        </p:nvCxnSpPr>
        <p:spPr>
          <a:xfrm>
            <a:off x="4645428" y="3047460"/>
            <a:ext cx="2452687"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90018" y="2274044"/>
            <a:ext cx="1035050" cy="6921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6794" y="2351088"/>
            <a:ext cx="941387" cy="6207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793662" y="3062926"/>
            <a:ext cx="454025" cy="111918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4834848" y="3170419"/>
            <a:ext cx="567936" cy="113543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08371" y="4378804"/>
            <a:ext cx="1316038" cy="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423405" y="2210775"/>
            <a:ext cx="601663" cy="191928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6066390" y="2351088"/>
            <a:ext cx="661988" cy="1919288"/>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4726163" y="3032674"/>
            <a:ext cx="2012950" cy="127317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471284" y="3022445"/>
            <a:ext cx="1819275" cy="12001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grpSp>
        <p:nvGrpSpPr>
          <p:cNvPr id="60436" name="组合 17"/>
          <p:cNvGrpSpPr/>
          <p:nvPr/>
        </p:nvGrpSpPr>
        <p:grpSpPr bwMode="auto">
          <a:xfrm>
            <a:off x="4476306" y="2032001"/>
            <a:ext cx="3138137" cy="2642338"/>
            <a:chOff x="2699792" y="2433478"/>
            <a:chExt cx="3602460" cy="2855140"/>
          </a:xfrm>
        </p:grpSpPr>
        <p:pic>
          <p:nvPicPr>
            <p:cNvPr id="60437" name="图片 1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64078" y="2433478"/>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8" name="图片 1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9792" y="3284984"/>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9" name="图片 2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80112" y="321297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0"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19872"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1" name="图片 2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4653136"/>
              <a:ext cx="722140" cy="63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250"/>
                                        <p:tgtEl>
                                          <p:spTgt spid="1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250"/>
                                        <p:tgtEl>
                                          <p:spTgt spid="15"/>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250"/>
                                        <p:tgtEl>
                                          <p:spTgt spid="1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250"/>
                                        <p:tgtEl>
                                          <p:spTgt spid="17"/>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250"/>
                                        <p:tgtEl>
                                          <p:spTgt spid="13"/>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矩形 3"/>
          <p:cNvSpPr>
            <a:spLocks noChangeArrowheads="1"/>
          </p:cNvSpPr>
          <p:nvPr/>
        </p:nvSpPr>
        <p:spPr bwMode="auto">
          <a:xfrm>
            <a:off x="497960" y="1958975"/>
            <a:ext cx="3382924" cy="220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spcBef>
                <a:spcPts val="600"/>
              </a:spcBef>
            </a:pPr>
            <a:r>
              <a:rPr lang="en-US" altLang="zh-CN" sz="2000" b="1" dirty="0">
                <a:solidFill>
                  <a:prstClr val="black"/>
                </a:solidFill>
                <a:latin typeface="微软雅黑" panose="020B0503020204020204" charset="-122"/>
                <a:ea typeface="微软雅黑" panose="020B0503020204020204" charset="-122"/>
              </a:rPr>
              <a:t>N </a:t>
            </a:r>
            <a:r>
              <a:rPr lang="zh-CN" altLang="en-US" sz="2000" b="1" dirty="0">
                <a:solidFill>
                  <a:prstClr val="black"/>
                </a:solidFill>
                <a:latin typeface="微软雅黑" panose="020B0503020204020204" charset="-122"/>
                <a:ea typeface="微软雅黑" panose="020B0503020204020204" charset="-122"/>
              </a:rPr>
              <a:t>部电话机两两直接相连，需 </a:t>
            </a:r>
            <a:r>
              <a:rPr lang="en-US" altLang="zh-CN" sz="2000" b="1" i="1" dirty="0">
                <a:solidFill>
                  <a:srgbClr val="0000FF"/>
                </a:solidFill>
                <a:latin typeface="微软雅黑" panose="020B0503020204020204" charset="-122"/>
                <a:ea typeface="微软雅黑" panose="020B0503020204020204" charset="-122"/>
              </a:rPr>
              <a:t>N</a:t>
            </a:r>
            <a:r>
              <a:rPr lang="en-US" altLang="zh-CN" sz="2000" b="1" dirty="0">
                <a:solidFill>
                  <a:srgbClr val="0000FF"/>
                </a:solidFill>
                <a:latin typeface="微软雅黑" panose="020B0503020204020204" charset="-122"/>
                <a:ea typeface="微软雅黑" panose="020B0503020204020204" charset="-122"/>
              </a:rPr>
              <a:t>(</a:t>
            </a:r>
            <a:r>
              <a:rPr lang="en-US" altLang="zh-CN" sz="2000" b="1" i="1" dirty="0">
                <a:solidFill>
                  <a:srgbClr val="0000FF"/>
                </a:solidFill>
                <a:latin typeface="微软雅黑" panose="020B0503020204020204" charset="-122"/>
                <a:ea typeface="微软雅黑" panose="020B0503020204020204" charset="-122"/>
              </a:rPr>
              <a:t>N</a:t>
            </a:r>
            <a:r>
              <a:rPr lang="en-US" altLang="zh-CN" sz="2000" b="1" dirty="0">
                <a:solidFill>
                  <a:srgbClr val="0000FF"/>
                </a:solidFill>
                <a:latin typeface="微软雅黑" panose="020B0503020204020204" charset="-122"/>
                <a:ea typeface="微软雅黑" panose="020B0503020204020204" charset="-122"/>
              </a:rPr>
              <a:t> –1)/2 </a:t>
            </a:r>
            <a:r>
              <a:rPr lang="zh-CN" altLang="en-US" sz="2000" b="1" dirty="0">
                <a:solidFill>
                  <a:prstClr val="black"/>
                </a:solidFill>
                <a:latin typeface="微软雅黑" panose="020B0503020204020204" charset="-122"/>
                <a:ea typeface="微软雅黑" panose="020B0503020204020204" charset="-122"/>
              </a:rPr>
              <a:t>对电线。这种直接连接方法所需要的电线对的数量与电话机数量的平方</a:t>
            </a:r>
            <a:r>
              <a:rPr lang="zh-CN" altLang="en-US" sz="2000" b="1" dirty="0">
                <a:solidFill>
                  <a:srgbClr val="0000FF"/>
                </a:solidFill>
                <a:latin typeface="微软雅黑" panose="020B0503020204020204" charset="-122"/>
                <a:ea typeface="微软雅黑" panose="020B0503020204020204" charset="-122"/>
              </a:rPr>
              <a:t>（</a:t>
            </a:r>
            <a:r>
              <a:rPr lang="en-US" altLang="zh-CN" sz="2000" b="1" i="1" dirty="0">
                <a:solidFill>
                  <a:srgbClr val="0000FF"/>
                </a:solidFill>
                <a:latin typeface="微软雅黑" panose="020B0503020204020204" charset="-122"/>
                <a:ea typeface="微软雅黑" panose="020B0503020204020204" charset="-122"/>
              </a:rPr>
              <a:t>N</a:t>
            </a:r>
            <a:r>
              <a:rPr lang="en-US" altLang="zh-CN" sz="2000" b="1" dirty="0">
                <a:solidFill>
                  <a:srgbClr val="0000FF"/>
                </a:solidFill>
                <a:latin typeface="微软雅黑" panose="020B0503020204020204" charset="-122"/>
                <a:ea typeface="微软雅黑" panose="020B0503020204020204" charset="-122"/>
              </a:rPr>
              <a:t> </a:t>
            </a:r>
            <a:r>
              <a:rPr lang="en-US" altLang="zh-CN" sz="2000" b="1" baseline="30000" dirty="0">
                <a:solidFill>
                  <a:srgbClr val="0000FF"/>
                </a:solidFill>
                <a:latin typeface="微软雅黑" panose="020B0503020204020204" charset="-122"/>
                <a:ea typeface="微软雅黑" panose="020B0503020204020204" charset="-122"/>
              </a:rPr>
              <a:t>2</a:t>
            </a:r>
            <a:r>
              <a:rPr lang="zh-CN" altLang="en-US" sz="2000" b="1" dirty="0">
                <a:solidFill>
                  <a:srgbClr val="0000FF"/>
                </a:solidFill>
                <a:latin typeface="微软雅黑" panose="020B0503020204020204" charset="-122"/>
                <a:ea typeface="微软雅黑" panose="020B0503020204020204" charset="-122"/>
              </a:rPr>
              <a:t>）</a:t>
            </a:r>
            <a:r>
              <a:rPr lang="zh-CN" altLang="en-US" sz="2000" b="1" dirty="0">
                <a:solidFill>
                  <a:prstClr val="black"/>
                </a:solidFill>
                <a:latin typeface="微软雅黑" panose="020B0503020204020204" charset="-122"/>
                <a:ea typeface="微软雅黑" panose="020B0503020204020204" charset="-122"/>
              </a:rPr>
              <a:t>成正比。</a:t>
            </a:r>
            <a:endParaRPr lang="en-US" altLang="zh-CN" sz="2000" b="1" dirty="0">
              <a:solidFill>
                <a:prstClr val="black"/>
              </a:solidFill>
              <a:latin typeface="微软雅黑" panose="020B0503020204020204" charset="-122"/>
              <a:ea typeface="微软雅黑" panose="020B0503020204020204" charset="-122"/>
            </a:endParaRPr>
          </a:p>
        </p:txBody>
      </p:sp>
      <p:sp>
        <p:nvSpPr>
          <p:cNvPr id="5" name="圆角矩形 4"/>
          <p:cNvSpPr/>
          <p:nvPr/>
        </p:nvSpPr>
        <p:spPr>
          <a:xfrm>
            <a:off x="4093535" y="1953887"/>
            <a:ext cx="4538281" cy="3190019"/>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61448" name="组合 23"/>
          <p:cNvGrpSpPr/>
          <p:nvPr/>
        </p:nvGrpSpPr>
        <p:grpSpPr bwMode="auto">
          <a:xfrm>
            <a:off x="4489906" y="1978025"/>
            <a:ext cx="3757613" cy="3144838"/>
            <a:chOff x="2607464" y="2947482"/>
            <a:chExt cx="3757622" cy="3145044"/>
          </a:xfrm>
        </p:grpSpPr>
        <p:cxnSp>
          <p:nvCxnSpPr>
            <p:cNvPr id="25" name="直接连接符 24"/>
            <p:cNvCxnSpPr/>
            <p:nvPr/>
          </p:nvCxnSpPr>
          <p:spPr>
            <a:xfrm>
              <a:off x="3594891" y="5320950"/>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09090" y="4520798"/>
              <a:ext cx="3197233"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94891" y="3693656"/>
              <a:ext cx="1866904" cy="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15529"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76084" y="3723821"/>
              <a:ext cx="0" cy="159713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31519" y="3188798"/>
              <a:ext cx="0" cy="260208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686967" y="3188798"/>
              <a:ext cx="649290" cy="427066"/>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4623594" y="5400331"/>
              <a:ext cx="741365" cy="42230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623594" y="3174510"/>
              <a:ext cx="852490" cy="441354"/>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2909090" y="3693656"/>
              <a:ext cx="576264" cy="79539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2894803" y="4557312"/>
              <a:ext cx="517526" cy="720772"/>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3525041" y="5400331"/>
              <a:ext cx="884240" cy="46516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5560221" y="3765099"/>
              <a:ext cx="628652" cy="76522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560221" y="4557312"/>
              <a:ext cx="546101" cy="72394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3615529" y="3693656"/>
              <a:ext cx="1846266" cy="162411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615529" y="3765099"/>
              <a:ext cx="1758954" cy="1516161"/>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2894803" y="4485871"/>
              <a:ext cx="2479681" cy="79538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3686967" y="3693656"/>
              <a:ext cx="2287593" cy="86842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3615529" y="3261828"/>
              <a:ext cx="792164" cy="201625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4550569" y="3188798"/>
              <a:ext cx="911227" cy="21289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615529" y="4549375"/>
              <a:ext cx="2490793" cy="728710"/>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2986878" y="3693656"/>
              <a:ext cx="2500318" cy="83666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552157" y="3723821"/>
              <a:ext cx="909639" cy="2057535"/>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3615529" y="3693656"/>
              <a:ext cx="871539" cy="20559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623594" y="4485871"/>
              <a:ext cx="1482729" cy="1263733"/>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986878" y="4504922"/>
              <a:ext cx="1565279" cy="1285959"/>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967828" y="3261828"/>
              <a:ext cx="1368428" cy="1300248"/>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4552157" y="3188798"/>
              <a:ext cx="1422403" cy="1360577"/>
            </a:xfrm>
            <a:prstGeom prst="line">
              <a:avLst/>
            </a:prstGeom>
            <a:ln w="19050">
              <a:solidFill>
                <a:srgbClr val="99FF99"/>
              </a:solidFill>
            </a:ln>
          </p:spPr>
          <p:style>
            <a:lnRef idx="1">
              <a:schemeClr val="accent1"/>
            </a:lnRef>
            <a:fillRef idx="0">
              <a:schemeClr val="accent1"/>
            </a:fillRef>
            <a:effectRef idx="0">
              <a:schemeClr val="accent1"/>
            </a:effectRef>
            <a:fontRef idx="minor">
              <a:schemeClr val="tx1"/>
            </a:fontRef>
          </p:style>
        </p:cxnSp>
        <p:pic>
          <p:nvPicPr>
            <p:cNvPr id="61477" name="图片 5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4880"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8" name="图片 5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2416" y="3496528"/>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9" name="组合 54"/>
            <p:cNvGrpSpPr/>
            <p:nvPr/>
          </p:nvGrpSpPr>
          <p:grpSpPr bwMode="auto">
            <a:xfrm>
              <a:off x="2607464" y="4292409"/>
              <a:ext cx="3757622" cy="455190"/>
              <a:chOff x="2627784" y="4149080"/>
              <a:chExt cx="3757622" cy="455190"/>
            </a:xfrm>
          </p:grpSpPr>
          <p:pic>
            <p:nvPicPr>
              <p:cNvPr id="61485" name="图片 6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814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6" name="图片 6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7784" y="414908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480" name="图片 5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4880"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1" name="图片 5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2416" y="509264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2" name="组合 57"/>
            <p:cNvGrpSpPr/>
            <p:nvPr/>
          </p:nvGrpSpPr>
          <p:grpSpPr bwMode="auto">
            <a:xfrm>
              <a:off x="4227644" y="2947482"/>
              <a:ext cx="517262" cy="3145044"/>
              <a:chOff x="4311758" y="2755370"/>
              <a:chExt cx="517262" cy="3145044"/>
            </a:xfrm>
          </p:grpSpPr>
          <p:pic>
            <p:nvPicPr>
              <p:cNvPr id="61483" name="图片 5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1758" y="2755370"/>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4" name="图片 5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11758" y="5445224"/>
                <a:ext cx="517262" cy="45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3" name="AutoShape 5"/>
          <p:cNvSpPr>
            <a:spLocks noChangeArrowheads="1"/>
          </p:cNvSpPr>
          <p:nvPr/>
        </p:nvSpPr>
        <p:spPr bwMode="auto">
          <a:xfrm>
            <a:off x="497960" y="1558925"/>
            <a:ext cx="8133856" cy="309563"/>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54" name="矩形 2"/>
          <p:cNvSpPr>
            <a:spLocks noChangeArrowheads="1"/>
          </p:cNvSpPr>
          <p:nvPr/>
        </p:nvSpPr>
        <p:spPr bwMode="auto">
          <a:xfrm>
            <a:off x="615950" y="1517206"/>
            <a:ext cx="2773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prstClr val="black"/>
                </a:solidFill>
                <a:latin typeface="微软雅黑" panose="020B0503020204020204" charset="-122"/>
                <a:ea typeface="微软雅黑" panose="020B0503020204020204" charset="-122"/>
              </a:rPr>
              <a:t>1. </a:t>
            </a:r>
            <a:r>
              <a:rPr lang="zh-CN" altLang="en-US" sz="2000" b="1" dirty="0">
                <a:solidFill>
                  <a:prstClr val="black"/>
                </a:solidFill>
                <a:latin typeface="微软雅黑" panose="020B0503020204020204" charset="-122"/>
                <a:ea typeface="微软雅黑" panose="020B0503020204020204" charset="-122"/>
              </a:rPr>
              <a:t>电路交换的主要特点</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5"/>
          <p:cNvSpPr>
            <a:spLocks noChangeArrowheads="1"/>
          </p:cNvSpPr>
          <p:nvPr/>
        </p:nvSpPr>
        <p:spPr bwMode="auto">
          <a:xfrm>
            <a:off x="497960" y="1480185"/>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62467" name="Rectangle 6"/>
          <p:cNvSpPr>
            <a:spLocks noChangeArrowheads="1"/>
          </p:cNvSpPr>
          <p:nvPr/>
        </p:nvSpPr>
        <p:spPr bwMode="auto">
          <a:xfrm>
            <a:off x="3836829" y="1453198"/>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prstClr val="white"/>
                </a:solidFill>
                <a:ea typeface="微软雅黑" panose="020B0503020204020204" charset="-122"/>
              </a:rPr>
              <a:t>使用交换机</a:t>
            </a:r>
            <a:endParaRPr lang="zh-CN" altLang="en-US" sz="2000" b="1" dirty="0">
              <a:solidFill>
                <a:prstClr val="white"/>
              </a:solidFill>
              <a:ea typeface="微软雅黑" panose="020B0503020204020204" charset="-122"/>
            </a:endParaRPr>
          </a:p>
        </p:txBody>
      </p:sp>
      <p:sp>
        <p:nvSpPr>
          <p:cNvPr id="62468" name="Rectangle 68"/>
          <p:cNvSpPr>
            <a:spLocks noChangeArrowheads="1"/>
          </p:cNvSpPr>
          <p:nvPr/>
        </p:nvSpPr>
        <p:spPr bwMode="auto">
          <a:xfrm>
            <a:off x="497960" y="1835785"/>
            <a:ext cx="7768153"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pPr>
            <a:r>
              <a:rPr lang="zh-CN" altLang="en-US" sz="2000" b="1" dirty="0">
                <a:solidFill>
                  <a:prstClr val="black"/>
                </a:solidFill>
                <a:latin typeface="微软雅黑" panose="020B0503020204020204" charset="-122"/>
                <a:ea typeface="微软雅黑" panose="020B0503020204020204" charset="-122"/>
              </a:rPr>
              <a:t>当电话机的数量增多时，就要使用</a:t>
            </a:r>
            <a:r>
              <a:rPr lang="zh-CN" altLang="en-US" sz="2000" b="1" dirty="0">
                <a:solidFill>
                  <a:srgbClr val="0000FF"/>
                </a:solidFill>
                <a:latin typeface="微软雅黑" panose="020B0503020204020204" charset="-122"/>
                <a:ea typeface="微软雅黑" panose="020B0503020204020204" charset="-122"/>
              </a:rPr>
              <a:t>交换机来</a:t>
            </a:r>
            <a:r>
              <a:rPr lang="zh-CN" altLang="en-US" sz="2000" b="1" dirty="0">
                <a:solidFill>
                  <a:prstClr val="black"/>
                </a:solidFill>
                <a:latin typeface="微软雅黑" panose="020B0503020204020204" charset="-122"/>
                <a:ea typeface="微软雅黑" panose="020B0503020204020204" charset="-122"/>
              </a:rPr>
              <a:t>完成全网的交换任务。</a:t>
            </a:r>
            <a:endParaRPr lang="en-US" altLang="zh-CN" sz="2000" b="1" dirty="0">
              <a:solidFill>
                <a:prstClr val="black"/>
              </a:solidFill>
              <a:latin typeface="微软雅黑" panose="020B0503020204020204" charset="-122"/>
              <a:ea typeface="微软雅黑" panose="020B0503020204020204" charset="-122"/>
            </a:endParaRPr>
          </a:p>
        </p:txBody>
      </p:sp>
      <p:sp>
        <p:nvSpPr>
          <p:cNvPr id="5" name="圆角矩形 4"/>
          <p:cNvSpPr/>
          <p:nvPr/>
        </p:nvSpPr>
        <p:spPr>
          <a:xfrm>
            <a:off x="497960" y="2300990"/>
            <a:ext cx="5154513" cy="2881177"/>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6" name="直接连接符 5"/>
          <p:cNvCxnSpPr/>
          <p:nvPr/>
        </p:nvCxnSpPr>
        <p:spPr>
          <a:xfrm>
            <a:off x="2135719" y="2813387"/>
            <a:ext cx="688975" cy="6064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26106" y="3419812"/>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934106" y="3665875"/>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824694" y="3750012"/>
            <a:ext cx="233362" cy="9080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340631" y="3726200"/>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4" idx="1"/>
          </p:cNvCxnSpPr>
          <p:nvPr/>
        </p:nvCxnSpPr>
        <p:spPr>
          <a:xfrm flipV="1">
            <a:off x="2980269" y="2573675"/>
            <a:ext cx="131762" cy="8064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435881" y="2697500"/>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4" idx="5"/>
          </p:cNvCxnSpPr>
          <p:nvPr/>
        </p:nvCxnSpPr>
        <p:spPr>
          <a:xfrm flipV="1">
            <a:off x="3567644" y="3294400"/>
            <a:ext cx="993775" cy="1619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56644" y="3842087"/>
            <a:ext cx="346075" cy="0"/>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62481" name="图片 1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7344" y="3243600"/>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2"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0256" y="4080212"/>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3" name="图片 1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84981" y="4429462"/>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4" name="图片 1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8469" y="3991312"/>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5" name="图片 1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16631" y="2532400"/>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图片 1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24694" y="2357775"/>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图片 2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59731" y="2470487"/>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8"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5994" y="3056275"/>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22"/>
          <p:cNvGrpSpPr/>
          <p:nvPr/>
        </p:nvGrpSpPr>
        <p:grpSpPr>
          <a:xfrm>
            <a:off x="2547351" y="3226479"/>
            <a:ext cx="1020162" cy="614353"/>
            <a:chOff x="2495198" y="3865333"/>
            <a:chExt cx="1020162" cy="614353"/>
          </a:xfrm>
          <a:solidFill>
            <a:srgbClr val="0000FF"/>
          </a:solidFill>
        </p:grpSpPr>
        <p:sp>
          <p:nvSpPr>
            <p:cNvPr id="24" name="立方体 23"/>
            <p:cNvSpPr/>
            <p:nvPr/>
          </p:nvSpPr>
          <p:spPr>
            <a:xfrm>
              <a:off x="2495198" y="3865333"/>
              <a:ext cx="1020162" cy="614353"/>
            </a:xfrm>
            <a:prstGeom prst="cub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 name="矩形 24"/>
            <p:cNvSpPr/>
            <p:nvPr/>
          </p:nvSpPr>
          <p:spPr>
            <a:xfrm>
              <a:off x="2596993" y="4082725"/>
              <a:ext cx="716280" cy="306705"/>
            </a:xfrm>
            <a:prstGeom prst="rect">
              <a:avLst/>
            </a:prstGeom>
            <a:grpFill/>
            <a:ln>
              <a:noFill/>
            </a:ln>
          </p:spPr>
          <p:txBody>
            <a:bodyPr wrap="none">
              <a:spAutoFit/>
            </a:bodyPr>
            <a:lstStyle/>
            <a:p>
              <a:pPr algn="ctr" fontAlgn="auto">
                <a:spcBef>
                  <a:spcPts val="0"/>
                </a:spcBef>
                <a:spcAft>
                  <a:spcPts val="0"/>
                </a:spcAft>
                <a:defRPr/>
              </a:pPr>
              <a:r>
                <a:rPr kumimoji="1" lang="zh-CN" altLang="en-US" sz="1400" b="1" dirty="0">
                  <a:solidFill>
                    <a:prstClr val="white"/>
                  </a:solidFill>
                  <a:latin typeface="微软雅黑" panose="020B0503020204020204" charset="-122"/>
                  <a:ea typeface="微软雅黑" panose="020B0503020204020204" charset="-122"/>
                </a:rPr>
                <a:t>交换机</a:t>
              </a:r>
              <a:endParaRPr kumimoji="1" lang="zh-CN" altLang="en-US" sz="1400" b="1" dirty="0">
                <a:solidFill>
                  <a:prstClr val="white"/>
                </a:solidFill>
                <a:latin typeface="微软雅黑" panose="020B0503020204020204" charset="-122"/>
                <a:ea typeface="微软雅黑" panose="020B0503020204020204" charset="-122"/>
              </a:endParaRPr>
            </a:p>
          </p:txBody>
        </p:sp>
      </p:grpSp>
      <p:grpSp>
        <p:nvGrpSpPr>
          <p:cNvPr id="62490" name="组合 25"/>
          <p:cNvGrpSpPr/>
          <p:nvPr/>
        </p:nvGrpSpPr>
        <p:grpSpPr bwMode="auto">
          <a:xfrm>
            <a:off x="5830888" y="2300923"/>
            <a:ext cx="2800928" cy="2881312"/>
            <a:chOff x="5342542" y="2445543"/>
            <a:chExt cx="2801549" cy="2881177"/>
          </a:xfrm>
        </p:grpSpPr>
        <p:sp>
          <p:nvSpPr>
            <p:cNvPr id="27" name="对角圆角矩形 26"/>
            <p:cNvSpPr/>
            <p:nvPr/>
          </p:nvSpPr>
          <p:spPr>
            <a:xfrm>
              <a:off x="5342542" y="2445543"/>
              <a:ext cx="2801549" cy="288117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2496" name="矩形 27"/>
            <p:cNvSpPr>
              <a:spLocks noChangeArrowheads="1"/>
            </p:cNvSpPr>
            <p:nvPr/>
          </p:nvSpPr>
          <p:spPr bwMode="auto">
            <a:xfrm>
              <a:off x="5446975" y="2893228"/>
              <a:ext cx="2669798" cy="193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300"/>
                </a:lnSpc>
                <a:spcBef>
                  <a:spcPts val="600"/>
                </a:spcBef>
              </a:pPr>
              <a:r>
                <a:rPr lang="zh-CN" altLang="zh-CN" sz="1600" b="1" dirty="0">
                  <a:solidFill>
                    <a:prstClr val="white"/>
                  </a:solidFill>
                  <a:latin typeface="微软雅黑" panose="020B0503020204020204" charset="-122"/>
                  <a:ea typeface="微软雅黑" panose="020B0503020204020204" charset="-122"/>
                </a:rPr>
                <a:t>每一部电话都</a:t>
              </a:r>
              <a:r>
                <a:rPr lang="zh-CN" altLang="en-US" sz="1600" b="1" dirty="0">
                  <a:solidFill>
                    <a:prstClr val="white"/>
                  </a:solidFill>
                  <a:latin typeface="微软雅黑" panose="020B0503020204020204" charset="-122"/>
                  <a:ea typeface="微软雅黑" panose="020B0503020204020204" charset="-122"/>
                </a:rPr>
                <a:t>直接</a:t>
              </a:r>
              <a:r>
                <a:rPr lang="zh-CN" altLang="zh-CN" sz="1600" b="1" dirty="0">
                  <a:solidFill>
                    <a:prstClr val="white"/>
                  </a:solidFill>
                  <a:latin typeface="微软雅黑" panose="020B0503020204020204" charset="-122"/>
                  <a:ea typeface="微软雅黑" panose="020B0503020204020204" charset="-122"/>
                </a:rPr>
                <a:t>连接到交换机上，而交换机使用交换的方法，让电话用户彼此之间可以很方便地通信。</a:t>
              </a:r>
              <a:r>
                <a:rPr lang="zh-CN" altLang="en-US" sz="1600" b="1" dirty="0">
                  <a:solidFill>
                    <a:prstClr val="white"/>
                  </a:solidFill>
                  <a:latin typeface="微软雅黑" panose="020B0503020204020204" charset="-122"/>
                  <a:ea typeface="微软雅黑" panose="020B0503020204020204" charset="-122"/>
                </a:rPr>
                <a:t> </a:t>
              </a:r>
              <a:endParaRPr lang="en-US" altLang="zh-CN" sz="1600" b="1" dirty="0">
                <a:solidFill>
                  <a:prstClr val="white"/>
                </a:solidFill>
                <a:latin typeface="微软雅黑" panose="020B0503020204020204" charset="-122"/>
                <a:ea typeface="微软雅黑" panose="020B0503020204020204" charset="-122"/>
              </a:endParaRPr>
            </a:p>
            <a:p>
              <a:pPr>
                <a:lnSpc>
                  <a:spcPts val="2300"/>
                </a:lnSpc>
                <a:spcBef>
                  <a:spcPts val="600"/>
                </a:spcBef>
              </a:pPr>
              <a:r>
                <a:rPr lang="zh-CN" altLang="en-US" sz="1600" b="1" dirty="0">
                  <a:solidFill>
                    <a:prstClr val="white"/>
                  </a:solidFill>
                  <a:latin typeface="微软雅黑" panose="020B0503020204020204" charset="-122"/>
                  <a:ea typeface="微软雅黑" panose="020B0503020204020204" charset="-122"/>
                </a:rPr>
                <a:t>所采用的</a:t>
              </a:r>
              <a:r>
                <a:rPr lang="zh-CN" altLang="zh-CN" sz="1600" b="1" dirty="0">
                  <a:solidFill>
                    <a:prstClr val="white"/>
                  </a:solidFill>
                  <a:latin typeface="微软雅黑" panose="020B0503020204020204" charset="-122"/>
                  <a:ea typeface="微软雅黑" panose="020B0503020204020204" charset="-122"/>
                </a:rPr>
                <a:t>交换方式</a:t>
              </a:r>
              <a:r>
                <a:rPr lang="zh-CN" altLang="en-US" sz="1600" b="1" dirty="0">
                  <a:solidFill>
                    <a:prstClr val="white"/>
                  </a:solidFill>
                  <a:latin typeface="微软雅黑" panose="020B0503020204020204" charset="-122"/>
                  <a:ea typeface="微软雅黑" panose="020B0503020204020204" charset="-122"/>
                </a:rPr>
                <a:t>就</a:t>
              </a:r>
              <a:r>
                <a:rPr lang="zh-CN" altLang="zh-CN" sz="1600" b="1" dirty="0">
                  <a:solidFill>
                    <a:prstClr val="white"/>
                  </a:solidFill>
                  <a:latin typeface="微软雅黑" panose="020B0503020204020204" charset="-122"/>
                  <a:ea typeface="微软雅黑" panose="020B0503020204020204" charset="-122"/>
                </a:rPr>
                <a:t>是</a:t>
              </a:r>
              <a:r>
                <a:rPr lang="zh-CN" altLang="zh-CN" sz="1600" b="1" dirty="0">
                  <a:solidFill>
                    <a:prstClr val="black"/>
                  </a:solidFill>
                  <a:latin typeface="微软雅黑" panose="020B0503020204020204" charset="-122"/>
                  <a:ea typeface="微软雅黑" panose="020B0503020204020204" charset="-122"/>
                </a:rPr>
                <a:t>电路交换</a:t>
              </a:r>
              <a:r>
                <a:rPr lang="en-US" altLang="zh-CN" sz="1600" b="1" dirty="0">
                  <a:solidFill>
                    <a:prstClr val="black"/>
                  </a:solidFill>
                  <a:latin typeface="微软雅黑" panose="020B0503020204020204" charset="-122"/>
                  <a:ea typeface="微软雅黑" panose="020B0503020204020204" charset="-122"/>
                </a:rPr>
                <a:t> (circuit switching)</a:t>
              </a:r>
              <a:r>
                <a:rPr lang="zh-CN" altLang="en-US" sz="1600" b="1" dirty="0">
                  <a:solidFill>
                    <a:prstClr val="black"/>
                  </a:solidFill>
                  <a:latin typeface="微软雅黑" panose="020B0503020204020204" charset="-122"/>
                  <a:ea typeface="微软雅黑" panose="020B0503020204020204" charset="-122"/>
                </a:rPr>
                <a:t>。</a:t>
              </a:r>
              <a:endParaRPr lang="zh-CN" altLang="en-US" sz="1600" b="1" dirty="0">
                <a:solidFill>
                  <a:prstClr val="black"/>
                </a:solidFill>
                <a:latin typeface="微软雅黑" panose="020B0503020204020204" charset="-122"/>
                <a:ea typeface="微软雅黑" panose="020B0503020204020204" charset="-122"/>
              </a:endParaRPr>
            </a:p>
          </p:txBody>
        </p:sp>
      </p:grpSp>
      <p:sp>
        <p:nvSpPr>
          <p:cNvPr id="62491" name="矩形 29"/>
          <p:cNvSpPr>
            <a:spLocks noChangeArrowheads="1"/>
          </p:cNvSpPr>
          <p:nvPr/>
        </p:nvSpPr>
        <p:spPr bwMode="auto">
          <a:xfrm>
            <a:off x="1877762" y="4842221"/>
            <a:ext cx="245491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sz="1400" b="1" dirty="0">
                <a:solidFill>
                  <a:srgbClr val="368AD6"/>
                </a:solidFill>
                <a:ea typeface="黑体" panose="02010609060101010101" pitchFamily="49" charset="-122"/>
              </a:rPr>
              <a:t> </a:t>
            </a:r>
            <a:r>
              <a:rPr lang="en-US" altLang="zh-CN" sz="1400" b="1" dirty="0">
                <a:solidFill>
                  <a:prstClr val="white"/>
                </a:solidFill>
                <a:ea typeface="微软雅黑" panose="020B0503020204020204" charset="-122"/>
              </a:rPr>
              <a:t>(c) </a:t>
            </a:r>
            <a:r>
              <a:rPr lang="zh-CN" altLang="en-US" sz="1400" b="1" dirty="0">
                <a:solidFill>
                  <a:prstClr val="white"/>
                </a:solidFill>
                <a:ea typeface="微软雅黑" panose="020B0503020204020204" charset="-122"/>
              </a:rPr>
              <a:t>用交换机连接许多</a:t>
            </a:r>
            <a:r>
              <a:rPr lang="zh-CN" altLang="zh-CN" sz="1400" b="1" dirty="0">
                <a:solidFill>
                  <a:prstClr val="white"/>
                </a:solidFill>
                <a:ea typeface="微软雅黑" panose="020B0503020204020204" charset="-122"/>
              </a:rPr>
              <a:t>部电话</a:t>
            </a:r>
            <a:endParaRPr lang="zh-CN" altLang="en-US" sz="1400" b="1" dirty="0">
              <a:solidFill>
                <a:prstClr val="white"/>
              </a:solidFill>
              <a:ea typeface="微软雅黑" panose="020B0503020204020204" charset="-122"/>
            </a:endParaRPr>
          </a:p>
        </p:txBody>
      </p:sp>
      <p:sp>
        <p:nvSpPr>
          <p:cNvPr id="62492" name="矩形 30"/>
          <p:cNvSpPr>
            <a:spLocks noChangeArrowheads="1"/>
          </p:cNvSpPr>
          <p:nvPr/>
        </p:nvSpPr>
        <p:spPr bwMode="auto">
          <a:xfrm>
            <a:off x="2166352" y="5192728"/>
            <a:ext cx="1960880" cy="306705"/>
          </a:xfrm>
          <a:prstGeom prst="rect">
            <a:avLst/>
          </a:prstGeom>
          <a:noFill/>
          <a:ln>
            <a:noFill/>
          </a:ln>
        </p:spPr>
        <p:txBody>
          <a:bodyPr wrap="none">
            <a:spAutoFit/>
          </a:bodyPr>
          <a:lstStyle/>
          <a:p>
            <a:pPr algn="ctr"/>
            <a:r>
              <a:rPr lang="zh-CN" altLang="zh-CN" sz="1400" b="1" dirty="0">
                <a:solidFill>
                  <a:srgbClr val="0000FF"/>
                </a:solidFill>
                <a:latin typeface="微软雅黑" panose="020B0503020204020204" charset="-122"/>
                <a:ea typeface="微软雅黑" panose="020B0503020204020204" charset="-122"/>
              </a:rPr>
              <a:t>电话机的不同连接方法</a:t>
            </a:r>
            <a:endParaRPr lang="zh-CN" altLang="en-US" sz="14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50"/>
                                        <p:tgtEl>
                                          <p:spTgt spid="13"/>
                                        </p:tgtEl>
                                      </p:cBhvr>
                                    </p:animEffect>
                                  </p:childTnLst>
                                </p:cTn>
                              </p:par>
                            </p:childTnLst>
                          </p:cTn>
                        </p:par>
                        <p:par>
                          <p:cTn id="8" fill="hold">
                            <p:stCondLst>
                              <p:cond delay="750"/>
                            </p:stCondLst>
                            <p:childTnLst>
                              <p:par>
                                <p:cTn id="9" presetID="22" presetClass="entr" presetSubtype="4" fill="hold"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250"/>
                                        <p:tgtEl>
                                          <p:spTgt spid="12"/>
                                        </p:tgtEl>
                                      </p:cBhvr>
                                    </p:animEffect>
                                  </p:childTnLst>
                                </p:cTn>
                              </p:par>
                            </p:childTnLst>
                          </p:cTn>
                        </p:par>
                        <p:par>
                          <p:cTn id="12" fill="hold">
                            <p:stCondLst>
                              <p:cond delay="1500"/>
                            </p:stCondLst>
                            <p:childTnLst>
                              <p:par>
                                <p:cTn id="13" presetID="22" presetClass="entr" presetSubtype="4" fill="hold"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250"/>
                                        <p:tgtEl>
                                          <p:spTgt spid="11"/>
                                        </p:tgtEl>
                                      </p:cBhvr>
                                    </p:animEffect>
                                  </p:childTnLst>
                                </p:cTn>
                              </p:par>
                            </p:childTnLst>
                          </p:cTn>
                        </p:par>
                        <p:par>
                          <p:cTn id="16" fill="hold">
                            <p:stCondLst>
                              <p:cond delay="2250"/>
                            </p:stCondLst>
                            <p:childTnLst>
                              <p:par>
                                <p:cTn id="17" presetID="22" presetClass="entr" presetSubtype="2" fill="hold"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250"/>
                                        <p:tgtEl>
                                          <p:spTgt spid="6"/>
                                        </p:tgtEl>
                                      </p:cBhvr>
                                    </p:animEffect>
                                  </p:childTnLst>
                                </p:cTn>
                              </p:par>
                            </p:childTnLst>
                          </p:cTn>
                        </p:par>
                        <p:par>
                          <p:cTn id="20" fill="hold">
                            <p:stCondLst>
                              <p:cond delay="3000"/>
                            </p:stCondLst>
                            <p:childTnLst>
                              <p:par>
                                <p:cTn id="21" presetID="22" presetClass="entr" presetSubtype="2" fill="hold"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250"/>
                                        <p:tgtEl>
                                          <p:spTgt spid="7"/>
                                        </p:tgtEl>
                                      </p:cBhvr>
                                    </p:animEffect>
                                  </p:childTnLst>
                                </p:cTn>
                              </p:par>
                            </p:childTnLst>
                          </p:cTn>
                        </p:par>
                        <p:par>
                          <p:cTn id="24" fill="hold">
                            <p:stCondLst>
                              <p:cond delay="3750"/>
                            </p:stCondLst>
                            <p:childTnLst>
                              <p:par>
                                <p:cTn id="25" presetID="22" presetClass="entr" presetSubtype="2" fill="hold"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250"/>
                                        <p:tgtEl>
                                          <p:spTgt spid="8"/>
                                        </p:tgtEl>
                                      </p:cBhvr>
                                    </p:animEffect>
                                  </p:childTnLst>
                                </p:cTn>
                              </p:par>
                            </p:childTnLst>
                          </p:cTn>
                        </p:par>
                        <p:par>
                          <p:cTn id="28" fill="hold">
                            <p:stCondLst>
                              <p:cond delay="4500"/>
                            </p:stCondLst>
                            <p:childTnLst>
                              <p:par>
                                <p:cTn id="29" presetID="22" presetClass="entr" presetSubtype="1" fill="hold" nodeType="afterEffect">
                                  <p:stCondLst>
                                    <p:cond delay="25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par>
                          <p:cTn id="32" fill="hold">
                            <p:stCondLst>
                              <p:cond delay="5250"/>
                            </p:stCondLst>
                            <p:childTnLst>
                              <p:par>
                                <p:cTn id="33" presetID="22" presetClass="entr" presetSubtype="1" fill="hold"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5"/>
          <p:cNvSpPr>
            <a:spLocks noChangeArrowheads="1"/>
          </p:cNvSpPr>
          <p:nvPr/>
        </p:nvSpPr>
        <p:spPr bwMode="auto">
          <a:xfrm>
            <a:off x="505072" y="1646416"/>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3491" name="Rectangle 6"/>
          <p:cNvSpPr>
            <a:spLocks noChangeArrowheads="1"/>
          </p:cNvSpPr>
          <p:nvPr/>
        </p:nvSpPr>
        <p:spPr bwMode="auto">
          <a:xfrm>
            <a:off x="3601117" y="1619428"/>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“交换”的含义</a:t>
            </a:r>
            <a:endParaRPr lang="zh-CN" altLang="en-US" sz="2000" b="1" dirty="0">
              <a:solidFill>
                <a:schemeClr val="bg1"/>
              </a:solidFill>
              <a:ea typeface="微软雅黑" panose="020B0503020204020204" charset="-122"/>
            </a:endParaRPr>
          </a:p>
        </p:txBody>
      </p:sp>
      <p:sp>
        <p:nvSpPr>
          <p:cNvPr id="63492" name="Rectangle 68"/>
          <p:cNvSpPr>
            <a:spLocks noChangeArrowheads="1"/>
          </p:cNvSpPr>
          <p:nvPr/>
        </p:nvSpPr>
        <p:spPr bwMode="auto">
          <a:xfrm>
            <a:off x="505072" y="2002016"/>
            <a:ext cx="3827777"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a:t>
            </a:r>
            <a:r>
              <a:rPr lang="zh-CN" altLang="en-US" sz="2000" b="1" dirty="0" smtClean="0">
                <a:solidFill>
                  <a:srgbClr val="0000FF"/>
                </a:solidFill>
                <a:latin typeface="微软雅黑" panose="020B0503020204020204" charset="-122"/>
                <a:ea typeface="微软雅黑" panose="020B0503020204020204" charset="-122"/>
              </a:rPr>
              <a:t>交换</a:t>
            </a:r>
            <a:r>
              <a:rPr lang="zh-CN" altLang="en-US" sz="2000" b="1" dirty="0" smtClean="0">
                <a:latin typeface="微软雅黑" panose="020B0503020204020204" charset="-122"/>
                <a:ea typeface="微软雅黑" panose="020B0503020204020204" charset="-122"/>
              </a:rPr>
              <a:t>”</a:t>
            </a:r>
            <a:r>
              <a:rPr lang="en-US" altLang="zh-CN" sz="2000" b="1" dirty="0" smtClean="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switching)</a:t>
            </a:r>
            <a:r>
              <a:rPr lang="zh-CN" altLang="en-US" sz="2000" b="1" dirty="0">
                <a:latin typeface="微软雅黑" panose="020B0503020204020204" charset="-122"/>
                <a:ea typeface="微软雅黑" panose="020B0503020204020204" charset="-122"/>
              </a:rPr>
              <a:t>的含义就是</a:t>
            </a:r>
            <a:r>
              <a:rPr lang="zh-CN" altLang="en-US" sz="2000" b="1" dirty="0">
                <a:solidFill>
                  <a:srgbClr val="0000FF"/>
                </a:solidFill>
                <a:latin typeface="微软雅黑" panose="020B0503020204020204" charset="-122"/>
                <a:ea typeface="微软雅黑" panose="020B0503020204020204" charset="-122"/>
              </a:rPr>
              <a:t>转接</a:t>
            </a:r>
            <a:r>
              <a:rPr lang="zh-CN" altLang="en-US" sz="2000" b="1" dirty="0">
                <a:solidFill>
                  <a:srgbClr val="FF0000"/>
                </a:solidFill>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把一条电话线转接到另一条电话线，使它们连通起来。</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从通信资源的分配角度来看，“交换”就是按照某种方式</a:t>
            </a:r>
            <a:r>
              <a:rPr lang="zh-CN" altLang="en-US" sz="2000" b="1" dirty="0">
                <a:solidFill>
                  <a:srgbClr val="0000FF"/>
                </a:solidFill>
                <a:latin typeface="微软雅黑" panose="020B0503020204020204" charset="-122"/>
                <a:ea typeface="微软雅黑" panose="020B0503020204020204" charset="-122"/>
              </a:rPr>
              <a:t>动态地分配</a:t>
            </a:r>
            <a:r>
              <a:rPr lang="zh-CN" altLang="en-US" sz="2000" b="1" dirty="0">
                <a:latin typeface="微软雅黑" panose="020B0503020204020204" charset="-122"/>
                <a:ea typeface="微软雅黑" panose="020B0503020204020204" charset="-122"/>
              </a:rPr>
              <a:t>传输线路的资源</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p:txBody>
      </p:sp>
      <p:sp>
        <p:nvSpPr>
          <p:cNvPr id="45" name="圆角矩形 44"/>
          <p:cNvSpPr/>
          <p:nvPr/>
        </p:nvSpPr>
        <p:spPr>
          <a:xfrm>
            <a:off x="4515445" y="2348787"/>
            <a:ext cx="4088939" cy="2750736"/>
          </a:xfrm>
          <a:prstGeom prst="roundRect">
            <a:avLst/>
          </a:prstGeom>
          <a:solidFill>
            <a:srgbClr val="0070C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5666705" y="2924981"/>
            <a:ext cx="688975" cy="606425"/>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57092" y="3531406"/>
            <a:ext cx="1263650" cy="1143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465092" y="3777469"/>
            <a:ext cx="971550" cy="57626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355680" y="3861606"/>
            <a:ext cx="233362" cy="90805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6871617" y="3837794"/>
            <a:ext cx="677863" cy="45561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4" idx="1"/>
          </p:cNvCxnSpPr>
          <p:nvPr/>
        </p:nvCxnSpPr>
        <p:spPr>
          <a:xfrm flipV="1">
            <a:off x="6467988" y="2601192"/>
            <a:ext cx="111969" cy="846884"/>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966867" y="2809094"/>
            <a:ext cx="493713" cy="596900"/>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4" idx="5"/>
          </p:cNvCxnSpPr>
          <p:nvPr/>
        </p:nvCxnSpPr>
        <p:spPr>
          <a:xfrm flipV="1">
            <a:off x="7290717" y="3321916"/>
            <a:ext cx="738628" cy="236102"/>
          </a:xfrm>
          <a:prstGeom prst="line">
            <a:avLst/>
          </a:prstGeom>
          <a:ln w="28575">
            <a:solidFill>
              <a:srgbClr val="99FF99"/>
            </a:solidFill>
          </a:ln>
        </p:spPr>
        <p:style>
          <a:lnRef idx="1">
            <a:schemeClr val="accent1"/>
          </a:lnRef>
          <a:fillRef idx="0">
            <a:schemeClr val="accent1"/>
          </a:fillRef>
          <a:effectRef idx="0">
            <a:schemeClr val="accent1"/>
          </a:effectRef>
          <a:fontRef idx="minor">
            <a:schemeClr val="tx1"/>
          </a:fontRef>
        </p:style>
      </p:cxnSp>
      <p:pic>
        <p:nvPicPr>
          <p:cNvPr id="55" name="图片 1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98330" y="3355194"/>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1242" y="419180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1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5967" y="454105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1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455" y="4102906"/>
            <a:ext cx="517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1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47617" y="2643994"/>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5680" y="2469369"/>
            <a:ext cx="515937"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2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90717" y="2582081"/>
            <a:ext cx="5175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2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66980" y="3167869"/>
            <a:ext cx="5175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立方体 63"/>
          <p:cNvSpPr/>
          <p:nvPr/>
        </p:nvSpPr>
        <p:spPr>
          <a:xfrm>
            <a:off x="5865143" y="3228205"/>
            <a:ext cx="1425574" cy="879535"/>
          </a:xfrm>
          <a:prstGeom prst="cube">
            <a:avLst/>
          </a:prstGeom>
          <a:solidFill>
            <a:srgbClr val="0000FF"/>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7" name="直接连接符 86"/>
          <p:cNvCxnSpPr/>
          <p:nvPr/>
        </p:nvCxnSpPr>
        <p:spPr>
          <a:xfrm>
            <a:off x="6115967" y="3283041"/>
            <a:ext cx="975832" cy="723471"/>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494587" y="3283041"/>
            <a:ext cx="796130" cy="260922"/>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950867" y="3625768"/>
            <a:ext cx="531189" cy="467904"/>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5956382" y="3283041"/>
            <a:ext cx="1079145" cy="779743"/>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089304" y="3292168"/>
            <a:ext cx="472375" cy="815572"/>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750"/>
                                  </p:stCondLst>
                                  <p:childTnLst>
                                    <p:set>
                                      <p:cBhvr>
                                        <p:cTn id="6" dur="1" fill="hold">
                                          <p:stCondLst>
                                            <p:cond delay="0"/>
                                          </p:stCondLst>
                                        </p:cTn>
                                        <p:tgtEl>
                                          <p:spTgt spid="91"/>
                                        </p:tgtEl>
                                        <p:attrNameLst>
                                          <p:attrName>style.visibility</p:attrName>
                                        </p:attrNameLst>
                                      </p:cBhvr>
                                      <p:to>
                                        <p:strVal val="visible"/>
                                      </p:to>
                                    </p:set>
                                    <p:animEffect transition="in" filter="wipe(right)">
                                      <p:cBhvr>
                                        <p:cTn id="7" dur="1000"/>
                                        <p:tgtEl>
                                          <p:spTgt spid="91"/>
                                        </p:tgtEl>
                                      </p:cBhvr>
                                    </p:animEffect>
                                  </p:childTnLst>
                                </p:cTn>
                              </p:par>
                            </p:childTnLst>
                          </p:cTn>
                        </p:par>
                        <p:par>
                          <p:cTn id="8" fill="hold">
                            <p:stCondLst>
                              <p:cond delay="1750"/>
                            </p:stCondLst>
                            <p:childTnLst>
                              <p:par>
                                <p:cTn id="9" presetID="22" presetClass="entr" presetSubtype="8" fill="hold" nodeType="afterEffect">
                                  <p:stCondLst>
                                    <p:cond delay="5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1000"/>
                                        <p:tgtEl>
                                          <p:spTgt spid="87"/>
                                        </p:tgtEl>
                                      </p:cBhvr>
                                    </p:animEffect>
                                  </p:childTnLst>
                                </p:cTn>
                              </p:par>
                            </p:childTnLst>
                          </p:cTn>
                        </p:par>
                        <p:par>
                          <p:cTn id="12" fill="hold">
                            <p:stCondLst>
                              <p:cond delay="28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1000"/>
                                        <p:tgtEl>
                                          <p:spTgt spid="93"/>
                                        </p:tgtEl>
                                      </p:cBhvr>
                                    </p:animEffect>
                                  </p:childTnLst>
                                </p:cTn>
                              </p:par>
                            </p:childTnLst>
                          </p:cTn>
                        </p:par>
                        <p:par>
                          <p:cTn id="16" fill="hold">
                            <p:stCondLst>
                              <p:cond delay="3800"/>
                            </p:stCondLst>
                            <p:childTnLst>
                              <p:par>
                                <p:cTn id="17" presetID="22" presetClass="entr" presetSubtype="4" fill="hold" nodeType="after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wipe(down)">
                                      <p:cBhvr>
                                        <p:cTn id="19" dur="1000"/>
                                        <p:tgtEl>
                                          <p:spTgt spid="99"/>
                                        </p:tgtEl>
                                      </p:cBhvr>
                                    </p:animEffect>
                                  </p:childTnLst>
                                </p:cTn>
                              </p:par>
                            </p:childTnLst>
                          </p:cTn>
                        </p:par>
                        <p:par>
                          <p:cTn id="20" fill="hold">
                            <p:stCondLst>
                              <p:cond delay="4800"/>
                            </p:stCondLst>
                            <p:childTnLst>
                              <p:par>
                                <p:cTn id="21" presetID="22" presetClass="exit" presetSubtype="4" fill="hold" nodeType="afterEffect">
                                  <p:stCondLst>
                                    <p:cond delay="0"/>
                                  </p:stCondLst>
                                  <p:childTnLst>
                                    <p:animEffect transition="out" filter="wipe(down)">
                                      <p:cBhvr>
                                        <p:cTn id="22" dur="1000"/>
                                        <p:tgtEl>
                                          <p:spTgt spid="93"/>
                                        </p:tgtEl>
                                      </p:cBhvr>
                                    </p:animEffect>
                                    <p:set>
                                      <p:cBhvr>
                                        <p:cTn id="23" dur="1" fill="hold">
                                          <p:stCondLst>
                                            <p:cond delay="999"/>
                                          </p:stCondLst>
                                        </p:cTn>
                                        <p:tgtEl>
                                          <p:spTgt spid="93"/>
                                        </p:tgtEl>
                                        <p:attrNameLst>
                                          <p:attrName>style.visibility</p:attrName>
                                        </p:attrNameLst>
                                      </p:cBhvr>
                                      <p:to>
                                        <p:strVal val="hidden"/>
                                      </p:to>
                                    </p:set>
                                  </p:childTnLst>
                                </p:cTn>
                              </p:par>
                            </p:childTnLst>
                          </p:cTn>
                        </p:par>
                        <p:par>
                          <p:cTn id="24" fill="hold">
                            <p:stCondLst>
                              <p:cond delay="5800"/>
                            </p:stCondLst>
                            <p:childTnLst>
                              <p:par>
                                <p:cTn id="25" presetID="22" presetClass="exit" presetSubtype="1" fill="hold" nodeType="afterEffect">
                                  <p:stCondLst>
                                    <p:cond delay="0"/>
                                  </p:stCondLst>
                                  <p:childTnLst>
                                    <p:animEffect transition="out" filter="wipe(up)">
                                      <p:cBhvr>
                                        <p:cTn id="26" dur="1000"/>
                                        <p:tgtEl>
                                          <p:spTgt spid="87"/>
                                        </p:tgtEl>
                                      </p:cBhvr>
                                    </p:animEffect>
                                    <p:set>
                                      <p:cBhvr>
                                        <p:cTn id="27" dur="1" fill="hold">
                                          <p:stCondLst>
                                            <p:cond delay="999"/>
                                          </p:stCondLst>
                                        </p:cTn>
                                        <p:tgtEl>
                                          <p:spTgt spid="87"/>
                                        </p:tgtEl>
                                        <p:attrNameLst>
                                          <p:attrName>style.visibility</p:attrName>
                                        </p:attrNameLst>
                                      </p:cBhvr>
                                      <p:to>
                                        <p:strVal val="hidden"/>
                                      </p:to>
                                    </p:set>
                                  </p:childTnLst>
                                </p:cTn>
                              </p:par>
                            </p:childTnLst>
                          </p:cTn>
                        </p:par>
                        <p:par>
                          <p:cTn id="28" fill="hold">
                            <p:stCondLst>
                              <p:cond delay="6800"/>
                            </p:stCondLst>
                            <p:childTnLst>
                              <p:par>
                                <p:cTn id="29" presetID="22" presetClass="entr" presetSubtype="1"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wipe(up)">
                                      <p:cBhvr>
                                        <p:cTn id="31" dur="1000"/>
                                        <p:tgtEl>
                                          <p:spTgt spid="117"/>
                                        </p:tgtEl>
                                      </p:cBhvr>
                                    </p:animEffect>
                                  </p:childTnLst>
                                </p:cTn>
                              </p:par>
                            </p:childTnLst>
                          </p:cTn>
                        </p:par>
                        <p:par>
                          <p:cTn id="32" fill="hold">
                            <p:stCondLst>
                              <p:cond delay="7800"/>
                            </p:stCondLst>
                            <p:childTnLst>
                              <p:par>
                                <p:cTn id="33" presetID="22" presetClass="exit" presetSubtype="4" fill="hold" nodeType="afterEffect">
                                  <p:stCondLst>
                                    <p:cond delay="0"/>
                                  </p:stCondLst>
                                  <p:childTnLst>
                                    <p:animEffect transition="out" filter="wipe(down)">
                                      <p:cBhvr>
                                        <p:cTn id="34" dur="750"/>
                                        <p:tgtEl>
                                          <p:spTgt spid="99"/>
                                        </p:tgtEl>
                                      </p:cBhvr>
                                    </p:animEffect>
                                    <p:set>
                                      <p:cBhvr>
                                        <p:cTn id="35" dur="1" fill="hold">
                                          <p:stCondLst>
                                            <p:cond delay="74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5"/>
          <p:cNvSpPr>
            <a:spLocks noChangeArrowheads="1"/>
          </p:cNvSpPr>
          <p:nvPr/>
        </p:nvSpPr>
        <p:spPr bwMode="auto">
          <a:xfrm>
            <a:off x="505072" y="1671257"/>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64515" name="Rectangle 6"/>
          <p:cNvSpPr>
            <a:spLocks noChangeArrowheads="1"/>
          </p:cNvSpPr>
          <p:nvPr/>
        </p:nvSpPr>
        <p:spPr bwMode="auto">
          <a:xfrm>
            <a:off x="3709829" y="1645857"/>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电路交换特点</a:t>
            </a:r>
            <a:endParaRPr lang="zh-CN" altLang="en-US" sz="2000" b="1">
              <a:solidFill>
                <a:prstClr val="white"/>
              </a:solidFill>
              <a:ea typeface="微软雅黑" panose="020B0503020204020204" charset="-122"/>
            </a:endParaRPr>
          </a:p>
        </p:txBody>
      </p:sp>
      <p:sp>
        <p:nvSpPr>
          <p:cNvPr id="64516" name="Rectangle 68"/>
          <p:cNvSpPr>
            <a:spLocks noChangeArrowheads="1"/>
          </p:cNvSpPr>
          <p:nvPr/>
        </p:nvSpPr>
        <p:spPr bwMode="auto">
          <a:xfrm>
            <a:off x="505072" y="2028444"/>
            <a:ext cx="8133857"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电路交换必定是</a:t>
            </a:r>
            <a:r>
              <a:rPr lang="zh-CN" altLang="en-US" sz="2000" b="1" dirty="0">
                <a:solidFill>
                  <a:srgbClr val="0000FF"/>
                </a:solidFill>
                <a:latin typeface="微软雅黑" panose="020B0503020204020204" charset="-122"/>
                <a:ea typeface="微软雅黑" panose="020B0503020204020204" charset="-122"/>
              </a:rPr>
              <a:t>面向连接</a:t>
            </a:r>
            <a:r>
              <a:rPr lang="zh-CN" altLang="en-US" sz="2000" b="1" dirty="0">
                <a:solidFill>
                  <a:prstClr val="black"/>
                </a:solidFill>
                <a:latin typeface="微软雅黑" panose="020B0503020204020204" charset="-122"/>
                <a:ea typeface="微软雅黑" panose="020B0503020204020204" charset="-122"/>
              </a:rPr>
              <a:t>的。 </a:t>
            </a:r>
            <a:endParaRPr lang="en-US" altLang="zh-CN"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电路交换分为三个阶段：</a:t>
            </a:r>
            <a:endParaRPr lang="zh-CN" altLang="en-US" sz="2000" b="1" dirty="0">
              <a:solidFill>
                <a:prstClr val="black"/>
              </a:solidFill>
              <a:latin typeface="微软雅黑" panose="020B0503020204020204" charset="-122"/>
              <a:ea typeface="微软雅黑" panose="020B0503020204020204" charset="-122"/>
            </a:endParaRPr>
          </a:p>
          <a:p>
            <a:pPr marL="542925" lvl="1" indent="-274955">
              <a:lnSpc>
                <a:spcPts val="3300"/>
              </a:lnSpc>
              <a:buClr>
                <a:srgbClr val="7030A0"/>
              </a:buClr>
              <a:buFont typeface="Calibri" panose="020F0502020204030204" charset="0"/>
              <a:buAutoNum type="arabicPeriod"/>
            </a:pPr>
            <a:r>
              <a:rPr lang="zh-CN" altLang="en-US" sz="2000" b="1" dirty="0">
                <a:solidFill>
                  <a:srgbClr val="0000FF"/>
                </a:solidFill>
                <a:latin typeface="微软雅黑" panose="020B0503020204020204" charset="-122"/>
                <a:ea typeface="微软雅黑" panose="020B0503020204020204" charset="-122"/>
              </a:rPr>
              <a:t>建立连接：</a:t>
            </a:r>
            <a:r>
              <a:rPr lang="zh-CN" altLang="en-US" sz="2000" b="1" dirty="0">
                <a:solidFill>
                  <a:prstClr val="black"/>
                </a:solidFill>
                <a:latin typeface="微软雅黑" panose="020B0503020204020204" charset="-122"/>
                <a:ea typeface="微软雅黑" panose="020B0503020204020204" charset="-122"/>
              </a:rPr>
              <a:t>建立</a:t>
            </a:r>
            <a:r>
              <a:rPr lang="zh-CN" altLang="zh-CN" sz="2000" b="1" dirty="0">
                <a:solidFill>
                  <a:prstClr val="black"/>
                </a:solidFill>
                <a:latin typeface="微软雅黑" panose="020B0503020204020204" charset="-122"/>
                <a:ea typeface="微软雅黑" panose="020B0503020204020204" charset="-122"/>
              </a:rPr>
              <a:t>一条专用的物理通路</a:t>
            </a:r>
            <a:r>
              <a:rPr lang="zh-CN" altLang="en-US" sz="2000" b="1" dirty="0">
                <a:solidFill>
                  <a:prstClr val="black"/>
                </a:solidFill>
                <a:latin typeface="微软雅黑" panose="020B0503020204020204" charset="-122"/>
                <a:ea typeface="微软雅黑" panose="020B0503020204020204" charset="-122"/>
              </a:rPr>
              <a:t>，以</a:t>
            </a:r>
            <a:r>
              <a:rPr lang="zh-CN" altLang="zh-CN" sz="2000" b="1" dirty="0">
                <a:solidFill>
                  <a:prstClr val="black"/>
                </a:solidFill>
                <a:latin typeface="微软雅黑" panose="020B0503020204020204" charset="-122"/>
                <a:ea typeface="微软雅黑" panose="020B0503020204020204" charset="-122"/>
              </a:rPr>
              <a:t>保证双方通话时所需的通信资源在通信时不会被其他用户占用</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srgbClr val="0000CC"/>
              </a:solidFill>
              <a:latin typeface="微软雅黑" panose="020B0503020204020204" charset="-122"/>
              <a:ea typeface="微软雅黑" panose="020B0503020204020204" charset="-122"/>
            </a:endParaRPr>
          </a:p>
          <a:p>
            <a:pPr marL="542925" lvl="1" indent="-274955">
              <a:lnSpc>
                <a:spcPts val="3300"/>
              </a:lnSpc>
              <a:buClr>
                <a:srgbClr val="7030A0"/>
              </a:buClr>
              <a:buFont typeface="Calibri" panose="020F0502020204030204" charset="0"/>
              <a:buAutoNum type="arabicPeriod"/>
            </a:pPr>
            <a:r>
              <a:rPr lang="zh-CN" altLang="en-US" sz="2000" b="1" dirty="0">
                <a:solidFill>
                  <a:srgbClr val="0000FF"/>
                </a:solidFill>
                <a:latin typeface="微软雅黑" panose="020B0503020204020204" charset="-122"/>
                <a:ea typeface="微软雅黑" panose="020B0503020204020204" charset="-122"/>
              </a:rPr>
              <a:t>通信：</a:t>
            </a:r>
            <a:r>
              <a:rPr lang="zh-CN" altLang="zh-CN" sz="2000" b="1" dirty="0">
                <a:solidFill>
                  <a:prstClr val="black"/>
                </a:solidFill>
                <a:latin typeface="微软雅黑" panose="020B0503020204020204" charset="-122"/>
                <a:ea typeface="微软雅黑" panose="020B0503020204020204" charset="-122"/>
              </a:rPr>
              <a:t>主叫和被叫双方就能互相通电话</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srgbClr val="0000CC"/>
              </a:solidFill>
              <a:latin typeface="微软雅黑" panose="020B0503020204020204" charset="-122"/>
              <a:ea typeface="微软雅黑" panose="020B0503020204020204" charset="-122"/>
            </a:endParaRPr>
          </a:p>
          <a:p>
            <a:pPr marL="542925" lvl="1" indent="-274955">
              <a:lnSpc>
                <a:spcPts val="3300"/>
              </a:lnSpc>
              <a:buClr>
                <a:srgbClr val="7030A0"/>
              </a:buClr>
              <a:buFont typeface="Calibri" panose="020F0502020204030204" charset="0"/>
              <a:buAutoNum type="arabicPeriod"/>
            </a:pPr>
            <a:r>
              <a:rPr lang="zh-CN" altLang="en-US" sz="2000" b="1" dirty="0">
                <a:solidFill>
                  <a:srgbClr val="0000FF"/>
                </a:solidFill>
                <a:latin typeface="微软雅黑" panose="020B0503020204020204" charset="-122"/>
                <a:ea typeface="微软雅黑" panose="020B0503020204020204" charset="-122"/>
              </a:rPr>
              <a:t>释放连接：</a:t>
            </a:r>
            <a:r>
              <a:rPr lang="zh-CN" altLang="zh-CN" sz="2000" b="1" dirty="0">
                <a:solidFill>
                  <a:prstClr val="black"/>
                </a:solidFill>
                <a:latin typeface="微软雅黑" panose="020B0503020204020204" charset="-122"/>
                <a:ea typeface="微软雅黑" panose="020B0503020204020204" charset="-122"/>
              </a:rPr>
              <a:t>释放刚才使用的这条专用的物理通路（</a:t>
            </a:r>
            <a:r>
              <a:rPr lang="zh-CN" altLang="en-US" sz="2000" b="1" dirty="0">
                <a:solidFill>
                  <a:prstClr val="black"/>
                </a:solidFill>
                <a:latin typeface="微软雅黑" panose="020B0503020204020204" charset="-122"/>
                <a:ea typeface="微软雅黑" panose="020B0503020204020204" charset="-122"/>
              </a:rPr>
              <a:t>释放</a:t>
            </a:r>
            <a:r>
              <a:rPr lang="zh-CN" altLang="zh-CN" sz="2000" b="1" dirty="0">
                <a:solidFill>
                  <a:prstClr val="black"/>
                </a:solidFill>
                <a:latin typeface="微软雅黑" panose="020B0503020204020204" charset="-122"/>
                <a:ea typeface="微软雅黑" panose="020B0503020204020204" charset="-122"/>
              </a:rPr>
              <a:t>刚才占用的所有通信资源</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4"/>
          <p:cNvSpPr>
            <a:spLocks noChangeArrowheads="1"/>
          </p:cNvSpPr>
          <p:nvPr/>
        </p:nvSpPr>
        <p:spPr bwMode="auto">
          <a:xfrm>
            <a:off x="2880614" y="5080218"/>
            <a:ext cx="4043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zh-CN" sz="1600" b="1">
                <a:solidFill>
                  <a:srgbClr val="0000FF"/>
                </a:solidFill>
                <a:latin typeface="微软雅黑" panose="020B0503020204020204" charset="-122"/>
                <a:ea typeface="微软雅黑" panose="020B0503020204020204" charset="-122"/>
              </a:rPr>
              <a:t>电路交换的用户始终占用端到端的通信资源</a:t>
            </a:r>
            <a:endParaRPr lang="zh-CN" altLang="en-US" sz="1600" b="1">
              <a:solidFill>
                <a:srgbClr val="0000FF"/>
              </a:solidFill>
              <a:latin typeface="微软雅黑" panose="020B0503020204020204" charset="-122"/>
              <a:ea typeface="微软雅黑" panose="020B0503020204020204" charset="-122"/>
            </a:endParaRPr>
          </a:p>
        </p:txBody>
      </p:sp>
      <p:grpSp>
        <p:nvGrpSpPr>
          <p:cNvPr id="6" name="Group 6"/>
          <p:cNvGrpSpPr/>
          <p:nvPr/>
        </p:nvGrpSpPr>
        <p:grpSpPr bwMode="auto">
          <a:xfrm>
            <a:off x="2717756" y="2561872"/>
            <a:ext cx="4343919" cy="2478023"/>
            <a:chOff x="1680" y="240"/>
            <a:chExt cx="2529" cy="1270"/>
          </a:xfrm>
          <a:solidFill>
            <a:srgbClr val="0098F6"/>
          </a:solidFill>
        </p:grpSpPr>
        <p:sp>
          <p:nvSpPr>
            <p:cNvPr id="7" name="Oval 7"/>
            <p:cNvSpPr>
              <a:spLocks noChangeArrowheads="1"/>
            </p:cNvSpPr>
            <p:nvPr/>
          </p:nvSpPr>
          <p:spPr bwMode="auto">
            <a:xfrm>
              <a:off x="2554" y="240"/>
              <a:ext cx="1088"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Oval 8"/>
            <p:cNvSpPr>
              <a:spLocks noChangeArrowheads="1"/>
            </p:cNvSpPr>
            <p:nvPr/>
          </p:nvSpPr>
          <p:spPr bwMode="auto">
            <a:xfrm>
              <a:off x="1941" y="381"/>
              <a:ext cx="827" cy="513"/>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Oval 9"/>
            <p:cNvSpPr>
              <a:spLocks noChangeArrowheads="1"/>
            </p:cNvSpPr>
            <p:nvPr/>
          </p:nvSpPr>
          <p:spPr bwMode="auto">
            <a:xfrm>
              <a:off x="1680" y="702"/>
              <a:ext cx="552" cy="411"/>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Oval 10"/>
            <p:cNvSpPr>
              <a:spLocks noChangeArrowheads="1"/>
            </p:cNvSpPr>
            <p:nvPr/>
          </p:nvSpPr>
          <p:spPr bwMode="auto">
            <a:xfrm>
              <a:off x="1849" y="894"/>
              <a:ext cx="842" cy="450"/>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Oval 11"/>
            <p:cNvSpPr>
              <a:spLocks noChangeArrowheads="1"/>
            </p:cNvSpPr>
            <p:nvPr/>
          </p:nvSpPr>
          <p:spPr bwMode="auto">
            <a:xfrm>
              <a:off x="2462" y="971"/>
              <a:ext cx="1272" cy="539"/>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Oval 12"/>
            <p:cNvSpPr>
              <a:spLocks noChangeArrowheads="1"/>
            </p:cNvSpPr>
            <p:nvPr/>
          </p:nvSpPr>
          <p:spPr bwMode="auto">
            <a:xfrm>
              <a:off x="3289" y="394"/>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Oval 13"/>
            <p:cNvSpPr>
              <a:spLocks noChangeArrowheads="1"/>
            </p:cNvSpPr>
            <p:nvPr/>
          </p:nvSpPr>
          <p:spPr bwMode="auto">
            <a:xfrm>
              <a:off x="3412" y="663"/>
              <a:ext cx="797" cy="398"/>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Oval 14"/>
            <p:cNvSpPr>
              <a:spLocks noChangeArrowheads="1"/>
            </p:cNvSpPr>
            <p:nvPr/>
          </p:nvSpPr>
          <p:spPr bwMode="auto">
            <a:xfrm>
              <a:off x="3335" y="753"/>
              <a:ext cx="797" cy="668"/>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Oval 15"/>
            <p:cNvSpPr>
              <a:spLocks noChangeArrowheads="1"/>
            </p:cNvSpPr>
            <p:nvPr/>
          </p:nvSpPr>
          <p:spPr bwMode="auto">
            <a:xfrm>
              <a:off x="2140" y="548"/>
              <a:ext cx="1640" cy="667"/>
            </a:xfrm>
            <a:prstGeom prst="ellipse">
              <a:avLst/>
            </a:prstGeom>
            <a:solidFill>
              <a:srgbClr val="C5E5FB"/>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6" name="Line 23"/>
          <p:cNvSpPr>
            <a:spLocks noChangeShapeType="1"/>
          </p:cNvSpPr>
          <p:nvPr/>
        </p:nvSpPr>
        <p:spPr bwMode="auto">
          <a:xfrm>
            <a:off x="3262567" y="3859430"/>
            <a:ext cx="302101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65541" name="Text Box 24"/>
          <p:cNvSpPr txBox="1">
            <a:spLocks noChangeArrowheads="1"/>
          </p:cNvSpPr>
          <p:nvPr/>
        </p:nvSpPr>
        <p:spPr bwMode="auto">
          <a:xfrm>
            <a:off x="1540129" y="3340318"/>
            <a:ext cx="33591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a:latin typeface="微软雅黑" panose="020B0503020204020204" charset="-122"/>
                <a:ea typeface="微软雅黑" panose="020B0503020204020204" charset="-122"/>
              </a:rPr>
              <a:t>A</a:t>
            </a:r>
            <a:endParaRPr lang="en-US" altLang="zh-CN" sz="1600" b="1">
              <a:latin typeface="微软雅黑" panose="020B0503020204020204" charset="-122"/>
              <a:ea typeface="微软雅黑" panose="020B0503020204020204" charset="-122"/>
            </a:endParaRPr>
          </a:p>
        </p:txBody>
      </p:sp>
      <p:sp>
        <p:nvSpPr>
          <p:cNvPr id="65542" name="Text Box 25"/>
          <p:cNvSpPr txBox="1">
            <a:spLocks noChangeArrowheads="1"/>
          </p:cNvSpPr>
          <p:nvPr/>
        </p:nvSpPr>
        <p:spPr bwMode="auto">
          <a:xfrm>
            <a:off x="7612317" y="3340318"/>
            <a:ext cx="3219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a:latin typeface="微软雅黑" panose="020B0503020204020204" charset="-122"/>
                <a:ea typeface="微软雅黑" panose="020B0503020204020204" charset="-122"/>
              </a:rPr>
              <a:t>B</a:t>
            </a:r>
            <a:endParaRPr lang="en-US" altLang="zh-CN" sz="1600" b="1">
              <a:latin typeface="微软雅黑" panose="020B0503020204020204" charset="-122"/>
              <a:ea typeface="微软雅黑" panose="020B0503020204020204" charset="-122"/>
            </a:endParaRPr>
          </a:p>
        </p:txBody>
      </p:sp>
      <p:sp>
        <p:nvSpPr>
          <p:cNvPr id="19" name="Line 26"/>
          <p:cNvSpPr>
            <a:spLocks noChangeShapeType="1"/>
          </p:cNvSpPr>
          <p:nvPr/>
        </p:nvSpPr>
        <p:spPr bwMode="auto">
          <a:xfrm>
            <a:off x="1824292" y="3859430"/>
            <a:ext cx="1314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65544" name="Line 27"/>
          <p:cNvSpPr>
            <a:spLocks noChangeShapeType="1"/>
          </p:cNvSpPr>
          <p:nvPr/>
        </p:nvSpPr>
        <p:spPr bwMode="auto">
          <a:xfrm>
            <a:off x="6345492" y="3859430"/>
            <a:ext cx="140017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Text Box 28"/>
          <p:cNvSpPr txBox="1">
            <a:spLocks noChangeArrowheads="1"/>
          </p:cNvSpPr>
          <p:nvPr/>
        </p:nvSpPr>
        <p:spPr bwMode="auto">
          <a:xfrm>
            <a:off x="4710367" y="271008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电信网</a:t>
            </a:r>
            <a:endParaRPr lang="zh-CN" altLang="en-US" sz="1400" b="1">
              <a:latin typeface="微软雅黑" panose="020B0503020204020204" charset="-122"/>
              <a:ea typeface="微软雅黑" panose="020B0503020204020204" charset="-122"/>
            </a:endParaRPr>
          </a:p>
        </p:txBody>
      </p:sp>
      <p:sp>
        <p:nvSpPr>
          <p:cNvPr id="65546" name="Text Box 29"/>
          <p:cNvSpPr txBox="1">
            <a:spLocks noChangeArrowheads="1"/>
          </p:cNvSpPr>
          <p:nvPr/>
        </p:nvSpPr>
        <p:spPr bwMode="auto">
          <a:xfrm>
            <a:off x="3240342" y="3286343"/>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交换机</a:t>
            </a:r>
            <a:endParaRPr lang="zh-CN" altLang="en-US" sz="1400" b="1">
              <a:solidFill>
                <a:srgbClr val="0000FF"/>
              </a:solidFill>
              <a:latin typeface="微软雅黑" panose="020B0503020204020204" charset="-122"/>
              <a:ea typeface="微软雅黑" panose="020B0503020204020204" charset="-122"/>
            </a:endParaRPr>
          </a:p>
        </p:txBody>
      </p:sp>
      <p:sp>
        <p:nvSpPr>
          <p:cNvPr id="65547" name="Text Box 30"/>
          <p:cNvSpPr txBox="1">
            <a:spLocks noChangeArrowheads="1"/>
          </p:cNvSpPr>
          <p:nvPr/>
        </p:nvSpPr>
        <p:spPr bwMode="auto">
          <a:xfrm>
            <a:off x="4034092" y="3302218"/>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交换机</a:t>
            </a:r>
            <a:endParaRPr lang="zh-CN" altLang="en-US" sz="1400" b="1">
              <a:solidFill>
                <a:srgbClr val="0000FF"/>
              </a:solidFill>
              <a:latin typeface="微软雅黑" panose="020B0503020204020204" charset="-122"/>
              <a:ea typeface="微软雅黑" panose="020B0503020204020204" charset="-122"/>
            </a:endParaRPr>
          </a:p>
        </p:txBody>
      </p:sp>
      <p:sp>
        <p:nvSpPr>
          <p:cNvPr id="65548" name="Text Box 31"/>
          <p:cNvSpPr txBox="1">
            <a:spLocks noChangeArrowheads="1"/>
          </p:cNvSpPr>
          <p:nvPr/>
        </p:nvSpPr>
        <p:spPr bwMode="auto">
          <a:xfrm>
            <a:off x="4994529" y="3302218"/>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交换机</a:t>
            </a:r>
            <a:endParaRPr lang="zh-CN" altLang="en-US" sz="1400" b="1">
              <a:solidFill>
                <a:srgbClr val="0000FF"/>
              </a:solidFill>
              <a:latin typeface="微软雅黑" panose="020B0503020204020204" charset="-122"/>
              <a:ea typeface="微软雅黑" panose="020B0503020204020204" charset="-122"/>
            </a:endParaRPr>
          </a:p>
        </p:txBody>
      </p:sp>
      <p:sp>
        <p:nvSpPr>
          <p:cNvPr id="65549" name="Text Box 32"/>
          <p:cNvSpPr txBox="1">
            <a:spLocks noChangeArrowheads="1"/>
          </p:cNvSpPr>
          <p:nvPr/>
        </p:nvSpPr>
        <p:spPr bwMode="auto">
          <a:xfrm>
            <a:off x="5875592" y="3302218"/>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交换机</a:t>
            </a:r>
            <a:endParaRPr lang="zh-CN" altLang="en-US" sz="1400" b="1">
              <a:solidFill>
                <a:srgbClr val="0000FF"/>
              </a:solidFill>
              <a:latin typeface="微软雅黑" panose="020B0503020204020204" charset="-122"/>
              <a:ea typeface="微软雅黑" panose="020B0503020204020204" charset="-122"/>
            </a:endParaRPr>
          </a:p>
        </p:txBody>
      </p:sp>
      <p:sp>
        <p:nvSpPr>
          <p:cNvPr id="65550" name="Text Box 34"/>
          <p:cNvSpPr txBox="1">
            <a:spLocks noChangeArrowheads="1"/>
          </p:cNvSpPr>
          <p:nvPr/>
        </p:nvSpPr>
        <p:spPr bwMode="auto">
          <a:xfrm>
            <a:off x="4437317" y="4497605"/>
            <a:ext cx="792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中继线</a:t>
            </a:r>
            <a:endParaRPr lang="zh-CN" altLang="en-US" sz="1600" b="1">
              <a:latin typeface="微软雅黑" panose="020B0503020204020204" charset="-122"/>
              <a:ea typeface="微软雅黑" panose="020B0503020204020204" charset="-122"/>
            </a:endParaRPr>
          </a:p>
        </p:txBody>
      </p:sp>
      <p:sp>
        <p:nvSpPr>
          <p:cNvPr id="65551" name="Line 35"/>
          <p:cNvSpPr>
            <a:spLocks noChangeShapeType="1"/>
          </p:cNvSpPr>
          <p:nvPr/>
        </p:nvSpPr>
        <p:spPr bwMode="auto">
          <a:xfrm>
            <a:off x="3703892" y="3878480"/>
            <a:ext cx="828675" cy="639763"/>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36"/>
          <p:cNvSpPr>
            <a:spLocks noChangeShapeType="1"/>
          </p:cNvSpPr>
          <p:nvPr/>
        </p:nvSpPr>
        <p:spPr bwMode="auto">
          <a:xfrm>
            <a:off x="4829429" y="3892768"/>
            <a:ext cx="0" cy="5778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37"/>
          <p:cNvSpPr>
            <a:spLocks noChangeShapeType="1"/>
          </p:cNvSpPr>
          <p:nvPr/>
        </p:nvSpPr>
        <p:spPr bwMode="auto">
          <a:xfrm flipH="1">
            <a:off x="4994529" y="3892768"/>
            <a:ext cx="882650" cy="5778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38"/>
          <p:cNvSpPr>
            <a:spLocks noChangeShapeType="1"/>
          </p:cNvSpPr>
          <p:nvPr/>
        </p:nvSpPr>
        <p:spPr bwMode="auto">
          <a:xfrm flipH="1">
            <a:off x="2424367" y="3867368"/>
            <a:ext cx="231775" cy="404812"/>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Line 39"/>
          <p:cNvSpPr>
            <a:spLocks noChangeShapeType="1"/>
          </p:cNvSpPr>
          <p:nvPr/>
        </p:nvSpPr>
        <p:spPr bwMode="auto">
          <a:xfrm>
            <a:off x="7148767" y="3867368"/>
            <a:ext cx="114300" cy="3905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6" name="Text Box 40"/>
          <p:cNvSpPr txBox="1">
            <a:spLocks noChangeArrowheads="1"/>
          </p:cNvSpPr>
          <p:nvPr/>
        </p:nvSpPr>
        <p:spPr bwMode="auto">
          <a:xfrm>
            <a:off x="2064004" y="4280118"/>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用户线</a:t>
            </a:r>
            <a:endParaRPr lang="zh-CN" altLang="en-US" sz="1400" b="1">
              <a:latin typeface="微软雅黑" panose="020B0503020204020204" charset="-122"/>
              <a:ea typeface="微软雅黑" panose="020B0503020204020204" charset="-122"/>
            </a:endParaRPr>
          </a:p>
        </p:txBody>
      </p:sp>
      <p:sp>
        <p:nvSpPr>
          <p:cNvPr id="65557" name="Text Box 41"/>
          <p:cNvSpPr txBox="1">
            <a:spLocks noChangeArrowheads="1"/>
          </p:cNvSpPr>
          <p:nvPr/>
        </p:nvSpPr>
        <p:spPr bwMode="auto">
          <a:xfrm>
            <a:off x="6923342" y="427218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用户线</a:t>
            </a:r>
            <a:endParaRPr lang="zh-CN" altLang="en-US" sz="1400" b="1">
              <a:latin typeface="微软雅黑" panose="020B0503020204020204" charset="-122"/>
              <a:ea typeface="微软雅黑" panose="020B0503020204020204" charset="-122"/>
            </a:endParaRPr>
          </a:p>
        </p:txBody>
      </p:sp>
      <p:grpSp>
        <p:nvGrpSpPr>
          <p:cNvPr id="65558" name="Group 56"/>
          <p:cNvGrpSpPr/>
          <p:nvPr/>
        </p:nvGrpSpPr>
        <p:grpSpPr bwMode="auto">
          <a:xfrm flipH="1">
            <a:off x="6591554" y="3633296"/>
            <a:ext cx="863600" cy="131762"/>
            <a:chOff x="1519" y="2160"/>
            <a:chExt cx="953" cy="227"/>
          </a:xfrm>
        </p:grpSpPr>
        <p:sp>
          <p:nvSpPr>
            <p:cNvPr id="35" name="Freeform 57"/>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6" name="Freeform 58"/>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7" name="Freeform 59"/>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8" name="Freeform 60"/>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39" name="Line 61"/>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grpSp>
        <p:nvGrpSpPr>
          <p:cNvPr id="65559" name="Group 64"/>
          <p:cNvGrpSpPr/>
          <p:nvPr/>
        </p:nvGrpSpPr>
        <p:grpSpPr bwMode="auto">
          <a:xfrm>
            <a:off x="2010029" y="3607896"/>
            <a:ext cx="863600" cy="131762"/>
            <a:chOff x="1519" y="2160"/>
            <a:chExt cx="953" cy="227"/>
          </a:xfrm>
        </p:grpSpPr>
        <p:sp>
          <p:nvSpPr>
            <p:cNvPr id="41" name="Freeform 65"/>
            <p:cNvSpPr/>
            <p:nvPr/>
          </p:nvSpPr>
          <p:spPr bwMode="auto">
            <a:xfrm>
              <a:off x="1519" y="2237"/>
              <a:ext cx="103"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2" name="Freeform 66"/>
            <p:cNvSpPr/>
            <p:nvPr/>
          </p:nvSpPr>
          <p:spPr bwMode="auto">
            <a:xfrm>
              <a:off x="1622" y="2160"/>
              <a:ext cx="180"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3" name="Freeform 67"/>
            <p:cNvSpPr/>
            <p:nvPr/>
          </p:nvSpPr>
          <p:spPr bwMode="auto">
            <a:xfrm>
              <a:off x="1978" y="2237"/>
              <a:ext cx="103"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4" name="Freeform 68"/>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9050">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5" name="Line 69"/>
            <p:cNvSpPr>
              <a:spLocks noChangeShapeType="1"/>
            </p:cNvSpPr>
            <p:nvPr/>
          </p:nvSpPr>
          <p:spPr bwMode="auto">
            <a:xfrm>
              <a:off x="2109" y="2258"/>
              <a:ext cx="363" cy="0"/>
            </a:xfrm>
            <a:prstGeom prst="line">
              <a:avLst/>
            </a:prstGeom>
            <a:noFill/>
            <a:ln w="1905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grpSp>
      <p:sp>
        <p:nvSpPr>
          <p:cNvPr id="46" name="Freeform 71"/>
          <p:cNvSpPr/>
          <p:nvPr/>
        </p:nvSpPr>
        <p:spPr bwMode="auto">
          <a:xfrm>
            <a:off x="3489579" y="3657108"/>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7" name="Freeform 72"/>
          <p:cNvSpPr/>
          <p:nvPr/>
        </p:nvSpPr>
        <p:spPr bwMode="auto">
          <a:xfrm>
            <a:off x="4537329" y="3657108"/>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48" name="Freeform 73"/>
          <p:cNvSpPr/>
          <p:nvPr/>
        </p:nvSpPr>
        <p:spPr bwMode="auto">
          <a:xfrm>
            <a:off x="5524754" y="3657108"/>
            <a:ext cx="615950" cy="6508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sp>
        <p:nvSpPr>
          <p:cNvPr id="51" name="立方体 50"/>
          <p:cNvSpPr/>
          <p:nvPr/>
        </p:nvSpPr>
        <p:spPr>
          <a:xfrm>
            <a:off x="3057779" y="3611780"/>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立方体 51"/>
          <p:cNvSpPr/>
          <p:nvPr/>
        </p:nvSpPr>
        <p:spPr>
          <a:xfrm>
            <a:off x="4140454" y="3611780"/>
            <a:ext cx="387350"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立方体 52"/>
          <p:cNvSpPr/>
          <p:nvPr/>
        </p:nvSpPr>
        <p:spPr>
          <a:xfrm>
            <a:off x="5142167" y="3611780"/>
            <a:ext cx="388937"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立方体 53"/>
          <p:cNvSpPr/>
          <p:nvPr/>
        </p:nvSpPr>
        <p:spPr>
          <a:xfrm>
            <a:off x="6143879" y="3611780"/>
            <a:ext cx="388938" cy="401638"/>
          </a:xfrm>
          <a:prstGeom prst="cub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569" name="Text Box 24"/>
          <p:cNvSpPr txBox="1">
            <a:spLocks noChangeArrowheads="1"/>
          </p:cNvSpPr>
          <p:nvPr/>
        </p:nvSpPr>
        <p:spPr bwMode="auto">
          <a:xfrm>
            <a:off x="3024442" y="3959295"/>
            <a:ext cx="31940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dirty="0">
                <a:solidFill>
                  <a:srgbClr val="0000FF"/>
                </a:solidFill>
                <a:latin typeface="微软雅黑" panose="020B0503020204020204" charset="-122"/>
                <a:ea typeface="微软雅黑" panose="020B0503020204020204" charset="-122"/>
              </a:rPr>
              <a:t>C</a:t>
            </a:r>
            <a:endParaRPr lang="en-US" altLang="zh-CN" sz="1600" b="1" dirty="0">
              <a:solidFill>
                <a:srgbClr val="0000FF"/>
              </a:solidFill>
              <a:latin typeface="微软雅黑" panose="020B0503020204020204" charset="-122"/>
              <a:ea typeface="微软雅黑" panose="020B0503020204020204" charset="-122"/>
            </a:endParaRPr>
          </a:p>
        </p:txBody>
      </p:sp>
      <p:sp>
        <p:nvSpPr>
          <p:cNvPr id="65570" name="Text Box 24"/>
          <p:cNvSpPr txBox="1">
            <a:spLocks noChangeArrowheads="1"/>
          </p:cNvSpPr>
          <p:nvPr/>
        </p:nvSpPr>
        <p:spPr bwMode="auto">
          <a:xfrm>
            <a:off x="4103942" y="3959295"/>
            <a:ext cx="34353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a:solidFill>
                  <a:srgbClr val="0000FF"/>
                </a:solidFill>
                <a:latin typeface="微软雅黑" panose="020B0503020204020204" charset="-122"/>
                <a:ea typeface="微软雅黑" panose="020B0503020204020204" charset="-122"/>
              </a:rPr>
              <a:t>D</a:t>
            </a:r>
            <a:endParaRPr lang="en-US" altLang="zh-CN" sz="1600" b="1">
              <a:solidFill>
                <a:srgbClr val="0000FF"/>
              </a:solidFill>
              <a:latin typeface="微软雅黑" panose="020B0503020204020204" charset="-122"/>
              <a:ea typeface="微软雅黑" panose="020B0503020204020204" charset="-122"/>
            </a:endParaRPr>
          </a:p>
        </p:txBody>
      </p:sp>
      <p:sp>
        <p:nvSpPr>
          <p:cNvPr id="65571" name="Text Box 24"/>
          <p:cNvSpPr txBox="1">
            <a:spLocks noChangeArrowheads="1"/>
          </p:cNvSpPr>
          <p:nvPr/>
        </p:nvSpPr>
        <p:spPr bwMode="auto">
          <a:xfrm>
            <a:off x="5123117" y="3959295"/>
            <a:ext cx="29908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a:solidFill>
                  <a:srgbClr val="0000FF"/>
                </a:solidFill>
                <a:latin typeface="微软雅黑" panose="020B0503020204020204" charset="-122"/>
                <a:ea typeface="微软雅黑" panose="020B0503020204020204" charset="-122"/>
              </a:rPr>
              <a:t>E</a:t>
            </a:r>
            <a:endParaRPr lang="en-US" altLang="zh-CN" sz="1600" b="1">
              <a:solidFill>
                <a:srgbClr val="0000FF"/>
              </a:solidFill>
              <a:latin typeface="微软雅黑" panose="020B0503020204020204" charset="-122"/>
              <a:ea typeface="微软雅黑" panose="020B0503020204020204" charset="-122"/>
            </a:endParaRPr>
          </a:p>
        </p:txBody>
      </p:sp>
      <p:sp>
        <p:nvSpPr>
          <p:cNvPr id="65572" name="Text Box 24"/>
          <p:cNvSpPr txBox="1">
            <a:spLocks noChangeArrowheads="1"/>
          </p:cNvSpPr>
          <p:nvPr/>
        </p:nvSpPr>
        <p:spPr bwMode="auto">
          <a:xfrm>
            <a:off x="6140704" y="3959295"/>
            <a:ext cx="2965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1600" b="1">
                <a:solidFill>
                  <a:srgbClr val="0000FF"/>
                </a:solidFill>
                <a:latin typeface="微软雅黑" panose="020B0503020204020204" charset="-122"/>
                <a:ea typeface="微软雅黑" panose="020B0503020204020204" charset="-122"/>
              </a:rPr>
              <a:t>F</a:t>
            </a:r>
            <a:endParaRPr lang="en-US" altLang="zh-CN" sz="1600" b="1">
              <a:solidFill>
                <a:srgbClr val="0000FF"/>
              </a:solidFill>
              <a:latin typeface="微软雅黑" panose="020B0503020204020204" charset="-122"/>
              <a:ea typeface="微软雅黑" panose="020B0503020204020204" charset="-122"/>
            </a:endParaRPr>
          </a:p>
        </p:txBody>
      </p:sp>
      <p:sp>
        <p:nvSpPr>
          <p:cNvPr id="65573" name="AutoShape 5"/>
          <p:cNvSpPr>
            <a:spLocks noChangeArrowheads="1"/>
          </p:cNvSpPr>
          <p:nvPr/>
        </p:nvSpPr>
        <p:spPr bwMode="auto">
          <a:xfrm>
            <a:off x="505072" y="1516698"/>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5574" name="Rectangle 6"/>
          <p:cNvSpPr>
            <a:spLocks noChangeArrowheads="1"/>
          </p:cNvSpPr>
          <p:nvPr/>
        </p:nvSpPr>
        <p:spPr bwMode="auto">
          <a:xfrm>
            <a:off x="3702050" y="1489710"/>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bg1"/>
                </a:solidFill>
                <a:ea typeface="微软雅黑" panose="020B0503020204020204" charset="-122"/>
              </a:rPr>
              <a:t>电路交换举例</a:t>
            </a:r>
            <a:endParaRPr lang="zh-CN" altLang="en-US" sz="2000" b="1">
              <a:solidFill>
                <a:schemeClr val="bg1"/>
              </a:solidFill>
              <a:ea typeface="微软雅黑" panose="020B0503020204020204" charset="-122"/>
            </a:endParaRPr>
          </a:p>
        </p:txBody>
      </p:sp>
      <p:sp>
        <p:nvSpPr>
          <p:cNvPr id="65575" name="Rectangle 68"/>
          <p:cNvSpPr>
            <a:spLocks noChangeArrowheads="1"/>
          </p:cNvSpPr>
          <p:nvPr/>
        </p:nvSpPr>
        <p:spPr bwMode="auto">
          <a:xfrm>
            <a:off x="505072" y="1872298"/>
            <a:ext cx="7761041"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A </a:t>
            </a:r>
            <a:r>
              <a:rPr lang="zh-CN" altLang="en-US" sz="2000" b="1" dirty="0">
                <a:latin typeface="微软雅黑" panose="020B0503020204020204" charset="-122"/>
                <a:ea typeface="微软雅黑" panose="020B0503020204020204" charset="-122"/>
              </a:rPr>
              <a:t>和 </a:t>
            </a:r>
            <a:r>
              <a:rPr lang="en-US" altLang="zh-CN" sz="2000" b="1" dirty="0">
                <a:latin typeface="微软雅黑" panose="020B0503020204020204" charset="-122"/>
                <a:ea typeface="微软雅黑" panose="020B0503020204020204" charset="-122"/>
              </a:rPr>
              <a:t>B </a:t>
            </a:r>
            <a:r>
              <a:rPr lang="zh-CN" altLang="en-US" sz="2000" b="1" dirty="0">
                <a:latin typeface="微软雅黑" panose="020B0503020204020204" charset="-122"/>
                <a:ea typeface="微软雅黑" panose="020B0503020204020204" charset="-122"/>
              </a:rPr>
              <a:t>通话经过四个</a:t>
            </a:r>
            <a:r>
              <a:rPr lang="zh-CN" altLang="en-US" sz="2000" b="1" dirty="0" smtClean="0">
                <a:latin typeface="微软雅黑" panose="020B0503020204020204" charset="-122"/>
                <a:ea typeface="微软雅黑" panose="020B0503020204020204" charset="-122"/>
              </a:rPr>
              <a:t>交换机。</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通话在 </a:t>
            </a:r>
            <a:r>
              <a:rPr lang="en-US" altLang="zh-CN" sz="2000" b="1" dirty="0">
                <a:latin typeface="微软雅黑" panose="020B0503020204020204" charset="-122"/>
                <a:ea typeface="微软雅黑" panose="020B0503020204020204" charset="-122"/>
              </a:rPr>
              <a:t>A </a:t>
            </a:r>
            <a:r>
              <a:rPr lang="zh-CN" altLang="en-US" sz="2000" b="1" dirty="0">
                <a:latin typeface="微软雅黑" panose="020B0503020204020204" charset="-122"/>
                <a:ea typeface="微软雅黑" panose="020B0503020204020204" charset="-122"/>
              </a:rPr>
              <a:t>到 </a:t>
            </a:r>
            <a:r>
              <a:rPr lang="en-US" altLang="zh-CN" sz="2000" b="1" dirty="0">
                <a:latin typeface="微软雅黑" panose="020B0503020204020204" charset="-122"/>
                <a:ea typeface="微软雅黑" panose="020B0503020204020204" charset="-122"/>
              </a:rPr>
              <a:t>B </a:t>
            </a:r>
            <a:r>
              <a:rPr lang="zh-CN" altLang="en-US" sz="2000" b="1" dirty="0">
                <a:latin typeface="微软雅黑" panose="020B0503020204020204" charset="-122"/>
                <a:ea typeface="微软雅黑" panose="020B0503020204020204" charset="-122"/>
              </a:rPr>
              <a:t>的连接上</a:t>
            </a:r>
            <a:r>
              <a:rPr lang="zh-CN" altLang="en-US" sz="2000" b="1" dirty="0" smtClean="0">
                <a:latin typeface="微软雅黑" panose="020B0503020204020204" charset="-122"/>
                <a:ea typeface="微软雅黑" panose="020B0503020204020204" charset="-122"/>
              </a:rPr>
              <a:t>进行。</a:t>
            </a:r>
            <a:endParaRPr lang="zh-CN" altLang="en-US" sz="2000" b="1" dirty="0">
              <a:latin typeface="微软雅黑" panose="020B0503020204020204" charset="-122"/>
              <a:ea typeface="微软雅黑" panose="020B0503020204020204" charset="-122"/>
            </a:endParaRPr>
          </a:p>
        </p:txBody>
      </p:sp>
      <p:sp>
        <p:nvSpPr>
          <p:cNvPr id="67" name="Line 26"/>
          <p:cNvSpPr>
            <a:spLocks noChangeShapeType="1"/>
          </p:cNvSpPr>
          <p:nvPr/>
        </p:nvSpPr>
        <p:spPr bwMode="auto">
          <a:xfrm>
            <a:off x="1824292" y="3814470"/>
            <a:ext cx="5788025" cy="0"/>
          </a:xfrm>
          <a:prstGeom prst="line">
            <a:avLst/>
          </a:prstGeom>
          <a:noFill/>
          <a:ln w="28575">
            <a:solidFill>
              <a:srgbClr val="C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n>
                <a:solidFill>
                  <a:srgbClr val="0070C0"/>
                </a:solidFill>
              </a:ln>
              <a:latin typeface="+mn-lt"/>
              <a:ea typeface="+mn-ea"/>
            </a:endParaRPr>
          </a:p>
        </p:txBody>
      </p:sp>
      <p:pic>
        <p:nvPicPr>
          <p:cNvPr id="65563" name="图片 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6467" y="3632418"/>
            <a:ext cx="5889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64" name="图片 4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82142" y="3632418"/>
            <a:ext cx="58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4000"/>
                                        <p:tgtEl>
                                          <p:spTgt spid="67"/>
                                        </p:tgtEl>
                                      </p:cBhvr>
                                    </p:animEffect>
                                  </p:childTnLst>
                                </p:cTn>
                              </p:par>
                            </p:childTnLst>
                          </p:cTn>
                        </p:par>
                        <p:par>
                          <p:cTn id="8" fill="hold">
                            <p:stCondLst>
                              <p:cond delay="5000"/>
                            </p:stCondLst>
                            <p:childTnLst>
                              <p:par>
                                <p:cTn id="9" presetID="35" presetClass="emph" presetSubtype="0" repeatCount="5000" fill="hold" grpId="1" nodeType="afterEffect">
                                  <p:stCondLst>
                                    <p:cond delay="0"/>
                                  </p:stCondLst>
                                  <p:childTnLst>
                                    <p:anim calcmode="discrete" valueType="str">
                                      <p:cBhvr>
                                        <p:cTn id="10" dur="1000" fill="hold"/>
                                        <p:tgtEl>
                                          <p:spTgt spid="67"/>
                                        </p:tgtEl>
                                        <p:attrNameLst>
                                          <p:attrName>style.visibility</p:attrName>
                                        </p:attrNameLst>
                                      </p:cBhvr>
                                      <p:tavLst>
                                        <p:tav tm="0">
                                          <p:val>
                                            <p:strVal val="hidden"/>
                                          </p:val>
                                        </p:tav>
                                        <p:tav tm="50000">
                                          <p:val>
                                            <p:strVal val="visible"/>
                                          </p:val>
                                        </p:tav>
                                      </p:tavLst>
                                    </p:anim>
                                  </p:childTnLst>
                                </p:cTn>
                              </p:par>
                            </p:childTnLst>
                          </p:cTn>
                        </p:par>
                        <p:par>
                          <p:cTn id="11" fill="hold">
                            <p:stCondLst>
                              <p:cond delay="6000"/>
                            </p:stCondLst>
                            <p:childTnLst>
                              <p:par>
                                <p:cTn id="12" presetID="22" presetClass="exit" presetSubtype="2" fill="hold" grpId="2" nodeType="afterEffect">
                                  <p:stCondLst>
                                    <p:cond delay="0"/>
                                  </p:stCondLst>
                                  <p:childTnLst>
                                    <p:animEffect transition="out" filter="wipe(right)">
                                      <p:cBhvr>
                                        <p:cTn id="13" dur="3000"/>
                                        <p:tgtEl>
                                          <p:spTgt spid="67"/>
                                        </p:tgtEl>
                                      </p:cBhvr>
                                    </p:animEffect>
                                    <p:set>
                                      <p:cBhvr>
                                        <p:cTn id="14" dur="1" fill="hold">
                                          <p:stCondLst>
                                            <p:cond delay="29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67" grpId="1" bldLvl="0" animBg="1"/>
      <p:bldP spid="67" grpId="2"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5"/>
          <p:cNvSpPr>
            <a:spLocks noChangeArrowheads="1"/>
          </p:cNvSpPr>
          <p:nvPr/>
        </p:nvSpPr>
        <p:spPr bwMode="auto">
          <a:xfrm>
            <a:off x="505072" y="2366455"/>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66563" name="Rectangle 6"/>
          <p:cNvSpPr>
            <a:spLocks noChangeArrowheads="1"/>
          </p:cNvSpPr>
          <p:nvPr/>
        </p:nvSpPr>
        <p:spPr bwMode="auto">
          <a:xfrm>
            <a:off x="3709829" y="2339467"/>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电路交换特点</a:t>
            </a:r>
            <a:endParaRPr lang="zh-CN" altLang="en-US" sz="2000" b="1">
              <a:solidFill>
                <a:prstClr val="white"/>
              </a:solidFill>
              <a:ea typeface="微软雅黑" panose="020B0503020204020204" charset="-122"/>
            </a:endParaRPr>
          </a:p>
        </p:txBody>
      </p:sp>
      <p:sp>
        <p:nvSpPr>
          <p:cNvPr id="66564" name="Rectangle 68"/>
          <p:cNvSpPr>
            <a:spLocks noChangeArrowheads="1"/>
          </p:cNvSpPr>
          <p:nvPr/>
        </p:nvSpPr>
        <p:spPr bwMode="auto">
          <a:xfrm>
            <a:off x="505072" y="2723642"/>
            <a:ext cx="8133857"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计算机数据具有突发性。</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这导致在传送计算机数据时，通信线路的利用率很低（</a:t>
            </a:r>
            <a:r>
              <a:rPr lang="zh-CN" altLang="zh-CN" sz="2000" b="1" dirty="0">
                <a:solidFill>
                  <a:prstClr val="black"/>
                </a:solidFill>
                <a:latin typeface="微软雅黑" panose="020B0503020204020204" charset="-122"/>
                <a:ea typeface="微软雅黑" panose="020B0503020204020204" charset="-122"/>
              </a:rPr>
              <a:t>用来传送数据的时间往往不</a:t>
            </a:r>
            <a:r>
              <a:rPr lang="zh-CN" altLang="zh-CN" sz="2000" b="1" dirty="0" smtClean="0">
                <a:solidFill>
                  <a:prstClr val="black"/>
                </a:solidFill>
                <a:latin typeface="微软雅黑" panose="020B0503020204020204" charset="-122"/>
                <a:ea typeface="微软雅黑" panose="020B0503020204020204" charset="-122"/>
              </a:rPr>
              <a:t>到</a:t>
            </a:r>
            <a:r>
              <a:rPr lang="en-US" altLang="zh-CN" sz="2000" b="1" dirty="0" smtClean="0">
                <a:solidFill>
                  <a:prstClr val="black"/>
                </a:solidFill>
                <a:latin typeface="微软雅黑" panose="020B0503020204020204" charset="-122"/>
                <a:ea typeface="微软雅黑" panose="020B0503020204020204" charset="-122"/>
              </a:rPr>
              <a:t> 10% </a:t>
            </a:r>
            <a:r>
              <a:rPr lang="zh-CN" altLang="zh-CN" sz="2000" b="1" dirty="0" smtClean="0">
                <a:solidFill>
                  <a:prstClr val="black"/>
                </a:solidFill>
                <a:latin typeface="微软雅黑" panose="020B0503020204020204" charset="-122"/>
                <a:ea typeface="微软雅黑" panose="020B0503020204020204" charset="-122"/>
              </a:rPr>
              <a:t>甚至</a:t>
            </a:r>
            <a:r>
              <a:rPr lang="zh-CN" altLang="en-US" sz="2000" b="1" dirty="0" smtClean="0">
                <a:solidFill>
                  <a:prstClr val="black"/>
                </a:solidFill>
                <a:latin typeface="微软雅黑" panose="020B0503020204020204" charset="-122"/>
                <a:ea typeface="微软雅黑" panose="020B0503020204020204" charset="-122"/>
              </a:rPr>
              <a:t>不到</a:t>
            </a:r>
            <a:r>
              <a:rPr lang="en-US" altLang="zh-CN" sz="2000" b="1" dirty="0" smtClean="0">
                <a:solidFill>
                  <a:prstClr val="black"/>
                </a:solidFill>
                <a:latin typeface="微软雅黑" panose="020B0503020204020204" charset="-122"/>
                <a:ea typeface="微软雅黑" panose="020B0503020204020204" charset="-122"/>
              </a:rPr>
              <a:t> 1</a:t>
            </a:r>
            <a:r>
              <a:rPr lang="en-US" altLang="zh-CN" sz="2000" b="1" dirty="0">
                <a:solidFill>
                  <a:prstClr val="black"/>
                </a:solidFill>
                <a:latin typeface="微软雅黑" panose="020B0503020204020204" charset="-122"/>
                <a:ea typeface="微软雅黑" panose="020B0503020204020204" charset="-122"/>
              </a:rPr>
              <a:t>% </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5"/>
          <p:cNvSpPr>
            <a:spLocks noChangeArrowheads="1"/>
          </p:cNvSpPr>
          <p:nvPr/>
        </p:nvSpPr>
        <p:spPr bwMode="auto">
          <a:xfrm>
            <a:off x="505072" y="176269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7" name="矩形 2"/>
          <p:cNvSpPr>
            <a:spLocks noChangeArrowheads="1"/>
          </p:cNvSpPr>
          <p:nvPr/>
        </p:nvSpPr>
        <p:spPr bwMode="auto">
          <a:xfrm>
            <a:off x="615950" y="1720977"/>
            <a:ext cx="2773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latin typeface="微软雅黑" panose="020B0503020204020204" charset="-122"/>
                <a:ea typeface="微软雅黑" panose="020B0503020204020204" charset="-122"/>
              </a:rPr>
              <a:t>2. </a:t>
            </a:r>
            <a:r>
              <a:rPr lang="zh-CN" altLang="en-US" sz="2000" b="1" dirty="0" smtClean="0">
                <a:latin typeface="微软雅黑" panose="020B0503020204020204" charset="-122"/>
                <a:ea typeface="微软雅黑" panose="020B0503020204020204" charset="-122"/>
              </a:rPr>
              <a:t>分组交换</a:t>
            </a:r>
            <a:r>
              <a:rPr lang="zh-CN" altLang="en-US" sz="2000" b="1" dirty="0">
                <a:latin typeface="微软雅黑" panose="020B0503020204020204" charset="-122"/>
                <a:ea typeface="微软雅黑" panose="020B0503020204020204" charset="-122"/>
              </a:rPr>
              <a:t>的主要特点 </a:t>
            </a:r>
            <a:endParaRPr lang="zh-CN" altLang="en-US" sz="2000" b="1" dirty="0">
              <a:latin typeface="微软雅黑" panose="020B0503020204020204" charset="-122"/>
              <a:ea typeface="微软雅黑" panose="020B0503020204020204" charset="-122"/>
            </a:endParaRPr>
          </a:p>
        </p:txBody>
      </p:sp>
      <p:sp>
        <p:nvSpPr>
          <p:cNvPr id="67588" name="矩形 3"/>
          <p:cNvSpPr>
            <a:spLocks noChangeArrowheads="1"/>
          </p:cNvSpPr>
          <p:nvPr/>
        </p:nvSpPr>
        <p:spPr bwMode="auto">
          <a:xfrm>
            <a:off x="505072" y="2140522"/>
            <a:ext cx="7651376"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分组交换则采用</a:t>
            </a:r>
            <a:r>
              <a:rPr lang="zh-CN" altLang="zh-CN" sz="2000" b="1" dirty="0">
                <a:solidFill>
                  <a:srgbClr val="0000FF"/>
                </a:solidFill>
                <a:latin typeface="微软雅黑" panose="020B0503020204020204" charset="-122"/>
                <a:ea typeface="微软雅黑" panose="020B0503020204020204" charset="-122"/>
              </a:rPr>
              <a:t>存储转发</a:t>
            </a:r>
            <a:r>
              <a:rPr lang="zh-CN" altLang="zh-CN" sz="2000" b="1" dirty="0">
                <a:latin typeface="微软雅黑" panose="020B0503020204020204" charset="-122"/>
                <a:ea typeface="微软雅黑" panose="020B0503020204020204" charset="-122"/>
              </a:rPr>
              <a:t>技术</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在发送端，先把较长的报文</a:t>
            </a:r>
            <a:r>
              <a:rPr lang="zh-CN" altLang="en-US" sz="2000" b="1" dirty="0">
                <a:solidFill>
                  <a:srgbClr val="0000FF"/>
                </a:solidFill>
                <a:latin typeface="微软雅黑" panose="020B0503020204020204" charset="-122"/>
                <a:ea typeface="微软雅黑" panose="020B0503020204020204" charset="-122"/>
              </a:rPr>
              <a:t>划分成较短的、固定长度的数据段。 </a:t>
            </a:r>
            <a:endParaRPr lang="zh-CN" altLang="en-US" sz="2000" b="1" dirty="0">
              <a:solidFill>
                <a:srgbClr val="0000FF"/>
              </a:solidFill>
              <a:latin typeface="微软雅黑" panose="020B0503020204020204" charset="-122"/>
              <a:ea typeface="微软雅黑" panose="020B0503020204020204" charset="-122"/>
            </a:endParaRPr>
          </a:p>
        </p:txBody>
      </p:sp>
      <p:sp>
        <p:nvSpPr>
          <p:cNvPr id="67589" name="Line 8"/>
          <p:cNvSpPr>
            <a:spLocks noChangeShapeType="1"/>
          </p:cNvSpPr>
          <p:nvPr/>
        </p:nvSpPr>
        <p:spPr bwMode="auto">
          <a:xfrm>
            <a:off x="1833563" y="3403600"/>
            <a:ext cx="5616575"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0" name="Text Box 9"/>
          <p:cNvSpPr txBox="1">
            <a:spLocks noChangeArrowheads="1"/>
          </p:cNvSpPr>
          <p:nvPr/>
        </p:nvSpPr>
        <p:spPr bwMode="auto">
          <a:xfrm>
            <a:off x="4330700" y="3252788"/>
            <a:ext cx="589280" cy="3371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600" b="1">
                <a:latin typeface="微软雅黑" panose="020B0503020204020204" charset="-122"/>
                <a:ea typeface="微软雅黑" panose="020B0503020204020204" charset="-122"/>
              </a:rPr>
              <a:t>报文</a:t>
            </a:r>
            <a:endParaRPr lang="zh-CN" altLang="en-US" sz="1600" b="1">
              <a:latin typeface="微软雅黑" panose="020B0503020204020204" charset="-122"/>
              <a:ea typeface="微软雅黑" panose="020B0503020204020204" charset="-122"/>
            </a:endParaRPr>
          </a:p>
        </p:txBody>
      </p:sp>
      <p:sp>
        <p:nvSpPr>
          <p:cNvPr id="67591" name="Rectangle 74"/>
          <p:cNvSpPr>
            <a:spLocks noChangeArrowheads="1"/>
          </p:cNvSpPr>
          <p:nvPr/>
        </p:nvSpPr>
        <p:spPr bwMode="auto">
          <a:xfrm>
            <a:off x="1833563" y="3619500"/>
            <a:ext cx="5616575" cy="431800"/>
          </a:xfrm>
          <a:prstGeom prst="rect">
            <a:avLst/>
          </a:prstGeom>
          <a:solidFill>
            <a:srgbClr val="CDF3CD"/>
          </a:solidFill>
          <a:ln w="19050">
            <a:solidFill>
              <a:srgbClr val="00CC00"/>
            </a:solidFill>
            <a:miter lim="800000"/>
          </a:ln>
        </p:spPr>
        <p:txBody>
          <a:bodyPr wrap="none" anchor="ctr"/>
          <a:lstStyle/>
          <a:p>
            <a:endParaRPr lang="zh-CN" altLang="en-US" b="1">
              <a:solidFill>
                <a:srgbClr val="000099"/>
              </a:solidFill>
            </a:endParaRPr>
          </a:p>
        </p:txBody>
      </p:sp>
      <p:grpSp>
        <p:nvGrpSpPr>
          <p:cNvPr id="8" name="Group 81"/>
          <p:cNvGrpSpPr/>
          <p:nvPr/>
        </p:nvGrpSpPr>
        <p:grpSpPr bwMode="auto">
          <a:xfrm>
            <a:off x="3035300" y="4079875"/>
            <a:ext cx="3179763" cy="920750"/>
            <a:chOff x="1882" y="2496"/>
            <a:chExt cx="1849" cy="580"/>
          </a:xfrm>
        </p:grpSpPr>
        <p:sp>
          <p:nvSpPr>
            <p:cNvPr id="67596" name="Text Box 78"/>
            <p:cNvSpPr txBox="1">
              <a:spLocks noChangeArrowheads="1"/>
            </p:cNvSpPr>
            <p:nvPr/>
          </p:nvSpPr>
          <p:spPr bwMode="auto">
            <a:xfrm>
              <a:off x="1882" y="2864"/>
              <a:ext cx="18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dirty="0">
                  <a:latin typeface="微软雅黑" panose="020B0503020204020204" charset="-122"/>
                  <a:ea typeface="微软雅黑" panose="020B0503020204020204" charset="-122"/>
                </a:rPr>
                <a:t>假定这个报文较长不便于传输</a:t>
              </a:r>
              <a:endParaRPr lang="zh-CN" altLang="en-US" sz="1600" b="1" dirty="0">
                <a:latin typeface="微软雅黑" panose="020B0503020204020204" charset="-122"/>
                <a:ea typeface="微软雅黑" panose="020B0503020204020204" charset="-122"/>
              </a:endParaRPr>
            </a:p>
          </p:txBody>
        </p:sp>
        <p:sp>
          <p:nvSpPr>
            <p:cNvPr id="67597" name="Line 79"/>
            <p:cNvSpPr>
              <a:spLocks noChangeShapeType="1"/>
            </p:cNvSpPr>
            <p:nvPr/>
          </p:nvSpPr>
          <p:spPr bwMode="auto">
            <a:xfrm flipV="1">
              <a:off x="2789" y="2496"/>
              <a:ext cx="91" cy="362"/>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67593" name="直接连接符 10"/>
          <p:cNvCxnSpPr>
            <a:cxnSpLocks noChangeShapeType="1"/>
          </p:cNvCxnSpPr>
          <p:nvPr/>
        </p:nvCxnSpPr>
        <p:spPr bwMode="auto">
          <a:xfrm>
            <a:off x="1835150" y="3163888"/>
            <a:ext cx="0" cy="400050"/>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4" name="直接连接符 11"/>
          <p:cNvCxnSpPr>
            <a:cxnSpLocks noChangeShapeType="1"/>
          </p:cNvCxnSpPr>
          <p:nvPr/>
        </p:nvCxnSpPr>
        <p:spPr bwMode="auto">
          <a:xfrm>
            <a:off x="7434263" y="3163888"/>
            <a:ext cx="0" cy="400050"/>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95" name="Text Box 76"/>
          <p:cNvSpPr txBox="1">
            <a:spLocks noChangeArrowheads="1"/>
          </p:cNvSpPr>
          <p:nvPr/>
        </p:nvSpPr>
        <p:spPr bwMode="auto">
          <a:xfrm>
            <a:off x="1835150" y="3640138"/>
            <a:ext cx="5614988" cy="41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2100" b="1" dirty="0" smtClean="0">
                <a:solidFill>
                  <a:srgbClr val="0000FF"/>
                </a:solidFill>
              </a:rPr>
              <a:t>1101000110101010110101011100010011010010</a:t>
            </a:r>
            <a:endParaRPr lang="en-US" altLang="zh-CN" sz="2100" b="1" dirty="0">
              <a:solidFill>
                <a:srgbClr val="0000FF"/>
              </a:solidFill>
            </a:endParaRPr>
          </a:p>
        </p:txBody>
      </p:sp>
      <p:grpSp>
        <p:nvGrpSpPr>
          <p:cNvPr id="3" name="组合 2"/>
          <p:cNvGrpSpPr/>
          <p:nvPr/>
        </p:nvGrpSpPr>
        <p:grpSpPr>
          <a:xfrm>
            <a:off x="1909947" y="3686321"/>
            <a:ext cx="5524317" cy="323557"/>
            <a:chOff x="1909947" y="2829071"/>
            <a:chExt cx="5524317" cy="323557"/>
          </a:xfrm>
        </p:grpSpPr>
        <p:sp>
          <p:nvSpPr>
            <p:cNvPr id="2" name="矩形 1"/>
            <p:cNvSpPr/>
            <p:nvPr/>
          </p:nvSpPr>
          <p:spPr>
            <a:xfrm>
              <a:off x="1909947" y="2829071"/>
              <a:ext cx="1958667"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868614" y="2829071"/>
              <a:ext cx="1856937"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725552" y="2829071"/>
              <a:ext cx="1708712" cy="323557"/>
            </a:xfrm>
            <a:prstGeom prst="rect">
              <a:avLst/>
            </a:prstGeom>
            <a:solidFill>
              <a:srgbClr val="66CCFF">
                <a:alpha val="40000"/>
              </a:srgbClr>
            </a:solid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10000" fill="hold" nodeType="afterEffect">
                                  <p:stCondLst>
                                    <p:cond delay="300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5"/>
          <p:cNvSpPr>
            <a:spLocks noChangeArrowheads="1"/>
          </p:cNvSpPr>
          <p:nvPr/>
        </p:nvSpPr>
        <p:spPr bwMode="auto">
          <a:xfrm>
            <a:off x="505072" y="1604963"/>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68611" name="Rectangle 6"/>
          <p:cNvSpPr>
            <a:spLocks noChangeArrowheads="1"/>
          </p:cNvSpPr>
          <p:nvPr/>
        </p:nvSpPr>
        <p:spPr bwMode="auto">
          <a:xfrm>
            <a:off x="3444875" y="1581150"/>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prstClr val="white"/>
                </a:solidFill>
                <a:ea typeface="微软雅黑" panose="020B0503020204020204" charset="-122"/>
              </a:rPr>
              <a:t>添加首部构成分组</a:t>
            </a:r>
            <a:endParaRPr lang="zh-CN" altLang="en-US" sz="2000" b="1">
              <a:solidFill>
                <a:prstClr val="white"/>
              </a:solidFill>
              <a:ea typeface="微软雅黑" panose="020B0503020204020204" charset="-122"/>
            </a:endParaRPr>
          </a:p>
        </p:txBody>
      </p:sp>
      <p:sp>
        <p:nvSpPr>
          <p:cNvPr id="68612" name="Rectangle 68"/>
          <p:cNvSpPr>
            <a:spLocks noChangeArrowheads="1"/>
          </p:cNvSpPr>
          <p:nvPr/>
        </p:nvSpPr>
        <p:spPr bwMode="auto">
          <a:xfrm>
            <a:off x="505072" y="2000250"/>
            <a:ext cx="7761041"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prstClr val="black"/>
                </a:solidFill>
                <a:latin typeface="微软雅黑" panose="020B0503020204020204" charset="-122"/>
                <a:ea typeface="微软雅黑" panose="020B0503020204020204" charset="-122"/>
              </a:rPr>
              <a:t>每一个数据段前面添加上</a:t>
            </a:r>
            <a:r>
              <a:rPr lang="zh-CN" altLang="en-US" sz="2000" b="1" dirty="0">
                <a:solidFill>
                  <a:srgbClr val="0000FF"/>
                </a:solidFill>
                <a:latin typeface="微软雅黑" panose="020B0503020204020204" charset="-122"/>
                <a:ea typeface="微软雅黑" panose="020B0503020204020204" charset="-122"/>
              </a:rPr>
              <a:t>首部</a:t>
            </a:r>
            <a:r>
              <a:rPr lang="zh-CN" altLang="en-US" sz="2000" b="1" dirty="0">
                <a:solidFill>
                  <a:prstClr val="black"/>
                </a:solidFill>
                <a:latin typeface="微软雅黑" panose="020B0503020204020204" charset="-122"/>
                <a:ea typeface="微软雅黑" panose="020B0503020204020204" charset="-122"/>
              </a:rPr>
              <a:t>构成</a:t>
            </a:r>
            <a:r>
              <a:rPr lang="zh-CN" altLang="en-US" sz="2000" b="1" dirty="0" smtClean="0">
                <a:solidFill>
                  <a:srgbClr val="0000FF"/>
                </a:solidFill>
                <a:latin typeface="微软雅黑" panose="020B0503020204020204" charset="-122"/>
                <a:ea typeface="微软雅黑" panose="020B0503020204020204" charset="-122"/>
              </a:rPr>
              <a:t>分组 </a:t>
            </a:r>
            <a:r>
              <a:rPr lang="en-US" altLang="zh-CN" sz="2000" b="1" dirty="0" smtClean="0">
                <a:solidFill>
                  <a:prstClr val="black"/>
                </a:solidFill>
                <a:latin typeface="微软雅黑" panose="020B0503020204020204" charset="-122"/>
                <a:ea typeface="微软雅黑" panose="020B0503020204020204" charset="-122"/>
              </a:rPr>
              <a:t>(</a:t>
            </a:r>
            <a:r>
              <a:rPr lang="en-US" altLang="zh-CN" sz="2000" b="1" dirty="0">
                <a:solidFill>
                  <a:prstClr val="black"/>
                </a:solidFill>
                <a:latin typeface="微软雅黑" panose="020B0503020204020204" charset="-122"/>
                <a:ea typeface="微软雅黑" panose="020B0503020204020204" charset="-122"/>
              </a:rPr>
              <a:t>packet)</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p:txBody>
      </p:sp>
      <p:sp>
        <p:nvSpPr>
          <p:cNvPr id="5" name="Rectangle 12"/>
          <p:cNvSpPr>
            <a:spLocks noChangeArrowheads="1"/>
          </p:cNvSpPr>
          <p:nvPr/>
        </p:nvSpPr>
        <p:spPr bwMode="auto">
          <a:xfrm>
            <a:off x="2027238" y="2774950"/>
            <a:ext cx="1870075" cy="431800"/>
          </a:xfrm>
          <a:prstGeom prst="rect">
            <a:avLst/>
          </a:prstGeom>
          <a:solidFill>
            <a:srgbClr val="B1D8F9"/>
          </a:solidFill>
          <a:ln w="28575">
            <a:solidFill>
              <a:srgbClr val="0070C0"/>
            </a:solidFill>
            <a:miter lim="800000"/>
          </a:ln>
        </p:spPr>
        <p:txBody>
          <a:bodyPr wrap="none" anchor="ctr"/>
          <a:lstStyle/>
          <a:p>
            <a:pPr algn="ctr"/>
            <a:r>
              <a:rPr lang="zh-CN" altLang="en-US" b="1">
                <a:solidFill>
                  <a:prstClr val="black"/>
                </a:solidFill>
                <a:latin typeface="微软雅黑" panose="020B0503020204020204" charset="-122"/>
                <a:ea typeface="微软雅黑" panose="020B0503020204020204" charset="-122"/>
              </a:rPr>
              <a:t>数     据</a:t>
            </a:r>
            <a:endParaRPr lang="zh-CN" altLang="en-US" b="1">
              <a:solidFill>
                <a:prstClr val="black"/>
              </a:solidFill>
              <a:latin typeface="微软雅黑" panose="020B0503020204020204" charset="-122"/>
              <a:ea typeface="微软雅黑" panose="020B0503020204020204" charset="-122"/>
            </a:endParaRPr>
          </a:p>
        </p:txBody>
      </p:sp>
      <p:sp>
        <p:nvSpPr>
          <p:cNvPr id="6" name="Rectangle 13"/>
          <p:cNvSpPr>
            <a:spLocks noChangeArrowheads="1"/>
          </p:cNvSpPr>
          <p:nvPr/>
        </p:nvSpPr>
        <p:spPr bwMode="auto">
          <a:xfrm>
            <a:off x="3898900" y="2774950"/>
            <a:ext cx="1871663" cy="431800"/>
          </a:xfrm>
          <a:prstGeom prst="rect">
            <a:avLst/>
          </a:prstGeom>
          <a:solidFill>
            <a:srgbClr val="B1D8F9"/>
          </a:solidFill>
          <a:ln w="28575">
            <a:solidFill>
              <a:srgbClr val="0070C0"/>
            </a:solidFill>
            <a:miter lim="800000"/>
          </a:ln>
        </p:spPr>
        <p:txBody>
          <a:bodyPr wrap="none" anchor="ctr"/>
          <a:lstStyle/>
          <a:p>
            <a:pPr algn="ctr"/>
            <a:r>
              <a:rPr lang="zh-CN" altLang="en-US" b="1">
                <a:solidFill>
                  <a:prstClr val="black"/>
                </a:solidFill>
                <a:latin typeface="微软雅黑" panose="020B0503020204020204" charset="-122"/>
                <a:ea typeface="微软雅黑" panose="020B0503020204020204" charset="-122"/>
              </a:rPr>
              <a:t>数     据</a:t>
            </a:r>
            <a:endParaRPr lang="zh-CN" altLang="en-US" b="1">
              <a:solidFill>
                <a:prstClr val="black"/>
              </a:solidFill>
              <a:latin typeface="微软雅黑" panose="020B0503020204020204" charset="-122"/>
              <a:ea typeface="微软雅黑" panose="020B0503020204020204" charset="-122"/>
            </a:endParaRPr>
          </a:p>
        </p:txBody>
      </p:sp>
      <p:sp>
        <p:nvSpPr>
          <p:cNvPr id="7" name="Rectangle 14"/>
          <p:cNvSpPr>
            <a:spLocks noChangeArrowheads="1"/>
          </p:cNvSpPr>
          <p:nvPr/>
        </p:nvSpPr>
        <p:spPr bwMode="auto">
          <a:xfrm>
            <a:off x="5772150" y="2774950"/>
            <a:ext cx="1871663" cy="431800"/>
          </a:xfrm>
          <a:prstGeom prst="rect">
            <a:avLst/>
          </a:prstGeom>
          <a:solidFill>
            <a:srgbClr val="B1D8F9"/>
          </a:solidFill>
          <a:ln w="28575">
            <a:solidFill>
              <a:srgbClr val="0070C0"/>
            </a:solidFill>
            <a:miter lim="800000"/>
          </a:ln>
        </p:spPr>
        <p:txBody>
          <a:bodyPr wrap="none" anchor="ctr"/>
          <a:lstStyle/>
          <a:p>
            <a:pPr algn="ctr"/>
            <a:r>
              <a:rPr lang="zh-CN" altLang="en-US" b="1">
                <a:solidFill>
                  <a:prstClr val="black"/>
                </a:solidFill>
                <a:latin typeface="微软雅黑" panose="020B0503020204020204" charset="-122"/>
                <a:ea typeface="微软雅黑" panose="020B0503020204020204" charset="-122"/>
              </a:rPr>
              <a:t>数     据</a:t>
            </a:r>
            <a:endParaRPr lang="zh-CN" altLang="en-US" b="1">
              <a:solidFill>
                <a:prstClr val="black"/>
              </a:solidFill>
              <a:latin typeface="微软雅黑" panose="020B0503020204020204" charset="-122"/>
              <a:ea typeface="微软雅黑" panose="020B0503020204020204" charset="-122"/>
            </a:endParaRPr>
          </a:p>
        </p:txBody>
      </p:sp>
      <p:sp>
        <p:nvSpPr>
          <p:cNvPr id="8" name="Rectangle 16"/>
          <p:cNvSpPr>
            <a:spLocks noChangeArrowheads="1"/>
          </p:cNvSpPr>
          <p:nvPr/>
        </p:nvSpPr>
        <p:spPr bwMode="auto">
          <a:xfrm>
            <a:off x="1401763" y="3382963"/>
            <a:ext cx="623887"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charset="-122"/>
                <a:ea typeface="微软雅黑" panose="020B0503020204020204" charset="-122"/>
              </a:rPr>
              <a:t>首部</a:t>
            </a:r>
            <a:endParaRPr lang="zh-CN" altLang="en-US" b="1">
              <a:solidFill>
                <a:prstClr val="white"/>
              </a:solidFill>
              <a:latin typeface="微软雅黑" panose="020B0503020204020204" charset="-122"/>
              <a:ea typeface="微软雅黑" panose="020B0503020204020204" charset="-122"/>
            </a:endParaRPr>
          </a:p>
        </p:txBody>
      </p:sp>
      <p:sp>
        <p:nvSpPr>
          <p:cNvPr id="9" name="Rectangle 19"/>
          <p:cNvSpPr>
            <a:spLocks noChangeArrowheads="1"/>
          </p:cNvSpPr>
          <p:nvPr/>
        </p:nvSpPr>
        <p:spPr bwMode="auto">
          <a:xfrm>
            <a:off x="3273425" y="4110038"/>
            <a:ext cx="623888"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charset="-122"/>
                <a:ea typeface="微软雅黑" panose="020B0503020204020204" charset="-122"/>
              </a:rPr>
              <a:t>首部</a:t>
            </a:r>
            <a:endParaRPr lang="zh-CN" altLang="en-US" b="1">
              <a:solidFill>
                <a:prstClr val="white"/>
              </a:solidFill>
              <a:latin typeface="微软雅黑" panose="020B0503020204020204" charset="-122"/>
              <a:ea typeface="微软雅黑" panose="020B0503020204020204" charset="-122"/>
            </a:endParaRPr>
          </a:p>
        </p:txBody>
      </p:sp>
      <p:sp>
        <p:nvSpPr>
          <p:cNvPr id="10" name="Rectangle 20"/>
          <p:cNvSpPr>
            <a:spLocks noChangeArrowheads="1"/>
          </p:cNvSpPr>
          <p:nvPr/>
        </p:nvSpPr>
        <p:spPr bwMode="auto">
          <a:xfrm>
            <a:off x="5153025" y="4784725"/>
            <a:ext cx="623888" cy="431800"/>
          </a:xfrm>
          <a:prstGeom prst="rect">
            <a:avLst/>
          </a:prstGeom>
          <a:solidFill>
            <a:srgbClr val="00B050"/>
          </a:solidFill>
          <a:ln w="28575">
            <a:solidFill>
              <a:schemeClr val="tx1"/>
            </a:solidFill>
            <a:miter lim="800000"/>
          </a:ln>
        </p:spPr>
        <p:txBody>
          <a:bodyPr wrap="none" anchor="ctr"/>
          <a:lstStyle/>
          <a:p>
            <a:pPr algn="ctr"/>
            <a:r>
              <a:rPr lang="zh-CN" altLang="en-US" b="1">
                <a:solidFill>
                  <a:prstClr val="white"/>
                </a:solidFill>
                <a:latin typeface="微软雅黑" panose="020B0503020204020204" charset="-122"/>
                <a:ea typeface="微软雅黑" panose="020B0503020204020204" charset="-122"/>
              </a:rPr>
              <a:t>首部</a:t>
            </a:r>
            <a:endParaRPr lang="zh-CN" altLang="en-US" b="1">
              <a:solidFill>
                <a:prstClr val="white"/>
              </a:solidFill>
              <a:latin typeface="微软雅黑" panose="020B0503020204020204" charset="-122"/>
              <a:ea typeface="微软雅黑" panose="020B0503020204020204" charset="-122"/>
            </a:endParaRPr>
          </a:p>
        </p:txBody>
      </p:sp>
      <p:grpSp>
        <p:nvGrpSpPr>
          <p:cNvPr id="11" name="Group 25"/>
          <p:cNvGrpSpPr/>
          <p:nvPr/>
        </p:nvGrpSpPr>
        <p:grpSpPr bwMode="auto">
          <a:xfrm>
            <a:off x="1392370" y="2806700"/>
            <a:ext cx="2495550" cy="479425"/>
            <a:chOff x="2064" y="2544"/>
            <a:chExt cx="1451" cy="302"/>
          </a:xfrm>
        </p:grpSpPr>
        <p:sp>
          <p:nvSpPr>
            <p:cNvPr id="68633" name="AutoShape 21"/>
            <p:cNvSpPr/>
            <p:nvPr/>
          </p:nvSpPr>
          <p:spPr bwMode="auto">
            <a:xfrm rot="5400000">
              <a:off x="2744" y="2075"/>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8634" name="Text Box 24"/>
            <p:cNvSpPr txBox="1">
              <a:spLocks noChangeArrowheads="1"/>
            </p:cNvSpPr>
            <p:nvPr/>
          </p:nvSpPr>
          <p:spPr bwMode="auto">
            <a:xfrm>
              <a:off x="2627" y="2544"/>
              <a:ext cx="408"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1</a:t>
              </a:r>
              <a:endParaRPr lang="en-US" altLang="zh-CN" sz="1400" b="1">
                <a:solidFill>
                  <a:srgbClr val="0000FF"/>
                </a:solidFill>
                <a:latin typeface="微软雅黑" panose="020B0503020204020204" charset="-122"/>
                <a:ea typeface="微软雅黑" panose="020B0503020204020204" charset="-122"/>
              </a:endParaRPr>
            </a:p>
          </p:txBody>
        </p:sp>
      </p:grpSp>
      <p:grpSp>
        <p:nvGrpSpPr>
          <p:cNvPr id="14" name="Group 26"/>
          <p:cNvGrpSpPr/>
          <p:nvPr/>
        </p:nvGrpSpPr>
        <p:grpSpPr bwMode="auto">
          <a:xfrm>
            <a:off x="3273425" y="3581400"/>
            <a:ext cx="2495550" cy="488950"/>
            <a:chOff x="1973" y="2484"/>
            <a:chExt cx="1451" cy="308"/>
          </a:xfrm>
        </p:grpSpPr>
        <p:sp>
          <p:nvSpPr>
            <p:cNvPr id="68631" name="AutoShape 27"/>
            <p:cNvSpPr/>
            <p:nvPr/>
          </p:nvSpPr>
          <p:spPr bwMode="auto">
            <a:xfrm rot="5400000">
              <a:off x="2654" y="2021"/>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8632" name="Text Box 28"/>
            <p:cNvSpPr txBox="1">
              <a:spLocks noChangeArrowheads="1"/>
            </p:cNvSpPr>
            <p:nvPr/>
          </p:nvSpPr>
          <p:spPr bwMode="auto">
            <a:xfrm>
              <a:off x="2513" y="2484"/>
              <a:ext cx="36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2</a:t>
              </a:r>
              <a:endParaRPr lang="en-US" altLang="zh-CN" sz="1400" b="1">
                <a:solidFill>
                  <a:srgbClr val="0000FF"/>
                </a:solidFill>
                <a:latin typeface="微软雅黑" panose="020B0503020204020204" charset="-122"/>
                <a:ea typeface="微软雅黑" panose="020B0503020204020204" charset="-122"/>
              </a:endParaRPr>
            </a:p>
          </p:txBody>
        </p:sp>
      </p:grpSp>
      <p:grpSp>
        <p:nvGrpSpPr>
          <p:cNvPr id="17" name="Group 29"/>
          <p:cNvGrpSpPr/>
          <p:nvPr/>
        </p:nvGrpSpPr>
        <p:grpSpPr bwMode="auto">
          <a:xfrm>
            <a:off x="5146675" y="4276725"/>
            <a:ext cx="2495550" cy="469900"/>
            <a:chOff x="1883" y="2364"/>
            <a:chExt cx="1451" cy="296"/>
          </a:xfrm>
        </p:grpSpPr>
        <p:sp>
          <p:nvSpPr>
            <p:cNvPr id="68629" name="AutoShape 30"/>
            <p:cNvSpPr/>
            <p:nvPr/>
          </p:nvSpPr>
          <p:spPr bwMode="auto">
            <a:xfrm rot="5400000">
              <a:off x="2564" y="188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8630" name="Text Box 31"/>
            <p:cNvSpPr txBox="1">
              <a:spLocks noChangeArrowheads="1"/>
            </p:cNvSpPr>
            <p:nvPr/>
          </p:nvSpPr>
          <p:spPr bwMode="auto">
            <a:xfrm>
              <a:off x="2411" y="2364"/>
              <a:ext cx="36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3</a:t>
              </a:r>
              <a:endParaRPr lang="en-US" altLang="zh-CN" sz="1400" b="1">
                <a:solidFill>
                  <a:srgbClr val="0000FF"/>
                </a:solidFill>
                <a:latin typeface="微软雅黑" panose="020B0503020204020204" charset="-122"/>
                <a:ea typeface="微软雅黑" panose="020B0503020204020204" charset="-122"/>
              </a:endParaRPr>
            </a:p>
          </p:txBody>
        </p:sp>
      </p:grpSp>
      <p:grpSp>
        <p:nvGrpSpPr>
          <p:cNvPr id="20" name="组合 19"/>
          <p:cNvGrpSpPr/>
          <p:nvPr/>
        </p:nvGrpSpPr>
        <p:grpSpPr bwMode="auto">
          <a:xfrm>
            <a:off x="2027238" y="2424113"/>
            <a:ext cx="5616575" cy="306388"/>
            <a:chOff x="1898781" y="2727667"/>
            <a:chExt cx="5616840" cy="306388"/>
          </a:xfrm>
        </p:grpSpPr>
        <p:grpSp>
          <p:nvGrpSpPr>
            <p:cNvPr id="68624" name="Group 15"/>
            <p:cNvGrpSpPr/>
            <p:nvPr/>
          </p:nvGrpSpPr>
          <p:grpSpPr bwMode="auto">
            <a:xfrm>
              <a:off x="1898781" y="2727667"/>
              <a:ext cx="5616840" cy="306388"/>
              <a:chOff x="1247" y="1803"/>
              <a:chExt cx="3266" cy="193"/>
            </a:xfrm>
          </p:grpSpPr>
          <p:sp>
            <p:nvSpPr>
              <p:cNvPr id="68627" name="Line 2"/>
              <p:cNvSpPr>
                <a:spLocks noChangeShapeType="1"/>
              </p:cNvSpPr>
              <p:nvPr/>
            </p:nvSpPr>
            <p:spPr bwMode="auto">
              <a:xfrm>
                <a:off x="1247" y="1888"/>
                <a:ext cx="3266" cy="0"/>
              </a:xfrm>
              <a:prstGeom prst="line">
                <a:avLst/>
              </a:prstGeom>
              <a:noFill/>
              <a:ln w="28575">
                <a:solidFill>
                  <a:srgbClr val="00CC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68628" name="Text Box 3"/>
              <p:cNvSpPr txBox="1">
                <a:spLocks noChangeArrowheads="1"/>
              </p:cNvSpPr>
              <p:nvPr/>
            </p:nvSpPr>
            <p:spPr bwMode="auto">
              <a:xfrm>
                <a:off x="2699" y="1803"/>
                <a:ext cx="313" cy="19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prstClr val="black"/>
                    </a:solidFill>
                    <a:latin typeface="微软雅黑" panose="020B0503020204020204" charset="-122"/>
                    <a:ea typeface="微软雅黑" panose="020B0503020204020204" charset="-122"/>
                  </a:rPr>
                  <a:t>报文</a:t>
                </a:r>
                <a:endParaRPr lang="zh-CN" altLang="en-US" sz="1400" b="1">
                  <a:solidFill>
                    <a:prstClr val="black"/>
                  </a:solidFill>
                  <a:latin typeface="微软雅黑" panose="020B0503020204020204" charset="-122"/>
                  <a:ea typeface="微软雅黑" panose="020B0503020204020204" charset="-122"/>
                </a:endParaRPr>
              </a:p>
            </p:txBody>
          </p:sp>
        </p:grpSp>
        <p:cxnSp>
          <p:nvCxnSpPr>
            <p:cNvPr id="68625" name="直接连接符 21"/>
            <p:cNvCxnSpPr>
              <a:cxnSpLocks noChangeShapeType="1"/>
            </p:cNvCxnSpPr>
            <p:nvPr/>
          </p:nvCxnSpPr>
          <p:spPr bwMode="auto">
            <a:xfrm>
              <a:off x="1900501"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6" name="直接连接符 22"/>
            <p:cNvCxnSpPr>
              <a:cxnSpLocks noChangeShapeType="1"/>
            </p:cNvCxnSpPr>
            <p:nvPr/>
          </p:nvCxnSpPr>
          <p:spPr bwMode="auto">
            <a:xfrm>
              <a:off x="7500522" y="2727671"/>
              <a:ext cx="0" cy="295331"/>
            </a:xfrm>
            <a:prstGeom prst="line">
              <a:avLst/>
            </a:prstGeom>
            <a:noFill/>
            <a:ln w="28575" algn="ctr">
              <a:solidFill>
                <a:srgbClr val="00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Text Box 33"/>
          <p:cNvSpPr txBox="1">
            <a:spLocks noChangeArrowheads="1"/>
          </p:cNvSpPr>
          <p:nvPr/>
        </p:nvSpPr>
        <p:spPr bwMode="auto">
          <a:xfrm>
            <a:off x="695325" y="4849813"/>
            <a:ext cx="31546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a:solidFill>
                  <a:srgbClr val="CC00CC"/>
                </a:solidFill>
                <a:latin typeface="微软雅黑" panose="020B0503020204020204" charset="-122"/>
                <a:ea typeface="微软雅黑" panose="020B0503020204020204" charset="-122"/>
              </a:rPr>
              <a:t>请注意：现在左边是“前面”</a:t>
            </a:r>
            <a:endParaRPr lang="zh-CN" altLang="en-US" b="1">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42" presetClass="path" presetSubtype="0" accel="50000" decel="50000" fill="hold" grpId="0" nodeType="withEffect">
                                  <p:stCondLst>
                                    <p:cond delay="0"/>
                                  </p:stCondLst>
                                  <p:childTnLst>
                                    <p:animMotion origin="layout" path="M 1.66667E-6 -0.00555 L 1.66667E-6 0.11934 " pathEditMode="relative" rAng="0" ptsTypes="AA">
                                      <p:cBhvr>
                                        <p:cTn id="8" dur="2000" fill="hold"/>
                                        <p:tgtEl>
                                          <p:spTgt spid="5"/>
                                        </p:tgtEl>
                                        <p:attrNameLst>
                                          <p:attrName>ppt_x</p:attrName>
                                          <p:attrName>ppt_y</p:attrName>
                                        </p:attrNameLst>
                                      </p:cBhvr>
                                      <p:rCtr x="0" y="6229"/>
                                    </p:animMotion>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1000"/>
                            </p:stCondLst>
                            <p:childTnLst>
                              <p:par>
                                <p:cTn id="16" presetID="42" presetClass="path" presetSubtype="0" accel="50000" decel="50000" fill="hold" grpId="0" nodeType="afterEffect">
                                  <p:stCondLst>
                                    <p:cond delay="500"/>
                                  </p:stCondLst>
                                  <p:childTnLst>
                                    <p:animMotion origin="layout" path="M 4.16667E-6 3.57077E-6 L 4.16667E-6 0.26025 " pathEditMode="relative" rAng="0" ptsTypes="AA">
                                      <p:cBhvr>
                                        <p:cTn id="17" dur="2000" fill="hold"/>
                                        <p:tgtEl>
                                          <p:spTgt spid="6"/>
                                        </p:tgtEl>
                                        <p:attrNameLst>
                                          <p:attrName>ppt_x</p:attrName>
                                          <p:attrName>ppt_y</p:attrName>
                                        </p:attrNameLst>
                                      </p:cBhvr>
                                      <p:rCtr x="0" y="13013"/>
                                    </p:animMotion>
                                  </p:childTnLst>
                                </p:cTn>
                              </p:par>
                            </p:childTnLst>
                          </p:cTn>
                        </p:par>
                        <p:par>
                          <p:cTn id="18" fill="hold">
                            <p:stCondLst>
                              <p:cond delay="3500"/>
                            </p:stCondLst>
                            <p:childTnLst>
                              <p:par>
                                <p:cTn id="19" presetID="1" presetClass="entr" presetSubtype="0" fill="hold" grpId="0" nodeType="after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4000"/>
                            </p:stCondLst>
                            <p:childTnLst>
                              <p:par>
                                <p:cTn id="22" presetID="1" presetClass="entr" presetSubtype="0" fill="hold" nodeType="afterEffect">
                                  <p:stCondLst>
                                    <p:cond delay="50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4500"/>
                            </p:stCondLst>
                            <p:childTnLst>
                              <p:par>
                                <p:cTn id="25" presetID="42" presetClass="path" presetSubtype="0" accel="50000" decel="50000" fill="hold" grpId="0" nodeType="afterEffect">
                                  <p:stCondLst>
                                    <p:cond delay="500"/>
                                  </p:stCondLst>
                                  <p:childTnLst>
                                    <p:animMotion origin="layout" path="M 3.05556E-6 -0.01233 L 3.05556E-6 0.39161 " pathEditMode="relative" rAng="0" ptsTypes="AA">
                                      <p:cBhvr>
                                        <p:cTn id="26" dur="2000" fill="hold"/>
                                        <p:tgtEl>
                                          <p:spTgt spid="7"/>
                                        </p:tgtEl>
                                        <p:attrNameLst>
                                          <p:attrName>ppt_x</p:attrName>
                                          <p:attrName>ppt_y</p:attrName>
                                        </p:attrNameLst>
                                      </p:cBhvr>
                                      <p:rCtr x="0" y="20197"/>
                                    </p:animMotion>
                                  </p:childTnLst>
                                </p:cTn>
                              </p:par>
                            </p:childTnLst>
                          </p:cTn>
                        </p:par>
                        <p:par>
                          <p:cTn id="27" fill="hold">
                            <p:stCondLst>
                              <p:cond delay="7000"/>
                            </p:stCondLst>
                            <p:childTnLst>
                              <p:par>
                                <p:cTn id="28" presetID="1" presetClass="entr" presetSubtype="0" fill="hold" grpId="0" nodeType="afterEffect">
                                  <p:stCondLst>
                                    <p:cond delay="50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7500"/>
                            </p:stCondLst>
                            <p:childTnLst>
                              <p:par>
                                <p:cTn id="31" presetID="1" presetClass="entr" presetSubtype="0" fill="hold" nodeType="afterEffect">
                                  <p:stCondLst>
                                    <p:cond delay="500"/>
                                  </p:stCondLst>
                                  <p:childTnLst>
                                    <p:set>
                                      <p:cBhvr>
                                        <p:cTn id="32" dur="1" fill="hold">
                                          <p:stCondLst>
                                            <p:cond delay="0"/>
                                          </p:stCondLst>
                                        </p:cTn>
                                        <p:tgtEl>
                                          <p:spTgt spid="17"/>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par>
                          <p:cTn id="36" fill="hold">
                            <p:stCondLst>
                              <p:cond delay="8000"/>
                            </p:stCondLst>
                            <p:childTnLst>
                              <p:par>
                                <p:cTn id="37" presetID="35" presetClass="emph" presetSubtype="0" repeatCount="3000" fill="hold" grpId="1" nodeType="afterEffect">
                                  <p:stCondLst>
                                    <p:cond delay="0"/>
                                  </p:stCondLst>
                                  <p:childTnLst>
                                    <p:anim calcmode="discrete" valueType="str">
                                      <p:cBhvr>
                                        <p:cTn id="38"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26" grpId="0" bldLvl="0" animBg="1"/>
      <p:bldP spid="26"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第一节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互联网组成</a:t>
            </a:r>
            <a:r>
              <a:rPr lang="zh-CN" altLang="en-US" sz="4800" kern="1200" baseline="0" dirty="0">
                <a:latin typeface="Times New Roman" panose="02020603050405020304" pitchFamily="18" charset="0"/>
                <a:ea typeface="黑体" panose="02010609060101010101" pitchFamily="49" charset="-122"/>
              </a:rPr>
              <a:t> </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5"/>
          <p:cNvSpPr>
            <a:spLocks noChangeArrowheads="1"/>
          </p:cNvSpPr>
          <p:nvPr/>
        </p:nvSpPr>
        <p:spPr bwMode="auto">
          <a:xfrm>
            <a:off x="505072" y="1604963"/>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69635" name="Rectangle 6"/>
          <p:cNvSpPr>
            <a:spLocks noChangeArrowheads="1"/>
          </p:cNvSpPr>
          <p:nvPr/>
        </p:nvSpPr>
        <p:spPr bwMode="auto">
          <a:xfrm>
            <a:off x="3316288" y="1581150"/>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prstClr val="white"/>
                </a:solidFill>
                <a:ea typeface="微软雅黑" panose="020B0503020204020204" charset="-122"/>
              </a:rPr>
              <a:t>分组交换的传输单元</a:t>
            </a:r>
            <a:endParaRPr lang="zh-CN" altLang="en-US" sz="2000" b="1" dirty="0">
              <a:solidFill>
                <a:prstClr val="white"/>
              </a:solidFill>
              <a:ea typeface="微软雅黑" panose="020B0503020204020204" charset="-122"/>
            </a:endParaRPr>
          </a:p>
        </p:txBody>
      </p:sp>
      <p:sp>
        <p:nvSpPr>
          <p:cNvPr id="4" name="Rectangle 68"/>
          <p:cNvSpPr>
            <a:spLocks noChangeArrowheads="1"/>
          </p:cNvSpPr>
          <p:nvPr/>
        </p:nvSpPr>
        <p:spPr bwMode="auto">
          <a:xfrm>
            <a:off x="505072" y="1963674"/>
            <a:ext cx="7761041"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分组交换网以“</a:t>
            </a:r>
            <a:r>
              <a:rPr lang="zh-CN" altLang="en-US" sz="2000" b="1" dirty="0">
                <a:solidFill>
                  <a:srgbClr val="0000FF"/>
                </a:solidFill>
                <a:latin typeface="微软雅黑" panose="020B0503020204020204" charset="-122"/>
                <a:ea typeface="微软雅黑" panose="020B0503020204020204" charset="-122"/>
              </a:rPr>
              <a:t>分组</a:t>
            </a:r>
            <a:r>
              <a:rPr lang="zh-CN" altLang="en-US" sz="2000" b="1" dirty="0">
                <a:solidFill>
                  <a:prstClr val="black"/>
                </a:solidFill>
                <a:latin typeface="微软雅黑" panose="020B0503020204020204" charset="-122"/>
                <a:ea typeface="微软雅黑" panose="020B0503020204020204" charset="-122"/>
              </a:rPr>
              <a:t>”作为数据传输单元。</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依次</a:t>
            </a:r>
            <a:r>
              <a:rPr lang="zh-CN" altLang="en-US" sz="2000" b="1" dirty="0">
                <a:solidFill>
                  <a:prstClr val="black"/>
                </a:solidFill>
                <a:latin typeface="微软雅黑" panose="020B0503020204020204" charset="-122"/>
                <a:ea typeface="微软雅黑" panose="020B0503020204020204" charset="-122"/>
              </a:rPr>
              <a:t>把各分组发送到接收端（假定接收端在左边）。</a:t>
            </a:r>
            <a:endParaRPr lang="zh-CN" altLang="en-US" sz="2000" b="1" dirty="0">
              <a:solidFill>
                <a:prstClr val="black"/>
              </a:solidFill>
              <a:latin typeface="微软雅黑" panose="020B0503020204020204" charset="-122"/>
              <a:ea typeface="微软雅黑" panose="020B0503020204020204" charset="-122"/>
            </a:endParaRPr>
          </a:p>
        </p:txBody>
      </p:sp>
      <p:grpSp>
        <p:nvGrpSpPr>
          <p:cNvPr id="5" name="组合 4"/>
          <p:cNvGrpSpPr/>
          <p:nvPr/>
        </p:nvGrpSpPr>
        <p:grpSpPr bwMode="auto">
          <a:xfrm>
            <a:off x="1016000" y="2914650"/>
            <a:ext cx="2136775" cy="850900"/>
            <a:chOff x="2040721" y="2912943"/>
            <a:chExt cx="2135660" cy="849919"/>
          </a:xfrm>
        </p:grpSpPr>
        <p:sp>
          <p:nvSpPr>
            <p:cNvPr id="69651" name="Rectangle 2"/>
            <p:cNvSpPr>
              <a:spLocks noChangeArrowheads="1"/>
            </p:cNvSpPr>
            <p:nvPr/>
          </p:nvSpPr>
          <p:spPr bwMode="auto">
            <a:xfrm>
              <a:off x="2574636" y="3393568"/>
              <a:ext cx="1600274"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charset="-122"/>
                  <a:ea typeface="微软雅黑" panose="020B0503020204020204" charset="-122"/>
                </a:rPr>
                <a:t>数     据</a:t>
              </a:r>
              <a:endParaRPr lang="zh-CN" altLang="en-US" sz="1600" b="1">
                <a:solidFill>
                  <a:prstClr val="black"/>
                </a:solidFill>
                <a:latin typeface="微软雅黑" panose="020B0503020204020204" charset="-122"/>
                <a:ea typeface="微软雅黑" panose="020B0503020204020204" charset="-122"/>
              </a:endParaRPr>
            </a:p>
          </p:txBody>
        </p:sp>
        <p:sp>
          <p:nvSpPr>
            <p:cNvPr id="69652" name="Rectangle 10"/>
            <p:cNvSpPr>
              <a:spLocks noChangeArrowheads="1"/>
            </p:cNvSpPr>
            <p:nvPr/>
          </p:nvSpPr>
          <p:spPr bwMode="auto">
            <a:xfrm>
              <a:off x="2040721" y="3393568"/>
              <a:ext cx="533915"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charset="-122"/>
                  <a:ea typeface="微软雅黑" panose="020B0503020204020204" charset="-122"/>
                </a:rPr>
                <a:t>首部</a:t>
              </a:r>
              <a:endParaRPr lang="zh-CN" altLang="en-US" sz="1600" b="1">
                <a:solidFill>
                  <a:prstClr val="white"/>
                </a:solidFill>
                <a:latin typeface="微软雅黑" panose="020B0503020204020204" charset="-122"/>
                <a:ea typeface="微软雅黑" panose="020B0503020204020204" charset="-122"/>
              </a:endParaRPr>
            </a:p>
          </p:txBody>
        </p:sp>
        <p:grpSp>
          <p:nvGrpSpPr>
            <p:cNvPr id="69653" name="Group 13"/>
            <p:cNvGrpSpPr/>
            <p:nvPr/>
          </p:nvGrpSpPr>
          <p:grpSpPr bwMode="auto">
            <a:xfrm>
              <a:off x="2042192" y="2912943"/>
              <a:ext cx="2134189" cy="418171"/>
              <a:chOff x="1973" y="2532"/>
              <a:chExt cx="1451" cy="308"/>
            </a:xfrm>
          </p:grpSpPr>
          <p:sp>
            <p:nvSpPr>
              <p:cNvPr id="69654" name="AutoShape 14"/>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9655" name="Text Box 15"/>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1</a:t>
                </a:r>
                <a:endParaRPr lang="en-US" altLang="zh-CN" sz="1400" b="1">
                  <a:solidFill>
                    <a:srgbClr val="0000FF"/>
                  </a:solidFill>
                  <a:latin typeface="微软雅黑" panose="020B0503020204020204" charset="-122"/>
                  <a:ea typeface="微软雅黑" panose="020B0503020204020204" charset="-122"/>
                </a:endParaRPr>
              </a:p>
            </p:txBody>
          </p:sp>
        </p:grpSp>
      </p:grpSp>
      <p:grpSp>
        <p:nvGrpSpPr>
          <p:cNvPr id="11" name="组合 10"/>
          <p:cNvGrpSpPr/>
          <p:nvPr/>
        </p:nvGrpSpPr>
        <p:grpSpPr bwMode="auto">
          <a:xfrm>
            <a:off x="3516313" y="3408363"/>
            <a:ext cx="2133600" cy="849312"/>
            <a:chOff x="3642465" y="3652888"/>
            <a:chExt cx="2134187" cy="849919"/>
          </a:xfrm>
        </p:grpSpPr>
        <p:sp>
          <p:nvSpPr>
            <p:cNvPr id="69646" name="Rectangle 3"/>
            <p:cNvSpPr>
              <a:spLocks noChangeArrowheads="1"/>
            </p:cNvSpPr>
            <p:nvPr/>
          </p:nvSpPr>
          <p:spPr bwMode="auto">
            <a:xfrm>
              <a:off x="4176379" y="4133513"/>
              <a:ext cx="1600273" cy="369294"/>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charset="-122"/>
                  <a:ea typeface="微软雅黑" panose="020B0503020204020204" charset="-122"/>
                </a:rPr>
                <a:t>数     据</a:t>
              </a:r>
              <a:endParaRPr lang="zh-CN" altLang="en-US" sz="1600" b="1">
                <a:solidFill>
                  <a:prstClr val="black"/>
                </a:solidFill>
                <a:latin typeface="微软雅黑" panose="020B0503020204020204" charset="-122"/>
                <a:ea typeface="微软雅黑" panose="020B0503020204020204" charset="-122"/>
              </a:endParaRPr>
            </a:p>
          </p:txBody>
        </p:sp>
        <p:sp>
          <p:nvSpPr>
            <p:cNvPr id="69647" name="Rectangle 11"/>
            <p:cNvSpPr>
              <a:spLocks noChangeArrowheads="1"/>
            </p:cNvSpPr>
            <p:nvPr/>
          </p:nvSpPr>
          <p:spPr bwMode="auto">
            <a:xfrm>
              <a:off x="3642465" y="4133513"/>
              <a:ext cx="533914" cy="369294"/>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charset="-122"/>
                  <a:ea typeface="微软雅黑" panose="020B0503020204020204" charset="-122"/>
                </a:rPr>
                <a:t>首部</a:t>
              </a:r>
              <a:endParaRPr lang="zh-CN" altLang="en-US" sz="1600" b="1">
                <a:solidFill>
                  <a:prstClr val="white"/>
                </a:solidFill>
                <a:latin typeface="微软雅黑" panose="020B0503020204020204" charset="-122"/>
                <a:ea typeface="微软雅黑" panose="020B0503020204020204" charset="-122"/>
              </a:endParaRPr>
            </a:p>
          </p:txBody>
        </p:sp>
        <p:grpSp>
          <p:nvGrpSpPr>
            <p:cNvPr id="69648" name="Group 16"/>
            <p:cNvGrpSpPr/>
            <p:nvPr/>
          </p:nvGrpSpPr>
          <p:grpSpPr bwMode="auto">
            <a:xfrm>
              <a:off x="3642465" y="3652888"/>
              <a:ext cx="2134187" cy="418171"/>
              <a:chOff x="1973" y="2532"/>
              <a:chExt cx="1451" cy="308"/>
            </a:xfrm>
          </p:grpSpPr>
          <p:sp>
            <p:nvSpPr>
              <p:cNvPr id="69649" name="AutoShape 17"/>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9650" name="Text Box 18"/>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2</a:t>
                </a:r>
                <a:endParaRPr lang="en-US" altLang="zh-CN" sz="1400" b="1">
                  <a:solidFill>
                    <a:srgbClr val="0000FF"/>
                  </a:solidFill>
                  <a:latin typeface="微软雅黑" panose="020B0503020204020204" charset="-122"/>
                  <a:ea typeface="微软雅黑" panose="020B0503020204020204" charset="-122"/>
                </a:endParaRPr>
              </a:p>
            </p:txBody>
          </p:sp>
        </p:grpSp>
      </p:grpSp>
      <p:grpSp>
        <p:nvGrpSpPr>
          <p:cNvPr id="17" name="组合 16"/>
          <p:cNvGrpSpPr/>
          <p:nvPr/>
        </p:nvGrpSpPr>
        <p:grpSpPr bwMode="auto">
          <a:xfrm>
            <a:off x="6062663" y="3963988"/>
            <a:ext cx="2139950" cy="839787"/>
            <a:chOff x="5242738" y="4391485"/>
            <a:chExt cx="2140071" cy="839059"/>
          </a:xfrm>
        </p:grpSpPr>
        <p:sp>
          <p:nvSpPr>
            <p:cNvPr id="69641" name="Rectangle 4"/>
            <p:cNvSpPr>
              <a:spLocks noChangeArrowheads="1"/>
            </p:cNvSpPr>
            <p:nvPr/>
          </p:nvSpPr>
          <p:spPr bwMode="auto">
            <a:xfrm>
              <a:off x="5782536" y="4861249"/>
              <a:ext cx="1600273" cy="369295"/>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solidFill>
                    <a:prstClr val="black"/>
                  </a:solidFill>
                  <a:latin typeface="微软雅黑" panose="020B0503020204020204" charset="-122"/>
                  <a:ea typeface="微软雅黑" panose="020B0503020204020204" charset="-122"/>
                </a:rPr>
                <a:t>数     据</a:t>
              </a:r>
              <a:endParaRPr lang="zh-CN" altLang="en-US" sz="1600" b="1">
                <a:solidFill>
                  <a:prstClr val="black"/>
                </a:solidFill>
                <a:latin typeface="微软雅黑" panose="020B0503020204020204" charset="-122"/>
                <a:ea typeface="微软雅黑" panose="020B0503020204020204" charset="-122"/>
              </a:endParaRPr>
            </a:p>
          </p:txBody>
        </p:sp>
        <p:sp>
          <p:nvSpPr>
            <p:cNvPr id="69642" name="Rectangle 12"/>
            <p:cNvSpPr>
              <a:spLocks noChangeArrowheads="1"/>
            </p:cNvSpPr>
            <p:nvPr/>
          </p:nvSpPr>
          <p:spPr bwMode="auto">
            <a:xfrm>
              <a:off x="5242738" y="4859892"/>
              <a:ext cx="533915" cy="370652"/>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prstClr val="white"/>
                  </a:solidFill>
                  <a:latin typeface="微软雅黑" panose="020B0503020204020204" charset="-122"/>
                  <a:ea typeface="微软雅黑" panose="020B0503020204020204" charset="-122"/>
                </a:rPr>
                <a:t>首部</a:t>
              </a:r>
              <a:endParaRPr lang="zh-CN" altLang="en-US" sz="1600" b="1">
                <a:solidFill>
                  <a:prstClr val="white"/>
                </a:solidFill>
                <a:latin typeface="微软雅黑" panose="020B0503020204020204" charset="-122"/>
                <a:ea typeface="微软雅黑" panose="020B0503020204020204" charset="-122"/>
              </a:endParaRPr>
            </a:p>
          </p:txBody>
        </p:sp>
        <p:grpSp>
          <p:nvGrpSpPr>
            <p:cNvPr id="69643" name="Group 19"/>
            <p:cNvGrpSpPr/>
            <p:nvPr/>
          </p:nvGrpSpPr>
          <p:grpSpPr bwMode="auto">
            <a:xfrm>
              <a:off x="5242738" y="4391485"/>
              <a:ext cx="2134188" cy="418172"/>
              <a:chOff x="1973" y="2532"/>
              <a:chExt cx="1451" cy="308"/>
            </a:xfrm>
          </p:grpSpPr>
          <p:sp>
            <p:nvSpPr>
              <p:cNvPr id="69644" name="AutoShape 20"/>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宋体" panose="02010600030101010101" pitchFamily="2" charset="-122"/>
                </a:endParaRPr>
              </a:p>
            </p:txBody>
          </p:sp>
          <p:sp>
            <p:nvSpPr>
              <p:cNvPr id="69645" name="Text Box 21"/>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3</a:t>
                </a:r>
                <a:endParaRPr lang="en-US" altLang="zh-CN" sz="1400" b="1">
                  <a:solidFill>
                    <a:srgbClr val="0000FF"/>
                  </a:solidFill>
                  <a:latin typeface="微软雅黑" panose="020B0503020204020204" charset="-122"/>
                  <a:ea typeface="微软雅黑" panose="020B0503020204020204" charset="-122"/>
                </a:endParaRPr>
              </a:p>
            </p:txBody>
          </p:sp>
        </p:grpSp>
      </p:grpSp>
      <p:sp>
        <p:nvSpPr>
          <p:cNvPr id="69640" name="矩形 22"/>
          <p:cNvSpPr>
            <a:spLocks noChangeArrowheads="1"/>
          </p:cNvSpPr>
          <p:nvPr/>
        </p:nvSpPr>
        <p:spPr bwMode="auto">
          <a:xfrm>
            <a:off x="819150" y="4895850"/>
            <a:ext cx="31908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zh-CN" sz="1600" b="1">
                <a:solidFill>
                  <a:srgbClr val="CC00CC"/>
                </a:solidFill>
                <a:latin typeface="微软雅黑" panose="020B0503020204020204" charset="-122"/>
                <a:ea typeface="微软雅黑" panose="020B0503020204020204" charset="-122"/>
              </a:rPr>
              <a:t>以分组为基本单位在网络中传送</a:t>
            </a:r>
            <a:endParaRPr lang="zh-CN" altLang="en-US" sz="1600" b="1">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par>
                          <p:cTn id="16" fill="hold">
                            <p:stCondLst>
                              <p:cond delay="1500"/>
                            </p:stCondLst>
                            <p:childTnLst>
                              <p:par>
                                <p:cTn id="17" presetID="2" presetClass="exit" presetSubtype="8" fill="hold" nodeType="afterEffect">
                                  <p:stCondLst>
                                    <p:cond delay="1750"/>
                                  </p:stCondLst>
                                  <p:childTnLst>
                                    <p:anim calcmode="lin" valueType="num">
                                      <p:cBhvr additive="base">
                                        <p:cTn id="18" dur="1500"/>
                                        <p:tgtEl>
                                          <p:spTgt spid="5"/>
                                        </p:tgtEl>
                                        <p:attrNameLst>
                                          <p:attrName>ppt_x</p:attrName>
                                        </p:attrNameLst>
                                      </p:cBhvr>
                                      <p:tavLst>
                                        <p:tav tm="0">
                                          <p:val>
                                            <p:strVal val="ppt_x"/>
                                          </p:val>
                                        </p:tav>
                                        <p:tav tm="100000">
                                          <p:val>
                                            <p:strVal val="0-ppt_w/2"/>
                                          </p:val>
                                        </p:tav>
                                      </p:tavLst>
                                    </p:anim>
                                    <p:anim calcmode="lin" valueType="num">
                                      <p:cBhvr additive="base">
                                        <p:cTn id="19" dur="1500"/>
                                        <p:tgtEl>
                                          <p:spTgt spid="5"/>
                                        </p:tgtEl>
                                        <p:attrNameLst>
                                          <p:attrName>ppt_y</p:attrName>
                                        </p:attrNameLst>
                                      </p:cBhvr>
                                      <p:tavLst>
                                        <p:tav tm="0">
                                          <p:val>
                                            <p:strVal val="ppt_y"/>
                                          </p:val>
                                        </p:tav>
                                        <p:tav tm="100000">
                                          <p:val>
                                            <p:strVal val="ppt_y"/>
                                          </p:val>
                                        </p:tav>
                                      </p:tavLst>
                                    </p:anim>
                                    <p:set>
                                      <p:cBhvr>
                                        <p:cTn id="20" dur="1" fill="hold">
                                          <p:stCondLst>
                                            <p:cond delay="1499"/>
                                          </p:stCondLst>
                                        </p:cTn>
                                        <p:tgtEl>
                                          <p:spTgt spid="5"/>
                                        </p:tgtEl>
                                        <p:attrNameLst>
                                          <p:attrName>style.visibility</p:attrName>
                                        </p:attrNameLst>
                                      </p:cBhvr>
                                      <p:to>
                                        <p:strVal val="hidden"/>
                                      </p:to>
                                    </p:set>
                                  </p:childTnLst>
                                </p:cTn>
                              </p:par>
                            </p:childTnLst>
                          </p:cTn>
                        </p:par>
                        <p:par>
                          <p:cTn id="21" fill="hold">
                            <p:stCondLst>
                              <p:cond delay="4750"/>
                            </p:stCondLst>
                            <p:childTnLst>
                              <p:par>
                                <p:cTn id="22" presetID="2" presetClass="exit" presetSubtype="8" fill="hold" nodeType="afterEffect">
                                  <p:stCondLst>
                                    <p:cond delay="250"/>
                                  </p:stCondLst>
                                  <p:childTnLst>
                                    <p:anim calcmode="lin" valueType="num">
                                      <p:cBhvr additive="base">
                                        <p:cTn id="23" dur="1500"/>
                                        <p:tgtEl>
                                          <p:spTgt spid="11"/>
                                        </p:tgtEl>
                                        <p:attrNameLst>
                                          <p:attrName>ppt_x</p:attrName>
                                        </p:attrNameLst>
                                      </p:cBhvr>
                                      <p:tavLst>
                                        <p:tav tm="0">
                                          <p:val>
                                            <p:strVal val="ppt_x"/>
                                          </p:val>
                                        </p:tav>
                                        <p:tav tm="100000">
                                          <p:val>
                                            <p:strVal val="0-ppt_w/2"/>
                                          </p:val>
                                        </p:tav>
                                      </p:tavLst>
                                    </p:anim>
                                    <p:anim calcmode="lin" valueType="num">
                                      <p:cBhvr additive="base">
                                        <p:cTn id="24" dur="1500"/>
                                        <p:tgtEl>
                                          <p:spTgt spid="11"/>
                                        </p:tgtEl>
                                        <p:attrNameLst>
                                          <p:attrName>ppt_y</p:attrName>
                                        </p:attrNameLst>
                                      </p:cBhvr>
                                      <p:tavLst>
                                        <p:tav tm="0">
                                          <p:val>
                                            <p:strVal val="ppt_y"/>
                                          </p:val>
                                        </p:tav>
                                        <p:tav tm="100000">
                                          <p:val>
                                            <p:strVal val="ppt_y"/>
                                          </p:val>
                                        </p:tav>
                                      </p:tavLst>
                                    </p:anim>
                                    <p:set>
                                      <p:cBhvr>
                                        <p:cTn id="25" dur="1" fill="hold">
                                          <p:stCondLst>
                                            <p:cond delay="1499"/>
                                          </p:stCondLst>
                                        </p:cTn>
                                        <p:tgtEl>
                                          <p:spTgt spid="11"/>
                                        </p:tgtEl>
                                        <p:attrNameLst>
                                          <p:attrName>style.visibility</p:attrName>
                                        </p:attrNameLst>
                                      </p:cBhvr>
                                      <p:to>
                                        <p:strVal val="hidden"/>
                                      </p:to>
                                    </p:set>
                                  </p:childTnLst>
                                </p:cTn>
                              </p:par>
                            </p:childTnLst>
                          </p:cTn>
                        </p:par>
                        <p:par>
                          <p:cTn id="26" fill="hold">
                            <p:stCondLst>
                              <p:cond delay="6500"/>
                            </p:stCondLst>
                            <p:childTnLst>
                              <p:par>
                                <p:cTn id="27" presetID="2" presetClass="exit" presetSubtype="8" fill="hold" nodeType="afterEffect">
                                  <p:stCondLst>
                                    <p:cond delay="250"/>
                                  </p:stCondLst>
                                  <p:childTnLst>
                                    <p:anim calcmode="lin" valueType="num">
                                      <p:cBhvr additive="base">
                                        <p:cTn id="28" dur="1500"/>
                                        <p:tgtEl>
                                          <p:spTgt spid="17"/>
                                        </p:tgtEl>
                                        <p:attrNameLst>
                                          <p:attrName>ppt_x</p:attrName>
                                        </p:attrNameLst>
                                      </p:cBhvr>
                                      <p:tavLst>
                                        <p:tav tm="0">
                                          <p:val>
                                            <p:strVal val="ppt_x"/>
                                          </p:val>
                                        </p:tav>
                                        <p:tav tm="100000">
                                          <p:val>
                                            <p:strVal val="0-ppt_w/2"/>
                                          </p:val>
                                        </p:tav>
                                      </p:tavLst>
                                    </p:anim>
                                    <p:anim calcmode="lin" valueType="num">
                                      <p:cBhvr additive="base">
                                        <p:cTn id="29" dur="1500"/>
                                        <p:tgtEl>
                                          <p:spTgt spid="17"/>
                                        </p:tgtEl>
                                        <p:attrNameLst>
                                          <p:attrName>ppt_y</p:attrName>
                                        </p:attrNameLst>
                                      </p:cBhvr>
                                      <p:tavLst>
                                        <p:tav tm="0">
                                          <p:val>
                                            <p:strVal val="ppt_y"/>
                                          </p:val>
                                        </p:tav>
                                        <p:tav tm="100000">
                                          <p:val>
                                            <p:strVal val="ppt_y"/>
                                          </p:val>
                                        </p:tav>
                                      </p:tavLst>
                                    </p:anim>
                                    <p:set>
                                      <p:cBhvr>
                                        <p:cTn id="30" dur="1" fill="hold">
                                          <p:stCondLst>
                                            <p:cond delay="1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5072" y="1604963"/>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 name="Rectangle 6"/>
          <p:cNvSpPr>
            <a:spLocks noChangeArrowheads="1"/>
          </p:cNvSpPr>
          <p:nvPr/>
        </p:nvSpPr>
        <p:spPr bwMode="auto">
          <a:xfrm>
            <a:off x="3325432" y="159067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bg1"/>
                </a:solidFill>
                <a:ea typeface="微软雅黑" panose="020B0503020204020204" charset="-122"/>
              </a:rPr>
              <a:t>收到分组后剥去首部</a:t>
            </a:r>
            <a:endParaRPr lang="zh-CN" altLang="en-US" sz="2000" b="1" dirty="0">
              <a:solidFill>
                <a:schemeClr val="bg1"/>
              </a:solidFill>
              <a:ea typeface="微软雅黑" panose="020B0503020204020204" charset="-122"/>
            </a:endParaRPr>
          </a:p>
        </p:txBody>
      </p:sp>
      <p:sp>
        <p:nvSpPr>
          <p:cNvPr id="4" name="Rectangle 68"/>
          <p:cNvSpPr>
            <a:spLocks noChangeArrowheads="1"/>
          </p:cNvSpPr>
          <p:nvPr/>
        </p:nvSpPr>
        <p:spPr bwMode="auto">
          <a:xfrm>
            <a:off x="505073" y="2000250"/>
            <a:ext cx="4714628"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微软雅黑" panose="020B0503020204020204" charset="-122"/>
                <a:ea typeface="微软雅黑" panose="020B0503020204020204" charset="-122"/>
              </a:rPr>
              <a:t>接收端收到分组后</a:t>
            </a:r>
            <a:r>
              <a:rPr lang="zh-CN" altLang="en-US" sz="2000" b="1" dirty="0">
                <a:solidFill>
                  <a:srgbClr val="0000FF"/>
                </a:solidFill>
                <a:latin typeface="微软雅黑" panose="020B0503020204020204" charset="-122"/>
                <a:ea typeface="微软雅黑" panose="020B0503020204020204" charset="-122"/>
              </a:rPr>
              <a:t>剥去</a:t>
            </a:r>
            <a:r>
              <a:rPr lang="zh-CN" altLang="en-US" sz="2000" b="1" dirty="0">
                <a:latin typeface="微软雅黑" panose="020B0503020204020204" charset="-122"/>
                <a:ea typeface="微软雅黑" panose="020B0503020204020204" charset="-122"/>
              </a:rPr>
              <a:t>首部还原成报文。</a:t>
            </a:r>
            <a:endParaRPr lang="zh-CN" altLang="en-US" sz="20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3008313" y="2814638"/>
            <a:ext cx="1601787" cy="369887"/>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latin typeface="微软雅黑" panose="020B0503020204020204" charset="-122"/>
                <a:ea typeface="微软雅黑" panose="020B0503020204020204" charset="-122"/>
              </a:rPr>
              <a:t>数     据</a:t>
            </a:r>
            <a:endParaRPr lang="zh-CN" altLang="en-US" sz="1600" b="1">
              <a:latin typeface="微软雅黑" panose="020B0503020204020204" charset="-122"/>
              <a:ea typeface="微软雅黑" panose="020B0503020204020204" charset="-122"/>
            </a:endParaRPr>
          </a:p>
        </p:txBody>
      </p:sp>
      <p:sp>
        <p:nvSpPr>
          <p:cNvPr id="6" name="Rectangle 10"/>
          <p:cNvSpPr>
            <a:spLocks noChangeArrowheads="1"/>
          </p:cNvSpPr>
          <p:nvPr/>
        </p:nvSpPr>
        <p:spPr bwMode="auto">
          <a:xfrm>
            <a:off x="2474913" y="2814638"/>
            <a:ext cx="533400" cy="369887"/>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schemeClr val="bg1"/>
                </a:solidFill>
                <a:latin typeface="微软雅黑" panose="020B0503020204020204" charset="-122"/>
                <a:ea typeface="微软雅黑" panose="020B0503020204020204" charset="-122"/>
              </a:rPr>
              <a:t>首部</a:t>
            </a:r>
            <a:endParaRPr lang="zh-CN" altLang="en-US" sz="1600" b="1">
              <a:solidFill>
                <a:schemeClr val="bg1"/>
              </a:solidFill>
              <a:latin typeface="微软雅黑" panose="020B0503020204020204" charset="-122"/>
              <a:ea typeface="微软雅黑" panose="020B0503020204020204" charset="-122"/>
            </a:endParaRPr>
          </a:p>
        </p:txBody>
      </p:sp>
      <p:grpSp>
        <p:nvGrpSpPr>
          <p:cNvPr id="7" name="Group 13"/>
          <p:cNvGrpSpPr/>
          <p:nvPr/>
        </p:nvGrpSpPr>
        <p:grpSpPr bwMode="auto">
          <a:xfrm>
            <a:off x="2476500" y="2343150"/>
            <a:ext cx="2133600" cy="417513"/>
            <a:chOff x="1973" y="2532"/>
            <a:chExt cx="1451" cy="308"/>
          </a:xfrm>
        </p:grpSpPr>
        <p:sp>
          <p:nvSpPr>
            <p:cNvPr id="8" name="AutoShape 14"/>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9" name="Text Box 15"/>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1</a:t>
              </a:r>
              <a:endParaRPr lang="en-US" altLang="zh-CN" sz="1400" b="1">
                <a:solidFill>
                  <a:srgbClr val="0000FF"/>
                </a:solidFill>
                <a:latin typeface="微软雅黑" panose="020B0503020204020204" charset="-122"/>
                <a:ea typeface="微软雅黑" panose="020B0503020204020204" charset="-122"/>
              </a:endParaRPr>
            </a:p>
          </p:txBody>
        </p:sp>
      </p:grpSp>
      <p:sp>
        <p:nvSpPr>
          <p:cNvPr id="10" name="Rectangle 3"/>
          <p:cNvSpPr>
            <a:spLocks noChangeArrowheads="1"/>
          </p:cNvSpPr>
          <p:nvPr/>
        </p:nvSpPr>
        <p:spPr bwMode="auto">
          <a:xfrm>
            <a:off x="4619625" y="3544888"/>
            <a:ext cx="1600200" cy="369887"/>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latin typeface="微软雅黑" panose="020B0503020204020204" charset="-122"/>
                <a:ea typeface="微软雅黑" panose="020B0503020204020204" charset="-122"/>
              </a:rPr>
              <a:t>数     据</a:t>
            </a:r>
            <a:endParaRPr lang="zh-CN" altLang="en-US" sz="1600" b="1">
              <a:latin typeface="微软雅黑" panose="020B0503020204020204" charset="-122"/>
              <a:ea typeface="微软雅黑" panose="020B0503020204020204" charset="-122"/>
            </a:endParaRPr>
          </a:p>
        </p:txBody>
      </p:sp>
      <p:sp>
        <p:nvSpPr>
          <p:cNvPr id="11" name="Rectangle 11"/>
          <p:cNvSpPr>
            <a:spLocks noChangeArrowheads="1"/>
          </p:cNvSpPr>
          <p:nvPr/>
        </p:nvSpPr>
        <p:spPr bwMode="auto">
          <a:xfrm>
            <a:off x="4086225" y="3544888"/>
            <a:ext cx="533400" cy="369887"/>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schemeClr val="bg1"/>
                </a:solidFill>
                <a:latin typeface="微软雅黑" panose="020B0503020204020204" charset="-122"/>
                <a:ea typeface="微软雅黑" panose="020B0503020204020204" charset="-122"/>
              </a:rPr>
              <a:t>首部</a:t>
            </a:r>
            <a:endParaRPr lang="zh-CN" altLang="en-US" sz="1600" b="1">
              <a:solidFill>
                <a:schemeClr val="bg1"/>
              </a:solidFill>
              <a:latin typeface="微软雅黑" panose="020B0503020204020204" charset="-122"/>
              <a:ea typeface="微软雅黑" panose="020B0503020204020204" charset="-122"/>
            </a:endParaRPr>
          </a:p>
        </p:txBody>
      </p:sp>
      <p:grpSp>
        <p:nvGrpSpPr>
          <p:cNvPr id="12" name="Group 16"/>
          <p:cNvGrpSpPr/>
          <p:nvPr/>
        </p:nvGrpSpPr>
        <p:grpSpPr bwMode="auto">
          <a:xfrm>
            <a:off x="4086225" y="3063875"/>
            <a:ext cx="2133600" cy="419100"/>
            <a:chOff x="1973" y="2532"/>
            <a:chExt cx="1451" cy="308"/>
          </a:xfrm>
        </p:grpSpPr>
        <p:sp>
          <p:nvSpPr>
            <p:cNvPr id="13" name="AutoShape 17"/>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14" name="Text Box 18"/>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2</a:t>
              </a:r>
              <a:endParaRPr lang="en-US" altLang="zh-CN" sz="1400" b="1">
                <a:solidFill>
                  <a:srgbClr val="0000FF"/>
                </a:solidFill>
                <a:latin typeface="微软雅黑" panose="020B0503020204020204" charset="-122"/>
                <a:ea typeface="微软雅黑" panose="020B0503020204020204" charset="-122"/>
              </a:endParaRPr>
            </a:p>
          </p:txBody>
        </p:sp>
      </p:grpSp>
      <p:sp>
        <p:nvSpPr>
          <p:cNvPr id="15" name="Rectangle 4"/>
          <p:cNvSpPr>
            <a:spLocks noChangeArrowheads="1"/>
          </p:cNvSpPr>
          <p:nvPr/>
        </p:nvSpPr>
        <p:spPr bwMode="auto">
          <a:xfrm>
            <a:off x="6235700" y="4254500"/>
            <a:ext cx="1600200" cy="369888"/>
          </a:xfrm>
          <a:prstGeom prst="rect">
            <a:avLst/>
          </a:prstGeom>
          <a:solidFill>
            <a:srgbClr val="B1D8F9"/>
          </a:solidFill>
          <a:ln w="28575">
            <a:solidFill>
              <a:schemeClr val="tx1"/>
            </a:solidFill>
            <a:miter lim="800000"/>
          </a:ln>
        </p:spPr>
        <p:txBody>
          <a:bodyPr wrap="none" anchor="ctr"/>
          <a:lstStyle/>
          <a:p>
            <a:pPr algn="ctr" eaLnBrk="0" hangingPunct="0"/>
            <a:r>
              <a:rPr lang="zh-CN" altLang="en-US" sz="1600" b="1">
                <a:latin typeface="微软雅黑" panose="020B0503020204020204" charset="-122"/>
                <a:ea typeface="微软雅黑" panose="020B0503020204020204" charset="-122"/>
              </a:rPr>
              <a:t>数     据</a:t>
            </a:r>
            <a:endParaRPr lang="zh-CN" altLang="en-US" sz="1600" b="1">
              <a:latin typeface="微软雅黑" panose="020B0503020204020204" charset="-122"/>
              <a:ea typeface="微软雅黑" panose="020B0503020204020204" charset="-122"/>
            </a:endParaRPr>
          </a:p>
        </p:txBody>
      </p:sp>
      <p:sp>
        <p:nvSpPr>
          <p:cNvPr id="16" name="Rectangle 12"/>
          <p:cNvSpPr>
            <a:spLocks noChangeArrowheads="1"/>
          </p:cNvSpPr>
          <p:nvPr/>
        </p:nvSpPr>
        <p:spPr bwMode="auto">
          <a:xfrm>
            <a:off x="5695950" y="4252913"/>
            <a:ext cx="533400" cy="371475"/>
          </a:xfrm>
          <a:prstGeom prst="rect">
            <a:avLst/>
          </a:prstGeom>
          <a:solidFill>
            <a:srgbClr val="00B050"/>
          </a:solidFill>
          <a:ln w="28575">
            <a:solidFill>
              <a:schemeClr val="tx1"/>
            </a:solidFill>
            <a:miter lim="800000"/>
          </a:ln>
        </p:spPr>
        <p:txBody>
          <a:bodyPr wrap="none" anchor="ctr"/>
          <a:lstStyle/>
          <a:p>
            <a:pPr algn="ctr" eaLnBrk="0" hangingPunct="0"/>
            <a:r>
              <a:rPr lang="zh-CN" altLang="en-US" sz="1600" b="1">
                <a:solidFill>
                  <a:schemeClr val="bg1"/>
                </a:solidFill>
                <a:latin typeface="微软雅黑" panose="020B0503020204020204" charset="-122"/>
                <a:ea typeface="微软雅黑" panose="020B0503020204020204" charset="-122"/>
              </a:rPr>
              <a:t>首部</a:t>
            </a:r>
            <a:endParaRPr lang="zh-CN" altLang="en-US" sz="1600" b="1">
              <a:solidFill>
                <a:schemeClr val="bg1"/>
              </a:solidFill>
              <a:latin typeface="微软雅黑" panose="020B0503020204020204" charset="-122"/>
              <a:ea typeface="微软雅黑" panose="020B0503020204020204" charset="-122"/>
            </a:endParaRPr>
          </a:p>
        </p:txBody>
      </p:sp>
      <p:grpSp>
        <p:nvGrpSpPr>
          <p:cNvPr id="17" name="Group 19"/>
          <p:cNvGrpSpPr/>
          <p:nvPr/>
        </p:nvGrpSpPr>
        <p:grpSpPr bwMode="auto">
          <a:xfrm>
            <a:off x="5695950" y="3784600"/>
            <a:ext cx="2133600" cy="419100"/>
            <a:chOff x="1973" y="2532"/>
            <a:chExt cx="1451" cy="308"/>
          </a:xfrm>
        </p:grpSpPr>
        <p:sp>
          <p:nvSpPr>
            <p:cNvPr id="18" name="AutoShape 20"/>
            <p:cNvSpPr/>
            <p:nvPr/>
          </p:nvSpPr>
          <p:spPr bwMode="auto">
            <a:xfrm rot="5400000">
              <a:off x="2654" y="2069"/>
              <a:ext cx="90" cy="1451"/>
            </a:xfrm>
            <a:prstGeom prst="leftBrace">
              <a:avLst>
                <a:gd name="adj1" fmla="val 134352"/>
                <a:gd name="adj2" fmla="val 50000"/>
              </a:avLst>
            </a:prstGeom>
            <a:noFill/>
            <a:ln w="28575">
              <a:solidFill>
                <a:srgbClr val="85D1F7"/>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19" name="Text Box 21"/>
            <p:cNvSpPr txBox="1">
              <a:spLocks noChangeArrowheads="1"/>
            </p:cNvSpPr>
            <p:nvPr/>
          </p:nvSpPr>
          <p:spPr bwMode="auto">
            <a:xfrm>
              <a:off x="2489" y="2532"/>
              <a:ext cx="48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分组 </a:t>
              </a:r>
              <a:r>
                <a:rPr lang="en-US" altLang="zh-CN" sz="1400" b="1">
                  <a:solidFill>
                    <a:srgbClr val="0000FF"/>
                  </a:solidFill>
                  <a:latin typeface="微软雅黑" panose="020B0503020204020204" charset="-122"/>
                  <a:ea typeface="微软雅黑" panose="020B0503020204020204" charset="-122"/>
                </a:rPr>
                <a:t>3</a:t>
              </a:r>
              <a:endParaRPr lang="en-US" altLang="zh-CN" sz="1400" b="1">
                <a:solidFill>
                  <a:srgbClr val="0000FF"/>
                </a:solidFill>
                <a:latin typeface="微软雅黑" panose="020B0503020204020204" charset="-122"/>
                <a:ea typeface="微软雅黑" panose="020B0503020204020204" charset="-122"/>
              </a:endParaRPr>
            </a:p>
          </p:txBody>
        </p:sp>
      </p:grpSp>
      <p:sp>
        <p:nvSpPr>
          <p:cNvPr id="20" name="矩形 19"/>
          <p:cNvSpPr>
            <a:spLocks noChangeArrowheads="1"/>
          </p:cNvSpPr>
          <p:nvPr/>
        </p:nvSpPr>
        <p:spPr bwMode="auto">
          <a:xfrm>
            <a:off x="1546225" y="4819650"/>
            <a:ext cx="1570038"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1600" b="1">
                <a:solidFill>
                  <a:srgbClr val="CC00CC"/>
                </a:solidFill>
                <a:latin typeface="微软雅黑" panose="020B0503020204020204" charset="-122"/>
                <a:ea typeface="微软雅黑" panose="020B0503020204020204" charset="-122"/>
              </a:rPr>
              <a:t>收到的数据</a:t>
            </a:r>
            <a:endParaRPr lang="zh-CN" altLang="en-US" sz="1600" b="1">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2" presetClass="exit" presetSubtype="8" fill="hold" grpId="0" nodeType="afterEffect">
                                  <p:stCondLst>
                                    <p:cond delay="500"/>
                                  </p:stCondLst>
                                  <p:childTnLst>
                                    <p:anim calcmode="lin" valueType="num">
                                      <p:cBhvr additive="base">
                                        <p:cTn id="9" dur="500"/>
                                        <p:tgtEl>
                                          <p:spTgt spid="6"/>
                                        </p:tgtEl>
                                        <p:attrNameLst>
                                          <p:attrName>ppt_x</p:attrName>
                                        </p:attrNameLst>
                                      </p:cBhvr>
                                      <p:tavLst>
                                        <p:tav tm="0">
                                          <p:val>
                                            <p:strVal val="#ppt_x"/>
                                          </p:val>
                                        </p:tav>
                                        <p:tav tm="100000">
                                          <p:val>
                                            <p:strVal val="#ppt_x-#ppt_w*1.125000"/>
                                          </p:val>
                                        </p:tav>
                                      </p:tavLst>
                                    </p:anim>
                                    <p:animEffect transition="out" filter="wipe(left)">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grpId="0" nodeType="afterEffect">
                                  <p:stCondLst>
                                    <p:cond delay="250"/>
                                  </p:stCondLst>
                                  <p:childTnLst>
                                    <p:animMotion origin="layout" path="M 1.11111E-6 -2.72587E-6 L 1.11111E-6 0.36972 " pathEditMode="relative" rAng="0" ptsTypes="AA">
                                      <p:cBhvr>
                                        <p:cTn id="14" dur="2000" fill="hold"/>
                                        <p:tgtEl>
                                          <p:spTgt spid="5"/>
                                        </p:tgtEl>
                                        <p:attrNameLst>
                                          <p:attrName>ppt_x</p:attrName>
                                          <p:attrName>ppt_y</p:attrName>
                                        </p:attrNameLst>
                                      </p:cBhvr>
                                      <p:rCtr x="0" y="18471"/>
                                    </p:animMotion>
                                  </p:childTnLst>
                                </p:cTn>
                              </p:par>
                            </p:childTnLst>
                          </p:cTn>
                        </p:par>
                        <p:par>
                          <p:cTn id="15" fill="hold">
                            <p:stCondLst>
                              <p:cond delay="3250"/>
                            </p:stCondLst>
                            <p:childTnLst>
                              <p:par>
                                <p:cTn id="16" presetID="1" presetClass="exit" presetSubtype="0" fill="hold" nodeType="afterEffect">
                                  <p:stCondLst>
                                    <p:cond delay="500"/>
                                  </p:stCondLst>
                                  <p:childTnLst>
                                    <p:set>
                                      <p:cBhvr>
                                        <p:cTn id="17" dur="1" fill="hold">
                                          <p:stCondLst>
                                            <p:cond delay="0"/>
                                          </p:stCondLst>
                                        </p:cTn>
                                        <p:tgtEl>
                                          <p:spTgt spid="12"/>
                                        </p:tgtEl>
                                        <p:attrNameLst>
                                          <p:attrName>style.visibility</p:attrName>
                                        </p:attrNameLst>
                                      </p:cBhvr>
                                      <p:to>
                                        <p:strVal val="hidden"/>
                                      </p:to>
                                    </p:set>
                                  </p:childTnLst>
                                </p:cTn>
                              </p:par>
                            </p:childTnLst>
                          </p:cTn>
                        </p:par>
                        <p:par>
                          <p:cTn id="18" fill="hold">
                            <p:stCondLst>
                              <p:cond delay="3750"/>
                            </p:stCondLst>
                            <p:childTnLst>
                              <p:par>
                                <p:cTn id="19" presetID="12" presetClass="exit" presetSubtype="8" fill="hold" grpId="0" nodeType="afterEffect">
                                  <p:stCondLst>
                                    <p:cond delay="500"/>
                                  </p:stCondLst>
                                  <p:childTnLst>
                                    <p:anim calcmode="lin" valueType="num">
                                      <p:cBhvr additive="base">
                                        <p:cTn id="20" dur="500"/>
                                        <p:tgtEl>
                                          <p:spTgt spid="11"/>
                                        </p:tgtEl>
                                        <p:attrNameLst>
                                          <p:attrName>ppt_x</p:attrName>
                                        </p:attrNameLst>
                                      </p:cBhvr>
                                      <p:tavLst>
                                        <p:tav tm="0">
                                          <p:val>
                                            <p:strVal val="#ppt_x"/>
                                          </p:val>
                                        </p:tav>
                                        <p:tav tm="100000">
                                          <p:val>
                                            <p:strVal val="#ppt_x-#ppt_w*1.125000"/>
                                          </p:val>
                                        </p:tav>
                                      </p:tavLst>
                                    </p:anim>
                                    <p:animEffect transition="out" filter="wipe(lef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par>
                          <p:cTn id="23" fill="hold">
                            <p:stCondLst>
                              <p:cond delay="4750"/>
                            </p:stCondLst>
                            <p:childTnLst>
                              <p:par>
                                <p:cTn id="24" presetID="42" presetClass="path" presetSubtype="0" accel="50000" decel="50000" fill="hold" grpId="0" nodeType="afterEffect">
                                  <p:stCondLst>
                                    <p:cond delay="250"/>
                                  </p:stCondLst>
                                  <p:childTnLst>
                                    <p:animMotion origin="layout" path="M -8.33333E-7 -6.06061E-7 L -8.33333E-7 0.22831 " pathEditMode="relative" rAng="0" ptsTypes="AA">
                                      <p:cBhvr>
                                        <p:cTn id="25" dur="2000" fill="hold"/>
                                        <p:tgtEl>
                                          <p:spTgt spid="10"/>
                                        </p:tgtEl>
                                        <p:attrNameLst>
                                          <p:attrName>ppt_x</p:attrName>
                                          <p:attrName>ppt_y</p:attrName>
                                        </p:attrNameLst>
                                      </p:cBhvr>
                                      <p:rCtr x="0" y="11404"/>
                                    </p:animMotion>
                                  </p:childTnLst>
                                </p:cTn>
                              </p:par>
                            </p:childTnLst>
                          </p:cTn>
                        </p:par>
                        <p:par>
                          <p:cTn id="26" fill="hold">
                            <p:stCondLst>
                              <p:cond delay="7000"/>
                            </p:stCondLst>
                            <p:childTnLst>
                              <p:par>
                                <p:cTn id="27" presetID="1" presetClass="exit" presetSubtype="0" fill="hold" nodeType="afterEffect">
                                  <p:stCondLst>
                                    <p:cond delay="500"/>
                                  </p:stCondLst>
                                  <p:childTnLst>
                                    <p:set>
                                      <p:cBhvr>
                                        <p:cTn id="28" dur="1" fill="hold">
                                          <p:stCondLst>
                                            <p:cond delay="0"/>
                                          </p:stCondLst>
                                        </p:cTn>
                                        <p:tgtEl>
                                          <p:spTgt spid="17"/>
                                        </p:tgtEl>
                                        <p:attrNameLst>
                                          <p:attrName>style.visibility</p:attrName>
                                        </p:attrNameLst>
                                      </p:cBhvr>
                                      <p:to>
                                        <p:strVal val="hidden"/>
                                      </p:to>
                                    </p:set>
                                  </p:childTnLst>
                                </p:cTn>
                              </p:par>
                            </p:childTnLst>
                          </p:cTn>
                        </p:par>
                        <p:par>
                          <p:cTn id="29" fill="hold">
                            <p:stCondLst>
                              <p:cond delay="7500"/>
                            </p:stCondLst>
                            <p:childTnLst>
                              <p:par>
                                <p:cTn id="30" presetID="12" presetClass="exit" presetSubtype="8" fill="hold" grpId="0" nodeType="afterEffect">
                                  <p:stCondLst>
                                    <p:cond delay="500"/>
                                  </p:stCondLst>
                                  <p:childTnLst>
                                    <p:anim calcmode="lin" valueType="num">
                                      <p:cBhvr additive="base">
                                        <p:cTn id="31" dur="500"/>
                                        <p:tgtEl>
                                          <p:spTgt spid="16"/>
                                        </p:tgtEl>
                                        <p:attrNameLst>
                                          <p:attrName>ppt_x</p:attrName>
                                        </p:attrNameLst>
                                      </p:cBhvr>
                                      <p:tavLst>
                                        <p:tav tm="0">
                                          <p:val>
                                            <p:strVal val="#ppt_x"/>
                                          </p:val>
                                        </p:tav>
                                        <p:tav tm="100000">
                                          <p:val>
                                            <p:strVal val="#ppt_x-#ppt_w*1.125000"/>
                                          </p:val>
                                        </p:tav>
                                      </p:tavLst>
                                    </p:anim>
                                    <p:animEffect transition="out" filter="wipe(left)">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8500"/>
                            </p:stCondLst>
                            <p:childTnLst>
                              <p:par>
                                <p:cTn id="35" presetID="42" presetClass="path" presetSubtype="0" accel="50000" decel="50000" fill="hold" grpId="0" nodeType="afterEffect">
                                  <p:stCondLst>
                                    <p:cond delay="250"/>
                                  </p:stCondLst>
                                  <p:childTnLst>
                                    <p:animMotion origin="layout" path="M 3.33333E-6 -2.45143E-6 L 3.33333E-6 0.09004 " pathEditMode="relative" rAng="0" ptsTypes="AA">
                                      <p:cBhvr>
                                        <p:cTn id="36" dur="2000" fill="hold"/>
                                        <p:tgtEl>
                                          <p:spTgt spid="15"/>
                                        </p:tgtEl>
                                        <p:attrNameLst>
                                          <p:attrName>ppt_x</p:attrName>
                                          <p:attrName>ppt_y</p:attrName>
                                        </p:attrNameLst>
                                      </p:cBhvr>
                                      <p:rCtr x="0" y="4502"/>
                                    </p:animMotion>
                                  </p:childTnLst>
                                </p:cTn>
                              </p:par>
                            </p:childTnLst>
                          </p:cTn>
                        </p:par>
                        <p:par>
                          <p:cTn id="37" fill="hold">
                            <p:stCondLst>
                              <p:cond delay="10750"/>
                            </p:stCondLst>
                            <p:childTnLst>
                              <p:par>
                                <p:cTn id="38" presetID="1"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0" grpId="0" bldLvl="0" animBg="1"/>
      <p:bldP spid="11" grpId="0" bldLvl="0" animBg="1"/>
      <p:bldP spid="15" grpId="0" bldLvl="0" animBg="1"/>
      <p:bldP spid="16" grpId="0" bldLvl="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5"/>
          <p:cNvSpPr>
            <a:spLocks noChangeArrowheads="1"/>
          </p:cNvSpPr>
          <p:nvPr/>
        </p:nvSpPr>
        <p:spPr bwMode="auto">
          <a:xfrm>
            <a:off x="505072" y="1815148"/>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72707" name="Rectangle 6"/>
          <p:cNvSpPr>
            <a:spLocks noChangeArrowheads="1"/>
          </p:cNvSpPr>
          <p:nvPr/>
        </p:nvSpPr>
        <p:spPr bwMode="auto">
          <a:xfrm>
            <a:off x="3202623" y="1791335"/>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最后还原成原来的报文</a:t>
            </a:r>
            <a:endParaRPr lang="zh-CN" altLang="en-US" sz="2000" b="1">
              <a:solidFill>
                <a:prstClr val="white"/>
              </a:solidFill>
              <a:ea typeface="微软雅黑" panose="020B0503020204020204" charset="-122"/>
            </a:endParaRPr>
          </a:p>
        </p:txBody>
      </p:sp>
      <p:sp>
        <p:nvSpPr>
          <p:cNvPr id="72708" name="Rectangle 68"/>
          <p:cNvSpPr>
            <a:spLocks noChangeArrowheads="1"/>
          </p:cNvSpPr>
          <p:nvPr/>
        </p:nvSpPr>
        <p:spPr bwMode="auto">
          <a:xfrm>
            <a:off x="505072" y="2475548"/>
            <a:ext cx="7761041"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最后，在接收端把收到的数据</a:t>
            </a:r>
            <a:r>
              <a:rPr lang="zh-CN" altLang="en-US" sz="2000" b="1" dirty="0">
                <a:solidFill>
                  <a:srgbClr val="0000FF"/>
                </a:solidFill>
                <a:latin typeface="微软雅黑" panose="020B0503020204020204" charset="-122"/>
                <a:ea typeface="微软雅黑" panose="020B0503020204020204" charset="-122"/>
              </a:rPr>
              <a:t>恢复成为原来的报文</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p:txBody>
      </p:sp>
      <p:sp>
        <p:nvSpPr>
          <p:cNvPr id="72709" name="Rectangle 2"/>
          <p:cNvSpPr>
            <a:spLocks noChangeArrowheads="1"/>
          </p:cNvSpPr>
          <p:nvPr/>
        </p:nvSpPr>
        <p:spPr bwMode="auto">
          <a:xfrm>
            <a:off x="1781175" y="3355023"/>
            <a:ext cx="1870075" cy="431800"/>
          </a:xfrm>
          <a:prstGeom prst="rect">
            <a:avLst/>
          </a:prstGeom>
          <a:solidFill>
            <a:srgbClr val="CDF3CD"/>
          </a:solidFill>
          <a:ln w="19050">
            <a:solidFill>
              <a:srgbClr val="00CC00"/>
            </a:solidFill>
            <a:miter lim="800000"/>
          </a:ln>
        </p:spPr>
        <p:txBody>
          <a:bodyPr wrap="none" anchor="ctr"/>
          <a:lstStyle/>
          <a:p>
            <a:pPr algn="ctr"/>
            <a:r>
              <a:rPr lang="zh-CN" altLang="en-US" b="1">
                <a:solidFill>
                  <a:srgbClr val="0000FF"/>
                </a:solidFill>
                <a:latin typeface="微软雅黑" panose="020B0503020204020204" charset="-122"/>
                <a:ea typeface="微软雅黑" panose="020B0503020204020204" charset="-122"/>
              </a:rPr>
              <a:t>数     据</a:t>
            </a:r>
            <a:endParaRPr lang="zh-CN" altLang="en-US" b="1">
              <a:solidFill>
                <a:srgbClr val="0000FF"/>
              </a:solidFill>
              <a:latin typeface="微软雅黑" panose="020B0503020204020204" charset="-122"/>
              <a:ea typeface="微软雅黑" panose="020B0503020204020204" charset="-122"/>
            </a:endParaRPr>
          </a:p>
        </p:txBody>
      </p:sp>
      <p:sp>
        <p:nvSpPr>
          <p:cNvPr id="72710" name="Rectangle 3"/>
          <p:cNvSpPr>
            <a:spLocks noChangeArrowheads="1"/>
          </p:cNvSpPr>
          <p:nvPr/>
        </p:nvSpPr>
        <p:spPr bwMode="auto">
          <a:xfrm>
            <a:off x="3652838" y="3355023"/>
            <a:ext cx="1871662" cy="431800"/>
          </a:xfrm>
          <a:prstGeom prst="rect">
            <a:avLst/>
          </a:prstGeom>
          <a:solidFill>
            <a:srgbClr val="CDF3CD"/>
          </a:solidFill>
          <a:ln w="19050">
            <a:solidFill>
              <a:srgbClr val="00CC00"/>
            </a:solidFill>
            <a:miter lim="800000"/>
          </a:ln>
        </p:spPr>
        <p:txBody>
          <a:bodyPr wrap="none" anchor="ctr"/>
          <a:lstStyle/>
          <a:p>
            <a:pPr algn="ctr"/>
            <a:r>
              <a:rPr lang="zh-CN" altLang="en-US" b="1">
                <a:solidFill>
                  <a:srgbClr val="0000FF"/>
                </a:solidFill>
                <a:latin typeface="微软雅黑" panose="020B0503020204020204" charset="-122"/>
                <a:ea typeface="微软雅黑" panose="020B0503020204020204" charset="-122"/>
              </a:rPr>
              <a:t>数     据</a:t>
            </a:r>
            <a:endParaRPr lang="zh-CN" altLang="en-US" b="1">
              <a:solidFill>
                <a:srgbClr val="0000FF"/>
              </a:solidFill>
              <a:latin typeface="微软雅黑" panose="020B0503020204020204" charset="-122"/>
              <a:ea typeface="微软雅黑" panose="020B0503020204020204" charset="-122"/>
            </a:endParaRPr>
          </a:p>
        </p:txBody>
      </p:sp>
      <p:sp>
        <p:nvSpPr>
          <p:cNvPr id="72711" name="Rectangle 4"/>
          <p:cNvSpPr>
            <a:spLocks noChangeArrowheads="1"/>
          </p:cNvSpPr>
          <p:nvPr/>
        </p:nvSpPr>
        <p:spPr bwMode="auto">
          <a:xfrm>
            <a:off x="5526088" y="3355023"/>
            <a:ext cx="1871662" cy="431800"/>
          </a:xfrm>
          <a:prstGeom prst="rect">
            <a:avLst/>
          </a:prstGeom>
          <a:solidFill>
            <a:srgbClr val="CDF3CD"/>
          </a:solidFill>
          <a:ln w="19050">
            <a:solidFill>
              <a:srgbClr val="00CC00"/>
            </a:solidFill>
            <a:miter lim="800000"/>
          </a:ln>
        </p:spPr>
        <p:txBody>
          <a:bodyPr wrap="none" anchor="ctr"/>
          <a:lstStyle/>
          <a:p>
            <a:pPr algn="ctr"/>
            <a:r>
              <a:rPr lang="zh-CN" altLang="en-US" b="1">
                <a:solidFill>
                  <a:srgbClr val="0000FF"/>
                </a:solidFill>
                <a:latin typeface="微软雅黑" panose="020B0503020204020204" charset="-122"/>
                <a:ea typeface="微软雅黑" panose="020B0503020204020204" charset="-122"/>
              </a:rPr>
              <a:t>数     据</a:t>
            </a:r>
            <a:endParaRPr lang="zh-CN" altLang="en-US" b="1">
              <a:solidFill>
                <a:srgbClr val="0000FF"/>
              </a:solidFill>
              <a:latin typeface="微软雅黑" panose="020B0503020204020204" charset="-122"/>
              <a:ea typeface="微软雅黑" panose="020B0503020204020204" charset="-122"/>
            </a:endParaRPr>
          </a:p>
        </p:txBody>
      </p:sp>
      <p:grpSp>
        <p:nvGrpSpPr>
          <p:cNvPr id="8" name="组合 7"/>
          <p:cNvGrpSpPr/>
          <p:nvPr/>
        </p:nvGrpSpPr>
        <p:grpSpPr bwMode="auto">
          <a:xfrm>
            <a:off x="1781175" y="2921635"/>
            <a:ext cx="5664380" cy="866918"/>
            <a:chOff x="1843809" y="3143932"/>
            <a:chExt cx="5665264" cy="866987"/>
          </a:xfrm>
        </p:grpSpPr>
        <p:grpSp>
          <p:nvGrpSpPr>
            <p:cNvPr id="72714" name="组合 8"/>
            <p:cNvGrpSpPr/>
            <p:nvPr/>
          </p:nvGrpSpPr>
          <p:grpSpPr bwMode="auto">
            <a:xfrm>
              <a:off x="1843809" y="3143932"/>
              <a:ext cx="5616839" cy="864096"/>
              <a:chOff x="1843809" y="3143932"/>
              <a:chExt cx="5616839" cy="864096"/>
            </a:xfrm>
          </p:grpSpPr>
          <p:cxnSp>
            <p:nvCxnSpPr>
              <p:cNvPr id="72716" name="直接连接符 10"/>
              <p:cNvCxnSpPr>
                <a:cxnSpLocks noChangeShapeType="1"/>
              </p:cNvCxnSpPr>
              <p:nvPr/>
            </p:nvCxnSpPr>
            <p:spPr bwMode="auto">
              <a:xfrm>
                <a:off x="1845529" y="3143932"/>
                <a:ext cx="0" cy="400110"/>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7" name="直接连接符 11"/>
              <p:cNvCxnSpPr>
                <a:cxnSpLocks noChangeShapeType="1"/>
              </p:cNvCxnSpPr>
              <p:nvPr/>
            </p:nvCxnSpPr>
            <p:spPr bwMode="auto">
              <a:xfrm>
                <a:off x="7445550" y="3143932"/>
                <a:ext cx="0" cy="400110"/>
              </a:xfrm>
              <a:prstGeom prst="line">
                <a:avLst/>
              </a:prstGeom>
              <a:noFill/>
              <a:ln w="28575" algn="ctr">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718" name="Group 5"/>
              <p:cNvGrpSpPr/>
              <p:nvPr/>
            </p:nvGrpSpPr>
            <p:grpSpPr bwMode="auto">
              <a:xfrm>
                <a:off x="1843809" y="3187295"/>
                <a:ext cx="5616839" cy="336550"/>
                <a:chOff x="1247" y="1779"/>
                <a:chExt cx="3266" cy="212"/>
              </a:xfrm>
            </p:grpSpPr>
            <p:sp>
              <p:nvSpPr>
                <p:cNvPr id="72724" name="Line 6"/>
                <p:cNvSpPr>
                  <a:spLocks noChangeShapeType="1"/>
                </p:cNvSpPr>
                <p:nvPr/>
              </p:nvSpPr>
              <p:spPr bwMode="auto">
                <a:xfrm>
                  <a:off x="1247" y="1888"/>
                  <a:ext cx="3266" cy="0"/>
                </a:xfrm>
                <a:prstGeom prst="line">
                  <a:avLst/>
                </a:prstGeom>
                <a:noFill/>
                <a:ln w="2857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2725" name="Text Box 7"/>
                <p:cNvSpPr txBox="1">
                  <a:spLocks noChangeArrowheads="1"/>
                </p:cNvSpPr>
                <p:nvPr/>
              </p:nvSpPr>
              <p:spPr bwMode="auto">
                <a:xfrm>
                  <a:off x="2699" y="1779"/>
                  <a:ext cx="343"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prstClr val="black"/>
                      </a:solidFill>
                      <a:latin typeface="微软雅黑" panose="020B0503020204020204" charset="-122"/>
                      <a:ea typeface="微软雅黑" panose="020B0503020204020204" charset="-122"/>
                    </a:rPr>
                    <a:t>报文</a:t>
                  </a:r>
                  <a:endParaRPr kumimoji="1" lang="zh-CN" altLang="en-US" sz="1600" b="1">
                    <a:solidFill>
                      <a:prstClr val="black"/>
                    </a:solidFill>
                    <a:latin typeface="微软雅黑" panose="020B0503020204020204" charset="-122"/>
                    <a:ea typeface="微软雅黑" panose="020B0503020204020204" charset="-122"/>
                  </a:endParaRPr>
                </a:p>
              </p:txBody>
            </p:sp>
          </p:grpSp>
          <p:grpSp>
            <p:nvGrpSpPr>
              <p:cNvPr id="72719" name="Group 24"/>
              <p:cNvGrpSpPr/>
              <p:nvPr/>
            </p:nvGrpSpPr>
            <p:grpSpPr bwMode="auto">
              <a:xfrm>
                <a:off x="1843809" y="3576228"/>
                <a:ext cx="5616839" cy="431800"/>
                <a:chOff x="1247" y="2931"/>
                <a:chExt cx="3266" cy="272"/>
              </a:xfrm>
            </p:grpSpPr>
            <p:sp>
              <p:nvSpPr>
                <p:cNvPr id="72720" name="Rectangle 25"/>
                <p:cNvSpPr>
                  <a:spLocks noChangeArrowheads="1"/>
                </p:cNvSpPr>
                <p:nvPr/>
              </p:nvSpPr>
              <p:spPr bwMode="auto">
                <a:xfrm>
                  <a:off x="1248"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72721" name="Rectangle 26"/>
                <p:cNvSpPr>
                  <a:spLocks noChangeArrowheads="1"/>
                </p:cNvSpPr>
                <p:nvPr/>
              </p:nvSpPr>
              <p:spPr bwMode="auto">
                <a:xfrm>
                  <a:off x="2336"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72722" name="Rectangle 27"/>
                <p:cNvSpPr>
                  <a:spLocks noChangeArrowheads="1"/>
                </p:cNvSpPr>
                <p:nvPr/>
              </p:nvSpPr>
              <p:spPr bwMode="auto">
                <a:xfrm>
                  <a:off x="3425" y="2931"/>
                  <a:ext cx="1088" cy="272"/>
                </a:xfrm>
                <a:prstGeom prst="rect">
                  <a:avLst/>
                </a:prstGeom>
                <a:solidFill>
                  <a:srgbClr val="CDF3CD"/>
                </a:solidFill>
                <a:ln w="19050">
                  <a:solidFill>
                    <a:srgbClr val="00CC00"/>
                  </a:solidFill>
                  <a:miter lim="800000"/>
                </a:ln>
              </p:spPr>
              <p:txBody>
                <a:bodyPr wrap="none" anchor="ctr"/>
                <a:lstStyle/>
                <a:p>
                  <a:endParaRPr lang="zh-CN" altLang="zh-CN" b="1">
                    <a:solidFill>
                      <a:srgbClr val="000099"/>
                    </a:solidFill>
                    <a:ea typeface="宋体" panose="02010600030101010101" pitchFamily="2" charset="-122"/>
                  </a:endParaRPr>
                </a:p>
              </p:txBody>
            </p:sp>
            <p:sp>
              <p:nvSpPr>
                <p:cNvPr id="72723" name="Rectangle 28"/>
                <p:cNvSpPr>
                  <a:spLocks noChangeArrowheads="1"/>
                </p:cNvSpPr>
                <p:nvPr/>
              </p:nvSpPr>
              <p:spPr bwMode="auto">
                <a:xfrm>
                  <a:off x="1247" y="2931"/>
                  <a:ext cx="3266" cy="272"/>
                </a:xfrm>
                <a:prstGeom prst="rect">
                  <a:avLst/>
                </a:prstGeom>
                <a:solidFill>
                  <a:srgbClr val="CDF3CD"/>
                </a:solidFill>
                <a:ln w="19050">
                  <a:solidFill>
                    <a:srgbClr val="00CC00"/>
                  </a:solidFill>
                  <a:miter lim="800000"/>
                </a:ln>
              </p:spPr>
              <p:txBody>
                <a:bodyPr wrap="none" anchor="ctr"/>
                <a:lstStyle/>
                <a:p>
                  <a:endParaRPr lang="zh-CN" altLang="en-US" b="1">
                    <a:solidFill>
                      <a:srgbClr val="000099"/>
                    </a:solidFill>
                    <a:ea typeface="宋体" panose="02010600030101010101" pitchFamily="2" charset="-122"/>
                  </a:endParaRPr>
                </a:p>
              </p:txBody>
            </p:sp>
          </p:grpSp>
        </p:grpSp>
        <p:sp>
          <p:nvSpPr>
            <p:cNvPr id="72715" name="Text Box 29"/>
            <p:cNvSpPr txBox="1">
              <a:spLocks noChangeArrowheads="1"/>
            </p:cNvSpPr>
            <p:nvPr/>
          </p:nvSpPr>
          <p:spPr bwMode="auto">
            <a:xfrm>
              <a:off x="1915120" y="3596866"/>
              <a:ext cx="5593953" cy="41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2100" b="1">
                  <a:solidFill>
                    <a:srgbClr val="0000FF"/>
                  </a:solidFill>
                </a:rPr>
                <a:t>1101000110101010110101011100010011010010</a:t>
              </a:r>
              <a:endParaRPr lang="en-US" altLang="zh-CN" sz="2100" b="1">
                <a:solidFill>
                  <a:srgbClr val="0000FF"/>
                </a:solidFill>
              </a:endParaRPr>
            </a:p>
          </p:txBody>
        </p:sp>
      </p:grpSp>
      <p:sp>
        <p:nvSpPr>
          <p:cNvPr id="21" name="Rectangle 68"/>
          <p:cNvSpPr>
            <a:spLocks noChangeArrowheads="1"/>
          </p:cNvSpPr>
          <p:nvPr/>
        </p:nvSpPr>
        <p:spPr bwMode="auto">
          <a:xfrm>
            <a:off x="505072" y="4037013"/>
            <a:ext cx="8133857" cy="783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spcBef>
                <a:spcPts val="600"/>
              </a:spcBef>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这里我们假定分组在传输过程中没有出现差错，在转发时也没有被丢弃。</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5"/>
          <p:cNvSpPr>
            <a:spLocks noChangeArrowheads="1"/>
          </p:cNvSpPr>
          <p:nvPr/>
        </p:nvSpPr>
        <p:spPr bwMode="auto">
          <a:xfrm>
            <a:off x="505072" y="2056003"/>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70659" name="Rectangle 6"/>
          <p:cNvSpPr>
            <a:spLocks noChangeArrowheads="1"/>
          </p:cNvSpPr>
          <p:nvPr/>
        </p:nvSpPr>
        <p:spPr bwMode="auto">
          <a:xfrm>
            <a:off x="3328829" y="2029016"/>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分组交换的传输单元</a:t>
            </a:r>
            <a:endParaRPr lang="zh-CN" altLang="en-US" sz="2000" b="1">
              <a:solidFill>
                <a:prstClr val="white"/>
              </a:solidFill>
              <a:ea typeface="微软雅黑" panose="020B0503020204020204" charset="-122"/>
            </a:endParaRPr>
          </a:p>
        </p:txBody>
      </p:sp>
      <p:sp>
        <p:nvSpPr>
          <p:cNvPr id="70660" name="Rectangle 68"/>
          <p:cNvSpPr>
            <a:spLocks noChangeArrowheads="1"/>
          </p:cNvSpPr>
          <p:nvPr/>
        </p:nvSpPr>
        <p:spPr bwMode="auto">
          <a:xfrm>
            <a:off x="505072" y="2411603"/>
            <a:ext cx="8133857"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每一个</a:t>
            </a:r>
            <a:r>
              <a:rPr lang="zh-CN" altLang="en-US" sz="2000" b="1" dirty="0">
                <a:solidFill>
                  <a:prstClr val="black"/>
                </a:solidFill>
                <a:latin typeface="微软雅黑" panose="020B0503020204020204" charset="-122"/>
                <a:ea typeface="微软雅黑" panose="020B0503020204020204" charset="-122"/>
              </a:rPr>
              <a:t>分组的首部都含有</a:t>
            </a:r>
            <a:r>
              <a:rPr lang="zh-CN" altLang="en-US" sz="2000" b="1" dirty="0">
                <a:solidFill>
                  <a:srgbClr val="0000FF"/>
                </a:solidFill>
                <a:latin typeface="微软雅黑" panose="020B0503020204020204" charset="-122"/>
                <a:ea typeface="微软雅黑" panose="020B0503020204020204" charset="-122"/>
              </a:rPr>
              <a:t>地址</a:t>
            </a:r>
            <a:r>
              <a:rPr lang="zh-CN" altLang="en-US" sz="2000" b="1" dirty="0">
                <a:solidFill>
                  <a:prstClr val="black"/>
                </a:solidFill>
                <a:latin typeface="微软雅黑" panose="020B0503020204020204" charset="-122"/>
                <a:ea typeface="微软雅黑" panose="020B0503020204020204" charset="-122"/>
              </a:rPr>
              <a:t>（</a:t>
            </a:r>
            <a:r>
              <a:rPr lang="zh-CN" altLang="zh-CN" sz="2000" b="1" dirty="0">
                <a:solidFill>
                  <a:prstClr val="black"/>
                </a:solidFill>
                <a:latin typeface="微软雅黑" panose="020B0503020204020204" charset="-122"/>
                <a:ea typeface="微软雅黑" panose="020B0503020204020204" charset="-122"/>
              </a:rPr>
              <a:t>诸如目的地址和源地址</a:t>
            </a:r>
            <a:r>
              <a:rPr lang="zh-CN" altLang="en-US" sz="2000" b="1" dirty="0">
                <a:solidFill>
                  <a:prstClr val="black"/>
                </a:solidFill>
                <a:latin typeface="微软雅黑" panose="020B0503020204020204" charset="-122"/>
                <a:ea typeface="微软雅黑" panose="020B0503020204020204" charset="-122"/>
              </a:rPr>
              <a:t>）等控制信息。</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分组交换网中的结点交换机根据收到的分组首部中的</a:t>
            </a:r>
            <a:r>
              <a:rPr lang="zh-CN" altLang="en-US" sz="2000" b="1" dirty="0">
                <a:solidFill>
                  <a:srgbClr val="0000FF"/>
                </a:solidFill>
                <a:latin typeface="微软雅黑" panose="020B0503020204020204" charset="-122"/>
                <a:ea typeface="微软雅黑" panose="020B0503020204020204" charset="-122"/>
              </a:rPr>
              <a:t>地址信息</a:t>
            </a:r>
            <a:r>
              <a:rPr lang="zh-CN" altLang="en-US" sz="2000" b="1" dirty="0">
                <a:solidFill>
                  <a:prstClr val="black"/>
                </a:solidFill>
                <a:latin typeface="微软雅黑" panose="020B0503020204020204" charset="-122"/>
                <a:ea typeface="微软雅黑" panose="020B0503020204020204" charset="-122"/>
              </a:rPr>
              <a:t>，把分组</a:t>
            </a:r>
            <a:r>
              <a:rPr lang="zh-CN" altLang="en-US" sz="2000" b="1" dirty="0">
                <a:solidFill>
                  <a:srgbClr val="0000FF"/>
                </a:solidFill>
                <a:latin typeface="微软雅黑" panose="020B0503020204020204" charset="-122"/>
                <a:ea typeface="微软雅黑" panose="020B0503020204020204" charset="-122"/>
              </a:rPr>
              <a:t>转发</a:t>
            </a:r>
            <a:r>
              <a:rPr lang="zh-CN" altLang="en-US" sz="2000" b="1" dirty="0">
                <a:solidFill>
                  <a:prstClr val="black"/>
                </a:solidFill>
                <a:latin typeface="微软雅黑" panose="020B0503020204020204" charset="-122"/>
                <a:ea typeface="微软雅黑" panose="020B0503020204020204" charset="-122"/>
              </a:rPr>
              <a:t>到下一个结点交换机。</a:t>
            </a:r>
            <a:endParaRPr lang="en-US" altLang="zh-CN"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solidFill>
                  <a:prstClr val="black"/>
                </a:solidFill>
                <a:latin typeface="微软雅黑" panose="020B0503020204020204" charset="-122"/>
                <a:ea typeface="微软雅黑" panose="020B0503020204020204" charset="-122"/>
              </a:rPr>
              <a:t>每个分组在互联网中</a:t>
            </a:r>
            <a:r>
              <a:rPr lang="zh-CN" altLang="zh-CN" sz="2000" b="1" dirty="0">
                <a:solidFill>
                  <a:srgbClr val="0000FF"/>
                </a:solidFill>
                <a:latin typeface="微软雅黑" panose="020B0503020204020204" charset="-122"/>
                <a:ea typeface="微软雅黑" panose="020B0503020204020204" charset="-122"/>
              </a:rPr>
              <a:t>独立地选择传输路径</a:t>
            </a:r>
            <a:r>
              <a:rPr lang="zh-CN" altLang="en-US" sz="2000" b="1" dirty="0">
                <a:solidFill>
                  <a:prstClr val="black"/>
                </a:solidFill>
                <a:latin typeface="微软雅黑" panose="020B0503020204020204" charset="-122"/>
                <a:ea typeface="微软雅黑" panose="020B0503020204020204" charset="-122"/>
              </a:rPr>
              <a:t>。</a:t>
            </a:r>
            <a:endParaRPr lang="en-US" altLang="zh-CN"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用这样的</a:t>
            </a:r>
            <a:r>
              <a:rPr lang="zh-CN" altLang="en-US" sz="2000" b="1" dirty="0">
                <a:solidFill>
                  <a:srgbClr val="0000FF"/>
                </a:solidFill>
                <a:latin typeface="微软雅黑" panose="020B0503020204020204" charset="-122"/>
                <a:ea typeface="微软雅黑" panose="020B0503020204020204" charset="-122"/>
              </a:rPr>
              <a:t>存储转发</a:t>
            </a:r>
            <a:r>
              <a:rPr lang="zh-CN" altLang="en-US" sz="2000" b="1" dirty="0">
                <a:solidFill>
                  <a:prstClr val="black"/>
                </a:solidFill>
                <a:latin typeface="微软雅黑" panose="020B0503020204020204" charset="-122"/>
                <a:ea typeface="微软雅黑" panose="020B0503020204020204" charset="-122"/>
              </a:rPr>
              <a:t>方式，最后分组就能到达</a:t>
            </a:r>
            <a:r>
              <a:rPr lang="zh-CN" altLang="en-US" sz="2000" b="1" dirty="0">
                <a:solidFill>
                  <a:srgbClr val="0000FF"/>
                </a:solidFill>
                <a:latin typeface="微软雅黑" panose="020B0503020204020204" charset="-122"/>
                <a:ea typeface="微软雅黑" panose="020B0503020204020204" charset="-122"/>
              </a:rPr>
              <a:t>最终目的地</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1533164"/>
            <a:ext cx="8133857" cy="36857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4757" name="矩形 2"/>
          <p:cNvSpPr>
            <a:spLocks noChangeArrowheads="1"/>
          </p:cNvSpPr>
          <p:nvPr/>
        </p:nvSpPr>
        <p:spPr bwMode="auto">
          <a:xfrm>
            <a:off x="863600" y="1627188"/>
            <a:ext cx="25447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1600" b="1">
                <a:solidFill>
                  <a:prstClr val="black"/>
                </a:solidFill>
                <a:latin typeface="微软雅黑" panose="020B0503020204020204" charset="-122"/>
                <a:ea typeface="微软雅黑" panose="020B0503020204020204" charset="-122"/>
              </a:rPr>
              <a:t>分组交换的示意图</a:t>
            </a:r>
            <a:endParaRPr lang="zh-CN" altLang="en-US" sz="1600" b="1">
              <a:solidFill>
                <a:prstClr val="black"/>
              </a:solidFill>
              <a:latin typeface="微软雅黑" panose="020B0503020204020204" charset="-122"/>
              <a:ea typeface="微软雅黑" panose="020B0503020204020204" charset="-122"/>
            </a:endParaRPr>
          </a:p>
        </p:txBody>
      </p:sp>
      <p:sp>
        <p:nvSpPr>
          <p:cNvPr id="74758" name="矩形 3"/>
          <p:cNvSpPr>
            <a:spLocks noChangeArrowheads="1"/>
          </p:cNvSpPr>
          <p:nvPr/>
        </p:nvSpPr>
        <p:spPr bwMode="auto">
          <a:xfrm>
            <a:off x="4519296" y="4783138"/>
            <a:ext cx="314388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kumimoji="1" lang="en-US" altLang="zh-CN" sz="1400" b="1">
                <a:solidFill>
                  <a:srgbClr val="0000FF"/>
                </a:solidFill>
                <a:latin typeface="微软雅黑" panose="020B0503020204020204" charset="-122"/>
                <a:ea typeface="微软雅黑" panose="020B0503020204020204" charset="-122"/>
              </a:rPr>
              <a:t>(a) </a:t>
            </a:r>
            <a:r>
              <a:rPr kumimoji="1" lang="zh-CN" altLang="zh-CN" sz="1400" b="1">
                <a:solidFill>
                  <a:srgbClr val="0000FF"/>
                </a:solidFill>
                <a:latin typeface="微软雅黑" panose="020B0503020204020204" charset="-122"/>
                <a:ea typeface="微软雅黑" panose="020B0503020204020204" charset="-122"/>
              </a:rPr>
              <a:t>核心部分的路由器把网络互连起来</a:t>
            </a:r>
            <a:endParaRPr kumimoji="1" lang="zh-CN" altLang="en-US" sz="1400" b="1">
              <a:solidFill>
                <a:srgbClr val="0000FF"/>
              </a:solidFill>
              <a:latin typeface="微软雅黑" panose="020B0503020204020204" charset="-122"/>
              <a:ea typeface="微软雅黑" panose="020B0503020204020204" charset="-122"/>
            </a:endParaRPr>
          </a:p>
        </p:txBody>
      </p:sp>
      <p:grpSp>
        <p:nvGrpSpPr>
          <p:cNvPr id="74759" name="组合 4"/>
          <p:cNvGrpSpPr/>
          <p:nvPr/>
        </p:nvGrpSpPr>
        <p:grpSpPr bwMode="auto">
          <a:xfrm>
            <a:off x="1882471" y="1852613"/>
            <a:ext cx="5707671" cy="3159532"/>
            <a:chOff x="1170503" y="1492150"/>
            <a:chExt cx="6989936" cy="3867151"/>
          </a:xfrm>
        </p:grpSpPr>
        <p:sp>
          <p:nvSpPr>
            <p:cNvPr id="74766" name="Text Box 204"/>
            <p:cNvSpPr txBox="1">
              <a:spLocks noChangeArrowheads="1"/>
            </p:cNvSpPr>
            <p:nvPr/>
          </p:nvSpPr>
          <p:spPr bwMode="auto">
            <a:xfrm>
              <a:off x="3829682" y="1492150"/>
              <a:ext cx="1717066" cy="41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600" b="1">
                  <a:solidFill>
                    <a:srgbClr val="0000FF"/>
                  </a:solidFill>
                  <a:latin typeface="微软雅黑" panose="020B0503020204020204" charset="-122"/>
                  <a:ea typeface="微软雅黑" panose="020B0503020204020204" charset="-122"/>
                </a:rPr>
                <a:t>网络核心部分</a:t>
              </a:r>
              <a:endParaRPr lang="zh-CN" altLang="en-US" sz="1600" b="1">
                <a:solidFill>
                  <a:srgbClr val="0000FF"/>
                </a:solidFill>
                <a:latin typeface="微软雅黑" panose="020B0503020204020204" charset="-122"/>
                <a:ea typeface="微软雅黑" panose="020B0503020204020204" charset="-122"/>
              </a:endParaRPr>
            </a:p>
          </p:txBody>
        </p:sp>
        <p:grpSp>
          <p:nvGrpSpPr>
            <p:cNvPr id="74767" name="组合 6"/>
            <p:cNvGrpSpPr/>
            <p:nvPr/>
          </p:nvGrpSpPr>
          <p:grpSpPr bwMode="auto">
            <a:xfrm>
              <a:off x="1170503" y="1540144"/>
              <a:ext cx="6989936" cy="3819157"/>
              <a:chOff x="-37091" y="344412"/>
              <a:chExt cx="10199206" cy="5951934"/>
            </a:xfrm>
          </p:grpSpPr>
          <p:sp>
            <p:nvSpPr>
              <p:cNvPr id="74768" name="Oval 4"/>
              <p:cNvSpPr>
                <a:spLocks noChangeArrowheads="1"/>
              </p:cNvSpPr>
              <p:nvPr/>
            </p:nvSpPr>
            <p:spPr bwMode="auto">
              <a:xfrm rot="-1674972">
                <a:off x="2504098" y="1500364"/>
                <a:ext cx="2567650" cy="1584326"/>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69" name="Oval 5"/>
              <p:cNvSpPr>
                <a:spLocks noChangeArrowheads="1"/>
              </p:cNvSpPr>
              <p:nvPr/>
            </p:nvSpPr>
            <p:spPr bwMode="auto">
              <a:xfrm rot="-774972">
                <a:off x="4223889" y="1179688"/>
                <a:ext cx="2242608" cy="1471614"/>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0" name="Oval 6"/>
              <p:cNvSpPr>
                <a:spLocks noChangeArrowheads="1"/>
              </p:cNvSpPr>
              <p:nvPr/>
            </p:nvSpPr>
            <p:spPr bwMode="auto">
              <a:xfrm rot="-174972">
                <a:off x="5862851" y="1716264"/>
                <a:ext cx="1656158" cy="1903414"/>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1" name="Oval 7"/>
              <p:cNvSpPr>
                <a:spLocks noChangeArrowheads="1"/>
              </p:cNvSpPr>
              <p:nvPr/>
            </p:nvSpPr>
            <p:spPr bwMode="auto">
              <a:xfrm rot="-3234972">
                <a:off x="6151048" y="2757863"/>
                <a:ext cx="1571627" cy="1542653"/>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2" name="Oval 8"/>
              <p:cNvSpPr>
                <a:spLocks noChangeArrowheads="1"/>
              </p:cNvSpPr>
              <p:nvPr/>
            </p:nvSpPr>
            <p:spPr bwMode="auto">
              <a:xfrm rot="-1674972">
                <a:off x="4290962" y="3603802"/>
                <a:ext cx="2808419" cy="1766890"/>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3" name="Oval 9"/>
              <p:cNvSpPr>
                <a:spLocks noChangeArrowheads="1"/>
              </p:cNvSpPr>
              <p:nvPr/>
            </p:nvSpPr>
            <p:spPr bwMode="auto">
              <a:xfrm rot="-594972">
                <a:off x="3188575" y="4349928"/>
                <a:ext cx="2006996" cy="1222377"/>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4" name="Oval 10"/>
              <p:cNvSpPr>
                <a:spLocks noChangeArrowheads="1"/>
              </p:cNvSpPr>
              <p:nvPr/>
            </p:nvSpPr>
            <p:spPr bwMode="auto">
              <a:xfrm rot="-1674972">
                <a:off x="2418109" y="3818116"/>
                <a:ext cx="1270926" cy="1444626"/>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5" name="Oval 11"/>
              <p:cNvSpPr>
                <a:spLocks noChangeArrowheads="1"/>
              </p:cNvSpPr>
              <p:nvPr/>
            </p:nvSpPr>
            <p:spPr bwMode="auto">
              <a:xfrm rot="-3534972">
                <a:off x="2120652" y="2784059"/>
                <a:ext cx="1590677" cy="1274365"/>
              </a:xfrm>
              <a:prstGeom prst="ellipse">
                <a:avLst/>
              </a:prstGeom>
              <a:solidFill>
                <a:schemeClr val="bg1"/>
              </a:solidFill>
              <a:ln w="1905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776" name="Freeform 12"/>
              <p:cNvSpPr/>
              <p:nvPr/>
            </p:nvSpPr>
            <p:spPr bwMode="auto">
              <a:xfrm>
                <a:off x="2536775" y="1455915"/>
                <a:ext cx="4884205" cy="3852865"/>
              </a:xfrm>
              <a:custGeom>
                <a:avLst/>
                <a:gdLst>
                  <a:gd name="T0" fmla="*/ 1464503 w 1931"/>
                  <a:gd name="T1" fmla="*/ 601724 h 1684"/>
                  <a:gd name="T2" fmla="*/ 1598559 w 1931"/>
                  <a:gd name="T3" fmla="*/ 384371 h 1684"/>
                  <a:gd name="T4" fmla="*/ 1757909 w 1931"/>
                  <a:gd name="T5" fmla="*/ 288278 h 1684"/>
                  <a:gd name="T6" fmla="*/ 2316899 w 1931"/>
                  <a:gd name="T7" fmla="*/ 263111 h 1684"/>
                  <a:gd name="T8" fmla="*/ 2769655 w 1931"/>
                  <a:gd name="T9" fmla="*/ 118972 h 1684"/>
                  <a:gd name="T10" fmla="*/ 2929005 w 1931"/>
                  <a:gd name="T11" fmla="*/ 48046 h 1684"/>
                  <a:gd name="T12" fmla="*/ 3088355 w 1931"/>
                  <a:gd name="T13" fmla="*/ 0 h 1684"/>
                  <a:gd name="T14" fmla="*/ 3381762 w 1931"/>
                  <a:gd name="T15" fmla="*/ 96093 h 1684"/>
                  <a:gd name="T16" fmla="*/ 3541112 w 1931"/>
                  <a:gd name="T17" fmla="*/ 192186 h 1684"/>
                  <a:gd name="T18" fmla="*/ 3622052 w 1931"/>
                  <a:gd name="T19" fmla="*/ 240232 h 1684"/>
                  <a:gd name="T20" fmla="*/ 3806695 w 1931"/>
                  <a:gd name="T21" fmla="*/ 361492 h 1684"/>
                  <a:gd name="T22" fmla="*/ 3859812 w 1931"/>
                  <a:gd name="T23" fmla="*/ 432418 h 1684"/>
                  <a:gd name="T24" fmla="*/ 3940752 w 1931"/>
                  <a:gd name="T25" fmla="*/ 480464 h 1684"/>
                  <a:gd name="T26" fmla="*/ 4181041 w 1931"/>
                  <a:gd name="T27" fmla="*/ 672650 h 1684"/>
                  <a:gd name="T28" fmla="*/ 4393508 w 1931"/>
                  <a:gd name="T29" fmla="*/ 841956 h 1684"/>
                  <a:gd name="T30" fmla="*/ 4552858 w 1931"/>
                  <a:gd name="T31" fmla="*/ 890003 h 1684"/>
                  <a:gd name="T32" fmla="*/ 4633798 w 1931"/>
                  <a:gd name="T33" fmla="*/ 938049 h 1684"/>
                  <a:gd name="T34" fmla="*/ 4846265 w 1931"/>
                  <a:gd name="T35" fmla="*/ 1347588 h 1684"/>
                  <a:gd name="T36" fmla="*/ 4659091 w 1931"/>
                  <a:gd name="T37" fmla="*/ 2480110 h 1684"/>
                  <a:gd name="T38" fmla="*/ 4474448 w 1931"/>
                  <a:gd name="T39" fmla="*/ 2672296 h 1684"/>
                  <a:gd name="T40" fmla="*/ 4181041 w 1931"/>
                  <a:gd name="T41" fmla="*/ 2937695 h 1684"/>
                  <a:gd name="T42" fmla="*/ 4021691 w 1931"/>
                  <a:gd name="T43" fmla="*/ 3081834 h 1684"/>
                  <a:gd name="T44" fmla="*/ 3940752 w 1931"/>
                  <a:gd name="T45" fmla="*/ 3129881 h 1684"/>
                  <a:gd name="T46" fmla="*/ 3728285 w 1931"/>
                  <a:gd name="T47" fmla="*/ 3274020 h 1684"/>
                  <a:gd name="T48" fmla="*/ 3568935 w 1931"/>
                  <a:gd name="T49" fmla="*/ 3324354 h 1684"/>
                  <a:gd name="T50" fmla="*/ 3169295 w 1931"/>
                  <a:gd name="T51" fmla="*/ 3612633 h 1684"/>
                  <a:gd name="T52" fmla="*/ 3009945 w 1931"/>
                  <a:gd name="T53" fmla="*/ 3708726 h 1684"/>
                  <a:gd name="T54" fmla="*/ 2529366 w 1931"/>
                  <a:gd name="T55" fmla="*/ 3852865 h 1684"/>
                  <a:gd name="T56" fmla="*/ 1092686 w 1931"/>
                  <a:gd name="T57" fmla="*/ 3781939 h 1684"/>
                  <a:gd name="T58" fmla="*/ 852396 w 1931"/>
                  <a:gd name="T59" fmla="*/ 3708726 h 1684"/>
                  <a:gd name="T60" fmla="*/ 612106 w 1931"/>
                  <a:gd name="T61" fmla="*/ 3564587 h 1684"/>
                  <a:gd name="T62" fmla="*/ 424933 w 1931"/>
                  <a:gd name="T63" fmla="*/ 3347234 h 1684"/>
                  <a:gd name="T64" fmla="*/ 318700 w 1931"/>
                  <a:gd name="T65" fmla="*/ 3203094 h 1684"/>
                  <a:gd name="T66" fmla="*/ 265583 w 1931"/>
                  <a:gd name="T67" fmla="*/ 3129881 h 1684"/>
                  <a:gd name="T68" fmla="*/ 53117 w 1931"/>
                  <a:gd name="T69" fmla="*/ 2841602 h 1684"/>
                  <a:gd name="T70" fmla="*/ 80940 w 1931"/>
                  <a:gd name="T71" fmla="*/ 2358850 h 1684"/>
                  <a:gd name="T72" fmla="*/ 106233 w 1931"/>
                  <a:gd name="T73" fmla="*/ 1878386 h 1684"/>
                  <a:gd name="T74" fmla="*/ 212467 w 1931"/>
                  <a:gd name="T75" fmla="*/ 1443680 h 1684"/>
                  <a:gd name="T76" fmla="*/ 505873 w 1931"/>
                  <a:gd name="T77" fmla="*/ 771031 h 1684"/>
                  <a:gd name="T78" fmla="*/ 612106 w 1931"/>
                  <a:gd name="T79" fmla="*/ 601724 h 1684"/>
                  <a:gd name="T80" fmla="*/ 771457 w 1931"/>
                  <a:gd name="T81" fmla="*/ 576557 h 1684"/>
                  <a:gd name="T82" fmla="*/ 824573 w 1931"/>
                  <a:gd name="T83" fmla="*/ 432418 h 1684"/>
                  <a:gd name="T84" fmla="*/ 1011746 w 1931"/>
                  <a:gd name="T85" fmla="*/ 336325 h 1684"/>
                  <a:gd name="T86" fmla="*/ 1092686 w 1931"/>
                  <a:gd name="T87" fmla="*/ 384371 h 1684"/>
                  <a:gd name="T88" fmla="*/ 1145803 w 1931"/>
                  <a:gd name="T89" fmla="*/ 457585 h 1684"/>
                  <a:gd name="T90" fmla="*/ 1358269 w 1931"/>
                  <a:gd name="T91" fmla="*/ 480464 h 1684"/>
                  <a:gd name="T92" fmla="*/ 1411386 w 1931"/>
                  <a:gd name="T93" fmla="*/ 553678 h 1684"/>
                  <a:gd name="T94" fmla="*/ 1464503 w 1931"/>
                  <a:gd name="T95" fmla="*/ 601724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7" name="Line 13"/>
              <p:cNvSpPr>
                <a:spLocks noChangeShapeType="1"/>
              </p:cNvSpPr>
              <p:nvPr/>
            </p:nvSpPr>
            <p:spPr bwMode="auto">
              <a:xfrm flipV="1">
                <a:off x="3780183" y="1436382"/>
                <a:ext cx="1699153" cy="665162"/>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8" name="Line 14"/>
              <p:cNvSpPr>
                <a:spLocks noChangeShapeType="1"/>
              </p:cNvSpPr>
              <p:nvPr/>
            </p:nvSpPr>
            <p:spPr bwMode="auto">
              <a:xfrm>
                <a:off x="5689151" y="1525283"/>
                <a:ext cx="1004357" cy="167163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79" name="Line 15"/>
              <p:cNvSpPr>
                <a:spLocks noChangeShapeType="1"/>
              </p:cNvSpPr>
              <p:nvPr/>
            </p:nvSpPr>
            <p:spPr bwMode="auto">
              <a:xfrm flipH="1">
                <a:off x="2779266" y="2209495"/>
                <a:ext cx="882253" cy="1506540"/>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0" name="Line 16"/>
              <p:cNvSpPr>
                <a:spLocks noChangeShapeType="1"/>
              </p:cNvSpPr>
              <p:nvPr/>
            </p:nvSpPr>
            <p:spPr bwMode="auto">
              <a:xfrm>
                <a:off x="2832579" y="3925585"/>
                <a:ext cx="2013876" cy="105886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1" name="Line 17"/>
              <p:cNvSpPr>
                <a:spLocks noChangeShapeType="1"/>
              </p:cNvSpPr>
              <p:nvPr/>
            </p:nvSpPr>
            <p:spPr bwMode="auto">
              <a:xfrm flipV="1">
                <a:off x="4932444" y="3528710"/>
                <a:ext cx="1761066" cy="1563688"/>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2" name="Line 18"/>
              <p:cNvSpPr>
                <a:spLocks noChangeShapeType="1"/>
              </p:cNvSpPr>
              <p:nvPr/>
            </p:nvSpPr>
            <p:spPr bwMode="auto">
              <a:xfrm>
                <a:off x="3848975" y="2217432"/>
                <a:ext cx="2823896" cy="1135063"/>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3" name="Line 19"/>
              <p:cNvSpPr>
                <a:spLocks noChangeShapeType="1"/>
              </p:cNvSpPr>
              <p:nvPr/>
            </p:nvSpPr>
            <p:spPr bwMode="auto">
              <a:xfrm>
                <a:off x="3714830" y="2025347"/>
                <a:ext cx="1327680" cy="2959101"/>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4" name="Line 20"/>
              <p:cNvSpPr>
                <a:spLocks noChangeShapeType="1"/>
              </p:cNvSpPr>
              <p:nvPr/>
            </p:nvSpPr>
            <p:spPr bwMode="auto">
              <a:xfrm flipV="1">
                <a:off x="3723742" y="5094468"/>
                <a:ext cx="1268893" cy="917196"/>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5" name="Line 21"/>
              <p:cNvSpPr>
                <a:spLocks noChangeShapeType="1"/>
              </p:cNvSpPr>
              <p:nvPr/>
            </p:nvSpPr>
            <p:spPr bwMode="auto">
              <a:xfrm rot="-5400000">
                <a:off x="6075842" y="239779"/>
                <a:ext cx="842143" cy="1780622"/>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6" name="Line 22"/>
              <p:cNvSpPr>
                <a:spLocks noChangeShapeType="1"/>
              </p:cNvSpPr>
              <p:nvPr/>
            </p:nvSpPr>
            <p:spPr bwMode="auto">
              <a:xfrm>
                <a:off x="6817335" y="3554591"/>
                <a:ext cx="849576" cy="1208089"/>
              </a:xfrm>
              <a:prstGeom prst="line">
                <a:avLst/>
              </a:prstGeom>
              <a:noFill/>
              <a:ln w="2540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7" name="Line 23"/>
              <p:cNvSpPr>
                <a:spLocks noChangeShapeType="1"/>
              </p:cNvSpPr>
              <p:nvPr/>
            </p:nvSpPr>
            <p:spPr bwMode="auto">
              <a:xfrm>
                <a:off x="982792" y="3891140"/>
                <a:ext cx="1806792" cy="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8" name="Line 24"/>
              <p:cNvSpPr>
                <a:spLocks noChangeShapeType="1"/>
              </p:cNvSpPr>
              <p:nvPr/>
            </p:nvSpPr>
            <p:spPr bwMode="auto">
              <a:xfrm rot="5400000" flipH="1">
                <a:off x="2968359" y="1365738"/>
                <a:ext cx="976860" cy="416342"/>
              </a:xfrm>
              <a:prstGeom prst="line">
                <a:avLst/>
              </a:prstGeom>
              <a:noFill/>
              <a:ln w="254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89" name="Text Box 25"/>
              <p:cNvSpPr txBox="1">
                <a:spLocks noChangeArrowheads="1"/>
              </p:cNvSpPr>
              <p:nvPr/>
            </p:nvSpPr>
            <p:spPr bwMode="auto">
              <a:xfrm>
                <a:off x="-37091" y="3547536"/>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1</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4790" name="Text Box 26"/>
              <p:cNvSpPr txBox="1">
                <a:spLocks noChangeArrowheads="1"/>
              </p:cNvSpPr>
              <p:nvPr/>
            </p:nvSpPr>
            <p:spPr bwMode="auto">
              <a:xfrm>
                <a:off x="8214386" y="4570403"/>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5</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4791" name="Text Box 27"/>
              <p:cNvSpPr txBox="1">
                <a:spLocks noChangeArrowheads="1"/>
              </p:cNvSpPr>
              <p:nvPr/>
            </p:nvSpPr>
            <p:spPr bwMode="auto">
              <a:xfrm>
                <a:off x="2215432" y="344412"/>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2</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4792" name="Text Box 28"/>
              <p:cNvSpPr txBox="1">
                <a:spLocks noChangeArrowheads="1"/>
              </p:cNvSpPr>
              <p:nvPr/>
            </p:nvSpPr>
            <p:spPr bwMode="auto">
              <a:xfrm>
                <a:off x="7719972" y="415378"/>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4</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4793" name="Text Box 29"/>
              <p:cNvSpPr txBox="1">
                <a:spLocks noChangeArrowheads="1"/>
              </p:cNvSpPr>
              <p:nvPr/>
            </p:nvSpPr>
            <p:spPr bwMode="auto">
              <a:xfrm>
                <a:off x="2547173" y="5711314"/>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3</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4794" name="Line 30"/>
              <p:cNvSpPr>
                <a:spLocks noChangeShapeType="1"/>
              </p:cNvSpPr>
              <p:nvPr/>
            </p:nvSpPr>
            <p:spPr bwMode="auto">
              <a:xfrm flipV="1">
                <a:off x="6817335" y="2169983"/>
                <a:ext cx="2023814" cy="1163945"/>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4795" name="Text Box 31"/>
              <p:cNvSpPr txBox="1">
                <a:spLocks noChangeArrowheads="1"/>
              </p:cNvSpPr>
              <p:nvPr/>
            </p:nvSpPr>
            <p:spPr bwMode="auto">
              <a:xfrm>
                <a:off x="9447254" y="1882376"/>
                <a:ext cx="714861"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6</a:t>
                </a:r>
                <a:endParaRPr kumimoji="1" lang="en-US" altLang="zh-CN" sz="1400" b="1" baseline="-25000">
                  <a:solidFill>
                    <a:prstClr val="black"/>
                  </a:solidFill>
                  <a:latin typeface="微软雅黑" panose="020B0503020204020204" charset="-122"/>
                  <a:ea typeface="微软雅黑" panose="020B0503020204020204" charset="-122"/>
                </a:endParaRPr>
              </a:p>
            </p:txBody>
          </p:sp>
          <p:pic>
            <p:nvPicPr>
              <p:cNvPr id="42"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7880" y="1921052"/>
                <a:ext cx="825499" cy="528639"/>
              </a:xfrm>
              <a:prstGeom prst="rect">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3"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4170" y="1303513"/>
                <a:ext cx="825499" cy="530226"/>
              </a:xfrm>
              <a:prstGeom prst="rect">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4"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73881" y="3149778"/>
                <a:ext cx="825499" cy="530226"/>
              </a:xfrm>
              <a:prstGeom prst="rect">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33453" y="4629330"/>
                <a:ext cx="825499" cy="530226"/>
              </a:xfrm>
              <a:prstGeom prst="rect">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6"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1294" y="3519668"/>
                <a:ext cx="825499" cy="528638"/>
              </a:xfrm>
              <a:prstGeom prst="rect">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74801" name="Group 43"/>
              <p:cNvGrpSpPr/>
              <p:nvPr/>
            </p:nvGrpSpPr>
            <p:grpSpPr bwMode="auto">
              <a:xfrm>
                <a:off x="4265163" y="1425750"/>
                <a:ext cx="803142" cy="617539"/>
                <a:chOff x="2949" y="196"/>
                <a:chExt cx="941" cy="598"/>
              </a:xfrm>
            </p:grpSpPr>
            <p:sp>
              <p:nvSpPr>
                <p:cNvPr id="74951" name="Oval 4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2" name="Oval 4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3" name="Oval 4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4" name="Oval 4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5" name="Oval 4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6" name="Oval 4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7" name="Oval 5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8" name="Oval 5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59" name="Freeform 5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60" name="Freeform 5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61" name="Freeform 5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2" name="Group 55"/>
              <p:cNvGrpSpPr/>
              <p:nvPr/>
            </p:nvGrpSpPr>
            <p:grpSpPr bwMode="auto">
              <a:xfrm rot="867730">
                <a:off x="4533454" y="2411588"/>
                <a:ext cx="1205576" cy="741362"/>
                <a:chOff x="2949" y="196"/>
                <a:chExt cx="941" cy="598"/>
              </a:xfrm>
            </p:grpSpPr>
            <p:sp>
              <p:nvSpPr>
                <p:cNvPr id="74940" name="Oval 56"/>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1" name="Oval 57"/>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2" name="Oval 58"/>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3" name="Oval 59"/>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4" name="Oval 60"/>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5" name="Oval 61"/>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6" name="Oval 62"/>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7" name="Oval 63"/>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48" name="Freeform 6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49" name="Freeform 6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50" name="Freeform 6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3" name="Group 67"/>
              <p:cNvGrpSpPr/>
              <p:nvPr/>
            </p:nvGrpSpPr>
            <p:grpSpPr bwMode="auto">
              <a:xfrm>
                <a:off x="6944597" y="2659240"/>
                <a:ext cx="804861" cy="615949"/>
                <a:chOff x="2949" y="196"/>
                <a:chExt cx="941" cy="598"/>
              </a:xfrm>
            </p:grpSpPr>
            <p:sp>
              <p:nvSpPr>
                <p:cNvPr id="74929" name="Oval 6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0" name="Oval 6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1" name="Oval 7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2" name="Oval 7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3" name="Oval 7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4" name="Oval 7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5" name="Oval 7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6" name="Oval 7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37" name="Freeform 7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38" name="Freeform 7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39" name="Freeform 7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4" name="Group 79"/>
              <p:cNvGrpSpPr/>
              <p:nvPr/>
            </p:nvGrpSpPr>
            <p:grpSpPr bwMode="auto">
              <a:xfrm rot="-448665">
                <a:off x="5739027" y="2043287"/>
                <a:ext cx="1205573" cy="739774"/>
                <a:chOff x="2949" y="196"/>
                <a:chExt cx="941" cy="598"/>
              </a:xfrm>
            </p:grpSpPr>
            <p:sp>
              <p:nvSpPr>
                <p:cNvPr id="74918" name="Oval 80"/>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9" name="Oval 81"/>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0" name="Oval 82"/>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1" name="Oval 83"/>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2" name="Oval 84"/>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3" name="Oval 85"/>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4" name="Oval 86"/>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5" name="Oval 87"/>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26" name="Freeform 8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27" name="Freeform 8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28" name="Freeform 9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5" name="Group 91"/>
              <p:cNvGrpSpPr/>
              <p:nvPr/>
            </p:nvGrpSpPr>
            <p:grpSpPr bwMode="auto">
              <a:xfrm>
                <a:off x="3730312" y="3149778"/>
                <a:ext cx="1337999" cy="863601"/>
                <a:chOff x="2949" y="196"/>
                <a:chExt cx="941" cy="598"/>
              </a:xfrm>
            </p:grpSpPr>
            <p:sp>
              <p:nvSpPr>
                <p:cNvPr id="74907" name="Oval 9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8" name="Oval 9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9" name="Oval 9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0" name="Oval 9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1" name="Oval 9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2" name="Oval 9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3" name="Oval 9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4" name="Oval 9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15" name="Freeform 10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16" name="Freeform 10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17" name="Freeform 10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6" name="Group 103"/>
              <p:cNvGrpSpPr/>
              <p:nvPr/>
            </p:nvGrpSpPr>
            <p:grpSpPr bwMode="auto">
              <a:xfrm rot="-485573">
                <a:off x="5338316" y="3765727"/>
                <a:ext cx="1205576" cy="741362"/>
                <a:chOff x="2949" y="196"/>
                <a:chExt cx="941" cy="598"/>
              </a:xfrm>
            </p:grpSpPr>
            <p:sp>
              <p:nvSpPr>
                <p:cNvPr id="74896" name="Oval 10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7" name="Oval 10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8" name="Oval 10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9" name="Oval 10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0" name="Oval 10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4901" name="Oval 10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2" name="Oval 11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3" name="Oval 11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904" name="Freeform 11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05" name="Freeform 11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906" name="Freeform 11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7" name="Group 115"/>
              <p:cNvGrpSpPr/>
              <p:nvPr/>
            </p:nvGrpSpPr>
            <p:grpSpPr bwMode="auto">
              <a:xfrm rot="-2399024">
                <a:off x="6812177" y="3891142"/>
                <a:ext cx="803142" cy="615949"/>
                <a:chOff x="2949" y="196"/>
                <a:chExt cx="941" cy="598"/>
              </a:xfrm>
            </p:grpSpPr>
            <p:sp>
              <p:nvSpPr>
                <p:cNvPr id="74885" name="Oval 116"/>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6" name="Oval 117"/>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7" name="Oval 118"/>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8" name="Oval 119"/>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9" name="Oval 120"/>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0" name="Oval 121"/>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1" name="Oval 122"/>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2" name="Oval 123"/>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93" name="Freeform 12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94" name="Freeform 12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95" name="Freeform 12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8" name="Group 127"/>
              <p:cNvGrpSpPr/>
              <p:nvPr/>
            </p:nvGrpSpPr>
            <p:grpSpPr bwMode="auto">
              <a:xfrm rot="651098">
                <a:off x="4191213" y="5188127"/>
                <a:ext cx="803142" cy="495298"/>
                <a:chOff x="2949" y="196"/>
                <a:chExt cx="941" cy="598"/>
              </a:xfrm>
            </p:grpSpPr>
            <p:sp>
              <p:nvSpPr>
                <p:cNvPr id="74874" name="Oval 12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5" name="Oval 12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6" name="Oval 13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7" name="Oval 13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8" name="Oval 13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9" name="Oval 13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0" name="Oval 13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1" name="Oval 13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82" name="Freeform 13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83" name="Freeform 13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84" name="Freeform 13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09" name="Group 139"/>
              <p:cNvGrpSpPr/>
              <p:nvPr/>
            </p:nvGrpSpPr>
            <p:grpSpPr bwMode="auto">
              <a:xfrm rot="-564615">
                <a:off x="3192013" y="4135616"/>
                <a:ext cx="804862" cy="615949"/>
                <a:chOff x="2949" y="196"/>
                <a:chExt cx="941" cy="598"/>
              </a:xfrm>
            </p:grpSpPr>
            <p:sp>
              <p:nvSpPr>
                <p:cNvPr id="74863" name="Oval 140"/>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4" name="Oval 141"/>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5" name="Oval 142"/>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6" name="Oval 143"/>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7" name="Oval 144"/>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8" name="Oval 145"/>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9" name="Oval 146"/>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0" name="Oval 147"/>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71" name="Freeform 148"/>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72" name="Freeform 149"/>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73" name="Freeform 150"/>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0" name="Group 151"/>
              <p:cNvGrpSpPr/>
              <p:nvPr/>
            </p:nvGrpSpPr>
            <p:grpSpPr bwMode="auto">
              <a:xfrm rot="1237793">
                <a:off x="5960884" y="1097141"/>
                <a:ext cx="593328" cy="388936"/>
                <a:chOff x="2949" y="196"/>
                <a:chExt cx="941" cy="598"/>
              </a:xfrm>
            </p:grpSpPr>
            <p:sp>
              <p:nvSpPr>
                <p:cNvPr id="74852" name="Oval 152"/>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3" name="Oval 153"/>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4" name="Oval 154"/>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5" name="Oval 155"/>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6" name="Oval 156"/>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7" name="Oval 157"/>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8" name="Oval 158"/>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59" name="Oval 159"/>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60" name="Freeform 160"/>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61" name="Freeform 16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62" name="Freeform 162"/>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1" name="Group 163"/>
              <p:cNvGrpSpPr/>
              <p:nvPr/>
            </p:nvGrpSpPr>
            <p:grpSpPr bwMode="auto">
              <a:xfrm rot="1582351">
                <a:off x="2789582" y="2659238"/>
                <a:ext cx="804862" cy="615949"/>
                <a:chOff x="2949" y="196"/>
                <a:chExt cx="941" cy="598"/>
              </a:xfrm>
            </p:grpSpPr>
            <p:sp>
              <p:nvSpPr>
                <p:cNvPr id="74841" name="Oval 164"/>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2" name="Oval 165"/>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3" name="Oval 166"/>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4" name="Oval 167"/>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5" name="Oval 168"/>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6" name="Oval 169"/>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7" name="Oval 170"/>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8" name="Oval 171"/>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49" name="Freeform 172"/>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50" name="Freeform 173"/>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51" name="Freeform 174"/>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2" name="Group 175"/>
              <p:cNvGrpSpPr/>
              <p:nvPr/>
            </p:nvGrpSpPr>
            <p:grpSpPr bwMode="auto">
              <a:xfrm rot="-311414">
                <a:off x="3377752" y="1416225"/>
                <a:ext cx="595049" cy="387351"/>
                <a:chOff x="2949" y="196"/>
                <a:chExt cx="941" cy="598"/>
              </a:xfrm>
            </p:grpSpPr>
            <p:sp>
              <p:nvSpPr>
                <p:cNvPr id="74830" name="Oval 176"/>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1" name="Oval 177"/>
                <p:cNvSpPr>
                  <a:spLocks noChangeArrowheads="1"/>
                </p:cNvSpPr>
                <p:nvPr/>
              </p:nvSpPr>
              <p:spPr bwMode="auto">
                <a:xfrm rot="900000">
                  <a:off x="3512" y="252"/>
                  <a:ext cx="275" cy="131"/>
                </a:xfrm>
                <a:prstGeom prst="ellipse">
                  <a:avLst/>
                </a:prstGeom>
                <a:solidFill>
                  <a:srgbClr val="C5E5FB"/>
                </a:solidFill>
                <a:ln>
                  <a:noFill/>
                </a:ln>
                <a:effectLst/>
                <a:extLst>
                  <a:ext uri="{91240B29-F687-4F45-9708-019B960494DF}">
                    <a14:hiddenLine xmlns:a14="http://schemas.microsoft.com/office/drawing/2010/main" w="1270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b="1">
                    <a:solidFill>
                      <a:srgbClr val="000099"/>
                    </a:solidFill>
                    <a:ea typeface="宋体" panose="02010600030101010101" pitchFamily="2" charset="-122"/>
                  </a:endParaRPr>
                </a:p>
              </p:txBody>
            </p:sp>
            <p:sp>
              <p:nvSpPr>
                <p:cNvPr id="74832" name="Oval 178"/>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3" name="Oval 179"/>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4" name="Oval 180"/>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5" name="Oval 181"/>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6" name="Oval 182"/>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7" name="Oval 183"/>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38" name="Freeform 184"/>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39" name="Freeform 185"/>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40" name="Freeform 186"/>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grpSp>
            <p:nvGrpSpPr>
              <p:cNvPr id="74813" name="Group 187"/>
              <p:cNvGrpSpPr/>
              <p:nvPr/>
            </p:nvGrpSpPr>
            <p:grpSpPr bwMode="auto">
              <a:xfrm rot="5241567">
                <a:off x="1752879" y="3622392"/>
                <a:ext cx="730252" cy="527980"/>
                <a:chOff x="2949" y="196"/>
                <a:chExt cx="941" cy="598"/>
              </a:xfrm>
            </p:grpSpPr>
            <p:sp>
              <p:nvSpPr>
                <p:cNvPr id="74819" name="Oval 188"/>
                <p:cNvSpPr>
                  <a:spLocks noChangeArrowheads="1"/>
                </p:cNvSpPr>
                <p:nvPr/>
              </p:nvSpPr>
              <p:spPr bwMode="auto">
                <a:xfrm>
                  <a:off x="3168" y="196"/>
                  <a:ext cx="407" cy="162"/>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0" name="Oval 189"/>
                <p:cNvSpPr>
                  <a:spLocks noChangeArrowheads="1"/>
                </p:cNvSpPr>
                <p:nvPr/>
              </p:nvSpPr>
              <p:spPr bwMode="auto">
                <a:xfrm rot="900000">
                  <a:off x="3512" y="252"/>
                  <a:ext cx="275" cy="131"/>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1" name="Oval 190"/>
                <p:cNvSpPr>
                  <a:spLocks noChangeArrowheads="1"/>
                </p:cNvSpPr>
                <p:nvPr/>
              </p:nvSpPr>
              <p:spPr bwMode="auto">
                <a:xfrm rot="1500000">
                  <a:off x="3650" y="385"/>
                  <a:ext cx="240" cy="153"/>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2" name="Oval 191"/>
                <p:cNvSpPr>
                  <a:spLocks noChangeArrowheads="1"/>
                </p:cNvSpPr>
                <p:nvPr/>
              </p:nvSpPr>
              <p:spPr bwMode="auto">
                <a:xfrm rot="-1560000">
                  <a:off x="3573" y="537"/>
                  <a:ext cx="291" cy="18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3" name="Oval 192"/>
                <p:cNvSpPr>
                  <a:spLocks noChangeArrowheads="1"/>
                </p:cNvSpPr>
                <p:nvPr/>
              </p:nvSpPr>
              <p:spPr bwMode="auto">
                <a:xfrm>
                  <a:off x="3216" y="555"/>
                  <a:ext cx="471" cy="239"/>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4" name="Oval 193"/>
                <p:cNvSpPr>
                  <a:spLocks noChangeArrowheads="1"/>
                </p:cNvSpPr>
                <p:nvPr/>
              </p:nvSpPr>
              <p:spPr bwMode="auto">
                <a:xfrm rot="1080000">
                  <a:off x="3023" y="555"/>
                  <a:ext cx="26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5" name="Oval 194"/>
                <p:cNvSpPr>
                  <a:spLocks noChangeArrowheads="1"/>
                </p:cNvSpPr>
                <p:nvPr/>
              </p:nvSpPr>
              <p:spPr bwMode="auto">
                <a:xfrm>
                  <a:off x="2949" y="432"/>
                  <a:ext cx="217"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6" name="Oval 195"/>
                <p:cNvSpPr>
                  <a:spLocks noChangeArrowheads="1"/>
                </p:cNvSpPr>
                <p:nvPr/>
              </p:nvSpPr>
              <p:spPr bwMode="auto">
                <a:xfrm rot="-1860000">
                  <a:off x="2984" y="310"/>
                  <a:ext cx="295" cy="156"/>
                </a:xfrm>
                <a:prstGeom prst="ellipse">
                  <a:avLst/>
                </a:prstGeom>
                <a:solidFill>
                  <a:srgbClr val="C5E5FB"/>
                </a:solidFill>
                <a:ln w="12700">
                  <a:solidFill>
                    <a:srgbClr val="368AD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ea typeface="宋体" panose="02010600030101010101" pitchFamily="2" charset="-122"/>
                  </a:endParaRPr>
                </a:p>
              </p:txBody>
            </p:sp>
            <p:sp>
              <p:nvSpPr>
                <p:cNvPr id="74827" name="Freeform 196"/>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28" name="Freeform 197"/>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29" name="Freeform 198"/>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5E5FB"/>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grpSp>
          <p:sp>
            <p:nvSpPr>
              <p:cNvPr id="74814" name="Text Box 200"/>
              <p:cNvSpPr txBox="1">
                <a:spLocks noChangeArrowheads="1"/>
              </p:cNvSpPr>
              <p:nvPr/>
            </p:nvSpPr>
            <p:spPr bwMode="auto">
              <a:xfrm>
                <a:off x="879188" y="1692516"/>
                <a:ext cx="1416106" cy="64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charset="-122"/>
                    <a:ea typeface="微软雅黑" panose="020B0503020204020204" charset="-122"/>
                  </a:rPr>
                  <a:t>路由器</a:t>
                </a:r>
                <a:endParaRPr kumimoji="1" lang="zh-CN" altLang="en-US" sz="1600" b="1">
                  <a:solidFill>
                    <a:srgbClr val="0000FF"/>
                  </a:solidFill>
                  <a:latin typeface="微软雅黑" panose="020B0503020204020204" charset="-122"/>
                  <a:ea typeface="微软雅黑" panose="020B0503020204020204" charset="-122"/>
                </a:endParaRPr>
              </a:p>
            </p:txBody>
          </p:sp>
          <p:sp>
            <p:nvSpPr>
              <p:cNvPr id="61" name="Line 201"/>
              <p:cNvSpPr>
                <a:spLocks noChangeShapeType="1"/>
              </p:cNvSpPr>
              <p:nvPr/>
            </p:nvSpPr>
            <p:spPr bwMode="auto">
              <a:xfrm>
                <a:off x="2230017" y="2035008"/>
                <a:ext cx="1146047" cy="13021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ln w="12700">
                    <a:solidFill>
                      <a:prstClr val="black"/>
                    </a:solidFill>
                  </a:ln>
                  <a:solidFill>
                    <a:srgbClr val="000099"/>
                  </a:solidFill>
                </a:endParaRPr>
              </a:p>
            </p:txBody>
          </p:sp>
          <p:sp>
            <p:nvSpPr>
              <p:cNvPr id="74816" name="Text Box 202"/>
              <p:cNvSpPr txBox="1">
                <a:spLocks noChangeArrowheads="1"/>
              </p:cNvSpPr>
              <p:nvPr/>
            </p:nvSpPr>
            <p:spPr bwMode="auto">
              <a:xfrm>
                <a:off x="3935318" y="3267803"/>
                <a:ext cx="962226" cy="58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solidFill>
                      <a:srgbClr val="0000FF"/>
                    </a:solidFill>
                    <a:latin typeface="微软雅黑" panose="020B0503020204020204" charset="-122"/>
                    <a:ea typeface="微软雅黑" panose="020B0503020204020204" charset="-122"/>
                  </a:rPr>
                  <a:t>网络</a:t>
                </a:r>
                <a:endParaRPr kumimoji="1" lang="zh-CN" altLang="en-US" sz="1400" b="1">
                  <a:solidFill>
                    <a:srgbClr val="0000FF"/>
                  </a:solidFill>
                  <a:latin typeface="微软雅黑" panose="020B0503020204020204" charset="-122"/>
                  <a:ea typeface="微软雅黑" panose="020B0503020204020204" charset="-122"/>
                </a:endParaRPr>
              </a:p>
            </p:txBody>
          </p:sp>
          <p:sp>
            <p:nvSpPr>
              <p:cNvPr id="74817" name="Line 205"/>
              <p:cNvSpPr>
                <a:spLocks noChangeShapeType="1"/>
              </p:cNvSpPr>
              <p:nvPr/>
            </p:nvSpPr>
            <p:spPr bwMode="auto">
              <a:xfrm>
                <a:off x="4841804" y="828670"/>
                <a:ext cx="150984" cy="4511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4818" name="Text Box 206"/>
              <p:cNvSpPr txBox="1">
                <a:spLocks noChangeArrowheads="1"/>
              </p:cNvSpPr>
              <p:nvPr/>
            </p:nvSpPr>
            <p:spPr bwMode="auto">
              <a:xfrm>
                <a:off x="430951" y="4402670"/>
                <a:ext cx="1053002" cy="64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charset="-122"/>
                    <a:ea typeface="微软雅黑" panose="020B0503020204020204" charset="-122"/>
                  </a:rPr>
                  <a:t>主机</a:t>
                </a:r>
                <a:endParaRPr kumimoji="1" lang="zh-CN" altLang="en-US" sz="1600" b="1">
                  <a:solidFill>
                    <a:srgbClr val="0000FF"/>
                  </a:solidFill>
                  <a:latin typeface="微软雅黑" panose="020B0503020204020204" charset="-122"/>
                  <a:ea typeface="微软雅黑" panose="020B0503020204020204" charset="-122"/>
                </a:endParaRPr>
              </a:p>
            </p:txBody>
          </p:sp>
        </p:grpSp>
      </p:grpSp>
      <p:pic>
        <p:nvPicPr>
          <p:cNvPr id="74760"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75" y="2689225"/>
            <a:ext cx="40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1928813"/>
            <a:ext cx="401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1882775"/>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359410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4722813"/>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24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7913" y="4114800"/>
            <a:ext cx="401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1533164"/>
            <a:ext cx="8133857" cy="36857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5781" name="矩形 2"/>
          <p:cNvSpPr>
            <a:spLocks noChangeArrowheads="1"/>
          </p:cNvSpPr>
          <p:nvPr/>
        </p:nvSpPr>
        <p:spPr bwMode="auto">
          <a:xfrm>
            <a:off x="863600" y="1627188"/>
            <a:ext cx="25447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1600" b="1">
                <a:solidFill>
                  <a:prstClr val="black"/>
                </a:solidFill>
                <a:latin typeface="微软雅黑" panose="020B0503020204020204" charset="-122"/>
                <a:ea typeface="微软雅黑" panose="020B0503020204020204" charset="-122"/>
              </a:rPr>
              <a:t>分组交换的示意图</a:t>
            </a:r>
            <a:endParaRPr lang="zh-CN" altLang="en-US" sz="1600" b="1">
              <a:solidFill>
                <a:prstClr val="black"/>
              </a:solidFill>
              <a:latin typeface="微软雅黑" panose="020B0503020204020204" charset="-122"/>
              <a:ea typeface="微软雅黑" panose="020B0503020204020204" charset="-122"/>
            </a:endParaRPr>
          </a:p>
        </p:txBody>
      </p:sp>
      <p:sp>
        <p:nvSpPr>
          <p:cNvPr id="75782" name="矩形 3"/>
          <p:cNvSpPr>
            <a:spLocks noChangeArrowheads="1"/>
          </p:cNvSpPr>
          <p:nvPr/>
        </p:nvSpPr>
        <p:spPr bwMode="auto">
          <a:xfrm>
            <a:off x="4651376" y="4783138"/>
            <a:ext cx="333692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kumimoji="1" lang="en-US" altLang="zh-CN" sz="1400" b="1">
                <a:solidFill>
                  <a:srgbClr val="0000FF"/>
                </a:solidFill>
                <a:latin typeface="微软雅黑" panose="020B0503020204020204" charset="-122"/>
                <a:ea typeface="微软雅黑" panose="020B0503020204020204" charset="-122"/>
              </a:rPr>
              <a:t>(b) </a:t>
            </a:r>
            <a:r>
              <a:rPr kumimoji="1" lang="zh-CN" altLang="zh-CN" sz="1400" b="1">
                <a:solidFill>
                  <a:srgbClr val="0000FF"/>
                </a:solidFill>
                <a:latin typeface="微软雅黑" panose="020B0503020204020204" charset="-122"/>
                <a:ea typeface="微软雅黑" panose="020B0503020204020204" charset="-122"/>
              </a:rPr>
              <a:t>核心部分</a:t>
            </a:r>
            <a:r>
              <a:rPr kumimoji="1" lang="zh-CN" altLang="en-US" sz="1400" b="1">
                <a:solidFill>
                  <a:srgbClr val="0000FF"/>
                </a:solidFill>
                <a:latin typeface="微软雅黑" panose="020B0503020204020204" charset="-122"/>
                <a:ea typeface="微软雅黑" panose="020B0503020204020204" charset="-122"/>
              </a:rPr>
              <a:t>中</a:t>
            </a:r>
            <a:r>
              <a:rPr kumimoji="1" lang="zh-CN" altLang="zh-CN" sz="1400" b="1">
                <a:solidFill>
                  <a:srgbClr val="0000FF"/>
                </a:solidFill>
                <a:latin typeface="微软雅黑" panose="020B0503020204020204" charset="-122"/>
                <a:ea typeface="微软雅黑" panose="020B0503020204020204" charset="-122"/>
              </a:rPr>
              <a:t>的</a:t>
            </a:r>
            <a:r>
              <a:rPr kumimoji="1" lang="zh-CN" altLang="en-US" sz="1400" b="1">
                <a:solidFill>
                  <a:srgbClr val="0000FF"/>
                </a:solidFill>
                <a:latin typeface="微软雅黑" panose="020B0503020204020204" charset="-122"/>
                <a:ea typeface="微软雅黑" panose="020B0503020204020204" charset="-122"/>
              </a:rPr>
              <a:t>网络</a:t>
            </a:r>
            <a:r>
              <a:rPr kumimoji="1" lang="zh-CN" altLang="zh-CN" sz="1400" b="1">
                <a:solidFill>
                  <a:srgbClr val="0000FF"/>
                </a:solidFill>
                <a:latin typeface="微软雅黑" panose="020B0503020204020204" charset="-122"/>
                <a:ea typeface="微软雅黑" panose="020B0503020204020204" charset="-122"/>
              </a:rPr>
              <a:t>可用一条链路表示</a:t>
            </a:r>
            <a:endParaRPr kumimoji="1" lang="zh-CN" altLang="en-US" sz="1400" b="1">
              <a:solidFill>
                <a:srgbClr val="0000FF"/>
              </a:solidFill>
              <a:latin typeface="微软雅黑" panose="020B0503020204020204" charset="-122"/>
              <a:ea typeface="微软雅黑" panose="020B0503020204020204" charset="-122"/>
            </a:endParaRPr>
          </a:p>
        </p:txBody>
      </p:sp>
      <p:grpSp>
        <p:nvGrpSpPr>
          <p:cNvPr id="75783" name="组合 62"/>
          <p:cNvGrpSpPr/>
          <p:nvPr/>
        </p:nvGrpSpPr>
        <p:grpSpPr bwMode="auto">
          <a:xfrm>
            <a:off x="1696767" y="1758950"/>
            <a:ext cx="5666329" cy="3197225"/>
            <a:chOff x="1080663" y="828844"/>
            <a:chExt cx="6951134" cy="3921427"/>
          </a:xfrm>
        </p:grpSpPr>
        <p:grpSp>
          <p:nvGrpSpPr>
            <p:cNvPr id="75784" name="组合 4"/>
            <p:cNvGrpSpPr/>
            <p:nvPr/>
          </p:nvGrpSpPr>
          <p:grpSpPr bwMode="auto">
            <a:xfrm>
              <a:off x="1080663" y="960352"/>
              <a:ext cx="6951134" cy="3672184"/>
              <a:chOff x="-749030" y="424192"/>
              <a:chExt cx="10679031" cy="5754535"/>
            </a:xfrm>
          </p:grpSpPr>
          <p:sp>
            <p:nvSpPr>
              <p:cNvPr id="75798" name="Oval 4"/>
              <p:cNvSpPr>
                <a:spLocks noChangeArrowheads="1"/>
              </p:cNvSpPr>
              <p:nvPr/>
            </p:nvSpPr>
            <p:spPr bwMode="auto">
              <a:xfrm rot="-1674972">
                <a:off x="2477133" y="1514475"/>
                <a:ext cx="2665677" cy="1519238"/>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799" name="Oval 5"/>
              <p:cNvSpPr>
                <a:spLocks noChangeArrowheads="1"/>
              </p:cNvSpPr>
              <p:nvPr/>
            </p:nvSpPr>
            <p:spPr bwMode="auto">
              <a:xfrm rot="-774972">
                <a:off x="4262276" y="1208088"/>
                <a:ext cx="2328598" cy="1409700"/>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0" name="Oval 6"/>
              <p:cNvSpPr>
                <a:spLocks noChangeArrowheads="1"/>
              </p:cNvSpPr>
              <p:nvPr/>
            </p:nvSpPr>
            <p:spPr bwMode="auto">
              <a:xfrm rot="-174972">
                <a:off x="5964870" y="1722439"/>
                <a:ext cx="1718071" cy="1824037"/>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1" name="Oval 7"/>
              <p:cNvSpPr>
                <a:spLocks noChangeArrowheads="1"/>
              </p:cNvSpPr>
              <p:nvPr/>
            </p:nvSpPr>
            <p:spPr bwMode="auto">
              <a:xfrm rot="-3234972">
                <a:off x="6326026" y="2658534"/>
                <a:ext cx="1506537" cy="1602846"/>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2" name="Oval 8"/>
              <p:cNvSpPr>
                <a:spLocks noChangeArrowheads="1"/>
              </p:cNvSpPr>
              <p:nvPr/>
            </p:nvSpPr>
            <p:spPr bwMode="auto">
              <a:xfrm rot="-1674972">
                <a:off x="4332788" y="3530601"/>
                <a:ext cx="2915047" cy="1693863"/>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3" name="Oval 9"/>
              <p:cNvSpPr>
                <a:spLocks noChangeArrowheads="1"/>
              </p:cNvSpPr>
              <p:nvPr/>
            </p:nvSpPr>
            <p:spPr bwMode="auto">
              <a:xfrm rot="-594972">
                <a:off x="3187405" y="4246564"/>
                <a:ext cx="2084388" cy="1169987"/>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4" name="Oval 10"/>
              <p:cNvSpPr>
                <a:spLocks noChangeArrowheads="1"/>
              </p:cNvSpPr>
              <p:nvPr/>
            </p:nvSpPr>
            <p:spPr bwMode="auto">
              <a:xfrm rot="-1674972">
                <a:off x="2387703" y="3736975"/>
                <a:ext cx="1319080" cy="1384300"/>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5" name="Oval 11"/>
              <p:cNvSpPr>
                <a:spLocks noChangeArrowheads="1"/>
              </p:cNvSpPr>
              <p:nvPr/>
            </p:nvSpPr>
            <p:spPr bwMode="auto">
              <a:xfrm rot="-3534972">
                <a:off x="2141707" y="2695510"/>
                <a:ext cx="1525588" cy="1322519"/>
              </a:xfrm>
              <a:prstGeom prst="ellipse">
                <a:avLst/>
              </a:prstGeom>
              <a:solidFill>
                <a:schemeClr val="bg1"/>
              </a:solidFill>
              <a:ln w="12700">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b="1">
                  <a:solidFill>
                    <a:srgbClr val="000099"/>
                  </a:solidFill>
                  <a:latin typeface="Arial" panose="020B0604020202020204" pitchFamily="34" charset="0"/>
                  <a:ea typeface="宋体" panose="02010600030101010101" pitchFamily="2" charset="-122"/>
                </a:endParaRPr>
              </a:p>
            </p:txBody>
          </p:sp>
          <p:sp>
            <p:nvSpPr>
              <p:cNvPr id="75806" name="Freeform 12"/>
              <p:cNvSpPr/>
              <p:nvPr/>
            </p:nvSpPr>
            <p:spPr bwMode="auto">
              <a:xfrm>
                <a:off x="2509808" y="1473200"/>
                <a:ext cx="5071666" cy="3690938"/>
              </a:xfrm>
              <a:custGeom>
                <a:avLst/>
                <a:gdLst>
                  <a:gd name="T0" fmla="*/ 1520712 w 1931"/>
                  <a:gd name="T1" fmla="*/ 576435 h 1684"/>
                  <a:gd name="T2" fmla="*/ 1659913 w 1931"/>
                  <a:gd name="T3" fmla="*/ 368217 h 1684"/>
                  <a:gd name="T4" fmla="*/ 1825380 w 1931"/>
                  <a:gd name="T5" fmla="*/ 276163 h 1684"/>
                  <a:gd name="T6" fmla="*/ 2405824 w 1931"/>
                  <a:gd name="T7" fmla="*/ 252053 h 1684"/>
                  <a:gd name="T8" fmla="*/ 2875958 w 1931"/>
                  <a:gd name="T9" fmla="*/ 113972 h 1684"/>
                  <a:gd name="T10" fmla="*/ 3041424 w 1931"/>
                  <a:gd name="T11" fmla="*/ 46027 h 1684"/>
                  <a:gd name="T12" fmla="*/ 3206890 w 1931"/>
                  <a:gd name="T13" fmla="*/ 0 h 1684"/>
                  <a:gd name="T14" fmla="*/ 3511557 w 1931"/>
                  <a:gd name="T15" fmla="*/ 92054 h 1684"/>
                  <a:gd name="T16" fmla="*/ 3677024 w 1931"/>
                  <a:gd name="T17" fmla="*/ 184109 h 1684"/>
                  <a:gd name="T18" fmla="*/ 3761070 w 1931"/>
                  <a:gd name="T19" fmla="*/ 230136 h 1684"/>
                  <a:gd name="T20" fmla="*/ 3952800 w 1931"/>
                  <a:gd name="T21" fmla="*/ 346299 h 1684"/>
                  <a:gd name="T22" fmla="*/ 4007956 w 1931"/>
                  <a:gd name="T23" fmla="*/ 414244 h 1684"/>
                  <a:gd name="T24" fmla="*/ 4092002 w 1931"/>
                  <a:gd name="T25" fmla="*/ 460271 h 1684"/>
                  <a:gd name="T26" fmla="*/ 4341514 w 1931"/>
                  <a:gd name="T27" fmla="*/ 644380 h 1684"/>
                  <a:gd name="T28" fmla="*/ 4562136 w 1931"/>
                  <a:gd name="T29" fmla="*/ 806571 h 1684"/>
                  <a:gd name="T30" fmla="*/ 4727602 w 1931"/>
                  <a:gd name="T31" fmla="*/ 852598 h 1684"/>
                  <a:gd name="T32" fmla="*/ 4811648 w 1931"/>
                  <a:gd name="T33" fmla="*/ 898625 h 1684"/>
                  <a:gd name="T34" fmla="*/ 5032269 w 1931"/>
                  <a:gd name="T35" fmla="*/ 1290952 h 1684"/>
                  <a:gd name="T36" fmla="*/ 4837912 w 1931"/>
                  <a:gd name="T37" fmla="*/ 2375877 h 1684"/>
                  <a:gd name="T38" fmla="*/ 4646182 w 1931"/>
                  <a:gd name="T39" fmla="*/ 2559986 h 1684"/>
                  <a:gd name="T40" fmla="*/ 4341514 w 1931"/>
                  <a:gd name="T41" fmla="*/ 2814231 h 1684"/>
                  <a:gd name="T42" fmla="*/ 4176048 w 1931"/>
                  <a:gd name="T43" fmla="*/ 2952312 h 1684"/>
                  <a:gd name="T44" fmla="*/ 4092002 w 1931"/>
                  <a:gd name="T45" fmla="*/ 2998339 h 1684"/>
                  <a:gd name="T46" fmla="*/ 3871380 w 1931"/>
                  <a:gd name="T47" fmla="*/ 3136421 h 1684"/>
                  <a:gd name="T48" fmla="*/ 3705914 w 1931"/>
                  <a:gd name="T49" fmla="*/ 3184639 h 1684"/>
                  <a:gd name="T50" fmla="*/ 3290936 w 1931"/>
                  <a:gd name="T51" fmla="*/ 3460802 h 1684"/>
                  <a:gd name="T52" fmla="*/ 3125470 w 1931"/>
                  <a:gd name="T53" fmla="*/ 3552857 h 1684"/>
                  <a:gd name="T54" fmla="*/ 2626445 w 1931"/>
                  <a:gd name="T55" fmla="*/ 3690938 h 1684"/>
                  <a:gd name="T56" fmla="*/ 1134624 w 1931"/>
                  <a:gd name="T57" fmla="*/ 3622993 h 1684"/>
                  <a:gd name="T58" fmla="*/ 885112 w 1931"/>
                  <a:gd name="T59" fmla="*/ 3552857 h 1684"/>
                  <a:gd name="T60" fmla="*/ 635600 w 1931"/>
                  <a:gd name="T61" fmla="*/ 3414775 h 1684"/>
                  <a:gd name="T62" fmla="*/ 441243 w 1931"/>
                  <a:gd name="T63" fmla="*/ 3206557 h 1684"/>
                  <a:gd name="T64" fmla="*/ 330932 w 1931"/>
                  <a:gd name="T65" fmla="*/ 3068476 h 1684"/>
                  <a:gd name="T66" fmla="*/ 275777 w 1931"/>
                  <a:gd name="T67" fmla="*/ 2998339 h 1684"/>
                  <a:gd name="T68" fmla="*/ 55155 w 1931"/>
                  <a:gd name="T69" fmla="*/ 2722176 h 1684"/>
                  <a:gd name="T70" fmla="*/ 84046 w 1931"/>
                  <a:gd name="T71" fmla="*/ 2259713 h 1684"/>
                  <a:gd name="T72" fmla="*/ 110311 w 1931"/>
                  <a:gd name="T73" fmla="*/ 1799442 h 1684"/>
                  <a:gd name="T74" fmla="*/ 220621 w 1931"/>
                  <a:gd name="T75" fmla="*/ 1383006 h 1684"/>
                  <a:gd name="T76" fmla="*/ 525289 w 1931"/>
                  <a:gd name="T77" fmla="*/ 738626 h 1684"/>
                  <a:gd name="T78" fmla="*/ 635600 w 1931"/>
                  <a:gd name="T79" fmla="*/ 576435 h 1684"/>
                  <a:gd name="T80" fmla="*/ 801066 w 1931"/>
                  <a:gd name="T81" fmla="*/ 552326 h 1684"/>
                  <a:gd name="T82" fmla="*/ 856221 w 1931"/>
                  <a:gd name="T83" fmla="*/ 414244 h 1684"/>
                  <a:gd name="T84" fmla="*/ 1050578 w 1931"/>
                  <a:gd name="T85" fmla="*/ 322190 h 1684"/>
                  <a:gd name="T86" fmla="*/ 1134624 w 1931"/>
                  <a:gd name="T87" fmla="*/ 368217 h 1684"/>
                  <a:gd name="T88" fmla="*/ 1189780 w 1931"/>
                  <a:gd name="T89" fmla="*/ 438354 h 1684"/>
                  <a:gd name="T90" fmla="*/ 1410401 w 1931"/>
                  <a:gd name="T91" fmla="*/ 460271 h 1684"/>
                  <a:gd name="T92" fmla="*/ 1465557 w 1931"/>
                  <a:gd name="T93" fmla="*/ 530408 h 1684"/>
                  <a:gd name="T94" fmla="*/ 1520712 w 1931"/>
                  <a:gd name="T95" fmla="*/ 576435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7" name="Line 13"/>
              <p:cNvSpPr>
                <a:spLocks noChangeShapeType="1"/>
              </p:cNvSpPr>
              <p:nvPr/>
            </p:nvSpPr>
            <p:spPr bwMode="auto">
              <a:xfrm flipV="1">
                <a:off x="3801372" y="1477964"/>
                <a:ext cx="1764506" cy="6381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8" name="Line 14"/>
              <p:cNvSpPr>
                <a:spLocks noChangeShapeType="1"/>
              </p:cNvSpPr>
              <p:nvPr/>
            </p:nvSpPr>
            <p:spPr bwMode="auto">
              <a:xfrm>
                <a:off x="5784291" y="1563689"/>
                <a:ext cx="1042194" cy="16033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09" name="Line 15"/>
              <p:cNvSpPr>
                <a:spLocks noChangeShapeType="1"/>
              </p:cNvSpPr>
              <p:nvPr/>
            </p:nvSpPr>
            <p:spPr bwMode="auto">
              <a:xfrm flipH="1">
                <a:off x="2760898" y="2219326"/>
                <a:ext cx="918369" cy="144462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0" name="Line 16"/>
              <p:cNvSpPr>
                <a:spLocks noChangeShapeType="1"/>
              </p:cNvSpPr>
              <p:nvPr/>
            </p:nvSpPr>
            <p:spPr bwMode="auto">
              <a:xfrm>
                <a:off x="2817651" y="3863976"/>
                <a:ext cx="2091267" cy="101441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1" name="Line 17"/>
              <p:cNvSpPr>
                <a:spLocks noChangeShapeType="1"/>
              </p:cNvSpPr>
              <p:nvPr/>
            </p:nvSpPr>
            <p:spPr bwMode="auto">
              <a:xfrm flipV="1">
                <a:off x="4998347" y="3484563"/>
                <a:ext cx="1828138" cy="149860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2" name="Line 18"/>
              <p:cNvSpPr>
                <a:spLocks noChangeShapeType="1"/>
              </p:cNvSpPr>
              <p:nvPr/>
            </p:nvSpPr>
            <p:spPr bwMode="auto">
              <a:xfrm>
                <a:off x="3871883" y="2227264"/>
                <a:ext cx="2933965" cy="108743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3" name="Line 19"/>
              <p:cNvSpPr>
                <a:spLocks noChangeShapeType="1"/>
              </p:cNvSpPr>
              <p:nvPr/>
            </p:nvSpPr>
            <p:spPr bwMode="auto">
              <a:xfrm>
                <a:off x="3734299" y="2043114"/>
                <a:ext cx="1377554" cy="2835275"/>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4" name="Line 20"/>
              <p:cNvSpPr>
                <a:spLocks noChangeShapeType="1"/>
              </p:cNvSpPr>
              <p:nvPr/>
            </p:nvSpPr>
            <p:spPr bwMode="auto">
              <a:xfrm flipV="1">
                <a:off x="4229599" y="4959349"/>
                <a:ext cx="830661" cy="77932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5" name="Line 21"/>
              <p:cNvSpPr>
                <a:spLocks noChangeShapeType="1"/>
              </p:cNvSpPr>
              <p:nvPr/>
            </p:nvSpPr>
            <p:spPr bwMode="auto">
              <a:xfrm rot="-5400000">
                <a:off x="6288672" y="401763"/>
                <a:ext cx="571552" cy="175229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6" name="Line 22"/>
              <p:cNvSpPr>
                <a:spLocks noChangeShapeType="1"/>
              </p:cNvSpPr>
              <p:nvPr/>
            </p:nvSpPr>
            <p:spPr bwMode="auto">
              <a:xfrm>
                <a:off x="6955471" y="3484563"/>
                <a:ext cx="1490108" cy="1157288"/>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7" name="Line 23"/>
              <p:cNvSpPr>
                <a:spLocks noChangeShapeType="1"/>
              </p:cNvSpPr>
              <p:nvPr/>
            </p:nvSpPr>
            <p:spPr bwMode="auto">
              <a:xfrm>
                <a:off x="397036" y="3769938"/>
                <a:ext cx="2377620" cy="36887"/>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8" name="Line 24"/>
              <p:cNvSpPr>
                <a:spLocks noChangeShapeType="1"/>
              </p:cNvSpPr>
              <p:nvPr/>
            </p:nvSpPr>
            <p:spPr bwMode="auto">
              <a:xfrm rot="5400000" flipH="1">
                <a:off x="2710763" y="1080695"/>
                <a:ext cx="1183738" cy="760150"/>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19" name="Text Box 25"/>
              <p:cNvSpPr txBox="1">
                <a:spLocks noChangeArrowheads="1"/>
              </p:cNvSpPr>
              <p:nvPr/>
            </p:nvSpPr>
            <p:spPr bwMode="auto">
              <a:xfrm>
                <a:off x="-749030" y="3523622"/>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1</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0" name="Text Box 26"/>
              <p:cNvSpPr txBox="1">
                <a:spLocks noChangeArrowheads="1"/>
              </p:cNvSpPr>
              <p:nvPr/>
            </p:nvSpPr>
            <p:spPr bwMode="auto">
              <a:xfrm>
                <a:off x="8721861" y="4300540"/>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5</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1" name="Text Box 27"/>
              <p:cNvSpPr txBox="1">
                <a:spLocks noChangeArrowheads="1"/>
              </p:cNvSpPr>
              <p:nvPr/>
            </p:nvSpPr>
            <p:spPr bwMode="auto">
              <a:xfrm>
                <a:off x="1880983" y="424192"/>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2</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2" name="Text Box 28"/>
              <p:cNvSpPr txBox="1">
                <a:spLocks noChangeArrowheads="1"/>
              </p:cNvSpPr>
              <p:nvPr/>
            </p:nvSpPr>
            <p:spPr bwMode="auto">
              <a:xfrm>
                <a:off x="7710205" y="618741"/>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4</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3" name="Text Box 29"/>
              <p:cNvSpPr txBox="1">
                <a:spLocks noChangeArrowheads="1"/>
              </p:cNvSpPr>
              <p:nvPr/>
            </p:nvSpPr>
            <p:spPr bwMode="auto">
              <a:xfrm>
                <a:off x="3142129" y="5413277"/>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3</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4" name="Line 30"/>
              <p:cNvSpPr>
                <a:spLocks noChangeShapeType="1"/>
              </p:cNvSpPr>
              <p:nvPr/>
            </p:nvSpPr>
            <p:spPr bwMode="auto">
              <a:xfrm flipV="1">
                <a:off x="6955471" y="2562221"/>
                <a:ext cx="1781989" cy="711203"/>
              </a:xfrm>
              <a:prstGeom prst="line">
                <a:avLst/>
              </a:prstGeom>
              <a:noFill/>
              <a:ln w="28575">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a typeface="宋体" panose="02010600030101010101" pitchFamily="2" charset="-122"/>
                </a:endParaRPr>
              </a:p>
            </p:txBody>
          </p:sp>
          <p:sp>
            <p:nvSpPr>
              <p:cNvPr id="75825" name="Text Box 31"/>
              <p:cNvSpPr txBox="1">
                <a:spLocks noChangeArrowheads="1"/>
              </p:cNvSpPr>
              <p:nvPr/>
            </p:nvSpPr>
            <p:spPr bwMode="auto">
              <a:xfrm>
                <a:off x="9176048" y="2215125"/>
                <a:ext cx="753953" cy="5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prstClr val="black"/>
                    </a:solidFill>
                    <a:latin typeface="微软雅黑" panose="020B0503020204020204" charset="-122"/>
                    <a:ea typeface="微软雅黑" panose="020B0503020204020204" charset="-122"/>
                  </a:rPr>
                  <a:t>H</a:t>
                </a:r>
                <a:r>
                  <a:rPr kumimoji="1" lang="en-US" altLang="zh-CN" sz="1400" b="1" baseline="-25000">
                    <a:solidFill>
                      <a:prstClr val="black"/>
                    </a:solidFill>
                    <a:latin typeface="微软雅黑" panose="020B0503020204020204" charset="-122"/>
                    <a:ea typeface="微软雅黑" panose="020B0503020204020204" charset="-122"/>
                  </a:rPr>
                  <a:t>6</a:t>
                </a:r>
                <a:endParaRPr kumimoji="1" lang="en-US" altLang="zh-CN" sz="1400" b="1" baseline="-25000">
                  <a:solidFill>
                    <a:prstClr val="black"/>
                  </a:solidFill>
                  <a:latin typeface="微软雅黑" panose="020B0503020204020204" charset="-122"/>
                  <a:ea typeface="微软雅黑" panose="020B0503020204020204" charset="-122"/>
                </a:endParaRPr>
              </a:p>
            </p:txBody>
          </p:sp>
          <p:sp>
            <p:nvSpPr>
              <p:cNvPr id="75826" name="Text Box 38"/>
              <p:cNvSpPr txBox="1">
                <a:spLocks noChangeArrowheads="1"/>
              </p:cNvSpPr>
              <p:nvPr/>
            </p:nvSpPr>
            <p:spPr bwMode="auto">
              <a:xfrm>
                <a:off x="1031252" y="5057107"/>
                <a:ext cx="1493545" cy="112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charset="-122"/>
                    <a:ea typeface="微软雅黑" panose="020B0503020204020204" charset="-122"/>
                  </a:rPr>
                  <a:t>发送的</a:t>
                </a:r>
                <a:endParaRPr kumimoji="1" lang="zh-CN" altLang="en-US" sz="1600" b="1">
                  <a:solidFill>
                    <a:srgbClr val="0000FF"/>
                  </a:solidFill>
                  <a:latin typeface="微软雅黑" panose="020B0503020204020204" charset="-122"/>
                  <a:ea typeface="微软雅黑" panose="020B0503020204020204" charset="-122"/>
                </a:endParaRPr>
              </a:p>
              <a:p>
                <a:pPr algn="ctr" eaLnBrk="0" hangingPunct="0"/>
                <a:r>
                  <a:rPr kumimoji="1" lang="zh-CN" altLang="en-US" sz="1600" b="1">
                    <a:solidFill>
                      <a:srgbClr val="0000FF"/>
                    </a:solidFill>
                    <a:latin typeface="微软雅黑" panose="020B0503020204020204" charset="-122"/>
                    <a:ea typeface="微软雅黑" panose="020B0503020204020204" charset="-122"/>
                  </a:rPr>
                  <a:t>分组</a:t>
                </a:r>
                <a:endParaRPr kumimoji="1" lang="zh-CN" altLang="en-US" sz="1600" b="1">
                  <a:solidFill>
                    <a:srgbClr val="0000FF"/>
                  </a:solidFill>
                  <a:latin typeface="微软雅黑" panose="020B0503020204020204" charset="-122"/>
                  <a:ea typeface="微软雅黑" panose="020B0503020204020204" charset="-122"/>
                </a:endParaRPr>
              </a:p>
            </p:txBody>
          </p:sp>
          <p:pic>
            <p:nvPicPr>
              <p:cNvPr id="75827"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28"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29"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30"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831"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832" name="Text Box 45"/>
              <p:cNvSpPr txBox="1">
                <a:spLocks noChangeArrowheads="1"/>
              </p:cNvSpPr>
              <p:nvPr/>
            </p:nvSpPr>
            <p:spPr bwMode="auto">
              <a:xfrm>
                <a:off x="546388" y="1709780"/>
                <a:ext cx="1493545"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charset="-122"/>
                    <a:ea typeface="微软雅黑" panose="020B0503020204020204" charset="-122"/>
                  </a:rPr>
                  <a:t>路由器</a:t>
                </a:r>
                <a:endParaRPr kumimoji="1" lang="zh-CN" altLang="en-US" sz="1600" b="1">
                  <a:solidFill>
                    <a:srgbClr val="0000FF"/>
                  </a:solidFill>
                  <a:latin typeface="微软雅黑" panose="020B0503020204020204" charset="-122"/>
                  <a:ea typeface="微软雅黑" panose="020B0503020204020204" charset="-122"/>
                </a:endParaRPr>
              </a:p>
            </p:txBody>
          </p:sp>
          <p:sp>
            <p:nvSpPr>
              <p:cNvPr id="75833" name="Line 46"/>
              <p:cNvSpPr>
                <a:spLocks noChangeShapeType="1"/>
              </p:cNvSpPr>
              <p:nvPr/>
            </p:nvSpPr>
            <p:spPr bwMode="auto">
              <a:xfrm>
                <a:off x="1952097" y="2035177"/>
                <a:ext cx="138149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34" name="Text Box 47"/>
              <p:cNvSpPr txBox="1">
                <a:spLocks noChangeArrowheads="1"/>
              </p:cNvSpPr>
              <p:nvPr/>
            </p:nvSpPr>
            <p:spPr bwMode="auto">
              <a:xfrm>
                <a:off x="3179519" y="3398623"/>
                <a:ext cx="633081"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charset="-122"/>
                    <a:ea typeface="微软雅黑" panose="020B0503020204020204" charset="-122"/>
                  </a:rPr>
                  <a:t>A</a:t>
                </a:r>
                <a:endParaRPr kumimoji="1" lang="en-US" altLang="zh-CN" sz="1600" b="1">
                  <a:solidFill>
                    <a:srgbClr val="0000FF"/>
                  </a:solidFill>
                  <a:latin typeface="微软雅黑" panose="020B0503020204020204" charset="-122"/>
                  <a:ea typeface="微软雅黑" panose="020B0503020204020204" charset="-122"/>
                </a:endParaRPr>
              </a:p>
            </p:txBody>
          </p:sp>
          <p:sp>
            <p:nvSpPr>
              <p:cNvPr id="75835" name="Text Box 48"/>
              <p:cNvSpPr txBox="1">
                <a:spLocks noChangeArrowheads="1"/>
              </p:cNvSpPr>
              <p:nvPr/>
            </p:nvSpPr>
            <p:spPr bwMode="auto">
              <a:xfrm>
                <a:off x="6653221" y="2562223"/>
                <a:ext cx="563670"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charset="-122"/>
                    <a:ea typeface="微软雅黑" panose="020B0503020204020204" charset="-122"/>
                  </a:rPr>
                  <a:t>E</a:t>
                </a:r>
                <a:endParaRPr kumimoji="1" lang="en-US" altLang="zh-CN" sz="1600" b="1">
                  <a:solidFill>
                    <a:srgbClr val="0000FF"/>
                  </a:solidFill>
                  <a:latin typeface="微软雅黑" panose="020B0503020204020204" charset="-122"/>
                  <a:ea typeface="微软雅黑" panose="020B0503020204020204" charset="-122"/>
                </a:endParaRPr>
              </a:p>
            </p:txBody>
          </p:sp>
          <p:sp>
            <p:nvSpPr>
              <p:cNvPr id="75836" name="Text Box 49"/>
              <p:cNvSpPr txBox="1">
                <a:spLocks noChangeArrowheads="1"/>
              </p:cNvSpPr>
              <p:nvPr/>
            </p:nvSpPr>
            <p:spPr bwMode="auto">
              <a:xfrm>
                <a:off x="5275157" y="1754932"/>
                <a:ext cx="647442"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charset="-122"/>
                    <a:ea typeface="微软雅黑" panose="020B0503020204020204" charset="-122"/>
                  </a:rPr>
                  <a:t>D</a:t>
                </a:r>
                <a:endParaRPr kumimoji="1" lang="en-US" altLang="zh-CN" sz="1600" b="1">
                  <a:solidFill>
                    <a:srgbClr val="0000FF"/>
                  </a:solidFill>
                  <a:latin typeface="微软雅黑" panose="020B0503020204020204" charset="-122"/>
                  <a:ea typeface="微软雅黑" panose="020B0503020204020204" charset="-122"/>
                </a:endParaRPr>
              </a:p>
            </p:txBody>
          </p:sp>
          <p:sp>
            <p:nvSpPr>
              <p:cNvPr id="75837" name="Text Box 50"/>
              <p:cNvSpPr txBox="1">
                <a:spLocks noChangeArrowheads="1"/>
              </p:cNvSpPr>
              <p:nvPr/>
            </p:nvSpPr>
            <p:spPr bwMode="auto">
              <a:xfrm>
                <a:off x="3591510" y="1406667"/>
                <a:ext cx="606753"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charset="-122"/>
                    <a:ea typeface="微软雅黑" panose="020B0503020204020204" charset="-122"/>
                  </a:rPr>
                  <a:t>B</a:t>
                </a:r>
                <a:endParaRPr kumimoji="1" lang="en-US" altLang="zh-CN" sz="1600" b="1">
                  <a:solidFill>
                    <a:srgbClr val="0000FF"/>
                  </a:solidFill>
                  <a:latin typeface="微软雅黑" panose="020B0503020204020204" charset="-122"/>
                  <a:ea typeface="微软雅黑" panose="020B0503020204020204" charset="-122"/>
                </a:endParaRPr>
              </a:p>
            </p:txBody>
          </p:sp>
          <p:sp>
            <p:nvSpPr>
              <p:cNvPr id="75838" name="Text Box 51"/>
              <p:cNvSpPr txBox="1">
                <a:spLocks noChangeArrowheads="1"/>
              </p:cNvSpPr>
              <p:nvPr/>
            </p:nvSpPr>
            <p:spPr bwMode="auto">
              <a:xfrm>
                <a:off x="5327131" y="4578350"/>
                <a:ext cx="601966"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微软雅黑" panose="020B0503020204020204" charset="-122"/>
                    <a:ea typeface="微软雅黑" panose="020B0503020204020204" charset="-122"/>
                  </a:rPr>
                  <a:t>C</a:t>
                </a:r>
                <a:endParaRPr kumimoji="1" lang="en-US" altLang="zh-CN" sz="1600" b="1">
                  <a:solidFill>
                    <a:srgbClr val="0000FF"/>
                  </a:solidFill>
                  <a:latin typeface="微软雅黑" panose="020B0503020204020204" charset="-122"/>
                  <a:ea typeface="微软雅黑" panose="020B0503020204020204" charset="-122"/>
                </a:endParaRPr>
              </a:p>
            </p:txBody>
          </p:sp>
          <p:sp>
            <p:nvSpPr>
              <p:cNvPr id="75839" name="Line 52"/>
              <p:cNvSpPr>
                <a:spLocks noChangeShapeType="1"/>
              </p:cNvSpPr>
              <p:nvPr/>
            </p:nvSpPr>
            <p:spPr bwMode="auto">
              <a:xfrm flipV="1">
                <a:off x="1768579" y="4121150"/>
                <a:ext cx="278606" cy="8255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40" name="Line 73"/>
              <p:cNvSpPr>
                <a:spLocks noChangeShapeType="1"/>
              </p:cNvSpPr>
              <p:nvPr/>
            </p:nvSpPr>
            <p:spPr bwMode="auto">
              <a:xfrm>
                <a:off x="5108414" y="754806"/>
                <a:ext cx="137582" cy="4746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a typeface="宋体" panose="02010600030101010101" pitchFamily="2" charset="-122"/>
                </a:endParaRPr>
              </a:p>
            </p:txBody>
          </p:sp>
          <p:sp>
            <p:nvSpPr>
              <p:cNvPr id="75841" name="Text Box 74"/>
              <p:cNvSpPr txBox="1">
                <a:spLocks noChangeArrowheads="1"/>
              </p:cNvSpPr>
              <p:nvPr/>
            </p:nvSpPr>
            <p:spPr bwMode="auto">
              <a:xfrm>
                <a:off x="-283763" y="2916788"/>
                <a:ext cx="1110585" cy="64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0000FF"/>
                    </a:solidFill>
                    <a:latin typeface="微软雅黑" panose="020B0503020204020204" charset="-122"/>
                    <a:ea typeface="微软雅黑" panose="020B0503020204020204" charset="-122"/>
                  </a:rPr>
                  <a:t>主机</a:t>
                </a:r>
                <a:endParaRPr kumimoji="1" lang="zh-CN" altLang="en-US" sz="1600" b="1">
                  <a:solidFill>
                    <a:srgbClr val="0000FF"/>
                  </a:solidFill>
                  <a:latin typeface="微软雅黑" panose="020B0503020204020204" charset="-122"/>
                  <a:ea typeface="微软雅黑" panose="020B0503020204020204" charset="-122"/>
                </a:endParaRPr>
              </a:p>
            </p:txBody>
          </p:sp>
        </p:grpSp>
        <p:sp>
          <p:nvSpPr>
            <p:cNvPr id="75785" name="Text Box 204"/>
            <p:cNvSpPr txBox="1">
              <a:spLocks noChangeArrowheads="1"/>
            </p:cNvSpPr>
            <p:nvPr/>
          </p:nvSpPr>
          <p:spPr bwMode="auto">
            <a:xfrm>
              <a:off x="4155246" y="828844"/>
              <a:ext cx="1719993" cy="41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600" b="1">
                  <a:solidFill>
                    <a:srgbClr val="0000FF"/>
                  </a:solidFill>
                  <a:latin typeface="微软雅黑" panose="020B0503020204020204" charset="-122"/>
                  <a:ea typeface="微软雅黑" panose="020B0503020204020204" charset="-122"/>
                </a:rPr>
                <a:t>网络核心部分</a:t>
              </a:r>
              <a:endParaRPr lang="zh-CN" altLang="en-US" sz="1600" b="1">
                <a:solidFill>
                  <a:srgbClr val="0000FF"/>
                </a:solidFill>
                <a:latin typeface="微软雅黑" panose="020B0503020204020204" charset="-122"/>
                <a:ea typeface="微软雅黑" panose="020B0503020204020204" charset="-122"/>
              </a:endParaRPr>
            </a:p>
          </p:txBody>
        </p:sp>
        <p:pic>
          <p:nvPicPr>
            <p:cNvPr id="7578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3930" y="94228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6305" y="1111810"/>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8"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903" y="4247033"/>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9"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3951" y="3514533"/>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0"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7932" y="2119188"/>
              <a:ext cx="503239"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1"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343" y="2937872"/>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7" name="直接连接符 56"/>
            <p:cNvCxnSpPr/>
            <p:nvPr/>
          </p:nvCxnSpPr>
          <p:spPr>
            <a:xfrm flipH="1" flipV="1">
              <a:off x="4321562" y="2074978"/>
              <a:ext cx="1462539" cy="547131"/>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316675" y="2199591"/>
              <a:ext cx="432335" cy="630855"/>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996300" y="2982319"/>
              <a:ext cx="1119786" cy="0"/>
            </a:xfrm>
            <a:prstGeom prst="line">
              <a:avLst/>
            </a:prstGeom>
            <a:ln w="57150">
              <a:solidFill>
                <a:srgbClr val="CC00CC"/>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4352" y="3225705"/>
              <a:ext cx="1156789" cy="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5112229" y="2974530"/>
              <a:ext cx="615396" cy="517924"/>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3351729" y="3272435"/>
              <a:ext cx="1104207" cy="554918"/>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5"/>
          <p:cNvSpPr>
            <a:spLocks noChangeArrowheads="1"/>
          </p:cNvSpPr>
          <p:nvPr/>
        </p:nvSpPr>
        <p:spPr bwMode="auto">
          <a:xfrm>
            <a:off x="505073" y="1531938"/>
            <a:ext cx="8133856"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6803" name="Rectangle 6"/>
          <p:cNvSpPr>
            <a:spLocks noChangeArrowheads="1"/>
          </p:cNvSpPr>
          <p:nvPr/>
        </p:nvSpPr>
        <p:spPr bwMode="auto">
          <a:xfrm>
            <a:off x="3328829" y="150812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分组交换网的示意图</a:t>
            </a:r>
            <a:endParaRPr lang="zh-CN" altLang="en-US" sz="2000" b="1">
              <a:solidFill>
                <a:schemeClr val="bg1"/>
              </a:solidFill>
              <a:ea typeface="微软雅黑" panose="020B0503020204020204" charset="-122"/>
            </a:endParaRPr>
          </a:p>
        </p:txBody>
      </p:sp>
      <p:sp>
        <p:nvSpPr>
          <p:cNvPr id="4" name="圆角矩形 3"/>
          <p:cNvSpPr/>
          <p:nvPr/>
        </p:nvSpPr>
        <p:spPr>
          <a:xfrm>
            <a:off x="505073" y="2000250"/>
            <a:ext cx="8133856"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a:spLocks noChangeArrowheads="1"/>
          </p:cNvSpPr>
          <p:nvPr/>
        </p:nvSpPr>
        <p:spPr bwMode="auto">
          <a:xfrm>
            <a:off x="5942013" y="2592388"/>
            <a:ext cx="2214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600" b="1">
                <a:solidFill>
                  <a:srgbClr val="0000FF"/>
                </a:solidFill>
                <a:latin typeface="微软雅黑" panose="020B0503020204020204" charset="-122"/>
                <a:ea typeface="微软雅黑" panose="020B0503020204020204" charset="-122"/>
              </a:rPr>
              <a:t>注意分组路径的变化！</a:t>
            </a:r>
            <a:endParaRPr kumimoji="1" lang="zh-CN" altLang="en-US" sz="1600" b="1">
              <a:solidFill>
                <a:srgbClr val="0000FF"/>
              </a:solidFill>
              <a:latin typeface="微软雅黑" panose="020B0503020204020204" charset="-122"/>
              <a:ea typeface="微软雅黑" panose="020B0503020204020204" charset="-122"/>
            </a:endParaRPr>
          </a:p>
        </p:txBody>
      </p:sp>
      <p:sp>
        <p:nvSpPr>
          <p:cNvPr id="6" name="Text Box 98"/>
          <p:cNvSpPr txBox="1">
            <a:spLocks noChangeArrowheads="1"/>
          </p:cNvSpPr>
          <p:nvPr/>
        </p:nvSpPr>
        <p:spPr bwMode="auto">
          <a:xfrm>
            <a:off x="1000364" y="4150951"/>
            <a:ext cx="1876425" cy="337185"/>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en-US" altLang="zh-CN" sz="1600" b="1" dirty="0">
                <a:solidFill>
                  <a:srgbClr val="FF0000"/>
                </a:solidFill>
                <a:latin typeface="微软雅黑" panose="020B0503020204020204" charset="-122"/>
                <a:ea typeface="微软雅黑" panose="020B0503020204020204" charset="-122"/>
              </a:rPr>
              <a:t>H</a:t>
            </a:r>
            <a:r>
              <a:rPr kumimoji="1" lang="en-US" altLang="zh-CN" sz="1600" b="1" baseline="-25000" dirty="0">
                <a:solidFill>
                  <a:srgbClr val="FF0000"/>
                </a:solidFill>
                <a:latin typeface="微软雅黑" panose="020B0503020204020204" charset="-122"/>
                <a:ea typeface="微软雅黑" panose="020B0503020204020204" charset="-122"/>
              </a:rPr>
              <a:t>1</a:t>
            </a:r>
            <a:r>
              <a:rPr kumimoji="1" lang="en-US" altLang="zh-CN" sz="1600" b="1" dirty="0">
                <a:solidFill>
                  <a:srgbClr val="FF0000"/>
                </a:solidFill>
                <a:latin typeface="微软雅黑" panose="020B0503020204020204" charset="-122"/>
                <a:ea typeface="微软雅黑" panose="020B0503020204020204" charset="-122"/>
              </a:rPr>
              <a:t> </a:t>
            </a:r>
            <a:r>
              <a:rPr kumimoji="1" lang="zh-CN" altLang="en-US" sz="1600" b="1" dirty="0">
                <a:solidFill>
                  <a:srgbClr val="FF0000"/>
                </a:solidFill>
                <a:latin typeface="微软雅黑" panose="020B0503020204020204" charset="-122"/>
                <a:ea typeface="微软雅黑" panose="020B0503020204020204" charset="-122"/>
              </a:rPr>
              <a:t>向 </a:t>
            </a:r>
            <a:r>
              <a:rPr kumimoji="1" lang="en-US" altLang="zh-CN" sz="1600" b="1" dirty="0">
                <a:solidFill>
                  <a:srgbClr val="FF0000"/>
                </a:solidFill>
                <a:latin typeface="微软雅黑" panose="020B0503020204020204" charset="-122"/>
                <a:ea typeface="微软雅黑" panose="020B0503020204020204" charset="-122"/>
              </a:rPr>
              <a:t>H</a:t>
            </a:r>
            <a:r>
              <a:rPr kumimoji="1" lang="en-US" altLang="zh-CN" sz="1600" b="1" baseline="-25000" dirty="0">
                <a:solidFill>
                  <a:srgbClr val="FF0000"/>
                </a:solidFill>
                <a:latin typeface="微软雅黑" panose="020B0503020204020204" charset="-122"/>
                <a:ea typeface="微软雅黑" panose="020B0503020204020204" charset="-122"/>
              </a:rPr>
              <a:t>5</a:t>
            </a:r>
            <a:r>
              <a:rPr kumimoji="1" lang="en-US" altLang="zh-CN" sz="1600" b="1" dirty="0">
                <a:solidFill>
                  <a:srgbClr val="FF0000"/>
                </a:solidFill>
                <a:latin typeface="微软雅黑" panose="020B0503020204020204" charset="-122"/>
                <a:ea typeface="微软雅黑" panose="020B0503020204020204" charset="-122"/>
              </a:rPr>
              <a:t> </a:t>
            </a:r>
            <a:r>
              <a:rPr kumimoji="1" lang="zh-CN" altLang="en-US" sz="1600" b="1" dirty="0">
                <a:solidFill>
                  <a:srgbClr val="FF0000"/>
                </a:solidFill>
                <a:latin typeface="微软雅黑" panose="020B0503020204020204" charset="-122"/>
                <a:ea typeface="微软雅黑" panose="020B0503020204020204" charset="-122"/>
              </a:rPr>
              <a:t>发送分组</a:t>
            </a:r>
            <a:endParaRPr kumimoji="1" lang="zh-CN" altLang="en-US" sz="1600" b="1" dirty="0">
              <a:solidFill>
                <a:srgbClr val="FF0000"/>
              </a:solidFill>
              <a:latin typeface="微软雅黑" panose="020B0503020204020204" charset="-122"/>
              <a:ea typeface="微软雅黑" panose="020B0503020204020204" charset="-122"/>
            </a:endParaRPr>
          </a:p>
        </p:txBody>
      </p:sp>
      <p:sp>
        <p:nvSpPr>
          <p:cNvPr id="7" name="Text Box 99"/>
          <p:cNvSpPr txBox="1">
            <a:spLocks noChangeArrowheads="1"/>
          </p:cNvSpPr>
          <p:nvPr/>
        </p:nvSpPr>
        <p:spPr bwMode="auto">
          <a:xfrm>
            <a:off x="1000125" y="4548121"/>
            <a:ext cx="1876425" cy="337185"/>
          </a:xfrm>
          <a:prstGeom prst="rect">
            <a:avLst/>
          </a:prstGeom>
          <a:solidFill>
            <a:schemeClr val="bg1"/>
          </a:solidFill>
          <a:ln w="19050">
            <a:solidFill>
              <a:srgbClr val="339933"/>
            </a:solidFill>
            <a:miter lim="800000"/>
          </a:ln>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en-US" altLang="zh-CN" sz="1600" b="1" dirty="0">
                <a:solidFill>
                  <a:srgbClr val="0000FF"/>
                </a:solidFill>
                <a:latin typeface="微软雅黑" panose="020B0503020204020204" charset="-122"/>
                <a:ea typeface="微软雅黑" panose="020B0503020204020204" charset="-122"/>
              </a:rPr>
              <a:t>H</a:t>
            </a:r>
            <a:r>
              <a:rPr kumimoji="1" lang="en-US" altLang="zh-CN" sz="1600" b="1" baseline="-25000" dirty="0">
                <a:solidFill>
                  <a:srgbClr val="0000FF"/>
                </a:solidFill>
                <a:latin typeface="微软雅黑" panose="020B0503020204020204" charset="-122"/>
                <a:ea typeface="微软雅黑" panose="020B0503020204020204" charset="-122"/>
              </a:rPr>
              <a:t>2</a:t>
            </a:r>
            <a:r>
              <a:rPr kumimoji="1" lang="en-US" altLang="zh-CN" sz="1600" b="1" dirty="0">
                <a:solidFill>
                  <a:srgbClr val="0000FF"/>
                </a:solidFill>
                <a:latin typeface="微软雅黑" panose="020B0503020204020204" charset="-122"/>
                <a:ea typeface="微软雅黑" panose="020B0503020204020204" charset="-122"/>
              </a:rPr>
              <a:t> </a:t>
            </a:r>
            <a:r>
              <a:rPr kumimoji="1" lang="zh-CN" altLang="en-US" sz="1600" b="1" dirty="0">
                <a:solidFill>
                  <a:srgbClr val="0000FF"/>
                </a:solidFill>
                <a:latin typeface="微软雅黑" panose="020B0503020204020204" charset="-122"/>
                <a:ea typeface="微软雅黑" panose="020B0503020204020204" charset="-122"/>
              </a:rPr>
              <a:t>向 </a:t>
            </a:r>
            <a:r>
              <a:rPr kumimoji="1" lang="en-US" altLang="zh-CN" sz="1600" b="1" dirty="0">
                <a:solidFill>
                  <a:srgbClr val="0000FF"/>
                </a:solidFill>
                <a:latin typeface="微软雅黑" panose="020B0503020204020204" charset="-122"/>
                <a:ea typeface="微软雅黑" panose="020B0503020204020204" charset="-122"/>
              </a:rPr>
              <a:t>H</a:t>
            </a:r>
            <a:r>
              <a:rPr kumimoji="1" lang="en-US" altLang="zh-CN" sz="1600" b="1" baseline="-25000" dirty="0">
                <a:solidFill>
                  <a:srgbClr val="0000FF"/>
                </a:solidFill>
                <a:latin typeface="微软雅黑" panose="020B0503020204020204" charset="-122"/>
                <a:ea typeface="微软雅黑" panose="020B0503020204020204" charset="-122"/>
              </a:rPr>
              <a:t>6</a:t>
            </a:r>
            <a:r>
              <a:rPr kumimoji="1" lang="en-US" altLang="zh-CN" sz="1600" b="1" dirty="0">
                <a:solidFill>
                  <a:srgbClr val="0000FF"/>
                </a:solidFill>
                <a:latin typeface="微软雅黑" panose="020B0503020204020204" charset="-122"/>
                <a:ea typeface="微软雅黑" panose="020B0503020204020204" charset="-122"/>
              </a:rPr>
              <a:t> </a:t>
            </a:r>
            <a:r>
              <a:rPr kumimoji="1" lang="zh-CN" altLang="en-US" sz="1600" b="1" dirty="0">
                <a:solidFill>
                  <a:srgbClr val="0000FF"/>
                </a:solidFill>
                <a:latin typeface="微软雅黑" panose="020B0503020204020204" charset="-122"/>
                <a:ea typeface="微软雅黑" panose="020B0503020204020204" charset="-122"/>
              </a:rPr>
              <a:t>发送分组</a:t>
            </a:r>
            <a:endParaRPr kumimoji="1" lang="zh-CN" altLang="en-US" sz="1600" b="1" dirty="0">
              <a:solidFill>
                <a:srgbClr val="0000FF"/>
              </a:solidFill>
              <a:latin typeface="微软雅黑" panose="020B0503020204020204" charset="-122"/>
              <a:ea typeface="微软雅黑" panose="020B0503020204020204" charset="-122"/>
            </a:endParaRPr>
          </a:p>
        </p:txBody>
      </p:sp>
      <p:pic>
        <p:nvPicPr>
          <p:cNvPr id="76810"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8463" y="2217738"/>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
          <p:cNvGrpSpPr/>
          <p:nvPr/>
        </p:nvGrpSpPr>
        <p:grpSpPr bwMode="auto">
          <a:xfrm>
            <a:off x="3061993" y="2487091"/>
            <a:ext cx="2650085" cy="2192781"/>
            <a:chOff x="2256" y="2386"/>
            <a:chExt cx="2147" cy="1919"/>
          </a:xfrm>
          <a:solidFill>
            <a:schemeClr val="bg1"/>
          </a:solidFill>
        </p:grpSpPr>
        <p:sp>
          <p:nvSpPr>
            <p:cNvPr id="11" name="Oval 5"/>
            <p:cNvSpPr>
              <a:spLocks noChangeArrowheads="1"/>
            </p:cNvSpPr>
            <p:nvPr/>
          </p:nvSpPr>
          <p:spPr bwMode="auto">
            <a:xfrm rot="-1674972">
              <a:off x="2346" y="2526"/>
              <a:ext cx="1015" cy="69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2" name="Oval 6"/>
            <p:cNvSpPr>
              <a:spLocks noChangeArrowheads="1"/>
            </p:cNvSpPr>
            <p:nvPr/>
          </p:nvSpPr>
          <p:spPr bwMode="auto">
            <a:xfrm rot="-774972">
              <a:off x="3025" y="2386"/>
              <a:ext cx="887" cy="64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3" name="Oval 7"/>
            <p:cNvSpPr>
              <a:spLocks noChangeArrowheads="1"/>
            </p:cNvSpPr>
            <p:nvPr/>
          </p:nvSpPr>
          <p:spPr bwMode="auto">
            <a:xfrm rot="-174972">
              <a:off x="3673" y="2621"/>
              <a:ext cx="655" cy="83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4" name="Oval 8"/>
            <p:cNvSpPr>
              <a:spLocks noChangeArrowheads="1"/>
            </p:cNvSpPr>
            <p:nvPr/>
          </p:nvSpPr>
          <p:spPr bwMode="auto">
            <a:xfrm rot="18365028">
              <a:off x="3754" y="3108"/>
              <a:ext cx="687" cy="610"/>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5" name="Oval 9"/>
            <p:cNvSpPr>
              <a:spLocks noChangeArrowheads="1"/>
            </p:cNvSpPr>
            <p:nvPr/>
          </p:nvSpPr>
          <p:spPr bwMode="auto">
            <a:xfrm rot="-1674972">
              <a:off x="3052" y="3445"/>
              <a:ext cx="1110" cy="772"/>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6" name="Oval 10"/>
            <p:cNvSpPr>
              <a:spLocks noChangeArrowheads="1"/>
            </p:cNvSpPr>
            <p:nvPr/>
          </p:nvSpPr>
          <p:spPr bwMode="auto">
            <a:xfrm rot="-594972">
              <a:off x="2616" y="3772"/>
              <a:ext cx="793" cy="533"/>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7" name="Oval 11"/>
            <p:cNvSpPr>
              <a:spLocks noChangeArrowheads="1"/>
            </p:cNvSpPr>
            <p:nvPr/>
          </p:nvSpPr>
          <p:spPr bwMode="auto">
            <a:xfrm rot="-1674972">
              <a:off x="2311" y="3539"/>
              <a:ext cx="503" cy="631"/>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8" name="Oval 12"/>
            <p:cNvSpPr>
              <a:spLocks noChangeArrowheads="1"/>
            </p:cNvSpPr>
            <p:nvPr/>
          </p:nvSpPr>
          <p:spPr bwMode="auto">
            <a:xfrm rot="18065028">
              <a:off x="2160" y="3115"/>
              <a:ext cx="695" cy="504"/>
            </a:xfrm>
            <a:prstGeom prst="ellipse">
              <a:avLst/>
            </a:prstGeom>
            <a:grpFill/>
            <a:ln w="12700">
              <a:solidFill>
                <a:srgbClr val="00B05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sp>
          <p:nvSpPr>
            <p:cNvPr id="19" name="Freeform 13"/>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zh-CN" altLang="en-US" b="1">
                <a:solidFill>
                  <a:srgbClr val="000099"/>
                </a:solidFill>
              </a:endParaRPr>
            </a:p>
          </p:txBody>
        </p:sp>
      </p:grpSp>
      <p:sp>
        <p:nvSpPr>
          <p:cNvPr id="76812" name="Line 14"/>
          <p:cNvSpPr>
            <a:spLocks noChangeShapeType="1"/>
          </p:cNvSpPr>
          <p:nvPr/>
        </p:nvSpPr>
        <p:spPr bwMode="auto">
          <a:xfrm flipV="1">
            <a:off x="3795713" y="2627313"/>
            <a:ext cx="828675" cy="33178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Line 15"/>
          <p:cNvSpPr>
            <a:spLocks noChangeShapeType="1"/>
          </p:cNvSpPr>
          <p:nvPr/>
        </p:nvSpPr>
        <p:spPr bwMode="auto">
          <a:xfrm>
            <a:off x="4727575" y="2671763"/>
            <a:ext cx="490538" cy="836612"/>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Line 16"/>
          <p:cNvSpPr>
            <a:spLocks noChangeShapeType="1"/>
          </p:cNvSpPr>
          <p:nvPr/>
        </p:nvSpPr>
        <p:spPr bwMode="auto">
          <a:xfrm flipH="1">
            <a:off x="3305175" y="3014663"/>
            <a:ext cx="431800" cy="75088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Line 17"/>
          <p:cNvSpPr>
            <a:spLocks noChangeShapeType="1"/>
          </p:cNvSpPr>
          <p:nvPr/>
        </p:nvSpPr>
        <p:spPr bwMode="auto">
          <a:xfrm>
            <a:off x="3332163" y="3871913"/>
            <a:ext cx="985837" cy="528637"/>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18"/>
          <p:cNvSpPr>
            <a:spLocks noChangeShapeType="1"/>
          </p:cNvSpPr>
          <p:nvPr/>
        </p:nvSpPr>
        <p:spPr bwMode="auto">
          <a:xfrm flipV="1">
            <a:off x="4359275" y="3673475"/>
            <a:ext cx="858838" cy="78105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19"/>
          <p:cNvSpPr>
            <a:spLocks noChangeShapeType="1"/>
          </p:cNvSpPr>
          <p:nvPr/>
        </p:nvSpPr>
        <p:spPr bwMode="auto">
          <a:xfrm>
            <a:off x="3829050" y="3019425"/>
            <a:ext cx="1376363" cy="565150"/>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20"/>
          <p:cNvSpPr>
            <a:spLocks noChangeShapeType="1"/>
          </p:cNvSpPr>
          <p:nvPr/>
        </p:nvSpPr>
        <p:spPr bwMode="auto">
          <a:xfrm>
            <a:off x="3763963" y="2921000"/>
            <a:ext cx="647700" cy="1477963"/>
          </a:xfrm>
          <a:prstGeom prst="line">
            <a:avLst/>
          </a:prstGeom>
          <a:noFill/>
          <a:ln w="2857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Line 21"/>
          <p:cNvSpPr>
            <a:spLocks noChangeShapeType="1"/>
          </p:cNvSpPr>
          <p:nvPr/>
        </p:nvSpPr>
        <p:spPr bwMode="auto">
          <a:xfrm flipH="1" flipV="1">
            <a:off x="4387850" y="4441825"/>
            <a:ext cx="441325" cy="40640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Line 22"/>
          <p:cNvSpPr>
            <a:spLocks noChangeShapeType="1"/>
          </p:cNvSpPr>
          <p:nvPr/>
        </p:nvSpPr>
        <p:spPr bwMode="auto">
          <a:xfrm rot="-5400000">
            <a:off x="4903788" y="2085975"/>
            <a:ext cx="349250" cy="69850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Line 23"/>
          <p:cNvSpPr>
            <a:spLocks noChangeShapeType="1"/>
          </p:cNvSpPr>
          <p:nvPr/>
        </p:nvSpPr>
        <p:spPr bwMode="auto">
          <a:xfrm>
            <a:off x="5276850" y="3673475"/>
            <a:ext cx="730250" cy="75565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Line 24"/>
          <p:cNvSpPr>
            <a:spLocks noChangeShapeType="1"/>
          </p:cNvSpPr>
          <p:nvPr/>
        </p:nvSpPr>
        <p:spPr bwMode="auto">
          <a:xfrm>
            <a:off x="2571750" y="3333750"/>
            <a:ext cx="652463" cy="449263"/>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Line 25"/>
          <p:cNvSpPr>
            <a:spLocks noChangeShapeType="1"/>
          </p:cNvSpPr>
          <p:nvPr/>
        </p:nvSpPr>
        <p:spPr bwMode="auto">
          <a:xfrm rot="5400000" flipH="1">
            <a:off x="3247231" y="2439194"/>
            <a:ext cx="528638" cy="450850"/>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Oval 31"/>
          <p:cNvSpPr>
            <a:spLocks noChangeArrowheads="1"/>
          </p:cNvSpPr>
          <p:nvPr/>
        </p:nvSpPr>
        <p:spPr bwMode="auto">
          <a:xfrm>
            <a:off x="3144838" y="3673475"/>
            <a:ext cx="295275" cy="274638"/>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A</a:t>
            </a:r>
            <a:endParaRPr lang="en-US" altLang="zh-CN" b="1">
              <a:solidFill>
                <a:schemeClr val="bg1"/>
              </a:solidFill>
              <a:latin typeface="Arial" panose="020B0604020202020204" pitchFamily="34" charset="0"/>
            </a:endParaRPr>
          </a:p>
        </p:txBody>
      </p:sp>
      <p:sp>
        <p:nvSpPr>
          <p:cNvPr id="76825" name="Line 39"/>
          <p:cNvSpPr>
            <a:spLocks noChangeShapeType="1"/>
          </p:cNvSpPr>
          <p:nvPr/>
        </p:nvSpPr>
        <p:spPr bwMode="auto">
          <a:xfrm flipV="1">
            <a:off x="5276850" y="3279775"/>
            <a:ext cx="1141413" cy="284163"/>
          </a:xfrm>
          <a:prstGeom prst="line">
            <a:avLst/>
          </a:prstGeom>
          <a:noFill/>
          <a:ln w="1905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Oval 80"/>
          <p:cNvSpPr>
            <a:spLocks noChangeArrowheads="1"/>
          </p:cNvSpPr>
          <p:nvPr/>
        </p:nvSpPr>
        <p:spPr bwMode="auto">
          <a:xfrm>
            <a:off x="3613150" y="2855913"/>
            <a:ext cx="296863"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B</a:t>
            </a:r>
            <a:endParaRPr lang="en-US" altLang="zh-CN" b="1">
              <a:solidFill>
                <a:schemeClr val="bg1"/>
              </a:solidFill>
              <a:latin typeface="Arial" panose="020B0604020202020204" pitchFamily="34" charset="0"/>
            </a:endParaRPr>
          </a:p>
        </p:txBody>
      </p:sp>
      <p:sp>
        <p:nvSpPr>
          <p:cNvPr id="76827" name="Oval 81"/>
          <p:cNvSpPr>
            <a:spLocks noChangeArrowheads="1"/>
          </p:cNvSpPr>
          <p:nvPr/>
        </p:nvSpPr>
        <p:spPr bwMode="auto">
          <a:xfrm>
            <a:off x="4533900" y="2490788"/>
            <a:ext cx="295275"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D</a:t>
            </a:r>
            <a:endParaRPr lang="en-US" altLang="zh-CN" b="1">
              <a:solidFill>
                <a:schemeClr val="bg1"/>
              </a:solidFill>
              <a:latin typeface="Arial" panose="020B0604020202020204" pitchFamily="34" charset="0"/>
            </a:endParaRPr>
          </a:p>
        </p:txBody>
      </p:sp>
      <p:sp>
        <p:nvSpPr>
          <p:cNvPr id="76828" name="Oval 82"/>
          <p:cNvSpPr>
            <a:spLocks noChangeArrowheads="1"/>
          </p:cNvSpPr>
          <p:nvPr/>
        </p:nvSpPr>
        <p:spPr bwMode="auto">
          <a:xfrm>
            <a:off x="5086350" y="3465513"/>
            <a:ext cx="296863" cy="273050"/>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E</a:t>
            </a:r>
            <a:endParaRPr lang="en-US" altLang="zh-CN" b="1">
              <a:solidFill>
                <a:schemeClr val="bg1"/>
              </a:solidFill>
              <a:latin typeface="Arial" panose="020B0604020202020204" pitchFamily="34" charset="0"/>
            </a:endParaRPr>
          </a:p>
        </p:txBody>
      </p:sp>
      <p:sp>
        <p:nvSpPr>
          <p:cNvPr id="76829" name="Oval 83"/>
          <p:cNvSpPr>
            <a:spLocks noChangeArrowheads="1"/>
          </p:cNvSpPr>
          <p:nvPr/>
        </p:nvSpPr>
        <p:spPr bwMode="auto">
          <a:xfrm>
            <a:off x="4240213" y="4252913"/>
            <a:ext cx="295275" cy="274637"/>
          </a:xfrm>
          <a:prstGeom prst="ellipse">
            <a:avLst/>
          </a:prstGeom>
          <a:solidFill>
            <a:srgbClr val="339933"/>
          </a:solidFill>
          <a:ln>
            <a:noFill/>
          </a:ln>
          <a:effectLst/>
          <a:extLst>
            <a:ext uri="{91240B29-F687-4F45-9708-019B960494DF}">
              <a14:hiddenLine xmlns:a14="http://schemas.microsoft.com/office/drawing/2010/main" w="1905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chemeClr val="bg1"/>
                </a:solidFill>
                <a:latin typeface="Arial" panose="020B0604020202020204" pitchFamily="34" charset="0"/>
              </a:rPr>
              <a:t>C</a:t>
            </a:r>
            <a:endParaRPr lang="en-US" altLang="zh-CN" b="1">
              <a:solidFill>
                <a:schemeClr val="bg1"/>
              </a:solidFill>
              <a:latin typeface="Arial" panose="020B0604020202020204" pitchFamily="34" charset="0"/>
            </a:endParaRPr>
          </a:p>
        </p:txBody>
      </p:sp>
      <p:sp>
        <p:nvSpPr>
          <p:cNvPr id="76830" name="Line 106"/>
          <p:cNvSpPr>
            <a:spLocks noChangeShapeType="1"/>
          </p:cNvSpPr>
          <p:nvPr/>
        </p:nvSpPr>
        <p:spPr bwMode="auto">
          <a:xfrm flipH="1">
            <a:off x="3798888" y="2454275"/>
            <a:ext cx="133350" cy="382588"/>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Line 107"/>
          <p:cNvSpPr>
            <a:spLocks noChangeShapeType="1"/>
          </p:cNvSpPr>
          <p:nvPr/>
        </p:nvSpPr>
        <p:spPr bwMode="auto">
          <a:xfrm>
            <a:off x="1765300" y="3333750"/>
            <a:ext cx="452438" cy="14288"/>
          </a:xfrm>
          <a:prstGeom prst="line">
            <a:avLst/>
          </a:prstGeom>
          <a:noFill/>
          <a:ln w="28575">
            <a:solidFill>
              <a:srgbClr val="368AD6"/>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2" name="Text Box 45"/>
          <p:cNvSpPr txBox="1">
            <a:spLocks noChangeArrowheads="1"/>
          </p:cNvSpPr>
          <p:nvPr/>
        </p:nvSpPr>
        <p:spPr bwMode="auto">
          <a:xfrm>
            <a:off x="3574098" y="21558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solidFill>
                  <a:srgbClr val="0000FF"/>
                </a:solidFill>
                <a:latin typeface="微软雅黑" panose="020B0503020204020204" charset="-122"/>
                <a:ea typeface="微软雅黑" panose="020B0503020204020204" charset="-122"/>
              </a:rPr>
              <a:t>路由器</a:t>
            </a:r>
            <a:endParaRPr kumimoji="1" lang="zh-CN" altLang="en-US" sz="1400" b="1">
              <a:solidFill>
                <a:srgbClr val="0000FF"/>
              </a:solidFill>
              <a:latin typeface="微软雅黑" panose="020B0503020204020204" charset="-122"/>
              <a:ea typeface="微软雅黑" panose="020B0503020204020204" charset="-122"/>
            </a:endParaRPr>
          </a:p>
        </p:txBody>
      </p:sp>
      <p:pic>
        <p:nvPicPr>
          <p:cNvPr id="76833"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18125" y="215582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4" name="Picture 246"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2188" y="3160713"/>
            <a:ext cx="4016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5"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5975" y="430212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36"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9950" y="4714875"/>
            <a:ext cx="403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37" name="Text Box 27"/>
          <p:cNvSpPr txBox="1">
            <a:spLocks noChangeArrowheads="1"/>
          </p:cNvSpPr>
          <p:nvPr/>
        </p:nvSpPr>
        <p:spPr bwMode="auto">
          <a:xfrm>
            <a:off x="2614613" y="2255838"/>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2</a:t>
            </a:r>
            <a:endParaRPr kumimoji="1" lang="en-US" altLang="zh-CN" sz="1400" b="1" baseline="-25000">
              <a:latin typeface="微软雅黑" panose="020B0503020204020204" charset="-122"/>
              <a:ea typeface="微软雅黑" panose="020B0503020204020204" charset="-122"/>
            </a:endParaRPr>
          </a:p>
        </p:txBody>
      </p:sp>
      <p:sp>
        <p:nvSpPr>
          <p:cNvPr id="76838" name="Text Box 27"/>
          <p:cNvSpPr txBox="1">
            <a:spLocks noChangeArrowheads="1"/>
          </p:cNvSpPr>
          <p:nvPr/>
        </p:nvSpPr>
        <p:spPr bwMode="auto">
          <a:xfrm>
            <a:off x="5634038" y="2149475"/>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4</a:t>
            </a:r>
            <a:endParaRPr kumimoji="1" lang="en-US" altLang="zh-CN" sz="1400" b="1" baseline="-25000">
              <a:latin typeface="微软雅黑" panose="020B0503020204020204" charset="-122"/>
              <a:ea typeface="微软雅黑" panose="020B0503020204020204" charset="-122"/>
            </a:endParaRPr>
          </a:p>
        </p:txBody>
      </p:sp>
      <p:sp>
        <p:nvSpPr>
          <p:cNvPr id="76839" name="Text Box 27"/>
          <p:cNvSpPr txBox="1">
            <a:spLocks noChangeArrowheads="1"/>
          </p:cNvSpPr>
          <p:nvPr/>
        </p:nvSpPr>
        <p:spPr bwMode="auto">
          <a:xfrm>
            <a:off x="6550025" y="3190875"/>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6</a:t>
            </a:r>
            <a:endParaRPr kumimoji="1" lang="en-US" altLang="zh-CN" sz="1400" b="1" baseline="-25000">
              <a:latin typeface="微软雅黑" panose="020B0503020204020204" charset="-122"/>
              <a:ea typeface="微软雅黑" panose="020B0503020204020204" charset="-122"/>
            </a:endParaRPr>
          </a:p>
        </p:txBody>
      </p:sp>
      <p:sp>
        <p:nvSpPr>
          <p:cNvPr id="76840" name="Text Box 27"/>
          <p:cNvSpPr txBox="1">
            <a:spLocks noChangeArrowheads="1"/>
          </p:cNvSpPr>
          <p:nvPr/>
        </p:nvSpPr>
        <p:spPr bwMode="auto">
          <a:xfrm>
            <a:off x="6240463" y="4359275"/>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5</a:t>
            </a:r>
            <a:endParaRPr kumimoji="1" lang="en-US" altLang="zh-CN" sz="1400" b="1" baseline="-25000">
              <a:latin typeface="微软雅黑" panose="020B0503020204020204" charset="-122"/>
              <a:ea typeface="微软雅黑" panose="020B0503020204020204" charset="-122"/>
            </a:endParaRPr>
          </a:p>
        </p:txBody>
      </p:sp>
      <p:sp>
        <p:nvSpPr>
          <p:cNvPr id="76841" name="Text Box 27"/>
          <p:cNvSpPr txBox="1">
            <a:spLocks noChangeArrowheads="1"/>
          </p:cNvSpPr>
          <p:nvPr/>
        </p:nvSpPr>
        <p:spPr bwMode="auto">
          <a:xfrm>
            <a:off x="5024438" y="4737100"/>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3</a:t>
            </a:r>
            <a:endParaRPr kumimoji="1" lang="en-US" altLang="zh-CN" sz="1400" b="1" baseline="-25000">
              <a:latin typeface="微软雅黑" panose="020B0503020204020204" charset="-122"/>
              <a:ea typeface="微软雅黑" panose="020B0503020204020204" charset="-122"/>
            </a:endParaRPr>
          </a:p>
        </p:txBody>
      </p:sp>
      <p:sp>
        <p:nvSpPr>
          <p:cNvPr id="76842" name="Text Box 27"/>
          <p:cNvSpPr txBox="1">
            <a:spLocks noChangeArrowheads="1"/>
          </p:cNvSpPr>
          <p:nvPr/>
        </p:nvSpPr>
        <p:spPr bwMode="auto">
          <a:xfrm>
            <a:off x="2261394" y="2906713"/>
            <a:ext cx="40005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latin typeface="微软雅黑" panose="020B0503020204020204" charset="-122"/>
                <a:ea typeface="微软雅黑" panose="020B0503020204020204" charset="-122"/>
              </a:rPr>
              <a:t>H</a:t>
            </a:r>
            <a:r>
              <a:rPr kumimoji="1" lang="en-US" altLang="zh-CN" sz="1400" b="1" baseline="-25000">
                <a:latin typeface="微软雅黑" panose="020B0503020204020204" charset="-122"/>
                <a:ea typeface="微软雅黑" panose="020B0503020204020204" charset="-122"/>
              </a:rPr>
              <a:t>1</a:t>
            </a:r>
            <a:endParaRPr kumimoji="1" lang="en-US" altLang="zh-CN" sz="1400" b="1" baseline="-25000">
              <a:latin typeface="微软雅黑" panose="020B0503020204020204" charset="-122"/>
              <a:ea typeface="微软雅黑" panose="020B0503020204020204" charset="-122"/>
            </a:endParaRPr>
          </a:p>
        </p:txBody>
      </p:sp>
      <p:sp>
        <p:nvSpPr>
          <p:cNvPr id="76843" name="Text Box 204"/>
          <p:cNvSpPr txBox="1">
            <a:spLocks noChangeArrowheads="1"/>
          </p:cNvSpPr>
          <p:nvPr/>
        </p:nvSpPr>
        <p:spPr bwMode="auto">
          <a:xfrm>
            <a:off x="4130675" y="35020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400" b="1">
                <a:solidFill>
                  <a:srgbClr val="0000FF"/>
                </a:solidFill>
                <a:latin typeface="微软雅黑" panose="020B0503020204020204" charset="-122"/>
                <a:ea typeface="微软雅黑" panose="020B0503020204020204" charset="-122"/>
              </a:rPr>
              <a:t>互联网</a:t>
            </a:r>
            <a:endParaRPr lang="zh-CN" altLang="en-US" sz="1400" b="1">
              <a:solidFill>
                <a:srgbClr val="0000FF"/>
              </a:solidFill>
              <a:latin typeface="微软雅黑" panose="020B0503020204020204" charset="-122"/>
              <a:ea typeface="微软雅黑" panose="020B0503020204020204" charset="-122"/>
            </a:endParaRPr>
          </a:p>
        </p:txBody>
      </p:sp>
      <p:sp>
        <p:nvSpPr>
          <p:cNvPr id="76844" name="Text Box 45"/>
          <p:cNvSpPr txBox="1">
            <a:spLocks noChangeArrowheads="1"/>
          </p:cNvSpPr>
          <p:nvPr/>
        </p:nvSpPr>
        <p:spPr bwMode="auto">
          <a:xfrm>
            <a:off x="1260317" y="317182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solidFill>
                  <a:srgbClr val="0000FF"/>
                </a:solidFill>
                <a:latin typeface="微软雅黑" panose="020B0503020204020204" charset="-122"/>
                <a:ea typeface="微软雅黑" panose="020B0503020204020204" charset="-122"/>
              </a:rPr>
              <a:t>主机</a:t>
            </a:r>
            <a:endParaRPr kumimoji="1" lang="zh-CN" altLang="en-US" sz="1400" b="1">
              <a:solidFill>
                <a:srgbClr val="0000FF"/>
              </a:solidFill>
              <a:latin typeface="微软雅黑" panose="020B0503020204020204" charset="-122"/>
              <a:ea typeface="微软雅黑" panose="020B0503020204020204" charset="-122"/>
            </a:endParaRPr>
          </a:p>
        </p:txBody>
      </p:sp>
      <p:pic>
        <p:nvPicPr>
          <p:cNvPr id="76845" name="Picture 246"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16650" y="3143250"/>
            <a:ext cx="4032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96"/>
          <p:cNvSpPr>
            <a:spLocks noChangeArrowheads="1"/>
          </p:cNvSpPr>
          <p:nvPr/>
        </p:nvSpPr>
        <p:spPr bwMode="auto">
          <a:xfrm>
            <a:off x="3046413" y="2289175"/>
            <a:ext cx="184150" cy="16986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b="1">
              <a:solidFill>
                <a:srgbClr val="00CC00"/>
              </a:solidFill>
              <a:latin typeface="Arial" panose="020B0604020202020204" pitchFamily="34" charset="0"/>
            </a:endParaRPr>
          </a:p>
        </p:txBody>
      </p:sp>
      <p:sp>
        <p:nvSpPr>
          <p:cNvPr id="54" name="Rectangle 96"/>
          <p:cNvSpPr>
            <a:spLocks noChangeArrowheads="1"/>
          </p:cNvSpPr>
          <p:nvPr/>
        </p:nvSpPr>
        <p:spPr bwMode="auto">
          <a:xfrm>
            <a:off x="2368550" y="3230563"/>
            <a:ext cx="184150" cy="1714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en-US" b="1">
              <a:solidFill>
                <a:srgbClr val="00CC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5000" fill="remove" grpId="0" nodeType="afterEffect">
                                  <p:stCondLst>
                                    <p:cond delay="0"/>
                                  </p:stCondLst>
                                  <p:childTnLst>
                                    <p:animClr clrSpc="rgb" dir="cw">
                                      <p:cBhvr override="childStyle">
                                        <p:cTn id="6" dur="500" autoRev="1" fill="remove"/>
                                        <p:tgtEl>
                                          <p:spTgt spid="6"/>
                                        </p:tgtEl>
                                        <p:attrNameLst>
                                          <p:attrName>style.color</p:attrName>
                                        </p:attrNameLst>
                                      </p:cBhvr>
                                      <p:to>
                                        <a:schemeClr val="bg1"/>
                                      </p:to>
                                    </p:animClr>
                                    <p:animClr clrSpc="rgb" dir="cw">
                                      <p:cBhvr>
                                        <p:cTn id="7" dur="500" autoRev="1" fill="remove"/>
                                        <p:tgtEl>
                                          <p:spTgt spid="6"/>
                                        </p:tgtEl>
                                        <p:attrNameLst>
                                          <p:attrName>fillcolor</p:attrName>
                                        </p:attrNameLst>
                                      </p:cBhvr>
                                      <p:to>
                                        <a:schemeClr val="bg1"/>
                                      </p:to>
                                    </p:animClr>
                                    <p:set>
                                      <p:cBhvr>
                                        <p:cTn id="8" dur="500" autoRev="1" fill="remove"/>
                                        <p:tgtEl>
                                          <p:spTgt spid="6"/>
                                        </p:tgtEl>
                                        <p:attrNameLst>
                                          <p:attrName>fill.type</p:attrName>
                                        </p:attrNameLst>
                                      </p:cBhvr>
                                      <p:to>
                                        <p:strVal val="solid"/>
                                      </p:to>
                                    </p:set>
                                    <p:set>
                                      <p:cBhvr>
                                        <p:cTn id="9" dur="500" autoRev="1" fill="remove"/>
                                        <p:tgtEl>
                                          <p:spTgt spid="6"/>
                                        </p:tgtEl>
                                        <p:attrNameLst>
                                          <p:attrName>fill.on</p:attrName>
                                        </p:attrNameLst>
                                      </p:cBhvr>
                                      <p:to>
                                        <p:strVal val="true"/>
                                      </p:to>
                                    </p:set>
                                  </p:childTnLst>
                                </p:cTn>
                              </p:par>
                              <p:par>
                                <p:cTn id="10" presetID="0" presetClass="path" presetSubtype="0" accel="50000" decel="50000" fill="hold" grpId="0" nodeType="withEffect">
                                  <p:stCondLst>
                                    <p:cond delay="3000"/>
                                  </p:stCondLst>
                                  <p:childTnLst>
                                    <p:animMotion origin="layout" path="M 2.77778E-6 -4.02285E-6 L 0.09114 0.09571 L 0.21007 0.20655 L 0.30208 0.05465 L 0.3967 0.21921 " pathEditMode="relative" rAng="0" ptsTypes="AAAAA">
                                      <p:cBhvr>
                                        <p:cTn id="11" dur="3000" fill="hold"/>
                                        <p:tgtEl>
                                          <p:spTgt spid="54"/>
                                        </p:tgtEl>
                                        <p:attrNameLst>
                                          <p:attrName>ppt_x</p:attrName>
                                          <p:attrName>ppt_y</p:attrName>
                                        </p:attrNameLst>
                                      </p:cBhvr>
                                      <p:rCtr x="19826" y="10960"/>
                                    </p:animMotion>
                                  </p:childTnLst>
                                </p:cTn>
                              </p:par>
                            </p:childTnLst>
                          </p:cTn>
                        </p:par>
                      </p:childTnLst>
                    </p:cTn>
                  </p:par>
                  <p:par>
                    <p:cTn id="12" fill="hold">
                      <p:stCondLst>
                        <p:cond delay="indefinite"/>
                      </p:stCondLst>
                      <p:childTnLst>
                        <p:par>
                          <p:cTn id="13" fill="hold">
                            <p:stCondLst>
                              <p:cond delay="0"/>
                            </p:stCondLst>
                            <p:childTnLst>
                              <p:par>
                                <p:cTn id="14" presetID="27" presetClass="emph" presetSubtype="0" repeatCount="5000" fill="remove" grpId="1" nodeType="clickEffect">
                                  <p:stCondLst>
                                    <p:cond delay="0"/>
                                  </p:stCondLst>
                                  <p:childTnLst>
                                    <p:animClr clrSpc="rgb" dir="cw">
                                      <p:cBhvr override="childStyle">
                                        <p:cTn id="15" dur="500" autoRev="1" fill="remove"/>
                                        <p:tgtEl>
                                          <p:spTgt spid="6"/>
                                        </p:tgtEl>
                                        <p:attrNameLst>
                                          <p:attrName>style.color</p:attrName>
                                        </p:attrNameLst>
                                      </p:cBhvr>
                                      <p:to>
                                        <a:schemeClr val="bg1"/>
                                      </p:to>
                                    </p:animClr>
                                    <p:animClr clrSpc="rgb" dir="cw">
                                      <p:cBhvr>
                                        <p:cTn id="16" dur="500" autoRev="1" fill="remove"/>
                                        <p:tgtEl>
                                          <p:spTgt spid="6"/>
                                        </p:tgtEl>
                                        <p:attrNameLst>
                                          <p:attrName>fillcolor</p:attrName>
                                        </p:attrNameLst>
                                      </p:cBhvr>
                                      <p:to>
                                        <a:schemeClr val="bg1"/>
                                      </p:to>
                                    </p:animClr>
                                    <p:set>
                                      <p:cBhvr>
                                        <p:cTn id="17" dur="500" autoRev="1" fill="remove"/>
                                        <p:tgtEl>
                                          <p:spTgt spid="6"/>
                                        </p:tgtEl>
                                        <p:attrNameLst>
                                          <p:attrName>fill.type</p:attrName>
                                        </p:attrNameLst>
                                      </p:cBhvr>
                                      <p:to>
                                        <p:strVal val="solid"/>
                                      </p:to>
                                    </p:set>
                                    <p:set>
                                      <p:cBhvr>
                                        <p:cTn id="18" dur="500" autoRev="1" fill="remove"/>
                                        <p:tgtEl>
                                          <p:spTgt spid="6"/>
                                        </p:tgtEl>
                                        <p:attrNameLst>
                                          <p:attrName>fill.on</p:attrName>
                                        </p:attrNameLst>
                                      </p:cBhvr>
                                      <p:to>
                                        <p:strVal val="true"/>
                                      </p:to>
                                    </p:set>
                                  </p:childTnLst>
                                </p:cTn>
                              </p:par>
                              <p:par>
                                <p:cTn id="19" presetID="0" presetClass="path" presetSubtype="0" accel="50000" decel="50000" fill="hold" grpId="1" nodeType="withEffect">
                                  <p:stCondLst>
                                    <p:cond delay="1000"/>
                                  </p:stCondLst>
                                  <p:childTnLst>
                                    <p:animMotion origin="layout" path="M 0 0 L 0.09514 0.09386 L 0.14323 -0.06699 L 0.30555 0.05403 L 0.40087 0.21766 " pathEditMode="relative" ptsTypes="AAAAA">
                                      <p:cBhvr>
                                        <p:cTn id="20" dur="3000" fill="hold"/>
                                        <p:tgtEl>
                                          <p:spTgt spid="54"/>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27" presetClass="emph" presetSubtype="0" repeatCount="5000" fill="remove" grpId="0" nodeType="clickEffect">
                                  <p:stCondLst>
                                    <p:cond delay="0"/>
                                  </p:stCondLst>
                                  <p:childTnLst>
                                    <p:animClr clrSpc="rgb" dir="cw">
                                      <p:cBhvr override="childStyle">
                                        <p:cTn id="24" dur="500" autoRev="1" fill="remove"/>
                                        <p:tgtEl>
                                          <p:spTgt spid="7"/>
                                        </p:tgtEl>
                                        <p:attrNameLst>
                                          <p:attrName>style.color</p:attrName>
                                        </p:attrNameLst>
                                      </p:cBhvr>
                                      <p:to>
                                        <a:schemeClr val="bg1"/>
                                      </p:to>
                                    </p:animClr>
                                    <p:animClr clrSpc="rgb" dir="cw">
                                      <p:cBhvr>
                                        <p:cTn id="25" dur="500" autoRev="1" fill="remove"/>
                                        <p:tgtEl>
                                          <p:spTgt spid="7"/>
                                        </p:tgtEl>
                                        <p:attrNameLst>
                                          <p:attrName>fillcolor</p:attrName>
                                        </p:attrNameLst>
                                      </p:cBhvr>
                                      <p:to>
                                        <a:schemeClr val="bg1"/>
                                      </p:to>
                                    </p:animClr>
                                    <p:set>
                                      <p:cBhvr>
                                        <p:cTn id="26" dur="500" autoRev="1" fill="remove"/>
                                        <p:tgtEl>
                                          <p:spTgt spid="7"/>
                                        </p:tgtEl>
                                        <p:attrNameLst>
                                          <p:attrName>fill.type</p:attrName>
                                        </p:attrNameLst>
                                      </p:cBhvr>
                                      <p:to>
                                        <p:strVal val="solid"/>
                                      </p:to>
                                    </p:set>
                                    <p:set>
                                      <p:cBhvr>
                                        <p:cTn id="27" dur="500" autoRev="1" fill="remove"/>
                                        <p:tgtEl>
                                          <p:spTgt spid="7"/>
                                        </p:tgtEl>
                                        <p:attrNameLst>
                                          <p:attrName>fill.on</p:attrName>
                                        </p:attrNameLst>
                                      </p:cBhvr>
                                      <p:to>
                                        <p:strVal val="true"/>
                                      </p:to>
                                    </p:set>
                                  </p:childTnLst>
                                </p:cTn>
                              </p:par>
                              <p:par>
                                <p:cTn id="28" presetID="1" presetClass="entr" presetSubtype="0" fill="hold" grpId="1" nodeType="withEffect">
                                  <p:stCondLst>
                                    <p:cond delay="500"/>
                                  </p:stCondLst>
                                  <p:childTnLst>
                                    <p:set>
                                      <p:cBhvr>
                                        <p:cTn id="29" dur="1" fill="hold">
                                          <p:stCondLst>
                                            <p:cond delay="0"/>
                                          </p:stCondLst>
                                        </p:cTn>
                                        <p:tgtEl>
                                          <p:spTgt spid="7"/>
                                        </p:tgtEl>
                                        <p:attrNameLst>
                                          <p:attrName>style.visibility</p:attrName>
                                        </p:attrNameLst>
                                      </p:cBhvr>
                                      <p:to>
                                        <p:strVal val="visible"/>
                                      </p:to>
                                    </p:set>
                                  </p:childTnLst>
                                </p:cTn>
                              </p:par>
                              <p:par>
                                <p:cTn id="30" presetID="0" presetClass="path" presetSubtype="0" accel="50000" decel="50000" fill="hold" grpId="0" nodeType="withEffect">
                                  <p:stCondLst>
                                    <p:cond delay="1000"/>
                                  </p:stCondLst>
                                  <p:childTnLst>
                                    <p:animMotion origin="layout" path="M -2.5E-6 7.37265E-6 L 0.06649 0.12227 L 0.23125 0.24175 L 0.35677 0.18062 " pathEditMode="relative" ptsTypes="AAAA">
                                      <p:cBhvr>
                                        <p:cTn id="31" dur="3000" fill="hold"/>
                                        <p:tgtEl>
                                          <p:spTgt spid="40"/>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27" presetClass="emph" presetSubtype="0" repeatCount="5000" fill="remove" grpId="0" nodeType="clickEffect">
                                  <p:stCondLst>
                                    <p:cond delay="0"/>
                                  </p:stCondLst>
                                  <p:childTnLst>
                                    <p:animClr clrSpc="rgb" dir="cw">
                                      <p:cBhvr override="childStyle">
                                        <p:cTn id="35" dur="500" autoRev="1" fill="remove"/>
                                        <p:tgtEl>
                                          <p:spTgt spid="8"/>
                                        </p:tgtEl>
                                        <p:attrNameLst>
                                          <p:attrName>style.color</p:attrName>
                                        </p:attrNameLst>
                                      </p:cBhvr>
                                      <p:to>
                                        <a:schemeClr val="bg1"/>
                                      </p:to>
                                    </p:animClr>
                                    <p:animClr clrSpc="rgb" dir="cw">
                                      <p:cBhvr>
                                        <p:cTn id="36" dur="500" autoRev="1" fill="remove"/>
                                        <p:tgtEl>
                                          <p:spTgt spid="8"/>
                                        </p:tgtEl>
                                        <p:attrNameLst>
                                          <p:attrName>fillcolor</p:attrName>
                                        </p:attrNameLst>
                                      </p:cBhvr>
                                      <p:to>
                                        <a:schemeClr val="bg1"/>
                                      </p:to>
                                    </p:animClr>
                                    <p:set>
                                      <p:cBhvr>
                                        <p:cTn id="37" dur="500" autoRev="1" fill="remove"/>
                                        <p:tgtEl>
                                          <p:spTgt spid="8"/>
                                        </p:tgtEl>
                                        <p:attrNameLst>
                                          <p:attrName>fill.type</p:attrName>
                                        </p:attrNameLst>
                                      </p:cBhvr>
                                      <p:to>
                                        <p:strVal val="solid"/>
                                      </p:to>
                                    </p:set>
                                    <p:set>
                                      <p:cBhvr>
                                        <p:cTn id="38" dur="500" autoRev="1" fill="remove"/>
                                        <p:tgtEl>
                                          <p:spTgt spid="8"/>
                                        </p:tgtEl>
                                        <p:attrNameLst>
                                          <p:attrName>fill.on</p:attrName>
                                        </p:attrNameLst>
                                      </p:cBhvr>
                                      <p:to>
                                        <p:strVal val="true"/>
                                      </p:to>
                                    </p:set>
                                  </p:childTnLst>
                                </p:cTn>
                              </p:par>
                              <p:par>
                                <p:cTn id="39" presetID="0" presetClass="path" presetSubtype="0" accel="50000" decel="50000" fill="hold" grpId="2" nodeType="withEffect">
                                  <p:stCondLst>
                                    <p:cond delay="1000"/>
                                  </p:stCondLst>
                                  <p:childTnLst>
                                    <p:animMotion origin="layout" path="M 0 0 L 0.09045 0.09107 L 0.1408 -0.06824 L 0.30087 0.05402 L 0.39844 0.22074 " pathEditMode="relative" ptsTypes="AAAAA">
                                      <p:cBhvr>
                                        <p:cTn id="40" dur="3000" fill="hold"/>
                                        <p:tgtEl>
                                          <p:spTgt spid="54"/>
                                        </p:tgtEl>
                                        <p:attrNameLst>
                                          <p:attrName>ppt_x</p:attrName>
                                          <p:attrName>ppt_y</p:attrName>
                                        </p:attrNameLst>
                                      </p:cBhvr>
                                    </p:animMotion>
                                  </p:childTnLst>
                                </p:cTn>
                              </p:par>
                              <p:par>
                                <p:cTn id="41" presetID="0" presetClass="path" presetSubtype="0" accel="50000" decel="50000" fill="hold" grpId="1" nodeType="withEffect">
                                  <p:stCondLst>
                                    <p:cond delay="2000"/>
                                  </p:stCondLst>
                                  <p:childTnLst>
                                    <p:animMotion origin="layout" path="M 0 0 L 0.07049 0.1238 L 0.22969 0.23618 L 0.35764 0.17783 " pathEditMode="relative" ptsTypes="AAAA">
                                      <p:cBhvr>
                                        <p:cTn id="42" dur="3000" fill="hold"/>
                                        <p:tgtEl>
                                          <p:spTgt spid="40"/>
                                        </p:tgtEl>
                                        <p:attrNameLst>
                                          <p:attrName>ppt_x</p:attrName>
                                          <p:attrName>ppt_y</p:attrName>
                                        </p:attrNameLst>
                                      </p:cBhvr>
                                    </p:animMotion>
                                  </p:childTnLst>
                                </p:cTn>
                              </p:par>
                              <p:par>
                                <p:cTn id="43" presetID="0" presetClass="path" presetSubtype="0" accel="50000" decel="50000" fill="hold" grpId="3" nodeType="withEffect">
                                  <p:stCondLst>
                                    <p:cond delay="3000"/>
                                  </p:stCondLst>
                                  <p:childTnLst>
                                    <p:animMotion origin="layout" path="M 0 0 L 0.0927 0.09386 L 0.14479 -0.067 L 0.21111 0.20901 L 0.30156 0.06113 L 0.39913 0.22198 " pathEditMode="relative" ptsTypes="AAAAAA">
                                      <p:cBhvr>
                                        <p:cTn id="44" dur="30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P spid="6" grpId="1" bldLvl="0" animBg="1"/>
      <p:bldP spid="7" grpId="0" bldLvl="0" animBg="1"/>
      <p:bldP spid="7" grpId="1" bldLvl="0" animBg="1"/>
      <p:bldP spid="40" grpId="0" bldLvl="0" animBg="1"/>
      <p:bldP spid="40" grpId="1" bldLvl="0" animBg="1"/>
      <p:bldP spid="54" grpId="0" bldLvl="0" animBg="1"/>
      <p:bldP spid="54" grpId="1" bldLvl="0" animBg="1"/>
      <p:bldP spid="54" grpId="2" bldLvl="0" animBg="1"/>
      <p:bldP spid="54" grpId="3"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5"/>
          <p:cNvSpPr>
            <a:spLocks noChangeArrowheads="1"/>
          </p:cNvSpPr>
          <p:nvPr/>
        </p:nvSpPr>
        <p:spPr bwMode="auto">
          <a:xfrm>
            <a:off x="505073" y="15684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77827" name="Rectangle 6"/>
          <p:cNvSpPr>
            <a:spLocks noChangeArrowheads="1"/>
          </p:cNvSpPr>
          <p:nvPr/>
        </p:nvSpPr>
        <p:spPr bwMode="auto">
          <a:xfrm>
            <a:off x="3036888" y="1544638"/>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bg1"/>
                </a:solidFill>
                <a:ea typeface="微软雅黑" panose="020B0503020204020204" charset="-122"/>
              </a:rPr>
              <a:t>注意分组的存储转发过程</a:t>
            </a:r>
            <a:endParaRPr lang="zh-CN" altLang="en-US" sz="2000" b="1">
              <a:solidFill>
                <a:schemeClr val="bg1"/>
              </a:solidFill>
              <a:ea typeface="微软雅黑" panose="020B0503020204020204" charset="-122"/>
            </a:endParaRPr>
          </a:p>
        </p:txBody>
      </p:sp>
      <p:sp>
        <p:nvSpPr>
          <p:cNvPr id="4" name="圆角矩形 3"/>
          <p:cNvSpPr/>
          <p:nvPr/>
        </p:nvSpPr>
        <p:spPr>
          <a:xfrm>
            <a:off x="505072" y="2036826"/>
            <a:ext cx="8133857"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5" name="Group 3"/>
          <p:cNvGrpSpPr/>
          <p:nvPr/>
        </p:nvGrpSpPr>
        <p:grpSpPr bwMode="auto">
          <a:xfrm>
            <a:off x="3072041" y="2418003"/>
            <a:ext cx="2956714" cy="2446498"/>
            <a:chOff x="2256" y="2386"/>
            <a:chExt cx="2147" cy="1919"/>
          </a:xfrm>
          <a:solidFill>
            <a:schemeClr val="bg1"/>
          </a:solidFill>
        </p:grpSpPr>
        <p:sp>
          <p:nvSpPr>
            <p:cNvPr id="56" name="Oval 4"/>
            <p:cNvSpPr>
              <a:spLocks noChangeArrowheads="1"/>
            </p:cNvSpPr>
            <p:nvPr/>
          </p:nvSpPr>
          <p:spPr bwMode="auto">
            <a:xfrm rot="-1674972">
              <a:off x="2346" y="2526"/>
              <a:ext cx="1015" cy="69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7" name="Oval 5"/>
            <p:cNvSpPr>
              <a:spLocks noChangeArrowheads="1"/>
            </p:cNvSpPr>
            <p:nvPr/>
          </p:nvSpPr>
          <p:spPr bwMode="auto">
            <a:xfrm rot="-774972">
              <a:off x="3025" y="2386"/>
              <a:ext cx="887" cy="64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8" name="Oval 6"/>
            <p:cNvSpPr>
              <a:spLocks noChangeArrowheads="1"/>
            </p:cNvSpPr>
            <p:nvPr/>
          </p:nvSpPr>
          <p:spPr bwMode="auto">
            <a:xfrm rot="-174972">
              <a:off x="3673" y="2621"/>
              <a:ext cx="655" cy="83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59" name="Oval 7"/>
            <p:cNvSpPr>
              <a:spLocks noChangeArrowheads="1"/>
            </p:cNvSpPr>
            <p:nvPr/>
          </p:nvSpPr>
          <p:spPr bwMode="auto">
            <a:xfrm rot="18365028">
              <a:off x="3754" y="3108"/>
              <a:ext cx="687" cy="610"/>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0" name="Oval 8"/>
            <p:cNvSpPr>
              <a:spLocks noChangeArrowheads="1"/>
            </p:cNvSpPr>
            <p:nvPr/>
          </p:nvSpPr>
          <p:spPr bwMode="auto">
            <a:xfrm rot="-1674972">
              <a:off x="3052" y="3445"/>
              <a:ext cx="1110" cy="772"/>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1" name="Oval 9"/>
            <p:cNvSpPr>
              <a:spLocks noChangeArrowheads="1"/>
            </p:cNvSpPr>
            <p:nvPr/>
          </p:nvSpPr>
          <p:spPr bwMode="auto">
            <a:xfrm rot="-594972">
              <a:off x="2616" y="3772"/>
              <a:ext cx="793" cy="533"/>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2" name="Oval 10"/>
            <p:cNvSpPr>
              <a:spLocks noChangeArrowheads="1"/>
            </p:cNvSpPr>
            <p:nvPr/>
          </p:nvSpPr>
          <p:spPr bwMode="auto">
            <a:xfrm rot="-1674972">
              <a:off x="2311" y="3539"/>
              <a:ext cx="503" cy="631"/>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3" name="Oval 11"/>
            <p:cNvSpPr>
              <a:spLocks noChangeArrowheads="1"/>
            </p:cNvSpPr>
            <p:nvPr/>
          </p:nvSpPr>
          <p:spPr bwMode="auto">
            <a:xfrm rot="18065028">
              <a:off x="2160" y="3115"/>
              <a:ext cx="695" cy="504"/>
            </a:xfrm>
            <a:prstGeom prst="ellipse">
              <a:avLst/>
            </a:prstGeom>
            <a:grp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sp>
          <p:nvSpPr>
            <p:cNvPr id="64" name="Freeform 12"/>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b="1">
                <a:solidFill>
                  <a:srgbClr val="000099"/>
                </a:solidFill>
                <a:latin typeface="+mn-lt"/>
                <a:ea typeface="+mn-ea"/>
              </a:endParaRPr>
            </a:p>
          </p:txBody>
        </p:sp>
      </p:grpSp>
      <p:sp>
        <p:nvSpPr>
          <p:cNvPr id="77832" name="Line 13"/>
          <p:cNvSpPr>
            <a:spLocks noChangeShapeType="1"/>
          </p:cNvSpPr>
          <p:nvPr/>
        </p:nvSpPr>
        <p:spPr bwMode="auto">
          <a:xfrm flipV="1">
            <a:off x="3889375" y="2574925"/>
            <a:ext cx="927100" cy="369888"/>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14"/>
          <p:cNvSpPr>
            <a:spLocks noChangeShapeType="1"/>
          </p:cNvSpPr>
          <p:nvPr/>
        </p:nvSpPr>
        <p:spPr bwMode="auto">
          <a:xfrm>
            <a:off x="4929188" y="2624138"/>
            <a:ext cx="547687" cy="933450"/>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Line 15"/>
          <p:cNvSpPr>
            <a:spLocks noChangeShapeType="1"/>
          </p:cNvSpPr>
          <p:nvPr/>
        </p:nvSpPr>
        <p:spPr bwMode="auto">
          <a:xfrm flipH="1">
            <a:off x="3343275" y="3006725"/>
            <a:ext cx="481013" cy="838200"/>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5" name="Line 16"/>
          <p:cNvSpPr>
            <a:spLocks noChangeShapeType="1"/>
          </p:cNvSpPr>
          <p:nvPr/>
        </p:nvSpPr>
        <p:spPr bwMode="auto">
          <a:xfrm>
            <a:off x="3373438" y="3963988"/>
            <a:ext cx="1100137" cy="587375"/>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Line 17"/>
          <p:cNvSpPr>
            <a:spLocks noChangeShapeType="1"/>
          </p:cNvSpPr>
          <p:nvPr/>
        </p:nvSpPr>
        <p:spPr bwMode="auto">
          <a:xfrm flipV="1">
            <a:off x="4519613" y="3741738"/>
            <a:ext cx="957262" cy="871537"/>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7" name="Line 18"/>
          <p:cNvSpPr>
            <a:spLocks noChangeShapeType="1"/>
          </p:cNvSpPr>
          <p:nvPr/>
        </p:nvSpPr>
        <p:spPr bwMode="auto">
          <a:xfrm>
            <a:off x="3927475" y="3011488"/>
            <a:ext cx="1536700" cy="630237"/>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Line 19"/>
          <p:cNvSpPr>
            <a:spLocks noChangeShapeType="1"/>
          </p:cNvSpPr>
          <p:nvPr/>
        </p:nvSpPr>
        <p:spPr bwMode="auto">
          <a:xfrm>
            <a:off x="3854450" y="2901950"/>
            <a:ext cx="722313" cy="1649413"/>
          </a:xfrm>
          <a:prstGeom prst="line">
            <a:avLst/>
          </a:prstGeom>
          <a:noFill/>
          <a:ln w="38100">
            <a:solidFill>
              <a:srgbClr val="85D1F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Line 20"/>
          <p:cNvSpPr>
            <a:spLocks noChangeShapeType="1"/>
          </p:cNvSpPr>
          <p:nvPr/>
        </p:nvSpPr>
        <p:spPr bwMode="auto">
          <a:xfrm flipH="1" flipV="1">
            <a:off x="4551363" y="4598988"/>
            <a:ext cx="652462" cy="454025"/>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0" name="Line 21"/>
          <p:cNvSpPr>
            <a:spLocks noChangeShapeType="1"/>
          </p:cNvSpPr>
          <p:nvPr/>
        </p:nvSpPr>
        <p:spPr bwMode="auto">
          <a:xfrm rot="-5400000">
            <a:off x="5165725" y="2033588"/>
            <a:ext cx="155575" cy="730250"/>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1" name="Line 22"/>
          <p:cNvSpPr>
            <a:spLocks noChangeShapeType="1"/>
          </p:cNvSpPr>
          <p:nvPr/>
        </p:nvSpPr>
        <p:spPr bwMode="auto">
          <a:xfrm>
            <a:off x="5543550" y="3741738"/>
            <a:ext cx="461963" cy="6731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Line 23"/>
          <p:cNvSpPr>
            <a:spLocks noChangeShapeType="1"/>
          </p:cNvSpPr>
          <p:nvPr/>
        </p:nvSpPr>
        <p:spPr bwMode="auto">
          <a:xfrm flipV="1">
            <a:off x="2382838" y="3913188"/>
            <a:ext cx="792162" cy="0"/>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24"/>
          <p:cNvSpPr>
            <a:spLocks noChangeShapeType="1"/>
          </p:cNvSpPr>
          <p:nvPr/>
        </p:nvSpPr>
        <p:spPr bwMode="auto">
          <a:xfrm rot="5400000" flipH="1">
            <a:off x="3313113" y="2397125"/>
            <a:ext cx="515938" cy="509587"/>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Text Box 25"/>
          <p:cNvSpPr txBox="1">
            <a:spLocks noChangeArrowheads="1"/>
          </p:cNvSpPr>
          <p:nvPr/>
        </p:nvSpPr>
        <p:spPr bwMode="auto">
          <a:xfrm>
            <a:off x="1714500" y="3717925"/>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1</a:t>
            </a:r>
            <a:endParaRPr kumimoji="1" lang="en-US" altLang="zh-CN" b="1"/>
          </a:p>
        </p:txBody>
      </p:sp>
      <p:sp>
        <p:nvSpPr>
          <p:cNvPr id="77845" name="Oval 26"/>
          <p:cNvSpPr>
            <a:spLocks noChangeArrowheads="1"/>
          </p:cNvSpPr>
          <p:nvPr/>
        </p:nvSpPr>
        <p:spPr bwMode="auto">
          <a:xfrm>
            <a:off x="3114675" y="3735388"/>
            <a:ext cx="404813" cy="374650"/>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endParaRPr lang="en-US" altLang="zh-CN" sz="2000" b="1">
              <a:solidFill>
                <a:srgbClr val="000099"/>
              </a:solidFill>
            </a:endParaRPr>
          </a:p>
        </p:txBody>
      </p:sp>
      <p:sp>
        <p:nvSpPr>
          <p:cNvPr id="77846" name="Line 27"/>
          <p:cNvSpPr>
            <a:spLocks noChangeShapeType="1"/>
          </p:cNvSpPr>
          <p:nvPr/>
        </p:nvSpPr>
        <p:spPr bwMode="auto">
          <a:xfrm flipV="1">
            <a:off x="5543550" y="3090863"/>
            <a:ext cx="993775" cy="528637"/>
          </a:xfrm>
          <a:prstGeom prst="line">
            <a:avLst/>
          </a:prstGeom>
          <a:noFill/>
          <a:ln w="28575">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Oval 35"/>
          <p:cNvSpPr>
            <a:spLocks noChangeArrowheads="1"/>
          </p:cNvSpPr>
          <p:nvPr/>
        </p:nvSpPr>
        <p:spPr bwMode="auto">
          <a:xfrm>
            <a:off x="3687763" y="2830513"/>
            <a:ext cx="381000" cy="35242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endParaRPr lang="en-US" altLang="zh-CN" sz="2000" b="1">
              <a:solidFill>
                <a:srgbClr val="000099"/>
              </a:solidFill>
            </a:endParaRPr>
          </a:p>
        </p:txBody>
      </p:sp>
      <p:sp>
        <p:nvSpPr>
          <p:cNvPr id="77848" name="Oval 36"/>
          <p:cNvSpPr>
            <a:spLocks noChangeArrowheads="1"/>
          </p:cNvSpPr>
          <p:nvPr/>
        </p:nvSpPr>
        <p:spPr bwMode="auto">
          <a:xfrm>
            <a:off x="4713288" y="2422525"/>
            <a:ext cx="373062" cy="344488"/>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endParaRPr lang="en-US" altLang="zh-CN" sz="2000" b="1">
              <a:solidFill>
                <a:srgbClr val="000099"/>
              </a:solidFill>
            </a:endParaRPr>
          </a:p>
        </p:txBody>
      </p:sp>
      <p:sp>
        <p:nvSpPr>
          <p:cNvPr id="77849" name="Oval 37"/>
          <p:cNvSpPr>
            <a:spLocks noChangeArrowheads="1"/>
          </p:cNvSpPr>
          <p:nvPr/>
        </p:nvSpPr>
        <p:spPr bwMode="auto">
          <a:xfrm>
            <a:off x="5292725" y="3514725"/>
            <a:ext cx="414338" cy="38417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endParaRPr lang="en-US" altLang="zh-CN" sz="2000" b="1">
              <a:solidFill>
                <a:srgbClr val="000099"/>
              </a:solidFill>
            </a:endParaRPr>
          </a:p>
        </p:txBody>
      </p:sp>
      <p:sp>
        <p:nvSpPr>
          <p:cNvPr id="77850" name="Oval 38"/>
          <p:cNvSpPr>
            <a:spLocks noChangeArrowheads="1"/>
          </p:cNvSpPr>
          <p:nvPr/>
        </p:nvSpPr>
        <p:spPr bwMode="auto">
          <a:xfrm>
            <a:off x="4386263" y="4389438"/>
            <a:ext cx="393700" cy="365125"/>
          </a:xfrm>
          <a:prstGeom prst="ellipse">
            <a:avLst/>
          </a:prstGeom>
          <a:solidFill>
            <a:srgbClr val="66FF33"/>
          </a:solidFill>
          <a:ln w="28575">
            <a:solidFill>
              <a:srgbClr val="33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endParaRPr lang="en-US" altLang="zh-CN" sz="2000" b="1">
              <a:solidFill>
                <a:srgbClr val="000099"/>
              </a:solidFill>
            </a:endParaRPr>
          </a:p>
        </p:txBody>
      </p:sp>
      <p:sp>
        <p:nvSpPr>
          <p:cNvPr id="77851" name="Text Box 39"/>
          <p:cNvSpPr txBox="1">
            <a:spLocks noChangeArrowheads="1"/>
          </p:cNvSpPr>
          <p:nvPr/>
        </p:nvSpPr>
        <p:spPr bwMode="auto">
          <a:xfrm>
            <a:off x="6267450" y="4289425"/>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5</a:t>
            </a:r>
            <a:endParaRPr kumimoji="1" lang="en-US" altLang="zh-CN" b="1"/>
          </a:p>
        </p:txBody>
      </p:sp>
      <p:sp>
        <p:nvSpPr>
          <p:cNvPr id="77852" name="Text Box 40"/>
          <p:cNvSpPr txBox="1">
            <a:spLocks noChangeArrowheads="1"/>
          </p:cNvSpPr>
          <p:nvPr/>
        </p:nvSpPr>
        <p:spPr bwMode="auto">
          <a:xfrm>
            <a:off x="6788150" y="2897188"/>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6</a:t>
            </a:r>
            <a:endParaRPr kumimoji="1" lang="en-US" altLang="zh-CN" b="1"/>
          </a:p>
        </p:txBody>
      </p:sp>
      <p:sp>
        <p:nvSpPr>
          <p:cNvPr id="77853" name="Text Box 42"/>
          <p:cNvSpPr txBox="1">
            <a:spLocks noChangeArrowheads="1"/>
          </p:cNvSpPr>
          <p:nvPr/>
        </p:nvSpPr>
        <p:spPr bwMode="auto">
          <a:xfrm>
            <a:off x="3360738" y="2135188"/>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2</a:t>
            </a:r>
            <a:endParaRPr kumimoji="1" lang="en-US" altLang="zh-CN" b="1"/>
          </a:p>
        </p:txBody>
      </p:sp>
      <p:sp>
        <p:nvSpPr>
          <p:cNvPr id="77854" name="Text Box 43"/>
          <p:cNvSpPr txBox="1">
            <a:spLocks noChangeArrowheads="1"/>
          </p:cNvSpPr>
          <p:nvPr/>
        </p:nvSpPr>
        <p:spPr bwMode="auto">
          <a:xfrm>
            <a:off x="5367338" y="4759325"/>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3</a:t>
            </a:r>
            <a:endParaRPr kumimoji="1" lang="en-US" altLang="zh-CN" b="1"/>
          </a:p>
        </p:txBody>
      </p:sp>
      <p:sp>
        <p:nvSpPr>
          <p:cNvPr id="77855" name="Text Box 55"/>
          <p:cNvSpPr txBox="1">
            <a:spLocks noChangeArrowheads="1"/>
          </p:cNvSpPr>
          <p:nvPr/>
        </p:nvSpPr>
        <p:spPr bwMode="auto">
          <a:xfrm>
            <a:off x="2247900" y="289560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rgbClr val="0000FF"/>
                </a:solidFill>
                <a:latin typeface="微软雅黑" panose="020B0503020204020204" charset="-122"/>
                <a:ea typeface="微软雅黑" panose="020B0503020204020204" charset="-122"/>
              </a:rPr>
              <a:t>路由器</a:t>
            </a:r>
            <a:endParaRPr kumimoji="1" lang="zh-CN" altLang="en-US" sz="1400" b="1">
              <a:solidFill>
                <a:srgbClr val="0000FF"/>
              </a:solidFill>
              <a:latin typeface="微软雅黑" panose="020B0503020204020204" charset="-122"/>
              <a:ea typeface="微软雅黑" panose="020B0503020204020204" charset="-122"/>
            </a:endParaRPr>
          </a:p>
        </p:txBody>
      </p:sp>
      <p:sp>
        <p:nvSpPr>
          <p:cNvPr id="77856" name="Line 57"/>
          <p:cNvSpPr>
            <a:spLocks noChangeShapeType="1"/>
          </p:cNvSpPr>
          <p:nvPr/>
        </p:nvSpPr>
        <p:spPr bwMode="auto">
          <a:xfrm flipV="1">
            <a:off x="2971800" y="2916238"/>
            <a:ext cx="738188" cy="12065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7857"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3800" y="4762500"/>
            <a:ext cx="433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Line 58"/>
          <p:cNvSpPr>
            <a:spLocks noChangeShapeType="1"/>
          </p:cNvSpPr>
          <p:nvPr/>
        </p:nvSpPr>
        <p:spPr bwMode="auto">
          <a:xfrm>
            <a:off x="1979613" y="3370263"/>
            <a:ext cx="260350" cy="38417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Text Box 64"/>
          <p:cNvSpPr txBox="1">
            <a:spLocks noChangeArrowheads="1"/>
          </p:cNvSpPr>
          <p:nvPr/>
        </p:nvSpPr>
        <p:spPr bwMode="auto">
          <a:xfrm>
            <a:off x="6026150" y="3830638"/>
            <a:ext cx="2262188" cy="337185"/>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dirty="0">
                <a:solidFill>
                  <a:schemeClr val="bg1"/>
                </a:solidFill>
                <a:latin typeface="微软雅黑" panose="020B0503020204020204" charset="-122"/>
                <a:ea typeface="微软雅黑" panose="020B0503020204020204" charset="-122"/>
              </a:rPr>
              <a:t>最后到达目的主机 </a:t>
            </a:r>
            <a:r>
              <a:rPr kumimoji="1" lang="en-US" altLang="zh-CN" sz="1600" b="1" dirty="0">
                <a:solidFill>
                  <a:schemeClr val="bg1"/>
                </a:solidFill>
                <a:latin typeface="微软雅黑" panose="020B0503020204020204" charset="-122"/>
                <a:ea typeface="微软雅黑" panose="020B0503020204020204" charset="-122"/>
              </a:rPr>
              <a:t>H</a:t>
            </a:r>
            <a:r>
              <a:rPr kumimoji="1" lang="en-US" altLang="zh-CN" sz="1600" b="1" baseline="-25000" dirty="0">
                <a:solidFill>
                  <a:schemeClr val="bg1"/>
                </a:solidFill>
                <a:latin typeface="微软雅黑" panose="020B0503020204020204" charset="-122"/>
                <a:ea typeface="微软雅黑" panose="020B0503020204020204" charset="-122"/>
              </a:rPr>
              <a:t>5</a:t>
            </a:r>
            <a:endParaRPr kumimoji="1" lang="en-US" altLang="zh-CN" sz="1600" b="1" baseline="-25000" dirty="0">
              <a:solidFill>
                <a:schemeClr val="bg1"/>
              </a:solidFill>
              <a:latin typeface="微软雅黑" panose="020B0503020204020204" charset="-122"/>
              <a:ea typeface="微软雅黑" panose="020B0503020204020204" charset="-122"/>
            </a:endParaRPr>
          </a:p>
        </p:txBody>
      </p:sp>
      <p:sp>
        <p:nvSpPr>
          <p:cNvPr id="77860" name="Text Box 204"/>
          <p:cNvSpPr txBox="1">
            <a:spLocks noChangeArrowheads="1"/>
          </p:cNvSpPr>
          <p:nvPr/>
        </p:nvSpPr>
        <p:spPr bwMode="auto">
          <a:xfrm>
            <a:off x="4316413" y="3598863"/>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solidFill>
                  <a:srgbClr val="0000FF"/>
                </a:solidFill>
                <a:latin typeface="微软雅黑" panose="020B0503020204020204" charset="-122"/>
                <a:ea typeface="微软雅黑" panose="020B0503020204020204" charset="-122"/>
              </a:rPr>
              <a:t>互联网</a:t>
            </a:r>
            <a:endParaRPr kumimoji="1" lang="zh-CN" altLang="en-US" sz="1400" b="1">
              <a:solidFill>
                <a:srgbClr val="0000FF"/>
              </a:solidFill>
              <a:latin typeface="微软雅黑" panose="020B0503020204020204" charset="-122"/>
              <a:ea typeface="微软雅黑" panose="020B0503020204020204" charset="-122"/>
            </a:endParaRPr>
          </a:p>
        </p:txBody>
      </p:sp>
      <p:sp>
        <p:nvSpPr>
          <p:cNvPr id="77861" name="Text Box 98"/>
          <p:cNvSpPr txBox="1">
            <a:spLocks noChangeArrowheads="1"/>
          </p:cNvSpPr>
          <p:nvPr/>
        </p:nvSpPr>
        <p:spPr bwMode="auto">
          <a:xfrm>
            <a:off x="6205538" y="2438400"/>
            <a:ext cx="1876425" cy="337185"/>
          </a:xfrm>
          <a:prstGeom prst="rect">
            <a:avLst/>
          </a:prstGeom>
          <a:solidFill>
            <a:schemeClr val="bg1"/>
          </a:solidFill>
          <a:ln w="19050">
            <a:solidFill>
              <a:srgbClr val="368AD6"/>
            </a:solidFill>
            <a:miter lim="800000"/>
          </a:ln>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en-US" altLang="zh-CN" sz="1600" b="1" dirty="0">
                <a:solidFill>
                  <a:srgbClr val="FF0000"/>
                </a:solidFill>
                <a:latin typeface="微软雅黑" panose="020B0503020204020204" charset="-122"/>
                <a:ea typeface="微软雅黑" panose="020B0503020204020204" charset="-122"/>
              </a:rPr>
              <a:t>H</a:t>
            </a:r>
            <a:r>
              <a:rPr kumimoji="1" lang="en-US" altLang="zh-CN" sz="1600" b="1" baseline="-25000" dirty="0">
                <a:solidFill>
                  <a:srgbClr val="FF0000"/>
                </a:solidFill>
                <a:latin typeface="微软雅黑" panose="020B0503020204020204" charset="-122"/>
                <a:ea typeface="微软雅黑" panose="020B0503020204020204" charset="-122"/>
              </a:rPr>
              <a:t>1</a:t>
            </a:r>
            <a:r>
              <a:rPr kumimoji="1" lang="en-US" altLang="zh-CN" sz="1600" b="1" dirty="0">
                <a:solidFill>
                  <a:srgbClr val="FF0000"/>
                </a:solidFill>
                <a:latin typeface="微软雅黑" panose="020B0503020204020204" charset="-122"/>
                <a:ea typeface="微软雅黑" panose="020B0503020204020204" charset="-122"/>
              </a:rPr>
              <a:t> </a:t>
            </a:r>
            <a:r>
              <a:rPr kumimoji="1" lang="zh-CN" altLang="en-US" sz="1600" b="1" dirty="0">
                <a:solidFill>
                  <a:srgbClr val="FF0000"/>
                </a:solidFill>
                <a:latin typeface="微软雅黑" panose="020B0503020204020204" charset="-122"/>
                <a:ea typeface="微软雅黑" panose="020B0503020204020204" charset="-122"/>
              </a:rPr>
              <a:t>向 </a:t>
            </a:r>
            <a:r>
              <a:rPr kumimoji="1" lang="en-US" altLang="zh-CN" sz="1600" b="1" dirty="0">
                <a:solidFill>
                  <a:srgbClr val="FF0000"/>
                </a:solidFill>
                <a:latin typeface="微软雅黑" panose="020B0503020204020204" charset="-122"/>
                <a:ea typeface="微软雅黑" panose="020B0503020204020204" charset="-122"/>
              </a:rPr>
              <a:t>H</a:t>
            </a:r>
            <a:r>
              <a:rPr kumimoji="1" lang="en-US" altLang="zh-CN" sz="1600" b="1" baseline="-25000" dirty="0">
                <a:solidFill>
                  <a:srgbClr val="FF0000"/>
                </a:solidFill>
                <a:latin typeface="微软雅黑" panose="020B0503020204020204" charset="-122"/>
                <a:ea typeface="微软雅黑" panose="020B0503020204020204" charset="-122"/>
              </a:rPr>
              <a:t>5</a:t>
            </a:r>
            <a:r>
              <a:rPr kumimoji="1" lang="en-US" altLang="zh-CN" sz="1600" b="1" dirty="0">
                <a:solidFill>
                  <a:srgbClr val="FF0000"/>
                </a:solidFill>
                <a:latin typeface="微软雅黑" panose="020B0503020204020204" charset="-122"/>
                <a:ea typeface="微软雅黑" panose="020B0503020204020204" charset="-122"/>
              </a:rPr>
              <a:t> </a:t>
            </a:r>
            <a:r>
              <a:rPr kumimoji="1" lang="zh-CN" altLang="en-US" sz="1600" b="1" dirty="0">
                <a:solidFill>
                  <a:srgbClr val="FF0000"/>
                </a:solidFill>
                <a:latin typeface="微软雅黑" panose="020B0503020204020204" charset="-122"/>
                <a:ea typeface="微软雅黑" panose="020B0503020204020204" charset="-122"/>
              </a:rPr>
              <a:t>发送分组</a:t>
            </a:r>
            <a:endParaRPr kumimoji="1" lang="zh-CN" altLang="en-US" sz="1600" b="1" dirty="0">
              <a:solidFill>
                <a:srgbClr val="FF0000"/>
              </a:solidFill>
              <a:latin typeface="微软雅黑" panose="020B0503020204020204" charset="-122"/>
              <a:ea typeface="微软雅黑" panose="020B0503020204020204" charset="-122"/>
            </a:endParaRPr>
          </a:p>
        </p:txBody>
      </p:sp>
      <p:sp>
        <p:nvSpPr>
          <p:cNvPr id="77862" name="Text Box 42"/>
          <p:cNvSpPr txBox="1">
            <a:spLocks noChangeArrowheads="1"/>
          </p:cNvSpPr>
          <p:nvPr/>
        </p:nvSpPr>
        <p:spPr bwMode="auto">
          <a:xfrm>
            <a:off x="5810250" y="2109788"/>
            <a:ext cx="40259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b="1"/>
              <a:t>H</a:t>
            </a:r>
            <a:r>
              <a:rPr kumimoji="1" lang="en-US" altLang="zh-CN" b="1" baseline="-25000"/>
              <a:t>4</a:t>
            </a:r>
            <a:endParaRPr kumimoji="1" lang="en-US" altLang="zh-CN" b="1"/>
          </a:p>
        </p:txBody>
      </p:sp>
      <p:pic>
        <p:nvPicPr>
          <p:cNvPr id="77863"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43663" y="2889250"/>
            <a:ext cx="4333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4"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5975" y="4311650"/>
            <a:ext cx="4318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5"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825" y="3752850"/>
            <a:ext cx="4333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Rectangle 46"/>
          <p:cNvSpPr>
            <a:spLocks noChangeArrowheads="1"/>
          </p:cNvSpPr>
          <p:nvPr/>
        </p:nvSpPr>
        <p:spPr bwMode="auto">
          <a:xfrm>
            <a:off x="2122488" y="3814763"/>
            <a:ext cx="233362" cy="214312"/>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pic>
        <p:nvPicPr>
          <p:cNvPr id="77867"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0375" y="2141538"/>
            <a:ext cx="4318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68" name="Picture 24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35600" y="2124075"/>
            <a:ext cx="433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 Box 54"/>
          <p:cNvSpPr txBox="1">
            <a:spLocks noChangeArrowheads="1"/>
          </p:cNvSpPr>
          <p:nvPr/>
        </p:nvSpPr>
        <p:spPr bwMode="auto">
          <a:xfrm>
            <a:off x="3504033" y="2720523"/>
            <a:ext cx="2124075" cy="1076325"/>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dirty="0">
                <a:solidFill>
                  <a:schemeClr val="bg1"/>
                </a:solidFill>
                <a:latin typeface="微软雅黑" panose="020B0503020204020204" charset="-122"/>
                <a:ea typeface="微软雅黑" panose="020B0503020204020204" charset="-122"/>
              </a:rPr>
              <a:t>在路由器 </a:t>
            </a:r>
            <a:r>
              <a:rPr kumimoji="1" lang="en-US" altLang="zh-CN" sz="1600" b="1" dirty="0">
                <a:solidFill>
                  <a:schemeClr val="bg1"/>
                </a:solidFill>
                <a:latin typeface="微软雅黑" panose="020B0503020204020204" charset="-122"/>
                <a:ea typeface="微软雅黑" panose="020B0503020204020204" charset="-122"/>
              </a:rPr>
              <a:t>A </a:t>
            </a:r>
            <a:r>
              <a:rPr kumimoji="1" lang="zh-CN" altLang="en-US" sz="1600" b="1" dirty="0">
                <a:solidFill>
                  <a:schemeClr val="bg1"/>
                </a:solidFill>
                <a:latin typeface="微软雅黑" panose="020B0503020204020204" charset="-122"/>
                <a:ea typeface="微软雅黑" panose="020B0503020204020204" charset="-122"/>
              </a:rPr>
              <a:t>暂存</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查找转发表</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找到转发</a:t>
            </a:r>
            <a:r>
              <a:rPr kumimoji="1" lang="zh-CN" altLang="en-US" sz="1600" b="1" dirty="0" smtClean="0">
                <a:solidFill>
                  <a:schemeClr val="bg1"/>
                </a:solidFill>
                <a:latin typeface="微软雅黑" panose="020B0503020204020204" charset="-122"/>
                <a:ea typeface="微软雅黑" panose="020B0503020204020204" charset="-122"/>
              </a:rPr>
              <a:t>的端口</a:t>
            </a:r>
            <a:endParaRPr kumimoji="1" lang="en-US" altLang="zh-CN" sz="1600" b="1" dirty="0" smtClean="0">
              <a:solidFill>
                <a:schemeClr val="bg1"/>
              </a:solidFill>
              <a:latin typeface="微软雅黑" panose="020B0503020204020204" charset="-122"/>
              <a:ea typeface="微软雅黑" panose="020B0503020204020204" charset="-122"/>
            </a:endParaRPr>
          </a:p>
          <a:p>
            <a:pPr algn="ctr"/>
            <a:r>
              <a:rPr kumimoji="1" lang="zh-CN" altLang="en-US" sz="1600" b="1" dirty="0" smtClean="0">
                <a:solidFill>
                  <a:schemeClr val="bg1"/>
                </a:solidFill>
                <a:latin typeface="微软雅黑" panose="020B0503020204020204" charset="-122"/>
                <a:ea typeface="微软雅黑" panose="020B0503020204020204" charset="-122"/>
              </a:rPr>
              <a:t>转发</a:t>
            </a:r>
            <a:endParaRPr kumimoji="1" lang="en-US" altLang="zh-CN" sz="1600" b="1" dirty="0" smtClean="0">
              <a:solidFill>
                <a:schemeClr val="bg1"/>
              </a:solidFill>
              <a:latin typeface="微软雅黑" panose="020B0503020204020204" charset="-122"/>
              <a:ea typeface="微软雅黑" panose="020B0503020204020204" charset="-122"/>
            </a:endParaRPr>
          </a:p>
        </p:txBody>
      </p:sp>
      <p:sp>
        <p:nvSpPr>
          <p:cNvPr id="117" name="Rectangle 46"/>
          <p:cNvSpPr>
            <a:spLocks noChangeArrowheads="1"/>
          </p:cNvSpPr>
          <p:nvPr/>
        </p:nvSpPr>
        <p:spPr bwMode="auto">
          <a:xfrm>
            <a:off x="3216275" y="3819525"/>
            <a:ext cx="233363" cy="214313"/>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
        <p:nvSpPr>
          <p:cNvPr id="104" name="Text Box 60"/>
          <p:cNvSpPr txBox="1">
            <a:spLocks noChangeArrowheads="1"/>
          </p:cNvSpPr>
          <p:nvPr/>
        </p:nvSpPr>
        <p:spPr bwMode="auto">
          <a:xfrm flipH="1">
            <a:off x="3849004" y="3143219"/>
            <a:ext cx="1776413" cy="1076325"/>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dirty="0">
                <a:solidFill>
                  <a:schemeClr val="bg1"/>
                </a:solidFill>
                <a:latin typeface="微软雅黑" panose="020B0503020204020204" charset="-122"/>
                <a:ea typeface="微软雅黑" panose="020B0503020204020204" charset="-122"/>
              </a:rPr>
              <a:t>在路由器 </a:t>
            </a:r>
            <a:r>
              <a:rPr kumimoji="1" lang="en-US" altLang="zh-CN" sz="1600" b="1" dirty="0">
                <a:solidFill>
                  <a:schemeClr val="bg1"/>
                </a:solidFill>
                <a:latin typeface="微软雅黑" panose="020B0503020204020204" charset="-122"/>
                <a:ea typeface="微软雅黑" panose="020B0503020204020204" charset="-122"/>
              </a:rPr>
              <a:t>C </a:t>
            </a:r>
            <a:r>
              <a:rPr kumimoji="1" lang="zh-CN" altLang="en-US" sz="1600" b="1" dirty="0">
                <a:solidFill>
                  <a:schemeClr val="bg1"/>
                </a:solidFill>
                <a:latin typeface="微软雅黑" panose="020B0503020204020204" charset="-122"/>
                <a:ea typeface="微软雅黑" panose="020B0503020204020204" charset="-122"/>
              </a:rPr>
              <a:t>暂存</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查找转发表</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找到转发的</a:t>
            </a:r>
            <a:r>
              <a:rPr kumimoji="1" lang="zh-CN" altLang="en-US" sz="1600" b="1" dirty="0" smtClean="0">
                <a:solidFill>
                  <a:schemeClr val="bg1"/>
                </a:solidFill>
                <a:latin typeface="微软雅黑" panose="020B0503020204020204" charset="-122"/>
                <a:ea typeface="微软雅黑" panose="020B0503020204020204" charset="-122"/>
              </a:rPr>
              <a:t>端口</a:t>
            </a:r>
            <a:endParaRPr kumimoji="1" lang="en-US" altLang="zh-CN" sz="1600" b="1" dirty="0" smtClean="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转发</a:t>
            </a:r>
            <a:endParaRPr kumimoji="1" lang="zh-CN" altLang="en-US" sz="1600" b="1" dirty="0">
              <a:solidFill>
                <a:schemeClr val="bg1"/>
              </a:solidFill>
              <a:latin typeface="微软雅黑" panose="020B0503020204020204" charset="-122"/>
              <a:ea typeface="微软雅黑" panose="020B0503020204020204" charset="-122"/>
            </a:endParaRPr>
          </a:p>
        </p:txBody>
      </p:sp>
      <p:sp>
        <p:nvSpPr>
          <p:cNvPr id="118" name="Rectangle 46"/>
          <p:cNvSpPr>
            <a:spLocks noChangeArrowheads="1"/>
          </p:cNvSpPr>
          <p:nvPr/>
        </p:nvSpPr>
        <p:spPr bwMode="auto">
          <a:xfrm>
            <a:off x="4478338" y="4465638"/>
            <a:ext cx="233362" cy="215900"/>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
        <p:nvSpPr>
          <p:cNvPr id="102" name="Text Box 62"/>
          <p:cNvSpPr txBox="1">
            <a:spLocks noChangeArrowheads="1"/>
          </p:cNvSpPr>
          <p:nvPr/>
        </p:nvSpPr>
        <p:spPr bwMode="auto">
          <a:xfrm>
            <a:off x="3378200" y="3094427"/>
            <a:ext cx="1797050" cy="1076325"/>
          </a:xfrm>
          <a:prstGeom prst="rect">
            <a:avLst/>
          </a:prstGeom>
          <a:solidFill>
            <a:srgbClr val="CC00CC"/>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600" b="1" dirty="0">
                <a:solidFill>
                  <a:schemeClr val="bg1"/>
                </a:solidFill>
                <a:latin typeface="微软雅黑" panose="020B0503020204020204" charset="-122"/>
                <a:ea typeface="微软雅黑" panose="020B0503020204020204" charset="-122"/>
              </a:rPr>
              <a:t>在路由器 </a:t>
            </a:r>
            <a:r>
              <a:rPr kumimoji="1" lang="en-US" altLang="zh-CN" sz="1600" b="1" dirty="0">
                <a:solidFill>
                  <a:schemeClr val="bg1"/>
                </a:solidFill>
                <a:latin typeface="微软雅黑" panose="020B0503020204020204" charset="-122"/>
                <a:ea typeface="微软雅黑" panose="020B0503020204020204" charset="-122"/>
              </a:rPr>
              <a:t>E </a:t>
            </a:r>
            <a:r>
              <a:rPr kumimoji="1" lang="zh-CN" altLang="en-US" sz="1600" b="1" dirty="0">
                <a:solidFill>
                  <a:schemeClr val="bg1"/>
                </a:solidFill>
                <a:latin typeface="微软雅黑" panose="020B0503020204020204" charset="-122"/>
                <a:ea typeface="微软雅黑" panose="020B0503020204020204" charset="-122"/>
              </a:rPr>
              <a:t>暂存</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查找转发表</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找到转发的</a:t>
            </a:r>
            <a:r>
              <a:rPr kumimoji="1" lang="zh-CN" altLang="en-US" sz="1600" b="1" dirty="0" smtClean="0">
                <a:solidFill>
                  <a:schemeClr val="bg1"/>
                </a:solidFill>
                <a:latin typeface="微软雅黑" panose="020B0503020204020204" charset="-122"/>
                <a:ea typeface="微软雅黑" panose="020B0503020204020204" charset="-122"/>
              </a:rPr>
              <a:t>端口</a:t>
            </a:r>
            <a:endParaRPr kumimoji="1" lang="en-US" altLang="zh-CN" sz="1600" b="1" dirty="0" smtClean="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转发</a:t>
            </a:r>
            <a:endParaRPr kumimoji="1" lang="zh-CN" altLang="en-US" sz="1600" b="1" dirty="0">
              <a:solidFill>
                <a:schemeClr val="bg1"/>
              </a:solidFill>
              <a:latin typeface="微软雅黑" panose="020B0503020204020204" charset="-122"/>
              <a:ea typeface="微软雅黑" panose="020B0503020204020204" charset="-122"/>
            </a:endParaRPr>
          </a:p>
        </p:txBody>
      </p:sp>
      <p:sp>
        <p:nvSpPr>
          <p:cNvPr id="119" name="Rectangle 46"/>
          <p:cNvSpPr>
            <a:spLocks noChangeArrowheads="1"/>
          </p:cNvSpPr>
          <p:nvPr/>
        </p:nvSpPr>
        <p:spPr bwMode="auto">
          <a:xfrm>
            <a:off x="5399088" y="3603625"/>
            <a:ext cx="234950" cy="215900"/>
          </a:xfrm>
          <a:prstGeom prst="rect">
            <a:avLst/>
          </a:prstGeom>
          <a:solidFill>
            <a:srgbClr val="FF0000"/>
          </a:solidFill>
          <a:ln w="9525">
            <a:solidFill>
              <a:srgbClr val="FF0000"/>
            </a:solidFill>
            <a:miter lim="800000"/>
          </a:ln>
        </p:spPr>
        <p:txBody>
          <a:bodyPr wrap="none" anchor="ctr"/>
          <a:lstStyle/>
          <a:p>
            <a:endParaRPr lang="zh-CN" altLang="en-US" b="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2000"/>
                                  </p:stCondLst>
                                  <p:childTnLst>
                                    <p:animMotion origin="layout" path="M 0.00052 -0.00093 L 0.11962 0.00093 " pathEditMode="relative" rAng="0" ptsTypes="AA">
                                      <p:cBhvr>
                                        <p:cTn id="6" dur="2000" fill="hold"/>
                                        <p:tgtEl>
                                          <p:spTgt spid="97"/>
                                        </p:tgtEl>
                                        <p:attrNameLst>
                                          <p:attrName>ppt_x</p:attrName>
                                          <p:attrName>ppt_y</p:attrName>
                                        </p:attrNameLst>
                                      </p:cBhvr>
                                      <p:rCtr x="5955" y="93"/>
                                    </p:animMotion>
                                  </p:childTnLst>
                                </p:cTn>
                              </p:par>
                            </p:childTnLst>
                          </p:cTn>
                        </p:par>
                        <p:par>
                          <p:cTn id="7" fill="hold">
                            <p:stCondLst>
                              <p:cond delay="4000"/>
                            </p:stCondLst>
                            <p:childTnLst>
                              <p:par>
                                <p:cTn id="8" presetID="53" presetClass="entr" presetSubtype="16" fill="hold" grpId="0" nodeType="afterEffect">
                                  <p:stCondLst>
                                    <p:cond delay="500"/>
                                  </p:stCondLst>
                                  <p:childTnLst>
                                    <p:set>
                                      <p:cBhvr>
                                        <p:cTn id="9" dur="1" fill="hold">
                                          <p:stCondLst>
                                            <p:cond delay="0"/>
                                          </p:stCondLst>
                                        </p:cTn>
                                        <p:tgtEl>
                                          <p:spTgt spid="105"/>
                                        </p:tgtEl>
                                        <p:attrNameLst>
                                          <p:attrName>style.visibility</p:attrName>
                                        </p:attrNameLst>
                                      </p:cBhvr>
                                      <p:to>
                                        <p:strVal val="visible"/>
                                      </p:to>
                                    </p:set>
                                    <p:anim calcmode="lin" valueType="num">
                                      <p:cBhvr>
                                        <p:cTn id="10" dur="500" fill="hold"/>
                                        <p:tgtEl>
                                          <p:spTgt spid="105"/>
                                        </p:tgtEl>
                                        <p:attrNameLst>
                                          <p:attrName>ppt_w</p:attrName>
                                        </p:attrNameLst>
                                      </p:cBhvr>
                                      <p:tavLst>
                                        <p:tav tm="0">
                                          <p:val>
                                            <p:fltVal val="0"/>
                                          </p:val>
                                        </p:tav>
                                        <p:tav tm="100000">
                                          <p:val>
                                            <p:strVal val="#ppt_w"/>
                                          </p:val>
                                        </p:tav>
                                      </p:tavLst>
                                    </p:anim>
                                    <p:anim calcmode="lin" valueType="num">
                                      <p:cBhvr>
                                        <p:cTn id="11" dur="500" fill="hold"/>
                                        <p:tgtEl>
                                          <p:spTgt spid="105"/>
                                        </p:tgtEl>
                                        <p:attrNameLst>
                                          <p:attrName>ppt_h</p:attrName>
                                        </p:attrNameLst>
                                      </p:cBhvr>
                                      <p:tavLst>
                                        <p:tav tm="0">
                                          <p:val>
                                            <p:fltVal val="0"/>
                                          </p:val>
                                        </p:tav>
                                        <p:tav tm="100000">
                                          <p:val>
                                            <p:strVal val="#ppt_h"/>
                                          </p:val>
                                        </p:tav>
                                      </p:tavLst>
                                    </p:anim>
                                    <p:animEffect transition="in" filter="fade">
                                      <p:cBhvr>
                                        <p:cTn id="12" dur="500"/>
                                        <p:tgtEl>
                                          <p:spTgt spid="105"/>
                                        </p:tgtEl>
                                      </p:cBhvr>
                                    </p:animEffect>
                                  </p:childTnLst>
                                </p:cTn>
                              </p:par>
                            </p:childTnLst>
                          </p:cTn>
                        </p:par>
                        <p:par>
                          <p:cTn id="13" fill="hold">
                            <p:stCondLst>
                              <p:cond delay="5000"/>
                            </p:stCondLst>
                            <p:childTnLst>
                              <p:par>
                                <p:cTn id="14" presetID="1" presetClass="exit" presetSubtype="0" fill="hold" grpId="1" nodeType="afterEffect">
                                  <p:stCondLst>
                                    <p:cond delay="0"/>
                                  </p:stCondLst>
                                  <p:childTnLst>
                                    <p:set>
                                      <p:cBhvr>
                                        <p:cTn id="15" dur="1" fill="hold">
                                          <p:stCondLst>
                                            <p:cond delay="0"/>
                                          </p:stCondLst>
                                        </p:cTn>
                                        <p:tgtEl>
                                          <p:spTgt spid="97"/>
                                        </p:tgtEl>
                                        <p:attrNameLst>
                                          <p:attrName>style.visibility</p:attrName>
                                        </p:attrNameLst>
                                      </p:cBhvr>
                                      <p:to>
                                        <p:strVal val="hidden"/>
                                      </p:to>
                                    </p:set>
                                  </p:childTnLst>
                                </p:cTn>
                              </p:par>
                            </p:childTnLst>
                          </p:cTn>
                        </p:par>
                        <p:par>
                          <p:cTn id="16" fill="hold">
                            <p:stCondLst>
                              <p:cond delay="5000"/>
                            </p:stCondLst>
                            <p:childTnLst>
                              <p:par>
                                <p:cTn id="17" presetID="1" presetClass="entr" presetSubtype="0" fill="hold" grpId="1" nodeType="afterEffect">
                                  <p:stCondLst>
                                    <p:cond delay="400"/>
                                  </p:stCondLst>
                                  <p:childTnLst>
                                    <p:set>
                                      <p:cBhvr>
                                        <p:cTn id="18" dur="1" fill="hold">
                                          <p:stCondLst>
                                            <p:cond delay="0"/>
                                          </p:stCondLst>
                                        </p:cTn>
                                        <p:tgtEl>
                                          <p:spTgt spid="117"/>
                                        </p:tgtEl>
                                        <p:attrNameLst>
                                          <p:attrName>style.visibility</p:attrName>
                                        </p:attrNameLst>
                                      </p:cBhvr>
                                      <p:to>
                                        <p:strVal val="visible"/>
                                      </p:to>
                                    </p:set>
                                  </p:childTnLst>
                                </p:cTn>
                              </p:par>
                            </p:childTnLst>
                          </p:cTn>
                        </p:par>
                        <p:par>
                          <p:cTn id="19" fill="hold">
                            <p:stCondLst>
                              <p:cond delay="5400"/>
                            </p:stCondLst>
                            <p:childTnLst>
                              <p:par>
                                <p:cTn id="20" presetID="1" presetClass="exit" presetSubtype="0" fill="hold" grpId="1" nodeType="afterEffect">
                                  <p:stCondLst>
                                    <p:cond delay="3000"/>
                                  </p:stCondLst>
                                  <p:childTnLst>
                                    <p:set>
                                      <p:cBhvr>
                                        <p:cTn id="21" dur="1" fill="hold">
                                          <p:stCondLst>
                                            <p:cond delay="0"/>
                                          </p:stCondLst>
                                        </p:cTn>
                                        <p:tgtEl>
                                          <p:spTgt spid="105"/>
                                        </p:tgtEl>
                                        <p:attrNameLst>
                                          <p:attrName>style.visibility</p:attrName>
                                        </p:attrNameLst>
                                      </p:cBhvr>
                                      <p:to>
                                        <p:strVal val="hidden"/>
                                      </p:to>
                                    </p:set>
                                  </p:childTnLst>
                                </p:cTn>
                              </p:par>
                            </p:childTnLst>
                          </p:cTn>
                        </p:par>
                        <p:par>
                          <p:cTn id="22" fill="hold">
                            <p:stCondLst>
                              <p:cond delay="8400"/>
                            </p:stCondLst>
                            <p:childTnLst>
                              <p:par>
                                <p:cTn id="23" presetID="0" presetClass="path" presetSubtype="0" accel="50000" decel="50000" fill="hold" grpId="0" nodeType="afterEffect">
                                  <p:stCondLst>
                                    <p:cond delay="0"/>
                                  </p:stCondLst>
                                  <p:childTnLst>
                                    <p:animMotion origin="layout" path="M 0 0 L 0.13403 0.13136 " pathEditMode="relative" ptsTypes="AA">
                                      <p:cBhvr>
                                        <p:cTn id="24" dur="2000" fill="hold"/>
                                        <p:tgtEl>
                                          <p:spTgt spid="1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par>
                          <p:cTn id="29" fill="hold">
                            <p:stCondLst>
                              <p:cond delay="0"/>
                            </p:stCondLst>
                            <p:childTnLst>
                              <p:par>
                                <p:cTn id="30" presetID="53" presetClass="entr" presetSubtype="16" fill="hold" grpId="1" nodeType="afterEffect">
                                  <p:stCondLst>
                                    <p:cond delay="500"/>
                                  </p:stCondLst>
                                  <p:childTnLst>
                                    <p:set>
                                      <p:cBhvr>
                                        <p:cTn id="31" dur="1" fill="hold">
                                          <p:stCondLst>
                                            <p:cond delay="0"/>
                                          </p:stCondLst>
                                        </p:cTn>
                                        <p:tgtEl>
                                          <p:spTgt spid="104"/>
                                        </p:tgtEl>
                                        <p:attrNameLst>
                                          <p:attrName>style.visibility</p:attrName>
                                        </p:attrNameLst>
                                      </p:cBhvr>
                                      <p:to>
                                        <p:strVal val="visible"/>
                                      </p:to>
                                    </p:set>
                                    <p:anim calcmode="lin" valueType="num">
                                      <p:cBhvr>
                                        <p:cTn id="32" dur="500" fill="hold"/>
                                        <p:tgtEl>
                                          <p:spTgt spid="104"/>
                                        </p:tgtEl>
                                        <p:attrNameLst>
                                          <p:attrName>ppt_w</p:attrName>
                                        </p:attrNameLst>
                                      </p:cBhvr>
                                      <p:tavLst>
                                        <p:tav tm="0">
                                          <p:val>
                                            <p:fltVal val="0"/>
                                          </p:val>
                                        </p:tav>
                                        <p:tav tm="100000">
                                          <p:val>
                                            <p:strVal val="#ppt_w"/>
                                          </p:val>
                                        </p:tav>
                                      </p:tavLst>
                                    </p:anim>
                                    <p:anim calcmode="lin" valueType="num">
                                      <p:cBhvr>
                                        <p:cTn id="33" dur="500" fill="hold"/>
                                        <p:tgtEl>
                                          <p:spTgt spid="104"/>
                                        </p:tgtEl>
                                        <p:attrNameLst>
                                          <p:attrName>ppt_h</p:attrName>
                                        </p:attrNameLst>
                                      </p:cBhvr>
                                      <p:tavLst>
                                        <p:tav tm="0">
                                          <p:val>
                                            <p:fltVal val="0"/>
                                          </p:val>
                                        </p:tav>
                                        <p:tav tm="100000">
                                          <p:val>
                                            <p:strVal val="#ppt_h"/>
                                          </p:val>
                                        </p:tav>
                                      </p:tavLst>
                                    </p:anim>
                                    <p:animEffect transition="in" filter="fade">
                                      <p:cBhvr>
                                        <p:cTn id="34" dur="500"/>
                                        <p:tgtEl>
                                          <p:spTgt spid="104"/>
                                        </p:tgtEl>
                                      </p:cBhvr>
                                    </p:animEffect>
                                  </p:childTnLst>
                                </p:cTn>
                              </p:par>
                            </p:childTnLst>
                          </p:cTn>
                        </p:par>
                        <p:par>
                          <p:cTn id="35" fill="hold">
                            <p:stCondLst>
                              <p:cond delay="1000"/>
                            </p:stCondLst>
                            <p:childTnLst>
                              <p:par>
                                <p:cTn id="36" presetID="1" presetClass="exit" presetSubtype="0" fill="hold" grpId="2" nodeType="afterEffect">
                                  <p:stCondLst>
                                    <p:cond delay="3000"/>
                                  </p:stCondLst>
                                  <p:childTnLst>
                                    <p:set>
                                      <p:cBhvr>
                                        <p:cTn id="37" dur="1" fill="hold">
                                          <p:stCondLst>
                                            <p:cond delay="0"/>
                                          </p:stCondLst>
                                        </p:cTn>
                                        <p:tgtEl>
                                          <p:spTgt spid="104"/>
                                        </p:tgtEl>
                                        <p:attrNameLst>
                                          <p:attrName>style.visibility</p:attrName>
                                        </p:attrNameLst>
                                      </p:cBhvr>
                                      <p:to>
                                        <p:strVal val="hidden"/>
                                      </p:to>
                                    </p:set>
                                  </p:childTnLst>
                                </p:cTn>
                              </p:par>
                            </p:childTnLst>
                          </p:cTn>
                        </p:par>
                        <p:par>
                          <p:cTn id="38" fill="hold">
                            <p:stCondLst>
                              <p:cond delay="4000"/>
                            </p:stCondLst>
                            <p:childTnLst>
                              <p:par>
                                <p:cTn id="39" presetID="1" presetClass="exit" presetSubtype="0" fill="hold" grpId="2" nodeType="afterEffect">
                                  <p:stCondLst>
                                    <p:cond delay="0"/>
                                  </p:stCondLst>
                                  <p:childTnLst>
                                    <p:set>
                                      <p:cBhvr>
                                        <p:cTn id="40" dur="1" fill="hold">
                                          <p:stCondLst>
                                            <p:cond delay="0"/>
                                          </p:stCondLst>
                                        </p:cTn>
                                        <p:tgtEl>
                                          <p:spTgt spid="117"/>
                                        </p:tgtEl>
                                        <p:attrNameLst>
                                          <p:attrName>style.visibility</p:attrName>
                                        </p:attrNameLst>
                                      </p:cBhvr>
                                      <p:to>
                                        <p:strVal val="hidden"/>
                                      </p:to>
                                    </p:set>
                                  </p:childTnLst>
                                </p:cTn>
                              </p:par>
                            </p:childTnLst>
                          </p:cTn>
                        </p:par>
                        <p:par>
                          <p:cTn id="41" fill="hold">
                            <p:stCondLst>
                              <p:cond delay="4000"/>
                            </p:stCondLst>
                            <p:childTnLst>
                              <p:par>
                                <p:cTn id="42" presetID="1" presetClass="entr" presetSubtype="0" fill="hold" grpId="0" nodeType="afterEffect">
                                  <p:stCondLst>
                                    <p:cond delay="0"/>
                                  </p:stCondLst>
                                  <p:childTnLst>
                                    <p:set>
                                      <p:cBhvr>
                                        <p:cTn id="43" dur="1" fill="hold">
                                          <p:stCondLst>
                                            <p:cond delay="0"/>
                                          </p:stCondLst>
                                        </p:cTn>
                                        <p:tgtEl>
                                          <p:spTgt spid="118"/>
                                        </p:tgtEl>
                                        <p:attrNameLst>
                                          <p:attrName>style.visibility</p:attrName>
                                        </p:attrNameLst>
                                      </p:cBhvr>
                                      <p:to>
                                        <p:strVal val="visible"/>
                                      </p:to>
                                    </p:set>
                                  </p:childTnLst>
                                </p:cTn>
                              </p:par>
                            </p:childTnLst>
                          </p:cTn>
                        </p:par>
                        <p:par>
                          <p:cTn id="44" fill="hold">
                            <p:stCondLst>
                              <p:cond delay="4000"/>
                            </p:stCondLst>
                            <p:childTnLst>
                              <p:par>
                                <p:cTn id="45" presetID="0" presetClass="path" presetSubtype="0" accel="50000" decel="50000" fill="hold" grpId="1" nodeType="afterEffect">
                                  <p:stCondLst>
                                    <p:cond delay="0"/>
                                  </p:stCondLst>
                                  <p:childTnLst>
                                    <p:animMotion origin="layout" path="M -0.00399 0.00555 L 0.1 -0.17145 " pathEditMode="relative" rAng="0" ptsTypes="AA">
                                      <p:cBhvr>
                                        <p:cTn id="46" dur="2000" fill="hold"/>
                                        <p:tgtEl>
                                          <p:spTgt spid="118"/>
                                        </p:tgtEl>
                                        <p:attrNameLst>
                                          <p:attrName>ppt_x</p:attrName>
                                          <p:attrName>ppt_y</p:attrName>
                                        </p:attrNameLst>
                                      </p:cBhvr>
                                      <p:rCtr x="5191" y="-885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par>
                          <p:cTn id="51" fill="hold">
                            <p:stCondLst>
                              <p:cond delay="0"/>
                            </p:stCondLst>
                            <p:childTnLst>
                              <p:par>
                                <p:cTn id="52" presetID="53" presetClass="entr" presetSubtype="16" fill="hold" grpId="1" nodeType="afterEffect">
                                  <p:stCondLst>
                                    <p:cond delay="0"/>
                                  </p:stCondLst>
                                  <p:childTnLst>
                                    <p:set>
                                      <p:cBhvr>
                                        <p:cTn id="53" dur="1" fill="hold">
                                          <p:stCondLst>
                                            <p:cond delay="0"/>
                                          </p:stCondLst>
                                        </p:cTn>
                                        <p:tgtEl>
                                          <p:spTgt spid="102"/>
                                        </p:tgtEl>
                                        <p:attrNameLst>
                                          <p:attrName>style.visibility</p:attrName>
                                        </p:attrNameLst>
                                      </p:cBhvr>
                                      <p:to>
                                        <p:strVal val="visible"/>
                                      </p:to>
                                    </p:set>
                                    <p:anim calcmode="lin" valueType="num">
                                      <p:cBhvr>
                                        <p:cTn id="54" dur="500" fill="hold"/>
                                        <p:tgtEl>
                                          <p:spTgt spid="102"/>
                                        </p:tgtEl>
                                        <p:attrNameLst>
                                          <p:attrName>ppt_w</p:attrName>
                                        </p:attrNameLst>
                                      </p:cBhvr>
                                      <p:tavLst>
                                        <p:tav tm="0">
                                          <p:val>
                                            <p:fltVal val="0"/>
                                          </p:val>
                                        </p:tav>
                                        <p:tav tm="100000">
                                          <p:val>
                                            <p:strVal val="#ppt_w"/>
                                          </p:val>
                                        </p:tav>
                                      </p:tavLst>
                                    </p:anim>
                                    <p:anim calcmode="lin" valueType="num">
                                      <p:cBhvr>
                                        <p:cTn id="55" dur="500" fill="hold"/>
                                        <p:tgtEl>
                                          <p:spTgt spid="102"/>
                                        </p:tgtEl>
                                        <p:attrNameLst>
                                          <p:attrName>ppt_h</p:attrName>
                                        </p:attrNameLst>
                                      </p:cBhvr>
                                      <p:tavLst>
                                        <p:tav tm="0">
                                          <p:val>
                                            <p:fltVal val="0"/>
                                          </p:val>
                                        </p:tav>
                                        <p:tav tm="100000">
                                          <p:val>
                                            <p:strVal val="#ppt_h"/>
                                          </p:val>
                                        </p:tav>
                                      </p:tavLst>
                                    </p:anim>
                                    <p:animEffect transition="in" filter="fade">
                                      <p:cBhvr>
                                        <p:cTn id="56" dur="500"/>
                                        <p:tgtEl>
                                          <p:spTgt spid="102"/>
                                        </p:tgtEl>
                                      </p:cBhvr>
                                    </p:animEffect>
                                  </p:childTnLst>
                                </p:cTn>
                              </p:par>
                            </p:childTnLst>
                          </p:cTn>
                        </p:par>
                        <p:par>
                          <p:cTn id="57" fill="hold">
                            <p:stCondLst>
                              <p:cond delay="500"/>
                            </p:stCondLst>
                            <p:childTnLst>
                              <p:par>
                                <p:cTn id="58" presetID="1" presetClass="exit" presetSubtype="0" fill="hold" grpId="2" nodeType="afterEffect">
                                  <p:stCondLst>
                                    <p:cond delay="3000"/>
                                  </p:stCondLst>
                                  <p:childTnLst>
                                    <p:set>
                                      <p:cBhvr>
                                        <p:cTn id="59" dur="1" fill="hold">
                                          <p:stCondLst>
                                            <p:cond delay="0"/>
                                          </p:stCondLst>
                                        </p:cTn>
                                        <p:tgtEl>
                                          <p:spTgt spid="118"/>
                                        </p:tgtEl>
                                        <p:attrNameLst>
                                          <p:attrName>style.visibility</p:attrName>
                                        </p:attrNameLst>
                                      </p:cBhvr>
                                      <p:to>
                                        <p:strVal val="hidden"/>
                                      </p:to>
                                    </p:set>
                                  </p:childTnLst>
                                </p:cTn>
                              </p:par>
                            </p:childTnLst>
                          </p:cTn>
                        </p:par>
                        <p:par>
                          <p:cTn id="60" fill="hold">
                            <p:stCondLst>
                              <p:cond delay="3500"/>
                            </p:stCondLst>
                            <p:childTnLst>
                              <p:par>
                                <p:cTn id="61" presetID="1" presetClass="exit" presetSubtype="0" fill="hold" grpId="2" nodeType="afterEffect">
                                  <p:stCondLst>
                                    <p:cond delay="0"/>
                                  </p:stCondLst>
                                  <p:childTnLst>
                                    <p:set>
                                      <p:cBhvr>
                                        <p:cTn id="62" dur="1" fill="hold">
                                          <p:stCondLst>
                                            <p:cond delay="0"/>
                                          </p:stCondLst>
                                        </p:cTn>
                                        <p:tgtEl>
                                          <p:spTgt spid="102"/>
                                        </p:tgtEl>
                                        <p:attrNameLst>
                                          <p:attrName>style.visibility</p:attrName>
                                        </p:attrNameLst>
                                      </p:cBhvr>
                                      <p:to>
                                        <p:strVal val="hidden"/>
                                      </p:to>
                                    </p:set>
                                  </p:childTnLst>
                                </p:cTn>
                              </p:par>
                            </p:childTnLst>
                          </p:cTn>
                        </p:par>
                        <p:par>
                          <p:cTn id="63" fill="hold">
                            <p:stCondLst>
                              <p:cond delay="3500"/>
                            </p:stCondLst>
                            <p:childTnLst>
                              <p:par>
                                <p:cTn id="64" presetID="1" presetClass="entr" presetSubtype="0" fill="hold" grpId="0" nodeType="afterEffect">
                                  <p:stCondLst>
                                    <p:cond delay="0"/>
                                  </p:stCondLst>
                                  <p:childTnLst>
                                    <p:set>
                                      <p:cBhvr>
                                        <p:cTn id="65" dur="1" fill="hold">
                                          <p:stCondLst>
                                            <p:cond delay="0"/>
                                          </p:stCondLst>
                                        </p:cTn>
                                        <p:tgtEl>
                                          <p:spTgt spid="119"/>
                                        </p:tgtEl>
                                        <p:attrNameLst>
                                          <p:attrName>style.visibility</p:attrName>
                                        </p:attrNameLst>
                                      </p:cBhvr>
                                      <p:to>
                                        <p:strVal val="visible"/>
                                      </p:to>
                                    </p:set>
                                  </p:childTnLst>
                                </p:cTn>
                              </p:par>
                            </p:childTnLst>
                          </p:cTn>
                        </p:par>
                        <p:par>
                          <p:cTn id="66" fill="hold">
                            <p:stCondLst>
                              <p:cond delay="3500"/>
                            </p:stCondLst>
                            <p:childTnLst>
                              <p:par>
                                <p:cTn id="67" presetID="0" presetClass="path" presetSubtype="0" accel="50000" decel="50000" fill="hold" grpId="1" nodeType="afterEffect">
                                  <p:stCondLst>
                                    <p:cond delay="0"/>
                                  </p:stCondLst>
                                  <p:childTnLst>
                                    <p:animMotion origin="layout" path="M -0.00087 -0.00402 L 0.0651 0.14907 " pathEditMode="relative" ptsTypes="AA">
                                      <p:cBhvr>
                                        <p:cTn id="68" dur="2000" fill="hold"/>
                                        <p:tgtEl>
                                          <p:spTgt spid="119"/>
                                        </p:tgtEl>
                                        <p:attrNameLst>
                                          <p:attrName>ppt_x</p:attrName>
                                          <p:attrName>ppt_y</p:attrName>
                                        </p:attrNameLst>
                                      </p:cBhvr>
                                    </p:animMotion>
                                  </p:childTnLst>
                                </p:cTn>
                              </p:par>
                            </p:childTnLst>
                          </p:cTn>
                        </p:par>
                        <p:par>
                          <p:cTn id="69" fill="hold">
                            <p:stCondLst>
                              <p:cond delay="5500"/>
                            </p:stCondLst>
                            <p:childTnLst>
                              <p:par>
                                <p:cTn id="70" presetID="1" presetClass="entr" presetSubtype="0" fill="hold" grpId="0" nodeType="afterEffect">
                                  <p:stCondLst>
                                    <p:cond delay="0"/>
                                  </p:stCondLst>
                                  <p:childTnLst>
                                    <p:set>
                                      <p:cBhvr>
                                        <p:cTn id="71" dur="1" fill="hold">
                                          <p:stCondLst>
                                            <p:cond delay="0"/>
                                          </p:stCondLst>
                                        </p:cTn>
                                        <p:tgtEl>
                                          <p:spTgt spid="103"/>
                                        </p:tgtEl>
                                        <p:attrNameLst>
                                          <p:attrName>style.visibility</p:attrName>
                                        </p:attrNameLst>
                                      </p:cBhvr>
                                      <p:to>
                                        <p:strVal val="visible"/>
                                      </p:to>
                                    </p:set>
                                  </p:childTnLst>
                                </p:cTn>
                              </p:par>
                            </p:childTnLst>
                          </p:cTn>
                        </p:par>
                        <p:par>
                          <p:cTn id="72" fill="hold">
                            <p:stCondLst>
                              <p:cond delay="5500"/>
                            </p:stCondLst>
                            <p:childTnLst>
                              <p:par>
                                <p:cTn id="73" presetID="53" presetClass="entr" presetSubtype="16" fill="hold" grpId="1" nodeType="afterEffect">
                                  <p:stCondLst>
                                    <p:cond delay="0"/>
                                  </p:stCondLst>
                                  <p:childTnLst>
                                    <p:set>
                                      <p:cBhvr>
                                        <p:cTn id="74" dur="1" fill="hold">
                                          <p:stCondLst>
                                            <p:cond delay="0"/>
                                          </p:stCondLst>
                                        </p:cTn>
                                        <p:tgtEl>
                                          <p:spTgt spid="103"/>
                                        </p:tgtEl>
                                        <p:attrNameLst>
                                          <p:attrName>style.visibility</p:attrName>
                                        </p:attrNameLst>
                                      </p:cBhvr>
                                      <p:to>
                                        <p:strVal val="visible"/>
                                      </p:to>
                                    </p:set>
                                    <p:anim calcmode="lin" valueType="num">
                                      <p:cBhvr>
                                        <p:cTn id="75" dur="500" fill="hold"/>
                                        <p:tgtEl>
                                          <p:spTgt spid="103"/>
                                        </p:tgtEl>
                                        <p:attrNameLst>
                                          <p:attrName>ppt_w</p:attrName>
                                        </p:attrNameLst>
                                      </p:cBhvr>
                                      <p:tavLst>
                                        <p:tav tm="0">
                                          <p:val>
                                            <p:fltVal val="0"/>
                                          </p:val>
                                        </p:tav>
                                        <p:tav tm="100000">
                                          <p:val>
                                            <p:strVal val="#ppt_w"/>
                                          </p:val>
                                        </p:tav>
                                      </p:tavLst>
                                    </p:anim>
                                    <p:anim calcmode="lin" valueType="num">
                                      <p:cBhvr>
                                        <p:cTn id="76" dur="500" fill="hold"/>
                                        <p:tgtEl>
                                          <p:spTgt spid="103"/>
                                        </p:tgtEl>
                                        <p:attrNameLst>
                                          <p:attrName>ppt_h</p:attrName>
                                        </p:attrNameLst>
                                      </p:cBhvr>
                                      <p:tavLst>
                                        <p:tav tm="0">
                                          <p:val>
                                            <p:fltVal val="0"/>
                                          </p:val>
                                        </p:tav>
                                        <p:tav tm="100000">
                                          <p:val>
                                            <p:strVal val="#ppt_h"/>
                                          </p:val>
                                        </p:tav>
                                      </p:tavLst>
                                    </p:anim>
                                    <p:animEffect transition="in" filter="fade">
                                      <p:cBhvr>
                                        <p:cTn id="7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ldLvl="0" animBg="1"/>
      <p:bldP spid="103" grpId="1" bldLvl="0" animBg="1"/>
      <p:bldP spid="97" grpId="0" bldLvl="0" animBg="1"/>
      <p:bldP spid="97" grpId="1" bldLvl="0" animBg="1"/>
      <p:bldP spid="105" grpId="0" bldLvl="0" animBg="1"/>
      <p:bldP spid="105" grpId="1" bldLvl="0" animBg="1"/>
      <p:bldP spid="117" grpId="0" bldLvl="0" animBg="1"/>
      <p:bldP spid="117" grpId="1" bldLvl="0" animBg="1"/>
      <p:bldP spid="117" grpId="2" bldLvl="0" animBg="1"/>
      <p:bldP spid="104" grpId="0" bldLvl="0" animBg="1"/>
      <p:bldP spid="104" grpId="1" bldLvl="0" animBg="1"/>
      <p:bldP spid="104" grpId="2" bldLvl="0" animBg="1"/>
      <p:bldP spid="118" grpId="0" bldLvl="0" animBg="1"/>
      <p:bldP spid="118" grpId="1" bldLvl="0" animBg="1"/>
      <p:bldP spid="118" grpId="2" bldLvl="0" animBg="1"/>
      <p:bldP spid="102" grpId="0" bldLvl="0" animBg="1"/>
      <p:bldP spid="102" grpId="1" bldLvl="0" animBg="1"/>
      <p:bldP spid="102" grpId="2" bldLvl="0" animBg="1"/>
      <p:bldP spid="119" grpId="0" bldLvl="0" animBg="1"/>
      <p:bldP spid="119"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5"/>
          <p:cNvSpPr>
            <a:spLocks noChangeArrowheads="1"/>
          </p:cNvSpPr>
          <p:nvPr/>
        </p:nvSpPr>
        <p:spPr bwMode="auto">
          <a:xfrm>
            <a:off x="505071" y="1970532"/>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78851" name="Rectangle 6"/>
          <p:cNvSpPr>
            <a:spLocks noChangeArrowheads="1"/>
          </p:cNvSpPr>
          <p:nvPr/>
        </p:nvSpPr>
        <p:spPr bwMode="auto">
          <a:xfrm>
            <a:off x="4100354" y="1946720"/>
            <a:ext cx="94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路由器</a:t>
            </a:r>
            <a:endParaRPr lang="zh-CN" altLang="en-US" sz="2000" b="1">
              <a:solidFill>
                <a:prstClr val="white"/>
              </a:solidFill>
              <a:ea typeface="微软雅黑" panose="020B0503020204020204" charset="-122"/>
            </a:endParaRPr>
          </a:p>
        </p:txBody>
      </p:sp>
      <p:sp>
        <p:nvSpPr>
          <p:cNvPr id="78852" name="Rectangle 68"/>
          <p:cNvSpPr>
            <a:spLocks noChangeArrowheads="1"/>
          </p:cNvSpPr>
          <p:nvPr/>
        </p:nvSpPr>
        <p:spPr bwMode="auto">
          <a:xfrm>
            <a:off x="505071" y="2421382"/>
            <a:ext cx="7770567"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在路由器中的输入和输出端口之间没有直接连线。</a:t>
            </a:r>
            <a:endParaRPr lang="en-US" altLang="zh-CN"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路由器处理分组的过程是：</a:t>
            </a:r>
            <a:endParaRPr lang="zh-CN" altLang="en-US" sz="2000" b="1" dirty="0">
              <a:solidFill>
                <a:prstClr val="black"/>
              </a:solidFill>
              <a:latin typeface="微软雅黑" panose="020B0503020204020204" charset="-122"/>
              <a:ea typeface="微软雅黑" panose="020B0503020204020204" charset="-122"/>
            </a:endParaRPr>
          </a:p>
          <a:p>
            <a:pPr marL="630555" lvl="1" indent="-342900">
              <a:lnSpc>
                <a:spcPts val="3300"/>
              </a:lnSpc>
              <a:buClr>
                <a:srgbClr val="7030A0"/>
              </a:buClr>
              <a:buFont typeface="Calibri" panose="020F0502020204030204" charset="0"/>
              <a:buAutoNum type="arabicPeriod"/>
            </a:pPr>
            <a:r>
              <a:rPr lang="zh-CN" altLang="en-US" sz="2000" b="1" dirty="0">
                <a:solidFill>
                  <a:prstClr val="black"/>
                </a:solidFill>
                <a:latin typeface="微软雅黑" panose="020B0503020204020204" charset="-122"/>
                <a:ea typeface="微软雅黑" panose="020B0503020204020204" charset="-122"/>
              </a:rPr>
              <a:t>把收到的分组先</a:t>
            </a:r>
            <a:r>
              <a:rPr lang="zh-CN" altLang="en-US" sz="2000" b="1" dirty="0">
                <a:solidFill>
                  <a:srgbClr val="0000FF"/>
                </a:solidFill>
                <a:latin typeface="微软雅黑" panose="020B0503020204020204" charset="-122"/>
                <a:ea typeface="微软雅黑" panose="020B0503020204020204" charset="-122"/>
              </a:rPr>
              <a:t>放入缓存（暂时存储）</a:t>
            </a:r>
            <a:r>
              <a:rPr lang="zh-CN" altLang="en-US" sz="2000" b="1" dirty="0">
                <a:solidFill>
                  <a:prstClr val="black"/>
                </a:solidFill>
                <a:latin typeface="微软雅黑" panose="020B0503020204020204" charset="-122"/>
                <a:ea typeface="微软雅黑" panose="020B0503020204020204" charset="-122"/>
              </a:rPr>
              <a:t>；</a:t>
            </a:r>
            <a:endParaRPr lang="zh-CN" altLang="en-US" sz="2000" b="1" dirty="0">
              <a:solidFill>
                <a:prstClr val="black"/>
              </a:solidFill>
              <a:latin typeface="微软雅黑" panose="020B0503020204020204" charset="-122"/>
              <a:ea typeface="微软雅黑" panose="020B0503020204020204" charset="-122"/>
            </a:endParaRPr>
          </a:p>
          <a:p>
            <a:pPr marL="630555" lvl="1" indent="-342900">
              <a:lnSpc>
                <a:spcPts val="3300"/>
              </a:lnSpc>
              <a:buClr>
                <a:srgbClr val="7030A0"/>
              </a:buClr>
              <a:buFont typeface="Calibri" panose="020F0502020204030204" charset="0"/>
              <a:buAutoNum type="arabicPeriod"/>
            </a:pPr>
            <a:r>
              <a:rPr lang="zh-CN" altLang="en-US" sz="2000" b="1" dirty="0">
                <a:solidFill>
                  <a:srgbClr val="0000FF"/>
                </a:solidFill>
                <a:latin typeface="微软雅黑" panose="020B0503020204020204" charset="-122"/>
                <a:ea typeface="微软雅黑" panose="020B0503020204020204" charset="-122"/>
              </a:rPr>
              <a:t>查找转发表</a:t>
            </a:r>
            <a:r>
              <a:rPr lang="zh-CN" altLang="en-US" sz="2000" b="1" dirty="0">
                <a:solidFill>
                  <a:prstClr val="black"/>
                </a:solidFill>
                <a:latin typeface="微软雅黑" panose="020B0503020204020204" charset="-122"/>
                <a:ea typeface="微软雅黑" panose="020B0503020204020204" charset="-122"/>
              </a:rPr>
              <a:t>，找出到某个目的地址应从哪个端口转发；</a:t>
            </a:r>
            <a:endParaRPr lang="zh-CN" altLang="en-US" sz="2000" b="1" dirty="0">
              <a:solidFill>
                <a:prstClr val="black"/>
              </a:solidFill>
              <a:latin typeface="微软雅黑" panose="020B0503020204020204" charset="-122"/>
              <a:ea typeface="微软雅黑" panose="020B0503020204020204" charset="-122"/>
            </a:endParaRPr>
          </a:p>
          <a:p>
            <a:pPr marL="630555" lvl="1" indent="-342900">
              <a:lnSpc>
                <a:spcPts val="3300"/>
              </a:lnSpc>
              <a:buClr>
                <a:srgbClr val="7030A0"/>
              </a:buClr>
              <a:buFont typeface="Calibri" panose="020F0502020204030204" charset="0"/>
              <a:buAutoNum type="arabicPeriod"/>
            </a:pPr>
            <a:r>
              <a:rPr lang="zh-CN" altLang="en-US" sz="2000" b="1" dirty="0">
                <a:solidFill>
                  <a:prstClr val="black"/>
                </a:solidFill>
                <a:latin typeface="微软雅黑" panose="020B0503020204020204" charset="-122"/>
                <a:ea typeface="微软雅黑" panose="020B0503020204020204" charset="-122"/>
              </a:rPr>
              <a:t>把分组送到适当的端口</a:t>
            </a:r>
            <a:r>
              <a:rPr lang="zh-CN" altLang="en-US" sz="2000" b="1" dirty="0">
                <a:solidFill>
                  <a:srgbClr val="0000FF"/>
                </a:solidFill>
                <a:latin typeface="微软雅黑" panose="020B0503020204020204" charset="-122"/>
                <a:ea typeface="微软雅黑" panose="020B0503020204020204" charset="-122"/>
              </a:rPr>
              <a:t>转发</a:t>
            </a:r>
            <a:r>
              <a:rPr lang="zh-CN" altLang="en-US" sz="2000" b="1" dirty="0">
                <a:solidFill>
                  <a:prstClr val="black"/>
                </a:solidFill>
                <a:latin typeface="微软雅黑" panose="020B0503020204020204" charset="-122"/>
                <a:ea typeface="微软雅黑" panose="020B0503020204020204" charset="-122"/>
              </a:rPr>
              <a:t>出去。</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5"/>
          <p:cNvSpPr>
            <a:spLocks noChangeArrowheads="1"/>
          </p:cNvSpPr>
          <p:nvPr/>
        </p:nvSpPr>
        <p:spPr bwMode="auto">
          <a:xfrm>
            <a:off x="505071" y="2418080"/>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79875" name="Rectangle 6"/>
          <p:cNvSpPr>
            <a:spLocks noChangeArrowheads="1"/>
          </p:cNvSpPr>
          <p:nvPr/>
        </p:nvSpPr>
        <p:spPr bwMode="auto">
          <a:xfrm>
            <a:off x="3084354" y="2394268"/>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prstClr val="white"/>
                </a:solidFill>
                <a:ea typeface="微软雅黑" panose="020B0503020204020204" charset="-122"/>
              </a:rPr>
              <a:t>主机和路由器的作用不同</a:t>
            </a:r>
            <a:endParaRPr lang="zh-CN" altLang="en-US" sz="2000" b="1" dirty="0">
              <a:solidFill>
                <a:prstClr val="white"/>
              </a:solidFill>
              <a:ea typeface="微软雅黑" panose="020B0503020204020204" charset="-122"/>
            </a:endParaRPr>
          </a:p>
        </p:txBody>
      </p:sp>
      <p:sp>
        <p:nvSpPr>
          <p:cNvPr id="79876" name="Rectangle 68"/>
          <p:cNvSpPr>
            <a:spLocks noChangeArrowheads="1"/>
          </p:cNvSpPr>
          <p:nvPr/>
        </p:nvSpPr>
        <p:spPr bwMode="auto">
          <a:xfrm>
            <a:off x="505071" y="2868930"/>
            <a:ext cx="8133857"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主机是</a:t>
            </a:r>
            <a:r>
              <a:rPr lang="zh-CN" altLang="en-US" sz="2000" b="1" dirty="0">
                <a:solidFill>
                  <a:srgbClr val="0000FF"/>
                </a:solidFill>
                <a:latin typeface="微软雅黑" panose="020B0503020204020204" charset="-122"/>
                <a:ea typeface="微软雅黑" panose="020B0503020204020204" charset="-122"/>
              </a:rPr>
              <a:t>为用户进行信息处理</a:t>
            </a:r>
            <a:r>
              <a:rPr lang="zh-CN" altLang="en-US" sz="2000" b="1" dirty="0">
                <a:solidFill>
                  <a:prstClr val="black"/>
                </a:solidFill>
                <a:latin typeface="微软雅黑" panose="020B0503020204020204" charset="-122"/>
                <a:ea typeface="微软雅黑" panose="020B0503020204020204" charset="-122"/>
              </a:rPr>
              <a:t>的，并向网络发送分组，从网络接收分组。</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路由器对分组进行</a:t>
            </a:r>
            <a:r>
              <a:rPr lang="zh-CN" altLang="en-US" sz="2000" b="1" dirty="0">
                <a:solidFill>
                  <a:srgbClr val="0000FF"/>
                </a:solidFill>
                <a:latin typeface="微软雅黑" panose="020B0503020204020204" charset="-122"/>
                <a:ea typeface="微软雅黑" panose="020B0503020204020204" charset="-122"/>
              </a:rPr>
              <a:t>存储转发</a:t>
            </a:r>
            <a:r>
              <a:rPr lang="zh-CN" altLang="en-US" sz="2000" b="1" dirty="0">
                <a:solidFill>
                  <a:prstClr val="black"/>
                </a:solidFill>
                <a:latin typeface="微软雅黑" panose="020B0503020204020204" charset="-122"/>
                <a:ea typeface="微软雅黑" panose="020B0503020204020204" charset="-122"/>
              </a:rPr>
              <a:t>，最后把分组交付目的主机。</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545145" y="2377186"/>
            <a:ext cx="8053712"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auto">
              <a:lnSpc>
                <a:spcPts val="3300"/>
              </a:lnSpc>
              <a:spcBef>
                <a:spcPts val="0"/>
              </a:spcBef>
              <a:spcAft>
                <a:spcPts val="0"/>
              </a:spcAft>
              <a:defRPr/>
            </a:pPr>
            <a:r>
              <a:rPr lang="zh-CN" altLang="en-US" sz="2000" b="1" dirty="0">
                <a:latin typeface="微软雅黑" panose="020B0503020204020204" charset="-122"/>
                <a:ea typeface="微软雅黑" panose="020B0503020204020204" charset="-122"/>
              </a:rPr>
              <a:t>从互联网的工作方式上看，可以划分为两大块：</a:t>
            </a:r>
            <a:endParaRPr lang="zh-CN" altLang="en-US" sz="2000" b="1" dirty="0">
              <a:latin typeface="微软雅黑" panose="020B0503020204020204" charset="-122"/>
              <a:ea typeface="微软雅黑" panose="020B0503020204020204" charset="-122"/>
            </a:endParaRPr>
          </a:p>
          <a:p>
            <a:pPr marL="268605" indent="-268605" fontAlgn="auto">
              <a:lnSpc>
                <a:spcPts val="3300"/>
              </a:lnSpc>
              <a:spcBef>
                <a:spcPts val="0"/>
              </a:spcBef>
              <a:spcAft>
                <a:spcPts val="0"/>
              </a:spcAft>
              <a:buClr>
                <a:srgbClr val="0070C0"/>
              </a:buClr>
              <a:buFont typeface="Wingdings" panose="05000000000000000000" pitchFamily="2" charset="2"/>
              <a:buChar char="l"/>
              <a:defRPr/>
            </a:pPr>
            <a:r>
              <a:rPr lang="zh-CN" altLang="en-US" sz="2000" b="1" dirty="0">
                <a:solidFill>
                  <a:srgbClr val="0000FF"/>
                </a:solidFill>
                <a:latin typeface="微软雅黑" panose="020B0503020204020204" charset="-122"/>
                <a:ea typeface="微软雅黑" panose="020B0503020204020204" charset="-122"/>
              </a:rPr>
              <a:t>边缘部分： </a:t>
            </a:r>
            <a:r>
              <a:rPr lang="zh-CN" altLang="en-US" sz="2000" b="1" dirty="0">
                <a:latin typeface="微软雅黑" panose="020B0503020204020204" charset="-122"/>
                <a:ea typeface="微软雅黑" panose="020B0503020204020204" charset="-122"/>
              </a:rPr>
              <a:t>由所有连接在互联网上的主机组成。这部分是用户直接使用的，用来进行通信（传送数据、音频或视频）和资源共享。</a:t>
            </a:r>
            <a:endParaRPr lang="zh-CN" altLang="en-US" sz="2000" b="1" dirty="0">
              <a:latin typeface="微软雅黑" panose="020B0503020204020204" charset="-122"/>
              <a:ea typeface="微软雅黑" panose="020B0503020204020204" charset="-122"/>
            </a:endParaRPr>
          </a:p>
          <a:p>
            <a:pPr marL="268605" indent="-268605" fontAlgn="auto">
              <a:lnSpc>
                <a:spcPts val="3300"/>
              </a:lnSpc>
              <a:spcBef>
                <a:spcPts val="0"/>
              </a:spcBef>
              <a:spcAft>
                <a:spcPts val="0"/>
              </a:spcAft>
              <a:buClr>
                <a:srgbClr val="0070C0"/>
              </a:buClr>
              <a:buFont typeface="Wingdings" panose="05000000000000000000" pitchFamily="2" charset="2"/>
              <a:buChar char="l"/>
              <a:defRPr/>
            </a:pPr>
            <a:r>
              <a:rPr lang="zh-CN" altLang="en-US" sz="2000" b="1" dirty="0">
                <a:solidFill>
                  <a:srgbClr val="0000FF"/>
                </a:solidFill>
                <a:latin typeface="微软雅黑" panose="020B0503020204020204" charset="-122"/>
                <a:ea typeface="微软雅黑" panose="020B0503020204020204" charset="-122"/>
              </a:rPr>
              <a:t>核心部分：</a:t>
            </a:r>
            <a:r>
              <a:rPr lang="zh-CN" altLang="en-US" sz="2000" b="1" dirty="0">
                <a:latin typeface="微软雅黑" panose="020B0503020204020204" charset="-122"/>
                <a:ea typeface="微软雅黑" panose="020B0503020204020204" charset="-122"/>
              </a:rPr>
              <a:t>由大量网络和连接这些网络的路由器组成。这部分是为边缘部分提供服务的（提供连通性和交换）。</a:t>
            </a:r>
            <a:endParaRPr lang="zh-CN" altLang="en-US" sz="2000" b="1" dirty="0">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545145" y="194804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latin typeface="宋体" panose="02010600030101010101" pitchFamily="2" charset="-122"/>
            </a:endParaRPr>
          </a:p>
        </p:txBody>
      </p:sp>
      <p:sp>
        <p:nvSpPr>
          <p:cNvPr id="4" name="Rectangle 6"/>
          <p:cNvSpPr>
            <a:spLocks noChangeArrowheads="1"/>
          </p:cNvSpPr>
          <p:nvPr/>
        </p:nvSpPr>
        <p:spPr bwMode="auto">
          <a:xfrm>
            <a:off x="3337878" y="1905774"/>
            <a:ext cx="24682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fr-FR" sz="2400" b="1" dirty="0" smtClean="0">
                <a:solidFill>
                  <a:srgbClr val="FFFF00"/>
                </a:solidFill>
                <a:latin typeface="微软雅黑" panose="020B0503020204020204" charset="-122"/>
                <a:ea typeface="微软雅黑" panose="020B0503020204020204" charset="-122"/>
              </a:rPr>
              <a:t>1</a:t>
            </a:r>
            <a:r>
              <a:rPr lang="fr-FR" altLang="zh-CN" sz="2400" b="1" dirty="0" smtClean="0">
                <a:solidFill>
                  <a:srgbClr val="FFFF00"/>
                </a:solidFill>
                <a:latin typeface="微软雅黑" panose="020B0503020204020204" charset="-122"/>
                <a:ea typeface="微软雅黑" panose="020B0503020204020204" charset="-122"/>
              </a:rPr>
              <a:t>.  </a:t>
            </a:r>
            <a:r>
              <a:rPr lang="zh-CN" altLang="en-US" sz="2400" b="1" dirty="0" smtClean="0">
                <a:solidFill>
                  <a:schemeClr val="bg1"/>
                </a:solidFill>
                <a:latin typeface="微软雅黑" panose="020B0503020204020204" charset="-122"/>
                <a:ea typeface="微软雅黑" panose="020B0503020204020204" charset="-122"/>
              </a:rPr>
              <a:t>互联网</a:t>
            </a:r>
            <a:r>
              <a:rPr lang="zh-CN" altLang="en-US" sz="2400" b="1" dirty="0">
                <a:solidFill>
                  <a:schemeClr val="bg1"/>
                </a:solidFill>
                <a:latin typeface="微软雅黑" panose="020B0503020204020204" charset="-122"/>
                <a:ea typeface="微软雅黑" panose="020B0503020204020204" charset="-122"/>
              </a:rPr>
              <a:t>的组成</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5"/>
          <p:cNvSpPr>
            <a:spLocks noChangeArrowheads="1"/>
          </p:cNvSpPr>
          <p:nvPr/>
        </p:nvSpPr>
        <p:spPr bwMode="auto">
          <a:xfrm>
            <a:off x="505865" y="1674940"/>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80899" name="Rectangle 6"/>
          <p:cNvSpPr>
            <a:spLocks noChangeArrowheads="1"/>
          </p:cNvSpPr>
          <p:nvPr/>
        </p:nvSpPr>
        <p:spPr bwMode="auto">
          <a:xfrm>
            <a:off x="3593148" y="1651127"/>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分组交换的优点</a:t>
            </a:r>
            <a:endParaRPr lang="zh-CN" altLang="en-US" sz="2000" b="1">
              <a:solidFill>
                <a:schemeClr val="bg1"/>
              </a:solidFill>
              <a:ea typeface="微软雅黑" panose="020B0503020204020204" charset="-122"/>
            </a:endParaRPr>
          </a:p>
        </p:txBody>
      </p:sp>
      <p:graphicFrame>
        <p:nvGraphicFramePr>
          <p:cNvPr id="5" name="内容占位符 2"/>
          <p:cNvGraphicFramePr/>
          <p:nvPr/>
        </p:nvGraphicFramePr>
        <p:xfrm>
          <a:off x="505865" y="2133727"/>
          <a:ext cx="8133715" cy="2936240"/>
        </p:xfrm>
        <a:graphic>
          <a:graphicData uri="http://schemas.openxmlformats.org/drawingml/2006/table">
            <a:tbl>
              <a:tblPr firstRow="1" firstCol="1" bandRow="1" bandCol="1">
                <a:tableStyleId>{93296810-A885-4BE3-A3E7-6D5BEEA58F35}</a:tableStyleId>
              </a:tblPr>
              <a:tblGrid>
                <a:gridCol w="1017270"/>
                <a:gridCol w="7116445"/>
              </a:tblGrid>
              <a:tr h="473075">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优点</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107997" marR="107997" marT="72025" marB="72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所采用的手段</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505460">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高效</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在分组传输的过程中</a:t>
                      </a:r>
                      <a:r>
                        <a:rPr kumimoji="0" lang="zh-CN" sz="1800" b="1" u="none" strike="noStrike" kern="1200" cap="none" normalizeH="0" baseline="0" dirty="0">
                          <a:ln>
                            <a:noFill/>
                          </a:ln>
                          <a:solidFill>
                            <a:srgbClr val="CC00CC"/>
                          </a:solidFill>
                          <a:effectLst/>
                          <a:latin typeface="微软雅黑" panose="020B0503020204020204" charset="-122"/>
                          <a:ea typeface="微软雅黑" panose="020B0503020204020204" charset="-122"/>
                        </a:rPr>
                        <a:t>动态分配</a:t>
                      </a: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传输带宽，对通信链路是逐段</a:t>
                      </a:r>
                      <a:r>
                        <a:rPr kumimoji="0" lang="zh-CN"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占用</a:t>
                      </a:r>
                      <a:r>
                        <a:rPr kumimoji="0" lang="zh-CN" altLang="en-US"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a:t>
                      </a:r>
                      <a:endParaRPr kumimoji="0" lang="zh-CN" sz="1800" b="1" i="0" u="none" strike="noStrike" kern="1200" cap="none" normalizeH="0" baseline="0" dirty="0">
                        <a:ln>
                          <a:noFill/>
                        </a:ln>
                        <a:solidFill>
                          <a:srgbClr val="0000FF"/>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305">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灵活</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为每一个分组</a:t>
                      </a:r>
                      <a:r>
                        <a:rPr kumimoji="0" lang="zh-CN" sz="1800" b="1" u="none" strike="noStrike" kern="1200" cap="none" normalizeH="0" baseline="0" dirty="0">
                          <a:ln>
                            <a:noFill/>
                          </a:ln>
                          <a:solidFill>
                            <a:srgbClr val="CC00CC"/>
                          </a:solidFill>
                          <a:effectLst/>
                          <a:latin typeface="微软雅黑" panose="020B0503020204020204" charset="-122"/>
                          <a:ea typeface="微软雅黑" panose="020B0503020204020204" charset="-122"/>
                          <a:cs typeface="+mn-cs"/>
                        </a:rPr>
                        <a:t>独立</a:t>
                      </a: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地选择最合适的转发</a:t>
                      </a:r>
                      <a:r>
                        <a:rPr kumimoji="0" lang="zh-CN"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路由</a:t>
                      </a:r>
                      <a:r>
                        <a:rPr kumimoji="0" lang="zh-CN" altLang="en-US"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a:t>
                      </a:r>
                      <a:endParaRPr kumimoji="0" lang="zh-CN" sz="1800" b="1" i="0" u="none" strike="noStrike" kern="1200" cap="none" normalizeH="0" baseline="0" dirty="0">
                        <a:ln>
                          <a:noFill/>
                        </a:ln>
                        <a:solidFill>
                          <a:srgbClr val="0000FF"/>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5460">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迅速</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以分组作为传送单位，可以</a:t>
                      </a:r>
                      <a:r>
                        <a:rPr kumimoji="0" lang="zh-CN" sz="1800" b="1" u="none" strike="noStrike" kern="1200" cap="none" normalizeH="0" baseline="0" dirty="0">
                          <a:ln>
                            <a:noFill/>
                          </a:ln>
                          <a:solidFill>
                            <a:srgbClr val="CC00CC"/>
                          </a:solidFill>
                          <a:effectLst/>
                          <a:latin typeface="微软雅黑" panose="020B0503020204020204" charset="-122"/>
                          <a:ea typeface="微软雅黑" panose="020B0503020204020204" charset="-122"/>
                          <a:cs typeface="+mn-cs"/>
                        </a:rPr>
                        <a:t>不先建立连接</a:t>
                      </a: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就能向其他主机发送</a:t>
                      </a:r>
                      <a:r>
                        <a:rPr kumimoji="0" lang="zh-CN"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分组</a:t>
                      </a:r>
                      <a:r>
                        <a:rPr kumimoji="0" lang="zh-CN" altLang="en-US"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a:t>
                      </a:r>
                      <a:endParaRPr kumimoji="0" lang="zh-CN" sz="1800" b="1" i="0" u="none" strike="noStrike" kern="1200" cap="none" normalizeH="0" baseline="0" dirty="0">
                        <a:ln>
                          <a:noFill/>
                        </a:ln>
                        <a:solidFill>
                          <a:srgbClr val="0000FF"/>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6940">
                <a:tc>
                  <a:txBody>
                    <a:bodyPr/>
                    <a:lstStyle/>
                    <a:p>
                      <a:pPr marL="0" marR="0" lvl="0" indent="0" algn="ctr" defTabSz="914400" rtl="0" eaLnBrk="0" fontAlgn="base" latinLnBrk="0" hangingPunct="0">
                        <a:lnSpc>
                          <a:spcPct val="90000"/>
                        </a:lnSpc>
                        <a:spcBef>
                          <a:spcPct val="0"/>
                        </a:spcBef>
                        <a:spcAft>
                          <a:spcPct val="0"/>
                        </a:spcAft>
                        <a:buClrTx/>
                        <a:buSzTx/>
                        <a:buFontTx/>
                        <a:buNone/>
                      </a:pPr>
                      <a:r>
                        <a:rPr kumimoji="0" lang="zh-CN" sz="1800" b="1" u="none" strike="noStrike" kern="1200" cap="none" normalizeH="0" baseline="0" dirty="0">
                          <a:ln>
                            <a:noFill/>
                          </a:ln>
                          <a:solidFill>
                            <a:schemeClr val="tx1"/>
                          </a:solidFill>
                          <a:effectLst/>
                          <a:latin typeface="微软雅黑" panose="020B0503020204020204" charset="-122"/>
                          <a:ea typeface="微软雅黑" panose="020B0503020204020204" charset="-122"/>
                        </a:rPr>
                        <a:t>可靠</a:t>
                      </a:r>
                      <a:endParaRPr kumimoji="0" lang="zh-CN" sz="1800" b="1"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F3CD"/>
                    </a:solidFill>
                  </a:tcPr>
                </a:tc>
                <a:tc>
                  <a:txBody>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sz="1800" b="1" u="none" strike="noStrike" kern="1200" cap="none" normalizeH="0" baseline="0" dirty="0">
                          <a:ln>
                            <a:noFill/>
                          </a:ln>
                          <a:solidFill>
                            <a:srgbClr val="0000FF"/>
                          </a:solidFill>
                          <a:effectLst/>
                          <a:latin typeface="微软雅黑" panose="020B0503020204020204" charset="-122"/>
                          <a:ea typeface="微软雅黑" panose="020B0503020204020204" charset="-122"/>
                        </a:rPr>
                        <a:t>保证可靠性的网络协议；分布式多路由的分组交换网，使网络有很好的</a:t>
                      </a:r>
                      <a:r>
                        <a:rPr kumimoji="0" lang="zh-CN"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生存性</a:t>
                      </a:r>
                      <a:r>
                        <a:rPr kumimoji="0" lang="zh-CN" altLang="en-US" sz="1800" b="1" u="none" strike="noStrike" kern="1200" cap="none" normalizeH="0" baseline="0" dirty="0" smtClean="0">
                          <a:ln>
                            <a:noFill/>
                          </a:ln>
                          <a:solidFill>
                            <a:srgbClr val="0000FF"/>
                          </a:solidFill>
                          <a:effectLst/>
                          <a:latin typeface="微软雅黑" panose="020B0503020204020204" charset="-122"/>
                          <a:ea typeface="微软雅黑" panose="020B0503020204020204" charset="-122"/>
                        </a:rPr>
                        <a:t>。</a:t>
                      </a:r>
                      <a:endParaRPr kumimoji="0" lang="zh-CN" sz="1800" b="1" i="0" u="none" strike="noStrike" kern="1200" cap="none" normalizeH="0" baseline="0" dirty="0">
                        <a:ln>
                          <a:noFill/>
                        </a:ln>
                        <a:solidFill>
                          <a:srgbClr val="0000FF"/>
                        </a:solidFill>
                        <a:effectLst/>
                        <a:latin typeface="微软雅黑" panose="020B0503020204020204" charset="-122"/>
                        <a:ea typeface="微软雅黑" panose="020B0503020204020204" charset="-122"/>
                        <a:cs typeface="+mn-cs"/>
                      </a:endParaRPr>
                    </a:p>
                  </a:txBody>
                  <a:tcPr marL="89998" marR="89998" marT="46816" marB="468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5"/>
          <p:cNvSpPr>
            <a:spLocks noChangeArrowheads="1"/>
          </p:cNvSpPr>
          <p:nvPr/>
        </p:nvSpPr>
        <p:spPr bwMode="auto">
          <a:xfrm>
            <a:off x="505071" y="2372360"/>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81923" name="Rectangle 6"/>
          <p:cNvSpPr>
            <a:spLocks noChangeArrowheads="1"/>
          </p:cNvSpPr>
          <p:nvPr/>
        </p:nvSpPr>
        <p:spPr bwMode="auto">
          <a:xfrm>
            <a:off x="3338354" y="2348548"/>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分组交换带来的问题</a:t>
            </a:r>
            <a:endParaRPr lang="zh-CN" altLang="en-US" sz="2000" b="1">
              <a:solidFill>
                <a:prstClr val="white"/>
              </a:solidFill>
              <a:ea typeface="微软雅黑" panose="020B0503020204020204" charset="-122"/>
            </a:endParaRPr>
          </a:p>
        </p:txBody>
      </p:sp>
      <p:sp>
        <p:nvSpPr>
          <p:cNvPr id="81924" name="Rectangle 68"/>
          <p:cNvSpPr>
            <a:spLocks noChangeArrowheads="1"/>
          </p:cNvSpPr>
          <p:nvPr/>
        </p:nvSpPr>
        <p:spPr bwMode="auto">
          <a:xfrm>
            <a:off x="505071" y="2823210"/>
            <a:ext cx="8133857"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分组在各结点存储转发时需要</a:t>
            </a:r>
            <a:r>
              <a:rPr lang="zh-CN" altLang="en-US" sz="2000" b="1" dirty="0">
                <a:solidFill>
                  <a:srgbClr val="0000FF"/>
                </a:solidFill>
                <a:latin typeface="微软雅黑" panose="020B0503020204020204" charset="-122"/>
                <a:ea typeface="微软雅黑" panose="020B0503020204020204" charset="-122"/>
              </a:rPr>
              <a:t>排队</a:t>
            </a:r>
            <a:r>
              <a:rPr lang="zh-CN" altLang="en-US" sz="2000" b="1" dirty="0">
                <a:solidFill>
                  <a:prstClr val="black"/>
                </a:solidFill>
                <a:latin typeface="微软雅黑" panose="020B0503020204020204" charset="-122"/>
                <a:ea typeface="微软雅黑" panose="020B0503020204020204" charset="-122"/>
              </a:rPr>
              <a:t>，这就会造成一定的</a:t>
            </a:r>
            <a:r>
              <a:rPr lang="zh-CN" altLang="en-US" sz="2000" b="1" dirty="0">
                <a:solidFill>
                  <a:srgbClr val="0000FF"/>
                </a:solidFill>
                <a:latin typeface="微软雅黑" panose="020B0503020204020204" charset="-122"/>
                <a:ea typeface="微软雅黑" panose="020B0503020204020204" charset="-122"/>
              </a:rPr>
              <a:t>时延</a:t>
            </a:r>
            <a:r>
              <a:rPr lang="zh-CN" altLang="en-US" sz="2000" b="1" dirty="0">
                <a:solidFill>
                  <a:prstClr val="black"/>
                </a:solidFill>
                <a:latin typeface="微软雅黑" panose="020B0503020204020204" charset="-122"/>
                <a:ea typeface="微软雅黑" panose="020B0503020204020204" charset="-122"/>
              </a:rPr>
              <a:t>。 </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分组必须携带的首部（里面有必不可少的控制信息）也造成了一定的</a:t>
            </a:r>
            <a:r>
              <a:rPr lang="zh-CN" altLang="en-US" sz="2000" b="1" dirty="0">
                <a:solidFill>
                  <a:srgbClr val="0000FF"/>
                </a:solidFill>
                <a:latin typeface="微软雅黑" panose="020B0503020204020204" charset="-122"/>
                <a:ea typeface="微软雅黑" panose="020B0503020204020204" charset="-122"/>
              </a:rPr>
              <a:t>开销</a:t>
            </a:r>
            <a:r>
              <a:rPr lang="zh-CN" altLang="en-US" sz="2000" b="1" dirty="0">
                <a:solidFill>
                  <a:prstClr val="black"/>
                </a:solidFill>
                <a:latin typeface="微软雅黑" panose="020B0503020204020204" charset="-122"/>
                <a:ea typeface="微软雅黑" panose="020B0503020204020204" charset="-122"/>
              </a:rPr>
              <a:t>。 </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5"/>
          <p:cNvSpPr>
            <a:spLocks noChangeArrowheads="1"/>
          </p:cNvSpPr>
          <p:nvPr/>
        </p:nvSpPr>
        <p:spPr bwMode="auto">
          <a:xfrm>
            <a:off x="505071" y="2281047"/>
            <a:ext cx="8133857"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prstClr val="black"/>
              </a:solidFill>
              <a:ea typeface="宋体" panose="02010600030101010101" pitchFamily="2" charset="-122"/>
            </a:endParaRPr>
          </a:p>
        </p:txBody>
      </p:sp>
      <p:sp>
        <p:nvSpPr>
          <p:cNvPr id="82947" name="Rectangle 6"/>
          <p:cNvSpPr>
            <a:spLocks noChangeArrowheads="1"/>
          </p:cNvSpPr>
          <p:nvPr/>
        </p:nvSpPr>
        <p:spPr bwMode="auto">
          <a:xfrm>
            <a:off x="2702561" y="2257235"/>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prstClr val="white"/>
                </a:solidFill>
                <a:ea typeface="微软雅黑" panose="020B0503020204020204" charset="-122"/>
              </a:rPr>
              <a:t>存储转发原理并非完全新的概念</a:t>
            </a:r>
            <a:endParaRPr lang="zh-CN" altLang="en-US" sz="2000" b="1">
              <a:solidFill>
                <a:prstClr val="white"/>
              </a:solidFill>
              <a:ea typeface="微软雅黑" panose="020B0503020204020204" charset="-122"/>
            </a:endParaRPr>
          </a:p>
        </p:txBody>
      </p:sp>
      <p:sp>
        <p:nvSpPr>
          <p:cNvPr id="82948" name="Rectangle 68"/>
          <p:cNvSpPr>
            <a:spLocks noChangeArrowheads="1"/>
          </p:cNvSpPr>
          <p:nvPr/>
        </p:nvSpPr>
        <p:spPr bwMode="auto">
          <a:xfrm>
            <a:off x="505071" y="2731897"/>
            <a:ext cx="8133857"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在 </a:t>
            </a:r>
            <a:r>
              <a:rPr lang="en-US" altLang="zh-CN" sz="2000" b="1" dirty="0">
                <a:solidFill>
                  <a:prstClr val="black"/>
                </a:solidFill>
                <a:latin typeface="微软雅黑" panose="020B0503020204020204" charset="-122"/>
                <a:ea typeface="微软雅黑" panose="020B0503020204020204" charset="-122"/>
              </a:rPr>
              <a:t>20 </a:t>
            </a:r>
            <a:r>
              <a:rPr lang="zh-CN" altLang="en-US" sz="2000" b="1" dirty="0">
                <a:solidFill>
                  <a:prstClr val="black"/>
                </a:solidFill>
                <a:latin typeface="微软雅黑" panose="020B0503020204020204" charset="-122"/>
                <a:ea typeface="微软雅黑" panose="020B0503020204020204" charset="-122"/>
              </a:rPr>
              <a:t>世纪 </a:t>
            </a:r>
            <a:r>
              <a:rPr lang="en-US" altLang="zh-CN" sz="2000" b="1" dirty="0">
                <a:solidFill>
                  <a:prstClr val="black"/>
                </a:solidFill>
                <a:latin typeface="微软雅黑" panose="020B0503020204020204" charset="-122"/>
                <a:ea typeface="微软雅黑" panose="020B0503020204020204" charset="-122"/>
              </a:rPr>
              <a:t>40 </a:t>
            </a:r>
            <a:r>
              <a:rPr lang="zh-CN" altLang="en-US" sz="2000" b="1" dirty="0">
                <a:solidFill>
                  <a:prstClr val="black"/>
                </a:solidFill>
                <a:latin typeface="微软雅黑" panose="020B0503020204020204" charset="-122"/>
                <a:ea typeface="微软雅黑" panose="020B0503020204020204" charset="-122"/>
              </a:rPr>
              <a:t>年代，电报通信也采用了基于存储转发原理的</a:t>
            </a:r>
            <a:r>
              <a:rPr lang="zh-CN" altLang="en-US" sz="2000" b="1" dirty="0">
                <a:solidFill>
                  <a:srgbClr val="0000FF"/>
                </a:solidFill>
                <a:latin typeface="微软雅黑" panose="020B0503020204020204" charset="-122"/>
                <a:ea typeface="微软雅黑" panose="020B0503020204020204" charset="-122"/>
              </a:rPr>
              <a:t>报文交换</a:t>
            </a:r>
            <a:r>
              <a:rPr lang="zh-CN" altLang="en-US" sz="2000" b="1" dirty="0">
                <a:solidFill>
                  <a:prstClr val="black"/>
                </a:solidFill>
                <a:latin typeface="微软雅黑" panose="020B0503020204020204" charset="-122"/>
                <a:ea typeface="微软雅黑" panose="020B0503020204020204" charset="-122"/>
              </a:rPr>
              <a:t> </a:t>
            </a:r>
            <a:r>
              <a:rPr lang="en-US" altLang="zh-CN" sz="2000" b="1" dirty="0">
                <a:solidFill>
                  <a:prstClr val="black"/>
                </a:solidFill>
                <a:latin typeface="微软雅黑" panose="020B0503020204020204" charset="-122"/>
                <a:ea typeface="微软雅黑" panose="020B0503020204020204" charset="-122"/>
              </a:rPr>
              <a:t>(message switching)</a:t>
            </a:r>
            <a:r>
              <a:rPr lang="zh-CN" altLang="en-US" sz="2000" b="1" dirty="0">
                <a:solidFill>
                  <a:prstClr val="black"/>
                </a:solidFill>
                <a:latin typeface="微软雅黑" panose="020B0503020204020204" charset="-122"/>
                <a:ea typeface="微软雅黑" panose="020B0503020204020204" charset="-122"/>
              </a:rPr>
              <a:t>。 </a:t>
            </a:r>
            <a:endParaRPr lang="zh-CN" altLang="en-US" sz="2000" b="1" dirty="0">
              <a:solidFill>
                <a:prstClr val="black"/>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报文交换的时延较长，从几分钟到几小时不等。现在报文交换已经很少有人使用了。 </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05070" y="1954530"/>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14" name="组合 213"/>
          <p:cNvGrpSpPr/>
          <p:nvPr/>
        </p:nvGrpSpPr>
        <p:grpSpPr bwMode="auto">
          <a:xfrm>
            <a:off x="5983288" y="2644775"/>
            <a:ext cx="960437" cy="327025"/>
            <a:chOff x="5671771" y="1787171"/>
            <a:chExt cx="960767" cy="327823"/>
          </a:xfrm>
        </p:grpSpPr>
        <p:grpSp>
          <p:nvGrpSpPr>
            <p:cNvPr id="84112" name="组合 145"/>
            <p:cNvGrpSpPr/>
            <p:nvPr/>
          </p:nvGrpSpPr>
          <p:grpSpPr bwMode="auto">
            <a:xfrm>
              <a:off x="5671771" y="1787171"/>
              <a:ext cx="960767" cy="327823"/>
              <a:chOff x="6127637" y="2338510"/>
              <a:chExt cx="1464113" cy="499569"/>
            </a:xfrm>
          </p:grpSpPr>
          <p:sp>
            <p:nvSpPr>
              <p:cNvPr id="84114" name="AutoShape 54"/>
              <p:cNvSpPr>
                <a:spLocks noChangeArrowheads="1"/>
              </p:cNvSpPr>
              <p:nvPr/>
            </p:nvSpPr>
            <p:spPr bwMode="auto">
              <a:xfrm rot="5400000">
                <a:off x="6347066" y="2302899"/>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115" name="Line 56"/>
              <p:cNvSpPr>
                <a:spLocks noChangeShapeType="1"/>
              </p:cNvSpPr>
              <p:nvPr/>
            </p:nvSpPr>
            <p:spPr bwMode="auto">
              <a:xfrm>
                <a:off x="6240474" y="2402266"/>
                <a:ext cx="454598"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6" name="Line 57"/>
              <p:cNvSpPr>
                <a:spLocks noChangeShapeType="1"/>
              </p:cNvSpPr>
              <p:nvPr/>
            </p:nvSpPr>
            <p:spPr bwMode="auto">
              <a:xfrm>
                <a:off x="6236717" y="2576824"/>
                <a:ext cx="453346" cy="7282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117" name="Group 136"/>
              <p:cNvGrpSpPr/>
              <p:nvPr/>
            </p:nvGrpSpPr>
            <p:grpSpPr bwMode="auto">
              <a:xfrm>
                <a:off x="6685061" y="2478552"/>
                <a:ext cx="458356" cy="248542"/>
                <a:chOff x="4652" y="2004"/>
                <a:chExt cx="366" cy="215"/>
              </a:xfrm>
            </p:grpSpPr>
            <p:sp>
              <p:nvSpPr>
                <p:cNvPr id="84126" name="AutoShape 14"/>
                <p:cNvSpPr>
                  <a:spLocks noChangeArrowheads="1"/>
                </p:cNvSpPr>
                <p:nvPr/>
              </p:nvSpPr>
              <p:spPr bwMode="auto">
                <a:xfrm rot="5400000">
                  <a:off x="4732" y="1934"/>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127"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8"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9"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grpSp>
            <p:nvGrpSpPr>
              <p:cNvPr id="84118" name="Group 140"/>
              <p:cNvGrpSpPr/>
              <p:nvPr/>
            </p:nvGrpSpPr>
            <p:grpSpPr bwMode="auto">
              <a:xfrm>
                <a:off x="7008161" y="2486651"/>
                <a:ext cx="583589" cy="351428"/>
                <a:chOff x="4910" y="2011"/>
                <a:chExt cx="466" cy="304"/>
              </a:xfrm>
            </p:grpSpPr>
            <p:sp>
              <p:nvSpPr>
                <p:cNvPr id="84121" name="AutoShape 29"/>
                <p:cNvSpPr>
                  <a:spLocks noChangeArrowheads="1"/>
                </p:cNvSpPr>
                <p:nvPr/>
              </p:nvSpPr>
              <p:spPr bwMode="auto">
                <a:xfrm rot="5400000">
                  <a:off x="5091" y="2000"/>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122" name="Text Box 30"/>
                <p:cNvSpPr txBox="1">
                  <a:spLocks noChangeArrowheads="1"/>
                </p:cNvSpPr>
                <p:nvPr/>
              </p:nvSpPr>
              <p:spPr bwMode="auto">
                <a:xfrm rot="626605">
                  <a:off x="4910" y="2011"/>
                  <a:ext cx="400"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P2</a:t>
                  </a:r>
                  <a:endParaRPr lang="en-US" altLang="zh-CN" sz="900" b="1">
                    <a:solidFill>
                      <a:schemeClr val="bg1"/>
                    </a:solidFill>
                    <a:latin typeface="微软雅黑" panose="020B0503020204020204" charset="-122"/>
                    <a:ea typeface="微软雅黑" panose="020B0503020204020204" charset="-122"/>
                  </a:endParaRPr>
                </a:p>
              </p:txBody>
            </p:sp>
            <p:sp>
              <p:nvSpPr>
                <p:cNvPr id="84123"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4"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25"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sp>
            <p:nvSpPr>
              <p:cNvPr id="84119" name="Text Box 55"/>
              <p:cNvSpPr txBox="1">
                <a:spLocks noChangeArrowheads="1"/>
              </p:cNvSpPr>
              <p:nvPr/>
            </p:nvSpPr>
            <p:spPr bwMode="auto">
              <a:xfrm rot="626605">
                <a:off x="6127637" y="2338510"/>
                <a:ext cx="500461" cy="35115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P4</a:t>
                </a:r>
                <a:endParaRPr lang="en-US" altLang="zh-CN" sz="900" b="1">
                  <a:solidFill>
                    <a:schemeClr val="bg1"/>
                  </a:solidFill>
                  <a:latin typeface="微软雅黑" panose="020B0503020204020204" charset="-122"/>
                  <a:ea typeface="微软雅黑" panose="020B0503020204020204" charset="-122"/>
                </a:endParaRPr>
              </a:p>
            </p:txBody>
          </p:sp>
          <p:sp>
            <p:nvSpPr>
              <p:cNvPr id="84120" name="AutoShape 58"/>
              <p:cNvSpPr>
                <a:spLocks noChangeArrowheads="1"/>
              </p:cNvSpPr>
              <p:nvPr/>
            </p:nvSpPr>
            <p:spPr bwMode="auto">
              <a:xfrm rot="746037">
                <a:off x="6493475" y="247740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sp>
          <p:nvSpPr>
            <p:cNvPr id="84113" name="Text Box 15"/>
            <p:cNvSpPr txBox="1">
              <a:spLocks noChangeArrowheads="1"/>
            </p:cNvSpPr>
            <p:nvPr/>
          </p:nvSpPr>
          <p:spPr bwMode="auto">
            <a:xfrm rot="626605">
              <a:off x="5968441" y="1836475"/>
              <a:ext cx="328408" cy="2304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P3</a:t>
              </a:r>
              <a:endParaRPr lang="en-US" altLang="zh-CN" sz="900" b="1">
                <a:solidFill>
                  <a:schemeClr val="bg1"/>
                </a:solidFill>
                <a:latin typeface="微软雅黑" panose="020B0503020204020204" charset="-122"/>
                <a:ea typeface="微软雅黑" panose="020B0503020204020204" charset="-122"/>
              </a:endParaRPr>
            </a:p>
          </p:txBody>
        </p:sp>
      </p:grpSp>
      <p:grpSp>
        <p:nvGrpSpPr>
          <p:cNvPr id="164" name="组合 163"/>
          <p:cNvGrpSpPr/>
          <p:nvPr/>
        </p:nvGrpSpPr>
        <p:grpSpPr bwMode="auto">
          <a:xfrm>
            <a:off x="6291263" y="2733881"/>
            <a:ext cx="660400" cy="619059"/>
            <a:chOff x="6589886" y="2475080"/>
            <a:chExt cx="1006880" cy="942147"/>
          </a:xfrm>
        </p:grpSpPr>
        <p:sp>
          <p:nvSpPr>
            <p:cNvPr id="84097" name="AutoShape 54"/>
            <p:cNvSpPr>
              <a:spLocks noChangeArrowheads="1"/>
            </p:cNvSpPr>
            <p:nvPr/>
          </p:nvSpPr>
          <p:spPr bwMode="auto">
            <a:xfrm rot="5400000">
              <a:off x="6779122" y="2560691"/>
              <a:ext cx="243919" cy="44958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nvGrpSpPr>
            <p:cNvPr id="84098" name="Group 141"/>
            <p:cNvGrpSpPr/>
            <p:nvPr/>
          </p:nvGrpSpPr>
          <p:grpSpPr bwMode="auto">
            <a:xfrm>
              <a:off x="7138410" y="2759463"/>
              <a:ext cx="458356" cy="247386"/>
              <a:chOff x="5014" y="2247"/>
              <a:chExt cx="366" cy="214"/>
            </a:xfrm>
          </p:grpSpPr>
          <p:sp>
            <p:nvSpPr>
              <p:cNvPr id="84108" name="AutoShape 34"/>
              <p:cNvSpPr>
                <a:spLocks noChangeArrowheads="1"/>
              </p:cNvSpPr>
              <p:nvPr/>
            </p:nvSpPr>
            <p:spPr bwMode="auto">
              <a:xfrm rot="5400000">
                <a:off x="5094" y="217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109"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0"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111"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sp>
          <p:nvSpPr>
            <p:cNvPr id="84099" name="Line 112"/>
            <p:cNvSpPr>
              <a:spLocks noChangeShapeType="1"/>
            </p:cNvSpPr>
            <p:nvPr/>
          </p:nvSpPr>
          <p:spPr bwMode="auto">
            <a:xfrm>
              <a:off x="6696956" y="2835856"/>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4100" name="Group 137"/>
            <p:cNvGrpSpPr/>
            <p:nvPr/>
          </p:nvGrpSpPr>
          <p:grpSpPr bwMode="auto">
            <a:xfrm>
              <a:off x="6589886" y="2475080"/>
              <a:ext cx="780207" cy="942147"/>
              <a:chOff x="4576" y="2001"/>
              <a:chExt cx="623" cy="815"/>
            </a:xfrm>
          </p:grpSpPr>
          <p:sp>
            <p:nvSpPr>
              <p:cNvPr id="84103" name="AutoShape 19"/>
              <p:cNvSpPr>
                <a:spLocks noChangeArrowheads="1"/>
              </p:cNvSpPr>
              <p:nvPr/>
            </p:nvSpPr>
            <p:spPr bwMode="auto">
              <a:xfrm rot="5400000">
                <a:off x="4631" y="2052"/>
                <a:ext cx="576"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charset="-122"/>
                  <a:ea typeface="微软雅黑" panose="020B0503020204020204" charset="-122"/>
                </a:endParaRPr>
              </a:p>
            </p:txBody>
          </p:sp>
          <p:sp>
            <p:nvSpPr>
              <p:cNvPr id="84104" name="Text Box 20"/>
              <p:cNvSpPr txBox="1">
                <a:spLocks noChangeArrowheads="1"/>
              </p:cNvSpPr>
              <p:nvPr/>
            </p:nvSpPr>
            <p:spPr bwMode="auto">
              <a:xfrm rot="626605">
                <a:off x="4576" y="2110"/>
                <a:ext cx="400" cy="3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P4</a:t>
                </a:r>
                <a:endParaRPr lang="en-US" altLang="zh-CN" sz="900" b="1">
                  <a:solidFill>
                    <a:schemeClr val="bg1"/>
                  </a:solidFill>
                  <a:latin typeface="微软雅黑" panose="020B0503020204020204" charset="-122"/>
                  <a:ea typeface="微软雅黑" panose="020B0503020204020204" charset="-122"/>
                </a:endParaRPr>
              </a:p>
            </p:txBody>
          </p:sp>
          <p:sp>
            <p:nvSpPr>
              <p:cNvPr id="84105" name="Line 21"/>
              <p:cNvSpPr>
                <a:spLocks noChangeShapeType="1"/>
              </p:cNvSpPr>
              <p:nvPr/>
            </p:nvSpPr>
            <p:spPr bwMode="auto">
              <a:xfrm>
                <a:off x="4659" y="2180"/>
                <a:ext cx="377" cy="48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106" name="Line 22"/>
              <p:cNvSpPr>
                <a:spLocks noChangeShapeType="1"/>
              </p:cNvSpPr>
              <p:nvPr/>
            </p:nvSpPr>
            <p:spPr bwMode="auto">
              <a:xfrm>
                <a:off x="4656" y="2331"/>
                <a:ext cx="377" cy="48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107" name="AutoShape 23"/>
              <p:cNvSpPr>
                <a:spLocks noChangeArrowheads="1"/>
              </p:cNvSpPr>
              <p:nvPr/>
            </p:nvSpPr>
            <p:spPr bwMode="auto">
              <a:xfrm rot="746037">
                <a:off x="4788" y="2007"/>
                <a:ext cx="411" cy="605"/>
              </a:xfrm>
              <a:prstGeom prst="rightArrow">
                <a:avLst>
                  <a:gd name="adj1" fmla="val 50000"/>
                  <a:gd name="adj2" fmla="val 2619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charset="-122"/>
                  <a:ea typeface="微软雅黑" panose="020B0503020204020204" charset="-122"/>
                </a:endParaRPr>
              </a:p>
            </p:txBody>
          </p:sp>
        </p:grpSp>
        <p:sp>
          <p:nvSpPr>
            <p:cNvPr id="84101" name="AutoShape 38"/>
            <p:cNvSpPr>
              <a:spLocks noChangeArrowheads="1"/>
            </p:cNvSpPr>
            <p:nvPr/>
          </p:nvSpPr>
          <p:spPr bwMode="auto">
            <a:xfrm rot="746037">
              <a:off x="6956606" y="2737924"/>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102" name="Text Box 35"/>
            <p:cNvSpPr txBox="1">
              <a:spLocks noChangeArrowheads="1"/>
            </p:cNvSpPr>
            <p:nvPr/>
          </p:nvSpPr>
          <p:spPr bwMode="auto">
            <a:xfrm rot="626605">
              <a:off x="7020553" y="2695710"/>
              <a:ext cx="500536" cy="34984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P3</a:t>
              </a:r>
              <a:endParaRPr lang="en-US" altLang="zh-CN" sz="900" b="1">
                <a:solidFill>
                  <a:schemeClr val="bg1"/>
                </a:solidFill>
                <a:latin typeface="微软雅黑" panose="020B0503020204020204" charset="-122"/>
                <a:ea typeface="微软雅黑" panose="020B0503020204020204" charset="-122"/>
              </a:endParaRPr>
            </a:p>
          </p:txBody>
        </p:sp>
      </p:grpSp>
      <p:sp>
        <p:nvSpPr>
          <p:cNvPr id="83975" name="AutoShape 5"/>
          <p:cNvSpPr>
            <a:spLocks noChangeArrowheads="1"/>
          </p:cNvSpPr>
          <p:nvPr/>
        </p:nvSpPr>
        <p:spPr bwMode="auto">
          <a:xfrm>
            <a:off x="505071" y="1512888"/>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83976" name="Rectangle 6"/>
          <p:cNvSpPr>
            <a:spLocks noChangeArrowheads="1"/>
          </p:cNvSpPr>
          <p:nvPr/>
        </p:nvSpPr>
        <p:spPr bwMode="auto">
          <a:xfrm>
            <a:off x="4100354" y="1489075"/>
            <a:ext cx="94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路由器</a:t>
            </a:r>
            <a:endParaRPr lang="zh-CN" altLang="en-US" sz="2000" b="1">
              <a:solidFill>
                <a:schemeClr val="bg1"/>
              </a:solidFill>
              <a:ea typeface="微软雅黑" panose="020B0503020204020204" charset="-122"/>
            </a:endParaRPr>
          </a:p>
        </p:txBody>
      </p:sp>
      <p:grpSp>
        <p:nvGrpSpPr>
          <p:cNvPr id="5" name="Group 127"/>
          <p:cNvGrpSpPr/>
          <p:nvPr/>
        </p:nvGrpSpPr>
        <p:grpSpPr bwMode="auto">
          <a:xfrm>
            <a:off x="4572306" y="2871347"/>
            <a:ext cx="322970" cy="518114"/>
            <a:chOff x="2869" y="2182"/>
            <a:chExt cx="393" cy="683"/>
          </a:xfrm>
          <a:solidFill>
            <a:srgbClr val="368AD6"/>
          </a:solidFill>
        </p:grpSpPr>
        <p:sp>
          <p:nvSpPr>
            <p:cNvPr id="6" name="AutoShape 59"/>
            <p:cNvSpPr>
              <a:spLocks noChangeArrowheads="1"/>
            </p:cNvSpPr>
            <p:nvPr/>
          </p:nvSpPr>
          <p:spPr bwMode="auto">
            <a:xfrm rot="5400000">
              <a:off x="2729" y="2350"/>
              <a:ext cx="674" cy="355"/>
            </a:xfrm>
            <a:prstGeom prst="parallelogram">
              <a:avLst>
                <a:gd name="adj" fmla="val 18265"/>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7" name="Text Box 61"/>
            <p:cNvSpPr txBox="1">
              <a:spLocks noChangeArrowheads="1"/>
            </p:cNvSpPr>
            <p:nvPr/>
          </p:nvSpPr>
          <p:spPr bwMode="auto">
            <a:xfrm>
              <a:off x="2869" y="2182"/>
              <a:ext cx="393" cy="567"/>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endParaRPr lang="zh-CN" altLang="en-US" sz="1100" dirty="0">
                <a:solidFill>
                  <a:schemeClr val="bg1"/>
                </a:solidFill>
              </a:endParaRPr>
            </a:p>
            <a:p>
              <a:pPr fontAlgn="auto">
                <a:spcBef>
                  <a:spcPts val="0"/>
                </a:spcBef>
                <a:spcAft>
                  <a:spcPts val="0"/>
                </a:spcAft>
                <a:defRPr/>
              </a:pPr>
              <a:r>
                <a:rPr lang="zh-CN" altLang="en-US" sz="1100" dirty="0">
                  <a:solidFill>
                    <a:schemeClr val="bg1"/>
                  </a:solidFill>
                </a:rPr>
                <a:t>文</a:t>
              </a:r>
              <a:endParaRPr lang="zh-CN" altLang="en-US" sz="1100" dirty="0">
                <a:solidFill>
                  <a:schemeClr val="bg1"/>
                </a:solidFill>
              </a:endParaRPr>
            </a:p>
          </p:txBody>
        </p:sp>
        <p:sp>
          <p:nvSpPr>
            <p:cNvPr id="8" name="Line 62"/>
            <p:cNvSpPr>
              <a:spLocks noChangeShapeType="1"/>
            </p:cNvSpPr>
            <p:nvPr/>
          </p:nvSpPr>
          <p:spPr bwMode="auto">
            <a:xfrm>
              <a:off x="2876" y="2191"/>
              <a:ext cx="363" cy="57"/>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9" name="Line 63"/>
            <p:cNvSpPr>
              <a:spLocks noChangeShapeType="1"/>
            </p:cNvSpPr>
            <p:nvPr/>
          </p:nvSpPr>
          <p:spPr bwMode="auto">
            <a:xfrm>
              <a:off x="2876" y="2807"/>
              <a:ext cx="363"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0" name="AutoShape 60"/>
            <p:cNvSpPr>
              <a:spLocks noChangeArrowheads="1"/>
            </p:cNvSpPr>
            <p:nvPr/>
          </p:nvSpPr>
          <p:spPr bwMode="auto">
            <a:xfrm rot="746037">
              <a:off x="2960" y="2674"/>
              <a:ext cx="227" cy="127"/>
            </a:xfrm>
            <a:prstGeom prst="rightArrow">
              <a:avLst>
                <a:gd name="adj1" fmla="val 50000"/>
                <a:gd name="adj2" fmla="val 4468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11" name="Group 128"/>
          <p:cNvGrpSpPr/>
          <p:nvPr/>
        </p:nvGrpSpPr>
        <p:grpSpPr bwMode="auto">
          <a:xfrm>
            <a:off x="4886226" y="3504770"/>
            <a:ext cx="324611" cy="524184"/>
            <a:chOff x="3251" y="3017"/>
            <a:chExt cx="395" cy="691"/>
          </a:xfrm>
          <a:solidFill>
            <a:srgbClr val="368AD6"/>
          </a:solidFill>
        </p:grpSpPr>
        <p:sp>
          <p:nvSpPr>
            <p:cNvPr id="12" name="AutoShape 64"/>
            <p:cNvSpPr>
              <a:spLocks noChangeArrowheads="1"/>
            </p:cNvSpPr>
            <p:nvPr/>
          </p:nvSpPr>
          <p:spPr bwMode="auto">
            <a:xfrm rot="5400000">
              <a:off x="3102" y="3193"/>
              <a:ext cx="675" cy="355"/>
            </a:xfrm>
            <a:prstGeom prst="parallelogram">
              <a:avLst>
                <a:gd name="adj" fmla="val 18292"/>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3" name="Text Box 66"/>
            <p:cNvSpPr txBox="1">
              <a:spLocks noChangeArrowheads="1"/>
            </p:cNvSpPr>
            <p:nvPr/>
          </p:nvSpPr>
          <p:spPr bwMode="auto">
            <a:xfrm>
              <a:off x="3253" y="3017"/>
              <a:ext cx="393" cy="567"/>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chemeClr val="accent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endParaRPr lang="zh-CN" altLang="en-US" sz="1100" dirty="0">
                <a:solidFill>
                  <a:schemeClr val="bg1"/>
                </a:solidFill>
              </a:endParaRPr>
            </a:p>
            <a:p>
              <a:pPr fontAlgn="auto">
                <a:spcBef>
                  <a:spcPts val="0"/>
                </a:spcBef>
                <a:spcAft>
                  <a:spcPts val="0"/>
                </a:spcAft>
                <a:defRPr/>
              </a:pPr>
              <a:r>
                <a:rPr lang="zh-CN" altLang="en-US" sz="1100" dirty="0">
                  <a:solidFill>
                    <a:schemeClr val="bg1"/>
                  </a:solidFill>
                </a:rPr>
                <a:t>文</a:t>
              </a:r>
              <a:endParaRPr lang="zh-CN" altLang="en-US" sz="1100" dirty="0">
                <a:solidFill>
                  <a:schemeClr val="bg1"/>
                </a:solidFill>
              </a:endParaRPr>
            </a:p>
          </p:txBody>
        </p:sp>
        <p:sp>
          <p:nvSpPr>
            <p:cNvPr id="14" name="Line 67"/>
            <p:cNvSpPr>
              <a:spLocks noChangeShapeType="1"/>
            </p:cNvSpPr>
            <p:nvPr/>
          </p:nvSpPr>
          <p:spPr bwMode="auto">
            <a:xfrm>
              <a:off x="3251" y="3033"/>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5" name="Line 68"/>
            <p:cNvSpPr>
              <a:spLocks noChangeShapeType="1"/>
            </p:cNvSpPr>
            <p:nvPr/>
          </p:nvSpPr>
          <p:spPr bwMode="auto">
            <a:xfrm>
              <a:off x="3251" y="3650"/>
              <a:ext cx="362" cy="58"/>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6" name="AutoShape 65"/>
            <p:cNvSpPr>
              <a:spLocks noChangeArrowheads="1"/>
            </p:cNvSpPr>
            <p:nvPr/>
          </p:nvSpPr>
          <p:spPr bwMode="auto">
            <a:xfrm rot="746037">
              <a:off x="3331" y="3527"/>
              <a:ext cx="226" cy="126"/>
            </a:xfrm>
            <a:prstGeom prst="rightArrow">
              <a:avLst>
                <a:gd name="adj1" fmla="val 50000"/>
                <a:gd name="adj2" fmla="val 44841"/>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17" name="Group 126"/>
          <p:cNvGrpSpPr/>
          <p:nvPr/>
        </p:nvGrpSpPr>
        <p:grpSpPr bwMode="auto">
          <a:xfrm>
            <a:off x="4283032" y="2256893"/>
            <a:ext cx="322969" cy="524942"/>
            <a:chOff x="2517" y="1372"/>
            <a:chExt cx="393" cy="692"/>
          </a:xfrm>
          <a:solidFill>
            <a:srgbClr val="368AD6"/>
          </a:solidFill>
        </p:grpSpPr>
        <p:sp>
          <p:nvSpPr>
            <p:cNvPr id="18" name="AutoShape 69"/>
            <p:cNvSpPr>
              <a:spLocks noChangeArrowheads="1"/>
            </p:cNvSpPr>
            <p:nvPr/>
          </p:nvSpPr>
          <p:spPr bwMode="auto">
            <a:xfrm rot="5400000">
              <a:off x="2363" y="1546"/>
              <a:ext cx="674" cy="362"/>
            </a:xfrm>
            <a:prstGeom prst="parallelogram">
              <a:avLst>
                <a:gd name="adj" fmla="val 18265"/>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19" name="Text Box 71"/>
            <p:cNvSpPr txBox="1">
              <a:spLocks noChangeArrowheads="1"/>
            </p:cNvSpPr>
            <p:nvPr/>
          </p:nvSpPr>
          <p:spPr bwMode="auto">
            <a:xfrm>
              <a:off x="2517" y="1372"/>
              <a:ext cx="393" cy="567"/>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100" dirty="0">
                  <a:solidFill>
                    <a:schemeClr val="bg1"/>
                  </a:solidFill>
                </a:rPr>
                <a:t>报</a:t>
              </a:r>
              <a:endParaRPr lang="zh-CN" altLang="en-US" sz="1100" dirty="0">
                <a:solidFill>
                  <a:schemeClr val="bg1"/>
                </a:solidFill>
              </a:endParaRPr>
            </a:p>
            <a:p>
              <a:pPr fontAlgn="auto">
                <a:spcBef>
                  <a:spcPts val="0"/>
                </a:spcBef>
                <a:spcAft>
                  <a:spcPts val="0"/>
                </a:spcAft>
                <a:defRPr/>
              </a:pPr>
              <a:r>
                <a:rPr lang="zh-CN" altLang="en-US" sz="1100" dirty="0">
                  <a:solidFill>
                    <a:schemeClr val="bg1"/>
                  </a:solidFill>
                </a:rPr>
                <a:t>文</a:t>
              </a:r>
              <a:endParaRPr lang="zh-CN" altLang="en-US" sz="1100" dirty="0">
                <a:solidFill>
                  <a:schemeClr val="bg1"/>
                </a:solidFill>
              </a:endParaRPr>
            </a:p>
          </p:txBody>
        </p:sp>
        <p:sp>
          <p:nvSpPr>
            <p:cNvPr id="20" name="Line 72"/>
            <p:cNvSpPr>
              <a:spLocks noChangeShapeType="1"/>
            </p:cNvSpPr>
            <p:nvPr/>
          </p:nvSpPr>
          <p:spPr bwMode="auto">
            <a:xfrm>
              <a:off x="2519" y="1395"/>
              <a:ext cx="357" cy="5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21" name="Line 73"/>
            <p:cNvSpPr>
              <a:spLocks noChangeShapeType="1"/>
            </p:cNvSpPr>
            <p:nvPr/>
          </p:nvSpPr>
          <p:spPr bwMode="auto">
            <a:xfrm>
              <a:off x="2519" y="2001"/>
              <a:ext cx="357" cy="63"/>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22" name="AutoShape 70"/>
            <p:cNvSpPr>
              <a:spLocks noChangeArrowheads="1"/>
            </p:cNvSpPr>
            <p:nvPr/>
          </p:nvSpPr>
          <p:spPr bwMode="auto">
            <a:xfrm rot="746037">
              <a:off x="2591" y="1861"/>
              <a:ext cx="226" cy="127"/>
            </a:xfrm>
            <a:prstGeom prst="rightArrow">
              <a:avLst>
                <a:gd name="adj1" fmla="val 50000"/>
                <a:gd name="adj2" fmla="val 44488"/>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sp>
        <p:nvSpPr>
          <p:cNvPr id="83980" name="Line 74"/>
          <p:cNvSpPr>
            <a:spLocks noChangeShapeType="1"/>
          </p:cNvSpPr>
          <p:nvPr/>
        </p:nvSpPr>
        <p:spPr bwMode="auto">
          <a:xfrm>
            <a:off x="2816225" y="2270125"/>
            <a:ext cx="0" cy="1822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1" name="Line 75"/>
          <p:cNvSpPr>
            <a:spLocks noChangeShapeType="1"/>
          </p:cNvSpPr>
          <p:nvPr/>
        </p:nvSpPr>
        <p:spPr bwMode="auto">
          <a:xfrm>
            <a:off x="3114675" y="2270125"/>
            <a:ext cx="0" cy="1822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Text Box 76"/>
          <p:cNvSpPr txBox="1">
            <a:spLocks noChangeArrowheads="1"/>
          </p:cNvSpPr>
          <p:nvPr/>
        </p:nvSpPr>
        <p:spPr bwMode="auto">
          <a:xfrm>
            <a:off x="2366963" y="4079875"/>
            <a:ext cx="121094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1200" b="1">
                <a:solidFill>
                  <a:srgbClr val="339933"/>
                </a:solidFill>
                <a:latin typeface="微软雅黑" panose="020B0503020204020204" charset="-122"/>
                <a:ea typeface="微软雅黑" panose="020B0503020204020204" charset="-122"/>
              </a:rPr>
              <a:t>A    B    C     D </a:t>
            </a:r>
            <a:endParaRPr lang="en-US" altLang="zh-CN" sz="1200" b="1">
              <a:solidFill>
                <a:srgbClr val="339933"/>
              </a:solidFill>
              <a:latin typeface="微软雅黑" panose="020B0503020204020204" charset="-122"/>
              <a:ea typeface="微软雅黑" panose="020B0503020204020204" charset="-122"/>
            </a:endParaRPr>
          </a:p>
        </p:txBody>
      </p:sp>
      <p:sp>
        <p:nvSpPr>
          <p:cNvPr id="83983" name="Text Box 77"/>
          <p:cNvSpPr txBox="1">
            <a:spLocks noChangeArrowheads="1"/>
          </p:cNvSpPr>
          <p:nvPr/>
        </p:nvSpPr>
        <p:spPr bwMode="auto">
          <a:xfrm>
            <a:off x="4160838" y="4079875"/>
            <a:ext cx="11658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1200" b="1">
                <a:solidFill>
                  <a:srgbClr val="1956B9"/>
                </a:solidFill>
                <a:latin typeface="微软雅黑" panose="020B0503020204020204" charset="-122"/>
                <a:ea typeface="微软雅黑" panose="020B0503020204020204" charset="-122"/>
              </a:rPr>
              <a:t>A    B    C    D</a:t>
            </a:r>
            <a:endParaRPr lang="en-US" altLang="zh-CN" sz="1200" b="1">
              <a:solidFill>
                <a:srgbClr val="1956B9"/>
              </a:solidFill>
              <a:latin typeface="微软雅黑" panose="020B0503020204020204" charset="-122"/>
              <a:ea typeface="微软雅黑" panose="020B0503020204020204" charset="-122"/>
            </a:endParaRPr>
          </a:p>
        </p:txBody>
      </p:sp>
      <p:sp>
        <p:nvSpPr>
          <p:cNvPr id="83984" name="Text Box 78"/>
          <p:cNvSpPr txBox="1">
            <a:spLocks noChangeArrowheads="1"/>
          </p:cNvSpPr>
          <p:nvPr/>
        </p:nvSpPr>
        <p:spPr bwMode="auto">
          <a:xfrm>
            <a:off x="5924550" y="4079875"/>
            <a:ext cx="11658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1200" b="1">
                <a:solidFill>
                  <a:srgbClr val="C00000"/>
                </a:solidFill>
                <a:latin typeface="微软雅黑" panose="020B0503020204020204" charset="-122"/>
                <a:ea typeface="微软雅黑" panose="020B0503020204020204" charset="-122"/>
              </a:rPr>
              <a:t>A    B    C    D</a:t>
            </a:r>
            <a:endParaRPr lang="en-US" altLang="zh-CN" sz="1200" b="1">
              <a:solidFill>
                <a:srgbClr val="C00000"/>
              </a:solidFill>
              <a:latin typeface="微软雅黑" panose="020B0503020204020204" charset="-122"/>
              <a:ea typeface="微软雅黑" panose="020B0503020204020204" charset="-122"/>
            </a:endParaRPr>
          </a:p>
        </p:txBody>
      </p:sp>
      <p:sp>
        <p:nvSpPr>
          <p:cNvPr id="28" name="Line 79"/>
          <p:cNvSpPr>
            <a:spLocks noChangeShapeType="1"/>
          </p:cNvSpPr>
          <p:nvPr/>
        </p:nvSpPr>
        <p:spPr bwMode="auto">
          <a:xfrm>
            <a:off x="2517775" y="2333625"/>
            <a:ext cx="298450" cy="317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80"/>
          <p:cNvSpPr>
            <a:spLocks noChangeShapeType="1"/>
          </p:cNvSpPr>
          <p:nvPr/>
        </p:nvSpPr>
        <p:spPr bwMode="auto">
          <a:xfrm>
            <a:off x="2816225" y="2462213"/>
            <a:ext cx="298450" cy="317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81"/>
          <p:cNvSpPr>
            <a:spLocks noChangeShapeType="1"/>
          </p:cNvSpPr>
          <p:nvPr/>
        </p:nvSpPr>
        <p:spPr bwMode="auto">
          <a:xfrm>
            <a:off x="3114675" y="2589213"/>
            <a:ext cx="298450" cy="3333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82"/>
          <p:cNvSpPr>
            <a:spLocks noChangeShapeType="1"/>
          </p:cNvSpPr>
          <p:nvPr/>
        </p:nvSpPr>
        <p:spPr bwMode="auto">
          <a:xfrm flipH="1">
            <a:off x="2517775" y="2781300"/>
            <a:ext cx="895350" cy="128588"/>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87"/>
          <p:cNvSpPr txBox="1">
            <a:spLocks noChangeArrowheads="1"/>
          </p:cNvSpPr>
          <p:nvPr/>
        </p:nvSpPr>
        <p:spPr bwMode="auto">
          <a:xfrm>
            <a:off x="4368800" y="1985963"/>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400" b="1" dirty="0">
                <a:solidFill>
                  <a:srgbClr val="1956B9"/>
                </a:solidFill>
                <a:latin typeface="微软雅黑" panose="020B0503020204020204" charset="-122"/>
                <a:ea typeface="微软雅黑" panose="020B0503020204020204" charset="-122"/>
              </a:rPr>
              <a:t>报文交换</a:t>
            </a:r>
            <a:endParaRPr lang="zh-CN" altLang="en-US" sz="1400" b="1" dirty="0">
              <a:solidFill>
                <a:srgbClr val="1956B9"/>
              </a:solidFill>
              <a:latin typeface="微软雅黑" panose="020B0503020204020204" charset="-122"/>
              <a:ea typeface="微软雅黑" panose="020B0503020204020204" charset="-122"/>
            </a:endParaRPr>
          </a:p>
        </p:txBody>
      </p:sp>
      <p:sp>
        <p:nvSpPr>
          <p:cNvPr id="83990" name="Text Box 88"/>
          <p:cNvSpPr txBox="1">
            <a:spLocks noChangeArrowheads="1"/>
          </p:cNvSpPr>
          <p:nvPr/>
        </p:nvSpPr>
        <p:spPr bwMode="auto">
          <a:xfrm>
            <a:off x="2565400" y="1985963"/>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400" b="1">
                <a:solidFill>
                  <a:srgbClr val="0000FF"/>
                </a:solidFill>
                <a:latin typeface="微软雅黑" panose="020B0503020204020204" charset="-122"/>
                <a:ea typeface="微软雅黑" panose="020B0503020204020204" charset="-122"/>
              </a:rPr>
              <a:t>电路交换</a:t>
            </a:r>
            <a:endParaRPr lang="zh-CN" altLang="en-US" sz="1400" b="1">
              <a:solidFill>
                <a:srgbClr val="0000FF"/>
              </a:solidFill>
              <a:latin typeface="微软雅黑" panose="020B0503020204020204" charset="-122"/>
              <a:ea typeface="微软雅黑" panose="020B0503020204020204" charset="-122"/>
            </a:endParaRPr>
          </a:p>
        </p:txBody>
      </p:sp>
      <p:sp>
        <p:nvSpPr>
          <p:cNvPr id="34" name="Text Box 89"/>
          <p:cNvSpPr txBox="1">
            <a:spLocks noChangeArrowheads="1"/>
          </p:cNvSpPr>
          <p:nvPr/>
        </p:nvSpPr>
        <p:spPr bwMode="auto">
          <a:xfrm>
            <a:off x="6102350" y="1979613"/>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400" b="1">
                <a:solidFill>
                  <a:srgbClr val="C00000"/>
                </a:solidFill>
                <a:latin typeface="微软雅黑" panose="020B0503020204020204" charset="-122"/>
                <a:ea typeface="微软雅黑" panose="020B0503020204020204" charset="-122"/>
              </a:rPr>
              <a:t>分组交换</a:t>
            </a:r>
            <a:endParaRPr lang="zh-CN" altLang="en-US" sz="1400" b="1">
              <a:solidFill>
                <a:srgbClr val="C00000"/>
              </a:solidFill>
              <a:latin typeface="微软雅黑" panose="020B0503020204020204" charset="-122"/>
              <a:ea typeface="微软雅黑" panose="020B0503020204020204" charset="-122"/>
            </a:endParaRPr>
          </a:p>
        </p:txBody>
      </p:sp>
      <p:sp>
        <p:nvSpPr>
          <p:cNvPr id="83992" name="Line 90"/>
          <p:cNvSpPr>
            <a:spLocks noChangeShapeType="1"/>
          </p:cNvSpPr>
          <p:nvPr/>
        </p:nvSpPr>
        <p:spPr bwMode="auto">
          <a:xfrm>
            <a:off x="3849688" y="2493963"/>
            <a:ext cx="0" cy="1311275"/>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3" name="Text Box 91"/>
          <p:cNvSpPr txBox="1">
            <a:spLocks noChangeArrowheads="1"/>
          </p:cNvSpPr>
          <p:nvPr/>
        </p:nvSpPr>
        <p:spPr bwMode="auto">
          <a:xfrm>
            <a:off x="3760788" y="3813175"/>
            <a:ext cx="2597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a:solidFill>
                  <a:srgbClr val="333399"/>
                </a:solidFill>
                <a:ea typeface="黑体" panose="02010609060101010101" pitchFamily="49" charset="-122"/>
              </a:rPr>
              <a:t>t</a:t>
            </a:r>
            <a:endParaRPr kumimoji="1" lang="en-US" altLang="zh-CN">
              <a:solidFill>
                <a:srgbClr val="333399"/>
              </a:solidFill>
              <a:ea typeface="黑体" panose="02010609060101010101" pitchFamily="49" charset="-122"/>
            </a:endParaRPr>
          </a:p>
        </p:txBody>
      </p:sp>
      <p:grpSp>
        <p:nvGrpSpPr>
          <p:cNvPr id="42" name="Group 123"/>
          <p:cNvGrpSpPr/>
          <p:nvPr/>
        </p:nvGrpSpPr>
        <p:grpSpPr bwMode="auto">
          <a:xfrm>
            <a:off x="1590675" y="2919413"/>
            <a:ext cx="895350" cy="484187"/>
            <a:chOff x="-277" y="2246"/>
            <a:chExt cx="1089" cy="637"/>
          </a:xfrm>
        </p:grpSpPr>
        <p:sp>
          <p:nvSpPr>
            <p:cNvPr id="84094" name="Line 93"/>
            <p:cNvSpPr>
              <a:spLocks noChangeShapeType="1"/>
            </p:cNvSpPr>
            <p:nvPr/>
          </p:nvSpPr>
          <p:spPr bwMode="auto">
            <a:xfrm>
              <a:off x="630" y="288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5" name="Text Box 96"/>
            <p:cNvSpPr txBox="1">
              <a:spLocks noChangeArrowheads="1"/>
            </p:cNvSpPr>
            <p:nvPr/>
          </p:nvSpPr>
          <p:spPr bwMode="auto">
            <a:xfrm>
              <a:off x="-277" y="2405"/>
              <a:ext cx="96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200" b="1">
                  <a:latin typeface="微软雅黑" panose="020B0503020204020204" charset="-122"/>
                  <a:ea typeface="微软雅黑" panose="020B0503020204020204" charset="-122"/>
                </a:rPr>
                <a:t>数据传送</a:t>
              </a:r>
              <a:endParaRPr lang="zh-CN" altLang="en-US" sz="1200" b="1">
                <a:latin typeface="微软雅黑" panose="020B0503020204020204" charset="-122"/>
                <a:ea typeface="微软雅黑" panose="020B0503020204020204" charset="-122"/>
              </a:endParaRPr>
            </a:p>
          </p:txBody>
        </p:sp>
        <p:sp>
          <p:nvSpPr>
            <p:cNvPr id="84096" name="Line 98"/>
            <p:cNvSpPr>
              <a:spLocks noChangeShapeType="1"/>
            </p:cNvSpPr>
            <p:nvPr/>
          </p:nvSpPr>
          <p:spPr bwMode="auto">
            <a:xfrm>
              <a:off x="721" y="2246"/>
              <a:ext cx="0" cy="637"/>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95" name="Freeform 99"/>
          <p:cNvSpPr/>
          <p:nvPr/>
        </p:nvSpPr>
        <p:spPr bwMode="auto">
          <a:xfrm>
            <a:off x="2516188" y="2270125"/>
            <a:ext cx="1587" cy="1825625"/>
          </a:xfrm>
          <a:custGeom>
            <a:avLst/>
            <a:gdLst>
              <a:gd name="T0" fmla="*/ 2465 w 3"/>
              <a:gd name="T1" fmla="*/ 0 h 2742"/>
              <a:gd name="T2" fmla="*/ 0 w 3"/>
              <a:gd name="T3" fmla="*/ 1825917 h 2742"/>
              <a:gd name="T4" fmla="*/ 0 60000 65536"/>
              <a:gd name="T5" fmla="*/ 0 60000 65536"/>
            </a:gdLst>
            <a:ahLst/>
            <a:cxnLst>
              <a:cxn ang="T4">
                <a:pos x="T0" y="T1"/>
              </a:cxn>
              <a:cxn ang="T5">
                <a:pos x="T2" y="T3"/>
              </a:cxn>
            </a:cxnLst>
            <a:rect l="0" t="0" r="r" b="b"/>
            <a:pathLst>
              <a:path w="3" h="2742">
                <a:moveTo>
                  <a:pt x="3" y="0"/>
                </a:moveTo>
                <a:lnTo>
                  <a:pt x="0" y="274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Freeform 100"/>
          <p:cNvSpPr/>
          <p:nvPr/>
        </p:nvSpPr>
        <p:spPr bwMode="auto">
          <a:xfrm>
            <a:off x="5184775" y="2260600"/>
            <a:ext cx="1588" cy="1820863"/>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04"/>
          <p:cNvSpPr>
            <a:spLocks noChangeShapeType="1"/>
          </p:cNvSpPr>
          <p:nvPr/>
        </p:nvSpPr>
        <p:spPr bwMode="auto">
          <a:xfrm>
            <a:off x="4283075" y="2260600"/>
            <a:ext cx="0" cy="1820863"/>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Line 105"/>
          <p:cNvSpPr>
            <a:spLocks noChangeShapeType="1"/>
          </p:cNvSpPr>
          <p:nvPr/>
        </p:nvSpPr>
        <p:spPr bwMode="auto">
          <a:xfrm>
            <a:off x="4578350" y="2260600"/>
            <a:ext cx="0" cy="1820863"/>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Line 106"/>
          <p:cNvSpPr>
            <a:spLocks noChangeShapeType="1"/>
          </p:cNvSpPr>
          <p:nvPr/>
        </p:nvSpPr>
        <p:spPr bwMode="auto">
          <a:xfrm>
            <a:off x="4884738" y="2260600"/>
            <a:ext cx="0" cy="1820863"/>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 name="Group 125"/>
          <p:cNvGrpSpPr/>
          <p:nvPr/>
        </p:nvGrpSpPr>
        <p:grpSpPr bwMode="auto">
          <a:xfrm>
            <a:off x="2511062" y="2913829"/>
            <a:ext cx="914666" cy="611420"/>
            <a:chOff x="817" y="2238"/>
            <a:chExt cx="1113" cy="806"/>
          </a:xfrm>
          <a:solidFill>
            <a:srgbClr val="92D050"/>
          </a:solidFill>
        </p:grpSpPr>
        <p:sp>
          <p:nvSpPr>
            <p:cNvPr id="55" name="Line 83"/>
            <p:cNvSpPr>
              <a:spLocks noChangeShapeType="1"/>
            </p:cNvSpPr>
            <p:nvPr/>
          </p:nvSpPr>
          <p:spPr bwMode="auto">
            <a:xfrm>
              <a:off x="841" y="2268"/>
              <a:ext cx="1089" cy="168"/>
            </a:xfrm>
            <a:prstGeom prst="line">
              <a:avLst/>
            </a:prstGeom>
            <a:grpFill/>
            <a:ln>
              <a:noFill/>
            </a:ln>
            <a:effectLst/>
            <a:extLst>
              <a:ext uri="{91240B29-F687-4F45-9708-019B960494DF}">
                <a14:hiddenLine xmlns:a14="http://schemas.microsoft.com/office/drawing/2010/main" w="19050">
                  <a:solidFill>
                    <a:schemeClr val="bg2"/>
                  </a:solidFill>
                  <a:rou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6" name="AutoShape 84"/>
            <p:cNvSpPr>
              <a:spLocks noChangeArrowheads="1"/>
            </p:cNvSpPr>
            <p:nvPr/>
          </p:nvSpPr>
          <p:spPr bwMode="auto">
            <a:xfrm rot="5400000">
              <a:off x="976" y="2091"/>
              <a:ext cx="793" cy="1092"/>
            </a:xfrm>
            <a:prstGeom prst="parallelogram">
              <a:avLst>
                <a:gd name="adj" fmla="val 21176"/>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7" name="Text Box 85"/>
            <p:cNvSpPr txBox="1">
              <a:spLocks noChangeArrowheads="1"/>
            </p:cNvSpPr>
            <p:nvPr/>
          </p:nvSpPr>
          <p:spPr bwMode="auto">
            <a:xfrm>
              <a:off x="1086" y="2373"/>
              <a:ext cx="593" cy="363"/>
            </a:xfrm>
            <a:prstGeom prst="rect">
              <a:avLst/>
            </a:prstGeom>
            <a:no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dirty="0">
                  <a:solidFill>
                    <a:schemeClr val="bg1"/>
                  </a:solidFill>
                </a:rPr>
                <a:t>报文</a:t>
              </a:r>
              <a:endParaRPr lang="zh-CN" altLang="en-US" dirty="0">
                <a:solidFill>
                  <a:schemeClr val="bg1"/>
                </a:solidFill>
              </a:endParaRPr>
            </a:p>
          </p:txBody>
        </p:sp>
        <p:sp>
          <p:nvSpPr>
            <p:cNvPr id="58" name="AutoShape 86"/>
            <p:cNvSpPr>
              <a:spLocks noChangeArrowheads="1"/>
            </p:cNvSpPr>
            <p:nvPr/>
          </p:nvSpPr>
          <p:spPr bwMode="auto">
            <a:xfrm rot="746037">
              <a:off x="1174" y="2713"/>
              <a:ext cx="408" cy="127"/>
            </a:xfrm>
            <a:prstGeom prst="rightArrow">
              <a:avLst>
                <a:gd name="adj1" fmla="val 50000"/>
                <a:gd name="adj2" fmla="val 80315"/>
              </a:avLst>
            </a:prstGeom>
            <a:solidFill>
              <a:schemeClr val="bg1"/>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59" name="Line 108"/>
            <p:cNvSpPr>
              <a:spLocks noChangeShapeType="1"/>
            </p:cNvSpPr>
            <p:nvPr/>
          </p:nvSpPr>
          <p:spPr bwMode="auto">
            <a:xfrm>
              <a:off x="823" y="2238"/>
              <a:ext cx="1094" cy="174"/>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sp>
          <p:nvSpPr>
            <p:cNvPr id="60" name="Line 109"/>
            <p:cNvSpPr>
              <a:spLocks noChangeShapeType="1"/>
            </p:cNvSpPr>
            <p:nvPr/>
          </p:nvSpPr>
          <p:spPr bwMode="auto">
            <a:xfrm>
              <a:off x="817" y="2865"/>
              <a:ext cx="1100" cy="179"/>
            </a:xfrm>
            <a:prstGeom prst="line">
              <a:avLst/>
            </a:prstGeom>
            <a:grpFill/>
            <a:ln w="9525">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a:solidFill>
                  <a:schemeClr val="bg1"/>
                </a:solidFill>
                <a:latin typeface="+mn-lt"/>
                <a:ea typeface="+mn-ea"/>
              </a:endParaRPr>
            </a:p>
          </p:txBody>
        </p:sp>
      </p:grpSp>
      <p:grpSp>
        <p:nvGrpSpPr>
          <p:cNvPr id="61" name="Group 130"/>
          <p:cNvGrpSpPr/>
          <p:nvPr/>
        </p:nvGrpSpPr>
        <p:grpSpPr bwMode="auto">
          <a:xfrm>
            <a:off x="5973763" y="2241550"/>
            <a:ext cx="379412" cy="230188"/>
            <a:chOff x="4196" y="1352"/>
            <a:chExt cx="461" cy="304"/>
          </a:xfrm>
        </p:grpSpPr>
        <p:sp>
          <p:nvSpPr>
            <p:cNvPr id="84089" name="AutoShape 110"/>
            <p:cNvSpPr>
              <a:spLocks noChangeArrowheads="1"/>
            </p:cNvSpPr>
            <p:nvPr/>
          </p:nvSpPr>
          <p:spPr bwMode="auto">
            <a:xfrm rot="5400000">
              <a:off x="4371" y="1337"/>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90" name="Text Box 111"/>
            <p:cNvSpPr txBox="1">
              <a:spLocks noChangeArrowheads="1"/>
            </p:cNvSpPr>
            <p:nvPr/>
          </p:nvSpPr>
          <p:spPr bwMode="auto">
            <a:xfrm rot="626605">
              <a:off x="4196" y="1352"/>
              <a:ext cx="399" cy="3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P1</a:t>
              </a:r>
              <a:endParaRPr lang="en-US" altLang="zh-CN" sz="900" b="1">
                <a:solidFill>
                  <a:schemeClr val="bg1"/>
                </a:solidFill>
                <a:latin typeface="微软雅黑" panose="020B0503020204020204" charset="-122"/>
                <a:ea typeface="微软雅黑" panose="020B0503020204020204" charset="-122"/>
              </a:endParaRPr>
            </a:p>
          </p:txBody>
        </p:sp>
        <p:sp>
          <p:nvSpPr>
            <p:cNvPr id="84091"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2"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93"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sp>
        <p:nvSpPr>
          <p:cNvPr id="68" name="Line 116"/>
          <p:cNvSpPr>
            <a:spLocks noChangeShapeType="1"/>
          </p:cNvSpPr>
          <p:nvPr/>
        </p:nvSpPr>
        <p:spPr bwMode="auto">
          <a:xfrm>
            <a:off x="2516188" y="3443288"/>
            <a:ext cx="298450" cy="4445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17"/>
          <p:cNvSpPr>
            <a:spLocks noChangeShapeType="1"/>
          </p:cNvSpPr>
          <p:nvPr/>
        </p:nvSpPr>
        <p:spPr bwMode="auto">
          <a:xfrm>
            <a:off x="2819400" y="3529013"/>
            <a:ext cx="293688" cy="46037"/>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18"/>
          <p:cNvSpPr>
            <a:spLocks noChangeShapeType="1"/>
          </p:cNvSpPr>
          <p:nvPr/>
        </p:nvSpPr>
        <p:spPr bwMode="auto">
          <a:xfrm>
            <a:off x="3113088" y="3619500"/>
            <a:ext cx="296862" cy="41275"/>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 name="Group 124"/>
          <p:cNvGrpSpPr/>
          <p:nvPr/>
        </p:nvGrpSpPr>
        <p:grpSpPr bwMode="auto">
          <a:xfrm>
            <a:off x="1587500" y="3392488"/>
            <a:ext cx="885825" cy="323920"/>
            <a:chOff x="-281" y="2869"/>
            <a:chExt cx="1078" cy="427"/>
          </a:xfrm>
        </p:grpSpPr>
        <p:sp>
          <p:nvSpPr>
            <p:cNvPr id="84086" name="Line 119"/>
            <p:cNvSpPr>
              <a:spLocks noChangeShapeType="1"/>
            </p:cNvSpPr>
            <p:nvPr/>
          </p:nvSpPr>
          <p:spPr bwMode="auto">
            <a:xfrm>
              <a:off x="615" y="3241"/>
              <a:ext cx="182"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7" name="Line 120"/>
            <p:cNvSpPr>
              <a:spLocks noChangeShapeType="1"/>
            </p:cNvSpPr>
            <p:nvPr/>
          </p:nvSpPr>
          <p:spPr bwMode="auto">
            <a:xfrm>
              <a:off x="721" y="2869"/>
              <a:ext cx="0" cy="373"/>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8" name="Text Box 121"/>
            <p:cNvSpPr txBox="1">
              <a:spLocks noChangeArrowheads="1"/>
            </p:cNvSpPr>
            <p:nvPr/>
          </p:nvSpPr>
          <p:spPr bwMode="auto">
            <a:xfrm>
              <a:off x="-281" y="2933"/>
              <a:ext cx="96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200" b="1">
                  <a:latin typeface="微软雅黑" panose="020B0503020204020204" charset="-122"/>
                  <a:ea typeface="微软雅黑" panose="020B0503020204020204" charset="-122"/>
                </a:rPr>
                <a:t>连接释放</a:t>
              </a:r>
              <a:endParaRPr lang="zh-CN" altLang="en-US" sz="1200" b="1">
                <a:latin typeface="微软雅黑" panose="020B0503020204020204" charset="-122"/>
                <a:ea typeface="微软雅黑" panose="020B0503020204020204" charset="-122"/>
              </a:endParaRPr>
            </a:p>
          </p:txBody>
        </p:sp>
      </p:grpSp>
      <p:sp>
        <p:nvSpPr>
          <p:cNvPr id="84006" name="Freeform 107"/>
          <p:cNvSpPr/>
          <p:nvPr/>
        </p:nvSpPr>
        <p:spPr bwMode="auto">
          <a:xfrm>
            <a:off x="3413125" y="2281238"/>
            <a:ext cx="3175" cy="1822450"/>
          </a:xfrm>
          <a:custGeom>
            <a:avLst/>
            <a:gdLst>
              <a:gd name="T0" fmla="*/ 2465 w 3"/>
              <a:gd name="T1" fmla="*/ 0 h 2736"/>
              <a:gd name="T2" fmla="*/ 0 w 3"/>
              <a:gd name="T3" fmla="*/ 1822124 h 2736"/>
              <a:gd name="T4" fmla="*/ 0 60000 65536"/>
              <a:gd name="T5" fmla="*/ 0 60000 65536"/>
            </a:gdLst>
            <a:ahLst/>
            <a:cxnLst>
              <a:cxn ang="T4">
                <a:pos x="T0" y="T1"/>
              </a:cxn>
              <a:cxn ang="T5">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AutoShape 143"/>
          <p:cNvSpPr>
            <a:spLocks noChangeArrowheads="1"/>
          </p:cNvSpPr>
          <p:nvPr/>
        </p:nvSpPr>
        <p:spPr bwMode="auto">
          <a:xfrm>
            <a:off x="1728788" y="4392613"/>
            <a:ext cx="5476875" cy="800100"/>
          </a:xfrm>
          <a:prstGeom prst="roundRect">
            <a:avLst>
              <a:gd name="adj" fmla="val 16667"/>
            </a:avLst>
          </a:prstGeom>
          <a:solidFill>
            <a:schemeClr val="bg1"/>
          </a:solidFill>
          <a:ln w="19050">
            <a:solidFill>
              <a:srgbClr val="339933"/>
            </a:solidFill>
            <a:round/>
            <a:headEnd type="none" w="sm" len="lg"/>
            <a:tailEnd type="none" w="sm" len="lg"/>
          </a:ln>
        </p:spPr>
        <p:txBody>
          <a:bodyPr wrap="none" anchor="ctr"/>
          <a:lstStyle/>
          <a:p>
            <a:endParaRPr lang="zh-CN" altLang="en-US"/>
          </a:p>
        </p:txBody>
      </p:sp>
      <p:sp>
        <p:nvSpPr>
          <p:cNvPr id="84008" name="Line 144"/>
          <p:cNvSpPr>
            <a:spLocks noChangeShapeType="1"/>
          </p:cNvSpPr>
          <p:nvPr/>
        </p:nvSpPr>
        <p:spPr bwMode="auto">
          <a:xfrm>
            <a:off x="6075363" y="4881563"/>
            <a:ext cx="868362"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9" name="Line 145"/>
          <p:cNvSpPr>
            <a:spLocks noChangeShapeType="1"/>
          </p:cNvSpPr>
          <p:nvPr/>
        </p:nvSpPr>
        <p:spPr bwMode="auto">
          <a:xfrm>
            <a:off x="4249738" y="4881563"/>
            <a:ext cx="868362"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10" name="Line 146"/>
          <p:cNvSpPr>
            <a:spLocks noChangeShapeType="1"/>
          </p:cNvSpPr>
          <p:nvPr/>
        </p:nvSpPr>
        <p:spPr bwMode="auto">
          <a:xfrm>
            <a:off x="2532063" y="4881563"/>
            <a:ext cx="866775"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 name="Group 147"/>
          <p:cNvGrpSpPr/>
          <p:nvPr/>
        </p:nvGrpSpPr>
        <p:grpSpPr bwMode="auto">
          <a:xfrm>
            <a:off x="2491953" y="4809047"/>
            <a:ext cx="986162" cy="109236"/>
            <a:chOff x="768" y="2544"/>
            <a:chExt cx="1200" cy="144"/>
          </a:xfrm>
          <a:solidFill>
            <a:srgbClr val="339933"/>
          </a:solidFill>
        </p:grpSpPr>
        <p:sp>
          <p:nvSpPr>
            <p:cNvPr id="81" name="AutoShape 14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2" name="AutoShape 14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3" name="AutoShape 15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4" name="AutoShape 15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85" name="Group 152"/>
          <p:cNvGrpSpPr/>
          <p:nvPr/>
        </p:nvGrpSpPr>
        <p:grpSpPr bwMode="auto">
          <a:xfrm>
            <a:off x="4210908" y="4809047"/>
            <a:ext cx="986162" cy="109236"/>
            <a:chOff x="768" y="2544"/>
            <a:chExt cx="1200" cy="144"/>
          </a:xfrm>
          <a:solidFill>
            <a:srgbClr val="368AD6"/>
          </a:solidFill>
        </p:grpSpPr>
        <p:sp>
          <p:nvSpPr>
            <p:cNvPr id="86" name="AutoShape 153"/>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7" name="AutoShape 154"/>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8" name="AutoShape 155"/>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89" name="AutoShape 156"/>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90" name="Group 157"/>
          <p:cNvGrpSpPr/>
          <p:nvPr/>
        </p:nvGrpSpPr>
        <p:grpSpPr bwMode="auto">
          <a:xfrm>
            <a:off x="6036188" y="4809047"/>
            <a:ext cx="986162" cy="109236"/>
            <a:chOff x="768" y="2544"/>
            <a:chExt cx="1200" cy="144"/>
          </a:xfrm>
          <a:solidFill>
            <a:srgbClr val="C00000"/>
          </a:solidFill>
        </p:grpSpPr>
        <p:sp>
          <p:nvSpPr>
            <p:cNvPr id="91" name="AutoShape 158"/>
            <p:cNvSpPr>
              <a:spLocks noChangeArrowheads="1"/>
            </p:cNvSpPr>
            <p:nvPr/>
          </p:nvSpPr>
          <p:spPr bwMode="auto">
            <a:xfrm>
              <a:off x="768"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2" name="AutoShape 159"/>
            <p:cNvSpPr>
              <a:spLocks noChangeArrowheads="1"/>
            </p:cNvSpPr>
            <p:nvPr/>
          </p:nvSpPr>
          <p:spPr bwMode="auto">
            <a:xfrm>
              <a:off x="1120"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3" name="AutoShape 160"/>
            <p:cNvSpPr>
              <a:spLocks noChangeArrowheads="1"/>
            </p:cNvSpPr>
            <p:nvPr/>
          </p:nvSpPr>
          <p:spPr bwMode="auto">
            <a:xfrm>
              <a:off x="1472"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sp>
          <p:nvSpPr>
            <p:cNvPr id="94" name="AutoShape 161"/>
            <p:cNvSpPr>
              <a:spLocks noChangeArrowheads="1"/>
            </p:cNvSpPr>
            <p:nvPr/>
          </p:nvSpPr>
          <p:spPr bwMode="auto">
            <a:xfrm>
              <a:off x="1824" y="2544"/>
              <a:ext cx="144" cy="144"/>
            </a:xfrm>
            <a:prstGeom prst="cube">
              <a:avLst>
                <a:gd name="adj" fmla="val 25000"/>
              </a:avLst>
            </a:prstGeom>
            <a:grp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a:latin typeface="+mn-lt"/>
                <a:ea typeface="+mn-ea"/>
              </a:endParaRPr>
            </a:p>
          </p:txBody>
        </p:sp>
      </p:grpSp>
      <p:sp>
        <p:nvSpPr>
          <p:cNvPr id="84014" name="AutoShape 162"/>
          <p:cNvSpPr>
            <a:spLocks noChangeArrowheads="1"/>
          </p:cNvSpPr>
          <p:nvPr/>
        </p:nvSpPr>
        <p:spPr bwMode="auto">
          <a:xfrm>
            <a:off x="4211638" y="4627563"/>
            <a:ext cx="354012" cy="144462"/>
          </a:xfrm>
          <a:prstGeom prst="curvedDownArrow">
            <a:avLst>
              <a:gd name="adj1" fmla="val 49533"/>
              <a:gd name="adj2" fmla="val 94777"/>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5" name="AutoShape 163"/>
          <p:cNvSpPr>
            <a:spLocks noChangeArrowheads="1"/>
          </p:cNvSpPr>
          <p:nvPr/>
        </p:nvSpPr>
        <p:spPr bwMode="auto">
          <a:xfrm>
            <a:off x="4546600" y="4627563"/>
            <a:ext cx="354013" cy="144462"/>
          </a:xfrm>
          <a:prstGeom prst="curvedDownArrow">
            <a:avLst>
              <a:gd name="adj1" fmla="val 49533"/>
              <a:gd name="adj2" fmla="val 94778"/>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6" name="AutoShape 164"/>
          <p:cNvSpPr>
            <a:spLocks noChangeArrowheads="1"/>
          </p:cNvSpPr>
          <p:nvPr/>
        </p:nvSpPr>
        <p:spPr bwMode="auto">
          <a:xfrm>
            <a:off x="4881563" y="4627563"/>
            <a:ext cx="355600" cy="144462"/>
          </a:xfrm>
          <a:prstGeom prst="curvedDownArrow">
            <a:avLst>
              <a:gd name="adj1" fmla="val 49755"/>
              <a:gd name="adj2" fmla="val 95203"/>
              <a:gd name="adj3" fmla="val 52602"/>
            </a:avLst>
          </a:prstGeom>
          <a:solidFill>
            <a:srgbClr val="85D1F7"/>
          </a:solidFill>
          <a:ln w="9525">
            <a:solidFill>
              <a:schemeClr val="tx1"/>
            </a:solidFill>
            <a:miter lim="800000"/>
            <a:headEnd type="none" w="sm" len="lg"/>
            <a:tailEnd type="none" w="sm" len="lg"/>
          </a:ln>
        </p:spPr>
        <p:txBody>
          <a:bodyPr wrap="none" anchor="ctr"/>
          <a:lstStyle/>
          <a:p>
            <a:endParaRPr lang="zh-CN" altLang="en-US"/>
          </a:p>
        </p:txBody>
      </p:sp>
      <p:sp>
        <p:nvSpPr>
          <p:cNvPr id="84017" name="AutoShape 165"/>
          <p:cNvSpPr>
            <a:spLocks noChangeArrowheads="1"/>
          </p:cNvSpPr>
          <p:nvPr/>
        </p:nvSpPr>
        <p:spPr bwMode="auto">
          <a:xfrm>
            <a:off x="2532063" y="4627563"/>
            <a:ext cx="985837" cy="144462"/>
          </a:xfrm>
          <a:prstGeom prst="rightArrow">
            <a:avLst>
              <a:gd name="adj1" fmla="val 58333"/>
              <a:gd name="adj2" fmla="val 110230"/>
            </a:avLst>
          </a:prstGeom>
          <a:solidFill>
            <a:srgbClr val="92D050"/>
          </a:solidFill>
          <a:ln w="9525">
            <a:solidFill>
              <a:srgbClr val="339933"/>
            </a:solidFill>
            <a:miter lim="800000"/>
            <a:headEnd type="none" w="sm" len="lg"/>
            <a:tailEnd type="none" w="sm" len="lg"/>
          </a:ln>
        </p:spPr>
        <p:txBody>
          <a:bodyPr wrap="none" anchor="ctr"/>
          <a:lstStyle/>
          <a:p>
            <a:endParaRPr lang="zh-CN" altLang="en-US"/>
          </a:p>
        </p:txBody>
      </p:sp>
      <p:sp>
        <p:nvSpPr>
          <p:cNvPr id="84018" name="AutoShape 166"/>
          <p:cNvSpPr>
            <a:spLocks noChangeArrowheads="1"/>
          </p:cNvSpPr>
          <p:nvPr/>
        </p:nvSpPr>
        <p:spPr bwMode="auto">
          <a:xfrm>
            <a:off x="6035675" y="4627563"/>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19" name="AutoShape 167"/>
          <p:cNvSpPr>
            <a:spLocks noChangeArrowheads="1"/>
          </p:cNvSpPr>
          <p:nvPr/>
        </p:nvSpPr>
        <p:spPr bwMode="auto">
          <a:xfrm>
            <a:off x="6351588" y="4627563"/>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20" name="AutoShape 168"/>
          <p:cNvSpPr>
            <a:spLocks noChangeArrowheads="1"/>
          </p:cNvSpPr>
          <p:nvPr/>
        </p:nvSpPr>
        <p:spPr bwMode="auto">
          <a:xfrm>
            <a:off x="6667500" y="4627563"/>
            <a:ext cx="355600" cy="144462"/>
          </a:xfrm>
          <a:prstGeom prst="curvedDownArrow">
            <a:avLst>
              <a:gd name="adj1" fmla="val 13675"/>
              <a:gd name="adj2" fmla="val 67328"/>
              <a:gd name="adj3" fmla="val 36977"/>
            </a:avLst>
          </a:prstGeom>
          <a:solidFill>
            <a:srgbClr val="C00000"/>
          </a:solidFill>
          <a:ln w="9525">
            <a:solidFill>
              <a:schemeClr val="tx1"/>
            </a:solidFill>
            <a:miter lim="800000"/>
            <a:headEnd type="none" w="sm" len="lg"/>
            <a:tailEnd type="none" w="sm" len="lg"/>
          </a:ln>
        </p:spPr>
        <p:txBody>
          <a:bodyPr wrap="none" anchor="ctr"/>
          <a:lstStyle/>
          <a:p>
            <a:endParaRPr lang="zh-CN" altLang="en-US"/>
          </a:p>
        </p:txBody>
      </p:sp>
      <p:sp>
        <p:nvSpPr>
          <p:cNvPr id="84021" name="Text Box 169"/>
          <p:cNvSpPr txBox="1">
            <a:spLocks noChangeArrowheads="1"/>
          </p:cNvSpPr>
          <p:nvPr/>
        </p:nvSpPr>
        <p:spPr bwMode="auto">
          <a:xfrm>
            <a:off x="1941364" y="4456443"/>
            <a:ext cx="4876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200" b="1" dirty="0">
                <a:solidFill>
                  <a:srgbClr val="0000FF"/>
                </a:solidFill>
                <a:latin typeface="微软雅黑" panose="020B0503020204020204" charset="-122"/>
                <a:ea typeface="微软雅黑" panose="020B0503020204020204" charset="-122"/>
              </a:rPr>
              <a:t>数据</a:t>
            </a:r>
            <a:endParaRPr lang="en-US" altLang="zh-CN" sz="1200" b="1" dirty="0">
              <a:solidFill>
                <a:srgbClr val="0000FF"/>
              </a:solidFill>
              <a:latin typeface="微软雅黑" panose="020B0503020204020204" charset="-122"/>
              <a:ea typeface="微软雅黑" panose="020B0503020204020204" charset="-122"/>
            </a:endParaRPr>
          </a:p>
          <a:p>
            <a:pPr eaLnBrk="0" hangingPunct="0"/>
            <a:r>
              <a:rPr lang="zh-CN" altLang="en-US" sz="1200" b="1" dirty="0">
                <a:solidFill>
                  <a:srgbClr val="0000FF"/>
                </a:solidFill>
                <a:latin typeface="微软雅黑" panose="020B0503020204020204" charset="-122"/>
                <a:ea typeface="微软雅黑" panose="020B0503020204020204" charset="-122"/>
              </a:rPr>
              <a:t>传送</a:t>
            </a:r>
            <a:endParaRPr lang="zh-CN" altLang="en-US" sz="1200" b="1" dirty="0">
              <a:solidFill>
                <a:srgbClr val="0000FF"/>
              </a:solidFill>
              <a:latin typeface="微软雅黑" panose="020B0503020204020204" charset="-122"/>
              <a:ea typeface="微软雅黑" panose="020B0503020204020204" charset="-122"/>
            </a:endParaRPr>
          </a:p>
          <a:p>
            <a:pPr eaLnBrk="0" hangingPunct="0"/>
            <a:r>
              <a:rPr lang="zh-CN" altLang="en-US" sz="1200" b="1" dirty="0">
                <a:solidFill>
                  <a:srgbClr val="0000FF"/>
                </a:solidFill>
                <a:latin typeface="微软雅黑" panose="020B0503020204020204" charset="-122"/>
                <a:ea typeface="微软雅黑" panose="020B0503020204020204" charset="-122"/>
              </a:rPr>
              <a:t>特点</a:t>
            </a:r>
            <a:endParaRPr lang="zh-CN" altLang="en-US" sz="1200" b="1" dirty="0">
              <a:solidFill>
                <a:srgbClr val="0000FF"/>
              </a:solidFill>
              <a:latin typeface="微软雅黑" panose="020B0503020204020204" charset="-122"/>
              <a:ea typeface="微软雅黑" panose="020B0503020204020204" charset="-122"/>
            </a:endParaRPr>
          </a:p>
        </p:txBody>
      </p:sp>
      <p:sp>
        <p:nvSpPr>
          <p:cNvPr id="103" name="Text Box 170"/>
          <p:cNvSpPr txBox="1">
            <a:spLocks noChangeArrowheads="1"/>
          </p:cNvSpPr>
          <p:nvPr/>
        </p:nvSpPr>
        <p:spPr bwMode="auto">
          <a:xfrm>
            <a:off x="2420938" y="4425950"/>
            <a:ext cx="11163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比特流直达终点</a:t>
            </a:r>
            <a:endParaRPr lang="zh-CN" altLang="en-US" sz="1050" dirty="0">
              <a:solidFill>
                <a:schemeClr val="tx1"/>
              </a:solidFill>
            </a:endParaRPr>
          </a:p>
        </p:txBody>
      </p:sp>
      <p:sp>
        <p:nvSpPr>
          <p:cNvPr id="104" name="Text Box 171"/>
          <p:cNvSpPr txBox="1">
            <a:spLocks noChangeArrowheads="1"/>
          </p:cNvSpPr>
          <p:nvPr/>
        </p:nvSpPr>
        <p:spPr bwMode="auto">
          <a:xfrm>
            <a:off x="4170363"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endParaRPr lang="zh-CN" altLang="en-US" sz="1050" dirty="0">
              <a:solidFill>
                <a:schemeClr val="tx1"/>
              </a:solidFill>
            </a:endParaRPr>
          </a:p>
        </p:txBody>
      </p:sp>
      <p:sp>
        <p:nvSpPr>
          <p:cNvPr id="105" name="Text Box 172"/>
          <p:cNvSpPr txBox="1">
            <a:spLocks noChangeArrowheads="1"/>
          </p:cNvSpPr>
          <p:nvPr/>
        </p:nvSpPr>
        <p:spPr bwMode="auto">
          <a:xfrm>
            <a:off x="4510088"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endParaRPr lang="zh-CN" altLang="en-US" sz="1050" dirty="0">
              <a:solidFill>
                <a:schemeClr val="tx1"/>
              </a:solidFill>
            </a:endParaRPr>
          </a:p>
        </p:txBody>
      </p:sp>
      <p:sp>
        <p:nvSpPr>
          <p:cNvPr id="106" name="Text Box 173"/>
          <p:cNvSpPr txBox="1">
            <a:spLocks noChangeArrowheads="1"/>
          </p:cNvSpPr>
          <p:nvPr/>
        </p:nvSpPr>
        <p:spPr bwMode="auto">
          <a:xfrm>
            <a:off x="4845050"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报文</a:t>
            </a:r>
            <a:endParaRPr lang="zh-CN" altLang="en-US" sz="1050" dirty="0">
              <a:solidFill>
                <a:schemeClr val="tx1"/>
              </a:solidFill>
            </a:endParaRPr>
          </a:p>
        </p:txBody>
      </p:sp>
      <p:sp>
        <p:nvSpPr>
          <p:cNvPr id="107" name="Text Box 174"/>
          <p:cNvSpPr txBox="1">
            <a:spLocks noChangeArrowheads="1"/>
          </p:cNvSpPr>
          <p:nvPr/>
        </p:nvSpPr>
        <p:spPr bwMode="auto">
          <a:xfrm>
            <a:off x="5915025"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endParaRPr lang="zh-CN" altLang="en-US" sz="1050" dirty="0">
              <a:solidFill>
                <a:schemeClr val="tx1"/>
              </a:solidFill>
            </a:endParaRPr>
          </a:p>
        </p:txBody>
      </p:sp>
      <p:sp>
        <p:nvSpPr>
          <p:cNvPr id="108" name="Text Box 175"/>
          <p:cNvSpPr txBox="1">
            <a:spLocks noChangeArrowheads="1"/>
          </p:cNvSpPr>
          <p:nvPr/>
        </p:nvSpPr>
        <p:spPr bwMode="auto">
          <a:xfrm>
            <a:off x="6240463"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endParaRPr lang="zh-CN" altLang="en-US" sz="1050" dirty="0">
              <a:solidFill>
                <a:schemeClr val="tx1"/>
              </a:solidFill>
            </a:endParaRPr>
          </a:p>
        </p:txBody>
      </p:sp>
      <p:sp>
        <p:nvSpPr>
          <p:cNvPr id="109" name="Text Box 176"/>
          <p:cNvSpPr txBox="1">
            <a:spLocks noChangeArrowheads="1"/>
          </p:cNvSpPr>
          <p:nvPr/>
        </p:nvSpPr>
        <p:spPr bwMode="auto">
          <a:xfrm>
            <a:off x="6567488" y="4395788"/>
            <a:ext cx="4495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a:solidFill>
                  <a:schemeClr val="tx1"/>
                </a:solidFill>
              </a:rPr>
              <a:t>分组</a:t>
            </a:r>
            <a:endParaRPr lang="zh-CN" altLang="en-US" sz="1050" dirty="0">
              <a:solidFill>
                <a:schemeClr val="tx1"/>
              </a:solidFill>
            </a:endParaRPr>
          </a:p>
        </p:txBody>
      </p:sp>
      <p:sp>
        <p:nvSpPr>
          <p:cNvPr id="110" name="Text Box 177"/>
          <p:cNvSpPr txBox="1">
            <a:spLocks noChangeArrowheads="1"/>
          </p:cNvSpPr>
          <p:nvPr/>
        </p:nvSpPr>
        <p:spPr bwMode="auto">
          <a:xfrm>
            <a:off x="4071938" y="4954588"/>
            <a:ext cx="7162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smtClean="0">
                <a:solidFill>
                  <a:schemeClr val="tx1"/>
                </a:solidFill>
              </a:rPr>
              <a:t>存储转发</a:t>
            </a:r>
            <a:endParaRPr lang="zh-CN" altLang="en-US" sz="1050" dirty="0">
              <a:solidFill>
                <a:schemeClr val="tx1"/>
              </a:solidFill>
            </a:endParaRPr>
          </a:p>
        </p:txBody>
      </p:sp>
      <p:grpSp>
        <p:nvGrpSpPr>
          <p:cNvPr id="114" name="组合 113"/>
          <p:cNvGrpSpPr/>
          <p:nvPr/>
        </p:nvGrpSpPr>
        <p:grpSpPr bwMode="auto">
          <a:xfrm>
            <a:off x="5981700" y="2376488"/>
            <a:ext cx="668338" cy="279239"/>
            <a:chOff x="6125279" y="1930603"/>
            <a:chExt cx="1019406" cy="424086"/>
          </a:xfrm>
        </p:grpSpPr>
        <p:grpSp>
          <p:nvGrpSpPr>
            <p:cNvPr id="84074" name="Group 134"/>
            <p:cNvGrpSpPr/>
            <p:nvPr/>
          </p:nvGrpSpPr>
          <p:grpSpPr bwMode="auto">
            <a:xfrm>
              <a:off x="6686328" y="2069332"/>
              <a:ext cx="458357" cy="247387"/>
              <a:chOff x="4653" y="1650"/>
              <a:chExt cx="366" cy="214"/>
            </a:xfrm>
          </p:grpSpPr>
          <p:sp>
            <p:nvSpPr>
              <p:cNvPr id="84083" name="AutoShape 4"/>
              <p:cNvSpPr>
                <a:spLocks noChangeArrowheads="1"/>
              </p:cNvSpPr>
              <p:nvPr/>
            </p:nvSpPr>
            <p:spPr bwMode="auto">
              <a:xfrm rot="5400000">
                <a:off x="4733" y="1579"/>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84"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5"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75" name="Group 131"/>
            <p:cNvGrpSpPr/>
            <p:nvPr/>
          </p:nvGrpSpPr>
          <p:grpSpPr bwMode="auto">
            <a:xfrm>
              <a:off x="6125279" y="1930603"/>
              <a:ext cx="561050" cy="349115"/>
              <a:chOff x="4205" y="1530"/>
              <a:chExt cx="448" cy="302"/>
            </a:xfrm>
          </p:grpSpPr>
          <p:sp>
            <p:nvSpPr>
              <p:cNvPr id="84078" name="AutoShape 44"/>
              <p:cNvSpPr>
                <a:spLocks noChangeArrowheads="1"/>
              </p:cNvSpPr>
              <p:nvPr/>
            </p:nvSpPr>
            <p:spPr bwMode="auto">
              <a:xfrm rot="5400000">
                <a:off x="4367" y="1516"/>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79" name="Text Box 45"/>
              <p:cNvSpPr txBox="1">
                <a:spLocks noChangeArrowheads="1"/>
              </p:cNvSpPr>
              <p:nvPr/>
            </p:nvSpPr>
            <p:spPr bwMode="auto">
              <a:xfrm rot="626605">
                <a:off x="4205" y="1530"/>
                <a:ext cx="400" cy="3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P2</a:t>
                </a:r>
                <a:endParaRPr lang="en-US" altLang="zh-CN" sz="900" b="1">
                  <a:solidFill>
                    <a:schemeClr val="bg1"/>
                  </a:solidFill>
                  <a:latin typeface="微软雅黑" panose="020B0503020204020204" charset="-122"/>
                  <a:ea typeface="微软雅黑" panose="020B0503020204020204" charset="-122"/>
                </a:endParaRPr>
              </a:p>
            </p:txBody>
          </p:sp>
          <p:sp>
            <p:nvSpPr>
              <p:cNvPr id="84080"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81" name="AutoShape 48"/>
              <p:cNvSpPr>
                <a:spLocks noChangeArrowheads="1"/>
              </p:cNvSpPr>
              <p:nvPr/>
            </p:nvSpPr>
            <p:spPr bwMode="auto">
              <a:xfrm rot="746037">
                <a:off x="4493" y="1652"/>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82"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76" name="Text Box 5"/>
            <p:cNvSpPr txBox="1">
              <a:spLocks noChangeArrowheads="1"/>
            </p:cNvSpPr>
            <p:nvPr/>
          </p:nvSpPr>
          <p:spPr bwMode="auto">
            <a:xfrm rot="626605">
              <a:off x="6584756" y="2005580"/>
              <a:ext cx="500743" cy="34910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P1</a:t>
              </a:r>
              <a:endParaRPr lang="en-US" altLang="zh-CN" sz="900" b="1">
                <a:solidFill>
                  <a:schemeClr val="bg1"/>
                </a:solidFill>
                <a:latin typeface="微软雅黑" panose="020B0503020204020204" charset="-122"/>
                <a:ea typeface="微软雅黑" panose="020B0503020204020204" charset="-122"/>
              </a:endParaRPr>
            </a:p>
          </p:txBody>
        </p:sp>
        <p:sp>
          <p:nvSpPr>
            <p:cNvPr id="84077" name="AutoShape 8"/>
            <p:cNvSpPr>
              <a:spLocks noChangeArrowheads="1"/>
            </p:cNvSpPr>
            <p:nvPr/>
          </p:nvSpPr>
          <p:spPr bwMode="auto">
            <a:xfrm rot="746037">
              <a:off x="6929283" y="2144470"/>
              <a:ext cx="166561" cy="145658"/>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grpSp>
        <p:nvGrpSpPr>
          <p:cNvPr id="127" name="组合 126"/>
          <p:cNvGrpSpPr/>
          <p:nvPr/>
        </p:nvGrpSpPr>
        <p:grpSpPr bwMode="auto">
          <a:xfrm>
            <a:off x="5980113" y="2511425"/>
            <a:ext cx="966787" cy="332617"/>
            <a:chOff x="6124016" y="2136378"/>
            <a:chExt cx="1473997" cy="507490"/>
          </a:xfrm>
        </p:grpSpPr>
        <p:grpSp>
          <p:nvGrpSpPr>
            <p:cNvPr id="84056" name="Group 135"/>
            <p:cNvGrpSpPr/>
            <p:nvPr/>
          </p:nvGrpSpPr>
          <p:grpSpPr bwMode="auto">
            <a:xfrm>
              <a:off x="6680052" y="2276252"/>
              <a:ext cx="459609" cy="247386"/>
              <a:chOff x="4648" y="1829"/>
              <a:chExt cx="367" cy="214"/>
            </a:xfrm>
          </p:grpSpPr>
          <p:sp>
            <p:nvSpPr>
              <p:cNvPr id="84071" name="AutoShape 9"/>
              <p:cNvSpPr>
                <a:spLocks noChangeArrowheads="1"/>
              </p:cNvSpPr>
              <p:nvPr/>
            </p:nvSpPr>
            <p:spPr bwMode="auto">
              <a:xfrm rot="5400000">
                <a:off x="4729" y="1758"/>
                <a:ext cx="211"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72"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73"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057" name="Group 139"/>
            <p:cNvGrpSpPr/>
            <p:nvPr/>
          </p:nvGrpSpPr>
          <p:grpSpPr bwMode="auto">
            <a:xfrm>
              <a:off x="7023189" y="2293596"/>
              <a:ext cx="574824" cy="350272"/>
              <a:chOff x="4922" y="1844"/>
              <a:chExt cx="459" cy="303"/>
            </a:xfrm>
          </p:grpSpPr>
          <p:sp>
            <p:nvSpPr>
              <p:cNvPr id="84066" name="AutoShape 24"/>
              <p:cNvSpPr>
                <a:spLocks noChangeArrowheads="1"/>
              </p:cNvSpPr>
              <p:nvPr/>
            </p:nvSpPr>
            <p:spPr bwMode="auto">
              <a:xfrm rot="5400000">
                <a:off x="5096" y="1821"/>
                <a:ext cx="210" cy="359"/>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67" name="Text Box 25"/>
              <p:cNvSpPr txBox="1">
                <a:spLocks noChangeArrowheads="1"/>
              </p:cNvSpPr>
              <p:nvPr/>
            </p:nvSpPr>
            <p:spPr bwMode="auto">
              <a:xfrm rot="626605">
                <a:off x="4922" y="1844"/>
                <a:ext cx="400" cy="3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P1</a:t>
                </a:r>
                <a:endParaRPr lang="en-US" altLang="zh-CN" sz="900" b="1">
                  <a:solidFill>
                    <a:schemeClr val="bg1"/>
                  </a:solidFill>
                  <a:latin typeface="微软雅黑" panose="020B0503020204020204" charset="-122"/>
                  <a:ea typeface="微软雅黑" panose="020B0503020204020204" charset="-122"/>
                </a:endParaRPr>
              </a:p>
            </p:txBody>
          </p:sp>
          <p:sp>
            <p:nvSpPr>
              <p:cNvPr id="84068"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9"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70"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grpSp>
          <p:nvGrpSpPr>
            <p:cNvPr id="84058" name="Group 132"/>
            <p:cNvGrpSpPr/>
            <p:nvPr/>
          </p:nvGrpSpPr>
          <p:grpSpPr bwMode="auto">
            <a:xfrm>
              <a:off x="6124016" y="2136378"/>
              <a:ext cx="566057" cy="350272"/>
              <a:chOff x="4204" y="1708"/>
              <a:chExt cx="452" cy="303"/>
            </a:xfrm>
          </p:grpSpPr>
          <p:sp>
            <p:nvSpPr>
              <p:cNvPr id="84061" name="AutoShape 49"/>
              <p:cNvSpPr>
                <a:spLocks noChangeArrowheads="1"/>
              </p:cNvSpPr>
              <p:nvPr/>
            </p:nvSpPr>
            <p:spPr bwMode="auto">
              <a:xfrm rot="5400000">
                <a:off x="4371" y="1691"/>
                <a:ext cx="210" cy="360"/>
              </a:xfrm>
              <a:prstGeom prst="parallelogram">
                <a:avLst>
                  <a:gd name="adj" fmla="val 29162"/>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sp>
            <p:nvSpPr>
              <p:cNvPr id="84062" name="Text Box 50"/>
              <p:cNvSpPr txBox="1">
                <a:spLocks noChangeArrowheads="1"/>
              </p:cNvSpPr>
              <p:nvPr/>
            </p:nvSpPr>
            <p:spPr bwMode="auto">
              <a:xfrm rot="626605">
                <a:off x="4204" y="1708"/>
                <a:ext cx="400" cy="30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P3</a:t>
                </a:r>
                <a:endParaRPr lang="en-US" altLang="zh-CN" sz="900" b="1">
                  <a:solidFill>
                    <a:schemeClr val="bg1"/>
                  </a:solidFill>
                  <a:latin typeface="微软雅黑" panose="020B0503020204020204" charset="-122"/>
                  <a:ea typeface="微软雅黑" panose="020B0503020204020204" charset="-122"/>
                </a:endParaRPr>
              </a:p>
            </p:txBody>
          </p:sp>
          <p:sp>
            <p:nvSpPr>
              <p:cNvPr id="84063"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4"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65" name="AutoShape 53"/>
              <p:cNvSpPr>
                <a:spLocks noChangeArrowheads="1"/>
              </p:cNvSpPr>
              <p:nvPr/>
            </p:nvSpPr>
            <p:spPr bwMode="auto">
              <a:xfrm rot="746037">
                <a:off x="4496" y="1827"/>
                <a:ext cx="133" cy="127"/>
              </a:xfrm>
              <a:prstGeom prst="rightArrow">
                <a:avLst>
                  <a:gd name="adj1" fmla="val 50000"/>
                  <a:gd name="adj2" fmla="val 2618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sp>
          <p:nvSpPr>
            <p:cNvPr id="84059" name="Text Box 10"/>
            <p:cNvSpPr txBox="1">
              <a:spLocks noChangeArrowheads="1"/>
            </p:cNvSpPr>
            <p:nvPr/>
          </p:nvSpPr>
          <p:spPr bwMode="auto">
            <a:xfrm rot="626605">
              <a:off x="6570965" y="2212500"/>
              <a:ext cx="500530" cy="35072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P2</a:t>
              </a:r>
              <a:endParaRPr lang="en-US" altLang="zh-CN" sz="900" b="1">
                <a:solidFill>
                  <a:schemeClr val="bg1"/>
                </a:solidFill>
                <a:latin typeface="微软雅黑" panose="020B0503020204020204" charset="-122"/>
                <a:ea typeface="微软雅黑" panose="020B0503020204020204" charset="-122"/>
              </a:endParaRPr>
            </a:p>
          </p:txBody>
        </p:sp>
        <p:sp>
          <p:nvSpPr>
            <p:cNvPr id="84060" name="AutoShape 13"/>
            <p:cNvSpPr>
              <a:spLocks noChangeArrowheads="1"/>
            </p:cNvSpPr>
            <p:nvPr/>
          </p:nvSpPr>
          <p:spPr bwMode="auto">
            <a:xfrm rot="746037">
              <a:off x="6924259" y="2351391"/>
              <a:ext cx="165309" cy="145657"/>
            </a:xfrm>
            <a:prstGeom prst="rightArrow">
              <a:avLst>
                <a:gd name="adj1" fmla="val 50000"/>
                <a:gd name="adj2" fmla="val 26192"/>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grpSp>
        <p:nvGrpSpPr>
          <p:cNvPr id="180" name="组合 179"/>
          <p:cNvGrpSpPr/>
          <p:nvPr/>
        </p:nvGrpSpPr>
        <p:grpSpPr bwMode="auto">
          <a:xfrm>
            <a:off x="6569075" y="2931630"/>
            <a:ext cx="494308" cy="438290"/>
            <a:chOff x="7021271" y="2756654"/>
            <a:chExt cx="752659" cy="665860"/>
          </a:xfrm>
        </p:grpSpPr>
        <p:sp>
          <p:nvSpPr>
            <p:cNvPr id="84049" name="AutoShape 54"/>
            <p:cNvSpPr>
              <a:spLocks noChangeArrowheads="1"/>
            </p:cNvSpPr>
            <p:nvPr/>
          </p:nvSpPr>
          <p:spPr bwMode="auto">
            <a:xfrm rot="5400000">
              <a:off x="7244991" y="2836979"/>
              <a:ext cx="243919" cy="449589"/>
            </a:xfrm>
            <a:prstGeom prst="parallelogram">
              <a:avLst>
                <a:gd name="adj" fmla="val 29162"/>
              </a:avLst>
            </a:prstGeom>
            <a:solidFill>
              <a:srgbClr val="C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nvGrpSpPr>
            <p:cNvPr id="84050" name="组合 181"/>
            <p:cNvGrpSpPr/>
            <p:nvPr/>
          </p:nvGrpSpPr>
          <p:grpSpPr bwMode="auto">
            <a:xfrm>
              <a:off x="7021271" y="2756654"/>
              <a:ext cx="752659" cy="665860"/>
              <a:chOff x="7021271" y="2756654"/>
              <a:chExt cx="752659" cy="665860"/>
            </a:xfrm>
          </p:grpSpPr>
          <p:grpSp>
            <p:nvGrpSpPr>
              <p:cNvPr id="84051" name="Group 142"/>
              <p:cNvGrpSpPr/>
              <p:nvPr/>
            </p:nvGrpSpPr>
            <p:grpSpPr bwMode="auto">
              <a:xfrm>
                <a:off x="7021271" y="2756654"/>
                <a:ext cx="752659" cy="665860"/>
                <a:chOff x="4917" y="2244"/>
                <a:chExt cx="601" cy="576"/>
              </a:xfrm>
            </p:grpSpPr>
            <p:sp>
              <p:nvSpPr>
                <p:cNvPr id="84054" name="AutoShape 39"/>
                <p:cNvSpPr>
                  <a:spLocks noChangeArrowheads="1"/>
                </p:cNvSpPr>
                <p:nvPr/>
              </p:nvSpPr>
              <p:spPr bwMode="auto">
                <a:xfrm rot="5400000">
                  <a:off x="4993" y="2295"/>
                  <a:ext cx="576" cy="474"/>
                </a:xfrm>
                <a:prstGeom prst="parallelogram">
                  <a:avLst>
                    <a:gd name="adj" fmla="val 2916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zh-CN" altLang="en-US" sz="900" b="1">
                    <a:solidFill>
                      <a:schemeClr val="bg1"/>
                    </a:solidFill>
                    <a:latin typeface="微软雅黑" panose="020B0503020204020204" charset="-122"/>
                    <a:ea typeface="微软雅黑" panose="020B0503020204020204" charset="-122"/>
                  </a:endParaRPr>
                </a:p>
              </p:txBody>
            </p:sp>
            <p:sp>
              <p:nvSpPr>
                <p:cNvPr id="84055" name="Text Box 40"/>
                <p:cNvSpPr txBox="1">
                  <a:spLocks noChangeArrowheads="1"/>
                </p:cNvSpPr>
                <p:nvPr/>
              </p:nvSpPr>
              <p:spPr bwMode="auto">
                <a:xfrm rot="626605">
                  <a:off x="4917" y="2354"/>
                  <a:ext cx="399" cy="3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en-US" altLang="zh-CN" sz="900" b="1">
                      <a:solidFill>
                        <a:schemeClr val="bg1"/>
                      </a:solidFill>
                      <a:latin typeface="微软雅黑" panose="020B0503020204020204" charset="-122"/>
                      <a:ea typeface="微软雅黑" panose="020B0503020204020204" charset="-122"/>
                    </a:rPr>
                    <a:t>P4</a:t>
                  </a:r>
                  <a:endParaRPr lang="en-US" altLang="zh-CN" sz="900" b="1">
                    <a:solidFill>
                      <a:schemeClr val="bg1"/>
                    </a:solidFill>
                    <a:latin typeface="微软雅黑" panose="020B0503020204020204" charset="-122"/>
                    <a:ea typeface="微软雅黑" panose="020B0503020204020204" charset="-122"/>
                  </a:endParaRPr>
                </a:p>
              </p:txBody>
            </p:sp>
          </p:grpSp>
          <p:sp>
            <p:nvSpPr>
              <p:cNvPr id="84052" name="Line 112"/>
              <p:cNvSpPr>
                <a:spLocks noChangeShapeType="1"/>
              </p:cNvSpPr>
              <p:nvPr/>
            </p:nvSpPr>
            <p:spPr bwMode="auto">
              <a:xfrm>
                <a:off x="7129282" y="3113994"/>
                <a:ext cx="453346" cy="73985"/>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53" name="AutoShape 38"/>
              <p:cNvSpPr>
                <a:spLocks noChangeArrowheads="1"/>
              </p:cNvSpPr>
              <p:nvPr/>
            </p:nvSpPr>
            <p:spPr bwMode="auto">
              <a:xfrm rot="746037">
                <a:off x="7396188" y="3007881"/>
                <a:ext cx="166561" cy="145657"/>
              </a:xfrm>
              <a:prstGeom prst="rightArrow">
                <a:avLst>
                  <a:gd name="adj1" fmla="val 50000"/>
                  <a:gd name="adj2" fmla="val 26391"/>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00" b="1">
                  <a:solidFill>
                    <a:schemeClr val="bg1"/>
                  </a:solidFill>
                  <a:latin typeface="微软雅黑" panose="020B0503020204020204" charset="-122"/>
                  <a:ea typeface="微软雅黑" panose="020B0503020204020204" charset="-122"/>
                </a:endParaRPr>
              </a:p>
            </p:txBody>
          </p:sp>
        </p:grpSp>
      </p:grpSp>
      <p:sp>
        <p:nvSpPr>
          <p:cNvPr id="190" name="Text Box 177"/>
          <p:cNvSpPr txBox="1">
            <a:spLocks noChangeArrowheads="1"/>
          </p:cNvSpPr>
          <p:nvPr/>
        </p:nvSpPr>
        <p:spPr bwMode="auto">
          <a:xfrm>
            <a:off x="4689475" y="4954588"/>
            <a:ext cx="7162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smtClean="0">
                <a:solidFill>
                  <a:schemeClr val="tx1"/>
                </a:solidFill>
              </a:rPr>
              <a:t>存储转发</a:t>
            </a:r>
            <a:endParaRPr lang="zh-CN" altLang="en-US" sz="1050" dirty="0">
              <a:solidFill>
                <a:schemeClr val="tx1"/>
              </a:solidFill>
            </a:endParaRPr>
          </a:p>
        </p:txBody>
      </p:sp>
      <p:sp>
        <p:nvSpPr>
          <p:cNvPr id="191" name="Text Box 177"/>
          <p:cNvSpPr txBox="1">
            <a:spLocks noChangeArrowheads="1"/>
          </p:cNvSpPr>
          <p:nvPr/>
        </p:nvSpPr>
        <p:spPr bwMode="auto">
          <a:xfrm>
            <a:off x="5815013" y="4954588"/>
            <a:ext cx="7162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smtClean="0">
                <a:solidFill>
                  <a:schemeClr val="tx1"/>
                </a:solidFill>
              </a:rPr>
              <a:t>存储转发</a:t>
            </a:r>
            <a:endParaRPr lang="zh-CN" altLang="en-US" sz="1050" dirty="0">
              <a:solidFill>
                <a:schemeClr val="tx1"/>
              </a:solidFill>
            </a:endParaRPr>
          </a:p>
        </p:txBody>
      </p:sp>
      <p:sp>
        <p:nvSpPr>
          <p:cNvPr id="192" name="Text Box 177"/>
          <p:cNvSpPr txBox="1">
            <a:spLocks noChangeArrowheads="1"/>
          </p:cNvSpPr>
          <p:nvPr/>
        </p:nvSpPr>
        <p:spPr bwMode="auto">
          <a:xfrm>
            <a:off x="6430963" y="4954588"/>
            <a:ext cx="71628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ru-RU"/>
            </a:defPPr>
            <a:lvl1pPr eaLnBrk="0" hangingPunct="0">
              <a:defRPr sz="1200" b="1">
                <a:solidFill>
                  <a:srgbClr val="339933"/>
                </a:solidFill>
                <a:latin typeface="微软雅黑" panose="020B0503020204020204" charset="-122"/>
                <a:ea typeface="微软雅黑" panose="020B0503020204020204" charset="-122"/>
              </a:defRPr>
            </a:lvl1pPr>
            <a:lvl2pPr eaLnBrk="0" hangingPunct="0">
              <a:defRPr>
                <a:ea typeface="+mn-ea"/>
              </a:defRPr>
            </a:lvl2pPr>
            <a:lvl3pPr eaLnBrk="0" hangingPunct="0">
              <a:defRPr>
                <a:ea typeface="+mn-ea"/>
              </a:defRPr>
            </a:lvl3pPr>
            <a:lvl4pPr eaLnBrk="0" hangingPunct="0">
              <a:defRPr>
                <a:ea typeface="+mn-ea"/>
              </a:defRPr>
            </a:lvl4pPr>
            <a:lvl5pPr eaLnBrk="0" hangingPunct="0">
              <a:defRPr>
                <a:ea typeface="+mn-ea"/>
              </a:defRPr>
            </a:lvl5pPr>
            <a:lvl6pPr>
              <a:defRPr>
                <a:ea typeface="+mn-ea"/>
              </a:defRPr>
            </a:lvl6pPr>
            <a:lvl7pPr>
              <a:defRPr>
                <a:ea typeface="+mn-ea"/>
              </a:defRPr>
            </a:lvl7pPr>
            <a:lvl8pPr>
              <a:defRPr>
                <a:ea typeface="+mn-ea"/>
              </a:defRPr>
            </a:lvl8pPr>
            <a:lvl9pPr>
              <a:defRPr>
                <a:ea typeface="+mn-ea"/>
              </a:defRPr>
            </a:lvl9pPr>
          </a:lstStyle>
          <a:p>
            <a:pPr fontAlgn="auto">
              <a:spcBef>
                <a:spcPts val="0"/>
              </a:spcBef>
              <a:spcAft>
                <a:spcPts val="0"/>
              </a:spcAft>
              <a:defRPr/>
            </a:pPr>
            <a:r>
              <a:rPr lang="zh-CN" altLang="en-US" sz="1050" dirty="0" smtClean="0">
                <a:solidFill>
                  <a:schemeClr val="tx1"/>
                </a:solidFill>
              </a:rPr>
              <a:t>存储转发</a:t>
            </a:r>
            <a:endParaRPr lang="zh-CN" altLang="en-US" sz="1050" dirty="0">
              <a:solidFill>
                <a:schemeClr val="tx1"/>
              </a:solidFill>
            </a:endParaRPr>
          </a:p>
        </p:txBody>
      </p:sp>
      <p:grpSp>
        <p:nvGrpSpPr>
          <p:cNvPr id="196" name="组合 195"/>
          <p:cNvGrpSpPr/>
          <p:nvPr/>
        </p:nvGrpSpPr>
        <p:grpSpPr bwMode="auto">
          <a:xfrm>
            <a:off x="1611313" y="2293938"/>
            <a:ext cx="884237" cy="956447"/>
            <a:chOff x="1986461" y="1436989"/>
            <a:chExt cx="883227" cy="955818"/>
          </a:xfrm>
        </p:grpSpPr>
        <p:grpSp>
          <p:nvGrpSpPr>
            <p:cNvPr id="84041" name="Group 122"/>
            <p:cNvGrpSpPr/>
            <p:nvPr/>
          </p:nvGrpSpPr>
          <p:grpSpPr bwMode="auto">
            <a:xfrm>
              <a:off x="1986461" y="1436989"/>
              <a:ext cx="839060" cy="955818"/>
              <a:chOff x="71" y="1473"/>
              <a:chExt cx="1021" cy="1260"/>
            </a:xfrm>
          </p:grpSpPr>
          <p:sp>
            <p:nvSpPr>
              <p:cNvPr id="84045" name="Line 92"/>
              <p:cNvSpPr>
                <a:spLocks noChangeShapeType="1"/>
              </p:cNvSpPr>
              <p:nvPr/>
            </p:nvSpPr>
            <p:spPr bwMode="auto">
              <a:xfrm>
                <a:off x="630" y="1474"/>
                <a:ext cx="377" cy="48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046" name="Line 94"/>
              <p:cNvSpPr>
                <a:spLocks noChangeShapeType="1"/>
              </p:cNvSpPr>
              <p:nvPr/>
            </p:nvSpPr>
            <p:spPr bwMode="auto">
              <a:xfrm>
                <a:off x="622" y="2248"/>
                <a:ext cx="377" cy="48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4047" name="Text Box 95"/>
              <p:cNvSpPr txBox="1">
                <a:spLocks noChangeArrowheads="1"/>
              </p:cNvSpPr>
              <p:nvPr/>
            </p:nvSpPr>
            <p:spPr bwMode="auto">
              <a:xfrm>
                <a:off x="71" y="1733"/>
                <a:ext cx="96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lang="zh-CN" altLang="en-US" sz="1200" b="1">
                    <a:latin typeface="微软雅黑" panose="020B0503020204020204" charset="-122"/>
                    <a:ea typeface="微软雅黑" panose="020B0503020204020204" charset="-122"/>
                  </a:rPr>
                  <a:t>连接建立</a:t>
                </a:r>
                <a:endParaRPr lang="zh-CN" altLang="en-US" sz="1200" b="1">
                  <a:latin typeface="微软雅黑" panose="020B0503020204020204" charset="-122"/>
                  <a:ea typeface="微软雅黑" panose="020B0503020204020204" charset="-122"/>
                </a:endParaRPr>
              </a:p>
            </p:txBody>
          </p:sp>
          <p:sp>
            <p:nvSpPr>
              <p:cNvPr id="84048" name="Line 97"/>
              <p:cNvSpPr>
                <a:spLocks noChangeShapeType="1"/>
              </p:cNvSpPr>
              <p:nvPr/>
            </p:nvSpPr>
            <p:spPr bwMode="auto">
              <a:xfrm>
                <a:off x="720" y="1473"/>
                <a:ext cx="372" cy="48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84042" name="Line 98"/>
            <p:cNvSpPr>
              <a:spLocks noChangeShapeType="1"/>
            </p:cNvSpPr>
            <p:nvPr/>
          </p:nvSpPr>
          <p:spPr bwMode="auto">
            <a:xfrm>
              <a:off x="2785557" y="1492950"/>
              <a:ext cx="0" cy="504318"/>
            </a:xfrm>
            <a:prstGeom prst="line">
              <a:avLst/>
            </a:prstGeom>
            <a:noFill/>
            <a:ln w="9525">
              <a:solidFill>
                <a:srgbClr val="00B05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3" name="Line 93"/>
            <p:cNvSpPr>
              <a:spLocks noChangeShapeType="1"/>
            </p:cNvSpPr>
            <p:nvPr/>
          </p:nvSpPr>
          <p:spPr bwMode="auto">
            <a:xfrm>
              <a:off x="2708145" y="2047774"/>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4" name="Line 93"/>
            <p:cNvSpPr>
              <a:spLocks noChangeShapeType="1"/>
            </p:cNvSpPr>
            <p:nvPr/>
          </p:nvSpPr>
          <p:spPr bwMode="auto">
            <a:xfrm>
              <a:off x="2720120" y="1448209"/>
              <a:ext cx="149568" cy="0"/>
            </a:xfrm>
            <a:prstGeom prst="line">
              <a:avLst/>
            </a:prstGeom>
            <a:noFill/>
            <a:ln w="9525">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37" name="Line 102"/>
          <p:cNvSpPr>
            <a:spLocks noChangeShapeType="1"/>
          </p:cNvSpPr>
          <p:nvPr/>
        </p:nvSpPr>
        <p:spPr bwMode="auto">
          <a:xfrm>
            <a:off x="6646863" y="2276475"/>
            <a:ext cx="0" cy="18224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8" name="Line 103"/>
          <p:cNvSpPr>
            <a:spLocks noChangeShapeType="1"/>
          </p:cNvSpPr>
          <p:nvPr/>
        </p:nvSpPr>
        <p:spPr bwMode="auto">
          <a:xfrm>
            <a:off x="6353175" y="2260600"/>
            <a:ext cx="0" cy="1820863"/>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39" name="Line 101"/>
          <p:cNvSpPr>
            <a:spLocks noChangeShapeType="1"/>
          </p:cNvSpPr>
          <p:nvPr/>
        </p:nvSpPr>
        <p:spPr bwMode="auto">
          <a:xfrm>
            <a:off x="6945313" y="2282825"/>
            <a:ext cx="0" cy="18224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40" name="Line 115"/>
          <p:cNvSpPr>
            <a:spLocks noChangeShapeType="1"/>
          </p:cNvSpPr>
          <p:nvPr/>
        </p:nvSpPr>
        <p:spPr bwMode="auto">
          <a:xfrm>
            <a:off x="6049963" y="2263775"/>
            <a:ext cx="0" cy="18224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1000"/>
                                        <p:tgtEl>
                                          <p:spTgt spid="196"/>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1000"/>
                                        <p:tgtEl>
                                          <p:spTgt spid="2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1000"/>
                                        <p:tgtEl>
                                          <p:spTgt spid="30"/>
                                        </p:tgtEl>
                                      </p:cBhvr>
                                    </p:animEffect>
                                  </p:childTnLst>
                                </p:cTn>
                              </p:par>
                            </p:childTnLst>
                          </p:cTn>
                        </p:par>
                        <p:par>
                          <p:cTn id="20" fill="hold">
                            <p:stCondLst>
                              <p:cond delay="6000"/>
                            </p:stCondLst>
                            <p:childTnLst>
                              <p:par>
                                <p:cTn id="21" presetID="22" presetClass="entr" presetSubtype="2"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1000"/>
                                        <p:tgtEl>
                                          <p:spTgt spid="31"/>
                                        </p:tgtEl>
                                      </p:cBhvr>
                                    </p:animEffect>
                                  </p:childTnLst>
                                </p:cTn>
                              </p:par>
                            </p:childTnLst>
                          </p:cTn>
                        </p:par>
                        <p:par>
                          <p:cTn id="24" fill="hold">
                            <p:stCondLst>
                              <p:cond delay="7000"/>
                            </p:stCondLst>
                            <p:childTnLst>
                              <p:par>
                                <p:cTn id="25" presetID="2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1000"/>
                                        <p:tgtEl>
                                          <p:spTgt spid="42"/>
                                        </p:tgtEl>
                                      </p:cBhvr>
                                    </p:animEffect>
                                  </p:childTnLst>
                                </p:cTn>
                              </p:par>
                            </p:childTnLst>
                          </p:cTn>
                        </p:par>
                        <p:par>
                          <p:cTn id="28" fill="hold">
                            <p:stCondLst>
                              <p:cond delay="8000"/>
                            </p:stCondLst>
                            <p:childTnLst>
                              <p:par>
                                <p:cTn id="29" presetID="22" presetClass="entr" presetSubtype="8"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1000"/>
                                        <p:tgtEl>
                                          <p:spTgt spid="54"/>
                                        </p:tgtEl>
                                      </p:cBhvr>
                                    </p:animEffect>
                                  </p:childTnLst>
                                </p:cTn>
                              </p:par>
                            </p:childTnLst>
                          </p:cTn>
                        </p:par>
                        <p:par>
                          <p:cTn id="32" fill="hold">
                            <p:stCondLst>
                              <p:cond delay="9000"/>
                            </p:stCondLst>
                            <p:childTnLst>
                              <p:par>
                                <p:cTn id="33" presetID="22" presetClass="entr" presetSubtype="8" fill="hold"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left)">
                                      <p:cBhvr>
                                        <p:cTn id="35" dur="1000"/>
                                        <p:tgtEl>
                                          <p:spTgt spid="71"/>
                                        </p:tgtEl>
                                      </p:cBhvr>
                                    </p:animEffect>
                                  </p:childTnLst>
                                </p:cTn>
                              </p:par>
                            </p:childTnLst>
                          </p:cTn>
                        </p:par>
                        <p:par>
                          <p:cTn id="36" fill="hold">
                            <p:stCondLst>
                              <p:cond delay="10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1000"/>
                                        <p:tgtEl>
                                          <p:spTgt spid="68"/>
                                        </p:tgtEl>
                                      </p:cBhvr>
                                    </p:animEffect>
                                  </p:childTnLst>
                                </p:cTn>
                              </p:par>
                            </p:childTnLst>
                          </p:cTn>
                        </p:par>
                        <p:par>
                          <p:cTn id="40" fill="hold">
                            <p:stCondLst>
                              <p:cond delay="11000"/>
                            </p:stCondLst>
                            <p:childTnLst>
                              <p:par>
                                <p:cTn id="41" presetID="22" presetClass="entr" presetSubtype="8" fill="hold" grpId="0" nodeType="after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left)">
                                      <p:cBhvr>
                                        <p:cTn id="43" dur="1000"/>
                                        <p:tgtEl>
                                          <p:spTgt spid="69"/>
                                        </p:tgtEl>
                                      </p:cBhvr>
                                    </p:animEffect>
                                  </p:childTnLst>
                                </p:cTn>
                              </p:par>
                            </p:childTnLst>
                          </p:cTn>
                        </p:par>
                        <p:par>
                          <p:cTn id="44" fill="hold">
                            <p:stCondLst>
                              <p:cond delay="12000"/>
                            </p:stCondLst>
                            <p:childTnLst>
                              <p:par>
                                <p:cTn id="45" presetID="22" presetClass="entr" presetSubtype="8"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10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2000"/>
                                        <p:tgtEl>
                                          <p:spTgt spid="17"/>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2000"/>
                                        <p:tgtEl>
                                          <p:spTgt spid="5"/>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20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par>
                          <p:cTn id="68" fill="hold">
                            <p:stCondLst>
                              <p:cond delay="0"/>
                            </p:stCondLst>
                            <p:childTnLst>
                              <p:par>
                                <p:cTn id="69" presetID="22" presetClass="entr" presetSubtype="8" fill="hold"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ipe(left)">
                                      <p:cBhvr>
                                        <p:cTn id="71" dur="2000"/>
                                        <p:tgtEl>
                                          <p:spTgt spid="61"/>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wipe(left)">
                                      <p:cBhvr>
                                        <p:cTn id="75" dur="2000"/>
                                        <p:tgtEl>
                                          <p:spTgt spid="114"/>
                                        </p:tgtEl>
                                      </p:cBhvr>
                                    </p:animEffect>
                                  </p:childTnLst>
                                </p:cTn>
                              </p:par>
                            </p:childTnLst>
                          </p:cTn>
                        </p:par>
                        <p:par>
                          <p:cTn id="76" fill="hold">
                            <p:stCondLst>
                              <p:cond delay="4000"/>
                            </p:stCondLst>
                            <p:childTnLst>
                              <p:par>
                                <p:cTn id="77" presetID="22" presetClass="entr" presetSubtype="8" fill="hold" nodeType="after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left)">
                                      <p:cBhvr>
                                        <p:cTn id="79" dur="2000"/>
                                        <p:tgtEl>
                                          <p:spTgt spid="127"/>
                                        </p:tgtEl>
                                      </p:cBhvr>
                                    </p:animEffect>
                                  </p:childTnLst>
                                </p:cTn>
                              </p:par>
                            </p:childTnLst>
                          </p:cTn>
                        </p:par>
                        <p:par>
                          <p:cTn id="80" fill="hold">
                            <p:stCondLst>
                              <p:cond delay="6000"/>
                            </p:stCondLst>
                            <p:childTnLst>
                              <p:par>
                                <p:cTn id="81" presetID="22" presetClass="entr" presetSubtype="8" fill="hold" nodeType="afterEffect">
                                  <p:stCondLst>
                                    <p:cond delay="0"/>
                                  </p:stCondLst>
                                  <p:childTnLst>
                                    <p:set>
                                      <p:cBhvr>
                                        <p:cTn id="82" dur="1" fill="hold">
                                          <p:stCondLst>
                                            <p:cond delay="0"/>
                                          </p:stCondLst>
                                        </p:cTn>
                                        <p:tgtEl>
                                          <p:spTgt spid="214"/>
                                        </p:tgtEl>
                                        <p:attrNameLst>
                                          <p:attrName>style.visibility</p:attrName>
                                        </p:attrNameLst>
                                      </p:cBhvr>
                                      <p:to>
                                        <p:strVal val="visible"/>
                                      </p:to>
                                    </p:set>
                                    <p:animEffect transition="in" filter="wipe(left)">
                                      <p:cBhvr>
                                        <p:cTn id="83" dur="2000"/>
                                        <p:tgtEl>
                                          <p:spTgt spid="214"/>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164"/>
                                        </p:tgtEl>
                                        <p:attrNameLst>
                                          <p:attrName>style.visibility</p:attrName>
                                        </p:attrNameLst>
                                      </p:cBhvr>
                                      <p:to>
                                        <p:strVal val="visible"/>
                                      </p:to>
                                    </p:set>
                                    <p:animEffect transition="in" filter="wipe(left)">
                                      <p:cBhvr>
                                        <p:cTn id="87" dur="2000"/>
                                        <p:tgtEl>
                                          <p:spTgt spid="164"/>
                                        </p:tgtEl>
                                      </p:cBhvr>
                                    </p:animEffect>
                                  </p:childTnLst>
                                </p:cTn>
                              </p:par>
                            </p:childTnLst>
                          </p:cTn>
                        </p:par>
                        <p:par>
                          <p:cTn id="88" fill="hold">
                            <p:stCondLst>
                              <p:cond delay="10000"/>
                            </p:stCondLst>
                            <p:childTnLst>
                              <p:par>
                                <p:cTn id="89" presetID="22" presetClass="entr" presetSubtype="8" fill="hold" nodeType="afterEffect">
                                  <p:stCondLst>
                                    <p:cond delay="0"/>
                                  </p:stCondLst>
                                  <p:childTnLst>
                                    <p:set>
                                      <p:cBhvr>
                                        <p:cTn id="90" dur="1" fill="hold">
                                          <p:stCondLst>
                                            <p:cond delay="0"/>
                                          </p:stCondLst>
                                        </p:cTn>
                                        <p:tgtEl>
                                          <p:spTgt spid="180"/>
                                        </p:tgtEl>
                                        <p:attrNameLst>
                                          <p:attrName>style.visibility</p:attrName>
                                        </p:attrNameLst>
                                      </p:cBhvr>
                                      <p:to>
                                        <p:strVal val="visible"/>
                                      </p:to>
                                    </p:set>
                                    <p:animEffect transition="in" filter="wipe(left)">
                                      <p:cBhvr>
                                        <p:cTn id="91" dur="2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P spid="31" grpId="0" bldLvl="0" animBg="1"/>
      <p:bldP spid="32" grpId="0" bldLvl="0" animBg="1"/>
      <p:bldP spid="34" grpId="0" bldLvl="0" animBg="1"/>
      <p:bldP spid="68" grpId="0" bldLvl="0" animBg="1"/>
      <p:bldP spid="69" grpId="0" bldLvl="0" animBg="1"/>
      <p:bldP spid="70"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5"/>
          <p:cNvSpPr>
            <a:spLocks noChangeArrowheads="1"/>
          </p:cNvSpPr>
          <p:nvPr/>
        </p:nvSpPr>
        <p:spPr bwMode="auto">
          <a:xfrm>
            <a:off x="505071" y="1787589"/>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84995" name="Rectangle 6"/>
          <p:cNvSpPr>
            <a:spLocks noChangeArrowheads="1"/>
          </p:cNvSpPr>
          <p:nvPr/>
        </p:nvSpPr>
        <p:spPr bwMode="auto">
          <a:xfrm>
            <a:off x="3592354" y="1763776"/>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三种交换的比较</a:t>
            </a:r>
            <a:endParaRPr lang="zh-CN" altLang="en-US" sz="2000" b="1">
              <a:solidFill>
                <a:schemeClr val="bg1"/>
              </a:solidFill>
              <a:ea typeface="微软雅黑" panose="020B0503020204020204" charset="-122"/>
            </a:endParaRPr>
          </a:p>
        </p:txBody>
      </p:sp>
      <p:sp>
        <p:nvSpPr>
          <p:cNvPr id="84996" name="Rectangle 68"/>
          <p:cNvSpPr>
            <a:spLocks noChangeArrowheads="1"/>
          </p:cNvSpPr>
          <p:nvPr/>
        </p:nvSpPr>
        <p:spPr bwMode="auto">
          <a:xfrm>
            <a:off x="505071" y="2238439"/>
            <a:ext cx="8133857"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若要连续传送大量的数据，且其传送时间远大于连接建立时间，则电路交换的传输速率较快。</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报文交换和分组交换不需要预先分配传输带宽，在传送突发数据时可提高整个网络的信道利用率。</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由于一个分组的长度往往远小于整个报文的长度，因此分组交换比报文交换的时延小，同时也具有更好的灵活性</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第二</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计算机网络体系结构的形成 </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5"/>
          <p:cNvSpPr>
            <a:spLocks noChangeArrowheads="1"/>
          </p:cNvSpPr>
          <p:nvPr/>
        </p:nvSpPr>
        <p:spPr bwMode="auto">
          <a:xfrm>
            <a:off x="454906" y="1857121"/>
            <a:ext cx="8133857"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17763" name="Rectangle 6"/>
          <p:cNvSpPr>
            <a:spLocks noChangeArrowheads="1"/>
          </p:cNvSpPr>
          <p:nvPr/>
        </p:nvSpPr>
        <p:spPr bwMode="auto">
          <a:xfrm>
            <a:off x="2329498" y="1857058"/>
            <a:ext cx="44850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2.1  </a:t>
            </a:r>
            <a:r>
              <a:rPr lang="zh-CN" altLang="zh-CN" sz="2400" b="1" dirty="0">
                <a:solidFill>
                  <a:schemeClr val="bg1"/>
                </a:solidFill>
                <a:latin typeface="微软雅黑" panose="020B0503020204020204" charset="-122"/>
                <a:ea typeface="微软雅黑" panose="020B0503020204020204" charset="-122"/>
              </a:rPr>
              <a:t>计算机网络体系结构的形成</a:t>
            </a:r>
            <a:endParaRPr lang="zh-CN" altLang="en-US" sz="2400" b="1" dirty="0">
              <a:solidFill>
                <a:schemeClr val="bg1"/>
              </a:solidFill>
              <a:latin typeface="微软雅黑" panose="020B0503020204020204" charset="-122"/>
              <a:ea typeface="微软雅黑" panose="020B0503020204020204" charset="-122"/>
            </a:endParaRPr>
          </a:p>
        </p:txBody>
      </p:sp>
      <p:sp>
        <p:nvSpPr>
          <p:cNvPr id="117764" name="Rectangle 8"/>
          <p:cNvSpPr>
            <a:spLocks noChangeArrowheads="1"/>
          </p:cNvSpPr>
          <p:nvPr/>
        </p:nvSpPr>
        <p:spPr bwMode="auto">
          <a:xfrm>
            <a:off x="505072" y="2350834"/>
            <a:ext cx="8133856" cy="236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spcBef>
                <a:spcPts val="600"/>
              </a:spcBef>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计算机网络是个非常复杂的系统</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spcBef>
                <a:spcPts val="600"/>
              </a:spcBef>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相互通信的两个计算机系统必须</a:t>
            </a:r>
            <a:r>
              <a:rPr lang="zh-CN" altLang="en-US" sz="2000" b="1" dirty="0">
                <a:solidFill>
                  <a:srgbClr val="0000FF"/>
                </a:solidFill>
                <a:latin typeface="微软雅黑" panose="020B0503020204020204" charset="-122"/>
                <a:ea typeface="微软雅黑" panose="020B0503020204020204" charset="-122"/>
              </a:rPr>
              <a:t>高度协调工作</a:t>
            </a:r>
            <a:r>
              <a:rPr lang="zh-CN" altLang="en-US" sz="2000" b="1" dirty="0">
                <a:latin typeface="微软雅黑" panose="020B0503020204020204" charset="-122"/>
                <a:ea typeface="微软雅黑" panose="020B0503020204020204" charset="-122"/>
              </a:rPr>
              <a:t>才行，而这种“协调”是相当复杂的。 </a:t>
            </a:r>
            <a:endParaRPr lang="zh-CN" altLang="en-US" sz="2000" b="1" dirty="0">
              <a:latin typeface="微软雅黑" panose="020B0503020204020204" charset="-122"/>
              <a:ea typeface="微软雅黑" panose="020B0503020204020204" charset="-122"/>
            </a:endParaRPr>
          </a:p>
          <a:p>
            <a:pPr marL="285750" indent="-285750">
              <a:lnSpc>
                <a:spcPts val="3300"/>
              </a:lnSpc>
              <a:spcBef>
                <a:spcPts val="600"/>
              </a:spcBef>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分层</a:t>
            </a:r>
            <a:r>
              <a:rPr lang="zh-CN" altLang="en-US" sz="2000" b="1" dirty="0">
                <a:latin typeface="微软雅黑" panose="020B0503020204020204" charset="-122"/>
                <a:ea typeface="微软雅黑" panose="020B0503020204020204" charset="-122"/>
              </a:rPr>
              <a:t>”可将庞大而复杂的问题，转化为若干较小的局部问题，而这些较小的局部问题就比较易于研究和处理。 </a:t>
            </a:r>
            <a:endParaRPr lang="en-US"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8"/>
          <p:cNvSpPr>
            <a:spLocks noChangeArrowheads="1"/>
          </p:cNvSpPr>
          <p:nvPr/>
        </p:nvSpPr>
        <p:spPr bwMode="auto">
          <a:xfrm>
            <a:off x="505071" y="2242122"/>
            <a:ext cx="8133857" cy="263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1974 </a:t>
            </a:r>
            <a:r>
              <a:rPr lang="zh-CN" altLang="zh-CN" sz="2000" b="1" dirty="0">
                <a:latin typeface="微软雅黑" panose="020B0503020204020204" charset="-122"/>
                <a:ea typeface="微软雅黑" panose="020B0503020204020204" charset="-122"/>
              </a:rPr>
              <a:t>年，美国的</a:t>
            </a:r>
            <a:r>
              <a:rPr lang="en-US" altLang="zh-CN" sz="2000" b="1" dirty="0">
                <a:latin typeface="微软雅黑" panose="020B0503020204020204" charset="-122"/>
                <a:ea typeface="微软雅黑" panose="020B0503020204020204" charset="-122"/>
              </a:rPr>
              <a:t> IBM </a:t>
            </a:r>
            <a:r>
              <a:rPr lang="zh-CN" altLang="zh-CN" sz="2000" b="1" dirty="0">
                <a:latin typeface="微软雅黑" panose="020B0503020204020204" charset="-122"/>
                <a:ea typeface="微软雅黑" panose="020B0503020204020204" charset="-122"/>
              </a:rPr>
              <a:t>公司宣布了</a:t>
            </a:r>
            <a:r>
              <a:rPr lang="zh-CN" altLang="zh-CN" sz="2000" b="1" dirty="0">
                <a:solidFill>
                  <a:srgbClr val="0000FF"/>
                </a:solidFill>
                <a:latin typeface="微软雅黑" panose="020B0503020204020204" charset="-122"/>
                <a:ea typeface="微软雅黑" panose="020B0503020204020204" charset="-122"/>
              </a:rPr>
              <a:t>系统网络体系结构</a:t>
            </a:r>
            <a:r>
              <a:rPr lang="en-US" altLang="zh-CN" sz="2000" b="1" dirty="0">
                <a:solidFill>
                  <a:srgbClr val="0000FF"/>
                </a:solidFill>
                <a:latin typeface="微软雅黑" panose="020B0503020204020204" charset="-122"/>
                <a:ea typeface="微软雅黑" panose="020B0503020204020204" charset="-122"/>
              </a:rPr>
              <a:t>SNA </a:t>
            </a:r>
            <a:r>
              <a:rPr lang="en-US" altLang="zh-CN" sz="2000" b="1" dirty="0">
                <a:latin typeface="微软雅黑" panose="020B0503020204020204" charset="-122"/>
                <a:ea typeface="微软雅黑" panose="020B0503020204020204" charset="-122"/>
              </a:rPr>
              <a:t>(System Network Architecture)</a:t>
            </a:r>
            <a:r>
              <a:rPr lang="zh-CN" altLang="zh-CN" sz="2000" b="1" dirty="0">
                <a:latin typeface="微软雅黑" panose="020B0503020204020204" charset="-122"/>
                <a:ea typeface="微软雅黑" panose="020B0503020204020204" charset="-122"/>
              </a:rPr>
              <a:t>。这个著名的网络标准就是按照分层的方法制定的</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不久后，其他一些公司也相继推出自己公司的具有不同名称的体系结构。</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由于网络体系结构的不同，不同公司的设备很难互相连通。</a:t>
            </a:r>
            <a:endParaRPr lang="zh-CN" altLang="en-US" sz="2000" b="1" dirty="0">
              <a:solidFill>
                <a:srgbClr val="0000FF"/>
              </a:solidFill>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5071" y="1788668"/>
            <a:ext cx="8133857"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Rectangle 6"/>
          <p:cNvSpPr>
            <a:spLocks noChangeArrowheads="1"/>
          </p:cNvSpPr>
          <p:nvPr/>
        </p:nvSpPr>
        <p:spPr bwMode="auto">
          <a:xfrm>
            <a:off x="2329498" y="1747330"/>
            <a:ext cx="44850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2.1  </a:t>
            </a:r>
            <a:r>
              <a:rPr lang="zh-CN" altLang="zh-CN" sz="2400" b="1" dirty="0">
                <a:solidFill>
                  <a:schemeClr val="bg1"/>
                </a:solidFill>
                <a:latin typeface="微软雅黑" panose="020B0503020204020204" charset="-122"/>
                <a:ea typeface="微软雅黑" panose="020B0503020204020204" charset="-122"/>
              </a:rPr>
              <a:t>计算机网络体系结构的形成</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AutoShape 5"/>
          <p:cNvSpPr>
            <a:spLocks noChangeArrowheads="1"/>
          </p:cNvSpPr>
          <p:nvPr/>
        </p:nvSpPr>
        <p:spPr bwMode="auto">
          <a:xfrm>
            <a:off x="505072" y="1510062"/>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19811" name="Rectangle 6"/>
          <p:cNvSpPr>
            <a:spLocks noChangeArrowheads="1"/>
          </p:cNvSpPr>
          <p:nvPr/>
        </p:nvSpPr>
        <p:spPr bwMode="auto">
          <a:xfrm>
            <a:off x="2724627" y="1486249"/>
            <a:ext cx="3696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开放系统互连参考模型 </a:t>
            </a:r>
            <a:r>
              <a:rPr lang="en-US" altLang="zh-CN" sz="2000" b="1">
                <a:solidFill>
                  <a:schemeClr val="bg1"/>
                </a:solidFill>
                <a:ea typeface="微软雅黑" panose="020B0503020204020204" charset="-122"/>
              </a:rPr>
              <a:t>OSI/RM</a:t>
            </a:r>
            <a:endParaRPr lang="zh-CN" altLang="en-US" sz="2000" b="1">
              <a:solidFill>
                <a:schemeClr val="bg1"/>
              </a:solidFill>
              <a:ea typeface="微软雅黑" panose="020B0503020204020204" charset="-122"/>
            </a:endParaRPr>
          </a:p>
        </p:txBody>
      </p:sp>
      <p:sp>
        <p:nvSpPr>
          <p:cNvPr id="119812" name="Rectangle 68"/>
          <p:cNvSpPr>
            <a:spLocks noChangeArrowheads="1"/>
          </p:cNvSpPr>
          <p:nvPr/>
        </p:nvSpPr>
        <p:spPr bwMode="auto">
          <a:xfrm>
            <a:off x="505072" y="1906937"/>
            <a:ext cx="813385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为了使不同体系结构的计算机网络都能互连，国际标准化组织</a:t>
            </a:r>
            <a:r>
              <a:rPr lang="en-US" altLang="zh-CN" sz="2000" b="1" dirty="0">
                <a:latin typeface="微软雅黑" panose="020B0503020204020204" charset="-122"/>
                <a:ea typeface="微软雅黑" panose="020B0503020204020204" charset="-122"/>
              </a:rPr>
              <a:t> ISO </a:t>
            </a:r>
            <a:r>
              <a:rPr lang="zh-CN" altLang="zh-CN" sz="2000" b="1" dirty="0">
                <a:latin typeface="微软雅黑" panose="020B0503020204020204" charset="-122"/>
                <a:ea typeface="微软雅黑" panose="020B0503020204020204" charset="-122"/>
              </a:rPr>
              <a:t>于</a:t>
            </a:r>
            <a:r>
              <a:rPr lang="en-US" altLang="zh-CN" sz="2000" b="1" dirty="0">
                <a:latin typeface="微软雅黑" panose="020B0503020204020204" charset="-122"/>
                <a:ea typeface="微软雅黑" panose="020B0503020204020204" charset="-122"/>
              </a:rPr>
              <a:t> 1977 </a:t>
            </a:r>
            <a:r>
              <a:rPr lang="zh-CN" altLang="zh-CN" sz="2000" b="1" dirty="0">
                <a:latin typeface="微软雅黑" panose="020B0503020204020204" charset="-122"/>
                <a:ea typeface="微软雅黑" panose="020B0503020204020204" charset="-122"/>
              </a:rPr>
              <a:t>年成立了专门机构研究该问题。</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他们提出了一个试图使各种计算机在世界范围内互连成网的标准框架，即著名的</a:t>
            </a:r>
            <a:r>
              <a:rPr lang="zh-CN" altLang="zh-CN" sz="2000" b="1" dirty="0">
                <a:solidFill>
                  <a:srgbClr val="0000FF"/>
                </a:solidFill>
                <a:latin typeface="微软雅黑" panose="020B0503020204020204" charset="-122"/>
                <a:ea typeface="微软雅黑" panose="020B0503020204020204" charset="-122"/>
              </a:rPr>
              <a:t>开放系统互连基本参考模型</a:t>
            </a:r>
            <a:r>
              <a:rPr lang="en-US" altLang="zh-CN" sz="2000" b="1" dirty="0">
                <a:solidFill>
                  <a:srgbClr val="0000FF"/>
                </a:solidFill>
                <a:latin typeface="微软雅黑" panose="020B0503020204020204" charset="-122"/>
                <a:ea typeface="微软雅黑" panose="020B0503020204020204" charset="-122"/>
              </a:rPr>
              <a:t> OSI/RM </a:t>
            </a:r>
            <a:r>
              <a:rPr lang="en-US" altLang="zh-CN" sz="2000" b="1" dirty="0">
                <a:latin typeface="微软雅黑" panose="020B0503020204020204" charset="-122"/>
                <a:ea typeface="微软雅黑" panose="020B0503020204020204" charset="-122"/>
              </a:rPr>
              <a:t>(Open Systems Interconnection Reference Model)</a:t>
            </a:r>
            <a:r>
              <a:rPr lang="zh-CN" altLang="zh-CN" sz="2000" b="1" dirty="0">
                <a:latin typeface="微软雅黑" panose="020B0503020204020204" charset="-122"/>
                <a:ea typeface="微软雅黑" panose="020B0503020204020204" charset="-122"/>
              </a:rPr>
              <a:t>，简称为</a:t>
            </a:r>
            <a:r>
              <a:rPr lang="en-US" altLang="zh-CN" sz="2000" b="1" dirty="0">
                <a:latin typeface="微软雅黑" panose="020B0503020204020204" charset="-122"/>
                <a:ea typeface="微软雅黑" panose="020B0503020204020204" charset="-122"/>
              </a:rPr>
              <a:t> OSI</a:t>
            </a:r>
            <a:r>
              <a:rPr lang="zh-CN" altLang="zh-CN"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p:txBody>
      </p:sp>
      <p:sp>
        <p:nvSpPr>
          <p:cNvPr id="5" name="对角圆角矩形 4"/>
          <p:cNvSpPr/>
          <p:nvPr/>
        </p:nvSpPr>
        <p:spPr>
          <a:xfrm>
            <a:off x="505073" y="4079557"/>
            <a:ext cx="8133854" cy="10922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9816" name="矩形 5"/>
          <p:cNvSpPr>
            <a:spLocks noChangeArrowheads="1"/>
          </p:cNvSpPr>
          <p:nvPr/>
        </p:nvSpPr>
        <p:spPr bwMode="auto">
          <a:xfrm>
            <a:off x="1279525" y="4191635"/>
            <a:ext cx="6804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pPr>
            <a:r>
              <a:rPr lang="zh-CN" altLang="en-US" sz="2000" b="1" dirty="0">
                <a:solidFill>
                  <a:schemeClr val="bg1"/>
                </a:solidFill>
                <a:latin typeface="微软雅黑" panose="020B0503020204020204" charset="-122"/>
                <a:ea typeface="微软雅黑" panose="020B0503020204020204" charset="-122"/>
              </a:rPr>
              <a:t>只要遵循 </a:t>
            </a:r>
            <a:r>
              <a:rPr lang="en-US" altLang="zh-CN" sz="2000" b="1" dirty="0">
                <a:solidFill>
                  <a:schemeClr val="bg1"/>
                </a:solidFill>
                <a:latin typeface="微软雅黑" panose="020B0503020204020204" charset="-122"/>
                <a:ea typeface="微软雅黑" panose="020B0503020204020204" charset="-122"/>
              </a:rPr>
              <a:t>OSI </a:t>
            </a:r>
            <a:r>
              <a:rPr lang="zh-CN" altLang="en-US" sz="2000" b="1" dirty="0">
                <a:solidFill>
                  <a:schemeClr val="bg1"/>
                </a:solidFill>
                <a:latin typeface="微软雅黑" panose="020B0503020204020204" charset="-122"/>
                <a:ea typeface="微软雅黑" panose="020B0503020204020204" charset="-122"/>
              </a:rPr>
              <a:t>标准，一个系统就可以和位于世界上任何地方的、也遵循这同一标准的其他任何系统进行通信。</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68"/>
          <p:cNvSpPr>
            <a:spLocks noChangeArrowheads="1"/>
          </p:cNvSpPr>
          <p:nvPr/>
        </p:nvSpPr>
        <p:spPr bwMode="auto">
          <a:xfrm>
            <a:off x="505072" y="2033969"/>
            <a:ext cx="813385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OSI </a:t>
            </a:r>
            <a:r>
              <a:rPr lang="zh-CN" altLang="zh-CN" sz="2000" b="1" dirty="0">
                <a:latin typeface="微软雅黑" panose="020B0503020204020204" charset="-122"/>
                <a:ea typeface="微软雅黑" panose="020B0503020204020204" charset="-122"/>
              </a:rPr>
              <a:t>只获得了一些理论研究的成果</a:t>
            </a:r>
            <a:r>
              <a:rPr lang="zh-CN" altLang="en-US" sz="2000" b="1" dirty="0">
                <a:latin typeface="微软雅黑" panose="020B0503020204020204" charset="-122"/>
                <a:ea typeface="微软雅黑" panose="020B0503020204020204" charset="-122"/>
              </a:rPr>
              <a:t>，在市场化方面却失败了。原因包括：</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的专家们在完成 </a:t>
            </a: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标准时没有商业驱动力；</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的协议实现起来过分复杂，且运行效率很低；</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标准的制定周期太长，因而使得按 </a:t>
            </a: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标准生产的设备无法及时进入市场；</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的层次划分也不太合理，有些功能在多个层次中重复出现。</a:t>
            </a:r>
            <a:r>
              <a:rPr lang="zh-CN" altLang="en-US" sz="2000" b="1" dirty="0">
                <a:solidFill>
                  <a:srgbClr val="0000CC"/>
                </a:solidFill>
                <a:latin typeface="微软雅黑" panose="020B0503020204020204" charset="-122"/>
                <a:ea typeface="微软雅黑" panose="020B0503020204020204" charset="-122"/>
              </a:rPr>
              <a:t>  </a:t>
            </a:r>
            <a:endParaRPr lang="zh-CN" altLang="en-US" sz="2000" b="1" dirty="0">
              <a:solidFill>
                <a:srgbClr val="0000CC"/>
              </a:solidFill>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5072" y="1610646"/>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Rectangle 6"/>
          <p:cNvSpPr>
            <a:spLocks noChangeArrowheads="1"/>
          </p:cNvSpPr>
          <p:nvPr/>
        </p:nvSpPr>
        <p:spPr bwMode="auto">
          <a:xfrm>
            <a:off x="2724627" y="1586833"/>
            <a:ext cx="3696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开放系统互连参考模型 </a:t>
            </a:r>
            <a:r>
              <a:rPr lang="en-US" altLang="zh-CN" sz="2000" b="1">
                <a:solidFill>
                  <a:schemeClr val="bg1"/>
                </a:solidFill>
                <a:ea typeface="微软雅黑" panose="020B0503020204020204" charset="-122"/>
              </a:rPr>
              <a:t>OSI/RM</a:t>
            </a:r>
            <a:endParaRPr lang="zh-CN" altLang="en-US" sz="2000" b="1">
              <a:solidFill>
                <a:schemeClr val="bg1"/>
              </a:solidFill>
              <a:ea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8" name="Group 174"/>
          <p:cNvGrpSpPr/>
          <p:nvPr/>
        </p:nvGrpSpPr>
        <p:grpSpPr bwMode="auto">
          <a:xfrm>
            <a:off x="1385888" y="2051007"/>
            <a:ext cx="6299200" cy="3198812"/>
            <a:chOff x="411" y="1240"/>
            <a:chExt cx="4856" cy="2466"/>
          </a:xfrm>
        </p:grpSpPr>
        <p:sp>
          <p:nvSpPr>
            <p:cNvPr id="5" name="Oval 4"/>
            <p:cNvSpPr>
              <a:spLocks noChangeArrowheads="1"/>
            </p:cNvSpPr>
            <p:nvPr/>
          </p:nvSpPr>
          <p:spPr bwMode="auto">
            <a:xfrm>
              <a:off x="411" y="1240"/>
              <a:ext cx="4856" cy="2466"/>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47112" name="Oval 5"/>
            <p:cNvSpPr>
              <a:spLocks noChangeArrowheads="1"/>
            </p:cNvSpPr>
            <p:nvPr/>
          </p:nvSpPr>
          <p:spPr bwMode="auto">
            <a:xfrm>
              <a:off x="1194" y="1830"/>
              <a:ext cx="3407" cy="1313"/>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pic>
          <p:nvPicPr>
            <p:cNvPr id="47113" name="Picture 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1" y="208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4" name="Group 124"/>
            <p:cNvGrpSpPr/>
            <p:nvPr/>
          </p:nvGrpSpPr>
          <p:grpSpPr bwMode="auto">
            <a:xfrm>
              <a:off x="1385" y="2250"/>
              <a:ext cx="568" cy="309"/>
              <a:chOff x="130" y="1123"/>
              <a:chExt cx="568" cy="309"/>
            </a:xfrm>
          </p:grpSpPr>
          <p:sp>
            <p:nvSpPr>
              <p:cNvPr id="47179"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0"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1"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2"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3"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4"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5"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6"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87"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88"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89"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pic>
          <p:nvPicPr>
            <p:cNvPr id="47115"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70" y="266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Picture 6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3" y="2802"/>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96" y="2613"/>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7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30" y="2085"/>
              <a:ext cx="29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9" name="Text Box 78"/>
            <p:cNvSpPr txBox="1">
              <a:spLocks noChangeArrowheads="1"/>
            </p:cNvSpPr>
            <p:nvPr/>
          </p:nvSpPr>
          <p:spPr bwMode="auto">
            <a:xfrm>
              <a:off x="2211" y="2345"/>
              <a:ext cx="1394" cy="2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CC00CC"/>
                  </a:solidFill>
                  <a:latin typeface="Times New Roman" panose="02020603050405020304" pitchFamily="18" charset="0"/>
                  <a:ea typeface="微软雅黑" panose="020B0503020204020204" charset="-122"/>
                </a:rPr>
                <a:t>互联网的核心部分</a:t>
              </a:r>
              <a:endParaRPr kumimoji="1" lang="zh-CN" altLang="en-US" sz="1600" b="1">
                <a:solidFill>
                  <a:srgbClr val="CC00CC"/>
                </a:solidFill>
                <a:latin typeface="Times New Roman" panose="02020603050405020304" pitchFamily="18" charset="0"/>
                <a:ea typeface="微软雅黑" panose="020B0503020204020204" charset="-122"/>
              </a:endParaRPr>
            </a:p>
          </p:txBody>
        </p:sp>
        <p:sp>
          <p:nvSpPr>
            <p:cNvPr id="47120" name="Text Box 79"/>
            <p:cNvSpPr txBox="1">
              <a:spLocks noChangeArrowheads="1"/>
            </p:cNvSpPr>
            <p:nvPr/>
          </p:nvSpPr>
          <p:spPr bwMode="auto">
            <a:xfrm>
              <a:off x="2197" y="1436"/>
              <a:ext cx="1394" cy="26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charset="-122"/>
                </a:rPr>
                <a:t>互联网的边缘部分</a:t>
              </a:r>
              <a:endParaRPr kumimoji="1" lang="zh-CN" altLang="en-US" sz="1600" b="1" dirty="0">
                <a:solidFill>
                  <a:srgbClr val="0000FF"/>
                </a:solidFill>
                <a:latin typeface="Times New Roman" panose="02020603050405020304" pitchFamily="18" charset="0"/>
                <a:ea typeface="微软雅黑" panose="020B0503020204020204" charset="-122"/>
              </a:endParaRPr>
            </a:p>
          </p:txBody>
        </p:sp>
        <p:sp>
          <p:nvSpPr>
            <p:cNvPr id="47121" name="Text Box 1523"/>
            <p:cNvSpPr txBox="1">
              <a:spLocks noChangeArrowheads="1"/>
            </p:cNvSpPr>
            <p:nvPr/>
          </p:nvSpPr>
          <p:spPr bwMode="auto">
            <a:xfrm>
              <a:off x="672" y="2074"/>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charset="-122"/>
                </a:rPr>
                <a:t>主机</a:t>
              </a:r>
              <a:endParaRPr kumimoji="1" lang="zh-CN" altLang="en-US" sz="1200" b="1">
                <a:solidFill>
                  <a:srgbClr val="0000FF"/>
                </a:solidFill>
                <a:latin typeface="Times New Roman" panose="02020603050405020304" pitchFamily="18" charset="0"/>
                <a:ea typeface="微软雅黑" panose="020B0503020204020204" charset="-122"/>
              </a:endParaRPr>
            </a:p>
          </p:txBody>
        </p:sp>
        <p:pic>
          <p:nvPicPr>
            <p:cNvPr id="47122" name="Picture 115"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 y="1663"/>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116"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230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117"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 y="302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5" name="Picture 118"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 y="3249"/>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6" name="Picture 119"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 y="3082"/>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20"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2335"/>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8" name="Picture 121" descr="jisuan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 y="1598"/>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9" name="Text Box 1523"/>
            <p:cNvSpPr txBox="1">
              <a:spLocks noChangeArrowheads="1"/>
            </p:cNvSpPr>
            <p:nvPr/>
          </p:nvSpPr>
          <p:spPr bwMode="auto">
            <a:xfrm>
              <a:off x="2026" y="1873"/>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charset="-122"/>
                </a:rPr>
                <a:t>路由器</a:t>
              </a:r>
              <a:endParaRPr kumimoji="1" lang="zh-CN" altLang="en-US" sz="1200" b="1">
                <a:solidFill>
                  <a:srgbClr val="0000FF"/>
                </a:solidFill>
                <a:latin typeface="Times New Roman" panose="02020603050405020304" pitchFamily="18" charset="0"/>
                <a:ea typeface="微软雅黑" panose="020B0503020204020204" charset="-122"/>
              </a:endParaRPr>
            </a:p>
          </p:txBody>
        </p:sp>
        <p:sp>
          <p:nvSpPr>
            <p:cNvPr id="47130" name="Text Box 1523"/>
            <p:cNvSpPr txBox="1">
              <a:spLocks noChangeArrowheads="1"/>
            </p:cNvSpPr>
            <p:nvPr/>
          </p:nvSpPr>
          <p:spPr bwMode="auto">
            <a:xfrm>
              <a:off x="1484" y="2312"/>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a:solidFill>
                    <a:srgbClr val="0000FF"/>
                  </a:solidFill>
                  <a:latin typeface="Times New Roman" panose="02020603050405020304" pitchFamily="18" charset="0"/>
                  <a:ea typeface="微软雅黑" panose="020B0503020204020204" charset="-122"/>
                </a:rPr>
                <a:t>网络</a:t>
              </a:r>
              <a:endParaRPr kumimoji="1" lang="zh-CN" altLang="en-US" sz="1200" b="1">
                <a:solidFill>
                  <a:srgbClr val="0000FF"/>
                </a:solidFill>
                <a:latin typeface="Times New Roman" panose="02020603050405020304" pitchFamily="18" charset="0"/>
                <a:ea typeface="微软雅黑" panose="020B0503020204020204" charset="-122"/>
              </a:endParaRPr>
            </a:p>
          </p:txBody>
        </p:sp>
        <p:grpSp>
          <p:nvGrpSpPr>
            <p:cNvPr id="47131" name="Group 126"/>
            <p:cNvGrpSpPr/>
            <p:nvPr/>
          </p:nvGrpSpPr>
          <p:grpSpPr bwMode="auto">
            <a:xfrm>
              <a:off x="2182" y="2681"/>
              <a:ext cx="568" cy="309"/>
              <a:chOff x="130" y="1123"/>
              <a:chExt cx="568" cy="309"/>
            </a:xfrm>
          </p:grpSpPr>
          <p:sp>
            <p:nvSpPr>
              <p:cNvPr id="47168"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9"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0"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1"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2"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3"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4"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5"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76"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77"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78"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47132" name="Group 138"/>
            <p:cNvGrpSpPr/>
            <p:nvPr/>
          </p:nvGrpSpPr>
          <p:grpSpPr bwMode="auto">
            <a:xfrm>
              <a:off x="3243" y="2659"/>
              <a:ext cx="568" cy="309"/>
              <a:chOff x="130" y="1123"/>
              <a:chExt cx="568" cy="309"/>
            </a:xfrm>
          </p:grpSpPr>
          <p:sp>
            <p:nvSpPr>
              <p:cNvPr id="47157"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8"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9"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0"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1"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2"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3"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4"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65"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66"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67"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47133" name="Group 150"/>
            <p:cNvGrpSpPr/>
            <p:nvPr/>
          </p:nvGrpSpPr>
          <p:grpSpPr bwMode="auto">
            <a:xfrm>
              <a:off x="3706" y="2216"/>
              <a:ext cx="568" cy="309"/>
              <a:chOff x="130" y="1123"/>
              <a:chExt cx="568" cy="309"/>
            </a:xfrm>
          </p:grpSpPr>
          <p:sp>
            <p:nvSpPr>
              <p:cNvPr id="47146"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7"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8"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9"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0"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1"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2"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3"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54"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55"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56"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nvGrpSpPr>
            <p:cNvPr id="47134" name="Group 162"/>
            <p:cNvGrpSpPr/>
            <p:nvPr/>
          </p:nvGrpSpPr>
          <p:grpSpPr bwMode="auto">
            <a:xfrm>
              <a:off x="2643" y="1933"/>
              <a:ext cx="568" cy="309"/>
              <a:chOff x="130" y="1123"/>
              <a:chExt cx="568" cy="309"/>
            </a:xfrm>
          </p:grpSpPr>
          <p:sp>
            <p:nvSpPr>
              <p:cNvPr id="47135" name="Oval 9"/>
              <p:cNvSpPr>
                <a:spLocks noChangeArrowheads="1"/>
              </p:cNvSpPr>
              <p:nvPr/>
            </p:nvSpPr>
            <p:spPr bwMode="auto">
              <a:xfrm rot="-448665">
                <a:off x="247" y="1123"/>
                <a:ext cx="249" cy="86"/>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6" name="Oval 10"/>
              <p:cNvSpPr>
                <a:spLocks noChangeArrowheads="1"/>
              </p:cNvSpPr>
              <p:nvPr/>
            </p:nvSpPr>
            <p:spPr bwMode="auto">
              <a:xfrm rot="451335">
                <a:off x="458" y="1131"/>
                <a:ext cx="168" cy="69"/>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7" name="Oval 11"/>
              <p:cNvSpPr>
                <a:spLocks noChangeArrowheads="1"/>
              </p:cNvSpPr>
              <p:nvPr/>
            </p:nvSpPr>
            <p:spPr bwMode="auto">
              <a:xfrm rot="1051335">
                <a:off x="551" y="1191"/>
                <a:ext cx="147" cy="81"/>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8" name="Oval 12"/>
              <p:cNvSpPr>
                <a:spLocks noChangeArrowheads="1"/>
              </p:cNvSpPr>
              <p:nvPr/>
            </p:nvSpPr>
            <p:spPr bwMode="auto">
              <a:xfrm rot="-2008665">
                <a:off x="516" y="1275"/>
                <a:ext cx="178" cy="100"/>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39" name="Oval 13"/>
              <p:cNvSpPr>
                <a:spLocks noChangeArrowheads="1"/>
              </p:cNvSpPr>
              <p:nvPr/>
            </p:nvSpPr>
            <p:spPr bwMode="auto">
              <a:xfrm rot="-448665">
                <a:off x="303" y="1305"/>
                <a:ext cx="288" cy="127"/>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0" name="Oval 14"/>
              <p:cNvSpPr>
                <a:spLocks noChangeArrowheads="1"/>
              </p:cNvSpPr>
              <p:nvPr/>
            </p:nvSpPr>
            <p:spPr bwMode="auto">
              <a:xfrm rot="631335">
                <a:off x="183" y="1329"/>
                <a:ext cx="162"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1" name="Oval 15"/>
              <p:cNvSpPr>
                <a:spLocks noChangeArrowheads="1"/>
              </p:cNvSpPr>
              <p:nvPr/>
            </p:nvSpPr>
            <p:spPr bwMode="auto">
              <a:xfrm rot="-448665">
                <a:off x="130" y="1272"/>
                <a:ext cx="133"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2" name="Oval 16"/>
              <p:cNvSpPr>
                <a:spLocks noChangeArrowheads="1"/>
              </p:cNvSpPr>
              <p:nvPr/>
            </p:nvSpPr>
            <p:spPr bwMode="auto">
              <a:xfrm rot="-2308665">
                <a:off x="143" y="1202"/>
                <a:ext cx="181" cy="83"/>
              </a:xfrm>
              <a:prstGeom prst="ellipse">
                <a:avLst/>
              </a:prstGeom>
              <a:solidFill>
                <a:srgbClr val="CDF3CD"/>
              </a:solidFill>
              <a:ln w="12700">
                <a:solidFill>
                  <a:srgbClr val="368AD6"/>
                </a:solidFill>
                <a:round/>
              </a:ln>
            </p:spPr>
            <p:txBody>
              <a:bodyPr wrap="none" anchor="ctr"/>
              <a:lstStyle/>
              <a:p>
                <a:pPr algn="ctr" eaLnBrk="0" hangingPunct="0"/>
                <a:endParaRPr lang="zh-CN" altLang="en-US" sz="1400">
                  <a:solidFill>
                    <a:srgbClr val="368AD6"/>
                  </a:solidFill>
                </a:endParaRPr>
              </a:p>
            </p:txBody>
          </p:sp>
          <p:sp>
            <p:nvSpPr>
              <p:cNvPr id="47143" name="Freeform 17"/>
              <p:cNvSpPr/>
              <p:nvPr/>
            </p:nvSpPr>
            <p:spPr bwMode="auto">
              <a:xfrm rot="-448665">
                <a:off x="190" y="1173"/>
                <a:ext cx="451" cy="216"/>
              </a:xfrm>
              <a:custGeom>
                <a:avLst/>
                <a:gdLst>
                  <a:gd name="T0" fmla="*/ 66 w 738"/>
                  <a:gd name="T1" fmla="*/ 44 h 407"/>
                  <a:gd name="T2" fmla="*/ 89 w 738"/>
                  <a:gd name="T3" fmla="*/ 41 h 407"/>
                  <a:gd name="T4" fmla="*/ 112 w 738"/>
                  <a:gd name="T5" fmla="*/ 38 h 407"/>
                  <a:gd name="T6" fmla="*/ 131 w 738"/>
                  <a:gd name="T7" fmla="*/ 36 h 407"/>
                  <a:gd name="T8" fmla="*/ 145 w 738"/>
                  <a:gd name="T9" fmla="*/ 24 h 407"/>
                  <a:gd name="T10" fmla="*/ 125 w 738"/>
                  <a:gd name="T11" fmla="*/ 22 h 407"/>
                  <a:gd name="T12" fmla="*/ 105 w 738"/>
                  <a:gd name="T13" fmla="*/ 24 h 407"/>
                  <a:gd name="T14" fmla="*/ 95 w 738"/>
                  <a:gd name="T15" fmla="*/ 24 h 407"/>
                  <a:gd name="T16" fmla="*/ 115 w 738"/>
                  <a:gd name="T17" fmla="*/ 14 h 407"/>
                  <a:gd name="T18" fmla="*/ 138 w 738"/>
                  <a:gd name="T19" fmla="*/ 8 h 407"/>
                  <a:gd name="T20" fmla="*/ 158 w 738"/>
                  <a:gd name="T21" fmla="*/ 5 h 407"/>
                  <a:gd name="T22" fmla="*/ 177 w 738"/>
                  <a:gd name="T23" fmla="*/ 3 h 407"/>
                  <a:gd name="T24" fmla="*/ 197 w 738"/>
                  <a:gd name="T25" fmla="*/ 0 h 407"/>
                  <a:gd name="T26" fmla="*/ 217 w 738"/>
                  <a:gd name="T27" fmla="*/ 0 h 407"/>
                  <a:gd name="T28" fmla="*/ 237 w 738"/>
                  <a:gd name="T29" fmla="*/ 0 h 407"/>
                  <a:gd name="T30" fmla="*/ 283 w 738"/>
                  <a:gd name="T31" fmla="*/ 0 h 407"/>
                  <a:gd name="T32" fmla="*/ 309 w 738"/>
                  <a:gd name="T33" fmla="*/ 0 h 407"/>
                  <a:gd name="T34" fmla="*/ 332 w 738"/>
                  <a:gd name="T35" fmla="*/ 8 h 407"/>
                  <a:gd name="T36" fmla="*/ 348 w 738"/>
                  <a:gd name="T37" fmla="*/ 19 h 407"/>
                  <a:gd name="T38" fmla="*/ 369 w 738"/>
                  <a:gd name="T39" fmla="*/ 27 h 407"/>
                  <a:gd name="T40" fmla="*/ 388 w 738"/>
                  <a:gd name="T41" fmla="*/ 30 h 407"/>
                  <a:gd name="T42" fmla="*/ 408 w 738"/>
                  <a:gd name="T43" fmla="*/ 41 h 407"/>
                  <a:gd name="T44" fmla="*/ 424 w 738"/>
                  <a:gd name="T45" fmla="*/ 52 h 407"/>
                  <a:gd name="T46" fmla="*/ 437 w 738"/>
                  <a:gd name="T47" fmla="*/ 68 h 407"/>
                  <a:gd name="T48" fmla="*/ 441 w 738"/>
                  <a:gd name="T49" fmla="*/ 87 h 407"/>
                  <a:gd name="T50" fmla="*/ 444 w 738"/>
                  <a:gd name="T51" fmla="*/ 103 h 407"/>
                  <a:gd name="T52" fmla="*/ 444 w 738"/>
                  <a:gd name="T53" fmla="*/ 120 h 407"/>
                  <a:gd name="T54" fmla="*/ 444 w 738"/>
                  <a:gd name="T55" fmla="*/ 136 h 407"/>
                  <a:gd name="T56" fmla="*/ 450 w 738"/>
                  <a:gd name="T57" fmla="*/ 153 h 407"/>
                  <a:gd name="T58" fmla="*/ 450 w 738"/>
                  <a:gd name="T59" fmla="*/ 169 h 407"/>
                  <a:gd name="T60" fmla="*/ 437 w 738"/>
                  <a:gd name="T61" fmla="*/ 185 h 407"/>
                  <a:gd name="T62" fmla="*/ 414 w 738"/>
                  <a:gd name="T63" fmla="*/ 194 h 407"/>
                  <a:gd name="T64" fmla="*/ 395 w 738"/>
                  <a:gd name="T65" fmla="*/ 202 h 407"/>
                  <a:gd name="T66" fmla="*/ 375 w 738"/>
                  <a:gd name="T67" fmla="*/ 210 h 407"/>
                  <a:gd name="T68" fmla="*/ 355 w 738"/>
                  <a:gd name="T69" fmla="*/ 213 h 407"/>
                  <a:gd name="T70" fmla="*/ 329 w 738"/>
                  <a:gd name="T71" fmla="*/ 215 h 407"/>
                  <a:gd name="T72" fmla="*/ 306 w 738"/>
                  <a:gd name="T73" fmla="*/ 215 h 407"/>
                  <a:gd name="T74" fmla="*/ 286 w 738"/>
                  <a:gd name="T75" fmla="*/ 215 h 407"/>
                  <a:gd name="T76" fmla="*/ 266 w 738"/>
                  <a:gd name="T77" fmla="*/ 215 h 407"/>
                  <a:gd name="T78" fmla="*/ 246 w 738"/>
                  <a:gd name="T79" fmla="*/ 215 h 407"/>
                  <a:gd name="T80" fmla="*/ 227 w 738"/>
                  <a:gd name="T81" fmla="*/ 215 h 407"/>
                  <a:gd name="T82" fmla="*/ 207 w 738"/>
                  <a:gd name="T83" fmla="*/ 215 h 407"/>
                  <a:gd name="T84" fmla="*/ 188 w 738"/>
                  <a:gd name="T85" fmla="*/ 215 h 407"/>
                  <a:gd name="T86" fmla="*/ 164 w 738"/>
                  <a:gd name="T87" fmla="*/ 215 h 407"/>
                  <a:gd name="T88" fmla="*/ 145 w 738"/>
                  <a:gd name="T89" fmla="*/ 215 h 407"/>
                  <a:gd name="T90" fmla="*/ 125 w 738"/>
                  <a:gd name="T91" fmla="*/ 215 h 407"/>
                  <a:gd name="T92" fmla="*/ 105 w 738"/>
                  <a:gd name="T93" fmla="*/ 208 h 407"/>
                  <a:gd name="T94" fmla="*/ 86 w 738"/>
                  <a:gd name="T95" fmla="*/ 202 h 407"/>
                  <a:gd name="T96" fmla="*/ 66 w 738"/>
                  <a:gd name="T97" fmla="*/ 194 h 407"/>
                  <a:gd name="T98" fmla="*/ 50 w 738"/>
                  <a:gd name="T99" fmla="*/ 180 h 407"/>
                  <a:gd name="T100" fmla="*/ 36 w 738"/>
                  <a:gd name="T101" fmla="*/ 169 h 407"/>
                  <a:gd name="T102" fmla="*/ 23 w 738"/>
                  <a:gd name="T103" fmla="*/ 153 h 407"/>
                  <a:gd name="T104" fmla="*/ 10 w 738"/>
                  <a:gd name="T105" fmla="*/ 134 h 407"/>
                  <a:gd name="T106" fmla="*/ 0 w 738"/>
                  <a:gd name="T107" fmla="*/ 115 h 407"/>
                  <a:gd name="T108" fmla="*/ 0 w 738"/>
                  <a:gd name="T109" fmla="*/ 98 h 407"/>
                  <a:gd name="T110" fmla="*/ 3 w 738"/>
                  <a:gd name="T111" fmla="*/ 79 h 407"/>
                  <a:gd name="T112" fmla="*/ 17 w 738"/>
                  <a:gd name="T113" fmla="*/ 65 h 407"/>
                  <a:gd name="T114" fmla="*/ 33 w 738"/>
                  <a:gd name="T115" fmla="*/ 57 h 407"/>
                  <a:gd name="T116" fmla="*/ 53 w 738"/>
                  <a:gd name="T117" fmla="*/ 52 h 407"/>
                  <a:gd name="T118" fmla="*/ 69 w 738"/>
                  <a:gd name="T119" fmla="*/ 44 h 407"/>
                  <a:gd name="T120" fmla="*/ 79 w 738"/>
                  <a:gd name="T121" fmla="*/ 52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44" name="Freeform 18"/>
              <p:cNvSpPr/>
              <p:nvPr/>
            </p:nvSpPr>
            <p:spPr bwMode="auto">
              <a:xfrm rot="-448665">
                <a:off x="266" y="1172"/>
                <a:ext cx="72" cy="63"/>
              </a:xfrm>
              <a:custGeom>
                <a:avLst/>
                <a:gdLst>
                  <a:gd name="T0" fmla="*/ 3 w 117"/>
                  <a:gd name="T1" fmla="*/ 35 h 118"/>
                  <a:gd name="T2" fmla="*/ 0 w 117"/>
                  <a:gd name="T3" fmla="*/ 27 h 118"/>
                  <a:gd name="T4" fmla="*/ 0 w 117"/>
                  <a:gd name="T5" fmla="*/ 19 h 118"/>
                  <a:gd name="T6" fmla="*/ 10 w 117"/>
                  <a:gd name="T7" fmla="*/ 13 h 118"/>
                  <a:gd name="T8" fmla="*/ 20 w 117"/>
                  <a:gd name="T9" fmla="*/ 8 h 118"/>
                  <a:gd name="T10" fmla="*/ 29 w 117"/>
                  <a:gd name="T11" fmla="*/ 0 h 118"/>
                  <a:gd name="T12" fmla="*/ 39 w 117"/>
                  <a:gd name="T13" fmla="*/ 0 h 118"/>
                  <a:gd name="T14" fmla="*/ 49 w 117"/>
                  <a:gd name="T15" fmla="*/ 0 h 118"/>
                  <a:gd name="T16" fmla="*/ 52 w 117"/>
                  <a:gd name="T17" fmla="*/ 8 h 118"/>
                  <a:gd name="T18" fmla="*/ 58 w 117"/>
                  <a:gd name="T19" fmla="*/ 17 h 118"/>
                  <a:gd name="T20" fmla="*/ 65 w 117"/>
                  <a:gd name="T21" fmla="*/ 25 h 118"/>
                  <a:gd name="T22" fmla="*/ 68 w 117"/>
                  <a:gd name="T23" fmla="*/ 33 h 118"/>
                  <a:gd name="T24" fmla="*/ 71 w 117"/>
                  <a:gd name="T25" fmla="*/ 41 h 118"/>
                  <a:gd name="T26" fmla="*/ 71 w 117"/>
                  <a:gd name="T27" fmla="*/ 49 h 118"/>
                  <a:gd name="T28" fmla="*/ 71 w 117"/>
                  <a:gd name="T29" fmla="*/ 57 h 118"/>
                  <a:gd name="T30" fmla="*/ 62 w 117"/>
                  <a:gd name="T31" fmla="*/ 62 h 118"/>
                  <a:gd name="T32" fmla="*/ 52 w 117"/>
                  <a:gd name="T33" fmla="*/ 62 h 118"/>
                  <a:gd name="T34" fmla="*/ 42 w 117"/>
                  <a:gd name="T35" fmla="*/ 62 h 118"/>
                  <a:gd name="T36" fmla="*/ 33 w 117"/>
                  <a:gd name="T37" fmla="*/ 62 h 118"/>
                  <a:gd name="T38" fmla="*/ 23 w 117"/>
                  <a:gd name="T39" fmla="*/ 60 h 118"/>
                  <a:gd name="T40" fmla="*/ 13 w 117"/>
                  <a:gd name="T41" fmla="*/ 54 h 118"/>
                  <a:gd name="T42" fmla="*/ 7 w 117"/>
                  <a:gd name="T43" fmla="*/ 46 h 118"/>
                  <a:gd name="T44" fmla="*/ 3 w 117"/>
                  <a:gd name="T45" fmla="*/ 38 h 118"/>
                  <a:gd name="T46" fmla="*/ 3 w 117"/>
                  <a:gd name="T47" fmla="*/ 35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sp>
            <p:nvSpPr>
              <p:cNvPr id="47145" name="Freeform 19"/>
              <p:cNvSpPr/>
              <p:nvPr/>
            </p:nvSpPr>
            <p:spPr bwMode="auto">
              <a:xfrm rot="-448665">
                <a:off x="430" y="1135"/>
                <a:ext cx="50" cy="46"/>
              </a:xfrm>
              <a:custGeom>
                <a:avLst/>
                <a:gdLst>
                  <a:gd name="T0" fmla="*/ 0 w 82"/>
                  <a:gd name="T1" fmla="*/ 0 h 87"/>
                  <a:gd name="T2" fmla="*/ 10 w 82"/>
                  <a:gd name="T3" fmla="*/ 5 h 87"/>
                  <a:gd name="T4" fmla="*/ 20 w 82"/>
                  <a:gd name="T5" fmla="*/ 11 h 87"/>
                  <a:gd name="T6" fmla="*/ 30 w 82"/>
                  <a:gd name="T7" fmla="*/ 11 h 87"/>
                  <a:gd name="T8" fmla="*/ 40 w 82"/>
                  <a:gd name="T9" fmla="*/ 16 h 87"/>
                  <a:gd name="T10" fmla="*/ 46 w 82"/>
                  <a:gd name="T11" fmla="*/ 24 h 87"/>
                  <a:gd name="T12" fmla="*/ 49 w 82"/>
                  <a:gd name="T13" fmla="*/ 32 h 87"/>
                  <a:gd name="T14" fmla="*/ 49 w 82"/>
                  <a:gd name="T15" fmla="*/ 40 h 87"/>
                  <a:gd name="T16" fmla="*/ 40 w 82"/>
                  <a:gd name="T17" fmla="*/ 45 h 87"/>
                  <a:gd name="T18" fmla="*/ 30 w 82"/>
                  <a:gd name="T19" fmla="*/ 45 h 87"/>
                  <a:gd name="T20" fmla="*/ 16 w 82"/>
                  <a:gd name="T21" fmla="*/ 43 h 87"/>
                  <a:gd name="T22" fmla="*/ 7 w 82"/>
                  <a:gd name="T23" fmla="*/ 38 h 87"/>
                  <a:gd name="T24" fmla="*/ 3 w 82"/>
                  <a:gd name="T25" fmla="*/ 30 h 87"/>
                  <a:gd name="T26" fmla="*/ 0 w 82"/>
                  <a:gd name="T27" fmla="*/ 21 h 87"/>
                  <a:gd name="T28" fmla="*/ 0 w 82"/>
                  <a:gd name="T29" fmla="*/ 13 h 87"/>
                  <a:gd name="T30" fmla="*/ 7 w 82"/>
                  <a:gd name="T31" fmla="*/ 5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DF3CD"/>
              </a:solidFill>
              <a:ln>
                <a:noFill/>
              </a:ln>
              <a:extLst>
                <a:ext uri="{91240B29-F687-4F45-9708-019B960494DF}">
                  <a14:hiddenLine xmlns:a14="http://schemas.microsoft.com/office/drawing/2010/main" w="9525">
                    <a:solidFill>
                      <a:srgbClr val="368AD6"/>
                    </a:solidFill>
                    <a:round/>
                  </a14:hiddenLine>
                </a:ext>
              </a:extLst>
            </p:spPr>
            <p:txBody>
              <a:bodyPr/>
              <a:lstStyle/>
              <a:p>
                <a:endParaRPr lang="zh-CN" altLang="en-US"/>
              </a:p>
            </p:txBody>
          </p:sp>
        </p:grpSp>
      </p:grpSp>
      <p:sp>
        <p:nvSpPr>
          <p:cNvPr id="86" name="AutoShape 5"/>
          <p:cNvSpPr>
            <a:spLocks noChangeArrowheads="1"/>
          </p:cNvSpPr>
          <p:nvPr/>
        </p:nvSpPr>
        <p:spPr bwMode="auto">
          <a:xfrm>
            <a:off x="545145" y="152978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latin typeface="宋体" panose="02010600030101010101" pitchFamily="2" charset="-122"/>
            </a:endParaRPr>
          </a:p>
        </p:txBody>
      </p:sp>
      <p:sp>
        <p:nvSpPr>
          <p:cNvPr id="87" name="Rectangle 6"/>
          <p:cNvSpPr>
            <a:spLocks noChangeArrowheads="1"/>
          </p:cNvSpPr>
          <p:nvPr/>
        </p:nvSpPr>
        <p:spPr bwMode="auto">
          <a:xfrm>
            <a:off x="3337878" y="1487516"/>
            <a:ext cx="24682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fr-FR" sz="2400" b="1" dirty="0" smtClean="0">
                <a:solidFill>
                  <a:srgbClr val="FFFF00"/>
                </a:solidFill>
                <a:latin typeface="微软雅黑" panose="020B0503020204020204" charset="-122"/>
                <a:ea typeface="微软雅黑" panose="020B0503020204020204" charset="-122"/>
              </a:rPr>
              <a:t>1</a:t>
            </a:r>
            <a:r>
              <a:rPr lang="fr-FR" altLang="zh-CN" sz="2400" b="1" dirty="0" smtClean="0">
                <a:solidFill>
                  <a:srgbClr val="FFFF00"/>
                </a:solidFill>
                <a:latin typeface="微软雅黑" panose="020B0503020204020204" charset="-122"/>
                <a:ea typeface="微软雅黑" panose="020B0503020204020204" charset="-122"/>
              </a:rPr>
              <a:t>.  </a:t>
            </a:r>
            <a:r>
              <a:rPr lang="zh-CN" altLang="en-US" sz="2400" b="1" dirty="0" smtClean="0">
                <a:solidFill>
                  <a:schemeClr val="bg1"/>
                </a:solidFill>
                <a:latin typeface="微软雅黑" panose="020B0503020204020204" charset="-122"/>
                <a:ea typeface="微软雅黑" panose="020B0503020204020204" charset="-122"/>
              </a:rPr>
              <a:t>互联网</a:t>
            </a:r>
            <a:r>
              <a:rPr lang="zh-CN" altLang="en-US" sz="2400" b="1" dirty="0">
                <a:solidFill>
                  <a:schemeClr val="bg1"/>
                </a:solidFill>
                <a:latin typeface="微软雅黑" panose="020B0503020204020204" charset="-122"/>
                <a:ea typeface="微软雅黑" panose="020B0503020204020204" charset="-122"/>
              </a:rPr>
              <a:t>的组成</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5"/>
          <p:cNvSpPr>
            <a:spLocks noChangeArrowheads="1"/>
          </p:cNvSpPr>
          <p:nvPr/>
        </p:nvSpPr>
        <p:spPr bwMode="auto">
          <a:xfrm>
            <a:off x="505072" y="2414588"/>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859" name="Rectangle 6"/>
          <p:cNvSpPr>
            <a:spLocks noChangeArrowheads="1"/>
          </p:cNvSpPr>
          <p:nvPr/>
        </p:nvSpPr>
        <p:spPr bwMode="auto">
          <a:xfrm>
            <a:off x="3718561" y="239236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两种国际标准</a:t>
            </a:r>
            <a:endParaRPr lang="zh-CN" altLang="en-US" sz="2000" b="1">
              <a:solidFill>
                <a:schemeClr val="bg1"/>
              </a:solidFill>
              <a:ea typeface="微软雅黑" panose="020B0503020204020204" charset="-122"/>
            </a:endParaRPr>
          </a:p>
        </p:txBody>
      </p:sp>
      <p:sp>
        <p:nvSpPr>
          <p:cNvPr id="121860" name="Rectangle 68"/>
          <p:cNvSpPr>
            <a:spLocks noChangeArrowheads="1"/>
          </p:cNvSpPr>
          <p:nvPr/>
        </p:nvSpPr>
        <p:spPr bwMode="auto">
          <a:xfrm>
            <a:off x="505072" y="2811463"/>
            <a:ext cx="8133855"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法律上的 </a:t>
            </a:r>
            <a:r>
              <a:rPr lang="en-US" altLang="zh-CN" sz="2000" b="1" dirty="0">
                <a:latin typeface="微软雅黑" panose="020B0503020204020204" charset="-122"/>
                <a:ea typeface="微软雅黑" panose="020B0503020204020204" charset="-122"/>
              </a:rPr>
              <a:t>(</a:t>
            </a:r>
            <a:r>
              <a:rPr lang="en-US" altLang="zh-CN" sz="2000" b="1" i="1" dirty="0">
                <a:latin typeface="微软雅黑" panose="020B0503020204020204" charset="-122"/>
                <a:ea typeface="微软雅黑" panose="020B0503020204020204" charset="-122"/>
              </a:rPr>
              <a:t>de jure</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国际标准 </a:t>
            </a:r>
            <a:r>
              <a:rPr lang="en-US" altLang="zh-CN" sz="2000" b="1" dirty="0">
                <a:latin typeface="微软雅黑" panose="020B0503020204020204" charset="-122"/>
                <a:ea typeface="微软雅黑" panose="020B0503020204020204" charset="-122"/>
              </a:rPr>
              <a:t>OSI </a:t>
            </a:r>
            <a:r>
              <a:rPr lang="zh-CN" altLang="en-US" sz="2000" b="1" dirty="0">
                <a:latin typeface="微软雅黑" panose="020B0503020204020204" charset="-122"/>
                <a:ea typeface="微软雅黑" panose="020B0503020204020204" charset="-122"/>
              </a:rPr>
              <a:t>并没有得到市场的认可。</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非国际标准 </a:t>
            </a:r>
            <a:r>
              <a:rPr lang="en-US" altLang="zh-CN" sz="2000" b="1" dirty="0">
                <a:latin typeface="微软雅黑" panose="020B0503020204020204" charset="-122"/>
                <a:ea typeface="微软雅黑" panose="020B0503020204020204" charset="-122"/>
              </a:rPr>
              <a:t>TCP/IP </a:t>
            </a:r>
            <a:r>
              <a:rPr lang="zh-CN" altLang="en-US" sz="2000" b="1" dirty="0">
                <a:latin typeface="微软雅黑" panose="020B0503020204020204" charset="-122"/>
                <a:ea typeface="微软雅黑" panose="020B0503020204020204" charset="-122"/>
              </a:rPr>
              <a:t>却获得了最广泛的应用。</a:t>
            </a:r>
            <a:r>
              <a:rPr lang="en-US" altLang="zh-CN" sz="2000" b="1" dirty="0">
                <a:latin typeface="微软雅黑" panose="020B0503020204020204" charset="-122"/>
                <a:ea typeface="微软雅黑" panose="020B0503020204020204" charset="-122"/>
              </a:rPr>
              <a:t>TCP/IP </a:t>
            </a:r>
            <a:r>
              <a:rPr lang="zh-CN" altLang="en-US" sz="2000" b="1" dirty="0">
                <a:latin typeface="微软雅黑" panose="020B0503020204020204" charset="-122"/>
                <a:ea typeface="微软雅黑" panose="020B0503020204020204" charset="-122"/>
              </a:rPr>
              <a:t>常被称为</a:t>
            </a:r>
            <a:r>
              <a:rPr lang="zh-CN" altLang="en-US" sz="2000" b="1" dirty="0">
                <a:solidFill>
                  <a:srgbClr val="0000FF"/>
                </a:solidFill>
                <a:latin typeface="微软雅黑" panose="020B0503020204020204" charset="-122"/>
                <a:ea typeface="微软雅黑" panose="020B0503020204020204" charset="-122"/>
              </a:rPr>
              <a:t>事实上的 </a:t>
            </a:r>
            <a:r>
              <a:rPr lang="en-US" altLang="zh-CN" sz="2000" b="1" dirty="0">
                <a:solidFill>
                  <a:srgbClr val="0000FF"/>
                </a:solidFill>
                <a:latin typeface="微软雅黑" panose="020B0503020204020204" charset="-122"/>
                <a:ea typeface="微软雅黑" panose="020B0503020204020204" charset="-122"/>
              </a:rPr>
              <a:t>(de facto) </a:t>
            </a:r>
            <a:r>
              <a:rPr lang="zh-CN" altLang="en-US" sz="2000" b="1" dirty="0">
                <a:solidFill>
                  <a:srgbClr val="0000FF"/>
                </a:solidFill>
                <a:latin typeface="微软雅黑" panose="020B0503020204020204" charset="-122"/>
                <a:ea typeface="微软雅黑" panose="020B0503020204020204" charset="-122"/>
              </a:rPr>
              <a:t>国际标准</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第三</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协议与划分层次</a:t>
            </a:r>
            <a:r>
              <a:rPr lang="zh-CN" altLang="en-US" sz="4800" kern="1200" baseline="0" dirty="0">
                <a:latin typeface="Times New Roman" panose="02020603050405020304" pitchFamily="18" charset="0"/>
                <a:ea typeface="黑体" panose="02010609060101010101" pitchFamily="49" charset="-122"/>
              </a:rPr>
              <a:t> </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5"/>
          <p:cNvSpPr>
            <a:spLocks noChangeArrowheads="1"/>
          </p:cNvSpPr>
          <p:nvPr/>
        </p:nvSpPr>
        <p:spPr bwMode="auto">
          <a:xfrm>
            <a:off x="505072" y="2064004"/>
            <a:ext cx="8133856"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883" name="Rectangle 6"/>
          <p:cNvSpPr>
            <a:spLocks noChangeArrowheads="1"/>
          </p:cNvSpPr>
          <p:nvPr/>
        </p:nvSpPr>
        <p:spPr bwMode="auto">
          <a:xfrm>
            <a:off x="3229769" y="2030222"/>
            <a:ext cx="26860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  </a:t>
            </a:r>
            <a:r>
              <a:rPr lang="zh-CN" altLang="zh-CN" sz="2400" b="1" dirty="0">
                <a:solidFill>
                  <a:schemeClr val="bg1"/>
                </a:solidFill>
                <a:latin typeface="微软雅黑" panose="020B0503020204020204" charset="-122"/>
                <a:ea typeface="微软雅黑" panose="020B0503020204020204" charset="-122"/>
              </a:rPr>
              <a:t>协议与划分层次</a:t>
            </a:r>
            <a:endParaRPr lang="zh-CN" altLang="en-US" sz="2400" b="1" dirty="0">
              <a:solidFill>
                <a:schemeClr val="bg1"/>
              </a:solidFill>
              <a:latin typeface="微软雅黑" panose="020B0503020204020204" charset="-122"/>
              <a:ea typeface="微软雅黑" panose="020B0503020204020204" charset="-122"/>
            </a:endParaRPr>
          </a:p>
        </p:txBody>
      </p:sp>
      <p:sp>
        <p:nvSpPr>
          <p:cNvPr id="122884" name="Rectangle 8"/>
          <p:cNvSpPr>
            <a:spLocks noChangeArrowheads="1"/>
          </p:cNvSpPr>
          <p:nvPr/>
        </p:nvSpPr>
        <p:spPr bwMode="auto">
          <a:xfrm>
            <a:off x="505072" y="2516442"/>
            <a:ext cx="8133856"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计算机网络中的数据交换</a:t>
            </a:r>
            <a:r>
              <a:rPr lang="zh-CN" altLang="en-US" sz="2000" b="1" dirty="0">
                <a:solidFill>
                  <a:srgbClr val="0000FF"/>
                </a:solidFill>
                <a:latin typeface="微软雅黑" panose="020B0503020204020204" charset="-122"/>
                <a:ea typeface="微软雅黑" panose="020B0503020204020204" charset="-122"/>
              </a:rPr>
              <a:t>必须遵守事先约定好的规则</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这些</a:t>
            </a:r>
            <a:r>
              <a:rPr lang="zh-CN" altLang="en-US" sz="2000" b="1" dirty="0">
                <a:solidFill>
                  <a:srgbClr val="0000FF"/>
                </a:solidFill>
                <a:latin typeface="微软雅黑" panose="020B0503020204020204" charset="-122"/>
                <a:ea typeface="微软雅黑" panose="020B0503020204020204" charset="-122"/>
              </a:rPr>
              <a:t>规则</a:t>
            </a:r>
            <a:r>
              <a:rPr lang="zh-CN" altLang="en-US" sz="2000" b="1" dirty="0">
                <a:latin typeface="微软雅黑" panose="020B0503020204020204" charset="-122"/>
                <a:ea typeface="微软雅黑" panose="020B0503020204020204" charset="-122"/>
              </a:rPr>
              <a:t>明确规定了所交换的数据的格式以及有关的同步问题（同步含有时序的意思）。</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网络协议 </a:t>
            </a:r>
            <a:r>
              <a:rPr lang="en-US" altLang="zh-CN" sz="2000" b="1" dirty="0">
                <a:latin typeface="微软雅黑" panose="020B0503020204020204" charset="-122"/>
                <a:ea typeface="微软雅黑" panose="020B0503020204020204" charset="-122"/>
              </a:rPr>
              <a:t>(network protocol)</a:t>
            </a:r>
            <a:r>
              <a:rPr lang="zh-CN" altLang="en-US" sz="2000" b="1" dirty="0">
                <a:latin typeface="微软雅黑" panose="020B0503020204020204" charset="-122"/>
                <a:ea typeface="微软雅黑" panose="020B0503020204020204" charset="-122"/>
              </a:rPr>
              <a:t>，简称为</a:t>
            </a:r>
            <a:r>
              <a:rPr lang="zh-CN" altLang="en-US" sz="2000" b="1" dirty="0">
                <a:solidFill>
                  <a:srgbClr val="0000FF"/>
                </a:solidFill>
                <a:latin typeface="微软雅黑" panose="020B0503020204020204" charset="-122"/>
                <a:ea typeface="微软雅黑" panose="020B0503020204020204" charset="-122"/>
              </a:rPr>
              <a:t>协议</a:t>
            </a:r>
            <a:r>
              <a:rPr lang="zh-CN" altLang="en-US" sz="2000" b="1" dirty="0">
                <a:latin typeface="微软雅黑" panose="020B0503020204020204" charset="-122"/>
                <a:ea typeface="微软雅黑" panose="020B0503020204020204" charset="-122"/>
              </a:rPr>
              <a:t>，是为进行网络中的数据交换而建立的规则、标准或约定。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5"/>
          <p:cNvSpPr>
            <a:spLocks noChangeArrowheads="1"/>
          </p:cNvSpPr>
          <p:nvPr/>
        </p:nvSpPr>
        <p:spPr bwMode="auto">
          <a:xfrm>
            <a:off x="505072" y="2061401"/>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907" name="Rectangle 6"/>
          <p:cNvSpPr>
            <a:spLocks noChangeArrowheads="1"/>
          </p:cNvSpPr>
          <p:nvPr/>
        </p:nvSpPr>
        <p:spPr bwMode="auto">
          <a:xfrm>
            <a:off x="3083561" y="2037588"/>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网络协议的三个组成要素 </a:t>
            </a:r>
            <a:endParaRPr lang="zh-CN" altLang="en-US" sz="2000" b="1">
              <a:solidFill>
                <a:schemeClr val="bg1"/>
              </a:solidFill>
              <a:ea typeface="微软雅黑" panose="020B0503020204020204" charset="-122"/>
            </a:endParaRPr>
          </a:p>
        </p:txBody>
      </p:sp>
      <p:sp>
        <p:nvSpPr>
          <p:cNvPr id="123908" name="Rectangle 68"/>
          <p:cNvSpPr>
            <a:spLocks noChangeArrowheads="1"/>
          </p:cNvSpPr>
          <p:nvPr/>
        </p:nvSpPr>
        <p:spPr bwMode="auto">
          <a:xfrm>
            <a:off x="505073" y="2456688"/>
            <a:ext cx="7934078"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语法</a:t>
            </a:r>
            <a:r>
              <a:rPr lang="zh-CN" altLang="en-US" sz="2000" b="1" dirty="0">
                <a:latin typeface="微软雅黑" panose="020B0503020204020204" charset="-122"/>
                <a:ea typeface="微软雅黑" panose="020B0503020204020204" charset="-122"/>
              </a:rPr>
              <a:t>：数据与控制信息的结构或格式 。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语义</a:t>
            </a:r>
            <a:r>
              <a:rPr lang="zh-CN" altLang="en-US" sz="2000" b="1" dirty="0">
                <a:latin typeface="微软雅黑" panose="020B0503020204020204" charset="-122"/>
                <a:ea typeface="微软雅黑" panose="020B0503020204020204" charset="-122"/>
              </a:rPr>
              <a:t>：需要发出何种控制信息，完成何种动作以及做出何种响应。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同步</a:t>
            </a:r>
            <a:r>
              <a:rPr lang="zh-CN" altLang="en-US" sz="2000" b="1" dirty="0">
                <a:latin typeface="微软雅黑" panose="020B0503020204020204" charset="-122"/>
                <a:ea typeface="微软雅黑" panose="020B0503020204020204" charset="-122"/>
              </a:rPr>
              <a:t>：事件实现顺序的详细说明。 </a:t>
            </a:r>
            <a:endParaRPr lang="zh-CN" altLang="en-US" sz="2000" b="1" dirty="0">
              <a:latin typeface="微软雅黑" panose="020B0503020204020204" charset="-122"/>
              <a:ea typeface="微软雅黑" panose="020B0503020204020204" charset="-122"/>
            </a:endParaRPr>
          </a:p>
        </p:txBody>
      </p:sp>
      <p:sp>
        <p:nvSpPr>
          <p:cNvPr id="5" name="对角圆角矩形 4"/>
          <p:cNvSpPr/>
          <p:nvPr/>
        </p:nvSpPr>
        <p:spPr>
          <a:xfrm>
            <a:off x="505072" y="3869245"/>
            <a:ext cx="8133855" cy="75533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912" name="矩形 5"/>
          <p:cNvSpPr>
            <a:spLocks noChangeArrowheads="1"/>
          </p:cNvSpPr>
          <p:nvPr/>
        </p:nvSpPr>
        <p:spPr bwMode="auto">
          <a:xfrm>
            <a:off x="1279525" y="4027932"/>
            <a:ext cx="680402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700"/>
              </a:lnSpc>
            </a:pPr>
            <a:r>
              <a:rPr lang="zh-CN" altLang="zh-CN" sz="2000" b="1" dirty="0">
                <a:solidFill>
                  <a:schemeClr val="bg1"/>
                </a:solidFill>
                <a:latin typeface="微软雅黑" panose="020B0503020204020204" charset="-122"/>
                <a:ea typeface="微软雅黑" panose="020B0503020204020204" charset="-122"/>
              </a:rPr>
              <a:t>由此可见，网络协议是计算机网络的不可缺少的组成部分。</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5"/>
          <p:cNvSpPr>
            <a:spLocks noChangeArrowheads="1"/>
          </p:cNvSpPr>
          <p:nvPr/>
        </p:nvSpPr>
        <p:spPr bwMode="auto">
          <a:xfrm>
            <a:off x="505072" y="2225612"/>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931" name="Rectangle 6"/>
          <p:cNvSpPr>
            <a:spLocks noChangeArrowheads="1"/>
          </p:cNvSpPr>
          <p:nvPr/>
        </p:nvSpPr>
        <p:spPr bwMode="auto">
          <a:xfrm>
            <a:off x="3632835" y="2203387"/>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协议的两种形式</a:t>
            </a:r>
            <a:endParaRPr lang="zh-CN" altLang="en-US" sz="2000" b="1">
              <a:solidFill>
                <a:schemeClr val="bg1"/>
              </a:solidFill>
              <a:ea typeface="微软雅黑" panose="020B0503020204020204" charset="-122"/>
            </a:endParaRPr>
          </a:p>
        </p:txBody>
      </p:sp>
      <p:sp>
        <p:nvSpPr>
          <p:cNvPr id="124932" name="Rectangle 68"/>
          <p:cNvSpPr>
            <a:spLocks noChangeArrowheads="1"/>
          </p:cNvSpPr>
          <p:nvPr/>
        </p:nvSpPr>
        <p:spPr bwMode="auto">
          <a:xfrm>
            <a:off x="505072" y="2622487"/>
            <a:ext cx="8133856"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一种是使用便于人来阅读和理解的</a:t>
            </a:r>
            <a:r>
              <a:rPr lang="zh-CN" altLang="zh-CN" sz="2000" b="1" dirty="0">
                <a:solidFill>
                  <a:srgbClr val="0000FF"/>
                </a:solidFill>
                <a:latin typeface="微软雅黑" panose="020B0503020204020204" charset="-122"/>
                <a:ea typeface="微软雅黑" panose="020B0503020204020204" charset="-122"/>
              </a:rPr>
              <a:t>文字描述</a:t>
            </a:r>
            <a:r>
              <a:rPr lang="zh-CN" altLang="zh-CN"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另一种是使用让计算机能够理解的</a:t>
            </a:r>
            <a:r>
              <a:rPr lang="zh-CN" altLang="zh-CN" sz="2000" b="1" dirty="0">
                <a:solidFill>
                  <a:srgbClr val="0000FF"/>
                </a:solidFill>
                <a:latin typeface="微软雅黑" panose="020B0503020204020204" charset="-122"/>
                <a:ea typeface="微软雅黑" panose="020B0503020204020204" charset="-122"/>
              </a:rPr>
              <a:t>程序代码</a:t>
            </a:r>
            <a:r>
              <a:rPr lang="zh-CN" altLang="zh-CN"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这两种不同形式的协议都必须能够对网络上信息交换过程</a:t>
            </a:r>
            <a:r>
              <a:rPr lang="zh-CN" altLang="zh-CN" sz="2000" b="1" dirty="0">
                <a:solidFill>
                  <a:srgbClr val="0000FF"/>
                </a:solidFill>
                <a:latin typeface="微软雅黑" panose="020B0503020204020204" charset="-122"/>
                <a:ea typeface="微软雅黑" panose="020B0503020204020204" charset="-122"/>
              </a:rPr>
              <a:t>做出精确的解释</a:t>
            </a:r>
            <a:r>
              <a:rPr lang="zh-CN" altLang="zh-CN"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5"/>
          <p:cNvSpPr>
            <a:spLocks noChangeArrowheads="1"/>
          </p:cNvSpPr>
          <p:nvPr/>
        </p:nvSpPr>
        <p:spPr bwMode="auto">
          <a:xfrm>
            <a:off x="505072" y="24447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955" name="Rectangle 6"/>
          <p:cNvSpPr>
            <a:spLocks noChangeArrowheads="1"/>
          </p:cNvSpPr>
          <p:nvPr/>
        </p:nvSpPr>
        <p:spPr bwMode="auto">
          <a:xfrm>
            <a:off x="3632835" y="2422525"/>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层次式协议结构</a:t>
            </a:r>
            <a:endParaRPr lang="zh-CN" altLang="en-US" sz="2000" b="1">
              <a:solidFill>
                <a:schemeClr val="bg1"/>
              </a:solidFill>
              <a:ea typeface="微软雅黑" panose="020B0503020204020204" charset="-122"/>
            </a:endParaRPr>
          </a:p>
        </p:txBody>
      </p:sp>
      <p:sp>
        <p:nvSpPr>
          <p:cNvPr id="125956" name="Rectangle 68"/>
          <p:cNvSpPr>
            <a:spLocks noChangeArrowheads="1"/>
          </p:cNvSpPr>
          <p:nvPr/>
        </p:nvSpPr>
        <p:spPr bwMode="auto">
          <a:xfrm>
            <a:off x="505072" y="2841625"/>
            <a:ext cx="813385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pPr>
            <a:r>
              <a:rPr lang="en-US" altLang="zh-CN" sz="2000" b="1" dirty="0">
                <a:latin typeface="微软雅黑" panose="020B0503020204020204" charset="-122"/>
                <a:ea typeface="微软雅黑" panose="020B0503020204020204" charset="-122"/>
              </a:rPr>
              <a:t>ARPANET </a:t>
            </a:r>
            <a:r>
              <a:rPr lang="zh-CN" altLang="zh-CN" sz="2000" b="1" dirty="0">
                <a:latin typeface="微软雅黑" panose="020B0503020204020204" charset="-122"/>
                <a:ea typeface="微软雅黑" panose="020B0503020204020204" charset="-122"/>
              </a:rPr>
              <a:t>的研制经验表明，对于非常复杂的计算机网络协议，</a:t>
            </a:r>
            <a:endParaRPr lang="en-US" altLang="zh-CN" sz="2000" b="1" dirty="0">
              <a:latin typeface="微软雅黑" panose="020B0503020204020204" charset="-122"/>
              <a:ea typeface="微软雅黑" panose="020B0503020204020204" charset="-122"/>
            </a:endParaRPr>
          </a:p>
          <a:p>
            <a:pPr>
              <a:lnSpc>
                <a:spcPts val="3300"/>
              </a:lnSpc>
            </a:pPr>
            <a:r>
              <a:rPr lang="zh-CN" altLang="zh-CN" sz="2000" b="1" dirty="0">
                <a:latin typeface="微软雅黑" panose="020B0503020204020204" charset="-122"/>
                <a:ea typeface="微软雅黑" panose="020B0503020204020204" charset="-122"/>
              </a:rPr>
              <a:t>其</a:t>
            </a:r>
            <a:r>
              <a:rPr lang="zh-CN" altLang="zh-CN" sz="2000" b="1" dirty="0">
                <a:solidFill>
                  <a:srgbClr val="0000FF"/>
                </a:solidFill>
                <a:latin typeface="微软雅黑" panose="020B0503020204020204" charset="-122"/>
                <a:ea typeface="微软雅黑" panose="020B0503020204020204" charset="-122"/>
              </a:rPr>
              <a:t>结构应该是层次式的</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5"/>
          <p:cNvSpPr>
            <a:spLocks noChangeArrowheads="1"/>
          </p:cNvSpPr>
          <p:nvPr/>
        </p:nvSpPr>
        <p:spPr bwMode="auto">
          <a:xfrm>
            <a:off x="505072" y="1868424"/>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979" name="Rectangle 6"/>
          <p:cNvSpPr>
            <a:spLocks noChangeArrowheads="1"/>
          </p:cNvSpPr>
          <p:nvPr/>
        </p:nvSpPr>
        <p:spPr bwMode="auto">
          <a:xfrm>
            <a:off x="3369311" y="1846199"/>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划分层次的概念举例</a:t>
            </a:r>
            <a:endParaRPr lang="zh-CN" altLang="en-US" sz="2000" b="1">
              <a:solidFill>
                <a:schemeClr val="bg1"/>
              </a:solidFill>
              <a:ea typeface="微软雅黑" panose="020B0503020204020204" charset="-122"/>
            </a:endParaRPr>
          </a:p>
        </p:txBody>
      </p:sp>
      <p:sp>
        <p:nvSpPr>
          <p:cNvPr id="126980" name="Rectangle 68"/>
          <p:cNvSpPr>
            <a:spLocks noChangeArrowheads="1"/>
          </p:cNvSpPr>
          <p:nvPr/>
        </p:nvSpPr>
        <p:spPr bwMode="auto">
          <a:xfrm>
            <a:off x="505072" y="2265299"/>
            <a:ext cx="8133856"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56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可以将要做的工作进行如下的划分：</a:t>
            </a:r>
            <a:endParaRPr lang="zh-CN" altLang="en-US" sz="2000" b="1" dirty="0">
              <a:latin typeface="微软雅黑" panose="020B0503020204020204" charset="-122"/>
              <a:ea typeface="微软雅黑" panose="020B0503020204020204" charset="-122"/>
            </a:endParaRPr>
          </a:p>
          <a:p>
            <a:pPr marL="628650" lvl="1" indent="-342900">
              <a:lnSpc>
                <a:spcPts val="3300"/>
              </a:lnSpc>
              <a:buClr>
                <a:srgbClr val="7030A0"/>
              </a:buClr>
              <a:buFont typeface="Calibri" panose="020F0502020204030204" charset="0"/>
              <a:buAutoNum type="arabicPeriod"/>
            </a:pPr>
            <a:r>
              <a:rPr lang="zh-CN" altLang="en-US" sz="2000" b="1" dirty="0">
                <a:latin typeface="微软雅黑" panose="020B0503020204020204" charset="-122"/>
                <a:ea typeface="微软雅黑" panose="020B0503020204020204" charset="-122"/>
              </a:rPr>
              <a:t>第一类工作与传送文件直接有关。</a:t>
            </a:r>
            <a:endParaRPr lang="zh-CN" altLang="en-US" sz="2000" b="1" dirty="0">
              <a:latin typeface="微软雅黑" panose="020B0503020204020204" charset="-122"/>
              <a:ea typeface="微软雅黑" panose="020B0503020204020204" charset="-122"/>
            </a:endParaRPr>
          </a:p>
          <a:p>
            <a:pPr marL="897255" lvl="2" indent="-254000" defTabSz="987425">
              <a:lnSpc>
                <a:spcPts val="3300"/>
              </a:lnSpc>
              <a:buClr>
                <a:srgbClr val="7030A0"/>
              </a:buClr>
              <a:buFont typeface="Arial" panose="020B0604020202020204" pitchFamily="34" charset="0"/>
              <a:buChar char="•"/>
            </a:pPr>
            <a:r>
              <a:rPr lang="zh-CN" altLang="en-US" sz="2000" b="1" dirty="0">
                <a:solidFill>
                  <a:srgbClr val="0000FF"/>
                </a:solidFill>
                <a:latin typeface="微软雅黑" panose="020B0503020204020204" charset="-122"/>
                <a:ea typeface="微软雅黑" panose="020B0503020204020204" charset="-122"/>
              </a:rPr>
              <a:t>确信对方已做好接收和存储文件的准备。</a:t>
            </a:r>
            <a:endParaRPr lang="zh-CN" altLang="en-US" sz="2000" b="1" dirty="0">
              <a:solidFill>
                <a:srgbClr val="0000FF"/>
              </a:solidFill>
              <a:latin typeface="微软雅黑" panose="020B0503020204020204" charset="-122"/>
              <a:ea typeface="微软雅黑" panose="020B0503020204020204" charset="-122"/>
            </a:endParaRPr>
          </a:p>
          <a:p>
            <a:pPr marL="897255" lvl="2" indent="-254000" defTabSz="987425">
              <a:lnSpc>
                <a:spcPts val="3300"/>
              </a:lnSpc>
              <a:buClr>
                <a:srgbClr val="7030A0"/>
              </a:buClr>
              <a:buFont typeface="Arial" panose="020B0604020202020204" pitchFamily="34" charset="0"/>
              <a:buChar char="•"/>
            </a:pPr>
            <a:r>
              <a:rPr lang="zh-CN" altLang="en-US" sz="2000" b="1" dirty="0">
                <a:solidFill>
                  <a:srgbClr val="0000FF"/>
                </a:solidFill>
                <a:latin typeface="微软雅黑" panose="020B0503020204020204" charset="-122"/>
                <a:ea typeface="微软雅黑" panose="020B0503020204020204" charset="-122"/>
              </a:rPr>
              <a:t>双方已协调好一致的文件格式。</a:t>
            </a:r>
            <a:endParaRPr lang="zh-CN" altLang="en-US" sz="2000" b="1" dirty="0">
              <a:solidFill>
                <a:srgbClr val="0000FF"/>
              </a:solidFill>
              <a:latin typeface="微软雅黑" panose="020B0503020204020204" charset="-122"/>
              <a:ea typeface="微软雅黑" panose="020B0503020204020204" charset="-122"/>
            </a:endParaRPr>
          </a:p>
          <a:p>
            <a:pPr marL="628650" lvl="1" indent="-342900">
              <a:lnSpc>
                <a:spcPts val="3300"/>
              </a:lnSpc>
              <a:buClr>
                <a:srgbClr val="7030A0"/>
              </a:buClr>
              <a:buFont typeface="Calibri" panose="020F0502020204030204" charset="0"/>
              <a:buAutoNum type="arabicPeriod"/>
            </a:pPr>
            <a:r>
              <a:rPr lang="zh-CN" altLang="en-US" sz="2000" b="1" dirty="0">
                <a:latin typeface="微软雅黑" panose="020B0503020204020204" charset="-122"/>
                <a:ea typeface="微软雅黑" panose="020B0503020204020204" charset="-122"/>
              </a:rPr>
              <a:t>两个主机将</a:t>
            </a:r>
            <a:r>
              <a:rPr lang="zh-CN" altLang="en-US" sz="2000" b="1" dirty="0">
                <a:solidFill>
                  <a:srgbClr val="0000FF"/>
                </a:solidFill>
                <a:latin typeface="微软雅黑" panose="020B0503020204020204" charset="-122"/>
                <a:ea typeface="微软雅黑" panose="020B0503020204020204" charset="-122"/>
              </a:rPr>
              <a:t>文件传送模块</a:t>
            </a:r>
            <a:r>
              <a:rPr lang="zh-CN" altLang="en-US" sz="2000" b="1" dirty="0">
                <a:latin typeface="微软雅黑" panose="020B0503020204020204" charset="-122"/>
                <a:ea typeface="微软雅黑" panose="020B0503020204020204" charset="-122"/>
              </a:rPr>
              <a:t>作为最高的一层 ，剩下的工作由下面的模块负责。</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202768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solidFill>
                <a:schemeClr val="bg1"/>
              </a:solidFill>
              <a:ea typeface="微软雅黑" panose="020B0503020204020204" charset="-122"/>
            </a:endParaRPr>
          </a:p>
        </p:txBody>
      </p:sp>
      <p:sp>
        <p:nvSpPr>
          <p:cNvPr id="128005" name="AutoShape 5"/>
          <p:cNvSpPr>
            <a:spLocks noChangeArrowheads="1"/>
          </p:cNvSpPr>
          <p:nvPr/>
        </p:nvSpPr>
        <p:spPr bwMode="auto">
          <a:xfrm>
            <a:off x="505072" y="15557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8006" name="Rectangle 6"/>
          <p:cNvSpPr>
            <a:spLocks noChangeArrowheads="1"/>
          </p:cNvSpPr>
          <p:nvPr/>
        </p:nvSpPr>
        <p:spPr bwMode="auto">
          <a:xfrm>
            <a:off x="3465354" y="1531938"/>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两个主机交换文件 </a:t>
            </a:r>
            <a:endParaRPr lang="zh-CN" altLang="en-US" sz="2000" b="1">
              <a:solidFill>
                <a:schemeClr val="bg1"/>
              </a:solidFill>
              <a:ea typeface="微软雅黑" panose="020B0503020204020204" charset="-122"/>
            </a:endParaRPr>
          </a:p>
        </p:txBody>
      </p:sp>
      <p:sp>
        <p:nvSpPr>
          <p:cNvPr id="39" name="Rectangle 16"/>
          <p:cNvSpPr>
            <a:spLocks noChangeArrowheads="1"/>
          </p:cNvSpPr>
          <p:nvPr/>
        </p:nvSpPr>
        <p:spPr bwMode="auto">
          <a:xfrm>
            <a:off x="5944397" y="3626415"/>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40" name="Rectangle 15"/>
          <p:cNvSpPr>
            <a:spLocks noChangeArrowheads="1"/>
          </p:cNvSpPr>
          <p:nvPr/>
        </p:nvSpPr>
        <p:spPr bwMode="auto">
          <a:xfrm>
            <a:off x="1743860" y="3626415"/>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28013" name="Text Box 5"/>
          <p:cNvSpPr txBox="1">
            <a:spLocks noChangeArrowheads="1"/>
          </p:cNvSpPr>
          <p:nvPr/>
        </p:nvSpPr>
        <p:spPr bwMode="auto">
          <a:xfrm>
            <a:off x="1733392" y="3675063"/>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文件传送模块</a:t>
            </a:r>
            <a:endParaRPr lang="zh-CN" altLang="en-US" sz="1600" b="1">
              <a:solidFill>
                <a:schemeClr val="bg1"/>
              </a:solidFill>
              <a:latin typeface="微软雅黑" panose="020B0503020204020204" charset="-122"/>
              <a:ea typeface="微软雅黑" panose="020B0503020204020204" charset="-122"/>
            </a:endParaRPr>
          </a:p>
        </p:txBody>
      </p:sp>
      <p:sp>
        <p:nvSpPr>
          <p:cNvPr id="128014" name="Text Box 6"/>
          <p:cNvSpPr txBox="1">
            <a:spLocks noChangeArrowheads="1"/>
          </p:cNvSpPr>
          <p:nvPr/>
        </p:nvSpPr>
        <p:spPr bwMode="auto">
          <a:xfrm>
            <a:off x="2062163" y="3240088"/>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1</a:t>
            </a:r>
            <a:endParaRPr lang="en-US" altLang="zh-CN" sz="1400" b="1">
              <a:latin typeface="微软雅黑" panose="020B0503020204020204" charset="-122"/>
              <a:ea typeface="微软雅黑" panose="020B0503020204020204" charset="-122"/>
            </a:endParaRPr>
          </a:p>
        </p:txBody>
      </p:sp>
      <p:sp>
        <p:nvSpPr>
          <p:cNvPr id="128015" name="Text Box 9"/>
          <p:cNvSpPr txBox="1">
            <a:spLocks noChangeArrowheads="1"/>
          </p:cNvSpPr>
          <p:nvPr/>
        </p:nvSpPr>
        <p:spPr bwMode="auto">
          <a:xfrm>
            <a:off x="6264275" y="3240088"/>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2</a:t>
            </a:r>
            <a:endParaRPr lang="en-US" altLang="zh-CN" sz="1400" b="1">
              <a:latin typeface="微软雅黑" panose="020B0503020204020204" charset="-122"/>
              <a:ea typeface="微软雅黑" panose="020B0503020204020204" charset="-122"/>
            </a:endParaRPr>
          </a:p>
        </p:txBody>
      </p:sp>
      <p:sp>
        <p:nvSpPr>
          <p:cNvPr id="128016" name="Text Box 10"/>
          <p:cNvSpPr txBox="1">
            <a:spLocks noChangeArrowheads="1"/>
          </p:cNvSpPr>
          <p:nvPr/>
        </p:nvSpPr>
        <p:spPr bwMode="auto">
          <a:xfrm>
            <a:off x="5934710" y="3675063"/>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文件传送模块</a:t>
            </a:r>
            <a:endParaRPr lang="zh-CN" altLang="en-US" sz="1600" b="1">
              <a:solidFill>
                <a:schemeClr val="bg1"/>
              </a:solidFill>
              <a:latin typeface="微软雅黑" panose="020B0503020204020204" charset="-122"/>
              <a:ea typeface="微软雅黑" panose="020B0503020204020204" charset="-122"/>
            </a:endParaRPr>
          </a:p>
        </p:txBody>
      </p:sp>
      <p:sp>
        <p:nvSpPr>
          <p:cNvPr id="45" name="Line 11"/>
          <p:cNvSpPr>
            <a:spLocks noChangeShapeType="1"/>
          </p:cNvSpPr>
          <p:nvPr/>
        </p:nvSpPr>
        <p:spPr bwMode="auto">
          <a:xfrm>
            <a:off x="3125788" y="3875088"/>
            <a:ext cx="2819400" cy="0"/>
          </a:xfrm>
          <a:prstGeom prst="line">
            <a:avLst/>
          </a:prstGeom>
          <a:noFill/>
          <a:ln w="57150">
            <a:solidFill>
              <a:srgbClr val="FF00FF"/>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12"/>
          <p:cNvSpPr txBox="1">
            <a:spLocks noChangeArrowheads="1"/>
          </p:cNvSpPr>
          <p:nvPr/>
        </p:nvSpPr>
        <p:spPr bwMode="auto">
          <a:xfrm>
            <a:off x="3313748" y="2811463"/>
            <a:ext cx="2494280" cy="737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只看这两个文件传送模块</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好像文件及文件传送命令</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是按照水平方向的虚线传送的</a:t>
            </a:r>
            <a:endParaRPr lang="zh-CN" altLang="en-US" sz="1400" b="1">
              <a:solidFill>
                <a:srgbClr val="0000FF"/>
              </a:solidFill>
              <a:latin typeface="微软雅黑" panose="020B0503020204020204" charset="-122"/>
              <a:ea typeface="微软雅黑" panose="020B0503020204020204" charset="-122"/>
            </a:endParaRPr>
          </a:p>
        </p:txBody>
      </p:sp>
      <p:sp>
        <p:nvSpPr>
          <p:cNvPr id="128019" name="Line 17"/>
          <p:cNvSpPr>
            <a:spLocks noChangeShapeType="1"/>
          </p:cNvSpPr>
          <p:nvPr/>
        </p:nvSpPr>
        <p:spPr bwMode="auto">
          <a:xfrm>
            <a:off x="1371600" y="4168775"/>
            <a:ext cx="6381750"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AutoShape 18"/>
          <p:cNvSpPr>
            <a:spLocks noChangeArrowheads="1"/>
          </p:cNvSpPr>
          <p:nvPr/>
        </p:nvSpPr>
        <p:spPr bwMode="auto">
          <a:xfrm>
            <a:off x="2276475" y="3998913"/>
            <a:ext cx="319088" cy="342900"/>
          </a:xfrm>
          <a:prstGeom prst="downArrow">
            <a:avLst>
              <a:gd name="adj1" fmla="val 50000"/>
              <a:gd name="adj2" fmla="val 29104"/>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49" name="AutoShape 19"/>
          <p:cNvSpPr>
            <a:spLocks noChangeArrowheads="1"/>
          </p:cNvSpPr>
          <p:nvPr/>
        </p:nvSpPr>
        <p:spPr bwMode="auto">
          <a:xfrm flipV="1">
            <a:off x="6477000" y="3998913"/>
            <a:ext cx="319088" cy="342900"/>
          </a:xfrm>
          <a:prstGeom prst="downArrow">
            <a:avLst>
              <a:gd name="adj1" fmla="val 50000"/>
              <a:gd name="adj2" fmla="val 29104"/>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50" name="Text Box 20"/>
          <p:cNvSpPr txBox="1">
            <a:spLocks noChangeArrowheads="1"/>
          </p:cNvSpPr>
          <p:nvPr/>
        </p:nvSpPr>
        <p:spPr bwMode="auto">
          <a:xfrm>
            <a:off x="1535748" y="4443413"/>
            <a:ext cx="1783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把文件交给下层模块</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进行发送</a:t>
            </a:r>
            <a:endParaRPr lang="zh-CN" altLang="en-US" sz="1400" b="1">
              <a:solidFill>
                <a:srgbClr val="0000FF"/>
              </a:solidFill>
              <a:latin typeface="微软雅黑" panose="020B0503020204020204" charset="-122"/>
              <a:ea typeface="微软雅黑" panose="020B0503020204020204" charset="-122"/>
            </a:endParaRPr>
          </a:p>
        </p:txBody>
      </p:sp>
      <p:sp>
        <p:nvSpPr>
          <p:cNvPr id="51" name="Text Box 21"/>
          <p:cNvSpPr txBox="1">
            <a:spLocks noChangeArrowheads="1"/>
          </p:cNvSpPr>
          <p:nvPr/>
        </p:nvSpPr>
        <p:spPr bwMode="auto">
          <a:xfrm>
            <a:off x="5841842" y="4443413"/>
            <a:ext cx="16052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把收到的文件交给</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上层模块</a:t>
            </a:r>
            <a:endParaRPr lang="zh-CN" altLang="en-US" sz="1400" b="1">
              <a:solidFill>
                <a:srgbClr val="0000FF"/>
              </a:solidFill>
              <a:latin typeface="微软雅黑" panose="020B0503020204020204" charset="-122"/>
              <a:ea typeface="微软雅黑" panose="020B0503020204020204" charset="-122"/>
            </a:endParaRPr>
          </a:p>
        </p:txBody>
      </p:sp>
      <p:sp>
        <p:nvSpPr>
          <p:cNvPr id="52" name="AutoShape 24"/>
          <p:cNvSpPr>
            <a:spLocks noChangeArrowheads="1"/>
          </p:cNvSpPr>
          <p:nvPr/>
        </p:nvSpPr>
        <p:spPr bwMode="auto">
          <a:xfrm>
            <a:off x="3976688" y="4540250"/>
            <a:ext cx="1117600" cy="293688"/>
          </a:xfrm>
          <a:prstGeom prst="rightArrow">
            <a:avLst>
              <a:gd name="adj1" fmla="val 50000"/>
              <a:gd name="adj2" fmla="val 87824"/>
            </a:avLst>
          </a:prstGeom>
          <a:solidFill>
            <a:srgbClr val="00FFFF"/>
          </a:solidFill>
          <a:ln w="19050">
            <a:solidFill>
              <a:srgbClr val="0000FF"/>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2000"/>
                            </p:stCondLst>
                            <p:childTnLst>
                              <p:par>
                                <p:cTn id="17" presetID="22" presetClass="entr" presetSubtype="8" fill="hold" grpId="0" nodeType="afterEffect">
                                  <p:stCondLst>
                                    <p:cond delay="5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500"/>
                                        <p:tgtEl>
                                          <p:spTgt spid="51"/>
                                        </p:tgtEl>
                                      </p:cBhvr>
                                    </p:animEffect>
                                  </p:childTnLst>
                                </p:cTn>
                              </p:par>
                            </p:childTnLst>
                          </p:cTn>
                        </p:par>
                        <p:par>
                          <p:cTn id="20" fill="hold">
                            <p:stCondLst>
                              <p:cond delay="3000"/>
                            </p:stCondLst>
                            <p:childTnLst>
                              <p:par>
                                <p:cTn id="21" presetID="22" presetClass="entr" presetSubtype="4" fill="hold" grpId="0" nodeType="afterEffect">
                                  <p:stCondLst>
                                    <p:cond delay="50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500"/>
                            </p:stCondLst>
                            <p:childTnLst>
                              <p:par>
                                <p:cTn id="30" presetID="22" presetClass="entr" presetSubtype="8" fill="hold" grpId="0" nodeType="afterEffect">
                                  <p:stCondLst>
                                    <p:cond delay="50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8" grpId="0" bldLvl="0" animBg="1"/>
      <p:bldP spid="49" grpId="0" bldLvl="0" animBg="1"/>
      <p:bldP spid="50" grpId="0" bldLvl="0" animBg="1"/>
      <p:bldP spid="51" grpId="0" bldLvl="0" animBg="1"/>
      <p:bldP spid="52"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202768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9029" name="AutoShape 5"/>
          <p:cNvSpPr>
            <a:spLocks noChangeArrowheads="1"/>
          </p:cNvSpPr>
          <p:nvPr/>
        </p:nvSpPr>
        <p:spPr bwMode="auto">
          <a:xfrm>
            <a:off x="505072" y="15557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9030" name="Rectangle 6"/>
          <p:cNvSpPr>
            <a:spLocks noChangeArrowheads="1"/>
          </p:cNvSpPr>
          <p:nvPr/>
        </p:nvSpPr>
        <p:spPr bwMode="auto">
          <a:xfrm>
            <a:off x="3084354" y="1531938"/>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再设计一个通信服务模块</a:t>
            </a:r>
            <a:endParaRPr lang="zh-CN" altLang="en-US" sz="2000" b="1">
              <a:solidFill>
                <a:schemeClr val="bg1"/>
              </a:solidFill>
              <a:ea typeface="微软雅黑" panose="020B0503020204020204" charset="-122"/>
            </a:endParaRPr>
          </a:p>
        </p:txBody>
      </p:sp>
      <p:sp>
        <p:nvSpPr>
          <p:cNvPr id="19" name="Rectangle 16"/>
          <p:cNvSpPr>
            <a:spLocks noChangeArrowheads="1"/>
          </p:cNvSpPr>
          <p:nvPr/>
        </p:nvSpPr>
        <p:spPr bwMode="auto">
          <a:xfrm>
            <a:off x="5901667" y="2853938"/>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20" name="Rectangle 15"/>
          <p:cNvSpPr>
            <a:spLocks noChangeArrowheads="1"/>
          </p:cNvSpPr>
          <p:nvPr/>
        </p:nvSpPr>
        <p:spPr bwMode="auto">
          <a:xfrm>
            <a:off x="1701130" y="2853938"/>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29037" name="Text Box 5"/>
          <p:cNvSpPr txBox="1">
            <a:spLocks noChangeArrowheads="1"/>
          </p:cNvSpPr>
          <p:nvPr/>
        </p:nvSpPr>
        <p:spPr bwMode="auto">
          <a:xfrm>
            <a:off x="1691323" y="29114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文件传送模块</a:t>
            </a:r>
            <a:endParaRPr lang="zh-CN" altLang="en-US" sz="1600" b="1">
              <a:solidFill>
                <a:schemeClr val="bg1"/>
              </a:solidFill>
              <a:latin typeface="微软雅黑" panose="020B0503020204020204" charset="-122"/>
              <a:ea typeface="微软雅黑" panose="020B0503020204020204" charset="-122"/>
            </a:endParaRPr>
          </a:p>
        </p:txBody>
      </p:sp>
      <p:sp>
        <p:nvSpPr>
          <p:cNvPr id="129038" name="Text Box 6"/>
          <p:cNvSpPr txBox="1">
            <a:spLocks noChangeArrowheads="1"/>
          </p:cNvSpPr>
          <p:nvPr/>
        </p:nvSpPr>
        <p:spPr bwMode="auto">
          <a:xfrm>
            <a:off x="2019300" y="2532063"/>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1</a:t>
            </a:r>
            <a:endParaRPr lang="en-US" altLang="zh-CN" sz="1400" b="1">
              <a:latin typeface="微软雅黑" panose="020B0503020204020204" charset="-122"/>
              <a:ea typeface="微软雅黑" panose="020B0503020204020204" charset="-122"/>
            </a:endParaRPr>
          </a:p>
        </p:txBody>
      </p:sp>
      <p:sp>
        <p:nvSpPr>
          <p:cNvPr id="129039" name="Text Box 9"/>
          <p:cNvSpPr txBox="1">
            <a:spLocks noChangeArrowheads="1"/>
          </p:cNvSpPr>
          <p:nvPr/>
        </p:nvSpPr>
        <p:spPr bwMode="auto">
          <a:xfrm>
            <a:off x="6221413" y="2532063"/>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2</a:t>
            </a:r>
            <a:endParaRPr lang="en-US" altLang="zh-CN" sz="1400" b="1">
              <a:latin typeface="微软雅黑" panose="020B0503020204020204" charset="-122"/>
              <a:ea typeface="微软雅黑" panose="020B0503020204020204" charset="-122"/>
            </a:endParaRPr>
          </a:p>
        </p:txBody>
      </p:sp>
      <p:sp>
        <p:nvSpPr>
          <p:cNvPr id="129040" name="Text Box 10"/>
          <p:cNvSpPr txBox="1">
            <a:spLocks noChangeArrowheads="1"/>
          </p:cNvSpPr>
          <p:nvPr/>
        </p:nvSpPr>
        <p:spPr bwMode="auto">
          <a:xfrm>
            <a:off x="5891848" y="29114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文件传送模块</a:t>
            </a:r>
            <a:endParaRPr lang="zh-CN" altLang="en-US" sz="1600" b="1">
              <a:solidFill>
                <a:schemeClr val="bg1"/>
              </a:solidFill>
              <a:latin typeface="微软雅黑" panose="020B0503020204020204" charset="-122"/>
              <a:ea typeface="微软雅黑" panose="020B0503020204020204" charset="-122"/>
            </a:endParaRPr>
          </a:p>
        </p:txBody>
      </p:sp>
      <p:sp>
        <p:nvSpPr>
          <p:cNvPr id="25" name="Line 11"/>
          <p:cNvSpPr>
            <a:spLocks noChangeShapeType="1"/>
          </p:cNvSpPr>
          <p:nvPr/>
        </p:nvSpPr>
        <p:spPr bwMode="auto">
          <a:xfrm>
            <a:off x="3082925" y="3808413"/>
            <a:ext cx="2819400" cy="0"/>
          </a:xfrm>
          <a:prstGeom prst="line">
            <a:avLst/>
          </a:prstGeom>
          <a:noFill/>
          <a:ln w="57150">
            <a:solidFill>
              <a:srgbClr val="FF00FF"/>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2"/>
          <p:cNvSpPr txBox="1">
            <a:spLocks noChangeArrowheads="1"/>
          </p:cNvSpPr>
          <p:nvPr/>
        </p:nvSpPr>
        <p:spPr bwMode="auto">
          <a:xfrm>
            <a:off x="3448685" y="2943225"/>
            <a:ext cx="2138680" cy="737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只看这两个通信服务模块</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好像可直接把文件</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可靠地传送到对方</a:t>
            </a:r>
            <a:endParaRPr lang="zh-CN" altLang="en-US" sz="1400" b="1">
              <a:solidFill>
                <a:srgbClr val="0000FF"/>
              </a:solidFill>
              <a:latin typeface="微软雅黑" panose="020B0503020204020204" charset="-122"/>
              <a:ea typeface="微软雅黑" panose="020B0503020204020204" charset="-122"/>
            </a:endParaRPr>
          </a:p>
        </p:txBody>
      </p:sp>
      <p:sp>
        <p:nvSpPr>
          <p:cNvPr id="129043" name="Line 17"/>
          <p:cNvSpPr>
            <a:spLocks noChangeShapeType="1"/>
          </p:cNvSpPr>
          <p:nvPr/>
        </p:nvSpPr>
        <p:spPr bwMode="auto">
          <a:xfrm>
            <a:off x="1328738" y="4232275"/>
            <a:ext cx="6381750"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AutoShape 18"/>
          <p:cNvSpPr>
            <a:spLocks noChangeArrowheads="1"/>
          </p:cNvSpPr>
          <p:nvPr/>
        </p:nvSpPr>
        <p:spPr bwMode="auto">
          <a:xfrm>
            <a:off x="2233613" y="4060825"/>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29" name="AutoShape 19"/>
          <p:cNvSpPr>
            <a:spLocks noChangeArrowheads="1"/>
          </p:cNvSpPr>
          <p:nvPr/>
        </p:nvSpPr>
        <p:spPr bwMode="auto">
          <a:xfrm flipV="1">
            <a:off x="6434138" y="4060825"/>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0" name="Text Box 20"/>
          <p:cNvSpPr txBox="1">
            <a:spLocks noChangeArrowheads="1"/>
          </p:cNvSpPr>
          <p:nvPr/>
        </p:nvSpPr>
        <p:spPr bwMode="auto">
          <a:xfrm>
            <a:off x="1492885" y="4478338"/>
            <a:ext cx="1783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把文件交给下层模块</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进行发送</a:t>
            </a:r>
            <a:endParaRPr lang="zh-CN" altLang="en-US" sz="1400" b="1">
              <a:solidFill>
                <a:srgbClr val="0000FF"/>
              </a:solidFill>
              <a:latin typeface="微软雅黑" panose="020B0503020204020204" charset="-122"/>
              <a:ea typeface="微软雅黑" panose="020B0503020204020204" charset="-122"/>
            </a:endParaRPr>
          </a:p>
        </p:txBody>
      </p:sp>
      <p:sp>
        <p:nvSpPr>
          <p:cNvPr id="31" name="Text Box 21"/>
          <p:cNvSpPr txBox="1">
            <a:spLocks noChangeArrowheads="1"/>
          </p:cNvSpPr>
          <p:nvPr/>
        </p:nvSpPr>
        <p:spPr bwMode="auto">
          <a:xfrm>
            <a:off x="5798979" y="4478338"/>
            <a:ext cx="16052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rgbClr val="0000FF"/>
                </a:solidFill>
                <a:latin typeface="微软雅黑" panose="020B0503020204020204" charset="-122"/>
                <a:ea typeface="微软雅黑" panose="020B0503020204020204" charset="-122"/>
              </a:rPr>
              <a:t>把收到的文件交给</a:t>
            </a:r>
            <a:endParaRPr lang="zh-CN" altLang="en-US" sz="1400" b="1">
              <a:solidFill>
                <a:srgbClr val="0000FF"/>
              </a:solidFill>
              <a:latin typeface="微软雅黑" panose="020B0503020204020204" charset="-122"/>
              <a:ea typeface="微软雅黑" panose="020B0503020204020204" charset="-122"/>
            </a:endParaRPr>
          </a:p>
          <a:p>
            <a:pPr algn="ctr"/>
            <a:r>
              <a:rPr lang="zh-CN" altLang="en-US" sz="1400" b="1">
                <a:solidFill>
                  <a:srgbClr val="0000FF"/>
                </a:solidFill>
                <a:latin typeface="微软雅黑" panose="020B0503020204020204" charset="-122"/>
                <a:ea typeface="微软雅黑" panose="020B0503020204020204" charset="-122"/>
              </a:rPr>
              <a:t>上层模块</a:t>
            </a:r>
            <a:endParaRPr lang="zh-CN" altLang="en-US" sz="1400" b="1">
              <a:solidFill>
                <a:srgbClr val="0000FF"/>
              </a:solidFill>
              <a:latin typeface="微软雅黑" panose="020B0503020204020204" charset="-122"/>
              <a:ea typeface="微软雅黑" panose="020B0503020204020204" charset="-122"/>
            </a:endParaRPr>
          </a:p>
        </p:txBody>
      </p:sp>
      <p:sp>
        <p:nvSpPr>
          <p:cNvPr id="32" name="AutoShape 24"/>
          <p:cNvSpPr>
            <a:spLocks noChangeArrowheads="1"/>
          </p:cNvSpPr>
          <p:nvPr/>
        </p:nvSpPr>
        <p:spPr bwMode="auto">
          <a:xfrm>
            <a:off x="3933825" y="4602163"/>
            <a:ext cx="1117600" cy="295275"/>
          </a:xfrm>
          <a:prstGeom prst="rightArrow">
            <a:avLst>
              <a:gd name="adj1" fmla="val 50000"/>
              <a:gd name="adj2" fmla="val 87352"/>
            </a:avLst>
          </a:prstGeom>
          <a:solidFill>
            <a:srgbClr val="00FFFF"/>
          </a:solidFill>
          <a:ln w="19050">
            <a:solidFill>
              <a:srgbClr val="0000FF"/>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3" name="Rectangle 16"/>
          <p:cNvSpPr>
            <a:spLocks noChangeArrowheads="1"/>
          </p:cNvSpPr>
          <p:nvPr/>
        </p:nvSpPr>
        <p:spPr bwMode="auto">
          <a:xfrm>
            <a:off x="5901667" y="3594558"/>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34" name="Rectangle 15"/>
          <p:cNvSpPr>
            <a:spLocks noChangeArrowheads="1"/>
          </p:cNvSpPr>
          <p:nvPr/>
        </p:nvSpPr>
        <p:spPr bwMode="auto">
          <a:xfrm>
            <a:off x="1701130" y="3594558"/>
            <a:ext cx="1382203" cy="441525"/>
          </a:xfrm>
          <a:prstGeom prst="rect">
            <a:avLst/>
          </a:prstGeom>
          <a:solidFill>
            <a:srgbClr val="339933"/>
          </a:solidFill>
          <a:ln w="28575">
            <a:solidFill>
              <a:srgbClr val="339933"/>
            </a:solid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29055" name="Text Box 5"/>
          <p:cNvSpPr txBox="1">
            <a:spLocks noChangeArrowheads="1"/>
          </p:cNvSpPr>
          <p:nvPr/>
        </p:nvSpPr>
        <p:spPr bwMode="auto">
          <a:xfrm>
            <a:off x="1691323" y="36480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通信服务模块</a:t>
            </a:r>
            <a:endParaRPr lang="zh-CN" altLang="en-US" sz="1600" b="1">
              <a:solidFill>
                <a:schemeClr val="bg1"/>
              </a:solidFill>
              <a:latin typeface="微软雅黑" panose="020B0503020204020204" charset="-122"/>
              <a:ea typeface="微软雅黑" panose="020B0503020204020204" charset="-122"/>
            </a:endParaRPr>
          </a:p>
        </p:txBody>
      </p:sp>
      <p:sp>
        <p:nvSpPr>
          <p:cNvPr id="129056" name="Text Box 10"/>
          <p:cNvSpPr txBox="1">
            <a:spLocks noChangeArrowheads="1"/>
          </p:cNvSpPr>
          <p:nvPr/>
        </p:nvSpPr>
        <p:spPr bwMode="auto">
          <a:xfrm>
            <a:off x="5891848" y="36480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通信服务模块</a:t>
            </a:r>
            <a:endParaRPr lang="zh-CN" altLang="en-US" sz="1600" b="1">
              <a:solidFill>
                <a:schemeClr val="bg1"/>
              </a:solidFill>
              <a:latin typeface="微软雅黑" panose="020B0503020204020204" charset="-122"/>
              <a:ea typeface="微软雅黑" panose="020B0503020204020204" charset="-122"/>
            </a:endParaRPr>
          </a:p>
        </p:txBody>
      </p:sp>
      <p:sp>
        <p:nvSpPr>
          <p:cNvPr id="37" name="AutoShape 18"/>
          <p:cNvSpPr>
            <a:spLocks noChangeArrowheads="1"/>
          </p:cNvSpPr>
          <p:nvPr/>
        </p:nvSpPr>
        <p:spPr bwMode="auto">
          <a:xfrm>
            <a:off x="2233613" y="3260725"/>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8" name="AutoShape 19"/>
          <p:cNvSpPr>
            <a:spLocks noChangeArrowheads="1"/>
          </p:cNvSpPr>
          <p:nvPr/>
        </p:nvSpPr>
        <p:spPr bwMode="auto">
          <a:xfrm flipV="1">
            <a:off x="6434138" y="3260725"/>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250"/>
                            </p:stCondLst>
                            <p:childTnLst>
                              <p:par>
                                <p:cTn id="13" presetID="22" presetClass="entr" presetSubtype="1" fill="hold" grpId="0" nodeType="afterEffect">
                                  <p:stCondLst>
                                    <p:cond delay="25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250"/>
                                        <p:tgtEl>
                                          <p:spTgt spid="30"/>
                                        </p:tgtEl>
                                      </p:cBhvr>
                                    </p:animEffect>
                                  </p:childTnLst>
                                </p:cTn>
                              </p:par>
                            </p:childTnLst>
                          </p:cTn>
                        </p:par>
                        <p:par>
                          <p:cTn id="16" fill="hold">
                            <p:stCondLst>
                              <p:cond delay="2000"/>
                            </p:stCondLst>
                            <p:childTnLst>
                              <p:par>
                                <p:cTn id="17" presetID="22" presetClass="entr" presetSubtype="8" fill="hold" grpId="0" nodeType="after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3000"/>
                            </p:stCondLst>
                            <p:childTnLst>
                              <p:par>
                                <p:cTn id="21" presetID="22" presetClass="entr" presetSubtype="8" fill="hold" grpId="0" nodeType="afterEffect">
                                  <p:stCondLst>
                                    <p:cond delay="25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3750"/>
                            </p:stCondLst>
                            <p:childTnLst>
                              <p:par>
                                <p:cTn id="25" presetID="22" presetClass="entr" presetSubtype="4" fill="hold" grpId="0" nodeType="afterEffect">
                                  <p:stCondLst>
                                    <p:cond delay="25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4500"/>
                            </p:stCondLst>
                            <p:childTnLst>
                              <p:par>
                                <p:cTn id="29" presetID="22" presetClass="entr" presetSubtype="4" fill="hold" grpId="0" nodeType="afterEffect">
                                  <p:stCondLst>
                                    <p:cond delay="25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250"/>
                                        <p:tgtEl>
                                          <p:spTgt spid="26"/>
                                        </p:tgtEl>
                                      </p:cBhvr>
                                    </p:animEffect>
                                  </p:childTnLst>
                                </p:cTn>
                              </p:par>
                            </p:childTnLst>
                          </p:cTn>
                        </p:par>
                        <p:par>
                          <p:cTn id="37" fill="hold">
                            <p:stCondLst>
                              <p:cond delay="500"/>
                            </p:stCondLst>
                            <p:childTnLst>
                              <p:par>
                                <p:cTn id="38" presetID="22" presetClass="entr" presetSubtype="8"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8" grpId="0" bldLvl="0" animBg="1"/>
      <p:bldP spid="29" grpId="0" bldLvl="0" animBg="1"/>
      <p:bldP spid="30" grpId="0" bldLvl="0" animBg="1"/>
      <p:bldP spid="31" grpId="0" bldLvl="0" animBg="1"/>
      <p:bldP spid="32" grpId="0" bldLvl="0" animBg="1"/>
      <p:bldP spid="37" grpId="0" bldLvl="0" animBg="1"/>
      <p:bldP spid="3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5072" y="2027682"/>
            <a:ext cx="8133855"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053" name="AutoShape 5"/>
          <p:cNvSpPr>
            <a:spLocks noChangeArrowheads="1"/>
          </p:cNvSpPr>
          <p:nvPr/>
        </p:nvSpPr>
        <p:spPr bwMode="auto">
          <a:xfrm>
            <a:off x="505072" y="15557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0054" name="Rectangle 6"/>
          <p:cNvSpPr>
            <a:spLocks noChangeArrowheads="1"/>
          </p:cNvSpPr>
          <p:nvPr/>
        </p:nvSpPr>
        <p:spPr bwMode="auto">
          <a:xfrm>
            <a:off x="3040063" y="1531938"/>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bg1"/>
                </a:solidFill>
                <a:ea typeface="微软雅黑" panose="020B0503020204020204" charset="-122"/>
              </a:rPr>
              <a:t>再设计一个网络接入模块 </a:t>
            </a:r>
            <a:endParaRPr lang="zh-CN" altLang="en-US" sz="2000" b="1">
              <a:solidFill>
                <a:schemeClr val="bg1"/>
              </a:solidFill>
              <a:ea typeface="微软雅黑" panose="020B0503020204020204" charset="-122"/>
            </a:endParaRPr>
          </a:p>
        </p:txBody>
      </p:sp>
      <p:sp>
        <p:nvSpPr>
          <p:cNvPr id="25" name="Rectangle 16"/>
          <p:cNvSpPr>
            <a:spLocks noChangeArrowheads="1"/>
          </p:cNvSpPr>
          <p:nvPr/>
        </p:nvSpPr>
        <p:spPr bwMode="auto">
          <a:xfrm>
            <a:off x="5901667" y="2449126"/>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26" name="Rectangle 15"/>
          <p:cNvSpPr>
            <a:spLocks noChangeArrowheads="1"/>
          </p:cNvSpPr>
          <p:nvPr/>
        </p:nvSpPr>
        <p:spPr bwMode="auto">
          <a:xfrm>
            <a:off x="1701130" y="2449126"/>
            <a:ext cx="1382203" cy="441525"/>
          </a:xfrm>
          <a:prstGeom prst="rect">
            <a:avLst/>
          </a:prstGeom>
          <a:solidFill>
            <a:srgbClr val="1956B9"/>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30061" name="Text Box 5"/>
          <p:cNvSpPr txBox="1">
            <a:spLocks noChangeArrowheads="1"/>
          </p:cNvSpPr>
          <p:nvPr/>
        </p:nvSpPr>
        <p:spPr bwMode="auto">
          <a:xfrm>
            <a:off x="1766729" y="2516188"/>
            <a:ext cx="1249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400" b="1">
                <a:solidFill>
                  <a:schemeClr val="bg1"/>
                </a:solidFill>
                <a:latin typeface="微软雅黑" panose="020B0503020204020204" charset="-122"/>
                <a:ea typeface="微软雅黑" panose="020B0503020204020204" charset="-122"/>
              </a:rPr>
              <a:t>文件传送模块</a:t>
            </a:r>
            <a:endParaRPr lang="zh-CN" altLang="en-US" sz="1400" b="1">
              <a:solidFill>
                <a:schemeClr val="bg1"/>
              </a:solidFill>
              <a:latin typeface="微软雅黑" panose="020B0503020204020204" charset="-122"/>
              <a:ea typeface="微软雅黑" panose="020B0503020204020204" charset="-122"/>
            </a:endParaRPr>
          </a:p>
        </p:txBody>
      </p:sp>
      <p:sp>
        <p:nvSpPr>
          <p:cNvPr id="130062" name="Text Box 6"/>
          <p:cNvSpPr txBox="1">
            <a:spLocks noChangeArrowheads="1"/>
          </p:cNvSpPr>
          <p:nvPr/>
        </p:nvSpPr>
        <p:spPr bwMode="auto">
          <a:xfrm>
            <a:off x="2019300" y="2136775"/>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1</a:t>
            </a:r>
            <a:endParaRPr lang="en-US" altLang="zh-CN" sz="1400" b="1">
              <a:latin typeface="微软雅黑" panose="020B0503020204020204" charset="-122"/>
              <a:ea typeface="微软雅黑" panose="020B0503020204020204" charset="-122"/>
            </a:endParaRPr>
          </a:p>
        </p:txBody>
      </p:sp>
      <p:sp>
        <p:nvSpPr>
          <p:cNvPr id="130063" name="Text Box 9"/>
          <p:cNvSpPr txBox="1">
            <a:spLocks noChangeArrowheads="1"/>
          </p:cNvSpPr>
          <p:nvPr/>
        </p:nvSpPr>
        <p:spPr bwMode="auto">
          <a:xfrm>
            <a:off x="6221413" y="2136775"/>
            <a:ext cx="7010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latin typeface="微软雅黑" panose="020B0503020204020204" charset="-122"/>
                <a:ea typeface="微软雅黑" panose="020B0503020204020204" charset="-122"/>
              </a:rPr>
              <a:t>主机 </a:t>
            </a:r>
            <a:r>
              <a:rPr lang="en-US" altLang="zh-CN" sz="1400" b="1">
                <a:latin typeface="微软雅黑" panose="020B0503020204020204" charset="-122"/>
                <a:ea typeface="微软雅黑" panose="020B0503020204020204" charset="-122"/>
              </a:rPr>
              <a:t>2</a:t>
            </a:r>
            <a:endParaRPr lang="en-US" altLang="zh-CN" sz="1400" b="1">
              <a:latin typeface="微软雅黑" panose="020B0503020204020204" charset="-122"/>
              <a:ea typeface="微软雅黑" panose="020B0503020204020204" charset="-122"/>
            </a:endParaRPr>
          </a:p>
        </p:txBody>
      </p:sp>
      <p:sp>
        <p:nvSpPr>
          <p:cNvPr id="130064" name="Text Box 10"/>
          <p:cNvSpPr txBox="1">
            <a:spLocks noChangeArrowheads="1"/>
          </p:cNvSpPr>
          <p:nvPr/>
        </p:nvSpPr>
        <p:spPr bwMode="auto">
          <a:xfrm>
            <a:off x="5891848" y="2516188"/>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文件传送模块</a:t>
            </a:r>
            <a:endParaRPr lang="zh-CN" altLang="en-US" sz="1600" b="1">
              <a:solidFill>
                <a:schemeClr val="bg1"/>
              </a:solidFill>
              <a:latin typeface="微软雅黑" panose="020B0503020204020204" charset="-122"/>
              <a:ea typeface="微软雅黑" panose="020B0503020204020204" charset="-122"/>
            </a:endParaRPr>
          </a:p>
        </p:txBody>
      </p:sp>
      <p:sp>
        <p:nvSpPr>
          <p:cNvPr id="130065" name="Line 17"/>
          <p:cNvSpPr>
            <a:spLocks noChangeShapeType="1"/>
          </p:cNvSpPr>
          <p:nvPr/>
        </p:nvSpPr>
        <p:spPr bwMode="auto">
          <a:xfrm>
            <a:off x="1328738" y="4189413"/>
            <a:ext cx="6381750" cy="0"/>
          </a:xfrm>
          <a:prstGeom prst="line">
            <a:avLst/>
          </a:prstGeom>
          <a:noFill/>
          <a:ln w="38100">
            <a:solidFill>
              <a:srgbClr val="7A9AE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Rectangle 16"/>
          <p:cNvSpPr>
            <a:spLocks noChangeArrowheads="1"/>
          </p:cNvSpPr>
          <p:nvPr/>
        </p:nvSpPr>
        <p:spPr bwMode="auto">
          <a:xfrm>
            <a:off x="5901667" y="3189746"/>
            <a:ext cx="1382203" cy="441525"/>
          </a:xfrm>
          <a:prstGeom prst="rect">
            <a:avLst/>
          </a:prstGeom>
          <a:solidFill>
            <a:srgbClr val="339933"/>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35" name="Rectangle 15"/>
          <p:cNvSpPr>
            <a:spLocks noChangeArrowheads="1"/>
          </p:cNvSpPr>
          <p:nvPr/>
        </p:nvSpPr>
        <p:spPr bwMode="auto">
          <a:xfrm>
            <a:off x="1701130" y="3189746"/>
            <a:ext cx="1382203" cy="441525"/>
          </a:xfrm>
          <a:prstGeom prst="rect">
            <a:avLst/>
          </a:prstGeom>
          <a:solidFill>
            <a:srgbClr val="339933"/>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30072" name="Text Box 5"/>
          <p:cNvSpPr txBox="1">
            <a:spLocks noChangeArrowheads="1"/>
          </p:cNvSpPr>
          <p:nvPr/>
        </p:nvSpPr>
        <p:spPr bwMode="auto">
          <a:xfrm>
            <a:off x="1691323" y="3251200"/>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通信服务模块</a:t>
            </a:r>
            <a:endParaRPr lang="zh-CN" altLang="en-US" sz="1600" b="1">
              <a:solidFill>
                <a:schemeClr val="bg1"/>
              </a:solidFill>
              <a:latin typeface="微软雅黑" panose="020B0503020204020204" charset="-122"/>
              <a:ea typeface="微软雅黑" panose="020B0503020204020204" charset="-122"/>
            </a:endParaRPr>
          </a:p>
        </p:txBody>
      </p:sp>
      <p:sp>
        <p:nvSpPr>
          <p:cNvPr id="130073" name="Text Box 10"/>
          <p:cNvSpPr txBox="1">
            <a:spLocks noChangeArrowheads="1"/>
          </p:cNvSpPr>
          <p:nvPr/>
        </p:nvSpPr>
        <p:spPr bwMode="auto">
          <a:xfrm>
            <a:off x="5891848" y="3251200"/>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通信服务模块</a:t>
            </a:r>
            <a:endParaRPr lang="zh-CN" altLang="en-US" sz="1600" b="1">
              <a:solidFill>
                <a:schemeClr val="bg1"/>
              </a:solidFill>
              <a:latin typeface="微软雅黑" panose="020B0503020204020204" charset="-122"/>
              <a:ea typeface="微软雅黑" panose="020B0503020204020204" charset="-122"/>
            </a:endParaRPr>
          </a:p>
        </p:txBody>
      </p:sp>
      <p:sp>
        <p:nvSpPr>
          <p:cNvPr id="40" name="Rectangle 16"/>
          <p:cNvSpPr>
            <a:spLocks noChangeArrowheads="1"/>
          </p:cNvSpPr>
          <p:nvPr/>
        </p:nvSpPr>
        <p:spPr bwMode="auto">
          <a:xfrm>
            <a:off x="5901667" y="3955006"/>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41" name="Rectangle 15"/>
          <p:cNvSpPr>
            <a:spLocks noChangeArrowheads="1"/>
          </p:cNvSpPr>
          <p:nvPr/>
        </p:nvSpPr>
        <p:spPr bwMode="auto">
          <a:xfrm>
            <a:off x="1701130" y="3955006"/>
            <a:ext cx="1382203" cy="441525"/>
          </a:xfrm>
          <a:prstGeom prst="rect">
            <a:avLst/>
          </a:prstGeom>
          <a:solidFill>
            <a:srgbClr val="7030A0"/>
          </a:solidFill>
          <a:ln w="28575">
            <a:noFill/>
            <a:miter lim="800000"/>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sz="1200" b="1">
              <a:solidFill>
                <a:srgbClr val="1956B9"/>
              </a:solidFill>
              <a:latin typeface="微软雅黑" panose="020B0503020204020204" charset="-122"/>
              <a:ea typeface="微软雅黑" panose="020B0503020204020204" charset="-122"/>
            </a:endParaRPr>
          </a:p>
        </p:txBody>
      </p:sp>
      <p:sp>
        <p:nvSpPr>
          <p:cNvPr id="130080" name="Text Box 5"/>
          <p:cNvSpPr txBox="1">
            <a:spLocks noChangeArrowheads="1"/>
          </p:cNvSpPr>
          <p:nvPr/>
        </p:nvSpPr>
        <p:spPr bwMode="auto">
          <a:xfrm>
            <a:off x="1691323" y="40163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网络接入模块</a:t>
            </a:r>
            <a:endParaRPr lang="zh-CN" altLang="en-US" sz="1600" b="1">
              <a:solidFill>
                <a:schemeClr val="bg1"/>
              </a:solidFill>
              <a:latin typeface="微软雅黑" panose="020B0503020204020204" charset="-122"/>
              <a:ea typeface="微软雅黑" panose="020B0503020204020204" charset="-122"/>
            </a:endParaRPr>
          </a:p>
        </p:txBody>
      </p:sp>
      <p:sp>
        <p:nvSpPr>
          <p:cNvPr id="130081" name="Text Box 10"/>
          <p:cNvSpPr txBox="1">
            <a:spLocks noChangeArrowheads="1"/>
          </p:cNvSpPr>
          <p:nvPr/>
        </p:nvSpPr>
        <p:spPr bwMode="auto">
          <a:xfrm>
            <a:off x="5891848" y="4016375"/>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微软雅黑" panose="020B0503020204020204" charset="-122"/>
                <a:ea typeface="微软雅黑" panose="020B0503020204020204" charset="-122"/>
              </a:rPr>
              <a:t>网络接入模块</a:t>
            </a:r>
            <a:endParaRPr lang="zh-CN" altLang="en-US" sz="1600" b="1">
              <a:solidFill>
                <a:schemeClr val="bg1"/>
              </a:solidFill>
              <a:latin typeface="微软雅黑" panose="020B0503020204020204" charset="-122"/>
              <a:ea typeface="微软雅黑" panose="020B0503020204020204" charset="-122"/>
            </a:endParaRPr>
          </a:p>
        </p:txBody>
      </p:sp>
      <p:sp>
        <p:nvSpPr>
          <p:cNvPr id="130082" name="Text Box 6"/>
          <p:cNvSpPr txBox="1">
            <a:spLocks noChangeArrowheads="1"/>
          </p:cNvSpPr>
          <p:nvPr/>
        </p:nvSpPr>
        <p:spPr bwMode="auto">
          <a:xfrm>
            <a:off x="3057525" y="3581400"/>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网络</a:t>
            </a:r>
            <a:endParaRPr lang="en-US" altLang="zh-CN" sz="1400" b="1">
              <a:solidFill>
                <a:srgbClr val="0000FF"/>
              </a:solidFill>
              <a:latin typeface="微软雅黑" panose="020B0503020204020204" charset="-122"/>
              <a:ea typeface="微软雅黑" panose="020B0503020204020204" charset="-122"/>
            </a:endParaRPr>
          </a:p>
          <a:p>
            <a:r>
              <a:rPr lang="zh-CN" altLang="en-US" sz="1400" b="1">
                <a:solidFill>
                  <a:srgbClr val="0000FF"/>
                </a:solidFill>
                <a:latin typeface="微软雅黑" panose="020B0503020204020204" charset="-122"/>
                <a:ea typeface="微软雅黑" panose="020B0503020204020204" charset="-122"/>
              </a:rPr>
              <a:t>接口</a:t>
            </a:r>
            <a:endParaRPr lang="en-US" altLang="zh-CN" sz="1400" b="1">
              <a:solidFill>
                <a:srgbClr val="0000FF"/>
              </a:solidFill>
              <a:latin typeface="微软雅黑" panose="020B0503020204020204" charset="-122"/>
              <a:ea typeface="微软雅黑" panose="020B0503020204020204" charset="-122"/>
            </a:endParaRPr>
          </a:p>
        </p:txBody>
      </p:sp>
      <p:sp>
        <p:nvSpPr>
          <p:cNvPr id="45" name="矩形 44"/>
          <p:cNvSpPr>
            <a:spLocks noChangeArrowheads="1"/>
          </p:cNvSpPr>
          <p:nvPr/>
        </p:nvSpPr>
        <p:spPr bwMode="auto">
          <a:xfrm>
            <a:off x="966788" y="4872038"/>
            <a:ext cx="7212012"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b="1">
                <a:solidFill>
                  <a:srgbClr val="0000FF"/>
                </a:solidFill>
                <a:latin typeface="微软雅黑" panose="020B0503020204020204" charset="-122"/>
                <a:ea typeface="微软雅黑" panose="020B0503020204020204" charset="-122"/>
              </a:rPr>
              <a:t>网络接入模块</a:t>
            </a:r>
            <a:r>
              <a:rPr lang="zh-CN" altLang="en-US" sz="1300" b="1">
                <a:latin typeface="微软雅黑" panose="020B0503020204020204" charset="-122"/>
                <a:ea typeface="微软雅黑" panose="020B0503020204020204" charset="-122"/>
              </a:rPr>
              <a:t>负责做与网络接口细节有关的工作，例如：规定传输的帧格式，帧的最大长度等。</a:t>
            </a:r>
            <a:endParaRPr lang="zh-CN" altLang="en-US" sz="1300" b="1">
              <a:latin typeface="微软雅黑" panose="020B0503020204020204" charset="-122"/>
              <a:ea typeface="微软雅黑" panose="020B0503020204020204" charset="-122"/>
            </a:endParaRPr>
          </a:p>
        </p:txBody>
      </p:sp>
      <p:graphicFrame>
        <p:nvGraphicFramePr>
          <p:cNvPr id="130084" name="Object 28"/>
          <p:cNvGraphicFramePr>
            <a:graphicFrameLocks noChangeAspect="1"/>
          </p:cNvGraphicFramePr>
          <p:nvPr/>
        </p:nvGraphicFramePr>
        <p:xfrm>
          <a:off x="3498850" y="3627438"/>
          <a:ext cx="2027238" cy="1069975"/>
        </p:xfrm>
        <a:graphic>
          <a:graphicData uri="http://schemas.openxmlformats.org/presentationml/2006/ole">
            <mc:AlternateContent xmlns:mc="http://schemas.openxmlformats.org/markup-compatibility/2006">
              <mc:Choice xmlns:v="urn:schemas-microsoft-com:vml" Requires="v">
                <p:oleObj spid="_x0000_s1025" name="VISIO" r:id="rId1" imgW="1687195" imgH="964565" progId="Visio.Drawing.11">
                  <p:embed/>
                </p:oleObj>
              </mc:Choice>
              <mc:Fallback>
                <p:oleObj name="VISIO" r:id="rId1" imgW="1687195" imgH="964565" progId="Visio.Drawing.11">
                  <p:embed/>
                  <p:pic>
                    <p:nvPicPr>
                      <p:cNvPr id="0" name="图片 1024"/>
                      <p:cNvPicPr>
                        <a:picLocks noChangeAspect="1"/>
                      </p:cNvPicPr>
                      <p:nvPr/>
                    </p:nvPicPr>
                    <p:blipFill>
                      <a:blip r:embed="rId2"/>
                      <a:stretch>
                        <a:fillRect/>
                      </a:stretch>
                    </p:blipFill>
                    <p:spPr>
                      <a:xfrm>
                        <a:off x="3498850" y="3627438"/>
                        <a:ext cx="2027238" cy="1069975"/>
                      </a:xfrm>
                      <a:prstGeom prst="rect">
                        <a:avLst/>
                      </a:prstGeom>
                      <a:noFill/>
                      <a:ln w="9525">
                        <a:noFill/>
                      </a:ln>
                      <a:effectLst>
                        <a:outerShdw dist="25400" dir="5400000" algn="ctr" rotWithShape="0">
                          <a:srgbClr val="EEECE1"/>
                        </a:outerShdw>
                      </a:effectLst>
                    </p:spPr>
                  </p:pic>
                </p:oleObj>
              </mc:Fallback>
            </mc:AlternateContent>
          </a:graphicData>
        </a:graphic>
      </p:graphicFrame>
      <p:sp>
        <p:nvSpPr>
          <p:cNvPr id="130085" name="Text Box 31"/>
          <p:cNvSpPr txBox="1">
            <a:spLocks noChangeArrowheads="1"/>
          </p:cNvSpPr>
          <p:nvPr/>
        </p:nvSpPr>
        <p:spPr bwMode="auto">
          <a:xfrm>
            <a:off x="4051300" y="4052888"/>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1956B9"/>
                </a:solidFill>
                <a:latin typeface="微软雅黑" panose="020B0503020204020204" charset="-122"/>
                <a:ea typeface="微软雅黑" panose="020B0503020204020204" charset="-122"/>
              </a:rPr>
              <a:t>通信网络</a:t>
            </a:r>
            <a:endParaRPr lang="zh-CN" altLang="en-US" sz="1400" b="1">
              <a:solidFill>
                <a:srgbClr val="1956B9"/>
              </a:solidFill>
              <a:latin typeface="微软雅黑" panose="020B0503020204020204" charset="-122"/>
              <a:ea typeface="微软雅黑" panose="020B0503020204020204" charset="-122"/>
            </a:endParaRPr>
          </a:p>
        </p:txBody>
      </p:sp>
      <p:sp>
        <p:nvSpPr>
          <p:cNvPr id="130086" name="Text Box 6"/>
          <p:cNvSpPr txBox="1">
            <a:spLocks noChangeArrowheads="1"/>
          </p:cNvSpPr>
          <p:nvPr/>
        </p:nvSpPr>
        <p:spPr bwMode="auto">
          <a:xfrm>
            <a:off x="5422900" y="3581400"/>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400" b="1">
                <a:solidFill>
                  <a:srgbClr val="0000FF"/>
                </a:solidFill>
                <a:latin typeface="微软雅黑" panose="020B0503020204020204" charset="-122"/>
                <a:ea typeface="微软雅黑" panose="020B0503020204020204" charset="-122"/>
              </a:rPr>
              <a:t>网络</a:t>
            </a:r>
            <a:endParaRPr lang="en-US" altLang="zh-CN" sz="1400" b="1">
              <a:solidFill>
                <a:srgbClr val="0000FF"/>
              </a:solidFill>
              <a:latin typeface="微软雅黑" panose="020B0503020204020204" charset="-122"/>
              <a:ea typeface="微软雅黑" panose="020B0503020204020204" charset="-122"/>
            </a:endParaRPr>
          </a:p>
          <a:p>
            <a:r>
              <a:rPr lang="zh-CN" altLang="en-US" sz="1400" b="1">
                <a:solidFill>
                  <a:srgbClr val="0000FF"/>
                </a:solidFill>
                <a:latin typeface="微软雅黑" panose="020B0503020204020204" charset="-122"/>
                <a:ea typeface="微软雅黑" panose="020B0503020204020204" charset="-122"/>
              </a:rPr>
              <a:t>接口</a:t>
            </a:r>
            <a:endParaRPr lang="en-US" altLang="zh-CN" sz="1400" b="1">
              <a:solidFill>
                <a:srgbClr val="0000FF"/>
              </a:solidFill>
              <a:latin typeface="微软雅黑" panose="020B0503020204020204" charset="-122"/>
              <a:ea typeface="微软雅黑" panose="020B0503020204020204" charset="-122"/>
            </a:endParaRPr>
          </a:p>
        </p:txBody>
      </p:sp>
      <p:sp>
        <p:nvSpPr>
          <p:cNvPr id="32" name="AutoShape 18"/>
          <p:cNvSpPr>
            <a:spLocks noChangeArrowheads="1"/>
          </p:cNvSpPr>
          <p:nvPr/>
        </p:nvSpPr>
        <p:spPr bwMode="auto">
          <a:xfrm>
            <a:off x="2233613" y="3630613"/>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3" name="AutoShape 19"/>
          <p:cNvSpPr>
            <a:spLocks noChangeArrowheads="1"/>
          </p:cNvSpPr>
          <p:nvPr/>
        </p:nvSpPr>
        <p:spPr bwMode="auto">
          <a:xfrm flipV="1">
            <a:off x="6434138" y="3630613"/>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8" name="AutoShape 18"/>
          <p:cNvSpPr>
            <a:spLocks noChangeArrowheads="1"/>
          </p:cNvSpPr>
          <p:nvPr/>
        </p:nvSpPr>
        <p:spPr bwMode="auto">
          <a:xfrm>
            <a:off x="2233613" y="2855913"/>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39" name="AutoShape 19"/>
          <p:cNvSpPr>
            <a:spLocks noChangeArrowheads="1"/>
          </p:cNvSpPr>
          <p:nvPr/>
        </p:nvSpPr>
        <p:spPr bwMode="auto">
          <a:xfrm flipV="1">
            <a:off x="6434138" y="2855913"/>
            <a:ext cx="319087" cy="342900"/>
          </a:xfrm>
          <a:prstGeom prst="downArrow">
            <a:avLst>
              <a:gd name="adj1" fmla="val 50000"/>
              <a:gd name="adj2" fmla="val 29105"/>
            </a:avLst>
          </a:prstGeom>
          <a:solidFill>
            <a:srgbClr val="00FFFF"/>
          </a:solidFill>
          <a:ln w="19050">
            <a:solidFill>
              <a:srgbClr val="0000FF"/>
            </a:solidFill>
            <a:miter lim="800000"/>
          </a:ln>
        </p:spPr>
        <p:txBody>
          <a:bodyPr vert="eaVert"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49" name="AutoShape 24"/>
          <p:cNvSpPr>
            <a:spLocks noChangeArrowheads="1"/>
          </p:cNvSpPr>
          <p:nvPr/>
        </p:nvSpPr>
        <p:spPr bwMode="auto">
          <a:xfrm>
            <a:off x="3259138" y="4313238"/>
            <a:ext cx="663575" cy="293687"/>
          </a:xfrm>
          <a:prstGeom prst="rightArrow">
            <a:avLst>
              <a:gd name="adj1" fmla="val 50000"/>
              <a:gd name="adj2" fmla="val 87784"/>
            </a:avLst>
          </a:prstGeom>
          <a:solidFill>
            <a:srgbClr val="00FFFF"/>
          </a:solidFill>
          <a:ln w="19050">
            <a:solidFill>
              <a:srgbClr val="0000FF"/>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50" name="AutoShape 24"/>
          <p:cNvSpPr>
            <a:spLocks noChangeArrowheads="1"/>
          </p:cNvSpPr>
          <p:nvPr/>
        </p:nvSpPr>
        <p:spPr bwMode="auto">
          <a:xfrm>
            <a:off x="5092700" y="4313238"/>
            <a:ext cx="663575" cy="293687"/>
          </a:xfrm>
          <a:prstGeom prst="rightArrow">
            <a:avLst>
              <a:gd name="adj1" fmla="val 50000"/>
              <a:gd name="adj2" fmla="val 87784"/>
            </a:avLst>
          </a:prstGeom>
          <a:solidFill>
            <a:srgbClr val="00FFFF"/>
          </a:solidFill>
          <a:ln w="19050">
            <a:solidFill>
              <a:srgbClr val="0000FF"/>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25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25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par>
                          <p:cTn id="25" fill="hold">
                            <p:stCondLst>
                              <p:cond delay="2500"/>
                            </p:stCondLst>
                            <p:childTnLst>
                              <p:par>
                                <p:cTn id="26" presetID="22" presetClass="entr" presetSubtype="4" fill="hold" grpId="0" nodeType="afterEffect">
                                  <p:stCondLst>
                                    <p:cond delay="25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childTnLst>
                          </p:cTn>
                        </p:par>
                        <p:par>
                          <p:cTn id="29" fill="hold">
                            <p:stCondLst>
                              <p:cond delay="3250"/>
                            </p:stCondLst>
                            <p:childTnLst>
                              <p:par>
                                <p:cTn id="30" presetID="22" presetClass="entr" presetSubtype="4" fill="hold" grpId="0" nodeType="afterEffect">
                                  <p:stCondLst>
                                    <p:cond delay="25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2" grpId="0" bldLvl="0" animBg="1"/>
      <p:bldP spid="33" grpId="0" bldLvl="0" animBg="1"/>
      <p:bldP spid="38" grpId="0" bldLvl="0" animBg="1"/>
      <p:bldP spid="39" grpId="0" bldLvl="0" animBg="1"/>
      <p:bldP spid="49" grpId="0" bldLvl="0" animBg="1"/>
      <p:bldP spid="5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5"/>
          <p:cNvSpPr>
            <a:spLocks noChangeArrowheads="1"/>
          </p:cNvSpPr>
          <p:nvPr/>
        </p:nvSpPr>
        <p:spPr bwMode="auto">
          <a:xfrm>
            <a:off x="497959" y="1538859"/>
            <a:ext cx="8133858"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8131" name="Rectangle 6"/>
          <p:cNvSpPr>
            <a:spLocks noChangeArrowheads="1"/>
          </p:cNvSpPr>
          <p:nvPr/>
        </p:nvSpPr>
        <p:spPr bwMode="auto">
          <a:xfrm>
            <a:off x="2939098" y="1506665"/>
            <a:ext cx="3265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1.1  </a:t>
            </a:r>
            <a:r>
              <a:rPr lang="zh-CN" altLang="en-US" sz="2400" b="1" dirty="0">
                <a:solidFill>
                  <a:schemeClr val="bg1"/>
                </a:solidFill>
                <a:latin typeface="微软雅黑" panose="020B0503020204020204" charset="-122"/>
                <a:ea typeface="微软雅黑" panose="020B0503020204020204" charset="-122"/>
              </a:rPr>
              <a:t>互联网的边缘部分</a:t>
            </a:r>
            <a:endParaRPr lang="zh-CN" altLang="en-US" sz="2400" b="1" dirty="0">
              <a:solidFill>
                <a:schemeClr val="bg1"/>
              </a:solidFill>
              <a:latin typeface="微软雅黑" panose="020B0503020204020204" charset="-122"/>
              <a:ea typeface="微软雅黑" panose="020B0503020204020204" charset="-122"/>
            </a:endParaRPr>
          </a:p>
        </p:txBody>
      </p:sp>
      <p:sp>
        <p:nvSpPr>
          <p:cNvPr id="48132" name="Rectangle 8"/>
          <p:cNvSpPr>
            <a:spLocks noChangeArrowheads="1"/>
          </p:cNvSpPr>
          <p:nvPr/>
        </p:nvSpPr>
        <p:spPr bwMode="auto">
          <a:xfrm>
            <a:off x="497959" y="1909001"/>
            <a:ext cx="8133858"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处在互联网边缘的部分就是连接在互联网上的所有的主机。这些主机又称为</a:t>
            </a:r>
            <a:r>
              <a:rPr lang="zh-CN" altLang="en-US" sz="2000" b="1" dirty="0">
                <a:solidFill>
                  <a:srgbClr val="0000FF"/>
                </a:solidFill>
                <a:latin typeface="微软雅黑" panose="020B0503020204020204" charset="-122"/>
                <a:ea typeface="微软雅黑" panose="020B0503020204020204" charset="-122"/>
              </a:rPr>
              <a:t>端系统 </a:t>
            </a:r>
            <a:r>
              <a:rPr lang="en-US" altLang="zh-CN" sz="2000" b="1" dirty="0">
                <a:latin typeface="微软雅黑" panose="020B0503020204020204" charset="-122"/>
                <a:ea typeface="微软雅黑" panose="020B0503020204020204" charset="-122"/>
              </a:rPr>
              <a:t>(end system)</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端系统在功能上可能有很大的</a:t>
            </a:r>
            <a:r>
              <a:rPr lang="zh-CN" altLang="zh-CN" sz="2000" b="1" dirty="0" smtClean="0">
                <a:solidFill>
                  <a:srgbClr val="0000FF"/>
                </a:solidFill>
                <a:latin typeface="微软雅黑" panose="020B0503020204020204" charset="-122"/>
                <a:ea typeface="微软雅黑" panose="020B0503020204020204" charset="-122"/>
              </a:rPr>
              <a:t>差别</a:t>
            </a:r>
            <a:r>
              <a:rPr lang="zh-CN" altLang="en-US" sz="2000" b="1" dirty="0" smtClean="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zh-CN" sz="2000" b="1" dirty="0">
                <a:latin typeface="微软雅黑" panose="020B0503020204020204" charset="-122"/>
                <a:ea typeface="微软雅黑" panose="020B0503020204020204" charset="-122"/>
              </a:rPr>
              <a:t>小的端系统可以是一台普通个人电脑</a:t>
            </a:r>
            <a:r>
              <a:rPr lang="zh-CN" altLang="en-US" sz="2000" b="1" dirty="0">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具有上网功能的智能手机，甚至是一个很小的网络摄像头</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zh-CN" sz="2000" b="1" dirty="0">
                <a:latin typeface="微软雅黑" panose="020B0503020204020204" charset="-122"/>
                <a:ea typeface="微软雅黑" panose="020B0503020204020204" charset="-122"/>
              </a:rPr>
              <a:t>大的端系统则可以是一台非常昂贵的大型计算机。</a:t>
            </a:r>
            <a:endParaRPr lang="zh-CN" altLang="en-US" sz="2000" b="1" dirty="0">
              <a:latin typeface="微软雅黑" panose="020B0503020204020204" charset="-122"/>
              <a:ea typeface="微软雅黑" panose="020B0503020204020204" charset="-122"/>
            </a:endParaRPr>
          </a:p>
          <a:p>
            <a:pPr marL="633730" lvl="1" indent="-342900">
              <a:lnSpc>
                <a:spcPts val="3300"/>
              </a:lnSpc>
              <a:buClr>
                <a:srgbClr val="7030A0"/>
              </a:buClr>
              <a:buFont typeface="Calibri" panose="020F0502020204030204" charset="0"/>
              <a:buAutoNum type="arabicPeriod"/>
            </a:pPr>
            <a:r>
              <a:rPr lang="zh-CN" altLang="zh-CN" sz="2000" b="1" dirty="0">
                <a:latin typeface="微软雅黑" panose="020B0503020204020204" charset="-122"/>
                <a:ea typeface="微软雅黑" panose="020B0503020204020204" charset="-122"/>
              </a:rPr>
              <a:t>端系统的拥有者可以是个人，也可以是单位（如学校、企业、政府机关等），当然也可以是</a:t>
            </a:r>
            <a:r>
              <a:rPr lang="zh-CN" altLang="zh-CN" sz="2000" b="1" dirty="0" smtClean="0">
                <a:latin typeface="微软雅黑" panose="020B0503020204020204" charset="-122"/>
                <a:ea typeface="微软雅黑" panose="020B0503020204020204" charset="-122"/>
              </a:rPr>
              <a:t>某个</a:t>
            </a:r>
            <a:r>
              <a:rPr lang="en-US" altLang="zh-CN" sz="2000" b="1" dirty="0" smtClean="0">
                <a:latin typeface="微软雅黑" panose="020B0503020204020204" charset="-122"/>
                <a:ea typeface="微软雅黑" panose="020B0503020204020204" charset="-122"/>
              </a:rPr>
              <a:t> ISP</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AutoShape 5"/>
          <p:cNvSpPr>
            <a:spLocks noChangeArrowheads="1"/>
          </p:cNvSpPr>
          <p:nvPr/>
        </p:nvSpPr>
        <p:spPr bwMode="auto">
          <a:xfrm>
            <a:off x="505072" y="1555750"/>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1075" name="Rectangle 6"/>
          <p:cNvSpPr>
            <a:spLocks noChangeArrowheads="1"/>
          </p:cNvSpPr>
          <p:nvPr/>
        </p:nvSpPr>
        <p:spPr bwMode="auto">
          <a:xfrm>
            <a:off x="3465354" y="1531938"/>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分层的好处与缺点</a:t>
            </a:r>
            <a:endParaRPr lang="zh-CN" altLang="en-US" sz="2000" b="1">
              <a:solidFill>
                <a:schemeClr val="bg1"/>
              </a:solidFill>
              <a:ea typeface="微软雅黑" panose="020B0503020204020204" charset="-122"/>
            </a:endParaRPr>
          </a:p>
        </p:txBody>
      </p:sp>
      <p:sp>
        <p:nvSpPr>
          <p:cNvPr id="4" name="圆角矩形 3"/>
          <p:cNvSpPr/>
          <p:nvPr/>
        </p:nvSpPr>
        <p:spPr>
          <a:xfrm>
            <a:off x="505072" y="2034990"/>
            <a:ext cx="3911480" cy="3147372"/>
          </a:xfrm>
          <a:prstGeom prst="roundRect">
            <a:avLst/>
          </a:prstGeom>
          <a:solidFill>
            <a:srgbClr val="B1D8F9"/>
          </a:solidFill>
          <a:ln w="6350">
            <a:solidFill>
              <a:srgbClr val="0070C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圆角矩形 4"/>
          <p:cNvSpPr/>
          <p:nvPr/>
        </p:nvSpPr>
        <p:spPr>
          <a:xfrm>
            <a:off x="4764024" y="2034990"/>
            <a:ext cx="3874904" cy="3147372"/>
          </a:xfrm>
          <a:prstGeom prst="roundRect">
            <a:avLst/>
          </a:prstGeom>
          <a:solidFill>
            <a:srgbClr val="99FFCC"/>
          </a:solidFill>
          <a:ln w="6350">
            <a:solidFill>
              <a:srgbClr val="0070C0"/>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1082" name="矩形 5"/>
          <p:cNvSpPr>
            <a:spLocks noChangeArrowheads="1"/>
          </p:cNvSpPr>
          <p:nvPr/>
        </p:nvSpPr>
        <p:spPr bwMode="auto">
          <a:xfrm>
            <a:off x="1221359" y="2246313"/>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00FF"/>
                </a:solidFill>
                <a:latin typeface="微软雅黑" panose="020B0503020204020204" charset="-122"/>
                <a:ea typeface="微软雅黑" panose="020B0503020204020204" charset="-122"/>
              </a:rPr>
              <a:t>好处</a:t>
            </a:r>
            <a:endParaRPr lang="zh-CN" altLang="en-US" sz="2400" b="1">
              <a:solidFill>
                <a:srgbClr val="0000FF"/>
              </a:solidFill>
              <a:latin typeface="微软雅黑" panose="020B0503020204020204" charset="-122"/>
              <a:ea typeface="微软雅黑" panose="020B0503020204020204" charset="-122"/>
            </a:endParaRPr>
          </a:p>
        </p:txBody>
      </p:sp>
      <p:sp>
        <p:nvSpPr>
          <p:cNvPr id="131083" name="矩形 6"/>
          <p:cNvSpPr>
            <a:spLocks noChangeArrowheads="1"/>
          </p:cNvSpPr>
          <p:nvPr/>
        </p:nvSpPr>
        <p:spPr bwMode="auto">
          <a:xfrm>
            <a:off x="1283272" y="2813050"/>
            <a:ext cx="244157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各层之间是独立的。</a:t>
            </a:r>
            <a:endParaRPr lang="zh-CN" altLang="en-US" b="1" dirty="0">
              <a:latin typeface="微软雅黑" panose="020B0503020204020204" charset="-122"/>
              <a:ea typeface="微软雅黑" panose="020B0503020204020204" charset="-122"/>
            </a:endParaRPr>
          </a:p>
          <a:p>
            <a:pPr marL="285750" indent="-285750">
              <a:lnSpc>
                <a:spcPts val="2700"/>
              </a:lnSpc>
              <a:spcBef>
                <a:spcPts val="600"/>
              </a:spcBef>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灵活性好。</a:t>
            </a:r>
            <a:endParaRPr lang="zh-CN" altLang="en-US" b="1" dirty="0">
              <a:latin typeface="微软雅黑" panose="020B0503020204020204" charset="-122"/>
              <a:ea typeface="微软雅黑" panose="020B0503020204020204" charset="-122"/>
            </a:endParaRPr>
          </a:p>
          <a:p>
            <a:pPr marL="285750" indent="-285750">
              <a:lnSpc>
                <a:spcPts val="2700"/>
              </a:lnSpc>
              <a:spcBef>
                <a:spcPts val="600"/>
              </a:spcBef>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结构上可分割开。</a:t>
            </a:r>
            <a:endParaRPr lang="zh-CN" altLang="en-US" b="1" dirty="0">
              <a:latin typeface="微软雅黑" panose="020B0503020204020204" charset="-122"/>
              <a:ea typeface="微软雅黑" panose="020B0503020204020204" charset="-122"/>
            </a:endParaRPr>
          </a:p>
          <a:p>
            <a:pPr marL="285750" indent="-285750">
              <a:lnSpc>
                <a:spcPts val="2700"/>
              </a:lnSpc>
              <a:spcBef>
                <a:spcPts val="600"/>
              </a:spcBef>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易于实现和维护。</a:t>
            </a:r>
            <a:endParaRPr lang="zh-CN" altLang="en-US" b="1" dirty="0">
              <a:latin typeface="微软雅黑" panose="020B0503020204020204" charset="-122"/>
              <a:ea typeface="微软雅黑" panose="020B0503020204020204" charset="-122"/>
            </a:endParaRPr>
          </a:p>
          <a:p>
            <a:pPr marL="285750" indent="-285750">
              <a:lnSpc>
                <a:spcPts val="2700"/>
              </a:lnSpc>
              <a:spcBef>
                <a:spcPts val="600"/>
              </a:spcBef>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能促进标准化工作。  </a:t>
            </a:r>
            <a:endParaRPr lang="zh-CN" altLang="en-US" b="1" dirty="0">
              <a:latin typeface="微软雅黑" panose="020B0503020204020204" charset="-122"/>
              <a:ea typeface="微软雅黑" panose="020B0503020204020204" charset="-122"/>
            </a:endParaRPr>
          </a:p>
        </p:txBody>
      </p:sp>
      <p:sp>
        <p:nvSpPr>
          <p:cNvPr id="131084" name="矩形 7"/>
          <p:cNvSpPr>
            <a:spLocks noChangeArrowheads="1"/>
          </p:cNvSpPr>
          <p:nvPr/>
        </p:nvSpPr>
        <p:spPr bwMode="auto">
          <a:xfrm>
            <a:off x="5356353" y="2246313"/>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00FF"/>
                </a:solidFill>
                <a:latin typeface="微软雅黑" panose="020B0503020204020204" charset="-122"/>
                <a:ea typeface="微软雅黑" panose="020B0503020204020204" charset="-122"/>
              </a:rPr>
              <a:t>缺点</a:t>
            </a:r>
            <a:endParaRPr lang="zh-CN" altLang="en-US" sz="2400" b="1">
              <a:solidFill>
                <a:srgbClr val="0000FF"/>
              </a:solidFill>
              <a:latin typeface="微软雅黑" panose="020B0503020204020204" charset="-122"/>
              <a:ea typeface="微软雅黑" panose="020B0503020204020204" charset="-122"/>
            </a:endParaRPr>
          </a:p>
        </p:txBody>
      </p:sp>
      <p:sp>
        <p:nvSpPr>
          <p:cNvPr id="131085" name="矩形 8"/>
          <p:cNvSpPr>
            <a:spLocks noChangeArrowheads="1"/>
          </p:cNvSpPr>
          <p:nvPr/>
        </p:nvSpPr>
        <p:spPr bwMode="auto">
          <a:xfrm>
            <a:off x="5475415" y="2813050"/>
            <a:ext cx="2614613"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50"/>
              </a:buClr>
              <a:buFont typeface="Wingdings" panose="05000000000000000000" pitchFamily="2" charset="2"/>
              <a:buChar char="l"/>
            </a:pPr>
            <a:r>
              <a:rPr lang="zh-CN" altLang="en-US" b="1" dirty="0">
                <a:latin typeface="微软雅黑" panose="020B0503020204020204" charset="-122"/>
                <a:ea typeface="微软雅黑" panose="020B0503020204020204" charset="-122"/>
              </a:rPr>
              <a:t>降低效率。</a:t>
            </a:r>
            <a:endParaRPr lang="en-US" altLang="zh-CN" b="1" dirty="0">
              <a:latin typeface="微软雅黑" panose="020B0503020204020204" charset="-122"/>
              <a:ea typeface="微软雅黑" panose="020B0503020204020204" charset="-122"/>
            </a:endParaRPr>
          </a:p>
          <a:p>
            <a:pPr marL="285750" indent="-285750">
              <a:lnSpc>
                <a:spcPts val="2700"/>
              </a:lnSpc>
              <a:spcBef>
                <a:spcPts val="600"/>
              </a:spcBef>
              <a:buClr>
                <a:srgbClr val="00B050"/>
              </a:buClr>
              <a:buFont typeface="Wingdings" panose="05000000000000000000" pitchFamily="2" charset="2"/>
              <a:buChar char="l"/>
            </a:pPr>
            <a:r>
              <a:rPr lang="zh-CN" altLang="zh-CN" b="1" dirty="0">
                <a:latin typeface="微软雅黑" panose="020B0503020204020204" charset="-122"/>
                <a:ea typeface="微软雅黑" panose="020B0503020204020204" charset="-122"/>
              </a:rPr>
              <a:t>有些功能会在不同的层次中重复出现，因而产生了额外开销</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5"/>
          <p:cNvSpPr>
            <a:spLocks noChangeArrowheads="1"/>
          </p:cNvSpPr>
          <p:nvPr/>
        </p:nvSpPr>
        <p:spPr bwMode="auto">
          <a:xfrm>
            <a:off x="505072" y="2408555"/>
            <a:ext cx="8133856"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2099" name="Rectangle 6"/>
          <p:cNvSpPr>
            <a:spLocks noChangeArrowheads="1"/>
          </p:cNvSpPr>
          <p:nvPr/>
        </p:nvSpPr>
        <p:spPr bwMode="auto">
          <a:xfrm>
            <a:off x="3632835" y="238474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层数多少要适当</a:t>
            </a:r>
            <a:endParaRPr lang="zh-CN" altLang="en-US" sz="2000" b="1">
              <a:solidFill>
                <a:schemeClr val="bg1"/>
              </a:solidFill>
              <a:ea typeface="微软雅黑" panose="020B0503020204020204" charset="-122"/>
            </a:endParaRPr>
          </a:p>
        </p:txBody>
      </p:sp>
      <p:sp>
        <p:nvSpPr>
          <p:cNvPr id="132100" name="Rectangle 68"/>
          <p:cNvSpPr>
            <a:spLocks noChangeArrowheads="1"/>
          </p:cNvSpPr>
          <p:nvPr/>
        </p:nvSpPr>
        <p:spPr bwMode="auto">
          <a:xfrm>
            <a:off x="505072" y="2805430"/>
            <a:ext cx="8133856"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层数太少，就会使每一层的协议太复杂。</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层数太多，又会在描述和综合各层功能的系统工程任务时遇到较多的困难。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AutoShape 5"/>
          <p:cNvSpPr>
            <a:spLocks noChangeArrowheads="1"/>
          </p:cNvSpPr>
          <p:nvPr/>
        </p:nvSpPr>
        <p:spPr bwMode="auto">
          <a:xfrm>
            <a:off x="505072" y="1529398"/>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3123" name="Rectangle 6"/>
          <p:cNvSpPr>
            <a:spLocks noChangeArrowheads="1"/>
          </p:cNvSpPr>
          <p:nvPr/>
        </p:nvSpPr>
        <p:spPr bwMode="auto">
          <a:xfrm>
            <a:off x="3378836" y="1507173"/>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2000" b="1">
                <a:solidFill>
                  <a:schemeClr val="bg1"/>
                </a:solidFill>
                <a:ea typeface="微软雅黑" panose="020B0503020204020204" charset="-122"/>
              </a:rPr>
              <a:t>各层完成的主要功能</a:t>
            </a:r>
            <a:endParaRPr lang="zh-CN" altLang="en-US" sz="2000" b="1">
              <a:solidFill>
                <a:schemeClr val="bg1"/>
              </a:solidFill>
              <a:ea typeface="微软雅黑" panose="020B0503020204020204" charset="-122"/>
            </a:endParaRPr>
          </a:p>
        </p:txBody>
      </p:sp>
      <p:sp>
        <p:nvSpPr>
          <p:cNvPr id="133124" name="Rectangle 68"/>
          <p:cNvSpPr>
            <a:spLocks noChangeArrowheads="1"/>
          </p:cNvSpPr>
          <p:nvPr/>
        </p:nvSpPr>
        <p:spPr bwMode="auto">
          <a:xfrm>
            <a:off x="505072" y="1898841"/>
            <a:ext cx="813385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差错控制</a:t>
            </a:r>
            <a:r>
              <a:rPr lang="zh-CN" altLang="en-US" sz="2000" b="1" dirty="0">
                <a:solidFill>
                  <a:srgbClr val="0000FF"/>
                </a:solidFill>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使相应层次对等方的通信更加可靠。</a:t>
            </a:r>
            <a:endParaRPr lang="zh-CN"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流量控制</a:t>
            </a:r>
            <a:r>
              <a:rPr lang="zh-CN" altLang="en-US" sz="2000" b="1" dirty="0">
                <a:solidFill>
                  <a:srgbClr val="0000FF"/>
                </a:solidFill>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发送端的发送速率必须使接收端来得及接收，不要太快。</a:t>
            </a:r>
            <a:endParaRPr lang="zh-CN"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分段和重装</a:t>
            </a:r>
            <a:r>
              <a:rPr lang="zh-CN" altLang="en-US" sz="2000" b="1" dirty="0">
                <a:solidFill>
                  <a:srgbClr val="0000FF"/>
                </a:solidFill>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发送端将要发送的数据块划分为更小的单位，在接收端将其还原。</a:t>
            </a:r>
            <a:endParaRPr lang="zh-CN"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复用和分用</a:t>
            </a:r>
            <a:r>
              <a:rPr lang="zh-CN" altLang="en-US" sz="2000" b="1" dirty="0">
                <a:solidFill>
                  <a:srgbClr val="0000FF"/>
                </a:solidFill>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发送端几个高层会话复用一条低层的连接，在接收端再进行分用。</a:t>
            </a:r>
            <a:endParaRPr lang="zh-CN"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连接建立和释放</a:t>
            </a:r>
            <a:r>
              <a:rPr lang="zh-CN" altLang="en-US" sz="2000" b="1" dirty="0">
                <a:solidFill>
                  <a:srgbClr val="0000FF"/>
                </a:solidFill>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交换数据前先建立一条逻辑连接，数据传送结束后释放连接。</a:t>
            </a:r>
            <a:endParaRPr lang="zh-CN"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5"/>
          <p:cNvSpPr>
            <a:spLocks noChangeArrowheads="1"/>
          </p:cNvSpPr>
          <p:nvPr/>
        </p:nvSpPr>
        <p:spPr bwMode="auto">
          <a:xfrm>
            <a:off x="505072" y="1657160"/>
            <a:ext cx="8133856"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4147" name="Rectangle 6"/>
          <p:cNvSpPr>
            <a:spLocks noChangeArrowheads="1"/>
          </p:cNvSpPr>
          <p:nvPr/>
        </p:nvSpPr>
        <p:spPr bwMode="auto">
          <a:xfrm>
            <a:off x="3232785" y="1634935"/>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计算机网络的体系结构</a:t>
            </a:r>
            <a:endParaRPr lang="zh-CN" altLang="en-US" sz="2000" b="1">
              <a:solidFill>
                <a:schemeClr val="bg1"/>
              </a:solidFill>
              <a:ea typeface="微软雅黑" panose="020B0503020204020204" charset="-122"/>
            </a:endParaRPr>
          </a:p>
        </p:txBody>
      </p:sp>
      <p:sp>
        <p:nvSpPr>
          <p:cNvPr id="134148" name="Rectangle 68"/>
          <p:cNvSpPr>
            <a:spLocks noChangeArrowheads="1"/>
          </p:cNvSpPr>
          <p:nvPr/>
        </p:nvSpPr>
        <p:spPr bwMode="auto">
          <a:xfrm>
            <a:off x="505072" y="2054035"/>
            <a:ext cx="813385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计算机网络的体系结构 </a:t>
            </a:r>
            <a:r>
              <a:rPr lang="en-US" altLang="zh-CN" sz="2000" b="1" dirty="0">
                <a:latin typeface="微软雅黑" panose="020B0503020204020204" charset="-122"/>
                <a:ea typeface="微软雅黑" panose="020B0503020204020204" charset="-122"/>
              </a:rPr>
              <a:t>(architecture) </a:t>
            </a:r>
            <a:r>
              <a:rPr lang="zh-CN" altLang="en-US" sz="2000" b="1" dirty="0">
                <a:latin typeface="微软雅黑" panose="020B0503020204020204" charset="-122"/>
                <a:ea typeface="微软雅黑" panose="020B0503020204020204" charset="-122"/>
              </a:rPr>
              <a:t>是计算机网络的各层及其协议的集合。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体系结构就是这个计算机网络及其部件</a:t>
            </a:r>
            <a:r>
              <a:rPr lang="zh-CN" altLang="en-US" sz="2000" b="1" dirty="0">
                <a:solidFill>
                  <a:srgbClr val="0000FF"/>
                </a:solidFill>
                <a:latin typeface="微软雅黑" panose="020B0503020204020204" charset="-122"/>
                <a:ea typeface="微软雅黑" panose="020B0503020204020204" charset="-122"/>
              </a:rPr>
              <a:t>所应完成的功能的精确定义</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实现 </a:t>
            </a:r>
            <a:r>
              <a:rPr lang="en-US" altLang="zh-CN" sz="2000" b="1" dirty="0">
                <a:latin typeface="微软雅黑" panose="020B0503020204020204" charset="-122"/>
                <a:ea typeface="微软雅黑" panose="020B0503020204020204" charset="-122"/>
              </a:rPr>
              <a:t>(implementation) </a:t>
            </a:r>
            <a:r>
              <a:rPr lang="zh-CN" altLang="en-US" sz="2000" b="1" dirty="0">
                <a:latin typeface="微软雅黑" panose="020B0503020204020204" charset="-122"/>
                <a:ea typeface="微软雅黑" panose="020B0503020204020204" charset="-122"/>
              </a:rPr>
              <a:t>是遵循这种体系结构的前提下用何种硬件或软件完成这些功能的问题。</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体系结构是抽象的，而实现则是具体的，是真正在运行的计算机硬件和软件。</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第四</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五层</a:t>
            </a:r>
            <a:r>
              <a:rPr lang="zh-CN" altLang="en-US" sz="4800" kern="1200" baseline="0" dirty="0">
                <a:latin typeface="Times New Roman" panose="02020603050405020304" pitchFamily="18" charset="0"/>
                <a:ea typeface="黑体" panose="02010609060101010101" pitchFamily="49" charset="-122"/>
              </a:rPr>
              <a:t>体系结构 </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AutoShape 5"/>
          <p:cNvSpPr>
            <a:spLocks noChangeArrowheads="1"/>
          </p:cNvSpPr>
          <p:nvPr/>
        </p:nvSpPr>
        <p:spPr bwMode="auto">
          <a:xfrm>
            <a:off x="505072" y="1798574"/>
            <a:ext cx="8133856"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5171" name="Rectangle 6"/>
          <p:cNvSpPr>
            <a:spLocks noChangeArrowheads="1"/>
          </p:cNvSpPr>
          <p:nvPr/>
        </p:nvSpPr>
        <p:spPr bwMode="auto">
          <a:xfrm>
            <a:off x="2619376" y="1755648"/>
            <a:ext cx="39052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4  </a:t>
            </a:r>
            <a:r>
              <a:rPr lang="zh-CN" altLang="zh-CN" sz="2400" b="1" dirty="0">
                <a:solidFill>
                  <a:schemeClr val="bg1"/>
                </a:solidFill>
                <a:latin typeface="微软雅黑" panose="020B0503020204020204" charset="-122"/>
                <a:ea typeface="微软雅黑" panose="020B0503020204020204" charset="-122"/>
              </a:rPr>
              <a:t>具有五层协议的体系结构</a:t>
            </a:r>
            <a:endParaRPr lang="zh-CN" altLang="en-US" sz="2400" b="1" dirty="0">
              <a:solidFill>
                <a:schemeClr val="bg1"/>
              </a:solidFill>
              <a:latin typeface="微软雅黑" panose="020B0503020204020204" charset="-122"/>
              <a:ea typeface="微软雅黑" panose="020B0503020204020204" charset="-122"/>
            </a:endParaRPr>
          </a:p>
        </p:txBody>
      </p:sp>
      <p:sp>
        <p:nvSpPr>
          <p:cNvPr id="135172" name="Rectangle 8"/>
          <p:cNvSpPr>
            <a:spLocks noChangeArrowheads="1"/>
          </p:cNvSpPr>
          <p:nvPr/>
        </p:nvSpPr>
        <p:spPr bwMode="auto">
          <a:xfrm>
            <a:off x="505072" y="2251012"/>
            <a:ext cx="8133856" cy="263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OSI </a:t>
            </a:r>
            <a:r>
              <a:rPr lang="zh-CN" altLang="zh-CN" sz="2000" b="1" dirty="0">
                <a:latin typeface="微软雅黑" panose="020B0503020204020204" charset="-122"/>
                <a:ea typeface="微软雅黑" panose="020B0503020204020204" charset="-122"/>
              </a:rPr>
              <a:t>的七层协议体系结构的概念清楚，理论也较完整，但它既复杂又不实用</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TCP/IP </a:t>
            </a:r>
            <a:r>
              <a:rPr lang="zh-CN" altLang="en-US" sz="2000" b="1" dirty="0">
                <a:latin typeface="微软雅黑" panose="020B0503020204020204" charset="-122"/>
                <a:ea typeface="微软雅黑" panose="020B0503020204020204" charset="-122"/>
              </a:rPr>
              <a:t>是四层体系结构：应用层、运输层、网际层和网络接口层。</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但最下面的网络接口层并没有具体内容。</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因此往往采取折中的办法，即综合 </a:t>
            </a:r>
            <a:r>
              <a:rPr lang="en-US" altLang="zh-CN" sz="2000" b="1" dirty="0">
                <a:solidFill>
                  <a:srgbClr val="0000FF"/>
                </a:solidFill>
                <a:latin typeface="微软雅黑" panose="020B0503020204020204" charset="-122"/>
                <a:ea typeface="微软雅黑" panose="020B0503020204020204" charset="-122"/>
              </a:rPr>
              <a:t>OSI </a:t>
            </a:r>
            <a:r>
              <a:rPr lang="zh-CN" altLang="en-US" sz="2000" b="1" dirty="0">
                <a:solidFill>
                  <a:srgbClr val="0000FF"/>
                </a:solidFill>
                <a:latin typeface="微软雅黑" panose="020B0503020204020204" charset="-122"/>
                <a:ea typeface="微软雅黑" panose="020B0503020204020204" charset="-122"/>
              </a:rPr>
              <a:t>和 </a:t>
            </a:r>
            <a:r>
              <a:rPr lang="en-US" altLang="zh-CN" sz="2000" b="1" dirty="0">
                <a:solidFill>
                  <a:srgbClr val="0000FF"/>
                </a:solidFill>
                <a:latin typeface="微软雅黑" panose="020B0503020204020204" charset="-122"/>
                <a:ea typeface="微软雅黑" panose="020B0503020204020204" charset="-122"/>
              </a:rPr>
              <a:t>TCP/IP </a:t>
            </a:r>
            <a:r>
              <a:rPr lang="zh-CN" altLang="en-US" sz="2000" b="1" dirty="0">
                <a:solidFill>
                  <a:srgbClr val="0000FF"/>
                </a:solidFill>
                <a:latin typeface="微软雅黑" panose="020B0503020204020204" charset="-122"/>
                <a:ea typeface="微软雅黑" panose="020B0503020204020204" charset="-122"/>
              </a:rPr>
              <a:t>的优点，采用一种只有五层协议的体系结构 。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5072" y="20276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6199" name="AutoShape 58"/>
          <p:cNvSpPr>
            <a:spLocks noChangeArrowheads="1"/>
          </p:cNvSpPr>
          <p:nvPr/>
        </p:nvSpPr>
        <p:spPr bwMode="auto">
          <a:xfrm>
            <a:off x="1736725" y="2376488"/>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36200" name="Freeform 50"/>
          <p:cNvSpPr/>
          <p:nvPr/>
        </p:nvSpPr>
        <p:spPr bwMode="auto">
          <a:xfrm>
            <a:off x="1736725" y="262572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1" name="Freeform 59"/>
          <p:cNvSpPr/>
          <p:nvPr/>
        </p:nvSpPr>
        <p:spPr bwMode="auto">
          <a:xfrm>
            <a:off x="1736725" y="293846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2" name="Freeform 60"/>
          <p:cNvSpPr/>
          <p:nvPr/>
        </p:nvSpPr>
        <p:spPr bwMode="auto">
          <a:xfrm>
            <a:off x="1736725" y="325120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3" name="Freeform 61"/>
          <p:cNvSpPr/>
          <p:nvPr/>
        </p:nvSpPr>
        <p:spPr bwMode="auto">
          <a:xfrm>
            <a:off x="1736725" y="356393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4" name="Freeform 62"/>
          <p:cNvSpPr/>
          <p:nvPr/>
        </p:nvSpPr>
        <p:spPr bwMode="auto">
          <a:xfrm>
            <a:off x="1735138" y="387508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5" name="Freeform 63"/>
          <p:cNvSpPr/>
          <p:nvPr/>
        </p:nvSpPr>
        <p:spPr bwMode="auto">
          <a:xfrm>
            <a:off x="1733550" y="418782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6" name="Text Box 22"/>
          <p:cNvSpPr txBox="1">
            <a:spLocks noChangeArrowheads="1"/>
          </p:cNvSpPr>
          <p:nvPr/>
        </p:nvSpPr>
        <p:spPr bwMode="auto">
          <a:xfrm>
            <a:off x="2203450" y="2532063"/>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36207" name="Text Box 23"/>
          <p:cNvSpPr txBox="1">
            <a:spLocks noChangeArrowheads="1"/>
          </p:cNvSpPr>
          <p:nvPr/>
        </p:nvSpPr>
        <p:spPr bwMode="auto">
          <a:xfrm>
            <a:off x="2182813" y="3414713"/>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运输层</a:t>
            </a:r>
            <a:endParaRPr kumimoji="1" lang="zh-CN" altLang="en-US" sz="1100" b="1">
              <a:latin typeface="微软雅黑" panose="020B0503020204020204" charset="-122"/>
              <a:ea typeface="微软雅黑" panose="020B0503020204020204" charset="-122"/>
            </a:endParaRPr>
          </a:p>
        </p:txBody>
      </p:sp>
      <p:sp>
        <p:nvSpPr>
          <p:cNvPr id="136208" name="Text Box 24"/>
          <p:cNvSpPr txBox="1">
            <a:spLocks noChangeArrowheads="1"/>
          </p:cNvSpPr>
          <p:nvPr/>
        </p:nvSpPr>
        <p:spPr bwMode="auto">
          <a:xfrm>
            <a:off x="2190750" y="375920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网络层</a:t>
            </a:r>
            <a:endParaRPr kumimoji="1" lang="zh-CN" altLang="en-US" sz="1100" b="1">
              <a:latin typeface="微软雅黑" panose="020B0503020204020204" charset="-122"/>
              <a:ea typeface="微软雅黑" panose="020B0503020204020204" charset="-122"/>
            </a:endParaRPr>
          </a:p>
        </p:txBody>
      </p:sp>
      <p:sp>
        <p:nvSpPr>
          <p:cNvPr id="136209" name="Text Box 54"/>
          <p:cNvSpPr txBox="1">
            <a:spLocks noChangeArrowheads="1"/>
          </p:cNvSpPr>
          <p:nvPr/>
        </p:nvSpPr>
        <p:spPr bwMode="auto">
          <a:xfrm>
            <a:off x="2190750" y="283210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表示层</a:t>
            </a:r>
            <a:endParaRPr kumimoji="1" lang="zh-CN" altLang="en-US" sz="1100" b="1">
              <a:latin typeface="微软雅黑" panose="020B0503020204020204" charset="-122"/>
              <a:ea typeface="微软雅黑" panose="020B0503020204020204" charset="-122"/>
            </a:endParaRPr>
          </a:p>
        </p:txBody>
      </p:sp>
      <p:sp>
        <p:nvSpPr>
          <p:cNvPr id="136210" name="Text Box 55"/>
          <p:cNvSpPr txBox="1">
            <a:spLocks noChangeArrowheads="1"/>
          </p:cNvSpPr>
          <p:nvPr/>
        </p:nvSpPr>
        <p:spPr bwMode="auto">
          <a:xfrm>
            <a:off x="2190750" y="3144838"/>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会话层</a:t>
            </a:r>
            <a:endParaRPr kumimoji="1" lang="zh-CN" altLang="en-US" sz="1100" b="1">
              <a:latin typeface="微软雅黑" panose="020B0503020204020204" charset="-122"/>
              <a:ea typeface="微软雅黑" panose="020B0503020204020204" charset="-122"/>
            </a:endParaRPr>
          </a:p>
        </p:txBody>
      </p:sp>
      <p:sp>
        <p:nvSpPr>
          <p:cNvPr id="136211" name="Text Box 56"/>
          <p:cNvSpPr txBox="1">
            <a:spLocks noChangeArrowheads="1"/>
          </p:cNvSpPr>
          <p:nvPr/>
        </p:nvSpPr>
        <p:spPr bwMode="auto">
          <a:xfrm>
            <a:off x="2087563" y="4067175"/>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数据链路层</a:t>
            </a:r>
            <a:endParaRPr kumimoji="1" lang="zh-CN" altLang="en-US" sz="1100" b="1">
              <a:latin typeface="微软雅黑" panose="020B0503020204020204" charset="-122"/>
              <a:ea typeface="微软雅黑" panose="020B0503020204020204" charset="-122"/>
            </a:endParaRPr>
          </a:p>
        </p:txBody>
      </p:sp>
      <p:sp>
        <p:nvSpPr>
          <p:cNvPr id="136212" name="Text Box 57"/>
          <p:cNvSpPr txBox="1">
            <a:spLocks noChangeArrowheads="1"/>
          </p:cNvSpPr>
          <p:nvPr/>
        </p:nvSpPr>
        <p:spPr bwMode="auto">
          <a:xfrm>
            <a:off x="2190750" y="43910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物理层</a:t>
            </a:r>
            <a:endParaRPr kumimoji="1" lang="zh-CN" altLang="en-US" sz="1100" b="1">
              <a:latin typeface="微软雅黑" panose="020B0503020204020204" charset="-122"/>
              <a:ea typeface="微软雅黑" panose="020B0503020204020204" charset="-122"/>
            </a:endParaRPr>
          </a:p>
        </p:txBody>
      </p:sp>
      <p:sp>
        <p:nvSpPr>
          <p:cNvPr id="136213" name="Text Box 43"/>
          <p:cNvSpPr txBox="1">
            <a:spLocks noChangeArrowheads="1"/>
          </p:cNvSpPr>
          <p:nvPr/>
        </p:nvSpPr>
        <p:spPr bwMode="auto">
          <a:xfrm>
            <a:off x="1798638" y="2355850"/>
            <a:ext cx="26924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90000"/>
              </a:lnSpc>
            </a:pPr>
            <a:r>
              <a:rPr kumimoji="1" lang="en-US" altLang="zh-CN" sz="1100" b="1">
                <a:latin typeface="微软雅黑" panose="020B0503020204020204" charset="-122"/>
                <a:ea typeface="微软雅黑" panose="020B0503020204020204" charset="-122"/>
              </a:rPr>
              <a:t>7</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6</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5</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3</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2</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1</a:t>
            </a:r>
            <a:endParaRPr kumimoji="1" lang="en-US" altLang="zh-CN" sz="1100" b="1">
              <a:latin typeface="微软雅黑" panose="020B0503020204020204" charset="-122"/>
              <a:ea typeface="微软雅黑" panose="020B0503020204020204" charset="-122"/>
            </a:endParaRPr>
          </a:p>
        </p:txBody>
      </p:sp>
      <p:sp>
        <p:nvSpPr>
          <p:cNvPr id="136214" name="Text Box 13"/>
          <p:cNvSpPr txBox="1">
            <a:spLocks noChangeArrowheads="1"/>
          </p:cNvSpPr>
          <p:nvPr/>
        </p:nvSpPr>
        <p:spPr bwMode="auto">
          <a:xfrm>
            <a:off x="1701800" y="2039938"/>
            <a:ext cx="143637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rgbClr val="1956B9"/>
                </a:solidFill>
                <a:latin typeface="微软雅黑" panose="020B0503020204020204" charset="-122"/>
                <a:ea typeface="微软雅黑" panose="020B0503020204020204" charset="-122"/>
              </a:rPr>
              <a:t>OSI </a:t>
            </a:r>
            <a:r>
              <a:rPr kumimoji="1" lang="zh-CN" altLang="en-US" sz="1400" b="1">
                <a:solidFill>
                  <a:srgbClr val="1956B9"/>
                </a:solidFill>
                <a:latin typeface="微软雅黑" panose="020B0503020204020204" charset="-122"/>
                <a:ea typeface="微软雅黑" panose="020B0503020204020204" charset="-122"/>
              </a:rPr>
              <a:t>的体系结构</a:t>
            </a:r>
            <a:endParaRPr kumimoji="1" lang="zh-CN" altLang="en-US" sz="1400" b="1">
              <a:solidFill>
                <a:srgbClr val="1956B9"/>
              </a:solidFill>
              <a:latin typeface="微软雅黑" panose="020B0503020204020204" charset="-122"/>
              <a:ea typeface="微软雅黑" panose="020B0503020204020204" charset="-122"/>
            </a:endParaRPr>
          </a:p>
        </p:txBody>
      </p:sp>
      <p:sp>
        <p:nvSpPr>
          <p:cNvPr id="136215" name="AutoShape 66"/>
          <p:cNvSpPr>
            <a:spLocks noChangeArrowheads="1"/>
          </p:cNvSpPr>
          <p:nvPr/>
        </p:nvSpPr>
        <p:spPr bwMode="auto">
          <a:xfrm>
            <a:off x="3438525" y="2344738"/>
            <a:ext cx="1739900"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36216" name="Freeform 69"/>
          <p:cNvSpPr/>
          <p:nvPr/>
        </p:nvSpPr>
        <p:spPr bwMode="auto">
          <a:xfrm>
            <a:off x="3433763" y="324167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7" name="Freeform 70"/>
          <p:cNvSpPr/>
          <p:nvPr/>
        </p:nvSpPr>
        <p:spPr bwMode="auto">
          <a:xfrm>
            <a:off x="3433763" y="355123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8" name="Freeform 71"/>
          <p:cNvSpPr/>
          <p:nvPr/>
        </p:nvSpPr>
        <p:spPr bwMode="auto">
          <a:xfrm>
            <a:off x="3433763" y="388302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9" name="Text Box 73"/>
          <p:cNvSpPr txBox="1">
            <a:spLocks noChangeArrowheads="1"/>
          </p:cNvSpPr>
          <p:nvPr/>
        </p:nvSpPr>
        <p:spPr bwMode="auto">
          <a:xfrm>
            <a:off x="3908425" y="259715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36220" name="Text Box 15"/>
          <p:cNvSpPr txBox="1">
            <a:spLocks noChangeArrowheads="1"/>
          </p:cNvSpPr>
          <p:nvPr/>
        </p:nvSpPr>
        <p:spPr bwMode="auto">
          <a:xfrm>
            <a:off x="3814763" y="4127500"/>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网络接口层</a:t>
            </a:r>
            <a:endParaRPr kumimoji="1" lang="zh-CN" altLang="en-US" sz="1100" b="1">
              <a:latin typeface="微软雅黑" panose="020B0503020204020204" charset="-122"/>
              <a:ea typeface="微软雅黑" panose="020B0503020204020204" charset="-122"/>
            </a:endParaRPr>
          </a:p>
        </p:txBody>
      </p:sp>
      <p:sp>
        <p:nvSpPr>
          <p:cNvPr id="136221" name="Text Box 9"/>
          <p:cNvSpPr txBox="1">
            <a:spLocks noChangeArrowheads="1"/>
          </p:cNvSpPr>
          <p:nvPr/>
        </p:nvSpPr>
        <p:spPr bwMode="auto">
          <a:xfrm>
            <a:off x="3857625" y="3762375"/>
            <a:ext cx="78295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网际层 </a:t>
            </a:r>
            <a:r>
              <a:rPr kumimoji="1" lang="en-US" altLang="zh-CN" sz="1100" b="1">
                <a:latin typeface="微软雅黑" panose="020B0503020204020204" charset="-122"/>
                <a:ea typeface="微软雅黑" panose="020B0503020204020204" charset="-122"/>
              </a:rPr>
              <a:t>IP</a:t>
            </a:r>
            <a:endParaRPr kumimoji="1" lang="en-US" altLang="zh-CN" sz="1100" b="1">
              <a:latin typeface="微软雅黑" panose="020B0503020204020204" charset="-122"/>
              <a:ea typeface="微软雅黑" panose="020B0503020204020204" charset="-122"/>
            </a:endParaRPr>
          </a:p>
        </p:txBody>
      </p:sp>
      <p:sp>
        <p:nvSpPr>
          <p:cNvPr id="136222" name="Text Box 16"/>
          <p:cNvSpPr txBox="1">
            <a:spLocks noChangeArrowheads="1"/>
          </p:cNvSpPr>
          <p:nvPr/>
        </p:nvSpPr>
        <p:spPr bwMode="auto">
          <a:xfrm>
            <a:off x="3377724" y="2857500"/>
            <a:ext cx="168529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en-US" altLang="zh-CN" sz="1100" b="1">
                <a:latin typeface="微软雅黑" panose="020B0503020204020204" charset="-122"/>
                <a:ea typeface="微软雅黑" panose="020B0503020204020204" charset="-122"/>
              </a:rPr>
              <a:t>(</a:t>
            </a:r>
            <a:r>
              <a:rPr kumimoji="1" lang="zh-CN" altLang="en-US" sz="1100" b="1">
                <a:latin typeface="微软雅黑" panose="020B0503020204020204" charset="-122"/>
                <a:ea typeface="微软雅黑" panose="020B0503020204020204" charset="-122"/>
              </a:rPr>
              <a:t>各种应用层协议，如</a:t>
            </a:r>
            <a:endParaRPr kumimoji="1" lang="zh-CN" altLang="en-US" sz="1100" b="1">
              <a:latin typeface="微软雅黑" panose="020B0503020204020204" charset="-122"/>
              <a:ea typeface="微软雅黑" panose="020B0503020204020204" charset="-122"/>
            </a:endParaRPr>
          </a:p>
          <a:p>
            <a:pPr algn="ctr"/>
            <a:r>
              <a:rPr kumimoji="1" lang="en-US" altLang="zh-CN" sz="1100" b="1">
                <a:latin typeface="微软雅黑" panose="020B0503020204020204" charset="-122"/>
                <a:ea typeface="微软雅黑" panose="020B0503020204020204" charset="-122"/>
              </a:rPr>
              <a:t>DNS, HTTP, SMTP </a:t>
            </a:r>
            <a:r>
              <a:rPr kumimoji="1" lang="zh-CN" altLang="zh-CN" sz="1100" b="1">
                <a:latin typeface="微软雅黑" panose="020B0503020204020204" charset="-122"/>
                <a:ea typeface="微软雅黑" panose="020B0503020204020204" charset="-122"/>
              </a:rPr>
              <a:t>等</a:t>
            </a:r>
            <a:r>
              <a:rPr kumimoji="1" lang="en-US" altLang="zh-CN" sz="1100" b="1">
                <a:latin typeface="微软雅黑" panose="020B0503020204020204" charset="-122"/>
                <a:ea typeface="微软雅黑" panose="020B0503020204020204" charset="-122"/>
              </a:rPr>
              <a:t>)</a:t>
            </a:r>
            <a:endParaRPr kumimoji="1" lang="en-US" altLang="zh-CN" sz="1100" b="1">
              <a:latin typeface="微软雅黑" panose="020B0503020204020204" charset="-122"/>
              <a:ea typeface="微软雅黑" panose="020B0503020204020204" charset="-122"/>
            </a:endParaRPr>
          </a:p>
        </p:txBody>
      </p:sp>
      <p:sp>
        <p:nvSpPr>
          <p:cNvPr id="136223" name="Text Box 41"/>
          <p:cNvSpPr txBox="1">
            <a:spLocks noChangeArrowheads="1"/>
          </p:cNvSpPr>
          <p:nvPr/>
        </p:nvSpPr>
        <p:spPr bwMode="auto">
          <a:xfrm>
            <a:off x="3438049" y="3462338"/>
            <a:ext cx="156146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100" b="1">
                <a:latin typeface="微软雅黑" panose="020B0503020204020204" charset="-122"/>
                <a:ea typeface="微软雅黑" panose="020B0503020204020204" charset="-122"/>
              </a:rPr>
              <a:t>运输层 </a:t>
            </a:r>
            <a:r>
              <a:rPr kumimoji="1" lang="en-US" altLang="zh-CN" sz="1100" b="1">
                <a:latin typeface="微软雅黑" panose="020B0503020204020204" charset="-122"/>
                <a:ea typeface="微软雅黑" panose="020B0503020204020204" charset="-122"/>
              </a:rPr>
              <a:t>(TCP </a:t>
            </a:r>
            <a:r>
              <a:rPr kumimoji="1" lang="zh-CN" altLang="en-US" sz="1100" b="1">
                <a:latin typeface="微软雅黑" panose="020B0503020204020204" charset="-122"/>
                <a:ea typeface="微软雅黑" panose="020B0503020204020204" charset="-122"/>
              </a:rPr>
              <a:t>或 </a:t>
            </a:r>
            <a:r>
              <a:rPr kumimoji="1" lang="en-US" altLang="zh-CN" sz="1100" b="1">
                <a:latin typeface="微软雅黑" panose="020B0503020204020204" charset="-122"/>
                <a:ea typeface="微软雅黑" panose="020B0503020204020204" charset="-122"/>
              </a:rPr>
              <a:t>UDP)</a:t>
            </a:r>
            <a:endParaRPr kumimoji="1" lang="en-US" altLang="zh-CN" sz="1100" b="1">
              <a:latin typeface="微软雅黑" panose="020B0503020204020204" charset="-122"/>
              <a:ea typeface="微软雅黑" panose="020B0503020204020204" charset="-122"/>
            </a:endParaRPr>
          </a:p>
        </p:txBody>
      </p:sp>
      <p:sp>
        <p:nvSpPr>
          <p:cNvPr id="136224" name="Text Box 12"/>
          <p:cNvSpPr txBox="1">
            <a:spLocks noChangeArrowheads="1"/>
          </p:cNvSpPr>
          <p:nvPr/>
        </p:nvSpPr>
        <p:spPr bwMode="auto">
          <a:xfrm>
            <a:off x="3392488" y="2028825"/>
            <a:ext cx="172593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latin typeface="微软雅黑" panose="020B0503020204020204" charset="-122"/>
                <a:ea typeface="微软雅黑" panose="020B0503020204020204" charset="-122"/>
              </a:rPr>
              <a:t>TCP/IP </a:t>
            </a:r>
            <a:r>
              <a:rPr kumimoji="1" lang="zh-CN" altLang="en-US" sz="1400" b="1">
                <a:latin typeface="微软雅黑" panose="020B0503020204020204" charset="-122"/>
                <a:ea typeface="微软雅黑" panose="020B0503020204020204" charset="-122"/>
              </a:rPr>
              <a:t>的体系结构</a:t>
            </a:r>
            <a:endParaRPr kumimoji="1" lang="zh-CN" altLang="en-US" sz="1400" b="1">
              <a:latin typeface="微软雅黑" panose="020B0503020204020204" charset="-122"/>
              <a:ea typeface="微软雅黑" panose="020B0503020204020204" charset="-122"/>
            </a:endParaRPr>
          </a:p>
        </p:txBody>
      </p:sp>
      <p:sp>
        <p:nvSpPr>
          <p:cNvPr id="136225" name="Text Box 95"/>
          <p:cNvSpPr txBox="1">
            <a:spLocks noChangeArrowheads="1"/>
          </p:cNvSpPr>
          <p:nvPr/>
        </p:nvSpPr>
        <p:spPr bwMode="auto">
          <a:xfrm>
            <a:off x="2097088" y="4678363"/>
            <a:ext cx="39052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(a)</a:t>
            </a:r>
            <a:endParaRPr kumimoji="1" lang="en-US" altLang="zh-CN" sz="1200" b="1">
              <a:latin typeface="微软雅黑" panose="020B0503020204020204" charset="-122"/>
              <a:ea typeface="微软雅黑" panose="020B0503020204020204" charset="-122"/>
            </a:endParaRPr>
          </a:p>
        </p:txBody>
      </p:sp>
      <p:sp>
        <p:nvSpPr>
          <p:cNvPr id="136226" name="Text Box 96"/>
          <p:cNvSpPr txBox="1">
            <a:spLocks noChangeArrowheads="1"/>
          </p:cNvSpPr>
          <p:nvPr/>
        </p:nvSpPr>
        <p:spPr bwMode="auto">
          <a:xfrm>
            <a:off x="3959225" y="4678363"/>
            <a:ext cx="40386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(b)</a:t>
            </a:r>
            <a:endParaRPr kumimoji="1" lang="en-US" altLang="zh-CN" sz="1200" b="1">
              <a:latin typeface="微软雅黑" panose="020B0503020204020204" charset="-122"/>
              <a:ea typeface="微软雅黑" panose="020B0503020204020204" charset="-122"/>
            </a:endParaRPr>
          </a:p>
        </p:txBody>
      </p:sp>
      <p:sp>
        <p:nvSpPr>
          <p:cNvPr id="136227" name="Text Box 97"/>
          <p:cNvSpPr txBox="1">
            <a:spLocks noChangeArrowheads="1"/>
          </p:cNvSpPr>
          <p:nvPr/>
        </p:nvSpPr>
        <p:spPr bwMode="auto">
          <a:xfrm>
            <a:off x="6008688" y="4678363"/>
            <a:ext cx="38100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(c)</a:t>
            </a:r>
            <a:endParaRPr kumimoji="1" lang="en-US" altLang="zh-CN" sz="1200" b="1">
              <a:latin typeface="微软雅黑" panose="020B0503020204020204" charset="-122"/>
              <a:ea typeface="微软雅黑" panose="020B0503020204020204" charset="-122"/>
            </a:endParaRPr>
          </a:p>
        </p:txBody>
      </p:sp>
      <p:sp>
        <p:nvSpPr>
          <p:cNvPr id="136228" name="AutoShape 98"/>
          <p:cNvSpPr>
            <a:spLocks noChangeArrowheads="1"/>
          </p:cNvSpPr>
          <p:nvPr/>
        </p:nvSpPr>
        <p:spPr bwMode="auto">
          <a:xfrm>
            <a:off x="5573713" y="2368550"/>
            <a:ext cx="1338262" cy="2300288"/>
          </a:xfrm>
          <a:prstGeom prst="cube">
            <a:avLst>
              <a:gd name="adj" fmla="val 9144"/>
            </a:avLst>
          </a:prstGeom>
          <a:solidFill>
            <a:srgbClr val="FFC000"/>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36229" name="Freeform 101"/>
          <p:cNvSpPr/>
          <p:nvPr/>
        </p:nvSpPr>
        <p:spPr bwMode="auto">
          <a:xfrm>
            <a:off x="5573713" y="324167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0" name="Freeform 102"/>
          <p:cNvSpPr/>
          <p:nvPr/>
        </p:nvSpPr>
        <p:spPr bwMode="auto">
          <a:xfrm>
            <a:off x="5573713" y="355441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1" name="Freeform 103"/>
          <p:cNvSpPr/>
          <p:nvPr/>
        </p:nvSpPr>
        <p:spPr bwMode="auto">
          <a:xfrm>
            <a:off x="5572125" y="386715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2" name="Freeform 104"/>
          <p:cNvSpPr/>
          <p:nvPr/>
        </p:nvSpPr>
        <p:spPr bwMode="auto">
          <a:xfrm>
            <a:off x="5570538" y="417988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3" name="Text Box 106"/>
          <p:cNvSpPr txBox="1">
            <a:spLocks noChangeArrowheads="1"/>
          </p:cNvSpPr>
          <p:nvPr/>
        </p:nvSpPr>
        <p:spPr bwMode="auto">
          <a:xfrm>
            <a:off x="6019800" y="3443288"/>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运输层</a:t>
            </a:r>
            <a:endParaRPr kumimoji="1" lang="zh-CN" altLang="en-US" sz="1100" b="1">
              <a:latin typeface="微软雅黑" panose="020B0503020204020204" charset="-122"/>
              <a:ea typeface="微软雅黑" panose="020B0503020204020204" charset="-122"/>
            </a:endParaRPr>
          </a:p>
        </p:txBody>
      </p:sp>
      <p:sp>
        <p:nvSpPr>
          <p:cNvPr id="136234" name="Text Box 107"/>
          <p:cNvSpPr txBox="1">
            <a:spLocks noChangeArrowheads="1"/>
          </p:cNvSpPr>
          <p:nvPr/>
        </p:nvSpPr>
        <p:spPr bwMode="auto">
          <a:xfrm>
            <a:off x="6027738" y="37687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网络层</a:t>
            </a:r>
            <a:endParaRPr kumimoji="1" lang="zh-CN" altLang="en-US" sz="1100" b="1">
              <a:latin typeface="微软雅黑" panose="020B0503020204020204" charset="-122"/>
              <a:ea typeface="微软雅黑" panose="020B0503020204020204" charset="-122"/>
            </a:endParaRPr>
          </a:p>
        </p:txBody>
      </p:sp>
      <p:sp>
        <p:nvSpPr>
          <p:cNvPr id="136235" name="Text Box 108"/>
          <p:cNvSpPr txBox="1">
            <a:spLocks noChangeArrowheads="1"/>
          </p:cNvSpPr>
          <p:nvPr/>
        </p:nvSpPr>
        <p:spPr bwMode="auto">
          <a:xfrm>
            <a:off x="6027738" y="27654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36236" name="Text Box 110"/>
          <p:cNvSpPr txBox="1">
            <a:spLocks noChangeArrowheads="1"/>
          </p:cNvSpPr>
          <p:nvPr/>
        </p:nvSpPr>
        <p:spPr bwMode="auto">
          <a:xfrm>
            <a:off x="5924550" y="4064000"/>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数据链路层</a:t>
            </a:r>
            <a:endParaRPr kumimoji="1" lang="zh-CN" altLang="en-US" sz="1100" b="1">
              <a:latin typeface="微软雅黑" panose="020B0503020204020204" charset="-122"/>
              <a:ea typeface="微软雅黑" panose="020B0503020204020204" charset="-122"/>
            </a:endParaRPr>
          </a:p>
        </p:txBody>
      </p:sp>
      <p:sp>
        <p:nvSpPr>
          <p:cNvPr id="136237" name="Text Box 111"/>
          <p:cNvSpPr txBox="1">
            <a:spLocks noChangeArrowheads="1"/>
          </p:cNvSpPr>
          <p:nvPr/>
        </p:nvSpPr>
        <p:spPr bwMode="auto">
          <a:xfrm>
            <a:off x="6027738" y="43783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物理层</a:t>
            </a:r>
            <a:endParaRPr kumimoji="1" lang="zh-CN" altLang="en-US" sz="1100" b="1">
              <a:latin typeface="微软雅黑" panose="020B0503020204020204" charset="-122"/>
              <a:ea typeface="微软雅黑" panose="020B0503020204020204" charset="-122"/>
            </a:endParaRPr>
          </a:p>
        </p:txBody>
      </p:sp>
      <p:sp>
        <p:nvSpPr>
          <p:cNvPr id="136238" name="Text Box 112"/>
          <p:cNvSpPr txBox="1">
            <a:spLocks noChangeArrowheads="1"/>
          </p:cNvSpPr>
          <p:nvPr/>
        </p:nvSpPr>
        <p:spPr bwMode="auto">
          <a:xfrm>
            <a:off x="5635625" y="2374900"/>
            <a:ext cx="26924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90000"/>
              </a:lnSpc>
            </a:pP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5</a:t>
            </a:r>
            <a:endParaRPr kumimoji="1" lang="en-US" altLang="zh-CN" sz="1100" b="1">
              <a:latin typeface="微软雅黑" panose="020B0503020204020204" charset="-122"/>
              <a:ea typeface="微软雅黑" panose="020B0503020204020204" charset="-122"/>
            </a:endParaRPr>
          </a:p>
          <a:p>
            <a:pPr>
              <a:lnSpc>
                <a:spcPct val="190000"/>
              </a:lnSpc>
            </a:pP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3</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2</a:t>
            </a:r>
            <a:endParaRPr kumimoji="1" lang="en-US" altLang="zh-CN" sz="1100" b="1">
              <a:latin typeface="微软雅黑" panose="020B0503020204020204" charset="-122"/>
              <a:ea typeface="微软雅黑" panose="020B0503020204020204" charset="-122"/>
            </a:endParaRPr>
          </a:p>
          <a:p>
            <a:pPr>
              <a:lnSpc>
                <a:spcPct val="190000"/>
              </a:lnSpc>
            </a:pPr>
            <a:r>
              <a:rPr kumimoji="1" lang="en-US" altLang="zh-CN" sz="1100" b="1">
                <a:latin typeface="微软雅黑" panose="020B0503020204020204" charset="-122"/>
                <a:ea typeface="微软雅黑" panose="020B0503020204020204" charset="-122"/>
              </a:rPr>
              <a:t>1</a:t>
            </a:r>
            <a:endParaRPr kumimoji="1" lang="en-US" altLang="zh-CN" sz="1100" b="1">
              <a:latin typeface="微软雅黑" panose="020B0503020204020204" charset="-122"/>
              <a:ea typeface="微软雅黑" panose="020B0503020204020204" charset="-122"/>
            </a:endParaRPr>
          </a:p>
        </p:txBody>
      </p:sp>
      <p:sp>
        <p:nvSpPr>
          <p:cNvPr id="46" name="Text Box 113"/>
          <p:cNvSpPr txBox="1">
            <a:spLocks noChangeArrowheads="1"/>
          </p:cNvSpPr>
          <p:nvPr/>
        </p:nvSpPr>
        <p:spPr bwMode="auto">
          <a:xfrm>
            <a:off x="5299075" y="2024063"/>
            <a:ext cx="178308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anose="020B0503020204020204" charset="-122"/>
                <a:ea typeface="微软雅黑" panose="020B0503020204020204" charset="-122"/>
              </a:rPr>
              <a:t>五层协议的体系结构</a:t>
            </a:r>
            <a:endParaRPr lang="zh-CN" altLang="en-US" sz="1400" b="1" dirty="0">
              <a:solidFill>
                <a:schemeClr val="accent6">
                  <a:lumMod val="50000"/>
                </a:schemeClr>
              </a:solidFill>
              <a:latin typeface="微软雅黑" panose="020B0503020204020204" charset="-122"/>
              <a:ea typeface="微软雅黑" panose="020B0503020204020204" charset="-122"/>
            </a:endParaRPr>
          </a:p>
        </p:txBody>
      </p:sp>
      <p:sp>
        <p:nvSpPr>
          <p:cNvPr id="136240" name="Text Box 15"/>
          <p:cNvSpPr txBox="1">
            <a:spLocks noChangeArrowheads="1"/>
          </p:cNvSpPr>
          <p:nvPr/>
        </p:nvSpPr>
        <p:spPr bwMode="auto">
          <a:xfrm>
            <a:off x="3328988" y="4362450"/>
            <a:ext cx="18592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（这一层并没有具体内容）</a:t>
            </a:r>
            <a:endParaRPr kumimoji="1" lang="zh-CN" altLang="en-US" sz="1100" b="1">
              <a:latin typeface="微软雅黑" panose="020B0503020204020204" charset="-122"/>
              <a:ea typeface="微软雅黑" panose="020B0503020204020204" charset="-122"/>
            </a:endParaRPr>
          </a:p>
        </p:txBody>
      </p:sp>
      <p:sp>
        <p:nvSpPr>
          <p:cNvPr id="136241" name="矩形 47"/>
          <p:cNvSpPr>
            <a:spLocks noChangeArrowheads="1"/>
          </p:cNvSpPr>
          <p:nvPr/>
        </p:nvSpPr>
        <p:spPr bwMode="auto">
          <a:xfrm>
            <a:off x="1096963" y="4914900"/>
            <a:ext cx="6902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anose="020B0503020204020204" charset="-122"/>
                <a:ea typeface="微软雅黑" panose="020B0503020204020204" charset="-122"/>
              </a:rPr>
              <a:t>计算机网络体系结构：</a:t>
            </a:r>
            <a:r>
              <a:rPr lang="en-US" altLang="zh-CN" sz="1400" b="1">
                <a:solidFill>
                  <a:srgbClr val="0000FF"/>
                </a:solidFill>
                <a:latin typeface="微软雅黑" panose="020B0503020204020204" charset="-122"/>
                <a:ea typeface="微软雅黑" panose="020B0503020204020204" charset="-122"/>
              </a:rPr>
              <a:t>(a) OSI </a:t>
            </a:r>
            <a:r>
              <a:rPr lang="zh-CN" altLang="zh-CN" sz="1400" b="1">
                <a:solidFill>
                  <a:srgbClr val="0000FF"/>
                </a:solidFill>
                <a:latin typeface="微软雅黑" panose="020B0503020204020204" charset="-122"/>
                <a:ea typeface="微软雅黑" panose="020B0503020204020204" charset="-122"/>
              </a:rPr>
              <a:t>的七层协议；</a:t>
            </a:r>
            <a:r>
              <a:rPr lang="en-US" altLang="zh-CN" sz="1400" b="1">
                <a:solidFill>
                  <a:srgbClr val="0000FF"/>
                </a:solidFill>
                <a:latin typeface="微软雅黑" panose="020B0503020204020204" charset="-122"/>
                <a:ea typeface="微软雅黑" panose="020B0503020204020204" charset="-122"/>
              </a:rPr>
              <a:t>(b) TCP/IP </a:t>
            </a:r>
            <a:r>
              <a:rPr lang="zh-CN" altLang="zh-CN" sz="1400" b="1">
                <a:solidFill>
                  <a:srgbClr val="0000FF"/>
                </a:solidFill>
                <a:latin typeface="微软雅黑" panose="020B0503020204020204" charset="-122"/>
                <a:ea typeface="微软雅黑" panose="020B0503020204020204" charset="-122"/>
              </a:rPr>
              <a:t>的四层协议；</a:t>
            </a:r>
            <a:r>
              <a:rPr lang="en-US" altLang="zh-CN" sz="1400" b="1">
                <a:solidFill>
                  <a:srgbClr val="0000FF"/>
                </a:solidFill>
                <a:latin typeface="微软雅黑" panose="020B0503020204020204" charset="-122"/>
                <a:ea typeface="微软雅黑" panose="020B0503020204020204" charset="-122"/>
              </a:rPr>
              <a:t>(c) </a:t>
            </a:r>
            <a:r>
              <a:rPr lang="zh-CN" altLang="zh-CN" sz="1400" b="1">
                <a:solidFill>
                  <a:srgbClr val="0000FF"/>
                </a:solidFill>
                <a:latin typeface="微软雅黑" panose="020B0503020204020204" charset="-122"/>
                <a:ea typeface="微软雅黑" panose="020B0503020204020204" charset="-122"/>
              </a:rPr>
              <a:t>五层协议</a:t>
            </a:r>
            <a:endParaRPr lang="zh-CN" altLang="en-US" sz="1400" b="1">
              <a:solidFill>
                <a:srgbClr val="0000FF"/>
              </a:solidFill>
              <a:latin typeface="微软雅黑" panose="020B0503020204020204" charset="-122"/>
              <a:ea typeface="微软雅黑" panose="020B0503020204020204" charset="-122"/>
            </a:endParaRPr>
          </a:p>
        </p:txBody>
      </p:sp>
      <p:sp>
        <p:nvSpPr>
          <p:cNvPr id="48" name="AutoShape 5"/>
          <p:cNvSpPr>
            <a:spLocks noChangeArrowheads="1"/>
          </p:cNvSpPr>
          <p:nvPr/>
        </p:nvSpPr>
        <p:spPr bwMode="auto">
          <a:xfrm>
            <a:off x="505072" y="1515989"/>
            <a:ext cx="8133856"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9" name="Rectangle 6"/>
          <p:cNvSpPr>
            <a:spLocks noChangeArrowheads="1"/>
          </p:cNvSpPr>
          <p:nvPr/>
        </p:nvSpPr>
        <p:spPr bwMode="auto">
          <a:xfrm>
            <a:off x="2713356" y="1473063"/>
            <a:ext cx="37172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  </a:t>
            </a:r>
            <a:r>
              <a:rPr lang="zh-CN" altLang="zh-CN" sz="2400" b="1" dirty="0">
                <a:solidFill>
                  <a:schemeClr val="bg1"/>
                </a:solidFill>
                <a:latin typeface="微软雅黑" panose="020B0503020204020204" charset="-122"/>
                <a:ea typeface="微软雅黑" panose="020B0503020204020204" charset="-122"/>
              </a:rPr>
              <a:t>具有五层协议的体系结构</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5"/>
          <p:cNvSpPr>
            <a:spLocks noChangeArrowheads="1"/>
          </p:cNvSpPr>
          <p:nvPr/>
        </p:nvSpPr>
        <p:spPr bwMode="auto">
          <a:xfrm>
            <a:off x="505072" y="1493838"/>
            <a:ext cx="8133856"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7219" name="Rectangle 6"/>
          <p:cNvSpPr>
            <a:spLocks noChangeArrowheads="1"/>
          </p:cNvSpPr>
          <p:nvPr/>
        </p:nvSpPr>
        <p:spPr bwMode="auto">
          <a:xfrm>
            <a:off x="3378836" y="147002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五层协议的体系结构</a:t>
            </a:r>
            <a:endParaRPr lang="zh-CN" altLang="en-US" sz="2000" b="1">
              <a:solidFill>
                <a:schemeClr val="bg1"/>
              </a:solidFill>
              <a:ea typeface="微软雅黑" panose="020B0503020204020204" charset="-122"/>
            </a:endParaRPr>
          </a:p>
        </p:txBody>
      </p:sp>
      <p:sp>
        <p:nvSpPr>
          <p:cNvPr id="4" name="圆角矩形 3"/>
          <p:cNvSpPr/>
          <p:nvPr/>
        </p:nvSpPr>
        <p:spPr>
          <a:xfrm>
            <a:off x="505072" y="1954530"/>
            <a:ext cx="8133856"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7223" name="Text Box 4"/>
          <p:cNvSpPr txBox="1">
            <a:spLocks noChangeArrowheads="1"/>
          </p:cNvSpPr>
          <p:nvPr/>
        </p:nvSpPr>
        <p:spPr bwMode="auto">
          <a:xfrm>
            <a:off x="2425700" y="4043363"/>
            <a:ext cx="120523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0099"/>
                </a:solidFill>
                <a:ea typeface="黑体" panose="02010609060101010101" pitchFamily="49" charset="-122"/>
              </a:rPr>
              <a:t>数据链路层</a:t>
            </a:r>
            <a:endParaRPr kumimoji="1" lang="zh-CN" altLang="en-US" sz="1600" b="1">
              <a:solidFill>
                <a:srgbClr val="000099"/>
              </a:solidFill>
              <a:ea typeface="黑体" panose="02010609060101010101" pitchFamily="49" charset="-122"/>
            </a:endParaRPr>
          </a:p>
        </p:txBody>
      </p:sp>
      <p:grpSp>
        <p:nvGrpSpPr>
          <p:cNvPr id="137224" name="Group 5"/>
          <p:cNvGrpSpPr/>
          <p:nvPr/>
        </p:nvGrpSpPr>
        <p:grpSpPr bwMode="auto">
          <a:xfrm>
            <a:off x="2189163" y="2205038"/>
            <a:ext cx="1809750" cy="2820987"/>
            <a:chOff x="673" y="1389"/>
            <a:chExt cx="1535" cy="2041"/>
          </a:xfrm>
        </p:grpSpPr>
        <p:sp>
          <p:nvSpPr>
            <p:cNvPr id="137235" name="AutoShape 6"/>
            <p:cNvSpPr>
              <a:spLocks noChangeArrowheads="1"/>
            </p:cNvSpPr>
            <p:nvPr/>
          </p:nvSpPr>
          <p:spPr bwMode="auto">
            <a:xfrm>
              <a:off x="673" y="1389"/>
              <a:ext cx="1535" cy="2041"/>
            </a:xfrm>
            <a:prstGeom prst="cube">
              <a:avLst>
                <a:gd name="adj" fmla="val 9250"/>
              </a:avLst>
            </a:prstGeom>
            <a:solidFill>
              <a:srgbClr val="0089FA"/>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a typeface="黑体" panose="02010609060101010101" pitchFamily="49" charset="-122"/>
              </a:endParaRPr>
            </a:p>
          </p:txBody>
        </p:sp>
        <p:sp>
          <p:nvSpPr>
            <p:cNvPr id="137236" name="Freeform 7"/>
            <p:cNvSpPr/>
            <p:nvPr/>
          </p:nvSpPr>
          <p:spPr bwMode="auto">
            <a:xfrm>
              <a:off x="673" y="2920"/>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7" name="Freeform 8"/>
            <p:cNvSpPr/>
            <p:nvPr/>
          </p:nvSpPr>
          <p:spPr bwMode="auto">
            <a:xfrm>
              <a:off x="673" y="2530"/>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8" name="Freeform 9"/>
            <p:cNvSpPr/>
            <p:nvPr/>
          </p:nvSpPr>
          <p:spPr bwMode="auto">
            <a:xfrm>
              <a:off x="673" y="2147"/>
              <a:ext cx="1535" cy="135"/>
            </a:xfrm>
            <a:custGeom>
              <a:avLst/>
              <a:gdLst>
                <a:gd name="T0" fmla="*/ 0 w 1200"/>
                <a:gd name="T1" fmla="*/ 135 h 120"/>
                <a:gd name="T2" fmla="*/ 1382 w 1200"/>
                <a:gd name="T3" fmla="*/ 135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9" name="Freeform 10"/>
            <p:cNvSpPr/>
            <p:nvPr/>
          </p:nvSpPr>
          <p:spPr bwMode="auto">
            <a:xfrm>
              <a:off x="673" y="1765"/>
              <a:ext cx="1535" cy="134"/>
            </a:xfrm>
            <a:custGeom>
              <a:avLst/>
              <a:gdLst>
                <a:gd name="T0" fmla="*/ 0 w 1200"/>
                <a:gd name="T1" fmla="*/ 134 h 120"/>
                <a:gd name="T2" fmla="*/ 1382 w 1200"/>
                <a:gd name="T3" fmla="*/ 134 h 120"/>
                <a:gd name="T4" fmla="*/ 1535 w 1200"/>
                <a:gd name="T5" fmla="*/ 0 h 120"/>
                <a:gd name="T6" fmla="*/ 0 60000 65536"/>
                <a:gd name="T7" fmla="*/ 0 60000 65536"/>
                <a:gd name="T8" fmla="*/ 0 60000 65536"/>
              </a:gdLst>
              <a:ahLst/>
              <a:cxnLst>
                <a:cxn ang="T6">
                  <a:pos x="T0" y="T1"/>
                </a:cxn>
                <a:cxn ang="T7">
                  <a:pos x="T2" y="T3"/>
                </a:cxn>
                <a:cxn ang="T8">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Text Box 11"/>
          <p:cNvSpPr txBox="1">
            <a:spLocks noChangeArrowheads="1"/>
          </p:cNvSpPr>
          <p:nvPr/>
        </p:nvSpPr>
        <p:spPr bwMode="auto">
          <a:xfrm>
            <a:off x="1890713" y="2465388"/>
            <a:ext cx="15208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latin typeface="微软雅黑" panose="020B0503020204020204" charset="-122"/>
                <a:ea typeface="微软雅黑" panose="020B0503020204020204" charset="-122"/>
              </a:rPr>
              <a:t>5          </a:t>
            </a:r>
            <a:r>
              <a:rPr kumimoji="1" lang="zh-CN" altLang="en-US" sz="1600" b="1">
                <a:solidFill>
                  <a:schemeClr val="bg1"/>
                </a:solidFill>
                <a:latin typeface="微软雅黑" panose="020B0503020204020204" charset="-122"/>
                <a:ea typeface="微软雅黑" panose="020B0503020204020204" charset="-122"/>
              </a:rPr>
              <a:t>应用层</a:t>
            </a:r>
            <a:endParaRPr kumimoji="1" lang="zh-CN" altLang="en-US" sz="1600" b="1">
              <a:solidFill>
                <a:schemeClr val="bg1"/>
              </a:solidFill>
              <a:latin typeface="微软雅黑" panose="020B0503020204020204" charset="-122"/>
              <a:ea typeface="微软雅黑" panose="020B0503020204020204" charset="-122"/>
            </a:endParaRPr>
          </a:p>
        </p:txBody>
      </p:sp>
      <p:sp>
        <p:nvSpPr>
          <p:cNvPr id="13" name="Text Box 12"/>
          <p:cNvSpPr txBox="1">
            <a:spLocks noChangeArrowheads="1"/>
          </p:cNvSpPr>
          <p:nvPr/>
        </p:nvSpPr>
        <p:spPr bwMode="auto">
          <a:xfrm>
            <a:off x="1890713" y="2997200"/>
            <a:ext cx="15208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latin typeface="微软雅黑" panose="020B0503020204020204" charset="-122"/>
                <a:ea typeface="微软雅黑" panose="020B0503020204020204" charset="-122"/>
              </a:rPr>
              <a:t>4       </a:t>
            </a:r>
            <a:r>
              <a:rPr kumimoji="1" lang="en-US" altLang="zh-CN" sz="1600" b="1">
                <a:solidFill>
                  <a:schemeClr val="bg1"/>
                </a:solidFill>
                <a:latin typeface="微软雅黑" panose="020B0503020204020204" charset="-122"/>
                <a:ea typeface="微软雅黑" panose="020B0503020204020204" charset="-122"/>
              </a:rPr>
              <a:t>   </a:t>
            </a:r>
            <a:r>
              <a:rPr kumimoji="1" lang="zh-CN" altLang="en-US" sz="1600" b="1">
                <a:solidFill>
                  <a:schemeClr val="bg1"/>
                </a:solidFill>
                <a:latin typeface="微软雅黑" panose="020B0503020204020204" charset="-122"/>
                <a:ea typeface="微软雅黑" panose="020B0503020204020204" charset="-122"/>
              </a:rPr>
              <a:t>运输层</a:t>
            </a:r>
            <a:endParaRPr kumimoji="1" lang="zh-CN" altLang="en-US" sz="1600" b="1">
              <a:solidFill>
                <a:schemeClr val="bg1"/>
              </a:solidFill>
              <a:latin typeface="微软雅黑" panose="020B0503020204020204" charset="-122"/>
              <a:ea typeface="微软雅黑" panose="020B0503020204020204" charset="-122"/>
            </a:endParaRPr>
          </a:p>
        </p:txBody>
      </p:sp>
      <p:sp>
        <p:nvSpPr>
          <p:cNvPr id="14" name="Text Box 13"/>
          <p:cNvSpPr txBox="1">
            <a:spLocks noChangeArrowheads="1"/>
          </p:cNvSpPr>
          <p:nvPr/>
        </p:nvSpPr>
        <p:spPr bwMode="auto">
          <a:xfrm>
            <a:off x="1890713" y="3524250"/>
            <a:ext cx="15208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latin typeface="微软雅黑" panose="020B0503020204020204" charset="-122"/>
                <a:ea typeface="微软雅黑" panose="020B0503020204020204" charset="-122"/>
              </a:rPr>
              <a:t>3          </a:t>
            </a:r>
            <a:r>
              <a:rPr kumimoji="1" lang="zh-CN" altLang="en-US" sz="1600" b="1">
                <a:solidFill>
                  <a:schemeClr val="bg1"/>
                </a:solidFill>
                <a:latin typeface="微软雅黑" panose="020B0503020204020204" charset="-122"/>
                <a:ea typeface="微软雅黑" panose="020B0503020204020204" charset="-122"/>
              </a:rPr>
              <a:t>网络层</a:t>
            </a:r>
            <a:endParaRPr kumimoji="1" lang="zh-CN" altLang="en-US" sz="1600" b="1">
              <a:solidFill>
                <a:schemeClr val="bg1"/>
              </a:solidFill>
              <a:latin typeface="微软雅黑" panose="020B0503020204020204" charset="-122"/>
              <a:ea typeface="微软雅黑" panose="020B0503020204020204" charset="-122"/>
            </a:endParaRPr>
          </a:p>
        </p:txBody>
      </p:sp>
      <p:sp>
        <p:nvSpPr>
          <p:cNvPr id="15" name="Text Box 14"/>
          <p:cNvSpPr txBox="1">
            <a:spLocks noChangeArrowheads="1"/>
          </p:cNvSpPr>
          <p:nvPr/>
        </p:nvSpPr>
        <p:spPr bwMode="auto">
          <a:xfrm>
            <a:off x="1890713" y="4052888"/>
            <a:ext cx="16859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latin typeface="微软雅黑" panose="020B0503020204020204" charset="-122"/>
                <a:ea typeface="微软雅黑" panose="020B0503020204020204" charset="-122"/>
              </a:rPr>
              <a:t>2      </a:t>
            </a:r>
            <a:r>
              <a:rPr kumimoji="1" lang="zh-CN" altLang="en-US" sz="1600" b="1">
                <a:solidFill>
                  <a:schemeClr val="bg1"/>
                </a:solidFill>
                <a:latin typeface="微软雅黑" panose="020B0503020204020204" charset="-122"/>
                <a:ea typeface="微软雅黑" panose="020B0503020204020204" charset="-122"/>
              </a:rPr>
              <a:t>数据链路层</a:t>
            </a:r>
            <a:endParaRPr kumimoji="1" lang="zh-CN" altLang="en-US" sz="1600" b="1">
              <a:solidFill>
                <a:schemeClr val="bg1"/>
              </a:solidFill>
              <a:latin typeface="微软雅黑" panose="020B0503020204020204" charset="-122"/>
              <a:ea typeface="微软雅黑" panose="020B0503020204020204" charset="-122"/>
            </a:endParaRPr>
          </a:p>
        </p:txBody>
      </p:sp>
      <p:sp>
        <p:nvSpPr>
          <p:cNvPr id="16" name="Text Box 15"/>
          <p:cNvSpPr txBox="1">
            <a:spLocks noChangeArrowheads="1"/>
          </p:cNvSpPr>
          <p:nvPr/>
        </p:nvSpPr>
        <p:spPr bwMode="auto">
          <a:xfrm>
            <a:off x="1890713" y="4594225"/>
            <a:ext cx="152082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99"/>
                </a:solidFill>
                <a:latin typeface="微软雅黑" panose="020B0503020204020204" charset="-122"/>
                <a:ea typeface="微软雅黑" panose="020B0503020204020204" charset="-122"/>
              </a:rPr>
              <a:t>1          </a:t>
            </a:r>
            <a:r>
              <a:rPr kumimoji="1" lang="zh-CN" altLang="en-US" sz="1600" b="1">
                <a:solidFill>
                  <a:schemeClr val="bg1"/>
                </a:solidFill>
                <a:latin typeface="微软雅黑" panose="020B0503020204020204" charset="-122"/>
                <a:ea typeface="微软雅黑" panose="020B0503020204020204" charset="-122"/>
              </a:rPr>
              <a:t>物理层</a:t>
            </a:r>
            <a:endParaRPr kumimoji="1" lang="zh-CN" altLang="en-US" sz="1600" b="1">
              <a:solidFill>
                <a:schemeClr val="bg1"/>
              </a:solidFill>
              <a:latin typeface="微软雅黑" panose="020B0503020204020204" charset="-122"/>
              <a:ea typeface="微软雅黑" panose="020B0503020204020204" charset="-122"/>
            </a:endParaRPr>
          </a:p>
        </p:txBody>
      </p:sp>
      <p:sp>
        <p:nvSpPr>
          <p:cNvPr id="17" name="矩形 16"/>
          <p:cNvSpPr>
            <a:spLocks noChangeArrowheads="1"/>
          </p:cNvSpPr>
          <p:nvPr/>
        </p:nvSpPr>
        <p:spPr bwMode="auto">
          <a:xfrm>
            <a:off x="4151313" y="2381250"/>
            <a:ext cx="3560762"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F0"/>
              </a:buClr>
              <a:buFont typeface="Wingdings" panose="05000000000000000000" pitchFamily="2" charset="2"/>
              <a:buChar char="l"/>
            </a:pPr>
            <a:r>
              <a:rPr lang="zh-CN" altLang="en-US" sz="1600" b="1">
                <a:latin typeface="微软雅黑" panose="020B0503020204020204" charset="-122"/>
                <a:ea typeface="微软雅黑" panose="020B0503020204020204" charset="-122"/>
              </a:rPr>
              <a:t>应用层 </a:t>
            </a:r>
            <a:r>
              <a:rPr lang="en-US" altLang="zh-CN" sz="1600" b="1">
                <a:latin typeface="微软雅黑" panose="020B0503020204020204" charset="-122"/>
                <a:ea typeface="微软雅黑" panose="020B0503020204020204" charset="-122"/>
              </a:rPr>
              <a:t>(application layer)</a:t>
            </a:r>
            <a:endParaRPr lang="en-US" altLang="zh-CN" sz="1600" b="1">
              <a:latin typeface="微软雅黑" panose="020B0503020204020204" charset="-122"/>
              <a:ea typeface="微软雅黑" panose="020B0503020204020204" charset="-122"/>
            </a:endParaRPr>
          </a:p>
        </p:txBody>
      </p:sp>
      <p:sp>
        <p:nvSpPr>
          <p:cNvPr id="18" name="矩形 17"/>
          <p:cNvSpPr>
            <a:spLocks noChangeArrowheads="1"/>
          </p:cNvSpPr>
          <p:nvPr/>
        </p:nvSpPr>
        <p:spPr bwMode="auto">
          <a:xfrm>
            <a:off x="4151313" y="2913063"/>
            <a:ext cx="3560762"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F0"/>
              </a:buClr>
              <a:buFont typeface="Wingdings" panose="05000000000000000000" pitchFamily="2" charset="2"/>
              <a:buChar char="l"/>
            </a:pPr>
            <a:r>
              <a:rPr lang="zh-CN" altLang="en-US" sz="1600" b="1">
                <a:latin typeface="微软雅黑" panose="020B0503020204020204" charset="-122"/>
                <a:ea typeface="微软雅黑" panose="020B0503020204020204" charset="-122"/>
              </a:rPr>
              <a:t>运输层 </a:t>
            </a:r>
            <a:r>
              <a:rPr lang="en-US" altLang="zh-CN" sz="1600" b="1">
                <a:latin typeface="微软雅黑" panose="020B0503020204020204" charset="-122"/>
                <a:ea typeface="微软雅黑" panose="020B0503020204020204" charset="-122"/>
              </a:rPr>
              <a:t>(transport layer)</a:t>
            </a:r>
            <a:endParaRPr lang="en-US" altLang="zh-CN" sz="1600" b="1">
              <a:latin typeface="微软雅黑" panose="020B0503020204020204" charset="-122"/>
              <a:ea typeface="微软雅黑" panose="020B0503020204020204" charset="-122"/>
            </a:endParaRPr>
          </a:p>
        </p:txBody>
      </p:sp>
      <p:sp>
        <p:nvSpPr>
          <p:cNvPr id="19" name="矩形 18"/>
          <p:cNvSpPr>
            <a:spLocks noChangeArrowheads="1"/>
          </p:cNvSpPr>
          <p:nvPr/>
        </p:nvSpPr>
        <p:spPr bwMode="auto">
          <a:xfrm>
            <a:off x="4151313" y="3440113"/>
            <a:ext cx="3560762"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F0"/>
              </a:buClr>
              <a:buFont typeface="Wingdings" panose="05000000000000000000" pitchFamily="2" charset="2"/>
              <a:buChar char="l"/>
            </a:pPr>
            <a:r>
              <a:rPr lang="zh-CN" altLang="en-US" sz="1600" b="1">
                <a:latin typeface="微软雅黑" panose="020B0503020204020204" charset="-122"/>
                <a:ea typeface="微软雅黑" panose="020B0503020204020204" charset="-122"/>
              </a:rPr>
              <a:t>网络层 </a:t>
            </a:r>
            <a:r>
              <a:rPr lang="en-US" altLang="zh-CN" sz="1600" b="1">
                <a:latin typeface="微软雅黑" panose="020B0503020204020204" charset="-122"/>
                <a:ea typeface="微软雅黑" panose="020B0503020204020204" charset="-122"/>
              </a:rPr>
              <a:t>(network layer)</a:t>
            </a:r>
            <a:endParaRPr lang="en-US" altLang="zh-CN" sz="1600" b="1">
              <a:latin typeface="微软雅黑" panose="020B0503020204020204" charset="-122"/>
              <a:ea typeface="微软雅黑" panose="020B0503020204020204" charset="-122"/>
            </a:endParaRPr>
          </a:p>
        </p:txBody>
      </p:sp>
      <p:sp>
        <p:nvSpPr>
          <p:cNvPr id="20" name="矩形 19"/>
          <p:cNvSpPr>
            <a:spLocks noChangeArrowheads="1"/>
          </p:cNvSpPr>
          <p:nvPr/>
        </p:nvSpPr>
        <p:spPr bwMode="auto">
          <a:xfrm>
            <a:off x="4151313" y="3968750"/>
            <a:ext cx="3560762"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F0"/>
              </a:buClr>
              <a:buFont typeface="Wingdings" panose="05000000000000000000" pitchFamily="2" charset="2"/>
              <a:buChar char="l"/>
            </a:pPr>
            <a:r>
              <a:rPr lang="zh-CN" altLang="en-US" sz="1600" b="1">
                <a:latin typeface="微软雅黑" panose="020B0503020204020204" charset="-122"/>
                <a:ea typeface="微软雅黑" panose="020B0503020204020204" charset="-122"/>
              </a:rPr>
              <a:t>数据链路层 </a:t>
            </a:r>
            <a:r>
              <a:rPr lang="en-US" altLang="zh-CN" sz="1600" b="1">
                <a:latin typeface="微软雅黑" panose="020B0503020204020204" charset="-122"/>
                <a:ea typeface="微软雅黑" panose="020B0503020204020204" charset="-122"/>
              </a:rPr>
              <a:t>(data link layer)</a:t>
            </a:r>
            <a:endParaRPr lang="en-US" altLang="zh-CN" sz="1600" b="1">
              <a:latin typeface="微软雅黑" panose="020B0503020204020204" charset="-122"/>
              <a:ea typeface="微软雅黑" panose="020B0503020204020204" charset="-122"/>
            </a:endParaRPr>
          </a:p>
        </p:txBody>
      </p:sp>
      <p:sp>
        <p:nvSpPr>
          <p:cNvPr id="21" name="矩形 20"/>
          <p:cNvSpPr>
            <a:spLocks noChangeArrowheads="1"/>
          </p:cNvSpPr>
          <p:nvPr/>
        </p:nvSpPr>
        <p:spPr bwMode="auto">
          <a:xfrm>
            <a:off x="4151313" y="4510088"/>
            <a:ext cx="3560762"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ts val="2700"/>
              </a:lnSpc>
              <a:spcBef>
                <a:spcPts val="600"/>
              </a:spcBef>
              <a:buClr>
                <a:srgbClr val="00B0F0"/>
              </a:buClr>
              <a:buFont typeface="Wingdings" panose="05000000000000000000" pitchFamily="2" charset="2"/>
              <a:buChar char="l"/>
            </a:pPr>
            <a:r>
              <a:rPr lang="zh-CN" altLang="en-US" sz="1600" b="1">
                <a:latin typeface="微软雅黑" panose="020B0503020204020204" charset="-122"/>
                <a:ea typeface="微软雅黑" panose="020B0503020204020204" charset="-122"/>
              </a:rPr>
              <a:t>物理层 </a:t>
            </a:r>
            <a:r>
              <a:rPr lang="en-US" altLang="zh-CN" sz="1600" b="1">
                <a:latin typeface="微软雅黑" panose="020B0503020204020204" charset="-122"/>
                <a:ea typeface="微软雅黑" panose="020B0503020204020204" charset="-122"/>
              </a:rPr>
              <a:t>(physical layer) </a:t>
            </a:r>
            <a:endParaRPr lang="en-US" altLang="zh-CN" sz="16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5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25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25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25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25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25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25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250"/>
                                        <p:tgtEl>
                                          <p:spTgt spid="2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p:bldP spid="18" grpId="0"/>
      <p:bldP spid="19" grpId="0"/>
      <p:bldP spid="20" grpId="0"/>
      <p:bldP spid="2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8243"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 name="圆角矩形 3"/>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8248"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49"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38250"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38251"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38252"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38253"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38254"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5"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6"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7"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8"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59"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38260"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38261"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38262"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38263"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38264"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5"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6"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7"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8"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38269"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0"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1"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8272"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38273"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2" name="Text Box 31"/>
          <p:cNvSpPr txBox="1">
            <a:spLocks noChangeArrowheads="1"/>
          </p:cNvSpPr>
          <p:nvPr/>
        </p:nvSpPr>
        <p:spPr bwMode="auto">
          <a:xfrm>
            <a:off x="2454275" y="2509838"/>
            <a:ext cx="2494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应用进程数据先传送到应用层</a:t>
            </a:r>
            <a:endParaRPr kumimoji="1" lang="zh-CN" altLang="en-US" sz="1400" b="1">
              <a:latin typeface="微软雅黑" panose="020B0503020204020204" charset="-122"/>
              <a:ea typeface="微软雅黑" panose="020B0503020204020204" charset="-122"/>
            </a:endParaRPr>
          </a:p>
        </p:txBody>
      </p:sp>
      <p:sp>
        <p:nvSpPr>
          <p:cNvPr id="33" name="Text Box 32"/>
          <p:cNvSpPr txBox="1">
            <a:spLocks noChangeArrowheads="1"/>
          </p:cNvSpPr>
          <p:nvPr/>
        </p:nvSpPr>
        <p:spPr bwMode="auto">
          <a:xfrm>
            <a:off x="2454275" y="2824163"/>
            <a:ext cx="294259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加上应用层首部，成为应用层 </a:t>
            </a:r>
            <a:r>
              <a:rPr kumimoji="1" lang="en-US" altLang="zh-CN" sz="1400" b="1">
                <a:latin typeface="微软雅黑" panose="020B0503020204020204" charset="-122"/>
                <a:ea typeface="微软雅黑" panose="020B0503020204020204" charset="-122"/>
              </a:rPr>
              <a:t>PDU</a:t>
            </a:r>
            <a:endParaRPr kumimoji="1" lang="en-US" altLang="zh-CN" sz="1400" b="1">
              <a:latin typeface="微软雅黑" panose="020B0503020204020204" charset="-122"/>
              <a:ea typeface="微软雅黑" panose="020B0503020204020204" charset="-122"/>
            </a:endParaRPr>
          </a:p>
        </p:txBody>
      </p:sp>
      <p:sp>
        <p:nvSpPr>
          <p:cNvPr id="34" name="矩形 33"/>
          <p:cNvSpPr>
            <a:spLocks noChangeArrowheads="1"/>
          </p:cNvSpPr>
          <p:nvPr/>
        </p:nvSpPr>
        <p:spPr bwMode="auto">
          <a:xfrm>
            <a:off x="2552700" y="3182938"/>
            <a:ext cx="4181475" cy="800735"/>
          </a:xfrm>
          <a:prstGeom prst="rect">
            <a:avLst/>
          </a:prstGeom>
          <a:solidFill>
            <a:srgbClr val="CCFFFF"/>
          </a:solidFill>
          <a:ln w="9525">
            <a:solidFill>
              <a:srgbClr val="000099"/>
            </a:solidFill>
            <a:miter lim="800000"/>
          </a:ln>
        </p:spPr>
        <p:txBody>
          <a:bodyPr>
            <a:spAutoFit/>
          </a:bodyPr>
          <a:lstStyle/>
          <a:p>
            <a:pPr>
              <a:lnSpc>
                <a:spcPct val="110000"/>
              </a:lnSpc>
            </a:pPr>
            <a:r>
              <a:rPr kumimoji="1" lang="en-US" altLang="zh-CN" sz="1400" b="1">
                <a:latin typeface="微软雅黑" panose="020B0503020204020204" charset="-122"/>
                <a:ea typeface="微软雅黑" panose="020B0503020204020204" charset="-122"/>
              </a:rPr>
              <a:t>PDU (Protocol Data Unit)</a:t>
            </a:r>
            <a:r>
              <a:rPr kumimoji="1" lang="zh-CN" altLang="en-US" sz="1400" b="1">
                <a:latin typeface="微软雅黑" panose="020B0503020204020204" charset="-122"/>
                <a:ea typeface="微软雅黑" panose="020B0503020204020204" charset="-122"/>
              </a:rPr>
              <a:t>：协议数据单元。</a:t>
            </a:r>
            <a:endParaRPr kumimoji="1" lang="en-US" altLang="zh-CN" sz="1400" b="1">
              <a:latin typeface="微软雅黑" panose="020B0503020204020204" charset="-122"/>
              <a:ea typeface="微软雅黑" panose="020B0503020204020204" charset="-122"/>
            </a:endParaRPr>
          </a:p>
          <a:p>
            <a:pPr>
              <a:lnSpc>
                <a:spcPct val="110000"/>
              </a:lnSpc>
            </a:pPr>
            <a:r>
              <a:rPr kumimoji="1" lang="en-US" altLang="zh-CN" sz="1400" b="1">
                <a:latin typeface="微软雅黑" panose="020B0503020204020204" charset="-122"/>
                <a:ea typeface="微软雅黑" panose="020B0503020204020204" charset="-122"/>
              </a:rPr>
              <a:t>OSI </a:t>
            </a:r>
            <a:r>
              <a:rPr kumimoji="1" lang="zh-CN" altLang="zh-CN" sz="1400" b="1">
                <a:latin typeface="微软雅黑" panose="020B0503020204020204" charset="-122"/>
                <a:ea typeface="微软雅黑" panose="020B0503020204020204" charset="-122"/>
              </a:rPr>
              <a:t>参考模型把对等层次之间传送的数据单位称为该层的协议数据单元</a:t>
            </a:r>
            <a:r>
              <a:rPr kumimoji="1" lang="en-US" altLang="zh-CN" sz="1400" b="1">
                <a:latin typeface="微软雅黑" panose="020B0503020204020204" charset="-122"/>
                <a:ea typeface="微软雅黑" panose="020B0503020204020204" charset="-122"/>
              </a:rPr>
              <a:t> PDU</a:t>
            </a:r>
            <a:r>
              <a:rPr kumimoji="1" lang="zh-CN" altLang="en-US" sz="1400" b="1">
                <a:latin typeface="微软雅黑" panose="020B0503020204020204" charset="-122"/>
                <a:ea typeface="微软雅黑" panose="020B0503020204020204" charset="-122"/>
              </a:rPr>
              <a:t>。</a:t>
            </a:r>
            <a:endParaRPr kumimoji="1" lang="en-US" altLang="zh-CN" sz="1400" b="1">
              <a:latin typeface="微软雅黑" panose="020B0503020204020204" charset="-122"/>
              <a:ea typeface="微软雅黑" panose="020B0503020204020204" charset="-122"/>
            </a:endParaRPr>
          </a:p>
        </p:txBody>
      </p:sp>
      <p:sp>
        <p:nvSpPr>
          <p:cNvPr id="35" name="AutoShape 29"/>
          <p:cNvSpPr>
            <a:spLocks noChangeArrowheads="1"/>
          </p:cNvSpPr>
          <p:nvPr/>
        </p:nvSpPr>
        <p:spPr bwMode="auto">
          <a:xfrm flipV="1">
            <a:off x="1765300" y="289877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50"/>
                                        <p:tgtEl>
                                          <p:spTgt spid="3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25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250"/>
                                        <p:tgtEl>
                                          <p:spTgt spid="3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9" name="圆角矩形 38"/>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9272"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73"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39274"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39275"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39276"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39277"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39278"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2"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83"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39284"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39285"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39286"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39287"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39288"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9"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0"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1"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2"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39293"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4"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5"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9296"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39297"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6" name="AutoShape 29"/>
          <p:cNvSpPr>
            <a:spLocks noChangeArrowheads="1"/>
          </p:cNvSpPr>
          <p:nvPr/>
        </p:nvSpPr>
        <p:spPr bwMode="auto">
          <a:xfrm flipV="1">
            <a:off x="1765300" y="316388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39299" name="Text Box 31"/>
          <p:cNvSpPr txBox="1">
            <a:spLocks noChangeArrowheads="1"/>
          </p:cNvSpPr>
          <p:nvPr/>
        </p:nvSpPr>
        <p:spPr bwMode="auto">
          <a:xfrm>
            <a:off x="2428875" y="2978150"/>
            <a:ext cx="246189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应用层 </a:t>
            </a:r>
            <a:r>
              <a:rPr kumimoji="1" lang="en-US" altLang="zh-CN" sz="1400" b="1">
                <a:latin typeface="微软雅黑" panose="020B0503020204020204" charset="-122"/>
                <a:ea typeface="微软雅黑" panose="020B0503020204020204" charset="-122"/>
              </a:rPr>
              <a:t>PDU </a:t>
            </a:r>
            <a:r>
              <a:rPr kumimoji="1" lang="zh-CN" altLang="en-US" sz="1400" b="1">
                <a:latin typeface="微软雅黑" panose="020B0503020204020204" charset="-122"/>
                <a:ea typeface="微软雅黑" panose="020B0503020204020204" charset="-122"/>
              </a:rPr>
              <a:t>再传送到运输层</a:t>
            </a:r>
            <a:endParaRPr kumimoji="1" lang="zh-CN" altLang="en-US" sz="1400" b="1">
              <a:latin typeface="微软雅黑" panose="020B0503020204020204" charset="-122"/>
              <a:ea typeface="微软雅黑" panose="020B0503020204020204" charset="-122"/>
            </a:endParaRPr>
          </a:p>
        </p:txBody>
      </p:sp>
      <p:sp>
        <p:nvSpPr>
          <p:cNvPr id="38" name="Text Box 32"/>
          <p:cNvSpPr txBox="1">
            <a:spLocks noChangeArrowheads="1"/>
          </p:cNvSpPr>
          <p:nvPr/>
        </p:nvSpPr>
        <p:spPr bwMode="auto">
          <a:xfrm>
            <a:off x="2428875" y="3362325"/>
            <a:ext cx="28498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加上运输层首部，成为运输层报文</a:t>
            </a:r>
            <a:endParaRPr kumimoji="1"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750"/>
                                        <p:tgtEl>
                                          <p:spTgt spid="3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rrowheads="1"/>
          </p:cNvSpPr>
          <p:nvPr/>
        </p:nvSpPr>
        <p:spPr bwMode="auto">
          <a:xfrm>
            <a:off x="1385888" y="1975295"/>
            <a:ext cx="6299200" cy="3198812"/>
          </a:xfrm>
          <a:prstGeom prst="ellipse">
            <a:avLst/>
          </a:prstGeom>
          <a:solidFill>
            <a:srgbClr val="C5E5FB"/>
          </a:solidFill>
          <a:ln>
            <a:noFill/>
          </a:ln>
          <a:effectLst/>
          <a:scene3d>
            <a:camera prst="orthographicFront">
              <a:rot lat="0" lon="0" rev="0"/>
            </a:camera>
            <a:lightRig rig="contrasting" dir="t">
              <a:rot lat="0" lon="0" rev="7800000"/>
            </a:lightRig>
          </a:scene3d>
          <a:sp3d>
            <a:bevelT w="139700" h="139700"/>
          </a:sp3d>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fontAlgn="auto" hangingPunct="0">
              <a:spcBef>
                <a:spcPts val="0"/>
              </a:spcBef>
              <a:spcAft>
                <a:spcPts val="0"/>
              </a:spcAft>
              <a:defRPr/>
            </a:pPr>
            <a:endParaRPr lang="zh-CN" altLang="en-US" sz="1400">
              <a:solidFill>
                <a:srgbClr val="368AD6"/>
              </a:solidFill>
              <a:latin typeface="+mn-lt"/>
              <a:ea typeface="+mn-ea"/>
            </a:endParaRPr>
          </a:p>
        </p:txBody>
      </p:sp>
      <p:sp>
        <p:nvSpPr>
          <p:cNvPr id="47112" name="Oval 5"/>
          <p:cNvSpPr>
            <a:spLocks noChangeArrowheads="1"/>
          </p:cNvSpPr>
          <p:nvPr/>
        </p:nvSpPr>
        <p:spPr bwMode="auto">
          <a:xfrm>
            <a:off x="2401595" y="2740623"/>
            <a:ext cx="4419558" cy="1703179"/>
          </a:xfrm>
          <a:prstGeom prst="ellipse">
            <a:avLst/>
          </a:prstGeom>
          <a:solidFill>
            <a:schemeClr val="bg1"/>
          </a:solidFill>
          <a:ln>
            <a:noFill/>
          </a:ln>
          <a:extLst>
            <a:ext uri="{91240B29-F687-4F45-9708-019B960494DF}">
              <a14:hiddenLine xmlns:a14="http://schemas.microsoft.com/office/drawing/2010/main" w="9525">
                <a:solidFill>
                  <a:schemeClr val="tx1"/>
                </a:solidFill>
                <a:prstDash val="dash"/>
                <a:round/>
              </a14:hiddenLine>
            </a:ext>
          </a:extLst>
        </p:spPr>
        <p:txBody>
          <a:bodyPr wrap="none" anchor="ctr"/>
          <a:lstStyle/>
          <a:p>
            <a:pPr algn="ctr" eaLnBrk="0" hangingPunct="0"/>
            <a:endParaRPr lang="zh-CN" altLang="en-US" sz="1400">
              <a:solidFill>
                <a:srgbClr val="368AD6"/>
              </a:solidFill>
            </a:endParaRPr>
          </a:p>
        </p:txBody>
      </p:sp>
      <p:sp>
        <p:nvSpPr>
          <p:cNvPr id="47119" name="Text Box 78"/>
          <p:cNvSpPr txBox="1">
            <a:spLocks noChangeArrowheads="1"/>
          </p:cNvSpPr>
          <p:nvPr/>
        </p:nvSpPr>
        <p:spPr bwMode="auto">
          <a:xfrm>
            <a:off x="3720755" y="3408664"/>
            <a:ext cx="1808480" cy="337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CC00CC"/>
                </a:solidFill>
                <a:latin typeface="Times New Roman" panose="02020603050405020304" pitchFamily="18" charset="0"/>
                <a:ea typeface="微软雅黑" panose="020B0503020204020204" charset="-122"/>
              </a:rPr>
              <a:t>互联网的核心部分</a:t>
            </a:r>
            <a:endParaRPr kumimoji="1" lang="zh-CN" altLang="en-US" sz="1600" b="1">
              <a:solidFill>
                <a:srgbClr val="CC00CC"/>
              </a:solidFill>
              <a:latin typeface="Times New Roman" panose="02020603050405020304" pitchFamily="18" charset="0"/>
              <a:ea typeface="微软雅黑" panose="020B0503020204020204" charset="-122"/>
            </a:endParaRPr>
          </a:p>
        </p:txBody>
      </p:sp>
      <p:sp>
        <p:nvSpPr>
          <p:cNvPr id="47120" name="Text Box 79"/>
          <p:cNvSpPr txBox="1">
            <a:spLocks noChangeArrowheads="1"/>
          </p:cNvSpPr>
          <p:nvPr/>
        </p:nvSpPr>
        <p:spPr bwMode="auto">
          <a:xfrm>
            <a:off x="3702595" y="2229540"/>
            <a:ext cx="1808480" cy="337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charset="-122"/>
              </a:rPr>
              <a:t>互联网的边缘部分</a:t>
            </a:r>
            <a:endParaRPr kumimoji="1" lang="zh-CN" altLang="en-US" sz="1600" b="1" dirty="0">
              <a:solidFill>
                <a:srgbClr val="0000FF"/>
              </a:solidFill>
              <a:latin typeface="Times New Roman" panose="02020603050405020304" pitchFamily="18" charset="0"/>
              <a:ea typeface="微软雅黑" panose="020B0503020204020204" charset="-122"/>
            </a:endParaRPr>
          </a:p>
        </p:txBody>
      </p:sp>
      <p:pic>
        <p:nvPicPr>
          <p:cNvPr id="47122" name="Picture 115"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424" y="2347007"/>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2067473" y="2450060"/>
            <a:ext cx="487680" cy="652481"/>
            <a:chOff x="2354920" y="1506329"/>
            <a:chExt cx="487680" cy="652481"/>
          </a:xfrm>
        </p:grpSpPr>
        <p:sp>
          <p:nvSpPr>
            <p:cNvPr id="47121" name="Text Box 1523"/>
            <p:cNvSpPr txBox="1">
              <a:spLocks noChangeArrowheads="1"/>
            </p:cNvSpPr>
            <p:nvPr/>
          </p:nvSpPr>
          <p:spPr bwMode="auto">
            <a:xfrm>
              <a:off x="2354920" y="1506329"/>
              <a:ext cx="487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dirty="0">
                  <a:solidFill>
                    <a:srgbClr val="0000FF"/>
                  </a:solidFill>
                  <a:latin typeface="Times New Roman" panose="02020603050405020304" pitchFamily="18" charset="0"/>
                  <a:ea typeface="微软雅黑" panose="020B0503020204020204" charset="-122"/>
                </a:rPr>
                <a:t>主机</a:t>
              </a:r>
              <a:endParaRPr kumimoji="1" lang="zh-CN" altLang="en-US" sz="1200" b="1" dirty="0">
                <a:solidFill>
                  <a:srgbClr val="0000FF"/>
                </a:solidFill>
                <a:latin typeface="Times New Roman" panose="02020603050405020304" pitchFamily="18" charset="0"/>
                <a:ea typeface="微软雅黑" panose="020B0503020204020204" charset="-122"/>
              </a:endParaRPr>
            </a:p>
          </p:txBody>
        </p:sp>
        <p:pic>
          <p:nvPicPr>
            <p:cNvPr id="47123" name="Picture 116"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5099" y="1747608"/>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7125" name="Picture 118"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2617" y="4534902"/>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6" name="Picture 119"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16239" y="4123700"/>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20"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1153" y="2984490"/>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8" name="Picture 121" descr="jisuanj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8570" y="2329421"/>
            <a:ext cx="411212" cy="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AutoShape 5"/>
          <p:cNvSpPr>
            <a:spLocks noChangeArrowheads="1"/>
          </p:cNvSpPr>
          <p:nvPr/>
        </p:nvSpPr>
        <p:spPr bwMode="auto">
          <a:xfrm>
            <a:off x="497959" y="1538859"/>
            <a:ext cx="8133858"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85" name="Rectangle 6"/>
          <p:cNvSpPr>
            <a:spLocks noChangeArrowheads="1"/>
          </p:cNvSpPr>
          <p:nvPr/>
        </p:nvSpPr>
        <p:spPr bwMode="auto">
          <a:xfrm>
            <a:off x="2939098" y="1506665"/>
            <a:ext cx="3265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1.1  </a:t>
            </a:r>
            <a:r>
              <a:rPr lang="zh-CN" altLang="en-US" sz="2400" b="1" dirty="0">
                <a:solidFill>
                  <a:schemeClr val="bg1"/>
                </a:solidFill>
                <a:latin typeface="微软雅黑" panose="020B0503020204020204" charset="-122"/>
                <a:ea typeface="微软雅黑" panose="020B0503020204020204" charset="-122"/>
              </a:rPr>
              <a:t>互联网的边缘部分</a:t>
            </a:r>
            <a:endParaRPr lang="zh-CN" altLang="en-US" sz="2400" b="1" dirty="0">
              <a:solidFill>
                <a:schemeClr val="bg1"/>
              </a:solidFill>
              <a:latin typeface="微软雅黑" panose="020B0503020204020204" charset="-122"/>
              <a:ea typeface="微软雅黑" panose="020B0503020204020204" charset="-122"/>
            </a:endParaRPr>
          </a:p>
        </p:txBody>
      </p:sp>
      <p:sp>
        <p:nvSpPr>
          <p:cNvPr id="86" name="Text Box 79"/>
          <p:cNvSpPr txBox="1">
            <a:spLocks noChangeArrowheads="1"/>
          </p:cNvSpPr>
          <p:nvPr/>
        </p:nvSpPr>
        <p:spPr bwMode="auto">
          <a:xfrm>
            <a:off x="338721" y="3870262"/>
            <a:ext cx="792480" cy="33718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dirty="0">
                <a:solidFill>
                  <a:srgbClr val="0000FF"/>
                </a:solidFill>
                <a:latin typeface="Times New Roman" panose="02020603050405020304" pitchFamily="18" charset="0"/>
                <a:ea typeface="微软雅黑" panose="020B0503020204020204" charset="-122"/>
              </a:rPr>
              <a:t>端系统</a:t>
            </a:r>
            <a:endParaRPr kumimoji="1" lang="zh-CN" altLang="en-US" sz="1600" b="1" dirty="0">
              <a:solidFill>
                <a:srgbClr val="0000FF"/>
              </a:solidFill>
              <a:latin typeface="Times New Roman" panose="02020603050405020304" pitchFamily="18" charset="0"/>
              <a:ea typeface="微软雅黑" panose="020B050302020402020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5921" y="4523743"/>
            <a:ext cx="1427543" cy="545087"/>
          </a:xfrm>
          <a:prstGeom prst="rect">
            <a:avLst/>
          </a:prstGeom>
        </p:spPr>
      </p:pic>
      <p:grpSp>
        <p:nvGrpSpPr>
          <p:cNvPr id="7" name="组合 6"/>
          <p:cNvGrpSpPr/>
          <p:nvPr/>
        </p:nvGrpSpPr>
        <p:grpSpPr>
          <a:xfrm>
            <a:off x="1833698" y="3096112"/>
            <a:ext cx="487680" cy="667143"/>
            <a:chOff x="1694308" y="2079991"/>
            <a:chExt cx="487680" cy="667143"/>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3758" y="2345811"/>
              <a:ext cx="254205" cy="401323"/>
            </a:xfrm>
            <a:prstGeom prst="rect">
              <a:avLst/>
            </a:prstGeom>
          </p:spPr>
        </p:pic>
        <p:sp>
          <p:nvSpPr>
            <p:cNvPr id="90" name="Text Box 1523"/>
            <p:cNvSpPr txBox="1">
              <a:spLocks noChangeArrowheads="1"/>
            </p:cNvSpPr>
            <p:nvPr/>
          </p:nvSpPr>
          <p:spPr bwMode="auto">
            <a:xfrm>
              <a:off x="1694308" y="2079991"/>
              <a:ext cx="4876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dirty="0" smtClean="0">
                  <a:solidFill>
                    <a:srgbClr val="0000FF"/>
                  </a:solidFill>
                  <a:latin typeface="Times New Roman" panose="02020603050405020304" pitchFamily="18" charset="0"/>
                  <a:ea typeface="微软雅黑" panose="020B0503020204020204" charset="-122"/>
                </a:rPr>
                <a:t>手机</a:t>
              </a:r>
              <a:endParaRPr kumimoji="1" lang="zh-CN" altLang="en-US" sz="1200" b="1" dirty="0">
                <a:solidFill>
                  <a:srgbClr val="0000FF"/>
                </a:solidFill>
                <a:latin typeface="Times New Roman" panose="02020603050405020304" pitchFamily="18" charset="0"/>
                <a:ea typeface="微软雅黑" panose="020B0503020204020204" charset="-122"/>
              </a:endParaRPr>
            </a:p>
          </p:txBody>
        </p:sp>
      </p:grpSp>
      <p:grpSp>
        <p:nvGrpSpPr>
          <p:cNvPr id="6" name="组合 5"/>
          <p:cNvGrpSpPr/>
          <p:nvPr/>
        </p:nvGrpSpPr>
        <p:grpSpPr>
          <a:xfrm>
            <a:off x="1854691" y="3789264"/>
            <a:ext cx="792480" cy="672111"/>
            <a:chOff x="1962537" y="2963511"/>
            <a:chExt cx="792480" cy="672111"/>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2536" y="3167808"/>
              <a:ext cx="350861" cy="467814"/>
            </a:xfrm>
            <a:prstGeom prst="rect">
              <a:avLst/>
            </a:prstGeom>
          </p:spPr>
        </p:pic>
        <p:sp>
          <p:nvSpPr>
            <p:cNvPr id="91" name="Text Box 1523"/>
            <p:cNvSpPr txBox="1">
              <a:spLocks noChangeArrowheads="1"/>
            </p:cNvSpPr>
            <p:nvPr/>
          </p:nvSpPr>
          <p:spPr bwMode="auto">
            <a:xfrm>
              <a:off x="1962537" y="2963511"/>
              <a:ext cx="7924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en-US" altLang="zh-CN" sz="1200" b="1" dirty="0" smtClean="0">
                  <a:solidFill>
                    <a:srgbClr val="0000FF"/>
                  </a:solidFill>
                  <a:latin typeface="Times New Roman" panose="02020603050405020304" pitchFamily="18" charset="0"/>
                  <a:ea typeface="微软雅黑" panose="020B0503020204020204" charset="-122"/>
                </a:rPr>
                <a:t>IP</a:t>
              </a:r>
              <a:r>
                <a:rPr kumimoji="1" lang="zh-CN" altLang="en-US" sz="1200" b="1" dirty="0" smtClean="0">
                  <a:solidFill>
                    <a:srgbClr val="0000FF"/>
                  </a:solidFill>
                  <a:latin typeface="Times New Roman" panose="02020603050405020304" pitchFamily="18" charset="0"/>
                  <a:ea typeface="微软雅黑" panose="020B0503020204020204" charset="-122"/>
                </a:rPr>
                <a:t>摄像头</a:t>
              </a:r>
              <a:endParaRPr kumimoji="1" lang="zh-CN" altLang="en-US" sz="1200" b="1" dirty="0">
                <a:solidFill>
                  <a:srgbClr val="0000FF"/>
                </a:solidFill>
                <a:latin typeface="Times New Roman" panose="02020603050405020304" pitchFamily="18" charset="0"/>
                <a:ea typeface="微软雅黑" panose="020B0503020204020204" charset="-122"/>
              </a:endParaRPr>
            </a:p>
          </p:txBody>
        </p:sp>
      </p:grpSp>
      <p:sp>
        <p:nvSpPr>
          <p:cNvPr id="94" name="Text Box 1523"/>
          <p:cNvSpPr txBox="1">
            <a:spLocks noChangeArrowheads="1"/>
          </p:cNvSpPr>
          <p:nvPr/>
        </p:nvSpPr>
        <p:spPr bwMode="auto">
          <a:xfrm>
            <a:off x="2695458" y="4346681"/>
            <a:ext cx="14020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200" b="1" dirty="0" smtClean="0">
                <a:solidFill>
                  <a:srgbClr val="0000FF"/>
                </a:solidFill>
                <a:latin typeface="Times New Roman" panose="02020603050405020304" pitchFamily="18" charset="0"/>
                <a:ea typeface="微软雅黑" panose="020B0503020204020204" charset="-122"/>
              </a:rPr>
              <a:t>大型或超级计算机</a:t>
            </a:r>
            <a:endParaRPr kumimoji="1" lang="zh-CN" altLang="en-US" sz="1200" b="1" dirty="0">
              <a:solidFill>
                <a:srgbClr val="0000FF"/>
              </a:solidFill>
              <a:latin typeface="Times New Roman" panose="02020603050405020304" pitchFamily="18" charset="0"/>
              <a:ea typeface="微软雅黑" panose="020B0503020204020204" charset="-122"/>
            </a:endParaRPr>
          </a:p>
        </p:txBody>
      </p:sp>
      <p:cxnSp>
        <p:nvCxnSpPr>
          <p:cNvPr id="9" name="直接箭头连接符 8"/>
          <p:cNvCxnSpPr>
            <a:stCxn id="86" idx="3"/>
          </p:cNvCxnSpPr>
          <p:nvPr/>
        </p:nvCxnSpPr>
        <p:spPr>
          <a:xfrm flipV="1">
            <a:off x="1130626" y="3760675"/>
            <a:ext cx="906517" cy="1136114"/>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6" idx="3"/>
          </p:cNvCxnSpPr>
          <p:nvPr/>
        </p:nvCxnSpPr>
        <p:spPr>
          <a:xfrm flipV="1">
            <a:off x="1130626" y="4522551"/>
            <a:ext cx="714186" cy="374238"/>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1115616" y="4021033"/>
            <a:ext cx="770263" cy="102667"/>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1122101" y="4021033"/>
            <a:ext cx="2011929" cy="838643"/>
          </a:xfrm>
          <a:prstGeom prst="straightConnector1">
            <a:avLst/>
          </a:prstGeom>
          <a:ln w="190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8"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9" name="圆角矩形 38"/>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0296"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297"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0298"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0299"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0300"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0301"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0302"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3"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4"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6"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307"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0308"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0309"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0310"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0311"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0312"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3"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4"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5"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0317"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8"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9"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0320"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0321"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5" name="AutoShape 29"/>
          <p:cNvSpPr>
            <a:spLocks noChangeArrowheads="1"/>
          </p:cNvSpPr>
          <p:nvPr/>
        </p:nvSpPr>
        <p:spPr bwMode="auto">
          <a:xfrm flipV="1">
            <a:off x="1765300" y="355758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0323" name="Text Box 31"/>
          <p:cNvSpPr txBox="1">
            <a:spLocks noChangeArrowheads="1"/>
          </p:cNvSpPr>
          <p:nvPr/>
        </p:nvSpPr>
        <p:spPr bwMode="auto">
          <a:xfrm>
            <a:off x="2428875" y="3373438"/>
            <a:ext cx="2316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运输层报文再传送到网络层</a:t>
            </a:r>
            <a:endParaRPr kumimoji="1" lang="zh-CN" altLang="en-US" sz="1400" b="1">
              <a:latin typeface="微软雅黑" panose="020B0503020204020204" charset="-122"/>
              <a:ea typeface="微软雅黑" panose="020B0503020204020204" charset="-122"/>
            </a:endParaRPr>
          </a:p>
        </p:txBody>
      </p:sp>
      <p:sp>
        <p:nvSpPr>
          <p:cNvPr id="37" name="Text Box 32"/>
          <p:cNvSpPr txBox="1">
            <a:spLocks noChangeArrowheads="1"/>
          </p:cNvSpPr>
          <p:nvPr/>
        </p:nvSpPr>
        <p:spPr bwMode="auto">
          <a:xfrm>
            <a:off x="2428875" y="3756025"/>
            <a:ext cx="366522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加上网络层首部，成为 </a:t>
            </a:r>
            <a:r>
              <a:rPr kumimoji="1" lang="en-US" altLang="zh-CN" sz="1400" b="1">
                <a:latin typeface="微软雅黑" panose="020B0503020204020204" charset="-122"/>
                <a:ea typeface="微软雅黑" panose="020B0503020204020204" charset="-122"/>
              </a:rPr>
              <a:t>IP </a:t>
            </a:r>
            <a:r>
              <a:rPr kumimoji="1" lang="zh-CN" altLang="en-US" sz="1400" b="1">
                <a:latin typeface="微软雅黑" panose="020B0503020204020204" charset="-122"/>
                <a:ea typeface="微软雅黑" panose="020B0503020204020204" charset="-122"/>
              </a:rPr>
              <a:t>数据报（或分组）</a:t>
            </a:r>
            <a:endParaRPr kumimoji="1"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8"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9" name="圆角矩形 38"/>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1320"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21"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1322"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1323"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1324"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1325"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1326"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8"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9"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31"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1332"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1333"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1334"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1335"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1336"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8"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0"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1341"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2"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3"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1344"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1345"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5" name="AutoShape 29"/>
          <p:cNvSpPr>
            <a:spLocks noChangeArrowheads="1"/>
          </p:cNvSpPr>
          <p:nvPr/>
        </p:nvSpPr>
        <p:spPr bwMode="auto">
          <a:xfrm flipV="1">
            <a:off x="1765300" y="3941763"/>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1347" name="Text Box 31"/>
          <p:cNvSpPr txBox="1">
            <a:spLocks noChangeArrowheads="1"/>
          </p:cNvSpPr>
          <p:nvPr/>
        </p:nvSpPr>
        <p:spPr bwMode="auto">
          <a:xfrm>
            <a:off x="2428875" y="3756025"/>
            <a:ext cx="2545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en-US" altLang="zh-CN" sz="1400" b="1">
                <a:latin typeface="微软雅黑" panose="020B0503020204020204" charset="-122"/>
                <a:ea typeface="微软雅黑" panose="020B0503020204020204" charset="-122"/>
              </a:rPr>
              <a:t>IP </a:t>
            </a:r>
            <a:r>
              <a:rPr kumimoji="1" lang="zh-CN" altLang="en-US" sz="1400" b="1">
                <a:latin typeface="微软雅黑" panose="020B0503020204020204" charset="-122"/>
                <a:ea typeface="微软雅黑" panose="020B0503020204020204" charset="-122"/>
              </a:rPr>
              <a:t>数据报再传送到数据链路层</a:t>
            </a:r>
            <a:endParaRPr kumimoji="1" lang="zh-CN" altLang="en-US" sz="1400" b="1">
              <a:latin typeface="微软雅黑" panose="020B0503020204020204" charset="-122"/>
              <a:ea typeface="微软雅黑" panose="020B0503020204020204" charset="-122"/>
            </a:endParaRPr>
          </a:p>
        </p:txBody>
      </p:sp>
      <p:sp>
        <p:nvSpPr>
          <p:cNvPr id="37" name="Text Box 32"/>
          <p:cNvSpPr txBox="1">
            <a:spLocks noChangeArrowheads="1"/>
          </p:cNvSpPr>
          <p:nvPr/>
        </p:nvSpPr>
        <p:spPr bwMode="auto">
          <a:xfrm>
            <a:off x="2428875" y="4140200"/>
            <a:ext cx="3561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加上链路层首部和尾部，成为数据链路层帧</a:t>
            </a:r>
            <a:endParaRPr kumimoji="1"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8"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9" name="圆角矩形 38"/>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2344"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45"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2346"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2347"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2348"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2349"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2350"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1"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2"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3"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55"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2356"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2357"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2358"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2359"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2360"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1"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2"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3"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4"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2365"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6"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7"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2368"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2369"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5" name="AutoShape 29"/>
          <p:cNvSpPr>
            <a:spLocks noChangeArrowheads="1"/>
          </p:cNvSpPr>
          <p:nvPr/>
        </p:nvSpPr>
        <p:spPr bwMode="auto">
          <a:xfrm flipV="1">
            <a:off x="1765300" y="428942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2371" name="Text Box 31"/>
          <p:cNvSpPr txBox="1">
            <a:spLocks noChangeArrowheads="1"/>
          </p:cNvSpPr>
          <p:nvPr/>
        </p:nvSpPr>
        <p:spPr bwMode="auto">
          <a:xfrm>
            <a:off x="2428875" y="4103688"/>
            <a:ext cx="2494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数据链路层帧再传送到物理层</a:t>
            </a:r>
            <a:endParaRPr kumimoji="1" lang="zh-CN" altLang="en-US" sz="1400" b="1">
              <a:latin typeface="微软雅黑" panose="020B0503020204020204" charset="-122"/>
              <a:ea typeface="微软雅黑" panose="020B0503020204020204" charset="-122"/>
            </a:endParaRPr>
          </a:p>
        </p:txBody>
      </p:sp>
      <p:sp>
        <p:nvSpPr>
          <p:cNvPr id="37" name="Text Box 32"/>
          <p:cNvSpPr txBox="1">
            <a:spLocks noChangeArrowheads="1"/>
          </p:cNvSpPr>
          <p:nvPr/>
        </p:nvSpPr>
        <p:spPr bwMode="auto">
          <a:xfrm>
            <a:off x="2428875" y="4470400"/>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最下面的物理层把比特流传送到物理媒体</a:t>
            </a:r>
            <a:endParaRPr kumimoji="1" lang="zh-CN" altLang="en-US" sz="1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8"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9" name="圆角矩形 48"/>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3368"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69"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3370"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3371"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3372"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3373"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3374"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5"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6"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7"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8"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79"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3380"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3381"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3382"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3383"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3384"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5"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6"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7"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8"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3389"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0"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1"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3392"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3393"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43394" name="Text Box 40"/>
          <p:cNvSpPr txBox="1">
            <a:spLocks noChangeArrowheads="1"/>
          </p:cNvSpPr>
          <p:nvPr/>
        </p:nvSpPr>
        <p:spPr bwMode="auto">
          <a:xfrm>
            <a:off x="3146267" y="4040188"/>
            <a:ext cx="3205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电信号（或光信号）在物理媒体中传播</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从发送端物理层传送到接收端物理层</a:t>
            </a:r>
            <a:endParaRPr kumimoji="1" lang="zh-CN" altLang="en-US" sz="1400" b="1">
              <a:latin typeface="微软雅黑" panose="020B0503020204020204" charset="-122"/>
              <a:ea typeface="微软雅黑" panose="020B0503020204020204" charset="-122"/>
            </a:endParaRPr>
          </a:p>
        </p:txBody>
      </p:sp>
      <p:sp>
        <p:nvSpPr>
          <p:cNvPr id="36" name="AutoShape 25"/>
          <p:cNvSpPr>
            <a:spLocks noChangeArrowheads="1"/>
          </p:cNvSpPr>
          <p:nvPr/>
        </p:nvSpPr>
        <p:spPr bwMode="auto">
          <a:xfrm flipV="1">
            <a:off x="1790700" y="4746625"/>
            <a:ext cx="312738" cy="304800"/>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
        <p:nvSpPr>
          <p:cNvPr id="143396" name="Text Box 26"/>
          <p:cNvSpPr txBox="1">
            <a:spLocks noChangeArrowheads="1"/>
          </p:cNvSpPr>
          <p:nvPr/>
        </p:nvSpPr>
        <p:spPr bwMode="auto">
          <a:xfrm>
            <a:off x="3937000" y="4808538"/>
            <a:ext cx="14020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物理传输媒体</a:t>
            </a:r>
            <a:endParaRPr kumimoji="1" lang="zh-CN" altLang="en-US" sz="1600" b="1">
              <a:solidFill>
                <a:srgbClr val="0000FF"/>
              </a:solidFill>
              <a:latin typeface="微软雅黑" panose="020B0503020204020204" charset="-122"/>
              <a:ea typeface="微软雅黑" panose="020B0503020204020204" charset="-122"/>
            </a:endParaRPr>
          </a:p>
        </p:txBody>
      </p:sp>
      <p:sp>
        <p:nvSpPr>
          <p:cNvPr id="38" name="AutoShape 27"/>
          <p:cNvSpPr>
            <a:spLocks noChangeArrowheads="1"/>
          </p:cNvSpPr>
          <p:nvPr/>
        </p:nvSpPr>
        <p:spPr bwMode="auto">
          <a:xfrm rot="5400000">
            <a:off x="3590132" y="480774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sp>
        <p:nvSpPr>
          <p:cNvPr id="39" name="AutoShape 28"/>
          <p:cNvSpPr>
            <a:spLocks noChangeArrowheads="1"/>
          </p:cNvSpPr>
          <p:nvPr/>
        </p:nvSpPr>
        <p:spPr bwMode="auto">
          <a:xfrm rot="5400000">
            <a:off x="5553869" y="480774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grpSp>
        <p:nvGrpSpPr>
          <p:cNvPr id="40" name="Group 34"/>
          <p:cNvGrpSpPr/>
          <p:nvPr/>
        </p:nvGrpSpPr>
        <p:grpSpPr bwMode="auto">
          <a:xfrm>
            <a:off x="2407978" y="4912974"/>
            <a:ext cx="841456" cy="101715"/>
            <a:chOff x="1344" y="912"/>
            <a:chExt cx="672" cy="96"/>
          </a:xfrm>
          <a:solidFill>
            <a:srgbClr val="FF0000"/>
          </a:solidFill>
        </p:grpSpPr>
        <p:sp>
          <p:nvSpPr>
            <p:cNvPr id="41"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2"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43" name="Group 37"/>
          <p:cNvGrpSpPr/>
          <p:nvPr/>
        </p:nvGrpSpPr>
        <p:grpSpPr bwMode="auto">
          <a:xfrm>
            <a:off x="6004294" y="4911819"/>
            <a:ext cx="841456" cy="104026"/>
            <a:chOff x="4158" y="3753"/>
            <a:chExt cx="672" cy="90"/>
          </a:xfrm>
          <a:solidFill>
            <a:srgbClr val="FF0000"/>
          </a:solidFill>
        </p:grpSpPr>
        <p:sp>
          <p:nvSpPr>
            <p:cNvPr id="44"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5"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46" name="AutoShape 42"/>
          <p:cNvSpPr>
            <a:spLocks noChangeArrowheads="1"/>
          </p:cNvSpPr>
          <p:nvPr/>
        </p:nvSpPr>
        <p:spPr bwMode="auto">
          <a:xfrm rot="5400000" flipH="1">
            <a:off x="7131050" y="4697413"/>
            <a:ext cx="314325" cy="311150"/>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750"/>
                                        <p:tgtEl>
                                          <p:spTgt spid="38"/>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750"/>
                                        <p:tgtEl>
                                          <p:spTgt spid="39"/>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750"/>
                                        <p:tgtEl>
                                          <p:spTgt spid="43"/>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8" grpId="0" bldLvl="0" animBg="1"/>
      <p:bldP spid="39" grpId="0" bldLvl="0" animBg="1"/>
      <p:bldP spid="4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8" name="圆角矩形 3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4392"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393"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4394"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4395"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4396"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4397"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4398"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9"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0"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1"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403"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4404"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4405"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4406"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4407"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4408"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9"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0"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1"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2"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4413"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4"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5"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4416"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4417"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5" name="Text Box 30"/>
          <p:cNvSpPr txBox="1">
            <a:spLocks noChangeArrowheads="1"/>
          </p:cNvSpPr>
          <p:nvPr/>
        </p:nvSpPr>
        <p:spPr bwMode="auto">
          <a:xfrm>
            <a:off x="3486150" y="4294188"/>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400" b="1">
                <a:latin typeface="微软雅黑" panose="020B0503020204020204" charset="-122"/>
                <a:ea typeface="微软雅黑" panose="020B0503020204020204" charset="-122"/>
              </a:rPr>
              <a:t>物理层接收到比特流，上交给数据链路层</a:t>
            </a:r>
            <a:endParaRPr kumimoji="1" lang="zh-CN" altLang="en-US" sz="1400" b="1">
              <a:latin typeface="微软雅黑" panose="020B0503020204020204" charset="-122"/>
              <a:ea typeface="微软雅黑" panose="020B0503020204020204" charset="-122"/>
            </a:endParaRPr>
          </a:p>
        </p:txBody>
      </p:sp>
      <p:sp>
        <p:nvSpPr>
          <p:cNvPr id="36" name="AutoShape 31"/>
          <p:cNvSpPr>
            <a:spLocks noChangeArrowheads="1"/>
          </p:cNvSpPr>
          <p:nvPr/>
        </p:nvSpPr>
        <p:spPr bwMode="auto">
          <a:xfrm rot="10800000" flipV="1">
            <a:off x="7239000" y="424656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25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8" name="圆角矩形 3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5416"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17"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5418"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5419"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5420"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5421"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5422"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3"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5"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27"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5428"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5429"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5430"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5431"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5432"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3"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4"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5"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6"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5437"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8"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9"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5440"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5441"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4" name="Text Box 30"/>
          <p:cNvSpPr txBox="1">
            <a:spLocks noChangeArrowheads="1"/>
          </p:cNvSpPr>
          <p:nvPr/>
        </p:nvSpPr>
        <p:spPr bwMode="auto">
          <a:xfrm>
            <a:off x="4217035" y="3776663"/>
            <a:ext cx="2672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数据链路层剥去帧首部和帧尾部</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取出数据部分，上交给网络层</a:t>
            </a:r>
            <a:endParaRPr kumimoji="1" lang="zh-CN" altLang="en-US" sz="1400" b="1">
              <a:latin typeface="微软雅黑" panose="020B0503020204020204" charset="-122"/>
              <a:ea typeface="微软雅黑" panose="020B0503020204020204" charset="-122"/>
            </a:endParaRPr>
          </a:p>
        </p:txBody>
      </p:sp>
      <p:sp>
        <p:nvSpPr>
          <p:cNvPr id="35" name="AutoShape 31"/>
          <p:cNvSpPr>
            <a:spLocks noChangeArrowheads="1"/>
          </p:cNvSpPr>
          <p:nvPr/>
        </p:nvSpPr>
        <p:spPr bwMode="auto">
          <a:xfrm rot="10800000" flipV="1">
            <a:off x="7239000" y="385127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8" name="圆角矩形 3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6440"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41"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6442"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6443"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6444"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6445"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6446"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7"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8"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9"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0"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51"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6452"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6453"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6454"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6455"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6456"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0"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6461"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2"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3"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6464"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6465"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4" name="Text Box 30"/>
          <p:cNvSpPr txBox="1">
            <a:spLocks noChangeArrowheads="1"/>
          </p:cNvSpPr>
          <p:nvPr/>
        </p:nvSpPr>
        <p:spPr bwMode="auto">
          <a:xfrm>
            <a:off x="4574223" y="3438525"/>
            <a:ext cx="2316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网络层剥去首部，</a:t>
            </a:r>
            <a:endParaRPr kumimoji="1" lang="en-US" altLang="zh-CN"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取出数据部分上交给运输层</a:t>
            </a:r>
            <a:endParaRPr kumimoji="1" lang="zh-CN" altLang="en-US" sz="1400" b="1">
              <a:latin typeface="微软雅黑" panose="020B0503020204020204" charset="-122"/>
              <a:ea typeface="微软雅黑" panose="020B0503020204020204" charset="-122"/>
            </a:endParaRPr>
          </a:p>
        </p:txBody>
      </p:sp>
      <p:sp>
        <p:nvSpPr>
          <p:cNvPr id="35" name="AutoShape 31"/>
          <p:cNvSpPr>
            <a:spLocks noChangeArrowheads="1"/>
          </p:cNvSpPr>
          <p:nvPr/>
        </p:nvSpPr>
        <p:spPr bwMode="auto">
          <a:xfrm rot="10800000" flipV="1">
            <a:off x="7239000" y="347662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8" name="圆角矩形 3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7464"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65"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7466"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7467"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7468"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7469"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7470"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1"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2"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3"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4"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75"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7476"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7477"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7478"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7479"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7480"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1"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2"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3"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4"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7485"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6"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7"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7488"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7489"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4" name="Text Box 30"/>
          <p:cNvSpPr txBox="1">
            <a:spLocks noChangeArrowheads="1"/>
          </p:cNvSpPr>
          <p:nvPr/>
        </p:nvSpPr>
        <p:spPr bwMode="auto">
          <a:xfrm>
            <a:off x="4574223" y="3068638"/>
            <a:ext cx="2316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运输层剥去首部，</a:t>
            </a:r>
            <a:endParaRPr kumimoji="1" lang="en-US" altLang="zh-CN"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取出数据部分上交给应用层</a:t>
            </a:r>
            <a:endParaRPr kumimoji="1" lang="zh-CN" altLang="en-US" sz="1400" b="1">
              <a:latin typeface="微软雅黑" panose="020B0503020204020204" charset="-122"/>
              <a:ea typeface="微软雅黑" panose="020B0503020204020204" charset="-122"/>
            </a:endParaRPr>
          </a:p>
        </p:txBody>
      </p:sp>
      <p:sp>
        <p:nvSpPr>
          <p:cNvPr id="35" name="AutoShape 31"/>
          <p:cNvSpPr>
            <a:spLocks noChangeArrowheads="1"/>
          </p:cNvSpPr>
          <p:nvPr/>
        </p:nvSpPr>
        <p:spPr bwMode="auto">
          <a:xfrm rot="10800000" flipV="1">
            <a:off x="7239000" y="309721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8" name="圆角矩形 3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8488"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89"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8490"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8491"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8492"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8493"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8494"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5"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7"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8"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99"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8500"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8501"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8502"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8503"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8504"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5"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6"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7"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8"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8509"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0"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1"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8512"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8513"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34" name="Text Box 30"/>
          <p:cNvSpPr txBox="1">
            <a:spLocks noChangeArrowheads="1"/>
          </p:cNvSpPr>
          <p:nvPr/>
        </p:nvSpPr>
        <p:spPr bwMode="auto">
          <a:xfrm>
            <a:off x="4038442" y="2741613"/>
            <a:ext cx="28498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应用层剥去首部，</a:t>
            </a:r>
            <a:endParaRPr kumimoji="1" lang="en-US" altLang="zh-CN"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取出应用程序数据上交给应用进程</a:t>
            </a:r>
            <a:endParaRPr kumimoji="1" lang="zh-CN" altLang="en-US" sz="1400" b="1">
              <a:latin typeface="微软雅黑" panose="020B0503020204020204" charset="-122"/>
              <a:ea typeface="微软雅黑" panose="020B0503020204020204" charset="-122"/>
            </a:endParaRPr>
          </a:p>
        </p:txBody>
      </p:sp>
      <p:sp>
        <p:nvSpPr>
          <p:cNvPr id="35" name="AutoShape 31"/>
          <p:cNvSpPr>
            <a:spLocks noChangeArrowheads="1"/>
          </p:cNvSpPr>
          <p:nvPr/>
        </p:nvSpPr>
        <p:spPr bwMode="auto">
          <a:xfrm rot="10800000" flipV="1">
            <a:off x="7239000" y="2808288"/>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35"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6" name="圆角矩形 35"/>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9512"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13"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9514"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9515"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9516"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9517"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9518"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9"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0"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1"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2"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23"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49524"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49525"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49526"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49527"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49528"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9"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0"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1"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2"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49533"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4"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5"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9536"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49537"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49538" name="AutoShape 30"/>
          <p:cNvSpPr>
            <a:spLocks noChangeArrowheads="1"/>
          </p:cNvSpPr>
          <p:nvPr/>
        </p:nvSpPr>
        <p:spPr bwMode="auto">
          <a:xfrm>
            <a:off x="3998913" y="2257425"/>
            <a:ext cx="2439987" cy="758825"/>
          </a:xfrm>
          <a:prstGeom prst="wedgeRoundRectCallout">
            <a:avLst>
              <a:gd name="adj1" fmla="val 79542"/>
              <a:gd name="adj2" fmla="val 14454"/>
              <a:gd name="adj3" fmla="val 16667"/>
            </a:avLst>
          </a:prstGeom>
          <a:solidFill>
            <a:schemeClr val="bg1"/>
          </a:solidFill>
          <a:ln w="9525">
            <a:solidFill>
              <a:schemeClr val="tx1"/>
            </a:solidFill>
            <a:miter lim="800000"/>
          </a:ln>
        </p:spPr>
        <p:txBody>
          <a:bodyPr/>
          <a:lstStyle/>
          <a:p>
            <a:pPr algn="ctr"/>
            <a:endParaRPr lang="zh-CN" altLang="zh-CN" b="1">
              <a:latin typeface="Tahoma" panose="020B0604030504040204" pitchFamily="34" charset="0"/>
            </a:endParaRPr>
          </a:p>
        </p:txBody>
      </p:sp>
      <p:sp>
        <p:nvSpPr>
          <p:cNvPr id="149539" name="Text Box 31"/>
          <p:cNvSpPr txBox="1">
            <a:spLocks noChangeArrowheads="1"/>
          </p:cNvSpPr>
          <p:nvPr/>
        </p:nvSpPr>
        <p:spPr bwMode="auto">
          <a:xfrm>
            <a:off x="4186397" y="2370138"/>
            <a:ext cx="209359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latin typeface="微软雅黑" panose="020B0503020204020204" charset="-122"/>
                <a:ea typeface="微软雅黑" panose="020B0503020204020204" charset="-122"/>
              </a:rPr>
              <a:t>我收到了 </a:t>
            </a:r>
            <a:r>
              <a:rPr kumimoji="1" lang="en-US" altLang="zh-CN" sz="1600" b="1">
                <a:latin typeface="微软雅黑" panose="020B0503020204020204" charset="-122"/>
                <a:ea typeface="微软雅黑" panose="020B0503020204020204" charset="-122"/>
              </a:rPr>
              <a:t>AP</a:t>
            </a:r>
            <a:r>
              <a:rPr kumimoji="1" lang="en-US" altLang="zh-CN" sz="1600" b="1" baseline="-25000">
                <a:latin typeface="微软雅黑" panose="020B0503020204020204" charset="-122"/>
                <a:ea typeface="微软雅黑" panose="020B0503020204020204" charset="-122"/>
              </a:rPr>
              <a:t>1</a:t>
            </a:r>
            <a:r>
              <a:rPr kumimoji="1" lang="en-US" altLang="zh-CN" sz="1600" b="1">
                <a:latin typeface="微软雅黑" panose="020B0503020204020204" charset="-122"/>
                <a:ea typeface="微软雅黑" panose="020B0503020204020204" charset="-122"/>
              </a:rPr>
              <a:t> </a:t>
            </a:r>
            <a:r>
              <a:rPr kumimoji="1" lang="zh-CN" altLang="en-US" sz="1600" b="1">
                <a:latin typeface="微软雅黑" panose="020B0503020204020204" charset="-122"/>
                <a:ea typeface="微软雅黑" panose="020B0503020204020204" charset="-122"/>
              </a:rPr>
              <a:t>发来的</a:t>
            </a:r>
            <a:endParaRPr kumimoji="1" lang="zh-CN" altLang="en-US" sz="1600" b="1">
              <a:latin typeface="微软雅黑" panose="020B0503020204020204" charset="-122"/>
              <a:ea typeface="微软雅黑" panose="020B0503020204020204" charset="-122"/>
            </a:endParaRPr>
          </a:p>
          <a:p>
            <a:pPr algn="ctr" eaLnBrk="0" hangingPunct="0"/>
            <a:r>
              <a:rPr kumimoji="1" lang="zh-CN" altLang="en-US" sz="1600" b="1">
                <a:latin typeface="微软雅黑" panose="020B0503020204020204" charset="-122"/>
                <a:ea typeface="微软雅黑" panose="020B0503020204020204" charset="-122"/>
              </a:rPr>
              <a:t>应用程序数据！</a:t>
            </a:r>
            <a:endParaRPr kumimoji="1" lang="zh-CN" altLang="en-US" sz="16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5"/>
          <p:cNvSpPr>
            <a:spLocks noChangeArrowheads="1"/>
          </p:cNvSpPr>
          <p:nvPr/>
        </p:nvSpPr>
        <p:spPr bwMode="auto">
          <a:xfrm>
            <a:off x="497959" y="1956753"/>
            <a:ext cx="8133857"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9155" name="Rectangle 6"/>
          <p:cNvSpPr>
            <a:spLocks noChangeArrowheads="1"/>
          </p:cNvSpPr>
          <p:nvPr/>
        </p:nvSpPr>
        <p:spPr bwMode="auto">
          <a:xfrm>
            <a:off x="3220085" y="1932940"/>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端系统之间通信的含义</a:t>
            </a:r>
            <a:endParaRPr lang="zh-CN" altLang="en-US" sz="2000" b="1" dirty="0">
              <a:solidFill>
                <a:schemeClr val="bg1"/>
              </a:solidFill>
              <a:ea typeface="微软雅黑" panose="020B0503020204020204" charset="-122"/>
            </a:endParaRPr>
          </a:p>
        </p:txBody>
      </p:sp>
      <p:sp>
        <p:nvSpPr>
          <p:cNvPr id="49156" name="Rectangle 68"/>
          <p:cNvSpPr>
            <a:spLocks noChangeArrowheads="1"/>
          </p:cNvSpPr>
          <p:nvPr/>
        </p:nvSpPr>
        <p:spPr bwMode="auto">
          <a:xfrm>
            <a:off x="557213" y="2498090"/>
            <a:ext cx="3155950"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300"/>
              </a:lnSpc>
            </a:pPr>
            <a:r>
              <a:rPr lang="zh-CN" altLang="en-US" sz="2000" b="1" dirty="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主机 </a:t>
            </a:r>
            <a:r>
              <a:rPr lang="en-US" altLang="zh-CN" sz="2000" b="1" dirty="0" smtClean="0">
                <a:latin typeface="微软雅黑" panose="020B0503020204020204" charset="-122"/>
                <a:ea typeface="微软雅黑" panose="020B0503020204020204" charset="-122"/>
              </a:rPr>
              <a:t>A </a:t>
            </a:r>
            <a:r>
              <a:rPr lang="zh-CN" altLang="en-US" sz="2000" b="1" dirty="0" smtClean="0">
                <a:latin typeface="微软雅黑" panose="020B0503020204020204" charset="-122"/>
                <a:ea typeface="微软雅黑" panose="020B0503020204020204" charset="-122"/>
              </a:rPr>
              <a:t>和主机 </a:t>
            </a:r>
            <a:r>
              <a:rPr lang="en-US" altLang="zh-CN" sz="2000" b="1" dirty="0" smtClean="0">
                <a:latin typeface="微软雅黑" panose="020B0503020204020204" charset="-122"/>
                <a:ea typeface="微软雅黑" panose="020B0503020204020204" charset="-122"/>
              </a:rPr>
              <a:t>B </a:t>
            </a:r>
            <a:r>
              <a:rPr lang="zh-CN" altLang="en-US" sz="2000" b="1" dirty="0" smtClean="0">
                <a:latin typeface="微软雅黑" panose="020B0503020204020204" charset="-122"/>
                <a:ea typeface="微软雅黑" panose="020B0503020204020204" charset="-122"/>
              </a:rPr>
              <a:t>进行</a:t>
            </a:r>
            <a:r>
              <a:rPr lang="zh-CN" altLang="en-US" sz="2000" b="1" dirty="0">
                <a:latin typeface="微软雅黑" panose="020B0503020204020204" charset="-122"/>
                <a:ea typeface="微软雅黑" panose="020B0503020204020204" charset="-122"/>
              </a:rPr>
              <a:t>通信”实际上是指：</a:t>
            </a:r>
            <a:r>
              <a:rPr lang="zh-CN" altLang="en-US" sz="2000" b="1" dirty="0">
                <a:solidFill>
                  <a:srgbClr val="0000FF"/>
                </a:solidFill>
                <a:latin typeface="微软雅黑" panose="020B0503020204020204" charset="-122"/>
                <a:ea typeface="微软雅黑" panose="020B0503020204020204" charset="-122"/>
              </a:rPr>
              <a:t>“运行在</a:t>
            </a:r>
            <a:r>
              <a:rPr lang="zh-CN" altLang="en-US" sz="2000" b="1" dirty="0" smtClean="0">
                <a:solidFill>
                  <a:srgbClr val="0000FF"/>
                </a:solidFill>
                <a:latin typeface="微软雅黑" panose="020B0503020204020204" charset="-122"/>
                <a:ea typeface="微软雅黑" panose="020B0503020204020204" charset="-122"/>
              </a:rPr>
              <a:t>主机 </a:t>
            </a:r>
            <a:r>
              <a:rPr lang="en-US" altLang="zh-CN" sz="2000" b="1" dirty="0" smtClean="0">
                <a:solidFill>
                  <a:srgbClr val="0000FF"/>
                </a:solidFill>
                <a:latin typeface="微软雅黑" panose="020B0503020204020204" charset="-122"/>
                <a:ea typeface="微软雅黑" panose="020B0503020204020204" charset="-122"/>
              </a:rPr>
              <a:t>A </a:t>
            </a:r>
            <a:r>
              <a:rPr lang="zh-CN" altLang="en-US" sz="2000" b="1" dirty="0" smtClean="0">
                <a:solidFill>
                  <a:srgbClr val="0000FF"/>
                </a:solidFill>
                <a:latin typeface="微软雅黑" panose="020B0503020204020204" charset="-122"/>
                <a:ea typeface="微软雅黑" panose="020B0503020204020204" charset="-122"/>
              </a:rPr>
              <a:t>上</a:t>
            </a:r>
            <a:r>
              <a:rPr lang="zh-CN" altLang="en-US" sz="2000" b="1" dirty="0">
                <a:solidFill>
                  <a:srgbClr val="0000FF"/>
                </a:solidFill>
                <a:latin typeface="微软雅黑" panose="020B0503020204020204" charset="-122"/>
                <a:ea typeface="微软雅黑" panose="020B0503020204020204" charset="-122"/>
              </a:rPr>
              <a:t>的某个程序和运行在</a:t>
            </a:r>
            <a:r>
              <a:rPr lang="zh-CN" altLang="en-US" sz="2000" b="1" dirty="0" smtClean="0">
                <a:solidFill>
                  <a:srgbClr val="0000FF"/>
                </a:solidFill>
                <a:latin typeface="微软雅黑" panose="020B0503020204020204" charset="-122"/>
                <a:ea typeface="微软雅黑" panose="020B0503020204020204" charset="-122"/>
              </a:rPr>
              <a:t>主机 </a:t>
            </a:r>
            <a:r>
              <a:rPr lang="en-US" altLang="zh-CN" sz="2000" b="1" dirty="0" smtClean="0">
                <a:solidFill>
                  <a:srgbClr val="0000FF"/>
                </a:solidFill>
                <a:latin typeface="微软雅黑" panose="020B0503020204020204" charset="-122"/>
                <a:ea typeface="微软雅黑" panose="020B0503020204020204" charset="-122"/>
              </a:rPr>
              <a:t>B </a:t>
            </a:r>
            <a:r>
              <a:rPr lang="zh-CN" altLang="en-US" sz="2000" b="1" dirty="0" smtClean="0">
                <a:solidFill>
                  <a:srgbClr val="0000FF"/>
                </a:solidFill>
                <a:latin typeface="微软雅黑" panose="020B0503020204020204" charset="-122"/>
                <a:ea typeface="微软雅黑" panose="020B0503020204020204" charset="-122"/>
              </a:rPr>
              <a:t>上</a:t>
            </a:r>
            <a:r>
              <a:rPr lang="zh-CN" altLang="en-US" sz="2000" b="1" dirty="0">
                <a:solidFill>
                  <a:srgbClr val="0000FF"/>
                </a:solidFill>
                <a:latin typeface="微软雅黑" panose="020B0503020204020204" charset="-122"/>
                <a:ea typeface="微软雅黑" panose="020B0503020204020204" charset="-122"/>
              </a:rPr>
              <a:t>的另一个程序进行通信”</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6" name="对角圆角矩形 5"/>
          <p:cNvSpPr/>
          <p:nvPr/>
        </p:nvSpPr>
        <p:spPr>
          <a:xfrm>
            <a:off x="3871609" y="2605325"/>
            <a:ext cx="4734130" cy="178215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160" name="矩形 6"/>
          <p:cNvSpPr>
            <a:spLocks noChangeArrowheads="1"/>
          </p:cNvSpPr>
          <p:nvPr/>
        </p:nvSpPr>
        <p:spPr bwMode="auto">
          <a:xfrm>
            <a:off x="4260850" y="2785174"/>
            <a:ext cx="4202113" cy="136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300"/>
              </a:lnSpc>
              <a:spcBef>
                <a:spcPts val="600"/>
              </a:spcBef>
            </a:pPr>
            <a:r>
              <a:rPr lang="zh-CN" altLang="en-US" sz="2000" b="1" dirty="0">
                <a:solidFill>
                  <a:schemeClr val="bg1"/>
                </a:solidFill>
                <a:latin typeface="微软雅黑" panose="020B0503020204020204" charset="-122"/>
                <a:ea typeface="微软雅黑" panose="020B0503020204020204" charset="-122"/>
              </a:rPr>
              <a:t>即“主机 </a:t>
            </a:r>
            <a:r>
              <a:rPr lang="en-US" altLang="zh-CN" sz="2000" b="1" dirty="0">
                <a:solidFill>
                  <a:schemeClr val="bg1"/>
                </a:solidFill>
                <a:latin typeface="微软雅黑" panose="020B0503020204020204" charset="-122"/>
                <a:ea typeface="微软雅黑" panose="020B0503020204020204" charset="-122"/>
              </a:rPr>
              <a:t>A </a:t>
            </a:r>
            <a:r>
              <a:rPr lang="zh-CN" altLang="en-US" sz="2000" b="1" dirty="0">
                <a:solidFill>
                  <a:schemeClr val="bg1"/>
                </a:solidFill>
                <a:latin typeface="微软雅黑" panose="020B0503020204020204" charset="-122"/>
                <a:ea typeface="微软雅黑" panose="020B0503020204020204" charset="-122"/>
              </a:rPr>
              <a:t>的某个进程和主机 </a:t>
            </a:r>
            <a:r>
              <a:rPr lang="en-US" altLang="zh-CN" sz="2000" b="1" dirty="0">
                <a:solidFill>
                  <a:schemeClr val="bg1"/>
                </a:solidFill>
                <a:latin typeface="微软雅黑" panose="020B0503020204020204" charset="-122"/>
                <a:ea typeface="微软雅黑" panose="020B0503020204020204" charset="-122"/>
              </a:rPr>
              <a:t>B </a:t>
            </a:r>
            <a:r>
              <a:rPr lang="zh-CN" altLang="en-US" sz="2000" b="1" dirty="0">
                <a:solidFill>
                  <a:schemeClr val="bg1"/>
                </a:solidFill>
                <a:latin typeface="微软雅黑" panose="020B0503020204020204" charset="-122"/>
                <a:ea typeface="微软雅黑" panose="020B0503020204020204" charset="-122"/>
              </a:rPr>
              <a:t>上的另一个进程进行通信”。简称为“计算机之间通信”。 </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99"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100" name="圆角矩形 99"/>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4" name="AutoShape 4"/>
          <p:cNvSpPr>
            <a:spLocks noChangeArrowheads="1"/>
          </p:cNvSpPr>
          <p:nvPr/>
        </p:nvSpPr>
        <p:spPr bwMode="auto">
          <a:xfrm rot="16200000">
            <a:off x="4472781" y="1823244"/>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0536" name="Text Box 29"/>
          <p:cNvSpPr txBox="1">
            <a:spLocks noChangeArrowheads="1"/>
          </p:cNvSpPr>
          <p:nvPr/>
        </p:nvSpPr>
        <p:spPr bwMode="auto">
          <a:xfrm>
            <a:off x="1612900" y="2216150"/>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grpSp>
        <p:nvGrpSpPr>
          <p:cNvPr id="150537" name="组合 35"/>
          <p:cNvGrpSpPr/>
          <p:nvPr/>
        </p:nvGrpSpPr>
        <p:grpSpPr bwMode="auto">
          <a:xfrm>
            <a:off x="1662877" y="2606675"/>
            <a:ext cx="635823" cy="2268538"/>
            <a:chOff x="1681524" y="2736942"/>
            <a:chExt cx="634556" cy="2268602"/>
          </a:xfrm>
        </p:grpSpPr>
        <p:sp>
          <p:nvSpPr>
            <p:cNvPr id="150591" name="AutoShape 5"/>
            <p:cNvSpPr>
              <a:spLocks noChangeArrowheads="1"/>
            </p:cNvSpPr>
            <p:nvPr/>
          </p:nvSpPr>
          <p:spPr bwMode="auto">
            <a:xfrm>
              <a:off x="1711463" y="3054236"/>
              <a:ext cx="591180" cy="195130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pPr algn="ctr"/>
              <a:endParaRPr lang="zh-CN" altLang="en-US" sz="1400" b="1">
                <a:latin typeface="微软雅黑" panose="020B0503020204020204" charset="-122"/>
                <a:ea typeface="微软雅黑" panose="020B0503020204020204" charset="-122"/>
              </a:endParaRPr>
            </a:p>
          </p:txBody>
        </p:sp>
        <p:sp>
          <p:nvSpPr>
            <p:cNvPr id="150592" name="Text Box 6"/>
            <p:cNvSpPr txBox="1">
              <a:spLocks noChangeArrowheads="1"/>
            </p:cNvSpPr>
            <p:nvPr/>
          </p:nvSpPr>
          <p:spPr bwMode="auto">
            <a:xfrm>
              <a:off x="1948509" y="3141689"/>
              <a:ext cx="307361" cy="33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charset="-122"/>
                  <a:ea typeface="微软雅黑" panose="020B0503020204020204" charset="-122"/>
                </a:rPr>
                <a:t>5</a:t>
              </a:r>
              <a:endParaRPr kumimoji="1" lang="en-US" altLang="zh-CN" sz="1600" b="1">
                <a:solidFill>
                  <a:schemeClr val="bg1"/>
                </a:solidFill>
                <a:latin typeface="微软雅黑" panose="020B0503020204020204" charset="-122"/>
                <a:ea typeface="微软雅黑" panose="020B0503020204020204" charset="-122"/>
              </a:endParaRPr>
            </a:p>
          </p:txBody>
        </p:sp>
        <p:sp>
          <p:nvSpPr>
            <p:cNvPr id="150593" name="Text Box 7"/>
            <p:cNvSpPr txBox="1">
              <a:spLocks noChangeArrowheads="1"/>
            </p:cNvSpPr>
            <p:nvPr/>
          </p:nvSpPr>
          <p:spPr bwMode="auto">
            <a:xfrm>
              <a:off x="1948509" y="3521359"/>
              <a:ext cx="307361" cy="33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charset="-122"/>
                  <a:ea typeface="微软雅黑" panose="020B0503020204020204" charset="-122"/>
                </a:rPr>
                <a:t>4</a:t>
              </a:r>
              <a:endParaRPr kumimoji="1" lang="en-US" altLang="zh-CN" sz="1600" b="1">
                <a:solidFill>
                  <a:schemeClr val="bg1"/>
                </a:solidFill>
                <a:latin typeface="微软雅黑" panose="020B0503020204020204" charset="-122"/>
                <a:ea typeface="微软雅黑" panose="020B0503020204020204" charset="-122"/>
              </a:endParaRPr>
            </a:p>
          </p:txBody>
        </p:sp>
        <p:sp>
          <p:nvSpPr>
            <p:cNvPr id="150594" name="Text Box 8"/>
            <p:cNvSpPr txBox="1">
              <a:spLocks noChangeArrowheads="1"/>
            </p:cNvSpPr>
            <p:nvPr/>
          </p:nvSpPr>
          <p:spPr bwMode="auto">
            <a:xfrm>
              <a:off x="1948509" y="3874604"/>
              <a:ext cx="307361" cy="33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charset="-122"/>
                  <a:ea typeface="微软雅黑" panose="020B0503020204020204" charset="-122"/>
                </a:rPr>
                <a:t>3</a:t>
              </a:r>
              <a:endParaRPr kumimoji="1" lang="en-US" altLang="zh-CN" sz="1600" b="1">
                <a:solidFill>
                  <a:schemeClr val="bg1"/>
                </a:solidFill>
                <a:latin typeface="微软雅黑" panose="020B0503020204020204" charset="-122"/>
                <a:ea typeface="微软雅黑" panose="020B0503020204020204" charset="-122"/>
              </a:endParaRPr>
            </a:p>
          </p:txBody>
        </p:sp>
        <p:sp>
          <p:nvSpPr>
            <p:cNvPr id="150595" name="Text Box 9"/>
            <p:cNvSpPr txBox="1">
              <a:spLocks noChangeArrowheads="1"/>
            </p:cNvSpPr>
            <p:nvPr/>
          </p:nvSpPr>
          <p:spPr bwMode="auto">
            <a:xfrm>
              <a:off x="1948509" y="4247551"/>
              <a:ext cx="307361" cy="33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charset="-122"/>
                  <a:ea typeface="微软雅黑" panose="020B0503020204020204" charset="-122"/>
                </a:rPr>
                <a:t>2</a:t>
              </a:r>
              <a:endParaRPr kumimoji="1" lang="en-US" altLang="zh-CN" sz="1600" b="1">
                <a:solidFill>
                  <a:schemeClr val="bg1"/>
                </a:solidFill>
                <a:latin typeface="微软雅黑" panose="020B0503020204020204" charset="-122"/>
                <a:ea typeface="微软雅黑" panose="020B0503020204020204" charset="-122"/>
              </a:endParaRPr>
            </a:p>
          </p:txBody>
        </p:sp>
        <p:sp>
          <p:nvSpPr>
            <p:cNvPr id="150596" name="Text Box 10"/>
            <p:cNvSpPr txBox="1">
              <a:spLocks noChangeArrowheads="1"/>
            </p:cNvSpPr>
            <p:nvPr/>
          </p:nvSpPr>
          <p:spPr bwMode="auto">
            <a:xfrm>
              <a:off x="1948509" y="4645478"/>
              <a:ext cx="307361" cy="33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charset="-122"/>
                  <a:ea typeface="微软雅黑" panose="020B0503020204020204" charset="-122"/>
                </a:rPr>
                <a:t>1</a:t>
              </a:r>
              <a:endParaRPr kumimoji="1" lang="en-US" altLang="zh-CN" sz="1600" b="1">
                <a:solidFill>
                  <a:schemeClr val="bg1"/>
                </a:solidFill>
                <a:latin typeface="微软雅黑" panose="020B0503020204020204" charset="-122"/>
                <a:ea typeface="微软雅黑" panose="020B0503020204020204" charset="-122"/>
              </a:endParaRPr>
            </a:p>
          </p:txBody>
        </p:sp>
        <p:sp>
          <p:nvSpPr>
            <p:cNvPr id="150597" name="Freeform 11"/>
            <p:cNvSpPr/>
            <p:nvPr/>
          </p:nvSpPr>
          <p:spPr bwMode="auto">
            <a:xfrm>
              <a:off x="1711463" y="3445945"/>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8" name="Freeform 12"/>
            <p:cNvSpPr/>
            <p:nvPr/>
          </p:nvSpPr>
          <p:spPr bwMode="auto">
            <a:xfrm>
              <a:off x="1718181" y="3820084"/>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9" name="Freeform 13"/>
            <p:cNvSpPr/>
            <p:nvPr/>
          </p:nvSpPr>
          <p:spPr bwMode="auto">
            <a:xfrm>
              <a:off x="1702506" y="4195256"/>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0" name="Freeform 14"/>
            <p:cNvSpPr/>
            <p:nvPr/>
          </p:nvSpPr>
          <p:spPr bwMode="auto">
            <a:xfrm>
              <a:off x="1702506" y="4580764"/>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1" name="AutoShape 32"/>
            <p:cNvSpPr>
              <a:spLocks noChangeArrowheads="1"/>
            </p:cNvSpPr>
            <p:nvPr/>
          </p:nvSpPr>
          <p:spPr bwMode="auto">
            <a:xfrm>
              <a:off x="1714822" y="2736942"/>
              <a:ext cx="483693" cy="36276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b="1">
                <a:latin typeface="微软雅黑" panose="020B0503020204020204" charset="-122"/>
                <a:ea typeface="微软雅黑" panose="020B0503020204020204" charset="-122"/>
              </a:endParaRPr>
            </a:p>
          </p:txBody>
        </p:sp>
        <p:sp>
          <p:nvSpPr>
            <p:cNvPr id="150602" name="Text Box 33"/>
            <p:cNvSpPr txBox="1">
              <a:spLocks noChangeArrowheads="1"/>
            </p:cNvSpPr>
            <p:nvPr/>
          </p:nvSpPr>
          <p:spPr bwMode="auto">
            <a:xfrm>
              <a:off x="1681524" y="2748817"/>
              <a:ext cx="503819" cy="30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400" b="1">
                  <a:solidFill>
                    <a:srgbClr val="0000FF"/>
                  </a:solidFill>
                  <a:latin typeface="微软雅黑" panose="020B0503020204020204" charset="-122"/>
                  <a:ea typeface="微软雅黑" panose="020B0503020204020204" charset="-122"/>
                </a:rPr>
                <a:t>AP</a:t>
              </a:r>
              <a:r>
                <a:rPr kumimoji="1" lang="en-US" altLang="zh-CN" sz="1400" b="1" baseline="-25000">
                  <a:solidFill>
                    <a:srgbClr val="0000FF"/>
                  </a:solidFill>
                  <a:latin typeface="微软雅黑" panose="020B0503020204020204" charset="-122"/>
                  <a:ea typeface="微软雅黑" panose="020B0503020204020204" charset="-122"/>
                </a:rPr>
                <a:t>1</a:t>
              </a:r>
              <a:endParaRPr kumimoji="1" lang="en-US" altLang="zh-CN" sz="1400" b="1">
                <a:solidFill>
                  <a:srgbClr val="0000FF"/>
                </a:solidFill>
                <a:latin typeface="微软雅黑" panose="020B0503020204020204" charset="-122"/>
                <a:ea typeface="微软雅黑" panose="020B0503020204020204" charset="-122"/>
              </a:endParaRPr>
            </a:p>
          </p:txBody>
        </p:sp>
      </p:grpSp>
      <p:sp>
        <p:nvSpPr>
          <p:cNvPr id="150538" name="Text Box 41"/>
          <p:cNvSpPr txBox="1">
            <a:spLocks noChangeArrowheads="1"/>
          </p:cNvSpPr>
          <p:nvPr/>
        </p:nvSpPr>
        <p:spPr bwMode="auto">
          <a:xfrm>
            <a:off x="6946900" y="2216150"/>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grpSp>
        <p:nvGrpSpPr>
          <p:cNvPr id="150539" name="组合 49"/>
          <p:cNvGrpSpPr/>
          <p:nvPr/>
        </p:nvGrpSpPr>
        <p:grpSpPr bwMode="auto">
          <a:xfrm>
            <a:off x="6922785" y="2578100"/>
            <a:ext cx="657528" cy="2297113"/>
            <a:chOff x="6959116" y="2709037"/>
            <a:chExt cx="657527" cy="2296508"/>
          </a:xfrm>
        </p:grpSpPr>
        <p:sp>
          <p:nvSpPr>
            <p:cNvPr id="150579" name="AutoShape 15"/>
            <p:cNvSpPr>
              <a:spLocks noChangeArrowheads="1"/>
            </p:cNvSpPr>
            <p:nvPr/>
          </p:nvSpPr>
          <p:spPr bwMode="auto">
            <a:xfrm>
              <a:off x="7012026" y="3032533"/>
              <a:ext cx="591180" cy="1973012"/>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0580" name="Text Box 16"/>
            <p:cNvSpPr txBox="1">
              <a:spLocks noChangeArrowheads="1"/>
            </p:cNvSpPr>
            <p:nvPr/>
          </p:nvSpPr>
          <p:spPr bwMode="auto">
            <a:xfrm>
              <a:off x="6959116" y="3118571"/>
              <a:ext cx="295910"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0581" name="Text Box 17"/>
            <p:cNvSpPr txBox="1">
              <a:spLocks noChangeArrowheads="1"/>
            </p:cNvSpPr>
            <p:nvPr/>
          </p:nvSpPr>
          <p:spPr bwMode="auto">
            <a:xfrm>
              <a:off x="6959116" y="3526815"/>
              <a:ext cx="295910"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0582" name="Text Box 18"/>
            <p:cNvSpPr txBox="1">
              <a:spLocks noChangeArrowheads="1"/>
            </p:cNvSpPr>
            <p:nvPr/>
          </p:nvSpPr>
          <p:spPr bwMode="auto">
            <a:xfrm>
              <a:off x="6959116" y="3889585"/>
              <a:ext cx="295910"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0583" name="Text Box 19"/>
            <p:cNvSpPr txBox="1">
              <a:spLocks noChangeArrowheads="1"/>
            </p:cNvSpPr>
            <p:nvPr/>
          </p:nvSpPr>
          <p:spPr bwMode="auto">
            <a:xfrm>
              <a:off x="6959116" y="4254422"/>
              <a:ext cx="295910"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0584" name="Text Box 20"/>
            <p:cNvSpPr txBox="1">
              <a:spLocks noChangeArrowheads="1"/>
            </p:cNvSpPr>
            <p:nvPr/>
          </p:nvSpPr>
          <p:spPr bwMode="auto">
            <a:xfrm>
              <a:off x="6959116" y="4622359"/>
              <a:ext cx="295910"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0585" name="Freeform 21"/>
            <p:cNvSpPr/>
            <p:nvPr/>
          </p:nvSpPr>
          <p:spPr bwMode="auto">
            <a:xfrm>
              <a:off x="7012026" y="3423208"/>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6" name="Freeform 22"/>
            <p:cNvSpPr/>
            <p:nvPr/>
          </p:nvSpPr>
          <p:spPr bwMode="auto">
            <a:xfrm>
              <a:off x="7009219" y="3797346"/>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7" name="Freeform 23"/>
            <p:cNvSpPr/>
            <p:nvPr/>
          </p:nvSpPr>
          <p:spPr bwMode="auto">
            <a:xfrm>
              <a:off x="7003069" y="4172518"/>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8" name="Freeform 24"/>
            <p:cNvSpPr/>
            <p:nvPr/>
          </p:nvSpPr>
          <p:spPr bwMode="auto">
            <a:xfrm>
              <a:off x="7003069" y="4558026"/>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9" name="AutoShape 30"/>
            <p:cNvSpPr>
              <a:spLocks noChangeArrowheads="1"/>
            </p:cNvSpPr>
            <p:nvPr/>
          </p:nvSpPr>
          <p:spPr bwMode="auto">
            <a:xfrm>
              <a:off x="7116155" y="2709037"/>
              <a:ext cx="483693" cy="36277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0590" name="Text Box 33"/>
            <p:cNvSpPr txBox="1">
              <a:spLocks noChangeArrowheads="1"/>
            </p:cNvSpPr>
            <p:nvPr/>
          </p:nvSpPr>
          <p:spPr bwMode="auto">
            <a:xfrm>
              <a:off x="7074719" y="2748817"/>
              <a:ext cx="538479" cy="33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grpSp>
      <p:sp>
        <p:nvSpPr>
          <p:cNvPr id="63" name="Rectangle 30"/>
          <p:cNvSpPr>
            <a:spLocks noChangeArrowheads="1"/>
          </p:cNvSpPr>
          <p:nvPr/>
        </p:nvSpPr>
        <p:spPr bwMode="auto">
          <a:xfrm>
            <a:off x="4267200" y="255746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nvGrpSpPr>
          <p:cNvPr id="64" name="Group 31"/>
          <p:cNvGrpSpPr/>
          <p:nvPr/>
        </p:nvGrpSpPr>
        <p:grpSpPr bwMode="auto">
          <a:xfrm>
            <a:off x="3236862" y="2482850"/>
            <a:ext cx="1031926" cy="714375"/>
            <a:chOff x="1687" y="1503"/>
            <a:chExt cx="876" cy="657"/>
          </a:xfrm>
        </p:grpSpPr>
        <p:sp>
          <p:nvSpPr>
            <p:cNvPr id="150576" name="Text Box 32"/>
            <p:cNvSpPr txBox="1">
              <a:spLocks noChangeArrowheads="1"/>
            </p:cNvSpPr>
            <p:nvPr/>
          </p:nvSpPr>
          <p:spPr bwMode="auto">
            <a:xfrm>
              <a:off x="1687" y="1503"/>
              <a:ext cx="80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200" b="1">
                  <a:latin typeface="微软雅黑" panose="020B0503020204020204" charset="-122"/>
                  <a:ea typeface="微软雅黑" panose="020B0503020204020204" charset="-122"/>
                </a:rPr>
                <a:t>应用层首部</a:t>
              </a:r>
              <a:endParaRPr kumimoji="1" lang="zh-CN" altLang="en-US" sz="1200" b="1">
                <a:latin typeface="微软雅黑" panose="020B0503020204020204" charset="-122"/>
                <a:ea typeface="微软雅黑" panose="020B0503020204020204" charset="-122"/>
              </a:endParaRPr>
            </a:p>
          </p:txBody>
        </p:sp>
        <p:sp>
          <p:nvSpPr>
            <p:cNvPr id="150577" name="Line 33"/>
            <p:cNvSpPr>
              <a:spLocks noChangeShapeType="1"/>
            </p:cNvSpPr>
            <p:nvPr/>
          </p:nvSpPr>
          <p:spPr bwMode="auto">
            <a:xfrm>
              <a:off x="2109" y="1735"/>
              <a:ext cx="202" cy="19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78"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charset="-122"/>
                  <a:ea typeface="微软雅黑" panose="020B0503020204020204" charset="-122"/>
                </a:rPr>
                <a:t>H</a:t>
              </a:r>
              <a:r>
                <a:rPr lang="en-US" altLang="zh-CN" sz="1200" b="1" baseline="-25000">
                  <a:latin typeface="微软雅黑" panose="020B0503020204020204" charset="-122"/>
                  <a:ea typeface="微软雅黑" panose="020B0503020204020204" charset="-122"/>
                </a:rPr>
                <a:t>5</a:t>
              </a:r>
              <a:endParaRPr lang="en-US" altLang="zh-CN" sz="1200" b="1" baseline="-25000">
                <a:latin typeface="微软雅黑" panose="020B0503020204020204" charset="-122"/>
                <a:ea typeface="微软雅黑" panose="020B0503020204020204" charset="-122"/>
              </a:endParaRPr>
            </a:p>
          </p:txBody>
        </p:sp>
      </p:grpSp>
      <p:sp>
        <p:nvSpPr>
          <p:cNvPr id="68" name="Rectangle 35"/>
          <p:cNvSpPr>
            <a:spLocks noChangeArrowheads="1"/>
          </p:cNvSpPr>
          <p:nvPr/>
        </p:nvSpPr>
        <p:spPr bwMode="auto">
          <a:xfrm>
            <a:off x="2719388" y="4529138"/>
            <a:ext cx="3844925" cy="244475"/>
          </a:xfrm>
          <a:prstGeom prst="rect">
            <a:avLst/>
          </a:prstGeom>
          <a:solidFill>
            <a:schemeClr val="bg1"/>
          </a:solidFill>
          <a:ln w="9525">
            <a:solidFill>
              <a:schemeClr val="tx1"/>
            </a:solidFill>
            <a:miter lim="800000"/>
          </a:ln>
        </p:spPr>
        <p:txBody>
          <a:bodyPr wrap="none" anchor="ctr"/>
          <a:lstStyle/>
          <a:p>
            <a:pPr algn="ctr"/>
            <a:r>
              <a:rPr lang="en-US" altLang="zh-CN" sz="1400" b="1">
                <a:solidFill>
                  <a:srgbClr val="368AD6"/>
                </a:solidFill>
                <a:latin typeface="微软雅黑" panose="020B0503020204020204" charset="-122"/>
                <a:ea typeface="微软雅黑" panose="020B0503020204020204" charset="-122"/>
              </a:rPr>
              <a:t>10100110100101  </a:t>
            </a:r>
            <a:r>
              <a:rPr lang="zh-CN" altLang="en-US" sz="1400" b="1">
                <a:solidFill>
                  <a:srgbClr val="368AD6"/>
                </a:solidFill>
                <a:latin typeface="微软雅黑" panose="020B0503020204020204" charset="-122"/>
                <a:ea typeface="微软雅黑" panose="020B0503020204020204" charset="-122"/>
              </a:rPr>
              <a:t>比  特  流  </a:t>
            </a:r>
            <a:r>
              <a:rPr lang="en-US" altLang="zh-CN" sz="1400" b="1">
                <a:solidFill>
                  <a:srgbClr val="368AD6"/>
                </a:solidFill>
                <a:latin typeface="微软雅黑" panose="020B0503020204020204" charset="-122"/>
                <a:ea typeface="微软雅黑" panose="020B0503020204020204" charset="-122"/>
              </a:rPr>
              <a:t>110101110101</a:t>
            </a:r>
            <a:endParaRPr lang="en-US" altLang="zh-CN" sz="1400" b="1">
              <a:solidFill>
                <a:srgbClr val="368AD6"/>
              </a:solidFill>
              <a:latin typeface="微软雅黑" panose="020B0503020204020204" charset="-122"/>
              <a:ea typeface="微软雅黑" panose="020B0503020204020204" charset="-122"/>
            </a:endParaRPr>
          </a:p>
        </p:txBody>
      </p:sp>
      <p:sp>
        <p:nvSpPr>
          <p:cNvPr id="69" name="Rectangle 37"/>
          <p:cNvSpPr>
            <a:spLocks noChangeArrowheads="1"/>
          </p:cNvSpPr>
          <p:nvPr/>
        </p:nvSpPr>
        <p:spPr bwMode="auto">
          <a:xfrm>
            <a:off x="4267200" y="295116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nvGrpSpPr>
          <p:cNvPr id="70" name="Group 38"/>
          <p:cNvGrpSpPr/>
          <p:nvPr/>
        </p:nvGrpSpPr>
        <p:grpSpPr bwMode="auto">
          <a:xfrm>
            <a:off x="3894163" y="3346147"/>
            <a:ext cx="2295440" cy="245571"/>
            <a:chOff x="2245" y="2297"/>
            <a:chExt cx="1950" cy="226"/>
          </a:xfrm>
          <a:solidFill>
            <a:srgbClr val="00B0F0"/>
          </a:solidFill>
        </p:grpSpPr>
        <p:sp>
          <p:nvSpPr>
            <p:cNvPr id="71" name="Rectangle 39"/>
            <p:cNvSpPr>
              <a:spLocks noChangeArrowheads="1"/>
            </p:cNvSpPr>
            <p:nvPr/>
          </p:nvSpPr>
          <p:spPr bwMode="auto">
            <a:xfrm>
              <a:off x="2245" y="2297"/>
              <a:ext cx="318" cy="22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400" b="1" dirty="0">
                  <a:latin typeface="微软雅黑" panose="020B0503020204020204" charset="-122"/>
                  <a:ea typeface="微软雅黑" panose="020B0503020204020204" charset="-122"/>
                </a:rPr>
                <a:t>H</a:t>
              </a:r>
              <a:r>
                <a:rPr lang="en-US" altLang="zh-CN" sz="1400" b="1" baseline="-25000" dirty="0">
                  <a:latin typeface="微软雅黑" panose="020B0503020204020204" charset="-122"/>
                  <a:ea typeface="微软雅黑" panose="020B0503020204020204" charset="-122"/>
                </a:rPr>
                <a:t>5</a:t>
              </a:r>
              <a:endParaRPr lang="en-US" altLang="zh-CN" sz="1400" b="1" baseline="-25000" dirty="0">
                <a:latin typeface="微软雅黑" panose="020B0503020204020204" charset="-122"/>
                <a:ea typeface="微软雅黑" panose="020B0503020204020204" charset="-122"/>
              </a:endParaRPr>
            </a:p>
          </p:txBody>
        </p:sp>
        <p:sp>
          <p:nvSpPr>
            <p:cNvPr id="72" name="Rectangle 40"/>
            <p:cNvSpPr>
              <a:spLocks noChangeArrowheads="1"/>
            </p:cNvSpPr>
            <p:nvPr/>
          </p:nvSpPr>
          <p:spPr bwMode="auto">
            <a:xfrm>
              <a:off x="2562" y="2297"/>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73" name="Group 41"/>
          <p:cNvGrpSpPr/>
          <p:nvPr/>
        </p:nvGrpSpPr>
        <p:grpSpPr bwMode="auto">
          <a:xfrm>
            <a:off x="3519488" y="3740150"/>
            <a:ext cx="2670175" cy="246063"/>
            <a:chOff x="1927" y="2660"/>
            <a:chExt cx="2268" cy="226"/>
          </a:xfrm>
        </p:grpSpPr>
        <p:sp>
          <p:nvSpPr>
            <p:cNvPr id="150573"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charset="-122"/>
                  <a:ea typeface="微软雅黑" panose="020B0503020204020204" charset="-122"/>
                </a:rPr>
                <a:t>H</a:t>
              </a:r>
              <a:r>
                <a:rPr lang="en-US" altLang="zh-CN" sz="1400" b="1" baseline="-25000">
                  <a:latin typeface="微软雅黑" panose="020B0503020204020204" charset="-122"/>
                  <a:ea typeface="微软雅黑" panose="020B0503020204020204" charset="-122"/>
                </a:rPr>
                <a:t>4</a:t>
              </a:r>
              <a:endParaRPr lang="en-US" altLang="zh-CN" sz="1400" b="1" baseline="-25000">
                <a:latin typeface="微软雅黑" panose="020B0503020204020204" charset="-122"/>
                <a:ea typeface="微软雅黑" panose="020B0503020204020204" charset="-122"/>
              </a:endParaRPr>
            </a:p>
          </p:txBody>
        </p:sp>
        <p:sp>
          <p:nvSpPr>
            <p:cNvPr id="150574"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charset="-122"/>
                  <a:ea typeface="微软雅黑" panose="020B0503020204020204" charset="-122"/>
                </a:rPr>
                <a:t>H</a:t>
              </a:r>
              <a:r>
                <a:rPr lang="en-US" altLang="zh-CN" sz="1400" b="1" baseline="-25000">
                  <a:latin typeface="微软雅黑" panose="020B0503020204020204" charset="-122"/>
                  <a:ea typeface="微软雅黑" panose="020B0503020204020204" charset="-122"/>
                </a:rPr>
                <a:t>5</a:t>
              </a:r>
              <a:endParaRPr lang="en-US" altLang="zh-CN" sz="1400" b="1" baseline="-25000">
                <a:latin typeface="微软雅黑" panose="020B0503020204020204" charset="-122"/>
                <a:ea typeface="微软雅黑" panose="020B0503020204020204" charset="-122"/>
              </a:endParaRPr>
            </a:p>
          </p:txBody>
        </p:sp>
        <p:sp>
          <p:nvSpPr>
            <p:cNvPr id="150575" name="Rectangle 44"/>
            <p:cNvSpPr>
              <a:spLocks noChangeArrowheads="1"/>
            </p:cNvSpPr>
            <p:nvPr/>
          </p:nvSpPr>
          <p:spPr bwMode="auto">
            <a:xfrm>
              <a:off x="2562" y="2660"/>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77" name="Group 45"/>
          <p:cNvGrpSpPr/>
          <p:nvPr/>
        </p:nvGrpSpPr>
        <p:grpSpPr bwMode="auto">
          <a:xfrm>
            <a:off x="3146425" y="4135438"/>
            <a:ext cx="3043238" cy="244475"/>
            <a:chOff x="1610" y="3023"/>
            <a:chExt cx="2585" cy="226"/>
          </a:xfrm>
        </p:grpSpPr>
        <p:sp>
          <p:nvSpPr>
            <p:cNvPr id="150569"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charset="-122"/>
                  <a:ea typeface="微软雅黑" panose="020B0503020204020204" charset="-122"/>
                </a:rPr>
                <a:t>H</a:t>
              </a:r>
              <a:r>
                <a:rPr lang="en-US" altLang="zh-CN" sz="1400" b="1" baseline="-25000">
                  <a:latin typeface="微软雅黑" panose="020B0503020204020204" charset="-122"/>
                  <a:ea typeface="微软雅黑" panose="020B0503020204020204" charset="-122"/>
                </a:rPr>
                <a:t>3</a:t>
              </a:r>
              <a:endParaRPr lang="en-US" altLang="zh-CN" sz="1400" b="1" baseline="-25000">
                <a:latin typeface="微软雅黑" panose="020B0503020204020204" charset="-122"/>
                <a:ea typeface="微软雅黑" panose="020B0503020204020204" charset="-122"/>
              </a:endParaRPr>
            </a:p>
          </p:txBody>
        </p:sp>
        <p:sp>
          <p:nvSpPr>
            <p:cNvPr id="150570"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charset="-122"/>
                  <a:ea typeface="微软雅黑" panose="020B0503020204020204" charset="-122"/>
                </a:rPr>
                <a:t>H</a:t>
              </a:r>
              <a:r>
                <a:rPr lang="en-US" altLang="zh-CN" sz="1400" b="1" baseline="-25000">
                  <a:latin typeface="微软雅黑" panose="020B0503020204020204" charset="-122"/>
                  <a:ea typeface="微软雅黑" panose="020B0503020204020204" charset="-122"/>
                </a:rPr>
                <a:t>4</a:t>
              </a:r>
              <a:endParaRPr lang="en-US" altLang="zh-CN" sz="1400" b="1" baseline="-25000">
                <a:latin typeface="微软雅黑" panose="020B0503020204020204" charset="-122"/>
                <a:ea typeface="微软雅黑" panose="020B0503020204020204" charset="-122"/>
              </a:endParaRPr>
            </a:p>
          </p:txBody>
        </p:sp>
        <p:sp>
          <p:nvSpPr>
            <p:cNvPr id="150571"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charset="-122"/>
                  <a:ea typeface="微软雅黑" panose="020B0503020204020204" charset="-122"/>
                </a:rPr>
                <a:t>H</a:t>
              </a:r>
              <a:r>
                <a:rPr lang="en-US" altLang="zh-CN" sz="1400" b="1" baseline="-25000">
                  <a:latin typeface="微软雅黑" panose="020B0503020204020204" charset="-122"/>
                  <a:ea typeface="微软雅黑" panose="020B0503020204020204" charset="-122"/>
                </a:rPr>
                <a:t>5</a:t>
              </a:r>
              <a:endParaRPr lang="en-US" altLang="zh-CN" sz="1400" b="1" baseline="-25000">
                <a:latin typeface="微软雅黑" panose="020B0503020204020204" charset="-122"/>
                <a:ea typeface="微软雅黑" panose="020B0503020204020204" charset="-122"/>
              </a:endParaRPr>
            </a:p>
          </p:txBody>
        </p:sp>
        <p:sp>
          <p:nvSpPr>
            <p:cNvPr id="150572" name="Rectangle 4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82" name="Group 50"/>
          <p:cNvGrpSpPr/>
          <p:nvPr/>
        </p:nvGrpSpPr>
        <p:grpSpPr bwMode="auto">
          <a:xfrm>
            <a:off x="1764700" y="2782204"/>
            <a:ext cx="3536154" cy="329240"/>
            <a:chOff x="436" y="1744"/>
            <a:chExt cx="3004" cy="303"/>
          </a:xfrm>
          <a:solidFill>
            <a:srgbClr val="CC00CC"/>
          </a:solidFill>
        </p:grpSpPr>
        <p:sp>
          <p:nvSpPr>
            <p:cNvPr id="83" name="AutoShape 51"/>
            <p:cNvSpPr>
              <a:spLocks noChangeArrowheads="1"/>
            </p:cNvSpPr>
            <p:nvPr/>
          </p:nvSpPr>
          <p:spPr bwMode="auto">
            <a:xfrm flipV="1">
              <a:off x="436" y="1819"/>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sp>
          <p:nvSpPr>
            <p:cNvPr id="84" name="AutoShape 52"/>
            <p:cNvSpPr>
              <a:spLocks noChangeArrowheads="1"/>
            </p:cNvSpPr>
            <p:nvPr/>
          </p:nvSpPr>
          <p:spPr bwMode="auto">
            <a:xfrm flipV="1">
              <a:off x="3316" y="1744"/>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grpSp>
      <p:grpSp>
        <p:nvGrpSpPr>
          <p:cNvPr id="85" name="Group 53"/>
          <p:cNvGrpSpPr/>
          <p:nvPr/>
        </p:nvGrpSpPr>
        <p:grpSpPr bwMode="auto">
          <a:xfrm>
            <a:off x="1762347" y="3167948"/>
            <a:ext cx="3306611" cy="289036"/>
            <a:chOff x="434" y="2099"/>
            <a:chExt cx="2809" cy="266"/>
          </a:xfrm>
          <a:solidFill>
            <a:srgbClr val="CC00CC"/>
          </a:solidFill>
        </p:grpSpPr>
        <p:sp>
          <p:nvSpPr>
            <p:cNvPr id="86"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sp>
          <p:nvSpPr>
            <p:cNvPr id="87" name="AutoShape 55"/>
            <p:cNvSpPr>
              <a:spLocks noChangeArrowheads="1"/>
            </p:cNvSpPr>
            <p:nvPr/>
          </p:nvSpPr>
          <p:spPr bwMode="auto">
            <a:xfrm rot="10800000">
              <a:off x="3118" y="2099"/>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grpSp>
      <p:grpSp>
        <p:nvGrpSpPr>
          <p:cNvPr id="88" name="Group 56"/>
          <p:cNvGrpSpPr/>
          <p:nvPr/>
        </p:nvGrpSpPr>
        <p:grpSpPr bwMode="auto">
          <a:xfrm>
            <a:off x="1762347" y="3561291"/>
            <a:ext cx="3067648" cy="277082"/>
            <a:chOff x="434" y="2461"/>
            <a:chExt cx="2606" cy="255"/>
          </a:xfrm>
          <a:solidFill>
            <a:srgbClr val="CC00CC"/>
          </a:solidFill>
        </p:grpSpPr>
        <p:sp>
          <p:nvSpPr>
            <p:cNvPr id="89" name="AutoShape 57"/>
            <p:cNvSpPr>
              <a:spLocks noChangeArrowheads="1"/>
            </p:cNvSpPr>
            <p:nvPr/>
          </p:nvSpPr>
          <p:spPr bwMode="auto">
            <a:xfrm rot="10800000">
              <a:off x="434" y="2468"/>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sp>
          <p:nvSpPr>
            <p:cNvPr id="90" name="AutoShape 58"/>
            <p:cNvSpPr>
              <a:spLocks noChangeArrowheads="1"/>
            </p:cNvSpPr>
            <p:nvPr/>
          </p:nvSpPr>
          <p:spPr bwMode="auto">
            <a:xfrm rot="10800000">
              <a:off x="2915"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grpSp>
      <p:grpSp>
        <p:nvGrpSpPr>
          <p:cNvPr id="91" name="Group 59"/>
          <p:cNvGrpSpPr/>
          <p:nvPr/>
        </p:nvGrpSpPr>
        <p:grpSpPr bwMode="auto">
          <a:xfrm>
            <a:off x="1761170" y="3955731"/>
            <a:ext cx="2813386" cy="321633"/>
            <a:chOff x="433" y="2824"/>
            <a:chExt cx="2390" cy="296"/>
          </a:xfrm>
          <a:solidFill>
            <a:srgbClr val="CC00CC"/>
          </a:solidFill>
        </p:grpSpPr>
        <p:sp>
          <p:nvSpPr>
            <p:cNvPr id="92" name="AutoShape 60"/>
            <p:cNvSpPr>
              <a:spLocks noChangeArrowheads="1"/>
            </p:cNvSpPr>
            <p:nvPr/>
          </p:nvSpPr>
          <p:spPr bwMode="auto">
            <a:xfrm rot="10800000">
              <a:off x="433" y="2870"/>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sp>
          <p:nvSpPr>
            <p:cNvPr id="93" name="AutoShape 61"/>
            <p:cNvSpPr>
              <a:spLocks noChangeArrowheads="1"/>
            </p:cNvSpPr>
            <p:nvPr/>
          </p:nvSpPr>
          <p:spPr bwMode="auto">
            <a:xfrm rot="10800000">
              <a:off x="2699" y="2824"/>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grpSp>
      <p:grpSp>
        <p:nvGrpSpPr>
          <p:cNvPr id="94" name="Group 62"/>
          <p:cNvGrpSpPr/>
          <p:nvPr/>
        </p:nvGrpSpPr>
        <p:grpSpPr bwMode="auto">
          <a:xfrm>
            <a:off x="1761170" y="4341477"/>
            <a:ext cx="2648584" cy="341193"/>
            <a:chOff x="433" y="3179"/>
            <a:chExt cx="2250" cy="314"/>
          </a:xfrm>
          <a:solidFill>
            <a:srgbClr val="CC00CC"/>
          </a:solidFill>
        </p:grpSpPr>
        <p:sp>
          <p:nvSpPr>
            <p:cNvPr id="95" name="AutoShape 63"/>
            <p:cNvSpPr>
              <a:spLocks noChangeArrowheads="1"/>
            </p:cNvSpPr>
            <p:nvPr/>
          </p:nvSpPr>
          <p:spPr bwMode="auto">
            <a:xfrm rot="10800000">
              <a:off x="433" y="3243"/>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sp>
          <p:nvSpPr>
            <p:cNvPr id="96" name="AutoShape 64"/>
            <p:cNvSpPr>
              <a:spLocks noChangeArrowheads="1"/>
            </p:cNvSpPr>
            <p:nvPr/>
          </p:nvSpPr>
          <p:spPr bwMode="auto">
            <a:xfrm rot="10800000">
              <a:off x="2559" y="3179"/>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charset="-122"/>
                <a:ea typeface="微软雅黑" panose="020B0503020204020204" charset="-122"/>
              </a:endParaRPr>
            </a:p>
          </p:txBody>
        </p:sp>
      </p:grpSp>
      <p:grpSp>
        <p:nvGrpSpPr>
          <p:cNvPr id="97" name="Group 65"/>
          <p:cNvGrpSpPr/>
          <p:nvPr/>
        </p:nvGrpSpPr>
        <p:grpSpPr bwMode="auto">
          <a:xfrm>
            <a:off x="2855859" y="2849563"/>
            <a:ext cx="1038279" cy="741362"/>
            <a:chOff x="1363" y="1840"/>
            <a:chExt cx="882" cy="683"/>
          </a:xfrm>
        </p:grpSpPr>
        <p:sp>
          <p:nvSpPr>
            <p:cNvPr id="1505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charset="-122"/>
                  <a:ea typeface="微软雅黑" panose="020B0503020204020204" charset="-122"/>
                </a:rPr>
                <a:t>H</a:t>
              </a:r>
              <a:r>
                <a:rPr lang="en-US" altLang="zh-CN" sz="1200" b="1" baseline="-25000">
                  <a:latin typeface="微软雅黑" panose="020B0503020204020204" charset="-122"/>
                  <a:ea typeface="微软雅黑" panose="020B0503020204020204" charset="-122"/>
                </a:rPr>
                <a:t>4</a:t>
              </a:r>
              <a:endParaRPr lang="en-US" altLang="zh-CN" sz="1200" b="1" baseline="-25000">
                <a:latin typeface="微软雅黑" panose="020B0503020204020204" charset="-122"/>
                <a:ea typeface="微软雅黑" panose="020B0503020204020204" charset="-122"/>
              </a:endParaRPr>
            </a:p>
          </p:txBody>
        </p:sp>
        <p:sp>
          <p:nvSpPr>
            <p:cNvPr id="150567" name="Text Box 67"/>
            <p:cNvSpPr txBox="1">
              <a:spLocks noChangeArrowheads="1"/>
            </p:cNvSpPr>
            <p:nvPr/>
          </p:nvSpPr>
          <p:spPr bwMode="auto">
            <a:xfrm>
              <a:off x="1363" y="1840"/>
              <a:ext cx="80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200" b="1">
                  <a:latin typeface="微软雅黑" panose="020B0503020204020204" charset="-122"/>
                  <a:ea typeface="微软雅黑" panose="020B0503020204020204" charset="-122"/>
                </a:rPr>
                <a:t>运输层首部</a:t>
              </a:r>
              <a:endParaRPr kumimoji="1" lang="zh-CN" altLang="en-US" sz="1200" b="1">
                <a:latin typeface="微软雅黑" panose="020B0503020204020204" charset="-122"/>
                <a:ea typeface="微软雅黑" panose="020B0503020204020204" charset="-122"/>
              </a:endParaRPr>
            </a:p>
          </p:txBody>
        </p:sp>
        <p:sp>
          <p:nvSpPr>
            <p:cNvPr id="1505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69"/>
          <p:cNvGrpSpPr/>
          <p:nvPr/>
        </p:nvGrpSpPr>
        <p:grpSpPr bwMode="auto">
          <a:xfrm>
            <a:off x="2500258" y="3179763"/>
            <a:ext cx="1019230" cy="806450"/>
            <a:chOff x="1061" y="2144"/>
            <a:chExt cx="866" cy="742"/>
          </a:xfrm>
        </p:grpSpPr>
        <p:sp>
          <p:nvSpPr>
            <p:cNvPr id="150563"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charset="-122"/>
                  <a:ea typeface="微软雅黑" panose="020B0503020204020204" charset="-122"/>
                </a:rPr>
                <a:t>H</a:t>
              </a:r>
              <a:r>
                <a:rPr lang="en-US" altLang="zh-CN" sz="1200" b="1" baseline="-25000">
                  <a:latin typeface="微软雅黑" panose="020B0503020204020204" charset="-122"/>
                  <a:ea typeface="微软雅黑" panose="020B0503020204020204" charset="-122"/>
                </a:rPr>
                <a:t>3</a:t>
              </a:r>
              <a:endParaRPr lang="en-US" altLang="zh-CN" sz="1200" b="1" baseline="-25000">
                <a:latin typeface="微软雅黑" panose="020B0503020204020204" charset="-122"/>
                <a:ea typeface="微软雅黑" panose="020B0503020204020204" charset="-122"/>
              </a:endParaRPr>
            </a:p>
          </p:txBody>
        </p:sp>
        <p:sp>
          <p:nvSpPr>
            <p:cNvPr id="150564" name="Text Box 71"/>
            <p:cNvSpPr txBox="1">
              <a:spLocks noChangeArrowheads="1"/>
            </p:cNvSpPr>
            <p:nvPr/>
          </p:nvSpPr>
          <p:spPr bwMode="auto">
            <a:xfrm>
              <a:off x="1061" y="2144"/>
              <a:ext cx="80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200" b="1">
                  <a:latin typeface="微软雅黑" panose="020B0503020204020204" charset="-122"/>
                  <a:ea typeface="微软雅黑" panose="020B0503020204020204" charset="-122"/>
                </a:rPr>
                <a:t>网络层首部</a:t>
              </a:r>
              <a:endParaRPr kumimoji="1" lang="zh-CN" altLang="en-US" sz="1200" b="1">
                <a:latin typeface="微软雅黑" panose="020B0503020204020204" charset="-122"/>
                <a:ea typeface="微软雅黑" panose="020B0503020204020204" charset="-122"/>
              </a:endParaRPr>
            </a:p>
          </p:txBody>
        </p:sp>
        <p:sp>
          <p:nvSpPr>
            <p:cNvPr id="150565"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73"/>
          <p:cNvGrpSpPr/>
          <p:nvPr/>
        </p:nvGrpSpPr>
        <p:grpSpPr bwMode="auto">
          <a:xfrm>
            <a:off x="2306995" y="3509963"/>
            <a:ext cx="839430" cy="869950"/>
            <a:chOff x="897" y="2448"/>
            <a:chExt cx="713" cy="800"/>
          </a:xfrm>
        </p:grpSpPr>
        <p:sp>
          <p:nvSpPr>
            <p:cNvPr id="150560"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charset="-122"/>
                  <a:ea typeface="微软雅黑" panose="020B0503020204020204" charset="-122"/>
                </a:rPr>
                <a:t>H</a:t>
              </a:r>
              <a:r>
                <a:rPr lang="en-US" altLang="zh-CN" sz="1200" b="1" baseline="-25000">
                  <a:latin typeface="微软雅黑" panose="020B0503020204020204" charset="-122"/>
                  <a:ea typeface="微软雅黑" panose="020B0503020204020204" charset="-122"/>
                </a:rPr>
                <a:t>2</a:t>
              </a:r>
              <a:endParaRPr lang="en-US" altLang="zh-CN" sz="1200" b="1" baseline="-25000">
                <a:latin typeface="微软雅黑" panose="020B0503020204020204" charset="-122"/>
                <a:ea typeface="微软雅黑" panose="020B0503020204020204" charset="-122"/>
              </a:endParaRPr>
            </a:p>
          </p:txBody>
        </p:sp>
        <p:sp>
          <p:nvSpPr>
            <p:cNvPr id="150561" name="Text Box 75"/>
            <p:cNvSpPr txBox="1">
              <a:spLocks noChangeArrowheads="1"/>
            </p:cNvSpPr>
            <p:nvPr/>
          </p:nvSpPr>
          <p:spPr bwMode="auto">
            <a:xfrm>
              <a:off x="897" y="2448"/>
              <a:ext cx="544"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lnSpc>
                  <a:spcPct val="90000"/>
                </a:lnSpc>
              </a:pPr>
              <a:r>
                <a:rPr kumimoji="1" lang="zh-CN" altLang="en-US" sz="1200" b="1">
                  <a:latin typeface="微软雅黑" panose="020B0503020204020204" charset="-122"/>
                  <a:ea typeface="微软雅黑" panose="020B0503020204020204" charset="-122"/>
                </a:rPr>
                <a:t>链路层</a:t>
              </a:r>
              <a:endParaRPr kumimoji="1" lang="zh-CN" altLang="en-US" sz="1200" b="1">
                <a:latin typeface="微软雅黑" panose="020B0503020204020204" charset="-122"/>
                <a:ea typeface="微软雅黑" panose="020B0503020204020204" charset="-122"/>
              </a:endParaRPr>
            </a:p>
            <a:p>
              <a:pPr algn="ctr" eaLnBrk="0" hangingPunct="0">
                <a:lnSpc>
                  <a:spcPct val="90000"/>
                </a:lnSpc>
              </a:pPr>
              <a:r>
                <a:rPr kumimoji="1" lang="zh-CN" altLang="en-US" sz="1200" b="1">
                  <a:latin typeface="微软雅黑" panose="020B0503020204020204" charset="-122"/>
                  <a:ea typeface="微软雅黑" panose="020B0503020204020204" charset="-122"/>
                </a:rPr>
                <a:t>首部</a:t>
              </a:r>
              <a:endParaRPr kumimoji="1" lang="zh-CN" altLang="en-US" sz="1200" b="1">
                <a:latin typeface="微软雅黑" panose="020B0503020204020204" charset="-122"/>
                <a:ea typeface="微软雅黑" panose="020B0503020204020204" charset="-122"/>
              </a:endParaRPr>
            </a:p>
          </p:txBody>
        </p:sp>
        <p:sp>
          <p:nvSpPr>
            <p:cNvPr id="150562"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77"/>
          <p:cNvGrpSpPr/>
          <p:nvPr/>
        </p:nvGrpSpPr>
        <p:grpSpPr bwMode="auto">
          <a:xfrm>
            <a:off x="6189663" y="3532188"/>
            <a:ext cx="758472" cy="847725"/>
            <a:chOff x="4195" y="2468"/>
            <a:chExt cx="645" cy="781"/>
          </a:xfrm>
        </p:grpSpPr>
        <p:sp>
          <p:nvSpPr>
            <p:cNvPr id="150557"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charset="-122"/>
                  <a:ea typeface="微软雅黑" panose="020B0503020204020204" charset="-122"/>
                </a:rPr>
                <a:t>T</a:t>
              </a:r>
              <a:r>
                <a:rPr lang="en-US" altLang="zh-CN" sz="1200" b="1" baseline="-25000">
                  <a:latin typeface="微软雅黑" panose="020B0503020204020204" charset="-122"/>
                  <a:ea typeface="微软雅黑" panose="020B0503020204020204" charset="-122"/>
                </a:rPr>
                <a:t>2</a:t>
              </a:r>
              <a:endParaRPr lang="en-US" altLang="zh-CN" sz="1200" b="1" baseline="-25000">
                <a:latin typeface="微软雅黑" panose="020B0503020204020204" charset="-122"/>
                <a:ea typeface="微软雅黑" panose="020B0503020204020204" charset="-122"/>
              </a:endParaRPr>
            </a:p>
          </p:txBody>
        </p:sp>
        <p:sp>
          <p:nvSpPr>
            <p:cNvPr id="15055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9" name="Text Box 80"/>
            <p:cNvSpPr txBox="1">
              <a:spLocks noChangeArrowheads="1"/>
            </p:cNvSpPr>
            <p:nvPr/>
          </p:nvSpPr>
          <p:spPr bwMode="auto">
            <a:xfrm>
              <a:off x="4296" y="2468"/>
              <a:ext cx="54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lnSpc>
                  <a:spcPct val="90000"/>
                </a:lnSpc>
              </a:pPr>
              <a:r>
                <a:rPr kumimoji="1" lang="zh-CN" altLang="en-US" sz="1200" b="1">
                  <a:latin typeface="微软雅黑" panose="020B0503020204020204" charset="-122"/>
                  <a:ea typeface="微软雅黑" panose="020B0503020204020204" charset="-122"/>
                </a:rPr>
                <a:t>链路层</a:t>
              </a:r>
              <a:endParaRPr kumimoji="1" lang="zh-CN" altLang="en-US" sz="1200" b="1">
                <a:latin typeface="微软雅黑" panose="020B0503020204020204" charset="-122"/>
                <a:ea typeface="微软雅黑" panose="020B0503020204020204" charset="-122"/>
              </a:endParaRPr>
            </a:p>
            <a:p>
              <a:pPr algn="ctr" eaLnBrk="0" hangingPunct="0">
                <a:lnSpc>
                  <a:spcPct val="90000"/>
                </a:lnSpc>
              </a:pPr>
              <a:r>
                <a:rPr kumimoji="1" lang="zh-CN" altLang="en-US" sz="1200" b="1">
                  <a:latin typeface="微软雅黑" panose="020B0503020204020204" charset="-122"/>
                  <a:ea typeface="微软雅黑" panose="020B0503020204020204" charset="-122"/>
                </a:rPr>
                <a:t>尾部</a:t>
              </a:r>
              <a:endParaRPr kumimoji="1" lang="zh-CN" altLang="en-US" sz="1200" b="1">
                <a:latin typeface="微软雅黑" panose="020B0503020204020204" charset="-122"/>
                <a:ea typeface="微软雅黑" panose="020B0503020204020204" charset="-122"/>
              </a:endParaRPr>
            </a:p>
          </p:txBody>
        </p:sp>
      </p:grpSp>
      <p:sp>
        <p:nvSpPr>
          <p:cNvPr id="150556" name="Text Box 36"/>
          <p:cNvSpPr txBox="1">
            <a:spLocks noChangeArrowheads="1"/>
          </p:cNvSpPr>
          <p:nvPr/>
        </p:nvSpPr>
        <p:spPr bwMode="auto">
          <a:xfrm>
            <a:off x="2688273" y="2043113"/>
            <a:ext cx="3840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solidFill>
                  <a:srgbClr val="CC00CC"/>
                </a:solidFill>
                <a:latin typeface="微软雅黑" panose="020B0503020204020204" charset="-122"/>
                <a:ea typeface="微软雅黑" panose="020B0503020204020204" charset="-122"/>
              </a:rPr>
              <a:t>注意观察加入或剥去首部（尾部）的层次</a:t>
            </a:r>
            <a:endParaRPr kumimoji="1" lang="zh-CN" altLang="en-US" sz="1600" b="1">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25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par>
                          <p:cTn id="11" fill="hold">
                            <p:stCondLst>
                              <p:cond delay="750"/>
                            </p:stCondLst>
                            <p:childTnLst>
                              <p:par>
                                <p:cTn id="12" presetID="22" presetClass="entr" presetSubtype="1" fill="hold" grpId="0" nodeType="afterEffect">
                                  <p:stCondLst>
                                    <p:cond delay="250"/>
                                  </p:stCondLst>
                                  <p:childTnLst>
                                    <p:set>
                                      <p:cBhvr>
                                        <p:cTn id="13" dur="1" fill="hold">
                                          <p:stCondLst>
                                            <p:cond delay="0"/>
                                          </p:stCondLst>
                                        </p:cTn>
                                        <p:tgtEl>
                                          <p:spTgt spid="69"/>
                                        </p:tgtEl>
                                        <p:attrNameLst>
                                          <p:attrName>style.visibility</p:attrName>
                                        </p:attrNameLst>
                                      </p:cBhvr>
                                      <p:to>
                                        <p:strVal val="visible"/>
                                      </p:to>
                                    </p:set>
                                    <p:animEffect transition="in" filter="wipe(up)">
                                      <p:cBhvr>
                                        <p:cTn id="14" dur="250"/>
                                        <p:tgtEl>
                                          <p:spTgt spid="69"/>
                                        </p:tgtEl>
                                      </p:cBhvr>
                                    </p:animEffect>
                                  </p:childTnLst>
                                </p:cTn>
                              </p:par>
                            </p:childTnLst>
                          </p:cTn>
                        </p:par>
                        <p:par>
                          <p:cTn id="15" fill="hold">
                            <p:stCondLst>
                              <p:cond delay="1500"/>
                            </p:stCondLst>
                            <p:childTnLst>
                              <p:par>
                                <p:cTn id="16" presetID="12" presetClass="entr" presetSubtype="8" fill="hold" nodeType="afterEffect">
                                  <p:stCondLst>
                                    <p:cond delay="50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p:tgtEl>
                                          <p:spTgt spid="64"/>
                                        </p:tgtEl>
                                        <p:attrNameLst>
                                          <p:attrName>ppt_x</p:attrName>
                                        </p:attrNameLst>
                                      </p:cBhvr>
                                      <p:tavLst>
                                        <p:tav tm="0">
                                          <p:val>
                                            <p:strVal val="#ppt_x-#ppt_w*1.125000"/>
                                          </p:val>
                                        </p:tav>
                                        <p:tav tm="100000">
                                          <p:val>
                                            <p:strVal val="#ppt_x"/>
                                          </p:val>
                                        </p:tav>
                                      </p:tavLst>
                                    </p:anim>
                                    <p:animEffect transition="in" filter="wipe(right)">
                                      <p:cBhvr>
                                        <p:cTn id="19" dur="500"/>
                                        <p:tgtEl>
                                          <p:spTgt spid="64"/>
                                        </p:tgtEl>
                                      </p:cBhvr>
                                    </p:animEffect>
                                  </p:childTnLst>
                                </p:cTn>
                              </p:par>
                            </p:childTnLst>
                          </p:cTn>
                        </p:par>
                        <p:par>
                          <p:cTn id="20" fill="hold">
                            <p:stCondLst>
                              <p:cond delay="2500"/>
                            </p:stCondLst>
                            <p:childTnLst>
                              <p:par>
                                <p:cTn id="21" presetID="9" presetClass="emph" presetSubtype="0" nodeType="afterEffect">
                                  <p:stCondLst>
                                    <p:cond delay="500"/>
                                  </p:stCondLst>
                                  <p:childTnLst>
                                    <p:set>
                                      <p:cBhvr rctx="PPT">
                                        <p:cTn id="22" dur="indefinite"/>
                                        <p:tgtEl>
                                          <p:spTgt spid="82"/>
                                        </p:tgtEl>
                                        <p:attrNameLst>
                                          <p:attrName>style.opacity</p:attrName>
                                        </p:attrNameLst>
                                      </p:cBhvr>
                                      <p:to>
                                        <p:strVal val="0.25"/>
                                      </p:to>
                                    </p:set>
                                    <p:animEffect filter="image" prLst="opacity: 0.25">
                                      <p:cBhvr rctx="IE">
                                        <p:cTn id="23" dur="indefinite"/>
                                        <p:tgtEl>
                                          <p:spTgt spid="82"/>
                                        </p:tgtEl>
                                      </p:cBhvr>
                                    </p:animEffect>
                                  </p:childTnLst>
                                </p:cTn>
                              </p:par>
                            </p:childTnLst>
                          </p:cTn>
                        </p:par>
                        <p:par>
                          <p:cTn id="24" fill="hold">
                            <p:stCondLst>
                              <p:cond delay="3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par>
                          <p:cTn id="28" fill="hold">
                            <p:stCondLst>
                              <p:cond delay="4000"/>
                            </p:stCondLst>
                            <p:childTnLst>
                              <p:par>
                                <p:cTn id="29" presetID="22" presetClass="entr" presetSubtype="1" fill="hold" nodeType="afterEffect">
                                  <p:stCondLst>
                                    <p:cond delay="25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childTnLst>
                          </p:cTn>
                        </p:par>
                        <p:par>
                          <p:cTn id="32" fill="hold">
                            <p:stCondLst>
                              <p:cond delay="4750"/>
                            </p:stCondLst>
                            <p:childTnLst>
                              <p:par>
                                <p:cTn id="33" presetID="12" presetClass="entr" presetSubtype="8" fill="hold" nodeType="afterEffect">
                                  <p:stCondLst>
                                    <p:cond delay="50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p:tgtEl>
                                          <p:spTgt spid="97"/>
                                        </p:tgtEl>
                                        <p:attrNameLst>
                                          <p:attrName>ppt_x</p:attrName>
                                        </p:attrNameLst>
                                      </p:cBhvr>
                                      <p:tavLst>
                                        <p:tav tm="0">
                                          <p:val>
                                            <p:strVal val="#ppt_x-#ppt_w*1.125000"/>
                                          </p:val>
                                        </p:tav>
                                        <p:tav tm="100000">
                                          <p:val>
                                            <p:strVal val="#ppt_x"/>
                                          </p:val>
                                        </p:tav>
                                      </p:tavLst>
                                    </p:anim>
                                    <p:animEffect transition="in" filter="wipe(right)">
                                      <p:cBhvr>
                                        <p:cTn id="36" dur="500"/>
                                        <p:tgtEl>
                                          <p:spTgt spid="97"/>
                                        </p:tgtEl>
                                      </p:cBhvr>
                                    </p:animEffect>
                                  </p:childTnLst>
                                </p:cTn>
                              </p:par>
                            </p:childTnLst>
                          </p:cTn>
                        </p:par>
                        <p:par>
                          <p:cTn id="37" fill="hold">
                            <p:stCondLst>
                              <p:cond delay="5750"/>
                            </p:stCondLst>
                            <p:childTnLst>
                              <p:par>
                                <p:cTn id="38" presetID="9" presetClass="emph" presetSubtype="0" nodeType="afterEffect">
                                  <p:stCondLst>
                                    <p:cond delay="250"/>
                                  </p:stCondLst>
                                  <p:childTnLst>
                                    <p:set>
                                      <p:cBhvr rctx="PPT">
                                        <p:cTn id="39" dur="indefinite"/>
                                        <p:tgtEl>
                                          <p:spTgt spid="85"/>
                                        </p:tgtEl>
                                        <p:attrNameLst>
                                          <p:attrName>style.opacity</p:attrName>
                                        </p:attrNameLst>
                                      </p:cBhvr>
                                      <p:to>
                                        <p:strVal val="0.25"/>
                                      </p:to>
                                    </p:set>
                                    <p:animEffect filter="image" prLst="opacity: 0.25">
                                      <p:cBhvr rctx="IE">
                                        <p:cTn id="40" dur="indefinite"/>
                                        <p:tgtEl>
                                          <p:spTgt spid="85"/>
                                        </p:tgtEl>
                                      </p:cBhvr>
                                    </p:animEffect>
                                  </p:childTnLst>
                                </p:cTn>
                              </p:par>
                            </p:childTnLst>
                          </p:cTn>
                        </p:par>
                        <p:par>
                          <p:cTn id="41" fill="hold">
                            <p:stCondLst>
                              <p:cond delay="6000"/>
                            </p:stCondLst>
                            <p:childTnLst>
                              <p:par>
                                <p:cTn id="42" presetID="22" presetClass="entr" presetSubtype="1" fill="hold" nodeType="afterEffect">
                                  <p:stCondLst>
                                    <p:cond delay="50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7000"/>
                            </p:stCondLst>
                            <p:childTnLst>
                              <p:par>
                                <p:cTn id="46" presetID="22" presetClass="entr" presetSubtype="1" fill="hold" nodeType="afterEffect">
                                  <p:stCondLst>
                                    <p:cond delay="500"/>
                                  </p:stCondLst>
                                  <p:childTnLst>
                                    <p:set>
                                      <p:cBhvr>
                                        <p:cTn id="47" dur="1" fill="hold">
                                          <p:stCondLst>
                                            <p:cond delay="0"/>
                                          </p:stCondLst>
                                        </p:cTn>
                                        <p:tgtEl>
                                          <p:spTgt spid="73"/>
                                        </p:tgtEl>
                                        <p:attrNameLst>
                                          <p:attrName>style.visibility</p:attrName>
                                        </p:attrNameLst>
                                      </p:cBhvr>
                                      <p:to>
                                        <p:strVal val="visible"/>
                                      </p:to>
                                    </p:set>
                                    <p:animEffect transition="in" filter="wipe(up)">
                                      <p:cBhvr>
                                        <p:cTn id="48" dur="500"/>
                                        <p:tgtEl>
                                          <p:spTgt spid="73"/>
                                        </p:tgtEl>
                                      </p:cBhvr>
                                    </p:animEffect>
                                  </p:childTnLst>
                                </p:cTn>
                              </p:par>
                            </p:childTnLst>
                          </p:cTn>
                        </p:par>
                        <p:par>
                          <p:cTn id="49" fill="hold">
                            <p:stCondLst>
                              <p:cond delay="8000"/>
                            </p:stCondLst>
                            <p:childTnLst>
                              <p:par>
                                <p:cTn id="50" presetID="12" presetClass="entr" presetSubtype="8" fill="hold" nodeType="afterEffect">
                                  <p:stCondLst>
                                    <p:cond delay="500"/>
                                  </p:stCondLst>
                                  <p:childTnLst>
                                    <p:set>
                                      <p:cBhvr>
                                        <p:cTn id="51" dur="1" fill="hold">
                                          <p:stCondLst>
                                            <p:cond delay="0"/>
                                          </p:stCondLst>
                                        </p:cTn>
                                        <p:tgtEl>
                                          <p:spTgt spid="101"/>
                                        </p:tgtEl>
                                        <p:attrNameLst>
                                          <p:attrName>style.visibility</p:attrName>
                                        </p:attrNameLst>
                                      </p:cBhvr>
                                      <p:to>
                                        <p:strVal val="visible"/>
                                      </p:to>
                                    </p:set>
                                    <p:anim calcmode="lin" valueType="num">
                                      <p:cBhvr additive="base">
                                        <p:cTn id="52" dur="500"/>
                                        <p:tgtEl>
                                          <p:spTgt spid="101"/>
                                        </p:tgtEl>
                                        <p:attrNameLst>
                                          <p:attrName>ppt_x</p:attrName>
                                        </p:attrNameLst>
                                      </p:cBhvr>
                                      <p:tavLst>
                                        <p:tav tm="0">
                                          <p:val>
                                            <p:strVal val="#ppt_x-#ppt_w*1.125000"/>
                                          </p:val>
                                        </p:tav>
                                        <p:tav tm="100000">
                                          <p:val>
                                            <p:strVal val="#ppt_x"/>
                                          </p:val>
                                        </p:tav>
                                      </p:tavLst>
                                    </p:anim>
                                    <p:animEffect transition="in" filter="wipe(right)">
                                      <p:cBhvr>
                                        <p:cTn id="53" dur="500"/>
                                        <p:tgtEl>
                                          <p:spTgt spid="101"/>
                                        </p:tgtEl>
                                      </p:cBhvr>
                                    </p:animEffect>
                                  </p:childTnLst>
                                </p:cTn>
                              </p:par>
                            </p:childTnLst>
                          </p:cTn>
                        </p:par>
                        <p:par>
                          <p:cTn id="54" fill="hold">
                            <p:stCondLst>
                              <p:cond delay="9000"/>
                            </p:stCondLst>
                            <p:childTnLst>
                              <p:par>
                                <p:cTn id="55" presetID="9" presetClass="emph" presetSubtype="0" nodeType="afterEffect">
                                  <p:stCondLst>
                                    <p:cond delay="250"/>
                                  </p:stCondLst>
                                  <p:childTnLst>
                                    <p:set>
                                      <p:cBhvr rctx="PPT">
                                        <p:cTn id="56" dur="indefinite"/>
                                        <p:tgtEl>
                                          <p:spTgt spid="88"/>
                                        </p:tgtEl>
                                        <p:attrNameLst>
                                          <p:attrName>style.opacity</p:attrName>
                                        </p:attrNameLst>
                                      </p:cBhvr>
                                      <p:to>
                                        <p:strVal val="0.25"/>
                                      </p:to>
                                    </p:set>
                                    <p:animEffect filter="image" prLst="opacity: 0.25">
                                      <p:cBhvr rctx="IE">
                                        <p:cTn id="57" dur="indefinite"/>
                                        <p:tgtEl>
                                          <p:spTgt spid="88"/>
                                        </p:tgtEl>
                                      </p:cBhvr>
                                    </p:animEffect>
                                  </p:childTnLst>
                                </p:cTn>
                              </p:par>
                            </p:childTnLst>
                          </p:cTn>
                        </p:par>
                        <p:par>
                          <p:cTn id="58" fill="hold">
                            <p:stCondLst>
                              <p:cond delay="9250"/>
                            </p:stCondLst>
                            <p:childTnLst>
                              <p:par>
                                <p:cTn id="59" presetID="22" presetClass="entr" presetSubtype="1" fill="hold" nodeType="afterEffect">
                                  <p:stCondLst>
                                    <p:cond delay="50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500"/>
                                        <p:tgtEl>
                                          <p:spTgt spid="91"/>
                                        </p:tgtEl>
                                      </p:cBhvr>
                                    </p:animEffect>
                                  </p:childTnLst>
                                </p:cTn>
                              </p:par>
                            </p:childTnLst>
                          </p:cTn>
                        </p:par>
                        <p:par>
                          <p:cTn id="62" fill="hold">
                            <p:stCondLst>
                              <p:cond delay="10250"/>
                            </p:stCondLst>
                            <p:childTnLst>
                              <p:par>
                                <p:cTn id="63" presetID="22" presetClass="entr" presetSubtype="1" fill="hold" nodeType="afterEffect">
                                  <p:stCondLst>
                                    <p:cond delay="250"/>
                                  </p:stCondLst>
                                  <p:childTnLst>
                                    <p:set>
                                      <p:cBhvr>
                                        <p:cTn id="64" dur="1" fill="hold">
                                          <p:stCondLst>
                                            <p:cond delay="0"/>
                                          </p:stCondLst>
                                        </p:cTn>
                                        <p:tgtEl>
                                          <p:spTgt spid="77"/>
                                        </p:tgtEl>
                                        <p:attrNameLst>
                                          <p:attrName>style.visibility</p:attrName>
                                        </p:attrNameLst>
                                      </p:cBhvr>
                                      <p:to>
                                        <p:strVal val="visible"/>
                                      </p:to>
                                    </p:set>
                                    <p:animEffect transition="in" filter="wipe(up)">
                                      <p:cBhvr>
                                        <p:cTn id="65" dur="500"/>
                                        <p:tgtEl>
                                          <p:spTgt spid="77"/>
                                        </p:tgtEl>
                                      </p:cBhvr>
                                    </p:animEffect>
                                  </p:childTnLst>
                                </p:cTn>
                              </p:par>
                            </p:childTnLst>
                          </p:cTn>
                        </p:par>
                        <p:par>
                          <p:cTn id="66" fill="hold">
                            <p:stCondLst>
                              <p:cond delay="11000"/>
                            </p:stCondLst>
                            <p:childTnLst>
                              <p:par>
                                <p:cTn id="67" presetID="12" presetClass="entr" presetSubtype="8" fill="hold" nodeType="afterEffect">
                                  <p:stCondLst>
                                    <p:cond delay="500"/>
                                  </p:stCondLst>
                                  <p:childTnLst>
                                    <p:set>
                                      <p:cBhvr>
                                        <p:cTn id="68" dur="1" fill="hold">
                                          <p:stCondLst>
                                            <p:cond delay="0"/>
                                          </p:stCondLst>
                                        </p:cTn>
                                        <p:tgtEl>
                                          <p:spTgt spid="105"/>
                                        </p:tgtEl>
                                        <p:attrNameLst>
                                          <p:attrName>style.visibility</p:attrName>
                                        </p:attrNameLst>
                                      </p:cBhvr>
                                      <p:to>
                                        <p:strVal val="visible"/>
                                      </p:to>
                                    </p:set>
                                    <p:anim calcmode="lin" valueType="num">
                                      <p:cBhvr additive="base">
                                        <p:cTn id="69" dur="500"/>
                                        <p:tgtEl>
                                          <p:spTgt spid="105"/>
                                        </p:tgtEl>
                                        <p:attrNameLst>
                                          <p:attrName>ppt_x</p:attrName>
                                        </p:attrNameLst>
                                      </p:cBhvr>
                                      <p:tavLst>
                                        <p:tav tm="0">
                                          <p:val>
                                            <p:strVal val="#ppt_x-#ppt_w*1.125000"/>
                                          </p:val>
                                        </p:tav>
                                        <p:tav tm="100000">
                                          <p:val>
                                            <p:strVal val="#ppt_x"/>
                                          </p:val>
                                        </p:tav>
                                      </p:tavLst>
                                    </p:anim>
                                    <p:animEffect transition="in" filter="wipe(right)">
                                      <p:cBhvr>
                                        <p:cTn id="70" dur="500"/>
                                        <p:tgtEl>
                                          <p:spTgt spid="105"/>
                                        </p:tgtEl>
                                      </p:cBhvr>
                                    </p:animEffect>
                                  </p:childTnLst>
                                </p:cTn>
                              </p:par>
                            </p:childTnLst>
                          </p:cTn>
                        </p:par>
                        <p:par>
                          <p:cTn id="71" fill="hold">
                            <p:stCondLst>
                              <p:cond delay="12000"/>
                            </p:stCondLst>
                            <p:childTnLst>
                              <p:par>
                                <p:cTn id="72" presetID="12" presetClass="entr" presetSubtype="2" fill="hold" nodeType="afterEffect">
                                  <p:stCondLst>
                                    <p:cond delay="500"/>
                                  </p:stCondLst>
                                  <p:childTnLst>
                                    <p:set>
                                      <p:cBhvr>
                                        <p:cTn id="73" dur="1" fill="hold">
                                          <p:stCondLst>
                                            <p:cond delay="0"/>
                                          </p:stCondLst>
                                        </p:cTn>
                                        <p:tgtEl>
                                          <p:spTgt spid="109"/>
                                        </p:tgtEl>
                                        <p:attrNameLst>
                                          <p:attrName>style.visibility</p:attrName>
                                        </p:attrNameLst>
                                      </p:cBhvr>
                                      <p:to>
                                        <p:strVal val="visible"/>
                                      </p:to>
                                    </p:set>
                                    <p:anim calcmode="lin" valueType="num">
                                      <p:cBhvr additive="base">
                                        <p:cTn id="74" dur="500"/>
                                        <p:tgtEl>
                                          <p:spTgt spid="109"/>
                                        </p:tgtEl>
                                        <p:attrNameLst>
                                          <p:attrName>ppt_x</p:attrName>
                                        </p:attrNameLst>
                                      </p:cBhvr>
                                      <p:tavLst>
                                        <p:tav tm="0">
                                          <p:val>
                                            <p:strVal val="#ppt_x+#ppt_w*1.125000"/>
                                          </p:val>
                                        </p:tav>
                                        <p:tav tm="100000">
                                          <p:val>
                                            <p:strVal val="#ppt_x"/>
                                          </p:val>
                                        </p:tav>
                                      </p:tavLst>
                                    </p:anim>
                                    <p:animEffect transition="in" filter="wipe(left)">
                                      <p:cBhvr>
                                        <p:cTn id="75" dur="500"/>
                                        <p:tgtEl>
                                          <p:spTgt spid="109"/>
                                        </p:tgtEl>
                                      </p:cBhvr>
                                    </p:animEffect>
                                  </p:childTnLst>
                                </p:cTn>
                              </p:par>
                            </p:childTnLst>
                          </p:cTn>
                        </p:par>
                        <p:par>
                          <p:cTn id="76" fill="hold">
                            <p:stCondLst>
                              <p:cond delay="13000"/>
                            </p:stCondLst>
                            <p:childTnLst>
                              <p:par>
                                <p:cTn id="77" presetID="9" presetClass="emph" presetSubtype="0" nodeType="afterEffect">
                                  <p:stCondLst>
                                    <p:cond delay="500"/>
                                  </p:stCondLst>
                                  <p:childTnLst>
                                    <p:set>
                                      <p:cBhvr rctx="PPT">
                                        <p:cTn id="78" dur="indefinite"/>
                                        <p:tgtEl>
                                          <p:spTgt spid="91"/>
                                        </p:tgtEl>
                                        <p:attrNameLst>
                                          <p:attrName>style.opacity</p:attrName>
                                        </p:attrNameLst>
                                      </p:cBhvr>
                                      <p:to>
                                        <p:strVal val="0.25"/>
                                      </p:to>
                                    </p:set>
                                    <p:animEffect filter="image" prLst="opacity: 0.25">
                                      <p:cBhvr rctx="IE">
                                        <p:cTn id="79" dur="indefinite"/>
                                        <p:tgtEl>
                                          <p:spTgt spid="91"/>
                                        </p:tgtEl>
                                      </p:cBhvr>
                                    </p:animEffect>
                                  </p:childTnLst>
                                </p:cTn>
                              </p:par>
                            </p:childTnLst>
                          </p:cTn>
                        </p:par>
                        <p:par>
                          <p:cTn id="80" fill="hold">
                            <p:stCondLst>
                              <p:cond delay="13500"/>
                            </p:stCondLst>
                            <p:childTnLst>
                              <p:par>
                                <p:cTn id="81" presetID="22" presetClass="entr" presetSubtype="1" fill="hold" nodeType="afterEffect">
                                  <p:stCondLst>
                                    <p:cond delay="50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500"/>
                                        <p:tgtEl>
                                          <p:spTgt spid="94"/>
                                        </p:tgtEl>
                                      </p:cBhvr>
                                    </p:animEffect>
                                  </p:childTnLst>
                                </p:cTn>
                              </p:par>
                            </p:childTnLst>
                          </p:cTn>
                        </p:par>
                        <p:par>
                          <p:cTn id="84" fill="hold">
                            <p:stCondLst>
                              <p:cond delay="14500"/>
                            </p:stCondLst>
                            <p:childTnLst>
                              <p:par>
                                <p:cTn id="85" presetID="22" presetClass="entr" presetSubtype="1" fill="hold" grpId="0" nodeType="afterEffect">
                                  <p:stCondLst>
                                    <p:cond delay="250"/>
                                  </p:stCondLst>
                                  <p:childTnLst>
                                    <p:set>
                                      <p:cBhvr>
                                        <p:cTn id="86" dur="1" fill="hold">
                                          <p:stCondLst>
                                            <p:cond delay="0"/>
                                          </p:stCondLst>
                                        </p:cTn>
                                        <p:tgtEl>
                                          <p:spTgt spid="68"/>
                                        </p:tgtEl>
                                        <p:attrNameLst>
                                          <p:attrName>style.visibility</p:attrName>
                                        </p:attrNameLst>
                                      </p:cBhvr>
                                      <p:to>
                                        <p:strVal val="visible"/>
                                      </p:to>
                                    </p:set>
                                    <p:animEffect transition="in" filter="wipe(up)">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8" grpId="0" bldLvl="0" animBg="1"/>
      <p:bldP spid="69"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6"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7" name="圆角矩形 46"/>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1560"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61"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1562"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1563"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1564"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1565"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1566"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7"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8"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9"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0"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71"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1572"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1573"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1574"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1575"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1576"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7"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8"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9"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80"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1581"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2"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3"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1584"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1585"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1586" name="Text Box 31"/>
          <p:cNvSpPr txBox="1">
            <a:spLocks noChangeArrowheads="1"/>
          </p:cNvSpPr>
          <p:nvPr/>
        </p:nvSpPr>
        <p:spPr bwMode="auto">
          <a:xfrm>
            <a:off x="3385503" y="3495675"/>
            <a:ext cx="25317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主机 </a:t>
            </a:r>
            <a:r>
              <a:rPr kumimoji="1" lang="en-US" altLang="zh-CN" sz="1400" b="1">
                <a:latin typeface="微软雅黑" panose="020B0503020204020204" charset="-122"/>
                <a:ea typeface="微软雅黑" panose="020B0503020204020204" charset="-122"/>
              </a:rPr>
              <a:t>2 </a:t>
            </a:r>
            <a:r>
              <a:rPr kumimoji="1" lang="zh-CN" altLang="en-US" sz="1400" b="1">
                <a:latin typeface="微软雅黑" panose="020B0503020204020204" charset="-122"/>
                <a:ea typeface="微软雅黑" panose="020B0503020204020204" charset="-122"/>
              </a:rPr>
              <a:t>的物理层收到比特流后</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交给数据链路层</a:t>
            </a:r>
            <a:endParaRPr kumimoji="1" lang="zh-CN" altLang="en-US" sz="1400" b="1">
              <a:latin typeface="微软雅黑" panose="020B0503020204020204" charset="-122"/>
              <a:ea typeface="微软雅黑" panose="020B0503020204020204" charset="-122"/>
            </a:endParaRPr>
          </a:p>
        </p:txBody>
      </p:sp>
      <p:sp>
        <p:nvSpPr>
          <p:cNvPr id="35" name="Rectangle 30"/>
          <p:cNvSpPr>
            <a:spLocks noChangeArrowheads="1"/>
          </p:cNvSpPr>
          <p:nvPr/>
        </p:nvSpPr>
        <p:spPr bwMode="auto">
          <a:xfrm>
            <a:off x="2535238" y="4494213"/>
            <a:ext cx="4318000" cy="2746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368AD6"/>
                </a:solidFill>
                <a:latin typeface="微软雅黑" panose="020B0503020204020204" charset="-122"/>
                <a:ea typeface="微软雅黑" panose="020B0503020204020204" charset="-122"/>
              </a:rPr>
              <a:t>10100110100101  </a:t>
            </a:r>
            <a:r>
              <a:rPr lang="zh-CN" altLang="en-US" sz="1400" b="1">
                <a:solidFill>
                  <a:srgbClr val="368AD6"/>
                </a:solidFill>
                <a:latin typeface="微软雅黑" panose="020B0503020204020204" charset="-122"/>
                <a:ea typeface="微软雅黑" panose="020B0503020204020204" charset="-122"/>
              </a:rPr>
              <a:t>比  特  流  </a:t>
            </a:r>
            <a:r>
              <a:rPr lang="en-US" altLang="zh-CN" sz="1400" b="1">
                <a:solidFill>
                  <a:srgbClr val="368AD6"/>
                </a:solidFill>
                <a:latin typeface="微软雅黑" panose="020B0503020204020204" charset="-122"/>
                <a:ea typeface="微软雅黑" panose="020B0503020204020204" charset="-122"/>
              </a:rPr>
              <a:t>110101110101</a:t>
            </a:r>
            <a:endParaRPr lang="en-US" altLang="zh-CN" sz="1400" b="1">
              <a:solidFill>
                <a:srgbClr val="368AD6"/>
              </a:solidFill>
              <a:latin typeface="微软雅黑" panose="020B0503020204020204" charset="-122"/>
              <a:ea typeface="微软雅黑" panose="020B0503020204020204" charset="-122"/>
            </a:endParaRPr>
          </a:p>
        </p:txBody>
      </p:sp>
      <p:grpSp>
        <p:nvGrpSpPr>
          <p:cNvPr id="36" name="Group 32"/>
          <p:cNvGrpSpPr/>
          <p:nvPr/>
        </p:nvGrpSpPr>
        <p:grpSpPr bwMode="auto">
          <a:xfrm>
            <a:off x="2535238" y="4051300"/>
            <a:ext cx="4318000" cy="276225"/>
            <a:chOff x="1247" y="3023"/>
            <a:chExt cx="3266" cy="226"/>
          </a:xfrm>
        </p:grpSpPr>
        <p:sp>
          <p:nvSpPr>
            <p:cNvPr id="151592"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endParaRPr lang="en-US" altLang="zh-CN" sz="1400" b="1" baseline="-25000"/>
            </a:p>
          </p:txBody>
        </p:sp>
        <p:sp>
          <p:nvSpPr>
            <p:cNvPr id="151593"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endParaRPr lang="en-US" altLang="zh-CN" sz="1400" b="1" baseline="-25000"/>
            </a:p>
          </p:txBody>
        </p:sp>
        <p:grpSp>
          <p:nvGrpSpPr>
            <p:cNvPr id="151594" name="Group 35"/>
            <p:cNvGrpSpPr/>
            <p:nvPr/>
          </p:nvGrpSpPr>
          <p:grpSpPr bwMode="auto">
            <a:xfrm>
              <a:off x="1610" y="3023"/>
              <a:ext cx="2585" cy="226"/>
              <a:chOff x="1610" y="3023"/>
              <a:chExt cx="2585" cy="226"/>
            </a:xfrm>
          </p:grpSpPr>
          <p:sp>
            <p:nvSpPr>
              <p:cNvPr id="151595"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endParaRPr lang="en-US" altLang="zh-CN" sz="1400" b="1" baseline="-25000"/>
              </a:p>
            </p:txBody>
          </p:sp>
          <p:sp>
            <p:nvSpPr>
              <p:cNvPr id="151596"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
            <p:nvSpPr>
              <p:cNvPr id="151597"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1598" name="Rectangle 3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grpSp>
        <p:nvGrpSpPr>
          <p:cNvPr id="44" name="组合 43"/>
          <p:cNvGrpSpPr/>
          <p:nvPr/>
        </p:nvGrpSpPr>
        <p:grpSpPr bwMode="auto">
          <a:xfrm>
            <a:off x="4284663" y="4203700"/>
            <a:ext cx="3167062" cy="396875"/>
            <a:chOff x="4283968" y="4359588"/>
            <a:chExt cx="3168038" cy="396875"/>
          </a:xfrm>
        </p:grpSpPr>
        <p:sp>
          <p:nvSpPr>
            <p:cNvPr id="15159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1591"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nodeType="after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par>
                          <p:cTn id="11" fill="hold">
                            <p:stCondLst>
                              <p:cond delay="1500"/>
                            </p:stCondLst>
                            <p:childTnLst>
                              <p:par>
                                <p:cTn id="12" presetID="1" presetClass="exit" presetSubtype="0" fill="hold" grpId="1" nodeType="afterEffect">
                                  <p:stCondLst>
                                    <p:cond delay="750"/>
                                  </p:stCondLst>
                                  <p:childTnLst>
                                    <p:set>
                                      <p:cBhvr>
                                        <p:cTn id="13" dur="1" fill="hold">
                                          <p:stCondLst>
                                            <p:cond delay="0"/>
                                          </p:stCondLst>
                                        </p:cTn>
                                        <p:tgtEl>
                                          <p:spTgt spid="35"/>
                                        </p:tgtEl>
                                        <p:attrNameLst>
                                          <p:attrName>style.visibility</p:attrName>
                                        </p:attrNameLst>
                                      </p:cBhvr>
                                      <p:to>
                                        <p:strVal val="hidden"/>
                                      </p:to>
                                    </p:set>
                                  </p:childTnLst>
                                </p:cTn>
                              </p:par>
                            </p:childTnLst>
                          </p:cTn>
                        </p:par>
                        <p:par>
                          <p:cTn id="14" fill="hold">
                            <p:stCondLst>
                              <p:cond delay="2250"/>
                            </p:stCondLst>
                            <p:childTnLst>
                              <p:par>
                                <p:cTn id="15" presetID="1" presetClass="exit" presetSubtype="0" fill="hold" nodeType="afterEffect">
                                  <p:stCondLst>
                                    <p:cond delay="0"/>
                                  </p:stCondLst>
                                  <p:childTnLst>
                                    <p:set>
                                      <p:cBhvr>
                                        <p:cTn id="16" dur="1" fill="hold">
                                          <p:stCondLst>
                                            <p:cond delay="0"/>
                                          </p:stCondLst>
                                        </p:cTn>
                                        <p:tgtEl>
                                          <p:spTgt spid="44"/>
                                        </p:tgtEl>
                                        <p:attrNameLst>
                                          <p:attrName>style.visibility</p:attrName>
                                        </p:attrNameLst>
                                      </p:cBhvr>
                                      <p:to>
                                        <p:strVal val="hidden"/>
                                      </p:to>
                                    </p:set>
                                  </p:childTnLst>
                                </p:cTn>
                              </p:par>
                            </p:childTnLst>
                          </p:cTn>
                        </p:par>
                        <p:par>
                          <p:cTn id="17" fill="hold">
                            <p:stCondLst>
                              <p:cond delay="2250"/>
                            </p:stCondLst>
                            <p:childTnLst>
                              <p:par>
                                <p:cTn id="18" presetID="1"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9"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50" name="圆角矩形 49"/>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2584"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85"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2586"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2587"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2588"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2589"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2590"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1"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2"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3"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4"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95"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2596"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2597"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2598"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2599"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2600"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1"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2"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3"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4"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2605"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6"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7"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2608"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2609"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2610" name="Text Box 35"/>
          <p:cNvSpPr txBox="1">
            <a:spLocks noChangeArrowheads="1"/>
          </p:cNvSpPr>
          <p:nvPr/>
        </p:nvSpPr>
        <p:spPr bwMode="auto">
          <a:xfrm>
            <a:off x="3216910" y="3211513"/>
            <a:ext cx="28498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数据链路层剥去帧首部和帧尾部后</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把帧的数据部分交给网络层</a:t>
            </a:r>
            <a:endParaRPr kumimoji="1" lang="zh-CN" altLang="en-US" sz="1400" b="1">
              <a:latin typeface="微软雅黑" panose="020B0503020204020204" charset="-122"/>
              <a:ea typeface="微软雅黑" panose="020B0503020204020204" charset="-122"/>
            </a:endParaRPr>
          </a:p>
        </p:txBody>
      </p:sp>
      <p:grpSp>
        <p:nvGrpSpPr>
          <p:cNvPr id="46" name="Group 2"/>
          <p:cNvGrpSpPr/>
          <p:nvPr/>
        </p:nvGrpSpPr>
        <p:grpSpPr bwMode="auto">
          <a:xfrm>
            <a:off x="3127375" y="3743325"/>
            <a:ext cx="3151188" cy="255588"/>
            <a:chOff x="1610" y="3023"/>
            <a:chExt cx="2585" cy="226"/>
          </a:xfrm>
        </p:grpSpPr>
        <p:sp>
          <p:nvSpPr>
            <p:cNvPr id="152622"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endParaRPr lang="en-US" altLang="zh-CN" sz="1400" b="1" baseline="-25000"/>
            </a:p>
          </p:txBody>
        </p:sp>
        <p:sp>
          <p:nvSpPr>
            <p:cNvPr id="152623"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
          <p:nvSpPr>
            <p:cNvPr id="152624"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2625"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sp>
        <p:nvSpPr>
          <p:cNvPr id="51" name="Rectangle 36"/>
          <p:cNvSpPr>
            <a:spLocks noChangeArrowheads="1"/>
          </p:cNvSpPr>
          <p:nvPr/>
        </p:nvSpPr>
        <p:spPr bwMode="auto">
          <a:xfrm>
            <a:off x="2686050" y="4151313"/>
            <a:ext cx="441325" cy="25400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endParaRPr lang="en-US" altLang="zh-CN" sz="1400" b="1" baseline="-25000"/>
          </a:p>
        </p:txBody>
      </p:sp>
      <p:sp>
        <p:nvSpPr>
          <p:cNvPr id="52" name="Rectangle 37"/>
          <p:cNvSpPr>
            <a:spLocks noChangeArrowheads="1"/>
          </p:cNvSpPr>
          <p:nvPr/>
        </p:nvSpPr>
        <p:spPr bwMode="auto">
          <a:xfrm>
            <a:off x="6278563" y="4152900"/>
            <a:ext cx="387350" cy="25400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endParaRPr lang="en-US" altLang="zh-CN" sz="1400" b="1" baseline="-25000"/>
          </a:p>
        </p:txBody>
      </p:sp>
      <p:grpSp>
        <p:nvGrpSpPr>
          <p:cNvPr id="53" name="Group 38"/>
          <p:cNvGrpSpPr/>
          <p:nvPr/>
        </p:nvGrpSpPr>
        <p:grpSpPr bwMode="auto">
          <a:xfrm>
            <a:off x="3127375" y="4152900"/>
            <a:ext cx="3151188" cy="254000"/>
            <a:chOff x="1610" y="3023"/>
            <a:chExt cx="2585" cy="226"/>
          </a:xfrm>
        </p:grpSpPr>
        <p:sp>
          <p:nvSpPr>
            <p:cNvPr id="152618"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endParaRPr lang="en-US" altLang="zh-CN" sz="1400" b="1" baseline="-25000"/>
            </a:p>
          </p:txBody>
        </p:sp>
        <p:sp>
          <p:nvSpPr>
            <p:cNvPr id="152619"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
          <p:nvSpPr>
            <p:cNvPr id="152620"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2621"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58" name="组合 57"/>
          <p:cNvGrpSpPr/>
          <p:nvPr/>
        </p:nvGrpSpPr>
        <p:grpSpPr bwMode="auto">
          <a:xfrm>
            <a:off x="4311650" y="3860800"/>
            <a:ext cx="3168650" cy="396875"/>
            <a:chOff x="4283968" y="4359588"/>
            <a:chExt cx="3168038" cy="396875"/>
          </a:xfrm>
        </p:grpSpPr>
        <p:sp>
          <p:nvSpPr>
            <p:cNvPr id="152616"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2617"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1"/>
                                        </p:tgtEl>
                                        <p:attrNameLst>
                                          <p:attrName>ppt_x</p:attrName>
                                        </p:attrNameLst>
                                      </p:cBhvr>
                                      <p:tavLst>
                                        <p:tav tm="0">
                                          <p:val>
                                            <p:strVal val="#ppt_x"/>
                                          </p:val>
                                        </p:tav>
                                        <p:tav tm="100000">
                                          <p:val>
                                            <p:strVal val="#ppt_x-#ppt_w*1.125000"/>
                                          </p:val>
                                        </p:tav>
                                      </p:tavLst>
                                    </p:anim>
                                    <p:animEffect transition="out" filter="wipe(left)">
                                      <p:cBhvr>
                                        <p:cTn id="7" dur="500"/>
                                        <p:tgtEl>
                                          <p:spTgt spid="51"/>
                                        </p:tgtEl>
                                      </p:cBhvr>
                                    </p:animEffect>
                                    <p:set>
                                      <p:cBhvr>
                                        <p:cTn id="8" dur="1" fill="hold">
                                          <p:stCondLst>
                                            <p:cond delay="499"/>
                                          </p:stCondLst>
                                        </p:cTn>
                                        <p:tgtEl>
                                          <p:spTgt spid="51"/>
                                        </p:tgtEl>
                                        <p:attrNameLst>
                                          <p:attrName>style.visibility</p:attrName>
                                        </p:attrNameLst>
                                      </p:cBhvr>
                                      <p:to>
                                        <p:strVal val="hidden"/>
                                      </p:to>
                                    </p:set>
                                  </p:childTnLst>
                                </p:cTn>
                              </p:par>
                            </p:childTnLst>
                          </p:cTn>
                        </p:par>
                        <p:par>
                          <p:cTn id="9" fill="hold">
                            <p:stCondLst>
                              <p:cond delay="500"/>
                            </p:stCondLst>
                            <p:childTnLst>
                              <p:par>
                                <p:cTn id="10" presetID="12" presetClass="exit" presetSubtype="2" fill="hold" grpId="0" nodeType="afterEffect">
                                  <p:stCondLst>
                                    <p:cond delay="500"/>
                                  </p:stCondLst>
                                  <p:childTnLst>
                                    <p:anim calcmode="lin" valueType="num">
                                      <p:cBhvr additive="base">
                                        <p:cTn id="11" dur="500"/>
                                        <p:tgtEl>
                                          <p:spTgt spid="52"/>
                                        </p:tgtEl>
                                        <p:attrNameLst>
                                          <p:attrName>ppt_x</p:attrName>
                                        </p:attrNameLst>
                                      </p:cBhvr>
                                      <p:tavLst>
                                        <p:tav tm="0">
                                          <p:val>
                                            <p:strVal val="#ppt_x"/>
                                          </p:val>
                                        </p:tav>
                                        <p:tav tm="100000">
                                          <p:val>
                                            <p:strVal val="#ppt_x+#ppt_w*1.125000"/>
                                          </p:val>
                                        </p:tav>
                                      </p:tavLst>
                                    </p:anim>
                                    <p:animEffect transition="out" filter="wipe(right)">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childTnLst>
                          </p:cTn>
                        </p:par>
                        <p:par>
                          <p:cTn id="14" fill="hold">
                            <p:stCondLst>
                              <p:cond delay="1500"/>
                            </p:stCondLst>
                            <p:childTnLst>
                              <p:par>
                                <p:cTn id="15" presetID="22" presetClass="entr" presetSubtype="4" fill="hold" nodeType="afterEffect">
                                  <p:stCondLst>
                                    <p:cond delay="50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par>
                          <p:cTn id="18" fill="hold">
                            <p:stCondLst>
                              <p:cond delay="2500"/>
                            </p:stCondLst>
                            <p:childTnLst>
                              <p:par>
                                <p:cTn id="19" presetID="10" presetClass="exit" presetSubtype="0" fill="hold" nodeType="afterEffect">
                                  <p:stCondLst>
                                    <p:cond delay="0"/>
                                  </p:stCondLst>
                                  <p:childTnLst>
                                    <p:animEffect transition="out" filter="fade">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par>
                          <p:cTn id="22" fill="hold">
                            <p:stCondLst>
                              <p:cond delay="3000"/>
                            </p:stCondLst>
                            <p:childTnLst>
                              <p:par>
                                <p:cTn id="23" presetID="2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par>
                          <p:cTn id="26" fill="hold">
                            <p:stCondLst>
                              <p:cond delay="3500"/>
                            </p:stCondLst>
                            <p:childTnLst>
                              <p:par>
                                <p:cTn id="27" presetID="22" presetClass="exit" presetSubtype="1" fill="hold" nodeType="afterEffect">
                                  <p:stCondLst>
                                    <p:cond delay="0"/>
                                  </p:stCondLst>
                                  <p:childTnLst>
                                    <p:animEffect transition="out" filter="wipe(up)">
                                      <p:cBhvr>
                                        <p:cTn id="28" dur="500"/>
                                        <p:tgtEl>
                                          <p:spTgt spid="58"/>
                                        </p:tgtEl>
                                      </p:cBhvr>
                                    </p:animEffect>
                                    <p:set>
                                      <p:cBhvr>
                                        <p:cTn id="29"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7"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8" name="圆角矩形 47"/>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3608"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09"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3610"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3611"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3612"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3613"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3614"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19"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3620"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3621"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3622"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3623"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3624"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5"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6"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3629"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0"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1"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3632"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3633"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3634" name="Text Box 35"/>
          <p:cNvSpPr txBox="1">
            <a:spLocks noChangeArrowheads="1"/>
          </p:cNvSpPr>
          <p:nvPr/>
        </p:nvSpPr>
        <p:spPr bwMode="auto">
          <a:xfrm>
            <a:off x="3394711" y="2840038"/>
            <a:ext cx="24942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网络层剥去分组首部后</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把分组的数据部分交给运输层</a:t>
            </a:r>
            <a:endParaRPr kumimoji="1" lang="zh-CN" altLang="en-US" sz="1400" b="1">
              <a:latin typeface="微软雅黑" panose="020B0503020204020204" charset="-122"/>
              <a:ea typeface="微软雅黑" panose="020B0503020204020204" charset="-122"/>
            </a:endParaRPr>
          </a:p>
        </p:txBody>
      </p:sp>
      <p:grpSp>
        <p:nvGrpSpPr>
          <p:cNvPr id="49" name="Group 2"/>
          <p:cNvGrpSpPr/>
          <p:nvPr/>
        </p:nvGrpSpPr>
        <p:grpSpPr bwMode="auto">
          <a:xfrm>
            <a:off x="3313113" y="3363913"/>
            <a:ext cx="2762250" cy="254000"/>
            <a:chOff x="1928" y="3023"/>
            <a:chExt cx="2267" cy="226"/>
          </a:xfrm>
        </p:grpSpPr>
        <p:sp>
          <p:nvSpPr>
            <p:cNvPr id="153645"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
          <p:nvSpPr>
            <p:cNvPr id="153646"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3647"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54" name="Group 38"/>
          <p:cNvGrpSpPr/>
          <p:nvPr/>
        </p:nvGrpSpPr>
        <p:grpSpPr bwMode="auto">
          <a:xfrm>
            <a:off x="3313113" y="3771900"/>
            <a:ext cx="2762250" cy="254000"/>
            <a:chOff x="1928" y="3023"/>
            <a:chExt cx="2267" cy="226"/>
          </a:xfrm>
        </p:grpSpPr>
        <p:sp>
          <p:nvSpPr>
            <p:cNvPr id="153642"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
          <p:nvSpPr>
            <p:cNvPr id="153643"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3644"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58" name="组合 57"/>
          <p:cNvGrpSpPr/>
          <p:nvPr/>
        </p:nvGrpSpPr>
        <p:grpSpPr bwMode="auto">
          <a:xfrm>
            <a:off x="4154488" y="3479800"/>
            <a:ext cx="3325812" cy="396875"/>
            <a:chOff x="4126956" y="4359588"/>
            <a:chExt cx="3325050" cy="396875"/>
          </a:xfrm>
        </p:grpSpPr>
        <p:sp>
          <p:nvSpPr>
            <p:cNvPr id="15364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3641" name="AutoShape 31"/>
            <p:cNvSpPr>
              <a:spLocks noChangeArrowheads="1"/>
            </p:cNvSpPr>
            <p:nvPr/>
          </p:nvSpPr>
          <p:spPr bwMode="auto">
            <a:xfrm rot="10800000" flipV="1">
              <a:off x="4126956"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61" name="Rectangle 39"/>
          <p:cNvSpPr>
            <a:spLocks noChangeArrowheads="1"/>
          </p:cNvSpPr>
          <p:nvPr/>
        </p:nvSpPr>
        <p:spPr bwMode="auto">
          <a:xfrm>
            <a:off x="2924175" y="3771900"/>
            <a:ext cx="388938" cy="2540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endParaRPr lang="en-US" altLang="zh-CN" sz="1400"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61"/>
                                        </p:tgtEl>
                                        <p:attrNameLst>
                                          <p:attrName>ppt_x</p:attrName>
                                        </p:attrNameLst>
                                      </p:cBhvr>
                                      <p:tavLst>
                                        <p:tav tm="0">
                                          <p:val>
                                            <p:strVal val="#ppt_x"/>
                                          </p:val>
                                        </p:tav>
                                        <p:tav tm="100000">
                                          <p:val>
                                            <p:strVal val="#ppt_x-#ppt_w*1.125000"/>
                                          </p:val>
                                        </p:tav>
                                      </p:tavLst>
                                    </p:anim>
                                    <p:animEffect transition="out" filter="wipe(left)">
                                      <p:cBhvr>
                                        <p:cTn id="7" dur="500"/>
                                        <p:tgtEl>
                                          <p:spTgt spid="61"/>
                                        </p:tgtEl>
                                      </p:cBhvr>
                                    </p:animEffect>
                                    <p:set>
                                      <p:cBhvr>
                                        <p:cTn id="8" dur="1" fill="hold">
                                          <p:stCondLst>
                                            <p:cond delay="499"/>
                                          </p:stCondLst>
                                        </p:cTn>
                                        <p:tgtEl>
                                          <p:spTgt spid="61"/>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50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childTnLst>
                          </p:cTn>
                        </p:par>
                        <p:par>
                          <p:cTn id="13" fill="hold">
                            <p:stCondLst>
                              <p:cond delay="1500"/>
                            </p:stCondLst>
                            <p:childTnLst>
                              <p:par>
                                <p:cTn id="14" presetID="10" presetClass="exit" presetSubtype="0" fill="hold" nodeType="afterEffect">
                                  <p:stCondLst>
                                    <p:cond delay="0"/>
                                  </p:stCondLst>
                                  <p:childTnLst>
                                    <p:animEffect transition="out" filter="fade">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2500"/>
                            </p:stCondLst>
                            <p:childTnLst>
                              <p:par>
                                <p:cTn id="22" presetID="22" presetClass="exit" presetSubtype="1" fill="hold" nodeType="afterEffect">
                                  <p:stCondLst>
                                    <p:cond delay="0"/>
                                  </p:stCondLst>
                                  <p:childTnLst>
                                    <p:animEffect transition="out" filter="wipe(up)">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5"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6" name="圆角矩形 45"/>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4632"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33"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4634"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4635"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4636"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4637"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4638"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43"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4644"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4645"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4646"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4647"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4648"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0"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4653"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4"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5"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4656"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4657"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4658" name="Text Box 35"/>
          <p:cNvSpPr txBox="1">
            <a:spLocks noChangeArrowheads="1"/>
          </p:cNvSpPr>
          <p:nvPr/>
        </p:nvSpPr>
        <p:spPr bwMode="auto">
          <a:xfrm>
            <a:off x="3394711" y="2468563"/>
            <a:ext cx="24942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运输层剥去报文首部后</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把报文的数据部分交给应用层</a:t>
            </a:r>
            <a:endParaRPr kumimoji="1" lang="zh-CN" altLang="en-US" sz="1400" b="1">
              <a:latin typeface="微软雅黑" panose="020B0503020204020204" charset="-122"/>
              <a:ea typeface="微软雅黑" panose="020B0503020204020204" charset="-122"/>
            </a:endParaRPr>
          </a:p>
        </p:txBody>
      </p:sp>
      <p:grpSp>
        <p:nvGrpSpPr>
          <p:cNvPr id="47" name="Group 2"/>
          <p:cNvGrpSpPr/>
          <p:nvPr/>
        </p:nvGrpSpPr>
        <p:grpSpPr bwMode="auto">
          <a:xfrm>
            <a:off x="3478213" y="3001963"/>
            <a:ext cx="2374900" cy="254000"/>
            <a:chOff x="2246" y="3023"/>
            <a:chExt cx="1949" cy="226"/>
          </a:xfrm>
        </p:grpSpPr>
        <p:sp>
          <p:nvSpPr>
            <p:cNvPr id="154668"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4669"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51" name="Group 38"/>
          <p:cNvGrpSpPr/>
          <p:nvPr/>
        </p:nvGrpSpPr>
        <p:grpSpPr bwMode="auto">
          <a:xfrm>
            <a:off x="3478213" y="3409950"/>
            <a:ext cx="2374900" cy="254000"/>
            <a:chOff x="2246" y="3023"/>
            <a:chExt cx="1949" cy="226"/>
          </a:xfrm>
        </p:grpSpPr>
        <p:sp>
          <p:nvSpPr>
            <p:cNvPr id="154666"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
          <p:nvSpPr>
            <p:cNvPr id="154667"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grpSp>
        <p:nvGrpSpPr>
          <p:cNvPr id="54" name="组合 53"/>
          <p:cNvGrpSpPr/>
          <p:nvPr/>
        </p:nvGrpSpPr>
        <p:grpSpPr bwMode="auto">
          <a:xfrm>
            <a:off x="3914775" y="3117850"/>
            <a:ext cx="3565525" cy="396875"/>
            <a:chOff x="3886820" y="4359588"/>
            <a:chExt cx="3565186" cy="396875"/>
          </a:xfrm>
        </p:grpSpPr>
        <p:sp>
          <p:nvSpPr>
            <p:cNvPr id="154664"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4665" name="AutoShape 31"/>
            <p:cNvSpPr>
              <a:spLocks noChangeArrowheads="1"/>
            </p:cNvSpPr>
            <p:nvPr/>
          </p:nvSpPr>
          <p:spPr bwMode="auto">
            <a:xfrm rot="10800000" flipV="1">
              <a:off x="3886820"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7" name="Rectangle 40"/>
          <p:cNvSpPr>
            <a:spLocks noChangeArrowheads="1"/>
          </p:cNvSpPr>
          <p:nvPr/>
        </p:nvSpPr>
        <p:spPr bwMode="auto">
          <a:xfrm>
            <a:off x="3090863" y="3409950"/>
            <a:ext cx="387350" cy="2540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endParaRPr lang="en-US" altLang="zh-CN" sz="1400"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7"/>
                                        </p:tgtEl>
                                        <p:attrNameLst>
                                          <p:attrName>ppt_x</p:attrName>
                                        </p:attrNameLst>
                                      </p:cBhvr>
                                      <p:tavLst>
                                        <p:tav tm="0">
                                          <p:val>
                                            <p:strVal val="#ppt_x"/>
                                          </p:val>
                                        </p:tav>
                                        <p:tav tm="100000">
                                          <p:val>
                                            <p:strVal val="#ppt_x-#ppt_w*1.125000"/>
                                          </p:val>
                                        </p:tav>
                                      </p:tavLst>
                                    </p:anim>
                                    <p:animEffect transition="out" filter="wipe(left)">
                                      <p:cBhvr>
                                        <p:cTn id="7" dur="500"/>
                                        <p:tgtEl>
                                          <p:spTgt spid="57"/>
                                        </p:tgtEl>
                                      </p:cBhvr>
                                    </p:animEffect>
                                    <p:set>
                                      <p:cBhvr>
                                        <p:cTn id="8" dur="1" fill="hold">
                                          <p:stCondLst>
                                            <p:cond delay="499"/>
                                          </p:stCondLst>
                                        </p:cTn>
                                        <p:tgtEl>
                                          <p:spTgt spid="57"/>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50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par>
                          <p:cTn id="13" fill="hold">
                            <p:stCondLst>
                              <p:cond delay="1500"/>
                            </p:stCondLst>
                            <p:childTnLst>
                              <p:par>
                                <p:cTn id="14" presetID="10" presetClass="exit" presetSubtype="0" fill="hold" nodeType="after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2500"/>
                            </p:stCondLst>
                            <p:childTnLst>
                              <p:par>
                                <p:cTn id="22" presetID="22" presetClass="exit" presetSubtype="1" fill="hold" nodeType="afterEffect">
                                  <p:stCondLst>
                                    <p:cond delay="0"/>
                                  </p:stCondLst>
                                  <p:childTnLst>
                                    <p:animEffect transition="out" filter="wipe(up)">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40"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41" name="圆角矩形 40"/>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5656"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57"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5658"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5659"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5660"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5661"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5662"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3"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4"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6"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67"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5668"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5669"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5670"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5671"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5672"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3"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4"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5"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6"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5677"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8"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9"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5680"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5681"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5682" name="Text Box 35"/>
          <p:cNvSpPr txBox="1">
            <a:spLocks noChangeArrowheads="1"/>
          </p:cNvSpPr>
          <p:nvPr/>
        </p:nvSpPr>
        <p:spPr bwMode="auto">
          <a:xfrm>
            <a:off x="3340259" y="3365500"/>
            <a:ext cx="263969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400" b="1">
                <a:latin typeface="微软雅黑" panose="020B0503020204020204" charset="-122"/>
                <a:ea typeface="微软雅黑" panose="020B0503020204020204" charset="-122"/>
              </a:rPr>
              <a:t>应用层剥去应用层 </a:t>
            </a:r>
            <a:r>
              <a:rPr kumimoji="1" lang="en-US" altLang="zh-CN" sz="1400" b="1">
                <a:latin typeface="微软雅黑" panose="020B0503020204020204" charset="-122"/>
                <a:ea typeface="微软雅黑" panose="020B0503020204020204" charset="-122"/>
              </a:rPr>
              <a:t>PDU </a:t>
            </a:r>
            <a:r>
              <a:rPr kumimoji="1" lang="zh-CN" altLang="en-US" sz="1400" b="1">
                <a:latin typeface="微软雅黑" panose="020B0503020204020204" charset="-122"/>
                <a:ea typeface="微软雅黑" panose="020B0503020204020204" charset="-122"/>
              </a:rPr>
              <a:t>首部后</a:t>
            </a:r>
            <a:endParaRPr kumimoji="1" lang="zh-CN" altLang="en-US" sz="1400" b="1">
              <a:latin typeface="微软雅黑" panose="020B0503020204020204" charset="-122"/>
              <a:ea typeface="微软雅黑" panose="020B0503020204020204" charset="-122"/>
            </a:endParaRPr>
          </a:p>
          <a:p>
            <a:pPr algn="ctr" eaLnBrk="0" hangingPunct="0"/>
            <a:r>
              <a:rPr kumimoji="1" lang="zh-CN" altLang="en-US" sz="1400" b="1">
                <a:latin typeface="微软雅黑" panose="020B0503020204020204" charset="-122"/>
                <a:ea typeface="微软雅黑" panose="020B0503020204020204" charset="-122"/>
              </a:rPr>
              <a:t>把应用程序数据交给应用进程</a:t>
            </a:r>
            <a:endParaRPr kumimoji="1" lang="zh-CN" altLang="en-US" sz="1400" b="1">
              <a:latin typeface="微软雅黑" panose="020B0503020204020204" charset="-122"/>
              <a:ea typeface="微软雅黑" panose="020B0503020204020204" charset="-122"/>
            </a:endParaRPr>
          </a:p>
        </p:txBody>
      </p:sp>
      <p:sp>
        <p:nvSpPr>
          <p:cNvPr id="45" name="Rectangle 6"/>
          <p:cNvSpPr>
            <a:spLocks noChangeArrowheads="1"/>
          </p:cNvSpPr>
          <p:nvPr/>
        </p:nvSpPr>
        <p:spPr bwMode="auto">
          <a:xfrm>
            <a:off x="3670300" y="2655888"/>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sp>
        <p:nvSpPr>
          <p:cNvPr id="46" name="Rectangle 42"/>
          <p:cNvSpPr>
            <a:spLocks noChangeArrowheads="1"/>
          </p:cNvSpPr>
          <p:nvPr/>
        </p:nvSpPr>
        <p:spPr bwMode="auto">
          <a:xfrm>
            <a:off x="3670300" y="3065463"/>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charset="-122"/>
                <a:ea typeface="微软雅黑" panose="020B0503020204020204" charset="-122"/>
              </a:rPr>
              <a:t>应 用 程 序 数 据</a:t>
            </a:r>
            <a:endParaRPr lang="zh-CN" altLang="en-US" sz="1400" b="1">
              <a:solidFill>
                <a:srgbClr val="368AD6"/>
              </a:solidFill>
              <a:latin typeface="微软雅黑" panose="020B0503020204020204" charset="-122"/>
              <a:ea typeface="微软雅黑" panose="020B0503020204020204" charset="-122"/>
            </a:endParaRPr>
          </a:p>
        </p:txBody>
      </p:sp>
      <p:grpSp>
        <p:nvGrpSpPr>
          <p:cNvPr id="47" name="组合 46"/>
          <p:cNvGrpSpPr/>
          <p:nvPr/>
        </p:nvGrpSpPr>
        <p:grpSpPr bwMode="auto">
          <a:xfrm>
            <a:off x="3757613" y="2771775"/>
            <a:ext cx="3722687" cy="396875"/>
            <a:chOff x="3729808" y="4359588"/>
            <a:chExt cx="3722198" cy="396875"/>
          </a:xfrm>
        </p:grpSpPr>
        <p:sp>
          <p:nvSpPr>
            <p:cNvPr id="155687"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5688" name="AutoShape 31"/>
            <p:cNvSpPr>
              <a:spLocks noChangeArrowheads="1"/>
            </p:cNvSpPr>
            <p:nvPr/>
          </p:nvSpPr>
          <p:spPr bwMode="auto">
            <a:xfrm rot="10800000" flipV="1">
              <a:off x="372980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0" name="Rectangle 41"/>
          <p:cNvSpPr>
            <a:spLocks noChangeArrowheads="1"/>
          </p:cNvSpPr>
          <p:nvPr/>
        </p:nvSpPr>
        <p:spPr bwMode="auto">
          <a:xfrm>
            <a:off x="3284538" y="3065463"/>
            <a:ext cx="387350" cy="254000"/>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endParaRPr lang="en-US" altLang="zh-CN" sz="1400" b="1"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50"/>
                                        </p:tgtEl>
                                        <p:attrNameLst>
                                          <p:attrName>ppt_x</p:attrName>
                                        </p:attrNameLst>
                                      </p:cBhvr>
                                      <p:tavLst>
                                        <p:tav tm="0">
                                          <p:val>
                                            <p:strVal val="#ppt_x"/>
                                          </p:val>
                                        </p:tav>
                                        <p:tav tm="100000">
                                          <p:val>
                                            <p:strVal val="#ppt_x-#ppt_w*1.125000"/>
                                          </p:val>
                                        </p:tav>
                                      </p:tavLst>
                                    </p:anim>
                                    <p:animEffect transition="out" filter="wipe(left)">
                                      <p:cBhvr>
                                        <p:cTn id="7" dur="500"/>
                                        <p:tgtEl>
                                          <p:spTgt spid="50"/>
                                        </p:tgtEl>
                                      </p:cBhvr>
                                    </p:animEffect>
                                    <p:set>
                                      <p:cBhvr>
                                        <p:cTn id="8" dur="1" fill="hold">
                                          <p:stCondLst>
                                            <p:cond delay="499"/>
                                          </p:stCondLst>
                                        </p:cTn>
                                        <p:tgtEl>
                                          <p:spTgt spid="50"/>
                                        </p:tgtEl>
                                        <p:attrNameLst>
                                          <p:attrName>style.visibility</p:attrName>
                                        </p:attrNameLst>
                                      </p:cBhvr>
                                      <p:to>
                                        <p:strVal val="hidden"/>
                                      </p:to>
                                    </p:set>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1000"/>
                            </p:stCondLst>
                            <p:childTnLst>
                              <p:par>
                                <p:cTn id="14" presetID="1" presetClass="exit"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1500"/>
                            </p:stCondLst>
                            <p:childTnLst>
                              <p:par>
                                <p:cTn id="21" presetID="22" presetClass="exit" presetSubtype="1" fill="hold" nodeType="afterEffect">
                                  <p:stCondLst>
                                    <p:cond delay="0"/>
                                  </p:stCondLst>
                                  <p:childTnLst>
                                    <p:animEffect transition="out" filter="wipe(up)">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50"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5072" y="1493838"/>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b="1"/>
          </a:p>
        </p:txBody>
      </p:sp>
      <p:sp>
        <p:nvSpPr>
          <p:cNvPr id="35" name="Rectangle 6"/>
          <p:cNvSpPr>
            <a:spLocks noChangeArrowheads="1"/>
          </p:cNvSpPr>
          <p:nvPr/>
        </p:nvSpPr>
        <p:spPr bwMode="auto">
          <a:xfrm>
            <a:off x="3096895" y="1470025"/>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
        <p:nvSpPr>
          <p:cNvPr id="36" name="圆角矩形 35"/>
          <p:cNvSpPr/>
          <p:nvPr/>
        </p:nvSpPr>
        <p:spPr>
          <a:xfrm>
            <a:off x="505072" y="1954530"/>
            <a:ext cx="8053712" cy="327355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p>
        </p:txBody>
      </p:sp>
      <p:sp>
        <p:nvSpPr>
          <p:cNvPr id="5" name="AutoShape 4"/>
          <p:cNvSpPr>
            <a:spLocks noChangeArrowheads="1"/>
          </p:cNvSpPr>
          <p:nvPr/>
        </p:nvSpPr>
        <p:spPr bwMode="auto">
          <a:xfrm rot="16200000">
            <a:off x="4509294" y="180736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6680" name="AutoShape 5"/>
          <p:cNvSpPr>
            <a:spLocks noChangeArrowheads="1"/>
          </p:cNvSpPr>
          <p:nvPr/>
        </p:nvSpPr>
        <p:spPr bwMode="auto">
          <a:xfrm>
            <a:off x="1711325" y="290671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81" name="Text Box 6"/>
          <p:cNvSpPr txBox="1">
            <a:spLocks noChangeArrowheads="1"/>
          </p:cNvSpPr>
          <p:nvPr/>
        </p:nvSpPr>
        <p:spPr bwMode="auto">
          <a:xfrm>
            <a:off x="1953895" y="2976563"/>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6682" name="Text Box 7"/>
          <p:cNvSpPr txBox="1">
            <a:spLocks noChangeArrowheads="1"/>
          </p:cNvSpPr>
          <p:nvPr/>
        </p:nvSpPr>
        <p:spPr bwMode="auto">
          <a:xfrm>
            <a:off x="1953895" y="33559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6683" name="Text Box 8"/>
          <p:cNvSpPr txBox="1">
            <a:spLocks noChangeArrowheads="1"/>
          </p:cNvSpPr>
          <p:nvPr/>
        </p:nvSpPr>
        <p:spPr bwMode="auto">
          <a:xfrm>
            <a:off x="1953895" y="37084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6684" name="Text Box 9"/>
          <p:cNvSpPr txBox="1">
            <a:spLocks noChangeArrowheads="1"/>
          </p:cNvSpPr>
          <p:nvPr/>
        </p:nvSpPr>
        <p:spPr bwMode="auto">
          <a:xfrm>
            <a:off x="1953895" y="40735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6685" name="Text Box 10"/>
          <p:cNvSpPr txBox="1">
            <a:spLocks noChangeArrowheads="1"/>
          </p:cNvSpPr>
          <p:nvPr/>
        </p:nvSpPr>
        <p:spPr bwMode="auto">
          <a:xfrm>
            <a:off x="1953895" y="44799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6686" name="Freeform 11"/>
          <p:cNvSpPr/>
          <p:nvPr/>
        </p:nvSpPr>
        <p:spPr bwMode="auto">
          <a:xfrm>
            <a:off x="1711325" y="329882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Freeform 12"/>
          <p:cNvSpPr/>
          <p:nvPr/>
        </p:nvSpPr>
        <p:spPr bwMode="auto">
          <a:xfrm>
            <a:off x="1717675" y="367347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Freeform 13"/>
          <p:cNvSpPr/>
          <p:nvPr/>
        </p:nvSpPr>
        <p:spPr bwMode="auto">
          <a:xfrm>
            <a:off x="1701800" y="404812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Freeform 14"/>
          <p:cNvSpPr/>
          <p:nvPr/>
        </p:nvSpPr>
        <p:spPr bwMode="auto">
          <a:xfrm>
            <a:off x="1701800" y="443388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AutoShape 15"/>
          <p:cNvSpPr>
            <a:spLocks noChangeArrowheads="1"/>
          </p:cNvSpPr>
          <p:nvPr/>
        </p:nvSpPr>
        <p:spPr bwMode="auto">
          <a:xfrm>
            <a:off x="7011988" y="288607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91" name="Text Box 16"/>
          <p:cNvSpPr txBox="1">
            <a:spLocks noChangeArrowheads="1"/>
          </p:cNvSpPr>
          <p:nvPr/>
        </p:nvSpPr>
        <p:spPr bwMode="auto">
          <a:xfrm>
            <a:off x="6968808" y="294322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endParaRPr kumimoji="1" lang="en-US" altLang="zh-CN" sz="1600" b="1">
              <a:solidFill>
                <a:schemeClr val="bg1"/>
              </a:solidFill>
              <a:latin typeface="Arial" panose="020B0604020202020204" pitchFamily="34" charset="0"/>
            </a:endParaRPr>
          </a:p>
        </p:txBody>
      </p:sp>
      <p:sp>
        <p:nvSpPr>
          <p:cNvPr id="156692" name="Text Box 17"/>
          <p:cNvSpPr txBox="1">
            <a:spLocks noChangeArrowheads="1"/>
          </p:cNvSpPr>
          <p:nvPr/>
        </p:nvSpPr>
        <p:spPr bwMode="auto">
          <a:xfrm>
            <a:off x="6968808" y="335280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endParaRPr kumimoji="1" lang="en-US" altLang="zh-CN" sz="1600" b="1">
              <a:solidFill>
                <a:schemeClr val="bg1"/>
              </a:solidFill>
              <a:latin typeface="Arial" panose="020B0604020202020204" pitchFamily="34" charset="0"/>
            </a:endParaRPr>
          </a:p>
        </p:txBody>
      </p:sp>
      <p:sp>
        <p:nvSpPr>
          <p:cNvPr id="156693" name="Text Box 18"/>
          <p:cNvSpPr txBox="1">
            <a:spLocks noChangeArrowheads="1"/>
          </p:cNvSpPr>
          <p:nvPr/>
        </p:nvSpPr>
        <p:spPr bwMode="auto">
          <a:xfrm>
            <a:off x="6975158" y="3714750"/>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endParaRPr kumimoji="1" lang="en-US" altLang="zh-CN" sz="1600" b="1">
              <a:solidFill>
                <a:schemeClr val="bg1"/>
              </a:solidFill>
              <a:latin typeface="Arial" panose="020B0604020202020204" pitchFamily="34" charset="0"/>
            </a:endParaRPr>
          </a:p>
        </p:txBody>
      </p:sp>
      <p:sp>
        <p:nvSpPr>
          <p:cNvPr id="156694" name="Text Box 19"/>
          <p:cNvSpPr txBox="1">
            <a:spLocks noChangeArrowheads="1"/>
          </p:cNvSpPr>
          <p:nvPr/>
        </p:nvSpPr>
        <p:spPr bwMode="auto">
          <a:xfrm>
            <a:off x="6986270" y="40798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endParaRPr kumimoji="1" lang="en-US" altLang="zh-CN" sz="1600" b="1">
              <a:solidFill>
                <a:schemeClr val="bg1"/>
              </a:solidFill>
              <a:latin typeface="Arial" panose="020B0604020202020204" pitchFamily="34" charset="0"/>
            </a:endParaRPr>
          </a:p>
        </p:txBody>
      </p:sp>
      <p:sp>
        <p:nvSpPr>
          <p:cNvPr id="156695" name="Text Box 20"/>
          <p:cNvSpPr txBox="1">
            <a:spLocks noChangeArrowheads="1"/>
          </p:cNvSpPr>
          <p:nvPr/>
        </p:nvSpPr>
        <p:spPr bwMode="auto">
          <a:xfrm>
            <a:off x="6968808" y="4448175"/>
            <a:ext cx="29591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endParaRPr kumimoji="1" lang="en-US" altLang="zh-CN" sz="1600" b="1">
              <a:solidFill>
                <a:schemeClr val="bg1"/>
              </a:solidFill>
              <a:latin typeface="Arial" panose="020B0604020202020204" pitchFamily="34" charset="0"/>
            </a:endParaRPr>
          </a:p>
        </p:txBody>
      </p:sp>
      <p:sp>
        <p:nvSpPr>
          <p:cNvPr id="156696" name="Freeform 21"/>
          <p:cNvSpPr/>
          <p:nvPr/>
        </p:nvSpPr>
        <p:spPr bwMode="auto">
          <a:xfrm>
            <a:off x="7011988" y="327660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Freeform 22"/>
          <p:cNvSpPr/>
          <p:nvPr/>
        </p:nvSpPr>
        <p:spPr bwMode="auto">
          <a:xfrm>
            <a:off x="7008813" y="364966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Freeform 23"/>
          <p:cNvSpPr/>
          <p:nvPr/>
        </p:nvSpPr>
        <p:spPr bwMode="auto">
          <a:xfrm>
            <a:off x="7002463" y="402590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Freeform 24"/>
          <p:cNvSpPr/>
          <p:nvPr/>
        </p:nvSpPr>
        <p:spPr bwMode="auto">
          <a:xfrm>
            <a:off x="7002463" y="441166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0" name="Text Box 29"/>
          <p:cNvSpPr txBox="1">
            <a:spLocks noChangeArrowheads="1"/>
          </p:cNvSpPr>
          <p:nvPr/>
        </p:nvSpPr>
        <p:spPr bwMode="auto">
          <a:xfrm>
            <a:off x="1566863"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1</a:t>
            </a:r>
            <a:endParaRPr kumimoji="1" lang="en-US" altLang="zh-CN" sz="1600" b="1">
              <a:solidFill>
                <a:srgbClr val="0000FF"/>
              </a:solidFill>
              <a:latin typeface="微软雅黑" panose="020B0503020204020204" charset="-122"/>
              <a:ea typeface="微软雅黑" panose="020B0503020204020204" charset="-122"/>
            </a:endParaRPr>
          </a:p>
        </p:txBody>
      </p:sp>
      <p:sp>
        <p:nvSpPr>
          <p:cNvPr id="156701" name="AutoShape 30"/>
          <p:cNvSpPr>
            <a:spLocks noChangeArrowheads="1"/>
          </p:cNvSpPr>
          <p:nvPr/>
        </p:nvSpPr>
        <p:spPr bwMode="auto">
          <a:xfrm>
            <a:off x="7116763" y="256222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2" name="AutoShape 32"/>
          <p:cNvSpPr>
            <a:spLocks noChangeArrowheads="1"/>
          </p:cNvSpPr>
          <p:nvPr/>
        </p:nvSpPr>
        <p:spPr bwMode="auto">
          <a:xfrm>
            <a:off x="1714500" y="258921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3" name="Text Box 33"/>
          <p:cNvSpPr txBox="1">
            <a:spLocks noChangeArrowheads="1"/>
          </p:cNvSpPr>
          <p:nvPr/>
        </p:nvSpPr>
        <p:spPr bwMode="auto">
          <a:xfrm>
            <a:off x="1664335"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6704" name="Text Box 41"/>
          <p:cNvSpPr txBox="1">
            <a:spLocks noChangeArrowheads="1"/>
          </p:cNvSpPr>
          <p:nvPr/>
        </p:nvSpPr>
        <p:spPr bwMode="auto">
          <a:xfrm>
            <a:off x="6902450" y="2081213"/>
            <a:ext cx="7747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charset="-122"/>
                <a:ea typeface="微软雅黑" panose="020B0503020204020204" charset="-122"/>
              </a:rPr>
              <a:t>主机 </a:t>
            </a:r>
            <a:r>
              <a:rPr kumimoji="1" lang="en-US" altLang="zh-CN" sz="1600" b="1">
                <a:solidFill>
                  <a:srgbClr val="0000FF"/>
                </a:solidFill>
                <a:latin typeface="微软雅黑" panose="020B0503020204020204" charset="-122"/>
                <a:ea typeface="微软雅黑" panose="020B0503020204020204" charset="-122"/>
              </a:rPr>
              <a:t>2</a:t>
            </a:r>
            <a:endParaRPr kumimoji="1" lang="en-US" altLang="zh-CN" sz="1600" b="1">
              <a:solidFill>
                <a:srgbClr val="0000FF"/>
              </a:solidFill>
              <a:latin typeface="微软雅黑" panose="020B0503020204020204" charset="-122"/>
              <a:ea typeface="微软雅黑" panose="020B0503020204020204" charset="-122"/>
            </a:endParaRPr>
          </a:p>
        </p:txBody>
      </p:sp>
      <p:sp>
        <p:nvSpPr>
          <p:cNvPr id="156705" name="Text Box 33"/>
          <p:cNvSpPr txBox="1">
            <a:spLocks noChangeArrowheads="1"/>
          </p:cNvSpPr>
          <p:nvPr/>
        </p:nvSpPr>
        <p:spPr bwMode="auto">
          <a:xfrm>
            <a:off x="7074536" y="2601913"/>
            <a:ext cx="53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endParaRPr kumimoji="1" lang="en-US" altLang="zh-CN" sz="1600" b="1" baseline="-25000">
              <a:solidFill>
                <a:srgbClr val="0000FF"/>
              </a:solidFill>
              <a:latin typeface="Arial" panose="020B0604020202020204" pitchFamily="34" charset="0"/>
            </a:endParaRPr>
          </a:p>
        </p:txBody>
      </p:sp>
      <p:sp>
        <p:nvSpPr>
          <p:cNvPr id="156706" name="AutoShape 30"/>
          <p:cNvSpPr>
            <a:spLocks noChangeArrowheads="1"/>
          </p:cNvSpPr>
          <p:nvPr/>
        </p:nvSpPr>
        <p:spPr bwMode="auto">
          <a:xfrm>
            <a:off x="3998913" y="2257425"/>
            <a:ext cx="2439987" cy="758825"/>
          </a:xfrm>
          <a:prstGeom prst="wedgeRoundRectCallout">
            <a:avLst>
              <a:gd name="adj1" fmla="val 79542"/>
              <a:gd name="adj2" fmla="val 14454"/>
              <a:gd name="adj3" fmla="val 16667"/>
            </a:avLst>
          </a:prstGeom>
          <a:solidFill>
            <a:schemeClr val="bg1"/>
          </a:solidFill>
          <a:ln w="9525">
            <a:solidFill>
              <a:schemeClr val="tx1"/>
            </a:solidFill>
            <a:miter lim="800000"/>
          </a:ln>
        </p:spPr>
        <p:txBody>
          <a:bodyPr/>
          <a:lstStyle/>
          <a:p>
            <a:pPr algn="ctr"/>
            <a:endParaRPr lang="zh-CN" altLang="zh-CN" b="1">
              <a:latin typeface="Tahoma" panose="020B0604030504040204" pitchFamily="34" charset="0"/>
            </a:endParaRPr>
          </a:p>
        </p:txBody>
      </p:sp>
      <p:sp>
        <p:nvSpPr>
          <p:cNvPr id="156707" name="Text Box 31"/>
          <p:cNvSpPr txBox="1">
            <a:spLocks noChangeArrowheads="1"/>
          </p:cNvSpPr>
          <p:nvPr/>
        </p:nvSpPr>
        <p:spPr bwMode="auto">
          <a:xfrm>
            <a:off x="4186397" y="2370138"/>
            <a:ext cx="209359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charset="0"/>
                <a:ea typeface="宋体" panose="02010600030101010101" pitchFamily="2" charset="-122"/>
              </a:defRPr>
            </a:lvl1pPr>
            <a:lvl2pPr marL="742950" indent="-285750" defTabSz="762000">
              <a:defRPr>
                <a:solidFill>
                  <a:schemeClr val="tx1"/>
                </a:solidFill>
                <a:latin typeface="Calibri" panose="020F0502020204030204" charset="0"/>
                <a:ea typeface="宋体" panose="02010600030101010101" pitchFamily="2" charset="-122"/>
              </a:defRPr>
            </a:lvl2pPr>
            <a:lvl3pPr marL="1143000" indent="-228600" defTabSz="762000">
              <a:defRPr>
                <a:solidFill>
                  <a:schemeClr val="tx1"/>
                </a:solidFill>
                <a:latin typeface="Calibri" panose="020F0502020204030204" charset="0"/>
                <a:ea typeface="宋体" panose="02010600030101010101" pitchFamily="2" charset="-122"/>
              </a:defRPr>
            </a:lvl3pPr>
            <a:lvl4pPr marL="1600200" indent="-228600" defTabSz="762000">
              <a:defRPr>
                <a:solidFill>
                  <a:schemeClr val="tx1"/>
                </a:solidFill>
                <a:latin typeface="Calibri" panose="020F0502020204030204" charset="0"/>
                <a:ea typeface="宋体" panose="02010600030101010101" pitchFamily="2" charset="-122"/>
              </a:defRPr>
            </a:lvl4pPr>
            <a:lvl5pPr marL="2057400" indent="-228600" defTabSz="762000">
              <a:defRPr>
                <a:solidFill>
                  <a:schemeClr val="tx1"/>
                </a:solidFill>
                <a:latin typeface="Calibri" panose="020F050202020403020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0" hangingPunct="0"/>
            <a:r>
              <a:rPr kumimoji="1" lang="zh-CN" altLang="en-US" sz="1600" b="1">
                <a:latin typeface="微软雅黑" panose="020B0503020204020204" charset="-122"/>
                <a:ea typeface="微软雅黑" panose="020B0503020204020204" charset="-122"/>
              </a:rPr>
              <a:t>我收到了 </a:t>
            </a:r>
            <a:r>
              <a:rPr kumimoji="1" lang="en-US" altLang="zh-CN" sz="1600" b="1">
                <a:latin typeface="微软雅黑" panose="020B0503020204020204" charset="-122"/>
                <a:ea typeface="微软雅黑" panose="020B0503020204020204" charset="-122"/>
              </a:rPr>
              <a:t>AP</a:t>
            </a:r>
            <a:r>
              <a:rPr kumimoji="1" lang="en-US" altLang="zh-CN" sz="1600" b="1" baseline="-25000">
                <a:latin typeface="微软雅黑" panose="020B0503020204020204" charset="-122"/>
                <a:ea typeface="微软雅黑" panose="020B0503020204020204" charset="-122"/>
              </a:rPr>
              <a:t>1</a:t>
            </a:r>
            <a:r>
              <a:rPr kumimoji="1" lang="en-US" altLang="zh-CN" sz="1600" b="1">
                <a:latin typeface="微软雅黑" panose="020B0503020204020204" charset="-122"/>
                <a:ea typeface="微软雅黑" panose="020B0503020204020204" charset="-122"/>
              </a:rPr>
              <a:t> </a:t>
            </a:r>
            <a:r>
              <a:rPr kumimoji="1" lang="zh-CN" altLang="en-US" sz="1600" b="1">
                <a:latin typeface="微软雅黑" panose="020B0503020204020204" charset="-122"/>
                <a:ea typeface="微软雅黑" panose="020B0503020204020204" charset="-122"/>
              </a:rPr>
              <a:t>发来的</a:t>
            </a:r>
            <a:endParaRPr kumimoji="1" lang="zh-CN" altLang="en-US" sz="1600" b="1">
              <a:latin typeface="微软雅黑" panose="020B0503020204020204" charset="-122"/>
              <a:ea typeface="微软雅黑" panose="020B0503020204020204" charset="-122"/>
            </a:endParaRPr>
          </a:p>
          <a:p>
            <a:pPr algn="ctr" eaLnBrk="0" hangingPunct="0"/>
            <a:r>
              <a:rPr kumimoji="1" lang="zh-CN" altLang="en-US" sz="1600" b="1">
                <a:latin typeface="微软雅黑" panose="020B0503020204020204" charset="-122"/>
                <a:ea typeface="微软雅黑" panose="020B0503020204020204" charset="-122"/>
              </a:rPr>
              <a:t>应用程序数据！</a:t>
            </a:r>
            <a:endParaRPr kumimoji="1" lang="zh-CN" altLang="en-US" sz="16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68"/>
          <p:cNvSpPr>
            <a:spLocks noChangeArrowheads="1"/>
          </p:cNvSpPr>
          <p:nvPr/>
        </p:nvSpPr>
        <p:spPr bwMode="auto">
          <a:xfrm>
            <a:off x="505072" y="2088642"/>
            <a:ext cx="8053712"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OSI </a:t>
            </a:r>
            <a:r>
              <a:rPr lang="zh-CN" altLang="zh-CN" sz="2000" b="1" dirty="0">
                <a:latin typeface="微软雅黑" panose="020B0503020204020204" charset="-122"/>
                <a:ea typeface="微软雅黑" panose="020B0503020204020204" charset="-122"/>
              </a:rPr>
              <a:t>参考模型把对等层次之间传送的数据单位称为该层的</a:t>
            </a:r>
            <a:r>
              <a:rPr lang="zh-CN" altLang="zh-CN" sz="2000" b="1" dirty="0">
                <a:solidFill>
                  <a:srgbClr val="0000FF"/>
                </a:solidFill>
                <a:latin typeface="微软雅黑" panose="020B0503020204020204" charset="-122"/>
                <a:ea typeface="微软雅黑" panose="020B0503020204020204" charset="-122"/>
              </a:rPr>
              <a:t>协议数据单元</a:t>
            </a:r>
            <a:r>
              <a:rPr lang="en-US" altLang="zh-CN" sz="2000" b="1" dirty="0">
                <a:solidFill>
                  <a:srgbClr val="0000FF"/>
                </a:solidFill>
                <a:latin typeface="微软雅黑" panose="020B0503020204020204" charset="-122"/>
                <a:ea typeface="微软雅黑" panose="020B0503020204020204" charset="-122"/>
              </a:rPr>
              <a:t> PDU </a:t>
            </a:r>
            <a:r>
              <a:rPr lang="en-US" altLang="zh-CN" sz="2000" b="1" dirty="0">
                <a:latin typeface="微软雅黑" panose="020B0503020204020204" charset="-122"/>
                <a:ea typeface="微软雅黑" panose="020B0503020204020204" charset="-122"/>
              </a:rPr>
              <a:t>(Protocol Data Unit)</a:t>
            </a:r>
            <a:r>
              <a:rPr lang="zh-CN" altLang="zh-CN" sz="2000" b="1" dirty="0">
                <a:latin typeface="微软雅黑" panose="020B0503020204020204" charset="-122"/>
                <a:ea typeface="微软雅黑" panose="020B0503020204020204" charset="-122"/>
              </a:rPr>
              <a:t>。这个名词现已被许多非</a:t>
            </a:r>
            <a:r>
              <a:rPr lang="en-US" altLang="zh-CN" sz="2000" b="1" dirty="0">
                <a:latin typeface="微软雅黑" panose="020B0503020204020204" charset="-122"/>
                <a:ea typeface="微软雅黑" panose="020B0503020204020204" charset="-122"/>
              </a:rPr>
              <a:t> OSI </a:t>
            </a:r>
            <a:r>
              <a:rPr lang="zh-CN" altLang="zh-CN" sz="2000" b="1" dirty="0">
                <a:latin typeface="微软雅黑" panose="020B0503020204020204" charset="-122"/>
                <a:ea typeface="微软雅黑" panose="020B0503020204020204" charset="-122"/>
              </a:rPr>
              <a:t>标准采用。</a:t>
            </a:r>
            <a:endParaRPr lang="zh-CN"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任何两个同样的层次把数据（即数据单元加上控制信息）通过水平虚线直接传递给对方。这就是所谓的“</a:t>
            </a:r>
            <a:r>
              <a:rPr lang="zh-CN" altLang="zh-CN" sz="2000" b="1" dirty="0">
                <a:solidFill>
                  <a:srgbClr val="0000FF"/>
                </a:solidFill>
                <a:latin typeface="微软雅黑" panose="020B0503020204020204" charset="-122"/>
                <a:ea typeface="微软雅黑" panose="020B0503020204020204" charset="-122"/>
              </a:rPr>
              <a:t>对等层</a:t>
            </a:r>
            <a:r>
              <a:rPr lang="zh-CN" altLang="zh-CN" sz="2000" b="1"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(peer layers)</a:t>
            </a:r>
            <a:r>
              <a:rPr lang="zh-CN" altLang="zh-CN" sz="2000" b="1" dirty="0">
                <a:latin typeface="微软雅黑" panose="020B0503020204020204" charset="-122"/>
                <a:ea typeface="微软雅黑" panose="020B0503020204020204" charset="-122"/>
              </a:rPr>
              <a:t>之间的通信。</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solidFill>
                  <a:srgbClr val="0000FF"/>
                </a:solidFill>
                <a:latin typeface="微软雅黑" panose="020B0503020204020204" charset="-122"/>
                <a:ea typeface="微软雅黑" panose="020B0503020204020204" charset="-122"/>
              </a:rPr>
              <a:t>各层协议</a:t>
            </a:r>
            <a:r>
              <a:rPr lang="zh-CN" altLang="zh-CN" sz="2000" b="1" dirty="0">
                <a:latin typeface="微软雅黑" panose="020B0503020204020204" charset="-122"/>
                <a:ea typeface="微软雅黑" panose="020B0503020204020204" charset="-122"/>
              </a:rPr>
              <a:t>实际上就是在各个对等层之间传递数据时的各项规定。</a:t>
            </a:r>
            <a:endParaRPr lang="zh-CN" altLang="en-US" sz="2000" b="1" dirty="0">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5072" y="1685862"/>
            <a:ext cx="8053712" cy="352425"/>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Rectangle 6"/>
          <p:cNvSpPr>
            <a:spLocks noChangeArrowheads="1"/>
          </p:cNvSpPr>
          <p:nvPr/>
        </p:nvSpPr>
        <p:spPr bwMode="auto">
          <a:xfrm>
            <a:off x="3096895" y="1662049"/>
            <a:ext cx="30327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主机 </a:t>
            </a:r>
            <a:r>
              <a:rPr lang="en-US" altLang="zh-CN" sz="2000" b="1">
                <a:solidFill>
                  <a:schemeClr val="bg1"/>
                </a:solidFill>
                <a:ea typeface="微软雅黑" panose="020B0503020204020204" charset="-122"/>
              </a:rPr>
              <a:t>1 </a:t>
            </a:r>
            <a:r>
              <a:rPr lang="zh-CN" altLang="en-US" sz="2000" b="1">
                <a:solidFill>
                  <a:schemeClr val="bg1"/>
                </a:solidFill>
                <a:ea typeface="微软雅黑" panose="020B0503020204020204" charset="-122"/>
              </a:rPr>
              <a:t>向主机 </a:t>
            </a:r>
            <a:r>
              <a:rPr lang="en-US" altLang="zh-CN" sz="2000" b="1">
                <a:solidFill>
                  <a:schemeClr val="bg1"/>
                </a:solidFill>
                <a:ea typeface="微软雅黑" panose="020B0503020204020204" charset="-122"/>
              </a:rPr>
              <a:t>2 </a:t>
            </a:r>
            <a:r>
              <a:rPr lang="zh-CN" altLang="en-US" sz="2000" b="1">
                <a:solidFill>
                  <a:schemeClr val="bg1"/>
                </a:solidFill>
                <a:ea typeface="微软雅黑" panose="020B0503020204020204" charset="-122"/>
              </a:rPr>
              <a:t>发送数据 </a:t>
            </a:r>
            <a:endParaRPr lang="zh-CN" altLang="en-US" sz="2000" b="1">
              <a:solidFill>
                <a:schemeClr val="bg1"/>
              </a:solidFill>
              <a:ea typeface="微软雅黑" panose="020B0503020204020204"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第五</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000" kern="1200" baseline="0" dirty="0">
                <a:latin typeface="Times New Roman" panose="02020603050405020304" pitchFamily="18" charset="0"/>
                <a:ea typeface="黑体" panose="02010609060101010101" pitchFamily="49" charset="-122"/>
              </a:rPr>
              <a:t>实体、协议、服务和服务访问点</a:t>
            </a:r>
            <a:endParaRPr lang="zh-CN" altLang="en-US" sz="40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5"/>
          <p:cNvSpPr>
            <a:spLocks noChangeArrowheads="1"/>
          </p:cNvSpPr>
          <p:nvPr/>
        </p:nvSpPr>
        <p:spPr bwMode="auto">
          <a:xfrm>
            <a:off x="505072" y="2063179"/>
            <a:ext cx="8053712" cy="388937"/>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58723" name="Rectangle 6"/>
          <p:cNvSpPr>
            <a:spLocks noChangeArrowheads="1"/>
          </p:cNvSpPr>
          <p:nvPr/>
        </p:nvSpPr>
        <p:spPr bwMode="auto">
          <a:xfrm>
            <a:off x="2548573" y="2058416"/>
            <a:ext cx="404685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bg1"/>
                </a:solidFill>
                <a:latin typeface="微软雅黑" panose="020B0503020204020204" charset="-122"/>
                <a:ea typeface="微软雅黑" panose="020B0503020204020204" charset="-122"/>
              </a:rPr>
              <a:t>5  </a:t>
            </a:r>
            <a:r>
              <a:rPr lang="zh-CN" altLang="zh-CN" sz="2000" b="1">
                <a:solidFill>
                  <a:schemeClr val="bg1"/>
                </a:solidFill>
                <a:latin typeface="微软雅黑" panose="020B0503020204020204" charset="-122"/>
                <a:ea typeface="微软雅黑" panose="020B0503020204020204" charset="-122"/>
              </a:rPr>
              <a:t>实体、协议、服务和服务访问点</a:t>
            </a:r>
            <a:endParaRPr lang="zh-CN" altLang="en-US" sz="2000" b="1">
              <a:solidFill>
                <a:schemeClr val="bg1"/>
              </a:solidFill>
              <a:latin typeface="微软雅黑" panose="020B0503020204020204" charset="-122"/>
              <a:ea typeface="微软雅黑" panose="020B0503020204020204" charset="-122"/>
            </a:endParaRPr>
          </a:p>
        </p:txBody>
      </p:sp>
      <p:sp>
        <p:nvSpPr>
          <p:cNvPr id="158724" name="Rectangle 8"/>
          <p:cNvSpPr>
            <a:spLocks noChangeArrowheads="1"/>
          </p:cNvSpPr>
          <p:nvPr/>
        </p:nvSpPr>
        <p:spPr bwMode="auto">
          <a:xfrm>
            <a:off x="505072" y="2515616"/>
            <a:ext cx="8053712"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实体 </a:t>
            </a:r>
            <a:r>
              <a:rPr lang="en-US" altLang="zh-CN" sz="2000" b="1" dirty="0">
                <a:latin typeface="微软雅黑" panose="020B0503020204020204" charset="-122"/>
                <a:ea typeface="微软雅黑" panose="020B0503020204020204" charset="-122"/>
              </a:rPr>
              <a:t>(entity) </a:t>
            </a:r>
            <a:r>
              <a:rPr lang="zh-CN" altLang="en-US" sz="2000" b="1" dirty="0">
                <a:latin typeface="微软雅黑" panose="020B0503020204020204" charset="-122"/>
                <a:ea typeface="微软雅黑" panose="020B0503020204020204" charset="-122"/>
              </a:rPr>
              <a:t>表示任何可发送或接收信息的硬件或软件进程。 </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协议</a:t>
            </a:r>
            <a:r>
              <a:rPr lang="zh-CN" altLang="en-US" sz="2000" b="1" dirty="0">
                <a:latin typeface="微软雅黑" panose="020B0503020204020204" charset="-122"/>
                <a:ea typeface="微软雅黑" panose="020B0503020204020204" charset="-122"/>
              </a:rPr>
              <a:t>是控制</a:t>
            </a:r>
            <a:r>
              <a:rPr lang="zh-CN" altLang="en-US" sz="2000" b="1" dirty="0">
                <a:solidFill>
                  <a:srgbClr val="0000FF"/>
                </a:solidFill>
                <a:latin typeface="微软雅黑" panose="020B0503020204020204" charset="-122"/>
                <a:ea typeface="微软雅黑" panose="020B0503020204020204" charset="-122"/>
              </a:rPr>
              <a:t>两个对等实体</a:t>
            </a:r>
            <a:r>
              <a:rPr lang="zh-CN" altLang="en-US" sz="2000" b="1" dirty="0">
                <a:latin typeface="微软雅黑" panose="020B0503020204020204" charset="-122"/>
                <a:ea typeface="微软雅黑" panose="020B0503020204020204" charset="-122"/>
              </a:rPr>
              <a:t>进行通信的规则的集合。 </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在协议的控制下，两个对等实体间的通信使得本层能够</a:t>
            </a:r>
            <a:r>
              <a:rPr lang="zh-CN" altLang="en-US" sz="2000" b="1" dirty="0">
                <a:solidFill>
                  <a:srgbClr val="0000FF"/>
                </a:solidFill>
                <a:latin typeface="微软雅黑" panose="020B0503020204020204" charset="-122"/>
                <a:ea typeface="微软雅黑" panose="020B0503020204020204" charset="-122"/>
              </a:rPr>
              <a:t>向上一层提供服务。</a:t>
            </a:r>
            <a:endParaRPr lang="zh-CN" altLang="en-US" sz="2000" b="1" dirty="0">
              <a:solidFill>
                <a:srgbClr val="0000FF"/>
              </a:solidFill>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要实现本层协议，还需要</a:t>
            </a:r>
            <a:r>
              <a:rPr lang="zh-CN" altLang="en-US" sz="2000" b="1" dirty="0">
                <a:solidFill>
                  <a:srgbClr val="0000FF"/>
                </a:solidFill>
                <a:latin typeface="微软雅黑" panose="020B0503020204020204" charset="-122"/>
                <a:ea typeface="微软雅黑" panose="020B0503020204020204" charset="-122"/>
              </a:rPr>
              <a:t>使用下层所提供的服务。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5"/>
          <p:cNvSpPr>
            <a:spLocks noChangeArrowheads="1"/>
          </p:cNvSpPr>
          <p:nvPr/>
        </p:nvSpPr>
        <p:spPr bwMode="auto">
          <a:xfrm>
            <a:off x="497959" y="1821815"/>
            <a:ext cx="8107779"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50179" name="Rectangle 6"/>
          <p:cNvSpPr>
            <a:spLocks noChangeArrowheads="1"/>
          </p:cNvSpPr>
          <p:nvPr/>
        </p:nvSpPr>
        <p:spPr bwMode="auto">
          <a:xfrm>
            <a:off x="2838292" y="1794828"/>
            <a:ext cx="323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端系统之间的两种通信方式</a:t>
            </a:r>
            <a:endParaRPr lang="zh-CN" altLang="en-US" sz="2000" b="1">
              <a:solidFill>
                <a:schemeClr val="bg1"/>
              </a:solidFill>
              <a:ea typeface="微软雅黑" panose="020B0503020204020204" charset="-122"/>
            </a:endParaRPr>
          </a:p>
        </p:txBody>
      </p:sp>
      <p:sp>
        <p:nvSpPr>
          <p:cNvPr id="50180" name="Rectangle 68"/>
          <p:cNvSpPr>
            <a:spLocks noChangeArrowheads="1"/>
          </p:cNvSpPr>
          <p:nvPr/>
        </p:nvSpPr>
        <p:spPr bwMode="auto">
          <a:xfrm>
            <a:off x="557213" y="2294890"/>
            <a:ext cx="8185150"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000" b="1" dirty="0">
                <a:latin typeface="微软雅黑" panose="020B0503020204020204" charset="-122"/>
                <a:ea typeface="微软雅黑" panose="020B0503020204020204" charset="-122"/>
              </a:rPr>
              <a:t>端系统之间的通信方式</a:t>
            </a:r>
            <a:r>
              <a:rPr lang="zh-CN" altLang="en-US" sz="2000" b="1" dirty="0">
                <a:latin typeface="微软雅黑" panose="020B0503020204020204" charset="-122"/>
                <a:ea typeface="微软雅黑" panose="020B0503020204020204" charset="-122"/>
              </a:rPr>
              <a:t>通常可划分为两大类：</a:t>
            </a:r>
            <a:endParaRPr lang="zh-CN" altLang="en-US" sz="2000" b="1" dirty="0">
              <a:latin typeface="微软雅黑" panose="020B0503020204020204" charset="-122"/>
              <a:ea typeface="微软雅黑" panose="020B0503020204020204" charset="-122"/>
            </a:endParaRPr>
          </a:p>
        </p:txBody>
      </p:sp>
      <p:sp>
        <p:nvSpPr>
          <p:cNvPr id="5" name="AutoShape 44"/>
          <p:cNvSpPr>
            <a:spLocks noChangeArrowheads="1"/>
          </p:cNvSpPr>
          <p:nvPr/>
        </p:nvSpPr>
        <p:spPr bwMode="auto">
          <a:xfrm>
            <a:off x="4824919" y="2800045"/>
            <a:ext cx="3780820" cy="2051050"/>
          </a:xfrm>
          <a:prstGeom prst="roundRect">
            <a:avLst>
              <a:gd name="adj" fmla="val 16667"/>
            </a:avLst>
          </a:prstGeom>
          <a:solidFill>
            <a:srgbClr val="368AD6"/>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a:latin typeface="+mn-lt"/>
              <a:ea typeface="+mn-ea"/>
            </a:endParaRPr>
          </a:p>
        </p:txBody>
      </p:sp>
      <p:sp>
        <p:nvSpPr>
          <p:cNvPr id="6" name="AutoShape 43"/>
          <p:cNvSpPr>
            <a:spLocks noChangeArrowheads="1"/>
          </p:cNvSpPr>
          <p:nvPr/>
        </p:nvSpPr>
        <p:spPr bwMode="auto">
          <a:xfrm>
            <a:off x="556963" y="2800045"/>
            <a:ext cx="3896148" cy="2051050"/>
          </a:xfrm>
          <a:prstGeom prst="roundRect">
            <a:avLst>
              <a:gd name="adj" fmla="val 16667"/>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txBody>
          <a:bodyPr wrap="none" anchor="ctr"/>
          <a:lstStyle/>
          <a:p>
            <a:pPr fontAlgn="auto">
              <a:spcBef>
                <a:spcPts val="0"/>
              </a:spcBef>
              <a:spcAft>
                <a:spcPts val="0"/>
              </a:spcAft>
              <a:defRPr/>
            </a:pPr>
            <a:endParaRPr lang="zh-CN" altLang="en-US">
              <a:latin typeface="+mn-lt"/>
              <a:ea typeface="+mn-ea"/>
            </a:endParaRPr>
          </a:p>
        </p:txBody>
      </p:sp>
      <p:sp>
        <p:nvSpPr>
          <p:cNvPr id="50187" name="矩形 6"/>
          <p:cNvSpPr>
            <a:spLocks noChangeArrowheads="1"/>
          </p:cNvSpPr>
          <p:nvPr/>
        </p:nvSpPr>
        <p:spPr bwMode="auto">
          <a:xfrm>
            <a:off x="768350" y="3087053"/>
            <a:ext cx="340995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微软雅黑" panose="020B0503020204020204" charset="-122"/>
                <a:ea typeface="微软雅黑" panose="020B0503020204020204" charset="-122"/>
              </a:rPr>
              <a:t>客户</a:t>
            </a:r>
            <a:r>
              <a:rPr lang="zh-CN" altLang="en-US" sz="2000" b="1" dirty="0">
                <a:solidFill>
                  <a:schemeClr val="bg1"/>
                </a:solidFill>
                <a:latin typeface="微软雅黑" panose="020B0503020204020204" charset="-122"/>
                <a:ea typeface="微软雅黑" panose="020B0503020204020204" charset="-122"/>
                <a:sym typeface="Symbol" panose="05050102010706020507" pitchFamily="18" charset="2"/>
              </a:rPr>
              <a:t></a:t>
            </a:r>
            <a:r>
              <a:rPr lang="zh-CN" altLang="en-US" sz="2000" b="1" dirty="0">
                <a:solidFill>
                  <a:schemeClr val="bg1"/>
                </a:solidFill>
                <a:latin typeface="微软雅黑" panose="020B0503020204020204" charset="-122"/>
                <a:ea typeface="微软雅黑" panose="020B0503020204020204" charset="-122"/>
              </a:rPr>
              <a:t>服务器方式（</a:t>
            </a:r>
            <a:r>
              <a:rPr lang="en-US" altLang="zh-CN" sz="2000" b="1" dirty="0">
                <a:solidFill>
                  <a:schemeClr val="bg1"/>
                </a:solidFill>
                <a:latin typeface="微软雅黑" panose="020B0503020204020204" charset="-122"/>
                <a:ea typeface="微软雅黑" panose="020B0503020204020204" charset="-122"/>
              </a:rPr>
              <a:t>C/S</a:t>
            </a:r>
            <a:r>
              <a:rPr lang="zh-CN" altLang="en-US" sz="2000" b="1" dirty="0">
                <a:solidFill>
                  <a:schemeClr val="bg1"/>
                </a:solidFill>
                <a:latin typeface="微软雅黑" panose="020B0503020204020204" charset="-122"/>
                <a:ea typeface="微软雅黑" panose="020B0503020204020204" charset="-122"/>
              </a:rPr>
              <a:t>方式）</a:t>
            </a:r>
            <a:endParaRPr lang="zh-CN" altLang="en-US" sz="2000" b="1" dirty="0">
              <a:solidFill>
                <a:schemeClr val="bg1"/>
              </a:solidFill>
              <a:latin typeface="微软雅黑" panose="020B0503020204020204" charset="-122"/>
              <a:ea typeface="微软雅黑" panose="020B0503020204020204" charset="-122"/>
            </a:endParaRPr>
          </a:p>
          <a:p>
            <a:pPr>
              <a:lnSpc>
                <a:spcPct val="150000"/>
              </a:lnSpc>
            </a:pPr>
            <a:r>
              <a:rPr lang="zh-CN" altLang="en-US" b="1" dirty="0" smtClean="0">
                <a:solidFill>
                  <a:schemeClr val="bg1"/>
                </a:solidFill>
                <a:latin typeface="微软雅黑" panose="020B0503020204020204" charset="-122"/>
                <a:ea typeface="微软雅黑" panose="020B0503020204020204" charset="-122"/>
              </a:rPr>
              <a:t>即 </a:t>
            </a:r>
            <a:r>
              <a:rPr lang="en-US" altLang="zh-CN" b="1" dirty="0" smtClean="0">
                <a:solidFill>
                  <a:schemeClr val="bg1"/>
                </a:solidFill>
                <a:latin typeface="微软雅黑" panose="020B0503020204020204" charset="-122"/>
                <a:ea typeface="微软雅黑" panose="020B0503020204020204" charset="-122"/>
              </a:rPr>
              <a:t>Client/Server </a:t>
            </a:r>
            <a:r>
              <a:rPr lang="zh-CN" altLang="en-US" b="1" dirty="0" smtClean="0">
                <a:solidFill>
                  <a:schemeClr val="bg1"/>
                </a:solidFill>
                <a:latin typeface="微软雅黑" panose="020B0503020204020204" charset="-122"/>
                <a:ea typeface="微软雅黑" panose="020B0503020204020204" charset="-122"/>
              </a:rPr>
              <a:t>方式</a:t>
            </a:r>
            <a:r>
              <a:rPr lang="zh-CN" altLang="en-US" b="1" dirty="0">
                <a:solidFill>
                  <a:schemeClr val="bg1"/>
                </a:solidFill>
                <a:latin typeface="微软雅黑" panose="020B0503020204020204" charset="-122"/>
                <a:ea typeface="微软雅黑" panose="020B0503020204020204" charset="-122"/>
              </a:rPr>
              <a:t>，简称</a:t>
            </a:r>
            <a:r>
              <a:rPr lang="zh-CN" altLang="en-US" b="1" dirty="0" smtClean="0">
                <a:solidFill>
                  <a:schemeClr val="bg1"/>
                </a:solidFill>
                <a:latin typeface="微软雅黑" panose="020B0503020204020204" charset="-122"/>
                <a:ea typeface="微软雅黑" panose="020B0503020204020204" charset="-122"/>
              </a:rPr>
              <a:t>为 </a:t>
            </a:r>
            <a:r>
              <a:rPr lang="en-US" altLang="zh-CN" b="1" dirty="0" smtClean="0">
                <a:solidFill>
                  <a:schemeClr val="bg1"/>
                </a:solidFill>
                <a:latin typeface="微软雅黑" panose="020B0503020204020204" charset="-122"/>
                <a:ea typeface="微软雅黑" panose="020B0503020204020204" charset="-122"/>
              </a:rPr>
              <a:t>C/S </a:t>
            </a:r>
            <a:r>
              <a:rPr lang="zh-CN" altLang="en-US" b="1" dirty="0">
                <a:solidFill>
                  <a:schemeClr val="bg1"/>
                </a:solidFill>
                <a:latin typeface="微软雅黑" panose="020B0503020204020204" charset="-122"/>
                <a:ea typeface="微软雅黑" panose="020B0503020204020204" charset="-122"/>
              </a:rPr>
              <a:t>方式。 </a:t>
            </a:r>
            <a:endParaRPr lang="zh-CN" altLang="en-US" b="1" dirty="0">
              <a:solidFill>
                <a:schemeClr val="bg1"/>
              </a:solidFill>
              <a:latin typeface="微软雅黑" panose="020B0503020204020204" charset="-122"/>
              <a:ea typeface="微软雅黑" panose="020B0503020204020204" charset="-122"/>
            </a:endParaRPr>
          </a:p>
        </p:txBody>
      </p:sp>
      <p:sp>
        <p:nvSpPr>
          <p:cNvPr id="50188" name="矩形 7"/>
          <p:cNvSpPr>
            <a:spLocks noChangeArrowheads="1"/>
          </p:cNvSpPr>
          <p:nvPr/>
        </p:nvSpPr>
        <p:spPr bwMode="auto">
          <a:xfrm>
            <a:off x="5299075" y="3087053"/>
            <a:ext cx="311785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微软雅黑" panose="020B0503020204020204" charset="-122"/>
                <a:ea typeface="微软雅黑" panose="020B0503020204020204" charset="-122"/>
              </a:rPr>
              <a:t>对等方式（</a:t>
            </a:r>
            <a:r>
              <a:rPr lang="en-US" altLang="zh-CN" sz="2000" b="1" dirty="0">
                <a:solidFill>
                  <a:schemeClr val="bg1"/>
                </a:solidFill>
                <a:latin typeface="微软雅黑" panose="020B0503020204020204" charset="-122"/>
                <a:ea typeface="微软雅黑" panose="020B0503020204020204" charset="-122"/>
              </a:rPr>
              <a:t>P2P</a:t>
            </a:r>
            <a:r>
              <a:rPr lang="zh-CN" altLang="en-US" sz="2000" b="1" dirty="0">
                <a:solidFill>
                  <a:schemeClr val="bg1"/>
                </a:solidFill>
                <a:latin typeface="微软雅黑" panose="020B0503020204020204" charset="-122"/>
                <a:ea typeface="微软雅黑" panose="020B0503020204020204" charset="-122"/>
              </a:rPr>
              <a:t>方式）</a:t>
            </a:r>
            <a:endParaRPr lang="zh-CN" altLang="en-US" sz="2000" b="1" dirty="0">
              <a:solidFill>
                <a:schemeClr val="bg1"/>
              </a:solidFill>
              <a:latin typeface="微软雅黑" panose="020B0503020204020204" charset="-122"/>
              <a:ea typeface="微软雅黑" panose="020B0503020204020204" charset="-122"/>
            </a:endParaRPr>
          </a:p>
          <a:p>
            <a:pPr>
              <a:lnSpc>
                <a:spcPct val="150000"/>
              </a:lnSpc>
            </a:pPr>
            <a:r>
              <a:rPr lang="zh-CN" altLang="en-US" b="1" dirty="0" smtClean="0">
                <a:solidFill>
                  <a:schemeClr val="bg1"/>
                </a:solidFill>
                <a:latin typeface="微软雅黑" panose="020B0503020204020204" charset="-122"/>
                <a:ea typeface="微软雅黑" panose="020B0503020204020204" charset="-122"/>
              </a:rPr>
              <a:t>即 </a:t>
            </a:r>
            <a:r>
              <a:rPr lang="en-US" altLang="zh-CN" b="1" dirty="0" smtClean="0">
                <a:solidFill>
                  <a:schemeClr val="bg1"/>
                </a:solidFill>
                <a:latin typeface="微软雅黑" panose="020B0503020204020204" charset="-122"/>
                <a:ea typeface="微软雅黑" panose="020B0503020204020204" charset="-122"/>
              </a:rPr>
              <a:t>Peer</a:t>
            </a:r>
            <a:r>
              <a:rPr lang="zh-CN" altLang="en-US" b="1" dirty="0">
                <a:solidFill>
                  <a:schemeClr val="bg1"/>
                </a:solidFill>
                <a:latin typeface="微软雅黑" panose="020B0503020204020204" charset="-122"/>
                <a:ea typeface="微软雅黑" panose="020B0503020204020204" charset="-122"/>
                <a:sym typeface="Symbol" panose="05050102010706020507" pitchFamily="18" charset="2"/>
              </a:rPr>
              <a:t></a:t>
            </a:r>
            <a:r>
              <a:rPr lang="en-US" altLang="zh-CN" b="1" dirty="0">
                <a:solidFill>
                  <a:schemeClr val="bg1"/>
                </a:solidFill>
                <a:latin typeface="微软雅黑" panose="020B0503020204020204" charset="-122"/>
                <a:ea typeface="微软雅黑" panose="020B0503020204020204" charset="-122"/>
              </a:rPr>
              <a:t>to</a:t>
            </a:r>
            <a:r>
              <a:rPr lang="zh-CN" altLang="en-US" b="1" dirty="0">
                <a:solidFill>
                  <a:schemeClr val="bg1"/>
                </a:solidFill>
                <a:latin typeface="微软雅黑" panose="020B0503020204020204" charset="-122"/>
                <a:ea typeface="微软雅黑" panose="020B0503020204020204" charset="-122"/>
                <a:sym typeface="Symbol" panose="05050102010706020507" pitchFamily="18" charset="2"/>
              </a:rPr>
              <a:t></a:t>
            </a:r>
            <a:r>
              <a:rPr lang="en-US" altLang="zh-CN" b="1" dirty="0" smtClean="0">
                <a:solidFill>
                  <a:schemeClr val="bg1"/>
                </a:solidFill>
                <a:latin typeface="微软雅黑" panose="020B0503020204020204" charset="-122"/>
                <a:ea typeface="微软雅黑" panose="020B0503020204020204" charset="-122"/>
              </a:rPr>
              <a:t>Peer </a:t>
            </a:r>
            <a:r>
              <a:rPr lang="zh-CN" altLang="en-US" b="1" dirty="0" smtClean="0">
                <a:solidFill>
                  <a:schemeClr val="bg1"/>
                </a:solidFill>
                <a:latin typeface="微软雅黑" panose="020B0503020204020204" charset="-122"/>
                <a:ea typeface="微软雅黑" panose="020B0503020204020204" charset="-122"/>
              </a:rPr>
              <a:t>方式 </a:t>
            </a:r>
            <a:r>
              <a:rPr lang="zh-CN" altLang="en-US" b="1" dirty="0">
                <a:solidFill>
                  <a:schemeClr val="bg1"/>
                </a:solidFill>
                <a:latin typeface="微软雅黑" panose="020B0503020204020204" charset="-122"/>
                <a:ea typeface="微软雅黑" panose="020B0503020204020204" charset="-122"/>
              </a:rPr>
              <a:t>，简称</a:t>
            </a:r>
            <a:r>
              <a:rPr lang="zh-CN" altLang="en-US" b="1" dirty="0" smtClean="0">
                <a:solidFill>
                  <a:schemeClr val="bg1"/>
                </a:solidFill>
                <a:latin typeface="微软雅黑" panose="020B0503020204020204" charset="-122"/>
                <a:ea typeface="微软雅黑" panose="020B0503020204020204" charset="-122"/>
              </a:rPr>
              <a:t>为 </a:t>
            </a:r>
            <a:r>
              <a:rPr lang="en-US" altLang="zh-CN" b="1" dirty="0" smtClean="0">
                <a:solidFill>
                  <a:schemeClr val="bg1"/>
                </a:solidFill>
                <a:latin typeface="微软雅黑" panose="020B0503020204020204" charset="-122"/>
                <a:ea typeface="微软雅黑" panose="020B0503020204020204" charset="-122"/>
              </a:rPr>
              <a:t>P2P </a:t>
            </a:r>
            <a:r>
              <a:rPr lang="zh-CN" altLang="en-US" b="1" dirty="0" smtClean="0">
                <a:solidFill>
                  <a:schemeClr val="bg1"/>
                </a:solidFill>
                <a:latin typeface="微软雅黑" panose="020B0503020204020204" charset="-122"/>
                <a:ea typeface="微软雅黑" panose="020B0503020204020204" charset="-122"/>
              </a:rPr>
              <a:t>方式</a:t>
            </a:r>
            <a:r>
              <a:rPr lang="zh-CN" altLang="en-US" b="1" dirty="0">
                <a:solidFill>
                  <a:schemeClr val="bg1"/>
                </a:solidFill>
                <a:latin typeface="微软雅黑" panose="020B0503020204020204" charset="-122"/>
                <a:ea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5"/>
          <p:cNvSpPr>
            <a:spLocks noChangeArrowheads="1"/>
          </p:cNvSpPr>
          <p:nvPr/>
        </p:nvSpPr>
        <p:spPr bwMode="auto">
          <a:xfrm>
            <a:off x="505072" y="1868234"/>
            <a:ext cx="8053712"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59747" name="Rectangle 6"/>
          <p:cNvSpPr>
            <a:spLocks noChangeArrowheads="1"/>
          </p:cNvSpPr>
          <p:nvPr/>
        </p:nvSpPr>
        <p:spPr bwMode="auto">
          <a:xfrm>
            <a:off x="2889886" y="1844421"/>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2000" b="1">
                <a:solidFill>
                  <a:schemeClr val="bg1"/>
                </a:solidFill>
                <a:ea typeface="微软雅黑" panose="020B0503020204020204" charset="-122"/>
              </a:rPr>
              <a:t>协议</a:t>
            </a:r>
            <a:r>
              <a:rPr lang="zh-CN" altLang="en-US" sz="2000" b="1">
                <a:solidFill>
                  <a:schemeClr val="bg1"/>
                </a:solidFill>
                <a:ea typeface="微软雅黑" panose="020B0503020204020204" charset="-122"/>
              </a:rPr>
              <a:t>和</a:t>
            </a:r>
            <a:r>
              <a:rPr lang="zh-CN" altLang="zh-CN" sz="2000" b="1">
                <a:solidFill>
                  <a:schemeClr val="bg1"/>
                </a:solidFill>
                <a:ea typeface="微软雅黑" panose="020B0503020204020204" charset="-122"/>
              </a:rPr>
              <a:t>服务在概念上是不一样的</a:t>
            </a:r>
            <a:endParaRPr lang="zh-CN" altLang="en-US" sz="2000" b="1">
              <a:solidFill>
                <a:schemeClr val="bg1"/>
              </a:solidFill>
              <a:ea typeface="微软雅黑" panose="020B0503020204020204" charset="-122"/>
            </a:endParaRPr>
          </a:p>
        </p:txBody>
      </p:sp>
      <p:sp>
        <p:nvSpPr>
          <p:cNvPr id="159748" name="Rectangle 68"/>
          <p:cNvSpPr>
            <a:spLocks noChangeArrowheads="1"/>
          </p:cNvSpPr>
          <p:nvPr/>
        </p:nvSpPr>
        <p:spPr bwMode="auto">
          <a:xfrm>
            <a:off x="505072" y="2265109"/>
            <a:ext cx="8053711"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协议的实现保证了能够向上一层提供服务</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本层的服务用户</a:t>
            </a:r>
            <a:r>
              <a:rPr lang="zh-CN" altLang="en-US" sz="2000" b="1" dirty="0">
                <a:solidFill>
                  <a:srgbClr val="0000FF"/>
                </a:solidFill>
                <a:latin typeface="微软雅黑" panose="020B0503020204020204" charset="-122"/>
                <a:ea typeface="微软雅黑" panose="020B0503020204020204" charset="-122"/>
              </a:rPr>
              <a:t>只能看见服务</a:t>
            </a:r>
            <a:r>
              <a:rPr lang="zh-CN" altLang="en-US" sz="2000" b="1" dirty="0">
                <a:latin typeface="微软雅黑" panose="020B0503020204020204" charset="-122"/>
                <a:ea typeface="微软雅黑" panose="020B0503020204020204" charset="-122"/>
              </a:rPr>
              <a:t>而无法看见下面的协议。即下面的协议对上面的服务用户是</a:t>
            </a:r>
            <a:r>
              <a:rPr lang="zh-CN" altLang="en-US" sz="2000" b="1" dirty="0">
                <a:solidFill>
                  <a:srgbClr val="0000FF"/>
                </a:solidFill>
                <a:latin typeface="微软雅黑" panose="020B0503020204020204" charset="-122"/>
                <a:ea typeface="微软雅黑" panose="020B0503020204020204" charset="-122"/>
              </a:rPr>
              <a:t>透明</a:t>
            </a:r>
            <a:r>
              <a:rPr lang="zh-CN" altLang="en-US" sz="2000" b="1" dirty="0">
                <a:latin typeface="微软雅黑" panose="020B0503020204020204" charset="-122"/>
                <a:ea typeface="微软雅黑" panose="020B0503020204020204" charset="-122"/>
              </a:rPr>
              <a:t>的。 </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协议是“</a:t>
            </a:r>
            <a:r>
              <a:rPr lang="zh-CN" altLang="en-US" sz="2000" b="1" dirty="0">
                <a:solidFill>
                  <a:srgbClr val="0000FF"/>
                </a:solidFill>
                <a:latin typeface="微软雅黑" panose="020B0503020204020204" charset="-122"/>
                <a:ea typeface="微软雅黑" panose="020B0503020204020204" charset="-122"/>
              </a:rPr>
              <a:t>水平的</a:t>
            </a:r>
            <a:r>
              <a:rPr lang="zh-CN" altLang="en-US" sz="2000" b="1" dirty="0">
                <a:latin typeface="微软雅黑" panose="020B0503020204020204" charset="-122"/>
                <a:ea typeface="微软雅黑" panose="020B0503020204020204" charset="-122"/>
              </a:rPr>
              <a:t>”，即协议是控制对等实体之间通信的规则。</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服务是“</a:t>
            </a:r>
            <a:r>
              <a:rPr lang="zh-CN" altLang="en-US" sz="2000" b="1" dirty="0">
                <a:solidFill>
                  <a:srgbClr val="0000FF"/>
                </a:solidFill>
                <a:latin typeface="微软雅黑" panose="020B0503020204020204" charset="-122"/>
                <a:ea typeface="微软雅黑" panose="020B0503020204020204" charset="-122"/>
              </a:rPr>
              <a:t>垂直的</a:t>
            </a:r>
            <a:r>
              <a:rPr lang="zh-CN" altLang="en-US" sz="2000" b="1" dirty="0">
                <a:latin typeface="微软雅黑" panose="020B0503020204020204" charset="-122"/>
                <a:ea typeface="微软雅黑" panose="020B0503020204020204" charset="-122"/>
              </a:rPr>
              <a:t>”，即服务是由下层向上层通过层间接口提供的。</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上层使用</a:t>
            </a:r>
            <a:r>
              <a:rPr lang="zh-CN" altLang="en-US" sz="2000" b="1" dirty="0">
                <a:solidFill>
                  <a:srgbClr val="0000FF"/>
                </a:solidFill>
                <a:latin typeface="微软雅黑" panose="020B0503020204020204" charset="-122"/>
                <a:ea typeface="微软雅黑" panose="020B0503020204020204" charset="-122"/>
              </a:rPr>
              <a:t>服务原语</a:t>
            </a:r>
            <a:r>
              <a:rPr lang="zh-CN" altLang="en-US" sz="2000" b="1" dirty="0">
                <a:latin typeface="微软雅黑" panose="020B0503020204020204" charset="-122"/>
                <a:ea typeface="微软雅黑" panose="020B0503020204020204" charset="-122"/>
              </a:rPr>
              <a:t>获得</a:t>
            </a:r>
            <a:r>
              <a:rPr lang="zh-CN" altLang="zh-CN" sz="2000" b="1" dirty="0">
                <a:latin typeface="微软雅黑" panose="020B0503020204020204" charset="-122"/>
                <a:ea typeface="微软雅黑" panose="020B0503020204020204" charset="-122"/>
              </a:rPr>
              <a:t>下层所提供的服务</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5"/>
          <p:cNvSpPr>
            <a:spLocks noChangeArrowheads="1"/>
          </p:cNvSpPr>
          <p:nvPr/>
        </p:nvSpPr>
        <p:spPr bwMode="auto">
          <a:xfrm>
            <a:off x="505072" y="1758252"/>
            <a:ext cx="8053712"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0771" name="Rectangle 6"/>
          <p:cNvSpPr>
            <a:spLocks noChangeArrowheads="1"/>
          </p:cNvSpPr>
          <p:nvPr/>
        </p:nvSpPr>
        <p:spPr bwMode="auto">
          <a:xfrm>
            <a:off x="3850259" y="1734439"/>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2000" b="1" dirty="0">
                <a:solidFill>
                  <a:schemeClr val="bg1"/>
                </a:solidFill>
                <a:ea typeface="微软雅黑" panose="020B0503020204020204" charset="-122"/>
              </a:rPr>
              <a:t>服务</a:t>
            </a:r>
            <a:r>
              <a:rPr lang="zh-CN" altLang="en-US" sz="2000" b="1" dirty="0">
                <a:solidFill>
                  <a:schemeClr val="bg1"/>
                </a:solidFill>
                <a:ea typeface="微软雅黑" panose="020B0503020204020204" charset="-122"/>
              </a:rPr>
              <a:t>访问点</a:t>
            </a:r>
            <a:endParaRPr lang="zh-CN" altLang="en-US" sz="2000" b="1" dirty="0">
              <a:solidFill>
                <a:schemeClr val="bg1"/>
              </a:solidFill>
              <a:ea typeface="微软雅黑" panose="020B0503020204020204" charset="-122"/>
            </a:endParaRPr>
          </a:p>
        </p:txBody>
      </p:sp>
      <p:sp>
        <p:nvSpPr>
          <p:cNvPr id="160772" name="Rectangle 68"/>
          <p:cNvSpPr>
            <a:spLocks noChangeArrowheads="1"/>
          </p:cNvSpPr>
          <p:nvPr/>
        </p:nvSpPr>
        <p:spPr bwMode="auto">
          <a:xfrm>
            <a:off x="505072" y="2155127"/>
            <a:ext cx="8053711"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同一系统相邻两层的实体进行交互的地方，称为</a:t>
            </a:r>
            <a:r>
              <a:rPr lang="zh-CN" altLang="en-US" sz="2000" b="1" dirty="0">
                <a:solidFill>
                  <a:srgbClr val="0000FF"/>
                </a:solidFill>
                <a:latin typeface="微软雅黑" panose="020B0503020204020204" charset="-122"/>
                <a:ea typeface="微软雅黑" panose="020B0503020204020204" charset="-122"/>
              </a:rPr>
              <a:t>服务访问点 </a:t>
            </a:r>
            <a:r>
              <a:rPr lang="en-US" altLang="zh-CN" sz="2000" b="1" dirty="0">
                <a:solidFill>
                  <a:srgbClr val="0000FF"/>
                </a:solidFill>
                <a:latin typeface="微软雅黑" panose="020B0503020204020204" charset="-122"/>
                <a:ea typeface="微软雅黑" panose="020B0503020204020204" charset="-122"/>
              </a:rPr>
              <a:t>SAP</a:t>
            </a:r>
            <a:r>
              <a:rPr lang="en-US" altLang="zh-CN" sz="2000" b="1" dirty="0">
                <a:latin typeface="微软雅黑" panose="020B0503020204020204" charset="-122"/>
                <a:ea typeface="微软雅黑" panose="020B0503020204020204" charset="-122"/>
              </a:rPr>
              <a:t> (Service Access Point)</a:t>
            </a:r>
            <a:r>
              <a:rPr lang="zh-CN" altLang="en-US" sz="2000" b="1" dirty="0">
                <a:latin typeface="微软雅黑" panose="020B0503020204020204" charset="-122"/>
                <a:ea typeface="微软雅黑" panose="020B0503020204020204" charset="-122"/>
              </a:rPr>
              <a:t>。 </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服务访问点</a:t>
            </a:r>
            <a:r>
              <a:rPr lang="en-US" altLang="zh-CN" sz="2000" b="1" dirty="0">
                <a:latin typeface="微软雅黑" panose="020B0503020204020204" charset="-122"/>
                <a:ea typeface="微软雅黑" panose="020B0503020204020204" charset="-122"/>
              </a:rPr>
              <a:t>SAP</a:t>
            </a:r>
            <a:r>
              <a:rPr lang="zh-CN" altLang="zh-CN" sz="2000" b="1" dirty="0">
                <a:latin typeface="微软雅黑" panose="020B0503020204020204" charset="-122"/>
                <a:ea typeface="微软雅黑" panose="020B0503020204020204" charset="-122"/>
              </a:rPr>
              <a:t>是一个抽象的概念，它实际上就是一个逻辑接口</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OSI</a:t>
            </a:r>
            <a:r>
              <a:rPr lang="zh-CN" altLang="zh-CN" sz="2000" b="1" dirty="0">
                <a:latin typeface="微软雅黑" panose="020B0503020204020204" charset="-122"/>
                <a:ea typeface="微软雅黑" panose="020B0503020204020204" charset="-122"/>
              </a:rPr>
              <a:t>把层与层之间交换的数据的单位称为</a:t>
            </a:r>
            <a:r>
              <a:rPr lang="zh-CN" altLang="zh-CN" sz="2000" b="1" dirty="0">
                <a:solidFill>
                  <a:srgbClr val="0000FF"/>
                </a:solidFill>
                <a:latin typeface="微软雅黑" panose="020B0503020204020204" charset="-122"/>
                <a:ea typeface="微软雅黑" panose="020B0503020204020204" charset="-122"/>
              </a:rPr>
              <a:t>服务数据单元</a:t>
            </a:r>
            <a:r>
              <a:rPr lang="en-US" altLang="zh-CN" sz="2000" b="1" dirty="0">
                <a:solidFill>
                  <a:srgbClr val="0000FF"/>
                </a:solidFill>
                <a:latin typeface="微软雅黑" panose="020B0503020204020204" charset="-122"/>
                <a:ea typeface="微软雅黑" panose="020B0503020204020204" charset="-122"/>
              </a:rPr>
              <a:t> SDU</a:t>
            </a:r>
            <a:r>
              <a:rPr lang="en-US" altLang="zh-CN" sz="2000" b="1" dirty="0">
                <a:latin typeface="微软雅黑" panose="020B0503020204020204" charset="-122"/>
                <a:ea typeface="微软雅黑" panose="020B0503020204020204" charset="-122"/>
              </a:rPr>
              <a:t> (Service Data Unit)</a:t>
            </a:r>
            <a:r>
              <a:rPr lang="zh-CN" altLang="en-US" sz="2000" b="1" dirty="0">
                <a:latin typeface="微软雅黑" panose="020B0503020204020204" charset="-122"/>
                <a:ea typeface="微软雅黑" panose="020B0503020204020204" charset="-122"/>
              </a:rPr>
              <a:t>。</a:t>
            </a:r>
            <a:endParaRPr lang="en-US" altLang="zh-CN"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SDU </a:t>
            </a:r>
            <a:r>
              <a:rPr lang="zh-CN" altLang="zh-CN" sz="2000" b="1" dirty="0">
                <a:latin typeface="微软雅黑" panose="020B0503020204020204" charset="-122"/>
                <a:ea typeface="微软雅黑" panose="020B0503020204020204" charset="-122"/>
              </a:rPr>
              <a:t>可以与</a:t>
            </a:r>
            <a:r>
              <a:rPr lang="en-US" altLang="zh-CN" sz="2000" b="1" dirty="0">
                <a:latin typeface="微软雅黑" panose="020B0503020204020204" charset="-122"/>
                <a:ea typeface="微软雅黑" panose="020B0503020204020204" charset="-122"/>
              </a:rPr>
              <a:t> PDU </a:t>
            </a:r>
            <a:r>
              <a:rPr lang="zh-CN" altLang="zh-CN" sz="2000" b="1" dirty="0">
                <a:latin typeface="微软雅黑" panose="020B0503020204020204" charset="-122"/>
                <a:ea typeface="微软雅黑" panose="020B0503020204020204" charset="-122"/>
              </a:rPr>
              <a:t>不一样</a:t>
            </a:r>
            <a:r>
              <a:rPr lang="zh-CN" altLang="en-US" sz="2000" b="1" dirty="0">
                <a:latin typeface="微软雅黑" panose="020B0503020204020204" charset="-122"/>
                <a:ea typeface="微软雅黑" panose="020B0503020204020204" charset="-122"/>
              </a:rPr>
              <a:t>，</a:t>
            </a:r>
            <a:r>
              <a:rPr lang="zh-CN" altLang="zh-CN" sz="2000" b="1" dirty="0">
                <a:latin typeface="微软雅黑" panose="020B0503020204020204" charset="-122"/>
                <a:ea typeface="微软雅黑" panose="020B0503020204020204" charset="-122"/>
              </a:rPr>
              <a:t>例如，可以是多个</a:t>
            </a:r>
            <a:r>
              <a:rPr lang="en-US" altLang="zh-CN" sz="2000" b="1" dirty="0">
                <a:latin typeface="微软雅黑" panose="020B0503020204020204" charset="-122"/>
                <a:ea typeface="微软雅黑" panose="020B0503020204020204" charset="-122"/>
              </a:rPr>
              <a:t> SDU </a:t>
            </a:r>
            <a:r>
              <a:rPr lang="zh-CN" altLang="zh-CN" sz="2000" b="1" dirty="0">
                <a:latin typeface="微软雅黑" panose="020B0503020204020204" charset="-122"/>
                <a:ea typeface="微软雅黑" panose="020B0503020204020204" charset="-122"/>
              </a:rPr>
              <a:t>合成为一个</a:t>
            </a:r>
            <a:r>
              <a:rPr lang="en-US" altLang="zh-CN" sz="2000" b="1" dirty="0">
                <a:latin typeface="微软雅黑" panose="020B0503020204020204" charset="-122"/>
                <a:ea typeface="微软雅黑" panose="020B0503020204020204" charset="-122"/>
              </a:rPr>
              <a:t> PDU</a:t>
            </a:r>
            <a:r>
              <a:rPr lang="zh-CN" altLang="zh-CN" sz="2000" b="1" dirty="0">
                <a:latin typeface="微软雅黑" panose="020B0503020204020204" charset="-122"/>
                <a:ea typeface="微软雅黑" panose="020B0503020204020204" charset="-122"/>
              </a:rPr>
              <a:t>，也可以是一个</a:t>
            </a:r>
            <a:r>
              <a:rPr lang="en-US" altLang="zh-CN" sz="2000" b="1" dirty="0">
                <a:latin typeface="微软雅黑" panose="020B0503020204020204" charset="-122"/>
                <a:ea typeface="微软雅黑" panose="020B0503020204020204" charset="-122"/>
              </a:rPr>
              <a:t> SDU </a:t>
            </a:r>
            <a:r>
              <a:rPr lang="zh-CN" altLang="zh-CN" sz="2000" b="1" dirty="0">
                <a:latin typeface="微软雅黑" panose="020B0503020204020204" charset="-122"/>
                <a:ea typeface="微软雅黑" panose="020B0503020204020204" charset="-122"/>
              </a:rPr>
              <a:t>划分为几个</a:t>
            </a:r>
            <a:r>
              <a:rPr lang="en-US" altLang="zh-CN" sz="2000" b="1" dirty="0">
                <a:latin typeface="微软雅黑" panose="020B0503020204020204" charset="-122"/>
                <a:ea typeface="微软雅黑" panose="020B0503020204020204" charset="-122"/>
              </a:rPr>
              <a:t> PDU</a:t>
            </a:r>
            <a:r>
              <a:rPr lang="zh-CN" altLang="zh-CN"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5"/>
          <p:cNvSpPr>
            <a:spLocks noChangeArrowheads="1"/>
          </p:cNvSpPr>
          <p:nvPr/>
        </p:nvSpPr>
        <p:spPr bwMode="auto">
          <a:xfrm>
            <a:off x="505072" y="1606550"/>
            <a:ext cx="8053712"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1795" name="Rectangle 6"/>
          <p:cNvSpPr>
            <a:spLocks noChangeArrowheads="1"/>
          </p:cNvSpPr>
          <p:nvPr/>
        </p:nvSpPr>
        <p:spPr bwMode="auto">
          <a:xfrm>
            <a:off x="2548573" y="1600200"/>
            <a:ext cx="404685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charset="-122"/>
                <a:ea typeface="微软雅黑" panose="020B0503020204020204" charset="-122"/>
              </a:rPr>
              <a:t>5  </a:t>
            </a:r>
            <a:r>
              <a:rPr lang="zh-CN" altLang="zh-CN" sz="2000" b="1" dirty="0">
                <a:solidFill>
                  <a:schemeClr val="bg1"/>
                </a:solidFill>
                <a:latin typeface="微软雅黑" panose="020B0503020204020204" charset="-122"/>
                <a:ea typeface="微软雅黑" panose="020B0503020204020204" charset="-122"/>
              </a:rPr>
              <a:t>实体、协议、服务和服务访问点</a:t>
            </a:r>
            <a:endParaRPr lang="zh-CN" altLang="en-US" sz="2000" b="1" dirty="0">
              <a:solidFill>
                <a:schemeClr val="bg1"/>
              </a:solidFill>
              <a:latin typeface="微软雅黑" panose="020B0503020204020204" charset="-122"/>
              <a:ea typeface="微软雅黑" panose="020B0503020204020204" charset="-122"/>
            </a:endParaRPr>
          </a:p>
        </p:txBody>
      </p:sp>
      <p:sp>
        <p:nvSpPr>
          <p:cNvPr id="5" name="Rectangle 63"/>
          <p:cNvSpPr>
            <a:spLocks noChangeArrowheads="1"/>
          </p:cNvSpPr>
          <p:nvPr/>
        </p:nvSpPr>
        <p:spPr bwMode="auto">
          <a:xfrm>
            <a:off x="505072" y="3289533"/>
            <a:ext cx="8053712" cy="1508782"/>
          </a:xfrm>
          <a:prstGeom prst="rect">
            <a:avLst/>
          </a:prstGeom>
          <a:solidFill>
            <a:srgbClr val="CDF3CD"/>
          </a:solidFill>
          <a:ln w="9525">
            <a:noFill/>
            <a:prstDash val="dash"/>
            <a:round/>
          </a:ln>
          <a:effectLst/>
          <a:scene3d>
            <a:camera prst="orthographicFront">
              <a:rot lat="0" lon="0" rev="0"/>
            </a:camera>
            <a:lightRig rig="contrasting" dir="t">
              <a:rot lat="0" lon="0" rev="7800000"/>
            </a:lightRig>
          </a:scene3d>
          <a:sp3d>
            <a:bevelT w="139700" h="139700"/>
          </a:sp3d>
        </p:spPr>
        <p:txBody>
          <a:bodyPr wrap="none" anchor="ctr"/>
          <a:lstStyle/>
          <a:p>
            <a:pPr fontAlgn="auto">
              <a:spcBef>
                <a:spcPts val="0"/>
              </a:spcBef>
              <a:spcAft>
                <a:spcPts val="0"/>
              </a:spcAft>
              <a:defRPr/>
            </a:pPr>
            <a:endParaRPr lang="zh-CN" altLang="en-US" sz="1400" b="1" dirty="0">
              <a:solidFill>
                <a:srgbClr val="368AD6"/>
              </a:solidFill>
              <a:latin typeface="+mn-lt"/>
              <a:ea typeface="黑体" panose="02010609060101010101" pitchFamily="49" charset="-122"/>
            </a:endParaRPr>
          </a:p>
        </p:txBody>
      </p:sp>
      <p:sp>
        <p:nvSpPr>
          <p:cNvPr id="161799" name="Rectangle 35"/>
          <p:cNvSpPr>
            <a:spLocks noChangeArrowheads="1"/>
          </p:cNvSpPr>
          <p:nvPr/>
        </p:nvSpPr>
        <p:spPr bwMode="auto">
          <a:xfrm>
            <a:off x="2043113" y="3962400"/>
            <a:ext cx="4800600" cy="571500"/>
          </a:xfrm>
          <a:prstGeom prst="rect">
            <a:avLst/>
          </a:prstGeom>
          <a:solidFill>
            <a:srgbClr val="00B0F0"/>
          </a:solidFill>
          <a:ln>
            <a:noFill/>
          </a:ln>
        </p:spPr>
        <p:txBody>
          <a:bodyPr wrap="none" anchor="ctr"/>
          <a:lstStyle/>
          <a:p>
            <a:pPr algn="ctr"/>
            <a:endParaRPr kumimoji="1" lang="zh-CN" altLang="zh-CN" sz="1600" b="1">
              <a:latin typeface="微软雅黑" panose="020B0503020204020204" charset="-122"/>
              <a:ea typeface="微软雅黑" panose="020B0503020204020204" charset="-122"/>
            </a:endParaRPr>
          </a:p>
        </p:txBody>
      </p:sp>
      <p:sp>
        <p:nvSpPr>
          <p:cNvPr id="161800" name="Rectangle 36"/>
          <p:cNvSpPr>
            <a:spLocks noChangeArrowheads="1"/>
          </p:cNvSpPr>
          <p:nvPr/>
        </p:nvSpPr>
        <p:spPr bwMode="auto">
          <a:xfrm>
            <a:off x="2754313" y="3857625"/>
            <a:ext cx="188912" cy="190500"/>
          </a:xfrm>
          <a:prstGeom prst="rect">
            <a:avLst/>
          </a:prstGeom>
          <a:solidFill>
            <a:srgbClr val="CC00CC"/>
          </a:solidFill>
          <a:ln w="19050">
            <a:solidFill>
              <a:srgbClr val="CC0000"/>
            </a:solidFill>
            <a:miter lim="800000"/>
          </a:ln>
        </p:spPr>
        <p:txBody>
          <a:bodyPr wrap="none" anchor="ctr"/>
          <a:lstStyle/>
          <a:p>
            <a:endParaRPr lang="zh-CN" altLang="en-US" sz="1600" b="1">
              <a:solidFill>
                <a:srgbClr val="CC00CC"/>
              </a:solidFill>
              <a:latin typeface="微软雅黑" panose="020B0503020204020204" charset="-122"/>
              <a:ea typeface="微软雅黑" panose="020B0503020204020204" charset="-122"/>
            </a:endParaRPr>
          </a:p>
        </p:txBody>
      </p:sp>
      <p:sp>
        <p:nvSpPr>
          <p:cNvPr id="161801" name="Line 37"/>
          <p:cNvSpPr>
            <a:spLocks noChangeShapeType="1"/>
          </p:cNvSpPr>
          <p:nvPr/>
        </p:nvSpPr>
        <p:spPr bwMode="auto">
          <a:xfrm>
            <a:off x="3444875" y="2543175"/>
            <a:ext cx="2038350" cy="0"/>
          </a:xfrm>
          <a:prstGeom prst="line">
            <a:avLst/>
          </a:prstGeom>
          <a:noFill/>
          <a:ln w="28575">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2" name="Text Box 38"/>
          <p:cNvSpPr txBox="1">
            <a:spLocks noChangeArrowheads="1"/>
          </p:cNvSpPr>
          <p:nvPr/>
        </p:nvSpPr>
        <p:spPr bwMode="auto">
          <a:xfrm>
            <a:off x="3876675" y="2357438"/>
            <a:ext cx="1258888" cy="337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dirty="0">
                <a:solidFill>
                  <a:srgbClr val="0000FF"/>
                </a:solidFill>
                <a:latin typeface="微软雅黑" panose="020B0503020204020204" charset="-122"/>
                <a:ea typeface="微软雅黑" panose="020B0503020204020204" charset="-122"/>
              </a:rPr>
              <a:t>协议 </a:t>
            </a:r>
            <a:r>
              <a:rPr kumimoji="1" lang="en-US" altLang="zh-CN" sz="1600" b="1" dirty="0">
                <a:solidFill>
                  <a:srgbClr val="0000FF"/>
                </a:solidFill>
                <a:latin typeface="微软雅黑" panose="020B0503020204020204" charset="-122"/>
                <a:ea typeface="微软雅黑" panose="020B0503020204020204" charset="-122"/>
              </a:rPr>
              <a:t>(</a:t>
            </a:r>
            <a:r>
              <a:rPr kumimoji="1" lang="en-US" altLang="zh-CN" sz="1600" b="1" i="1" dirty="0">
                <a:solidFill>
                  <a:srgbClr val="0000FF"/>
                </a:solidFill>
                <a:latin typeface="微软雅黑" panose="020B0503020204020204" charset="-122"/>
                <a:ea typeface="微软雅黑" panose="020B0503020204020204" charset="-122"/>
              </a:rPr>
              <a:t>n</a:t>
            </a:r>
            <a:r>
              <a:rPr kumimoji="1" lang="en-US" altLang="zh-CN" sz="1600" b="1" dirty="0">
                <a:solidFill>
                  <a:srgbClr val="0000FF"/>
                </a:solidFill>
                <a:latin typeface="微软雅黑" panose="020B0503020204020204" charset="-122"/>
                <a:ea typeface="微软雅黑" panose="020B0503020204020204" charset="-122"/>
              </a:rPr>
              <a:t>+1)</a:t>
            </a:r>
            <a:endParaRPr kumimoji="1" lang="en-US" altLang="zh-CN" sz="1600" b="1" dirty="0">
              <a:solidFill>
                <a:srgbClr val="0000FF"/>
              </a:solidFill>
              <a:latin typeface="微软雅黑" panose="020B0503020204020204" charset="-122"/>
              <a:ea typeface="微软雅黑" panose="020B0503020204020204" charset="-122"/>
            </a:endParaRPr>
          </a:p>
        </p:txBody>
      </p:sp>
      <p:sp>
        <p:nvSpPr>
          <p:cNvPr id="161803" name="Text Box 39"/>
          <p:cNvSpPr txBox="1">
            <a:spLocks noChangeArrowheads="1"/>
          </p:cNvSpPr>
          <p:nvPr/>
        </p:nvSpPr>
        <p:spPr bwMode="auto">
          <a:xfrm>
            <a:off x="2890838" y="3544888"/>
            <a:ext cx="59182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FF"/>
                </a:solidFill>
                <a:latin typeface="微软雅黑" panose="020B0503020204020204" charset="-122"/>
                <a:ea typeface="微软雅黑" panose="020B0503020204020204" charset="-122"/>
              </a:rPr>
              <a:t>SAP</a:t>
            </a:r>
            <a:endParaRPr kumimoji="1" lang="en-US" altLang="zh-CN" sz="1600" b="1">
              <a:solidFill>
                <a:srgbClr val="0000FF"/>
              </a:solidFill>
              <a:latin typeface="微软雅黑" panose="020B0503020204020204" charset="-122"/>
              <a:ea typeface="微软雅黑" panose="020B0503020204020204" charset="-122"/>
            </a:endParaRPr>
          </a:p>
        </p:txBody>
      </p:sp>
      <p:sp>
        <p:nvSpPr>
          <p:cNvPr id="161804" name="Text Box 40"/>
          <p:cNvSpPr txBox="1">
            <a:spLocks noChangeArrowheads="1"/>
          </p:cNvSpPr>
          <p:nvPr/>
        </p:nvSpPr>
        <p:spPr bwMode="auto">
          <a:xfrm>
            <a:off x="5405438" y="3563938"/>
            <a:ext cx="59182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600" b="1">
                <a:solidFill>
                  <a:srgbClr val="0000FF"/>
                </a:solidFill>
                <a:latin typeface="微软雅黑" panose="020B0503020204020204" charset="-122"/>
                <a:ea typeface="微软雅黑" panose="020B0503020204020204" charset="-122"/>
              </a:rPr>
              <a:t>SAP</a:t>
            </a:r>
            <a:endParaRPr kumimoji="1" lang="en-US" altLang="zh-CN" sz="1600" b="1">
              <a:solidFill>
                <a:srgbClr val="0000FF"/>
              </a:solidFill>
              <a:latin typeface="微软雅黑" panose="020B0503020204020204" charset="-122"/>
              <a:ea typeface="微软雅黑" panose="020B0503020204020204" charset="-122"/>
            </a:endParaRPr>
          </a:p>
        </p:txBody>
      </p:sp>
      <p:sp>
        <p:nvSpPr>
          <p:cNvPr id="161805" name="Text Box 41"/>
          <p:cNvSpPr txBox="1">
            <a:spLocks noChangeArrowheads="1"/>
          </p:cNvSpPr>
          <p:nvPr/>
        </p:nvSpPr>
        <p:spPr bwMode="auto">
          <a:xfrm>
            <a:off x="2917825" y="2778125"/>
            <a:ext cx="995680" cy="33718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00FF"/>
                </a:solidFill>
                <a:latin typeface="微软雅黑" panose="020B0503020204020204" charset="-122"/>
                <a:ea typeface="微软雅黑" panose="020B0503020204020204" charset="-122"/>
              </a:rPr>
              <a:t>交换原语</a:t>
            </a:r>
            <a:endParaRPr kumimoji="1" lang="zh-CN" altLang="en-US" sz="1600" b="1">
              <a:solidFill>
                <a:srgbClr val="0000FF"/>
              </a:solidFill>
              <a:latin typeface="微软雅黑" panose="020B0503020204020204" charset="-122"/>
              <a:ea typeface="微软雅黑" panose="020B0503020204020204" charset="-122"/>
            </a:endParaRPr>
          </a:p>
        </p:txBody>
      </p:sp>
      <p:sp>
        <p:nvSpPr>
          <p:cNvPr id="161806" name="AutoShape 42"/>
          <p:cNvSpPr>
            <a:spLocks noChangeArrowheads="1"/>
          </p:cNvSpPr>
          <p:nvPr/>
        </p:nvSpPr>
        <p:spPr bwMode="auto">
          <a:xfrm>
            <a:off x="2778125" y="2767013"/>
            <a:ext cx="128588" cy="1074737"/>
          </a:xfrm>
          <a:prstGeom prst="upDownArrow">
            <a:avLst>
              <a:gd name="adj1" fmla="val 50000"/>
              <a:gd name="adj2" fmla="val 181090"/>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600" b="1">
              <a:latin typeface="微软雅黑" panose="020B0503020204020204" charset="-122"/>
              <a:ea typeface="微软雅黑" panose="020B0503020204020204" charset="-122"/>
            </a:endParaRPr>
          </a:p>
        </p:txBody>
      </p:sp>
      <p:sp>
        <p:nvSpPr>
          <p:cNvPr id="161807" name="Rectangle 43"/>
          <p:cNvSpPr>
            <a:spLocks noChangeArrowheads="1"/>
          </p:cNvSpPr>
          <p:nvPr/>
        </p:nvSpPr>
        <p:spPr bwMode="auto">
          <a:xfrm>
            <a:off x="5915025" y="3857625"/>
            <a:ext cx="192088" cy="190500"/>
          </a:xfrm>
          <a:prstGeom prst="rect">
            <a:avLst/>
          </a:prstGeom>
          <a:solidFill>
            <a:srgbClr val="CC00CC"/>
          </a:solidFill>
          <a:ln w="19050">
            <a:solidFill>
              <a:srgbClr val="CC0000"/>
            </a:solidFill>
            <a:miter lim="800000"/>
          </a:ln>
        </p:spPr>
        <p:txBody>
          <a:bodyPr wrap="none" anchor="ctr"/>
          <a:lstStyle/>
          <a:p>
            <a:endParaRPr lang="zh-CN" altLang="en-US" sz="1600" b="1">
              <a:solidFill>
                <a:srgbClr val="CC00CC"/>
              </a:solidFill>
              <a:latin typeface="微软雅黑" panose="020B0503020204020204" charset="-122"/>
              <a:ea typeface="微软雅黑" panose="020B0503020204020204" charset="-122"/>
            </a:endParaRPr>
          </a:p>
        </p:txBody>
      </p:sp>
      <p:sp>
        <p:nvSpPr>
          <p:cNvPr id="161808" name="AutoShape 44"/>
          <p:cNvSpPr>
            <a:spLocks noChangeArrowheads="1"/>
          </p:cNvSpPr>
          <p:nvPr/>
        </p:nvSpPr>
        <p:spPr bwMode="auto">
          <a:xfrm>
            <a:off x="5937250" y="2767013"/>
            <a:ext cx="130175" cy="1074737"/>
          </a:xfrm>
          <a:prstGeom prst="upDownArrow">
            <a:avLst>
              <a:gd name="adj1" fmla="val 50000"/>
              <a:gd name="adj2" fmla="val 178882"/>
            </a:avLst>
          </a:prstGeom>
          <a:solidFill>
            <a:srgbClr val="0098F6"/>
          </a:solidFill>
          <a:ln w="12700">
            <a:solidFill>
              <a:schemeClr val="tx1"/>
            </a:solidFill>
            <a:miter lim="800000"/>
            <a:headEnd type="none" w="med" len="lg"/>
            <a:tailEnd type="none" w="med" len="lg"/>
          </a:ln>
        </p:spPr>
        <p:txBody>
          <a:bodyPr vert="eaVert" wrap="none" anchor="ctr"/>
          <a:lstStyle/>
          <a:p>
            <a:endParaRPr lang="zh-CN" altLang="en-US" sz="1600" b="1">
              <a:latin typeface="微软雅黑" panose="020B0503020204020204" charset="-122"/>
              <a:ea typeface="微软雅黑" panose="020B0503020204020204" charset="-122"/>
            </a:endParaRPr>
          </a:p>
        </p:txBody>
      </p:sp>
      <p:sp>
        <p:nvSpPr>
          <p:cNvPr id="161809" name="Text Box 45"/>
          <p:cNvSpPr txBox="1">
            <a:spLocks noChangeArrowheads="1"/>
          </p:cNvSpPr>
          <p:nvPr/>
        </p:nvSpPr>
        <p:spPr bwMode="auto">
          <a:xfrm>
            <a:off x="4791075" y="2778125"/>
            <a:ext cx="99568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00FF"/>
                </a:solidFill>
                <a:latin typeface="微软雅黑" panose="020B0503020204020204" charset="-122"/>
                <a:ea typeface="微软雅黑" panose="020B0503020204020204" charset="-122"/>
              </a:rPr>
              <a:t>交换原语</a:t>
            </a:r>
            <a:endParaRPr kumimoji="1" lang="zh-CN" altLang="en-US" sz="1600" b="1">
              <a:solidFill>
                <a:srgbClr val="0000FF"/>
              </a:solidFill>
              <a:latin typeface="微软雅黑" panose="020B0503020204020204" charset="-122"/>
              <a:ea typeface="微软雅黑" panose="020B0503020204020204" charset="-122"/>
            </a:endParaRPr>
          </a:p>
        </p:txBody>
      </p:sp>
      <p:sp>
        <p:nvSpPr>
          <p:cNvPr id="161810" name="Rectangle 46"/>
          <p:cNvSpPr>
            <a:spLocks noChangeArrowheads="1"/>
          </p:cNvSpPr>
          <p:nvPr/>
        </p:nvSpPr>
        <p:spPr bwMode="auto">
          <a:xfrm>
            <a:off x="2273300" y="2368550"/>
            <a:ext cx="1150938" cy="395288"/>
          </a:xfrm>
          <a:prstGeom prst="rect">
            <a:avLst/>
          </a:prstGeom>
          <a:solidFill>
            <a:srgbClr val="00FF00"/>
          </a:solidFill>
          <a:ln w="19050">
            <a:solidFill>
              <a:schemeClr val="tx1"/>
            </a:solidFill>
            <a:miter lim="800000"/>
          </a:ln>
        </p:spPr>
        <p:txBody>
          <a:bodyPr wrap="none" anchor="ctr"/>
          <a:lstStyle/>
          <a:p>
            <a:pPr algn="ctr"/>
            <a:endParaRPr kumimoji="1" lang="zh-CN" altLang="zh-CN" sz="1600" b="1">
              <a:latin typeface="微软雅黑" panose="020B0503020204020204" charset="-122"/>
              <a:ea typeface="微软雅黑" panose="020B0503020204020204" charset="-122"/>
            </a:endParaRPr>
          </a:p>
        </p:txBody>
      </p:sp>
      <p:sp>
        <p:nvSpPr>
          <p:cNvPr id="161811" name="Text Box 47"/>
          <p:cNvSpPr txBox="1">
            <a:spLocks noChangeArrowheads="1"/>
          </p:cNvSpPr>
          <p:nvPr/>
        </p:nvSpPr>
        <p:spPr bwMode="auto">
          <a:xfrm>
            <a:off x="2305050" y="2424113"/>
            <a:ext cx="119507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dirty="0">
                <a:latin typeface="微软雅黑" panose="020B0503020204020204" charset="-122"/>
                <a:ea typeface="微软雅黑" panose="020B0503020204020204" charset="-122"/>
              </a:rPr>
              <a:t>实体 </a:t>
            </a:r>
            <a:r>
              <a:rPr kumimoji="1" lang="en-US" altLang="zh-CN" sz="1400" b="1" dirty="0">
                <a:latin typeface="微软雅黑" panose="020B0503020204020204" charset="-122"/>
                <a:ea typeface="微软雅黑" panose="020B0503020204020204" charset="-122"/>
              </a:rPr>
              <a:t>(</a:t>
            </a:r>
            <a:r>
              <a:rPr kumimoji="1" lang="en-US" altLang="zh-CN" sz="1400" b="1" i="1" dirty="0">
                <a:latin typeface="微软雅黑" panose="020B0503020204020204" charset="-122"/>
                <a:ea typeface="微软雅黑" panose="020B0503020204020204" charset="-122"/>
              </a:rPr>
              <a:t>n</a:t>
            </a:r>
            <a:r>
              <a:rPr kumimoji="1" lang="en-US" altLang="zh-CN" sz="1400" b="1" dirty="0">
                <a:latin typeface="微软雅黑" panose="020B0503020204020204" charset="-122"/>
                <a:ea typeface="微软雅黑" panose="020B0503020204020204" charset="-122"/>
              </a:rPr>
              <a:t> + 1)</a:t>
            </a:r>
            <a:endParaRPr kumimoji="1" lang="en-US" altLang="zh-CN" sz="1400" b="1" dirty="0">
              <a:latin typeface="微软雅黑" panose="020B0503020204020204" charset="-122"/>
              <a:ea typeface="微软雅黑" panose="020B0503020204020204" charset="-122"/>
            </a:endParaRPr>
          </a:p>
        </p:txBody>
      </p:sp>
      <p:sp>
        <p:nvSpPr>
          <p:cNvPr id="161812" name="Text Box 48"/>
          <p:cNvSpPr txBox="1">
            <a:spLocks noChangeArrowheads="1"/>
          </p:cNvSpPr>
          <p:nvPr/>
        </p:nvSpPr>
        <p:spPr bwMode="auto">
          <a:xfrm>
            <a:off x="1193800" y="3886200"/>
            <a:ext cx="849313"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latin typeface="微软雅黑" panose="020B0503020204020204" charset="-122"/>
                <a:ea typeface="微软雅黑" panose="020B0503020204020204" charset="-122"/>
              </a:rPr>
              <a:t>服务提供者</a:t>
            </a:r>
            <a:endParaRPr kumimoji="1" lang="zh-CN" altLang="en-US" sz="1600" b="1">
              <a:latin typeface="微软雅黑" panose="020B0503020204020204" charset="-122"/>
              <a:ea typeface="微软雅黑" panose="020B0503020204020204" charset="-122"/>
            </a:endParaRPr>
          </a:p>
        </p:txBody>
      </p:sp>
      <p:sp>
        <p:nvSpPr>
          <p:cNvPr id="161813" name="Line 49"/>
          <p:cNvSpPr>
            <a:spLocks noChangeShapeType="1"/>
          </p:cNvSpPr>
          <p:nvPr/>
        </p:nvSpPr>
        <p:spPr bwMode="auto">
          <a:xfrm>
            <a:off x="505072" y="3287713"/>
            <a:ext cx="8053712" cy="0"/>
          </a:xfrm>
          <a:prstGeom prst="line">
            <a:avLst/>
          </a:prstGeom>
          <a:noFill/>
          <a:ln w="28575">
            <a:solidFill>
              <a:srgbClr val="339933"/>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14" name="Text Box 50"/>
          <p:cNvSpPr txBox="1">
            <a:spLocks noChangeArrowheads="1"/>
          </p:cNvSpPr>
          <p:nvPr/>
        </p:nvSpPr>
        <p:spPr bwMode="auto">
          <a:xfrm>
            <a:off x="7135813" y="4032250"/>
            <a:ext cx="841375" cy="33718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dirty="0" smtClean="0">
                <a:solidFill>
                  <a:srgbClr val="0000FF"/>
                </a:solidFill>
                <a:latin typeface="微软雅黑" panose="020B0503020204020204" charset="-122"/>
                <a:ea typeface="微软雅黑" panose="020B0503020204020204" charset="-122"/>
              </a:rPr>
              <a:t>第 </a:t>
            </a:r>
            <a:r>
              <a:rPr kumimoji="1" lang="en-US" altLang="zh-CN" sz="1600" b="1" i="1" dirty="0" smtClean="0">
                <a:solidFill>
                  <a:srgbClr val="0000FF"/>
                </a:solidFill>
                <a:latin typeface="微软雅黑" panose="020B0503020204020204" charset="-122"/>
                <a:ea typeface="微软雅黑" panose="020B0503020204020204" charset="-122"/>
              </a:rPr>
              <a:t>n </a:t>
            </a:r>
            <a:r>
              <a:rPr kumimoji="1" lang="zh-CN" altLang="en-US" sz="1600" b="1" dirty="0" smtClean="0">
                <a:solidFill>
                  <a:srgbClr val="0000FF"/>
                </a:solidFill>
                <a:latin typeface="微软雅黑" panose="020B0503020204020204" charset="-122"/>
                <a:ea typeface="微软雅黑" panose="020B0503020204020204" charset="-122"/>
              </a:rPr>
              <a:t>层</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161815" name="Text Box 51"/>
          <p:cNvSpPr txBox="1">
            <a:spLocks noChangeArrowheads="1"/>
          </p:cNvSpPr>
          <p:nvPr/>
        </p:nvSpPr>
        <p:spPr bwMode="auto">
          <a:xfrm>
            <a:off x="6902450" y="2386013"/>
            <a:ext cx="1121410" cy="33718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dirty="0" smtClean="0">
                <a:solidFill>
                  <a:srgbClr val="0000FF"/>
                </a:solidFill>
                <a:latin typeface="微软雅黑" panose="020B0503020204020204" charset="-122"/>
                <a:ea typeface="微软雅黑" panose="020B0503020204020204" charset="-122"/>
              </a:rPr>
              <a:t>第 </a:t>
            </a:r>
            <a:r>
              <a:rPr kumimoji="1" lang="en-US" altLang="zh-CN" sz="1600" b="1" i="1" dirty="0" smtClean="0">
                <a:solidFill>
                  <a:srgbClr val="0000FF"/>
                </a:solidFill>
                <a:latin typeface="微软雅黑" panose="020B0503020204020204" charset="-122"/>
                <a:ea typeface="微软雅黑" panose="020B0503020204020204" charset="-122"/>
              </a:rPr>
              <a:t>n</a:t>
            </a:r>
            <a:r>
              <a:rPr kumimoji="1" lang="en-US" altLang="zh-CN" sz="1600" b="1" dirty="0" smtClean="0">
                <a:solidFill>
                  <a:srgbClr val="0000FF"/>
                </a:solidFill>
                <a:latin typeface="微软雅黑" panose="020B0503020204020204" charset="-122"/>
                <a:ea typeface="微软雅黑" panose="020B0503020204020204" charset="-122"/>
              </a:rPr>
              <a:t>+1 </a:t>
            </a:r>
            <a:r>
              <a:rPr kumimoji="1" lang="zh-CN" altLang="en-US" sz="1600" b="1" dirty="0" smtClean="0">
                <a:solidFill>
                  <a:srgbClr val="0000FF"/>
                </a:solidFill>
                <a:latin typeface="微软雅黑" panose="020B0503020204020204" charset="-122"/>
                <a:ea typeface="微软雅黑" panose="020B0503020204020204" charset="-122"/>
              </a:rPr>
              <a:t>层</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161816" name="Rectangle 52"/>
          <p:cNvSpPr>
            <a:spLocks noChangeArrowheads="1"/>
          </p:cNvSpPr>
          <p:nvPr/>
        </p:nvSpPr>
        <p:spPr bwMode="auto">
          <a:xfrm>
            <a:off x="5445125" y="2368550"/>
            <a:ext cx="1149350" cy="395288"/>
          </a:xfrm>
          <a:prstGeom prst="rect">
            <a:avLst/>
          </a:prstGeom>
          <a:solidFill>
            <a:srgbClr val="00FF00"/>
          </a:solidFill>
          <a:ln w="19050">
            <a:solidFill>
              <a:schemeClr val="tx1"/>
            </a:solidFill>
            <a:miter lim="800000"/>
          </a:ln>
        </p:spPr>
        <p:txBody>
          <a:bodyPr wrap="none" anchor="ctr"/>
          <a:lstStyle/>
          <a:p>
            <a:pPr algn="ctr"/>
            <a:endParaRPr kumimoji="1" lang="zh-CN" altLang="zh-CN" sz="1600" b="1">
              <a:latin typeface="微软雅黑" panose="020B0503020204020204" charset="-122"/>
              <a:ea typeface="微软雅黑" panose="020B0503020204020204" charset="-122"/>
            </a:endParaRPr>
          </a:p>
        </p:txBody>
      </p:sp>
      <p:sp>
        <p:nvSpPr>
          <p:cNvPr id="161817" name="Text Box 53"/>
          <p:cNvSpPr txBox="1">
            <a:spLocks noChangeArrowheads="1"/>
          </p:cNvSpPr>
          <p:nvPr/>
        </p:nvSpPr>
        <p:spPr bwMode="auto">
          <a:xfrm>
            <a:off x="5476875" y="2422525"/>
            <a:ext cx="119507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dirty="0">
                <a:latin typeface="微软雅黑" panose="020B0503020204020204" charset="-122"/>
                <a:ea typeface="微软雅黑" panose="020B0503020204020204" charset="-122"/>
              </a:rPr>
              <a:t>实体 </a:t>
            </a:r>
            <a:r>
              <a:rPr kumimoji="1" lang="en-US" altLang="zh-CN" sz="1400" b="1" dirty="0">
                <a:latin typeface="微软雅黑" panose="020B0503020204020204" charset="-122"/>
                <a:ea typeface="微软雅黑" panose="020B0503020204020204" charset="-122"/>
              </a:rPr>
              <a:t>(</a:t>
            </a:r>
            <a:r>
              <a:rPr kumimoji="1" lang="en-US" altLang="zh-CN" sz="1400" b="1" i="1" dirty="0">
                <a:latin typeface="微软雅黑" panose="020B0503020204020204" charset="-122"/>
                <a:ea typeface="微软雅黑" panose="020B0503020204020204" charset="-122"/>
              </a:rPr>
              <a:t>n</a:t>
            </a:r>
            <a:r>
              <a:rPr kumimoji="1" lang="en-US" altLang="zh-CN" sz="1400" b="1" dirty="0">
                <a:latin typeface="微软雅黑" panose="020B0503020204020204" charset="-122"/>
                <a:ea typeface="微软雅黑" panose="020B0503020204020204" charset="-122"/>
              </a:rPr>
              <a:t> + 1)</a:t>
            </a:r>
            <a:endParaRPr kumimoji="1" lang="en-US" altLang="zh-CN" sz="1400" b="1" dirty="0">
              <a:latin typeface="微软雅黑" panose="020B0503020204020204" charset="-122"/>
              <a:ea typeface="微软雅黑" panose="020B0503020204020204" charset="-122"/>
            </a:endParaRPr>
          </a:p>
        </p:txBody>
      </p:sp>
      <p:sp>
        <p:nvSpPr>
          <p:cNvPr id="161818" name="Text Box 54"/>
          <p:cNvSpPr txBox="1">
            <a:spLocks noChangeArrowheads="1"/>
          </p:cNvSpPr>
          <p:nvPr/>
        </p:nvSpPr>
        <p:spPr bwMode="auto">
          <a:xfrm>
            <a:off x="5969000" y="2236788"/>
            <a:ext cx="124912"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endParaRPr kumimoji="1" lang="zh-CN" altLang="zh-CN" sz="1600" b="1">
              <a:latin typeface="微软雅黑" panose="020B0503020204020204" charset="-122"/>
              <a:ea typeface="微软雅黑" panose="020B0503020204020204" charset="-122"/>
            </a:endParaRPr>
          </a:p>
        </p:txBody>
      </p:sp>
      <p:sp>
        <p:nvSpPr>
          <p:cNvPr id="161819" name="Text Box 55"/>
          <p:cNvSpPr txBox="1">
            <a:spLocks noChangeArrowheads="1"/>
          </p:cNvSpPr>
          <p:nvPr/>
        </p:nvSpPr>
        <p:spPr bwMode="auto">
          <a:xfrm>
            <a:off x="1193800" y="2290763"/>
            <a:ext cx="67468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latin typeface="微软雅黑" panose="020B0503020204020204" charset="-122"/>
                <a:ea typeface="微软雅黑" panose="020B0503020204020204" charset="-122"/>
              </a:rPr>
              <a:t>服务用户</a:t>
            </a:r>
            <a:endParaRPr kumimoji="1" lang="zh-CN" altLang="en-US" sz="1600" b="1">
              <a:latin typeface="微软雅黑" panose="020B0503020204020204" charset="-122"/>
              <a:ea typeface="微软雅黑" panose="020B0503020204020204" charset="-122"/>
            </a:endParaRPr>
          </a:p>
        </p:txBody>
      </p:sp>
      <p:sp>
        <p:nvSpPr>
          <p:cNvPr id="161820" name="Rectangle 56"/>
          <p:cNvSpPr>
            <a:spLocks noChangeArrowheads="1"/>
          </p:cNvSpPr>
          <p:nvPr/>
        </p:nvSpPr>
        <p:spPr bwMode="auto">
          <a:xfrm>
            <a:off x="2273300" y="4043363"/>
            <a:ext cx="1150938" cy="395287"/>
          </a:xfrm>
          <a:prstGeom prst="rect">
            <a:avLst/>
          </a:prstGeom>
          <a:solidFill>
            <a:srgbClr val="00FF00"/>
          </a:solidFill>
          <a:ln w="19050">
            <a:solidFill>
              <a:schemeClr val="tx1"/>
            </a:solidFill>
            <a:miter lim="800000"/>
          </a:ln>
        </p:spPr>
        <p:txBody>
          <a:bodyPr wrap="none" anchor="ctr"/>
          <a:lstStyle/>
          <a:p>
            <a:pPr algn="ctr"/>
            <a:endParaRPr kumimoji="1" lang="zh-CN" altLang="zh-CN" sz="1600" b="1">
              <a:latin typeface="微软雅黑" panose="020B0503020204020204" charset="-122"/>
              <a:ea typeface="微软雅黑" panose="020B0503020204020204" charset="-122"/>
            </a:endParaRPr>
          </a:p>
        </p:txBody>
      </p:sp>
      <p:sp>
        <p:nvSpPr>
          <p:cNvPr id="161821" name="Rectangle 57"/>
          <p:cNvSpPr>
            <a:spLocks noChangeArrowheads="1"/>
          </p:cNvSpPr>
          <p:nvPr/>
        </p:nvSpPr>
        <p:spPr bwMode="auto">
          <a:xfrm>
            <a:off x="5422900" y="4043363"/>
            <a:ext cx="1150938" cy="395287"/>
          </a:xfrm>
          <a:prstGeom prst="rect">
            <a:avLst/>
          </a:prstGeom>
          <a:solidFill>
            <a:srgbClr val="00FF00"/>
          </a:solidFill>
          <a:ln w="19050">
            <a:solidFill>
              <a:schemeClr val="tx1"/>
            </a:solidFill>
            <a:miter lim="800000"/>
          </a:ln>
        </p:spPr>
        <p:txBody>
          <a:bodyPr wrap="none" anchor="ctr"/>
          <a:lstStyle/>
          <a:p>
            <a:pPr algn="ctr"/>
            <a:endParaRPr kumimoji="1" lang="zh-CN" altLang="zh-CN" sz="1600" b="1">
              <a:latin typeface="微软雅黑" panose="020B0503020204020204" charset="-122"/>
              <a:ea typeface="微软雅黑" panose="020B0503020204020204" charset="-122"/>
            </a:endParaRPr>
          </a:p>
        </p:txBody>
      </p:sp>
      <p:sp>
        <p:nvSpPr>
          <p:cNvPr id="161822" name="Text Box 58"/>
          <p:cNvSpPr txBox="1">
            <a:spLocks noChangeArrowheads="1"/>
          </p:cNvSpPr>
          <p:nvPr/>
        </p:nvSpPr>
        <p:spPr bwMode="auto">
          <a:xfrm>
            <a:off x="2384425" y="4075113"/>
            <a:ext cx="8445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dirty="0">
                <a:latin typeface="微软雅黑" panose="020B0503020204020204" charset="-122"/>
                <a:ea typeface="微软雅黑" panose="020B0503020204020204" charset="-122"/>
              </a:rPr>
              <a:t>实体 </a:t>
            </a:r>
            <a:r>
              <a:rPr kumimoji="1" lang="en-US" altLang="zh-CN" sz="1400" b="1" dirty="0">
                <a:latin typeface="微软雅黑" panose="020B0503020204020204" charset="-122"/>
                <a:ea typeface="微软雅黑" panose="020B0503020204020204" charset="-122"/>
              </a:rPr>
              <a:t>(</a:t>
            </a:r>
            <a:r>
              <a:rPr kumimoji="1" lang="en-US" altLang="zh-CN" sz="1400" b="1" i="1" dirty="0">
                <a:latin typeface="微软雅黑" panose="020B0503020204020204" charset="-122"/>
                <a:ea typeface="微软雅黑" panose="020B0503020204020204" charset="-122"/>
              </a:rPr>
              <a:t>n</a:t>
            </a:r>
            <a:r>
              <a:rPr kumimoji="1" lang="en-US" altLang="zh-CN" sz="1400" b="1" dirty="0">
                <a:latin typeface="微软雅黑" panose="020B0503020204020204" charset="-122"/>
                <a:ea typeface="微软雅黑" panose="020B0503020204020204" charset="-122"/>
              </a:rPr>
              <a:t>)</a:t>
            </a:r>
            <a:endParaRPr kumimoji="1" lang="en-US" altLang="zh-CN" sz="1400" b="1" dirty="0">
              <a:latin typeface="微软雅黑" panose="020B0503020204020204" charset="-122"/>
              <a:ea typeface="微软雅黑" panose="020B0503020204020204" charset="-122"/>
            </a:endParaRPr>
          </a:p>
        </p:txBody>
      </p:sp>
      <p:sp>
        <p:nvSpPr>
          <p:cNvPr id="161823" name="Text Box 59"/>
          <p:cNvSpPr txBox="1">
            <a:spLocks noChangeArrowheads="1"/>
          </p:cNvSpPr>
          <p:nvPr/>
        </p:nvSpPr>
        <p:spPr bwMode="auto">
          <a:xfrm>
            <a:off x="5594350" y="4075113"/>
            <a:ext cx="8445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dirty="0">
                <a:latin typeface="微软雅黑" panose="020B0503020204020204" charset="-122"/>
                <a:ea typeface="微软雅黑" panose="020B0503020204020204" charset="-122"/>
              </a:rPr>
              <a:t>实体 </a:t>
            </a:r>
            <a:r>
              <a:rPr kumimoji="1" lang="en-US" altLang="zh-CN" sz="1400" b="1" dirty="0">
                <a:latin typeface="微软雅黑" panose="020B0503020204020204" charset="-122"/>
                <a:ea typeface="微软雅黑" panose="020B0503020204020204" charset="-122"/>
              </a:rPr>
              <a:t>(</a:t>
            </a:r>
            <a:r>
              <a:rPr kumimoji="1" lang="en-US" altLang="zh-CN" sz="1400" b="1" i="1" dirty="0">
                <a:latin typeface="微软雅黑" panose="020B0503020204020204" charset="-122"/>
                <a:ea typeface="微软雅黑" panose="020B0503020204020204" charset="-122"/>
              </a:rPr>
              <a:t>n</a:t>
            </a:r>
            <a:r>
              <a:rPr kumimoji="1" lang="en-US" altLang="zh-CN" sz="1400" b="1" dirty="0">
                <a:latin typeface="微软雅黑" panose="020B0503020204020204" charset="-122"/>
                <a:ea typeface="微软雅黑" panose="020B0503020204020204" charset="-122"/>
              </a:rPr>
              <a:t>)</a:t>
            </a:r>
            <a:endParaRPr kumimoji="1" lang="en-US" altLang="zh-CN" sz="1400" b="1" dirty="0">
              <a:latin typeface="微软雅黑" panose="020B0503020204020204" charset="-122"/>
              <a:ea typeface="微软雅黑" panose="020B0503020204020204" charset="-122"/>
            </a:endParaRPr>
          </a:p>
        </p:txBody>
      </p:sp>
      <p:sp>
        <p:nvSpPr>
          <p:cNvPr id="161824" name="Line 60"/>
          <p:cNvSpPr>
            <a:spLocks noChangeShapeType="1"/>
          </p:cNvSpPr>
          <p:nvPr/>
        </p:nvSpPr>
        <p:spPr bwMode="auto">
          <a:xfrm>
            <a:off x="3427413" y="4230688"/>
            <a:ext cx="2041525"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25" name="Text Box 61"/>
          <p:cNvSpPr txBox="1">
            <a:spLocks noChangeArrowheads="1"/>
          </p:cNvSpPr>
          <p:nvPr/>
        </p:nvSpPr>
        <p:spPr bwMode="auto">
          <a:xfrm>
            <a:off x="4027488" y="4081463"/>
            <a:ext cx="879475" cy="33718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dirty="0">
                <a:latin typeface="微软雅黑" panose="020B0503020204020204" charset="-122"/>
                <a:ea typeface="微软雅黑" panose="020B0503020204020204" charset="-122"/>
              </a:rPr>
              <a:t>协议</a:t>
            </a:r>
            <a:r>
              <a:rPr kumimoji="1" lang="en-US" altLang="zh-CN" sz="1600" b="1" dirty="0">
                <a:latin typeface="微软雅黑" panose="020B0503020204020204" charset="-122"/>
                <a:ea typeface="微软雅黑" panose="020B0503020204020204" charset="-122"/>
              </a:rPr>
              <a:t>(</a:t>
            </a:r>
            <a:r>
              <a:rPr kumimoji="1" lang="en-US" altLang="zh-CN" sz="1600" b="1" i="1" dirty="0">
                <a:latin typeface="微软雅黑" panose="020B0503020204020204" charset="-122"/>
                <a:ea typeface="微软雅黑" panose="020B0503020204020204" charset="-122"/>
              </a:rPr>
              <a:t>n</a:t>
            </a:r>
            <a:r>
              <a:rPr kumimoji="1" lang="en-US" altLang="zh-CN" sz="1600" b="1" dirty="0">
                <a:latin typeface="微软雅黑" panose="020B0503020204020204" charset="-122"/>
                <a:ea typeface="微软雅黑" panose="020B0503020204020204" charset="-122"/>
              </a:rPr>
              <a:t>)</a:t>
            </a:r>
            <a:endParaRPr kumimoji="1" lang="en-US" altLang="zh-CN" sz="1600" b="1" dirty="0">
              <a:latin typeface="微软雅黑" panose="020B0503020204020204" charset="-122"/>
              <a:ea typeface="微软雅黑" panose="020B0503020204020204" charset="-122"/>
            </a:endParaRPr>
          </a:p>
        </p:txBody>
      </p:sp>
      <p:sp>
        <p:nvSpPr>
          <p:cNvPr id="161826" name="矩形 32"/>
          <p:cNvSpPr>
            <a:spLocks noChangeArrowheads="1"/>
          </p:cNvSpPr>
          <p:nvPr/>
        </p:nvSpPr>
        <p:spPr bwMode="auto">
          <a:xfrm>
            <a:off x="2787650" y="4833938"/>
            <a:ext cx="3587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b="1">
                <a:latin typeface="微软雅黑" panose="020B0503020204020204" charset="-122"/>
                <a:ea typeface="微软雅黑" panose="020B0503020204020204" charset="-122"/>
              </a:rPr>
              <a:t>相邻两层之间的关系</a:t>
            </a:r>
            <a:endParaRPr lang="zh-CN" altLang="en-US"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5"/>
          <p:cNvSpPr>
            <a:spLocks noChangeArrowheads="1"/>
          </p:cNvSpPr>
          <p:nvPr/>
        </p:nvSpPr>
        <p:spPr bwMode="auto">
          <a:xfrm>
            <a:off x="505072" y="2224088"/>
            <a:ext cx="8053712" cy="354012"/>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2819" name="Rectangle 6"/>
          <p:cNvSpPr>
            <a:spLocks noChangeArrowheads="1"/>
          </p:cNvSpPr>
          <p:nvPr/>
        </p:nvSpPr>
        <p:spPr bwMode="auto">
          <a:xfrm>
            <a:off x="3886835" y="2201863"/>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协议很复杂</a:t>
            </a:r>
            <a:endParaRPr lang="zh-CN" altLang="en-US" sz="2000" b="1" dirty="0">
              <a:solidFill>
                <a:schemeClr val="bg1"/>
              </a:solidFill>
              <a:ea typeface="微软雅黑" panose="020B0503020204020204" charset="-122"/>
            </a:endParaRPr>
          </a:p>
        </p:txBody>
      </p:sp>
      <p:sp>
        <p:nvSpPr>
          <p:cNvPr id="162820" name="Rectangle 68"/>
          <p:cNvSpPr>
            <a:spLocks noChangeArrowheads="1"/>
          </p:cNvSpPr>
          <p:nvPr/>
        </p:nvSpPr>
        <p:spPr bwMode="auto">
          <a:xfrm>
            <a:off x="505072" y="2620963"/>
            <a:ext cx="8053712"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协议必须把所有</a:t>
            </a:r>
            <a:r>
              <a:rPr lang="zh-CN" altLang="en-US" sz="2000" b="1" dirty="0">
                <a:solidFill>
                  <a:srgbClr val="0000FF"/>
                </a:solidFill>
                <a:latin typeface="微软雅黑" panose="020B0503020204020204" charset="-122"/>
                <a:ea typeface="微软雅黑" panose="020B0503020204020204" charset="-122"/>
              </a:rPr>
              <a:t>不利的条件</a:t>
            </a:r>
            <a:r>
              <a:rPr lang="zh-CN" altLang="en-US" sz="2000" b="1" dirty="0">
                <a:latin typeface="微软雅黑" panose="020B0503020204020204" charset="-122"/>
                <a:ea typeface="微软雅黑" panose="020B0503020204020204" charset="-122"/>
              </a:rPr>
              <a:t>事先都估计到，而</a:t>
            </a:r>
            <a:r>
              <a:rPr lang="zh-CN" altLang="en-US" sz="2000" b="1" dirty="0">
                <a:solidFill>
                  <a:srgbClr val="0000FF"/>
                </a:solidFill>
                <a:latin typeface="微软雅黑" panose="020B0503020204020204" charset="-122"/>
                <a:ea typeface="微软雅黑" panose="020B0503020204020204" charset="-122"/>
              </a:rPr>
              <a:t>不能假定</a:t>
            </a:r>
            <a:r>
              <a:rPr lang="zh-CN" altLang="en-US" sz="2000" b="1" dirty="0">
                <a:latin typeface="微软雅黑" panose="020B0503020204020204" charset="-122"/>
                <a:ea typeface="微软雅黑" panose="020B0503020204020204" charset="-122"/>
              </a:rPr>
              <a:t>一切都是正常的和非常理想的。 </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看一个计算机网络协议是否正确，不能光看在正常情况下是否正确，还必须非常仔细地检查这个协议</a:t>
            </a:r>
            <a:r>
              <a:rPr lang="zh-CN" altLang="en-US" sz="2000" b="1" dirty="0">
                <a:solidFill>
                  <a:srgbClr val="0000FF"/>
                </a:solidFill>
                <a:latin typeface="微软雅黑" panose="020B0503020204020204" charset="-122"/>
                <a:ea typeface="微软雅黑" panose="020B0503020204020204" charset="-122"/>
              </a:rPr>
              <a:t>能否应付各种异常情况。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5"/>
          <p:cNvSpPr>
            <a:spLocks noChangeArrowheads="1"/>
          </p:cNvSpPr>
          <p:nvPr/>
        </p:nvSpPr>
        <p:spPr bwMode="auto">
          <a:xfrm>
            <a:off x="505072" y="1509331"/>
            <a:ext cx="8053712"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3843" name="Rectangle 6"/>
          <p:cNvSpPr>
            <a:spLocks noChangeArrowheads="1"/>
          </p:cNvSpPr>
          <p:nvPr/>
        </p:nvSpPr>
        <p:spPr bwMode="auto">
          <a:xfrm>
            <a:off x="3050382" y="1487106"/>
            <a:ext cx="30892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bg1"/>
                </a:solidFill>
                <a:ea typeface="微软雅黑" panose="020B0503020204020204" charset="-122"/>
              </a:rPr>
              <a:t>【</a:t>
            </a:r>
            <a:r>
              <a:rPr lang="zh-CN" altLang="en-US" sz="2000" b="1">
                <a:solidFill>
                  <a:schemeClr val="bg1"/>
                </a:solidFill>
                <a:ea typeface="微软雅黑" panose="020B0503020204020204" charset="-122"/>
              </a:rPr>
              <a:t>例</a:t>
            </a:r>
            <a:r>
              <a:rPr lang="en-US" altLang="zh-CN" sz="2000" b="1">
                <a:solidFill>
                  <a:schemeClr val="bg1"/>
                </a:solidFill>
                <a:ea typeface="微软雅黑" panose="020B0503020204020204" charset="-122"/>
              </a:rPr>
              <a:t>1-1】</a:t>
            </a:r>
            <a:r>
              <a:rPr lang="zh-CN" altLang="en-US" sz="2000" b="1">
                <a:solidFill>
                  <a:schemeClr val="bg1"/>
                </a:solidFill>
                <a:ea typeface="微软雅黑" panose="020B0503020204020204" charset="-122"/>
              </a:rPr>
              <a:t>著名的协议举例</a:t>
            </a:r>
            <a:endParaRPr lang="zh-CN" altLang="en-US" sz="2000" b="1">
              <a:solidFill>
                <a:schemeClr val="bg1"/>
              </a:solidFill>
              <a:ea typeface="微软雅黑" panose="020B0503020204020204" charset="-122"/>
            </a:endParaRPr>
          </a:p>
        </p:txBody>
      </p:sp>
      <p:sp>
        <p:nvSpPr>
          <p:cNvPr id="163844" name="Rectangle 68"/>
          <p:cNvSpPr>
            <a:spLocks noChangeArrowheads="1"/>
          </p:cNvSpPr>
          <p:nvPr/>
        </p:nvSpPr>
        <p:spPr bwMode="auto">
          <a:xfrm>
            <a:off x="505072" y="1906206"/>
            <a:ext cx="8053711"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pPr>
            <a:r>
              <a:rPr lang="zh-CN" altLang="en-US" sz="2000" b="1" dirty="0">
                <a:latin typeface="微软雅黑" panose="020B0503020204020204" charset="-122"/>
                <a:ea typeface="微软雅黑" panose="020B0503020204020204" charset="-122"/>
              </a:rPr>
              <a:t>占据东、西两个山顶的蓝军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和蓝军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与驻扎在山谷的白军作战。其力量对比是：单独的蓝军</a:t>
            </a:r>
            <a:r>
              <a:rPr lang="en-US" altLang="zh-CN" sz="2000" b="1" dirty="0">
                <a:latin typeface="微软雅黑" panose="020B0503020204020204" charset="-122"/>
                <a:ea typeface="微软雅黑" panose="020B0503020204020204" charset="-122"/>
              </a:rPr>
              <a:t>1</a:t>
            </a:r>
            <a:r>
              <a:rPr lang="zh-CN" altLang="en-US" sz="2000" b="1" dirty="0">
                <a:latin typeface="微软雅黑" panose="020B0503020204020204" charset="-122"/>
                <a:ea typeface="微软雅黑" panose="020B0503020204020204" charset="-122"/>
              </a:rPr>
              <a:t>或蓝军</a:t>
            </a:r>
            <a:r>
              <a:rPr lang="en-US" altLang="zh-CN" sz="2000" b="1" dirty="0">
                <a:latin typeface="微软雅黑" panose="020B0503020204020204" charset="-122"/>
                <a:ea typeface="微软雅黑" panose="020B0503020204020204" charset="-122"/>
              </a:rPr>
              <a:t>2</a:t>
            </a:r>
            <a:r>
              <a:rPr lang="zh-CN" altLang="en-US" sz="2000" b="1" dirty="0">
                <a:latin typeface="微软雅黑" panose="020B0503020204020204" charset="-122"/>
                <a:ea typeface="微软雅黑" panose="020B0503020204020204" charset="-122"/>
              </a:rPr>
              <a:t>打不过白军，但蓝军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和蓝军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协同作战则可战胜白军。现蓝军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拟于次日正午向白军发起攻击。于是用计算机发送电文给蓝军 </a:t>
            </a:r>
            <a:r>
              <a:rPr lang="en-US" altLang="zh-CN" sz="2000" b="1" dirty="0">
                <a:latin typeface="微软雅黑" panose="020B0503020204020204" charset="-122"/>
                <a:ea typeface="微软雅黑" panose="020B0503020204020204" charset="-122"/>
              </a:rPr>
              <a:t>2</a:t>
            </a:r>
            <a:r>
              <a:rPr lang="zh-CN" altLang="en-US" sz="2000" b="1" dirty="0">
                <a:latin typeface="微软雅黑" panose="020B0503020204020204" charset="-122"/>
                <a:ea typeface="微软雅黑" panose="020B0503020204020204" charset="-122"/>
              </a:rPr>
              <a:t>。但通信线路很不好，电文出错或丢失的可能性较大（没有电话可使用）。因此要求收到电文的友军必须送回一个确认电文。但此确认电文也可能出错或丢失。</a:t>
            </a:r>
            <a:r>
              <a:rPr lang="zh-CN" altLang="en-US" sz="2000" b="1" dirty="0">
                <a:solidFill>
                  <a:srgbClr val="0000FF"/>
                </a:solidFill>
                <a:latin typeface="微软雅黑" panose="020B0503020204020204" charset="-122"/>
                <a:ea typeface="微软雅黑" panose="020B0503020204020204" charset="-122"/>
              </a:rPr>
              <a:t>试问能否设计出一种协议使得蓝军 </a:t>
            </a:r>
            <a:r>
              <a:rPr lang="en-US" altLang="zh-CN" sz="2000" b="1" dirty="0">
                <a:solidFill>
                  <a:srgbClr val="0000FF"/>
                </a:solidFill>
                <a:latin typeface="微软雅黑" panose="020B0503020204020204" charset="-122"/>
                <a:ea typeface="微软雅黑" panose="020B0503020204020204" charset="-122"/>
              </a:rPr>
              <a:t>1 </a:t>
            </a:r>
            <a:r>
              <a:rPr lang="zh-CN" altLang="en-US" sz="2000" b="1" dirty="0">
                <a:solidFill>
                  <a:srgbClr val="0000FF"/>
                </a:solidFill>
                <a:latin typeface="微软雅黑" panose="020B0503020204020204" charset="-122"/>
                <a:ea typeface="微软雅黑" panose="020B0503020204020204" charset="-122"/>
              </a:rPr>
              <a:t>和蓝军 </a:t>
            </a:r>
            <a:r>
              <a:rPr lang="en-US" altLang="zh-CN" sz="2000" b="1" dirty="0">
                <a:solidFill>
                  <a:srgbClr val="0000FF"/>
                </a:solidFill>
                <a:latin typeface="微软雅黑" panose="020B0503020204020204" charset="-122"/>
                <a:ea typeface="微软雅黑" panose="020B0503020204020204" charset="-122"/>
              </a:rPr>
              <a:t>2 </a:t>
            </a:r>
            <a:r>
              <a:rPr lang="zh-CN" altLang="en-US" sz="2000" b="1" dirty="0">
                <a:solidFill>
                  <a:srgbClr val="0000FF"/>
                </a:solidFill>
                <a:latin typeface="微软雅黑" panose="020B0503020204020204" charset="-122"/>
                <a:ea typeface="微软雅黑" panose="020B0503020204020204" charset="-122"/>
              </a:rPr>
              <a:t>能够实现协同作战，因而一定（即 </a:t>
            </a:r>
            <a:r>
              <a:rPr lang="en-US" altLang="zh-CN" sz="2000" b="1" dirty="0">
                <a:solidFill>
                  <a:srgbClr val="0000FF"/>
                </a:solidFill>
                <a:latin typeface="微软雅黑" panose="020B0503020204020204" charset="-122"/>
                <a:ea typeface="微软雅黑" panose="020B0503020204020204" charset="-122"/>
              </a:rPr>
              <a:t>100 %</a:t>
            </a:r>
            <a:r>
              <a:rPr lang="zh-CN" altLang="en-US" sz="2000" b="1" dirty="0">
                <a:solidFill>
                  <a:srgbClr val="0000FF"/>
                </a:solidFill>
                <a:latin typeface="微软雅黑" panose="020B0503020204020204" charset="-122"/>
                <a:ea typeface="微软雅黑" panose="020B0503020204020204" charset="-122"/>
              </a:rPr>
              <a:t>而不是 </a:t>
            </a:r>
            <a:r>
              <a:rPr lang="en-US" altLang="zh-CN" sz="2000" b="1" dirty="0">
                <a:solidFill>
                  <a:srgbClr val="0000FF"/>
                </a:solidFill>
                <a:latin typeface="微软雅黑" panose="020B0503020204020204" charset="-122"/>
                <a:ea typeface="微软雅黑" panose="020B0503020204020204" charset="-122"/>
              </a:rPr>
              <a:t>99.999…%</a:t>
            </a:r>
            <a:r>
              <a:rPr lang="zh-CN" altLang="en-US" sz="2000" b="1" dirty="0">
                <a:solidFill>
                  <a:srgbClr val="0000FF"/>
                </a:solidFill>
                <a:latin typeface="微软雅黑" panose="020B0503020204020204" charset="-122"/>
                <a:ea typeface="微软雅黑" panose="020B0503020204020204" charset="-122"/>
              </a:rPr>
              <a:t>）取得胜利？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组合 1"/>
          <p:cNvGrpSpPr/>
          <p:nvPr/>
        </p:nvGrpSpPr>
        <p:grpSpPr bwMode="auto">
          <a:xfrm>
            <a:off x="976313" y="3684588"/>
            <a:ext cx="6864350" cy="1512887"/>
            <a:chOff x="229549" y="4412749"/>
            <a:chExt cx="9721983" cy="2504059"/>
          </a:xfrm>
        </p:grpSpPr>
        <p:sp>
          <p:nvSpPr>
            <p:cNvPr id="164878" name="Freeform 2"/>
            <p:cNvSpPr/>
            <p:nvPr/>
          </p:nvSpPr>
          <p:spPr bwMode="auto">
            <a:xfrm>
              <a:off x="229549" y="5027683"/>
              <a:ext cx="9721983" cy="1889125"/>
            </a:xfrm>
            <a:custGeom>
              <a:avLst/>
              <a:gdLst>
                <a:gd name="T0" fmla="*/ 0 w 5653"/>
                <a:gd name="T1" fmla="*/ 1839913 h 1190"/>
                <a:gd name="T2" fmla="*/ 1595967 w 5653"/>
                <a:gd name="T3" fmla="*/ 142875 h 1190"/>
                <a:gd name="T4" fmla="*/ 2999317 w 5653"/>
                <a:gd name="T5" fmla="*/ 981075 h 1190"/>
                <a:gd name="T6" fmla="*/ 4815417 w 5653"/>
                <a:gd name="T7" fmla="*/ 1743075 h 1190"/>
                <a:gd name="T8" fmla="*/ 5811176 w 5653"/>
                <a:gd name="T9" fmla="*/ 1789113 h 1190"/>
                <a:gd name="T10" fmla="*/ 6548967 w 5653"/>
                <a:gd name="T11" fmla="*/ 1743075 h 1190"/>
                <a:gd name="T12" fmla="*/ 7291917 w 5653"/>
                <a:gd name="T13" fmla="*/ 1057275 h 1190"/>
                <a:gd name="T14" fmla="*/ 7838811 w 5653"/>
                <a:gd name="T15" fmla="*/ 319088 h 1190"/>
                <a:gd name="T16" fmla="*/ 8526728 w 5653"/>
                <a:gd name="T17" fmla="*/ 385763 h 1190"/>
                <a:gd name="T18" fmla="*/ 8870686 w 5653"/>
                <a:gd name="T19" fmla="*/ 1154113 h 1190"/>
                <a:gd name="T20" fmla="*/ 9142413 w 5653"/>
                <a:gd name="T21" fmla="*/ 1471613 h 1190"/>
                <a:gd name="T22" fmla="*/ 9304074 w 5653"/>
                <a:gd name="T23" fmla="*/ 1639888 h 1190"/>
                <a:gd name="T24" fmla="*/ 9721983 w 5653"/>
                <a:gd name="T25" fmla="*/ 1889125 h 11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3399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9" name="Line 3"/>
            <p:cNvSpPr>
              <a:spLocks noChangeShapeType="1"/>
            </p:cNvSpPr>
            <p:nvPr/>
          </p:nvSpPr>
          <p:spPr bwMode="auto">
            <a:xfrm>
              <a:off x="1990616" y="44127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98F6"/>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4881" name="Line 5"/>
            <p:cNvSpPr>
              <a:spLocks noChangeShapeType="1"/>
            </p:cNvSpPr>
            <p:nvPr/>
          </p:nvSpPr>
          <p:spPr bwMode="auto">
            <a:xfrm>
              <a:off x="8346966" y="4565149"/>
              <a:ext cx="0" cy="68580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98F6"/>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488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98F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4" name="Line 8"/>
            <p:cNvSpPr>
              <a:spLocks noChangeShapeType="1"/>
            </p:cNvSpPr>
            <p:nvPr/>
          </p:nvSpPr>
          <p:spPr bwMode="auto">
            <a:xfrm>
              <a:off x="5270259" y="5860550"/>
              <a:ext cx="0" cy="862013"/>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9"/>
          <p:cNvGrpSpPr/>
          <p:nvPr/>
        </p:nvGrpSpPr>
        <p:grpSpPr bwMode="auto">
          <a:xfrm>
            <a:off x="546000" y="1387108"/>
            <a:ext cx="1994413" cy="502953"/>
            <a:chOff x="888" y="192"/>
            <a:chExt cx="1358" cy="371"/>
          </a:xfrm>
          <a:solidFill>
            <a:srgbClr val="368AD6"/>
          </a:solidFill>
        </p:grpSpPr>
        <p:sp>
          <p:nvSpPr>
            <p:cNvPr id="11" name="AutoShape 10"/>
            <p:cNvSpPr>
              <a:spLocks noChangeArrowheads="1"/>
            </p:cNvSpPr>
            <p:nvPr/>
          </p:nvSpPr>
          <p:spPr bwMode="auto">
            <a:xfrm>
              <a:off x="912" y="192"/>
              <a:ext cx="1334" cy="371"/>
            </a:xfrm>
            <a:prstGeom prst="rightArrow">
              <a:avLst>
                <a:gd name="adj1" fmla="val 50000"/>
                <a:gd name="adj2" fmla="val 95833"/>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charset="-122"/>
                <a:ea typeface="微软雅黑" panose="020B0503020204020204" charset="-122"/>
              </a:endParaRPr>
            </a:p>
          </p:txBody>
        </p:sp>
        <p:sp>
          <p:nvSpPr>
            <p:cNvPr id="12" name="Text Box 11"/>
            <p:cNvSpPr txBox="1">
              <a:spLocks noChangeArrowheads="1"/>
            </p:cNvSpPr>
            <p:nvPr/>
          </p:nvSpPr>
          <p:spPr bwMode="auto">
            <a:xfrm>
              <a:off x="888" y="266"/>
              <a:ext cx="1335" cy="22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charset="-122"/>
                  <a:ea typeface="微软雅黑" panose="020B0503020204020204" charset="-122"/>
                </a:rPr>
                <a:t>明日正午进攻，如何？</a:t>
              </a:r>
              <a:endParaRPr kumimoji="1" lang="zh-CN" altLang="en-US" sz="1400" b="1" dirty="0">
                <a:solidFill>
                  <a:schemeClr val="bg1"/>
                </a:solidFill>
                <a:latin typeface="微软雅黑" panose="020B0503020204020204" charset="-122"/>
                <a:ea typeface="微软雅黑" panose="020B0503020204020204" charset="-122"/>
              </a:endParaRPr>
            </a:p>
          </p:txBody>
        </p:sp>
      </p:grpSp>
      <p:grpSp>
        <p:nvGrpSpPr>
          <p:cNvPr id="13" name="Group 12"/>
          <p:cNvGrpSpPr/>
          <p:nvPr/>
        </p:nvGrpSpPr>
        <p:grpSpPr bwMode="auto">
          <a:xfrm>
            <a:off x="6707168" y="1751770"/>
            <a:ext cx="1326800" cy="460841"/>
            <a:chOff x="4492" y="700"/>
            <a:chExt cx="1062" cy="349"/>
          </a:xfrm>
          <a:solidFill>
            <a:srgbClr val="00CC00"/>
          </a:solidFill>
        </p:grpSpPr>
        <p:sp>
          <p:nvSpPr>
            <p:cNvPr id="14" name="AutoShape 13"/>
            <p:cNvSpPr>
              <a:spLocks noChangeArrowheads="1"/>
            </p:cNvSpPr>
            <p:nvPr/>
          </p:nvSpPr>
          <p:spPr bwMode="auto">
            <a:xfrm rot="10800000">
              <a:off x="4492" y="700"/>
              <a:ext cx="1039" cy="349"/>
            </a:xfrm>
            <a:prstGeom prst="rightArrow">
              <a:avLst>
                <a:gd name="adj1" fmla="val 50000"/>
                <a:gd name="adj2" fmla="val 95833"/>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charset="-122"/>
                <a:ea typeface="微软雅黑" panose="020B0503020204020204" charset="-122"/>
              </a:endParaRPr>
            </a:p>
          </p:txBody>
        </p:sp>
        <p:sp>
          <p:nvSpPr>
            <p:cNvPr id="15" name="Text Box 14"/>
            <p:cNvSpPr txBox="1">
              <a:spLocks noChangeArrowheads="1"/>
            </p:cNvSpPr>
            <p:nvPr/>
          </p:nvSpPr>
          <p:spPr bwMode="auto">
            <a:xfrm>
              <a:off x="5123" y="753"/>
              <a:ext cx="431" cy="232"/>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charset="-122"/>
                  <a:ea typeface="微软雅黑" panose="020B0503020204020204" charset="-122"/>
                </a:rPr>
                <a:t>同意</a:t>
              </a:r>
              <a:endParaRPr kumimoji="1" lang="zh-CN" altLang="en-US" sz="1400" b="1" dirty="0">
                <a:solidFill>
                  <a:schemeClr val="bg1"/>
                </a:solidFill>
                <a:latin typeface="微软雅黑" panose="020B0503020204020204" charset="-122"/>
                <a:ea typeface="微软雅黑" panose="020B0503020204020204" charset="-122"/>
              </a:endParaRPr>
            </a:p>
          </p:txBody>
        </p:sp>
      </p:grpSp>
      <p:grpSp>
        <p:nvGrpSpPr>
          <p:cNvPr id="16" name="Group 15"/>
          <p:cNvGrpSpPr/>
          <p:nvPr/>
        </p:nvGrpSpPr>
        <p:grpSpPr bwMode="auto">
          <a:xfrm>
            <a:off x="525798" y="2180065"/>
            <a:ext cx="2013171" cy="457423"/>
            <a:chOff x="882" y="234"/>
            <a:chExt cx="1386" cy="319"/>
          </a:xfrm>
          <a:solidFill>
            <a:srgbClr val="368AD6"/>
          </a:solidFill>
        </p:grpSpPr>
        <p:sp>
          <p:nvSpPr>
            <p:cNvPr id="17" name="AutoShape 16"/>
            <p:cNvSpPr>
              <a:spLocks noChangeArrowheads="1"/>
            </p:cNvSpPr>
            <p:nvPr/>
          </p:nvSpPr>
          <p:spPr bwMode="auto">
            <a:xfrm>
              <a:off x="912" y="234"/>
              <a:ext cx="1356" cy="319"/>
            </a:xfrm>
            <a:prstGeom prst="rightArrow">
              <a:avLst>
                <a:gd name="adj1" fmla="val 50000"/>
                <a:gd name="adj2" fmla="val 95833"/>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charset="-122"/>
                <a:ea typeface="微软雅黑" panose="020B0503020204020204" charset="-122"/>
              </a:endParaRPr>
            </a:p>
          </p:txBody>
        </p:sp>
        <p:sp>
          <p:nvSpPr>
            <p:cNvPr id="18" name="Text Box 17"/>
            <p:cNvSpPr txBox="1">
              <a:spLocks noChangeArrowheads="1"/>
            </p:cNvSpPr>
            <p:nvPr/>
          </p:nvSpPr>
          <p:spPr bwMode="auto">
            <a:xfrm>
              <a:off x="882" y="290"/>
              <a:ext cx="860" cy="2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kumimoji="1" lang="zh-CN" altLang="en-US" sz="1400" b="1" dirty="0">
                  <a:solidFill>
                    <a:schemeClr val="bg1"/>
                  </a:solidFill>
                  <a:latin typeface="微软雅黑" panose="020B0503020204020204" charset="-122"/>
                  <a:ea typeface="微软雅黑" panose="020B0503020204020204" charset="-122"/>
                </a:rPr>
                <a:t>收到“同意”</a:t>
              </a:r>
              <a:endParaRPr kumimoji="1" lang="zh-CN" altLang="en-US" sz="1400" b="1" dirty="0">
                <a:solidFill>
                  <a:schemeClr val="bg1"/>
                </a:solidFill>
                <a:latin typeface="微软雅黑" panose="020B0503020204020204" charset="-122"/>
                <a:ea typeface="微软雅黑" panose="020B0503020204020204" charset="-122"/>
              </a:endParaRPr>
            </a:p>
          </p:txBody>
        </p:sp>
      </p:grpSp>
      <p:grpSp>
        <p:nvGrpSpPr>
          <p:cNvPr id="19" name="Group 18"/>
          <p:cNvGrpSpPr/>
          <p:nvPr/>
        </p:nvGrpSpPr>
        <p:grpSpPr bwMode="auto">
          <a:xfrm>
            <a:off x="6136211" y="2534936"/>
            <a:ext cx="1995195" cy="508459"/>
            <a:chOff x="4035" y="1601"/>
            <a:chExt cx="1597" cy="307"/>
          </a:xfrm>
          <a:solidFill>
            <a:srgbClr val="00CC00"/>
          </a:solidFill>
        </p:grpSpPr>
        <p:sp>
          <p:nvSpPr>
            <p:cNvPr id="20" name="AutoShape 19"/>
            <p:cNvSpPr>
              <a:spLocks noChangeArrowheads="1"/>
            </p:cNvSpPr>
            <p:nvPr/>
          </p:nvSpPr>
          <p:spPr bwMode="auto">
            <a:xfrm rot="10800000">
              <a:off x="4035" y="1601"/>
              <a:ext cx="1496" cy="307"/>
            </a:xfrm>
            <a:prstGeom prst="rightArrow">
              <a:avLst>
                <a:gd name="adj1" fmla="val 50000"/>
                <a:gd name="adj2" fmla="val 95833"/>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2000" b="1">
                <a:solidFill>
                  <a:schemeClr val="bg1"/>
                </a:solidFill>
                <a:latin typeface="微软雅黑" panose="020B0503020204020204" charset="-122"/>
                <a:ea typeface="微软雅黑" panose="020B0503020204020204" charset="-122"/>
              </a:endParaRPr>
            </a:p>
          </p:txBody>
        </p:sp>
        <p:sp>
          <p:nvSpPr>
            <p:cNvPr id="21" name="Text Box 20"/>
            <p:cNvSpPr txBox="1">
              <a:spLocks noChangeArrowheads="1"/>
            </p:cNvSpPr>
            <p:nvPr/>
          </p:nvSpPr>
          <p:spPr bwMode="auto">
            <a:xfrm>
              <a:off x="4205" y="1662"/>
              <a:ext cx="1427" cy="185"/>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pPr algn="r" fontAlgn="auto">
                <a:spcBef>
                  <a:spcPts val="0"/>
                </a:spcBef>
                <a:spcAft>
                  <a:spcPts val="0"/>
                </a:spcAft>
                <a:defRPr/>
              </a:pPr>
              <a:r>
                <a:rPr kumimoji="1" lang="zh-CN" altLang="en-US" sz="1400" b="1" dirty="0">
                  <a:solidFill>
                    <a:schemeClr val="bg1"/>
                  </a:solidFill>
                  <a:latin typeface="微软雅黑" panose="020B0503020204020204" charset="-122"/>
                  <a:ea typeface="微软雅黑" panose="020B0503020204020204" charset="-122"/>
                </a:rPr>
                <a:t>收到：收到“同意”</a:t>
              </a:r>
              <a:endParaRPr kumimoji="1" lang="zh-CN" altLang="en-US" sz="1400" b="1" dirty="0">
                <a:solidFill>
                  <a:schemeClr val="bg1"/>
                </a:solidFill>
                <a:latin typeface="微软雅黑" panose="020B0503020204020204" charset="-122"/>
                <a:ea typeface="微软雅黑" panose="020B0503020204020204" charset="-122"/>
              </a:endParaRPr>
            </a:p>
          </p:txBody>
        </p:sp>
      </p:grpSp>
      <p:sp>
        <p:nvSpPr>
          <p:cNvPr id="22" name="Text Box 21"/>
          <p:cNvSpPr txBox="1">
            <a:spLocks noChangeArrowheads="1"/>
          </p:cNvSpPr>
          <p:nvPr/>
        </p:nvSpPr>
        <p:spPr bwMode="auto">
          <a:xfrm>
            <a:off x="1560513" y="2965450"/>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3" name="Text Box 22"/>
          <p:cNvSpPr txBox="1">
            <a:spLocks noChangeArrowheads="1"/>
          </p:cNvSpPr>
          <p:nvPr/>
        </p:nvSpPr>
        <p:spPr bwMode="auto">
          <a:xfrm>
            <a:off x="6553200" y="3068638"/>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4" name="Text Box 23"/>
          <p:cNvSpPr txBox="1">
            <a:spLocks noChangeArrowheads="1"/>
          </p:cNvSpPr>
          <p:nvPr/>
        </p:nvSpPr>
        <p:spPr bwMode="auto">
          <a:xfrm>
            <a:off x="1560513" y="2982913"/>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5" name="Text Box 24"/>
          <p:cNvSpPr txBox="1">
            <a:spLocks noChangeArrowheads="1"/>
          </p:cNvSpPr>
          <p:nvPr/>
        </p:nvSpPr>
        <p:spPr bwMode="auto">
          <a:xfrm>
            <a:off x="6553200" y="3086100"/>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6" name="Text Box 25"/>
          <p:cNvSpPr txBox="1">
            <a:spLocks noChangeArrowheads="1"/>
          </p:cNvSpPr>
          <p:nvPr/>
        </p:nvSpPr>
        <p:spPr bwMode="auto">
          <a:xfrm>
            <a:off x="1560513" y="2973388"/>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7" name="Text Box 26"/>
          <p:cNvSpPr txBox="1">
            <a:spLocks noChangeArrowheads="1"/>
          </p:cNvSpPr>
          <p:nvPr/>
        </p:nvSpPr>
        <p:spPr bwMode="auto">
          <a:xfrm>
            <a:off x="6553200" y="3103563"/>
            <a:ext cx="5892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3200" b="1">
                <a:solidFill>
                  <a:srgbClr val="0000FF"/>
                </a:solidFill>
                <a:latin typeface="Times New Roman" panose="02020603050405020304" pitchFamily="18" charset="0"/>
                <a:ea typeface="黑体" panose="02010609060101010101" pitchFamily="49" charset="-122"/>
              </a:rPr>
              <a:t>…</a:t>
            </a:r>
            <a:endParaRPr kumimoji="1" lang="en-US" altLang="zh-CN" sz="3200" b="1">
              <a:solidFill>
                <a:srgbClr val="0000FF"/>
              </a:solidFill>
              <a:latin typeface="Times New Roman" panose="02020603050405020304" pitchFamily="18" charset="0"/>
              <a:ea typeface="黑体" panose="02010609060101010101" pitchFamily="49" charset="-122"/>
            </a:endParaRPr>
          </a:p>
        </p:txBody>
      </p:sp>
      <p:sp>
        <p:nvSpPr>
          <p:cNvPr id="28" name="Text Box 27"/>
          <p:cNvSpPr txBox="1">
            <a:spLocks noChangeArrowheads="1"/>
          </p:cNvSpPr>
          <p:nvPr/>
        </p:nvSpPr>
        <p:spPr bwMode="auto">
          <a:xfrm>
            <a:off x="2157254" y="2843213"/>
            <a:ext cx="4754880" cy="645160"/>
          </a:xfrm>
          <a:prstGeom prst="rect">
            <a:avLst/>
          </a:prstGeom>
          <a:solidFill>
            <a:srgbClr val="CC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3600" b="1">
                <a:solidFill>
                  <a:schemeClr val="bg1"/>
                </a:solidFill>
                <a:latin typeface="微软雅黑" panose="020B0503020204020204" charset="-122"/>
                <a:ea typeface="微软雅黑" panose="020B0503020204020204" charset="-122"/>
              </a:rPr>
              <a:t>这样的协议无法实现！</a:t>
            </a:r>
            <a:endParaRPr lang="zh-CN" altLang="en-US" sz="3600" b="1">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0"/>
                                        </p:tgtEl>
                                        <p:attrNameLst>
                                          <p:attrName>ppt_x</p:attrName>
                                          <p:attrName>ppt_y</p:attrName>
                                        </p:attrNameLst>
                                      </p:cBhvr>
                                      <p:rCtr x="29010" y="23"/>
                                    </p:animMotion>
                                  </p:childTnLst>
                                </p:cTn>
                              </p:par>
                            </p:childTnLst>
                          </p:cTn>
                        </p:par>
                        <p:par>
                          <p:cTn id="10" fill="hold">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5500"/>
                            </p:stCondLst>
                            <p:childTnLst>
                              <p:par>
                                <p:cTn id="14" presetID="35" presetClass="path" presetSubtype="0" accel="50000" decel="50000" fill="hold" nodeType="afterEffect">
                                  <p:stCondLst>
                                    <p:cond delay="0"/>
                                  </p:stCondLst>
                                  <p:childTnLst>
                                    <p:animMotion origin="layout" path="M 0 1.84397E-6 L -0.6033 0.00524 " pathEditMode="relative" rAng="0" ptsTypes="AA">
                                      <p:cBhvr>
                                        <p:cTn id="15" dur="2000" fill="hold"/>
                                        <p:tgtEl>
                                          <p:spTgt spid="13"/>
                                        </p:tgtEl>
                                        <p:attrNameLst>
                                          <p:attrName>ppt_x</p:attrName>
                                          <p:attrName>ppt_y</p:attrName>
                                        </p:attrNameLst>
                                      </p:cBhvr>
                                      <p:rCtr x="-30174" y="247"/>
                                    </p:animMotion>
                                  </p:childTnLst>
                                </p:cTn>
                              </p:par>
                            </p:childTnLst>
                          </p:cTn>
                        </p:par>
                        <p:par>
                          <p:cTn id="16" fill="hold">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6"/>
                                        </p:tgtEl>
                                        <p:attrNameLst>
                                          <p:attrName>ppt_x</p:attrName>
                                          <p:attrName>ppt_y</p:attrName>
                                        </p:attrNameLst>
                                      </p:cBhvr>
                                      <p:rCtr x="29010" y="-46"/>
                                    </p:animMotion>
                                  </p:childTnLst>
                                </p:cTn>
                              </p:par>
                            </p:childTnLst>
                          </p:cTn>
                        </p:par>
                        <p:par>
                          <p:cTn id="22" fill="hold">
                            <p:stCondLst>
                              <p:cond delay="13500"/>
                            </p:stCondLst>
                            <p:childTnLst>
                              <p:par>
                                <p:cTn id="23" presetID="1"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13500"/>
                            </p:stCondLst>
                            <p:childTnLst>
                              <p:par>
                                <p:cTn id="26" presetID="35" presetClass="path" presetSubtype="0" accel="50000" decel="50000" fill="hold" nodeType="afterEffect">
                                  <p:stCondLst>
                                    <p:cond delay="500"/>
                                  </p:stCondLst>
                                  <p:childTnLst>
                                    <p:animMotion origin="layout" path="M -1.66667E-6 3.31483E-6 L -0.58055 0.00431 " pathEditMode="relative" rAng="0" ptsTypes="AA">
                                      <p:cBhvr>
                                        <p:cTn id="27" dur="2000" fill="hold"/>
                                        <p:tgtEl>
                                          <p:spTgt spid="19"/>
                                        </p:tgtEl>
                                        <p:attrNameLst>
                                          <p:attrName>ppt_x</p:attrName>
                                          <p:attrName>ppt_y</p:attrName>
                                        </p:attrNameLst>
                                      </p:cBhvr>
                                      <p:rCtr x="-29028" y="216"/>
                                    </p:animMotion>
                                  </p:childTnLst>
                                </p:cTn>
                              </p:par>
                            </p:childTnLst>
                          </p:cTn>
                        </p:par>
                        <p:par>
                          <p:cTn id="28" fill="hold">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16000"/>
                            </p:stCondLst>
                            <p:childTnLst>
                              <p:par>
                                <p:cTn id="32" presetID="63" presetClass="path" presetSubtype="0" accel="50000" decel="50000" fill="hold" grpId="1" nodeType="afterEffect">
                                  <p:stCondLst>
                                    <p:cond delay="0"/>
                                  </p:stCondLst>
                                  <p:childTnLst>
                                    <p:animMotion origin="layout" path="M -0.03108 -0.04856 L 0.55208 -0.04833 " pathEditMode="relative" rAng="0" ptsTypes="AA">
                                      <p:cBhvr>
                                        <p:cTn id="33" dur="2000" fill="hold"/>
                                        <p:tgtEl>
                                          <p:spTgt spid="22"/>
                                        </p:tgtEl>
                                        <p:attrNameLst>
                                          <p:attrName>ppt_x</p:attrName>
                                          <p:attrName>ppt_y</p:attrName>
                                        </p:attrNameLst>
                                      </p:cBhvr>
                                      <p:rCtr x="29149" y="0"/>
                                    </p:animMotion>
                                  </p:childTnLst>
                                </p:cTn>
                              </p:par>
                            </p:childTnLst>
                          </p:cTn>
                        </p:par>
                        <p:par>
                          <p:cTn id="34" fill="hold">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par>
                          <p:cTn id="37" fill="hold">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18000"/>
                            </p:stCondLst>
                            <p:childTnLst>
                              <p:par>
                                <p:cTn id="41" presetID="35" presetClass="path" presetSubtype="0" accel="50000" decel="50000" fill="hold" grpId="1" nodeType="afterEffect">
                                  <p:stCondLst>
                                    <p:cond delay="0"/>
                                  </p:stCondLst>
                                  <p:childTnLst>
                                    <p:animMotion origin="layout" path="M -3.88889E-6 3.80204E-6 L -0.62013 0.00717 " pathEditMode="relative" rAng="0" ptsTypes="AA">
                                      <p:cBhvr>
                                        <p:cTn id="42" dur="2000" fill="hold"/>
                                        <p:tgtEl>
                                          <p:spTgt spid="23"/>
                                        </p:tgtEl>
                                        <p:attrNameLst>
                                          <p:attrName>ppt_x</p:attrName>
                                          <p:attrName>ppt_y</p:attrName>
                                        </p:attrNameLst>
                                      </p:cBhvr>
                                      <p:rCtr x="-31007" y="347"/>
                                    </p:animMotion>
                                  </p:childTnLst>
                                </p:cTn>
                              </p:par>
                            </p:childTnLst>
                          </p:cTn>
                        </p:par>
                        <p:par>
                          <p:cTn id="43" fill="hold">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23"/>
                                        </p:tgtEl>
                                        <p:attrNameLst>
                                          <p:attrName>style.visibility</p:attrName>
                                        </p:attrNameLst>
                                      </p:cBhvr>
                                      <p:to>
                                        <p:strVal val="hidden"/>
                                      </p:to>
                                    </p:set>
                                  </p:childTnLst>
                                </p:cTn>
                              </p:par>
                            </p:childTnLst>
                          </p:cTn>
                        </p:par>
                        <p:par>
                          <p:cTn id="46" fill="hold">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par>
                          <p:cTn id="49" fill="hold">
                            <p:stCondLst>
                              <p:cond delay="20000"/>
                            </p:stCondLst>
                            <p:childTnLst>
                              <p:par>
                                <p:cTn id="50" presetID="63" presetClass="path" presetSubtype="0" accel="50000" decel="50000" fill="hold" grpId="1" nodeType="afterEffect">
                                  <p:stCondLst>
                                    <p:cond delay="0"/>
                                  </p:stCondLst>
                                  <p:childTnLst>
                                    <p:animMotion origin="layout" path="M -0.03108 -0.05111 L 0.52101 -0.05273 " pathEditMode="relative" rAng="0" ptsTypes="AA">
                                      <p:cBhvr>
                                        <p:cTn id="51" dur="2000" fill="hold"/>
                                        <p:tgtEl>
                                          <p:spTgt spid="24"/>
                                        </p:tgtEl>
                                        <p:attrNameLst>
                                          <p:attrName>ppt_x</p:attrName>
                                          <p:attrName>ppt_y</p:attrName>
                                        </p:attrNameLst>
                                      </p:cBhvr>
                                      <p:rCtr x="27604" y="-93"/>
                                    </p:animMotion>
                                  </p:childTnLst>
                                </p:cTn>
                              </p:par>
                            </p:childTnLst>
                          </p:cTn>
                        </p:par>
                        <p:par>
                          <p:cTn id="52" fill="hold">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24"/>
                                        </p:tgtEl>
                                        <p:attrNameLst>
                                          <p:attrName>style.visibility</p:attrName>
                                        </p:attrNameLst>
                                      </p:cBhvr>
                                      <p:to>
                                        <p:strVal val="hidden"/>
                                      </p:to>
                                    </p:set>
                                  </p:childTnLst>
                                </p:cTn>
                              </p:par>
                            </p:childTnLst>
                          </p:cTn>
                        </p:par>
                        <p:par>
                          <p:cTn id="55" fill="hold">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22000"/>
                            </p:stCondLst>
                            <p:childTnLst>
                              <p:par>
                                <p:cTn id="59" presetID="35" presetClass="path" presetSubtype="0" accel="50000" decel="50000" fill="hold" grpId="1" nodeType="afterEffect">
                                  <p:stCondLst>
                                    <p:cond delay="0"/>
                                  </p:stCondLst>
                                  <p:childTnLst>
                                    <p:animMotion origin="layout" path="M -3.88889E-6 -1.3876E-7 L -0.62013 0.00555 " pathEditMode="relative" rAng="0" ptsTypes="AA">
                                      <p:cBhvr>
                                        <p:cTn id="60" dur="2000" fill="hold"/>
                                        <p:tgtEl>
                                          <p:spTgt spid="25"/>
                                        </p:tgtEl>
                                        <p:attrNameLst>
                                          <p:attrName>ppt_x</p:attrName>
                                          <p:attrName>ppt_y</p:attrName>
                                        </p:attrNameLst>
                                      </p:cBhvr>
                                      <p:rCtr x="-31007" y="278"/>
                                    </p:animMotion>
                                  </p:childTnLst>
                                </p:cTn>
                              </p:par>
                            </p:childTnLst>
                          </p:cTn>
                        </p:par>
                        <p:par>
                          <p:cTn id="61" fill="hold">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25"/>
                                        </p:tgtEl>
                                        <p:attrNameLst>
                                          <p:attrName>style.visibility</p:attrName>
                                        </p:attrNameLst>
                                      </p:cBhvr>
                                      <p:to>
                                        <p:strVal val="hidden"/>
                                      </p:to>
                                    </p:set>
                                  </p:childTnLst>
                                </p:cTn>
                              </p:par>
                            </p:childTnLst>
                          </p:cTn>
                        </p:par>
                        <p:par>
                          <p:cTn id="64" fill="hold">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24000"/>
                            </p:stCondLst>
                            <p:childTnLst>
                              <p:par>
                                <p:cTn id="68" presetID="63" presetClass="path" presetSubtype="0" accel="50000" decel="50000" fill="hold" grpId="1" nodeType="afterEffect">
                                  <p:stCondLst>
                                    <p:cond delay="0"/>
                                  </p:stCondLst>
                                  <p:childTnLst>
                                    <p:animMotion origin="layout" path="M -0.03108 -0.05366 L 0.53368 -0.05736 " pathEditMode="relative" rAng="0" ptsTypes="AA">
                                      <p:cBhvr>
                                        <p:cTn id="69" dur="2000" fill="hold"/>
                                        <p:tgtEl>
                                          <p:spTgt spid="26"/>
                                        </p:tgtEl>
                                        <p:attrNameLst>
                                          <p:attrName>ppt_x</p:attrName>
                                          <p:attrName>ppt_y</p:attrName>
                                        </p:attrNameLst>
                                      </p:cBhvr>
                                      <p:rCtr x="28229" y="-185"/>
                                    </p:animMotion>
                                  </p:childTnLst>
                                </p:cTn>
                              </p:par>
                            </p:childTnLst>
                          </p:cTn>
                        </p:par>
                        <p:par>
                          <p:cTn id="70" fill="hold">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26"/>
                                        </p:tgtEl>
                                        <p:attrNameLst>
                                          <p:attrName>style.visibility</p:attrName>
                                        </p:attrNameLst>
                                      </p:cBhvr>
                                      <p:to>
                                        <p:strVal val="hidden"/>
                                      </p:to>
                                    </p:set>
                                  </p:childTnLst>
                                </p:cTn>
                              </p:par>
                            </p:childTnLst>
                          </p:cTn>
                        </p:par>
                        <p:par>
                          <p:cTn id="73" fill="hold">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par>
                          <p:cTn id="76" fill="hold">
                            <p:stCondLst>
                              <p:cond delay="26000"/>
                            </p:stCondLst>
                            <p:childTnLst>
                              <p:par>
                                <p:cTn id="77" presetID="35" presetClass="path" presetSubtype="0" accel="50000" decel="50000" fill="hold" grpId="1" nodeType="afterEffect">
                                  <p:stCondLst>
                                    <p:cond delay="0"/>
                                  </p:stCondLst>
                                  <p:childTnLst>
                                    <p:animMotion origin="layout" path="M -3.88889E-6 -4.07956E-6 L -0.62013 0.00347 " pathEditMode="relative" rAng="0" ptsTypes="AA">
                                      <p:cBhvr>
                                        <p:cTn id="78" dur="2000" fill="hold"/>
                                        <p:tgtEl>
                                          <p:spTgt spid="27"/>
                                        </p:tgtEl>
                                        <p:attrNameLst>
                                          <p:attrName>ppt_x</p:attrName>
                                          <p:attrName>ppt_y</p:attrName>
                                        </p:attrNameLst>
                                      </p:cBhvr>
                                      <p:rCtr x="-31007" y="162"/>
                                    </p:animMotion>
                                  </p:childTnLst>
                                </p:cTn>
                              </p:par>
                            </p:childTnLst>
                          </p:cTn>
                        </p:par>
                        <p:par>
                          <p:cTn id="79" fill="hold">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27"/>
                                        </p:tgtEl>
                                        <p:attrNameLst>
                                          <p:attrName>style.visibility</p:attrName>
                                        </p:attrNameLst>
                                      </p:cBhvr>
                                      <p:to>
                                        <p:strVal val="hidden"/>
                                      </p:to>
                                    </p:set>
                                  </p:childTnLst>
                                </p:cTn>
                              </p:par>
                            </p:childTnLst>
                          </p:cTn>
                        </p:par>
                        <p:par>
                          <p:cTn id="82" fill="hold">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box(out)">
                                      <p:cBhvr>
                                        <p:cTn id="85" dur="1000"/>
                                        <p:tgtEl>
                                          <p:spTgt spid="28"/>
                                        </p:tgtEl>
                                      </p:cBhvr>
                                    </p:animEffect>
                                  </p:childTnLst>
                                </p:cTn>
                              </p:par>
                            </p:childTnLst>
                          </p:cTn>
                        </p:par>
                        <p:par>
                          <p:cTn id="86" fill="hold">
                            <p:stCondLst>
                              <p:cond delay="29000"/>
                            </p:stCondLst>
                            <p:childTnLst>
                              <p:par>
                                <p:cTn id="87" presetID="6" presetClass="emph" presetSubtype="0" fill="hold" grpId="1" nodeType="afterEffect">
                                  <p:stCondLst>
                                    <p:cond delay="0"/>
                                  </p:stCondLst>
                                  <p:childTnLst>
                                    <p:animScale>
                                      <p:cBhvr>
                                        <p:cTn id="88" dur="200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bldLvl="0" animBg="1"/>
      <p:bldP spid="22" grpId="2" bldLvl="0" animBg="1"/>
      <p:bldP spid="23" grpId="0" bldLvl="0" animBg="1"/>
      <p:bldP spid="23" grpId="1" bldLvl="0" animBg="1"/>
      <p:bldP spid="23" grpId="2" bldLvl="0" animBg="1"/>
      <p:bldP spid="24" grpId="0" bldLvl="0" animBg="1"/>
      <p:bldP spid="24" grpId="1" bldLvl="0" animBg="1"/>
      <p:bldP spid="24" grpId="2" bldLvl="0" animBg="1"/>
      <p:bldP spid="25" grpId="0" bldLvl="0" animBg="1"/>
      <p:bldP spid="25" grpId="1" bldLvl="0" animBg="1"/>
      <p:bldP spid="25" grpId="2" bldLvl="0" animBg="1"/>
      <p:bldP spid="26" grpId="0" bldLvl="0" animBg="1"/>
      <p:bldP spid="26" grpId="1" bldLvl="0" animBg="1"/>
      <p:bldP spid="26" grpId="2" bldLvl="0" animBg="1"/>
      <p:bldP spid="27" grpId="0" bldLvl="0" animBg="1"/>
      <p:bldP spid="27" grpId="1" bldLvl="0" animBg="1"/>
      <p:bldP spid="27" grpId="2" bldLvl="0" animBg="1"/>
      <p:bldP spid="28" grpId="0" bldLvl="0" animBg="1"/>
      <p:bldP spid="28" grpId="1"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5"/>
          <p:cNvSpPr>
            <a:spLocks noChangeArrowheads="1"/>
          </p:cNvSpPr>
          <p:nvPr/>
        </p:nvSpPr>
        <p:spPr bwMode="auto">
          <a:xfrm>
            <a:off x="505072" y="2014093"/>
            <a:ext cx="8053712"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5891" name="Rectangle 6"/>
          <p:cNvSpPr>
            <a:spLocks noChangeArrowheads="1"/>
          </p:cNvSpPr>
          <p:nvPr/>
        </p:nvSpPr>
        <p:spPr bwMode="auto">
          <a:xfrm>
            <a:off x="4267835" y="1991868"/>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chemeClr val="bg1"/>
                </a:solidFill>
                <a:ea typeface="微软雅黑" panose="020B0503020204020204" charset="-122"/>
              </a:rPr>
              <a:t>结论</a:t>
            </a:r>
            <a:endParaRPr lang="zh-CN" altLang="en-US" sz="2000" b="1">
              <a:solidFill>
                <a:schemeClr val="bg1"/>
              </a:solidFill>
              <a:ea typeface="微软雅黑" panose="020B0503020204020204" charset="-122"/>
            </a:endParaRPr>
          </a:p>
        </p:txBody>
      </p:sp>
      <p:sp>
        <p:nvSpPr>
          <p:cNvPr id="165892" name="Rectangle 68"/>
          <p:cNvSpPr>
            <a:spLocks noChangeArrowheads="1"/>
          </p:cNvSpPr>
          <p:nvPr/>
        </p:nvSpPr>
        <p:spPr bwMode="auto">
          <a:xfrm>
            <a:off x="505072" y="2410968"/>
            <a:ext cx="8072191"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这样无限循环下去，两边的蓝军都始终无法确定自己最后发出的电文对方是否已经收到。</a:t>
            </a:r>
            <a:endParaRPr lang="zh-CN" altLang="en-US" sz="2000" b="1" dirty="0">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没有一种协议能够使蓝军 </a:t>
            </a:r>
            <a:r>
              <a:rPr lang="en-US" altLang="zh-CN" sz="2000" b="1" dirty="0">
                <a:solidFill>
                  <a:srgbClr val="0000FF"/>
                </a:solidFill>
                <a:latin typeface="微软雅黑" panose="020B0503020204020204" charset="-122"/>
                <a:ea typeface="微软雅黑" panose="020B0503020204020204" charset="-122"/>
              </a:rPr>
              <a:t>100% </a:t>
            </a:r>
            <a:r>
              <a:rPr lang="zh-CN" altLang="en-US" sz="2000" b="1" dirty="0">
                <a:solidFill>
                  <a:srgbClr val="0000FF"/>
                </a:solidFill>
                <a:latin typeface="微软雅黑" panose="020B0503020204020204" charset="-122"/>
                <a:ea typeface="微软雅黑" panose="020B0503020204020204" charset="-122"/>
              </a:rPr>
              <a:t>获胜。</a:t>
            </a:r>
            <a:endParaRPr lang="en-US" altLang="zh-CN" sz="2000" b="1" dirty="0">
              <a:solidFill>
                <a:srgbClr val="0000FF"/>
              </a:solidFill>
              <a:latin typeface="微软雅黑" panose="020B0503020204020204" charset="-122"/>
              <a:ea typeface="微软雅黑" panose="020B0503020204020204" charset="-122"/>
            </a:endParaRPr>
          </a:p>
          <a:p>
            <a:pPr marL="342900" indent="-342900">
              <a:lnSpc>
                <a:spcPts val="3300"/>
              </a:lnSpc>
              <a:buClr>
                <a:srgbClr val="0070C0"/>
              </a:buClr>
              <a:buFont typeface="Wingdings" panose="05000000000000000000" pitchFamily="2" charset="2"/>
              <a:buChar char="l"/>
            </a:pPr>
            <a:r>
              <a:rPr lang="zh-CN" altLang="zh-CN" sz="2000" b="1" dirty="0">
                <a:latin typeface="微软雅黑" panose="020B0503020204020204" charset="-122"/>
                <a:ea typeface="微软雅黑" panose="020B0503020204020204" charset="-122"/>
              </a:rPr>
              <a:t>这个例子告诉我们，看似非常简单的协议，设计起来要考虑的问题还是比较多的</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第六</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en-US" altLang="zh-CN" sz="4800" kern="1200" baseline="0" dirty="0">
                <a:latin typeface="Times New Roman" panose="02020603050405020304" pitchFamily="18" charset="0"/>
                <a:ea typeface="黑体" panose="02010609060101010101" pitchFamily="49" charset="-122"/>
              </a:rPr>
              <a:t>TCP/IP</a:t>
            </a:r>
            <a:r>
              <a:rPr lang="zh-CN" altLang="en-US" sz="4800" kern="1200" baseline="0" dirty="0">
                <a:latin typeface="Times New Roman" panose="02020603050405020304" pitchFamily="18" charset="0"/>
                <a:ea typeface="黑体" panose="02010609060101010101" pitchFamily="49" charset="-122"/>
              </a:rPr>
              <a:t>体系结构 </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5072" y="2109978"/>
            <a:ext cx="8053712" cy="31181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66917" name="AutoShape 5"/>
          <p:cNvSpPr>
            <a:spLocks noChangeArrowheads="1"/>
          </p:cNvSpPr>
          <p:nvPr/>
        </p:nvSpPr>
        <p:spPr bwMode="auto">
          <a:xfrm>
            <a:off x="505072" y="1606550"/>
            <a:ext cx="8053712" cy="388938"/>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66918" name="Rectangle 6"/>
          <p:cNvSpPr>
            <a:spLocks noChangeArrowheads="1"/>
          </p:cNvSpPr>
          <p:nvPr/>
        </p:nvSpPr>
        <p:spPr bwMode="auto">
          <a:xfrm>
            <a:off x="2973388" y="1563624"/>
            <a:ext cx="31972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6  TCP/IP </a:t>
            </a:r>
            <a:r>
              <a:rPr lang="zh-CN" altLang="zh-CN" sz="2400" b="1" dirty="0">
                <a:solidFill>
                  <a:schemeClr val="bg1"/>
                </a:solidFill>
                <a:latin typeface="微软雅黑" panose="020B0503020204020204" charset="-122"/>
                <a:ea typeface="微软雅黑" panose="020B0503020204020204" charset="-122"/>
              </a:rPr>
              <a:t>的体系结构</a:t>
            </a:r>
            <a:endParaRPr lang="zh-CN" altLang="en-US" sz="2400" b="1" dirty="0">
              <a:solidFill>
                <a:schemeClr val="bg1"/>
              </a:solidFill>
              <a:latin typeface="微软雅黑" panose="020B0503020204020204" charset="-122"/>
              <a:ea typeface="微软雅黑" panose="020B0503020204020204" charset="-122"/>
            </a:endParaRPr>
          </a:p>
        </p:txBody>
      </p:sp>
      <p:graphicFrame>
        <p:nvGraphicFramePr>
          <p:cNvPr id="166919" name="Object 2"/>
          <p:cNvGraphicFramePr>
            <a:graphicFrameLocks noChangeAspect="1"/>
          </p:cNvGraphicFramePr>
          <p:nvPr/>
        </p:nvGraphicFramePr>
        <p:xfrm>
          <a:off x="2284413" y="4073525"/>
          <a:ext cx="1620837" cy="855663"/>
        </p:xfrm>
        <a:graphic>
          <a:graphicData uri="http://schemas.openxmlformats.org/presentationml/2006/ole">
            <mc:AlternateContent xmlns:mc="http://schemas.openxmlformats.org/markup-compatibility/2006">
              <mc:Choice xmlns:v="urn:schemas-microsoft-com:vml" Requires="v">
                <p:oleObj spid="_x0000_s2049" name="VISIO" r:id="rId1" imgW="1687195" imgH="964565" progId="Visio.Drawing.11">
                  <p:embed/>
                </p:oleObj>
              </mc:Choice>
              <mc:Fallback>
                <p:oleObj name="VISIO" r:id="rId1" imgW="1687195" imgH="964565" progId="Visio.Drawing.11">
                  <p:embed/>
                  <p:pic>
                    <p:nvPicPr>
                      <p:cNvPr id="0" name="图片 2048"/>
                      <p:cNvPicPr>
                        <a:picLocks noChangeAspect="1"/>
                      </p:cNvPicPr>
                      <p:nvPr/>
                    </p:nvPicPr>
                    <p:blipFill>
                      <a:blip r:embed="rId2"/>
                      <a:stretch>
                        <a:fillRect/>
                      </a:stretch>
                    </p:blipFill>
                    <p:spPr>
                      <a:xfrm>
                        <a:off x="2284413" y="4073525"/>
                        <a:ext cx="1620837" cy="855663"/>
                      </a:xfrm>
                      <a:prstGeom prst="rect">
                        <a:avLst/>
                      </a:prstGeom>
                      <a:noFill/>
                      <a:ln w="9525">
                        <a:noFill/>
                      </a:ln>
                      <a:effectLst>
                        <a:outerShdw dist="25400" dir="5400000" algn="ctr" rotWithShape="0">
                          <a:srgbClr val="EEECE1"/>
                        </a:outerShdw>
                      </a:effectLst>
                    </p:spPr>
                  </p:pic>
                </p:oleObj>
              </mc:Fallback>
            </mc:AlternateContent>
          </a:graphicData>
        </a:graphic>
      </p:graphicFrame>
      <p:graphicFrame>
        <p:nvGraphicFramePr>
          <p:cNvPr id="166920" name="Object 3"/>
          <p:cNvGraphicFramePr>
            <a:graphicFrameLocks noChangeAspect="1"/>
          </p:cNvGraphicFramePr>
          <p:nvPr/>
        </p:nvGraphicFramePr>
        <p:xfrm>
          <a:off x="4751388" y="4098925"/>
          <a:ext cx="1622425" cy="855663"/>
        </p:xfrm>
        <a:graphic>
          <a:graphicData uri="http://schemas.openxmlformats.org/presentationml/2006/ole">
            <mc:AlternateContent xmlns:mc="http://schemas.openxmlformats.org/markup-compatibility/2006">
              <mc:Choice xmlns:v="urn:schemas-microsoft-com:vml" Requires="v">
                <p:oleObj spid="_x0000_s2050" name="VISIO" r:id="rId3" imgW="1687195" imgH="964565" progId="Visio.Drawing.11">
                  <p:embed/>
                </p:oleObj>
              </mc:Choice>
              <mc:Fallback>
                <p:oleObj name="VISIO" r:id="rId3" imgW="1687195" imgH="964565" progId="Visio.Drawing.11">
                  <p:embed/>
                  <p:pic>
                    <p:nvPicPr>
                      <p:cNvPr id="0" name="图片 2049"/>
                      <p:cNvPicPr>
                        <a:picLocks noChangeAspect="1"/>
                      </p:cNvPicPr>
                      <p:nvPr/>
                    </p:nvPicPr>
                    <p:blipFill>
                      <a:blip r:embed="rId2"/>
                      <a:stretch>
                        <a:fillRect/>
                      </a:stretch>
                    </p:blipFill>
                    <p:spPr>
                      <a:xfrm>
                        <a:off x="4751388" y="4098925"/>
                        <a:ext cx="1622425" cy="855663"/>
                      </a:xfrm>
                      <a:prstGeom prst="rect">
                        <a:avLst/>
                      </a:prstGeom>
                      <a:noFill/>
                      <a:ln w="9525">
                        <a:noFill/>
                      </a:ln>
                      <a:effectLst>
                        <a:outerShdw dist="25400" dir="5400000" algn="ctr" rotWithShape="0">
                          <a:srgbClr val="EEECE1"/>
                        </a:outerShdw>
                      </a:effectLst>
                    </p:spPr>
                  </p:pic>
                </p:oleObj>
              </mc:Fallback>
            </mc:AlternateContent>
          </a:graphicData>
        </a:graphic>
      </p:graphicFrame>
      <p:sp>
        <p:nvSpPr>
          <p:cNvPr id="166921" name="AutoShape 5"/>
          <p:cNvSpPr>
            <a:spLocks noChangeArrowheads="1"/>
          </p:cNvSpPr>
          <p:nvPr/>
        </p:nvSpPr>
        <p:spPr bwMode="auto">
          <a:xfrm>
            <a:off x="1414463" y="2549525"/>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66922" name="Freeform 6"/>
          <p:cNvSpPr/>
          <p:nvPr/>
        </p:nvSpPr>
        <p:spPr bwMode="auto">
          <a:xfrm>
            <a:off x="1412875" y="2849563"/>
            <a:ext cx="1323975" cy="282575"/>
          </a:xfrm>
          <a:custGeom>
            <a:avLst/>
            <a:gdLst>
              <a:gd name="T0" fmla="*/ 1323868 w 1000"/>
              <a:gd name="T1" fmla="*/ 0 h 230"/>
              <a:gd name="T2" fmla="*/ 1019378 w 1000"/>
              <a:gd name="T3" fmla="*/ 276179 h 230"/>
              <a:gd name="T4" fmla="*/ 0 w 1000"/>
              <a:gd name="T5" fmla="*/ 281067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Text Box 7"/>
          <p:cNvSpPr txBox="1">
            <a:spLocks noChangeArrowheads="1"/>
          </p:cNvSpPr>
          <p:nvPr/>
        </p:nvSpPr>
        <p:spPr bwMode="auto">
          <a:xfrm>
            <a:off x="1592898" y="2814638"/>
            <a:ext cx="716280" cy="1480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charset="-122"/>
                <a:ea typeface="微软雅黑" panose="020B0503020204020204" charset="-122"/>
              </a:rPr>
              <a:t>应用层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pPr>
            <a:r>
              <a:rPr kumimoji="1" lang="zh-CN" altLang="en-US" sz="1400" b="1">
                <a:solidFill>
                  <a:schemeClr val="bg1"/>
                </a:solidFill>
                <a:latin typeface="微软雅黑" panose="020B0503020204020204" charset="-122"/>
                <a:ea typeface="微软雅黑" panose="020B0503020204020204" charset="-122"/>
              </a:rPr>
              <a:t>运输层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spcBef>
                <a:spcPts val="200"/>
              </a:spcBef>
            </a:pPr>
            <a:r>
              <a:rPr kumimoji="1" lang="zh-CN" altLang="en-US" sz="1400" b="1">
                <a:solidFill>
                  <a:schemeClr val="bg1"/>
                </a:solidFill>
                <a:latin typeface="微软雅黑" panose="020B0503020204020204" charset="-122"/>
                <a:ea typeface="微软雅黑" panose="020B0503020204020204" charset="-122"/>
              </a:rPr>
              <a:t>网际层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spcBef>
                <a:spcPts val="200"/>
              </a:spcBef>
            </a:pPr>
            <a:r>
              <a:rPr kumimoji="1" lang="zh-CN" altLang="en-US" sz="1400" b="1">
                <a:solidFill>
                  <a:schemeClr val="bg1"/>
                </a:solidFill>
                <a:latin typeface="微软雅黑" panose="020B0503020204020204" charset="-122"/>
                <a:ea typeface="微软雅黑" panose="020B0503020204020204" charset="-122"/>
              </a:rPr>
              <a:t>网络</a:t>
            </a:r>
            <a:endParaRPr kumimoji="1" lang="zh-CN" altLang="en-US" sz="1400" b="1">
              <a:solidFill>
                <a:schemeClr val="bg1"/>
              </a:solidFill>
              <a:latin typeface="微软雅黑" panose="020B0503020204020204" charset="-122"/>
              <a:ea typeface="微软雅黑" panose="020B0503020204020204" charset="-122"/>
            </a:endParaRPr>
          </a:p>
          <a:p>
            <a:pPr algn="ctr">
              <a:lnSpc>
                <a:spcPct val="90000"/>
              </a:lnSpc>
              <a:spcBef>
                <a:spcPts val="200"/>
              </a:spcBef>
            </a:pPr>
            <a:r>
              <a:rPr kumimoji="1" lang="zh-CN" altLang="en-US" sz="1400" b="1">
                <a:solidFill>
                  <a:schemeClr val="bg1"/>
                </a:solidFill>
                <a:latin typeface="微软雅黑" panose="020B0503020204020204" charset="-122"/>
                <a:ea typeface="微软雅黑" panose="020B0503020204020204" charset="-122"/>
              </a:rPr>
              <a:t>接口层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66924" name="Freeform 8"/>
          <p:cNvSpPr/>
          <p:nvPr/>
        </p:nvSpPr>
        <p:spPr bwMode="auto">
          <a:xfrm>
            <a:off x="1409700" y="3151188"/>
            <a:ext cx="1327150" cy="298450"/>
          </a:xfrm>
          <a:custGeom>
            <a:avLst/>
            <a:gdLst>
              <a:gd name="T0" fmla="*/ 1326515 w 1002"/>
              <a:gd name="T1" fmla="*/ 0 h 244"/>
              <a:gd name="T2" fmla="*/ 1019378 w 1002"/>
              <a:gd name="T3" fmla="*/ 293288 h 244"/>
              <a:gd name="T4" fmla="*/ 0 w 1002"/>
              <a:gd name="T5" fmla="*/ 29817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Freeform 9"/>
          <p:cNvSpPr/>
          <p:nvPr/>
        </p:nvSpPr>
        <p:spPr bwMode="auto">
          <a:xfrm>
            <a:off x="1409700" y="3451225"/>
            <a:ext cx="1327150" cy="315913"/>
          </a:xfrm>
          <a:custGeom>
            <a:avLst/>
            <a:gdLst>
              <a:gd name="T0" fmla="*/ 1326515 w 1002"/>
              <a:gd name="T1" fmla="*/ 0 h 258"/>
              <a:gd name="T2" fmla="*/ 1019378 w 1002"/>
              <a:gd name="T3" fmla="*/ 310396 h 258"/>
              <a:gd name="T4" fmla="*/ 0 w 1002"/>
              <a:gd name="T5" fmla="*/ 315284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6" name="AutoShape 10"/>
          <p:cNvSpPr>
            <a:spLocks noChangeArrowheads="1"/>
          </p:cNvSpPr>
          <p:nvPr/>
        </p:nvSpPr>
        <p:spPr bwMode="auto">
          <a:xfrm>
            <a:off x="6243638" y="2549525"/>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66927" name="Freeform 11"/>
          <p:cNvSpPr/>
          <p:nvPr/>
        </p:nvSpPr>
        <p:spPr bwMode="auto">
          <a:xfrm>
            <a:off x="6242050" y="2849563"/>
            <a:ext cx="1331913" cy="282575"/>
          </a:xfrm>
          <a:custGeom>
            <a:avLst/>
            <a:gdLst>
              <a:gd name="T0" fmla="*/ 1331810 w 1006"/>
              <a:gd name="T1" fmla="*/ 0 h 230"/>
              <a:gd name="T2" fmla="*/ 1019377 w 1006"/>
              <a:gd name="T3" fmla="*/ 276179 h 230"/>
              <a:gd name="T4" fmla="*/ 0 w 1006"/>
              <a:gd name="T5" fmla="*/ 281067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8" name="Freeform 12"/>
          <p:cNvSpPr/>
          <p:nvPr/>
        </p:nvSpPr>
        <p:spPr bwMode="auto">
          <a:xfrm>
            <a:off x="6238875" y="3157538"/>
            <a:ext cx="1319213" cy="292100"/>
          </a:xfrm>
          <a:custGeom>
            <a:avLst/>
            <a:gdLst>
              <a:gd name="T0" fmla="*/ 1318572 w 996"/>
              <a:gd name="T1" fmla="*/ 0 h 238"/>
              <a:gd name="T2" fmla="*/ 1019378 w 996"/>
              <a:gd name="T3" fmla="*/ 285955 h 238"/>
              <a:gd name="T4" fmla="*/ 0 w 996"/>
              <a:gd name="T5" fmla="*/ 290843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9" name="Freeform 13"/>
          <p:cNvSpPr/>
          <p:nvPr/>
        </p:nvSpPr>
        <p:spPr bwMode="auto">
          <a:xfrm>
            <a:off x="6238875" y="3465513"/>
            <a:ext cx="1319213" cy="301625"/>
          </a:xfrm>
          <a:custGeom>
            <a:avLst/>
            <a:gdLst>
              <a:gd name="T0" fmla="*/ 1318572 w 996"/>
              <a:gd name="T1" fmla="*/ 0 h 246"/>
              <a:gd name="T2" fmla="*/ 1019378 w 996"/>
              <a:gd name="T3" fmla="*/ 295732 h 246"/>
              <a:gd name="T4" fmla="*/ 0 w 996"/>
              <a:gd name="T5" fmla="*/ 300620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0" name="AutoShape 14"/>
          <p:cNvSpPr>
            <a:spLocks noChangeArrowheads="1"/>
          </p:cNvSpPr>
          <p:nvPr/>
        </p:nvSpPr>
        <p:spPr bwMode="auto">
          <a:xfrm>
            <a:off x="3795713" y="3189288"/>
            <a:ext cx="1327150" cy="1114425"/>
          </a:xfrm>
          <a:prstGeom prst="cube">
            <a:avLst>
              <a:gd name="adj" fmla="val 25301"/>
            </a:avLst>
          </a:prstGeom>
          <a:solidFill>
            <a:srgbClr val="00CC00"/>
          </a:solidFill>
          <a:ln w="19050">
            <a:solidFill>
              <a:schemeClr val="tx1"/>
            </a:solidFill>
            <a:miter lim="800000"/>
          </a:ln>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66931" name="Freeform 15"/>
          <p:cNvSpPr/>
          <p:nvPr/>
        </p:nvSpPr>
        <p:spPr bwMode="auto">
          <a:xfrm>
            <a:off x="3790950" y="3487738"/>
            <a:ext cx="1328738" cy="282575"/>
          </a:xfrm>
          <a:custGeom>
            <a:avLst/>
            <a:gdLst>
              <a:gd name="T0" fmla="*/ 1327839 w 1003"/>
              <a:gd name="T1" fmla="*/ 0 h 231"/>
              <a:gd name="T2" fmla="*/ 1019378 w 1003"/>
              <a:gd name="T3" fmla="*/ 277402 h 231"/>
              <a:gd name="T4" fmla="*/ 0 w 1003"/>
              <a:gd name="T5" fmla="*/ 282290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2" name="Text Box 16"/>
          <p:cNvSpPr txBox="1">
            <a:spLocks noChangeArrowheads="1"/>
          </p:cNvSpPr>
          <p:nvPr/>
        </p:nvSpPr>
        <p:spPr bwMode="auto">
          <a:xfrm>
            <a:off x="1908175" y="2251075"/>
            <a:ext cx="67246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rgbClr val="000099"/>
                </a:solidFill>
                <a:latin typeface="微软雅黑" panose="020B0503020204020204" charset="-122"/>
                <a:ea typeface="微软雅黑" panose="020B0503020204020204" charset="-122"/>
              </a:rPr>
              <a:t>主机</a:t>
            </a:r>
            <a:r>
              <a:rPr kumimoji="1" lang="en-US" altLang="zh-CN" sz="1400" b="1">
                <a:solidFill>
                  <a:srgbClr val="000099"/>
                </a:solidFill>
                <a:latin typeface="微软雅黑" panose="020B0503020204020204" charset="-122"/>
                <a:ea typeface="微软雅黑" panose="020B0503020204020204" charset="-122"/>
              </a:rPr>
              <a:t>A</a:t>
            </a:r>
            <a:endParaRPr kumimoji="1" lang="en-US" altLang="zh-CN" sz="1400" b="1">
              <a:solidFill>
                <a:srgbClr val="000099"/>
              </a:solidFill>
              <a:latin typeface="微软雅黑" panose="020B0503020204020204" charset="-122"/>
              <a:ea typeface="微软雅黑" panose="020B0503020204020204" charset="-122"/>
            </a:endParaRPr>
          </a:p>
        </p:txBody>
      </p:sp>
      <p:sp>
        <p:nvSpPr>
          <p:cNvPr id="166933" name="Text Box 17"/>
          <p:cNvSpPr txBox="1">
            <a:spLocks noChangeArrowheads="1"/>
          </p:cNvSpPr>
          <p:nvPr/>
        </p:nvSpPr>
        <p:spPr bwMode="auto">
          <a:xfrm>
            <a:off x="6731000" y="2251075"/>
            <a:ext cx="65976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rgbClr val="000099"/>
                </a:solidFill>
                <a:latin typeface="微软雅黑" panose="020B0503020204020204" charset="-122"/>
                <a:ea typeface="微软雅黑" panose="020B0503020204020204" charset="-122"/>
              </a:rPr>
              <a:t>主机</a:t>
            </a:r>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sp>
        <p:nvSpPr>
          <p:cNvPr id="166934" name="Text Box 18"/>
          <p:cNvSpPr txBox="1">
            <a:spLocks noChangeArrowheads="1"/>
          </p:cNvSpPr>
          <p:nvPr/>
        </p:nvSpPr>
        <p:spPr bwMode="auto">
          <a:xfrm>
            <a:off x="4211638" y="2874963"/>
            <a:ext cx="7162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400" b="1">
                <a:solidFill>
                  <a:srgbClr val="000099"/>
                </a:solidFill>
                <a:latin typeface="微软雅黑" panose="020B0503020204020204" charset="-122"/>
                <a:ea typeface="微软雅黑" panose="020B0503020204020204" charset="-122"/>
              </a:rPr>
              <a:t>路由器</a:t>
            </a:r>
            <a:endParaRPr kumimoji="1" lang="zh-CN" altLang="en-US" sz="1400" b="1">
              <a:solidFill>
                <a:srgbClr val="000099"/>
              </a:solidFill>
              <a:latin typeface="微软雅黑" panose="020B0503020204020204" charset="-122"/>
              <a:ea typeface="微软雅黑" panose="020B0503020204020204" charset="-122"/>
            </a:endParaRPr>
          </a:p>
        </p:txBody>
      </p:sp>
      <p:sp>
        <p:nvSpPr>
          <p:cNvPr id="166935" name="Text Box 19"/>
          <p:cNvSpPr txBox="1">
            <a:spLocks noChangeArrowheads="1"/>
          </p:cNvSpPr>
          <p:nvPr/>
        </p:nvSpPr>
        <p:spPr bwMode="auto">
          <a:xfrm>
            <a:off x="5162550" y="4352925"/>
            <a:ext cx="77470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98F6"/>
                </a:solidFill>
                <a:latin typeface="微软雅黑" panose="020B0503020204020204" charset="-122"/>
                <a:ea typeface="微软雅黑" panose="020B0503020204020204" charset="-122"/>
              </a:rPr>
              <a:t>网络 </a:t>
            </a:r>
            <a:r>
              <a:rPr kumimoji="1" lang="en-US" altLang="zh-CN" sz="1600" b="1">
                <a:solidFill>
                  <a:srgbClr val="0098F6"/>
                </a:solidFill>
                <a:latin typeface="微软雅黑" panose="020B0503020204020204" charset="-122"/>
                <a:ea typeface="微软雅黑" panose="020B0503020204020204" charset="-122"/>
              </a:rPr>
              <a:t>2</a:t>
            </a:r>
            <a:endParaRPr kumimoji="1" lang="en-US" altLang="zh-CN" sz="1600" b="1">
              <a:solidFill>
                <a:srgbClr val="0098F6"/>
              </a:solidFill>
              <a:latin typeface="微软雅黑" panose="020B0503020204020204" charset="-122"/>
              <a:ea typeface="微软雅黑" panose="020B0503020204020204" charset="-122"/>
            </a:endParaRPr>
          </a:p>
        </p:txBody>
      </p:sp>
      <p:sp>
        <p:nvSpPr>
          <p:cNvPr id="166936" name="Text Box 20"/>
          <p:cNvSpPr txBox="1">
            <a:spLocks noChangeArrowheads="1"/>
          </p:cNvSpPr>
          <p:nvPr/>
        </p:nvSpPr>
        <p:spPr bwMode="auto">
          <a:xfrm>
            <a:off x="2714625" y="4332288"/>
            <a:ext cx="774700" cy="3371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600" b="1">
                <a:solidFill>
                  <a:srgbClr val="0098F6"/>
                </a:solidFill>
                <a:latin typeface="微软雅黑" panose="020B0503020204020204" charset="-122"/>
                <a:ea typeface="微软雅黑" panose="020B0503020204020204" charset="-122"/>
              </a:rPr>
              <a:t>网络 </a:t>
            </a:r>
            <a:r>
              <a:rPr kumimoji="1" lang="en-US" altLang="zh-CN" sz="1600" b="1">
                <a:solidFill>
                  <a:srgbClr val="0098F6"/>
                </a:solidFill>
                <a:latin typeface="微软雅黑" panose="020B0503020204020204" charset="-122"/>
                <a:ea typeface="微软雅黑" panose="020B0503020204020204" charset="-122"/>
              </a:rPr>
              <a:t>1</a:t>
            </a:r>
            <a:endParaRPr kumimoji="1" lang="en-US" altLang="zh-CN" sz="1600" b="1">
              <a:solidFill>
                <a:srgbClr val="0098F6"/>
              </a:solidFill>
              <a:latin typeface="微软雅黑" panose="020B0503020204020204" charset="-122"/>
              <a:ea typeface="微软雅黑" panose="020B0503020204020204" charset="-122"/>
            </a:endParaRPr>
          </a:p>
        </p:txBody>
      </p:sp>
      <p:sp>
        <p:nvSpPr>
          <p:cNvPr id="166937" name="Line 21"/>
          <p:cNvSpPr>
            <a:spLocks noChangeShapeType="1"/>
          </p:cNvSpPr>
          <p:nvPr/>
        </p:nvSpPr>
        <p:spPr bwMode="auto">
          <a:xfrm>
            <a:off x="1970088" y="4300538"/>
            <a:ext cx="744537" cy="22066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8" name="Line 22"/>
          <p:cNvSpPr>
            <a:spLocks noChangeShapeType="1"/>
          </p:cNvSpPr>
          <p:nvPr/>
        </p:nvSpPr>
        <p:spPr bwMode="auto">
          <a:xfrm flipH="1">
            <a:off x="3521075" y="4300538"/>
            <a:ext cx="620713" cy="185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9" name="Line 23"/>
          <p:cNvSpPr>
            <a:spLocks noChangeShapeType="1"/>
          </p:cNvSpPr>
          <p:nvPr/>
        </p:nvSpPr>
        <p:spPr bwMode="auto">
          <a:xfrm>
            <a:off x="4421188" y="4300538"/>
            <a:ext cx="754062" cy="2238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0" name="Line 24"/>
          <p:cNvSpPr>
            <a:spLocks noChangeShapeType="1"/>
          </p:cNvSpPr>
          <p:nvPr/>
        </p:nvSpPr>
        <p:spPr bwMode="auto">
          <a:xfrm flipH="1">
            <a:off x="5969000" y="4300538"/>
            <a:ext cx="763588" cy="20161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1" name="Text Box 25"/>
          <p:cNvSpPr txBox="1">
            <a:spLocks noChangeArrowheads="1"/>
          </p:cNvSpPr>
          <p:nvPr/>
        </p:nvSpPr>
        <p:spPr bwMode="auto">
          <a:xfrm>
            <a:off x="6399848" y="2814638"/>
            <a:ext cx="71628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charset="-122"/>
                <a:ea typeface="微软雅黑" panose="020B0503020204020204" charset="-122"/>
              </a:rPr>
              <a:t>应用层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pPr>
            <a:r>
              <a:rPr kumimoji="1" lang="zh-CN" altLang="en-US" sz="1400" b="1">
                <a:solidFill>
                  <a:schemeClr val="bg1"/>
                </a:solidFill>
                <a:latin typeface="微软雅黑" panose="020B0503020204020204" charset="-122"/>
                <a:ea typeface="微软雅黑" panose="020B0503020204020204" charset="-122"/>
              </a:rPr>
              <a:t>运输层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spcBef>
                <a:spcPts val="200"/>
              </a:spcBef>
            </a:pPr>
            <a:r>
              <a:rPr kumimoji="1" lang="zh-CN" altLang="en-US" sz="1400" b="1">
                <a:solidFill>
                  <a:schemeClr val="bg1"/>
                </a:solidFill>
                <a:latin typeface="微软雅黑" panose="020B0503020204020204" charset="-122"/>
                <a:ea typeface="微软雅黑" panose="020B0503020204020204" charset="-122"/>
              </a:rPr>
              <a:t>网际层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spcBef>
                <a:spcPts val="200"/>
              </a:spcBef>
            </a:pPr>
            <a:r>
              <a:rPr kumimoji="1" lang="zh-CN" altLang="en-US" sz="1400" b="1">
                <a:solidFill>
                  <a:schemeClr val="bg1"/>
                </a:solidFill>
                <a:latin typeface="微软雅黑" panose="020B0503020204020204" charset="-122"/>
                <a:ea typeface="微软雅黑" panose="020B0503020204020204" charset="-122"/>
              </a:rPr>
              <a:t>网络</a:t>
            </a:r>
            <a:endParaRPr kumimoji="1" lang="zh-CN" altLang="en-US" sz="1400" b="1">
              <a:solidFill>
                <a:schemeClr val="bg1"/>
              </a:solidFill>
              <a:latin typeface="微软雅黑" panose="020B0503020204020204" charset="-122"/>
              <a:ea typeface="微软雅黑" panose="020B0503020204020204" charset="-122"/>
            </a:endParaRPr>
          </a:p>
          <a:p>
            <a:pPr algn="ctr">
              <a:lnSpc>
                <a:spcPct val="90000"/>
              </a:lnSpc>
            </a:pPr>
            <a:r>
              <a:rPr kumimoji="1" lang="zh-CN" altLang="en-US" sz="1400" b="1">
                <a:solidFill>
                  <a:schemeClr val="bg1"/>
                </a:solidFill>
                <a:latin typeface="微软雅黑" panose="020B0503020204020204" charset="-122"/>
                <a:ea typeface="微软雅黑" panose="020B0503020204020204" charset="-122"/>
              </a:rPr>
              <a:t>接口层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66942" name="Text Box 26"/>
          <p:cNvSpPr txBox="1">
            <a:spLocks noChangeArrowheads="1"/>
          </p:cNvSpPr>
          <p:nvPr/>
        </p:nvSpPr>
        <p:spPr bwMode="auto">
          <a:xfrm>
            <a:off x="3939223" y="3430588"/>
            <a:ext cx="716280" cy="84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charset="-122"/>
                <a:ea typeface="微软雅黑" panose="020B0503020204020204" charset="-122"/>
              </a:rPr>
              <a:t>网际层</a:t>
            </a:r>
            <a:endParaRPr kumimoji="1" lang="zh-CN" altLang="en-US" sz="1400" b="1">
              <a:solidFill>
                <a:schemeClr val="bg1"/>
              </a:solidFill>
              <a:latin typeface="微软雅黑" panose="020B0503020204020204" charset="-122"/>
              <a:ea typeface="微软雅黑" panose="020B0503020204020204" charset="-122"/>
            </a:endParaRPr>
          </a:p>
          <a:p>
            <a:pPr algn="ctr">
              <a:lnSpc>
                <a:spcPct val="130000"/>
              </a:lnSpc>
            </a:pPr>
            <a:r>
              <a:rPr kumimoji="1" lang="zh-CN" altLang="en-US" sz="1400" b="1">
                <a:solidFill>
                  <a:schemeClr val="bg1"/>
                </a:solidFill>
                <a:latin typeface="微软雅黑" panose="020B0503020204020204" charset="-122"/>
                <a:ea typeface="微软雅黑" panose="020B0503020204020204" charset="-122"/>
              </a:rPr>
              <a:t>网络</a:t>
            </a:r>
            <a:endParaRPr kumimoji="1" lang="zh-CN" altLang="en-US" sz="1400" b="1">
              <a:solidFill>
                <a:schemeClr val="bg1"/>
              </a:solidFill>
              <a:latin typeface="微软雅黑" panose="020B0503020204020204" charset="-122"/>
              <a:ea typeface="微软雅黑" panose="020B0503020204020204" charset="-122"/>
            </a:endParaRPr>
          </a:p>
          <a:p>
            <a:pPr algn="ctr">
              <a:lnSpc>
                <a:spcPct val="90000"/>
              </a:lnSpc>
            </a:pPr>
            <a:r>
              <a:rPr kumimoji="1" lang="zh-CN" altLang="en-US" sz="1400" b="1">
                <a:solidFill>
                  <a:schemeClr val="bg1"/>
                </a:solidFill>
                <a:latin typeface="微软雅黑" panose="020B0503020204020204" charset="-122"/>
                <a:ea typeface="微软雅黑" panose="020B0503020204020204" charset="-122"/>
              </a:rPr>
              <a:t>接口层</a:t>
            </a:r>
            <a:endParaRPr kumimoji="1" lang="zh-CN" altLang="en-US" sz="1400" b="1">
              <a:solidFill>
                <a:schemeClr val="bg1"/>
              </a:solidFill>
              <a:latin typeface="微软雅黑" panose="020B0503020204020204" charset="-122"/>
              <a:ea typeface="微软雅黑" panose="020B0503020204020204" charset="-122"/>
            </a:endParaRPr>
          </a:p>
        </p:txBody>
      </p:sp>
      <p:sp>
        <p:nvSpPr>
          <p:cNvPr id="166943" name="Text Box 27"/>
          <p:cNvSpPr txBox="1">
            <a:spLocks noChangeArrowheads="1"/>
          </p:cNvSpPr>
          <p:nvPr/>
        </p:nvSpPr>
        <p:spPr bwMode="auto">
          <a:xfrm>
            <a:off x="1039813" y="2794000"/>
            <a:ext cx="307975"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130000"/>
              </a:lnSpc>
            </a:pPr>
            <a:r>
              <a:rPr kumimoji="1" lang="en-US" altLang="zh-CN" sz="1600" b="1">
                <a:solidFill>
                  <a:srgbClr val="000099"/>
                </a:solidFill>
                <a:latin typeface="微软雅黑" panose="020B0503020204020204" charset="-122"/>
                <a:ea typeface="微软雅黑" panose="020B0503020204020204" charset="-122"/>
              </a:rPr>
              <a:t>4</a:t>
            </a:r>
            <a:endParaRPr kumimoji="1" lang="en-US" altLang="zh-CN" sz="1600" b="1">
              <a:solidFill>
                <a:srgbClr val="000099"/>
              </a:solidFill>
              <a:latin typeface="微软雅黑" panose="020B0503020204020204" charset="-122"/>
              <a:ea typeface="微软雅黑" panose="020B0503020204020204" charset="-122"/>
            </a:endParaRPr>
          </a:p>
          <a:p>
            <a:pPr algn="ctr">
              <a:lnSpc>
                <a:spcPct val="130000"/>
              </a:lnSpc>
            </a:pPr>
            <a:r>
              <a:rPr kumimoji="1" lang="en-US" altLang="zh-CN" sz="1600" b="1">
                <a:solidFill>
                  <a:srgbClr val="000099"/>
                </a:solidFill>
                <a:latin typeface="微软雅黑" panose="020B0503020204020204" charset="-122"/>
                <a:ea typeface="微软雅黑" panose="020B0503020204020204" charset="-122"/>
              </a:rPr>
              <a:t>3</a:t>
            </a:r>
            <a:endParaRPr kumimoji="1" lang="en-US" altLang="zh-CN" sz="1600" b="1">
              <a:solidFill>
                <a:srgbClr val="000099"/>
              </a:solidFill>
              <a:latin typeface="微软雅黑" panose="020B0503020204020204" charset="-122"/>
              <a:ea typeface="微软雅黑" panose="020B0503020204020204" charset="-122"/>
            </a:endParaRPr>
          </a:p>
          <a:p>
            <a:pPr algn="ctr">
              <a:lnSpc>
                <a:spcPct val="130000"/>
              </a:lnSpc>
            </a:pPr>
            <a:r>
              <a:rPr kumimoji="1" lang="en-US" altLang="zh-CN" sz="1600" b="1">
                <a:solidFill>
                  <a:srgbClr val="000099"/>
                </a:solidFill>
                <a:latin typeface="微软雅黑" panose="020B0503020204020204" charset="-122"/>
                <a:ea typeface="微软雅黑" panose="020B0503020204020204" charset="-122"/>
              </a:rPr>
              <a:t>2</a:t>
            </a:r>
            <a:endParaRPr kumimoji="1" lang="en-US" altLang="zh-CN" sz="1600" b="1">
              <a:solidFill>
                <a:srgbClr val="000099"/>
              </a:solidFill>
              <a:latin typeface="微软雅黑" panose="020B0503020204020204" charset="-122"/>
              <a:ea typeface="微软雅黑" panose="020B0503020204020204" charset="-122"/>
            </a:endParaRPr>
          </a:p>
          <a:p>
            <a:pPr algn="ctr">
              <a:lnSpc>
                <a:spcPct val="155000"/>
              </a:lnSpc>
            </a:pPr>
            <a:r>
              <a:rPr kumimoji="1" lang="en-US" altLang="zh-CN" sz="1600" b="1">
                <a:solidFill>
                  <a:srgbClr val="000099"/>
                </a:solidFill>
                <a:latin typeface="微软雅黑" panose="020B0503020204020204" charset="-122"/>
                <a:ea typeface="微软雅黑" panose="020B0503020204020204" charset="-122"/>
              </a:rPr>
              <a:t>1</a:t>
            </a:r>
            <a:endParaRPr kumimoji="1" lang="en-US" altLang="zh-CN" sz="1600" b="1">
              <a:solidFill>
                <a:srgbClr val="000099"/>
              </a:solidFill>
              <a:latin typeface="微软雅黑" panose="020B0503020204020204" charset="-122"/>
              <a:ea typeface="微软雅黑" panose="020B0503020204020204" charset="-122"/>
            </a:endParaRPr>
          </a:p>
        </p:txBody>
      </p:sp>
      <p:sp>
        <p:nvSpPr>
          <p:cNvPr id="166944" name="矩形 30"/>
          <p:cNvSpPr>
            <a:spLocks noChangeArrowheads="1"/>
          </p:cNvSpPr>
          <p:nvPr/>
        </p:nvSpPr>
        <p:spPr bwMode="auto">
          <a:xfrm>
            <a:off x="3199766" y="2195513"/>
            <a:ext cx="26238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rgbClr val="0000FF"/>
                </a:solidFill>
                <a:latin typeface="微软雅黑" panose="020B0503020204020204" charset="-122"/>
                <a:ea typeface="微软雅黑" panose="020B0503020204020204" charset="-122"/>
              </a:rPr>
              <a:t>TCP/IP </a:t>
            </a:r>
            <a:r>
              <a:rPr lang="zh-CN" altLang="en-US" b="1">
                <a:solidFill>
                  <a:srgbClr val="0000FF"/>
                </a:solidFill>
                <a:latin typeface="微软雅黑" panose="020B0503020204020204" charset="-122"/>
                <a:ea typeface="微软雅黑" panose="020B0503020204020204" charset="-122"/>
              </a:rPr>
              <a:t>是四层体系结构</a:t>
            </a:r>
            <a:endParaRPr lang="zh-CN" altLang="en-US" b="1">
              <a:solidFill>
                <a:srgbClr val="0000FF"/>
              </a:solidFill>
              <a:latin typeface="微软雅黑" panose="020B0503020204020204" charset="-122"/>
              <a:ea typeface="微软雅黑" panose="020B0503020204020204" charset="-122"/>
            </a:endParaRPr>
          </a:p>
        </p:txBody>
      </p:sp>
      <p:sp>
        <p:nvSpPr>
          <p:cNvPr id="166945" name="矩形 31"/>
          <p:cNvSpPr>
            <a:spLocks noChangeArrowheads="1"/>
          </p:cNvSpPr>
          <p:nvPr/>
        </p:nvSpPr>
        <p:spPr bwMode="auto">
          <a:xfrm>
            <a:off x="1484313" y="4891088"/>
            <a:ext cx="59499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b="1">
                <a:solidFill>
                  <a:srgbClr val="0000FF"/>
                </a:solidFill>
                <a:latin typeface="微软雅黑" panose="020B0503020204020204" charset="-122"/>
                <a:ea typeface="微软雅黑" panose="020B0503020204020204" charset="-122"/>
              </a:rPr>
              <a:t>路由器在转发分组时最高只用到网际层而没有使用运输层和应用层。 </a:t>
            </a:r>
            <a:endParaRPr lang="zh-CN" altLang="en-US" sz="1400" b="1">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5"/>
          <p:cNvSpPr>
            <a:spLocks noChangeArrowheads="1"/>
          </p:cNvSpPr>
          <p:nvPr/>
        </p:nvSpPr>
        <p:spPr bwMode="auto">
          <a:xfrm>
            <a:off x="505072" y="1530350"/>
            <a:ext cx="8053141" cy="354013"/>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endParaRPr lang="zh-CN" altLang="en-US"/>
          </a:p>
        </p:txBody>
      </p:sp>
      <p:sp>
        <p:nvSpPr>
          <p:cNvPr id="167939" name="Rectangle 6"/>
          <p:cNvSpPr>
            <a:spLocks noChangeArrowheads="1"/>
          </p:cNvSpPr>
          <p:nvPr/>
        </p:nvSpPr>
        <p:spPr bwMode="auto">
          <a:xfrm>
            <a:off x="2555875" y="1506538"/>
            <a:ext cx="4114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bg1"/>
                </a:solidFill>
                <a:ea typeface="微软雅黑" panose="020B0503020204020204" charset="-122"/>
              </a:rPr>
              <a:t>TCP/IP </a:t>
            </a:r>
            <a:r>
              <a:rPr lang="zh-CN" altLang="zh-CN" sz="2000" b="1">
                <a:solidFill>
                  <a:schemeClr val="bg1"/>
                </a:solidFill>
                <a:ea typeface="微软雅黑" panose="020B0503020204020204" charset="-122"/>
              </a:rPr>
              <a:t>体系结构</a:t>
            </a:r>
            <a:r>
              <a:rPr lang="zh-CN" altLang="en-US" sz="2000" b="1">
                <a:solidFill>
                  <a:schemeClr val="bg1"/>
                </a:solidFill>
                <a:ea typeface="微软雅黑" panose="020B0503020204020204" charset="-122"/>
              </a:rPr>
              <a:t>的另一种表示方法</a:t>
            </a:r>
            <a:endParaRPr lang="zh-CN" altLang="en-US" sz="2000" b="1">
              <a:solidFill>
                <a:schemeClr val="bg1"/>
              </a:solidFill>
              <a:ea typeface="微软雅黑" panose="020B0503020204020204" charset="-122"/>
            </a:endParaRPr>
          </a:p>
        </p:txBody>
      </p:sp>
      <p:sp>
        <p:nvSpPr>
          <p:cNvPr id="167940" name="Rectangle 68"/>
          <p:cNvSpPr>
            <a:spLocks noChangeArrowheads="1"/>
          </p:cNvSpPr>
          <p:nvPr/>
        </p:nvSpPr>
        <p:spPr bwMode="auto">
          <a:xfrm>
            <a:off x="505072" y="1925638"/>
            <a:ext cx="8053141" cy="783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spcBef>
                <a:spcPts val="600"/>
              </a:spcBef>
            </a:pPr>
            <a:r>
              <a:rPr lang="zh-CN" altLang="zh-CN" b="1" dirty="0">
                <a:latin typeface="微软雅黑" panose="020B0503020204020204" charset="-122"/>
                <a:ea typeface="微软雅黑" panose="020B0503020204020204" charset="-122"/>
              </a:rPr>
              <a:t>实际上</a:t>
            </a:r>
            <a:r>
              <a:rPr lang="zh-CN" altLang="en-US"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现在的互联网使用的</a:t>
            </a:r>
            <a:r>
              <a:rPr lang="en-US" altLang="zh-CN" b="1" dirty="0">
                <a:latin typeface="微软雅黑" panose="020B0503020204020204" charset="-122"/>
                <a:ea typeface="微软雅黑" panose="020B0503020204020204" charset="-122"/>
              </a:rPr>
              <a:t> TCP/IP </a:t>
            </a:r>
            <a:r>
              <a:rPr lang="zh-CN" altLang="zh-CN" b="1" dirty="0">
                <a:latin typeface="微软雅黑" panose="020B0503020204020204" charset="-122"/>
                <a:ea typeface="微软雅黑" panose="020B0503020204020204" charset="-122"/>
              </a:rPr>
              <a:t>体系结构有时已经</a:t>
            </a:r>
            <a:r>
              <a:rPr lang="zh-CN" altLang="en-US" b="1" dirty="0">
                <a:latin typeface="微软雅黑" panose="020B0503020204020204" charset="-122"/>
                <a:ea typeface="微软雅黑" panose="020B0503020204020204" charset="-122"/>
              </a:rPr>
              <a:t>发生了</a:t>
            </a:r>
            <a:r>
              <a:rPr lang="zh-CN" altLang="zh-CN" b="1" dirty="0">
                <a:latin typeface="微软雅黑" panose="020B0503020204020204" charset="-122"/>
                <a:ea typeface="微软雅黑" panose="020B0503020204020204" charset="-122"/>
              </a:rPr>
              <a:t>演变，即某些应用程序可以直接使用</a:t>
            </a:r>
            <a:r>
              <a:rPr lang="en-US" altLang="zh-CN" b="1" dirty="0">
                <a:latin typeface="微软雅黑" panose="020B0503020204020204" charset="-122"/>
                <a:ea typeface="微软雅黑" panose="020B0503020204020204" charset="-122"/>
              </a:rPr>
              <a:t> IP </a:t>
            </a:r>
            <a:r>
              <a:rPr lang="zh-CN" altLang="zh-CN" b="1" dirty="0">
                <a:latin typeface="微软雅黑" panose="020B0503020204020204" charset="-122"/>
                <a:ea typeface="微软雅黑" panose="020B0503020204020204" charset="-122"/>
              </a:rPr>
              <a:t>层，或甚至直接使用最下面的网络接口层</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5" name="圆角矩形 4"/>
          <p:cNvSpPr/>
          <p:nvPr/>
        </p:nvSpPr>
        <p:spPr>
          <a:xfrm>
            <a:off x="505072" y="2735843"/>
            <a:ext cx="8053141" cy="243440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167944" name="组合 5"/>
          <p:cNvGrpSpPr/>
          <p:nvPr/>
        </p:nvGrpSpPr>
        <p:grpSpPr bwMode="auto">
          <a:xfrm>
            <a:off x="2862263" y="2887663"/>
            <a:ext cx="3502025" cy="2128837"/>
            <a:chOff x="2778939" y="3395364"/>
            <a:chExt cx="3502942" cy="2128590"/>
          </a:xfrm>
        </p:grpSpPr>
        <p:sp>
          <p:nvSpPr>
            <p:cNvPr id="7" name="Rectangle 5"/>
            <p:cNvSpPr>
              <a:spLocks noChangeArrowheads="1"/>
            </p:cNvSpPr>
            <p:nvPr/>
          </p:nvSpPr>
          <p:spPr bwMode="auto">
            <a:xfrm>
              <a:off x="2778939" y="3395364"/>
              <a:ext cx="3502942" cy="2128590"/>
            </a:xfrm>
            <a:prstGeom prst="rect">
              <a:avLst/>
            </a:prstGeom>
            <a:ln w="38100">
              <a:solidFill>
                <a:srgbClr val="339933"/>
              </a:solidFill>
            </a:ln>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sz="2000" b="1">
                <a:solidFill>
                  <a:srgbClr val="0000FF"/>
                </a:solidFill>
                <a:latin typeface="微软雅黑" panose="020B0503020204020204" charset="-122"/>
                <a:ea typeface="微软雅黑" panose="020B0503020204020204" charset="-122"/>
              </a:endParaRPr>
            </a:p>
          </p:txBody>
        </p:sp>
        <p:sp>
          <p:nvSpPr>
            <p:cNvPr id="8" name="Line 6"/>
            <p:cNvSpPr>
              <a:spLocks noChangeShapeType="1"/>
            </p:cNvSpPr>
            <p:nvPr/>
          </p:nvSpPr>
          <p:spPr bwMode="auto">
            <a:xfrm>
              <a:off x="2778939" y="4992204"/>
              <a:ext cx="3502942" cy="0"/>
            </a:xfrm>
            <a:prstGeom prst="line">
              <a:avLst/>
            </a:prstGeom>
            <a:ln w="38100">
              <a:solidFill>
                <a:srgbClr val="339933"/>
              </a:solidFill>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sz="2000" b="1">
                <a:solidFill>
                  <a:srgbClr val="0000FF"/>
                </a:solidFill>
                <a:latin typeface="微软雅黑" panose="020B0503020204020204" charset="-122"/>
                <a:ea typeface="微软雅黑" panose="020B0503020204020204" charset="-122"/>
              </a:endParaRPr>
            </a:p>
          </p:txBody>
        </p:sp>
        <p:sp>
          <p:nvSpPr>
            <p:cNvPr id="9" name="Freeform 7"/>
            <p:cNvSpPr/>
            <p:nvPr/>
          </p:nvSpPr>
          <p:spPr bwMode="auto">
            <a:xfrm>
              <a:off x="2778939" y="4460452"/>
              <a:ext cx="2589890" cy="531751"/>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sz="2000" b="1">
                <a:solidFill>
                  <a:srgbClr val="0000FF"/>
                </a:solidFill>
                <a:latin typeface="微软雅黑" panose="020B0503020204020204" charset="-122"/>
                <a:ea typeface="微软雅黑" panose="020B0503020204020204" charset="-122"/>
              </a:endParaRPr>
            </a:p>
          </p:txBody>
        </p:sp>
        <p:sp>
          <p:nvSpPr>
            <p:cNvPr id="10" name="Freeform 8"/>
            <p:cNvSpPr/>
            <p:nvPr/>
          </p:nvSpPr>
          <p:spPr bwMode="auto">
            <a:xfrm>
              <a:off x="2778939" y="3928702"/>
              <a:ext cx="1675251" cy="533338"/>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ln w="38100">
              <a:solidFill>
                <a:srgbClr val="339933"/>
              </a:solidFill>
            </a:ln>
            <a:extLst>
              <a:ext uri="{909E8E84-426E-40DD-AFC4-6F175D3DCCD1}">
                <a14:hiddenFill xmlns:a14="http://schemas.microsoft.com/office/drawing/2010/main">
                  <a:solidFill>
                    <a:schemeClr val="accent1"/>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zh-CN" altLang="en-US" sz="2000" b="1">
                <a:solidFill>
                  <a:srgbClr val="0000FF"/>
                </a:solidFill>
                <a:latin typeface="微软雅黑" panose="020B0503020204020204" charset="-122"/>
                <a:ea typeface="微软雅黑" panose="020B0503020204020204" charset="-122"/>
              </a:endParaRPr>
            </a:p>
          </p:txBody>
        </p:sp>
        <p:sp>
          <p:nvSpPr>
            <p:cNvPr id="167949" name="Line 9"/>
            <p:cNvSpPr>
              <a:spLocks noChangeShapeType="1"/>
            </p:cNvSpPr>
            <p:nvPr/>
          </p:nvSpPr>
          <p:spPr bwMode="auto">
            <a:xfrm>
              <a:off x="3616890" y="3928350"/>
              <a:ext cx="0" cy="53131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50" name="Text Box 10"/>
            <p:cNvSpPr txBox="1">
              <a:spLocks noChangeArrowheads="1"/>
            </p:cNvSpPr>
            <p:nvPr/>
          </p:nvSpPr>
          <p:spPr bwMode="auto">
            <a:xfrm>
              <a:off x="2900239" y="3991336"/>
              <a:ext cx="1462153"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000" b="1" dirty="0">
                  <a:solidFill>
                    <a:srgbClr val="0000FF"/>
                  </a:solidFill>
                  <a:latin typeface="微软雅黑" panose="020B0503020204020204" charset="-122"/>
                  <a:ea typeface="微软雅黑" panose="020B0503020204020204" charset="-122"/>
                </a:rPr>
                <a:t>TCP   UDP</a:t>
              </a:r>
              <a:endParaRPr lang="en-US" altLang="zh-CN" sz="2000" b="1" dirty="0">
                <a:solidFill>
                  <a:srgbClr val="0000FF"/>
                </a:solidFill>
                <a:latin typeface="微软雅黑" panose="020B0503020204020204" charset="-122"/>
                <a:ea typeface="微软雅黑" panose="020B0503020204020204" charset="-122"/>
              </a:endParaRPr>
            </a:p>
          </p:txBody>
        </p:sp>
        <p:sp>
          <p:nvSpPr>
            <p:cNvPr id="167951" name="Text Box 11"/>
            <p:cNvSpPr txBox="1">
              <a:spLocks noChangeArrowheads="1"/>
            </p:cNvSpPr>
            <p:nvPr/>
          </p:nvSpPr>
          <p:spPr bwMode="auto">
            <a:xfrm>
              <a:off x="3804968" y="4550166"/>
              <a:ext cx="435089"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sz="2000" b="1">
                  <a:solidFill>
                    <a:srgbClr val="0000FF"/>
                  </a:solidFill>
                  <a:latin typeface="微软雅黑" panose="020B0503020204020204" charset="-122"/>
                  <a:ea typeface="微软雅黑" panose="020B0503020204020204" charset="-122"/>
                </a:rPr>
                <a:t>IP</a:t>
              </a:r>
              <a:endParaRPr lang="en-US" altLang="zh-CN" sz="2000" b="1">
                <a:solidFill>
                  <a:srgbClr val="0000FF"/>
                </a:solidFill>
                <a:latin typeface="微软雅黑" panose="020B0503020204020204" charset="-122"/>
                <a:ea typeface="微软雅黑" panose="020B0503020204020204" charset="-122"/>
              </a:endParaRPr>
            </a:p>
          </p:txBody>
        </p:sp>
        <p:sp>
          <p:nvSpPr>
            <p:cNvPr id="167952" name="Text Box 4"/>
            <p:cNvSpPr txBox="1">
              <a:spLocks noChangeArrowheads="1"/>
            </p:cNvSpPr>
            <p:nvPr/>
          </p:nvSpPr>
          <p:spPr bwMode="auto">
            <a:xfrm>
              <a:off x="4149217" y="3470787"/>
              <a:ext cx="945127"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000" b="1">
                  <a:solidFill>
                    <a:srgbClr val="0000FF"/>
                  </a:solidFill>
                  <a:latin typeface="微软雅黑" panose="020B0503020204020204" charset="-122"/>
                  <a:ea typeface="微软雅黑" panose="020B0503020204020204" charset="-122"/>
                </a:rPr>
                <a:t>应用层</a:t>
              </a:r>
              <a:endParaRPr lang="zh-CN" altLang="en-US" sz="2000" b="1">
                <a:solidFill>
                  <a:srgbClr val="0000FF"/>
                </a:solidFill>
                <a:latin typeface="微软雅黑" panose="020B0503020204020204" charset="-122"/>
                <a:ea typeface="微软雅黑" panose="020B0503020204020204" charset="-122"/>
              </a:endParaRPr>
            </a:p>
          </p:txBody>
        </p:sp>
        <p:sp>
          <p:nvSpPr>
            <p:cNvPr id="167953" name="Text Box 12"/>
            <p:cNvSpPr txBox="1">
              <a:spLocks noChangeArrowheads="1"/>
            </p:cNvSpPr>
            <p:nvPr/>
          </p:nvSpPr>
          <p:spPr bwMode="auto">
            <a:xfrm>
              <a:off x="3328057" y="5068067"/>
              <a:ext cx="2723593"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2000" b="1">
                  <a:solidFill>
                    <a:srgbClr val="0000FF"/>
                  </a:solidFill>
                  <a:latin typeface="微软雅黑" panose="020B0503020204020204" charset="-122"/>
                  <a:ea typeface="微软雅黑" panose="020B0503020204020204" charset="-122"/>
                </a:rPr>
                <a:t>网络接口层（子网层）</a:t>
              </a:r>
              <a:endParaRPr lang="zh-CN" altLang="en-US" sz="2000" b="1">
                <a:solidFill>
                  <a:srgbClr val="0000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SP_CS</Template>
  <TotalTime>0</TotalTime>
  <Words>10677</Words>
  <Application>WPS 演示</Application>
  <PresentationFormat>在屏幕上显示</PresentationFormat>
  <Paragraphs>1967</Paragraphs>
  <Slides>105</Slides>
  <Notes>11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5</vt:i4>
      </vt:variant>
      <vt:variant>
        <vt:lpstr>幻灯片标题</vt:lpstr>
      </vt:variant>
      <vt:variant>
        <vt:i4>105</vt:i4>
      </vt:variant>
    </vt:vector>
  </HeadingPairs>
  <TitlesOfParts>
    <vt:vector size="125" baseType="lpstr">
      <vt:lpstr>Arial</vt:lpstr>
      <vt:lpstr>宋体</vt:lpstr>
      <vt:lpstr>Wingdings</vt:lpstr>
      <vt:lpstr>Comic Sans MS</vt:lpstr>
      <vt:lpstr>Times New Roman</vt:lpstr>
      <vt:lpstr>黑体</vt:lpstr>
      <vt:lpstr>仿宋_GB2312</vt:lpstr>
      <vt:lpstr>仿宋</vt:lpstr>
      <vt:lpstr>微软雅黑</vt:lpstr>
      <vt:lpstr>Calibri</vt:lpstr>
      <vt:lpstr>Symbol</vt:lpstr>
      <vt:lpstr>Arial Unicode MS</vt:lpstr>
      <vt:lpstr>Tahoma</vt:lpstr>
      <vt:lpstr>Monash-Faculty</vt:lpstr>
      <vt:lpstr>1_Monash-Faculty</vt:lpstr>
      <vt:lpstr>Visio.Drawing.11</vt:lpstr>
      <vt:lpstr>Visio.Drawing.11</vt:lpstr>
      <vt:lpstr>Visio.Drawing.11</vt:lpstr>
      <vt:lpstr>Visio.Drawing.11</vt:lpstr>
      <vt:lpstr>Visio.Drawing.11</vt:lpstr>
      <vt:lpstr>PowerPoint 演示文稿</vt:lpstr>
      <vt:lpstr>第二章  计算机网络基本概念</vt:lpstr>
      <vt:lpstr>第一节  互联网组成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计算机网络体系结构的形成 </vt:lpstr>
      <vt:lpstr>PowerPoint 演示文稿</vt:lpstr>
      <vt:lpstr>PowerPoint 演示文稿</vt:lpstr>
      <vt:lpstr>PowerPoint 演示文稿</vt:lpstr>
      <vt:lpstr>PowerPoint 演示文稿</vt:lpstr>
      <vt:lpstr>PowerPoint 演示文稿</vt:lpstr>
      <vt:lpstr>第三节  协议与划分层次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五层体系结构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实体、协议、服务和服务访问点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第六节  TCP/IP体系结构 </vt:lpstr>
      <vt:lpstr>PowerPoint 演示文稿</vt:lpstr>
      <vt:lpstr>PowerPoint 演示文稿</vt:lpstr>
      <vt:lpstr>PowerPoint 演示文稿</vt:lpstr>
      <vt:lpstr>PowerPoint 演示文稿</vt:lpstr>
      <vt:lpstr>PowerPoint 演示文稿</vt:lpstr>
      <vt:lpstr> 课后思考</vt:lpstr>
      <vt:lpstr>课后思考</vt:lpstr>
      <vt:lpstr>PowerPoint 演示文稿</vt:lpstr>
    </vt:vector>
  </TitlesOfParts>
  <Company>Microsoft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is communication</dc:title>
  <dc:creator>Simon Peyton Jones</dc:creator>
  <cp:lastModifiedBy>多头人生</cp:lastModifiedBy>
  <cp:revision>464</cp:revision>
  <dcterms:created xsi:type="dcterms:W3CDTF">1999-10-29T16:05:00Z</dcterms:created>
  <dcterms:modified xsi:type="dcterms:W3CDTF">2020-02-23T15:44:04Z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