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5"/>
  </p:notesMasterIdLst>
  <p:handoutMasterIdLst>
    <p:handoutMasterId r:id="rId70"/>
  </p:handoutMasterIdLst>
  <p:sldIdLst>
    <p:sldId id="300" r:id="rId4"/>
    <p:sldId id="573" r:id="rId6"/>
    <p:sldId id="813" r:id="rId7"/>
    <p:sldId id="928" r:id="rId8"/>
    <p:sldId id="929" r:id="rId9"/>
    <p:sldId id="930" r:id="rId10"/>
    <p:sldId id="931" r:id="rId11"/>
    <p:sldId id="932" r:id="rId12"/>
    <p:sldId id="933" r:id="rId13"/>
    <p:sldId id="934" r:id="rId14"/>
    <p:sldId id="935" r:id="rId15"/>
    <p:sldId id="936" r:id="rId16"/>
    <p:sldId id="937" r:id="rId17"/>
    <p:sldId id="938" r:id="rId18"/>
    <p:sldId id="940" r:id="rId19"/>
    <p:sldId id="939" r:id="rId20"/>
    <p:sldId id="941" r:id="rId21"/>
    <p:sldId id="942" r:id="rId22"/>
    <p:sldId id="943" r:id="rId23"/>
    <p:sldId id="944" r:id="rId24"/>
    <p:sldId id="945" r:id="rId25"/>
    <p:sldId id="946" r:id="rId26"/>
    <p:sldId id="947" r:id="rId27"/>
    <p:sldId id="948" r:id="rId28"/>
    <p:sldId id="949" r:id="rId29"/>
    <p:sldId id="950" r:id="rId30"/>
    <p:sldId id="951" r:id="rId31"/>
    <p:sldId id="952" r:id="rId32"/>
    <p:sldId id="953" r:id="rId33"/>
    <p:sldId id="954" r:id="rId34"/>
    <p:sldId id="955" r:id="rId35"/>
    <p:sldId id="956" r:id="rId36"/>
    <p:sldId id="957" r:id="rId37"/>
    <p:sldId id="958" r:id="rId38"/>
    <p:sldId id="959" r:id="rId39"/>
    <p:sldId id="960" r:id="rId40"/>
    <p:sldId id="961" r:id="rId41"/>
    <p:sldId id="962" r:id="rId42"/>
    <p:sldId id="987" r:id="rId43"/>
    <p:sldId id="963" r:id="rId44"/>
    <p:sldId id="964" r:id="rId45"/>
    <p:sldId id="965" r:id="rId46"/>
    <p:sldId id="966" r:id="rId47"/>
    <p:sldId id="968" r:id="rId48"/>
    <p:sldId id="969" r:id="rId49"/>
    <p:sldId id="970" r:id="rId50"/>
    <p:sldId id="971" r:id="rId51"/>
    <p:sldId id="972" r:id="rId52"/>
    <p:sldId id="973" r:id="rId53"/>
    <p:sldId id="974" r:id="rId54"/>
    <p:sldId id="975" r:id="rId55"/>
    <p:sldId id="976" r:id="rId56"/>
    <p:sldId id="977" r:id="rId57"/>
    <p:sldId id="978" r:id="rId58"/>
    <p:sldId id="979" r:id="rId59"/>
    <p:sldId id="980" r:id="rId60"/>
    <p:sldId id="981" r:id="rId61"/>
    <p:sldId id="982" r:id="rId62"/>
    <p:sldId id="983" r:id="rId63"/>
    <p:sldId id="984" r:id="rId64"/>
    <p:sldId id="985" r:id="rId65"/>
    <p:sldId id="986" r:id="rId66"/>
    <p:sldId id="915" r:id="rId67"/>
    <p:sldId id="916" r:id="rId68"/>
    <p:sldId id="572" r:id="rId69"/>
  </p:sldIdLst>
  <p:sldSz cx="9144000" cy="6858000" type="screen4x3"/>
  <p:notesSz cx="6743700" cy="9880600"/>
  <p:defaultTextStyle>
    <a:defPPr>
      <a:defRPr lang="en-GB"/>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0099FF"/>
    <a:srgbClr val="FFFFFF"/>
    <a:srgbClr val="66FFFF"/>
    <a:srgbClr val="3333FF"/>
    <a:srgbClr val="00528B"/>
    <a:srgbClr val="FF00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594"/>
  </p:normalViewPr>
  <p:slideViewPr>
    <p:cSldViewPr showGuides="1">
      <p:cViewPr varScale="1">
        <p:scale>
          <a:sx n="66" d="100"/>
          <a:sy n="66" d="100"/>
        </p:scale>
        <p:origin x="-1494" y="-102"/>
      </p:cViewPr>
      <p:guideLst>
        <p:guide orient="horz" pos="2160"/>
        <p:guide pos="283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09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handoutMaster" Target="handoutMasters/handoutMaster1.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7458" name="页眉占位符 147457"/>
          <p:cNvSpPr>
            <a:spLocks noGrp="1"/>
          </p:cNvSpPr>
          <p:nvPr>
            <p:ph type="hdr" sz="quarter"/>
          </p:nvPr>
        </p:nvSpPr>
        <p:spPr>
          <a:xfrm>
            <a:off x="0" y="0"/>
            <a:ext cx="2922588" cy="493713"/>
          </a:xfrm>
          <a:prstGeom prst="rect">
            <a:avLst/>
          </a:prstGeom>
          <a:noFill/>
          <a:ln w="9525">
            <a:noFill/>
          </a:ln>
        </p:spPr>
        <p:txBody>
          <a:bodyPr/>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59" name="日期占位符 147458"/>
          <p:cNvSpPr>
            <a:spLocks noGrp="1"/>
          </p:cNvSpPr>
          <p:nvPr>
            <p:ph type="dt" sz="quarter" idx="1"/>
          </p:nvPr>
        </p:nvSpPr>
        <p:spPr>
          <a:xfrm>
            <a:off x="3821113" y="0"/>
            <a:ext cx="2922587" cy="493713"/>
          </a:xfrm>
          <a:prstGeom prst="rect">
            <a:avLst/>
          </a:prstGeom>
          <a:noFill/>
          <a:ln w="9525">
            <a:noFill/>
          </a:ln>
        </p:spPr>
        <p:txBody>
          <a:bodyPr/>
          <a:p>
            <a:pPr lvl="0" algn="r">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0" name="页脚占位符 147459"/>
          <p:cNvSpPr>
            <a:spLocks noGrp="1"/>
          </p:cNvSpPr>
          <p:nvPr>
            <p:ph type="ftr" sz="quarter" idx="2"/>
          </p:nvPr>
        </p:nvSpPr>
        <p:spPr>
          <a:xfrm>
            <a:off x="0" y="9386888"/>
            <a:ext cx="2922588" cy="493712"/>
          </a:xfrm>
          <a:prstGeom prst="rect">
            <a:avLst/>
          </a:prstGeom>
          <a:noFill/>
          <a:ln w="9525">
            <a:noFill/>
          </a:ln>
        </p:spPr>
        <p:txBody>
          <a:bodyPr anchor="b"/>
          <a:p>
            <a:pPr lvl="0">
              <a:spcBef>
                <a:spcPct val="40000"/>
              </a:spcBef>
              <a:buClr>
                <a:schemeClr val="hlink"/>
              </a:buClr>
              <a:buFont typeface="Wingdings" panose="05000000000000000000" pitchFamily="2" charset="2"/>
              <a:buChar char="§"/>
            </a:pPr>
            <a:endParaRPr lang="zh-CN" altLang="en-GB" sz="1200" dirty="0">
              <a:latin typeface="Comic Sans MS" panose="030F0702030302020204" pitchFamily="66" charset="0"/>
              <a:ea typeface="宋体" panose="02010600030101010101" pitchFamily="2" charset="-122"/>
            </a:endParaRPr>
          </a:p>
        </p:txBody>
      </p:sp>
      <p:sp>
        <p:nvSpPr>
          <p:cNvPr id="147461" name="灯片编号占位符 147460"/>
          <p:cNvSpPr>
            <a:spLocks noGrp="1"/>
          </p:cNvSpPr>
          <p:nvPr>
            <p:ph type="sldNum" sz="quarter" idx="3"/>
          </p:nvPr>
        </p:nvSpPr>
        <p:spPr>
          <a:xfrm>
            <a:off x="3821113" y="9386888"/>
            <a:ext cx="2922587" cy="493712"/>
          </a:xfrm>
          <a:prstGeom prst="rect">
            <a:avLst/>
          </a:prstGeom>
          <a:noFill/>
          <a:ln w="9525">
            <a:noFill/>
          </a:ln>
        </p:spPr>
        <p:txBody>
          <a:bodyPr anchor="b"/>
          <a:p>
            <a:pPr lvl="0" algn="r">
              <a:spcBef>
                <a:spcPct val="40000"/>
              </a:spcBef>
              <a:buClr>
                <a:schemeClr val="hlink"/>
              </a:buClr>
              <a:buFont typeface="Wingdings" panose="05000000000000000000" pitchFamily="2" charset="2"/>
              <a:buChar char="§"/>
            </a:pPr>
            <a:fld id="{9A0DB2DC-4C9A-4742-B13C-FB6460FD3503}" type="slidenum">
              <a:rPr lang="zh-CN" altLang="en-GB" sz="1200" dirty="0">
                <a:latin typeface="Comic Sans MS" panose="030F0702030302020204" pitchFamily="66" charset="0"/>
                <a:ea typeface="宋体" panose="02010600030101010101" pitchFamily="2" charset="-122"/>
              </a:rPr>
            </a:fld>
            <a:endParaRPr lang="zh-CN" altLang="en-GB" sz="1200" dirty="0">
              <a:latin typeface="Comic Sans MS" panose="030F0702030302020204" pitchFamily="66"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11970" name="页眉占位符 211969"/>
          <p:cNvSpPr>
            <a:spLocks noGrp="1"/>
          </p:cNvSpPr>
          <p:nvPr>
            <p:ph type="hdr" sz="quarter"/>
          </p:nvPr>
        </p:nvSpPr>
        <p:spPr>
          <a:xfrm>
            <a:off x="0" y="0"/>
            <a:ext cx="2922588" cy="493713"/>
          </a:xfrm>
          <a:prstGeom prst="rect">
            <a:avLst/>
          </a:prstGeom>
          <a:noFill/>
          <a:ln w="9525">
            <a:noFill/>
          </a:ln>
        </p:spPr>
        <p:txBody>
          <a:bodyPr/>
          <a:p>
            <a:pPr lvl="0"/>
            <a:endParaRPr lang="zh-CN" altLang="en-GB" sz="1200" dirty="0">
              <a:ea typeface="宋体" panose="02010600030101010101" pitchFamily="2" charset="-122"/>
            </a:endParaRPr>
          </a:p>
        </p:txBody>
      </p:sp>
      <p:sp>
        <p:nvSpPr>
          <p:cNvPr id="211971" name="日期占位符 211970"/>
          <p:cNvSpPr>
            <a:spLocks noGrp="1"/>
          </p:cNvSpPr>
          <p:nvPr>
            <p:ph type="dt" idx="1"/>
          </p:nvPr>
        </p:nvSpPr>
        <p:spPr>
          <a:xfrm>
            <a:off x="3819525" y="0"/>
            <a:ext cx="2922588" cy="493713"/>
          </a:xfrm>
          <a:prstGeom prst="rect">
            <a:avLst/>
          </a:prstGeom>
          <a:noFill/>
          <a:ln w="9525">
            <a:noFill/>
          </a:ln>
        </p:spPr>
        <p:txBody>
          <a:bodyPr/>
          <a:p>
            <a:pPr lvl="0" algn="r"/>
            <a:endParaRPr lang="zh-CN" altLang="en-GB" sz="1200" dirty="0">
              <a:ea typeface="宋体" panose="02010600030101010101" pitchFamily="2" charset="-122"/>
            </a:endParaRPr>
          </a:p>
        </p:txBody>
      </p:sp>
      <p:sp>
        <p:nvSpPr>
          <p:cNvPr id="211972" name="幻灯片图像占位符 211971"/>
          <p:cNvSpPr>
            <a:spLocks noRot="1" noTextEdit="1"/>
          </p:cNvSpPr>
          <p:nvPr>
            <p:ph type="sldImg" idx="2"/>
          </p:nvPr>
        </p:nvSpPr>
        <p:spPr>
          <a:xfrm>
            <a:off x="901700" y="741363"/>
            <a:ext cx="4940300" cy="3705225"/>
          </a:xfrm>
          <a:prstGeom prst="rect">
            <a:avLst/>
          </a:prstGeom>
          <a:ln w="9525" cap="flat" cmpd="sng">
            <a:solidFill>
              <a:srgbClr val="000000"/>
            </a:solidFill>
            <a:prstDash val="solid"/>
            <a:miter/>
            <a:headEnd type="none" w="med" len="med"/>
            <a:tailEnd type="none" w="med" len="med"/>
          </a:ln>
        </p:spPr>
      </p:sp>
      <p:sp>
        <p:nvSpPr>
          <p:cNvPr id="211973" name="文本占位符 211972"/>
          <p:cNvSpPr>
            <a:spLocks noGrp="1"/>
          </p:cNvSpPr>
          <p:nvPr>
            <p:ph type="body" sz="quarter" idx="3"/>
          </p:nvPr>
        </p:nvSpPr>
        <p:spPr>
          <a:xfrm>
            <a:off x="674688" y="4692650"/>
            <a:ext cx="5394325" cy="4446588"/>
          </a:xfrm>
          <a:prstGeom prst="rect">
            <a:avLst/>
          </a:prstGeom>
          <a:noFill/>
          <a:ln w="9525">
            <a:noFill/>
          </a:ln>
        </p:spPr>
        <p:txBody>
          <a:bodyPr/>
          <a:p>
            <a:pPr lvl="0"/>
            <a:r>
              <a:rPr lang="en-GB" altLang="zh-CN" dirty="0"/>
              <a:t>Click to edit Master text styles</a:t>
            </a:r>
            <a:endParaRPr lang="en-GB" altLang="zh-CN" dirty="0"/>
          </a:p>
          <a:p>
            <a:pPr lvl="1"/>
            <a:r>
              <a:rPr lang="en-GB" altLang="zh-CN" dirty="0"/>
              <a:t>Second level</a:t>
            </a:r>
            <a:endParaRPr lang="en-GB" altLang="zh-CN" dirty="0"/>
          </a:p>
          <a:p>
            <a:pPr lvl="2"/>
            <a:r>
              <a:rPr lang="en-GB" altLang="zh-CN" dirty="0"/>
              <a:t>Third level</a:t>
            </a:r>
            <a:endParaRPr lang="en-GB" altLang="zh-CN" dirty="0"/>
          </a:p>
          <a:p>
            <a:pPr lvl="3"/>
            <a:r>
              <a:rPr lang="en-GB" altLang="zh-CN" dirty="0"/>
              <a:t>Fourth level</a:t>
            </a:r>
            <a:endParaRPr lang="en-GB" altLang="zh-CN" dirty="0"/>
          </a:p>
          <a:p>
            <a:pPr lvl="4"/>
            <a:r>
              <a:rPr lang="en-GB" altLang="zh-CN" dirty="0"/>
              <a:t>Fifth level</a:t>
            </a:r>
            <a:endParaRPr lang="en-GB" altLang="zh-CN" dirty="0"/>
          </a:p>
        </p:txBody>
      </p:sp>
      <p:sp>
        <p:nvSpPr>
          <p:cNvPr id="211974" name="页脚占位符 211973"/>
          <p:cNvSpPr>
            <a:spLocks noGrp="1"/>
          </p:cNvSpPr>
          <p:nvPr>
            <p:ph type="ftr" sz="quarter" idx="4"/>
          </p:nvPr>
        </p:nvSpPr>
        <p:spPr>
          <a:xfrm>
            <a:off x="0" y="9385300"/>
            <a:ext cx="2922588" cy="493713"/>
          </a:xfrm>
          <a:prstGeom prst="rect">
            <a:avLst/>
          </a:prstGeom>
          <a:noFill/>
          <a:ln w="9525">
            <a:noFill/>
          </a:ln>
        </p:spPr>
        <p:txBody>
          <a:bodyPr anchor="b"/>
          <a:p>
            <a:pPr lvl="0"/>
            <a:endParaRPr lang="zh-CN" altLang="en-GB" sz="1200" dirty="0">
              <a:ea typeface="宋体" panose="02010600030101010101" pitchFamily="2" charset="-122"/>
            </a:endParaRPr>
          </a:p>
        </p:txBody>
      </p:sp>
      <p:sp>
        <p:nvSpPr>
          <p:cNvPr id="211975" name="灯片编号占位符 211974"/>
          <p:cNvSpPr>
            <a:spLocks noGrp="1"/>
          </p:cNvSpPr>
          <p:nvPr>
            <p:ph type="sldNum" sz="quarter" idx="5"/>
          </p:nvPr>
        </p:nvSpPr>
        <p:spPr>
          <a:xfrm>
            <a:off x="3819525" y="9385300"/>
            <a:ext cx="2922588" cy="493713"/>
          </a:xfrm>
          <a:prstGeom prst="rect">
            <a:avLst/>
          </a:prstGeom>
          <a:noFill/>
          <a:ln w="9525">
            <a:noFill/>
          </a:ln>
        </p:spPr>
        <p:txBody>
          <a:bodyPr anchor="b"/>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212994" name="幻灯片图像占位符 212993"/>
          <p:cNvSpPr>
            <a:spLocks noRot="1" noTextEdit="1"/>
          </p:cNvSpPr>
          <p:nvPr>
            <p:ph type="sldImg"/>
          </p:nvPr>
        </p:nvSpPr>
        <p:spPr/>
      </p:sp>
      <p:sp>
        <p:nvSpPr>
          <p:cNvPr id="212995" name="文本占位符 212994"/>
          <p:cNvSpPr>
            <a:spLocks noGrp="1"/>
          </p:cNvSpPr>
          <p:nvPr>
            <p:ph type="body" idx="1"/>
          </p:nvPr>
        </p:nvSpPr>
        <p:spPr/>
        <p:txBody>
          <a:bodyPr/>
          <a:p>
            <a:pPr lvl="0"/>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幻灯片图像占位符 1"/>
          <p:cNvSpPr>
            <a:spLocks noGrp="1" noRot="1" noChangeAspect="1" noChangeArrowheads="1" noTextEdit="1"/>
          </p:cNvSpPr>
          <p:nvPr>
            <p:ph type="sldImg" idx="4294967295"/>
          </p:nvPr>
        </p:nvSpPr>
        <p:spPr>
          <a:ln>
            <a:miter lim="800000"/>
          </a:ln>
        </p:spPr>
      </p:sp>
      <p:sp>
        <p:nvSpPr>
          <p:cNvPr id="164867" name="备注占位符 2"/>
          <p:cNvSpPr>
            <a:spLocks noGrp="1" noChangeArrowheads="1"/>
          </p:cNvSpPr>
          <p:nvPr>
            <p:ph type="body" idx="4294967295"/>
          </p:nvPr>
        </p:nvSpPr>
        <p:spPr/>
        <p:txBody>
          <a:bodyPr/>
          <a:lstStyle/>
          <a:p>
            <a:pPr eaLnBrk="1" hangingPunct="1"/>
            <a:endParaRPr lang="zh-CN" altLang="en-US" smtClean="0"/>
          </a:p>
        </p:txBody>
      </p:sp>
      <p:sp>
        <p:nvSpPr>
          <p:cNvPr id="164868" name="灯片编号占位符 3"/>
          <p:cNvSpPr>
            <a:spLocks noGrp="1" noChangeArrowheads="1"/>
          </p:cNvSpPr>
          <p:nvPr>
            <p:ph type="sldNum" sz="quarter" idx="5"/>
          </p:nvPr>
        </p:nvSpPr>
        <p:spPr bwMode="auto">
          <a:noFill/>
          <a:ln>
            <a:miter lim="800000"/>
          </a:ln>
        </p:spPr>
        <p:txBody>
          <a:bodyPr/>
          <a:lstStyle/>
          <a:p>
            <a:fld id="{33C40372-996D-4A63-8C07-5DE2D2785B8F}" type="slidenum">
              <a:rPr lang="zh-CN" altLang="en-US" smtClean="0"/>
            </a:fld>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幻灯片图像占位符 1"/>
          <p:cNvSpPr>
            <a:spLocks noGrp="1" noRot="1" noChangeAspect="1" noChangeArrowheads="1" noTextEdit="1"/>
          </p:cNvSpPr>
          <p:nvPr>
            <p:ph type="sldImg" idx="4294967295"/>
          </p:nvPr>
        </p:nvSpPr>
        <p:spPr>
          <a:ln>
            <a:miter lim="800000"/>
          </a:ln>
        </p:spPr>
      </p:sp>
      <p:sp>
        <p:nvSpPr>
          <p:cNvPr id="165891" name="备注占位符 2"/>
          <p:cNvSpPr>
            <a:spLocks noGrp="1" noChangeArrowheads="1"/>
          </p:cNvSpPr>
          <p:nvPr>
            <p:ph type="body" idx="4294967295"/>
          </p:nvPr>
        </p:nvSpPr>
        <p:spPr/>
        <p:txBody>
          <a:bodyPr/>
          <a:lstStyle/>
          <a:p>
            <a:pPr eaLnBrk="1" hangingPunct="1"/>
            <a:endParaRPr lang="zh-CN" altLang="en-US" smtClean="0"/>
          </a:p>
        </p:txBody>
      </p:sp>
      <p:sp>
        <p:nvSpPr>
          <p:cNvPr id="165892" name="灯片编号占位符 3"/>
          <p:cNvSpPr>
            <a:spLocks noGrp="1" noChangeArrowheads="1"/>
          </p:cNvSpPr>
          <p:nvPr>
            <p:ph type="sldNum" sz="quarter" idx="5"/>
          </p:nvPr>
        </p:nvSpPr>
        <p:spPr bwMode="auto">
          <a:noFill/>
          <a:ln>
            <a:miter lim="800000"/>
          </a:ln>
        </p:spPr>
        <p:txBody>
          <a:bodyPr/>
          <a:lstStyle/>
          <a:p>
            <a:fld id="{3E8813B2-9C4D-4349-AB2B-FCE5C66D1F1A}" type="slidenum">
              <a:rPr lang="zh-CN" altLang="en-US" smtClean="0"/>
            </a:fld>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ChangeArrowheads="1" noTextEdit="1"/>
          </p:cNvSpPr>
          <p:nvPr>
            <p:ph type="sldImg" idx="4294967295"/>
          </p:nvPr>
        </p:nvSpPr>
        <p:spPr>
          <a:ln>
            <a:miter lim="800000"/>
          </a:ln>
        </p:spPr>
      </p:sp>
      <p:sp>
        <p:nvSpPr>
          <p:cNvPr id="166915" name="备注占位符 2"/>
          <p:cNvSpPr>
            <a:spLocks noGrp="1" noChangeArrowheads="1"/>
          </p:cNvSpPr>
          <p:nvPr>
            <p:ph type="body" idx="4294967295"/>
          </p:nvPr>
        </p:nvSpPr>
        <p:spPr/>
        <p:txBody>
          <a:bodyPr/>
          <a:lstStyle/>
          <a:p>
            <a:pPr eaLnBrk="1" hangingPunct="1"/>
            <a:endParaRPr lang="zh-CN" altLang="en-US" smtClean="0"/>
          </a:p>
        </p:txBody>
      </p:sp>
      <p:sp>
        <p:nvSpPr>
          <p:cNvPr id="166916" name="灯片编号占位符 3"/>
          <p:cNvSpPr>
            <a:spLocks noGrp="1" noChangeArrowheads="1"/>
          </p:cNvSpPr>
          <p:nvPr>
            <p:ph type="sldNum" sz="quarter" idx="5"/>
          </p:nvPr>
        </p:nvSpPr>
        <p:spPr bwMode="auto">
          <a:noFill/>
          <a:ln>
            <a:miter lim="800000"/>
          </a:ln>
        </p:spPr>
        <p:txBody>
          <a:bodyPr/>
          <a:lstStyle/>
          <a:p>
            <a:fld id="{7124E64E-B08B-4CD2-AA80-C5D438732494}" type="slidenum">
              <a:rPr lang="zh-CN" altLang="en-US" smtClean="0"/>
            </a:fld>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322561"/>
          <p:cNvSpPr>
            <a:spLocks noGrp="1" noRot="1" noChangeArrowheads="1" noTextEdit="1"/>
          </p:cNvSpPr>
          <p:nvPr>
            <p:ph type="sldImg" idx="4294967295"/>
          </p:nvPr>
        </p:nvSpPr>
        <p:spPr>
          <a:ln>
            <a:miter lim="800000"/>
          </a:ln>
        </p:spPr>
      </p:sp>
      <p:sp>
        <p:nvSpPr>
          <p:cNvPr id="167939" name="文本占位符 322562"/>
          <p:cNvSpPr>
            <a:spLocks noGrp="1" noChangeArrowheads="1"/>
          </p:cNvSpPr>
          <p:nvPr>
            <p:ph type="body" idx="4294967295"/>
          </p:nvPr>
        </p:nvSpPr>
        <p:spPr/>
        <p:txBody>
          <a:bodyPr/>
          <a:lstStyle/>
          <a:p>
            <a:pPr eaLnBrk="1" hangingPunct="1"/>
            <a:r>
              <a:rPr lang="zh-CN" altLang="en-US" smtClean="0"/>
              <a:t>信号频谱    </a:t>
            </a:r>
            <a:r>
              <a:rPr lang="en-US" altLang="zh-CN" smtClean="0"/>
              <a:t>(</a:t>
            </a:r>
            <a:r>
              <a:rPr lang="zh-CN" altLang="en-US" smtClean="0"/>
              <a:t>详见</a:t>
            </a:r>
            <a:r>
              <a:rPr lang="en-US" altLang="zh-CN" smtClean="0"/>
              <a:t>P134)</a:t>
            </a:r>
            <a:endParaRPr lang="en-US" altLang="zh-CN" smtClean="0"/>
          </a:p>
          <a:p>
            <a:pPr eaLnBrk="1" hangingPunct="1"/>
            <a:r>
              <a:rPr lang="en-US" altLang="zh-CN" smtClean="0"/>
              <a:t>   </a:t>
            </a:r>
            <a:endParaRPr lang="en-US" altLang="zh-CN" smtClean="0"/>
          </a:p>
          <a:p>
            <a:pPr eaLnBrk="1" hangingPunct="1"/>
            <a:endParaRPr lang="en-US" altLang="zh-CN" smtClean="0"/>
          </a:p>
        </p:txBody>
      </p:sp>
      <p:sp>
        <p:nvSpPr>
          <p:cNvPr id="167940" name="灯片编号占位符 1"/>
          <p:cNvSpPr>
            <a:spLocks noGrp="1" noChangeArrowheads="1"/>
          </p:cNvSpPr>
          <p:nvPr>
            <p:ph type="sldNum" sz="quarter" idx="5"/>
          </p:nvPr>
        </p:nvSpPr>
        <p:spPr bwMode="auto">
          <a:noFill/>
          <a:ln>
            <a:miter lim="800000"/>
          </a:ln>
        </p:spPr>
        <p:txBody>
          <a:bodyPr/>
          <a:lstStyle/>
          <a:p>
            <a:fld id="{11AD17A0-99D7-44C8-95F4-354C8C0D77C9}" type="slidenum">
              <a:rPr lang="zh-CN" altLang="en-US" smtClean="0"/>
            </a:fld>
            <a:endParaRPr lang="zh-CN"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323585"/>
          <p:cNvSpPr>
            <a:spLocks noGrp="1" noRot="1" noChangeArrowheads="1" noTextEdit="1"/>
          </p:cNvSpPr>
          <p:nvPr>
            <p:ph type="sldImg" idx="4294967295"/>
          </p:nvPr>
        </p:nvSpPr>
        <p:spPr>
          <a:ln>
            <a:miter lim="800000"/>
          </a:ln>
        </p:spPr>
      </p:sp>
      <p:sp>
        <p:nvSpPr>
          <p:cNvPr id="168963" name="文本占位符 323586"/>
          <p:cNvSpPr>
            <a:spLocks noGrp="1" noChangeArrowheads="1"/>
          </p:cNvSpPr>
          <p:nvPr>
            <p:ph type="body" idx="4294967295"/>
          </p:nvPr>
        </p:nvSpPr>
        <p:spPr/>
        <p:txBody>
          <a:bodyPr/>
          <a:lstStyle/>
          <a:p>
            <a:pPr eaLnBrk="1" hangingPunct="1"/>
            <a:r>
              <a:rPr lang="zh-CN" altLang="en-US" smtClean="0"/>
              <a:t>差错检测</a:t>
            </a:r>
            <a:endParaRPr lang="zh-CN" altLang="en-US" smtClean="0"/>
          </a:p>
          <a:p>
            <a:pPr eaLnBrk="1" hangingPunct="1"/>
            <a:r>
              <a:rPr lang="zh-CN" altLang="en-US" smtClean="0"/>
              <a:t>    可在具体的信号编码中方案加入部分差错检测功能以提高检错速度</a:t>
            </a:r>
            <a:endParaRPr lang="zh-CN" altLang="en-US" smtClean="0"/>
          </a:p>
          <a:p>
            <a:pPr eaLnBrk="1" hangingPunct="1"/>
            <a:endParaRPr lang="zh-CN" altLang="en-US" smtClean="0"/>
          </a:p>
          <a:p>
            <a:pPr eaLnBrk="1" hangingPunct="1"/>
            <a:r>
              <a:rPr lang="zh-CN" altLang="en-US" smtClean="0"/>
              <a:t>抗信号干扰和噪声能力</a:t>
            </a:r>
            <a:endParaRPr lang="zh-CN" altLang="en-US" smtClean="0"/>
          </a:p>
          <a:p>
            <a:pPr eaLnBrk="1" hangingPunct="1"/>
            <a:r>
              <a:rPr lang="zh-CN" altLang="en-US" smtClean="0"/>
              <a:t>    有些编码在噪声存在的状态下仍具有优秀的性能</a:t>
            </a:r>
            <a:endParaRPr lang="zh-CN" altLang="en-US" smtClean="0"/>
          </a:p>
          <a:p>
            <a:pPr eaLnBrk="1" hangingPunct="1"/>
            <a:endParaRPr lang="zh-CN" altLang="en-US" smtClean="0"/>
          </a:p>
          <a:p>
            <a:pPr eaLnBrk="1" hangingPunct="1"/>
            <a:r>
              <a:rPr lang="zh-CN" altLang="en-US" smtClean="0"/>
              <a:t>成本和复杂性</a:t>
            </a:r>
            <a:endParaRPr lang="zh-CN" altLang="en-US" smtClean="0"/>
          </a:p>
          <a:p>
            <a:pPr eaLnBrk="1" hangingPunct="1"/>
            <a:r>
              <a:rPr lang="zh-CN" altLang="en-US" smtClean="0"/>
              <a:t>    数据速率一定时</a:t>
            </a:r>
            <a:r>
              <a:rPr lang="en-US" altLang="zh-CN" smtClean="0"/>
              <a:t>,</a:t>
            </a:r>
            <a:r>
              <a:rPr lang="zh-CN" altLang="en-US" smtClean="0"/>
              <a:t>信号速率超高</a:t>
            </a:r>
            <a:r>
              <a:rPr lang="en-US" altLang="zh-CN" smtClean="0"/>
              <a:t>,</a:t>
            </a:r>
            <a:r>
              <a:rPr lang="zh-CN" altLang="en-US" smtClean="0"/>
              <a:t>成本越高</a:t>
            </a:r>
            <a:endParaRPr lang="zh-CN" altLang="en-US" smtClean="0"/>
          </a:p>
          <a:p>
            <a:pPr eaLnBrk="1" hangingPunct="1"/>
            <a:r>
              <a:rPr lang="zh-CN" altLang="en-US" smtClean="0"/>
              <a:t>    有些编码要求信号速率高于实际的数据速率</a:t>
            </a:r>
            <a:endParaRPr lang="zh-CN" altLang="en-US" smtClean="0"/>
          </a:p>
        </p:txBody>
      </p:sp>
      <p:sp>
        <p:nvSpPr>
          <p:cNvPr id="168964" name="灯片编号占位符 1"/>
          <p:cNvSpPr>
            <a:spLocks noGrp="1" noChangeArrowheads="1"/>
          </p:cNvSpPr>
          <p:nvPr>
            <p:ph type="sldNum" sz="quarter" idx="5"/>
          </p:nvPr>
        </p:nvSpPr>
        <p:spPr bwMode="auto">
          <a:noFill/>
          <a:ln>
            <a:miter lim="800000"/>
          </a:ln>
        </p:spPr>
        <p:txBody>
          <a:bodyPr/>
          <a:lstStyle/>
          <a:p>
            <a:fld id="{623C5FC4-2165-44C1-A1C4-226EB40B351B}" type="slidenum">
              <a:rPr lang="zh-CN" altLang="en-US" smtClean="0"/>
            </a:fld>
            <a:endParaRPr lang="zh-CN"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301057"/>
          <p:cNvSpPr>
            <a:spLocks noGrp="1" noRot="1" noChangeArrowheads="1" noTextEdit="1"/>
          </p:cNvSpPr>
          <p:nvPr>
            <p:ph type="sldImg" idx="4294967295"/>
          </p:nvPr>
        </p:nvSpPr>
        <p:spPr>
          <a:ln>
            <a:miter lim="800000"/>
          </a:ln>
        </p:spPr>
      </p:sp>
      <p:sp>
        <p:nvSpPr>
          <p:cNvPr id="169987" name="文本占位符 301058"/>
          <p:cNvSpPr>
            <a:spLocks noGrp="1" noChangeArrowheads="1"/>
          </p:cNvSpPr>
          <p:nvPr>
            <p:ph type="body" idx="4294967295"/>
          </p:nvPr>
        </p:nvSpPr>
        <p:spPr/>
        <p:txBody>
          <a:bodyPr/>
          <a:lstStyle/>
          <a:p>
            <a:pPr eaLnBrk="1" hangingPunct="1"/>
            <a:r>
              <a:rPr lang="en-US" altLang="zh-CN" smtClean="0"/>
              <a:t>·</a:t>
            </a:r>
            <a:r>
              <a:rPr lang="zh-CN" altLang="en-US" smtClean="0"/>
              <a:t>同步</a:t>
            </a:r>
            <a:endParaRPr lang="zh-CN" altLang="en-US" smtClean="0"/>
          </a:p>
          <a:p>
            <a:pPr eaLnBrk="1" hangingPunct="1"/>
            <a:r>
              <a:rPr lang="zh-CN" altLang="en-US" smtClean="0"/>
              <a:t>  </a:t>
            </a:r>
            <a:endParaRPr lang="zh-CN" altLang="en-US" smtClean="0"/>
          </a:p>
          <a:p>
            <a:pPr eaLnBrk="1" hangingPunct="1"/>
            <a:r>
              <a:rPr lang="en-US" altLang="zh-CN" smtClean="0"/>
              <a:t>Unipolar encoding has at least problems that make it unusable:</a:t>
            </a:r>
            <a:endParaRPr lang="en-US" altLang="zh-CN" smtClean="0"/>
          </a:p>
          <a:p>
            <a:pPr eaLnBrk="1" hangingPunct="1"/>
            <a:r>
              <a:rPr lang="en-US" altLang="zh-CN" smtClean="0"/>
              <a:t>DC Component</a:t>
            </a:r>
            <a:endParaRPr lang="en-US" altLang="zh-CN" smtClean="0"/>
          </a:p>
          <a:p>
            <a:pPr lvl="1" eaLnBrk="1" hangingPunct="1"/>
            <a:r>
              <a:rPr lang="en-US" altLang="zh-CN" smtClean="0"/>
              <a:t>The nonzero average amplitude</a:t>
            </a:r>
            <a:endParaRPr lang="en-US" altLang="zh-CN" smtClean="0"/>
          </a:p>
          <a:p>
            <a:pPr lvl="1" eaLnBrk="1" hangingPunct="1"/>
            <a:r>
              <a:rPr lang="en-US" altLang="zh-CN" smtClean="0"/>
              <a:t>Can’t through media that cannot handle DC components, such as microwaves or transformers.</a:t>
            </a:r>
            <a:endParaRPr lang="en-US" altLang="zh-CN" smtClean="0"/>
          </a:p>
          <a:p>
            <a:pPr eaLnBrk="1" hangingPunct="1"/>
            <a:r>
              <a:rPr lang="en-US" altLang="zh-CN" smtClean="0"/>
              <a:t>Synchronization</a:t>
            </a:r>
            <a:endParaRPr lang="en-US" altLang="zh-CN" smtClean="0"/>
          </a:p>
          <a:p>
            <a:pPr lvl="1" eaLnBrk="1" hangingPunct="1"/>
            <a:r>
              <a:rPr lang="en-US" altLang="zh-CN" smtClean="0"/>
              <a:t>The receiver cannot determine correctly  the beginning and ending of each bit (The original data contain strings of consecutive 1s or 0s, the receiver can lose its place).</a:t>
            </a:r>
            <a:endParaRPr lang="en-US" altLang="zh-CN" smtClean="0"/>
          </a:p>
          <a:p>
            <a:pPr eaLnBrk="1" hangingPunct="1"/>
            <a:endParaRPr lang="en-US" altLang="zh-CN" smtClean="0"/>
          </a:p>
        </p:txBody>
      </p:sp>
      <p:sp>
        <p:nvSpPr>
          <p:cNvPr id="169988" name="灯片编号占位符 1"/>
          <p:cNvSpPr>
            <a:spLocks noGrp="1" noChangeArrowheads="1"/>
          </p:cNvSpPr>
          <p:nvPr>
            <p:ph type="sldNum" sz="quarter" idx="5"/>
          </p:nvPr>
        </p:nvSpPr>
        <p:spPr bwMode="auto">
          <a:noFill/>
          <a:ln>
            <a:miter lim="800000"/>
          </a:ln>
        </p:spPr>
        <p:txBody>
          <a:bodyPr/>
          <a:lstStyle/>
          <a:p>
            <a:fld id="{A0657241-47C6-4C94-9215-751598FCCF5E}" type="slidenum">
              <a:rPr lang="zh-CN" altLang="en-US" smtClean="0"/>
            </a:fld>
            <a:endParaRPr lang="zh-CN"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幻灯片图像占位符 471041"/>
          <p:cNvSpPr>
            <a:spLocks noGrp="1" noRot="1" noChangeArrowheads="1" noTextEdit="1"/>
          </p:cNvSpPr>
          <p:nvPr>
            <p:ph type="sldImg" idx="4294967295"/>
          </p:nvPr>
        </p:nvSpPr>
        <p:spPr>
          <a:ln>
            <a:miter lim="800000"/>
          </a:ln>
        </p:spPr>
      </p:sp>
      <p:sp>
        <p:nvSpPr>
          <p:cNvPr id="171011" name="文本占位符 471042"/>
          <p:cNvSpPr>
            <a:spLocks noGrp="1" noChangeArrowheads="1"/>
          </p:cNvSpPr>
          <p:nvPr>
            <p:ph type="body" idx="4294967295"/>
          </p:nvPr>
        </p:nvSpPr>
        <p:spPr>
          <a:noFill/>
        </p:spPr>
        <p:txBody>
          <a:bodyPr/>
          <a:lstStyle/>
          <a:p>
            <a:pPr eaLnBrk="1" hangingPunct="1"/>
            <a:r>
              <a:rPr lang="zh-CN" altLang="en-US" smtClean="0"/>
              <a:t>通常与</a:t>
            </a:r>
            <a:r>
              <a:rPr lang="en-US" altLang="zh-CN" smtClean="0"/>
              <a:t>4B/5B</a:t>
            </a:r>
            <a:r>
              <a:rPr lang="zh-CN" altLang="en-US" smtClean="0"/>
              <a:t>编码结合用于</a:t>
            </a:r>
            <a:r>
              <a:rPr lang="en-US" altLang="zh-CN" smtClean="0"/>
              <a:t>100BASE-X</a:t>
            </a:r>
            <a:r>
              <a:rPr lang="zh-CN" altLang="en-US" smtClean="0"/>
              <a:t>和</a:t>
            </a:r>
            <a:r>
              <a:rPr lang="en-US" altLang="zh-CN" smtClean="0"/>
              <a:t>FDDI</a:t>
            </a:r>
            <a:r>
              <a:rPr lang="zh-CN" altLang="en-US" smtClean="0"/>
              <a:t>的光纤传输。 见教材</a:t>
            </a:r>
            <a:r>
              <a:rPr lang="en-US" altLang="zh-CN" smtClean="0"/>
              <a:t>P414</a:t>
            </a:r>
            <a:endParaRPr lang="en-US" altLang="zh-CN" smtClean="0"/>
          </a:p>
        </p:txBody>
      </p:sp>
      <p:sp>
        <p:nvSpPr>
          <p:cNvPr id="171012" name="灯片编号占位符 1"/>
          <p:cNvSpPr>
            <a:spLocks noGrp="1" noChangeArrowheads="1"/>
          </p:cNvSpPr>
          <p:nvPr>
            <p:ph type="sldNum" sz="quarter" idx="5"/>
          </p:nvPr>
        </p:nvSpPr>
        <p:spPr bwMode="auto">
          <a:noFill/>
          <a:ln>
            <a:miter lim="800000"/>
          </a:ln>
        </p:spPr>
        <p:txBody>
          <a:bodyPr/>
          <a:lstStyle/>
          <a:p>
            <a:fld id="{B10DF347-28D8-4CD3-9704-3E1AA95BDA58}" type="slidenum">
              <a:rPr lang="zh-CN" altLang="en-US" smtClean="0"/>
            </a:fld>
            <a:endParaRPr lang="zh-CN"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471041"/>
          <p:cNvSpPr>
            <a:spLocks noGrp="1" noRot="1" noChangeArrowheads="1" noTextEdit="1"/>
          </p:cNvSpPr>
          <p:nvPr>
            <p:ph type="sldImg" idx="4294967295"/>
          </p:nvPr>
        </p:nvSpPr>
        <p:spPr>
          <a:ln>
            <a:miter lim="800000"/>
          </a:ln>
        </p:spPr>
      </p:sp>
      <p:sp>
        <p:nvSpPr>
          <p:cNvPr id="172035" name="文本占位符 471042"/>
          <p:cNvSpPr>
            <a:spLocks noGrp="1" noChangeArrowheads="1"/>
          </p:cNvSpPr>
          <p:nvPr>
            <p:ph type="body" idx="4294967295"/>
          </p:nvPr>
        </p:nvSpPr>
        <p:spPr>
          <a:noFill/>
        </p:spPr>
        <p:txBody>
          <a:bodyPr/>
          <a:lstStyle/>
          <a:p>
            <a:pPr eaLnBrk="1" hangingPunct="1"/>
            <a:r>
              <a:rPr lang="zh-CN" altLang="en-US" smtClean="0"/>
              <a:t>通常与</a:t>
            </a:r>
            <a:r>
              <a:rPr lang="en-US" altLang="zh-CN" smtClean="0"/>
              <a:t>4B/5B</a:t>
            </a:r>
            <a:r>
              <a:rPr lang="zh-CN" altLang="en-US" smtClean="0"/>
              <a:t>编码结合用于</a:t>
            </a:r>
            <a:r>
              <a:rPr lang="en-US" altLang="zh-CN" smtClean="0"/>
              <a:t>100BASE-X</a:t>
            </a:r>
            <a:r>
              <a:rPr lang="zh-CN" altLang="en-US" smtClean="0"/>
              <a:t>和</a:t>
            </a:r>
            <a:r>
              <a:rPr lang="en-US" altLang="zh-CN" smtClean="0"/>
              <a:t>FDDI</a:t>
            </a:r>
            <a:r>
              <a:rPr lang="zh-CN" altLang="en-US" smtClean="0"/>
              <a:t>的光纤传输。 见教材</a:t>
            </a:r>
            <a:r>
              <a:rPr lang="en-US" altLang="zh-CN" smtClean="0"/>
              <a:t>P414</a:t>
            </a:r>
            <a:endParaRPr lang="en-US" altLang="zh-CN" smtClean="0"/>
          </a:p>
        </p:txBody>
      </p:sp>
      <p:sp>
        <p:nvSpPr>
          <p:cNvPr id="172036" name="灯片编号占位符 1"/>
          <p:cNvSpPr>
            <a:spLocks noGrp="1" noChangeArrowheads="1"/>
          </p:cNvSpPr>
          <p:nvPr>
            <p:ph type="sldNum" sz="quarter" idx="5"/>
          </p:nvPr>
        </p:nvSpPr>
        <p:spPr bwMode="auto">
          <a:noFill/>
          <a:ln>
            <a:miter lim="800000"/>
          </a:ln>
        </p:spPr>
        <p:txBody>
          <a:bodyPr/>
          <a:lstStyle/>
          <a:p>
            <a:fld id="{0EDBEE15-332E-4F4E-938F-3DE5566E6102}" type="slidenum">
              <a:rPr lang="zh-CN" altLang="en-US" smtClean="0"/>
            </a:fld>
            <a:endParaRPr lang="zh-CN"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幻灯片图像占位符 450561"/>
          <p:cNvSpPr>
            <a:spLocks noGrp="1" noRot="1" noChangeArrowheads="1" noTextEdit="1"/>
          </p:cNvSpPr>
          <p:nvPr>
            <p:ph type="sldImg" idx="4294967295"/>
          </p:nvPr>
        </p:nvSpPr>
        <p:spPr>
          <a:ln>
            <a:miter lim="800000"/>
          </a:ln>
        </p:spPr>
      </p:sp>
      <p:sp>
        <p:nvSpPr>
          <p:cNvPr id="173059" name="文本占位符 450562"/>
          <p:cNvSpPr>
            <a:spLocks noGrp="1" noChangeArrowheads="1"/>
          </p:cNvSpPr>
          <p:nvPr>
            <p:ph type="body" idx="4294967295"/>
          </p:nvPr>
        </p:nvSpPr>
        <p:spPr/>
        <p:txBody>
          <a:bodyPr/>
          <a:lstStyle/>
          <a:p>
            <a:pPr eaLnBrk="1" hangingPunct="1"/>
            <a:r>
              <a:rPr lang="en-US" altLang="zh-CN" smtClean="0"/>
              <a:t>Two binary values are represented by two different amplitudes of the carrier frequency. Commonly, one of the amplitudes is zero.</a:t>
            </a:r>
            <a:endParaRPr lang="en-US" altLang="zh-CN" smtClean="0"/>
          </a:p>
          <a:p>
            <a:pPr eaLnBrk="1" hangingPunct="1"/>
            <a:r>
              <a:rPr lang="en-US" altLang="zh-CN" smtClean="0"/>
              <a:t>The resulting signal is</a:t>
            </a:r>
            <a:endParaRPr lang="en-US" altLang="zh-CN" smtClean="0"/>
          </a:p>
          <a:p>
            <a:pPr eaLnBrk="1" hangingPunct="1"/>
            <a:endParaRPr lang="en-US" altLang="zh-CN" smtClean="0"/>
          </a:p>
          <a:p>
            <a:pPr eaLnBrk="1" hangingPunct="1"/>
            <a:endParaRPr lang="en-US" altLang="zh-CN" smtClean="0"/>
          </a:p>
        </p:txBody>
      </p:sp>
      <p:sp>
        <p:nvSpPr>
          <p:cNvPr id="173060" name="灯片编号占位符 1"/>
          <p:cNvSpPr>
            <a:spLocks noGrp="1" noChangeArrowheads="1"/>
          </p:cNvSpPr>
          <p:nvPr>
            <p:ph type="sldNum" sz="quarter" idx="5"/>
          </p:nvPr>
        </p:nvSpPr>
        <p:spPr bwMode="auto">
          <a:noFill/>
          <a:ln>
            <a:miter lim="800000"/>
          </a:ln>
        </p:spPr>
        <p:txBody>
          <a:bodyPr/>
          <a:lstStyle/>
          <a:p>
            <a:fld id="{9DA947AF-C5D8-4B36-9D43-570A34FBF485}" type="slidenum">
              <a:rPr lang="zh-CN" altLang="en-US" smtClean="0"/>
            </a:fld>
            <a:endParaRPr lang="zh-CN"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幻灯片图像占位符 451585"/>
          <p:cNvSpPr>
            <a:spLocks noGrp="1" noRot="1" noChangeArrowheads="1" noTextEdit="1"/>
          </p:cNvSpPr>
          <p:nvPr>
            <p:ph type="sldImg" idx="4294967295"/>
          </p:nvPr>
        </p:nvSpPr>
        <p:spPr>
          <a:ln>
            <a:miter lim="800000"/>
          </a:ln>
        </p:spPr>
      </p:sp>
      <p:sp>
        <p:nvSpPr>
          <p:cNvPr id="174083" name="文本占位符 451586"/>
          <p:cNvSpPr>
            <a:spLocks noGrp="1" noChangeArrowheads="1"/>
          </p:cNvSpPr>
          <p:nvPr>
            <p:ph type="body" idx="4294967295"/>
          </p:nvPr>
        </p:nvSpPr>
        <p:spPr/>
        <p:txBody>
          <a:bodyPr/>
          <a:lstStyle/>
          <a:p>
            <a:pPr eaLnBrk="1" hangingPunct="1">
              <a:spcAft>
                <a:spcPct val="20000"/>
              </a:spcAft>
            </a:pPr>
            <a:r>
              <a:rPr lang="en-US" altLang="zh-CN" smtClean="0"/>
              <a:t>Two binary values are represented by different frequencies (near carrier )</a:t>
            </a:r>
            <a:endParaRPr lang="en-US" altLang="zh-CN" smtClean="0"/>
          </a:p>
          <a:p>
            <a:pPr eaLnBrk="1" hangingPunct="1"/>
            <a:endParaRPr lang="en-US" altLang="zh-CN" smtClean="0"/>
          </a:p>
          <a:p>
            <a:pPr eaLnBrk="1" hangingPunct="1"/>
            <a:endParaRPr lang="en-US" altLang="zh-CN" smtClean="0"/>
          </a:p>
          <a:p>
            <a:pPr eaLnBrk="1" hangingPunct="1"/>
            <a:r>
              <a:rPr lang="en-US" altLang="zh-CN" smtClean="0"/>
              <a:t>    where </a:t>
            </a:r>
            <a:r>
              <a:rPr lang="en-US" altLang="zh-CN" i="1" smtClean="0">
                <a:solidFill>
                  <a:srgbClr val="FF0000"/>
                </a:solidFill>
              </a:rPr>
              <a:t>f1</a:t>
            </a:r>
            <a:r>
              <a:rPr lang="en-US" altLang="zh-CN" smtClean="0"/>
              <a:t> and </a:t>
            </a:r>
            <a:r>
              <a:rPr lang="en-US" altLang="zh-CN" i="1" smtClean="0">
                <a:solidFill>
                  <a:srgbClr val="FF0000"/>
                </a:solidFill>
              </a:rPr>
              <a:t>f2</a:t>
            </a:r>
            <a:r>
              <a:rPr lang="en-US" altLang="zh-CN" smtClean="0"/>
              <a:t> are typically offset from the carrier frequency </a:t>
            </a:r>
            <a:r>
              <a:rPr lang="en-US" altLang="zh-CN" i="1" smtClean="0">
                <a:solidFill>
                  <a:srgbClr val="FF0000"/>
                </a:solidFill>
              </a:rPr>
              <a:t>fc</a:t>
            </a:r>
            <a:r>
              <a:rPr lang="en-US" altLang="zh-CN" smtClean="0"/>
              <a:t> by equal but opposite amounts.</a:t>
            </a:r>
            <a:endParaRPr lang="en-US" altLang="zh-CN" smtClean="0"/>
          </a:p>
          <a:p>
            <a:pPr eaLnBrk="1" hangingPunct="1"/>
            <a:r>
              <a:rPr lang="en-US" altLang="zh-CN" smtClean="0"/>
              <a:t>Less susceptible to noise than ASK</a:t>
            </a:r>
            <a:endParaRPr lang="en-US" altLang="zh-CN" smtClean="0"/>
          </a:p>
          <a:p>
            <a:pPr eaLnBrk="1" hangingPunct="1"/>
            <a:r>
              <a:rPr lang="en-US" altLang="zh-CN" smtClean="0"/>
              <a:t>Up to 1200bps on voice grade lines</a:t>
            </a:r>
            <a:endParaRPr lang="en-US" altLang="zh-CN" smtClean="0"/>
          </a:p>
          <a:p>
            <a:pPr eaLnBrk="1" hangingPunct="1"/>
            <a:r>
              <a:rPr lang="en-US" altLang="zh-CN" smtClean="0"/>
              <a:t>High frequency (3 to 30 MHz) radio transmission</a:t>
            </a:r>
            <a:endParaRPr lang="en-US" altLang="zh-CN" smtClean="0"/>
          </a:p>
          <a:p>
            <a:pPr eaLnBrk="1" hangingPunct="1"/>
            <a:r>
              <a:rPr lang="en-US" altLang="zh-CN" smtClean="0"/>
              <a:t>Even higher frequency on LANs using coaxial cable</a:t>
            </a:r>
            <a:endParaRPr lang="en-US" altLang="zh-CN" smtClean="0"/>
          </a:p>
          <a:p>
            <a:pPr eaLnBrk="1" hangingPunct="1"/>
            <a:endParaRPr lang="en-US" altLang="zh-CN" smtClean="0"/>
          </a:p>
        </p:txBody>
      </p:sp>
      <p:sp>
        <p:nvSpPr>
          <p:cNvPr id="174084" name="灯片编号占位符 1"/>
          <p:cNvSpPr>
            <a:spLocks noGrp="1" noChangeArrowheads="1"/>
          </p:cNvSpPr>
          <p:nvPr>
            <p:ph type="sldNum" sz="quarter" idx="5"/>
          </p:nvPr>
        </p:nvSpPr>
        <p:spPr bwMode="auto">
          <a:noFill/>
          <a:ln>
            <a:miter lim="800000"/>
          </a:ln>
        </p:spPr>
        <p:txBody>
          <a:bodyPr/>
          <a:lstStyle/>
          <a:p>
            <a:fld id="{2877B3E8-89C8-4EDC-93F1-FE901A8AA778}" type="slidenum">
              <a:rPr lang="zh-CN" altLang="en-US" smtClean="0"/>
            </a:fld>
            <a:endParaRPr lang="zh-CN"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357377"/>
          <p:cNvSpPr>
            <a:spLocks noGrp="1" noRot="1" noChangeArrowheads="1" noTextEdit="1"/>
          </p:cNvSpPr>
          <p:nvPr>
            <p:ph type="sldImg" idx="4294967295"/>
          </p:nvPr>
        </p:nvSpPr>
        <p:spPr>
          <a:ln>
            <a:miter lim="800000"/>
          </a:ln>
        </p:spPr>
      </p:sp>
      <p:sp>
        <p:nvSpPr>
          <p:cNvPr id="175107" name="文本占位符 357378"/>
          <p:cNvSpPr>
            <a:spLocks noGrp="1" noChangeArrowheads="1"/>
          </p:cNvSpPr>
          <p:nvPr>
            <p:ph type="body" idx="4294967295"/>
          </p:nvPr>
        </p:nvSpPr>
        <p:spPr/>
        <p:txBody>
          <a:bodyPr/>
          <a:lstStyle/>
          <a:p>
            <a:pPr eaLnBrk="1" hangingPunct="1"/>
            <a:r>
              <a:rPr lang="en-US" altLang="zh-CN" smtClean="0"/>
              <a:t>Phase of carrier signal is shifted to represent data</a:t>
            </a:r>
            <a:endParaRPr lang="en-US" altLang="zh-CN" smtClean="0"/>
          </a:p>
          <a:p>
            <a:pPr eaLnBrk="1" hangingPunct="1"/>
            <a:r>
              <a:rPr lang="en-US" altLang="zh-CN" smtClean="0"/>
              <a:t>Less susceptible to noise than ASK</a:t>
            </a:r>
            <a:endParaRPr lang="en-US" altLang="zh-CN" smtClean="0"/>
          </a:p>
          <a:p>
            <a:pPr eaLnBrk="1" hangingPunct="1"/>
            <a:r>
              <a:rPr lang="en-US" altLang="zh-CN" smtClean="0"/>
              <a:t>Differential PSK (2-PSK) and its Constellation(</a:t>
            </a:r>
            <a:r>
              <a:rPr lang="zh-CN" altLang="en-US" smtClean="0"/>
              <a:t>星座图</a:t>
            </a:r>
            <a:r>
              <a:rPr lang="en-US" altLang="zh-CN" smtClean="0"/>
              <a:t>)</a:t>
            </a:r>
            <a:endParaRPr lang="en-US" altLang="zh-CN" smtClean="0"/>
          </a:p>
          <a:p>
            <a:pPr eaLnBrk="1" hangingPunct="1"/>
            <a:endParaRPr lang="en-US" altLang="zh-CN" smtClean="0"/>
          </a:p>
          <a:p>
            <a:pPr eaLnBrk="1" hangingPunct="1"/>
            <a:endParaRPr lang="en-US" altLang="zh-CN" smtClean="0"/>
          </a:p>
        </p:txBody>
      </p:sp>
      <p:sp>
        <p:nvSpPr>
          <p:cNvPr id="175108" name="灯片编号占位符 1"/>
          <p:cNvSpPr>
            <a:spLocks noGrp="1" noChangeArrowheads="1"/>
          </p:cNvSpPr>
          <p:nvPr>
            <p:ph type="sldNum" sz="quarter" idx="5"/>
          </p:nvPr>
        </p:nvSpPr>
        <p:spPr bwMode="auto">
          <a:noFill/>
          <a:ln>
            <a:miter lim="800000"/>
          </a:ln>
        </p:spPr>
        <p:txBody>
          <a:bodyPr/>
          <a:lstStyle/>
          <a:p>
            <a:fld id="{FED245A6-0BFE-4355-A4A0-53174C48AB0D}" type="slidenum">
              <a:rPr lang="zh-CN" altLang="en-US" smtClean="0"/>
            </a:fld>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ChangeArrowheads="1" noTextEdit="1"/>
          </p:cNvSpPr>
          <p:nvPr>
            <p:ph type="sldImg" idx="4294967295"/>
          </p:nvPr>
        </p:nvSpPr>
        <p:spPr>
          <a:ln>
            <a:miter lim="800000"/>
          </a:ln>
        </p:spPr>
      </p:sp>
      <p:sp>
        <p:nvSpPr>
          <p:cNvPr id="158723" name="备注占位符 2"/>
          <p:cNvSpPr>
            <a:spLocks noGrp="1" noChangeArrowheads="1"/>
          </p:cNvSpPr>
          <p:nvPr>
            <p:ph type="body" idx="4294967295"/>
          </p:nvPr>
        </p:nvSpPr>
        <p:spPr/>
        <p:txBody>
          <a:bodyPr/>
          <a:lstStyle/>
          <a:p>
            <a:pPr eaLnBrk="1" hangingPunct="1"/>
            <a:endParaRPr lang="zh-CN" altLang="en-US" smtClean="0"/>
          </a:p>
        </p:txBody>
      </p:sp>
      <p:sp>
        <p:nvSpPr>
          <p:cNvPr id="158724" name="灯片编号占位符 3"/>
          <p:cNvSpPr>
            <a:spLocks noGrp="1" noChangeArrowheads="1"/>
          </p:cNvSpPr>
          <p:nvPr>
            <p:ph type="sldNum" sz="quarter" idx="5"/>
          </p:nvPr>
        </p:nvSpPr>
        <p:spPr bwMode="auto">
          <a:noFill/>
          <a:ln>
            <a:miter lim="800000"/>
          </a:ln>
        </p:spPr>
        <p:txBody>
          <a:bodyPr/>
          <a:lstStyle/>
          <a:p>
            <a:fld id="{AC8C2148-9C43-474C-A628-959386C6A959}" type="slidenum">
              <a:rPr lang="zh-CN" altLang="en-US" smtClean="0"/>
            </a:fld>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ChangeArrowheads="1" noTextEdit="1"/>
          </p:cNvSpPr>
          <p:nvPr>
            <p:ph type="sldImg" idx="4294967295"/>
          </p:nvPr>
        </p:nvSpPr>
        <p:spPr>
          <a:ln>
            <a:miter lim="800000"/>
          </a:ln>
        </p:spPr>
      </p:sp>
      <p:sp>
        <p:nvSpPr>
          <p:cNvPr id="159747" name="备注占位符 2"/>
          <p:cNvSpPr>
            <a:spLocks noGrp="1" noChangeArrowheads="1"/>
          </p:cNvSpPr>
          <p:nvPr>
            <p:ph type="body" idx="4294967295"/>
          </p:nvPr>
        </p:nvSpPr>
        <p:spPr/>
        <p:txBody>
          <a:bodyPr/>
          <a:lstStyle/>
          <a:p>
            <a:pPr eaLnBrk="1" hangingPunct="1"/>
            <a:endParaRPr lang="zh-CN" altLang="en-US" smtClean="0"/>
          </a:p>
        </p:txBody>
      </p:sp>
      <p:sp>
        <p:nvSpPr>
          <p:cNvPr id="159748" name="灯片编号占位符 3"/>
          <p:cNvSpPr>
            <a:spLocks noGrp="1" noChangeArrowheads="1"/>
          </p:cNvSpPr>
          <p:nvPr>
            <p:ph type="sldNum" sz="quarter" idx="5"/>
          </p:nvPr>
        </p:nvSpPr>
        <p:spPr bwMode="auto">
          <a:noFill/>
          <a:ln>
            <a:miter lim="800000"/>
          </a:ln>
        </p:spPr>
        <p:txBody>
          <a:bodyPr/>
          <a:lstStyle/>
          <a:p>
            <a:fld id="{1F54586E-F932-4EA7-8801-42B269FF0474}" type="slidenum">
              <a:rPr lang="zh-CN" altLang="en-US" smtClean="0"/>
            </a:fld>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ChangeArrowheads="1" noTextEdit="1"/>
          </p:cNvSpPr>
          <p:nvPr>
            <p:ph type="sldImg" idx="4294967295"/>
          </p:nvPr>
        </p:nvSpPr>
        <p:spPr>
          <a:ln>
            <a:miter lim="800000"/>
          </a:ln>
        </p:spPr>
      </p:sp>
      <p:sp>
        <p:nvSpPr>
          <p:cNvPr id="160771" name="备注占位符 2"/>
          <p:cNvSpPr>
            <a:spLocks noGrp="1" noChangeArrowheads="1"/>
          </p:cNvSpPr>
          <p:nvPr>
            <p:ph type="body" idx="4294967295"/>
          </p:nvPr>
        </p:nvSpPr>
        <p:spPr/>
        <p:txBody>
          <a:bodyPr/>
          <a:lstStyle/>
          <a:p>
            <a:pPr eaLnBrk="1" hangingPunct="1"/>
            <a:endParaRPr lang="zh-CN" altLang="en-US" smtClean="0"/>
          </a:p>
        </p:txBody>
      </p:sp>
      <p:sp>
        <p:nvSpPr>
          <p:cNvPr id="160772" name="灯片编号占位符 3"/>
          <p:cNvSpPr>
            <a:spLocks noGrp="1" noChangeArrowheads="1"/>
          </p:cNvSpPr>
          <p:nvPr>
            <p:ph type="sldNum" sz="quarter" idx="5"/>
          </p:nvPr>
        </p:nvSpPr>
        <p:spPr bwMode="auto">
          <a:noFill/>
          <a:ln>
            <a:miter lim="800000"/>
          </a:ln>
        </p:spPr>
        <p:txBody>
          <a:bodyPr/>
          <a:lstStyle/>
          <a:p>
            <a:fld id="{17547F73-C29D-4E59-A9C2-F195016DF332}" type="slidenum">
              <a:rPr lang="zh-CN" altLang="en-US" smtClean="0"/>
            </a:fld>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ChangeArrowheads="1" noTextEdit="1"/>
          </p:cNvSpPr>
          <p:nvPr>
            <p:ph type="sldImg" idx="4294967295"/>
          </p:nvPr>
        </p:nvSpPr>
        <p:spPr>
          <a:ln>
            <a:miter lim="800000"/>
          </a:ln>
        </p:spPr>
      </p:sp>
      <p:sp>
        <p:nvSpPr>
          <p:cNvPr id="161795" name="备注占位符 2"/>
          <p:cNvSpPr>
            <a:spLocks noGrp="1" noChangeArrowheads="1"/>
          </p:cNvSpPr>
          <p:nvPr>
            <p:ph type="body" idx="4294967295"/>
          </p:nvPr>
        </p:nvSpPr>
        <p:spPr/>
        <p:txBody>
          <a:bodyPr/>
          <a:lstStyle/>
          <a:p>
            <a:pPr eaLnBrk="1" hangingPunct="1"/>
            <a:endParaRPr lang="zh-CN" altLang="en-US" smtClean="0"/>
          </a:p>
        </p:txBody>
      </p:sp>
      <p:sp>
        <p:nvSpPr>
          <p:cNvPr id="161796" name="灯片编号占位符 3"/>
          <p:cNvSpPr>
            <a:spLocks noGrp="1" noChangeArrowheads="1"/>
          </p:cNvSpPr>
          <p:nvPr>
            <p:ph type="sldNum" sz="quarter" idx="5"/>
          </p:nvPr>
        </p:nvSpPr>
        <p:spPr bwMode="auto">
          <a:noFill/>
          <a:ln>
            <a:miter lim="800000"/>
          </a:ln>
        </p:spPr>
        <p:txBody>
          <a:bodyPr/>
          <a:lstStyle/>
          <a:p>
            <a:fld id="{EF373D34-D4A4-487F-9AE1-E935CB32BEC2}" type="slidenum">
              <a:rPr lang="zh-CN" altLang="en-US" smtClean="0"/>
            </a:fld>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幻灯片图像占位符 1"/>
          <p:cNvSpPr>
            <a:spLocks noGrp="1" noRot="1" noChangeAspect="1" noChangeArrowheads="1" noTextEdit="1"/>
          </p:cNvSpPr>
          <p:nvPr>
            <p:ph type="sldImg" idx="4294967295"/>
          </p:nvPr>
        </p:nvSpPr>
        <p:spPr>
          <a:ln>
            <a:miter lim="800000"/>
          </a:ln>
        </p:spPr>
      </p:sp>
      <p:sp>
        <p:nvSpPr>
          <p:cNvPr id="162819" name="备注占位符 2"/>
          <p:cNvSpPr>
            <a:spLocks noGrp="1" noChangeArrowheads="1"/>
          </p:cNvSpPr>
          <p:nvPr>
            <p:ph type="body" idx="4294967295"/>
          </p:nvPr>
        </p:nvSpPr>
        <p:spPr/>
        <p:txBody>
          <a:bodyPr/>
          <a:lstStyle/>
          <a:p>
            <a:pPr eaLnBrk="1" hangingPunct="1"/>
            <a:endParaRPr lang="zh-CN" altLang="en-US" smtClean="0"/>
          </a:p>
        </p:txBody>
      </p:sp>
      <p:sp>
        <p:nvSpPr>
          <p:cNvPr id="162820" name="灯片编号占位符 3"/>
          <p:cNvSpPr>
            <a:spLocks noGrp="1" noChangeArrowheads="1"/>
          </p:cNvSpPr>
          <p:nvPr>
            <p:ph type="sldNum" sz="quarter" idx="5"/>
          </p:nvPr>
        </p:nvSpPr>
        <p:spPr bwMode="auto">
          <a:noFill/>
          <a:ln>
            <a:miter lim="800000"/>
          </a:ln>
        </p:spPr>
        <p:txBody>
          <a:bodyPr/>
          <a:lstStyle/>
          <a:p>
            <a:fld id="{45F37C56-9B52-4B48-88C3-A33C8A6C6712}" type="slidenum">
              <a:rPr lang="zh-CN" altLang="en-US" smtClean="0"/>
            </a:fld>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GB" sz="1200" dirty="0">
                <a:ea typeface="宋体" panose="02010600030101010101" pitchFamily="2" charset="-122"/>
              </a:rPr>
            </a:fld>
            <a:endParaRPr lang="zh-CN" altLang="en-GB" sz="1200" dirty="0">
              <a:ea typeface="宋体" panose="02010600030101010101" pitchFamily="2" charset="-122"/>
            </a:endParaRPr>
          </a:p>
        </p:txBody>
      </p:sp>
      <p:sp>
        <p:nvSpPr>
          <p:cNvPr id="634882" name="幻灯片图像占位符 634881"/>
          <p:cNvSpPr>
            <a:spLocks noRot="1" noTextEdit="1"/>
          </p:cNvSpPr>
          <p:nvPr>
            <p:ph type="sldImg"/>
          </p:nvPr>
        </p:nvSpPr>
        <p:spPr/>
      </p:sp>
      <p:sp>
        <p:nvSpPr>
          <p:cNvPr id="634883" name="文本占位符 634882"/>
          <p:cNvSpPr>
            <a:spLocks noGrp="1"/>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图表占位符 2"/>
          <p:cNvSpPr>
            <a:spLocks noGrp="1"/>
          </p:cNvSpPr>
          <p:nvPr>
            <p:ph type="chart" idx="1"/>
          </p:nvPr>
        </p:nvSpPr>
        <p:spPr>
          <a:xfrm>
            <a:off x="457200" y="1600200"/>
            <a:ext cx="8229600" cy="4525963"/>
          </a:xfrm>
          <a:prstGeom prst="rect">
            <a:avLst/>
          </a:prstGeom>
        </p:spPr>
        <p:txBody>
          <a:bodyPr/>
          <a:lstStyle/>
          <a:p>
            <a:pPr lvl="0"/>
            <a:endParaRPr lang="zh-CN" altLang="en-US" noProof="0" smtClean="0"/>
          </a:p>
        </p:txBody>
      </p:sp>
      <p:sp>
        <p:nvSpPr>
          <p:cNvPr id="4" name="Rectangle 5"/>
          <p:cNvSpPr>
            <a:spLocks noGrp="1" noChangeArrowheads="1"/>
          </p:cNvSpPr>
          <p:nvPr>
            <p:ph type="dt" sz="half" idx="10"/>
          </p:nvPr>
        </p:nvSpPr>
        <p:spPr>
          <a:xfrm>
            <a:off x="457200" y="6245225"/>
            <a:ext cx="2133600" cy="476250"/>
          </a:xfrm>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xfrm>
            <a:off x="6553200" y="6245225"/>
            <a:ext cx="2133600" cy="476250"/>
          </a:xfrm>
        </p:spPr>
        <p:txBody>
          <a:bodyPr/>
          <a:lstStyle>
            <a:lvl1pPr>
              <a:defRPr/>
            </a:lvl1pPr>
          </a:lstStyle>
          <a:p>
            <a:pPr>
              <a:defRPr/>
            </a:pPr>
            <a:fld id="{9E743AB3-0F2C-4CE1-BD3E-3A8F38F156BF}" type="slidenum">
              <a:rPr lang="en-US" altLang="zh-CN"/>
            </a:fld>
            <a:endParaRPr lang="en-US" altLang="zh-CN"/>
          </a:p>
        </p:txBody>
      </p:sp>
    </p:spTree>
  </p:cSld>
  <p:clrMapOvr>
    <a:masterClrMapping/>
  </p:clrMapOvr>
  <p:transition>
    <p:cover dir="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357378" name="标题 357377"/>
          <p:cNvSpPr>
            <a:spLocks noGrp="1"/>
          </p:cNvSpPr>
          <p:nvPr>
            <p:ph type="ctrTitle" hasCustomPrompt="1"/>
          </p:nvPr>
        </p:nvSpPr>
        <p:spPr>
          <a:xfrm>
            <a:off x="344488" y="1490663"/>
            <a:ext cx="7772400" cy="754062"/>
          </a:xfrm>
          <a:prstGeom prst="rect">
            <a:avLst/>
          </a:prstGeom>
          <a:noFill/>
          <a:ln w="9525">
            <a:noFill/>
          </a:ln>
        </p:spPr>
        <p:txBody>
          <a:bodyPr anchor="t"/>
          <a:lstStyle>
            <a:lvl1pPr lvl="0">
              <a:buClrTx/>
              <a:buSzTx/>
              <a:buFontTx/>
              <a:defRPr sz="1600">
                <a:solidFill>
                  <a:srgbClr val="00CC00"/>
                </a:solidFill>
              </a:defRPr>
            </a:lvl1pPr>
          </a:lstStyle>
          <a:p>
            <a:pPr lvl="0"/>
            <a:r>
              <a:rPr lang="en-US" altLang="zh-CN" dirty="0"/>
              <a:t>Institute of Information and Control</a:t>
            </a:r>
            <a:endParaRPr lang="en-US" altLang="zh-CN" dirty="0"/>
          </a:p>
        </p:txBody>
      </p:sp>
      <p:grpSp>
        <p:nvGrpSpPr>
          <p:cNvPr id="357379" name="组合 357378"/>
          <p:cNvGrpSpPr/>
          <p:nvPr/>
        </p:nvGrpSpPr>
        <p:grpSpPr>
          <a:xfrm>
            <a:off x="0" y="2636838"/>
            <a:ext cx="8515350" cy="3744912"/>
            <a:chOff x="0" y="768"/>
            <a:chExt cx="5528" cy="3312"/>
          </a:xfrm>
        </p:grpSpPr>
        <p:sp>
          <p:nvSpPr>
            <p:cNvPr id="357380" name="矩形 357379"/>
            <p:cNvSpPr/>
            <p:nvPr/>
          </p:nvSpPr>
          <p:spPr>
            <a:xfrm>
              <a:off x="0" y="768"/>
              <a:ext cx="5528" cy="2832"/>
            </a:xfrm>
            <a:prstGeom prst="rect">
              <a:avLst/>
            </a:prstGeom>
            <a:solidFill>
              <a:srgbClr val="E1E1E1"/>
            </a:solidFill>
            <a:ln w="9525">
              <a:noFill/>
            </a:ln>
          </p:spPr>
          <p:txBody>
            <a:bodyPr/>
            <a:p>
              <a:endParaRPr lang="zh-CN" altLang="en-US"/>
            </a:p>
          </p:txBody>
        </p:sp>
        <p:sp>
          <p:nvSpPr>
            <p:cNvPr id="357381" name="圆角矩形 357380"/>
            <p:cNvSpPr/>
            <p:nvPr/>
          </p:nvSpPr>
          <p:spPr>
            <a:xfrm>
              <a:off x="1976" y="2832"/>
              <a:ext cx="3552" cy="1248"/>
            </a:xfrm>
            <a:prstGeom prst="roundRect">
              <a:avLst>
                <a:gd name="adj" fmla="val 16667"/>
              </a:avLst>
            </a:prstGeom>
            <a:solidFill>
              <a:srgbClr val="E1E1E1"/>
            </a:solidFill>
            <a:ln w="9525">
              <a:noFill/>
            </a:ln>
          </p:spPr>
          <p:txBody>
            <a:bodyPr/>
            <a:p>
              <a:endParaRPr lang="zh-CN" altLang="en-US"/>
            </a:p>
          </p:txBody>
        </p:sp>
        <p:sp>
          <p:nvSpPr>
            <p:cNvPr id="357382" name="矩形 357381"/>
            <p:cNvSpPr/>
            <p:nvPr/>
          </p:nvSpPr>
          <p:spPr>
            <a:xfrm>
              <a:off x="0" y="1584"/>
              <a:ext cx="2456" cy="2496"/>
            </a:xfrm>
            <a:prstGeom prst="rect">
              <a:avLst/>
            </a:prstGeom>
            <a:solidFill>
              <a:srgbClr val="E1E1E1"/>
            </a:solidFill>
            <a:ln w="9525">
              <a:noFill/>
            </a:ln>
          </p:spPr>
          <p:txBody>
            <a:bodyPr/>
            <a:p>
              <a:endParaRPr lang="zh-CN" altLang="en-US"/>
            </a:p>
          </p:txBody>
        </p:sp>
      </p:grpSp>
      <p:sp>
        <p:nvSpPr>
          <p:cNvPr id="357384" name="副标题 357383"/>
          <p:cNvSpPr>
            <a:spLocks noGrp="1"/>
          </p:cNvSpPr>
          <p:nvPr>
            <p:ph type="subTitle" idx="1"/>
          </p:nvPr>
        </p:nvSpPr>
        <p:spPr>
          <a:xfrm>
            <a:off x="279400" y="2982913"/>
            <a:ext cx="7848600" cy="2544762"/>
          </a:xfrm>
          <a:prstGeom prst="rect">
            <a:avLst/>
          </a:prstGeom>
          <a:noFill/>
          <a:ln w="9525">
            <a:noFill/>
          </a:ln>
        </p:spPr>
        <p:txBody>
          <a:bodyPr anchor="b"/>
          <a:lstStyle>
            <a:lvl1pPr marL="0" lvl="0" indent="0">
              <a:buClrTx/>
              <a:buSzTx/>
              <a:buFontTx/>
              <a:buNone/>
              <a:defRPr sz="4500" b="0"/>
            </a:lvl1pPr>
            <a:lvl2pPr marL="457200" lvl="1" indent="163830" algn="ctr">
              <a:buClrTx/>
              <a:buSzTx/>
              <a:buFontTx/>
              <a:buNone/>
              <a:defRPr sz="4500" b="0"/>
            </a:lvl2pPr>
            <a:lvl3pPr marL="914400" lvl="2" indent="171450" algn="ctr">
              <a:buClrTx/>
              <a:buSzTx/>
              <a:buFont typeface="Arial" panose="020B0604020202020204" pitchFamily="34" charset="0"/>
              <a:buNone/>
              <a:defRPr sz="4500" b="0"/>
            </a:lvl3pPr>
            <a:lvl4pPr marL="1371600" lvl="3" indent="122555" algn="ctr">
              <a:buClrTx/>
              <a:buSzTx/>
              <a:buFontTx/>
              <a:buNone/>
              <a:defRPr sz="4500" b="0"/>
            </a:lvl4pPr>
            <a:lvl5pPr marL="1828800" lvl="4" indent="73025" algn="ctr">
              <a:buClrTx/>
              <a:buSzTx/>
              <a:buFontTx/>
              <a:buNone/>
              <a:defRPr sz="4500" b="0"/>
            </a:lvl5pPr>
          </a:lstStyle>
          <a:p>
            <a:pPr lvl="0"/>
            <a:r>
              <a:rPr lang="en-US" altLang="zh-CN" dirty="0"/>
              <a:t>Click to edit Master subtitle style</a:t>
            </a:r>
            <a:endParaRPr lang="en-US" altLang="zh-CN" dirty="0"/>
          </a:p>
        </p:txBody>
      </p:sp>
      <p:sp>
        <p:nvSpPr>
          <p:cNvPr id="357385" name="直接连接符 357384"/>
          <p:cNvSpPr/>
          <p:nvPr/>
        </p:nvSpPr>
        <p:spPr>
          <a:xfrm>
            <a:off x="0" y="2454275"/>
            <a:ext cx="8515350" cy="0"/>
          </a:xfrm>
          <a:prstGeom prst="line">
            <a:avLst/>
          </a:prstGeom>
          <a:ln w="101600" cap="flat" cmpd="sng">
            <a:solidFill>
              <a:srgbClr val="DF8E05"/>
            </a:solidFill>
            <a:prstDash val="solid"/>
            <a:headEnd type="none" w="med" len="med"/>
            <a:tailEnd type="none" w="med" len="med"/>
          </a:ln>
        </p:spPr>
      </p:sp>
      <p:pic>
        <p:nvPicPr>
          <p:cNvPr id="357386" name="图片 357385" descr="hz"/>
          <p:cNvPicPr>
            <a:picLocks noChangeAspect="1"/>
          </p:cNvPicPr>
          <p:nvPr/>
        </p:nvPicPr>
        <p:blipFill>
          <a:blip r:embed="rId2"/>
          <a:stretch>
            <a:fillRect/>
          </a:stretch>
        </p:blipFill>
        <p:spPr>
          <a:xfrm>
            <a:off x="433388" y="309563"/>
            <a:ext cx="2738437" cy="942975"/>
          </a:xfrm>
          <a:prstGeom prst="rect">
            <a:avLst/>
          </a:prstGeom>
          <a:noFill/>
          <a:ln w="9525">
            <a:noFill/>
          </a:ln>
        </p:spPr>
      </p:pic>
      <p:pic>
        <p:nvPicPr>
          <p:cNvPr id="357387" name="图片 357386" descr="hz2"/>
          <p:cNvPicPr>
            <a:picLocks noChangeAspect="1"/>
          </p:cNvPicPr>
          <p:nvPr/>
        </p:nvPicPr>
        <p:blipFill>
          <a:blip r:embed="rId3"/>
          <a:stretch>
            <a:fillRect/>
          </a:stretch>
        </p:blipFill>
        <p:spPr>
          <a:xfrm>
            <a:off x="6935788" y="357188"/>
            <a:ext cx="976312" cy="906462"/>
          </a:xfrm>
          <a:prstGeom prst="rect">
            <a:avLst/>
          </a:prstGeom>
          <a:noFill/>
          <a:ln w="9525">
            <a:noFill/>
          </a:ln>
        </p:spPr>
      </p:pic>
    </p:spTree>
  </p:cSld>
  <p:clrMapOvr>
    <a:masterClrMapping/>
  </p:clrMapOvr>
  <p:hf sldNum="0" hd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4391" y="152400"/>
            <a:ext cx="2057797" cy="58435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81000" y="152400"/>
            <a:ext cx="6054098" cy="58435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联机映像占位符 3"/>
          <p:cNvSpPr>
            <a:spLocks noGrp="1"/>
          </p:cNvSpPr>
          <p:nvPr>
            <p:ph type="clip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图表占位符 3"/>
          <p:cNvSpPr>
            <a:spLocks noGrp="1"/>
          </p:cNvSpPr>
          <p:nvPr>
            <p:ph type="chart" sz="half" idx="2"/>
          </p:nvPr>
        </p:nvSpPr>
        <p:spPr>
          <a:xfrm>
            <a:off x="4629150" y="1825625"/>
            <a:ext cx="3886200" cy="4351338"/>
          </a:xfrm>
        </p:spPr>
        <p:txBody>
          <a:bodyPr/>
          <a:lstStyle/>
          <a:p>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286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6286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81000" y="152400"/>
            <a:ext cx="8231188" cy="5843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29150" y="1825625"/>
            <a:ext cx="3886200" cy="20986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29150" y="4076700"/>
            <a:ext cx="3886200" cy="21002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81000"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465558" y="1289050"/>
            <a:ext cx="3924380" cy="47069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9" Type="http://schemas.openxmlformats.org/officeDocument/2006/relationships/theme" Target="../theme/theme2.xml"/><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8"/>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9"/>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56358" name="标题 356357"/>
          <p:cNvSpPr>
            <a:spLocks noGrp="1"/>
          </p:cNvSpPr>
          <p:nvPr>
            <p:ph type="title"/>
          </p:nvPr>
        </p:nvSpPr>
        <p:spPr>
          <a:xfrm>
            <a:off x="382588" y="152400"/>
            <a:ext cx="8229600" cy="768350"/>
          </a:xfrm>
          <a:prstGeom prst="rect">
            <a:avLst/>
          </a:prstGeom>
          <a:noFill/>
          <a:ln w="9525">
            <a:noFill/>
          </a:ln>
        </p:spPr>
        <p:txBody>
          <a:bodyPr anchor="ctr"/>
          <a:p>
            <a:pPr lvl="0"/>
            <a:r>
              <a:rPr lang="en-US" altLang="zh-CN" dirty="0"/>
              <a:t>Click to edit Master title style</a:t>
            </a:r>
            <a:endParaRPr lang="en-US" altLang="zh-CN" dirty="0"/>
          </a:p>
        </p:txBody>
      </p:sp>
      <p:sp>
        <p:nvSpPr>
          <p:cNvPr id="356359" name="文本占位符 356358"/>
          <p:cNvSpPr>
            <a:spLocks noGrp="1"/>
          </p:cNvSpPr>
          <p:nvPr>
            <p:ph type="body" idx="1"/>
          </p:nvPr>
        </p:nvSpPr>
        <p:spPr>
          <a:xfrm>
            <a:off x="381000" y="1289050"/>
            <a:ext cx="8008938" cy="4706938"/>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356361" name="直接连接符 356360"/>
          <p:cNvSpPr/>
          <p:nvPr/>
        </p:nvSpPr>
        <p:spPr>
          <a:xfrm>
            <a:off x="0" y="1008063"/>
            <a:ext cx="8515350" cy="0"/>
          </a:xfrm>
          <a:prstGeom prst="line">
            <a:avLst/>
          </a:prstGeom>
          <a:ln w="101600" cap="flat" cmpd="sng">
            <a:solidFill>
              <a:srgbClr val="DF8E05"/>
            </a:solidFill>
            <a:prstDash val="solid"/>
            <a:headEnd type="none" w="med" len="med"/>
            <a:tailEnd type="none" w="med" len="med"/>
          </a:ln>
        </p:spPr>
      </p:sp>
      <p:sp>
        <p:nvSpPr>
          <p:cNvPr id="356362" name="矩形 356361"/>
          <p:cNvSpPr>
            <a:spLocks noGrp="1"/>
          </p:cNvSpPr>
          <p:nvPr/>
        </p:nvSpPr>
        <p:spPr>
          <a:xfrm>
            <a:off x="6705600" y="6400800"/>
            <a:ext cx="1905000" cy="457200"/>
          </a:xfrm>
          <a:prstGeom prst="rect">
            <a:avLst/>
          </a:prstGeom>
          <a:noFill/>
          <a:ln w="9525">
            <a:noFill/>
          </a:ln>
        </p:spPr>
        <p:txBody>
          <a:bodyPr/>
          <a:p>
            <a:pPr lvl="0" algn="r" eaLnBrk="0" hangingPunct="0"/>
            <a:fld id="{9A0DB2DC-4C9A-4742-B13C-FB6460FD3503}" type="slidenum">
              <a:rPr lang="en-AU" altLang="zh-CN" sz="1000"/>
            </a:fld>
            <a:endParaRPr lang="en-AU" altLang="zh-CN" sz="1000"/>
          </a:p>
        </p:txBody>
      </p:sp>
      <p:pic>
        <p:nvPicPr>
          <p:cNvPr id="356363" name="图片 356362" descr="hz"/>
          <p:cNvPicPr>
            <a:picLocks noChangeAspect="1"/>
          </p:cNvPicPr>
          <p:nvPr/>
        </p:nvPicPr>
        <p:blipFill>
          <a:blip r:embed="rId17"/>
          <a:stretch>
            <a:fillRect/>
          </a:stretch>
        </p:blipFill>
        <p:spPr>
          <a:xfrm>
            <a:off x="722313" y="6253163"/>
            <a:ext cx="1757362" cy="604837"/>
          </a:xfrm>
          <a:prstGeom prst="rect">
            <a:avLst/>
          </a:prstGeom>
          <a:noFill/>
          <a:ln w="9525">
            <a:noFill/>
          </a:ln>
        </p:spPr>
      </p:pic>
      <p:pic>
        <p:nvPicPr>
          <p:cNvPr id="356364" name="图片 356363" descr="hz2"/>
          <p:cNvPicPr>
            <a:picLocks noChangeAspect="1"/>
          </p:cNvPicPr>
          <p:nvPr/>
        </p:nvPicPr>
        <p:blipFill>
          <a:blip r:embed="rId18"/>
          <a:stretch>
            <a:fillRect/>
          </a:stretch>
        </p:blipFill>
        <p:spPr>
          <a:xfrm>
            <a:off x="341313" y="6323013"/>
            <a:ext cx="458787" cy="4254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hf sldNum="0" hdr="0"/>
  <p:txStyles>
    <p:title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p:titleStyle>
    <p:bodyStyle>
      <a:lvl1pPr marL="441325" lvl="0" indent="-342900" algn="l" defTabSz="914400" rtl="0" eaLnBrk="1" fontAlgn="base" latinLnBrk="0" hangingPunct="1">
        <a:lnSpc>
          <a:spcPct val="100000"/>
        </a:lnSpc>
        <a:spcBef>
          <a:spcPct val="20000"/>
        </a:spcBef>
        <a:spcAft>
          <a:spcPct val="0"/>
        </a:spcAft>
        <a:buChar char="•"/>
        <a:defRPr sz="2800" b="1" i="0" u="none" kern="1200" baseline="0">
          <a:solidFill>
            <a:srgbClr val="00528B"/>
          </a:solidFill>
          <a:latin typeface="+mn-lt"/>
          <a:ea typeface="+mn-ea"/>
          <a:cs typeface="+mn-cs"/>
        </a:defRPr>
      </a:lvl1pPr>
      <a:lvl2pPr marL="906780" lvl="1" indent="-285750" algn="l" defTabSz="914400" rtl="0" eaLnBrk="1" fontAlgn="base" latinLnBrk="0" hangingPunct="1">
        <a:lnSpc>
          <a:spcPct val="100000"/>
        </a:lnSpc>
        <a:spcBef>
          <a:spcPct val="20000"/>
        </a:spcBef>
        <a:spcAft>
          <a:spcPct val="0"/>
        </a:spcAft>
        <a:buChar char="–"/>
        <a:defRPr sz="2600" b="0" i="0" u="none" kern="1200" baseline="0">
          <a:solidFill>
            <a:schemeClr val="tx1"/>
          </a:solidFill>
          <a:latin typeface="+mn-lt"/>
          <a:ea typeface="+mn-ea"/>
          <a:cs typeface="+mn-cs"/>
        </a:defRPr>
      </a:lvl2pPr>
      <a:lvl3pPr marL="1314450" lvl="2" indent="-228600" algn="l" defTabSz="914400" rtl="0" eaLnBrk="1" fontAlgn="base" latinLnBrk="0" hangingPunct="1">
        <a:lnSpc>
          <a:spcPct val="100000"/>
        </a:lnSpc>
        <a:spcBef>
          <a:spcPct val="20000"/>
        </a:spcBef>
        <a:spcAft>
          <a:spcPct val="0"/>
        </a:spcAft>
        <a:buFont typeface="Arial" panose="020B0604020202020204" pitchFamily="34" charset="0"/>
        <a:buChar char="&gt;"/>
        <a:defRPr sz="2400" b="0" i="0" u="none" kern="1200" baseline="0">
          <a:solidFill>
            <a:schemeClr val="tx1"/>
          </a:solidFill>
          <a:latin typeface="+mn-lt"/>
          <a:ea typeface="+mn-ea"/>
          <a:cs typeface="+mn-cs"/>
        </a:defRPr>
      </a:lvl3pPr>
      <a:lvl4pPr marL="1722755" lvl="3"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4pPr>
      <a:lvl5pPr marL="2130425" lvl="4"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FontTx/>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9.xml"/><Relationship Id="rId2" Type="http://schemas.openxmlformats.org/officeDocument/2006/relationships/tags" Target="../tags/tag1.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3.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9.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90" name="Rectangle 2"/>
          <p:cNvSpPr/>
          <p:nvPr/>
        </p:nvSpPr>
        <p:spPr>
          <a:xfrm>
            <a:off x="190500" y="1125538"/>
            <a:ext cx="8126413" cy="4319587"/>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ClrTx/>
              <a:buSzTx/>
              <a:buFontTx/>
              <a:buNone/>
              <a:defRPr sz="1600" b="1" u="none" kern="1200" baseline="0">
                <a:solidFill>
                  <a:srgbClr val="00CC00"/>
                </a:solidFill>
                <a:latin typeface="Times New Roman" panose="02020603050405020304" pitchFamily="18" charset="0"/>
                <a:ea typeface="黑体" panose="02010609060101010101" pitchFamily="49" charset="-122"/>
              </a:defRPr>
            </a:lvl1pPr>
          </a:lstStyle>
          <a:p>
            <a:pPr lvl="0" algn="ctr"/>
            <a:r>
              <a:rPr lang="en-US" altLang="zh-TW" sz="4400"/>
              <a:t>Indus</a:t>
            </a:r>
            <a:r>
              <a:rPr lang="en-US" altLang="zh-TW" sz="4400"/>
              <a:t>trial Control Network</a:t>
            </a:r>
            <a:br>
              <a:rPr lang="en-US" altLang="zh-CN" sz="4400"/>
            </a:br>
            <a:br>
              <a:rPr lang="en-US" altLang="zh-CN" sz="2400"/>
            </a:br>
            <a:br>
              <a:rPr lang="en-US" altLang="zh-CN" sz="2400"/>
            </a:br>
            <a:br>
              <a:rPr lang="en-US" altLang="zh-CN" sz="2400"/>
            </a:br>
            <a:r>
              <a:rPr lang="zh-CN" altLang="en-US" sz="5400"/>
              <a:t>工业控制网络</a:t>
            </a:r>
            <a:br>
              <a:rPr lang="zh-TW" altLang="en-US" sz="4400" dirty="0"/>
            </a:br>
            <a:br>
              <a:rPr lang="zh-TW" altLang="zh-CN" sz="1400" dirty="0"/>
            </a:br>
            <a:br>
              <a:rPr lang="zh-TW" altLang="en-US" sz="1400" dirty="0"/>
            </a:br>
            <a:r>
              <a:rPr lang="zh-CN" altLang="en-US" sz="2400" b="0" dirty="0">
                <a:solidFill>
                  <a:schemeClr val="tx1"/>
                </a:solidFill>
                <a:latin typeface="仿宋_GB2312" pitchFamily="49" charset="-122"/>
                <a:ea typeface="仿宋_GB2312" pitchFamily="49" charset="-122"/>
              </a:rPr>
              <a:t>主讲：孔亚广</a:t>
            </a:r>
            <a:endParaRPr lang="zh-CN" altLang="en-US" sz="2400" b="0" dirty="0">
              <a:solidFill>
                <a:schemeClr val="tx1"/>
              </a:solidFill>
              <a:latin typeface="仿宋_GB2312" pitchFamily="49" charset="-122"/>
              <a:ea typeface="仿宋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4294967295"/>
          </p:nvPr>
        </p:nvSpPr>
        <p:spPr>
          <a:xfrm>
            <a:off x="149860" y="1129665"/>
            <a:ext cx="8729980" cy="1765935"/>
          </a:xfrm>
          <a:solidFill>
            <a:srgbClr val="FFFFFF"/>
          </a:solidFill>
        </p:spPr>
        <p:txBody>
          <a:bodyPr/>
          <a:lstStyle/>
          <a:p>
            <a:pPr marL="98425" indent="0" eaLnBrk="1" hangingPunct="1">
              <a:lnSpc>
                <a:spcPct val="150000"/>
              </a:lnSpc>
              <a:spcBef>
                <a:spcPct val="55000"/>
              </a:spcBef>
              <a:buSzPct val="85000"/>
              <a:buFont typeface="Wingdings" panose="05000000000000000000" pitchFamily="2" charset="2"/>
              <a:buNone/>
            </a:pPr>
            <a:r>
              <a:rPr lang="zh-CN" altLang="en-US" smtClean="0">
                <a:latin typeface="楷体_GB2312" pitchFamily="49" charset="-122"/>
                <a:ea typeface="楷体_GB2312" pitchFamily="49" charset="-122"/>
              </a:rPr>
              <a:t>数据：</a:t>
            </a:r>
            <a:r>
              <a:rPr lang="zh-CN" altLang="en-US" sz="2400" b="0" smtClean="0">
                <a:solidFill>
                  <a:schemeClr val="tx1"/>
                </a:solidFill>
                <a:latin typeface="楷体_GB2312" pitchFamily="49" charset="-122"/>
                <a:ea typeface="楷体_GB2312" pitchFamily="49" charset="-122"/>
              </a:rPr>
              <a:t>二进制</a:t>
            </a:r>
            <a:endParaRPr lang="zh-CN" altLang="en-US" sz="2400" smtClean="0">
              <a:solidFill>
                <a:schemeClr val="tx1"/>
              </a:solidFill>
              <a:latin typeface="楷体_GB2312" pitchFamily="49" charset="-122"/>
              <a:ea typeface="楷体_GB2312" pitchFamily="49" charset="-122"/>
            </a:endParaRPr>
          </a:p>
          <a:p>
            <a:pPr marL="98425" indent="0" eaLnBrk="1" hangingPunct="1">
              <a:lnSpc>
                <a:spcPct val="150000"/>
              </a:lnSpc>
              <a:spcBef>
                <a:spcPct val="55000"/>
              </a:spcBef>
              <a:buSzPct val="85000"/>
              <a:buFont typeface="Wingdings" panose="05000000000000000000" pitchFamily="2" charset="2"/>
              <a:buNone/>
            </a:pPr>
            <a:r>
              <a:rPr lang="zh-CN" altLang="en-US" sz="2400" smtClean="0">
                <a:solidFill>
                  <a:schemeClr val="tx1"/>
                </a:solidFill>
                <a:latin typeface="楷体_GB2312" pitchFamily="49" charset="-122"/>
                <a:ea typeface="楷体_GB2312" pitchFamily="49" charset="-122"/>
              </a:rPr>
              <a:t>      </a:t>
            </a:r>
            <a:r>
              <a:rPr lang="en-US" altLang="zh-CN" sz="2400" b="0" smtClean="0">
                <a:solidFill>
                  <a:schemeClr val="tx1"/>
                </a:solidFill>
                <a:latin typeface="楷体_GB2312" pitchFamily="49" charset="-122"/>
                <a:ea typeface="楷体_GB2312" pitchFamily="49" charset="-122"/>
              </a:rPr>
              <a:t>1</a:t>
            </a:r>
            <a:r>
              <a:rPr lang="zh-CN" altLang="en-US" sz="2400" b="0" smtClean="0">
                <a:solidFill>
                  <a:schemeClr val="tx1"/>
                </a:solidFill>
                <a:latin typeface="楷体_GB2312" pitchFamily="49" charset="-122"/>
                <a:ea typeface="楷体_GB2312" pitchFamily="49" charset="-122"/>
              </a:rPr>
              <a:t>或</a:t>
            </a:r>
            <a:r>
              <a:rPr lang="en-US" altLang="zh-CN" sz="2400" b="0" smtClean="0">
                <a:solidFill>
                  <a:schemeClr val="tx1"/>
                </a:solidFill>
                <a:latin typeface="楷体_GB2312" pitchFamily="49" charset="-122"/>
                <a:ea typeface="楷体_GB2312" pitchFamily="49" charset="-122"/>
              </a:rPr>
              <a:t>0</a:t>
            </a:r>
            <a:r>
              <a:rPr lang="zh-CN" altLang="en-US" sz="2400" b="0" smtClean="0">
                <a:solidFill>
                  <a:schemeClr val="tx1"/>
                </a:solidFill>
                <a:latin typeface="楷体_GB2312" pitchFamily="49" charset="-122"/>
                <a:ea typeface="楷体_GB2312" pitchFamily="49" charset="-122"/>
              </a:rPr>
              <a:t>以电压的高低或电流的有无来反映。</a:t>
            </a:r>
            <a:endParaRPr lang="zh-CN" altLang="en-US" sz="2400" smtClean="0">
              <a:latin typeface="楷体_GB2312" pitchFamily="49" charset="-122"/>
              <a:ea typeface="楷体_GB2312" pitchFamily="49" charset="-122"/>
            </a:endParaRPr>
          </a:p>
          <a:p>
            <a:pPr marL="98425" indent="0" eaLnBrk="1" hangingPunct="1">
              <a:lnSpc>
                <a:spcPct val="150000"/>
              </a:lnSpc>
              <a:spcBef>
                <a:spcPct val="55000"/>
              </a:spcBef>
              <a:buSzPct val="85000"/>
              <a:buFont typeface="Wingdings" panose="05000000000000000000" pitchFamily="2" charset="2"/>
              <a:buNone/>
            </a:pPr>
            <a:endParaRPr lang="zh-CN" altLang="en-US" sz="2100" smtClean="0">
              <a:latin typeface="楷体_GB2312" pitchFamily="49" charset="-122"/>
              <a:ea typeface="楷体_GB2312" pitchFamily="49" charset="-122"/>
              <a:sym typeface="+mn-ea"/>
            </a:endParaRPr>
          </a:p>
          <a:p>
            <a:pPr marL="98425" indent="0" eaLnBrk="1" hangingPunct="1">
              <a:lnSpc>
                <a:spcPct val="150000"/>
              </a:lnSpc>
              <a:spcBef>
                <a:spcPct val="55000"/>
              </a:spcBef>
              <a:buSzPct val="85000"/>
              <a:buFont typeface="Wingdings" panose="05000000000000000000" pitchFamily="2" charset="2"/>
              <a:buNone/>
            </a:pPr>
            <a:r>
              <a:rPr lang="zh-CN" altLang="en-US" sz="2800" smtClean="0">
                <a:latin typeface="楷体_GB2312" pitchFamily="49" charset="-122"/>
                <a:ea typeface="楷体_GB2312" pitchFamily="49" charset="-122"/>
                <a:sym typeface="+mn-ea"/>
              </a:rPr>
              <a:t>信号：</a:t>
            </a:r>
            <a:r>
              <a:rPr lang="zh-CN" altLang="en-US" sz="2400" b="0" smtClean="0">
                <a:solidFill>
                  <a:schemeClr val="tx1"/>
                </a:solidFill>
                <a:latin typeface="楷体_GB2312" pitchFamily="49" charset="-122"/>
                <a:ea typeface="楷体_GB2312" pitchFamily="49" charset="-122"/>
                <a:sym typeface="+mn-ea"/>
              </a:rPr>
              <a:t>指数据的电磁或电子编码，分为模拟信号与数字信号。</a:t>
            </a:r>
            <a:endParaRPr lang="zh-CN" altLang="en-US" sz="2100" smtClean="0">
              <a:latin typeface="楷体_GB2312" pitchFamily="49" charset="-122"/>
              <a:ea typeface="楷体_GB2312" pitchFamily="49" charset="-122"/>
            </a:endParaRPr>
          </a:p>
          <a:p>
            <a:pPr lvl="1" eaLnBrk="1" hangingPunct="1">
              <a:lnSpc>
                <a:spcPct val="150000"/>
              </a:lnSpc>
              <a:spcBef>
                <a:spcPct val="55000"/>
              </a:spcBef>
              <a:buClr>
                <a:srgbClr val="FF3300"/>
              </a:buClr>
              <a:buSzPct val="80000"/>
              <a:buFont typeface="Wingdings" panose="05000000000000000000" pitchFamily="2" charset="2"/>
              <a:buNone/>
            </a:pPr>
            <a:r>
              <a:rPr lang="zh-CN" altLang="en-US" sz="2100"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数字信号</a:t>
            </a:r>
            <a:r>
              <a:rPr lang="zh-CN" altLang="en-US" sz="2400" smtClean="0">
                <a:latin typeface="楷体_GB2312" pitchFamily="49" charset="-122"/>
                <a:ea typeface="楷体_GB2312" pitchFamily="49" charset="-122"/>
              </a:rPr>
              <a:t>：一系列的脉冲</a:t>
            </a:r>
            <a:endParaRPr lang="zh-CN" altLang="en-US" sz="2400" smtClean="0">
              <a:latin typeface="楷体_GB2312" pitchFamily="49" charset="-122"/>
              <a:ea typeface="楷体_GB2312" pitchFamily="49" charset="-122"/>
            </a:endParaRPr>
          </a:p>
          <a:p>
            <a:pPr lvl="1" eaLnBrk="1" hangingPunct="1">
              <a:lnSpc>
                <a:spcPct val="150000"/>
              </a:lnSpc>
              <a:spcBef>
                <a:spcPct val="55000"/>
              </a:spcBef>
              <a:buClr>
                <a:srgbClr val="FF3300"/>
              </a:buClr>
              <a:buSzPct val="80000"/>
              <a:buFont typeface="Wingdings" panose="05000000000000000000" pitchFamily="2" charset="2"/>
              <a:buNone/>
            </a:pPr>
            <a:r>
              <a:rPr lang="zh-CN" altLang="en-US" sz="2400" smtClean="0">
                <a:latin typeface="楷体_GB2312" pitchFamily="49" charset="-122"/>
                <a:ea typeface="楷体_GB2312" pitchFamily="49" charset="-122"/>
              </a:rPr>
              <a:t>    </a:t>
            </a:r>
            <a:r>
              <a:rPr lang="zh-CN" altLang="en-US" sz="2400" b="1" smtClean="0">
                <a:latin typeface="楷体_GB2312" pitchFamily="49" charset="-122"/>
                <a:ea typeface="楷体_GB2312" pitchFamily="49" charset="-122"/>
              </a:rPr>
              <a:t>模拟信号</a:t>
            </a:r>
            <a:r>
              <a:rPr lang="zh-CN" altLang="en-US" sz="2400" smtClean="0">
                <a:latin typeface="楷体_GB2312" pitchFamily="49" charset="-122"/>
                <a:ea typeface="楷体_GB2312" pitchFamily="49" charset="-122"/>
              </a:rPr>
              <a:t>：连续变化的量</a:t>
            </a:r>
            <a:endParaRPr lang="zh-CN" altLang="en-US" sz="2400" smtClean="0">
              <a:latin typeface="楷体_GB2312" pitchFamily="49" charset="-122"/>
              <a:ea typeface="楷体_GB2312" pitchFamily="49" charset="-122"/>
            </a:endParaRPr>
          </a:p>
        </p:txBody>
      </p:sp>
      <p:sp>
        <p:nvSpPr>
          <p:cNvPr id="31748" name="灯片编号占位符 1"/>
          <p:cNvSpPr>
            <a:spLocks noGrp="1" noChangeArrowheads="1"/>
          </p:cNvSpPr>
          <p:nvPr>
            <p:ph type="sldNum" sz="quarter" idx="12"/>
          </p:nvPr>
        </p:nvSpPr>
        <p:spPr>
          <a:xfrm>
            <a:off x="7000875" y="5595938"/>
            <a:ext cx="2134791" cy="357188"/>
          </a:xfrm>
          <a:noFill/>
          <a:ln>
            <a:miter lim="800000"/>
          </a:ln>
        </p:spPr>
        <p:txBody>
          <a:bodyPr/>
          <a:lstStyle/>
          <a:p>
            <a:fld id="{F8F2A9FF-0CE0-4790-BECA-233519039BC7}"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数据编码</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灯片编号占位符 2"/>
          <p:cNvSpPr>
            <a:spLocks noGrp="1" noChangeArrowheads="1"/>
          </p:cNvSpPr>
          <p:nvPr>
            <p:ph type="sldNum" sz="quarter" idx="12"/>
          </p:nvPr>
        </p:nvSpPr>
        <p:spPr>
          <a:xfrm>
            <a:off x="7000875" y="5595938"/>
            <a:ext cx="2134791" cy="357188"/>
          </a:xfrm>
          <a:noFill/>
          <a:ln>
            <a:miter lim="800000"/>
          </a:ln>
        </p:spPr>
        <p:txBody>
          <a:bodyPr/>
          <a:lstStyle/>
          <a:p>
            <a:fld id="{7E91B63C-EBB0-4419-B45F-615D4F57D46F}" type="slidenum">
              <a:rPr lang="zh-CN" altLang="en-US" sz="100" smtClean="0"/>
            </a:fld>
            <a:endParaRPr lang="zh-CN" altLang="en-US" sz="100" smtClean="0"/>
          </a:p>
        </p:txBody>
      </p:sp>
      <p:sp>
        <p:nvSpPr>
          <p:cNvPr id="3" name="文本框 2"/>
          <p:cNvSpPr txBox="1"/>
          <p:nvPr/>
        </p:nvSpPr>
        <p:spPr>
          <a:xfrm>
            <a:off x="370840" y="1475105"/>
            <a:ext cx="7941945" cy="4922520"/>
          </a:xfrm>
          <a:prstGeom prst="rect">
            <a:avLst/>
          </a:prstGeom>
          <a:noFill/>
        </p:spPr>
        <p:txBody>
          <a:bodyPr wrap="square" rtlCol="0" anchor="t">
            <a:spAutoFit/>
          </a:bodyPr>
          <a:p>
            <a:pPr marL="621030" lvl="1" indent="0" algn="l" eaLnBrk="1" hangingPunct="1">
              <a:lnSpc>
                <a:spcPct val="150000"/>
              </a:lnSpc>
              <a:spcBef>
                <a:spcPct val="55000"/>
              </a:spcBef>
              <a:buClr>
                <a:srgbClr val="FF3300"/>
              </a:buClr>
              <a:buSzPct val="80000"/>
              <a:buFont typeface="Wingdings" panose="05000000000000000000" pitchFamily="2" charset="2"/>
              <a:buNone/>
            </a:pPr>
            <a:r>
              <a:rPr lang="zh-CN" altLang="en-US" sz="2800" b="1" smtClean="0">
                <a:solidFill>
                  <a:srgbClr val="00528B"/>
                </a:solidFill>
                <a:latin typeface="楷体_GB2312" pitchFamily="49" charset="-122"/>
                <a:ea typeface="楷体_GB2312" pitchFamily="49" charset="-122"/>
                <a:sym typeface="+mn-ea"/>
              </a:rPr>
              <a:t>数据编码：</a:t>
            </a:r>
            <a:r>
              <a:rPr lang="zh-CN" altLang="en-US" sz="2400" smtClean="0">
                <a:latin typeface="楷体_GB2312" pitchFamily="49" charset="-122"/>
                <a:ea typeface="楷体_GB2312" pitchFamily="49" charset="-122"/>
                <a:sym typeface="+mn-ea"/>
              </a:rPr>
              <a:t>通信系统中以何种物理信号的形式来表达数据。</a:t>
            </a:r>
            <a:endParaRPr lang="zh-CN" altLang="en-US" sz="2400" smtClean="0">
              <a:latin typeface="楷体_GB2312" pitchFamily="49" charset="-122"/>
              <a:ea typeface="楷体_GB2312" pitchFamily="49" charset="-122"/>
            </a:endParaRPr>
          </a:p>
          <a:p>
            <a:pPr marL="1200150" lvl="2" indent="-285750" algn="l" eaLnBrk="1" hangingPunct="1">
              <a:lnSpc>
                <a:spcPct val="150000"/>
              </a:lnSpc>
              <a:spcBef>
                <a:spcPct val="55000"/>
              </a:spcBef>
              <a:buClr>
                <a:srgbClr val="6600FF"/>
              </a:buClr>
              <a:buSzPct val="80000"/>
              <a:buFont typeface="Wingdings" panose="05000000000000000000" charset="0"/>
              <a:buChar char="l"/>
            </a:pPr>
            <a:r>
              <a:rPr lang="zh-CN" altLang="en-US" sz="2400" b="1" smtClean="0">
                <a:latin typeface="楷体_GB2312" pitchFamily="49" charset="-122"/>
                <a:ea typeface="楷体_GB2312" pitchFamily="49" charset="-122"/>
                <a:sym typeface="+mn-ea"/>
              </a:rPr>
              <a:t>用数字信号表示数据</a:t>
            </a:r>
            <a:endParaRPr lang="zh-CN" altLang="en-US" sz="2400" b="1" smtClean="0">
              <a:latin typeface="楷体_GB2312" pitchFamily="49" charset="-122"/>
              <a:ea typeface="楷体_GB2312" pitchFamily="49" charset="-122"/>
            </a:endParaRPr>
          </a:p>
          <a:p>
            <a:pPr lvl="2" indent="0" algn="l" eaLnBrk="1" hangingPunct="1">
              <a:lnSpc>
                <a:spcPct val="150000"/>
              </a:lnSpc>
              <a:spcBef>
                <a:spcPct val="55000"/>
              </a:spcBef>
              <a:buClr>
                <a:srgbClr val="6600FF"/>
              </a:buClr>
              <a:buSzPct val="80000"/>
              <a:buFont typeface="Wingdings" panose="05000000000000000000" pitchFamily="2" charset="2"/>
              <a:buNone/>
            </a:pPr>
            <a:r>
              <a:rPr lang="zh-CN" altLang="en-US" smtClean="0">
                <a:latin typeface="楷体_GB2312" pitchFamily="49" charset="-122"/>
                <a:ea typeface="楷体_GB2312" pitchFamily="49" charset="-122"/>
                <a:sym typeface="+mn-ea"/>
              </a:rPr>
              <a:t>单</a:t>
            </a:r>
            <a:r>
              <a:rPr lang="en-US" altLang="zh-CN" smtClean="0">
                <a:latin typeface="楷体_GB2312" pitchFamily="49" charset="-122"/>
                <a:ea typeface="楷体_GB2312" pitchFamily="49" charset="-122"/>
                <a:sym typeface="+mn-ea"/>
              </a:rPr>
              <a:t>/</a:t>
            </a:r>
            <a:r>
              <a:rPr lang="zh-CN" altLang="en-US" smtClean="0">
                <a:latin typeface="楷体_GB2312" pitchFamily="49" charset="-122"/>
                <a:ea typeface="楷体_GB2312" pitchFamily="49" charset="-122"/>
                <a:sym typeface="+mn-ea"/>
              </a:rPr>
              <a:t>双极性码、归零码、不归零码（</a:t>
            </a:r>
            <a:r>
              <a:rPr lang="en-US" altLang="zh-CN" smtClean="0">
                <a:latin typeface="楷体_GB2312" pitchFamily="49" charset="-122"/>
                <a:ea typeface="楷体_GB2312" pitchFamily="49" charset="-122"/>
                <a:sym typeface="+mn-ea"/>
              </a:rPr>
              <a:t>NRZ</a:t>
            </a:r>
            <a:r>
              <a:rPr lang="zh-CN" altLang="en-US" smtClean="0">
                <a:latin typeface="楷体_GB2312" pitchFamily="49" charset="-122"/>
                <a:ea typeface="楷体_GB2312" pitchFamily="49" charset="-122"/>
                <a:sym typeface="+mn-ea"/>
              </a:rPr>
              <a:t>）、差分码、曼彻斯特编码 、差分曼彻斯特编码等</a:t>
            </a:r>
            <a:endParaRPr lang="zh-CN" altLang="en-US" smtClean="0">
              <a:latin typeface="楷体_GB2312" pitchFamily="49" charset="-122"/>
              <a:ea typeface="楷体_GB2312" pitchFamily="49" charset="-122"/>
            </a:endParaRPr>
          </a:p>
          <a:p>
            <a:pPr marL="1200150" lvl="2" indent="-285750" algn="l" eaLnBrk="1" hangingPunct="1">
              <a:lnSpc>
                <a:spcPct val="150000"/>
              </a:lnSpc>
              <a:spcBef>
                <a:spcPct val="55000"/>
              </a:spcBef>
              <a:buClr>
                <a:srgbClr val="6600FF"/>
              </a:buClr>
              <a:buSzPct val="80000"/>
              <a:buFont typeface="Wingdings" panose="05000000000000000000" charset="0"/>
              <a:buChar char="l"/>
            </a:pPr>
            <a:r>
              <a:rPr lang="zh-CN" altLang="en-US" sz="2400" b="1" smtClean="0">
                <a:latin typeface="楷体_GB2312" pitchFamily="49" charset="-122"/>
                <a:ea typeface="楷体_GB2312" pitchFamily="49" charset="-122"/>
                <a:sym typeface="+mn-ea"/>
              </a:rPr>
              <a:t>用模拟信号表示数据</a:t>
            </a:r>
            <a:endParaRPr lang="zh-CN" altLang="en-US" sz="2400" b="1" smtClean="0">
              <a:latin typeface="楷体_GB2312" pitchFamily="49" charset="-122"/>
              <a:ea typeface="楷体_GB2312" pitchFamily="49" charset="-122"/>
            </a:endParaRPr>
          </a:p>
          <a:p>
            <a:pPr lvl="2" indent="0" algn="l" eaLnBrk="1" hangingPunct="1">
              <a:lnSpc>
                <a:spcPct val="150000"/>
              </a:lnSpc>
              <a:spcBef>
                <a:spcPct val="55000"/>
              </a:spcBef>
              <a:buClr>
                <a:srgbClr val="6600FF"/>
              </a:buClr>
              <a:buSzPct val="80000"/>
              <a:buFont typeface="Wingdings" panose="05000000000000000000" pitchFamily="2" charset="2"/>
              <a:buNone/>
            </a:pPr>
            <a:r>
              <a:rPr lang="zh-CN" altLang="en-US" smtClean="0">
                <a:latin typeface="楷体_GB2312" pitchFamily="49" charset="-122"/>
                <a:ea typeface="楷体_GB2312" pitchFamily="49" charset="-122"/>
                <a:sym typeface="+mn-ea"/>
              </a:rPr>
              <a:t>幅移键控法（</a:t>
            </a:r>
            <a:r>
              <a:rPr lang="en-US" altLang="zh-CN" smtClean="0">
                <a:latin typeface="楷体_GB2312" pitchFamily="49" charset="-122"/>
                <a:ea typeface="楷体_GB2312" pitchFamily="49" charset="-122"/>
                <a:sym typeface="+mn-ea"/>
              </a:rPr>
              <a:t>ASK</a:t>
            </a:r>
            <a:r>
              <a:rPr lang="zh-CN" altLang="en-US" smtClean="0">
                <a:latin typeface="楷体_GB2312" pitchFamily="49" charset="-122"/>
                <a:ea typeface="楷体_GB2312" pitchFamily="49" charset="-122"/>
                <a:sym typeface="+mn-ea"/>
              </a:rPr>
              <a:t>） 、频移键控法（</a:t>
            </a:r>
            <a:r>
              <a:rPr lang="en-US" altLang="zh-CN" smtClean="0">
                <a:latin typeface="楷体_GB2312" pitchFamily="49" charset="-122"/>
                <a:ea typeface="楷体_GB2312" pitchFamily="49" charset="-122"/>
                <a:sym typeface="+mn-ea"/>
              </a:rPr>
              <a:t>FSK</a:t>
            </a:r>
            <a:r>
              <a:rPr lang="zh-CN" altLang="en-US" smtClean="0">
                <a:latin typeface="楷体_GB2312" pitchFamily="49" charset="-122"/>
                <a:ea typeface="楷体_GB2312" pitchFamily="49" charset="-122"/>
                <a:sym typeface="+mn-ea"/>
              </a:rPr>
              <a:t>） 、相移键控法（</a:t>
            </a:r>
            <a:r>
              <a:rPr lang="en-US" altLang="zh-CN" smtClean="0">
                <a:latin typeface="楷体_GB2312" pitchFamily="49" charset="-122"/>
                <a:ea typeface="楷体_GB2312" pitchFamily="49" charset="-122"/>
                <a:sym typeface="+mn-ea"/>
              </a:rPr>
              <a:t>PSK</a:t>
            </a:r>
            <a:r>
              <a:rPr lang="zh-CN" altLang="en-US" smtClean="0">
                <a:latin typeface="楷体_GB2312" pitchFamily="49" charset="-122"/>
                <a:ea typeface="楷体_GB2312" pitchFamily="49" charset="-122"/>
                <a:sym typeface="+mn-ea"/>
              </a:rPr>
              <a:t>） </a:t>
            </a:r>
            <a:endParaRPr lang="zh-CN" altLang="en-US" smtClean="0">
              <a:latin typeface="楷体_GB2312" pitchFamily="49" charset="-122"/>
              <a:ea typeface="楷体_GB2312" pitchFamily="49" charset="-122"/>
            </a:endParaRPr>
          </a:p>
          <a:p>
            <a:pPr lvl="2" indent="0" algn="l" eaLnBrk="1" hangingPunct="1">
              <a:lnSpc>
                <a:spcPct val="150000"/>
              </a:lnSpc>
              <a:spcBef>
                <a:spcPct val="55000"/>
              </a:spcBef>
              <a:buClr>
                <a:srgbClr val="6600FF"/>
              </a:buClr>
              <a:buSzPct val="80000"/>
              <a:buFont typeface="Wingdings" panose="05000000000000000000" pitchFamily="2" charset="2"/>
              <a:buNone/>
            </a:pPr>
            <a:r>
              <a:rPr lang="zh-CN" altLang="en-US" smtClean="0">
                <a:latin typeface="楷体_GB2312" pitchFamily="49" charset="-122"/>
                <a:ea typeface="楷体_GB2312" pitchFamily="49" charset="-122"/>
                <a:sym typeface="+mn-ea"/>
              </a:rPr>
              <a:t>用模拟信号承载数字或模拟数据的技术称为调制技术。</a:t>
            </a:r>
            <a:endParaRPr lang="zh-CN" altLang="en-US"/>
          </a:p>
        </p:txBody>
      </p:sp>
      <p:sp>
        <p:nvSpPr>
          <p:cNvPr id="4"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数据编码</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idx="1"/>
          </p:nvPr>
        </p:nvSpPr>
        <p:spPr>
          <a:xfrm>
            <a:off x="170815" y="1384776"/>
            <a:ext cx="8698706" cy="509588"/>
          </a:xfrm>
          <a:solidFill>
            <a:schemeClr val="bg1"/>
          </a:solidFill>
        </p:spPr>
        <p:txBody>
          <a:bodyPr lIns="67500" tIns="35100" rIns="67500" bIns="35100"/>
          <a:lstStyle/>
          <a:p>
            <a:pPr marL="0" indent="0" defTabSz="448945" eaLnBrk="1" hangingPunct="1">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mtClean="0">
                <a:latin typeface="楷体_GB2312" pitchFamily="49" charset="-122"/>
                <a:ea typeface="楷体_GB2312" pitchFamily="49" charset="-122"/>
              </a:rPr>
              <a:t>不同类型的信号在不同类型的信道上传输有4种情况</a:t>
            </a:r>
            <a:endParaRPr lang="en-GB" altLang="zh-CN" smtClean="0">
              <a:latin typeface="楷体_GB2312" pitchFamily="49" charset="-122"/>
              <a:ea typeface="楷体_GB2312" pitchFamily="49" charset="-122"/>
            </a:endParaRPr>
          </a:p>
        </p:txBody>
      </p:sp>
      <p:sp>
        <p:nvSpPr>
          <p:cNvPr id="33795" name="Text Box 4"/>
          <p:cNvSpPr txBox="1">
            <a:spLocks noChangeArrowheads="1"/>
          </p:cNvSpPr>
          <p:nvPr/>
        </p:nvSpPr>
        <p:spPr bwMode="auto">
          <a:xfrm>
            <a:off x="1323975" y="2294335"/>
            <a:ext cx="3988594" cy="2936875"/>
          </a:xfrm>
          <a:prstGeom prst="rect">
            <a:avLst/>
          </a:prstGeom>
          <a:noFill/>
          <a:ln w="9525">
            <a:noFill/>
            <a:miter lim="800000"/>
          </a:ln>
        </p:spPr>
        <p:txBody>
          <a:bodyPr lIns="67500" tIns="35100" rIns="67500" bIns="35100">
            <a:spAutoFit/>
          </a:bodyPr>
          <a:lstStyle/>
          <a:p>
            <a:pPr eaLnBrk="0" hangingPunct="0">
              <a:spcBef>
                <a:spcPts val="1990"/>
              </a:spcBef>
              <a:buClr>
                <a:srgbClr val="FFFFFF"/>
              </a:buClr>
              <a:buSzPct val="177000"/>
              <a:buFont typeface="Times New Roman" panose="02020603050405020304" pitchFamily="18" charset="0"/>
              <a:buNone/>
            </a:pPr>
            <a:r>
              <a:rPr lang="en-GB" altLang="zh-CN" sz="2400">
                <a:latin typeface="楷体_GB2312" pitchFamily="49" charset="-122"/>
                <a:ea typeface="楷体_GB2312" pitchFamily="49" charset="-122"/>
              </a:rPr>
              <a:t>数据：模拟数据、数字数据</a:t>
            </a:r>
            <a:endParaRPr lang="en-GB" altLang="zh-CN" sz="2400">
              <a:latin typeface="楷体_GB2312" pitchFamily="49" charset="-122"/>
              <a:ea typeface="楷体_GB2312" pitchFamily="49" charset="-122"/>
            </a:endParaRPr>
          </a:p>
          <a:p>
            <a:pPr eaLnBrk="0" hangingPunct="0">
              <a:spcBef>
                <a:spcPts val="1990"/>
              </a:spcBef>
              <a:buClr>
                <a:srgbClr val="FFFFFF"/>
              </a:buClr>
              <a:buSzPct val="177000"/>
              <a:buFont typeface="Times New Roman" panose="02020603050405020304" pitchFamily="18" charset="0"/>
              <a:buNone/>
            </a:pPr>
            <a:endParaRPr lang="en-GB" altLang="zh-CN" sz="2400">
              <a:latin typeface="楷体_GB2312" pitchFamily="49" charset="-122"/>
              <a:ea typeface="楷体_GB2312" pitchFamily="49" charset="-122"/>
            </a:endParaRPr>
          </a:p>
          <a:p>
            <a:pPr eaLnBrk="0" hangingPunct="0">
              <a:spcBef>
                <a:spcPts val="1990"/>
              </a:spcBef>
              <a:buClr>
                <a:srgbClr val="FFFFFF"/>
              </a:buClr>
              <a:buSzPct val="177000"/>
              <a:buFont typeface="Times New Roman" panose="02020603050405020304" pitchFamily="18" charset="0"/>
              <a:buNone/>
            </a:pPr>
            <a:r>
              <a:rPr lang="en-GB" altLang="zh-CN" sz="2400">
                <a:latin typeface="楷体_GB2312" pitchFamily="49" charset="-122"/>
                <a:ea typeface="楷体_GB2312" pitchFamily="49" charset="-122"/>
              </a:rPr>
              <a:t>信号：模拟信号、数字信号  </a:t>
            </a:r>
            <a:endParaRPr lang="en-GB" altLang="zh-CN" sz="2400">
              <a:latin typeface="楷体_GB2312" pitchFamily="49" charset="-122"/>
              <a:ea typeface="楷体_GB2312" pitchFamily="49" charset="-122"/>
            </a:endParaRPr>
          </a:p>
          <a:p>
            <a:pPr eaLnBrk="0" hangingPunct="0">
              <a:spcBef>
                <a:spcPts val="1990"/>
              </a:spcBef>
              <a:buClr>
                <a:srgbClr val="FFFFFF"/>
              </a:buClr>
              <a:buSzPct val="177000"/>
              <a:buFont typeface="Times New Roman" panose="02020603050405020304" pitchFamily="18" charset="0"/>
              <a:buNone/>
            </a:pPr>
            <a:endParaRPr lang="en-GB" altLang="zh-CN" sz="2400">
              <a:latin typeface="楷体_GB2312" pitchFamily="49" charset="-122"/>
              <a:ea typeface="楷体_GB2312" pitchFamily="49" charset="-122"/>
            </a:endParaRPr>
          </a:p>
          <a:p>
            <a:pPr eaLnBrk="0" hangingPunct="0">
              <a:spcBef>
                <a:spcPts val="1990"/>
              </a:spcBef>
              <a:buClr>
                <a:srgbClr val="FFFFFF"/>
              </a:buClr>
              <a:buSzPct val="177000"/>
              <a:buFont typeface="Times New Roman" panose="02020603050405020304" pitchFamily="18" charset="0"/>
              <a:buNone/>
            </a:pPr>
            <a:r>
              <a:rPr lang="en-GB" altLang="zh-CN" sz="2400">
                <a:latin typeface="楷体_GB2312" pitchFamily="49" charset="-122"/>
                <a:ea typeface="楷体_GB2312" pitchFamily="49" charset="-122"/>
              </a:rPr>
              <a:t>信道：模拟信道、数字信道</a:t>
            </a:r>
            <a:endParaRPr lang="en-GB" altLang="zh-CN" sz="2400">
              <a:latin typeface="楷体_GB2312" pitchFamily="49" charset="-122"/>
              <a:ea typeface="楷体_GB2312" pitchFamily="49" charset="-122"/>
            </a:endParaRPr>
          </a:p>
        </p:txBody>
      </p:sp>
      <p:sp>
        <p:nvSpPr>
          <p:cNvPr id="33796" name="Line 5"/>
          <p:cNvSpPr>
            <a:spLocks noChangeShapeType="1"/>
          </p:cNvSpPr>
          <p:nvPr/>
        </p:nvSpPr>
        <p:spPr bwMode="auto">
          <a:xfrm flipH="1">
            <a:off x="3115866" y="2726531"/>
            <a:ext cx="1135856" cy="702469"/>
          </a:xfrm>
          <a:prstGeom prst="line">
            <a:avLst/>
          </a:prstGeom>
          <a:noFill/>
          <a:ln w="28440">
            <a:solidFill>
              <a:srgbClr val="FFFFFF"/>
            </a:solidFill>
            <a:round/>
            <a:tailEnd type="triangle" w="lg" len="lg"/>
          </a:ln>
        </p:spPr>
        <p:txBody>
          <a:bodyPr/>
          <a:lstStyle/>
          <a:p>
            <a:endParaRPr lang="zh-CN" altLang="en-US" sz="100"/>
          </a:p>
        </p:txBody>
      </p:sp>
      <p:sp>
        <p:nvSpPr>
          <p:cNvPr id="33797" name="Line 6"/>
          <p:cNvSpPr>
            <a:spLocks noChangeShapeType="1"/>
          </p:cNvSpPr>
          <p:nvPr/>
        </p:nvSpPr>
        <p:spPr bwMode="auto">
          <a:xfrm>
            <a:off x="3170635" y="2726531"/>
            <a:ext cx="1134665" cy="702469"/>
          </a:xfrm>
          <a:prstGeom prst="line">
            <a:avLst/>
          </a:prstGeom>
          <a:noFill/>
          <a:ln w="28440">
            <a:solidFill>
              <a:srgbClr val="FFFFFF"/>
            </a:solidFill>
            <a:round/>
            <a:tailEnd type="triangle" w="lg" len="lg"/>
          </a:ln>
        </p:spPr>
        <p:txBody>
          <a:bodyPr/>
          <a:lstStyle/>
          <a:p>
            <a:endParaRPr lang="zh-CN" altLang="en-US" sz="100"/>
          </a:p>
        </p:txBody>
      </p:sp>
      <p:sp>
        <p:nvSpPr>
          <p:cNvPr id="33798" name="Line 7"/>
          <p:cNvSpPr>
            <a:spLocks noChangeShapeType="1"/>
          </p:cNvSpPr>
          <p:nvPr/>
        </p:nvSpPr>
        <p:spPr bwMode="auto">
          <a:xfrm>
            <a:off x="4412456" y="2726531"/>
            <a:ext cx="1191" cy="702469"/>
          </a:xfrm>
          <a:prstGeom prst="line">
            <a:avLst/>
          </a:prstGeom>
          <a:noFill/>
          <a:ln w="28440">
            <a:solidFill>
              <a:srgbClr val="FFFFFF"/>
            </a:solidFill>
            <a:round/>
            <a:tailEnd type="triangle" w="lg" len="lg"/>
          </a:ln>
        </p:spPr>
        <p:txBody>
          <a:bodyPr/>
          <a:lstStyle/>
          <a:p>
            <a:endParaRPr lang="zh-CN" altLang="en-US" sz="100"/>
          </a:p>
        </p:txBody>
      </p:sp>
      <p:sp>
        <p:nvSpPr>
          <p:cNvPr id="33799" name="Line 8"/>
          <p:cNvSpPr>
            <a:spLocks noChangeShapeType="1"/>
          </p:cNvSpPr>
          <p:nvPr/>
        </p:nvSpPr>
        <p:spPr bwMode="auto">
          <a:xfrm>
            <a:off x="2955131" y="2726531"/>
            <a:ext cx="1191" cy="702469"/>
          </a:xfrm>
          <a:prstGeom prst="line">
            <a:avLst/>
          </a:prstGeom>
          <a:noFill/>
          <a:ln w="28440">
            <a:solidFill>
              <a:srgbClr val="FFFFFF"/>
            </a:solidFill>
            <a:round/>
            <a:tailEnd type="triangle" w="lg" len="lg"/>
          </a:ln>
        </p:spPr>
        <p:txBody>
          <a:bodyPr/>
          <a:lstStyle/>
          <a:p>
            <a:endParaRPr lang="zh-CN" altLang="en-US" sz="100"/>
          </a:p>
        </p:txBody>
      </p:sp>
      <p:sp>
        <p:nvSpPr>
          <p:cNvPr id="33800" name="Line 9"/>
          <p:cNvSpPr>
            <a:spLocks noChangeShapeType="1"/>
          </p:cNvSpPr>
          <p:nvPr/>
        </p:nvSpPr>
        <p:spPr bwMode="auto">
          <a:xfrm>
            <a:off x="2955131" y="3861197"/>
            <a:ext cx="1191" cy="702469"/>
          </a:xfrm>
          <a:prstGeom prst="line">
            <a:avLst/>
          </a:prstGeom>
          <a:noFill/>
          <a:ln w="28440">
            <a:solidFill>
              <a:srgbClr val="FFFFFF"/>
            </a:solidFill>
            <a:round/>
            <a:tailEnd type="triangle" w="lg" len="lg"/>
          </a:ln>
        </p:spPr>
        <p:txBody>
          <a:bodyPr/>
          <a:lstStyle/>
          <a:p>
            <a:endParaRPr lang="zh-CN" altLang="en-US" sz="100"/>
          </a:p>
        </p:txBody>
      </p:sp>
      <p:sp>
        <p:nvSpPr>
          <p:cNvPr id="33801" name="Line 10"/>
          <p:cNvSpPr>
            <a:spLocks noChangeShapeType="1"/>
          </p:cNvSpPr>
          <p:nvPr/>
        </p:nvSpPr>
        <p:spPr bwMode="auto">
          <a:xfrm>
            <a:off x="4412456" y="3861197"/>
            <a:ext cx="1191" cy="702469"/>
          </a:xfrm>
          <a:prstGeom prst="line">
            <a:avLst/>
          </a:prstGeom>
          <a:noFill/>
          <a:ln w="28440">
            <a:solidFill>
              <a:srgbClr val="FFFFFF"/>
            </a:solidFill>
            <a:round/>
            <a:tailEnd type="triangle" w="lg" len="lg"/>
          </a:ln>
        </p:spPr>
        <p:txBody>
          <a:bodyPr/>
          <a:lstStyle/>
          <a:p>
            <a:endParaRPr lang="zh-CN" altLang="en-US" sz="100"/>
          </a:p>
        </p:txBody>
      </p:sp>
      <p:sp>
        <p:nvSpPr>
          <p:cNvPr id="33802" name="Line 11"/>
          <p:cNvSpPr>
            <a:spLocks noChangeShapeType="1"/>
          </p:cNvSpPr>
          <p:nvPr/>
        </p:nvSpPr>
        <p:spPr bwMode="auto">
          <a:xfrm>
            <a:off x="3117056" y="2726531"/>
            <a:ext cx="1191" cy="702469"/>
          </a:xfrm>
          <a:prstGeom prst="line">
            <a:avLst/>
          </a:prstGeom>
          <a:noFill/>
          <a:ln w="28448">
            <a:solidFill>
              <a:schemeClr val="tx1"/>
            </a:solidFill>
            <a:round/>
            <a:tailEnd type="triangle" w="lg" len="lg"/>
          </a:ln>
        </p:spPr>
        <p:txBody>
          <a:bodyPr/>
          <a:lstStyle/>
          <a:p>
            <a:endParaRPr lang="zh-CN" altLang="en-US" sz="100"/>
          </a:p>
        </p:txBody>
      </p:sp>
      <p:sp>
        <p:nvSpPr>
          <p:cNvPr id="33803" name="Line 14"/>
          <p:cNvSpPr>
            <a:spLocks noChangeShapeType="1"/>
          </p:cNvSpPr>
          <p:nvPr/>
        </p:nvSpPr>
        <p:spPr bwMode="auto">
          <a:xfrm>
            <a:off x="3332560" y="2726531"/>
            <a:ext cx="1134665" cy="702469"/>
          </a:xfrm>
          <a:prstGeom prst="line">
            <a:avLst/>
          </a:prstGeom>
          <a:noFill/>
          <a:ln w="28448">
            <a:solidFill>
              <a:schemeClr val="tx1"/>
            </a:solidFill>
            <a:round/>
            <a:tailEnd type="triangle" w="lg" len="lg"/>
          </a:ln>
        </p:spPr>
        <p:txBody>
          <a:bodyPr/>
          <a:lstStyle/>
          <a:p>
            <a:endParaRPr lang="zh-CN" altLang="en-US" sz="100"/>
          </a:p>
        </p:txBody>
      </p:sp>
      <p:sp>
        <p:nvSpPr>
          <p:cNvPr id="33804" name="Line 15"/>
          <p:cNvSpPr>
            <a:spLocks noChangeShapeType="1"/>
          </p:cNvSpPr>
          <p:nvPr/>
        </p:nvSpPr>
        <p:spPr bwMode="auto">
          <a:xfrm flipH="1">
            <a:off x="3277791" y="2672954"/>
            <a:ext cx="1135856" cy="702469"/>
          </a:xfrm>
          <a:prstGeom prst="line">
            <a:avLst/>
          </a:prstGeom>
          <a:noFill/>
          <a:ln w="28448">
            <a:solidFill>
              <a:schemeClr val="tx1"/>
            </a:solidFill>
            <a:round/>
            <a:tailEnd type="triangle" w="lg" len="lg"/>
          </a:ln>
        </p:spPr>
        <p:txBody>
          <a:bodyPr/>
          <a:lstStyle/>
          <a:p>
            <a:endParaRPr lang="zh-CN" altLang="en-US" sz="100"/>
          </a:p>
        </p:txBody>
      </p:sp>
      <p:sp>
        <p:nvSpPr>
          <p:cNvPr id="33805" name="Line 16"/>
          <p:cNvSpPr>
            <a:spLocks noChangeShapeType="1"/>
          </p:cNvSpPr>
          <p:nvPr/>
        </p:nvSpPr>
        <p:spPr bwMode="auto">
          <a:xfrm>
            <a:off x="4573191" y="2726531"/>
            <a:ext cx="1190" cy="702469"/>
          </a:xfrm>
          <a:prstGeom prst="line">
            <a:avLst/>
          </a:prstGeom>
          <a:noFill/>
          <a:ln w="28448">
            <a:solidFill>
              <a:schemeClr val="tx1"/>
            </a:solidFill>
            <a:round/>
            <a:tailEnd type="triangle" w="lg" len="lg"/>
          </a:ln>
        </p:spPr>
        <p:txBody>
          <a:bodyPr/>
          <a:lstStyle/>
          <a:p>
            <a:endParaRPr lang="zh-CN" altLang="en-US" sz="100"/>
          </a:p>
        </p:txBody>
      </p:sp>
      <p:sp>
        <p:nvSpPr>
          <p:cNvPr id="33806" name="Line 17"/>
          <p:cNvSpPr>
            <a:spLocks noChangeShapeType="1"/>
          </p:cNvSpPr>
          <p:nvPr/>
        </p:nvSpPr>
        <p:spPr bwMode="auto">
          <a:xfrm>
            <a:off x="3117056" y="3861197"/>
            <a:ext cx="1191" cy="702469"/>
          </a:xfrm>
          <a:prstGeom prst="line">
            <a:avLst/>
          </a:prstGeom>
          <a:noFill/>
          <a:ln w="28448">
            <a:solidFill>
              <a:schemeClr val="tx1"/>
            </a:solidFill>
            <a:round/>
            <a:tailEnd type="triangle" w="lg" len="lg"/>
          </a:ln>
        </p:spPr>
        <p:txBody>
          <a:bodyPr/>
          <a:lstStyle/>
          <a:p>
            <a:endParaRPr lang="zh-CN" altLang="en-US" sz="100"/>
          </a:p>
        </p:txBody>
      </p:sp>
      <p:sp>
        <p:nvSpPr>
          <p:cNvPr id="33807" name="Line 18"/>
          <p:cNvSpPr>
            <a:spLocks noChangeShapeType="1"/>
          </p:cNvSpPr>
          <p:nvPr/>
        </p:nvSpPr>
        <p:spPr bwMode="auto">
          <a:xfrm>
            <a:off x="4519613" y="3861197"/>
            <a:ext cx="1191" cy="702469"/>
          </a:xfrm>
          <a:prstGeom prst="line">
            <a:avLst/>
          </a:prstGeom>
          <a:noFill/>
          <a:ln w="28448">
            <a:solidFill>
              <a:schemeClr val="tx1"/>
            </a:solidFill>
            <a:round/>
            <a:tailEnd type="triangle" w="lg" len="lg"/>
          </a:ln>
        </p:spPr>
        <p:txBody>
          <a:bodyPr/>
          <a:lstStyle/>
          <a:p>
            <a:endParaRPr lang="zh-CN" altLang="en-US" sz="100"/>
          </a:p>
        </p:txBody>
      </p:sp>
      <p:sp>
        <p:nvSpPr>
          <p:cNvPr id="33809" name="灯片编号占位符 1"/>
          <p:cNvSpPr>
            <a:spLocks noGrp="1" noChangeArrowheads="1"/>
          </p:cNvSpPr>
          <p:nvPr>
            <p:ph type="sldNum" sz="quarter" idx="12"/>
          </p:nvPr>
        </p:nvSpPr>
        <p:spPr>
          <a:xfrm>
            <a:off x="7000875" y="5595938"/>
            <a:ext cx="2134791" cy="357188"/>
          </a:xfrm>
          <a:noFill/>
          <a:ln>
            <a:miter lim="800000"/>
          </a:ln>
        </p:spPr>
        <p:txBody>
          <a:bodyPr/>
          <a:lstStyle/>
          <a:p>
            <a:fld id="{10AAB672-99DB-4856-8DBD-7BDBCA1052E7}"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数据编码</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37569"/>
          <p:cNvSpPr>
            <a:spLocks noGrp="1" noChangeArrowheads="1"/>
          </p:cNvSpPr>
          <p:nvPr>
            <p:ph type="title"/>
          </p:nvPr>
        </p:nvSpPr>
        <p:spPr>
          <a:xfrm>
            <a:off x="36910" y="1159114"/>
            <a:ext cx="822960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编码方案的评价指标</a:t>
            </a:r>
            <a:r>
              <a:rPr lang="en-US" altLang="zh-CN" sz="2100" smtClean="0">
                <a:solidFill>
                  <a:srgbClr val="AF9738"/>
                </a:solidFill>
                <a:latin typeface="Arial Narrow" pitchFamily="34" charset="0"/>
                <a:ea typeface="宋体" panose="02010600030101010101" pitchFamily="2" charset="-122"/>
              </a:rPr>
              <a:t> </a:t>
            </a:r>
            <a:r>
              <a:rPr lang="zh-CN" altLang="en-US" sz="2400" b="1" smtClean="0">
                <a:solidFill>
                  <a:srgbClr val="6600FF"/>
                </a:solidFill>
                <a:latin typeface="楷体_GB2312" pitchFamily="49" charset="-122"/>
                <a:ea typeface="楷体_GB2312" pitchFamily="49" charset="-122"/>
              </a:rPr>
              <a:t>(1)</a:t>
            </a:r>
            <a:endParaRPr lang="zh-CN" altLang="en-US" sz="2400" b="1" smtClean="0">
              <a:solidFill>
                <a:srgbClr val="6600FF"/>
              </a:solidFill>
              <a:latin typeface="楷体_GB2312" pitchFamily="49" charset="-122"/>
              <a:ea typeface="楷体_GB2312" pitchFamily="49" charset="-122"/>
            </a:endParaRPr>
          </a:p>
        </p:txBody>
      </p:sp>
      <p:sp>
        <p:nvSpPr>
          <p:cNvPr id="34819" name="文本占位符 237570"/>
          <p:cNvSpPr>
            <a:spLocks noGrp="1" noChangeArrowheads="1"/>
          </p:cNvSpPr>
          <p:nvPr>
            <p:ph idx="1"/>
          </p:nvPr>
        </p:nvSpPr>
        <p:spPr>
          <a:xfrm>
            <a:off x="36910" y="1476375"/>
            <a:ext cx="8970169" cy="4119563"/>
          </a:xfrm>
        </p:spPr>
        <p:txBody>
          <a:bodyPr/>
          <a:lstStyle/>
          <a:p>
            <a:pPr eaLnBrk="1" hangingPunct="1">
              <a:lnSpc>
                <a:spcPct val="150000"/>
              </a:lnSpc>
              <a:spcBef>
                <a:spcPct val="0"/>
              </a:spcBef>
            </a:pPr>
            <a:r>
              <a:rPr lang="zh-CN" altLang="en-US" smtClean="0"/>
              <a:t>信号频谱</a:t>
            </a:r>
            <a:r>
              <a:rPr lang="en-US" altLang="zh-CN" smtClean="0"/>
              <a:t>(signal spectrum)</a:t>
            </a:r>
            <a:endParaRPr lang="en-US" altLang="zh-CN" i="1" smtClean="0"/>
          </a:p>
          <a:p>
            <a:pPr lvl="1" eaLnBrk="1" hangingPunct="1">
              <a:lnSpc>
                <a:spcPct val="150000"/>
              </a:lnSpc>
              <a:spcBef>
                <a:spcPct val="0"/>
              </a:spcBef>
            </a:pPr>
            <a:r>
              <a:rPr lang="zh-CN" altLang="en-US" sz="1800" smtClean="0"/>
              <a:t>没有高频分量</a:t>
            </a:r>
            <a:r>
              <a:rPr lang="en-US" altLang="zh-CN" sz="1800" smtClean="0"/>
              <a:t>,</a:t>
            </a:r>
            <a:r>
              <a:rPr lang="zh-CN" altLang="en-US" sz="1800" smtClean="0"/>
              <a:t>可减少传输所需的带宽</a:t>
            </a:r>
            <a:endParaRPr lang="zh-CN" altLang="en-US" sz="1800" smtClean="0"/>
          </a:p>
          <a:p>
            <a:pPr lvl="1" eaLnBrk="1" hangingPunct="1">
              <a:lnSpc>
                <a:spcPct val="150000"/>
              </a:lnSpc>
              <a:spcBef>
                <a:spcPct val="0"/>
              </a:spcBef>
            </a:pPr>
            <a:r>
              <a:rPr lang="zh-CN" altLang="en-US" sz="1800" smtClean="0"/>
              <a:t>没有直流分量</a:t>
            </a:r>
            <a:r>
              <a:rPr lang="en-US" altLang="zh-CN" sz="1800" smtClean="0"/>
              <a:t>,</a:t>
            </a:r>
            <a:r>
              <a:rPr lang="zh-CN" altLang="en-US" sz="1800" smtClean="0"/>
              <a:t>可通过变压器进行交流耦合</a:t>
            </a:r>
            <a:r>
              <a:rPr lang="en-US" altLang="zh-CN" sz="1800" smtClean="0"/>
              <a:t>,</a:t>
            </a:r>
            <a:r>
              <a:rPr lang="zh-CN" altLang="en-US" sz="1800" smtClean="0"/>
              <a:t>实现隔离减少干扰</a:t>
            </a:r>
            <a:endParaRPr lang="zh-CN" altLang="en-US" sz="1800" smtClean="0"/>
          </a:p>
          <a:p>
            <a:pPr lvl="1" eaLnBrk="1" hangingPunct="1">
              <a:lnSpc>
                <a:spcPct val="150000"/>
              </a:lnSpc>
              <a:spcBef>
                <a:spcPct val="0"/>
              </a:spcBef>
              <a:spcAft>
                <a:spcPct val="35000"/>
              </a:spcAft>
            </a:pPr>
            <a:r>
              <a:rPr lang="zh-CN" altLang="en-US" sz="1800" smtClean="0"/>
              <a:t>实际上</a:t>
            </a:r>
            <a:r>
              <a:rPr lang="en-US" altLang="zh-CN" sz="1800" smtClean="0"/>
              <a:t>,</a:t>
            </a:r>
            <a:r>
              <a:rPr lang="zh-CN" altLang="en-US" sz="1800" smtClean="0"/>
              <a:t>信道的传输性能通常在频带的两边较差。一个好的信号设计应将传输功率集中在带宽中部</a:t>
            </a:r>
            <a:r>
              <a:rPr lang="en-US" altLang="zh-CN" sz="1800" smtClean="0"/>
              <a:t>,</a:t>
            </a:r>
            <a:r>
              <a:rPr lang="zh-CN" altLang="en-US" sz="1800" smtClean="0"/>
              <a:t>以减小失真。</a:t>
            </a:r>
            <a:endParaRPr lang="zh-CN" altLang="en-US" sz="1800" smtClean="0"/>
          </a:p>
          <a:p>
            <a:pPr eaLnBrk="1" hangingPunct="1">
              <a:lnSpc>
                <a:spcPct val="150000"/>
              </a:lnSpc>
              <a:spcBef>
                <a:spcPct val="0"/>
              </a:spcBef>
            </a:pPr>
            <a:r>
              <a:rPr lang="zh-CN" altLang="en-US" smtClean="0"/>
              <a:t>时钟同步 </a:t>
            </a:r>
            <a:r>
              <a:rPr lang="en-US" altLang="zh-CN" smtClean="0"/>
              <a:t>(clocking)</a:t>
            </a:r>
            <a:endParaRPr lang="en-US" altLang="zh-CN" smtClean="0"/>
          </a:p>
          <a:p>
            <a:pPr lvl="1" eaLnBrk="1" hangingPunct="1">
              <a:lnSpc>
                <a:spcPct val="150000"/>
              </a:lnSpc>
              <a:spcBef>
                <a:spcPct val="0"/>
              </a:spcBef>
            </a:pPr>
            <a:r>
              <a:rPr lang="zh-CN" altLang="en-US" sz="1800" smtClean="0"/>
              <a:t>测定每一个比特起始和结束位置（同步）并非易事。</a:t>
            </a:r>
            <a:endParaRPr lang="zh-CN" altLang="en-US" sz="1800" smtClean="0"/>
          </a:p>
          <a:p>
            <a:pPr lvl="1" eaLnBrk="1" hangingPunct="1">
              <a:lnSpc>
                <a:spcPct val="150000"/>
              </a:lnSpc>
              <a:spcBef>
                <a:spcPct val="0"/>
              </a:spcBef>
            </a:pPr>
            <a:r>
              <a:rPr lang="zh-CN" altLang="en-US" sz="1800" smtClean="0"/>
              <a:t>一种相当昂贵的方案是在发送和接收设备间增设一条外部时钟线</a:t>
            </a:r>
            <a:endParaRPr lang="zh-CN" altLang="en-US" sz="1800" smtClean="0"/>
          </a:p>
          <a:p>
            <a:pPr lvl="1" eaLnBrk="1" hangingPunct="1">
              <a:lnSpc>
                <a:spcPct val="150000"/>
              </a:lnSpc>
              <a:spcBef>
                <a:spcPct val="0"/>
              </a:spcBef>
            </a:pPr>
            <a:r>
              <a:rPr lang="zh-CN" altLang="en-US" sz="1800" smtClean="0"/>
              <a:t>另一种方案是提供某些基于所传送信号的同步机制。这一点可以通过合适的编码技术来实现。</a:t>
            </a:r>
            <a:endParaRPr lang="zh-CN" altLang="en-US" sz="1800" smtClean="0"/>
          </a:p>
        </p:txBody>
      </p:sp>
      <p:sp>
        <p:nvSpPr>
          <p:cNvPr id="34820" name="灯片编号占位符 2"/>
          <p:cNvSpPr>
            <a:spLocks noGrp="1" noChangeArrowheads="1"/>
          </p:cNvSpPr>
          <p:nvPr>
            <p:ph type="sldNum" sz="quarter" idx="12"/>
          </p:nvPr>
        </p:nvSpPr>
        <p:spPr>
          <a:xfrm>
            <a:off x="7000875" y="5595938"/>
            <a:ext cx="2134791" cy="357188"/>
          </a:xfrm>
          <a:noFill/>
          <a:ln>
            <a:miter lim="800000"/>
          </a:ln>
        </p:spPr>
        <p:txBody>
          <a:bodyPr/>
          <a:lstStyle/>
          <a:p>
            <a:fld id="{07CD7A11-DE16-4737-8D3C-8F90E6D7AEFB}"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数据编码</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38593"/>
          <p:cNvSpPr>
            <a:spLocks noGrp="1" noChangeArrowheads="1"/>
          </p:cNvSpPr>
          <p:nvPr>
            <p:ph type="title"/>
          </p:nvPr>
        </p:nvSpPr>
        <p:spPr>
          <a:xfrm>
            <a:off x="101362" y="1193006"/>
            <a:ext cx="823079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编码方案的评价指标(2)</a:t>
            </a:r>
            <a:endParaRPr lang="zh-CN" altLang="en-US" sz="2400" b="1" smtClean="0">
              <a:solidFill>
                <a:srgbClr val="6600FF"/>
              </a:solidFill>
              <a:latin typeface="楷体_GB2312" pitchFamily="49" charset="-122"/>
              <a:ea typeface="楷体_GB2312" pitchFamily="49" charset="-122"/>
            </a:endParaRPr>
          </a:p>
        </p:txBody>
      </p:sp>
      <p:sp>
        <p:nvSpPr>
          <p:cNvPr id="35843" name="文本占位符 238594"/>
          <p:cNvSpPr>
            <a:spLocks noGrp="1" noChangeArrowheads="1"/>
          </p:cNvSpPr>
          <p:nvPr>
            <p:ph idx="1"/>
          </p:nvPr>
        </p:nvSpPr>
        <p:spPr>
          <a:xfrm>
            <a:off x="263129" y="1540669"/>
            <a:ext cx="7606903" cy="3804047"/>
          </a:xfrm>
        </p:spPr>
        <p:txBody>
          <a:bodyPr/>
          <a:lstStyle/>
          <a:p>
            <a:pPr eaLnBrk="1" hangingPunct="1">
              <a:lnSpc>
                <a:spcPct val="150000"/>
              </a:lnSpc>
              <a:spcBef>
                <a:spcPct val="10000"/>
              </a:spcBef>
            </a:pPr>
            <a:r>
              <a:rPr lang="zh-CN" altLang="en-US" smtClean="0"/>
              <a:t>差错检测 </a:t>
            </a:r>
            <a:r>
              <a:rPr lang="en-US" altLang="zh-CN" smtClean="0"/>
              <a:t>(error detection)</a:t>
            </a:r>
            <a:endParaRPr lang="en-US" altLang="zh-CN" smtClean="0"/>
          </a:p>
          <a:p>
            <a:pPr lvl="1" eaLnBrk="1" hangingPunct="1">
              <a:lnSpc>
                <a:spcPct val="150000"/>
              </a:lnSpc>
              <a:spcBef>
                <a:spcPct val="10000"/>
              </a:spcBef>
              <a:spcAft>
                <a:spcPct val="30000"/>
              </a:spcAft>
            </a:pPr>
            <a:r>
              <a:rPr lang="zh-CN" altLang="en-US" sz="1800" smtClean="0"/>
              <a:t>可在具体的信号编码中方案加入部分差错检测功能以提高检错速度</a:t>
            </a:r>
            <a:endParaRPr lang="zh-CN" altLang="en-US" sz="1800" smtClean="0"/>
          </a:p>
          <a:p>
            <a:pPr eaLnBrk="1" hangingPunct="1">
              <a:lnSpc>
                <a:spcPct val="150000"/>
              </a:lnSpc>
              <a:spcBef>
                <a:spcPct val="10000"/>
              </a:spcBef>
            </a:pPr>
            <a:r>
              <a:rPr lang="zh-CN" altLang="en-US" smtClean="0"/>
              <a:t>信号干扰和抗噪声度</a:t>
            </a:r>
            <a:endParaRPr lang="zh-CN" altLang="en-US" smtClean="0"/>
          </a:p>
          <a:p>
            <a:pPr lvl="1" eaLnBrk="1" hangingPunct="1">
              <a:lnSpc>
                <a:spcPct val="150000"/>
              </a:lnSpc>
              <a:spcBef>
                <a:spcPct val="10000"/>
              </a:spcBef>
              <a:spcAft>
                <a:spcPct val="30000"/>
              </a:spcAft>
            </a:pPr>
            <a:r>
              <a:rPr lang="zh-CN" altLang="en-US" sz="1800" smtClean="0"/>
              <a:t>有些编码在噪声存在的状态下仍具有优秀的性能</a:t>
            </a:r>
            <a:endParaRPr lang="zh-CN" altLang="en-US" sz="1800" smtClean="0"/>
          </a:p>
          <a:p>
            <a:pPr eaLnBrk="1" hangingPunct="1">
              <a:lnSpc>
                <a:spcPct val="150000"/>
              </a:lnSpc>
              <a:spcBef>
                <a:spcPct val="10000"/>
              </a:spcBef>
            </a:pPr>
            <a:r>
              <a:rPr lang="zh-CN" altLang="en-US" smtClean="0"/>
              <a:t>费用和复杂性</a:t>
            </a:r>
            <a:endParaRPr lang="zh-CN" altLang="en-US" smtClean="0"/>
          </a:p>
          <a:p>
            <a:pPr lvl="1" eaLnBrk="1" hangingPunct="1">
              <a:lnSpc>
                <a:spcPct val="150000"/>
              </a:lnSpc>
            </a:pPr>
            <a:r>
              <a:rPr lang="zh-CN" altLang="en-US" sz="1800" smtClean="0"/>
              <a:t>数据速率一定时</a:t>
            </a:r>
            <a:r>
              <a:rPr lang="en-US" altLang="zh-CN" sz="1800" smtClean="0"/>
              <a:t>,</a:t>
            </a:r>
            <a:r>
              <a:rPr lang="zh-CN" altLang="en-US" sz="1800" smtClean="0"/>
              <a:t>信号速率超高</a:t>
            </a:r>
            <a:r>
              <a:rPr lang="en-US" altLang="zh-CN" sz="1800" smtClean="0"/>
              <a:t>,</a:t>
            </a:r>
            <a:r>
              <a:rPr lang="zh-CN" altLang="en-US" sz="1800" smtClean="0"/>
              <a:t>成本越高</a:t>
            </a:r>
            <a:endParaRPr lang="zh-CN" altLang="en-US" sz="1800" smtClean="0"/>
          </a:p>
          <a:p>
            <a:pPr lvl="1" eaLnBrk="1" hangingPunct="1">
              <a:lnSpc>
                <a:spcPct val="150000"/>
              </a:lnSpc>
            </a:pPr>
            <a:r>
              <a:rPr lang="zh-CN" altLang="en-US" sz="1800" smtClean="0"/>
              <a:t>有些编码要求信号速率高于实际的数据速率</a:t>
            </a:r>
            <a:endParaRPr lang="zh-CN" altLang="en-US" sz="1800" smtClean="0"/>
          </a:p>
          <a:p>
            <a:pPr eaLnBrk="1" hangingPunct="1"/>
            <a:endParaRPr lang="zh-CN" altLang="en-US" sz="2100" smtClean="0"/>
          </a:p>
        </p:txBody>
      </p:sp>
      <p:sp>
        <p:nvSpPr>
          <p:cNvPr id="35844" name="灯片编号占位符 2"/>
          <p:cNvSpPr>
            <a:spLocks noGrp="1" noChangeArrowheads="1"/>
          </p:cNvSpPr>
          <p:nvPr>
            <p:ph type="sldNum" sz="quarter" idx="12"/>
          </p:nvPr>
        </p:nvSpPr>
        <p:spPr>
          <a:xfrm>
            <a:off x="7000875" y="5595938"/>
            <a:ext cx="2134791" cy="357188"/>
          </a:xfrm>
          <a:noFill/>
          <a:ln>
            <a:miter lim="800000"/>
          </a:ln>
        </p:spPr>
        <p:txBody>
          <a:bodyPr/>
          <a:lstStyle/>
          <a:p>
            <a:fld id="{6B0D90CC-7196-48B0-B155-4C534C458B47}"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数据编码</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第三</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数字数据编码</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167244" y="2401570"/>
            <a:ext cx="4624388" cy="2747963"/>
          </a:xfrm>
          <a:solidFill>
            <a:srgbClr val="FFFFFF"/>
          </a:solidFill>
        </p:spPr>
        <p:txBody>
          <a:bodyPr/>
          <a:lstStyle/>
          <a:p>
            <a:pPr marL="0" indent="0" algn="just" eaLnBrk="1" hangingPunct="1">
              <a:lnSpc>
                <a:spcPct val="190000"/>
              </a:lnSpc>
              <a:buClr>
                <a:schemeClr val="tx1"/>
              </a:buClr>
              <a:buFont typeface="Wingdings" panose="05000000000000000000" pitchFamily="2" charset="2"/>
              <a:buChar char="Ø"/>
            </a:pPr>
            <a:r>
              <a:rPr lang="zh-CN" altLang="en-US" sz="2100" b="1" smtClean="0">
                <a:latin typeface="楷体_GB2312" pitchFamily="49" charset="-122"/>
                <a:ea typeface="楷体_GB2312" pitchFamily="49" charset="-122"/>
              </a:rPr>
              <a:t>单极性码</a:t>
            </a:r>
            <a:endParaRPr lang="zh-CN" altLang="en-US" sz="2100" b="1" smtClean="0">
              <a:latin typeface="楷体_GB2312" pitchFamily="49" charset="-122"/>
              <a:ea typeface="楷体_GB2312" pitchFamily="49" charset="-122"/>
            </a:endParaRPr>
          </a:p>
          <a:p>
            <a:pPr marL="0" indent="0" algn="just" eaLnBrk="1" hangingPunct="1">
              <a:lnSpc>
                <a:spcPct val="190000"/>
              </a:lnSpc>
              <a:buFont typeface="Wingdings" panose="05000000000000000000" pitchFamily="2" charset="2"/>
              <a:buNone/>
            </a:pPr>
            <a:r>
              <a:rPr lang="zh-CN" altLang="en-US" sz="2100" smtClean="0">
                <a:latin typeface="楷体_GB2312" pitchFamily="49" charset="-122"/>
                <a:ea typeface="楷体_GB2312" pitchFamily="49" charset="-122"/>
              </a:rPr>
              <a:t>　  </a:t>
            </a:r>
            <a:r>
              <a:rPr lang="zh-CN" altLang="en-US" sz="2100" smtClean="0">
                <a:solidFill>
                  <a:schemeClr val="tx1"/>
                </a:solidFill>
                <a:latin typeface="楷体_GB2312" pitchFamily="49" charset="-122"/>
                <a:ea typeface="楷体_GB2312" pitchFamily="49" charset="-122"/>
              </a:rPr>
              <a:t>信号电平是单极性的。 </a:t>
            </a:r>
            <a:endParaRPr lang="zh-CN" altLang="en-US" sz="2100" smtClean="0">
              <a:solidFill>
                <a:schemeClr val="tx1"/>
              </a:solidFill>
              <a:latin typeface="楷体_GB2312" pitchFamily="49" charset="-122"/>
              <a:ea typeface="楷体_GB2312" pitchFamily="49" charset="-122"/>
            </a:endParaRPr>
          </a:p>
          <a:p>
            <a:pPr marL="0" indent="0" algn="just" eaLnBrk="1" hangingPunct="1">
              <a:lnSpc>
                <a:spcPct val="190000"/>
              </a:lnSpc>
              <a:buClr>
                <a:schemeClr val="tx1"/>
              </a:buClr>
              <a:buFont typeface="Wingdings" panose="05000000000000000000" pitchFamily="2" charset="2"/>
              <a:buChar char="Ø"/>
            </a:pPr>
            <a:r>
              <a:rPr lang="zh-CN" altLang="en-US" sz="2100" b="1" smtClean="0">
                <a:latin typeface="楷体_GB2312" pitchFamily="49" charset="-122"/>
                <a:ea typeface="楷体_GB2312" pitchFamily="49" charset="-122"/>
              </a:rPr>
              <a:t>双极性编码</a:t>
            </a:r>
            <a:endParaRPr lang="zh-CN" altLang="en-US" sz="2100" b="1" smtClean="0">
              <a:latin typeface="楷体_GB2312" pitchFamily="49" charset="-122"/>
              <a:ea typeface="楷体_GB2312" pitchFamily="49" charset="-122"/>
            </a:endParaRPr>
          </a:p>
          <a:p>
            <a:pPr marL="0" indent="0" algn="just" eaLnBrk="1" hangingPunct="1">
              <a:lnSpc>
                <a:spcPct val="190000"/>
              </a:lnSpc>
              <a:buFont typeface="Wingdings" panose="05000000000000000000" pitchFamily="2" charset="2"/>
              <a:buNone/>
            </a:pPr>
            <a:r>
              <a:rPr lang="zh-CN" altLang="en-US" sz="2100" smtClean="0">
                <a:latin typeface="楷体_GB2312" pitchFamily="49" charset="-122"/>
                <a:ea typeface="楷体_GB2312" pitchFamily="49" charset="-122"/>
              </a:rPr>
              <a:t>　　</a:t>
            </a:r>
            <a:r>
              <a:rPr lang="zh-CN" altLang="en-US" sz="2100" smtClean="0">
                <a:solidFill>
                  <a:schemeClr val="tx1"/>
                </a:solidFill>
                <a:latin typeface="楷体_GB2312" pitchFamily="49" charset="-122"/>
                <a:ea typeface="楷体_GB2312" pitchFamily="49" charset="-122"/>
              </a:rPr>
              <a:t>信号电平为正、负两种极性的。</a:t>
            </a:r>
            <a:r>
              <a:rPr lang="zh-CN" altLang="en-US" sz="2100" smtClean="0">
                <a:latin typeface="楷体_GB2312" pitchFamily="49" charset="-122"/>
                <a:ea typeface="楷体_GB2312" pitchFamily="49" charset="-122"/>
              </a:rPr>
              <a:t> </a:t>
            </a:r>
            <a:endParaRPr lang="zh-CN" altLang="en-US" sz="2100" smtClean="0">
              <a:latin typeface="楷体_GB2312" pitchFamily="49" charset="-122"/>
              <a:ea typeface="楷体_GB2312" pitchFamily="49" charset="-122"/>
            </a:endParaRPr>
          </a:p>
        </p:txBody>
      </p:sp>
      <p:sp>
        <p:nvSpPr>
          <p:cNvPr id="36867" name="Rectangle 7"/>
          <p:cNvSpPr>
            <a:spLocks noChangeArrowheads="1"/>
          </p:cNvSpPr>
          <p:nvPr/>
        </p:nvSpPr>
        <p:spPr bwMode="auto">
          <a:xfrm>
            <a:off x="167005" y="1284605"/>
            <a:ext cx="8662035" cy="521970"/>
          </a:xfrm>
          <a:prstGeom prst="rect">
            <a:avLst/>
          </a:prstGeom>
          <a:noFill/>
          <a:ln w="9525">
            <a:noFill/>
            <a:miter lim="800000"/>
          </a:ln>
        </p:spPr>
        <p:txBody>
          <a:bodyPr wrap="square">
            <a:spAutoFit/>
          </a:bodyPr>
          <a:lstStyle/>
          <a:p>
            <a:r>
              <a:rPr lang="zh-CN" altLang="en-US" sz="2800" b="1" smtClean="0">
                <a:solidFill>
                  <a:srgbClr val="00528B"/>
                </a:solidFill>
                <a:latin typeface="+mn-lt"/>
              </a:rPr>
              <a:t>数字数据编码：</a:t>
            </a:r>
            <a:r>
              <a:rPr lang="zh-CN" altLang="en-US" sz="2100" b="1">
                <a:solidFill>
                  <a:schemeClr val="tx1"/>
                </a:solidFill>
                <a:latin typeface="楷体_GB2312" pitchFamily="49" charset="-122"/>
                <a:ea typeface="楷体_GB2312" pitchFamily="49" charset="-122"/>
              </a:rPr>
              <a:t>用高低电平的矩形脉冲信号来表达数据的</a:t>
            </a:r>
            <a:r>
              <a:rPr lang="en-US" altLang="zh-CN" sz="2100" b="1">
                <a:solidFill>
                  <a:schemeClr val="tx1"/>
                </a:solidFill>
                <a:latin typeface="楷体_GB2312" pitchFamily="49" charset="-122"/>
                <a:ea typeface="楷体_GB2312" pitchFamily="49" charset="-122"/>
              </a:rPr>
              <a:t>0</a:t>
            </a:r>
            <a:r>
              <a:rPr lang="zh-CN" altLang="en-US" sz="2100" b="1">
                <a:solidFill>
                  <a:schemeClr val="tx1"/>
                </a:solidFill>
                <a:latin typeface="楷体_GB2312" pitchFamily="49" charset="-122"/>
                <a:ea typeface="楷体_GB2312" pitchFamily="49" charset="-122"/>
              </a:rPr>
              <a:t>、</a:t>
            </a:r>
            <a:r>
              <a:rPr lang="en-US" altLang="zh-CN" sz="2100" b="1">
                <a:solidFill>
                  <a:schemeClr val="tx1"/>
                </a:solidFill>
                <a:latin typeface="楷体_GB2312" pitchFamily="49" charset="-122"/>
                <a:ea typeface="楷体_GB2312" pitchFamily="49" charset="-122"/>
              </a:rPr>
              <a:t>1</a:t>
            </a:r>
            <a:r>
              <a:rPr lang="zh-CN" altLang="en-US" sz="2100" b="1">
                <a:solidFill>
                  <a:schemeClr val="tx1"/>
                </a:solidFill>
                <a:latin typeface="楷体_GB2312" pitchFamily="49" charset="-122"/>
                <a:ea typeface="楷体_GB2312" pitchFamily="49" charset="-122"/>
              </a:rPr>
              <a:t>状态。</a:t>
            </a:r>
            <a:endParaRPr lang="zh-CN" altLang="en-US" sz="2100" b="1">
              <a:solidFill>
                <a:schemeClr val="tx1"/>
              </a:solidFill>
              <a:latin typeface="楷体_GB2312" pitchFamily="49" charset="-122"/>
              <a:ea typeface="楷体_GB2312" pitchFamily="49" charset="-122"/>
            </a:endParaRPr>
          </a:p>
        </p:txBody>
      </p:sp>
      <p:sp>
        <p:nvSpPr>
          <p:cNvPr id="36868" name="Rectangle 3"/>
          <p:cNvSpPr>
            <a:spLocks noGrp="1" noChangeArrowheads="1"/>
          </p:cNvSpPr>
          <p:nvPr/>
        </p:nvSpPr>
        <p:spPr bwMode="auto">
          <a:xfrm>
            <a:off x="4754245" y="2277110"/>
            <a:ext cx="3987165" cy="2997835"/>
          </a:xfrm>
          <a:prstGeom prst="rect">
            <a:avLst/>
          </a:prstGeom>
          <a:solidFill>
            <a:srgbClr val="FFFFFF"/>
          </a:solidFill>
          <a:ln w="9525">
            <a:noFill/>
            <a:miter lim="800000"/>
          </a:ln>
        </p:spPr>
        <p:txBody>
          <a:bodyPr/>
          <a:lstStyle/>
          <a:p>
            <a:pPr algn="just">
              <a:lnSpc>
                <a:spcPct val="190000"/>
              </a:lnSpc>
              <a:spcBef>
                <a:spcPct val="20000"/>
              </a:spcBef>
              <a:buClr>
                <a:schemeClr val="tx1"/>
              </a:buClr>
              <a:buSzTx/>
              <a:buFont typeface="Wingdings" panose="05000000000000000000" pitchFamily="2" charset="2"/>
              <a:buChar char="Ø"/>
            </a:pPr>
            <a:r>
              <a:rPr lang="zh-CN" altLang="en-US" sz="2100" b="1" smtClean="0">
                <a:solidFill>
                  <a:srgbClr val="00528B"/>
                </a:solidFill>
                <a:latin typeface="楷体_GB2312" pitchFamily="49" charset="-122"/>
                <a:ea typeface="楷体_GB2312" pitchFamily="49" charset="-122"/>
              </a:rPr>
              <a:t>归零码（RZ）</a:t>
            </a:r>
            <a:endParaRPr lang="zh-CN" altLang="en-US" sz="2100" b="1" smtClean="0">
              <a:solidFill>
                <a:srgbClr val="00528B"/>
              </a:solidFill>
              <a:latin typeface="楷体_GB2312" pitchFamily="49" charset="-122"/>
              <a:ea typeface="楷体_GB2312" pitchFamily="49" charset="-122"/>
            </a:endParaRPr>
          </a:p>
          <a:p>
            <a:pPr algn="just">
              <a:lnSpc>
                <a:spcPct val="130000"/>
              </a:lnSpc>
              <a:spcBef>
                <a:spcPts val="300"/>
              </a:spcBef>
              <a:spcAft>
                <a:spcPts val="300"/>
              </a:spcAft>
              <a:buFont typeface="Wingdings" panose="05000000000000000000" pitchFamily="2" charset="2"/>
              <a:buNone/>
            </a:pPr>
            <a:r>
              <a:rPr lang="zh-CN" altLang="en-US" sz="1800">
                <a:latin typeface="楷体_GB2312" pitchFamily="49" charset="-122"/>
                <a:ea typeface="楷体_GB2312" pitchFamily="49" charset="-122"/>
              </a:rPr>
              <a:t>　</a:t>
            </a:r>
            <a:r>
              <a:rPr lang="zh-CN" altLang="en-US" sz="2100" b="1" smtClean="0">
                <a:latin typeface="楷体_GB2312" pitchFamily="49" charset="-122"/>
                <a:ea typeface="楷体_GB2312" pitchFamily="49" charset="-122"/>
              </a:rPr>
              <a:t>归零码在每一位二进制信息传输之后均返回零电平的编码。</a:t>
            </a:r>
            <a:r>
              <a:rPr lang="zh-CN" altLang="en-US" sz="1800">
                <a:latin typeface="楷体_GB2312" pitchFamily="49" charset="-122"/>
                <a:ea typeface="楷体_GB2312" pitchFamily="49" charset="-122"/>
              </a:rPr>
              <a:t>  </a:t>
            </a:r>
            <a:endParaRPr lang="zh-CN" altLang="en-US" sz="1800">
              <a:latin typeface="楷体_GB2312" pitchFamily="49" charset="-122"/>
              <a:ea typeface="楷体_GB2312" pitchFamily="49" charset="-122"/>
            </a:endParaRPr>
          </a:p>
          <a:p>
            <a:pPr algn="just">
              <a:lnSpc>
                <a:spcPct val="190000"/>
              </a:lnSpc>
              <a:spcBef>
                <a:spcPct val="20000"/>
              </a:spcBef>
              <a:buClr>
                <a:schemeClr val="tx1"/>
              </a:buClr>
              <a:buSzTx/>
              <a:buFont typeface="Wingdings" panose="05000000000000000000" pitchFamily="2" charset="2"/>
              <a:buChar char="Ø"/>
            </a:pPr>
            <a:r>
              <a:rPr lang="zh-CN" altLang="en-US" sz="2100" b="1" smtClean="0">
                <a:solidFill>
                  <a:srgbClr val="00528B"/>
                </a:solidFill>
                <a:latin typeface="楷体_GB2312" pitchFamily="49" charset="-122"/>
                <a:ea typeface="楷体_GB2312" pitchFamily="49" charset="-122"/>
              </a:rPr>
              <a:t>非归零码（NRZ）</a:t>
            </a:r>
            <a:endParaRPr lang="zh-CN" altLang="en-US" sz="2100" b="1" smtClean="0">
              <a:solidFill>
                <a:srgbClr val="00528B"/>
              </a:solidFill>
              <a:latin typeface="楷体_GB2312" pitchFamily="49" charset="-122"/>
              <a:ea typeface="楷体_GB2312" pitchFamily="49" charset="-122"/>
            </a:endParaRPr>
          </a:p>
          <a:p>
            <a:pPr algn="just">
              <a:lnSpc>
                <a:spcPct val="130000"/>
              </a:lnSpc>
              <a:spcBef>
                <a:spcPts val="300"/>
              </a:spcBef>
              <a:spcAft>
                <a:spcPts val="300"/>
              </a:spcAft>
              <a:buFont typeface="Wingdings" panose="05000000000000000000" pitchFamily="2" charset="2"/>
              <a:buNone/>
            </a:pPr>
            <a:r>
              <a:rPr lang="zh-CN" altLang="en-US" sz="2100" b="1" smtClean="0">
                <a:latin typeface="楷体_GB2312" pitchFamily="49" charset="-122"/>
                <a:ea typeface="楷体_GB2312" pitchFamily="49" charset="-122"/>
              </a:rPr>
              <a:t>　非归零码在整个码元时间内维持有效电平</a:t>
            </a:r>
            <a:r>
              <a:rPr lang="zh-CN" altLang="en-US" sz="1800">
                <a:latin typeface="楷体_GB2312" pitchFamily="49" charset="-122"/>
                <a:ea typeface="楷体_GB2312" pitchFamily="49" charset="-122"/>
              </a:rPr>
              <a:t>。 </a:t>
            </a:r>
            <a:endParaRPr lang="zh-CN" altLang="en-US" sz="1800">
              <a:latin typeface="楷体_GB2312" pitchFamily="49" charset="-122"/>
              <a:ea typeface="楷体_GB2312" pitchFamily="49" charset="-122"/>
            </a:endParaRPr>
          </a:p>
        </p:txBody>
      </p:sp>
      <p:sp>
        <p:nvSpPr>
          <p:cNvPr id="36870" name="灯片编号占位符 1"/>
          <p:cNvSpPr>
            <a:spLocks noGrp="1" noChangeArrowheads="1"/>
          </p:cNvSpPr>
          <p:nvPr>
            <p:ph type="sldNum" sz="quarter" idx="12"/>
          </p:nvPr>
        </p:nvSpPr>
        <p:spPr>
          <a:xfrm>
            <a:off x="7000875" y="5595938"/>
            <a:ext cx="2134791" cy="357188"/>
          </a:xfrm>
          <a:noFill/>
          <a:ln>
            <a:miter lim="800000"/>
          </a:ln>
        </p:spPr>
        <p:txBody>
          <a:bodyPr/>
          <a:lstStyle/>
          <a:p>
            <a:fld id="{FE331FC8-A355-4307-A6B7-9B81CCE6CE66}" type="slidenum">
              <a:rPr lang="zh-CN" altLang="en-US" sz="100" smtClean="0"/>
            </a:fld>
            <a:endParaRPr lang="zh-CN" altLang="en-US" sz="100" smtClean="0"/>
          </a:p>
        </p:txBody>
      </p:sp>
      <p:sp>
        <p:nvSpPr>
          <p:cNvPr id="2" name="标题 1"/>
          <p:cNvSpPr/>
          <p:nvPr>
            <p:ph type="title"/>
          </p:nvPr>
        </p:nvSpPr>
        <p:spPr>
          <a:xfrm>
            <a:off x="382588" y="146685"/>
            <a:ext cx="8229600" cy="768350"/>
          </a:xfrm>
        </p:spPr>
        <p:txBody>
          <a:bodyPr/>
          <a:p>
            <a:r>
              <a:rPr lang="zh-CN" altLang="en-US"/>
              <a:t>数字数据编码</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1073755535"/>
          <p:cNvGrpSpPr>
            <a:grpSpLocks noRot="1"/>
          </p:cNvGrpSpPr>
          <p:nvPr/>
        </p:nvGrpSpPr>
        <p:grpSpPr bwMode="auto">
          <a:xfrm>
            <a:off x="190500" y="1958340"/>
            <a:ext cx="7885510" cy="1656160"/>
            <a:chOff x="0" y="0"/>
            <a:chExt cx="6120" cy="2028"/>
          </a:xfrm>
        </p:grpSpPr>
        <p:sp>
          <p:nvSpPr>
            <p:cNvPr id="37894" name="矩形 1073755536"/>
            <p:cNvSpPr>
              <a:spLocks noChangeAspect="1" noChangeArrowheads="1" noTextEdit="1"/>
            </p:cNvSpPr>
            <p:nvPr/>
          </p:nvSpPr>
          <p:spPr bwMode="auto">
            <a:xfrm>
              <a:off x="0" y="0"/>
              <a:ext cx="6120" cy="2028"/>
            </a:xfrm>
            <a:prstGeom prst="rect">
              <a:avLst/>
            </a:prstGeom>
            <a:noFill/>
            <a:ln w="9525">
              <a:noFill/>
              <a:miter lim="800000"/>
            </a:ln>
          </p:spPr>
          <p:txBody>
            <a:bodyPr/>
            <a:lstStyle/>
            <a:p>
              <a:endParaRPr lang="zh-CN" altLang="en-US" sz="100"/>
            </a:p>
          </p:txBody>
        </p:sp>
        <p:grpSp>
          <p:nvGrpSpPr>
            <p:cNvPr id="37895" name="组合 1073755537"/>
            <p:cNvGrpSpPr/>
            <p:nvPr/>
          </p:nvGrpSpPr>
          <p:grpSpPr bwMode="auto">
            <a:xfrm>
              <a:off x="460" y="0"/>
              <a:ext cx="5300" cy="1883"/>
              <a:chOff x="0" y="0"/>
              <a:chExt cx="5300" cy="1883"/>
            </a:xfrm>
          </p:grpSpPr>
          <p:grpSp>
            <p:nvGrpSpPr>
              <p:cNvPr id="37896" name="组合 1073755538"/>
              <p:cNvGrpSpPr/>
              <p:nvPr/>
            </p:nvGrpSpPr>
            <p:grpSpPr bwMode="auto">
              <a:xfrm>
                <a:off x="0" y="0"/>
                <a:ext cx="5300" cy="1883"/>
                <a:chOff x="0" y="0"/>
                <a:chExt cx="5300" cy="1883"/>
              </a:xfrm>
            </p:grpSpPr>
            <p:sp>
              <p:nvSpPr>
                <p:cNvPr id="37898" name="文本框 1073755539"/>
                <p:cNvSpPr txBox="1">
                  <a:spLocks noChangeArrowheads="1"/>
                </p:cNvSpPr>
                <p:nvPr/>
              </p:nvSpPr>
              <p:spPr bwMode="auto">
                <a:xfrm>
                  <a:off x="1530" y="0"/>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37899" name="直接连接符 1073755540"/>
                <p:cNvSpPr>
                  <a:spLocks noChangeShapeType="1"/>
                </p:cNvSpPr>
                <p:nvPr/>
              </p:nvSpPr>
              <p:spPr bwMode="auto">
                <a:xfrm>
                  <a:off x="1520" y="1404"/>
                  <a:ext cx="3600" cy="0"/>
                </a:xfrm>
                <a:prstGeom prst="line">
                  <a:avLst/>
                </a:prstGeom>
                <a:noFill/>
                <a:ln w="9525">
                  <a:solidFill>
                    <a:srgbClr val="000000"/>
                  </a:solidFill>
                  <a:round/>
                  <a:tailEnd type="triangle" w="med" len="med"/>
                </a:ln>
              </p:spPr>
              <p:txBody>
                <a:bodyPr/>
                <a:lstStyle/>
                <a:p>
                  <a:endParaRPr lang="zh-CN" altLang="en-US" sz="100"/>
                </a:p>
              </p:txBody>
            </p:sp>
            <p:sp>
              <p:nvSpPr>
                <p:cNvPr id="37900" name="直接连接符 1073755541"/>
                <p:cNvSpPr>
                  <a:spLocks noChangeShapeType="1"/>
                </p:cNvSpPr>
                <p:nvPr/>
              </p:nvSpPr>
              <p:spPr bwMode="auto">
                <a:xfrm flipV="1">
                  <a:off x="1520" y="156"/>
                  <a:ext cx="0" cy="1248"/>
                </a:xfrm>
                <a:prstGeom prst="line">
                  <a:avLst/>
                </a:prstGeom>
                <a:noFill/>
                <a:ln w="9525">
                  <a:solidFill>
                    <a:srgbClr val="000000"/>
                  </a:solidFill>
                  <a:round/>
                  <a:tailEnd type="triangle" w="med" len="med"/>
                </a:ln>
              </p:spPr>
              <p:txBody>
                <a:bodyPr/>
                <a:lstStyle/>
                <a:p>
                  <a:endParaRPr lang="zh-CN" altLang="en-US" sz="100"/>
                </a:p>
              </p:txBody>
            </p:sp>
            <p:sp>
              <p:nvSpPr>
                <p:cNvPr id="37901" name="直接连接符 1073755542"/>
                <p:cNvSpPr>
                  <a:spLocks noChangeShapeType="1"/>
                </p:cNvSpPr>
                <p:nvPr/>
              </p:nvSpPr>
              <p:spPr bwMode="auto">
                <a:xfrm>
                  <a:off x="1520" y="936"/>
                  <a:ext cx="3420" cy="0"/>
                </a:xfrm>
                <a:prstGeom prst="line">
                  <a:avLst/>
                </a:prstGeom>
                <a:noFill/>
                <a:ln w="9525">
                  <a:solidFill>
                    <a:srgbClr val="000000"/>
                  </a:solidFill>
                  <a:prstDash val="dash"/>
                  <a:round/>
                </a:ln>
              </p:spPr>
              <p:txBody>
                <a:bodyPr/>
                <a:lstStyle/>
                <a:p>
                  <a:endParaRPr lang="zh-CN" altLang="en-US" sz="100"/>
                </a:p>
              </p:txBody>
            </p:sp>
            <p:sp>
              <p:nvSpPr>
                <p:cNvPr id="37902" name="直接连接符 1073755543"/>
                <p:cNvSpPr>
                  <a:spLocks noChangeShapeType="1"/>
                </p:cNvSpPr>
                <p:nvPr/>
              </p:nvSpPr>
              <p:spPr bwMode="auto">
                <a:xfrm>
                  <a:off x="1520" y="468"/>
                  <a:ext cx="360" cy="1"/>
                </a:xfrm>
                <a:prstGeom prst="line">
                  <a:avLst/>
                </a:prstGeom>
                <a:noFill/>
                <a:ln w="9525">
                  <a:solidFill>
                    <a:srgbClr val="000000"/>
                  </a:solidFill>
                  <a:prstDash val="dash"/>
                  <a:round/>
                </a:ln>
              </p:spPr>
              <p:txBody>
                <a:bodyPr/>
                <a:lstStyle/>
                <a:p>
                  <a:endParaRPr lang="zh-CN" altLang="en-US" sz="100"/>
                </a:p>
              </p:txBody>
            </p:sp>
            <p:sp>
              <p:nvSpPr>
                <p:cNvPr id="37903" name="直接连接符 1073755544"/>
                <p:cNvSpPr>
                  <a:spLocks noChangeShapeType="1"/>
                </p:cNvSpPr>
                <p:nvPr/>
              </p:nvSpPr>
              <p:spPr bwMode="auto">
                <a:xfrm>
                  <a:off x="1890" y="468"/>
                  <a:ext cx="360" cy="1"/>
                </a:xfrm>
                <a:prstGeom prst="line">
                  <a:avLst/>
                </a:prstGeom>
                <a:noFill/>
                <a:ln w="9525">
                  <a:solidFill>
                    <a:srgbClr val="000000"/>
                  </a:solidFill>
                  <a:round/>
                </a:ln>
              </p:spPr>
              <p:txBody>
                <a:bodyPr/>
                <a:lstStyle/>
                <a:p>
                  <a:endParaRPr lang="zh-CN" altLang="en-US" sz="100"/>
                </a:p>
              </p:txBody>
            </p:sp>
            <p:sp>
              <p:nvSpPr>
                <p:cNvPr id="37904" name="直接连接符 1073755545"/>
                <p:cNvSpPr>
                  <a:spLocks noChangeShapeType="1"/>
                </p:cNvSpPr>
                <p:nvPr/>
              </p:nvSpPr>
              <p:spPr bwMode="auto">
                <a:xfrm>
                  <a:off x="2240" y="468"/>
                  <a:ext cx="360" cy="1"/>
                </a:xfrm>
                <a:prstGeom prst="line">
                  <a:avLst/>
                </a:prstGeom>
                <a:noFill/>
                <a:ln w="9525">
                  <a:solidFill>
                    <a:srgbClr val="000000"/>
                  </a:solidFill>
                  <a:round/>
                </a:ln>
              </p:spPr>
              <p:txBody>
                <a:bodyPr/>
                <a:lstStyle/>
                <a:p>
                  <a:endParaRPr lang="zh-CN" altLang="en-US" sz="100"/>
                </a:p>
              </p:txBody>
            </p:sp>
            <p:sp>
              <p:nvSpPr>
                <p:cNvPr id="37905" name="直接连接符 1073755546"/>
                <p:cNvSpPr>
                  <a:spLocks noChangeShapeType="1"/>
                </p:cNvSpPr>
                <p:nvPr/>
              </p:nvSpPr>
              <p:spPr bwMode="auto">
                <a:xfrm>
                  <a:off x="1870" y="468"/>
                  <a:ext cx="1" cy="936"/>
                </a:xfrm>
                <a:prstGeom prst="line">
                  <a:avLst/>
                </a:prstGeom>
                <a:noFill/>
                <a:ln w="9525">
                  <a:solidFill>
                    <a:srgbClr val="000000"/>
                  </a:solidFill>
                  <a:round/>
                </a:ln>
              </p:spPr>
              <p:txBody>
                <a:bodyPr/>
                <a:lstStyle/>
                <a:p>
                  <a:endParaRPr lang="zh-CN" altLang="en-US" sz="100"/>
                </a:p>
              </p:txBody>
            </p:sp>
            <p:sp>
              <p:nvSpPr>
                <p:cNvPr id="37906" name="直接连接符 1073755547"/>
                <p:cNvSpPr>
                  <a:spLocks noChangeShapeType="1"/>
                </p:cNvSpPr>
                <p:nvPr/>
              </p:nvSpPr>
              <p:spPr bwMode="auto">
                <a:xfrm>
                  <a:off x="1520" y="1393"/>
                  <a:ext cx="360" cy="1"/>
                </a:xfrm>
                <a:prstGeom prst="line">
                  <a:avLst/>
                </a:prstGeom>
                <a:noFill/>
                <a:ln w="9525">
                  <a:solidFill>
                    <a:srgbClr val="000000"/>
                  </a:solidFill>
                  <a:round/>
                </a:ln>
              </p:spPr>
              <p:txBody>
                <a:bodyPr/>
                <a:lstStyle/>
                <a:p>
                  <a:endParaRPr lang="zh-CN" altLang="en-US" sz="100"/>
                </a:p>
              </p:txBody>
            </p:sp>
            <p:sp>
              <p:nvSpPr>
                <p:cNvPr id="37907" name="直接连接符 1073755548"/>
                <p:cNvSpPr>
                  <a:spLocks noChangeShapeType="1"/>
                </p:cNvSpPr>
                <p:nvPr/>
              </p:nvSpPr>
              <p:spPr bwMode="auto">
                <a:xfrm>
                  <a:off x="2600" y="468"/>
                  <a:ext cx="1" cy="936"/>
                </a:xfrm>
                <a:prstGeom prst="line">
                  <a:avLst/>
                </a:prstGeom>
                <a:noFill/>
                <a:ln w="9525">
                  <a:solidFill>
                    <a:srgbClr val="000000"/>
                  </a:solidFill>
                  <a:round/>
                </a:ln>
              </p:spPr>
              <p:txBody>
                <a:bodyPr/>
                <a:lstStyle/>
                <a:p>
                  <a:endParaRPr lang="zh-CN" altLang="en-US" sz="100"/>
                </a:p>
              </p:txBody>
            </p:sp>
            <p:sp>
              <p:nvSpPr>
                <p:cNvPr id="37908" name="直接连接符 1073755549"/>
                <p:cNvSpPr>
                  <a:spLocks noChangeShapeType="1"/>
                </p:cNvSpPr>
                <p:nvPr/>
              </p:nvSpPr>
              <p:spPr bwMode="auto">
                <a:xfrm>
                  <a:off x="2600" y="1394"/>
                  <a:ext cx="360" cy="1"/>
                </a:xfrm>
                <a:prstGeom prst="line">
                  <a:avLst/>
                </a:prstGeom>
                <a:noFill/>
                <a:ln w="9525">
                  <a:solidFill>
                    <a:srgbClr val="000000"/>
                  </a:solidFill>
                  <a:round/>
                </a:ln>
              </p:spPr>
              <p:txBody>
                <a:bodyPr/>
                <a:lstStyle/>
                <a:p>
                  <a:endParaRPr lang="zh-CN" altLang="en-US" sz="100"/>
                </a:p>
              </p:txBody>
            </p:sp>
            <p:sp>
              <p:nvSpPr>
                <p:cNvPr id="37909" name="直接连接符 1073755550"/>
                <p:cNvSpPr>
                  <a:spLocks noChangeShapeType="1"/>
                </p:cNvSpPr>
                <p:nvPr/>
              </p:nvSpPr>
              <p:spPr bwMode="auto">
                <a:xfrm flipV="1">
                  <a:off x="2960" y="468"/>
                  <a:ext cx="0" cy="936"/>
                </a:xfrm>
                <a:prstGeom prst="line">
                  <a:avLst/>
                </a:prstGeom>
                <a:noFill/>
                <a:ln w="9525">
                  <a:solidFill>
                    <a:srgbClr val="000000"/>
                  </a:solidFill>
                  <a:round/>
                </a:ln>
              </p:spPr>
              <p:txBody>
                <a:bodyPr/>
                <a:lstStyle/>
                <a:p>
                  <a:endParaRPr lang="zh-CN" altLang="en-US" sz="100"/>
                </a:p>
              </p:txBody>
            </p:sp>
            <p:sp>
              <p:nvSpPr>
                <p:cNvPr id="37910" name="直接连接符 1073755551"/>
                <p:cNvSpPr>
                  <a:spLocks noChangeShapeType="1"/>
                </p:cNvSpPr>
                <p:nvPr/>
              </p:nvSpPr>
              <p:spPr bwMode="auto">
                <a:xfrm>
                  <a:off x="2960" y="468"/>
                  <a:ext cx="360" cy="1"/>
                </a:xfrm>
                <a:prstGeom prst="line">
                  <a:avLst/>
                </a:prstGeom>
                <a:noFill/>
                <a:ln w="9525">
                  <a:solidFill>
                    <a:srgbClr val="000000"/>
                  </a:solidFill>
                  <a:round/>
                </a:ln>
              </p:spPr>
              <p:txBody>
                <a:bodyPr/>
                <a:lstStyle/>
                <a:p>
                  <a:endParaRPr lang="zh-CN" altLang="en-US" sz="100"/>
                </a:p>
              </p:txBody>
            </p:sp>
            <p:sp>
              <p:nvSpPr>
                <p:cNvPr id="37911" name="直接连接符 1073755552"/>
                <p:cNvSpPr>
                  <a:spLocks noChangeShapeType="1"/>
                </p:cNvSpPr>
                <p:nvPr/>
              </p:nvSpPr>
              <p:spPr bwMode="auto">
                <a:xfrm>
                  <a:off x="3320" y="468"/>
                  <a:ext cx="0" cy="936"/>
                </a:xfrm>
                <a:prstGeom prst="line">
                  <a:avLst/>
                </a:prstGeom>
                <a:noFill/>
                <a:ln w="9525">
                  <a:solidFill>
                    <a:srgbClr val="000000"/>
                  </a:solidFill>
                  <a:round/>
                </a:ln>
              </p:spPr>
              <p:txBody>
                <a:bodyPr/>
                <a:lstStyle/>
                <a:p>
                  <a:endParaRPr lang="zh-CN" altLang="en-US" sz="100"/>
                </a:p>
              </p:txBody>
            </p:sp>
            <p:sp>
              <p:nvSpPr>
                <p:cNvPr id="37912" name="直接连接符 1073755553"/>
                <p:cNvSpPr>
                  <a:spLocks noChangeShapeType="1"/>
                </p:cNvSpPr>
                <p:nvPr/>
              </p:nvSpPr>
              <p:spPr bwMode="auto">
                <a:xfrm>
                  <a:off x="3320" y="1394"/>
                  <a:ext cx="360" cy="1"/>
                </a:xfrm>
                <a:prstGeom prst="line">
                  <a:avLst/>
                </a:prstGeom>
                <a:noFill/>
                <a:ln w="9525">
                  <a:solidFill>
                    <a:srgbClr val="000000"/>
                  </a:solidFill>
                  <a:round/>
                </a:ln>
              </p:spPr>
              <p:txBody>
                <a:bodyPr/>
                <a:lstStyle/>
                <a:p>
                  <a:endParaRPr lang="zh-CN" altLang="en-US" sz="100"/>
                </a:p>
              </p:txBody>
            </p:sp>
            <p:sp>
              <p:nvSpPr>
                <p:cNvPr id="37913" name="直接连接符 1073755554"/>
                <p:cNvSpPr>
                  <a:spLocks noChangeShapeType="1"/>
                </p:cNvSpPr>
                <p:nvPr/>
              </p:nvSpPr>
              <p:spPr bwMode="auto">
                <a:xfrm>
                  <a:off x="3680" y="1394"/>
                  <a:ext cx="360" cy="1"/>
                </a:xfrm>
                <a:prstGeom prst="line">
                  <a:avLst/>
                </a:prstGeom>
                <a:noFill/>
                <a:ln w="9525">
                  <a:solidFill>
                    <a:srgbClr val="000000"/>
                  </a:solidFill>
                  <a:round/>
                </a:ln>
              </p:spPr>
              <p:txBody>
                <a:bodyPr/>
                <a:lstStyle/>
                <a:p>
                  <a:endParaRPr lang="zh-CN" altLang="en-US" sz="100"/>
                </a:p>
              </p:txBody>
            </p:sp>
            <p:sp>
              <p:nvSpPr>
                <p:cNvPr id="37914" name="直接连接符 1073755555"/>
                <p:cNvSpPr>
                  <a:spLocks noChangeShapeType="1"/>
                </p:cNvSpPr>
                <p:nvPr/>
              </p:nvSpPr>
              <p:spPr bwMode="auto">
                <a:xfrm flipV="1">
                  <a:off x="4040" y="468"/>
                  <a:ext cx="0" cy="936"/>
                </a:xfrm>
                <a:prstGeom prst="line">
                  <a:avLst/>
                </a:prstGeom>
                <a:noFill/>
                <a:ln w="9525">
                  <a:solidFill>
                    <a:srgbClr val="000000"/>
                  </a:solidFill>
                  <a:round/>
                </a:ln>
              </p:spPr>
              <p:txBody>
                <a:bodyPr/>
                <a:lstStyle/>
                <a:p>
                  <a:endParaRPr lang="zh-CN" altLang="en-US" sz="100"/>
                </a:p>
              </p:txBody>
            </p:sp>
            <p:sp>
              <p:nvSpPr>
                <p:cNvPr id="37915" name="直接连接符 1073755556"/>
                <p:cNvSpPr>
                  <a:spLocks noChangeShapeType="1"/>
                </p:cNvSpPr>
                <p:nvPr/>
              </p:nvSpPr>
              <p:spPr bwMode="auto">
                <a:xfrm>
                  <a:off x="4040" y="468"/>
                  <a:ext cx="360" cy="1"/>
                </a:xfrm>
                <a:prstGeom prst="line">
                  <a:avLst/>
                </a:prstGeom>
                <a:noFill/>
                <a:ln w="9525">
                  <a:solidFill>
                    <a:srgbClr val="000000"/>
                  </a:solidFill>
                  <a:round/>
                </a:ln>
              </p:spPr>
              <p:txBody>
                <a:bodyPr/>
                <a:lstStyle/>
                <a:p>
                  <a:endParaRPr lang="zh-CN" altLang="en-US" sz="100"/>
                </a:p>
              </p:txBody>
            </p:sp>
            <p:sp>
              <p:nvSpPr>
                <p:cNvPr id="37916" name="直接连接符 1073755557"/>
                <p:cNvSpPr>
                  <a:spLocks noChangeShapeType="1"/>
                </p:cNvSpPr>
                <p:nvPr/>
              </p:nvSpPr>
              <p:spPr bwMode="auto">
                <a:xfrm>
                  <a:off x="4400" y="468"/>
                  <a:ext cx="0" cy="936"/>
                </a:xfrm>
                <a:prstGeom prst="line">
                  <a:avLst/>
                </a:prstGeom>
                <a:noFill/>
                <a:ln w="9525">
                  <a:solidFill>
                    <a:srgbClr val="000000"/>
                  </a:solidFill>
                  <a:round/>
                </a:ln>
              </p:spPr>
              <p:txBody>
                <a:bodyPr/>
                <a:lstStyle/>
                <a:p>
                  <a:endParaRPr lang="zh-CN" altLang="en-US" sz="100"/>
                </a:p>
              </p:txBody>
            </p:sp>
            <p:sp>
              <p:nvSpPr>
                <p:cNvPr id="37917" name="直接连接符 1073755558"/>
                <p:cNvSpPr>
                  <a:spLocks noChangeShapeType="1"/>
                </p:cNvSpPr>
                <p:nvPr/>
              </p:nvSpPr>
              <p:spPr bwMode="auto">
                <a:xfrm>
                  <a:off x="1520" y="1882"/>
                  <a:ext cx="3420" cy="1"/>
                </a:xfrm>
                <a:prstGeom prst="line">
                  <a:avLst/>
                </a:prstGeom>
                <a:noFill/>
                <a:ln w="9525">
                  <a:solidFill>
                    <a:srgbClr val="000000"/>
                  </a:solidFill>
                  <a:round/>
                </a:ln>
              </p:spPr>
              <p:txBody>
                <a:bodyPr/>
                <a:lstStyle/>
                <a:p>
                  <a:endParaRPr lang="zh-CN" altLang="en-US" sz="100"/>
                </a:p>
              </p:txBody>
            </p:sp>
            <p:sp>
              <p:nvSpPr>
                <p:cNvPr id="37918" name="直接连接符 1073755559"/>
                <p:cNvSpPr>
                  <a:spLocks noChangeShapeType="1"/>
                </p:cNvSpPr>
                <p:nvPr/>
              </p:nvSpPr>
              <p:spPr bwMode="auto">
                <a:xfrm flipV="1">
                  <a:off x="1700" y="1404"/>
                  <a:ext cx="0" cy="468"/>
                </a:xfrm>
                <a:prstGeom prst="line">
                  <a:avLst/>
                </a:prstGeom>
                <a:noFill/>
                <a:ln w="9525">
                  <a:solidFill>
                    <a:srgbClr val="000000"/>
                  </a:solidFill>
                  <a:round/>
                  <a:tailEnd type="triangle" w="med" len="med"/>
                </a:ln>
              </p:spPr>
              <p:txBody>
                <a:bodyPr/>
                <a:lstStyle/>
                <a:p>
                  <a:endParaRPr lang="zh-CN" altLang="en-US" sz="100"/>
                </a:p>
              </p:txBody>
            </p:sp>
            <p:sp>
              <p:nvSpPr>
                <p:cNvPr id="37919" name="直接连接符 1073755560"/>
                <p:cNvSpPr>
                  <a:spLocks noChangeShapeType="1"/>
                </p:cNvSpPr>
                <p:nvPr/>
              </p:nvSpPr>
              <p:spPr bwMode="auto">
                <a:xfrm flipV="1">
                  <a:off x="20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0" name="直接连接符 1073755561"/>
                <p:cNvSpPr>
                  <a:spLocks noChangeShapeType="1"/>
                </p:cNvSpPr>
                <p:nvPr/>
              </p:nvSpPr>
              <p:spPr bwMode="auto">
                <a:xfrm flipV="1">
                  <a:off x="24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1" name="直接连接符 1073755562"/>
                <p:cNvSpPr>
                  <a:spLocks noChangeShapeType="1"/>
                </p:cNvSpPr>
                <p:nvPr/>
              </p:nvSpPr>
              <p:spPr bwMode="auto">
                <a:xfrm flipV="1">
                  <a:off x="27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2" name="直接连接符 1073755563"/>
                <p:cNvSpPr>
                  <a:spLocks noChangeShapeType="1"/>
                </p:cNvSpPr>
                <p:nvPr/>
              </p:nvSpPr>
              <p:spPr bwMode="auto">
                <a:xfrm flipV="1">
                  <a:off x="314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3" name="直接连接符 1073755564"/>
                <p:cNvSpPr>
                  <a:spLocks noChangeShapeType="1"/>
                </p:cNvSpPr>
                <p:nvPr/>
              </p:nvSpPr>
              <p:spPr bwMode="auto">
                <a:xfrm flipV="1">
                  <a:off x="350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4" name="直接连接符 1073755565"/>
                <p:cNvSpPr>
                  <a:spLocks noChangeShapeType="1"/>
                </p:cNvSpPr>
                <p:nvPr/>
              </p:nvSpPr>
              <p:spPr bwMode="auto">
                <a:xfrm flipV="1">
                  <a:off x="38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5" name="直接连接符 1073755566"/>
                <p:cNvSpPr>
                  <a:spLocks noChangeShapeType="1"/>
                </p:cNvSpPr>
                <p:nvPr/>
              </p:nvSpPr>
              <p:spPr bwMode="auto">
                <a:xfrm flipV="1">
                  <a:off x="42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6" name="直接连接符 1073755567"/>
                <p:cNvSpPr>
                  <a:spLocks noChangeShapeType="1"/>
                </p:cNvSpPr>
                <p:nvPr/>
              </p:nvSpPr>
              <p:spPr bwMode="auto">
                <a:xfrm flipV="1">
                  <a:off x="45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37927" name="文本框 1073755568"/>
                <p:cNvSpPr txBox="1">
                  <a:spLocks noChangeArrowheads="1"/>
                </p:cNvSpPr>
                <p:nvPr/>
              </p:nvSpPr>
              <p:spPr bwMode="auto">
                <a:xfrm>
                  <a:off x="260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37928" name="文本框 1073755569"/>
                <p:cNvSpPr txBox="1">
                  <a:spLocks noChangeArrowheads="1"/>
                </p:cNvSpPr>
                <p:nvPr/>
              </p:nvSpPr>
              <p:spPr bwMode="auto">
                <a:xfrm>
                  <a:off x="3318"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37929" name="文本框 1073755570"/>
                <p:cNvSpPr txBox="1">
                  <a:spLocks noChangeArrowheads="1"/>
                </p:cNvSpPr>
                <p:nvPr/>
              </p:nvSpPr>
              <p:spPr bwMode="auto">
                <a:xfrm>
                  <a:off x="368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37930" name="文本框 1073755571"/>
                <p:cNvSpPr txBox="1">
                  <a:spLocks noChangeArrowheads="1"/>
                </p:cNvSpPr>
                <p:nvPr/>
              </p:nvSpPr>
              <p:spPr bwMode="auto">
                <a:xfrm>
                  <a:off x="181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37931" name="文本框 1073755572"/>
                <p:cNvSpPr txBox="1">
                  <a:spLocks noChangeArrowheads="1"/>
                </p:cNvSpPr>
                <p:nvPr/>
              </p:nvSpPr>
              <p:spPr bwMode="auto">
                <a:xfrm>
                  <a:off x="22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37932" name="文本框 1073755573"/>
                <p:cNvSpPr txBox="1">
                  <a:spLocks noChangeArrowheads="1"/>
                </p:cNvSpPr>
                <p:nvPr/>
              </p:nvSpPr>
              <p:spPr bwMode="auto">
                <a:xfrm>
                  <a:off x="40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1073755575" name="文本框 1073755574"/>
                <p:cNvSpPr txBox="1"/>
                <p:nvPr/>
              </p:nvSpPr>
              <p:spPr>
                <a:xfrm>
                  <a:off x="1000" y="252"/>
                  <a:ext cx="720" cy="468"/>
                </a:xfrm>
                <a:prstGeom prst="rect">
                  <a:avLst/>
                </a:prstGeom>
                <a:noFill/>
                <a:ln w="9525">
                  <a:noFill/>
                </a:ln>
              </p:spPr>
              <p:txBody>
                <a:bodyPr/>
                <a:lstStyle/>
                <a:p>
                  <a:pPr indent="266700" fontAlgn="auto">
                    <a:defRPr/>
                  </a:pPr>
                  <a:r>
                    <a:rPr lang="zh-CN" altLang="en-US" sz="100" noProof="1">
                      <a:latin typeface="+mn-lt"/>
                      <a:ea typeface="+mn-ea"/>
                    </a:rPr>
                    <a:t>1.0．0</a:t>
                  </a:r>
                  <a:endParaRPr lang="zh-CN" altLang="en-US" sz="100" noProof="1"/>
                </a:p>
                <a:p>
                  <a:pPr fontAlgn="auto">
                    <a:defRPr/>
                  </a:pPr>
                  <a:endParaRPr lang="zh-CN" altLang="en-US" sz="100" noProof="1"/>
                </a:p>
              </p:txBody>
            </p:sp>
            <p:sp>
              <p:nvSpPr>
                <p:cNvPr id="1073755576" name="文本框 1073755575"/>
                <p:cNvSpPr txBox="1"/>
                <p:nvPr/>
              </p:nvSpPr>
              <p:spPr>
                <a:xfrm>
                  <a:off x="1000" y="690"/>
                  <a:ext cx="720" cy="469"/>
                </a:xfrm>
                <a:prstGeom prst="rect">
                  <a:avLst/>
                </a:prstGeom>
                <a:noFill/>
                <a:ln w="9525">
                  <a:noFill/>
                </a:ln>
              </p:spPr>
              <p:txBody>
                <a:bodyPr/>
                <a:lstStyle/>
                <a:p>
                  <a:pPr indent="266700" fontAlgn="auto">
                    <a:defRPr/>
                  </a:pPr>
                  <a:r>
                    <a:rPr lang="zh-CN" altLang="en-US" sz="100" noProof="1">
                      <a:latin typeface="+mn-lt"/>
                      <a:ea typeface="+mn-ea"/>
                    </a:rPr>
                    <a:t>0.5</a:t>
                  </a:r>
                  <a:endParaRPr lang="zh-CN" altLang="en-US" sz="100" noProof="1"/>
                </a:p>
                <a:p>
                  <a:pPr fontAlgn="auto">
                    <a:defRPr/>
                  </a:pPr>
                  <a:endParaRPr lang="zh-CN" altLang="en-US" sz="100" noProof="1"/>
                </a:p>
              </p:txBody>
            </p:sp>
            <p:sp>
              <p:nvSpPr>
                <p:cNvPr id="37935" name="文本框 1073755576"/>
                <p:cNvSpPr txBox="1">
                  <a:spLocks noChangeArrowheads="1"/>
                </p:cNvSpPr>
                <p:nvPr/>
              </p:nvSpPr>
              <p:spPr bwMode="auto">
                <a:xfrm>
                  <a:off x="4938" y="1359"/>
                  <a:ext cx="360" cy="469"/>
                </a:xfrm>
                <a:prstGeom prst="rect">
                  <a:avLst/>
                </a:prstGeom>
                <a:noFill/>
                <a:ln w="9525">
                  <a:noFill/>
                  <a:miter lim="800000"/>
                </a:ln>
              </p:spPr>
              <p:txBody>
                <a:bodyPr/>
                <a:lstStyle/>
                <a:p>
                  <a:pPr indent="266700"/>
                  <a:r>
                    <a:rPr lang="en-US" altLang="en-US" sz="100" noProof="1"/>
                    <a:t>t</a:t>
                  </a:r>
                  <a:endParaRPr lang="en-US" altLang="en-US" sz="100" noProof="1"/>
                </a:p>
                <a:p>
                  <a:pPr indent="266700"/>
                  <a:endParaRPr lang="en-US" altLang="en-US" sz="100" noProof="1"/>
                </a:p>
              </p:txBody>
            </p:sp>
            <p:sp>
              <p:nvSpPr>
                <p:cNvPr id="1073755578" name="文本框 1073755577"/>
                <p:cNvSpPr txBox="1"/>
                <p:nvPr/>
              </p:nvSpPr>
              <p:spPr>
                <a:xfrm>
                  <a:off x="0" y="694"/>
                  <a:ext cx="1259" cy="468"/>
                </a:xfrm>
                <a:prstGeom prst="rect">
                  <a:avLst/>
                </a:prstGeom>
                <a:noFill/>
                <a:ln w="9525">
                  <a:noFill/>
                </a:ln>
              </p:spPr>
              <p:txBody>
                <a:bodyPr/>
                <a:lstStyle/>
                <a:p>
                  <a:pPr indent="290830" fontAlgn="auto">
                    <a:defRPr/>
                  </a:pPr>
                  <a:r>
                    <a:rPr lang="zh-CN" altLang="en-US" sz="100" noProof="1">
                      <a:latin typeface="+mn-lt"/>
                      <a:ea typeface="+mn-ea"/>
                    </a:rPr>
                    <a:t>判决门限</a:t>
                  </a:r>
                  <a:endParaRPr lang="zh-CN" altLang="en-US" sz="100" noProof="1"/>
                </a:p>
                <a:p>
                  <a:pPr fontAlgn="auto">
                    <a:defRPr/>
                  </a:pPr>
                  <a:endParaRPr lang="zh-CN" altLang="en-US" sz="100" noProof="1"/>
                </a:p>
              </p:txBody>
            </p:sp>
            <p:sp>
              <p:nvSpPr>
                <p:cNvPr id="37937" name="文本框 1073755578"/>
                <p:cNvSpPr txBox="1">
                  <a:spLocks noChangeArrowheads="1"/>
                </p:cNvSpPr>
                <p:nvPr/>
              </p:nvSpPr>
              <p:spPr bwMode="auto">
                <a:xfrm>
                  <a:off x="1080" y="1182"/>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1073755580" name="文本框 1073755579"/>
                <p:cNvSpPr txBox="1"/>
                <p:nvPr/>
              </p:nvSpPr>
              <p:spPr>
                <a:xfrm>
                  <a:off x="99" y="1414"/>
                  <a:ext cx="1260" cy="468"/>
                </a:xfrm>
                <a:prstGeom prst="rect">
                  <a:avLst/>
                </a:prstGeom>
                <a:noFill/>
                <a:ln w="9525">
                  <a:noFill/>
                </a:ln>
              </p:spPr>
              <p:txBody>
                <a:bodyPr/>
                <a:lstStyle/>
                <a:p>
                  <a:pPr indent="62865" fontAlgn="auto">
                    <a:defRPr/>
                  </a:pPr>
                  <a:r>
                    <a:rPr lang="zh-CN" altLang="en-US" sz="100" noProof="1">
                      <a:latin typeface="+mn-lt"/>
                      <a:ea typeface="+mn-ea"/>
                    </a:rPr>
                    <a:t>取样时间</a:t>
                  </a:r>
                  <a:endParaRPr lang="zh-CN" altLang="en-US" sz="100" noProof="1"/>
                </a:p>
                <a:p>
                  <a:pPr fontAlgn="auto">
                    <a:defRPr/>
                  </a:pPr>
                  <a:endParaRPr lang="zh-CN" altLang="en-US" sz="100" noProof="1"/>
                </a:p>
              </p:txBody>
            </p:sp>
          </p:grpSp>
          <p:sp>
            <p:nvSpPr>
              <p:cNvPr id="37897" name="文本框 1073755580"/>
              <p:cNvSpPr txBox="1">
                <a:spLocks noChangeArrowheads="1"/>
              </p:cNvSpPr>
              <p:nvPr/>
            </p:nvSpPr>
            <p:spPr bwMode="auto">
              <a:xfrm>
                <a:off x="2960" y="22"/>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grpSp>
      </p:grpSp>
      <p:sp>
        <p:nvSpPr>
          <p:cNvPr id="37891" name="文本框 99"/>
          <p:cNvSpPr txBox="1">
            <a:spLocks noChangeArrowheads="1"/>
          </p:cNvSpPr>
          <p:nvPr/>
        </p:nvSpPr>
        <p:spPr bwMode="auto">
          <a:xfrm>
            <a:off x="2683669" y="3932635"/>
            <a:ext cx="3810000" cy="229870"/>
          </a:xfrm>
          <a:prstGeom prst="rect">
            <a:avLst/>
          </a:prstGeom>
          <a:noFill/>
          <a:ln w="9525">
            <a:noFill/>
            <a:miter lim="800000"/>
          </a:ln>
        </p:spPr>
        <p:txBody>
          <a:bodyPr>
            <a:spAutoFit/>
          </a:bodyPr>
          <a:lstStyle/>
          <a:p>
            <a:pPr algn="ctr"/>
            <a:r>
              <a:rPr lang="en-US" altLang="zh-CN" sz="900" b="1">
                <a:latin typeface="黑体" panose="02010609060101010101" pitchFamily="49" charset="-122"/>
              </a:rPr>
              <a:t>(a)</a:t>
            </a:r>
            <a:r>
              <a:rPr lang="zh-CN" altLang="en-US" sz="900" b="1">
                <a:latin typeface="黑体" panose="02010609060101010101" pitchFamily="49" charset="-122"/>
              </a:rPr>
              <a:t>单极性不归零码</a:t>
            </a:r>
            <a:endParaRPr lang="zh-CN" altLang="en-US" sz="900" b="1">
              <a:latin typeface="黑体" panose="02010609060101010101" pitchFamily="49" charset="-122"/>
            </a:endParaRPr>
          </a:p>
        </p:txBody>
      </p:sp>
      <p:sp>
        <p:nvSpPr>
          <p:cNvPr id="37892" name="Rectangle 2"/>
          <p:cNvSpPr>
            <a:spLocks noGrp="1" noChangeArrowheads="1"/>
          </p:cNvSpPr>
          <p:nvPr>
            <p:ph type="title"/>
            <p:custDataLst>
              <p:tags r:id="rId1"/>
            </p:custDataLst>
          </p:nvPr>
        </p:nvSpPr>
        <p:spPr>
          <a:xfrm>
            <a:off x="190659" y="1352233"/>
            <a:ext cx="8229600" cy="432197"/>
          </a:xfrm>
        </p:spPr>
        <p:txBody>
          <a:bodyPr/>
          <a:lstStyle/>
          <a:p>
            <a:pPr eaLnBrk="1" hangingPunct="1">
              <a:lnSpc>
                <a:spcPct val="90000"/>
              </a:lnSpc>
            </a:pPr>
            <a:r>
              <a:rPr lang="zh-CN" altLang="en-US" sz="2400" b="1" smtClean="0">
                <a:solidFill>
                  <a:srgbClr val="6600FF"/>
                </a:solidFill>
                <a:latin typeface="楷体_GB2312" pitchFamily="49" charset="-122"/>
                <a:ea typeface="楷体_GB2312" pitchFamily="49" charset="-122"/>
                <a:sym typeface="黑体" panose="02010609060101010101" pitchFamily="49" charset="-122"/>
              </a:rPr>
              <a:t> 单极性不归零码</a:t>
            </a:r>
            <a:endParaRPr lang="zh-CN" altLang="en-US" sz="2400" b="1" smtClean="0">
              <a:solidFill>
                <a:srgbClr val="6600FF"/>
              </a:solidFill>
              <a:latin typeface="楷体_GB2312" pitchFamily="49" charset="-122"/>
              <a:ea typeface="楷体_GB2312" pitchFamily="49" charset="-122"/>
              <a:sym typeface="黑体" panose="02010609060101010101" pitchFamily="49" charset="-122"/>
            </a:endParaRPr>
          </a:p>
        </p:txBody>
      </p:sp>
      <p:sp>
        <p:nvSpPr>
          <p:cNvPr id="37893" name="灯片编号占位符 1"/>
          <p:cNvSpPr>
            <a:spLocks noGrp="1" noChangeArrowheads="1"/>
          </p:cNvSpPr>
          <p:nvPr>
            <p:ph type="sldNum" sz="quarter" idx="12"/>
          </p:nvPr>
        </p:nvSpPr>
        <p:spPr>
          <a:xfrm>
            <a:off x="7000875" y="5595938"/>
            <a:ext cx="2134791" cy="357188"/>
          </a:xfrm>
          <a:noFill/>
          <a:ln>
            <a:miter lim="800000"/>
          </a:ln>
        </p:spPr>
        <p:txBody>
          <a:bodyPr/>
          <a:lstStyle/>
          <a:p>
            <a:fld id="{82DA1950-A992-4457-81B5-B190F68EA7F0}" type="slidenum">
              <a:rPr lang="zh-CN" altLang="en-US" sz="100" smtClean="0"/>
            </a:fld>
            <a:endParaRPr lang="zh-CN" altLang="en-US" sz="100" smtClean="0"/>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C00000"/>
                </a:solidFill>
              </a:rPr>
              <a:t>单极性不归零码</a:t>
            </a:r>
            <a:endParaRPr lang="zh-CN" altLang="en-US">
              <a:solidFill>
                <a:srgbClr val="C0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300033"/>
          <p:cNvSpPr>
            <a:spLocks noGrp="1" noChangeArrowheads="1"/>
          </p:cNvSpPr>
          <p:nvPr>
            <p:ph type="title"/>
          </p:nvPr>
        </p:nvSpPr>
        <p:spPr>
          <a:xfrm>
            <a:off x="-159" y="1124982"/>
            <a:ext cx="822960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单极性编码存在的问题</a:t>
            </a:r>
            <a:endParaRPr lang="zh-CN" altLang="en-US" sz="2400" b="1" smtClean="0">
              <a:solidFill>
                <a:srgbClr val="6600FF"/>
              </a:solidFill>
              <a:latin typeface="楷体_GB2312" pitchFamily="49" charset="-122"/>
              <a:ea typeface="楷体_GB2312" pitchFamily="49" charset="-122"/>
            </a:endParaRPr>
          </a:p>
        </p:txBody>
      </p:sp>
      <p:sp>
        <p:nvSpPr>
          <p:cNvPr id="38915" name="文本占位符 300034"/>
          <p:cNvSpPr>
            <a:spLocks noGrp="1" noChangeArrowheads="1"/>
          </p:cNvSpPr>
          <p:nvPr>
            <p:ph idx="1"/>
          </p:nvPr>
        </p:nvSpPr>
        <p:spPr>
          <a:xfrm>
            <a:off x="221615" y="1557655"/>
            <a:ext cx="8455660" cy="4783455"/>
          </a:xfrm>
        </p:spPr>
        <p:txBody>
          <a:bodyPr/>
          <a:lstStyle/>
          <a:p>
            <a:pPr eaLnBrk="1" hangingPunct="1">
              <a:lnSpc>
                <a:spcPct val="150000"/>
              </a:lnSpc>
              <a:buFontTx/>
              <a:buNone/>
            </a:pPr>
            <a:r>
              <a:rPr lang="en-US" altLang="zh-CN" smtClean="0"/>
              <a:t>    </a:t>
            </a:r>
            <a:r>
              <a:rPr lang="zh-CN" altLang="en-US" sz="2400" b="0" smtClean="0">
                <a:solidFill>
                  <a:schemeClr val="tx1"/>
                </a:solidFill>
              </a:rPr>
              <a:t>两个问题使得单极性编码在信号传输应用中使用不多</a:t>
            </a:r>
            <a:r>
              <a:rPr lang="en-US" altLang="zh-CN" sz="2400" b="0" smtClean="0">
                <a:solidFill>
                  <a:schemeClr val="tx1"/>
                </a:solidFill>
              </a:rPr>
              <a:t>:</a:t>
            </a:r>
            <a:endParaRPr lang="en-US" altLang="zh-CN" smtClean="0"/>
          </a:p>
          <a:p>
            <a:pPr eaLnBrk="1" hangingPunct="1">
              <a:lnSpc>
                <a:spcPct val="150000"/>
              </a:lnSpc>
              <a:buFontTx/>
              <a:buNone/>
            </a:pPr>
            <a:r>
              <a:rPr lang="zh-CN" altLang="en-US" sz="2400" b="1" smtClean="0"/>
              <a:t>直流分量</a:t>
            </a:r>
            <a:r>
              <a:rPr lang="zh-CN" altLang="en-US" sz="2400" smtClean="0"/>
              <a:t>（</a:t>
            </a:r>
            <a:r>
              <a:rPr lang="en-US" altLang="zh-CN" sz="2400" smtClean="0"/>
              <a:t>DC Component</a:t>
            </a:r>
            <a:r>
              <a:rPr lang="zh-CN" altLang="en-US" sz="2400" smtClean="0"/>
              <a:t>）</a:t>
            </a:r>
            <a:endParaRPr lang="zh-CN" altLang="en-US" sz="2400" smtClean="0"/>
          </a:p>
          <a:p>
            <a:pPr lvl="1" eaLnBrk="1" hangingPunct="1">
              <a:lnSpc>
                <a:spcPct val="150000"/>
              </a:lnSpc>
              <a:buFont typeface="Arial" panose="020B0604020202020204" pitchFamily="34" charset="0"/>
              <a:buNone/>
            </a:pPr>
            <a:r>
              <a:rPr lang="zh-CN" altLang="en-US" sz="1650" smtClean="0"/>
              <a:t>信号的平均振幅不是零。</a:t>
            </a:r>
            <a:endParaRPr lang="zh-CN" altLang="en-US" sz="1650" smtClean="0"/>
          </a:p>
          <a:p>
            <a:pPr lvl="1" eaLnBrk="1" hangingPunct="1">
              <a:lnSpc>
                <a:spcPct val="150000"/>
              </a:lnSpc>
              <a:buFont typeface="Arial" panose="020B0604020202020204" pitchFamily="34" charset="0"/>
              <a:buNone/>
            </a:pPr>
            <a:r>
              <a:rPr lang="zh-CN" altLang="en-US" sz="1650" smtClean="0"/>
              <a:t>不能由没有处理直流分量能力的媒体传输，如微波或变压器。</a:t>
            </a:r>
            <a:endParaRPr lang="zh-CN" altLang="en-US" sz="1650" smtClean="0"/>
          </a:p>
          <a:p>
            <a:pPr lvl="1" eaLnBrk="1" hangingPunct="1">
              <a:lnSpc>
                <a:spcPct val="150000"/>
              </a:lnSpc>
              <a:buFont typeface="Arial" panose="020B0604020202020204" pitchFamily="34" charset="0"/>
              <a:buNone/>
            </a:pPr>
            <a:r>
              <a:rPr lang="zh-CN" altLang="en-US" sz="1650" smtClean="0"/>
              <a:t>主要用于光纤传输。</a:t>
            </a:r>
            <a:endParaRPr lang="zh-CN" altLang="en-US" sz="1650" smtClean="0"/>
          </a:p>
          <a:p>
            <a:pPr eaLnBrk="1" hangingPunct="1">
              <a:lnSpc>
                <a:spcPct val="150000"/>
              </a:lnSpc>
              <a:buFontTx/>
              <a:buNone/>
            </a:pPr>
            <a:r>
              <a:rPr lang="zh-CN" altLang="en-US" sz="2400" b="1" smtClean="0"/>
              <a:t>同步</a:t>
            </a:r>
            <a:r>
              <a:rPr lang="zh-CN" altLang="en-US" sz="2400" smtClean="0"/>
              <a:t>（</a:t>
            </a:r>
            <a:r>
              <a:rPr lang="en-US" altLang="zh-CN" sz="2400" smtClean="0"/>
              <a:t>Synchronization</a:t>
            </a:r>
            <a:r>
              <a:rPr lang="zh-CN" altLang="en-US" sz="2400" smtClean="0"/>
              <a:t>）</a:t>
            </a:r>
            <a:endParaRPr lang="zh-CN" altLang="en-US" sz="2400" smtClean="0"/>
          </a:p>
          <a:p>
            <a:pPr marL="647700" lvl="1" indent="0" algn="l">
              <a:lnSpc>
                <a:spcPct val="150000"/>
              </a:lnSpc>
              <a:spcBef>
                <a:spcPts val="0"/>
              </a:spcBef>
              <a:buClrTx/>
              <a:buSzTx/>
              <a:buFontTx/>
              <a:buNone/>
            </a:pPr>
            <a:r>
              <a:rPr lang="zh-CN" altLang="en-US" sz="1650" smtClean="0"/>
              <a:t>在一个码元时间内，不是有电压(或电流)，就是无电压(或电流) ，电脉冲之间没有间隔，不易区分识别。</a:t>
            </a:r>
            <a:endParaRPr lang="zh-CN" altLang="en-US" sz="1650" smtClean="0"/>
          </a:p>
          <a:p>
            <a:pPr marL="647700" lvl="1" indent="0" algn="l">
              <a:lnSpc>
                <a:spcPct val="150000"/>
              </a:lnSpc>
              <a:spcBef>
                <a:spcPts val="0"/>
              </a:spcBef>
              <a:buClrTx/>
              <a:buSzTx/>
              <a:buFontTx/>
              <a:buNone/>
            </a:pPr>
            <a:r>
              <a:rPr lang="zh-CN" altLang="en-US" sz="1650" smtClean="0"/>
              <a:t>接收方不能正确识别每一位</a:t>
            </a:r>
            <a:r>
              <a:rPr lang="zh-CN" altLang="en-US" sz="1650" smtClean="0"/>
              <a:t>何时开始、何时结束(原始数据中出现连续的1或0时）。</a:t>
            </a:r>
            <a:endParaRPr lang="zh-CN" altLang="en-US" sz="1650" smtClean="0"/>
          </a:p>
        </p:txBody>
      </p:sp>
      <p:pic>
        <p:nvPicPr>
          <p:cNvPr id="38916" name="图片 300036" descr="427851"/>
          <p:cNvPicPr>
            <a:picLocks noChangeAspect="1" noChangeArrowheads="1"/>
          </p:cNvPicPr>
          <p:nvPr/>
        </p:nvPicPr>
        <p:blipFill>
          <a:blip r:embed="rId1" cstate="print"/>
          <a:srcRect/>
          <a:stretch>
            <a:fillRect/>
          </a:stretch>
        </p:blipFill>
        <p:spPr bwMode="auto">
          <a:xfrm>
            <a:off x="5478304" y="2371011"/>
            <a:ext cx="3078956" cy="890588"/>
          </a:xfrm>
          <a:prstGeom prst="rect">
            <a:avLst/>
          </a:prstGeom>
          <a:noFill/>
          <a:ln w="9525">
            <a:noFill/>
            <a:miter lim="800000"/>
            <a:headEnd/>
            <a:tailEnd/>
          </a:ln>
        </p:spPr>
      </p:pic>
      <p:sp>
        <p:nvSpPr>
          <p:cNvPr id="38917" name="灯片编号占位符 2"/>
          <p:cNvSpPr>
            <a:spLocks noGrp="1" noChangeArrowheads="1"/>
          </p:cNvSpPr>
          <p:nvPr>
            <p:ph type="sldNum" sz="quarter" idx="12"/>
          </p:nvPr>
        </p:nvSpPr>
        <p:spPr>
          <a:xfrm>
            <a:off x="7000875" y="5595938"/>
            <a:ext cx="2134791" cy="357188"/>
          </a:xfrm>
          <a:noFill/>
          <a:ln>
            <a:miter lim="800000"/>
          </a:ln>
        </p:spPr>
        <p:txBody>
          <a:bodyPr/>
          <a:lstStyle/>
          <a:p>
            <a:fld id="{5E49D078-27F0-49F5-BF44-C9CAEE6D626D}" type="slidenum">
              <a:rPr lang="zh-CN" altLang="en-US" sz="100" smtClean="0"/>
            </a:fld>
            <a:endParaRPr lang="zh-CN" altLang="en-US" sz="100" smtClean="0"/>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C00000"/>
                </a:solidFill>
              </a:rPr>
              <a:t>单极性不归零码</a:t>
            </a:r>
            <a:endParaRPr lang="zh-CN" altLang="en-US">
              <a:solidFill>
                <a:srgbClr val="C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313345"/>
          <p:cNvSpPr>
            <a:spLocks noGrp="1" noChangeArrowheads="1"/>
          </p:cNvSpPr>
          <p:nvPr>
            <p:ph type="title"/>
          </p:nvPr>
        </p:nvSpPr>
        <p:spPr>
          <a:xfrm>
            <a:off x="114618" y="1072356"/>
            <a:ext cx="822960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同步：问题在哪里?</a:t>
            </a:r>
            <a:endParaRPr lang="zh-CN" altLang="en-US" sz="2400" b="1" smtClean="0">
              <a:solidFill>
                <a:srgbClr val="6600FF"/>
              </a:solidFill>
              <a:latin typeface="楷体_GB2312" pitchFamily="49" charset="-122"/>
              <a:ea typeface="楷体_GB2312" pitchFamily="49" charset="-122"/>
            </a:endParaRPr>
          </a:p>
        </p:txBody>
      </p:sp>
      <p:sp>
        <p:nvSpPr>
          <p:cNvPr id="39939" name="文本框 313346"/>
          <p:cNvSpPr txBox="1">
            <a:spLocks noChangeArrowheads="1"/>
          </p:cNvSpPr>
          <p:nvPr/>
        </p:nvSpPr>
        <p:spPr bwMode="auto">
          <a:xfrm>
            <a:off x="665480" y="1584960"/>
            <a:ext cx="6182995" cy="368300"/>
          </a:xfrm>
          <a:prstGeom prst="rect">
            <a:avLst/>
          </a:prstGeom>
          <a:noFill/>
          <a:ln w="9525">
            <a:noFill/>
            <a:miter lim="800000"/>
          </a:ln>
        </p:spPr>
        <p:txBody>
          <a:bodyPr wrap="square">
            <a:spAutoFit/>
          </a:bodyPr>
          <a:lstStyle/>
          <a:p>
            <a:r>
              <a:rPr lang="zh-CN" altLang="en-US" sz="1800">
                <a:solidFill>
                  <a:srgbClr val="800000"/>
                </a:solidFill>
                <a:ea typeface="华文细黑" panose="02010600040101010101" pitchFamily="2" charset="-122"/>
              </a:rPr>
              <a:t>请看下图</a:t>
            </a:r>
            <a:r>
              <a:rPr lang="en-US" altLang="zh-CN" sz="1800">
                <a:solidFill>
                  <a:srgbClr val="800000"/>
                </a:solidFill>
                <a:ea typeface="华文细黑" panose="02010600040101010101" pitchFamily="2" charset="-122"/>
              </a:rPr>
              <a:t>——</a:t>
            </a:r>
            <a:r>
              <a:rPr lang="zh-CN" altLang="en-US" sz="1800">
                <a:ea typeface="华文细黑" panose="02010600040101010101" pitchFamily="2" charset="-122"/>
              </a:rPr>
              <a:t>到底有几个”</a:t>
            </a:r>
            <a:r>
              <a:rPr lang="en-US" altLang="zh-CN" sz="1800">
                <a:ea typeface="华文细黑" panose="02010600040101010101" pitchFamily="2" charset="-122"/>
              </a:rPr>
              <a:t>1”</a:t>
            </a:r>
            <a:r>
              <a:rPr lang="zh-CN" altLang="en-US" sz="1800">
                <a:ea typeface="华文细黑" panose="02010600040101010101" pitchFamily="2" charset="-122"/>
              </a:rPr>
              <a:t>（用高电平表示）</a:t>
            </a:r>
            <a:r>
              <a:rPr lang="en-US" altLang="zh-CN" sz="1800">
                <a:ea typeface="华文细黑" panose="02010600040101010101" pitchFamily="2" charset="-122"/>
              </a:rPr>
              <a:t>?</a:t>
            </a:r>
            <a:endParaRPr lang="en-US" altLang="zh-CN" sz="1800">
              <a:ea typeface="华文细黑" panose="02010600040101010101" pitchFamily="2" charset="-122"/>
            </a:endParaRPr>
          </a:p>
        </p:txBody>
      </p:sp>
      <p:sp>
        <p:nvSpPr>
          <p:cNvPr id="39940" name="文本框 313347"/>
          <p:cNvSpPr txBox="1">
            <a:spLocks noChangeArrowheads="1"/>
          </p:cNvSpPr>
          <p:nvPr/>
        </p:nvSpPr>
        <p:spPr bwMode="auto">
          <a:xfrm>
            <a:off x="495141" y="3691096"/>
            <a:ext cx="8299847" cy="2399665"/>
          </a:xfrm>
          <a:prstGeom prst="rect">
            <a:avLst/>
          </a:prstGeom>
          <a:noFill/>
          <a:ln w="9525">
            <a:noFill/>
            <a:miter lim="800000"/>
          </a:ln>
        </p:spPr>
        <p:txBody>
          <a:bodyPr>
            <a:spAutoFit/>
          </a:bodyPr>
          <a:lstStyle/>
          <a:p>
            <a:pPr>
              <a:lnSpc>
                <a:spcPct val="150000"/>
              </a:lnSpc>
              <a:spcBef>
                <a:spcPct val="50000"/>
              </a:spcBef>
            </a:pPr>
            <a:r>
              <a:rPr lang="zh-CN" altLang="en-US" sz="2000">
                <a:ea typeface="华文细黑" panose="02010600040101010101" pitchFamily="2" charset="-122"/>
              </a:rPr>
              <a:t>当一台设备发送一个比特的数字信号时，它将在一定的周期内（假定为</a:t>
            </a:r>
            <a:r>
              <a:rPr lang="en-US" altLang="zh-CN" sz="2000" i="1">
                <a:ea typeface="华文细黑" panose="02010600040101010101" pitchFamily="2" charset="-122"/>
              </a:rPr>
              <a:t>T</a:t>
            </a:r>
            <a:r>
              <a:rPr lang="zh-CN" altLang="en-US" sz="2000" i="1">
                <a:ea typeface="华文细黑" panose="02010600040101010101" pitchFamily="2" charset="-122"/>
              </a:rPr>
              <a:t>）</a:t>
            </a:r>
            <a:r>
              <a:rPr lang="zh-CN" altLang="en-US" sz="2000">
                <a:ea typeface="华文细黑" panose="02010600040101010101" pitchFamily="2" charset="-122"/>
              </a:rPr>
              <a:t>产生一个持续的信号。一个内置的时钟负责定时。接收设备必须知道信号的周期，这样它才能在每个</a:t>
            </a:r>
            <a:r>
              <a:rPr lang="en-US" altLang="zh-CN" sz="2000" i="1">
                <a:ea typeface="华文细黑" panose="02010600040101010101" pitchFamily="2" charset="-122"/>
              </a:rPr>
              <a:t>T </a:t>
            </a:r>
            <a:r>
              <a:rPr lang="zh-CN" altLang="en-US" sz="2000">
                <a:ea typeface="华文细黑" panose="02010600040101010101" pitchFamily="2" charset="-122"/>
              </a:rPr>
              <a:t>时间单元内对信号进行采样。它也有一个负责定时的内置时钟。剩下的就是确保收发两端的两个时钟使用同样的</a:t>
            </a:r>
            <a:r>
              <a:rPr lang="en-US" altLang="zh-CN" sz="2000" i="1">
                <a:ea typeface="华文细黑" panose="02010600040101010101" pitchFamily="2" charset="-122"/>
              </a:rPr>
              <a:t>T </a:t>
            </a:r>
            <a:r>
              <a:rPr lang="zh-CN" altLang="en-US" sz="2000">
                <a:ea typeface="华文细黑" panose="02010600040101010101" pitchFamily="2" charset="-122"/>
              </a:rPr>
              <a:t>。</a:t>
            </a:r>
            <a:r>
              <a:rPr lang="zh-CN" altLang="en-US" sz="2000">
                <a:solidFill>
                  <a:srgbClr val="C00000"/>
                </a:solidFill>
                <a:ea typeface="华文细黑" panose="02010600040101010101" pitchFamily="2" charset="-122"/>
              </a:rPr>
              <a:t>但两个时钟能完全一致么？</a:t>
            </a:r>
            <a:endParaRPr lang="zh-CN" altLang="en-US" sz="2000">
              <a:solidFill>
                <a:srgbClr val="C00000"/>
              </a:solidFill>
              <a:ea typeface="华文细黑" panose="02010600040101010101" pitchFamily="2" charset="-122"/>
            </a:endParaRPr>
          </a:p>
        </p:txBody>
      </p:sp>
      <p:pic>
        <p:nvPicPr>
          <p:cNvPr id="39941" name="图片 313349" descr="同步问题"/>
          <p:cNvPicPr>
            <a:picLocks noChangeAspect="1" noChangeArrowheads="1"/>
          </p:cNvPicPr>
          <p:nvPr/>
        </p:nvPicPr>
        <p:blipFill>
          <a:blip r:embed="rId1" cstate="print"/>
          <a:srcRect/>
          <a:stretch>
            <a:fillRect/>
          </a:stretch>
        </p:blipFill>
        <p:spPr bwMode="auto">
          <a:xfrm>
            <a:off x="807244" y="2078831"/>
            <a:ext cx="5345906" cy="1310879"/>
          </a:xfrm>
          <a:prstGeom prst="rect">
            <a:avLst/>
          </a:prstGeom>
          <a:noFill/>
          <a:ln w="9525">
            <a:noFill/>
            <a:miter lim="800000"/>
            <a:headEnd/>
            <a:tailEnd/>
          </a:ln>
        </p:spPr>
      </p:pic>
      <p:sp>
        <p:nvSpPr>
          <p:cNvPr id="39942" name="灯片编号占位符 2"/>
          <p:cNvSpPr>
            <a:spLocks noGrp="1" noChangeArrowheads="1"/>
          </p:cNvSpPr>
          <p:nvPr>
            <p:ph type="sldNum" sz="quarter" idx="12"/>
          </p:nvPr>
        </p:nvSpPr>
        <p:spPr>
          <a:xfrm>
            <a:off x="7000875" y="5595938"/>
            <a:ext cx="2134791" cy="357188"/>
          </a:xfrm>
          <a:noFill/>
          <a:ln>
            <a:miter lim="800000"/>
          </a:ln>
        </p:spPr>
        <p:txBody>
          <a:bodyPr/>
          <a:lstStyle/>
          <a:p>
            <a:fld id="{EA88B922-AB6F-435F-9108-6E7A1A3EB745}" type="slidenum">
              <a:rPr lang="zh-CN" altLang="en-US" sz="100" smtClean="0"/>
            </a:fld>
            <a:endParaRPr lang="zh-CN" altLang="en-US" sz="100" smtClean="0"/>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C00000"/>
                </a:solidFill>
              </a:rPr>
              <a:t>单极性不归零码</a:t>
            </a:r>
            <a:endParaRPr lang="zh-CN" altLang="en-US">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第三章</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数据通信</a:t>
            </a:r>
            <a:r>
              <a:rPr lang="zh-CN" altLang="en-US" sz="4800" kern="1200" baseline="0" dirty="0">
                <a:latin typeface="Times New Roman" panose="02020603050405020304" pitchFamily="18" charset="0"/>
                <a:ea typeface="黑体" panose="02010609060101010101" pitchFamily="49" charset="-122"/>
              </a:rPr>
              <a:t>基本概念</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314369"/>
          <p:cNvSpPr>
            <a:spLocks noGrp="1" noChangeArrowheads="1"/>
          </p:cNvSpPr>
          <p:nvPr>
            <p:ph type="title"/>
          </p:nvPr>
        </p:nvSpPr>
        <p:spPr/>
        <p:txBody>
          <a:bodyPr/>
          <a:lstStyle/>
          <a:p>
            <a:pPr eaLnBrk="1" hangingPunct="1"/>
            <a:r>
              <a:rPr lang="en-US" altLang="zh-CN" sz="1425" smtClean="0">
                <a:solidFill>
                  <a:srgbClr val="AF9738"/>
                </a:solidFill>
                <a:latin typeface="华文细黑" panose="02010600040101010101" pitchFamily="2" charset="-122"/>
                <a:ea typeface="华文细黑" panose="02010600040101010101" pitchFamily="2" charset="-122"/>
              </a:rPr>
              <a:t>  </a:t>
            </a:r>
            <a:r>
              <a:rPr lang="zh-CN" altLang="en-US" smtClean="0">
                <a:solidFill>
                  <a:srgbClr val="AF9738"/>
                </a:solidFill>
              </a:rPr>
              <a:t>原因：收发双方脉冲时钟不可能精确一致</a:t>
            </a:r>
            <a:endParaRPr lang="zh-CN" altLang="en-US" smtClean="0">
              <a:solidFill>
                <a:srgbClr val="AF9738"/>
              </a:solidFill>
            </a:endParaRPr>
          </a:p>
        </p:txBody>
      </p:sp>
      <p:sp>
        <p:nvSpPr>
          <p:cNvPr id="314371" name="文本框 314370"/>
          <p:cNvSpPr txBox="1"/>
          <p:nvPr/>
        </p:nvSpPr>
        <p:spPr>
          <a:xfrm>
            <a:off x="599440" y="2607310"/>
            <a:ext cx="8012906" cy="3784600"/>
          </a:xfrm>
          <a:prstGeom prst="rect">
            <a:avLst/>
          </a:prstGeom>
          <a:noFill/>
          <a:ln w="9525">
            <a:noFill/>
          </a:ln>
        </p:spPr>
        <p:txBody>
          <a:bodyPr>
            <a:spAutoFit/>
          </a:bodyPr>
          <a:lstStyle>
            <a:lvl1pPr>
              <a:defRPr>
                <a:solidFill>
                  <a:schemeClr val="tx1"/>
                </a:solidFill>
                <a:latin typeface="Arial" panose="020B0604020202020204" pitchFamily="34" charset="0"/>
                <a:ea typeface="黑体" panose="02010609060101010101" pitchFamily="49" charset="-122"/>
              </a:defRPr>
            </a:lvl1pPr>
            <a:lvl2pPr>
              <a:defRPr>
                <a:solidFill>
                  <a:schemeClr val="tx1"/>
                </a:solidFill>
                <a:latin typeface="Arial" panose="020B0604020202020204" pitchFamily="34" charset="0"/>
                <a:ea typeface="黑体" panose="02010609060101010101" pitchFamily="49" charset="-122"/>
              </a:defRPr>
            </a:lvl2pPr>
            <a:lvl3pPr>
              <a:defRPr>
                <a:solidFill>
                  <a:schemeClr val="tx1"/>
                </a:solidFill>
                <a:latin typeface="Arial" panose="020B0604020202020204" pitchFamily="34" charset="0"/>
                <a:ea typeface="黑体" panose="02010609060101010101" pitchFamily="49" charset="-122"/>
              </a:defRPr>
            </a:lvl3pPr>
            <a:lvl4pPr>
              <a:defRPr>
                <a:solidFill>
                  <a:schemeClr val="tx1"/>
                </a:solidFill>
                <a:latin typeface="Arial" panose="020B0604020202020204" pitchFamily="34" charset="0"/>
                <a:ea typeface="黑体" panose="02010609060101010101" pitchFamily="49" charset="-122"/>
              </a:defRPr>
            </a:lvl4pPr>
            <a:lvl5pPr>
              <a:defRPr>
                <a:solidFill>
                  <a:schemeClr val="tx1"/>
                </a:solidFill>
                <a:latin typeface="Arial" panose="020B0604020202020204" pitchFamily="34" charset="0"/>
                <a:ea typeface="黑体" panose="02010609060101010101" pitchFamily="49"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黑体" panose="02010609060101010101" pitchFamily="49" charset="-122"/>
              </a:defRPr>
            </a:lvl9pPr>
          </a:lstStyle>
          <a:p>
            <a:pPr>
              <a:lnSpc>
                <a:spcPct val="150000"/>
              </a:lnSpc>
              <a:defRPr/>
            </a:pPr>
            <a:r>
              <a:rPr lang="zh-CN" altLang="en-US" sz="2000" smtClean="0">
                <a:ea typeface="华文细黑" panose="02010600040101010101" pitchFamily="2" charset="-122"/>
              </a:rPr>
              <a:t>答案是否定的。原因在于：</a:t>
            </a:r>
            <a:endParaRPr lang="zh-CN" altLang="en-US" sz="2000" smtClean="0">
              <a:ea typeface="华文细黑" panose="02010600040101010101" pitchFamily="2" charset="-122"/>
            </a:endParaRPr>
          </a:p>
          <a:p>
            <a:pPr>
              <a:lnSpc>
                <a:spcPct val="150000"/>
              </a:lnSpc>
              <a:defRPr/>
            </a:pPr>
            <a:r>
              <a:rPr lang="zh-CN" altLang="en-US" sz="2000" smtClean="0">
                <a:ea typeface="华文细黑" panose="02010600040101010101" pitchFamily="2" charset="-122"/>
              </a:rPr>
              <a:t>任何物理设备都存在着设计上的局限性和缺陷。几乎可以肯定任何两个时钟都存在着微小的差别，这使得设备无法对传输信号作十分精确的采样。</a:t>
            </a:r>
            <a:endParaRPr lang="zh-CN" altLang="en-US" sz="2000" smtClean="0">
              <a:ea typeface="华文细黑" panose="02010600040101010101" pitchFamily="2" charset="-122"/>
            </a:endParaRPr>
          </a:p>
          <a:p>
            <a:pPr>
              <a:lnSpc>
                <a:spcPct val="150000"/>
              </a:lnSpc>
              <a:defRPr/>
            </a:pPr>
            <a:r>
              <a:rPr lang="zh-CN" altLang="en-US" sz="2000" smtClean="0">
                <a:ea typeface="华文细黑" panose="02010600040101010101" pitchFamily="2" charset="-122"/>
              </a:rPr>
              <a:t>就象指挥家确保演奏者的同步一样，通信设备也需要某种机制以使它们的定时保持一致。</a:t>
            </a:r>
            <a:r>
              <a:rPr lang="zh-CN" altLang="en-US" sz="2000" b="1" smtClean="0">
                <a:solidFill>
                  <a:srgbClr val="800000"/>
                </a:solidFill>
                <a:effectLst>
                  <a:outerShdw blurRad="38100" dist="38100" dir="2700000" algn="tl">
                    <a:srgbClr val="C0C0C0"/>
                  </a:outerShdw>
                </a:effectLst>
                <a:ea typeface="华文细黑" panose="02010600040101010101" pitchFamily="2" charset="-122"/>
              </a:rPr>
              <a:t>不变的信号不具备同步机制</a:t>
            </a:r>
            <a:r>
              <a:rPr lang="zh-CN" altLang="en-US" sz="2000" smtClean="0">
                <a:ea typeface="华文细黑" panose="02010600040101010101" pitchFamily="2" charset="-122"/>
              </a:rPr>
              <a:t>。但如果信号改变的话，这种改变就可以用来保持设备的同步。有些</a:t>
            </a:r>
            <a:r>
              <a:rPr lang="zh-CN" altLang="en-US" sz="2000" smtClean="0">
                <a:solidFill>
                  <a:srgbClr val="C00000"/>
                </a:solidFill>
                <a:ea typeface="华文细黑" panose="02010600040101010101" pitchFamily="2" charset="-122"/>
              </a:rPr>
              <a:t>强制信号改变</a:t>
            </a:r>
            <a:r>
              <a:rPr lang="zh-CN" altLang="en-US" sz="2000" smtClean="0">
                <a:ea typeface="华文细黑" panose="02010600040101010101" pitchFamily="2" charset="-122"/>
              </a:rPr>
              <a:t>的编码方案就是基于这个原因。</a:t>
            </a:r>
            <a:endParaRPr lang="zh-CN" altLang="en-US" sz="2000" smtClean="0">
              <a:ea typeface="华文细黑" panose="02010600040101010101" pitchFamily="2" charset="-122"/>
            </a:endParaRPr>
          </a:p>
        </p:txBody>
      </p:sp>
      <p:pic>
        <p:nvPicPr>
          <p:cNvPr id="40964" name="图片 314372" descr="同步问题"/>
          <p:cNvPicPr>
            <a:picLocks noChangeAspect="1" noChangeArrowheads="1"/>
          </p:cNvPicPr>
          <p:nvPr/>
        </p:nvPicPr>
        <p:blipFill>
          <a:blip r:embed="rId1" cstate="print"/>
          <a:srcRect/>
          <a:stretch>
            <a:fillRect/>
          </a:stretch>
        </p:blipFill>
        <p:spPr bwMode="auto">
          <a:xfrm>
            <a:off x="1042273" y="1205310"/>
            <a:ext cx="5400675" cy="1323975"/>
          </a:xfrm>
          <a:prstGeom prst="rect">
            <a:avLst/>
          </a:prstGeom>
          <a:noFill/>
          <a:ln w="9525">
            <a:noFill/>
            <a:miter lim="800000"/>
            <a:headEnd/>
            <a:tailEnd/>
          </a:ln>
        </p:spPr>
      </p:pic>
      <p:sp>
        <p:nvSpPr>
          <p:cNvPr id="40965" name="灯片编号占位符 2"/>
          <p:cNvSpPr>
            <a:spLocks noGrp="1" noChangeArrowheads="1"/>
          </p:cNvSpPr>
          <p:nvPr>
            <p:ph type="sldNum" sz="quarter" idx="12"/>
          </p:nvPr>
        </p:nvSpPr>
        <p:spPr>
          <a:xfrm>
            <a:off x="7000875" y="5595938"/>
            <a:ext cx="2134791" cy="357188"/>
          </a:xfrm>
          <a:noFill/>
          <a:ln>
            <a:miter lim="800000"/>
          </a:ln>
        </p:spPr>
        <p:txBody>
          <a:bodyPr/>
          <a:lstStyle/>
          <a:p>
            <a:fld id="{F10DB33B-6F15-4F6A-8436-42F80912E4B2}" type="slidenum">
              <a:rPr lang="zh-CN" altLang="en-US" sz="100" smtClean="0"/>
            </a:fld>
            <a:endParaRPr lang="zh-CN" altLang="en-US" sz="1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315393"/>
          <p:cNvSpPr>
            <a:spLocks noGrp="1" noChangeArrowheads="1"/>
          </p:cNvSpPr>
          <p:nvPr>
            <p:ph type="title"/>
          </p:nvPr>
        </p:nvSpPr>
        <p:spPr/>
        <p:txBody>
          <a:bodyPr/>
          <a:lstStyle/>
          <a:p>
            <a:pPr eaLnBrk="1" hangingPunct="1"/>
            <a:r>
              <a:rPr lang="en-US" altLang="zh-CN" sz="1425" smtClean="0">
                <a:solidFill>
                  <a:srgbClr val="AF9738"/>
                </a:solidFill>
                <a:latin typeface="华文细黑" panose="02010600040101010101" pitchFamily="2" charset="-122"/>
                <a:ea typeface="华文细黑" panose="02010600040101010101" pitchFamily="2" charset="-122"/>
              </a:rPr>
              <a:t>  </a:t>
            </a:r>
            <a:r>
              <a:rPr lang="zh-CN" altLang="en-US" smtClean="0">
                <a:solidFill>
                  <a:srgbClr val="AF9738"/>
                </a:solidFill>
                <a:latin typeface="黑体" panose="02010609060101010101" pitchFamily="49" charset="-122"/>
              </a:rPr>
              <a:t>传输不同步：换一种方式理解</a:t>
            </a:r>
            <a:endParaRPr lang="zh-CN" altLang="en-US" smtClean="0">
              <a:solidFill>
                <a:srgbClr val="AF9738"/>
              </a:solidFill>
              <a:latin typeface="黑体" panose="02010609060101010101" pitchFamily="49" charset="-122"/>
            </a:endParaRPr>
          </a:p>
        </p:txBody>
      </p:sp>
      <p:grpSp>
        <p:nvGrpSpPr>
          <p:cNvPr id="41987" name="组合 315394"/>
          <p:cNvGrpSpPr/>
          <p:nvPr/>
        </p:nvGrpSpPr>
        <p:grpSpPr bwMode="auto">
          <a:xfrm>
            <a:off x="1709738" y="2996803"/>
            <a:ext cx="675084" cy="906066"/>
            <a:chOff x="0" y="2208"/>
            <a:chExt cx="567" cy="761"/>
          </a:xfrm>
        </p:grpSpPr>
        <p:pic>
          <p:nvPicPr>
            <p:cNvPr id="41996" name="图片 315395" descr="0017"/>
            <p:cNvPicPr>
              <a:picLocks noChangeAspect="1" noChangeArrowheads="1"/>
            </p:cNvPicPr>
            <p:nvPr/>
          </p:nvPicPr>
          <p:blipFill>
            <a:blip r:embed="rId1" cstate="print"/>
            <a:srcRect/>
            <a:stretch>
              <a:fillRect/>
            </a:stretch>
          </p:blipFill>
          <p:spPr bwMode="auto">
            <a:xfrm>
              <a:off x="144" y="2208"/>
              <a:ext cx="310" cy="418"/>
            </a:xfrm>
            <a:prstGeom prst="rect">
              <a:avLst/>
            </a:prstGeom>
            <a:noFill/>
            <a:ln w="9525">
              <a:noFill/>
              <a:miter lim="800000"/>
              <a:headEnd/>
              <a:tailEnd/>
            </a:ln>
          </p:spPr>
        </p:pic>
        <p:sp>
          <p:nvSpPr>
            <p:cNvPr id="41997" name="文本框 315396"/>
            <p:cNvSpPr txBox="1">
              <a:spLocks noChangeArrowheads="1"/>
            </p:cNvSpPr>
            <p:nvPr/>
          </p:nvSpPr>
          <p:spPr bwMode="auto">
            <a:xfrm>
              <a:off x="0" y="2736"/>
              <a:ext cx="56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A</a:t>
              </a:r>
              <a:endParaRPr lang="en-US" altLang="zh-CN" sz="1800">
                <a:latin typeface="Times New Roman" panose="02020603050405020304" pitchFamily="18" charset="0"/>
                <a:ea typeface="宋体" panose="02010600030101010101" pitchFamily="2" charset="-122"/>
              </a:endParaRPr>
            </a:p>
          </p:txBody>
        </p:sp>
      </p:grpSp>
      <p:grpSp>
        <p:nvGrpSpPr>
          <p:cNvPr id="41988" name="组合 315397"/>
          <p:cNvGrpSpPr/>
          <p:nvPr/>
        </p:nvGrpSpPr>
        <p:grpSpPr bwMode="auto">
          <a:xfrm>
            <a:off x="6516291" y="2943225"/>
            <a:ext cx="663178" cy="1020366"/>
            <a:chOff x="4992" y="3168"/>
            <a:chExt cx="557" cy="857"/>
          </a:xfrm>
        </p:grpSpPr>
        <p:pic>
          <p:nvPicPr>
            <p:cNvPr id="41994" name="图片 315398" descr="0025"/>
            <p:cNvPicPr>
              <a:picLocks noChangeAspect="1" noChangeArrowheads="1"/>
            </p:cNvPicPr>
            <p:nvPr/>
          </p:nvPicPr>
          <p:blipFill>
            <a:blip r:embed="rId2" cstate="print"/>
            <a:srcRect/>
            <a:stretch>
              <a:fillRect/>
            </a:stretch>
          </p:blipFill>
          <p:spPr bwMode="auto">
            <a:xfrm>
              <a:off x="4992" y="3168"/>
              <a:ext cx="399" cy="480"/>
            </a:xfrm>
            <a:prstGeom prst="rect">
              <a:avLst/>
            </a:prstGeom>
            <a:noFill/>
            <a:ln w="9525">
              <a:noFill/>
              <a:miter lim="800000"/>
              <a:headEnd/>
              <a:tailEnd/>
            </a:ln>
          </p:spPr>
        </p:pic>
        <p:sp>
          <p:nvSpPr>
            <p:cNvPr id="41995" name="文本框 315399"/>
            <p:cNvSpPr txBox="1">
              <a:spLocks noChangeArrowheads="1"/>
            </p:cNvSpPr>
            <p:nvPr/>
          </p:nvSpPr>
          <p:spPr bwMode="auto">
            <a:xfrm>
              <a:off x="4992" y="3792"/>
              <a:ext cx="55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B</a:t>
              </a:r>
              <a:endParaRPr lang="en-US" altLang="zh-CN" sz="1800">
                <a:latin typeface="Times New Roman" panose="02020603050405020304" pitchFamily="18" charset="0"/>
                <a:ea typeface="宋体" panose="02010600030101010101" pitchFamily="2" charset="-122"/>
              </a:endParaRPr>
            </a:p>
          </p:txBody>
        </p:sp>
      </p:grpSp>
      <p:pic>
        <p:nvPicPr>
          <p:cNvPr id="315401" name="内容占位符 315400" descr="同步1"/>
          <p:cNvPicPr>
            <a:picLocks noChangeAspect="1" noChangeArrowheads="1"/>
          </p:cNvPicPr>
          <p:nvPr>
            <p:ph idx="1"/>
          </p:nvPr>
        </p:nvPicPr>
        <p:blipFill>
          <a:blip r:embed="rId3" cstate="print"/>
          <a:srcRect/>
          <a:stretch>
            <a:fillRect/>
          </a:stretch>
        </p:blipFill>
        <p:spPr>
          <a:xfrm>
            <a:off x="2033588" y="4076700"/>
            <a:ext cx="5091113" cy="807244"/>
          </a:xfrm>
        </p:spPr>
      </p:pic>
      <p:sp>
        <p:nvSpPr>
          <p:cNvPr id="315402" name="圆角矩形标注 315401"/>
          <p:cNvSpPr>
            <a:spLocks noChangeArrowheads="1"/>
          </p:cNvSpPr>
          <p:nvPr/>
        </p:nvSpPr>
        <p:spPr bwMode="auto">
          <a:xfrm>
            <a:off x="2357438" y="2025254"/>
            <a:ext cx="1388269" cy="539353"/>
          </a:xfrm>
          <a:prstGeom prst="wedgeRoundRectCallout">
            <a:avLst>
              <a:gd name="adj1" fmla="val -64838"/>
              <a:gd name="adj2" fmla="val 123954"/>
              <a:gd name="adj3" fmla="val 16667"/>
            </a:avLst>
          </a:prstGeom>
          <a:solidFill>
            <a:schemeClr val="hlink"/>
          </a:solidFill>
          <a:ln w="9525">
            <a:solidFill>
              <a:schemeClr val="tx1"/>
            </a:solidFill>
            <a:miter lim="800000"/>
          </a:ln>
        </p:spPr>
        <p:txBody>
          <a:bodyPr/>
          <a:lstStyle/>
          <a:p>
            <a:pPr algn="ctr"/>
            <a:r>
              <a:rPr lang="zh-CN" altLang="en-US" sz="100">
                <a:solidFill>
                  <a:schemeClr val="bg1"/>
                </a:solidFill>
                <a:ea typeface="华文细黑" panose="02010600040101010101" pitchFamily="2" charset="-122"/>
              </a:rPr>
              <a:t>我发了几个大箱几个小箱</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41991" name="直接连接符 315402"/>
          <p:cNvSpPr>
            <a:spLocks noChangeShapeType="1"/>
          </p:cNvSpPr>
          <p:nvPr/>
        </p:nvSpPr>
        <p:spPr bwMode="auto">
          <a:xfrm>
            <a:off x="2574131" y="3320654"/>
            <a:ext cx="3456385" cy="0"/>
          </a:xfrm>
          <a:prstGeom prst="line">
            <a:avLst/>
          </a:prstGeom>
          <a:noFill/>
          <a:ln w="57150">
            <a:solidFill>
              <a:srgbClr val="FF0000"/>
            </a:solidFill>
            <a:round/>
          </a:ln>
        </p:spPr>
        <p:txBody>
          <a:bodyPr/>
          <a:lstStyle/>
          <a:p>
            <a:endParaRPr lang="zh-CN" altLang="en-US" sz="100"/>
          </a:p>
        </p:txBody>
      </p:sp>
      <p:sp>
        <p:nvSpPr>
          <p:cNvPr id="315404" name="圆角矩形标注 315403"/>
          <p:cNvSpPr>
            <a:spLocks noChangeArrowheads="1"/>
          </p:cNvSpPr>
          <p:nvPr/>
        </p:nvSpPr>
        <p:spPr bwMode="auto">
          <a:xfrm>
            <a:off x="4680347" y="2078831"/>
            <a:ext cx="1403747" cy="540544"/>
          </a:xfrm>
          <a:prstGeom prst="wedgeRoundRectCallout">
            <a:avLst>
              <a:gd name="adj1" fmla="val 78500"/>
              <a:gd name="adj2" fmla="val 104625"/>
              <a:gd name="adj3" fmla="val 16667"/>
            </a:avLst>
          </a:prstGeom>
          <a:solidFill>
            <a:srgbClr val="008000"/>
          </a:solidFill>
          <a:ln w="9525">
            <a:solidFill>
              <a:schemeClr val="tx1"/>
            </a:solidFill>
            <a:miter lim="800000"/>
          </a:ln>
        </p:spPr>
        <p:txBody>
          <a:bodyPr/>
          <a:lstStyle/>
          <a:p>
            <a:pPr algn="ctr"/>
            <a:r>
              <a:rPr lang="zh-CN" altLang="en-US" sz="100">
                <a:solidFill>
                  <a:schemeClr val="bg1"/>
                </a:solidFill>
                <a:ea typeface="华文细黑" panose="02010600040101010101" pitchFamily="2" charset="-122"/>
              </a:rPr>
              <a:t>四个大箱</a:t>
            </a:r>
            <a:endParaRPr lang="zh-CN" altLang="en-US" sz="100">
              <a:solidFill>
                <a:schemeClr val="bg1"/>
              </a:solidFill>
              <a:ea typeface="华文细黑" panose="02010600040101010101" pitchFamily="2" charset="-122"/>
            </a:endParaRPr>
          </a:p>
          <a:p>
            <a:pPr algn="ctr"/>
            <a:r>
              <a:rPr lang="zh-CN" altLang="en-US" sz="100">
                <a:solidFill>
                  <a:schemeClr val="bg1"/>
                </a:solidFill>
                <a:ea typeface="华文细黑" panose="02010600040101010101" pitchFamily="2" charset="-122"/>
              </a:rPr>
              <a:t>四箱小箱</a:t>
            </a:r>
            <a:endParaRPr lang="zh-CN" altLang="en-US" sz="100">
              <a:solidFill>
                <a:schemeClr val="bg1"/>
              </a:solidFill>
              <a:ea typeface="华文细黑" panose="02010600040101010101" pitchFamily="2" charset="-122"/>
            </a:endParaRPr>
          </a:p>
        </p:txBody>
      </p:sp>
      <p:sp>
        <p:nvSpPr>
          <p:cNvPr id="41993" name="灯片编号占位符 2"/>
          <p:cNvSpPr>
            <a:spLocks noGrp="1" noChangeArrowheads="1"/>
          </p:cNvSpPr>
          <p:nvPr>
            <p:ph type="sldNum" sz="quarter" idx="12"/>
          </p:nvPr>
        </p:nvSpPr>
        <p:spPr>
          <a:xfrm>
            <a:off x="7000875" y="5595938"/>
            <a:ext cx="2134791" cy="357188"/>
          </a:xfrm>
          <a:noFill/>
          <a:ln>
            <a:miter lim="800000"/>
          </a:ln>
        </p:spPr>
        <p:txBody>
          <a:bodyPr/>
          <a:lstStyle/>
          <a:p>
            <a:fld id="{82020CE4-5994-4B2F-B6A5-DFF0B826518C}" type="slidenum">
              <a:rPr lang="zh-CN" altLang="en-US" sz="100" smtClean="0"/>
            </a:fld>
            <a:endParaRPr lang="zh-CN" altLang="en-US" sz="1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5401"/>
                                        </p:tgtEl>
                                        <p:attrNameLst>
                                          <p:attrName>style.visibility</p:attrName>
                                        </p:attrNameLst>
                                      </p:cBhvr>
                                      <p:to>
                                        <p:strVal val="visible"/>
                                      </p:to>
                                    </p:set>
                                    <p:anim calcmode="lin" valueType="num">
                                      <p:cBhvr>
                                        <p:cTn id="7" dur="1000" fill="hold"/>
                                        <p:tgtEl>
                                          <p:spTgt spid="315401"/>
                                        </p:tgtEl>
                                        <p:attrNameLst>
                                          <p:attrName>ppt_x</p:attrName>
                                        </p:attrNameLst>
                                      </p:cBhvr>
                                      <p:tavLst>
                                        <p:tav tm="0">
                                          <p:val>
                                            <p:strVal val="0-#ppt_w/2"/>
                                          </p:val>
                                        </p:tav>
                                        <p:tav tm="100000">
                                          <p:val>
                                            <p:strVal val="#ppt_x"/>
                                          </p:val>
                                        </p:tav>
                                      </p:tavLst>
                                    </p:anim>
                                    <p:anim calcmode="lin" valueType="num">
                                      <p:cBhvr>
                                        <p:cTn id="8" dur="1000" fill="hold"/>
                                        <p:tgtEl>
                                          <p:spTgt spid="3154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15402"/>
                                        </p:tgtEl>
                                        <p:attrNameLst>
                                          <p:attrName>style.visibility</p:attrName>
                                        </p:attrNameLst>
                                      </p:cBhvr>
                                      <p:to>
                                        <p:strVal val="visible"/>
                                      </p:to>
                                    </p:set>
                                    <p:animEffect transition="in" filter="strips(downLeft)">
                                      <p:cBhvr>
                                        <p:cTn id="13" dur="500"/>
                                        <p:tgtEl>
                                          <p:spTgt spid="31540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15404"/>
                                        </p:tgtEl>
                                        <p:attrNameLst>
                                          <p:attrName>style.visibility</p:attrName>
                                        </p:attrNameLst>
                                      </p:cBhvr>
                                      <p:to>
                                        <p:strVal val="visible"/>
                                      </p:to>
                                    </p:set>
                                    <p:animEffect transition="in" filter="strips(downRight)">
                                      <p:cBhvr>
                                        <p:cTn id="18" dur="500"/>
                                        <p:tgtEl>
                                          <p:spTgt spid="315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402" grpId="0" bldLvl="0" animBg="1"/>
      <p:bldP spid="315404"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316417"/>
          <p:cNvSpPr>
            <a:spLocks noGrp="1" noChangeArrowheads="1"/>
          </p:cNvSpPr>
          <p:nvPr>
            <p:ph type="title"/>
          </p:nvPr>
        </p:nvSpPr>
        <p:spPr/>
        <p:txBody>
          <a:bodyPr/>
          <a:lstStyle/>
          <a:p>
            <a:pPr eaLnBrk="1" hangingPunct="1"/>
            <a:r>
              <a:rPr lang="en-US" altLang="zh-CN" sz="2250" smtClean="0">
                <a:solidFill>
                  <a:srgbClr val="AF9738"/>
                </a:solidFill>
                <a:latin typeface="华文细黑" panose="02010600040101010101" pitchFamily="2" charset="-122"/>
                <a:ea typeface="华文细黑" panose="02010600040101010101" pitchFamily="2" charset="-122"/>
              </a:rPr>
              <a:t>  </a:t>
            </a:r>
            <a:r>
              <a:rPr lang="zh-CN" altLang="en-US" smtClean="0">
                <a:solidFill>
                  <a:srgbClr val="AF9738"/>
                </a:solidFill>
                <a:latin typeface="黑体" panose="02010609060101010101" pitchFamily="49" charset="-122"/>
              </a:rPr>
              <a:t>问题在于：连续多个相同数据的采样节奏</a:t>
            </a:r>
            <a:endParaRPr lang="zh-CN" altLang="en-US" smtClean="0">
              <a:solidFill>
                <a:srgbClr val="AF9738"/>
              </a:solidFill>
              <a:latin typeface="黑体" panose="02010609060101010101" pitchFamily="49" charset="-122"/>
            </a:endParaRPr>
          </a:p>
        </p:txBody>
      </p:sp>
      <p:grpSp>
        <p:nvGrpSpPr>
          <p:cNvPr id="43011" name="组合 316418"/>
          <p:cNvGrpSpPr/>
          <p:nvPr/>
        </p:nvGrpSpPr>
        <p:grpSpPr bwMode="auto">
          <a:xfrm>
            <a:off x="1709738" y="2996803"/>
            <a:ext cx="675084" cy="906066"/>
            <a:chOff x="0" y="2208"/>
            <a:chExt cx="567" cy="761"/>
          </a:xfrm>
        </p:grpSpPr>
        <p:pic>
          <p:nvPicPr>
            <p:cNvPr id="43020" name="图片 316419" descr="0017"/>
            <p:cNvPicPr>
              <a:picLocks noChangeAspect="1" noChangeArrowheads="1"/>
            </p:cNvPicPr>
            <p:nvPr/>
          </p:nvPicPr>
          <p:blipFill>
            <a:blip r:embed="rId1" cstate="print"/>
            <a:srcRect/>
            <a:stretch>
              <a:fillRect/>
            </a:stretch>
          </p:blipFill>
          <p:spPr bwMode="auto">
            <a:xfrm>
              <a:off x="144" y="2208"/>
              <a:ext cx="310" cy="418"/>
            </a:xfrm>
            <a:prstGeom prst="rect">
              <a:avLst/>
            </a:prstGeom>
            <a:noFill/>
            <a:ln w="9525">
              <a:noFill/>
              <a:miter lim="800000"/>
              <a:headEnd/>
              <a:tailEnd/>
            </a:ln>
          </p:spPr>
        </p:pic>
        <p:sp>
          <p:nvSpPr>
            <p:cNvPr id="43021" name="文本框 316420"/>
            <p:cNvSpPr txBox="1">
              <a:spLocks noChangeArrowheads="1"/>
            </p:cNvSpPr>
            <p:nvPr/>
          </p:nvSpPr>
          <p:spPr bwMode="auto">
            <a:xfrm>
              <a:off x="0" y="2736"/>
              <a:ext cx="56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A</a:t>
              </a:r>
              <a:endParaRPr lang="en-US" altLang="zh-CN" sz="1800">
                <a:latin typeface="Times New Roman" panose="02020603050405020304" pitchFamily="18" charset="0"/>
                <a:ea typeface="宋体" panose="02010600030101010101" pitchFamily="2" charset="-122"/>
              </a:endParaRPr>
            </a:p>
          </p:txBody>
        </p:sp>
      </p:grpSp>
      <p:grpSp>
        <p:nvGrpSpPr>
          <p:cNvPr id="43012" name="组合 316421"/>
          <p:cNvGrpSpPr/>
          <p:nvPr/>
        </p:nvGrpSpPr>
        <p:grpSpPr bwMode="auto">
          <a:xfrm>
            <a:off x="6516291" y="2943225"/>
            <a:ext cx="663178" cy="1020366"/>
            <a:chOff x="4992" y="3168"/>
            <a:chExt cx="557" cy="857"/>
          </a:xfrm>
        </p:grpSpPr>
        <p:pic>
          <p:nvPicPr>
            <p:cNvPr id="43018" name="图片 316422" descr="0025"/>
            <p:cNvPicPr>
              <a:picLocks noChangeAspect="1" noChangeArrowheads="1"/>
            </p:cNvPicPr>
            <p:nvPr/>
          </p:nvPicPr>
          <p:blipFill>
            <a:blip r:embed="rId2" cstate="print"/>
            <a:srcRect/>
            <a:stretch>
              <a:fillRect/>
            </a:stretch>
          </p:blipFill>
          <p:spPr bwMode="auto">
            <a:xfrm>
              <a:off x="4992" y="3168"/>
              <a:ext cx="399" cy="480"/>
            </a:xfrm>
            <a:prstGeom prst="rect">
              <a:avLst/>
            </a:prstGeom>
            <a:noFill/>
            <a:ln w="9525">
              <a:noFill/>
              <a:miter lim="800000"/>
              <a:headEnd/>
              <a:tailEnd/>
            </a:ln>
          </p:spPr>
        </p:pic>
        <p:sp>
          <p:nvSpPr>
            <p:cNvPr id="43019" name="文本框 316423"/>
            <p:cNvSpPr txBox="1">
              <a:spLocks noChangeArrowheads="1"/>
            </p:cNvSpPr>
            <p:nvPr/>
          </p:nvSpPr>
          <p:spPr bwMode="auto">
            <a:xfrm>
              <a:off x="4992" y="3792"/>
              <a:ext cx="55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B</a:t>
              </a:r>
              <a:endParaRPr lang="en-US" altLang="zh-CN" sz="1800">
                <a:latin typeface="Times New Roman" panose="02020603050405020304" pitchFamily="18" charset="0"/>
                <a:ea typeface="宋体" panose="02010600030101010101" pitchFamily="2" charset="-122"/>
              </a:endParaRPr>
            </a:p>
          </p:txBody>
        </p:sp>
      </p:grpSp>
      <p:sp>
        <p:nvSpPr>
          <p:cNvPr id="316425" name="圆角矩形标注 316424"/>
          <p:cNvSpPr>
            <a:spLocks noChangeArrowheads="1"/>
          </p:cNvSpPr>
          <p:nvPr/>
        </p:nvSpPr>
        <p:spPr bwMode="auto">
          <a:xfrm>
            <a:off x="2357438" y="2025254"/>
            <a:ext cx="1388269" cy="539353"/>
          </a:xfrm>
          <a:prstGeom prst="wedgeRoundRectCallout">
            <a:avLst>
              <a:gd name="adj1" fmla="val -64838"/>
              <a:gd name="adj2" fmla="val 123954"/>
              <a:gd name="adj3" fmla="val 16667"/>
            </a:avLst>
          </a:prstGeom>
          <a:solidFill>
            <a:schemeClr val="hlink"/>
          </a:solidFill>
          <a:ln w="9525">
            <a:solidFill>
              <a:schemeClr val="tx1"/>
            </a:solidFill>
            <a:miter lim="800000"/>
          </a:ln>
        </p:spPr>
        <p:txBody>
          <a:bodyPr/>
          <a:lstStyle/>
          <a:p>
            <a:pPr algn="ctr"/>
            <a:r>
              <a:rPr lang="zh-CN" altLang="en-US" sz="100">
                <a:solidFill>
                  <a:schemeClr val="bg1"/>
                </a:solidFill>
                <a:ea typeface="华文细黑" panose="02010600040101010101" pitchFamily="2" charset="-122"/>
              </a:rPr>
              <a:t>我发了几个大箱几个小箱</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43014" name="直接连接符 316425"/>
          <p:cNvSpPr>
            <a:spLocks noChangeShapeType="1"/>
          </p:cNvSpPr>
          <p:nvPr/>
        </p:nvSpPr>
        <p:spPr bwMode="auto">
          <a:xfrm>
            <a:off x="2574131" y="3320654"/>
            <a:ext cx="3456385" cy="0"/>
          </a:xfrm>
          <a:prstGeom prst="line">
            <a:avLst/>
          </a:prstGeom>
          <a:noFill/>
          <a:ln w="57150">
            <a:solidFill>
              <a:srgbClr val="FF0000"/>
            </a:solidFill>
            <a:round/>
          </a:ln>
        </p:spPr>
        <p:txBody>
          <a:bodyPr/>
          <a:lstStyle/>
          <a:p>
            <a:endParaRPr lang="zh-CN" altLang="en-US" sz="100"/>
          </a:p>
        </p:txBody>
      </p:sp>
      <p:pic>
        <p:nvPicPr>
          <p:cNvPr id="316427" name="内容占位符 316426" descr="同步2"/>
          <p:cNvPicPr>
            <a:picLocks noChangeAspect="1" noChangeArrowheads="1"/>
          </p:cNvPicPr>
          <p:nvPr>
            <p:ph idx="1"/>
          </p:nvPr>
        </p:nvPicPr>
        <p:blipFill>
          <a:blip r:embed="rId3" cstate="print"/>
          <a:srcRect/>
          <a:stretch>
            <a:fillRect/>
          </a:stretch>
        </p:blipFill>
        <p:spPr>
          <a:xfrm>
            <a:off x="2303860" y="4293394"/>
            <a:ext cx="4644628" cy="684610"/>
          </a:xfrm>
        </p:spPr>
      </p:pic>
      <p:sp>
        <p:nvSpPr>
          <p:cNvPr id="316428" name="云形标注 316427"/>
          <p:cNvSpPr>
            <a:spLocks noChangeArrowheads="1"/>
          </p:cNvSpPr>
          <p:nvPr/>
        </p:nvSpPr>
        <p:spPr bwMode="auto">
          <a:xfrm>
            <a:off x="4463654" y="1916906"/>
            <a:ext cx="1674019" cy="864394"/>
          </a:xfrm>
          <a:prstGeom prst="cloudCallout">
            <a:avLst>
              <a:gd name="adj1" fmla="val 74181"/>
              <a:gd name="adj2" fmla="val 87051"/>
            </a:avLst>
          </a:prstGeom>
          <a:solidFill>
            <a:srgbClr val="339966"/>
          </a:solidFill>
          <a:ln w="9525">
            <a:solidFill>
              <a:schemeClr val="tx1"/>
            </a:solidFill>
            <a:round/>
          </a:ln>
        </p:spPr>
        <p:txBody>
          <a:bodyPr/>
          <a:lstStyle/>
          <a:p>
            <a:pPr algn="ctr"/>
            <a:r>
              <a:rPr lang="zh-CN" altLang="en-US" sz="100" b="1">
                <a:solidFill>
                  <a:schemeClr val="bg1"/>
                </a:solidFill>
                <a:ea typeface="华文细黑" panose="02010600040101010101" pitchFamily="2" charset="-122"/>
              </a:rPr>
              <a:t>？？</a:t>
            </a:r>
            <a:endParaRPr lang="zh-CN" altLang="en-US" sz="100" b="1">
              <a:solidFill>
                <a:schemeClr val="bg1"/>
              </a:solidFill>
              <a:ea typeface="华文细黑" panose="02010600040101010101" pitchFamily="2" charset="-122"/>
            </a:endParaRPr>
          </a:p>
          <a:p>
            <a:pPr algn="ctr"/>
            <a:r>
              <a:rPr lang="zh-CN" altLang="en-US" sz="100">
                <a:solidFill>
                  <a:schemeClr val="bg1"/>
                </a:solidFill>
                <a:ea typeface="华文细黑" panose="02010600040101010101" pitchFamily="2" charset="-122"/>
              </a:rPr>
              <a:t>大概是</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43017" name="灯片编号占位符 2"/>
          <p:cNvSpPr>
            <a:spLocks noGrp="1" noChangeArrowheads="1"/>
          </p:cNvSpPr>
          <p:nvPr>
            <p:ph type="sldNum" sz="quarter" idx="12"/>
          </p:nvPr>
        </p:nvSpPr>
        <p:spPr>
          <a:xfrm>
            <a:off x="7000875" y="5595938"/>
            <a:ext cx="2134791" cy="357188"/>
          </a:xfrm>
          <a:noFill/>
          <a:ln>
            <a:miter lim="800000"/>
          </a:ln>
        </p:spPr>
        <p:txBody>
          <a:bodyPr/>
          <a:lstStyle/>
          <a:p>
            <a:fld id="{D1018345-1F39-4BD6-B3F7-1C2C65CFF2E1}" type="slidenum">
              <a:rPr lang="zh-CN" altLang="en-US" sz="100" smtClean="0"/>
            </a:fld>
            <a:endParaRPr lang="zh-CN" altLang="en-US" sz="1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6427"/>
                                        </p:tgtEl>
                                        <p:attrNameLst>
                                          <p:attrName>style.visibility</p:attrName>
                                        </p:attrNameLst>
                                      </p:cBhvr>
                                      <p:to>
                                        <p:strVal val="visible"/>
                                      </p:to>
                                    </p:set>
                                    <p:anim calcmode="lin" valueType="num">
                                      <p:cBhvr>
                                        <p:cTn id="7" dur="1000" fill="hold"/>
                                        <p:tgtEl>
                                          <p:spTgt spid="316427"/>
                                        </p:tgtEl>
                                        <p:attrNameLst>
                                          <p:attrName>ppt_x</p:attrName>
                                        </p:attrNameLst>
                                      </p:cBhvr>
                                      <p:tavLst>
                                        <p:tav tm="0">
                                          <p:val>
                                            <p:strVal val="0-#ppt_w/2"/>
                                          </p:val>
                                        </p:tav>
                                        <p:tav tm="100000">
                                          <p:val>
                                            <p:strVal val="#ppt_x"/>
                                          </p:val>
                                        </p:tav>
                                      </p:tavLst>
                                    </p:anim>
                                    <p:anim calcmode="lin" valueType="num">
                                      <p:cBhvr>
                                        <p:cTn id="8" dur="1000" fill="hold"/>
                                        <p:tgtEl>
                                          <p:spTgt spid="316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16425"/>
                                        </p:tgtEl>
                                        <p:attrNameLst>
                                          <p:attrName>style.visibility</p:attrName>
                                        </p:attrNameLst>
                                      </p:cBhvr>
                                      <p:to>
                                        <p:strVal val="visible"/>
                                      </p:to>
                                    </p:set>
                                    <p:animEffect transition="in" filter="strips(downLeft)">
                                      <p:cBhvr>
                                        <p:cTn id="13" dur="500"/>
                                        <p:tgtEl>
                                          <p:spTgt spid="316425"/>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16428"/>
                                        </p:tgtEl>
                                        <p:attrNameLst>
                                          <p:attrName>style.visibility</p:attrName>
                                        </p:attrNameLst>
                                      </p:cBhvr>
                                      <p:to>
                                        <p:strVal val="visible"/>
                                      </p:to>
                                    </p:set>
                                    <p:animEffect transition="in" filter="strips(downRight)">
                                      <p:cBhvr>
                                        <p:cTn id="18" dur="500"/>
                                        <p:tgtEl>
                                          <p:spTgt spid="316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25" grpId="0" bldLvl="0" animBg="1"/>
      <p:bldP spid="316428"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302081"/>
          <p:cNvSpPr>
            <a:spLocks noGrp="1" noChangeArrowheads="1"/>
          </p:cNvSpPr>
          <p:nvPr>
            <p:ph type="title"/>
          </p:nvPr>
        </p:nvSpPr>
        <p:spPr>
          <a:xfrm>
            <a:off x="54848" y="1129427"/>
            <a:ext cx="823079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单极性编码问题的解决方案（</a:t>
            </a:r>
            <a:r>
              <a:rPr lang="en-US" altLang="zh-CN" sz="2400" b="1" smtClean="0">
                <a:solidFill>
                  <a:srgbClr val="6600FF"/>
                </a:solidFill>
                <a:latin typeface="楷体_GB2312" pitchFamily="49" charset="-122"/>
                <a:ea typeface="楷体_GB2312" pitchFamily="49" charset="-122"/>
              </a:rPr>
              <a:t>1</a:t>
            </a:r>
            <a:r>
              <a:rPr lang="zh-CN" altLang="en-US" sz="2400" b="1" smtClean="0">
                <a:solidFill>
                  <a:srgbClr val="6600FF"/>
                </a:solidFill>
                <a:latin typeface="楷体_GB2312" pitchFamily="49" charset="-122"/>
                <a:ea typeface="楷体_GB2312" pitchFamily="49" charset="-122"/>
              </a:rPr>
              <a:t>）</a:t>
            </a:r>
            <a:r>
              <a:rPr lang="en-US" altLang="zh-CN" sz="2400" b="1" smtClean="0">
                <a:solidFill>
                  <a:srgbClr val="6600FF"/>
                </a:solidFill>
                <a:latin typeface="楷体_GB2312" pitchFamily="49" charset="-122"/>
                <a:ea typeface="楷体_GB2312" pitchFamily="49" charset="-122"/>
              </a:rPr>
              <a:t>-</a:t>
            </a:r>
            <a:r>
              <a:rPr lang="zh-CN" altLang="en-US" sz="2400" b="1" smtClean="0">
                <a:solidFill>
                  <a:srgbClr val="6600FF"/>
                </a:solidFill>
                <a:latin typeface="楷体_GB2312" pitchFamily="49" charset="-122"/>
                <a:ea typeface="楷体_GB2312" pitchFamily="49" charset="-122"/>
              </a:rPr>
              <a:t>双极性</a:t>
            </a:r>
            <a:endParaRPr lang="zh-CN" altLang="en-US" sz="2400" b="1" smtClean="0">
              <a:solidFill>
                <a:srgbClr val="6600FF"/>
              </a:solidFill>
              <a:latin typeface="楷体_GB2312" pitchFamily="49" charset="-122"/>
              <a:ea typeface="楷体_GB2312" pitchFamily="49" charset="-122"/>
            </a:endParaRPr>
          </a:p>
        </p:txBody>
      </p:sp>
      <p:sp>
        <p:nvSpPr>
          <p:cNvPr id="44035" name="灯片编号占位符 2"/>
          <p:cNvSpPr>
            <a:spLocks noGrp="1" noChangeArrowheads="1"/>
          </p:cNvSpPr>
          <p:nvPr>
            <p:ph type="sldNum" sz="quarter" idx="12"/>
          </p:nvPr>
        </p:nvSpPr>
        <p:spPr>
          <a:xfrm>
            <a:off x="7000875" y="5595938"/>
            <a:ext cx="2134791" cy="357188"/>
          </a:xfrm>
          <a:noFill/>
          <a:ln>
            <a:miter lim="800000"/>
          </a:ln>
        </p:spPr>
        <p:txBody>
          <a:bodyPr/>
          <a:lstStyle/>
          <a:p>
            <a:fld id="{5229BB67-7E53-40F2-9A4A-4AA126029812}" type="slidenum">
              <a:rPr lang="zh-CN" altLang="en-US" sz="100" smtClean="0"/>
            </a:fld>
            <a:endParaRPr lang="zh-CN" altLang="en-US" sz="100" smtClean="0"/>
          </a:p>
        </p:txBody>
      </p:sp>
      <p:grpSp>
        <p:nvGrpSpPr>
          <p:cNvPr id="44036" name="组合 1073755535"/>
          <p:cNvGrpSpPr>
            <a:grpSpLocks noRot="1"/>
          </p:cNvGrpSpPr>
          <p:nvPr/>
        </p:nvGrpSpPr>
        <p:grpSpPr bwMode="auto">
          <a:xfrm>
            <a:off x="182166" y="1613297"/>
            <a:ext cx="7885509" cy="1656159"/>
            <a:chOff x="0" y="0"/>
            <a:chExt cx="6120" cy="2028"/>
          </a:xfrm>
        </p:grpSpPr>
        <p:sp>
          <p:nvSpPr>
            <p:cNvPr id="44072" name="矩形 1073755536"/>
            <p:cNvSpPr>
              <a:spLocks noChangeAspect="1" noChangeArrowheads="1" noTextEdit="1"/>
            </p:cNvSpPr>
            <p:nvPr/>
          </p:nvSpPr>
          <p:spPr bwMode="auto">
            <a:xfrm>
              <a:off x="0" y="0"/>
              <a:ext cx="6120" cy="2028"/>
            </a:xfrm>
            <a:prstGeom prst="rect">
              <a:avLst/>
            </a:prstGeom>
            <a:noFill/>
            <a:ln w="9525">
              <a:noFill/>
              <a:miter lim="800000"/>
            </a:ln>
          </p:spPr>
          <p:txBody>
            <a:bodyPr/>
            <a:lstStyle/>
            <a:p>
              <a:endParaRPr lang="zh-CN" altLang="en-US" sz="100"/>
            </a:p>
          </p:txBody>
        </p:sp>
        <p:grpSp>
          <p:nvGrpSpPr>
            <p:cNvPr id="44073" name="组合 1073755537"/>
            <p:cNvGrpSpPr/>
            <p:nvPr/>
          </p:nvGrpSpPr>
          <p:grpSpPr bwMode="auto">
            <a:xfrm>
              <a:off x="460" y="0"/>
              <a:ext cx="5300" cy="1883"/>
              <a:chOff x="0" y="0"/>
              <a:chExt cx="5300" cy="1883"/>
            </a:xfrm>
          </p:grpSpPr>
          <p:grpSp>
            <p:nvGrpSpPr>
              <p:cNvPr id="44074" name="组合 1073755538"/>
              <p:cNvGrpSpPr/>
              <p:nvPr/>
            </p:nvGrpSpPr>
            <p:grpSpPr bwMode="auto">
              <a:xfrm>
                <a:off x="0" y="0"/>
                <a:ext cx="5300" cy="1883"/>
                <a:chOff x="0" y="0"/>
                <a:chExt cx="5300" cy="1883"/>
              </a:xfrm>
            </p:grpSpPr>
            <p:sp>
              <p:nvSpPr>
                <p:cNvPr id="44076" name="文本框 1073755539"/>
                <p:cNvSpPr txBox="1">
                  <a:spLocks noChangeArrowheads="1"/>
                </p:cNvSpPr>
                <p:nvPr/>
              </p:nvSpPr>
              <p:spPr bwMode="auto">
                <a:xfrm>
                  <a:off x="1530" y="0"/>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4077" name="直接连接符 1073755540"/>
                <p:cNvSpPr>
                  <a:spLocks noChangeShapeType="1"/>
                </p:cNvSpPr>
                <p:nvPr/>
              </p:nvSpPr>
              <p:spPr bwMode="auto">
                <a:xfrm>
                  <a:off x="1520" y="1404"/>
                  <a:ext cx="3600" cy="0"/>
                </a:xfrm>
                <a:prstGeom prst="line">
                  <a:avLst/>
                </a:prstGeom>
                <a:noFill/>
                <a:ln w="9525">
                  <a:solidFill>
                    <a:srgbClr val="000000"/>
                  </a:solidFill>
                  <a:round/>
                  <a:tailEnd type="triangle" w="med" len="med"/>
                </a:ln>
              </p:spPr>
              <p:txBody>
                <a:bodyPr/>
                <a:lstStyle/>
                <a:p>
                  <a:endParaRPr lang="zh-CN" altLang="en-US" sz="100"/>
                </a:p>
              </p:txBody>
            </p:sp>
            <p:sp>
              <p:nvSpPr>
                <p:cNvPr id="44078" name="直接连接符 1073755541"/>
                <p:cNvSpPr>
                  <a:spLocks noChangeShapeType="1"/>
                </p:cNvSpPr>
                <p:nvPr/>
              </p:nvSpPr>
              <p:spPr bwMode="auto">
                <a:xfrm flipV="1">
                  <a:off x="1520" y="156"/>
                  <a:ext cx="0" cy="1248"/>
                </a:xfrm>
                <a:prstGeom prst="line">
                  <a:avLst/>
                </a:prstGeom>
                <a:noFill/>
                <a:ln w="9525">
                  <a:solidFill>
                    <a:srgbClr val="000000"/>
                  </a:solidFill>
                  <a:round/>
                  <a:tailEnd type="triangle" w="med" len="med"/>
                </a:ln>
              </p:spPr>
              <p:txBody>
                <a:bodyPr/>
                <a:lstStyle/>
                <a:p>
                  <a:endParaRPr lang="zh-CN" altLang="en-US" sz="100"/>
                </a:p>
              </p:txBody>
            </p:sp>
            <p:sp>
              <p:nvSpPr>
                <p:cNvPr id="44079" name="直接连接符 1073755542"/>
                <p:cNvSpPr>
                  <a:spLocks noChangeShapeType="1"/>
                </p:cNvSpPr>
                <p:nvPr/>
              </p:nvSpPr>
              <p:spPr bwMode="auto">
                <a:xfrm>
                  <a:off x="1520" y="936"/>
                  <a:ext cx="3420" cy="0"/>
                </a:xfrm>
                <a:prstGeom prst="line">
                  <a:avLst/>
                </a:prstGeom>
                <a:noFill/>
                <a:ln w="9525">
                  <a:solidFill>
                    <a:srgbClr val="000000"/>
                  </a:solidFill>
                  <a:prstDash val="dash"/>
                  <a:round/>
                </a:ln>
              </p:spPr>
              <p:txBody>
                <a:bodyPr/>
                <a:lstStyle/>
                <a:p>
                  <a:endParaRPr lang="zh-CN" altLang="en-US" sz="100"/>
                </a:p>
              </p:txBody>
            </p:sp>
            <p:sp>
              <p:nvSpPr>
                <p:cNvPr id="44080" name="直接连接符 1073755543"/>
                <p:cNvSpPr>
                  <a:spLocks noChangeShapeType="1"/>
                </p:cNvSpPr>
                <p:nvPr/>
              </p:nvSpPr>
              <p:spPr bwMode="auto">
                <a:xfrm>
                  <a:off x="1520" y="468"/>
                  <a:ext cx="360" cy="1"/>
                </a:xfrm>
                <a:prstGeom prst="line">
                  <a:avLst/>
                </a:prstGeom>
                <a:noFill/>
                <a:ln w="9525">
                  <a:solidFill>
                    <a:srgbClr val="000000"/>
                  </a:solidFill>
                  <a:prstDash val="dash"/>
                  <a:round/>
                </a:ln>
              </p:spPr>
              <p:txBody>
                <a:bodyPr/>
                <a:lstStyle/>
                <a:p>
                  <a:endParaRPr lang="zh-CN" altLang="en-US" sz="100"/>
                </a:p>
              </p:txBody>
            </p:sp>
            <p:sp>
              <p:nvSpPr>
                <p:cNvPr id="44081" name="直接连接符 1073755544"/>
                <p:cNvSpPr>
                  <a:spLocks noChangeShapeType="1"/>
                </p:cNvSpPr>
                <p:nvPr/>
              </p:nvSpPr>
              <p:spPr bwMode="auto">
                <a:xfrm>
                  <a:off x="1890" y="468"/>
                  <a:ext cx="360" cy="1"/>
                </a:xfrm>
                <a:prstGeom prst="line">
                  <a:avLst/>
                </a:prstGeom>
                <a:noFill/>
                <a:ln w="9525">
                  <a:solidFill>
                    <a:srgbClr val="000000"/>
                  </a:solidFill>
                  <a:round/>
                </a:ln>
              </p:spPr>
              <p:txBody>
                <a:bodyPr/>
                <a:lstStyle/>
                <a:p>
                  <a:endParaRPr lang="zh-CN" altLang="en-US" sz="100"/>
                </a:p>
              </p:txBody>
            </p:sp>
            <p:sp>
              <p:nvSpPr>
                <p:cNvPr id="44082" name="直接连接符 1073755545"/>
                <p:cNvSpPr>
                  <a:spLocks noChangeShapeType="1"/>
                </p:cNvSpPr>
                <p:nvPr/>
              </p:nvSpPr>
              <p:spPr bwMode="auto">
                <a:xfrm>
                  <a:off x="2240" y="468"/>
                  <a:ext cx="360" cy="1"/>
                </a:xfrm>
                <a:prstGeom prst="line">
                  <a:avLst/>
                </a:prstGeom>
                <a:noFill/>
                <a:ln w="9525">
                  <a:solidFill>
                    <a:srgbClr val="000000"/>
                  </a:solidFill>
                  <a:round/>
                </a:ln>
              </p:spPr>
              <p:txBody>
                <a:bodyPr/>
                <a:lstStyle/>
                <a:p>
                  <a:endParaRPr lang="zh-CN" altLang="en-US" sz="100"/>
                </a:p>
              </p:txBody>
            </p:sp>
            <p:sp>
              <p:nvSpPr>
                <p:cNvPr id="44083" name="直接连接符 1073755546"/>
                <p:cNvSpPr>
                  <a:spLocks noChangeShapeType="1"/>
                </p:cNvSpPr>
                <p:nvPr/>
              </p:nvSpPr>
              <p:spPr bwMode="auto">
                <a:xfrm>
                  <a:off x="1870" y="468"/>
                  <a:ext cx="1" cy="936"/>
                </a:xfrm>
                <a:prstGeom prst="line">
                  <a:avLst/>
                </a:prstGeom>
                <a:noFill/>
                <a:ln w="9525">
                  <a:solidFill>
                    <a:srgbClr val="000000"/>
                  </a:solidFill>
                  <a:round/>
                </a:ln>
              </p:spPr>
              <p:txBody>
                <a:bodyPr/>
                <a:lstStyle/>
                <a:p>
                  <a:endParaRPr lang="zh-CN" altLang="en-US" sz="100"/>
                </a:p>
              </p:txBody>
            </p:sp>
            <p:sp>
              <p:nvSpPr>
                <p:cNvPr id="44084" name="直接连接符 1073755547"/>
                <p:cNvSpPr>
                  <a:spLocks noChangeShapeType="1"/>
                </p:cNvSpPr>
                <p:nvPr/>
              </p:nvSpPr>
              <p:spPr bwMode="auto">
                <a:xfrm>
                  <a:off x="1520" y="1393"/>
                  <a:ext cx="360" cy="1"/>
                </a:xfrm>
                <a:prstGeom prst="line">
                  <a:avLst/>
                </a:prstGeom>
                <a:noFill/>
                <a:ln w="9525">
                  <a:solidFill>
                    <a:srgbClr val="000000"/>
                  </a:solidFill>
                  <a:round/>
                </a:ln>
              </p:spPr>
              <p:txBody>
                <a:bodyPr/>
                <a:lstStyle/>
                <a:p>
                  <a:endParaRPr lang="zh-CN" altLang="en-US" sz="100"/>
                </a:p>
              </p:txBody>
            </p:sp>
            <p:sp>
              <p:nvSpPr>
                <p:cNvPr id="44085" name="直接连接符 1073755548"/>
                <p:cNvSpPr>
                  <a:spLocks noChangeShapeType="1"/>
                </p:cNvSpPr>
                <p:nvPr/>
              </p:nvSpPr>
              <p:spPr bwMode="auto">
                <a:xfrm>
                  <a:off x="2600" y="468"/>
                  <a:ext cx="1" cy="936"/>
                </a:xfrm>
                <a:prstGeom prst="line">
                  <a:avLst/>
                </a:prstGeom>
                <a:noFill/>
                <a:ln w="9525">
                  <a:solidFill>
                    <a:srgbClr val="000000"/>
                  </a:solidFill>
                  <a:round/>
                </a:ln>
              </p:spPr>
              <p:txBody>
                <a:bodyPr/>
                <a:lstStyle/>
                <a:p>
                  <a:endParaRPr lang="zh-CN" altLang="en-US" sz="100"/>
                </a:p>
              </p:txBody>
            </p:sp>
            <p:sp>
              <p:nvSpPr>
                <p:cNvPr id="44086" name="直接连接符 1073755549"/>
                <p:cNvSpPr>
                  <a:spLocks noChangeShapeType="1"/>
                </p:cNvSpPr>
                <p:nvPr/>
              </p:nvSpPr>
              <p:spPr bwMode="auto">
                <a:xfrm>
                  <a:off x="2600" y="1394"/>
                  <a:ext cx="360" cy="1"/>
                </a:xfrm>
                <a:prstGeom prst="line">
                  <a:avLst/>
                </a:prstGeom>
                <a:noFill/>
                <a:ln w="9525">
                  <a:solidFill>
                    <a:srgbClr val="000000"/>
                  </a:solidFill>
                  <a:round/>
                </a:ln>
              </p:spPr>
              <p:txBody>
                <a:bodyPr/>
                <a:lstStyle/>
                <a:p>
                  <a:endParaRPr lang="zh-CN" altLang="en-US" sz="100"/>
                </a:p>
              </p:txBody>
            </p:sp>
            <p:sp>
              <p:nvSpPr>
                <p:cNvPr id="44087" name="直接连接符 1073755550"/>
                <p:cNvSpPr>
                  <a:spLocks noChangeShapeType="1"/>
                </p:cNvSpPr>
                <p:nvPr/>
              </p:nvSpPr>
              <p:spPr bwMode="auto">
                <a:xfrm flipV="1">
                  <a:off x="2960" y="468"/>
                  <a:ext cx="0" cy="936"/>
                </a:xfrm>
                <a:prstGeom prst="line">
                  <a:avLst/>
                </a:prstGeom>
                <a:noFill/>
                <a:ln w="9525">
                  <a:solidFill>
                    <a:srgbClr val="000000"/>
                  </a:solidFill>
                  <a:round/>
                </a:ln>
              </p:spPr>
              <p:txBody>
                <a:bodyPr/>
                <a:lstStyle/>
                <a:p>
                  <a:endParaRPr lang="zh-CN" altLang="en-US" sz="100"/>
                </a:p>
              </p:txBody>
            </p:sp>
            <p:sp>
              <p:nvSpPr>
                <p:cNvPr id="44088" name="直接连接符 1073755551"/>
                <p:cNvSpPr>
                  <a:spLocks noChangeShapeType="1"/>
                </p:cNvSpPr>
                <p:nvPr/>
              </p:nvSpPr>
              <p:spPr bwMode="auto">
                <a:xfrm>
                  <a:off x="2960" y="468"/>
                  <a:ext cx="360" cy="1"/>
                </a:xfrm>
                <a:prstGeom prst="line">
                  <a:avLst/>
                </a:prstGeom>
                <a:noFill/>
                <a:ln w="9525">
                  <a:solidFill>
                    <a:srgbClr val="000000"/>
                  </a:solidFill>
                  <a:round/>
                </a:ln>
              </p:spPr>
              <p:txBody>
                <a:bodyPr/>
                <a:lstStyle/>
                <a:p>
                  <a:endParaRPr lang="zh-CN" altLang="en-US" sz="100"/>
                </a:p>
              </p:txBody>
            </p:sp>
            <p:sp>
              <p:nvSpPr>
                <p:cNvPr id="44089" name="直接连接符 1073755552"/>
                <p:cNvSpPr>
                  <a:spLocks noChangeShapeType="1"/>
                </p:cNvSpPr>
                <p:nvPr/>
              </p:nvSpPr>
              <p:spPr bwMode="auto">
                <a:xfrm>
                  <a:off x="3320" y="468"/>
                  <a:ext cx="0" cy="936"/>
                </a:xfrm>
                <a:prstGeom prst="line">
                  <a:avLst/>
                </a:prstGeom>
                <a:noFill/>
                <a:ln w="9525">
                  <a:solidFill>
                    <a:srgbClr val="000000"/>
                  </a:solidFill>
                  <a:round/>
                </a:ln>
              </p:spPr>
              <p:txBody>
                <a:bodyPr/>
                <a:lstStyle/>
                <a:p>
                  <a:endParaRPr lang="zh-CN" altLang="en-US" sz="100"/>
                </a:p>
              </p:txBody>
            </p:sp>
            <p:sp>
              <p:nvSpPr>
                <p:cNvPr id="44090" name="直接连接符 1073755553"/>
                <p:cNvSpPr>
                  <a:spLocks noChangeShapeType="1"/>
                </p:cNvSpPr>
                <p:nvPr/>
              </p:nvSpPr>
              <p:spPr bwMode="auto">
                <a:xfrm>
                  <a:off x="3320" y="1394"/>
                  <a:ext cx="360" cy="1"/>
                </a:xfrm>
                <a:prstGeom prst="line">
                  <a:avLst/>
                </a:prstGeom>
                <a:noFill/>
                <a:ln w="9525">
                  <a:solidFill>
                    <a:srgbClr val="000000"/>
                  </a:solidFill>
                  <a:round/>
                </a:ln>
              </p:spPr>
              <p:txBody>
                <a:bodyPr/>
                <a:lstStyle/>
                <a:p>
                  <a:endParaRPr lang="zh-CN" altLang="en-US" sz="100"/>
                </a:p>
              </p:txBody>
            </p:sp>
            <p:sp>
              <p:nvSpPr>
                <p:cNvPr id="44091" name="直接连接符 1073755554"/>
                <p:cNvSpPr>
                  <a:spLocks noChangeShapeType="1"/>
                </p:cNvSpPr>
                <p:nvPr/>
              </p:nvSpPr>
              <p:spPr bwMode="auto">
                <a:xfrm>
                  <a:off x="3680" y="1394"/>
                  <a:ext cx="360" cy="1"/>
                </a:xfrm>
                <a:prstGeom prst="line">
                  <a:avLst/>
                </a:prstGeom>
                <a:noFill/>
                <a:ln w="9525">
                  <a:solidFill>
                    <a:srgbClr val="000000"/>
                  </a:solidFill>
                  <a:round/>
                </a:ln>
              </p:spPr>
              <p:txBody>
                <a:bodyPr/>
                <a:lstStyle/>
                <a:p>
                  <a:endParaRPr lang="zh-CN" altLang="en-US" sz="100"/>
                </a:p>
              </p:txBody>
            </p:sp>
            <p:sp>
              <p:nvSpPr>
                <p:cNvPr id="44092" name="直接连接符 1073755555"/>
                <p:cNvSpPr>
                  <a:spLocks noChangeShapeType="1"/>
                </p:cNvSpPr>
                <p:nvPr/>
              </p:nvSpPr>
              <p:spPr bwMode="auto">
                <a:xfrm flipV="1">
                  <a:off x="4040" y="468"/>
                  <a:ext cx="0" cy="936"/>
                </a:xfrm>
                <a:prstGeom prst="line">
                  <a:avLst/>
                </a:prstGeom>
                <a:noFill/>
                <a:ln w="9525">
                  <a:solidFill>
                    <a:srgbClr val="000000"/>
                  </a:solidFill>
                  <a:round/>
                </a:ln>
              </p:spPr>
              <p:txBody>
                <a:bodyPr/>
                <a:lstStyle/>
                <a:p>
                  <a:endParaRPr lang="zh-CN" altLang="en-US" sz="100"/>
                </a:p>
              </p:txBody>
            </p:sp>
            <p:sp>
              <p:nvSpPr>
                <p:cNvPr id="44093" name="直接连接符 1073755556"/>
                <p:cNvSpPr>
                  <a:spLocks noChangeShapeType="1"/>
                </p:cNvSpPr>
                <p:nvPr/>
              </p:nvSpPr>
              <p:spPr bwMode="auto">
                <a:xfrm>
                  <a:off x="4040" y="468"/>
                  <a:ext cx="360" cy="1"/>
                </a:xfrm>
                <a:prstGeom prst="line">
                  <a:avLst/>
                </a:prstGeom>
                <a:noFill/>
                <a:ln w="9525">
                  <a:solidFill>
                    <a:srgbClr val="000000"/>
                  </a:solidFill>
                  <a:round/>
                </a:ln>
              </p:spPr>
              <p:txBody>
                <a:bodyPr/>
                <a:lstStyle/>
                <a:p>
                  <a:endParaRPr lang="zh-CN" altLang="en-US" sz="100"/>
                </a:p>
              </p:txBody>
            </p:sp>
            <p:sp>
              <p:nvSpPr>
                <p:cNvPr id="44094" name="直接连接符 1073755557"/>
                <p:cNvSpPr>
                  <a:spLocks noChangeShapeType="1"/>
                </p:cNvSpPr>
                <p:nvPr/>
              </p:nvSpPr>
              <p:spPr bwMode="auto">
                <a:xfrm>
                  <a:off x="4400" y="468"/>
                  <a:ext cx="0" cy="936"/>
                </a:xfrm>
                <a:prstGeom prst="line">
                  <a:avLst/>
                </a:prstGeom>
                <a:noFill/>
                <a:ln w="9525">
                  <a:solidFill>
                    <a:srgbClr val="000000"/>
                  </a:solidFill>
                  <a:round/>
                </a:ln>
              </p:spPr>
              <p:txBody>
                <a:bodyPr/>
                <a:lstStyle/>
                <a:p>
                  <a:endParaRPr lang="zh-CN" altLang="en-US" sz="100"/>
                </a:p>
              </p:txBody>
            </p:sp>
            <p:sp>
              <p:nvSpPr>
                <p:cNvPr id="44095" name="直接连接符 1073755558"/>
                <p:cNvSpPr>
                  <a:spLocks noChangeShapeType="1"/>
                </p:cNvSpPr>
                <p:nvPr/>
              </p:nvSpPr>
              <p:spPr bwMode="auto">
                <a:xfrm>
                  <a:off x="1520" y="1882"/>
                  <a:ext cx="3420" cy="1"/>
                </a:xfrm>
                <a:prstGeom prst="line">
                  <a:avLst/>
                </a:prstGeom>
                <a:noFill/>
                <a:ln w="9525">
                  <a:solidFill>
                    <a:srgbClr val="000000"/>
                  </a:solidFill>
                  <a:round/>
                </a:ln>
              </p:spPr>
              <p:txBody>
                <a:bodyPr/>
                <a:lstStyle/>
                <a:p>
                  <a:endParaRPr lang="zh-CN" altLang="en-US" sz="100"/>
                </a:p>
              </p:txBody>
            </p:sp>
            <p:sp>
              <p:nvSpPr>
                <p:cNvPr id="44096" name="直接连接符 1073755559"/>
                <p:cNvSpPr>
                  <a:spLocks noChangeShapeType="1"/>
                </p:cNvSpPr>
                <p:nvPr/>
              </p:nvSpPr>
              <p:spPr bwMode="auto">
                <a:xfrm flipV="1">
                  <a:off x="1700" y="1404"/>
                  <a:ext cx="0" cy="468"/>
                </a:xfrm>
                <a:prstGeom prst="line">
                  <a:avLst/>
                </a:prstGeom>
                <a:noFill/>
                <a:ln w="9525">
                  <a:solidFill>
                    <a:srgbClr val="000000"/>
                  </a:solidFill>
                  <a:round/>
                  <a:tailEnd type="triangle" w="med" len="med"/>
                </a:ln>
              </p:spPr>
              <p:txBody>
                <a:bodyPr/>
                <a:lstStyle/>
                <a:p>
                  <a:endParaRPr lang="zh-CN" altLang="en-US" sz="100"/>
                </a:p>
              </p:txBody>
            </p:sp>
            <p:sp>
              <p:nvSpPr>
                <p:cNvPr id="44097" name="直接连接符 1073755560"/>
                <p:cNvSpPr>
                  <a:spLocks noChangeShapeType="1"/>
                </p:cNvSpPr>
                <p:nvPr/>
              </p:nvSpPr>
              <p:spPr bwMode="auto">
                <a:xfrm flipV="1">
                  <a:off x="20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098" name="直接连接符 1073755561"/>
                <p:cNvSpPr>
                  <a:spLocks noChangeShapeType="1"/>
                </p:cNvSpPr>
                <p:nvPr/>
              </p:nvSpPr>
              <p:spPr bwMode="auto">
                <a:xfrm flipV="1">
                  <a:off x="24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099" name="直接连接符 1073755562"/>
                <p:cNvSpPr>
                  <a:spLocks noChangeShapeType="1"/>
                </p:cNvSpPr>
                <p:nvPr/>
              </p:nvSpPr>
              <p:spPr bwMode="auto">
                <a:xfrm flipV="1">
                  <a:off x="27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0" name="直接连接符 1073755563"/>
                <p:cNvSpPr>
                  <a:spLocks noChangeShapeType="1"/>
                </p:cNvSpPr>
                <p:nvPr/>
              </p:nvSpPr>
              <p:spPr bwMode="auto">
                <a:xfrm flipV="1">
                  <a:off x="314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1" name="直接连接符 1073755564"/>
                <p:cNvSpPr>
                  <a:spLocks noChangeShapeType="1"/>
                </p:cNvSpPr>
                <p:nvPr/>
              </p:nvSpPr>
              <p:spPr bwMode="auto">
                <a:xfrm flipV="1">
                  <a:off x="350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2" name="直接连接符 1073755565"/>
                <p:cNvSpPr>
                  <a:spLocks noChangeShapeType="1"/>
                </p:cNvSpPr>
                <p:nvPr/>
              </p:nvSpPr>
              <p:spPr bwMode="auto">
                <a:xfrm flipV="1">
                  <a:off x="38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3" name="直接连接符 1073755566"/>
                <p:cNvSpPr>
                  <a:spLocks noChangeShapeType="1"/>
                </p:cNvSpPr>
                <p:nvPr/>
              </p:nvSpPr>
              <p:spPr bwMode="auto">
                <a:xfrm flipV="1">
                  <a:off x="42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4" name="直接连接符 1073755567"/>
                <p:cNvSpPr>
                  <a:spLocks noChangeShapeType="1"/>
                </p:cNvSpPr>
                <p:nvPr/>
              </p:nvSpPr>
              <p:spPr bwMode="auto">
                <a:xfrm flipV="1">
                  <a:off x="45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4105" name="文本框 1073755568"/>
                <p:cNvSpPr txBox="1">
                  <a:spLocks noChangeArrowheads="1"/>
                </p:cNvSpPr>
                <p:nvPr/>
              </p:nvSpPr>
              <p:spPr bwMode="auto">
                <a:xfrm>
                  <a:off x="260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4106" name="文本框 1073755569"/>
                <p:cNvSpPr txBox="1">
                  <a:spLocks noChangeArrowheads="1"/>
                </p:cNvSpPr>
                <p:nvPr/>
              </p:nvSpPr>
              <p:spPr bwMode="auto">
                <a:xfrm>
                  <a:off x="3318"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4107" name="文本框 1073755570"/>
                <p:cNvSpPr txBox="1">
                  <a:spLocks noChangeArrowheads="1"/>
                </p:cNvSpPr>
                <p:nvPr/>
              </p:nvSpPr>
              <p:spPr bwMode="auto">
                <a:xfrm>
                  <a:off x="368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4108" name="文本框 1073755571"/>
                <p:cNvSpPr txBox="1">
                  <a:spLocks noChangeArrowheads="1"/>
                </p:cNvSpPr>
                <p:nvPr/>
              </p:nvSpPr>
              <p:spPr bwMode="auto">
                <a:xfrm>
                  <a:off x="181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4109" name="文本框 1073755572"/>
                <p:cNvSpPr txBox="1">
                  <a:spLocks noChangeArrowheads="1"/>
                </p:cNvSpPr>
                <p:nvPr/>
              </p:nvSpPr>
              <p:spPr bwMode="auto">
                <a:xfrm>
                  <a:off x="22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4110" name="文本框 1073755573"/>
                <p:cNvSpPr txBox="1">
                  <a:spLocks noChangeArrowheads="1"/>
                </p:cNvSpPr>
                <p:nvPr/>
              </p:nvSpPr>
              <p:spPr bwMode="auto">
                <a:xfrm>
                  <a:off x="40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9" name="文本框 1073755574"/>
                <p:cNvSpPr txBox="1"/>
                <p:nvPr/>
              </p:nvSpPr>
              <p:spPr>
                <a:xfrm>
                  <a:off x="1000" y="252"/>
                  <a:ext cx="720" cy="468"/>
                </a:xfrm>
                <a:prstGeom prst="rect">
                  <a:avLst/>
                </a:prstGeom>
                <a:noFill/>
                <a:ln w="9525">
                  <a:noFill/>
                </a:ln>
              </p:spPr>
              <p:txBody>
                <a:bodyPr/>
                <a:lstStyle/>
                <a:p>
                  <a:pPr indent="266700" fontAlgn="auto">
                    <a:defRPr/>
                  </a:pPr>
                  <a:r>
                    <a:rPr lang="zh-CN" altLang="en-US" sz="100" noProof="1">
                      <a:latin typeface="+mn-lt"/>
                      <a:ea typeface="+mn-ea"/>
                    </a:rPr>
                    <a:t>1.0．0</a:t>
                  </a:r>
                  <a:endParaRPr lang="zh-CN" altLang="en-US" sz="100" noProof="1"/>
                </a:p>
                <a:p>
                  <a:pPr fontAlgn="auto">
                    <a:defRPr/>
                  </a:pPr>
                  <a:endParaRPr lang="zh-CN" altLang="en-US" sz="100" noProof="1"/>
                </a:p>
              </p:txBody>
            </p:sp>
            <p:sp>
              <p:nvSpPr>
                <p:cNvPr id="50" name="文本框 1073755575"/>
                <p:cNvSpPr txBox="1"/>
                <p:nvPr/>
              </p:nvSpPr>
              <p:spPr>
                <a:xfrm>
                  <a:off x="1000" y="690"/>
                  <a:ext cx="720" cy="469"/>
                </a:xfrm>
                <a:prstGeom prst="rect">
                  <a:avLst/>
                </a:prstGeom>
                <a:noFill/>
                <a:ln w="9525">
                  <a:noFill/>
                </a:ln>
              </p:spPr>
              <p:txBody>
                <a:bodyPr/>
                <a:lstStyle/>
                <a:p>
                  <a:pPr indent="266700" fontAlgn="auto">
                    <a:defRPr/>
                  </a:pPr>
                  <a:r>
                    <a:rPr lang="zh-CN" altLang="en-US" sz="100" noProof="1">
                      <a:latin typeface="+mn-lt"/>
                      <a:ea typeface="+mn-ea"/>
                    </a:rPr>
                    <a:t>0.5</a:t>
                  </a:r>
                  <a:endParaRPr lang="zh-CN" altLang="en-US" sz="100" noProof="1"/>
                </a:p>
                <a:p>
                  <a:pPr fontAlgn="auto">
                    <a:defRPr/>
                  </a:pPr>
                  <a:endParaRPr lang="zh-CN" altLang="en-US" sz="100" noProof="1"/>
                </a:p>
              </p:txBody>
            </p:sp>
            <p:sp>
              <p:nvSpPr>
                <p:cNvPr id="44113" name="文本框 1073755576"/>
                <p:cNvSpPr txBox="1">
                  <a:spLocks noChangeArrowheads="1"/>
                </p:cNvSpPr>
                <p:nvPr/>
              </p:nvSpPr>
              <p:spPr bwMode="auto">
                <a:xfrm>
                  <a:off x="4938" y="1359"/>
                  <a:ext cx="360" cy="469"/>
                </a:xfrm>
                <a:prstGeom prst="rect">
                  <a:avLst/>
                </a:prstGeom>
                <a:noFill/>
                <a:ln w="9525">
                  <a:noFill/>
                  <a:miter lim="800000"/>
                </a:ln>
              </p:spPr>
              <p:txBody>
                <a:bodyPr/>
                <a:lstStyle/>
                <a:p>
                  <a:pPr indent="266700"/>
                  <a:r>
                    <a:rPr lang="en-US" altLang="en-US" sz="100" noProof="1"/>
                    <a:t>t</a:t>
                  </a:r>
                  <a:endParaRPr lang="en-US" altLang="en-US" sz="100" noProof="1"/>
                </a:p>
                <a:p>
                  <a:pPr indent="266700"/>
                  <a:endParaRPr lang="en-US" altLang="en-US" sz="100" noProof="1"/>
                </a:p>
              </p:txBody>
            </p:sp>
            <p:sp>
              <p:nvSpPr>
                <p:cNvPr id="52" name="文本框 1073755577"/>
                <p:cNvSpPr txBox="1"/>
                <p:nvPr/>
              </p:nvSpPr>
              <p:spPr>
                <a:xfrm>
                  <a:off x="0" y="694"/>
                  <a:ext cx="1259" cy="468"/>
                </a:xfrm>
                <a:prstGeom prst="rect">
                  <a:avLst/>
                </a:prstGeom>
                <a:noFill/>
                <a:ln w="9525">
                  <a:noFill/>
                </a:ln>
              </p:spPr>
              <p:txBody>
                <a:bodyPr/>
                <a:lstStyle/>
                <a:p>
                  <a:pPr indent="290830" fontAlgn="auto">
                    <a:defRPr/>
                  </a:pPr>
                  <a:r>
                    <a:rPr lang="zh-CN" altLang="en-US" sz="100" noProof="1">
                      <a:latin typeface="+mn-lt"/>
                      <a:ea typeface="+mn-ea"/>
                    </a:rPr>
                    <a:t>判决门限</a:t>
                  </a:r>
                  <a:endParaRPr lang="zh-CN" altLang="en-US" sz="100" noProof="1"/>
                </a:p>
                <a:p>
                  <a:pPr fontAlgn="auto">
                    <a:defRPr/>
                  </a:pPr>
                  <a:endParaRPr lang="zh-CN" altLang="en-US" sz="100" noProof="1"/>
                </a:p>
              </p:txBody>
            </p:sp>
            <p:sp>
              <p:nvSpPr>
                <p:cNvPr id="44115" name="文本框 1073755578"/>
                <p:cNvSpPr txBox="1">
                  <a:spLocks noChangeArrowheads="1"/>
                </p:cNvSpPr>
                <p:nvPr/>
              </p:nvSpPr>
              <p:spPr bwMode="auto">
                <a:xfrm>
                  <a:off x="1080" y="1182"/>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54" name="文本框 1073755579"/>
                <p:cNvSpPr txBox="1"/>
                <p:nvPr/>
              </p:nvSpPr>
              <p:spPr>
                <a:xfrm>
                  <a:off x="99" y="1414"/>
                  <a:ext cx="1260" cy="468"/>
                </a:xfrm>
                <a:prstGeom prst="rect">
                  <a:avLst/>
                </a:prstGeom>
                <a:noFill/>
                <a:ln w="9525">
                  <a:noFill/>
                </a:ln>
              </p:spPr>
              <p:txBody>
                <a:bodyPr/>
                <a:lstStyle/>
                <a:p>
                  <a:pPr indent="62865" fontAlgn="auto">
                    <a:defRPr/>
                  </a:pPr>
                  <a:r>
                    <a:rPr lang="zh-CN" altLang="en-US" sz="100" noProof="1">
                      <a:latin typeface="+mn-lt"/>
                      <a:ea typeface="+mn-ea"/>
                    </a:rPr>
                    <a:t>取样时间</a:t>
                  </a:r>
                  <a:endParaRPr lang="zh-CN" altLang="en-US" sz="100" noProof="1"/>
                </a:p>
                <a:p>
                  <a:pPr fontAlgn="auto">
                    <a:defRPr/>
                  </a:pPr>
                  <a:endParaRPr lang="zh-CN" altLang="en-US" sz="100" noProof="1"/>
                </a:p>
              </p:txBody>
            </p:sp>
          </p:grpSp>
          <p:sp>
            <p:nvSpPr>
              <p:cNvPr id="44075" name="文本框 1073755580"/>
              <p:cNvSpPr txBox="1">
                <a:spLocks noChangeArrowheads="1"/>
              </p:cNvSpPr>
              <p:nvPr/>
            </p:nvSpPr>
            <p:spPr bwMode="auto">
              <a:xfrm>
                <a:off x="2960" y="22"/>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grpSp>
      </p:grpSp>
      <p:sp>
        <p:nvSpPr>
          <p:cNvPr id="44037" name="Rectangle 2"/>
          <p:cNvSpPr>
            <a:spLocks noGrp="1" noChangeArrowheads="1"/>
          </p:cNvSpPr>
          <p:nvPr>
            <p:ph idx="1"/>
          </p:nvPr>
        </p:nvSpPr>
        <p:spPr>
          <a:xfrm>
            <a:off x="4107815" y="3358515"/>
            <a:ext cx="4384040" cy="3166745"/>
          </a:xfrm>
          <a:solidFill>
            <a:srgbClr val="FFFFFF"/>
          </a:solidFill>
        </p:spPr>
        <p:txBody>
          <a:bodyPr/>
          <a:lstStyle/>
          <a:p>
            <a:pPr marL="0" indent="0" algn="just" eaLnBrk="1" hangingPunct="1">
              <a:lnSpc>
                <a:spcPct val="150000"/>
              </a:lnSpc>
              <a:buClr>
                <a:schemeClr val="tx1"/>
              </a:buClr>
              <a:buFont typeface="Wingdings" panose="05000000000000000000" pitchFamily="2" charset="2"/>
              <a:buChar char="Ø"/>
            </a:pPr>
            <a:r>
              <a:rPr lang="zh-CN" altLang="en-US" b="1" smtClean="0">
                <a:latin typeface="楷体_GB2312" pitchFamily="49" charset="-122"/>
                <a:ea typeface="楷体_GB2312" pitchFamily="49" charset="-122"/>
              </a:rPr>
              <a:t>双极性编码</a:t>
            </a:r>
            <a:endParaRPr lang="zh-CN" altLang="en-US" b="1" smtClean="0">
              <a:latin typeface="楷体_GB2312" pitchFamily="49" charset="-122"/>
              <a:ea typeface="楷体_GB2312" pitchFamily="49" charset="-122"/>
            </a:endParaRPr>
          </a:p>
          <a:p>
            <a:pPr marL="0" indent="0" algn="just" eaLnBrk="1" hangingPunct="1">
              <a:lnSpc>
                <a:spcPct val="150000"/>
              </a:lnSpc>
              <a:buFont typeface="Wingdings" panose="05000000000000000000" pitchFamily="2" charset="2"/>
              <a:buNone/>
            </a:pPr>
            <a:r>
              <a:rPr lang="zh-CN" altLang="en-US" sz="2400" b="0" smtClean="0">
                <a:solidFill>
                  <a:schemeClr val="tx1"/>
                </a:solidFill>
                <a:latin typeface="楷体_GB2312" pitchFamily="49" charset="-122"/>
                <a:ea typeface="楷体_GB2312" pitchFamily="49" charset="-122"/>
              </a:rPr>
              <a:t>双极性编码用一个正电压和一个负电压来编码信号，从而降低平均电压值，解决直流分量问题。</a:t>
            </a:r>
            <a:endParaRPr lang="zh-CN" altLang="en-US" sz="2400" b="0" smtClean="0">
              <a:solidFill>
                <a:schemeClr val="tx1"/>
              </a:solidFill>
              <a:latin typeface="楷体_GB2312" pitchFamily="49" charset="-122"/>
              <a:ea typeface="楷体_GB2312" pitchFamily="49" charset="-122"/>
            </a:endParaRPr>
          </a:p>
        </p:txBody>
      </p:sp>
      <p:sp>
        <p:nvSpPr>
          <p:cNvPr id="44038" name="Rectangle 33"/>
          <p:cNvSpPr>
            <a:spLocks noChangeArrowheads="1"/>
          </p:cNvSpPr>
          <p:nvPr/>
        </p:nvSpPr>
        <p:spPr bwMode="auto">
          <a:xfrm>
            <a:off x="0" y="803910"/>
            <a:ext cx="309880" cy="106680"/>
          </a:xfrm>
          <a:prstGeom prst="rect">
            <a:avLst/>
          </a:prstGeom>
          <a:noFill/>
          <a:ln w="9525">
            <a:noFill/>
            <a:miter lim="800000"/>
          </a:ln>
        </p:spPr>
        <p:txBody>
          <a:bodyPr wrap="none" anchor="ctr">
            <a:spAutoFit/>
          </a:bodyPr>
          <a:lstStyle/>
          <a:p>
            <a:endParaRPr lang="zh-CN" altLang="en-US" sz="100"/>
          </a:p>
        </p:txBody>
      </p:sp>
      <p:grpSp>
        <p:nvGrpSpPr>
          <p:cNvPr id="44039" name="Group 1"/>
          <p:cNvGrpSpPr/>
          <p:nvPr/>
        </p:nvGrpSpPr>
        <p:grpSpPr bwMode="auto">
          <a:xfrm>
            <a:off x="-104775" y="3559969"/>
            <a:ext cx="4574381" cy="1170385"/>
            <a:chOff x="0" y="0"/>
            <a:chExt cx="8280" cy="1872"/>
          </a:xfrm>
        </p:grpSpPr>
        <p:sp>
          <p:nvSpPr>
            <p:cNvPr id="44041" name="AutoShape 32"/>
            <p:cNvSpPr>
              <a:spLocks noChangeAspect="1" noChangeArrowheads="1" noTextEdit="1"/>
            </p:cNvSpPr>
            <p:nvPr/>
          </p:nvSpPr>
          <p:spPr bwMode="auto">
            <a:xfrm>
              <a:off x="0" y="0"/>
              <a:ext cx="8280" cy="1872"/>
            </a:xfrm>
            <a:prstGeom prst="rect">
              <a:avLst/>
            </a:prstGeom>
            <a:noFill/>
            <a:ln w="9525">
              <a:noFill/>
              <a:miter lim="800000"/>
            </a:ln>
          </p:spPr>
          <p:txBody>
            <a:bodyPr/>
            <a:lstStyle/>
            <a:p>
              <a:endParaRPr lang="zh-CN" altLang="en-US" sz="100"/>
            </a:p>
          </p:txBody>
        </p:sp>
        <p:grpSp>
          <p:nvGrpSpPr>
            <p:cNvPr id="44042" name="Group 2"/>
            <p:cNvGrpSpPr/>
            <p:nvPr/>
          </p:nvGrpSpPr>
          <p:grpSpPr bwMode="auto">
            <a:xfrm>
              <a:off x="1872" y="0"/>
              <a:ext cx="4860" cy="1716"/>
              <a:chOff x="0" y="0"/>
              <a:chExt cx="4860" cy="1716"/>
            </a:xfrm>
          </p:grpSpPr>
          <p:sp>
            <p:nvSpPr>
              <p:cNvPr id="44043" name="Text Box 31"/>
              <p:cNvSpPr txBox="1">
                <a:spLocks noChangeArrowheads="1"/>
              </p:cNvSpPr>
              <p:nvPr/>
            </p:nvSpPr>
            <p:spPr bwMode="auto">
              <a:xfrm>
                <a:off x="109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0</a:t>
                </a:r>
                <a:endParaRPr lang="en-US" altLang="zh-CN" sz="100"/>
              </a:p>
            </p:txBody>
          </p:sp>
          <p:sp>
            <p:nvSpPr>
              <p:cNvPr id="44044" name="Line 30"/>
              <p:cNvSpPr>
                <a:spLocks noChangeShapeType="1"/>
              </p:cNvSpPr>
              <p:nvPr/>
            </p:nvSpPr>
            <p:spPr bwMode="auto">
              <a:xfrm>
                <a:off x="1080" y="936"/>
                <a:ext cx="3600" cy="1"/>
              </a:xfrm>
              <a:prstGeom prst="line">
                <a:avLst/>
              </a:prstGeom>
              <a:noFill/>
              <a:ln w="9525">
                <a:solidFill>
                  <a:srgbClr val="000000"/>
                </a:solidFill>
                <a:round/>
                <a:tailEnd type="triangle" w="med" len="med"/>
              </a:ln>
            </p:spPr>
            <p:txBody>
              <a:bodyPr/>
              <a:lstStyle/>
              <a:p>
                <a:endParaRPr lang="zh-CN" altLang="en-US" sz="100"/>
              </a:p>
            </p:txBody>
          </p:sp>
          <p:sp>
            <p:nvSpPr>
              <p:cNvPr id="44045" name="Line 29"/>
              <p:cNvSpPr>
                <a:spLocks noChangeShapeType="1"/>
              </p:cNvSpPr>
              <p:nvPr/>
            </p:nvSpPr>
            <p:spPr bwMode="auto">
              <a:xfrm flipV="1">
                <a:off x="1080" y="156"/>
                <a:ext cx="1" cy="1560"/>
              </a:xfrm>
              <a:prstGeom prst="line">
                <a:avLst/>
              </a:prstGeom>
              <a:noFill/>
              <a:ln w="9525">
                <a:solidFill>
                  <a:srgbClr val="000000"/>
                </a:solidFill>
                <a:round/>
                <a:tailEnd type="triangle" w="med" len="med"/>
              </a:ln>
            </p:spPr>
            <p:txBody>
              <a:bodyPr/>
              <a:lstStyle/>
              <a:p>
                <a:endParaRPr lang="zh-CN" altLang="en-US" sz="100"/>
              </a:p>
            </p:txBody>
          </p:sp>
          <p:sp>
            <p:nvSpPr>
              <p:cNvPr id="44046" name="Line 28"/>
              <p:cNvSpPr>
                <a:spLocks noChangeShapeType="1"/>
              </p:cNvSpPr>
              <p:nvPr/>
            </p:nvSpPr>
            <p:spPr bwMode="auto">
              <a:xfrm>
                <a:off x="1080" y="468"/>
                <a:ext cx="360" cy="1"/>
              </a:xfrm>
              <a:prstGeom prst="line">
                <a:avLst/>
              </a:prstGeom>
              <a:noFill/>
              <a:ln w="9525">
                <a:solidFill>
                  <a:srgbClr val="000000"/>
                </a:solidFill>
                <a:prstDash val="dash"/>
                <a:round/>
              </a:ln>
            </p:spPr>
            <p:txBody>
              <a:bodyPr/>
              <a:lstStyle/>
              <a:p>
                <a:endParaRPr lang="zh-CN" altLang="en-US" sz="100"/>
              </a:p>
            </p:txBody>
          </p:sp>
          <p:sp>
            <p:nvSpPr>
              <p:cNvPr id="44047" name="Line 27"/>
              <p:cNvSpPr>
                <a:spLocks noChangeShapeType="1"/>
              </p:cNvSpPr>
              <p:nvPr/>
            </p:nvSpPr>
            <p:spPr bwMode="auto">
              <a:xfrm>
                <a:off x="1450" y="468"/>
                <a:ext cx="360" cy="1"/>
              </a:xfrm>
              <a:prstGeom prst="line">
                <a:avLst/>
              </a:prstGeom>
              <a:noFill/>
              <a:ln w="9525">
                <a:solidFill>
                  <a:srgbClr val="000000"/>
                </a:solidFill>
                <a:round/>
              </a:ln>
            </p:spPr>
            <p:txBody>
              <a:bodyPr/>
              <a:lstStyle/>
              <a:p>
                <a:endParaRPr lang="zh-CN" altLang="en-US" sz="100"/>
              </a:p>
            </p:txBody>
          </p:sp>
          <p:sp>
            <p:nvSpPr>
              <p:cNvPr id="44048" name="Line 26"/>
              <p:cNvSpPr>
                <a:spLocks noChangeShapeType="1"/>
              </p:cNvSpPr>
              <p:nvPr/>
            </p:nvSpPr>
            <p:spPr bwMode="auto">
              <a:xfrm>
                <a:off x="1800" y="468"/>
                <a:ext cx="360" cy="1"/>
              </a:xfrm>
              <a:prstGeom prst="line">
                <a:avLst/>
              </a:prstGeom>
              <a:noFill/>
              <a:ln w="9525">
                <a:solidFill>
                  <a:srgbClr val="000000"/>
                </a:solidFill>
                <a:round/>
              </a:ln>
            </p:spPr>
            <p:txBody>
              <a:bodyPr/>
              <a:lstStyle/>
              <a:p>
                <a:endParaRPr lang="zh-CN" altLang="en-US" sz="100"/>
              </a:p>
            </p:txBody>
          </p:sp>
          <p:sp>
            <p:nvSpPr>
              <p:cNvPr id="44049" name="Line 25"/>
              <p:cNvSpPr>
                <a:spLocks noChangeShapeType="1"/>
              </p:cNvSpPr>
              <p:nvPr/>
            </p:nvSpPr>
            <p:spPr bwMode="auto">
              <a:xfrm>
                <a:off x="1430" y="468"/>
                <a:ext cx="1" cy="936"/>
              </a:xfrm>
              <a:prstGeom prst="line">
                <a:avLst/>
              </a:prstGeom>
              <a:noFill/>
              <a:ln w="9525">
                <a:solidFill>
                  <a:srgbClr val="000000"/>
                </a:solidFill>
                <a:round/>
              </a:ln>
            </p:spPr>
            <p:txBody>
              <a:bodyPr/>
              <a:lstStyle/>
              <a:p>
                <a:endParaRPr lang="zh-CN" altLang="en-US" sz="100"/>
              </a:p>
            </p:txBody>
          </p:sp>
          <p:sp>
            <p:nvSpPr>
              <p:cNvPr id="44050" name="Line 24"/>
              <p:cNvSpPr>
                <a:spLocks noChangeShapeType="1"/>
              </p:cNvSpPr>
              <p:nvPr/>
            </p:nvSpPr>
            <p:spPr bwMode="auto">
              <a:xfrm>
                <a:off x="2160" y="468"/>
                <a:ext cx="1" cy="936"/>
              </a:xfrm>
              <a:prstGeom prst="line">
                <a:avLst/>
              </a:prstGeom>
              <a:noFill/>
              <a:ln w="9525">
                <a:solidFill>
                  <a:srgbClr val="000000"/>
                </a:solidFill>
                <a:round/>
              </a:ln>
            </p:spPr>
            <p:txBody>
              <a:bodyPr/>
              <a:lstStyle/>
              <a:p>
                <a:endParaRPr lang="zh-CN" altLang="en-US" sz="100"/>
              </a:p>
            </p:txBody>
          </p:sp>
          <p:sp>
            <p:nvSpPr>
              <p:cNvPr id="44051" name="Line 23"/>
              <p:cNvSpPr>
                <a:spLocks noChangeShapeType="1"/>
              </p:cNvSpPr>
              <p:nvPr/>
            </p:nvSpPr>
            <p:spPr bwMode="auto">
              <a:xfrm flipV="1">
                <a:off x="2520" y="468"/>
                <a:ext cx="0" cy="936"/>
              </a:xfrm>
              <a:prstGeom prst="line">
                <a:avLst/>
              </a:prstGeom>
              <a:noFill/>
              <a:ln w="9525">
                <a:solidFill>
                  <a:srgbClr val="000000"/>
                </a:solidFill>
                <a:round/>
              </a:ln>
            </p:spPr>
            <p:txBody>
              <a:bodyPr/>
              <a:lstStyle/>
              <a:p>
                <a:endParaRPr lang="zh-CN" altLang="en-US" sz="100"/>
              </a:p>
            </p:txBody>
          </p:sp>
          <p:sp>
            <p:nvSpPr>
              <p:cNvPr id="44052" name="Line 22"/>
              <p:cNvSpPr>
                <a:spLocks noChangeShapeType="1"/>
              </p:cNvSpPr>
              <p:nvPr/>
            </p:nvSpPr>
            <p:spPr bwMode="auto">
              <a:xfrm>
                <a:off x="2520" y="468"/>
                <a:ext cx="360" cy="1"/>
              </a:xfrm>
              <a:prstGeom prst="line">
                <a:avLst/>
              </a:prstGeom>
              <a:noFill/>
              <a:ln w="9525">
                <a:solidFill>
                  <a:srgbClr val="000000"/>
                </a:solidFill>
                <a:round/>
              </a:ln>
            </p:spPr>
            <p:txBody>
              <a:bodyPr/>
              <a:lstStyle/>
              <a:p>
                <a:endParaRPr lang="zh-CN" altLang="en-US" sz="100"/>
              </a:p>
            </p:txBody>
          </p:sp>
          <p:sp>
            <p:nvSpPr>
              <p:cNvPr id="44053" name="Line 21"/>
              <p:cNvSpPr>
                <a:spLocks noChangeShapeType="1"/>
              </p:cNvSpPr>
              <p:nvPr/>
            </p:nvSpPr>
            <p:spPr bwMode="auto">
              <a:xfrm>
                <a:off x="2880" y="468"/>
                <a:ext cx="0" cy="936"/>
              </a:xfrm>
              <a:prstGeom prst="line">
                <a:avLst/>
              </a:prstGeom>
              <a:noFill/>
              <a:ln w="9525">
                <a:solidFill>
                  <a:srgbClr val="000000"/>
                </a:solidFill>
                <a:round/>
              </a:ln>
            </p:spPr>
            <p:txBody>
              <a:bodyPr/>
              <a:lstStyle/>
              <a:p>
                <a:endParaRPr lang="zh-CN" altLang="en-US" sz="100"/>
              </a:p>
            </p:txBody>
          </p:sp>
          <p:sp>
            <p:nvSpPr>
              <p:cNvPr id="44054" name="Line 20"/>
              <p:cNvSpPr>
                <a:spLocks noChangeShapeType="1"/>
              </p:cNvSpPr>
              <p:nvPr/>
            </p:nvSpPr>
            <p:spPr bwMode="auto">
              <a:xfrm flipV="1">
                <a:off x="3600" y="468"/>
                <a:ext cx="0" cy="936"/>
              </a:xfrm>
              <a:prstGeom prst="line">
                <a:avLst/>
              </a:prstGeom>
              <a:noFill/>
              <a:ln w="9525">
                <a:solidFill>
                  <a:srgbClr val="000000"/>
                </a:solidFill>
                <a:round/>
              </a:ln>
            </p:spPr>
            <p:txBody>
              <a:bodyPr/>
              <a:lstStyle/>
              <a:p>
                <a:endParaRPr lang="zh-CN" altLang="en-US" sz="100"/>
              </a:p>
            </p:txBody>
          </p:sp>
          <p:sp>
            <p:nvSpPr>
              <p:cNvPr id="44055" name="Line 19"/>
              <p:cNvSpPr>
                <a:spLocks noChangeShapeType="1"/>
              </p:cNvSpPr>
              <p:nvPr/>
            </p:nvSpPr>
            <p:spPr bwMode="auto">
              <a:xfrm>
                <a:off x="3600" y="468"/>
                <a:ext cx="360" cy="1"/>
              </a:xfrm>
              <a:prstGeom prst="line">
                <a:avLst/>
              </a:prstGeom>
              <a:noFill/>
              <a:ln w="9525">
                <a:solidFill>
                  <a:srgbClr val="000000"/>
                </a:solidFill>
                <a:round/>
              </a:ln>
            </p:spPr>
            <p:txBody>
              <a:bodyPr/>
              <a:lstStyle/>
              <a:p>
                <a:endParaRPr lang="zh-CN" altLang="en-US" sz="100"/>
              </a:p>
            </p:txBody>
          </p:sp>
          <p:sp>
            <p:nvSpPr>
              <p:cNvPr id="44056" name="Line 18"/>
              <p:cNvSpPr>
                <a:spLocks noChangeShapeType="1"/>
              </p:cNvSpPr>
              <p:nvPr/>
            </p:nvSpPr>
            <p:spPr bwMode="auto">
              <a:xfrm>
                <a:off x="3960" y="468"/>
                <a:ext cx="1" cy="468"/>
              </a:xfrm>
              <a:prstGeom prst="line">
                <a:avLst/>
              </a:prstGeom>
              <a:noFill/>
              <a:ln w="9525">
                <a:solidFill>
                  <a:srgbClr val="000000"/>
                </a:solidFill>
                <a:round/>
              </a:ln>
            </p:spPr>
            <p:txBody>
              <a:bodyPr/>
              <a:lstStyle/>
              <a:p>
                <a:endParaRPr lang="zh-CN" altLang="en-US" sz="100"/>
              </a:p>
            </p:txBody>
          </p:sp>
          <p:sp>
            <p:nvSpPr>
              <p:cNvPr id="44057" name="Text Box 17"/>
              <p:cNvSpPr txBox="1">
                <a:spLocks noChangeArrowheads="1"/>
              </p:cNvSpPr>
              <p:nvPr/>
            </p:nvSpPr>
            <p:spPr bwMode="auto">
              <a:xfrm>
                <a:off x="216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0</a:t>
                </a:r>
                <a:endParaRPr lang="en-US" altLang="zh-CN" sz="100"/>
              </a:p>
            </p:txBody>
          </p:sp>
          <p:sp>
            <p:nvSpPr>
              <p:cNvPr id="44058" name="Text Box 16"/>
              <p:cNvSpPr txBox="1">
                <a:spLocks noChangeArrowheads="1"/>
              </p:cNvSpPr>
              <p:nvPr/>
            </p:nvSpPr>
            <p:spPr bwMode="auto">
              <a:xfrm>
                <a:off x="288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0</a:t>
                </a:r>
                <a:endParaRPr lang="en-US" altLang="zh-CN" sz="100"/>
              </a:p>
            </p:txBody>
          </p:sp>
          <p:sp>
            <p:nvSpPr>
              <p:cNvPr id="44059" name="Text Box 15"/>
              <p:cNvSpPr txBox="1">
                <a:spLocks noChangeArrowheads="1"/>
              </p:cNvSpPr>
              <p:nvPr/>
            </p:nvSpPr>
            <p:spPr bwMode="auto">
              <a:xfrm>
                <a:off x="324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0</a:t>
                </a:r>
                <a:endParaRPr lang="en-US" altLang="zh-CN" sz="100"/>
              </a:p>
            </p:txBody>
          </p:sp>
          <p:sp>
            <p:nvSpPr>
              <p:cNvPr id="44060" name="Text Box 14"/>
              <p:cNvSpPr txBox="1">
                <a:spLocks noChangeArrowheads="1"/>
              </p:cNvSpPr>
              <p:nvPr/>
            </p:nvSpPr>
            <p:spPr bwMode="auto">
              <a:xfrm>
                <a:off x="137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a:t>
                </a:r>
                <a:endParaRPr lang="en-US" altLang="zh-CN" sz="100"/>
              </a:p>
            </p:txBody>
          </p:sp>
          <p:sp>
            <p:nvSpPr>
              <p:cNvPr id="44061" name="Text Box 13"/>
              <p:cNvSpPr txBox="1">
                <a:spLocks noChangeArrowheads="1"/>
              </p:cNvSpPr>
              <p:nvPr/>
            </p:nvSpPr>
            <p:spPr bwMode="auto">
              <a:xfrm>
                <a:off x="180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a:t>
                </a:r>
                <a:endParaRPr lang="en-US" altLang="zh-CN" sz="100"/>
              </a:p>
            </p:txBody>
          </p:sp>
          <p:sp>
            <p:nvSpPr>
              <p:cNvPr id="44062" name="Text Box 12"/>
              <p:cNvSpPr txBox="1">
                <a:spLocks noChangeArrowheads="1"/>
              </p:cNvSpPr>
              <p:nvPr/>
            </p:nvSpPr>
            <p:spPr bwMode="auto">
              <a:xfrm>
                <a:off x="3600" y="0"/>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a:t>
                </a:r>
                <a:endParaRPr lang="en-US" altLang="zh-CN" sz="100"/>
              </a:p>
            </p:txBody>
          </p:sp>
          <p:sp>
            <p:nvSpPr>
              <p:cNvPr id="44063" name="Text Box 11"/>
              <p:cNvSpPr txBox="1">
                <a:spLocks noChangeArrowheads="1"/>
              </p:cNvSpPr>
              <p:nvPr/>
            </p:nvSpPr>
            <p:spPr bwMode="auto">
              <a:xfrm>
                <a:off x="560" y="252"/>
                <a:ext cx="72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1.0</a:t>
                </a:r>
                <a:r>
                  <a:rPr lang="zh-CN" altLang="en-US" sz="750">
                    <a:latin typeface="Calibri" panose="020F0502020204030204" charset="0"/>
                    <a:cs typeface="Times New Roman" panose="02020603050405020304" pitchFamily="18" charset="0"/>
                  </a:rPr>
                  <a:t>．</a:t>
                </a:r>
                <a:r>
                  <a:rPr lang="en-US" altLang="zh-CN" sz="750">
                    <a:latin typeface="Calibri" panose="020F0502020204030204" charset="0"/>
                    <a:cs typeface="Times New Roman" panose="02020603050405020304" pitchFamily="18" charset="0"/>
                  </a:rPr>
                  <a:t>0</a:t>
                </a:r>
                <a:endParaRPr lang="en-US" altLang="zh-CN" sz="100"/>
              </a:p>
            </p:txBody>
          </p:sp>
          <p:sp>
            <p:nvSpPr>
              <p:cNvPr id="44064" name="Text Box 10"/>
              <p:cNvSpPr txBox="1">
                <a:spLocks noChangeArrowheads="1"/>
              </p:cNvSpPr>
              <p:nvPr/>
            </p:nvSpPr>
            <p:spPr bwMode="auto">
              <a:xfrm>
                <a:off x="4500" y="936"/>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t</a:t>
                </a:r>
                <a:endParaRPr lang="en-US" altLang="zh-CN" sz="100"/>
              </a:p>
            </p:txBody>
          </p:sp>
          <p:sp>
            <p:nvSpPr>
              <p:cNvPr id="44065" name="Text Box 9"/>
              <p:cNvSpPr txBox="1">
                <a:spLocks noChangeArrowheads="1"/>
              </p:cNvSpPr>
              <p:nvPr/>
            </p:nvSpPr>
            <p:spPr bwMode="auto">
              <a:xfrm>
                <a:off x="0" y="694"/>
                <a:ext cx="1260" cy="468"/>
              </a:xfrm>
              <a:prstGeom prst="rect">
                <a:avLst/>
              </a:prstGeom>
              <a:noFill/>
              <a:ln w="9525">
                <a:noFill/>
                <a:miter lim="800000"/>
              </a:ln>
            </p:spPr>
            <p:txBody>
              <a:bodyPr/>
              <a:lstStyle/>
              <a:p>
                <a:pPr indent="6350" eaLnBrk="0" hangingPunct="0"/>
                <a:r>
                  <a:rPr lang="zh-CN" sz="675">
                    <a:latin typeface="Calibri" panose="020F0502020204030204" charset="0"/>
                    <a:cs typeface="Times New Roman" panose="02020603050405020304" pitchFamily="18" charset="0"/>
                  </a:rPr>
                  <a:t>判决门限</a:t>
                </a:r>
                <a:endParaRPr lang="zh-CN" sz="100"/>
              </a:p>
            </p:txBody>
          </p:sp>
          <p:sp>
            <p:nvSpPr>
              <p:cNvPr id="44066" name="Text Box 8"/>
              <p:cNvSpPr txBox="1">
                <a:spLocks noChangeArrowheads="1"/>
              </p:cNvSpPr>
              <p:nvPr/>
            </p:nvSpPr>
            <p:spPr bwMode="auto">
              <a:xfrm>
                <a:off x="500" y="1182"/>
                <a:ext cx="72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-1.0</a:t>
                </a:r>
                <a:endParaRPr lang="en-US" altLang="zh-CN" sz="100"/>
              </a:p>
            </p:txBody>
          </p:sp>
          <p:sp>
            <p:nvSpPr>
              <p:cNvPr id="44067" name="Text Box 7"/>
              <p:cNvSpPr txBox="1">
                <a:spLocks noChangeArrowheads="1"/>
              </p:cNvSpPr>
              <p:nvPr/>
            </p:nvSpPr>
            <p:spPr bwMode="auto">
              <a:xfrm>
                <a:off x="2520" y="22"/>
                <a:ext cx="360" cy="468"/>
              </a:xfrm>
              <a:prstGeom prst="rect">
                <a:avLst/>
              </a:prstGeom>
              <a:noFill/>
              <a:ln w="9525">
                <a:noFill/>
                <a:miter lim="800000"/>
              </a:ln>
            </p:spPr>
            <p:txBody>
              <a:bodyPr/>
              <a:lstStyle/>
              <a:p>
                <a:pPr indent="266700" eaLnBrk="0" hangingPunct="0"/>
                <a:r>
                  <a:rPr lang="en-US" altLang="zh-CN" sz="750">
                    <a:latin typeface="Calibri" panose="020F0502020204030204" charset="0"/>
                    <a:cs typeface="Times New Roman" panose="02020603050405020304" pitchFamily="18" charset="0"/>
                  </a:rPr>
                  <a:t>1</a:t>
                </a:r>
                <a:endParaRPr lang="en-US" altLang="zh-CN" sz="100"/>
              </a:p>
            </p:txBody>
          </p:sp>
          <p:sp>
            <p:nvSpPr>
              <p:cNvPr id="44068" name="Line 6"/>
              <p:cNvSpPr>
                <a:spLocks noChangeShapeType="1"/>
              </p:cNvSpPr>
              <p:nvPr/>
            </p:nvSpPr>
            <p:spPr bwMode="auto">
              <a:xfrm>
                <a:off x="1080" y="1404"/>
                <a:ext cx="360" cy="0"/>
              </a:xfrm>
              <a:prstGeom prst="line">
                <a:avLst/>
              </a:prstGeom>
              <a:noFill/>
              <a:ln w="9525">
                <a:solidFill>
                  <a:srgbClr val="000000"/>
                </a:solidFill>
                <a:round/>
              </a:ln>
            </p:spPr>
            <p:txBody>
              <a:bodyPr/>
              <a:lstStyle/>
              <a:p>
                <a:endParaRPr lang="zh-CN" altLang="en-US" sz="100"/>
              </a:p>
            </p:txBody>
          </p:sp>
          <p:sp>
            <p:nvSpPr>
              <p:cNvPr id="44069" name="Line 5"/>
              <p:cNvSpPr>
                <a:spLocks noChangeShapeType="1"/>
              </p:cNvSpPr>
              <p:nvPr/>
            </p:nvSpPr>
            <p:spPr bwMode="auto">
              <a:xfrm>
                <a:off x="2160" y="1403"/>
                <a:ext cx="360" cy="1"/>
              </a:xfrm>
              <a:prstGeom prst="line">
                <a:avLst/>
              </a:prstGeom>
              <a:noFill/>
              <a:ln w="9525">
                <a:solidFill>
                  <a:srgbClr val="000000"/>
                </a:solidFill>
                <a:round/>
              </a:ln>
            </p:spPr>
            <p:txBody>
              <a:bodyPr/>
              <a:lstStyle/>
              <a:p>
                <a:endParaRPr lang="zh-CN" altLang="en-US" sz="100"/>
              </a:p>
            </p:txBody>
          </p:sp>
          <p:sp>
            <p:nvSpPr>
              <p:cNvPr id="44070" name="Line 4"/>
              <p:cNvSpPr>
                <a:spLocks noChangeShapeType="1"/>
              </p:cNvSpPr>
              <p:nvPr/>
            </p:nvSpPr>
            <p:spPr bwMode="auto">
              <a:xfrm>
                <a:off x="2880" y="1403"/>
                <a:ext cx="360" cy="1"/>
              </a:xfrm>
              <a:prstGeom prst="line">
                <a:avLst/>
              </a:prstGeom>
              <a:noFill/>
              <a:ln w="9525">
                <a:solidFill>
                  <a:srgbClr val="000000"/>
                </a:solidFill>
                <a:round/>
              </a:ln>
            </p:spPr>
            <p:txBody>
              <a:bodyPr/>
              <a:lstStyle/>
              <a:p>
                <a:endParaRPr lang="zh-CN" altLang="en-US" sz="100"/>
              </a:p>
            </p:txBody>
          </p:sp>
          <p:sp>
            <p:nvSpPr>
              <p:cNvPr id="44071" name="Line 3"/>
              <p:cNvSpPr>
                <a:spLocks noChangeShapeType="1"/>
              </p:cNvSpPr>
              <p:nvPr/>
            </p:nvSpPr>
            <p:spPr bwMode="auto">
              <a:xfrm>
                <a:off x="3240" y="1403"/>
                <a:ext cx="360" cy="1"/>
              </a:xfrm>
              <a:prstGeom prst="line">
                <a:avLst/>
              </a:prstGeom>
              <a:noFill/>
              <a:ln w="9525">
                <a:solidFill>
                  <a:srgbClr val="000000"/>
                </a:solidFill>
                <a:round/>
              </a:ln>
            </p:spPr>
            <p:txBody>
              <a:bodyPr/>
              <a:lstStyle/>
              <a:p>
                <a:endParaRPr lang="zh-CN" altLang="en-US" sz="100"/>
              </a:p>
            </p:txBody>
          </p:sp>
        </p:grpSp>
      </p:grpSp>
      <p:sp>
        <p:nvSpPr>
          <p:cNvPr id="44040" name="Rectangle 46"/>
          <p:cNvSpPr>
            <a:spLocks noChangeArrowheads="1"/>
          </p:cNvSpPr>
          <p:nvPr/>
        </p:nvSpPr>
        <p:spPr bwMode="auto">
          <a:xfrm>
            <a:off x="1062038" y="4842034"/>
            <a:ext cx="2269331" cy="321945"/>
          </a:xfrm>
          <a:prstGeom prst="rect">
            <a:avLst/>
          </a:prstGeom>
          <a:noFill/>
          <a:ln w="9525">
            <a:noFill/>
            <a:miter lim="800000"/>
          </a:ln>
        </p:spPr>
        <p:txBody>
          <a:bodyPr anchor="ctr">
            <a:spAutoFit/>
          </a:bodyPr>
          <a:lstStyle/>
          <a:p>
            <a:pPr indent="171450" algn="ctr" eaLnBrk="0" hangingPunct="0"/>
            <a:r>
              <a:rPr lang="en-US" altLang="zh-CN" sz="1500" b="1">
                <a:latin typeface="Calibri" panose="020F0502020204030204" charset="0"/>
                <a:cs typeface="Times New Roman" panose="02020603050405020304" pitchFamily="18" charset="0"/>
              </a:rPr>
              <a:t>(b)</a:t>
            </a:r>
            <a:r>
              <a:rPr lang="zh-CN" altLang="en-US" sz="1500" b="1">
                <a:latin typeface="Calibri" panose="020F0502020204030204" charset="0"/>
                <a:cs typeface="Times New Roman" panose="02020603050405020304" pitchFamily="18" charset="0"/>
              </a:rPr>
              <a:t>双极性不归零码</a:t>
            </a:r>
            <a:endParaRPr lang="zh-CN" altLang="en-US" sz="1500"/>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C00000"/>
                </a:solidFill>
              </a:rPr>
              <a:t>单极性编码问题解决方案</a:t>
            </a:r>
            <a:endParaRPr lang="zh-CN" altLang="en-US">
              <a:solidFill>
                <a:srgbClr val="C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302081"/>
          <p:cNvSpPr>
            <a:spLocks noGrp="1" noChangeArrowheads="1"/>
          </p:cNvSpPr>
          <p:nvPr>
            <p:ph type="title"/>
          </p:nvPr>
        </p:nvSpPr>
        <p:spPr>
          <a:xfrm>
            <a:off x="49133" y="1180862"/>
            <a:ext cx="8230790" cy="432197"/>
          </a:xfrm>
        </p:spPr>
        <p:txBody>
          <a:bodyPr/>
          <a:lstStyle/>
          <a:p>
            <a:pPr eaLnBrk="1" hangingPunct="1"/>
            <a:r>
              <a:rPr lang="zh-CN" altLang="en-US" sz="2400" b="1" smtClean="0">
                <a:solidFill>
                  <a:srgbClr val="6600FF"/>
                </a:solidFill>
                <a:latin typeface="楷体_GB2312" pitchFamily="49" charset="-122"/>
                <a:ea typeface="楷体_GB2312" pitchFamily="49" charset="-122"/>
              </a:rPr>
              <a:t>单极性编码问题的解决方案（</a:t>
            </a:r>
            <a:r>
              <a:rPr lang="en-US" altLang="zh-CN" sz="2400" b="1" smtClean="0">
                <a:solidFill>
                  <a:srgbClr val="6600FF"/>
                </a:solidFill>
                <a:latin typeface="楷体_GB2312" pitchFamily="49" charset="-122"/>
                <a:ea typeface="楷体_GB2312" pitchFamily="49" charset="-122"/>
              </a:rPr>
              <a:t>2</a:t>
            </a:r>
            <a:r>
              <a:rPr lang="zh-CN" altLang="en-US" sz="2400" b="1" smtClean="0">
                <a:solidFill>
                  <a:srgbClr val="6600FF"/>
                </a:solidFill>
                <a:latin typeface="楷体_GB2312" pitchFamily="49" charset="-122"/>
                <a:ea typeface="楷体_GB2312" pitchFamily="49" charset="-122"/>
              </a:rPr>
              <a:t>）</a:t>
            </a:r>
            <a:r>
              <a:rPr lang="en-US" altLang="zh-CN" sz="2400" b="1" smtClean="0">
                <a:solidFill>
                  <a:srgbClr val="6600FF"/>
                </a:solidFill>
                <a:latin typeface="楷体_GB2312" pitchFamily="49" charset="-122"/>
                <a:ea typeface="楷体_GB2312" pitchFamily="49" charset="-122"/>
              </a:rPr>
              <a:t>-</a:t>
            </a:r>
            <a:r>
              <a:rPr lang="zh-CN" altLang="en-US" sz="2400" b="1" smtClean="0">
                <a:solidFill>
                  <a:srgbClr val="6600FF"/>
                </a:solidFill>
                <a:latin typeface="楷体_GB2312" pitchFamily="49" charset="-122"/>
                <a:ea typeface="楷体_GB2312" pitchFamily="49" charset="-122"/>
              </a:rPr>
              <a:t>归零码</a:t>
            </a:r>
            <a:endParaRPr lang="zh-CN" altLang="en-US" sz="2400" b="1" smtClean="0">
              <a:solidFill>
                <a:srgbClr val="6600FF"/>
              </a:solidFill>
              <a:latin typeface="楷体_GB2312" pitchFamily="49" charset="-122"/>
              <a:ea typeface="楷体_GB2312" pitchFamily="49" charset="-122"/>
            </a:endParaRPr>
          </a:p>
        </p:txBody>
      </p:sp>
      <p:sp>
        <p:nvSpPr>
          <p:cNvPr id="45059" name="灯片编号占位符 2"/>
          <p:cNvSpPr>
            <a:spLocks noGrp="1" noChangeArrowheads="1"/>
          </p:cNvSpPr>
          <p:nvPr>
            <p:ph type="sldNum" sz="quarter" idx="12"/>
          </p:nvPr>
        </p:nvSpPr>
        <p:spPr>
          <a:xfrm>
            <a:off x="7000875" y="5595938"/>
            <a:ext cx="2134791" cy="357188"/>
          </a:xfrm>
          <a:noFill/>
          <a:ln>
            <a:miter lim="800000"/>
          </a:ln>
        </p:spPr>
        <p:txBody>
          <a:bodyPr/>
          <a:lstStyle/>
          <a:p>
            <a:fld id="{F230F9C1-1966-4819-A19A-BB2230A026A2}" type="slidenum">
              <a:rPr lang="zh-CN" altLang="en-US" sz="100" smtClean="0"/>
            </a:fld>
            <a:endParaRPr lang="zh-CN" altLang="en-US" sz="100" smtClean="0"/>
          </a:p>
        </p:txBody>
      </p:sp>
      <p:grpSp>
        <p:nvGrpSpPr>
          <p:cNvPr id="45060" name="组合 1073755535"/>
          <p:cNvGrpSpPr>
            <a:grpSpLocks noRot="1"/>
          </p:cNvGrpSpPr>
          <p:nvPr/>
        </p:nvGrpSpPr>
        <p:grpSpPr bwMode="auto">
          <a:xfrm>
            <a:off x="182166" y="1613297"/>
            <a:ext cx="7885509" cy="1656159"/>
            <a:chOff x="0" y="0"/>
            <a:chExt cx="6120" cy="2028"/>
          </a:xfrm>
        </p:grpSpPr>
        <p:sp>
          <p:nvSpPr>
            <p:cNvPr id="45064" name="矩形 1073755536"/>
            <p:cNvSpPr>
              <a:spLocks noChangeAspect="1" noChangeArrowheads="1" noTextEdit="1"/>
            </p:cNvSpPr>
            <p:nvPr/>
          </p:nvSpPr>
          <p:spPr bwMode="auto">
            <a:xfrm>
              <a:off x="0" y="0"/>
              <a:ext cx="6120" cy="2028"/>
            </a:xfrm>
            <a:prstGeom prst="rect">
              <a:avLst/>
            </a:prstGeom>
            <a:noFill/>
            <a:ln w="9525">
              <a:noFill/>
              <a:miter lim="800000"/>
            </a:ln>
          </p:spPr>
          <p:txBody>
            <a:bodyPr/>
            <a:lstStyle/>
            <a:p>
              <a:endParaRPr lang="zh-CN" altLang="en-US" sz="100"/>
            </a:p>
          </p:txBody>
        </p:sp>
        <p:grpSp>
          <p:nvGrpSpPr>
            <p:cNvPr id="45065" name="组合 1073755537"/>
            <p:cNvGrpSpPr/>
            <p:nvPr/>
          </p:nvGrpSpPr>
          <p:grpSpPr bwMode="auto">
            <a:xfrm>
              <a:off x="460" y="0"/>
              <a:ext cx="5300" cy="1883"/>
              <a:chOff x="0" y="0"/>
              <a:chExt cx="5300" cy="1883"/>
            </a:xfrm>
          </p:grpSpPr>
          <p:grpSp>
            <p:nvGrpSpPr>
              <p:cNvPr id="45066" name="组合 1073755538"/>
              <p:cNvGrpSpPr/>
              <p:nvPr/>
            </p:nvGrpSpPr>
            <p:grpSpPr bwMode="auto">
              <a:xfrm>
                <a:off x="0" y="0"/>
                <a:ext cx="5300" cy="1883"/>
                <a:chOff x="0" y="0"/>
                <a:chExt cx="5300" cy="1883"/>
              </a:xfrm>
            </p:grpSpPr>
            <p:sp>
              <p:nvSpPr>
                <p:cNvPr id="45068" name="文本框 1073755539"/>
                <p:cNvSpPr txBox="1">
                  <a:spLocks noChangeArrowheads="1"/>
                </p:cNvSpPr>
                <p:nvPr/>
              </p:nvSpPr>
              <p:spPr bwMode="auto">
                <a:xfrm>
                  <a:off x="1530" y="0"/>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5069" name="直接连接符 1073755540"/>
                <p:cNvSpPr>
                  <a:spLocks noChangeShapeType="1"/>
                </p:cNvSpPr>
                <p:nvPr/>
              </p:nvSpPr>
              <p:spPr bwMode="auto">
                <a:xfrm>
                  <a:off x="1520" y="1404"/>
                  <a:ext cx="3600" cy="0"/>
                </a:xfrm>
                <a:prstGeom prst="line">
                  <a:avLst/>
                </a:prstGeom>
                <a:noFill/>
                <a:ln w="9525">
                  <a:solidFill>
                    <a:srgbClr val="000000"/>
                  </a:solidFill>
                  <a:round/>
                  <a:tailEnd type="triangle" w="med" len="med"/>
                </a:ln>
              </p:spPr>
              <p:txBody>
                <a:bodyPr/>
                <a:lstStyle/>
                <a:p>
                  <a:endParaRPr lang="zh-CN" altLang="en-US" sz="100"/>
                </a:p>
              </p:txBody>
            </p:sp>
            <p:sp>
              <p:nvSpPr>
                <p:cNvPr id="45070" name="直接连接符 1073755541"/>
                <p:cNvSpPr>
                  <a:spLocks noChangeShapeType="1"/>
                </p:cNvSpPr>
                <p:nvPr/>
              </p:nvSpPr>
              <p:spPr bwMode="auto">
                <a:xfrm flipV="1">
                  <a:off x="1520" y="156"/>
                  <a:ext cx="0" cy="1248"/>
                </a:xfrm>
                <a:prstGeom prst="line">
                  <a:avLst/>
                </a:prstGeom>
                <a:noFill/>
                <a:ln w="9525">
                  <a:solidFill>
                    <a:srgbClr val="000000"/>
                  </a:solidFill>
                  <a:round/>
                  <a:tailEnd type="triangle" w="med" len="med"/>
                </a:ln>
              </p:spPr>
              <p:txBody>
                <a:bodyPr/>
                <a:lstStyle/>
                <a:p>
                  <a:endParaRPr lang="zh-CN" altLang="en-US" sz="100"/>
                </a:p>
              </p:txBody>
            </p:sp>
            <p:sp>
              <p:nvSpPr>
                <p:cNvPr id="45071" name="直接连接符 1073755542"/>
                <p:cNvSpPr>
                  <a:spLocks noChangeShapeType="1"/>
                </p:cNvSpPr>
                <p:nvPr/>
              </p:nvSpPr>
              <p:spPr bwMode="auto">
                <a:xfrm>
                  <a:off x="1520" y="936"/>
                  <a:ext cx="3420" cy="0"/>
                </a:xfrm>
                <a:prstGeom prst="line">
                  <a:avLst/>
                </a:prstGeom>
                <a:noFill/>
                <a:ln w="9525">
                  <a:solidFill>
                    <a:srgbClr val="000000"/>
                  </a:solidFill>
                  <a:prstDash val="dash"/>
                  <a:round/>
                </a:ln>
              </p:spPr>
              <p:txBody>
                <a:bodyPr/>
                <a:lstStyle/>
                <a:p>
                  <a:endParaRPr lang="zh-CN" altLang="en-US" sz="100"/>
                </a:p>
              </p:txBody>
            </p:sp>
            <p:sp>
              <p:nvSpPr>
                <p:cNvPr id="45072" name="直接连接符 1073755543"/>
                <p:cNvSpPr>
                  <a:spLocks noChangeShapeType="1"/>
                </p:cNvSpPr>
                <p:nvPr/>
              </p:nvSpPr>
              <p:spPr bwMode="auto">
                <a:xfrm>
                  <a:off x="1520" y="468"/>
                  <a:ext cx="360" cy="1"/>
                </a:xfrm>
                <a:prstGeom prst="line">
                  <a:avLst/>
                </a:prstGeom>
                <a:noFill/>
                <a:ln w="9525">
                  <a:solidFill>
                    <a:srgbClr val="000000"/>
                  </a:solidFill>
                  <a:prstDash val="dash"/>
                  <a:round/>
                </a:ln>
              </p:spPr>
              <p:txBody>
                <a:bodyPr/>
                <a:lstStyle/>
                <a:p>
                  <a:endParaRPr lang="zh-CN" altLang="en-US" sz="100"/>
                </a:p>
              </p:txBody>
            </p:sp>
            <p:sp>
              <p:nvSpPr>
                <p:cNvPr id="45073" name="直接连接符 1073755544"/>
                <p:cNvSpPr>
                  <a:spLocks noChangeShapeType="1"/>
                </p:cNvSpPr>
                <p:nvPr/>
              </p:nvSpPr>
              <p:spPr bwMode="auto">
                <a:xfrm>
                  <a:off x="1890" y="468"/>
                  <a:ext cx="360" cy="1"/>
                </a:xfrm>
                <a:prstGeom prst="line">
                  <a:avLst/>
                </a:prstGeom>
                <a:noFill/>
                <a:ln w="9525">
                  <a:solidFill>
                    <a:srgbClr val="000000"/>
                  </a:solidFill>
                  <a:round/>
                </a:ln>
              </p:spPr>
              <p:txBody>
                <a:bodyPr/>
                <a:lstStyle/>
                <a:p>
                  <a:endParaRPr lang="zh-CN" altLang="en-US" sz="100"/>
                </a:p>
              </p:txBody>
            </p:sp>
            <p:sp>
              <p:nvSpPr>
                <p:cNvPr id="45074" name="直接连接符 1073755545"/>
                <p:cNvSpPr>
                  <a:spLocks noChangeShapeType="1"/>
                </p:cNvSpPr>
                <p:nvPr/>
              </p:nvSpPr>
              <p:spPr bwMode="auto">
                <a:xfrm>
                  <a:off x="2240" y="468"/>
                  <a:ext cx="360" cy="1"/>
                </a:xfrm>
                <a:prstGeom prst="line">
                  <a:avLst/>
                </a:prstGeom>
                <a:noFill/>
                <a:ln w="9525">
                  <a:solidFill>
                    <a:srgbClr val="000000"/>
                  </a:solidFill>
                  <a:round/>
                </a:ln>
              </p:spPr>
              <p:txBody>
                <a:bodyPr/>
                <a:lstStyle/>
                <a:p>
                  <a:endParaRPr lang="zh-CN" altLang="en-US" sz="100"/>
                </a:p>
              </p:txBody>
            </p:sp>
            <p:sp>
              <p:nvSpPr>
                <p:cNvPr id="45075" name="直接连接符 1073755546"/>
                <p:cNvSpPr>
                  <a:spLocks noChangeShapeType="1"/>
                </p:cNvSpPr>
                <p:nvPr/>
              </p:nvSpPr>
              <p:spPr bwMode="auto">
                <a:xfrm>
                  <a:off x="1870" y="468"/>
                  <a:ext cx="1" cy="936"/>
                </a:xfrm>
                <a:prstGeom prst="line">
                  <a:avLst/>
                </a:prstGeom>
                <a:noFill/>
                <a:ln w="9525">
                  <a:solidFill>
                    <a:srgbClr val="000000"/>
                  </a:solidFill>
                  <a:round/>
                </a:ln>
              </p:spPr>
              <p:txBody>
                <a:bodyPr/>
                <a:lstStyle/>
                <a:p>
                  <a:endParaRPr lang="zh-CN" altLang="en-US" sz="100"/>
                </a:p>
              </p:txBody>
            </p:sp>
            <p:sp>
              <p:nvSpPr>
                <p:cNvPr id="45076" name="直接连接符 1073755547"/>
                <p:cNvSpPr>
                  <a:spLocks noChangeShapeType="1"/>
                </p:cNvSpPr>
                <p:nvPr/>
              </p:nvSpPr>
              <p:spPr bwMode="auto">
                <a:xfrm>
                  <a:off x="1520" y="1393"/>
                  <a:ext cx="360" cy="1"/>
                </a:xfrm>
                <a:prstGeom prst="line">
                  <a:avLst/>
                </a:prstGeom>
                <a:noFill/>
                <a:ln w="9525">
                  <a:solidFill>
                    <a:srgbClr val="000000"/>
                  </a:solidFill>
                  <a:round/>
                </a:ln>
              </p:spPr>
              <p:txBody>
                <a:bodyPr/>
                <a:lstStyle/>
                <a:p>
                  <a:endParaRPr lang="zh-CN" altLang="en-US" sz="100"/>
                </a:p>
              </p:txBody>
            </p:sp>
            <p:sp>
              <p:nvSpPr>
                <p:cNvPr id="45077" name="直接连接符 1073755548"/>
                <p:cNvSpPr>
                  <a:spLocks noChangeShapeType="1"/>
                </p:cNvSpPr>
                <p:nvPr/>
              </p:nvSpPr>
              <p:spPr bwMode="auto">
                <a:xfrm>
                  <a:off x="2600" y="468"/>
                  <a:ext cx="1" cy="936"/>
                </a:xfrm>
                <a:prstGeom prst="line">
                  <a:avLst/>
                </a:prstGeom>
                <a:noFill/>
                <a:ln w="9525">
                  <a:solidFill>
                    <a:srgbClr val="000000"/>
                  </a:solidFill>
                  <a:round/>
                </a:ln>
              </p:spPr>
              <p:txBody>
                <a:bodyPr/>
                <a:lstStyle/>
                <a:p>
                  <a:endParaRPr lang="zh-CN" altLang="en-US" sz="100"/>
                </a:p>
              </p:txBody>
            </p:sp>
            <p:sp>
              <p:nvSpPr>
                <p:cNvPr id="45078" name="直接连接符 1073755549"/>
                <p:cNvSpPr>
                  <a:spLocks noChangeShapeType="1"/>
                </p:cNvSpPr>
                <p:nvPr/>
              </p:nvSpPr>
              <p:spPr bwMode="auto">
                <a:xfrm>
                  <a:off x="2600" y="1394"/>
                  <a:ext cx="360" cy="1"/>
                </a:xfrm>
                <a:prstGeom prst="line">
                  <a:avLst/>
                </a:prstGeom>
                <a:noFill/>
                <a:ln w="9525">
                  <a:solidFill>
                    <a:srgbClr val="000000"/>
                  </a:solidFill>
                  <a:round/>
                </a:ln>
              </p:spPr>
              <p:txBody>
                <a:bodyPr/>
                <a:lstStyle/>
                <a:p>
                  <a:endParaRPr lang="zh-CN" altLang="en-US" sz="100"/>
                </a:p>
              </p:txBody>
            </p:sp>
            <p:sp>
              <p:nvSpPr>
                <p:cNvPr id="45079" name="直接连接符 1073755550"/>
                <p:cNvSpPr>
                  <a:spLocks noChangeShapeType="1"/>
                </p:cNvSpPr>
                <p:nvPr/>
              </p:nvSpPr>
              <p:spPr bwMode="auto">
                <a:xfrm flipV="1">
                  <a:off x="2960" y="468"/>
                  <a:ext cx="0" cy="936"/>
                </a:xfrm>
                <a:prstGeom prst="line">
                  <a:avLst/>
                </a:prstGeom>
                <a:noFill/>
                <a:ln w="9525">
                  <a:solidFill>
                    <a:srgbClr val="000000"/>
                  </a:solidFill>
                  <a:round/>
                </a:ln>
              </p:spPr>
              <p:txBody>
                <a:bodyPr/>
                <a:lstStyle/>
                <a:p>
                  <a:endParaRPr lang="zh-CN" altLang="en-US" sz="100"/>
                </a:p>
              </p:txBody>
            </p:sp>
            <p:sp>
              <p:nvSpPr>
                <p:cNvPr id="45080" name="直接连接符 1073755551"/>
                <p:cNvSpPr>
                  <a:spLocks noChangeShapeType="1"/>
                </p:cNvSpPr>
                <p:nvPr/>
              </p:nvSpPr>
              <p:spPr bwMode="auto">
                <a:xfrm>
                  <a:off x="2960" y="468"/>
                  <a:ext cx="360" cy="1"/>
                </a:xfrm>
                <a:prstGeom prst="line">
                  <a:avLst/>
                </a:prstGeom>
                <a:noFill/>
                <a:ln w="9525">
                  <a:solidFill>
                    <a:srgbClr val="000000"/>
                  </a:solidFill>
                  <a:round/>
                </a:ln>
              </p:spPr>
              <p:txBody>
                <a:bodyPr/>
                <a:lstStyle/>
                <a:p>
                  <a:endParaRPr lang="zh-CN" altLang="en-US" sz="100"/>
                </a:p>
              </p:txBody>
            </p:sp>
            <p:sp>
              <p:nvSpPr>
                <p:cNvPr id="45081" name="直接连接符 1073755552"/>
                <p:cNvSpPr>
                  <a:spLocks noChangeShapeType="1"/>
                </p:cNvSpPr>
                <p:nvPr/>
              </p:nvSpPr>
              <p:spPr bwMode="auto">
                <a:xfrm>
                  <a:off x="3320" y="468"/>
                  <a:ext cx="0" cy="936"/>
                </a:xfrm>
                <a:prstGeom prst="line">
                  <a:avLst/>
                </a:prstGeom>
                <a:noFill/>
                <a:ln w="9525">
                  <a:solidFill>
                    <a:srgbClr val="000000"/>
                  </a:solidFill>
                  <a:round/>
                </a:ln>
              </p:spPr>
              <p:txBody>
                <a:bodyPr/>
                <a:lstStyle/>
                <a:p>
                  <a:endParaRPr lang="zh-CN" altLang="en-US" sz="100"/>
                </a:p>
              </p:txBody>
            </p:sp>
            <p:sp>
              <p:nvSpPr>
                <p:cNvPr id="45082" name="直接连接符 1073755553"/>
                <p:cNvSpPr>
                  <a:spLocks noChangeShapeType="1"/>
                </p:cNvSpPr>
                <p:nvPr/>
              </p:nvSpPr>
              <p:spPr bwMode="auto">
                <a:xfrm>
                  <a:off x="3320" y="1394"/>
                  <a:ext cx="360" cy="1"/>
                </a:xfrm>
                <a:prstGeom prst="line">
                  <a:avLst/>
                </a:prstGeom>
                <a:noFill/>
                <a:ln w="9525">
                  <a:solidFill>
                    <a:srgbClr val="000000"/>
                  </a:solidFill>
                  <a:round/>
                </a:ln>
              </p:spPr>
              <p:txBody>
                <a:bodyPr/>
                <a:lstStyle/>
                <a:p>
                  <a:endParaRPr lang="zh-CN" altLang="en-US" sz="100"/>
                </a:p>
              </p:txBody>
            </p:sp>
            <p:sp>
              <p:nvSpPr>
                <p:cNvPr id="45083" name="直接连接符 1073755554"/>
                <p:cNvSpPr>
                  <a:spLocks noChangeShapeType="1"/>
                </p:cNvSpPr>
                <p:nvPr/>
              </p:nvSpPr>
              <p:spPr bwMode="auto">
                <a:xfrm>
                  <a:off x="3680" y="1394"/>
                  <a:ext cx="360" cy="1"/>
                </a:xfrm>
                <a:prstGeom prst="line">
                  <a:avLst/>
                </a:prstGeom>
                <a:noFill/>
                <a:ln w="9525">
                  <a:solidFill>
                    <a:srgbClr val="000000"/>
                  </a:solidFill>
                  <a:round/>
                </a:ln>
              </p:spPr>
              <p:txBody>
                <a:bodyPr/>
                <a:lstStyle/>
                <a:p>
                  <a:endParaRPr lang="zh-CN" altLang="en-US" sz="100"/>
                </a:p>
              </p:txBody>
            </p:sp>
            <p:sp>
              <p:nvSpPr>
                <p:cNvPr id="45084" name="直接连接符 1073755555"/>
                <p:cNvSpPr>
                  <a:spLocks noChangeShapeType="1"/>
                </p:cNvSpPr>
                <p:nvPr/>
              </p:nvSpPr>
              <p:spPr bwMode="auto">
                <a:xfrm flipV="1">
                  <a:off x="4040" y="468"/>
                  <a:ext cx="0" cy="936"/>
                </a:xfrm>
                <a:prstGeom prst="line">
                  <a:avLst/>
                </a:prstGeom>
                <a:noFill/>
                <a:ln w="9525">
                  <a:solidFill>
                    <a:srgbClr val="000000"/>
                  </a:solidFill>
                  <a:round/>
                </a:ln>
              </p:spPr>
              <p:txBody>
                <a:bodyPr/>
                <a:lstStyle/>
                <a:p>
                  <a:endParaRPr lang="zh-CN" altLang="en-US" sz="100"/>
                </a:p>
              </p:txBody>
            </p:sp>
            <p:sp>
              <p:nvSpPr>
                <p:cNvPr id="45085" name="直接连接符 1073755556"/>
                <p:cNvSpPr>
                  <a:spLocks noChangeShapeType="1"/>
                </p:cNvSpPr>
                <p:nvPr/>
              </p:nvSpPr>
              <p:spPr bwMode="auto">
                <a:xfrm>
                  <a:off x="4040" y="468"/>
                  <a:ext cx="360" cy="1"/>
                </a:xfrm>
                <a:prstGeom prst="line">
                  <a:avLst/>
                </a:prstGeom>
                <a:noFill/>
                <a:ln w="9525">
                  <a:solidFill>
                    <a:srgbClr val="000000"/>
                  </a:solidFill>
                  <a:round/>
                </a:ln>
              </p:spPr>
              <p:txBody>
                <a:bodyPr/>
                <a:lstStyle/>
                <a:p>
                  <a:endParaRPr lang="zh-CN" altLang="en-US" sz="100"/>
                </a:p>
              </p:txBody>
            </p:sp>
            <p:sp>
              <p:nvSpPr>
                <p:cNvPr id="45086" name="直接连接符 1073755557"/>
                <p:cNvSpPr>
                  <a:spLocks noChangeShapeType="1"/>
                </p:cNvSpPr>
                <p:nvPr/>
              </p:nvSpPr>
              <p:spPr bwMode="auto">
                <a:xfrm>
                  <a:off x="4400" y="468"/>
                  <a:ext cx="0" cy="936"/>
                </a:xfrm>
                <a:prstGeom prst="line">
                  <a:avLst/>
                </a:prstGeom>
                <a:noFill/>
                <a:ln w="9525">
                  <a:solidFill>
                    <a:srgbClr val="000000"/>
                  </a:solidFill>
                  <a:round/>
                </a:ln>
              </p:spPr>
              <p:txBody>
                <a:bodyPr/>
                <a:lstStyle/>
                <a:p>
                  <a:endParaRPr lang="zh-CN" altLang="en-US" sz="100"/>
                </a:p>
              </p:txBody>
            </p:sp>
            <p:sp>
              <p:nvSpPr>
                <p:cNvPr id="45087" name="直接连接符 1073755558"/>
                <p:cNvSpPr>
                  <a:spLocks noChangeShapeType="1"/>
                </p:cNvSpPr>
                <p:nvPr/>
              </p:nvSpPr>
              <p:spPr bwMode="auto">
                <a:xfrm>
                  <a:off x="1520" y="1882"/>
                  <a:ext cx="3420" cy="1"/>
                </a:xfrm>
                <a:prstGeom prst="line">
                  <a:avLst/>
                </a:prstGeom>
                <a:noFill/>
                <a:ln w="9525">
                  <a:solidFill>
                    <a:srgbClr val="000000"/>
                  </a:solidFill>
                  <a:round/>
                </a:ln>
              </p:spPr>
              <p:txBody>
                <a:bodyPr/>
                <a:lstStyle/>
                <a:p>
                  <a:endParaRPr lang="zh-CN" altLang="en-US" sz="100"/>
                </a:p>
              </p:txBody>
            </p:sp>
            <p:sp>
              <p:nvSpPr>
                <p:cNvPr id="45088" name="直接连接符 1073755559"/>
                <p:cNvSpPr>
                  <a:spLocks noChangeShapeType="1"/>
                </p:cNvSpPr>
                <p:nvPr/>
              </p:nvSpPr>
              <p:spPr bwMode="auto">
                <a:xfrm flipV="1">
                  <a:off x="1700" y="1404"/>
                  <a:ext cx="0" cy="468"/>
                </a:xfrm>
                <a:prstGeom prst="line">
                  <a:avLst/>
                </a:prstGeom>
                <a:noFill/>
                <a:ln w="9525">
                  <a:solidFill>
                    <a:srgbClr val="000000"/>
                  </a:solidFill>
                  <a:round/>
                  <a:tailEnd type="triangle" w="med" len="med"/>
                </a:ln>
              </p:spPr>
              <p:txBody>
                <a:bodyPr/>
                <a:lstStyle/>
                <a:p>
                  <a:endParaRPr lang="zh-CN" altLang="en-US" sz="100"/>
                </a:p>
              </p:txBody>
            </p:sp>
            <p:sp>
              <p:nvSpPr>
                <p:cNvPr id="45089" name="直接连接符 1073755560"/>
                <p:cNvSpPr>
                  <a:spLocks noChangeShapeType="1"/>
                </p:cNvSpPr>
                <p:nvPr/>
              </p:nvSpPr>
              <p:spPr bwMode="auto">
                <a:xfrm flipV="1">
                  <a:off x="20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0" name="直接连接符 1073755561"/>
                <p:cNvSpPr>
                  <a:spLocks noChangeShapeType="1"/>
                </p:cNvSpPr>
                <p:nvPr/>
              </p:nvSpPr>
              <p:spPr bwMode="auto">
                <a:xfrm flipV="1">
                  <a:off x="24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1" name="直接连接符 1073755562"/>
                <p:cNvSpPr>
                  <a:spLocks noChangeShapeType="1"/>
                </p:cNvSpPr>
                <p:nvPr/>
              </p:nvSpPr>
              <p:spPr bwMode="auto">
                <a:xfrm flipV="1">
                  <a:off x="27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2" name="直接连接符 1073755563"/>
                <p:cNvSpPr>
                  <a:spLocks noChangeShapeType="1"/>
                </p:cNvSpPr>
                <p:nvPr/>
              </p:nvSpPr>
              <p:spPr bwMode="auto">
                <a:xfrm flipV="1">
                  <a:off x="314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3" name="直接连接符 1073755564"/>
                <p:cNvSpPr>
                  <a:spLocks noChangeShapeType="1"/>
                </p:cNvSpPr>
                <p:nvPr/>
              </p:nvSpPr>
              <p:spPr bwMode="auto">
                <a:xfrm flipV="1">
                  <a:off x="350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4" name="直接连接符 1073755565"/>
                <p:cNvSpPr>
                  <a:spLocks noChangeShapeType="1"/>
                </p:cNvSpPr>
                <p:nvPr/>
              </p:nvSpPr>
              <p:spPr bwMode="auto">
                <a:xfrm flipV="1">
                  <a:off x="386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5" name="直接连接符 1073755566"/>
                <p:cNvSpPr>
                  <a:spLocks noChangeShapeType="1"/>
                </p:cNvSpPr>
                <p:nvPr/>
              </p:nvSpPr>
              <p:spPr bwMode="auto">
                <a:xfrm flipV="1">
                  <a:off x="422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6" name="直接连接符 1073755567"/>
                <p:cNvSpPr>
                  <a:spLocks noChangeShapeType="1"/>
                </p:cNvSpPr>
                <p:nvPr/>
              </p:nvSpPr>
              <p:spPr bwMode="auto">
                <a:xfrm flipV="1">
                  <a:off x="4580" y="1404"/>
                  <a:ext cx="1" cy="468"/>
                </a:xfrm>
                <a:prstGeom prst="line">
                  <a:avLst/>
                </a:prstGeom>
                <a:noFill/>
                <a:ln w="9525">
                  <a:solidFill>
                    <a:srgbClr val="000000"/>
                  </a:solidFill>
                  <a:round/>
                  <a:tailEnd type="triangle" w="med" len="med"/>
                </a:ln>
              </p:spPr>
              <p:txBody>
                <a:bodyPr/>
                <a:lstStyle/>
                <a:p>
                  <a:endParaRPr lang="zh-CN" altLang="en-US" sz="100"/>
                </a:p>
              </p:txBody>
            </p:sp>
            <p:sp>
              <p:nvSpPr>
                <p:cNvPr id="45097" name="文本框 1073755568"/>
                <p:cNvSpPr txBox="1">
                  <a:spLocks noChangeArrowheads="1"/>
                </p:cNvSpPr>
                <p:nvPr/>
              </p:nvSpPr>
              <p:spPr bwMode="auto">
                <a:xfrm>
                  <a:off x="260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5098" name="文本框 1073755569"/>
                <p:cNvSpPr txBox="1">
                  <a:spLocks noChangeArrowheads="1"/>
                </p:cNvSpPr>
                <p:nvPr/>
              </p:nvSpPr>
              <p:spPr bwMode="auto">
                <a:xfrm>
                  <a:off x="3318"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5099" name="文本框 1073755570"/>
                <p:cNvSpPr txBox="1">
                  <a:spLocks noChangeArrowheads="1"/>
                </p:cNvSpPr>
                <p:nvPr/>
              </p:nvSpPr>
              <p:spPr bwMode="auto">
                <a:xfrm>
                  <a:off x="3680" y="0"/>
                  <a:ext cx="360"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45100" name="文本框 1073755571"/>
                <p:cNvSpPr txBox="1">
                  <a:spLocks noChangeArrowheads="1"/>
                </p:cNvSpPr>
                <p:nvPr/>
              </p:nvSpPr>
              <p:spPr bwMode="auto">
                <a:xfrm>
                  <a:off x="181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5101" name="文本框 1073755572"/>
                <p:cNvSpPr txBox="1">
                  <a:spLocks noChangeArrowheads="1"/>
                </p:cNvSpPr>
                <p:nvPr/>
              </p:nvSpPr>
              <p:spPr bwMode="auto">
                <a:xfrm>
                  <a:off x="22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5102" name="文本框 1073755573"/>
                <p:cNvSpPr txBox="1">
                  <a:spLocks noChangeArrowheads="1"/>
                </p:cNvSpPr>
                <p:nvPr/>
              </p:nvSpPr>
              <p:spPr bwMode="auto">
                <a:xfrm>
                  <a:off x="4040" y="0"/>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sp>
              <p:nvSpPr>
                <p:cNvPr id="49" name="文本框 1073755574"/>
                <p:cNvSpPr txBox="1"/>
                <p:nvPr/>
              </p:nvSpPr>
              <p:spPr>
                <a:xfrm>
                  <a:off x="1000" y="252"/>
                  <a:ext cx="720" cy="468"/>
                </a:xfrm>
                <a:prstGeom prst="rect">
                  <a:avLst/>
                </a:prstGeom>
                <a:noFill/>
                <a:ln w="9525">
                  <a:noFill/>
                </a:ln>
              </p:spPr>
              <p:txBody>
                <a:bodyPr/>
                <a:lstStyle/>
                <a:p>
                  <a:pPr indent="266700" fontAlgn="auto">
                    <a:defRPr/>
                  </a:pPr>
                  <a:r>
                    <a:rPr lang="zh-CN" altLang="en-US" sz="100" noProof="1">
                      <a:latin typeface="+mn-lt"/>
                      <a:ea typeface="+mn-ea"/>
                    </a:rPr>
                    <a:t>1.0．0</a:t>
                  </a:r>
                  <a:endParaRPr lang="zh-CN" altLang="en-US" sz="100" noProof="1"/>
                </a:p>
                <a:p>
                  <a:pPr fontAlgn="auto">
                    <a:defRPr/>
                  </a:pPr>
                  <a:endParaRPr lang="zh-CN" altLang="en-US" sz="100" noProof="1"/>
                </a:p>
              </p:txBody>
            </p:sp>
            <p:sp>
              <p:nvSpPr>
                <p:cNvPr id="50" name="文本框 1073755575"/>
                <p:cNvSpPr txBox="1"/>
                <p:nvPr/>
              </p:nvSpPr>
              <p:spPr>
                <a:xfrm>
                  <a:off x="1000" y="690"/>
                  <a:ext cx="720" cy="469"/>
                </a:xfrm>
                <a:prstGeom prst="rect">
                  <a:avLst/>
                </a:prstGeom>
                <a:noFill/>
                <a:ln w="9525">
                  <a:noFill/>
                </a:ln>
              </p:spPr>
              <p:txBody>
                <a:bodyPr/>
                <a:lstStyle/>
                <a:p>
                  <a:pPr indent="266700" fontAlgn="auto">
                    <a:defRPr/>
                  </a:pPr>
                  <a:r>
                    <a:rPr lang="zh-CN" altLang="en-US" sz="100" noProof="1">
                      <a:latin typeface="+mn-lt"/>
                      <a:ea typeface="+mn-ea"/>
                    </a:rPr>
                    <a:t>0.5</a:t>
                  </a:r>
                  <a:endParaRPr lang="zh-CN" altLang="en-US" sz="100" noProof="1"/>
                </a:p>
                <a:p>
                  <a:pPr fontAlgn="auto">
                    <a:defRPr/>
                  </a:pPr>
                  <a:endParaRPr lang="zh-CN" altLang="en-US" sz="100" noProof="1"/>
                </a:p>
              </p:txBody>
            </p:sp>
            <p:sp>
              <p:nvSpPr>
                <p:cNvPr id="45105" name="文本框 1073755576"/>
                <p:cNvSpPr txBox="1">
                  <a:spLocks noChangeArrowheads="1"/>
                </p:cNvSpPr>
                <p:nvPr/>
              </p:nvSpPr>
              <p:spPr bwMode="auto">
                <a:xfrm>
                  <a:off x="4938" y="1359"/>
                  <a:ext cx="360" cy="469"/>
                </a:xfrm>
                <a:prstGeom prst="rect">
                  <a:avLst/>
                </a:prstGeom>
                <a:noFill/>
                <a:ln w="9525">
                  <a:noFill/>
                  <a:miter lim="800000"/>
                </a:ln>
              </p:spPr>
              <p:txBody>
                <a:bodyPr/>
                <a:lstStyle/>
                <a:p>
                  <a:pPr indent="266700"/>
                  <a:r>
                    <a:rPr lang="en-US" altLang="en-US" sz="100" noProof="1"/>
                    <a:t>t</a:t>
                  </a:r>
                  <a:endParaRPr lang="en-US" altLang="en-US" sz="100" noProof="1"/>
                </a:p>
                <a:p>
                  <a:pPr indent="266700"/>
                  <a:endParaRPr lang="en-US" altLang="en-US" sz="100" noProof="1"/>
                </a:p>
              </p:txBody>
            </p:sp>
            <p:sp>
              <p:nvSpPr>
                <p:cNvPr id="52" name="文本框 1073755577"/>
                <p:cNvSpPr txBox="1"/>
                <p:nvPr/>
              </p:nvSpPr>
              <p:spPr>
                <a:xfrm>
                  <a:off x="0" y="694"/>
                  <a:ext cx="1259" cy="468"/>
                </a:xfrm>
                <a:prstGeom prst="rect">
                  <a:avLst/>
                </a:prstGeom>
                <a:noFill/>
                <a:ln w="9525">
                  <a:noFill/>
                </a:ln>
              </p:spPr>
              <p:txBody>
                <a:bodyPr/>
                <a:lstStyle/>
                <a:p>
                  <a:pPr indent="290830" fontAlgn="auto">
                    <a:defRPr/>
                  </a:pPr>
                  <a:r>
                    <a:rPr lang="zh-CN" altLang="en-US" sz="100" noProof="1">
                      <a:latin typeface="+mn-lt"/>
                      <a:ea typeface="+mn-ea"/>
                    </a:rPr>
                    <a:t>判决门限</a:t>
                  </a:r>
                  <a:endParaRPr lang="zh-CN" altLang="en-US" sz="100" noProof="1"/>
                </a:p>
                <a:p>
                  <a:pPr fontAlgn="auto">
                    <a:defRPr/>
                  </a:pPr>
                  <a:endParaRPr lang="zh-CN" altLang="en-US" sz="100" noProof="1"/>
                </a:p>
              </p:txBody>
            </p:sp>
            <p:sp>
              <p:nvSpPr>
                <p:cNvPr id="45107" name="文本框 1073755578"/>
                <p:cNvSpPr txBox="1">
                  <a:spLocks noChangeArrowheads="1"/>
                </p:cNvSpPr>
                <p:nvPr/>
              </p:nvSpPr>
              <p:spPr bwMode="auto">
                <a:xfrm>
                  <a:off x="1080" y="1182"/>
                  <a:ext cx="359" cy="468"/>
                </a:xfrm>
                <a:prstGeom prst="rect">
                  <a:avLst/>
                </a:prstGeom>
                <a:noFill/>
                <a:ln w="9525">
                  <a:noFill/>
                  <a:miter lim="800000"/>
                </a:ln>
              </p:spPr>
              <p:txBody>
                <a:bodyPr/>
                <a:lstStyle/>
                <a:p>
                  <a:pPr indent="266700"/>
                  <a:r>
                    <a:rPr lang="zh-CN" altLang="en-US" sz="100" noProof="1"/>
                    <a:t>0</a:t>
                  </a:r>
                  <a:endParaRPr lang="zh-CN" altLang="en-US" sz="100" noProof="1"/>
                </a:p>
                <a:p>
                  <a:pPr indent="266700"/>
                  <a:endParaRPr lang="zh-CN" altLang="en-US" sz="100" noProof="1"/>
                </a:p>
              </p:txBody>
            </p:sp>
            <p:sp>
              <p:nvSpPr>
                <p:cNvPr id="54" name="文本框 1073755579"/>
                <p:cNvSpPr txBox="1"/>
                <p:nvPr/>
              </p:nvSpPr>
              <p:spPr>
                <a:xfrm>
                  <a:off x="99" y="1414"/>
                  <a:ext cx="1260" cy="468"/>
                </a:xfrm>
                <a:prstGeom prst="rect">
                  <a:avLst/>
                </a:prstGeom>
                <a:noFill/>
                <a:ln w="9525">
                  <a:noFill/>
                </a:ln>
              </p:spPr>
              <p:txBody>
                <a:bodyPr/>
                <a:lstStyle/>
                <a:p>
                  <a:pPr indent="62865" fontAlgn="auto">
                    <a:defRPr/>
                  </a:pPr>
                  <a:r>
                    <a:rPr lang="zh-CN" altLang="en-US" sz="100" noProof="1">
                      <a:latin typeface="+mn-lt"/>
                      <a:ea typeface="+mn-ea"/>
                    </a:rPr>
                    <a:t>取样时间</a:t>
                  </a:r>
                  <a:endParaRPr lang="zh-CN" altLang="en-US" sz="100" noProof="1"/>
                </a:p>
                <a:p>
                  <a:pPr fontAlgn="auto">
                    <a:defRPr/>
                  </a:pPr>
                  <a:endParaRPr lang="zh-CN" altLang="en-US" sz="100" noProof="1"/>
                </a:p>
              </p:txBody>
            </p:sp>
          </p:grpSp>
          <p:sp>
            <p:nvSpPr>
              <p:cNvPr id="45067" name="文本框 1073755580"/>
              <p:cNvSpPr txBox="1">
                <a:spLocks noChangeArrowheads="1"/>
              </p:cNvSpPr>
              <p:nvPr/>
            </p:nvSpPr>
            <p:spPr bwMode="auto">
              <a:xfrm>
                <a:off x="2960" y="22"/>
                <a:ext cx="359" cy="468"/>
              </a:xfrm>
              <a:prstGeom prst="rect">
                <a:avLst/>
              </a:prstGeom>
              <a:noFill/>
              <a:ln w="9525">
                <a:noFill/>
                <a:miter lim="800000"/>
              </a:ln>
            </p:spPr>
            <p:txBody>
              <a:bodyPr/>
              <a:lstStyle/>
              <a:p>
                <a:pPr indent="266700"/>
                <a:r>
                  <a:rPr lang="zh-CN" altLang="en-US" sz="100" noProof="1"/>
                  <a:t>1</a:t>
                </a:r>
                <a:endParaRPr lang="zh-CN" altLang="en-US" sz="100" noProof="1"/>
              </a:p>
              <a:p>
                <a:pPr indent="266700"/>
                <a:endParaRPr lang="zh-CN" altLang="en-US" sz="100" noProof="1"/>
              </a:p>
            </p:txBody>
          </p:sp>
        </p:grpSp>
      </p:grpSp>
      <p:pic>
        <p:nvPicPr>
          <p:cNvPr id="45061" name="图片 99"/>
          <p:cNvPicPr>
            <a:picLocks noChangeArrowheads="1"/>
          </p:cNvPicPr>
          <p:nvPr/>
        </p:nvPicPr>
        <p:blipFill>
          <a:blip r:embed="rId1" cstate="print"/>
          <a:srcRect l="21771" r="19302"/>
          <a:stretch>
            <a:fillRect/>
          </a:stretch>
        </p:blipFill>
        <p:spPr bwMode="auto">
          <a:xfrm>
            <a:off x="314325" y="3390900"/>
            <a:ext cx="3727847" cy="1540669"/>
          </a:xfrm>
          <a:prstGeom prst="rect">
            <a:avLst/>
          </a:prstGeom>
          <a:noFill/>
          <a:ln w="9525">
            <a:noFill/>
            <a:miter lim="800000"/>
            <a:headEnd/>
            <a:tailEnd/>
          </a:ln>
        </p:spPr>
      </p:pic>
      <p:sp>
        <p:nvSpPr>
          <p:cNvPr id="45062" name="文本框 100"/>
          <p:cNvSpPr txBox="1">
            <a:spLocks noChangeArrowheads="1"/>
          </p:cNvSpPr>
          <p:nvPr/>
        </p:nvSpPr>
        <p:spPr bwMode="auto">
          <a:xfrm>
            <a:off x="497681" y="4822031"/>
            <a:ext cx="3270647" cy="321945"/>
          </a:xfrm>
          <a:prstGeom prst="rect">
            <a:avLst/>
          </a:prstGeom>
          <a:noFill/>
          <a:ln w="9525">
            <a:noFill/>
            <a:miter lim="800000"/>
          </a:ln>
        </p:spPr>
        <p:txBody>
          <a:bodyPr>
            <a:spAutoFit/>
          </a:bodyPr>
          <a:lstStyle/>
          <a:p>
            <a:pPr indent="171450" algn="ctr"/>
            <a:r>
              <a:rPr lang="en-US" altLang="zh-CN" sz="1500">
                <a:latin typeface="Times New Roman" panose="02020603050405020304" pitchFamily="18" charset="0"/>
                <a:cs typeface="Times New Roman" panose="02020603050405020304" pitchFamily="18" charset="0"/>
              </a:rPr>
              <a:t>(c)</a:t>
            </a:r>
            <a:r>
              <a:rPr lang="zh-CN" altLang="en-US" sz="1500">
                <a:latin typeface="宋体" panose="02010600030101010101" pitchFamily="2" charset="-122"/>
                <a:ea typeface="宋体" panose="02010600030101010101" pitchFamily="2" charset="-122"/>
              </a:rPr>
              <a:t>单极性归零码</a:t>
            </a:r>
            <a:endParaRPr lang="zh-CN" altLang="en-US" sz="1500"/>
          </a:p>
        </p:txBody>
      </p:sp>
      <p:sp>
        <p:nvSpPr>
          <p:cNvPr id="45063" name="Rectangle 2"/>
          <p:cNvSpPr>
            <a:spLocks noGrp="1" noChangeArrowheads="1"/>
          </p:cNvSpPr>
          <p:nvPr>
            <p:ph idx="1"/>
          </p:nvPr>
        </p:nvSpPr>
        <p:spPr>
          <a:xfrm>
            <a:off x="4518660" y="3399155"/>
            <a:ext cx="4384040" cy="3038475"/>
          </a:xfrm>
          <a:solidFill>
            <a:srgbClr val="FFFFFF"/>
          </a:solidFill>
        </p:spPr>
        <p:txBody>
          <a:bodyPr/>
          <a:lstStyle/>
          <a:p>
            <a:pPr marL="0" indent="0" algn="just" eaLnBrk="1" hangingPunct="1">
              <a:lnSpc>
                <a:spcPct val="150000"/>
              </a:lnSpc>
              <a:buClr>
                <a:schemeClr val="tx1"/>
              </a:buClr>
              <a:buFont typeface="Wingdings" panose="05000000000000000000" pitchFamily="2" charset="2"/>
              <a:buChar char="Ø"/>
            </a:pPr>
            <a:r>
              <a:rPr lang="zh-CN" altLang="en-US" b="1" smtClean="0">
                <a:latin typeface="楷体_GB2312" pitchFamily="49" charset="-122"/>
                <a:ea typeface="楷体_GB2312" pitchFamily="49" charset="-122"/>
              </a:rPr>
              <a:t>归零码</a:t>
            </a:r>
            <a:endParaRPr lang="zh-CN" altLang="en-US" b="1" smtClean="0">
              <a:latin typeface="楷体_GB2312" pitchFamily="49" charset="-122"/>
              <a:ea typeface="楷体_GB2312" pitchFamily="49" charset="-122"/>
            </a:endParaRPr>
          </a:p>
          <a:p>
            <a:pPr marL="0" indent="0" algn="just" eaLnBrk="1" hangingPunct="1">
              <a:lnSpc>
                <a:spcPct val="150000"/>
              </a:lnSpc>
              <a:buFontTx/>
              <a:buNone/>
            </a:pPr>
            <a:r>
              <a:rPr lang="zh-CN" altLang="zh-CN" sz="2400" b="0" smtClean="0">
                <a:solidFill>
                  <a:schemeClr val="tx1"/>
                </a:solidFill>
              </a:rPr>
              <a:t>当发</a:t>
            </a:r>
            <a:r>
              <a:rPr lang="en-US" altLang="zh-CN" sz="2400" b="0" smtClean="0">
                <a:solidFill>
                  <a:schemeClr val="tx1"/>
                </a:solidFill>
              </a:rPr>
              <a:t>"1"</a:t>
            </a:r>
            <a:r>
              <a:rPr lang="zh-CN" altLang="zh-CN" sz="2400" b="0" smtClean="0">
                <a:solidFill>
                  <a:schemeClr val="tx1"/>
                </a:solidFill>
              </a:rPr>
              <a:t>码时，发出正电流，但持续时间短于一个码元的时间宽度，即发出一个窄脉冲；当发</a:t>
            </a:r>
            <a:r>
              <a:rPr lang="en-US" altLang="zh-CN" sz="2400" b="0" smtClean="0">
                <a:solidFill>
                  <a:schemeClr val="tx1"/>
                </a:solidFill>
              </a:rPr>
              <a:t>"0"</a:t>
            </a:r>
            <a:r>
              <a:rPr lang="zh-CN" altLang="zh-CN" sz="2400" b="0" smtClean="0">
                <a:solidFill>
                  <a:schemeClr val="tx1"/>
                </a:solidFill>
              </a:rPr>
              <a:t>码时，仍然不发送电流。</a:t>
            </a:r>
            <a:endParaRPr lang="zh-CN" altLang="zh-CN" sz="2400" b="0" smtClean="0">
              <a:solidFill>
                <a:schemeClr val="tx1"/>
              </a:solidFill>
            </a:endParaRPr>
          </a:p>
          <a:p>
            <a:pPr marL="0" indent="0" algn="just" eaLnBrk="1" hangingPunct="1">
              <a:lnSpc>
                <a:spcPct val="150000"/>
              </a:lnSpc>
              <a:buFont typeface="Wingdings" panose="05000000000000000000" pitchFamily="2" charset="2"/>
              <a:buNone/>
            </a:pPr>
            <a:endParaRPr lang="zh-CN" altLang="zh-CN" sz="2400" b="0" smtClean="0">
              <a:solidFill>
                <a:schemeClr val="tx1"/>
              </a:solidFill>
              <a:latin typeface="楷体_GB2312" pitchFamily="49" charset="-122"/>
              <a:ea typeface="楷体_GB2312" pitchFamily="49" charset="-122"/>
            </a:endParaRPr>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C00000"/>
                </a:solidFill>
                <a:sym typeface="+mn-ea"/>
              </a:rPr>
              <a:t>单极性编码问题解决方案</a:t>
            </a:r>
            <a:endParaRPr lang="zh-CN" altLang="en-US">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文本占位符 243714"/>
          <p:cNvSpPr>
            <a:spLocks noGrp="1" noChangeArrowheads="1"/>
          </p:cNvSpPr>
          <p:nvPr>
            <p:ph idx="1"/>
          </p:nvPr>
        </p:nvSpPr>
        <p:spPr>
          <a:xfrm>
            <a:off x="245110" y="1393190"/>
            <a:ext cx="8213725" cy="4015740"/>
          </a:xfrm>
        </p:spPr>
        <p:txBody>
          <a:bodyPr lIns="0" rIns="0"/>
          <a:lstStyle/>
          <a:p>
            <a:pPr eaLnBrk="1" hangingPunct="1">
              <a:lnSpc>
                <a:spcPct val="150000"/>
              </a:lnSpc>
            </a:pPr>
            <a:r>
              <a:rPr lang="zh-CN" altLang="en-US" sz="2400" b="0" smtClean="0">
                <a:solidFill>
                  <a:schemeClr val="tx1"/>
                </a:solidFill>
              </a:rPr>
              <a:t>数据由电平变化而非电平高低表示。</a:t>
            </a:r>
            <a:endParaRPr lang="zh-CN" altLang="en-US" sz="2400" b="0" smtClean="0">
              <a:solidFill>
                <a:schemeClr val="tx1"/>
              </a:solidFill>
            </a:endParaRPr>
          </a:p>
          <a:p>
            <a:pPr eaLnBrk="1" hangingPunct="1">
              <a:lnSpc>
                <a:spcPct val="150000"/>
              </a:lnSpc>
            </a:pPr>
            <a:r>
              <a:rPr lang="zh-CN" altLang="en-US" sz="2400" b="0" smtClean="0">
                <a:solidFill>
                  <a:schemeClr val="tx1"/>
                </a:solidFill>
              </a:rPr>
              <a:t>检测信号跳变比检测信号电平高低更可靠。</a:t>
            </a:r>
            <a:endParaRPr lang="zh-CN" altLang="en-US" sz="2400" b="0" smtClean="0">
              <a:solidFill>
                <a:schemeClr val="tx1"/>
              </a:solidFill>
            </a:endParaRPr>
          </a:p>
          <a:p>
            <a:pPr eaLnBrk="1" hangingPunct="1">
              <a:lnSpc>
                <a:spcPct val="150000"/>
              </a:lnSpc>
            </a:pPr>
            <a:r>
              <a:rPr lang="zh-CN" altLang="en-US" sz="2400" b="0" smtClean="0">
                <a:solidFill>
                  <a:schemeClr val="tx1"/>
                </a:solidFill>
              </a:rPr>
              <a:t>在复杂传输系统中，信号的正负极性可能失去意义。如在一条多支路双绞线线路上，当双绞线与某相连设备引脚的接线接反时，如果采用</a:t>
            </a:r>
            <a:r>
              <a:rPr lang="en-US" altLang="zh-CN" sz="2400" b="0" smtClean="0">
                <a:solidFill>
                  <a:schemeClr val="tx1"/>
                </a:solidFill>
              </a:rPr>
              <a:t>NRZ-L</a:t>
            </a:r>
            <a:r>
              <a:rPr lang="zh-CN" altLang="en-US" sz="2400" b="0" smtClean="0">
                <a:solidFill>
                  <a:schemeClr val="tx1"/>
                </a:solidFill>
              </a:rPr>
              <a:t>编码，所有的</a:t>
            </a:r>
            <a:r>
              <a:rPr lang="en-US" altLang="zh-CN" sz="2400" b="0" smtClean="0">
                <a:solidFill>
                  <a:schemeClr val="tx1"/>
                </a:solidFill>
              </a:rPr>
              <a:t>0</a:t>
            </a:r>
            <a:r>
              <a:rPr lang="zh-CN" altLang="en-US" sz="2400" b="0" smtClean="0">
                <a:solidFill>
                  <a:schemeClr val="tx1"/>
                </a:solidFill>
              </a:rPr>
              <a:t>和</a:t>
            </a:r>
            <a:r>
              <a:rPr lang="en-US" altLang="zh-CN" sz="2400" b="0" smtClean="0">
                <a:solidFill>
                  <a:schemeClr val="tx1"/>
                </a:solidFill>
              </a:rPr>
              <a:t>1</a:t>
            </a:r>
            <a:r>
              <a:rPr lang="zh-CN" altLang="en-US" sz="2400" b="0" smtClean="0">
                <a:solidFill>
                  <a:schemeClr val="tx1"/>
                </a:solidFill>
              </a:rPr>
              <a:t>都将颠倒。采用差分编码则不会出现这种颠倒现象。</a:t>
            </a:r>
            <a:endParaRPr lang="zh-CN" altLang="en-US" sz="2400" b="0" smtClean="0">
              <a:solidFill>
                <a:schemeClr val="tx1"/>
              </a:solidFill>
            </a:endParaRPr>
          </a:p>
        </p:txBody>
      </p:sp>
      <p:sp>
        <p:nvSpPr>
          <p:cNvPr id="47108" name="矩形 243719"/>
          <p:cNvSpPr>
            <a:spLocks noChangeArrowheads="1"/>
          </p:cNvSpPr>
          <p:nvPr/>
        </p:nvSpPr>
        <p:spPr bwMode="auto">
          <a:xfrm>
            <a:off x="1143000" y="3429000"/>
            <a:ext cx="6858000" cy="0"/>
          </a:xfrm>
          <a:prstGeom prst="rect">
            <a:avLst/>
          </a:prstGeom>
          <a:noFill/>
          <a:ln w="9525">
            <a:noFill/>
            <a:miter lim="800000"/>
          </a:ln>
        </p:spPr>
        <p:txBody>
          <a:bodyPr/>
          <a:lstStyle/>
          <a:p>
            <a:endParaRPr lang="zh-CN" altLang="en-US" sz="100"/>
          </a:p>
        </p:txBody>
      </p:sp>
      <p:sp>
        <p:nvSpPr>
          <p:cNvPr id="47109" name="矩形 243720"/>
          <p:cNvSpPr>
            <a:spLocks noChangeArrowheads="1"/>
          </p:cNvSpPr>
          <p:nvPr/>
        </p:nvSpPr>
        <p:spPr bwMode="auto">
          <a:xfrm>
            <a:off x="1143000" y="3429000"/>
            <a:ext cx="6858000" cy="0"/>
          </a:xfrm>
          <a:prstGeom prst="rect">
            <a:avLst/>
          </a:prstGeom>
          <a:noFill/>
          <a:ln w="9525">
            <a:noFill/>
            <a:miter lim="800000"/>
          </a:ln>
        </p:spPr>
        <p:txBody>
          <a:bodyPr/>
          <a:lstStyle/>
          <a:p>
            <a:endParaRPr lang="zh-CN" altLang="en-US" sz="100"/>
          </a:p>
        </p:txBody>
      </p:sp>
      <p:sp>
        <p:nvSpPr>
          <p:cNvPr id="47111" name="灯片编号占位符 2"/>
          <p:cNvSpPr>
            <a:spLocks noGrp="1" noChangeArrowheads="1"/>
          </p:cNvSpPr>
          <p:nvPr>
            <p:ph type="sldNum" sz="quarter" idx="12"/>
          </p:nvPr>
        </p:nvSpPr>
        <p:spPr>
          <a:xfrm>
            <a:off x="7000875" y="5595938"/>
            <a:ext cx="2134791" cy="357188"/>
          </a:xfrm>
          <a:noFill/>
          <a:ln>
            <a:miter lim="800000"/>
          </a:ln>
        </p:spPr>
        <p:txBody>
          <a:bodyPr/>
          <a:lstStyle/>
          <a:p>
            <a:fld id="{F4FC7DBD-9660-44F7-87B4-79571521E732}" type="slidenum">
              <a:rPr lang="zh-CN" altLang="en-US" sz="100" smtClean="0"/>
            </a:fld>
            <a:endParaRPr lang="zh-CN" altLang="en-US" sz="100" smtClean="0"/>
          </a:p>
        </p:txBody>
      </p:sp>
      <p:sp>
        <p:nvSpPr>
          <p:cNvPr id="2" name="标题 1"/>
          <p:cNvSpPr/>
          <p:nvPr/>
        </p:nvSpPr>
        <p:spPr>
          <a:xfrm>
            <a:off x="382588" y="14097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solidFill>
                  <a:srgbClr val="00B050"/>
                </a:solidFill>
                <a:sym typeface="+mn-ea"/>
              </a:rPr>
              <a:t>差分编码</a:t>
            </a:r>
            <a:endParaRPr lang="zh-CN" altLang="en-US">
              <a:solidFill>
                <a:srgbClr val="00B050"/>
              </a:solidFill>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idx="1"/>
          </p:nvPr>
        </p:nvSpPr>
        <p:spPr>
          <a:xfrm>
            <a:off x="264160" y="1151255"/>
            <a:ext cx="8307070" cy="5118735"/>
          </a:xfrm>
          <a:solidFill>
            <a:srgbClr val="FFFFFF"/>
          </a:solidFill>
        </p:spPr>
        <p:txBody>
          <a:bodyPr/>
          <a:lstStyle/>
          <a:p>
            <a:pPr marL="0" indent="0" algn="just" eaLnBrk="1" hangingPunct="1">
              <a:lnSpc>
                <a:spcPct val="130000"/>
              </a:lnSpc>
              <a:buClr>
                <a:schemeClr val="tx1"/>
              </a:buClr>
              <a:buFont typeface="Wingdings" panose="05000000000000000000" pitchFamily="2" charset="2"/>
              <a:buChar char="Ø"/>
            </a:pPr>
            <a:r>
              <a:rPr lang="zh-CN" altLang="en-US" b="1" u="sng" smtClean="0">
                <a:latin typeface="楷体_GB2312" pitchFamily="49" charset="-122"/>
                <a:ea typeface="楷体_GB2312" pitchFamily="49" charset="-122"/>
              </a:rPr>
              <a:t>曼彻斯特编码</a:t>
            </a:r>
            <a:r>
              <a:rPr lang="zh-CN" altLang="en-US" smtClean="0">
                <a:latin typeface="楷体_GB2312" pitchFamily="49" charset="-122"/>
                <a:ea typeface="楷体_GB2312" pitchFamily="49" charset="-122"/>
              </a:rPr>
              <a:t>（</a:t>
            </a:r>
            <a:r>
              <a:rPr lang="en-US" altLang="zh-CN" smtClean="0">
                <a:latin typeface="楷体_GB2312" pitchFamily="49" charset="-122"/>
                <a:ea typeface="楷体_GB2312" pitchFamily="49" charset="-122"/>
              </a:rPr>
              <a:t>Manchester Encoding</a:t>
            </a:r>
            <a:r>
              <a:rPr lang="zh-CN" altLang="en-US" smtClean="0">
                <a:latin typeface="楷体_GB2312" pitchFamily="49" charset="-122"/>
                <a:ea typeface="楷体_GB2312" pitchFamily="49" charset="-122"/>
              </a:rPr>
              <a:t>）</a:t>
            </a:r>
            <a:endParaRPr lang="zh-CN" altLang="en-US" smtClean="0">
              <a:latin typeface="楷体_GB2312" pitchFamily="49" charset="-122"/>
              <a:ea typeface="楷体_GB2312" pitchFamily="49" charset="-122"/>
            </a:endParaRPr>
          </a:p>
          <a:p>
            <a:pPr marL="0" indent="0" algn="just" eaLnBrk="1" hangingPunct="1">
              <a:lnSpc>
                <a:spcPct val="150000"/>
              </a:lnSpc>
              <a:buFontTx/>
              <a:buNone/>
            </a:pPr>
            <a:r>
              <a:rPr lang="zh-CN" altLang="en-US" sz="2400" b="0" smtClean="0">
                <a:solidFill>
                  <a:schemeClr val="tx1"/>
                </a:solidFill>
                <a:ea typeface="宋体" panose="02010600030101010101" pitchFamily="2" charset="-122"/>
              </a:rPr>
              <a:t>利用信号的变化来保持发送方和接收方之间的同步，有时也称为自同步码（</a:t>
            </a:r>
            <a:r>
              <a:rPr lang="en-US" altLang="zh-CN" sz="2400" b="0" smtClean="0">
                <a:solidFill>
                  <a:schemeClr val="tx1"/>
                </a:solidFill>
                <a:ea typeface="宋体" panose="02010600030101010101" pitchFamily="2" charset="-122"/>
              </a:rPr>
              <a:t>Self-Synchronizing Code</a:t>
            </a:r>
            <a:r>
              <a:rPr lang="zh-CN" altLang="en-US" sz="2400" b="0" smtClean="0">
                <a:solidFill>
                  <a:schemeClr val="tx1"/>
                </a:solidFill>
                <a:ea typeface="宋体" panose="02010600030101010101" pitchFamily="2" charset="-122"/>
              </a:rPr>
              <a:t>）。它通过</a:t>
            </a:r>
            <a:r>
              <a:rPr lang="zh-CN" altLang="en-US" sz="2400" b="0" smtClean="0">
                <a:solidFill>
                  <a:srgbClr val="C00000"/>
                </a:solidFill>
                <a:ea typeface="宋体" panose="02010600030101010101" pitchFamily="2" charset="-122"/>
              </a:rPr>
              <a:t>电压的变化</a:t>
            </a:r>
            <a:r>
              <a:rPr lang="zh-CN" altLang="en-US" sz="2400" b="0" smtClean="0">
                <a:solidFill>
                  <a:schemeClr val="tx1"/>
                </a:solidFill>
                <a:ea typeface="宋体" panose="02010600030101010101" pitchFamily="2" charset="-122"/>
              </a:rPr>
              <a:t>来分辨比特</a:t>
            </a:r>
            <a:r>
              <a:rPr lang="en-US" altLang="zh-CN" sz="2400" b="0" smtClean="0">
                <a:solidFill>
                  <a:schemeClr val="tx1"/>
                </a:solidFill>
                <a:ea typeface="宋体" panose="02010600030101010101" pitchFamily="2" charset="-122"/>
              </a:rPr>
              <a:t>0</a:t>
            </a:r>
            <a:r>
              <a:rPr lang="zh-CN" altLang="en-US" sz="2400" b="0" smtClean="0">
                <a:solidFill>
                  <a:schemeClr val="tx1"/>
                </a:solidFill>
                <a:ea typeface="宋体" panose="02010600030101010101" pitchFamily="2" charset="-122"/>
              </a:rPr>
              <a:t>和</a:t>
            </a:r>
            <a:r>
              <a:rPr lang="en-US" altLang="zh-CN" sz="2400" b="0" smtClean="0">
                <a:solidFill>
                  <a:schemeClr val="tx1"/>
                </a:solidFill>
                <a:ea typeface="宋体" panose="02010600030101010101" pitchFamily="2" charset="-122"/>
              </a:rPr>
              <a:t>1</a:t>
            </a:r>
            <a:r>
              <a:rPr lang="zh-CN" altLang="en-US" sz="2400" b="0" smtClean="0">
                <a:solidFill>
                  <a:schemeClr val="tx1"/>
                </a:solidFill>
                <a:ea typeface="宋体" panose="02010600030101010101" pitchFamily="2" charset="-122"/>
              </a:rPr>
              <a:t>，并且明确规定从</a:t>
            </a:r>
            <a:r>
              <a:rPr lang="zh-CN" altLang="en-US" sz="2400" b="0" smtClean="0">
                <a:solidFill>
                  <a:srgbClr val="C00000"/>
                </a:solidFill>
                <a:ea typeface="宋体" panose="02010600030101010101" pitchFamily="2" charset="-122"/>
              </a:rPr>
              <a:t>高电平到低电平的跳变代表</a:t>
            </a:r>
            <a:r>
              <a:rPr lang="en-US" altLang="zh-CN" sz="2400" b="0" smtClean="0">
                <a:solidFill>
                  <a:srgbClr val="C00000"/>
                </a:solidFill>
                <a:ea typeface="宋体" panose="02010600030101010101" pitchFamily="2" charset="-122"/>
              </a:rPr>
              <a:t>1</a:t>
            </a:r>
            <a:r>
              <a:rPr lang="zh-CN" altLang="en-US" sz="2400" b="0" smtClean="0">
                <a:solidFill>
                  <a:schemeClr val="tx1"/>
                </a:solidFill>
                <a:ea typeface="宋体" panose="02010600030101010101" pitchFamily="2" charset="-122"/>
              </a:rPr>
              <a:t>，</a:t>
            </a:r>
            <a:r>
              <a:rPr lang="zh-CN" altLang="en-US" sz="2400" b="0" smtClean="0">
                <a:solidFill>
                  <a:srgbClr val="C00000"/>
                </a:solidFill>
                <a:ea typeface="宋体" panose="02010600030101010101" pitchFamily="2" charset="-122"/>
              </a:rPr>
              <a:t>从低电平到高电平的跳变代表</a:t>
            </a:r>
            <a:r>
              <a:rPr lang="en-US" altLang="zh-CN" sz="2400" b="0" smtClean="0">
                <a:solidFill>
                  <a:srgbClr val="C00000"/>
                </a:solidFill>
                <a:ea typeface="宋体" panose="02010600030101010101" pitchFamily="2" charset="-122"/>
              </a:rPr>
              <a:t>0</a:t>
            </a:r>
            <a:r>
              <a:rPr lang="zh-CN" altLang="en-US" sz="2400" b="0" smtClean="0">
                <a:solidFill>
                  <a:schemeClr val="tx1"/>
                </a:solidFill>
                <a:ea typeface="宋体" panose="02010600030101010101" pitchFamily="2" charset="-122"/>
              </a:rPr>
              <a:t>，信号的保持不会超过一个比特的时间间隔。即使是</a:t>
            </a:r>
            <a:r>
              <a:rPr lang="en-US" altLang="zh-CN" sz="2400" b="0" smtClean="0">
                <a:solidFill>
                  <a:schemeClr val="tx1"/>
                </a:solidFill>
                <a:ea typeface="宋体" panose="02010600030101010101" pitchFamily="2" charset="-122"/>
              </a:rPr>
              <a:t>0</a:t>
            </a:r>
            <a:r>
              <a:rPr lang="zh-CN" altLang="en-US" sz="2400" b="0" smtClean="0">
                <a:solidFill>
                  <a:schemeClr val="tx1"/>
                </a:solidFill>
                <a:ea typeface="宋体" panose="02010600030101010101" pitchFamily="2" charset="-122"/>
              </a:rPr>
              <a:t>或</a:t>
            </a:r>
            <a:r>
              <a:rPr lang="en-US" altLang="zh-CN" sz="2400" b="0" smtClean="0">
                <a:solidFill>
                  <a:schemeClr val="tx1"/>
                </a:solidFill>
                <a:ea typeface="宋体" panose="02010600030101010101" pitchFamily="2" charset="-122"/>
              </a:rPr>
              <a:t>1</a:t>
            </a:r>
            <a:r>
              <a:rPr lang="zh-CN" altLang="en-US" sz="2400" b="0" smtClean="0">
                <a:solidFill>
                  <a:schemeClr val="tx1"/>
                </a:solidFill>
                <a:ea typeface="宋体" panose="02010600030101010101" pitchFamily="2" charset="-122"/>
              </a:rPr>
              <a:t>的序列，信号也将在每个时间间隔的中间发生跳变。这种跳变将使接收方的时钟与发送方的时钟保持一致。曼彻斯特编码的</a:t>
            </a:r>
            <a:r>
              <a:rPr lang="zh-CN" altLang="en-US" sz="2400" b="0" smtClean="0">
                <a:solidFill>
                  <a:srgbClr val="C00000"/>
                </a:solidFill>
                <a:ea typeface="宋体" panose="02010600030101010101" pitchFamily="2" charset="-122"/>
              </a:rPr>
              <a:t>缺点</a:t>
            </a:r>
            <a:r>
              <a:rPr lang="zh-CN" altLang="en-US" sz="2400" b="0" smtClean="0">
                <a:solidFill>
                  <a:schemeClr val="tx1"/>
                </a:solidFill>
                <a:ea typeface="宋体" panose="02010600030101010101" pitchFamily="2" charset="-122"/>
              </a:rPr>
              <a:t>是需要双倍的带宽。</a:t>
            </a:r>
            <a:endParaRPr lang="zh-CN" altLang="en-US" sz="2400" b="0" smtClean="0">
              <a:solidFill>
                <a:schemeClr val="tx1"/>
              </a:solidFill>
              <a:ea typeface="宋体" panose="02010600030101010101" pitchFamily="2" charset="-122"/>
            </a:endParaRPr>
          </a:p>
          <a:p>
            <a:pPr marL="0" indent="0" algn="just" eaLnBrk="1" hangingPunct="1">
              <a:lnSpc>
                <a:spcPct val="130000"/>
              </a:lnSpc>
              <a:buFont typeface="Wingdings" panose="05000000000000000000" pitchFamily="2" charset="2"/>
              <a:buNone/>
            </a:pPr>
            <a:r>
              <a:rPr lang="zh-CN" altLang="en-US" sz="2400" smtClean="0">
                <a:solidFill>
                  <a:schemeClr val="tx1"/>
                </a:solidFill>
                <a:latin typeface="楷体_GB2312" pitchFamily="49" charset="-122"/>
                <a:ea typeface="楷体_GB2312" pitchFamily="49" charset="-122"/>
              </a:rPr>
              <a:t> </a:t>
            </a:r>
            <a:endParaRPr lang="zh-CN" altLang="en-US" sz="2400" smtClean="0">
              <a:solidFill>
                <a:schemeClr val="tx1"/>
              </a:solidFill>
              <a:latin typeface="楷体_GB2312" pitchFamily="49" charset="-122"/>
              <a:ea typeface="楷体_GB2312" pitchFamily="49" charset="-122"/>
            </a:endParaRPr>
          </a:p>
        </p:txBody>
      </p:sp>
      <p:sp>
        <p:nvSpPr>
          <p:cNvPr id="48132" name="灯片编号占位符 1"/>
          <p:cNvSpPr>
            <a:spLocks noGrp="1" noChangeArrowheads="1"/>
          </p:cNvSpPr>
          <p:nvPr>
            <p:ph type="sldNum" sz="quarter" idx="12"/>
          </p:nvPr>
        </p:nvSpPr>
        <p:spPr>
          <a:xfrm>
            <a:off x="7000875" y="5595938"/>
            <a:ext cx="2134791" cy="357188"/>
          </a:xfrm>
          <a:noFill/>
          <a:ln>
            <a:miter lim="800000"/>
          </a:ln>
        </p:spPr>
        <p:txBody>
          <a:bodyPr/>
          <a:lstStyle/>
          <a:p>
            <a:fld id="{0E7E880A-C677-4CF7-9959-3ECFCF254B9B}" type="slidenum">
              <a:rPr lang="zh-CN" altLang="en-US" sz="100" smtClean="0"/>
            </a:fld>
            <a:endParaRPr lang="zh-CN" altLang="en-US" sz="100" smtClean="0"/>
          </a:p>
        </p:txBody>
      </p:sp>
      <p:sp>
        <p:nvSpPr>
          <p:cNvPr id="2" name="标题 1"/>
          <p:cNvSpPr/>
          <p:nvPr>
            <p:ph type="title"/>
          </p:nvPr>
        </p:nvSpPr>
        <p:spPr/>
        <p:txBody>
          <a:bodyPr/>
          <a:p>
            <a:r>
              <a:rPr lang="zh-CN" altLang="en-US">
                <a:solidFill>
                  <a:srgbClr val="00B050"/>
                </a:solidFill>
              </a:rPr>
              <a:t>曼切斯特编码</a:t>
            </a:r>
            <a:endParaRPr lang="zh-CN" altLang="en-US">
              <a:solidFill>
                <a:srgbClr val="00B050"/>
              </a:solidFill>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2"/>
          </p:nvPr>
        </p:nvSpPr>
        <p:spPr>
          <a:xfrm>
            <a:off x="7000875" y="5595938"/>
            <a:ext cx="2134791" cy="357188"/>
          </a:xfrm>
          <a:noFill/>
          <a:ln>
            <a:miter lim="800000"/>
          </a:ln>
        </p:spPr>
        <p:txBody>
          <a:bodyPr/>
          <a:lstStyle/>
          <a:p>
            <a:fld id="{EEF11218-DCF9-433A-9B82-C656ACF1730E}" type="slidenum">
              <a:rPr lang="zh-CN" altLang="en-US" sz="100" smtClean="0"/>
            </a:fld>
            <a:endParaRPr lang="zh-CN" altLang="en-US" sz="100" smtClean="0"/>
          </a:p>
        </p:txBody>
      </p:sp>
      <p:sp>
        <p:nvSpPr>
          <p:cNvPr id="49155" name="文本框 99"/>
          <p:cNvSpPr txBox="1">
            <a:spLocks noChangeArrowheads="1"/>
          </p:cNvSpPr>
          <p:nvPr/>
        </p:nvSpPr>
        <p:spPr bwMode="auto">
          <a:xfrm>
            <a:off x="180261" y="1368822"/>
            <a:ext cx="8203406" cy="4523105"/>
          </a:xfrm>
          <a:prstGeom prst="rect">
            <a:avLst/>
          </a:prstGeom>
          <a:noFill/>
          <a:ln w="9525">
            <a:noFill/>
            <a:miter lim="800000"/>
          </a:ln>
        </p:spPr>
        <p:txBody>
          <a:bodyPr>
            <a:spAutoFit/>
          </a:bodyPr>
          <a:lstStyle/>
          <a:p>
            <a:pPr>
              <a:lnSpc>
                <a:spcPct val="150000"/>
              </a:lnSpc>
            </a:pPr>
            <a:r>
              <a:rPr lang="zh-CN" altLang="en-US" sz="2400" b="1" u="sng">
                <a:latin typeface="楷体_GB2312" pitchFamily="49" charset="-122"/>
                <a:ea typeface="楷体_GB2312" pitchFamily="49" charset="-122"/>
              </a:rPr>
              <a:t>差分曼彻斯特编码</a:t>
            </a:r>
            <a:endParaRPr lang="zh-CN" altLang="en-US" sz="2400" b="1" u="sng">
              <a:latin typeface="楷体_GB2312" pitchFamily="49" charset="-122"/>
              <a:ea typeface="楷体_GB2312" pitchFamily="49" charset="-122"/>
            </a:endParaRPr>
          </a:p>
          <a:p>
            <a:pPr algn="dist">
              <a:lnSpc>
                <a:spcPct val="150000"/>
              </a:lnSpc>
              <a:buFont typeface="Wingdings" panose="05000000000000000000" pitchFamily="2" charset="2"/>
              <a:buNone/>
            </a:pPr>
            <a:r>
              <a:rPr lang="zh-CN" altLang="en-US" sz="2400" b="1">
                <a:ea typeface="宋体" panose="02010600030101010101" pitchFamily="2" charset="-122"/>
              </a:rPr>
              <a:t>      差分曼彻斯特编码（</a:t>
            </a:r>
            <a:r>
              <a:rPr lang="en-US" altLang="zh-CN" sz="2400" b="1">
                <a:ea typeface="宋体" panose="02010600030101010101" pitchFamily="2" charset="-122"/>
              </a:rPr>
              <a:t>Differential Manchester </a:t>
            </a:r>
            <a:endParaRPr lang="en-US" altLang="zh-CN" sz="2400" b="1">
              <a:ea typeface="宋体" panose="02010600030101010101" pitchFamily="2" charset="-122"/>
            </a:endParaRPr>
          </a:p>
          <a:p>
            <a:pPr algn="dist">
              <a:lnSpc>
                <a:spcPct val="150000"/>
              </a:lnSpc>
              <a:buFont typeface="Wingdings" panose="05000000000000000000" pitchFamily="2" charset="2"/>
              <a:buNone/>
            </a:pPr>
            <a:r>
              <a:rPr lang="en-US" altLang="zh-CN" sz="2400" b="1">
                <a:ea typeface="宋体" panose="02010600030101010101" pitchFamily="2" charset="-122"/>
              </a:rPr>
              <a:t>Code</a:t>
            </a:r>
            <a:r>
              <a:rPr lang="zh-CN" altLang="en-US" sz="2400" b="1">
                <a:ea typeface="宋体" panose="02010600030101010101" pitchFamily="2" charset="-122"/>
              </a:rPr>
              <a:t>）是曼彻斯特编码的一种变形。与曼彻</a:t>
            </a:r>
            <a:endParaRPr lang="zh-CN" altLang="en-US" sz="2400" b="1">
              <a:ea typeface="宋体" panose="02010600030101010101" pitchFamily="2" charset="-122"/>
            </a:endParaRPr>
          </a:p>
          <a:p>
            <a:pPr algn="dist">
              <a:lnSpc>
                <a:spcPct val="150000"/>
              </a:lnSpc>
              <a:buFont typeface="Wingdings" panose="05000000000000000000" pitchFamily="2" charset="2"/>
              <a:buNone/>
            </a:pPr>
            <a:r>
              <a:rPr lang="zh-CN" altLang="en-US" sz="2400" b="1">
                <a:ea typeface="宋体" panose="02010600030101010101" pitchFamily="2" charset="-122"/>
              </a:rPr>
              <a:t>斯特编码一样，它在每个比特时间间隔的中</a:t>
            </a:r>
            <a:endParaRPr lang="zh-CN" altLang="en-US" sz="2400" b="1">
              <a:ea typeface="宋体" panose="02010600030101010101" pitchFamily="2" charset="-122"/>
            </a:endParaRPr>
          </a:p>
          <a:p>
            <a:pPr algn="dist">
              <a:lnSpc>
                <a:spcPct val="150000"/>
              </a:lnSpc>
              <a:buFont typeface="Wingdings" panose="05000000000000000000" pitchFamily="2" charset="2"/>
              <a:buNone/>
            </a:pPr>
            <a:r>
              <a:rPr lang="zh-CN" altLang="en-US" sz="2400" b="1">
                <a:ea typeface="宋体" panose="02010600030101010101" pitchFamily="2" charset="-122"/>
              </a:rPr>
              <a:t>间，信号都会发生跳变，做时钟同步；并且是根据每个时间间隔的开始位置是否有跳变来区分</a:t>
            </a:r>
            <a:r>
              <a:rPr lang="en-US" altLang="zh-CN" sz="2400" b="1">
                <a:ea typeface="宋体" panose="02010600030101010101" pitchFamily="2" charset="-122"/>
              </a:rPr>
              <a:t>0</a:t>
            </a:r>
            <a:r>
              <a:rPr lang="zh-CN" altLang="en-US" sz="2400" b="1">
                <a:ea typeface="宋体" panose="02010600030101010101" pitchFamily="2" charset="-122"/>
              </a:rPr>
              <a:t>和</a:t>
            </a:r>
            <a:r>
              <a:rPr lang="en-US" altLang="zh-CN" sz="2400" b="1">
                <a:ea typeface="宋体" panose="02010600030101010101" pitchFamily="2" charset="-122"/>
              </a:rPr>
              <a:t>1</a:t>
            </a:r>
            <a:r>
              <a:rPr lang="zh-CN" altLang="en-US" sz="2400" b="1">
                <a:ea typeface="宋体" panose="02010600030101010101" pitchFamily="2" charset="-122"/>
              </a:rPr>
              <a:t>。</a:t>
            </a:r>
            <a:r>
              <a:rPr lang="zh-CN" altLang="en-US" sz="2400" b="1">
                <a:solidFill>
                  <a:srgbClr val="FF0000"/>
                </a:solidFill>
                <a:ea typeface="宋体" panose="02010600030101010101" pitchFamily="2" charset="-122"/>
              </a:rPr>
              <a:t>前后位置有跳变表示比特</a:t>
            </a:r>
            <a:r>
              <a:rPr lang="en-US" altLang="zh-CN" sz="2400" b="1">
                <a:solidFill>
                  <a:srgbClr val="FF0000"/>
                </a:solidFill>
                <a:ea typeface="宋体" panose="02010600030101010101" pitchFamily="2" charset="-122"/>
              </a:rPr>
              <a:t>0</a:t>
            </a:r>
            <a:r>
              <a:rPr lang="zh-CN" altLang="en-US" sz="2400" b="1">
                <a:ea typeface="宋体" panose="02010600030101010101" pitchFamily="2" charset="-122"/>
              </a:rPr>
              <a:t>，即高电平跳变到低电平或低电平跳变到高电平表示比特</a:t>
            </a:r>
            <a:r>
              <a:rPr lang="en-US" altLang="zh-CN" sz="2400" b="1">
                <a:ea typeface="宋体" panose="02010600030101010101" pitchFamily="2" charset="-122"/>
              </a:rPr>
              <a:t>0</a:t>
            </a:r>
            <a:r>
              <a:rPr lang="zh-CN" altLang="en-US" sz="2400" b="1">
                <a:ea typeface="宋体" panose="02010600030101010101" pitchFamily="2" charset="-122"/>
              </a:rPr>
              <a:t>，</a:t>
            </a:r>
            <a:r>
              <a:rPr lang="zh-CN" altLang="en-US" sz="2400" b="1">
                <a:solidFill>
                  <a:srgbClr val="FF0000"/>
                </a:solidFill>
                <a:ea typeface="宋体" panose="02010600030101010101" pitchFamily="2" charset="-122"/>
              </a:rPr>
              <a:t>前后位置没有跳变表示比特</a:t>
            </a:r>
            <a:r>
              <a:rPr lang="en-US" altLang="zh-CN" sz="2400" b="1">
                <a:solidFill>
                  <a:srgbClr val="FF0000"/>
                </a:solidFill>
                <a:ea typeface="宋体" panose="02010600030101010101" pitchFamily="2" charset="-122"/>
              </a:rPr>
              <a:t>1</a:t>
            </a:r>
            <a:r>
              <a:rPr lang="zh-CN" altLang="en-US" sz="2400" b="1">
                <a:ea typeface="宋体" panose="02010600030101010101" pitchFamily="2" charset="-122"/>
              </a:rPr>
              <a:t>。</a:t>
            </a:r>
            <a:endParaRPr lang="zh-CN" altLang="en-US" sz="2400" b="1">
              <a:latin typeface="楷体_GB2312" pitchFamily="49" charset="-122"/>
              <a:ea typeface="宋体" panose="02010600030101010101" pitchFamily="2" charset="-122"/>
            </a:endParaRPr>
          </a:p>
        </p:txBody>
      </p:sp>
      <p:sp>
        <p:nvSpPr>
          <p:cNvPr id="7" name="矩形 6"/>
          <p:cNvSpPr/>
          <p:nvPr/>
        </p:nvSpPr>
        <p:spPr>
          <a:xfrm>
            <a:off x="236935" y="4556522"/>
            <a:ext cx="8242697" cy="114300"/>
          </a:xfrm>
          <a:prstGeom prst="rect">
            <a:avLst/>
          </a:prstGeom>
        </p:spPr>
        <p:txBody>
          <a:bodyPr>
            <a:spAutoFit/>
          </a:bodyPr>
          <a:lstStyle/>
          <a:p>
            <a:pPr>
              <a:lnSpc>
                <a:spcPct val="150000"/>
              </a:lnSpc>
              <a:defRPr/>
            </a:pPr>
            <a:r>
              <a:rPr lang="zh-CN" altLang="en-US" sz="100" b="1" dirty="0">
                <a:effectLst>
                  <a:outerShdw blurRad="38100" dist="38100" dir="2700000" algn="tl">
                    <a:srgbClr val="000000"/>
                  </a:outerShdw>
                </a:effectLst>
                <a:ea typeface="宋体" panose="02010600030101010101" pitchFamily="2" charset="-122"/>
              </a:rPr>
              <a:t>特别是线路上存在噪声干扰的情况下，差分曼彻斯特编码检测跳变通常更加可靠。如果有人把连接的导线弄颠倒了，即把高低电平颠倒了，则采用这种编码将仍然有效。换言之，采用差分曼彻斯特编码规则不必给</a:t>
            </a:r>
            <a:r>
              <a:rPr lang="zh-CN" altLang="en-US" sz="100" b="1" dirty="0">
                <a:solidFill>
                  <a:srgbClr val="FF0000"/>
                </a:solidFill>
                <a:effectLst>
                  <a:outerShdw blurRad="38100" dist="38100" dir="2700000" algn="tl">
                    <a:srgbClr val="000000"/>
                  </a:outerShdw>
                </a:effectLst>
                <a:ea typeface="宋体" panose="02010600030101010101" pitchFamily="2" charset="-122"/>
              </a:rPr>
              <a:t>导线做记号以标明哪根携带高电平，这将可以降低导线的成本。</a:t>
            </a:r>
            <a:endParaRPr lang="zh-CN" altLang="en-US" sz="100" b="1" dirty="0">
              <a:solidFill>
                <a:srgbClr val="FF0000"/>
              </a:solidFill>
              <a:effectLst>
                <a:outerShdw blurRad="38100" dist="38100" dir="2700000" algn="tl">
                  <a:srgbClr val="000000"/>
                </a:outerShdw>
              </a:effectLst>
              <a:ea typeface="宋体" panose="02010600030101010101" pitchFamily="2" charset="-122"/>
            </a:endParaRPr>
          </a:p>
        </p:txBody>
      </p:sp>
      <p:sp>
        <p:nvSpPr>
          <p:cNvPr id="2" name="标题 1"/>
          <p:cNvSpPr/>
          <p:nvPr>
            <p:ph type="title"/>
          </p:nvPr>
        </p:nvSpPr>
        <p:spPr/>
        <p:txBody>
          <a:bodyPr/>
          <a:p>
            <a:r>
              <a:rPr lang="zh-CN" altLang="en-US">
                <a:solidFill>
                  <a:srgbClr val="00B050"/>
                </a:solidFill>
                <a:sym typeface="+mn-ea"/>
              </a:rPr>
              <a:t>差分</a:t>
            </a:r>
            <a:r>
              <a:rPr lang="zh-CN" altLang="en-US">
                <a:solidFill>
                  <a:srgbClr val="00B050"/>
                </a:solidFill>
                <a:sym typeface="+mn-ea"/>
              </a:rPr>
              <a:t>曼切斯特编码</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灯片编号占位符 1"/>
          <p:cNvSpPr>
            <a:spLocks noGrp="1" noChangeArrowheads="1"/>
          </p:cNvSpPr>
          <p:nvPr>
            <p:ph type="sldNum" sz="quarter" idx="12"/>
          </p:nvPr>
        </p:nvSpPr>
        <p:spPr>
          <a:noFill/>
          <a:ln>
            <a:miter lim="800000"/>
          </a:ln>
        </p:spPr>
        <p:txBody>
          <a:bodyPr/>
          <a:lstStyle/>
          <a:p>
            <a:fld id="{524C7718-F041-4187-AD58-267F470E3E72}" type="slidenum">
              <a:rPr lang="en-US" altLang="zh-CN" sz="100" smtClean="0"/>
            </a:fld>
            <a:endParaRPr lang="en-US" altLang="zh-CN" sz="100" smtClean="0"/>
          </a:p>
        </p:txBody>
      </p:sp>
      <p:grpSp>
        <p:nvGrpSpPr>
          <p:cNvPr id="2" name="组合 1073755581"/>
          <p:cNvGrpSpPr>
            <a:grpSpLocks noRot="1"/>
          </p:cNvGrpSpPr>
          <p:nvPr/>
        </p:nvGrpSpPr>
        <p:grpSpPr bwMode="auto">
          <a:xfrm>
            <a:off x="928370" y="1456690"/>
            <a:ext cx="9058275" cy="4556125"/>
            <a:chOff x="0" y="0"/>
            <a:chExt cx="5940" cy="4212"/>
          </a:xfrm>
        </p:grpSpPr>
        <p:sp>
          <p:nvSpPr>
            <p:cNvPr id="3" name="矩形 1073755582"/>
            <p:cNvSpPr>
              <a:spLocks noChangeAspect="1" noChangeArrowheads="1" noTextEdit="1"/>
            </p:cNvSpPr>
            <p:nvPr/>
          </p:nvSpPr>
          <p:spPr bwMode="auto">
            <a:xfrm>
              <a:off x="0" y="0"/>
              <a:ext cx="5940" cy="4212"/>
            </a:xfrm>
            <a:prstGeom prst="rect">
              <a:avLst/>
            </a:prstGeom>
            <a:noFill/>
            <a:ln w="9525">
              <a:noFill/>
              <a:miter lim="800000"/>
            </a:ln>
          </p:spPr>
          <p:txBody>
            <a:bodyPr/>
            <a:p>
              <a:endParaRPr lang="zh-CN" altLang="en-US"/>
            </a:p>
          </p:txBody>
        </p:sp>
        <p:sp>
          <p:nvSpPr>
            <p:cNvPr id="4" name="直接连接符 1073755583"/>
            <p:cNvSpPr>
              <a:spLocks noChangeShapeType="1"/>
            </p:cNvSpPr>
            <p:nvPr/>
          </p:nvSpPr>
          <p:spPr bwMode="auto">
            <a:xfrm>
              <a:off x="360" y="1354"/>
              <a:ext cx="720" cy="0"/>
            </a:xfrm>
            <a:prstGeom prst="line">
              <a:avLst/>
            </a:prstGeom>
            <a:noFill/>
            <a:ln w="19050">
              <a:solidFill>
                <a:srgbClr val="000000"/>
              </a:solidFill>
              <a:round/>
            </a:ln>
          </p:spPr>
          <p:txBody>
            <a:bodyPr/>
            <a:p>
              <a:endParaRPr lang="zh-CN" altLang="en-US"/>
            </a:p>
          </p:txBody>
        </p:sp>
        <p:sp>
          <p:nvSpPr>
            <p:cNvPr id="5" name="直接连接符 1073755584"/>
            <p:cNvSpPr>
              <a:spLocks noChangeShapeType="1"/>
            </p:cNvSpPr>
            <p:nvPr/>
          </p:nvSpPr>
          <p:spPr bwMode="auto">
            <a:xfrm flipV="1">
              <a:off x="1080" y="886"/>
              <a:ext cx="0" cy="468"/>
            </a:xfrm>
            <a:prstGeom prst="line">
              <a:avLst/>
            </a:prstGeom>
            <a:noFill/>
            <a:ln w="19050">
              <a:solidFill>
                <a:srgbClr val="000000"/>
              </a:solidFill>
              <a:round/>
            </a:ln>
          </p:spPr>
          <p:txBody>
            <a:bodyPr/>
            <a:p>
              <a:endParaRPr lang="zh-CN" altLang="en-US"/>
            </a:p>
          </p:txBody>
        </p:sp>
        <p:sp>
          <p:nvSpPr>
            <p:cNvPr id="6" name="直接连接符 1073755585"/>
            <p:cNvSpPr>
              <a:spLocks noChangeShapeType="1"/>
            </p:cNvSpPr>
            <p:nvPr/>
          </p:nvSpPr>
          <p:spPr bwMode="auto">
            <a:xfrm>
              <a:off x="1080" y="886"/>
              <a:ext cx="720" cy="0"/>
            </a:xfrm>
            <a:prstGeom prst="line">
              <a:avLst/>
            </a:prstGeom>
            <a:noFill/>
            <a:ln w="19050">
              <a:solidFill>
                <a:srgbClr val="000000"/>
              </a:solidFill>
              <a:round/>
            </a:ln>
          </p:spPr>
          <p:txBody>
            <a:bodyPr/>
            <a:p>
              <a:endParaRPr lang="zh-CN" altLang="en-US"/>
            </a:p>
          </p:txBody>
        </p:sp>
        <p:sp>
          <p:nvSpPr>
            <p:cNvPr id="7" name="直接连接符 1073755586"/>
            <p:cNvSpPr>
              <a:spLocks noChangeShapeType="1"/>
            </p:cNvSpPr>
            <p:nvPr/>
          </p:nvSpPr>
          <p:spPr bwMode="auto">
            <a:xfrm>
              <a:off x="1800" y="886"/>
              <a:ext cx="0" cy="468"/>
            </a:xfrm>
            <a:prstGeom prst="line">
              <a:avLst/>
            </a:prstGeom>
            <a:noFill/>
            <a:ln w="19050">
              <a:solidFill>
                <a:srgbClr val="000000"/>
              </a:solidFill>
              <a:round/>
            </a:ln>
          </p:spPr>
          <p:txBody>
            <a:bodyPr/>
            <a:p>
              <a:endParaRPr lang="zh-CN" altLang="en-US"/>
            </a:p>
          </p:txBody>
        </p:sp>
        <p:sp>
          <p:nvSpPr>
            <p:cNvPr id="8" name="直接连接符 1073755587"/>
            <p:cNvSpPr>
              <a:spLocks noChangeShapeType="1"/>
            </p:cNvSpPr>
            <p:nvPr/>
          </p:nvSpPr>
          <p:spPr bwMode="auto">
            <a:xfrm>
              <a:off x="1800" y="1354"/>
              <a:ext cx="360" cy="0"/>
            </a:xfrm>
            <a:prstGeom prst="line">
              <a:avLst/>
            </a:prstGeom>
            <a:noFill/>
            <a:ln w="19050">
              <a:solidFill>
                <a:srgbClr val="000000"/>
              </a:solidFill>
              <a:round/>
            </a:ln>
          </p:spPr>
          <p:txBody>
            <a:bodyPr/>
            <a:p>
              <a:endParaRPr lang="zh-CN" altLang="en-US"/>
            </a:p>
          </p:txBody>
        </p:sp>
        <p:sp>
          <p:nvSpPr>
            <p:cNvPr id="9" name="直接连接符 1073755588"/>
            <p:cNvSpPr>
              <a:spLocks noChangeShapeType="1"/>
            </p:cNvSpPr>
            <p:nvPr/>
          </p:nvSpPr>
          <p:spPr bwMode="auto">
            <a:xfrm flipV="1">
              <a:off x="2160" y="886"/>
              <a:ext cx="0" cy="468"/>
            </a:xfrm>
            <a:prstGeom prst="line">
              <a:avLst/>
            </a:prstGeom>
            <a:noFill/>
            <a:ln w="19050">
              <a:solidFill>
                <a:srgbClr val="000000"/>
              </a:solidFill>
              <a:round/>
            </a:ln>
          </p:spPr>
          <p:txBody>
            <a:bodyPr/>
            <a:p>
              <a:endParaRPr lang="zh-CN" altLang="en-US"/>
            </a:p>
          </p:txBody>
        </p:sp>
        <p:sp>
          <p:nvSpPr>
            <p:cNvPr id="10" name="直接连接符 1073755589"/>
            <p:cNvSpPr>
              <a:spLocks noChangeShapeType="1"/>
            </p:cNvSpPr>
            <p:nvPr/>
          </p:nvSpPr>
          <p:spPr bwMode="auto">
            <a:xfrm>
              <a:off x="2160" y="886"/>
              <a:ext cx="360" cy="0"/>
            </a:xfrm>
            <a:prstGeom prst="line">
              <a:avLst/>
            </a:prstGeom>
            <a:noFill/>
            <a:ln w="19050">
              <a:solidFill>
                <a:srgbClr val="000000"/>
              </a:solidFill>
              <a:round/>
            </a:ln>
          </p:spPr>
          <p:txBody>
            <a:bodyPr/>
            <a:p>
              <a:endParaRPr lang="zh-CN" altLang="en-US"/>
            </a:p>
          </p:txBody>
        </p:sp>
        <p:sp>
          <p:nvSpPr>
            <p:cNvPr id="11" name="直接连接符 1073755590"/>
            <p:cNvSpPr>
              <a:spLocks noChangeShapeType="1"/>
            </p:cNvSpPr>
            <p:nvPr/>
          </p:nvSpPr>
          <p:spPr bwMode="auto">
            <a:xfrm>
              <a:off x="2520" y="886"/>
              <a:ext cx="1" cy="468"/>
            </a:xfrm>
            <a:prstGeom prst="line">
              <a:avLst/>
            </a:prstGeom>
            <a:noFill/>
            <a:ln w="19050">
              <a:solidFill>
                <a:srgbClr val="000000"/>
              </a:solidFill>
              <a:round/>
            </a:ln>
          </p:spPr>
          <p:txBody>
            <a:bodyPr/>
            <a:p>
              <a:endParaRPr lang="zh-CN" altLang="en-US"/>
            </a:p>
          </p:txBody>
        </p:sp>
        <p:sp>
          <p:nvSpPr>
            <p:cNvPr id="12" name="直接连接符 1073755591"/>
            <p:cNvSpPr>
              <a:spLocks noChangeShapeType="1"/>
            </p:cNvSpPr>
            <p:nvPr/>
          </p:nvSpPr>
          <p:spPr bwMode="auto">
            <a:xfrm>
              <a:off x="2520" y="1354"/>
              <a:ext cx="360" cy="0"/>
            </a:xfrm>
            <a:prstGeom prst="line">
              <a:avLst/>
            </a:prstGeom>
            <a:noFill/>
            <a:ln w="19050">
              <a:solidFill>
                <a:srgbClr val="000000"/>
              </a:solidFill>
              <a:round/>
            </a:ln>
          </p:spPr>
          <p:txBody>
            <a:bodyPr/>
            <a:p>
              <a:endParaRPr lang="zh-CN" altLang="en-US"/>
            </a:p>
          </p:txBody>
        </p:sp>
        <p:sp>
          <p:nvSpPr>
            <p:cNvPr id="13" name="直接连接符 1073755592"/>
            <p:cNvSpPr>
              <a:spLocks noChangeShapeType="1"/>
            </p:cNvSpPr>
            <p:nvPr/>
          </p:nvSpPr>
          <p:spPr bwMode="auto">
            <a:xfrm flipV="1">
              <a:off x="2880" y="886"/>
              <a:ext cx="1" cy="468"/>
            </a:xfrm>
            <a:prstGeom prst="line">
              <a:avLst/>
            </a:prstGeom>
            <a:noFill/>
            <a:ln w="19050">
              <a:solidFill>
                <a:srgbClr val="000000"/>
              </a:solidFill>
              <a:round/>
            </a:ln>
          </p:spPr>
          <p:txBody>
            <a:bodyPr/>
            <a:p>
              <a:endParaRPr lang="zh-CN" altLang="en-US"/>
            </a:p>
          </p:txBody>
        </p:sp>
        <p:sp>
          <p:nvSpPr>
            <p:cNvPr id="14" name="直接连接符 1073755593"/>
            <p:cNvSpPr>
              <a:spLocks noChangeShapeType="1"/>
            </p:cNvSpPr>
            <p:nvPr/>
          </p:nvSpPr>
          <p:spPr bwMode="auto">
            <a:xfrm>
              <a:off x="2880" y="886"/>
              <a:ext cx="360" cy="0"/>
            </a:xfrm>
            <a:prstGeom prst="line">
              <a:avLst/>
            </a:prstGeom>
            <a:noFill/>
            <a:ln w="19050">
              <a:solidFill>
                <a:srgbClr val="000000"/>
              </a:solidFill>
              <a:round/>
            </a:ln>
          </p:spPr>
          <p:txBody>
            <a:bodyPr/>
            <a:p>
              <a:endParaRPr lang="zh-CN" altLang="en-US"/>
            </a:p>
          </p:txBody>
        </p:sp>
        <p:sp>
          <p:nvSpPr>
            <p:cNvPr id="15" name="直接连接符 1073755594"/>
            <p:cNvSpPr>
              <a:spLocks noChangeShapeType="1"/>
            </p:cNvSpPr>
            <p:nvPr/>
          </p:nvSpPr>
          <p:spPr bwMode="auto">
            <a:xfrm>
              <a:off x="720" y="624"/>
              <a:ext cx="1" cy="2446"/>
            </a:xfrm>
            <a:prstGeom prst="line">
              <a:avLst/>
            </a:prstGeom>
            <a:noFill/>
            <a:ln w="9525">
              <a:solidFill>
                <a:srgbClr val="000000"/>
              </a:solidFill>
              <a:prstDash val="dash"/>
              <a:round/>
            </a:ln>
          </p:spPr>
          <p:txBody>
            <a:bodyPr/>
            <a:p>
              <a:endParaRPr lang="zh-CN" altLang="en-US"/>
            </a:p>
          </p:txBody>
        </p:sp>
        <p:sp>
          <p:nvSpPr>
            <p:cNvPr id="16" name="直接连接符 1073755595"/>
            <p:cNvSpPr>
              <a:spLocks noChangeShapeType="1"/>
            </p:cNvSpPr>
            <p:nvPr/>
          </p:nvSpPr>
          <p:spPr bwMode="auto">
            <a:xfrm>
              <a:off x="1440" y="467"/>
              <a:ext cx="1" cy="2603"/>
            </a:xfrm>
            <a:prstGeom prst="line">
              <a:avLst/>
            </a:prstGeom>
            <a:noFill/>
            <a:ln w="9525">
              <a:solidFill>
                <a:srgbClr val="000000"/>
              </a:solidFill>
              <a:prstDash val="dash"/>
              <a:round/>
            </a:ln>
          </p:spPr>
          <p:txBody>
            <a:bodyPr/>
            <a:p>
              <a:endParaRPr lang="zh-CN" altLang="en-US"/>
            </a:p>
          </p:txBody>
        </p:sp>
        <p:sp>
          <p:nvSpPr>
            <p:cNvPr id="17" name="直接连接符 1073755596"/>
            <p:cNvSpPr>
              <a:spLocks noChangeShapeType="1"/>
            </p:cNvSpPr>
            <p:nvPr/>
          </p:nvSpPr>
          <p:spPr bwMode="auto">
            <a:xfrm>
              <a:off x="360" y="2134"/>
              <a:ext cx="181" cy="0"/>
            </a:xfrm>
            <a:prstGeom prst="line">
              <a:avLst/>
            </a:prstGeom>
            <a:noFill/>
            <a:ln w="19050">
              <a:solidFill>
                <a:srgbClr val="000000"/>
              </a:solidFill>
              <a:round/>
            </a:ln>
          </p:spPr>
          <p:txBody>
            <a:bodyPr/>
            <a:p>
              <a:endParaRPr lang="zh-CN" altLang="en-US"/>
            </a:p>
          </p:txBody>
        </p:sp>
        <p:sp>
          <p:nvSpPr>
            <p:cNvPr id="18" name="直接连接符 1073755597"/>
            <p:cNvSpPr>
              <a:spLocks noChangeShapeType="1"/>
            </p:cNvSpPr>
            <p:nvPr/>
          </p:nvSpPr>
          <p:spPr bwMode="auto">
            <a:xfrm flipV="1">
              <a:off x="541" y="1822"/>
              <a:ext cx="0" cy="312"/>
            </a:xfrm>
            <a:prstGeom prst="line">
              <a:avLst/>
            </a:prstGeom>
            <a:noFill/>
            <a:ln w="19050">
              <a:solidFill>
                <a:srgbClr val="000000"/>
              </a:solidFill>
              <a:round/>
            </a:ln>
          </p:spPr>
          <p:txBody>
            <a:bodyPr/>
            <a:p>
              <a:endParaRPr lang="zh-CN" altLang="en-US"/>
            </a:p>
          </p:txBody>
        </p:sp>
        <p:sp>
          <p:nvSpPr>
            <p:cNvPr id="19" name="直接连接符 1073755598"/>
            <p:cNvSpPr>
              <a:spLocks noChangeShapeType="1"/>
            </p:cNvSpPr>
            <p:nvPr/>
          </p:nvSpPr>
          <p:spPr bwMode="auto">
            <a:xfrm>
              <a:off x="541" y="1822"/>
              <a:ext cx="179" cy="0"/>
            </a:xfrm>
            <a:prstGeom prst="line">
              <a:avLst/>
            </a:prstGeom>
            <a:noFill/>
            <a:ln w="19050">
              <a:solidFill>
                <a:srgbClr val="000000"/>
              </a:solidFill>
              <a:round/>
            </a:ln>
          </p:spPr>
          <p:txBody>
            <a:bodyPr/>
            <a:p>
              <a:endParaRPr lang="zh-CN" altLang="en-US"/>
            </a:p>
          </p:txBody>
        </p:sp>
        <p:sp>
          <p:nvSpPr>
            <p:cNvPr id="20" name="直接连接符 1073755599"/>
            <p:cNvSpPr>
              <a:spLocks noChangeShapeType="1"/>
            </p:cNvSpPr>
            <p:nvPr/>
          </p:nvSpPr>
          <p:spPr bwMode="auto">
            <a:xfrm>
              <a:off x="720" y="1822"/>
              <a:ext cx="0" cy="312"/>
            </a:xfrm>
            <a:prstGeom prst="line">
              <a:avLst/>
            </a:prstGeom>
            <a:noFill/>
            <a:ln w="19050">
              <a:solidFill>
                <a:srgbClr val="000000"/>
              </a:solidFill>
              <a:round/>
            </a:ln>
          </p:spPr>
          <p:txBody>
            <a:bodyPr/>
            <a:p>
              <a:endParaRPr lang="zh-CN" altLang="en-US"/>
            </a:p>
          </p:txBody>
        </p:sp>
        <p:sp>
          <p:nvSpPr>
            <p:cNvPr id="21" name="直接连接符 1073755600"/>
            <p:cNvSpPr>
              <a:spLocks noChangeShapeType="1"/>
            </p:cNvSpPr>
            <p:nvPr/>
          </p:nvSpPr>
          <p:spPr bwMode="auto">
            <a:xfrm>
              <a:off x="720" y="2134"/>
              <a:ext cx="180" cy="0"/>
            </a:xfrm>
            <a:prstGeom prst="line">
              <a:avLst/>
            </a:prstGeom>
            <a:noFill/>
            <a:ln w="19050">
              <a:solidFill>
                <a:srgbClr val="000000"/>
              </a:solidFill>
              <a:round/>
            </a:ln>
          </p:spPr>
          <p:txBody>
            <a:bodyPr/>
            <a:p>
              <a:endParaRPr lang="zh-CN" altLang="en-US"/>
            </a:p>
          </p:txBody>
        </p:sp>
        <p:sp>
          <p:nvSpPr>
            <p:cNvPr id="22" name="直接连接符 1073755601"/>
            <p:cNvSpPr>
              <a:spLocks noChangeShapeType="1"/>
            </p:cNvSpPr>
            <p:nvPr/>
          </p:nvSpPr>
          <p:spPr bwMode="auto">
            <a:xfrm>
              <a:off x="1080" y="624"/>
              <a:ext cx="1" cy="2446"/>
            </a:xfrm>
            <a:prstGeom prst="line">
              <a:avLst/>
            </a:prstGeom>
            <a:noFill/>
            <a:ln w="9525">
              <a:solidFill>
                <a:srgbClr val="000000"/>
              </a:solidFill>
              <a:prstDash val="dash"/>
              <a:round/>
            </a:ln>
          </p:spPr>
          <p:txBody>
            <a:bodyPr/>
            <a:p>
              <a:endParaRPr lang="zh-CN" altLang="en-US"/>
            </a:p>
          </p:txBody>
        </p:sp>
        <p:sp>
          <p:nvSpPr>
            <p:cNvPr id="23" name="直接连接符 1073755602"/>
            <p:cNvSpPr>
              <a:spLocks noChangeShapeType="1"/>
            </p:cNvSpPr>
            <p:nvPr/>
          </p:nvSpPr>
          <p:spPr bwMode="auto">
            <a:xfrm flipV="1">
              <a:off x="900" y="1822"/>
              <a:ext cx="0" cy="312"/>
            </a:xfrm>
            <a:prstGeom prst="line">
              <a:avLst/>
            </a:prstGeom>
            <a:noFill/>
            <a:ln w="19050">
              <a:solidFill>
                <a:srgbClr val="000000"/>
              </a:solidFill>
              <a:round/>
            </a:ln>
          </p:spPr>
          <p:txBody>
            <a:bodyPr/>
            <a:p>
              <a:endParaRPr lang="zh-CN" altLang="en-US"/>
            </a:p>
          </p:txBody>
        </p:sp>
        <p:sp>
          <p:nvSpPr>
            <p:cNvPr id="24" name="直接连接符 1073755603"/>
            <p:cNvSpPr>
              <a:spLocks noChangeShapeType="1"/>
            </p:cNvSpPr>
            <p:nvPr/>
          </p:nvSpPr>
          <p:spPr bwMode="auto">
            <a:xfrm>
              <a:off x="900" y="1822"/>
              <a:ext cx="180" cy="0"/>
            </a:xfrm>
            <a:prstGeom prst="line">
              <a:avLst/>
            </a:prstGeom>
            <a:noFill/>
            <a:ln w="19050">
              <a:solidFill>
                <a:srgbClr val="000000"/>
              </a:solidFill>
              <a:round/>
            </a:ln>
          </p:spPr>
          <p:txBody>
            <a:bodyPr/>
            <a:p>
              <a:endParaRPr lang="zh-CN" altLang="en-US"/>
            </a:p>
          </p:txBody>
        </p:sp>
        <p:sp>
          <p:nvSpPr>
            <p:cNvPr id="25" name="直接连接符 1073755604"/>
            <p:cNvSpPr>
              <a:spLocks noChangeShapeType="1"/>
            </p:cNvSpPr>
            <p:nvPr/>
          </p:nvSpPr>
          <p:spPr bwMode="auto">
            <a:xfrm>
              <a:off x="1080" y="1822"/>
              <a:ext cx="180" cy="0"/>
            </a:xfrm>
            <a:prstGeom prst="line">
              <a:avLst/>
            </a:prstGeom>
            <a:noFill/>
            <a:ln w="19050">
              <a:solidFill>
                <a:srgbClr val="000000"/>
              </a:solidFill>
              <a:round/>
            </a:ln>
          </p:spPr>
          <p:txBody>
            <a:bodyPr/>
            <a:p>
              <a:endParaRPr lang="zh-CN" altLang="en-US"/>
            </a:p>
          </p:txBody>
        </p:sp>
        <p:sp>
          <p:nvSpPr>
            <p:cNvPr id="26" name="直接连接符 1073755605"/>
            <p:cNvSpPr>
              <a:spLocks noChangeShapeType="1"/>
            </p:cNvSpPr>
            <p:nvPr/>
          </p:nvSpPr>
          <p:spPr bwMode="auto">
            <a:xfrm>
              <a:off x="1260" y="1822"/>
              <a:ext cx="0" cy="312"/>
            </a:xfrm>
            <a:prstGeom prst="line">
              <a:avLst/>
            </a:prstGeom>
            <a:noFill/>
            <a:ln w="19050">
              <a:solidFill>
                <a:srgbClr val="000000"/>
              </a:solidFill>
              <a:round/>
            </a:ln>
          </p:spPr>
          <p:txBody>
            <a:bodyPr/>
            <a:p>
              <a:endParaRPr lang="zh-CN" altLang="en-US"/>
            </a:p>
          </p:txBody>
        </p:sp>
        <p:sp>
          <p:nvSpPr>
            <p:cNvPr id="27" name="直接连接符 1073755606"/>
            <p:cNvSpPr>
              <a:spLocks noChangeShapeType="1"/>
            </p:cNvSpPr>
            <p:nvPr/>
          </p:nvSpPr>
          <p:spPr bwMode="auto">
            <a:xfrm>
              <a:off x="1260" y="2134"/>
              <a:ext cx="180" cy="0"/>
            </a:xfrm>
            <a:prstGeom prst="line">
              <a:avLst/>
            </a:prstGeom>
            <a:noFill/>
            <a:ln w="19050">
              <a:solidFill>
                <a:srgbClr val="000000"/>
              </a:solidFill>
              <a:round/>
            </a:ln>
          </p:spPr>
          <p:txBody>
            <a:bodyPr/>
            <a:p>
              <a:endParaRPr lang="zh-CN" altLang="en-US"/>
            </a:p>
          </p:txBody>
        </p:sp>
        <p:sp>
          <p:nvSpPr>
            <p:cNvPr id="28" name="直接连接符 1073755607"/>
            <p:cNvSpPr>
              <a:spLocks noChangeShapeType="1"/>
            </p:cNvSpPr>
            <p:nvPr/>
          </p:nvSpPr>
          <p:spPr bwMode="auto">
            <a:xfrm flipV="1">
              <a:off x="1440" y="1822"/>
              <a:ext cx="0" cy="312"/>
            </a:xfrm>
            <a:prstGeom prst="line">
              <a:avLst/>
            </a:prstGeom>
            <a:noFill/>
            <a:ln w="19050">
              <a:solidFill>
                <a:srgbClr val="000000"/>
              </a:solidFill>
              <a:round/>
            </a:ln>
          </p:spPr>
          <p:txBody>
            <a:bodyPr/>
            <a:p>
              <a:endParaRPr lang="zh-CN" altLang="en-US"/>
            </a:p>
          </p:txBody>
        </p:sp>
        <p:sp>
          <p:nvSpPr>
            <p:cNvPr id="29" name="直接连接符 1073755608"/>
            <p:cNvSpPr>
              <a:spLocks noChangeShapeType="1"/>
            </p:cNvSpPr>
            <p:nvPr/>
          </p:nvSpPr>
          <p:spPr bwMode="auto">
            <a:xfrm>
              <a:off x="1440" y="1822"/>
              <a:ext cx="180" cy="0"/>
            </a:xfrm>
            <a:prstGeom prst="line">
              <a:avLst/>
            </a:prstGeom>
            <a:noFill/>
            <a:ln w="19050">
              <a:solidFill>
                <a:srgbClr val="000000"/>
              </a:solidFill>
              <a:round/>
            </a:ln>
          </p:spPr>
          <p:txBody>
            <a:bodyPr/>
            <a:p>
              <a:endParaRPr lang="zh-CN" altLang="en-US"/>
            </a:p>
          </p:txBody>
        </p:sp>
        <p:sp>
          <p:nvSpPr>
            <p:cNvPr id="30" name="直接连接符 1073755609"/>
            <p:cNvSpPr>
              <a:spLocks noChangeShapeType="1"/>
            </p:cNvSpPr>
            <p:nvPr/>
          </p:nvSpPr>
          <p:spPr bwMode="auto">
            <a:xfrm>
              <a:off x="1620" y="1822"/>
              <a:ext cx="0" cy="312"/>
            </a:xfrm>
            <a:prstGeom prst="line">
              <a:avLst/>
            </a:prstGeom>
            <a:noFill/>
            <a:ln w="19050">
              <a:solidFill>
                <a:srgbClr val="000000"/>
              </a:solidFill>
              <a:round/>
            </a:ln>
          </p:spPr>
          <p:txBody>
            <a:bodyPr/>
            <a:p>
              <a:endParaRPr lang="zh-CN" altLang="en-US"/>
            </a:p>
          </p:txBody>
        </p:sp>
        <p:sp>
          <p:nvSpPr>
            <p:cNvPr id="31" name="直接连接符 1073755610"/>
            <p:cNvSpPr>
              <a:spLocks noChangeShapeType="1"/>
            </p:cNvSpPr>
            <p:nvPr/>
          </p:nvSpPr>
          <p:spPr bwMode="auto">
            <a:xfrm>
              <a:off x="1620" y="2134"/>
              <a:ext cx="180" cy="0"/>
            </a:xfrm>
            <a:prstGeom prst="line">
              <a:avLst/>
            </a:prstGeom>
            <a:noFill/>
            <a:ln w="19050">
              <a:solidFill>
                <a:srgbClr val="000000"/>
              </a:solidFill>
              <a:round/>
            </a:ln>
          </p:spPr>
          <p:txBody>
            <a:bodyPr/>
            <a:p>
              <a:endParaRPr lang="zh-CN" altLang="en-US"/>
            </a:p>
          </p:txBody>
        </p:sp>
        <p:sp>
          <p:nvSpPr>
            <p:cNvPr id="32" name="直接连接符 1073755611"/>
            <p:cNvSpPr>
              <a:spLocks noChangeShapeType="1"/>
            </p:cNvSpPr>
            <p:nvPr/>
          </p:nvSpPr>
          <p:spPr bwMode="auto">
            <a:xfrm>
              <a:off x="1800" y="624"/>
              <a:ext cx="1" cy="2446"/>
            </a:xfrm>
            <a:prstGeom prst="line">
              <a:avLst/>
            </a:prstGeom>
            <a:noFill/>
            <a:ln w="9525">
              <a:solidFill>
                <a:srgbClr val="000000"/>
              </a:solidFill>
              <a:prstDash val="dash"/>
              <a:round/>
            </a:ln>
          </p:spPr>
          <p:txBody>
            <a:bodyPr/>
            <a:p>
              <a:endParaRPr lang="zh-CN" altLang="en-US"/>
            </a:p>
          </p:txBody>
        </p:sp>
        <p:sp>
          <p:nvSpPr>
            <p:cNvPr id="33" name="直接连接符 1073755612"/>
            <p:cNvSpPr>
              <a:spLocks noChangeShapeType="1"/>
            </p:cNvSpPr>
            <p:nvPr/>
          </p:nvSpPr>
          <p:spPr bwMode="auto">
            <a:xfrm>
              <a:off x="1800" y="2134"/>
              <a:ext cx="180" cy="0"/>
            </a:xfrm>
            <a:prstGeom prst="line">
              <a:avLst/>
            </a:prstGeom>
            <a:noFill/>
            <a:ln w="19050">
              <a:solidFill>
                <a:srgbClr val="000000"/>
              </a:solidFill>
              <a:round/>
            </a:ln>
          </p:spPr>
          <p:txBody>
            <a:bodyPr/>
            <a:p>
              <a:endParaRPr lang="zh-CN" altLang="en-US"/>
            </a:p>
          </p:txBody>
        </p:sp>
        <p:sp>
          <p:nvSpPr>
            <p:cNvPr id="34" name="直接连接符 1073755613"/>
            <p:cNvSpPr>
              <a:spLocks noChangeShapeType="1"/>
            </p:cNvSpPr>
            <p:nvPr/>
          </p:nvSpPr>
          <p:spPr bwMode="auto">
            <a:xfrm flipV="1">
              <a:off x="1980" y="1822"/>
              <a:ext cx="0" cy="312"/>
            </a:xfrm>
            <a:prstGeom prst="line">
              <a:avLst/>
            </a:prstGeom>
            <a:noFill/>
            <a:ln w="19050">
              <a:solidFill>
                <a:srgbClr val="000000"/>
              </a:solidFill>
              <a:round/>
            </a:ln>
          </p:spPr>
          <p:txBody>
            <a:bodyPr/>
            <a:p>
              <a:endParaRPr lang="zh-CN" altLang="en-US"/>
            </a:p>
          </p:txBody>
        </p:sp>
        <p:sp>
          <p:nvSpPr>
            <p:cNvPr id="35" name="直接连接符 1073755614"/>
            <p:cNvSpPr>
              <a:spLocks noChangeShapeType="1"/>
            </p:cNvSpPr>
            <p:nvPr/>
          </p:nvSpPr>
          <p:spPr bwMode="auto">
            <a:xfrm>
              <a:off x="1980" y="1822"/>
              <a:ext cx="360" cy="0"/>
            </a:xfrm>
            <a:prstGeom prst="line">
              <a:avLst/>
            </a:prstGeom>
            <a:noFill/>
            <a:ln w="19050">
              <a:solidFill>
                <a:srgbClr val="000000"/>
              </a:solidFill>
              <a:round/>
            </a:ln>
          </p:spPr>
          <p:txBody>
            <a:bodyPr/>
            <a:p>
              <a:endParaRPr lang="zh-CN" altLang="en-US"/>
            </a:p>
          </p:txBody>
        </p:sp>
        <p:sp>
          <p:nvSpPr>
            <p:cNvPr id="36" name="直接连接符 1073755615"/>
            <p:cNvSpPr>
              <a:spLocks noChangeShapeType="1"/>
            </p:cNvSpPr>
            <p:nvPr/>
          </p:nvSpPr>
          <p:spPr bwMode="auto">
            <a:xfrm>
              <a:off x="2340" y="1822"/>
              <a:ext cx="0" cy="312"/>
            </a:xfrm>
            <a:prstGeom prst="line">
              <a:avLst/>
            </a:prstGeom>
            <a:noFill/>
            <a:ln w="19050">
              <a:solidFill>
                <a:srgbClr val="000000"/>
              </a:solidFill>
              <a:round/>
            </a:ln>
          </p:spPr>
          <p:txBody>
            <a:bodyPr/>
            <a:p>
              <a:endParaRPr lang="zh-CN" altLang="en-US"/>
            </a:p>
          </p:txBody>
        </p:sp>
        <p:sp>
          <p:nvSpPr>
            <p:cNvPr id="37" name="直接连接符 1073755616"/>
            <p:cNvSpPr>
              <a:spLocks noChangeShapeType="1"/>
            </p:cNvSpPr>
            <p:nvPr/>
          </p:nvSpPr>
          <p:spPr bwMode="auto">
            <a:xfrm>
              <a:off x="2340" y="2134"/>
              <a:ext cx="360" cy="0"/>
            </a:xfrm>
            <a:prstGeom prst="line">
              <a:avLst/>
            </a:prstGeom>
            <a:noFill/>
            <a:ln w="19050">
              <a:solidFill>
                <a:srgbClr val="000000"/>
              </a:solidFill>
              <a:round/>
            </a:ln>
          </p:spPr>
          <p:txBody>
            <a:bodyPr/>
            <a:p>
              <a:endParaRPr lang="zh-CN" altLang="en-US"/>
            </a:p>
          </p:txBody>
        </p:sp>
        <p:sp>
          <p:nvSpPr>
            <p:cNvPr id="38" name="直接连接符 1073755617"/>
            <p:cNvSpPr>
              <a:spLocks noChangeShapeType="1"/>
            </p:cNvSpPr>
            <p:nvPr/>
          </p:nvSpPr>
          <p:spPr bwMode="auto">
            <a:xfrm flipV="1">
              <a:off x="2700" y="1822"/>
              <a:ext cx="0" cy="312"/>
            </a:xfrm>
            <a:prstGeom prst="line">
              <a:avLst/>
            </a:prstGeom>
            <a:noFill/>
            <a:ln w="19050">
              <a:solidFill>
                <a:srgbClr val="000000"/>
              </a:solidFill>
              <a:round/>
            </a:ln>
          </p:spPr>
          <p:txBody>
            <a:bodyPr/>
            <a:p>
              <a:endParaRPr lang="zh-CN" altLang="en-US"/>
            </a:p>
          </p:txBody>
        </p:sp>
        <p:sp>
          <p:nvSpPr>
            <p:cNvPr id="39" name="直接连接符 1073755618"/>
            <p:cNvSpPr>
              <a:spLocks noChangeShapeType="1"/>
            </p:cNvSpPr>
            <p:nvPr/>
          </p:nvSpPr>
          <p:spPr bwMode="auto">
            <a:xfrm>
              <a:off x="2700" y="1822"/>
              <a:ext cx="360" cy="0"/>
            </a:xfrm>
            <a:prstGeom prst="line">
              <a:avLst/>
            </a:prstGeom>
            <a:noFill/>
            <a:ln w="19050">
              <a:solidFill>
                <a:srgbClr val="000000"/>
              </a:solidFill>
              <a:round/>
            </a:ln>
          </p:spPr>
          <p:txBody>
            <a:bodyPr/>
            <a:p>
              <a:endParaRPr lang="zh-CN" altLang="en-US"/>
            </a:p>
          </p:txBody>
        </p:sp>
        <p:sp>
          <p:nvSpPr>
            <p:cNvPr id="40" name="直接连接符 1073755619"/>
            <p:cNvSpPr>
              <a:spLocks noChangeShapeType="1"/>
            </p:cNvSpPr>
            <p:nvPr/>
          </p:nvSpPr>
          <p:spPr bwMode="auto">
            <a:xfrm>
              <a:off x="3060" y="1822"/>
              <a:ext cx="0" cy="312"/>
            </a:xfrm>
            <a:prstGeom prst="line">
              <a:avLst/>
            </a:prstGeom>
            <a:noFill/>
            <a:ln w="19050">
              <a:solidFill>
                <a:srgbClr val="000000"/>
              </a:solidFill>
              <a:round/>
            </a:ln>
          </p:spPr>
          <p:txBody>
            <a:bodyPr/>
            <a:p>
              <a:endParaRPr lang="zh-CN" altLang="en-US"/>
            </a:p>
          </p:txBody>
        </p:sp>
        <p:sp>
          <p:nvSpPr>
            <p:cNvPr id="41" name="直接连接符 1073755620"/>
            <p:cNvSpPr>
              <a:spLocks noChangeShapeType="1"/>
            </p:cNvSpPr>
            <p:nvPr/>
          </p:nvSpPr>
          <p:spPr bwMode="auto">
            <a:xfrm>
              <a:off x="3060" y="2134"/>
              <a:ext cx="180" cy="1"/>
            </a:xfrm>
            <a:prstGeom prst="line">
              <a:avLst/>
            </a:prstGeom>
            <a:noFill/>
            <a:ln w="19050">
              <a:solidFill>
                <a:srgbClr val="000000"/>
              </a:solidFill>
              <a:round/>
            </a:ln>
          </p:spPr>
          <p:txBody>
            <a:bodyPr/>
            <a:p>
              <a:endParaRPr lang="zh-CN" altLang="en-US"/>
            </a:p>
          </p:txBody>
        </p:sp>
        <p:sp>
          <p:nvSpPr>
            <p:cNvPr id="42" name="直接连接符 1073755621"/>
            <p:cNvSpPr>
              <a:spLocks noChangeShapeType="1"/>
            </p:cNvSpPr>
            <p:nvPr/>
          </p:nvSpPr>
          <p:spPr bwMode="auto">
            <a:xfrm>
              <a:off x="360" y="2758"/>
              <a:ext cx="181" cy="0"/>
            </a:xfrm>
            <a:prstGeom prst="line">
              <a:avLst/>
            </a:prstGeom>
            <a:noFill/>
            <a:ln w="19050">
              <a:solidFill>
                <a:srgbClr val="000000"/>
              </a:solidFill>
              <a:round/>
            </a:ln>
          </p:spPr>
          <p:txBody>
            <a:bodyPr/>
            <a:p>
              <a:endParaRPr lang="zh-CN" altLang="en-US"/>
            </a:p>
          </p:txBody>
        </p:sp>
        <p:sp>
          <p:nvSpPr>
            <p:cNvPr id="43" name="直接连接符 1073755622"/>
            <p:cNvSpPr>
              <a:spLocks noChangeShapeType="1"/>
            </p:cNvSpPr>
            <p:nvPr/>
          </p:nvSpPr>
          <p:spPr bwMode="auto">
            <a:xfrm flipH="1" flipV="1">
              <a:off x="541" y="2445"/>
              <a:ext cx="1" cy="313"/>
            </a:xfrm>
            <a:prstGeom prst="line">
              <a:avLst/>
            </a:prstGeom>
            <a:noFill/>
            <a:ln w="19050">
              <a:solidFill>
                <a:srgbClr val="000000"/>
              </a:solidFill>
              <a:round/>
            </a:ln>
          </p:spPr>
          <p:txBody>
            <a:bodyPr/>
            <a:p>
              <a:endParaRPr lang="zh-CN" altLang="en-US"/>
            </a:p>
          </p:txBody>
        </p:sp>
        <p:sp>
          <p:nvSpPr>
            <p:cNvPr id="44" name="直接连接符 1073755623"/>
            <p:cNvSpPr>
              <a:spLocks noChangeShapeType="1"/>
            </p:cNvSpPr>
            <p:nvPr/>
          </p:nvSpPr>
          <p:spPr bwMode="auto">
            <a:xfrm>
              <a:off x="541" y="2445"/>
              <a:ext cx="179" cy="0"/>
            </a:xfrm>
            <a:prstGeom prst="line">
              <a:avLst/>
            </a:prstGeom>
            <a:noFill/>
            <a:ln w="19050">
              <a:solidFill>
                <a:srgbClr val="000000"/>
              </a:solidFill>
              <a:round/>
            </a:ln>
          </p:spPr>
          <p:txBody>
            <a:bodyPr/>
            <a:p>
              <a:endParaRPr lang="zh-CN" altLang="en-US"/>
            </a:p>
          </p:txBody>
        </p:sp>
        <p:sp>
          <p:nvSpPr>
            <p:cNvPr id="45" name="直接连接符 1073755624"/>
            <p:cNvSpPr>
              <a:spLocks noChangeShapeType="1"/>
            </p:cNvSpPr>
            <p:nvPr/>
          </p:nvSpPr>
          <p:spPr bwMode="auto">
            <a:xfrm>
              <a:off x="720" y="2445"/>
              <a:ext cx="0" cy="313"/>
            </a:xfrm>
            <a:prstGeom prst="line">
              <a:avLst/>
            </a:prstGeom>
            <a:noFill/>
            <a:ln w="19050">
              <a:solidFill>
                <a:srgbClr val="000000"/>
              </a:solidFill>
              <a:round/>
            </a:ln>
          </p:spPr>
          <p:txBody>
            <a:bodyPr/>
            <a:p>
              <a:endParaRPr lang="zh-CN" altLang="en-US"/>
            </a:p>
          </p:txBody>
        </p:sp>
        <p:sp>
          <p:nvSpPr>
            <p:cNvPr id="46" name="直接连接符 1073755625"/>
            <p:cNvSpPr>
              <a:spLocks noChangeShapeType="1"/>
            </p:cNvSpPr>
            <p:nvPr/>
          </p:nvSpPr>
          <p:spPr bwMode="auto">
            <a:xfrm>
              <a:off x="720" y="2758"/>
              <a:ext cx="180" cy="0"/>
            </a:xfrm>
            <a:prstGeom prst="line">
              <a:avLst/>
            </a:prstGeom>
            <a:noFill/>
            <a:ln w="19050">
              <a:solidFill>
                <a:srgbClr val="000000"/>
              </a:solidFill>
              <a:round/>
            </a:ln>
          </p:spPr>
          <p:txBody>
            <a:bodyPr/>
            <a:p>
              <a:endParaRPr lang="zh-CN" altLang="en-US"/>
            </a:p>
          </p:txBody>
        </p:sp>
        <p:sp>
          <p:nvSpPr>
            <p:cNvPr id="47" name="直接连接符 1073755626"/>
            <p:cNvSpPr>
              <a:spLocks noChangeShapeType="1"/>
            </p:cNvSpPr>
            <p:nvPr/>
          </p:nvSpPr>
          <p:spPr bwMode="auto">
            <a:xfrm flipV="1">
              <a:off x="900" y="2445"/>
              <a:ext cx="0" cy="313"/>
            </a:xfrm>
            <a:prstGeom prst="line">
              <a:avLst/>
            </a:prstGeom>
            <a:noFill/>
            <a:ln w="19050">
              <a:solidFill>
                <a:srgbClr val="000000"/>
              </a:solidFill>
              <a:round/>
            </a:ln>
          </p:spPr>
          <p:txBody>
            <a:bodyPr/>
            <a:p>
              <a:endParaRPr lang="zh-CN" altLang="en-US"/>
            </a:p>
          </p:txBody>
        </p:sp>
        <p:sp>
          <p:nvSpPr>
            <p:cNvPr id="48" name="直接连接符 1073755627"/>
            <p:cNvSpPr>
              <a:spLocks noChangeShapeType="1"/>
            </p:cNvSpPr>
            <p:nvPr/>
          </p:nvSpPr>
          <p:spPr bwMode="auto">
            <a:xfrm>
              <a:off x="900" y="2445"/>
              <a:ext cx="360" cy="0"/>
            </a:xfrm>
            <a:prstGeom prst="line">
              <a:avLst/>
            </a:prstGeom>
            <a:noFill/>
            <a:ln w="19050">
              <a:solidFill>
                <a:srgbClr val="000000"/>
              </a:solidFill>
              <a:round/>
            </a:ln>
          </p:spPr>
          <p:txBody>
            <a:bodyPr/>
            <a:p>
              <a:endParaRPr lang="zh-CN" altLang="en-US"/>
            </a:p>
          </p:txBody>
        </p:sp>
        <p:sp>
          <p:nvSpPr>
            <p:cNvPr id="49" name="直接连接符 1073755628"/>
            <p:cNvSpPr>
              <a:spLocks noChangeShapeType="1"/>
            </p:cNvSpPr>
            <p:nvPr/>
          </p:nvSpPr>
          <p:spPr bwMode="auto">
            <a:xfrm>
              <a:off x="1260" y="2445"/>
              <a:ext cx="0" cy="313"/>
            </a:xfrm>
            <a:prstGeom prst="line">
              <a:avLst/>
            </a:prstGeom>
            <a:noFill/>
            <a:ln w="19050">
              <a:solidFill>
                <a:srgbClr val="000000"/>
              </a:solidFill>
              <a:round/>
            </a:ln>
          </p:spPr>
          <p:txBody>
            <a:bodyPr/>
            <a:p>
              <a:endParaRPr lang="zh-CN" altLang="en-US"/>
            </a:p>
          </p:txBody>
        </p:sp>
        <p:sp>
          <p:nvSpPr>
            <p:cNvPr id="50" name="直接连接符 1073755629"/>
            <p:cNvSpPr>
              <a:spLocks noChangeShapeType="1"/>
            </p:cNvSpPr>
            <p:nvPr/>
          </p:nvSpPr>
          <p:spPr bwMode="auto">
            <a:xfrm>
              <a:off x="1260" y="2758"/>
              <a:ext cx="360" cy="0"/>
            </a:xfrm>
            <a:prstGeom prst="line">
              <a:avLst/>
            </a:prstGeom>
            <a:noFill/>
            <a:ln w="19050">
              <a:solidFill>
                <a:srgbClr val="000000"/>
              </a:solidFill>
              <a:round/>
            </a:ln>
          </p:spPr>
          <p:txBody>
            <a:bodyPr/>
            <a:p>
              <a:endParaRPr lang="zh-CN" altLang="en-US"/>
            </a:p>
          </p:txBody>
        </p:sp>
        <p:sp>
          <p:nvSpPr>
            <p:cNvPr id="51" name="直接连接符 1073755630"/>
            <p:cNvSpPr>
              <a:spLocks noChangeShapeType="1"/>
            </p:cNvSpPr>
            <p:nvPr/>
          </p:nvSpPr>
          <p:spPr bwMode="auto">
            <a:xfrm flipV="1">
              <a:off x="1620" y="2445"/>
              <a:ext cx="0" cy="313"/>
            </a:xfrm>
            <a:prstGeom prst="line">
              <a:avLst/>
            </a:prstGeom>
            <a:noFill/>
            <a:ln w="19050">
              <a:solidFill>
                <a:srgbClr val="000000"/>
              </a:solidFill>
              <a:round/>
            </a:ln>
          </p:spPr>
          <p:txBody>
            <a:bodyPr/>
            <a:p>
              <a:endParaRPr lang="zh-CN" altLang="en-US"/>
            </a:p>
          </p:txBody>
        </p:sp>
        <p:sp>
          <p:nvSpPr>
            <p:cNvPr id="52" name="直接连接符 1073755631"/>
            <p:cNvSpPr>
              <a:spLocks noChangeShapeType="1"/>
            </p:cNvSpPr>
            <p:nvPr/>
          </p:nvSpPr>
          <p:spPr bwMode="auto">
            <a:xfrm>
              <a:off x="1620" y="2445"/>
              <a:ext cx="180" cy="0"/>
            </a:xfrm>
            <a:prstGeom prst="line">
              <a:avLst/>
            </a:prstGeom>
            <a:noFill/>
            <a:ln w="19050">
              <a:solidFill>
                <a:srgbClr val="000000"/>
              </a:solidFill>
              <a:round/>
            </a:ln>
          </p:spPr>
          <p:txBody>
            <a:bodyPr/>
            <a:p>
              <a:endParaRPr lang="zh-CN" altLang="en-US"/>
            </a:p>
          </p:txBody>
        </p:sp>
        <p:sp>
          <p:nvSpPr>
            <p:cNvPr id="53" name="直接连接符 1073755632"/>
            <p:cNvSpPr>
              <a:spLocks noChangeShapeType="1"/>
            </p:cNvSpPr>
            <p:nvPr/>
          </p:nvSpPr>
          <p:spPr bwMode="auto">
            <a:xfrm>
              <a:off x="1800" y="2445"/>
              <a:ext cx="0" cy="313"/>
            </a:xfrm>
            <a:prstGeom prst="line">
              <a:avLst/>
            </a:prstGeom>
            <a:noFill/>
            <a:ln w="19050">
              <a:solidFill>
                <a:srgbClr val="000000"/>
              </a:solidFill>
              <a:round/>
            </a:ln>
          </p:spPr>
          <p:txBody>
            <a:bodyPr/>
            <a:p>
              <a:endParaRPr lang="zh-CN" altLang="en-US"/>
            </a:p>
          </p:txBody>
        </p:sp>
        <p:sp>
          <p:nvSpPr>
            <p:cNvPr id="54" name="直接连接符 1073755633"/>
            <p:cNvSpPr>
              <a:spLocks noChangeShapeType="1"/>
            </p:cNvSpPr>
            <p:nvPr/>
          </p:nvSpPr>
          <p:spPr bwMode="auto">
            <a:xfrm>
              <a:off x="1800" y="2758"/>
              <a:ext cx="180" cy="0"/>
            </a:xfrm>
            <a:prstGeom prst="line">
              <a:avLst/>
            </a:prstGeom>
            <a:noFill/>
            <a:ln w="19050">
              <a:solidFill>
                <a:srgbClr val="000000"/>
              </a:solidFill>
              <a:round/>
            </a:ln>
          </p:spPr>
          <p:txBody>
            <a:bodyPr/>
            <a:p>
              <a:endParaRPr lang="zh-CN" altLang="en-US"/>
            </a:p>
          </p:txBody>
        </p:sp>
        <p:sp>
          <p:nvSpPr>
            <p:cNvPr id="55" name="直接连接符 1073755634"/>
            <p:cNvSpPr>
              <a:spLocks noChangeShapeType="1"/>
            </p:cNvSpPr>
            <p:nvPr/>
          </p:nvSpPr>
          <p:spPr bwMode="auto">
            <a:xfrm flipV="1">
              <a:off x="1980" y="2445"/>
              <a:ext cx="0" cy="313"/>
            </a:xfrm>
            <a:prstGeom prst="line">
              <a:avLst/>
            </a:prstGeom>
            <a:noFill/>
            <a:ln w="19050">
              <a:solidFill>
                <a:srgbClr val="000000"/>
              </a:solidFill>
              <a:round/>
            </a:ln>
          </p:spPr>
          <p:txBody>
            <a:bodyPr/>
            <a:p>
              <a:endParaRPr lang="zh-CN" altLang="en-US"/>
            </a:p>
          </p:txBody>
        </p:sp>
        <p:sp>
          <p:nvSpPr>
            <p:cNvPr id="56" name="直接连接符 1073755635"/>
            <p:cNvSpPr>
              <a:spLocks noChangeShapeType="1"/>
            </p:cNvSpPr>
            <p:nvPr/>
          </p:nvSpPr>
          <p:spPr bwMode="auto">
            <a:xfrm>
              <a:off x="1980" y="2445"/>
              <a:ext cx="360" cy="0"/>
            </a:xfrm>
            <a:prstGeom prst="line">
              <a:avLst/>
            </a:prstGeom>
            <a:noFill/>
            <a:ln w="19050">
              <a:solidFill>
                <a:srgbClr val="000000"/>
              </a:solidFill>
              <a:round/>
            </a:ln>
          </p:spPr>
          <p:txBody>
            <a:bodyPr/>
            <a:p>
              <a:endParaRPr lang="zh-CN" altLang="en-US"/>
            </a:p>
          </p:txBody>
        </p:sp>
        <p:sp>
          <p:nvSpPr>
            <p:cNvPr id="57" name="直接连接符 1073755636"/>
            <p:cNvSpPr>
              <a:spLocks noChangeShapeType="1"/>
            </p:cNvSpPr>
            <p:nvPr/>
          </p:nvSpPr>
          <p:spPr bwMode="auto">
            <a:xfrm>
              <a:off x="2340" y="2445"/>
              <a:ext cx="0" cy="313"/>
            </a:xfrm>
            <a:prstGeom prst="line">
              <a:avLst/>
            </a:prstGeom>
            <a:noFill/>
            <a:ln w="19050">
              <a:solidFill>
                <a:srgbClr val="000000"/>
              </a:solidFill>
              <a:round/>
            </a:ln>
          </p:spPr>
          <p:txBody>
            <a:bodyPr/>
            <a:p>
              <a:endParaRPr lang="zh-CN" altLang="en-US"/>
            </a:p>
          </p:txBody>
        </p:sp>
        <p:sp>
          <p:nvSpPr>
            <p:cNvPr id="58" name="直接连接符 1073755637"/>
            <p:cNvSpPr>
              <a:spLocks noChangeShapeType="1"/>
            </p:cNvSpPr>
            <p:nvPr/>
          </p:nvSpPr>
          <p:spPr bwMode="auto">
            <a:xfrm>
              <a:off x="2340" y="2758"/>
              <a:ext cx="180" cy="0"/>
            </a:xfrm>
            <a:prstGeom prst="line">
              <a:avLst/>
            </a:prstGeom>
            <a:noFill/>
            <a:ln w="19050">
              <a:solidFill>
                <a:srgbClr val="000000"/>
              </a:solidFill>
              <a:round/>
            </a:ln>
          </p:spPr>
          <p:txBody>
            <a:bodyPr/>
            <a:p>
              <a:endParaRPr lang="zh-CN" altLang="en-US"/>
            </a:p>
          </p:txBody>
        </p:sp>
        <p:sp>
          <p:nvSpPr>
            <p:cNvPr id="59" name="直接连接符 1073755638"/>
            <p:cNvSpPr>
              <a:spLocks noChangeShapeType="1"/>
            </p:cNvSpPr>
            <p:nvPr/>
          </p:nvSpPr>
          <p:spPr bwMode="auto">
            <a:xfrm flipV="1">
              <a:off x="2520" y="2445"/>
              <a:ext cx="0" cy="313"/>
            </a:xfrm>
            <a:prstGeom prst="line">
              <a:avLst/>
            </a:prstGeom>
            <a:noFill/>
            <a:ln w="19050">
              <a:solidFill>
                <a:srgbClr val="000000"/>
              </a:solidFill>
              <a:round/>
            </a:ln>
          </p:spPr>
          <p:txBody>
            <a:bodyPr/>
            <a:p>
              <a:endParaRPr lang="zh-CN" altLang="en-US"/>
            </a:p>
          </p:txBody>
        </p:sp>
        <p:sp>
          <p:nvSpPr>
            <p:cNvPr id="60" name="直接连接符 1073755639"/>
            <p:cNvSpPr>
              <a:spLocks noChangeShapeType="1"/>
            </p:cNvSpPr>
            <p:nvPr/>
          </p:nvSpPr>
          <p:spPr bwMode="auto">
            <a:xfrm>
              <a:off x="2520" y="2445"/>
              <a:ext cx="180" cy="0"/>
            </a:xfrm>
            <a:prstGeom prst="line">
              <a:avLst/>
            </a:prstGeom>
            <a:noFill/>
            <a:ln w="19050">
              <a:solidFill>
                <a:srgbClr val="000000"/>
              </a:solidFill>
              <a:round/>
            </a:ln>
          </p:spPr>
          <p:txBody>
            <a:bodyPr/>
            <a:p>
              <a:endParaRPr lang="zh-CN" altLang="en-US"/>
            </a:p>
          </p:txBody>
        </p:sp>
        <p:sp>
          <p:nvSpPr>
            <p:cNvPr id="61" name="直接连接符 1073755640"/>
            <p:cNvSpPr>
              <a:spLocks noChangeShapeType="1"/>
            </p:cNvSpPr>
            <p:nvPr/>
          </p:nvSpPr>
          <p:spPr bwMode="auto">
            <a:xfrm>
              <a:off x="2700" y="2445"/>
              <a:ext cx="1" cy="313"/>
            </a:xfrm>
            <a:prstGeom prst="line">
              <a:avLst/>
            </a:prstGeom>
            <a:noFill/>
            <a:ln w="19050">
              <a:solidFill>
                <a:srgbClr val="000000"/>
              </a:solidFill>
              <a:round/>
            </a:ln>
          </p:spPr>
          <p:txBody>
            <a:bodyPr/>
            <a:p>
              <a:endParaRPr lang="zh-CN" altLang="en-US"/>
            </a:p>
          </p:txBody>
        </p:sp>
        <p:sp>
          <p:nvSpPr>
            <p:cNvPr id="62" name="直接连接符 1073755641"/>
            <p:cNvSpPr>
              <a:spLocks noChangeShapeType="1"/>
            </p:cNvSpPr>
            <p:nvPr/>
          </p:nvSpPr>
          <p:spPr bwMode="auto">
            <a:xfrm>
              <a:off x="2700" y="2758"/>
              <a:ext cx="360" cy="0"/>
            </a:xfrm>
            <a:prstGeom prst="line">
              <a:avLst/>
            </a:prstGeom>
            <a:noFill/>
            <a:ln w="19050">
              <a:solidFill>
                <a:srgbClr val="000000"/>
              </a:solidFill>
              <a:round/>
            </a:ln>
          </p:spPr>
          <p:txBody>
            <a:bodyPr/>
            <a:p>
              <a:endParaRPr lang="zh-CN" altLang="en-US"/>
            </a:p>
          </p:txBody>
        </p:sp>
        <p:sp>
          <p:nvSpPr>
            <p:cNvPr id="63" name="直接连接符 1073755642"/>
            <p:cNvSpPr>
              <a:spLocks noChangeShapeType="1"/>
            </p:cNvSpPr>
            <p:nvPr/>
          </p:nvSpPr>
          <p:spPr bwMode="auto">
            <a:xfrm flipV="1">
              <a:off x="3060" y="2445"/>
              <a:ext cx="0" cy="313"/>
            </a:xfrm>
            <a:prstGeom prst="line">
              <a:avLst/>
            </a:prstGeom>
            <a:noFill/>
            <a:ln w="19050">
              <a:solidFill>
                <a:srgbClr val="000000"/>
              </a:solidFill>
              <a:round/>
            </a:ln>
          </p:spPr>
          <p:txBody>
            <a:bodyPr/>
            <a:p>
              <a:endParaRPr lang="zh-CN" altLang="en-US"/>
            </a:p>
          </p:txBody>
        </p:sp>
        <p:sp>
          <p:nvSpPr>
            <p:cNvPr id="64" name="直接连接符 1073755643"/>
            <p:cNvSpPr>
              <a:spLocks noChangeShapeType="1"/>
            </p:cNvSpPr>
            <p:nvPr/>
          </p:nvSpPr>
          <p:spPr bwMode="auto">
            <a:xfrm>
              <a:off x="3060" y="2445"/>
              <a:ext cx="180" cy="1"/>
            </a:xfrm>
            <a:prstGeom prst="line">
              <a:avLst/>
            </a:prstGeom>
            <a:noFill/>
            <a:ln w="19050">
              <a:solidFill>
                <a:srgbClr val="000000"/>
              </a:solidFill>
              <a:round/>
            </a:ln>
          </p:spPr>
          <p:txBody>
            <a:bodyPr/>
            <a:p>
              <a:endParaRPr lang="zh-CN" altLang="en-US"/>
            </a:p>
          </p:txBody>
        </p:sp>
        <p:sp>
          <p:nvSpPr>
            <p:cNvPr id="65" name="直接连接符 1073755644"/>
            <p:cNvSpPr>
              <a:spLocks noChangeShapeType="1"/>
            </p:cNvSpPr>
            <p:nvPr/>
          </p:nvSpPr>
          <p:spPr bwMode="auto">
            <a:xfrm>
              <a:off x="2520" y="624"/>
              <a:ext cx="1" cy="2446"/>
            </a:xfrm>
            <a:prstGeom prst="line">
              <a:avLst/>
            </a:prstGeom>
            <a:noFill/>
            <a:ln w="9525">
              <a:solidFill>
                <a:srgbClr val="000000"/>
              </a:solidFill>
              <a:prstDash val="dash"/>
              <a:round/>
            </a:ln>
          </p:spPr>
          <p:txBody>
            <a:bodyPr/>
            <a:p>
              <a:endParaRPr lang="zh-CN" altLang="en-US"/>
            </a:p>
          </p:txBody>
        </p:sp>
        <p:sp>
          <p:nvSpPr>
            <p:cNvPr id="66" name="直接连接符 1073755645"/>
            <p:cNvSpPr>
              <a:spLocks noChangeShapeType="1"/>
            </p:cNvSpPr>
            <p:nvPr/>
          </p:nvSpPr>
          <p:spPr bwMode="auto">
            <a:xfrm>
              <a:off x="3240" y="574"/>
              <a:ext cx="0" cy="2496"/>
            </a:xfrm>
            <a:prstGeom prst="line">
              <a:avLst/>
            </a:prstGeom>
            <a:noFill/>
            <a:ln w="9525">
              <a:solidFill>
                <a:srgbClr val="000000"/>
              </a:solidFill>
              <a:prstDash val="dash"/>
              <a:round/>
            </a:ln>
          </p:spPr>
          <p:txBody>
            <a:bodyPr/>
            <a:p>
              <a:endParaRPr lang="zh-CN" altLang="en-US"/>
            </a:p>
          </p:txBody>
        </p:sp>
        <p:sp>
          <p:nvSpPr>
            <p:cNvPr id="67" name="文本框 66"/>
            <p:cNvSpPr txBox="1"/>
            <p:nvPr/>
          </p:nvSpPr>
          <p:spPr>
            <a:xfrm>
              <a:off x="360" y="106"/>
              <a:ext cx="3239" cy="468"/>
            </a:xfrm>
            <a:prstGeom prst="rect">
              <a:avLst/>
            </a:prstGeom>
            <a:solidFill>
              <a:srgbClr val="FFFFFF"/>
            </a:solidFill>
            <a:ln w="9525" cap="flat" cmpd="sng">
              <a:solidFill>
                <a:srgbClr val="FFFFFF"/>
              </a:solidFill>
              <a:prstDash val="solid"/>
              <a:miter/>
              <a:headEnd type="none" w="med" len="med"/>
              <a:tailEnd type="none" w="med" len="med"/>
            </a:ln>
          </p:spPr>
          <p:txBody>
            <a:bodyPr/>
            <a:p>
              <a:pPr indent="64770" fontAlgn="auto">
                <a:defRPr/>
              </a:pPr>
              <a:r>
                <a:rPr lang="zh-CN" altLang="en-US" noProof="1">
                  <a:latin typeface="+mn-lt"/>
                  <a:ea typeface="+mn-ea"/>
                </a:rPr>
                <a:t>0       0       1       1      0       1       0     1</a:t>
              </a:r>
              <a:endParaRPr lang="zh-CN" altLang="en-US" noProof="1"/>
            </a:p>
            <a:p>
              <a:pPr fontAlgn="auto">
                <a:defRPr/>
              </a:pPr>
              <a:endParaRPr lang="zh-CN" altLang="en-US" noProof="1"/>
            </a:p>
          </p:txBody>
        </p:sp>
        <p:sp>
          <p:nvSpPr>
            <p:cNvPr id="68" name="矩形标注 67"/>
            <p:cNvSpPr/>
            <p:nvPr/>
          </p:nvSpPr>
          <p:spPr>
            <a:xfrm>
              <a:off x="3780" y="779"/>
              <a:ext cx="1800" cy="468"/>
            </a:xfrm>
            <a:prstGeom prst="wedgeRectCallout">
              <a:avLst>
                <a:gd name="adj1" fmla="val -67056"/>
                <a:gd name="adj2" fmla="val -9403"/>
              </a:avLst>
            </a:prstGeom>
            <a:solidFill>
              <a:srgbClr val="FFFFFF"/>
            </a:solidFill>
            <a:ln w="9525" cap="flat" cmpd="sng">
              <a:solidFill>
                <a:srgbClr val="000000"/>
              </a:solidFill>
              <a:prstDash val="solid"/>
              <a:miter/>
              <a:headEnd type="none" w="med" len="med"/>
              <a:tailEnd type="none" w="med" len="med"/>
            </a:ln>
          </p:spPr>
          <p:txBody>
            <a:bodyPr/>
            <a:p>
              <a:pPr indent="5715" fontAlgn="auto">
                <a:defRPr/>
              </a:pPr>
              <a:r>
                <a:rPr lang="zh-CN" altLang="en-US" noProof="1">
                  <a:latin typeface="+mn-lt"/>
                  <a:ea typeface="+mn-ea"/>
                </a:rPr>
                <a:t>不归零编码</a:t>
              </a:r>
              <a:endParaRPr lang="zh-CN" altLang="en-US" noProof="1"/>
            </a:p>
            <a:p>
              <a:pPr indent="229235" fontAlgn="auto">
                <a:defRPr/>
              </a:pPr>
              <a:endParaRPr lang="zh-CN" altLang="en-US" noProof="1"/>
            </a:p>
            <a:p>
              <a:pPr fontAlgn="auto">
                <a:defRPr/>
              </a:pPr>
              <a:endParaRPr lang="zh-CN" altLang="en-US" noProof="1"/>
            </a:p>
          </p:txBody>
        </p:sp>
        <p:sp>
          <p:nvSpPr>
            <p:cNvPr id="69" name="矩形标注 68"/>
            <p:cNvSpPr/>
            <p:nvPr/>
          </p:nvSpPr>
          <p:spPr>
            <a:xfrm>
              <a:off x="3780" y="1871"/>
              <a:ext cx="1800" cy="468"/>
            </a:xfrm>
            <a:prstGeom prst="wedgeRectCallout">
              <a:avLst>
                <a:gd name="adj1" fmla="val -66389"/>
                <a:gd name="adj2" fmla="val -10472"/>
              </a:avLst>
            </a:prstGeom>
            <a:solidFill>
              <a:srgbClr val="FFFFFF"/>
            </a:solidFill>
            <a:ln w="9525" cap="flat" cmpd="sng">
              <a:solidFill>
                <a:srgbClr val="000000"/>
              </a:solidFill>
              <a:prstDash val="solid"/>
              <a:miter/>
              <a:headEnd type="none" w="med" len="med"/>
              <a:tailEnd type="none" w="med" len="med"/>
            </a:ln>
          </p:spPr>
          <p:txBody>
            <a:bodyPr/>
            <a:p>
              <a:pPr indent="5715" fontAlgn="auto">
                <a:defRPr/>
              </a:pPr>
              <a:r>
                <a:rPr lang="zh-CN" altLang="en-US" noProof="1">
                  <a:latin typeface="+mn-lt"/>
                  <a:ea typeface="+mn-ea"/>
                </a:rPr>
                <a:t>曼彻斯特编码</a:t>
              </a:r>
              <a:endParaRPr lang="zh-CN" altLang="en-US" noProof="1"/>
            </a:p>
            <a:p>
              <a:pPr fontAlgn="auto">
                <a:defRPr/>
              </a:pPr>
              <a:endParaRPr lang="zh-CN" altLang="en-US" noProof="1"/>
            </a:p>
          </p:txBody>
        </p:sp>
        <p:sp>
          <p:nvSpPr>
            <p:cNvPr id="70" name="矩形标注 69"/>
            <p:cNvSpPr/>
            <p:nvPr/>
          </p:nvSpPr>
          <p:spPr>
            <a:xfrm>
              <a:off x="3780" y="2496"/>
              <a:ext cx="1800" cy="467"/>
            </a:xfrm>
            <a:prstGeom prst="wedgeRectCallout">
              <a:avLst>
                <a:gd name="adj1" fmla="val -66222"/>
                <a:gd name="adj2" fmla="val -20514"/>
              </a:avLst>
            </a:prstGeom>
            <a:solidFill>
              <a:srgbClr val="FFFFFF"/>
            </a:solidFill>
            <a:ln w="9525" cap="flat" cmpd="sng">
              <a:solidFill>
                <a:srgbClr val="000000"/>
              </a:solidFill>
              <a:prstDash val="solid"/>
              <a:miter/>
              <a:headEnd type="none" w="med" len="med"/>
              <a:tailEnd type="none" w="med" len="med"/>
            </a:ln>
          </p:spPr>
          <p:txBody>
            <a:bodyPr/>
            <a:p>
              <a:pPr indent="5715" fontAlgn="auto">
                <a:defRPr/>
              </a:pPr>
              <a:r>
                <a:rPr lang="zh-CN" altLang="en-US" noProof="1">
                  <a:latin typeface="+mn-lt"/>
                  <a:ea typeface="+mn-ea"/>
                </a:rPr>
                <a:t>差分曼彻斯特编码</a:t>
              </a:r>
              <a:endParaRPr lang="zh-CN" altLang="en-US" noProof="1"/>
            </a:p>
            <a:p>
              <a:pPr indent="266700" fontAlgn="auto">
                <a:defRPr/>
              </a:pPr>
              <a:endParaRPr lang="zh-CN" altLang="en-US" noProof="1"/>
            </a:p>
            <a:p>
              <a:pPr fontAlgn="auto">
                <a:defRPr/>
              </a:pPr>
              <a:endParaRPr lang="zh-CN" altLang="en-US" noProof="1"/>
            </a:p>
          </p:txBody>
        </p:sp>
        <p:sp>
          <p:nvSpPr>
            <p:cNvPr id="71" name="直接连接符 1073755650"/>
            <p:cNvSpPr>
              <a:spLocks noChangeShapeType="1"/>
            </p:cNvSpPr>
            <p:nvPr/>
          </p:nvSpPr>
          <p:spPr bwMode="auto">
            <a:xfrm>
              <a:off x="2160" y="624"/>
              <a:ext cx="1" cy="2446"/>
            </a:xfrm>
            <a:prstGeom prst="line">
              <a:avLst/>
            </a:prstGeom>
            <a:noFill/>
            <a:ln w="9525">
              <a:solidFill>
                <a:srgbClr val="000000"/>
              </a:solidFill>
              <a:prstDash val="dash"/>
              <a:round/>
            </a:ln>
          </p:spPr>
          <p:txBody>
            <a:bodyPr/>
            <a:p>
              <a:endParaRPr lang="zh-CN" altLang="en-US"/>
            </a:p>
          </p:txBody>
        </p:sp>
        <p:sp>
          <p:nvSpPr>
            <p:cNvPr id="72" name="流程图: 可选过程 1073755651"/>
            <p:cNvSpPr>
              <a:spLocks noChangeArrowheads="1"/>
            </p:cNvSpPr>
            <p:nvPr/>
          </p:nvSpPr>
          <p:spPr bwMode="auto">
            <a:xfrm>
              <a:off x="252" y="3433"/>
              <a:ext cx="3600" cy="467"/>
            </a:xfrm>
            <a:prstGeom prst="flowChartAlternateProcess">
              <a:avLst/>
            </a:prstGeom>
            <a:solidFill>
              <a:srgbClr val="FFFFFF"/>
            </a:solidFill>
            <a:ln w="9525">
              <a:solidFill>
                <a:srgbClr val="000000"/>
              </a:solidFill>
              <a:miter lim="800000"/>
            </a:ln>
          </p:spPr>
          <p:txBody>
            <a:bodyPr/>
            <a:p>
              <a:pPr algn="ctr"/>
              <a:r>
                <a:rPr lang="zh-CN" altLang="en-US"/>
                <a:t>比特间隙开始时刻发生跳变代表0</a:t>
              </a:r>
              <a:endParaRPr lang="zh-CN" altLang="en-US"/>
            </a:p>
            <a:p>
              <a:endParaRPr lang="zh-CN" altLang="en-US"/>
            </a:p>
          </p:txBody>
        </p:sp>
        <p:sp>
          <p:nvSpPr>
            <p:cNvPr id="73" name="直接连接符 1073755652"/>
            <p:cNvSpPr>
              <a:spLocks noChangeShapeType="1"/>
            </p:cNvSpPr>
            <p:nvPr/>
          </p:nvSpPr>
          <p:spPr bwMode="auto">
            <a:xfrm>
              <a:off x="2872" y="624"/>
              <a:ext cx="1" cy="2496"/>
            </a:xfrm>
            <a:prstGeom prst="line">
              <a:avLst/>
            </a:prstGeom>
            <a:noFill/>
            <a:ln w="9525">
              <a:solidFill>
                <a:srgbClr val="000000"/>
              </a:solidFill>
              <a:prstDash val="dash"/>
              <a:round/>
            </a:ln>
          </p:spPr>
          <p:txBody>
            <a:bodyPr/>
            <a:p>
              <a:endParaRPr lang="zh-CN" altLang="en-US"/>
            </a:p>
          </p:txBody>
        </p:sp>
        <p:sp>
          <p:nvSpPr>
            <p:cNvPr id="74" name="直接连接符 1073755653"/>
            <p:cNvSpPr>
              <a:spLocks noChangeShapeType="1"/>
            </p:cNvSpPr>
            <p:nvPr/>
          </p:nvSpPr>
          <p:spPr bwMode="auto">
            <a:xfrm flipH="1" flipV="1">
              <a:off x="2522" y="2496"/>
              <a:ext cx="470" cy="936"/>
            </a:xfrm>
            <a:prstGeom prst="line">
              <a:avLst/>
            </a:prstGeom>
            <a:noFill/>
            <a:ln w="9525">
              <a:solidFill>
                <a:srgbClr val="000000"/>
              </a:solidFill>
              <a:round/>
              <a:tailEnd type="stealth" w="med" len="med"/>
            </a:ln>
          </p:spPr>
          <p:txBody>
            <a:bodyPr/>
            <a:p>
              <a:endParaRPr lang="zh-CN" altLang="en-US"/>
            </a:p>
          </p:txBody>
        </p:sp>
        <p:sp>
          <p:nvSpPr>
            <p:cNvPr id="75" name="直接连接符 1073755654"/>
            <p:cNvSpPr>
              <a:spLocks noChangeShapeType="1"/>
            </p:cNvSpPr>
            <p:nvPr/>
          </p:nvSpPr>
          <p:spPr bwMode="auto">
            <a:xfrm flipH="1" flipV="1">
              <a:off x="1802" y="2496"/>
              <a:ext cx="660" cy="936"/>
            </a:xfrm>
            <a:prstGeom prst="line">
              <a:avLst/>
            </a:prstGeom>
            <a:noFill/>
            <a:ln w="9525">
              <a:solidFill>
                <a:srgbClr val="000000"/>
              </a:solidFill>
              <a:round/>
              <a:tailEnd type="stealth" w="med" len="med"/>
            </a:ln>
          </p:spPr>
          <p:txBody>
            <a:bodyPr/>
            <a:p>
              <a:endParaRPr lang="zh-CN" altLang="en-US"/>
            </a:p>
          </p:txBody>
        </p:sp>
        <p:sp>
          <p:nvSpPr>
            <p:cNvPr id="76" name="直接连接符 1073755655"/>
            <p:cNvSpPr>
              <a:spLocks noChangeShapeType="1"/>
            </p:cNvSpPr>
            <p:nvPr/>
          </p:nvSpPr>
          <p:spPr bwMode="auto">
            <a:xfrm flipH="1" flipV="1">
              <a:off x="732" y="2496"/>
              <a:ext cx="360" cy="936"/>
            </a:xfrm>
            <a:prstGeom prst="line">
              <a:avLst/>
            </a:prstGeom>
            <a:noFill/>
            <a:ln w="9525">
              <a:solidFill>
                <a:srgbClr val="000000"/>
              </a:solidFill>
              <a:round/>
              <a:tailEnd type="stealth" w="med" len="med"/>
            </a:ln>
          </p:spPr>
          <p:txBody>
            <a:bodyPr/>
            <a:p>
              <a:endParaRPr lang="zh-CN" altLang="en-US"/>
            </a:p>
          </p:txBody>
        </p:sp>
      </p:grpSp>
      <p:sp>
        <p:nvSpPr>
          <p:cNvPr id="78" name="标题 77"/>
          <p:cNvSpPr/>
          <p:nvPr>
            <p:ph type="title"/>
          </p:nvPr>
        </p:nvSpPr>
        <p:spPr>
          <a:xfrm>
            <a:off x="292735" y="-317"/>
            <a:ext cx="8229600" cy="1143000"/>
          </a:xfrm>
        </p:spPr>
        <p:txBody>
          <a:bodyPr/>
          <a:p>
            <a:r>
              <a:rPr lang="zh-CN" altLang="en-US">
                <a:solidFill>
                  <a:schemeClr val="accent2"/>
                </a:solidFill>
                <a:sym typeface="+mn-ea"/>
              </a:rPr>
              <a:t>示例</a:t>
            </a:r>
            <a:endParaRPr lang="zh-CN" altLang="en-US">
              <a:solidFill>
                <a:schemeClr val="accent2"/>
              </a:solidFill>
              <a:sym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430081"/>
          <p:cNvSpPr>
            <a:spLocks noGrp="1" noChangeArrowheads="1"/>
          </p:cNvSpPr>
          <p:nvPr>
            <p:ph type="title"/>
          </p:nvPr>
        </p:nvSpPr>
        <p:spPr/>
        <p:txBody>
          <a:bodyPr/>
          <a:lstStyle/>
          <a:p>
            <a:pPr eaLnBrk="1" hangingPunct="1"/>
            <a:r>
              <a:rPr lang="zh-CN" altLang="en-US" smtClean="0">
                <a:solidFill>
                  <a:srgbClr val="AF9738"/>
                </a:solidFill>
                <a:latin typeface="黑体" panose="02010609060101010101" pitchFamily="49" charset="-122"/>
              </a:rPr>
              <a:t>同步问题回头看</a:t>
            </a:r>
            <a:endParaRPr lang="zh-CN" altLang="en-US" smtClean="0">
              <a:solidFill>
                <a:srgbClr val="AF9738"/>
              </a:solidFill>
              <a:latin typeface="黑体" panose="02010609060101010101" pitchFamily="49" charset="-122"/>
            </a:endParaRPr>
          </a:p>
        </p:txBody>
      </p:sp>
      <p:grpSp>
        <p:nvGrpSpPr>
          <p:cNvPr id="51203" name="组合 430082"/>
          <p:cNvGrpSpPr/>
          <p:nvPr/>
        </p:nvGrpSpPr>
        <p:grpSpPr bwMode="auto">
          <a:xfrm>
            <a:off x="1709738" y="2996803"/>
            <a:ext cx="675084" cy="906066"/>
            <a:chOff x="0" y="2208"/>
            <a:chExt cx="567" cy="761"/>
          </a:xfrm>
        </p:grpSpPr>
        <p:pic>
          <p:nvPicPr>
            <p:cNvPr id="51212" name="图片 430083" descr="0017"/>
            <p:cNvPicPr>
              <a:picLocks noChangeAspect="1" noChangeArrowheads="1"/>
            </p:cNvPicPr>
            <p:nvPr/>
          </p:nvPicPr>
          <p:blipFill>
            <a:blip r:embed="rId1" cstate="print"/>
            <a:srcRect/>
            <a:stretch>
              <a:fillRect/>
            </a:stretch>
          </p:blipFill>
          <p:spPr bwMode="auto">
            <a:xfrm>
              <a:off x="144" y="2208"/>
              <a:ext cx="310" cy="418"/>
            </a:xfrm>
            <a:prstGeom prst="rect">
              <a:avLst/>
            </a:prstGeom>
            <a:noFill/>
            <a:ln w="9525">
              <a:noFill/>
              <a:miter lim="800000"/>
              <a:headEnd/>
              <a:tailEnd/>
            </a:ln>
          </p:spPr>
        </p:pic>
        <p:sp>
          <p:nvSpPr>
            <p:cNvPr id="51213" name="文本框 430084"/>
            <p:cNvSpPr txBox="1">
              <a:spLocks noChangeArrowheads="1"/>
            </p:cNvSpPr>
            <p:nvPr/>
          </p:nvSpPr>
          <p:spPr bwMode="auto">
            <a:xfrm>
              <a:off x="0" y="2736"/>
              <a:ext cx="56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A</a:t>
              </a:r>
              <a:endParaRPr lang="en-US" altLang="zh-CN" sz="1800">
                <a:latin typeface="Times New Roman" panose="02020603050405020304" pitchFamily="18" charset="0"/>
                <a:ea typeface="宋体" panose="02010600030101010101" pitchFamily="2" charset="-122"/>
              </a:endParaRPr>
            </a:p>
          </p:txBody>
        </p:sp>
      </p:grpSp>
      <p:grpSp>
        <p:nvGrpSpPr>
          <p:cNvPr id="51204" name="组合 430085"/>
          <p:cNvGrpSpPr/>
          <p:nvPr/>
        </p:nvGrpSpPr>
        <p:grpSpPr bwMode="auto">
          <a:xfrm>
            <a:off x="6516291" y="2943225"/>
            <a:ext cx="663178" cy="1020366"/>
            <a:chOff x="4992" y="3168"/>
            <a:chExt cx="557" cy="857"/>
          </a:xfrm>
        </p:grpSpPr>
        <p:pic>
          <p:nvPicPr>
            <p:cNvPr id="51210" name="图片 430086" descr="0025"/>
            <p:cNvPicPr>
              <a:picLocks noChangeAspect="1" noChangeArrowheads="1"/>
            </p:cNvPicPr>
            <p:nvPr/>
          </p:nvPicPr>
          <p:blipFill>
            <a:blip r:embed="rId2" cstate="print"/>
            <a:srcRect/>
            <a:stretch>
              <a:fillRect/>
            </a:stretch>
          </p:blipFill>
          <p:spPr bwMode="auto">
            <a:xfrm>
              <a:off x="4992" y="3168"/>
              <a:ext cx="399" cy="480"/>
            </a:xfrm>
            <a:prstGeom prst="rect">
              <a:avLst/>
            </a:prstGeom>
            <a:noFill/>
            <a:ln w="9525">
              <a:noFill/>
              <a:miter lim="800000"/>
              <a:headEnd/>
              <a:tailEnd/>
            </a:ln>
          </p:spPr>
        </p:pic>
        <p:sp>
          <p:nvSpPr>
            <p:cNvPr id="51211" name="文本框 430087"/>
            <p:cNvSpPr txBox="1">
              <a:spLocks noChangeArrowheads="1"/>
            </p:cNvSpPr>
            <p:nvPr/>
          </p:nvSpPr>
          <p:spPr bwMode="auto">
            <a:xfrm>
              <a:off x="4992" y="3792"/>
              <a:ext cx="557" cy="233"/>
            </a:xfrm>
            <a:prstGeom prst="rect">
              <a:avLst/>
            </a:prstGeom>
            <a:noFill/>
            <a:ln w="9525">
              <a:noFill/>
              <a:miter lim="800000"/>
            </a:ln>
          </p:spPr>
          <p:txBody>
            <a:bodyPr wrap="none" lIns="27000" tIns="0" rIns="27000" bIns="0">
              <a:spAutoFit/>
            </a:bodyPr>
            <a:lstStyle/>
            <a:p>
              <a:r>
                <a:rPr lang="zh-CN" altLang="en-US" sz="1800">
                  <a:latin typeface="Times New Roman" panose="02020603050405020304" pitchFamily="18" charset="0"/>
                  <a:ea typeface="宋体" panose="02010600030101010101" pitchFamily="2" charset="-122"/>
                </a:rPr>
                <a:t>用户</a:t>
              </a:r>
              <a:r>
                <a:rPr lang="en-US" altLang="zh-CN" sz="1800">
                  <a:latin typeface="Times New Roman" panose="02020603050405020304" pitchFamily="18" charset="0"/>
                  <a:ea typeface="宋体" panose="02010600030101010101" pitchFamily="2" charset="-122"/>
                </a:rPr>
                <a:t>B</a:t>
              </a:r>
              <a:endParaRPr lang="en-US" altLang="zh-CN" sz="1800">
                <a:latin typeface="Times New Roman" panose="02020603050405020304" pitchFamily="18" charset="0"/>
                <a:ea typeface="宋体" panose="02010600030101010101" pitchFamily="2" charset="-122"/>
              </a:endParaRPr>
            </a:p>
          </p:txBody>
        </p:sp>
      </p:grpSp>
      <p:sp>
        <p:nvSpPr>
          <p:cNvPr id="430089" name="圆角矩形标注 430088"/>
          <p:cNvSpPr>
            <a:spLocks noChangeArrowheads="1"/>
          </p:cNvSpPr>
          <p:nvPr/>
        </p:nvSpPr>
        <p:spPr bwMode="auto">
          <a:xfrm>
            <a:off x="2357438" y="2025254"/>
            <a:ext cx="1388269" cy="539353"/>
          </a:xfrm>
          <a:prstGeom prst="wedgeRoundRectCallout">
            <a:avLst>
              <a:gd name="adj1" fmla="val -64838"/>
              <a:gd name="adj2" fmla="val 123954"/>
              <a:gd name="adj3" fmla="val 16667"/>
            </a:avLst>
          </a:prstGeom>
          <a:solidFill>
            <a:schemeClr val="hlink"/>
          </a:solidFill>
          <a:ln w="9525">
            <a:solidFill>
              <a:schemeClr val="tx1"/>
            </a:solidFill>
            <a:miter lim="800000"/>
          </a:ln>
        </p:spPr>
        <p:txBody>
          <a:bodyPr/>
          <a:lstStyle/>
          <a:p>
            <a:pPr algn="ctr"/>
            <a:r>
              <a:rPr lang="zh-CN" altLang="en-US" sz="100">
                <a:solidFill>
                  <a:schemeClr val="bg1"/>
                </a:solidFill>
                <a:ea typeface="华文细黑" panose="02010600040101010101" pitchFamily="2" charset="-122"/>
              </a:rPr>
              <a:t>我发了几个大箱几个小箱</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51206" name="直接连接符 430089"/>
          <p:cNvSpPr>
            <a:spLocks noChangeShapeType="1"/>
          </p:cNvSpPr>
          <p:nvPr/>
        </p:nvSpPr>
        <p:spPr bwMode="auto">
          <a:xfrm>
            <a:off x="2574131" y="3320654"/>
            <a:ext cx="3456385" cy="0"/>
          </a:xfrm>
          <a:prstGeom prst="line">
            <a:avLst/>
          </a:prstGeom>
          <a:noFill/>
          <a:ln w="57150">
            <a:solidFill>
              <a:srgbClr val="FF0000"/>
            </a:solidFill>
            <a:round/>
          </a:ln>
        </p:spPr>
        <p:txBody>
          <a:bodyPr/>
          <a:lstStyle/>
          <a:p>
            <a:endParaRPr lang="zh-CN" altLang="en-US" sz="100"/>
          </a:p>
        </p:txBody>
      </p:sp>
      <p:pic>
        <p:nvPicPr>
          <p:cNvPr id="430091" name="内容占位符 430090" descr="同步2"/>
          <p:cNvPicPr>
            <a:picLocks noChangeAspect="1" noChangeArrowheads="1"/>
          </p:cNvPicPr>
          <p:nvPr>
            <p:ph idx="1"/>
          </p:nvPr>
        </p:nvPicPr>
        <p:blipFill>
          <a:blip r:embed="rId3" cstate="print"/>
          <a:srcRect/>
          <a:stretch>
            <a:fillRect/>
          </a:stretch>
        </p:blipFill>
        <p:spPr>
          <a:xfrm>
            <a:off x="2303860" y="4293394"/>
            <a:ext cx="4644628" cy="684610"/>
          </a:xfrm>
        </p:spPr>
      </p:pic>
      <p:sp>
        <p:nvSpPr>
          <p:cNvPr id="430092" name="云形标注 430091"/>
          <p:cNvSpPr>
            <a:spLocks noChangeArrowheads="1"/>
          </p:cNvSpPr>
          <p:nvPr/>
        </p:nvSpPr>
        <p:spPr bwMode="auto">
          <a:xfrm>
            <a:off x="4463654" y="1916906"/>
            <a:ext cx="1674019" cy="864394"/>
          </a:xfrm>
          <a:prstGeom prst="cloudCallout">
            <a:avLst>
              <a:gd name="adj1" fmla="val 74181"/>
              <a:gd name="adj2" fmla="val 87051"/>
            </a:avLst>
          </a:prstGeom>
          <a:solidFill>
            <a:srgbClr val="339966"/>
          </a:solidFill>
          <a:ln w="9525">
            <a:solidFill>
              <a:schemeClr val="tx1"/>
            </a:solidFill>
            <a:round/>
          </a:ln>
        </p:spPr>
        <p:txBody>
          <a:bodyPr/>
          <a:lstStyle/>
          <a:p>
            <a:pPr algn="ctr"/>
            <a:r>
              <a:rPr lang="zh-CN" altLang="en-US" sz="100" b="1">
                <a:solidFill>
                  <a:schemeClr val="bg1"/>
                </a:solidFill>
                <a:ea typeface="华文细黑" panose="02010600040101010101" pitchFamily="2" charset="-122"/>
              </a:rPr>
              <a:t>？？</a:t>
            </a:r>
            <a:endParaRPr lang="zh-CN" altLang="en-US" sz="100" b="1">
              <a:solidFill>
                <a:schemeClr val="bg1"/>
              </a:solidFill>
              <a:ea typeface="华文细黑" panose="02010600040101010101" pitchFamily="2" charset="-122"/>
            </a:endParaRPr>
          </a:p>
          <a:p>
            <a:pPr algn="ctr"/>
            <a:r>
              <a:rPr lang="zh-CN" altLang="en-US" sz="100">
                <a:solidFill>
                  <a:schemeClr val="bg1"/>
                </a:solidFill>
                <a:ea typeface="华文细黑" panose="02010600040101010101" pitchFamily="2" charset="-122"/>
              </a:rPr>
              <a:t>大概是</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51209" name="灯片编号占位符 2"/>
          <p:cNvSpPr>
            <a:spLocks noGrp="1" noChangeArrowheads="1"/>
          </p:cNvSpPr>
          <p:nvPr>
            <p:ph type="sldNum" sz="quarter" idx="12"/>
          </p:nvPr>
        </p:nvSpPr>
        <p:spPr>
          <a:xfrm>
            <a:off x="7000875" y="5595938"/>
            <a:ext cx="2134791" cy="357188"/>
          </a:xfrm>
          <a:noFill/>
          <a:ln>
            <a:miter lim="800000"/>
          </a:ln>
        </p:spPr>
        <p:txBody>
          <a:bodyPr/>
          <a:lstStyle/>
          <a:p>
            <a:fld id="{56D3453F-F889-4D04-B970-8945EF7ECAEB}" type="slidenum">
              <a:rPr lang="zh-CN" altLang="en-US" sz="100" smtClean="0"/>
            </a:fld>
            <a:endParaRPr lang="zh-CN" altLang="en-US" sz="1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0091"/>
                                        </p:tgtEl>
                                        <p:attrNameLst>
                                          <p:attrName>style.visibility</p:attrName>
                                        </p:attrNameLst>
                                      </p:cBhvr>
                                      <p:to>
                                        <p:strVal val="visible"/>
                                      </p:to>
                                    </p:set>
                                    <p:anim calcmode="lin" valueType="num">
                                      <p:cBhvr>
                                        <p:cTn id="7" dur="1000" fill="hold"/>
                                        <p:tgtEl>
                                          <p:spTgt spid="430091"/>
                                        </p:tgtEl>
                                        <p:attrNameLst>
                                          <p:attrName>ppt_x</p:attrName>
                                        </p:attrNameLst>
                                      </p:cBhvr>
                                      <p:tavLst>
                                        <p:tav tm="0">
                                          <p:val>
                                            <p:strVal val="0-#ppt_w/2"/>
                                          </p:val>
                                        </p:tav>
                                        <p:tav tm="100000">
                                          <p:val>
                                            <p:strVal val="#ppt_x"/>
                                          </p:val>
                                        </p:tav>
                                      </p:tavLst>
                                    </p:anim>
                                    <p:anim calcmode="lin" valueType="num">
                                      <p:cBhvr>
                                        <p:cTn id="8" dur="1000" fill="hold"/>
                                        <p:tgtEl>
                                          <p:spTgt spid="430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430089"/>
                                        </p:tgtEl>
                                        <p:attrNameLst>
                                          <p:attrName>style.visibility</p:attrName>
                                        </p:attrNameLst>
                                      </p:cBhvr>
                                      <p:to>
                                        <p:strVal val="visible"/>
                                      </p:to>
                                    </p:set>
                                    <p:animEffect transition="in" filter="strips(downLeft)">
                                      <p:cBhvr>
                                        <p:cTn id="13" dur="500"/>
                                        <p:tgtEl>
                                          <p:spTgt spid="43008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430092"/>
                                        </p:tgtEl>
                                        <p:attrNameLst>
                                          <p:attrName>style.visibility</p:attrName>
                                        </p:attrNameLst>
                                      </p:cBhvr>
                                      <p:to>
                                        <p:strVal val="visible"/>
                                      </p:to>
                                    </p:set>
                                    <p:animEffect transition="in" filter="strips(downRight)">
                                      <p:cBhvr>
                                        <p:cTn id="18" dur="500"/>
                                        <p:tgtEl>
                                          <p:spTgt spid="430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9" grpId="0" bldLvl="0" animBg="1"/>
      <p:bldP spid="43009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第一节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通信系统基本组成</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317441"/>
          <p:cNvSpPr>
            <a:spLocks noGrp="1" noChangeArrowheads="1"/>
          </p:cNvSpPr>
          <p:nvPr>
            <p:ph type="title"/>
          </p:nvPr>
        </p:nvSpPr>
        <p:spPr/>
        <p:txBody>
          <a:bodyPr/>
          <a:lstStyle/>
          <a:p>
            <a:pPr eaLnBrk="1" hangingPunct="1"/>
            <a:r>
              <a:rPr lang="en-US" altLang="zh-CN" sz="2250" smtClean="0">
                <a:solidFill>
                  <a:srgbClr val="AF9738"/>
                </a:solidFill>
                <a:latin typeface="华文细黑" panose="02010600040101010101" pitchFamily="2" charset="-122"/>
                <a:ea typeface="华文细黑" panose="02010600040101010101" pitchFamily="2" charset="-122"/>
              </a:rPr>
              <a:t>  </a:t>
            </a:r>
            <a:r>
              <a:rPr lang="zh-CN" altLang="en-US" smtClean="0">
                <a:solidFill>
                  <a:srgbClr val="AF9738"/>
                </a:solidFill>
                <a:latin typeface="华文细黑" panose="02010600040101010101" pitchFamily="2" charset="-122"/>
                <a:ea typeface="华文细黑" panose="02010600040101010101" pitchFamily="2" charset="-122"/>
              </a:rPr>
              <a:t>曼彻斯特编码如何解决收发同步问题</a:t>
            </a:r>
            <a:r>
              <a:rPr lang="en-US" altLang="zh-CN" smtClean="0">
                <a:solidFill>
                  <a:srgbClr val="AF9738"/>
                </a:solidFill>
                <a:latin typeface="华文细黑" panose="02010600040101010101" pitchFamily="2" charset="-122"/>
                <a:ea typeface="华文细黑" panose="02010600040101010101" pitchFamily="2" charset="-122"/>
              </a:rPr>
              <a:t>?</a:t>
            </a:r>
            <a:endParaRPr lang="en-US" altLang="zh-CN" smtClean="0">
              <a:solidFill>
                <a:srgbClr val="AF9738"/>
              </a:solidFill>
              <a:latin typeface="华文细黑" panose="02010600040101010101" pitchFamily="2" charset="-122"/>
              <a:ea typeface="华文细黑" panose="02010600040101010101" pitchFamily="2" charset="-122"/>
            </a:endParaRPr>
          </a:p>
        </p:txBody>
      </p:sp>
      <p:grpSp>
        <p:nvGrpSpPr>
          <p:cNvPr id="52227" name="组合 317442"/>
          <p:cNvGrpSpPr/>
          <p:nvPr/>
        </p:nvGrpSpPr>
        <p:grpSpPr bwMode="auto">
          <a:xfrm>
            <a:off x="1709738" y="2996803"/>
            <a:ext cx="663179" cy="904875"/>
            <a:chOff x="0" y="2208"/>
            <a:chExt cx="557" cy="760"/>
          </a:xfrm>
        </p:grpSpPr>
        <p:pic>
          <p:nvPicPr>
            <p:cNvPr id="52236" name="图片 317443" descr="0017"/>
            <p:cNvPicPr>
              <a:picLocks noChangeAspect="1" noChangeArrowheads="1"/>
            </p:cNvPicPr>
            <p:nvPr/>
          </p:nvPicPr>
          <p:blipFill>
            <a:blip r:embed="rId1" cstate="print"/>
            <a:srcRect/>
            <a:stretch>
              <a:fillRect/>
            </a:stretch>
          </p:blipFill>
          <p:spPr bwMode="auto">
            <a:xfrm>
              <a:off x="144" y="2208"/>
              <a:ext cx="310" cy="418"/>
            </a:xfrm>
            <a:prstGeom prst="rect">
              <a:avLst/>
            </a:prstGeom>
            <a:noFill/>
            <a:ln w="9525">
              <a:noFill/>
              <a:miter lim="800000"/>
              <a:headEnd/>
              <a:tailEnd/>
            </a:ln>
          </p:spPr>
        </p:pic>
        <p:sp>
          <p:nvSpPr>
            <p:cNvPr id="52237" name="文本框 317444"/>
            <p:cNvSpPr txBox="1">
              <a:spLocks noChangeArrowheads="1"/>
            </p:cNvSpPr>
            <p:nvPr/>
          </p:nvSpPr>
          <p:spPr bwMode="auto">
            <a:xfrm>
              <a:off x="0" y="2735"/>
              <a:ext cx="557" cy="233"/>
            </a:xfrm>
            <a:prstGeom prst="rect">
              <a:avLst/>
            </a:prstGeom>
            <a:noFill/>
            <a:ln w="9525">
              <a:noFill/>
              <a:miter lim="800000"/>
            </a:ln>
          </p:spPr>
          <p:txBody>
            <a:bodyPr wrap="none" lIns="27000" tIns="0" rIns="27000" bIns="0">
              <a:spAutoFit/>
            </a:bodyPr>
            <a:lstStyle/>
            <a:p>
              <a:r>
                <a:rPr lang="zh-CN" altLang="en-US" sz="1800">
                  <a:ea typeface="华文细黑" panose="02010600040101010101" pitchFamily="2" charset="-122"/>
                </a:rPr>
                <a:t>用户</a:t>
              </a:r>
              <a:r>
                <a:rPr lang="en-US" altLang="zh-CN" sz="1800">
                  <a:ea typeface="华文细黑" panose="02010600040101010101" pitchFamily="2" charset="-122"/>
                </a:rPr>
                <a:t>A</a:t>
              </a:r>
              <a:endParaRPr lang="en-US" altLang="zh-CN" sz="1800">
                <a:ea typeface="华文细黑" panose="02010600040101010101" pitchFamily="2" charset="-122"/>
              </a:endParaRPr>
            </a:p>
          </p:txBody>
        </p:sp>
      </p:grpSp>
      <p:grpSp>
        <p:nvGrpSpPr>
          <p:cNvPr id="52228" name="组合 317445"/>
          <p:cNvGrpSpPr/>
          <p:nvPr/>
        </p:nvGrpSpPr>
        <p:grpSpPr bwMode="auto">
          <a:xfrm>
            <a:off x="6516291" y="2943225"/>
            <a:ext cx="663178" cy="1019175"/>
            <a:chOff x="4992" y="3168"/>
            <a:chExt cx="557" cy="856"/>
          </a:xfrm>
        </p:grpSpPr>
        <p:pic>
          <p:nvPicPr>
            <p:cNvPr id="52234" name="图片 317446" descr="0025"/>
            <p:cNvPicPr>
              <a:picLocks noChangeAspect="1" noChangeArrowheads="1"/>
            </p:cNvPicPr>
            <p:nvPr/>
          </p:nvPicPr>
          <p:blipFill>
            <a:blip r:embed="rId2" cstate="print"/>
            <a:srcRect/>
            <a:stretch>
              <a:fillRect/>
            </a:stretch>
          </p:blipFill>
          <p:spPr bwMode="auto">
            <a:xfrm>
              <a:off x="4992" y="3168"/>
              <a:ext cx="399" cy="480"/>
            </a:xfrm>
            <a:prstGeom prst="rect">
              <a:avLst/>
            </a:prstGeom>
            <a:noFill/>
            <a:ln w="9525">
              <a:noFill/>
              <a:miter lim="800000"/>
              <a:headEnd/>
              <a:tailEnd/>
            </a:ln>
          </p:spPr>
        </p:pic>
        <p:sp>
          <p:nvSpPr>
            <p:cNvPr id="52235" name="文本框 317447"/>
            <p:cNvSpPr txBox="1">
              <a:spLocks noChangeArrowheads="1"/>
            </p:cNvSpPr>
            <p:nvPr/>
          </p:nvSpPr>
          <p:spPr bwMode="auto">
            <a:xfrm>
              <a:off x="4992" y="3791"/>
              <a:ext cx="557" cy="233"/>
            </a:xfrm>
            <a:prstGeom prst="rect">
              <a:avLst/>
            </a:prstGeom>
            <a:noFill/>
            <a:ln w="9525">
              <a:noFill/>
              <a:miter lim="800000"/>
            </a:ln>
          </p:spPr>
          <p:txBody>
            <a:bodyPr wrap="none" lIns="27000" tIns="0" rIns="27000" bIns="0">
              <a:spAutoFit/>
            </a:bodyPr>
            <a:lstStyle/>
            <a:p>
              <a:r>
                <a:rPr lang="zh-CN" altLang="en-US" sz="1800">
                  <a:ea typeface="华文细黑" panose="02010600040101010101" pitchFamily="2" charset="-122"/>
                </a:rPr>
                <a:t>用户</a:t>
              </a:r>
              <a:r>
                <a:rPr lang="en-US" altLang="zh-CN" sz="1800">
                  <a:ea typeface="华文细黑" panose="02010600040101010101" pitchFamily="2" charset="-122"/>
                </a:rPr>
                <a:t>B</a:t>
              </a:r>
              <a:endParaRPr lang="en-US" altLang="zh-CN" sz="1800">
                <a:ea typeface="华文细黑" panose="02010600040101010101" pitchFamily="2" charset="-122"/>
              </a:endParaRPr>
            </a:p>
          </p:txBody>
        </p:sp>
      </p:grpSp>
      <p:sp>
        <p:nvSpPr>
          <p:cNvPr id="317449" name="圆角矩形标注 317448"/>
          <p:cNvSpPr>
            <a:spLocks noChangeArrowheads="1"/>
          </p:cNvSpPr>
          <p:nvPr/>
        </p:nvSpPr>
        <p:spPr bwMode="auto">
          <a:xfrm>
            <a:off x="2357438" y="2025254"/>
            <a:ext cx="1388269" cy="539353"/>
          </a:xfrm>
          <a:prstGeom prst="wedgeRoundRectCallout">
            <a:avLst>
              <a:gd name="adj1" fmla="val -64838"/>
              <a:gd name="adj2" fmla="val 123954"/>
              <a:gd name="adj3" fmla="val 16667"/>
            </a:avLst>
          </a:prstGeom>
          <a:solidFill>
            <a:schemeClr val="hlink"/>
          </a:solidFill>
          <a:ln w="9525">
            <a:solidFill>
              <a:schemeClr val="tx1"/>
            </a:solidFill>
            <a:miter lim="800000"/>
          </a:ln>
        </p:spPr>
        <p:txBody>
          <a:bodyPr/>
          <a:lstStyle/>
          <a:p>
            <a:pPr algn="ctr"/>
            <a:r>
              <a:rPr lang="zh-CN" altLang="en-US" sz="100">
                <a:solidFill>
                  <a:schemeClr val="bg1"/>
                </a:solidFill>
                <a:ea typeface="华文细黑" panose="02010600040101010101" pitchFamily="2" charset="-122"/>
              </a:rPr>
              <a:t>我发了几个大箱几个小箱</a:t>
            </a:r>
            <a:r>
              <a:rPr lang="en-US" altLang="zh-CN" sz="100">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sp>
        <p:nvSpPr>
          <p:cNvPr id="52230" name="直接连接符 317449"/>
          <p:cNvSpPr>
            <a:spLocks noChangeShapeType="1"/>
          </p:cNvSpPr>
          <p:nvPr/>
        </p:nvSpPr>
        <p:spPr bwMode="auto">
          <a:xfrm>
            <a:off x="2574131" y="3320654"/>
            <a:ext cx="3456385" cy="0"/>
          </a:xfrm>
          <a:prstGeom prst="line">
            <a:avLst/>
          </a:prstGeom>
          <a:noFill/>
          <a:ln w="57150">
            <a:solidFill>
              <a:srgbClr val="FF0000"/>
            </a:solidFill>
            <a:round/>
          </a:ln>
        </p:spPr>
        <p:txBody>
          <a:bodyPr/>
          <a:lstStyle/>
          <a:p>
            <a:endParaRPr lang="zh-CN" altLang="en-US" sz="100"/>
          </a:p>
        </p:txBody>
      </p:sp>
      <p:sp>
        <p:nvSpPr>
          <p:cNvPr id="317451" name="云形标注 317450"/>
          <p:cNvSpPr>
            <a:spLocks noChangeArrowheads="1"/>
          </p:cNvSpPr>
          <p:nvPr/>
        </p:nvSpPr>
        <p:spPr bwMode="auto">
          <a:xfrm>
            <a:off x="4463654" y="1916906"/>
            <a:ext cx="1674019" cy="864394"/>
          </a:xfrm>
          <a:prstGeom prst="cloudCallout">
            <a:avLst>
              <a:gd name="adj1" fmla="val 74181"/>
              <a:gd name="adj2" fmla="val 87051"/>
            </a:avLst>
          </a:prstGeom>
          <a:solidFill>
            <a:srgbClr val="339966"/>
          </a:solidFill>
          <a:ln w="9525">
            <a:solidFill>
              <a:schemeClr val="tx1"/>
            </a:solidFill>
            <a:round/>
          </a:ln>
        </p:spPr>
        <p:txBody>
          <a:bodyPr/>
          <a:lstStyle/>
          <a:p>
            <a:pPr algn="ctr"/>
            <a:r>
              <a:rPr lang="zh-CN" altLang="en-US" sz="100" b="1">
                <a:solidFill>
                  <a:schemeClr val="bg1"/>
                </a:solidFill>
                <a:ea typeface="华文细黑" panose="02010600040101010101" pitchFamily="2" charset="-122"/>
              </a:rPr>
              <a:t>哈哈</a:t>
            </a:r>
            <a:r>
              <a:rPr lang="en-US" altLang="zh-CN" sz="100" b="1">
                <a:solidFill>
                  <a:schemeClr val="bg1"/>
                </a:solidFill>
                <a:ea typeface="华文细黑" panose="02010600040101010101" pitchFamily="2" charset="-122"/>
              </a:rPr>
              <a:t>,</a:t>
            </a:r>
            <a:endParaRPr lang="en-US" altLang="zh-CN" sz="100" b="1">
              <a:solidFill>
                <a:schemeClr val="bg1"/>
              </a:solidFill>
              <a:ea typeface="华文细黑" panose="02010600040101010101" pitchFamily="2" charset="-122"/>
            </a:endParaRPr>
          </a:p>
          <a:p>
            <a:pPr algn="ctr"/>
            <a:r>
              <a:rPr lang="zh-CN" altLang="en-US" sz="100" b="1">
                <a:solidFill>
                  <a:schemeClr val="bg1"/>
                </a:solidFill>
                <a:ea typeface="华文细黑" panose="02010600040101010101" pitchFamily="2" charset="-122"/>
              </a:rPr>
              <a:t>我知道了</a:t>
            </a:r>
            <a:r>
              <a:rPr lang="en-US" altLang="zh-CN" sz="100" b="1">
                <a:solidFill>
                  <a:schemeClr val="bg1"/>
                </a:solidFill>
                <a:ea typeface="华文细黑" panose="02010600040101010101" pitchFamily="2" charset="-122"/>
              </a:rPr>
              <a:t>!</a:t>
            </a:r>
            <a:endParaRPr lang="en-US" altLang="zh-CN" sz="100">
              <a:solidFill>
                <a:schemeClr val="bg1"/>
              </a:solidFill>
              <a:ea typeface="华文细黑" panose="02010600040101010101" pitchFamily="2" charset="-122"/>
            </a:endParaRPr>
          </a:p>
        </p:txBody>
      </p:sp>
      <p:pic>
        <p:nvPicPr>
          <p:cNvPr id="317452" name="内容占位符 317451" descr="同步3"/>
          <p:cNvPicPr>
            <a:picLocks noChangeAspect="1" noChangeArrowheads="1"/>
          </p:cNvPicPr>
          <p:nvPr>
            <p:ph idx="1"/>
          </p:nvPr>
        </p:nvPicPr>
        <p:blipFill>
          <a:blip r:embed="rId3" cstate="print"/>
          <a:srcRect/>
          <a:stretch>
            <a:fillRect/>
          </a:stretch>
        </p:blipFill>
        <p:spPr>
          <a:xfrm>
            <a:off x="2141935" y="4238625"/>
            <a:ext cx="4806553" cy="673894"/>
          </a:xfrm>
        </p:spPr>
      </p:pic>
      <p:sp>
        <p:nvSpPr>
          <p:cNvPr id="52233" name="灯片编号占位符 2"/>
          <p:cNvSpPr>
            <a:spLocks noGrp="1" noChangeArrowheads="1"/>
          </p:cNvSpPr>
          <p:nvPr>
            <p:ph type="sldNum" sz="quarter" idx="12"/>
          </p:nvPr>
        </p:nvSpPr>
        <p:spPr>
          <a:xfrm>
            <a:off x="7000875" y="5595938"/>
            <a:ext cx="2134791" cy="357188"/>
          </a:xfrm>
          <a:noFill/>
          <a:ln>
            <a:miter lim="800000"/>
          </a:ln>
        </p:spPr>
        <p:txBody>
          <a:bodyPr/>
          <a:lstStyle/>
          <a:p>
            <a:fld id="{00BA7F8C-F802-4DD8-9363-6434E0827400}" type="slidenum">
              <a:rPr lang="zh-CN" altLang="en-US" sz="100" smtClean="0"/>
            </a:fld>
            <a:endParaRPr lang="zh-CN" altLang="en-US" sz="1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7452"/>
                                        </p:tgtEl>
                                        <p:attrNameLst>
                                          <p:attrName>style.visibility</p:attrName>
                                        </p:attrNameLst>
                                      </p:cBhvr>
                                      <p:to>
                                        <p:strVal val="visible"/>
                                      </p:to>
                                    </p:set>
                                    <p:anim calcmode="lin" valueType="num">
                                      <p:cBhvr>
                                        <p:cTn id="7" dur="1000" fill="hold"/>
                                        <p:tgtEl>
                                          <p:spTgt spid="317452"/>
                                        </p:tgtEl>
                                        <p:attrNameLst>
                                          <p:attrName>ppt_x</p:attrName>
                                        </p:attrNameLst>
                                      </p:cBhvr>
                                      <p:tavLst>
                                        <p:tav tm="0">
                                          <p:val>
                                            <p:strVal val="0-#ppt_w/2"/>
                                          </p:val>
                                        </p:tav>
                                        <p:tav tm="100000">
                                          <p:val>
                                            <p:strVal val="#ppt_x"/>
                                          </p:val>
                                        </p:tav>
                                      </p:tavLst>
                                    </p:anim>
                                    <p:anim calcmode="lin" valueType="num">
                                      <p:cBhvr>
                                        <p:cTn id="8" dur="1000" fill="hold"/>
                                        <p:tgtEl>
                                          <p:spTgt spid="317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17449"/>
                                        </p:tgtEl>
                                        <p:attrNameLst>
                                          <p:attrName>style.visibility</p:attrName>
                                        </p:attrNameLst>
                                      </p:cBhvr>
                                      <p:to>
                                        <p:strVal val="visible"/>
                                      </p:to>
                                    </p:set>
                                    <p:animEffect transition="in" filter="strips(downLeft)">
                                      <p:cBhvr>
                                        <p:cTn id="13" dur="500"/>
                                        <p:tgtEl>
                                          <p:spTgt spid="317449"/>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317451"/>
                                        </p:tgtEl>
                                        <p:attrNameLst>
                                          <p:attrName>style.visibility</p:attrName>
                                        </p:attrNameLst>
                                      </p:cBhvr>
                                      <p:to>
                                        <p:strVal val="visible"/>
                                      </p:to>
                                    </p:set>
                                    <p:animEffect transition="in" filter="strips(downRight)">
                                      <p:cBhvr>
                                        <p:cTn id="18" dur="500"/>
                                        <p:tgtEl>
                                          <p:spTgt spid="317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9" grpId="0" bldLvl="0" animBg="1"/>
      <p:bldP spid="31745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第四节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模拟</a:t>
            </a:r>
            <a:r>
              <a:rPr lang="zh-CN" altLang="en-US" sz="4800" kern="1200" baseline="0" dirty="0">
                <a:latin typeface="Times New Roman" panose="02020603050405020304" pitchFamily="18" charset="0"/>
                <a:ea typeface="黑体" panose="02010609060101010101" pitchFamily="49" charset="-122"/>
              </a:rPr>
              <a:t>数据编码</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
          <p:cNvSpPr>
            <a:spLocks noChangeArrowheads="1"/>
          </p:cNvSpPr>
          <p:nvPr/>
        </p:nvSpPr>
        <p:spPr bwMode="auto">
          <a:xfrm>
            <a:off x="589280" y="1485265"/>
            <a:ext cx="7722870" cy="4225925"/>
          </a:xfrm>
          <a:prstGeom prst="rect">
            <a:avLst/>
          </a:prstGeom>
          <a:noFill/>
          <a:ln w="9525">
            <a:noFill/>
            <a:miter lim="800000"/>
          </a:ln>
        </p:spPr>
        <p:txBody>
          <a:bodyPr wrap="square">
            <a:spAutoFit/>
          </a:bodyPr>
          <a:lstStyle/>
          <a:p>
            <a:pPr>
              <a:lnSpc>
                <a:spcPct val="140000"/>
              </a:lnSpc>
            </a:pPr>
            <a:r>
              <a:rPr lang="zh-CN" altLang="en-US" sz="2400" b="1">
                <a:solidFill>
                  <a:srgbClr val="6600FF"/>
                </a:solidFill>
                <a:latin typeface="楷体_GB2312" pitchFamily="49" charset="-122"/>
                <a:ea typeface="楷体_GB2312" pitchFamily="49" charset="-122"/>
              </a:rPr>
              <a:t>模拟数据编码：用模拟信号的不同幅度、频率、相位来表达数据的</a:t>
            </a:r>
            <a:r>
              <a:rPr lang="en-US" altLang="zh-CN" sz="2400" b="1">
                <a:solidFill>
                  <a:srgbClr val="6600FF"/>
                </a:solidFill>
                <a:latin typeface="楷体_GB2312" pitchFamily="49" charset="-122"/>
                <a:ea typeface="楷体_GB2312" pitchFamily="49" charset="-122"/>
              </a:rPr>
              <a:t>0</a:t>
            </a:r>
            <a:r>
              <a:rPr lang="zh-CN" altLang="en-US" sz="2400" b="1">
                <a:solidFill>
                  <a:srgbClr val="6600FF"/>
                </a:solidFill>
                <a:latin typeface="楷体_GB2312" pitchFamily="49" charset="-122"/>
                <a:ea typeface="楷体_GB2312" pitchFamily="49" charset="-122"/>
              </a:rPr>
              <a:t>、</a:t>
            </a:r>
            <a:r>
              <a:rPr lang="en-US" altLang="zh-CN" sz="2400" b="1">
                <a:solidFill>
                  <a:srgbClr val="6600FF"/>
                </a:solidFill>
                <a:latin typeface="楷体_GB2312" pitchFamily="49" charset="-122"/>
                <a:ea typeface="楷体_GB2312" pitchFamily="49" charset="-122"/>
              </a:rPr>
              <a:t>1</a:t>
            </a:r>
            <a:r>
              <a:rPr lang="zh-CN" altLang="en-US" sz="2400" b="1">
                <a:solidFill>
                  <a:srgbClr val="6600FF"/>
                </a:solidFill>
                <a:latin typeface="楷体_GB2312" pitchFamily="49" charset="-122"/>
                <a:ea typeface="楷体_GB2312" pitchFamily="49" charset="-122"/>
              </a:rPr>
              <a:t>状态。</a:t>
            </a:r>
            <a:endParaRPr lang="zh-CN" altLang="en-US" sz="2400" b="1">
              <a:solidFill>
                <a:srgbClr val="6600FF"/>
              </a:solidFill>
              <a:latin typeface="楷体_GB2312" pitchFamily="49" charset="-122"/>
              <a:ea typeface="楷体_GB2312" pitchFamily="49" charset="-122"/>
            </a:endParaRPr>
          </a:p>
          <a:p>
            <a:pPr>
              <a:lnSpc>
                <a:spcPct val="140000"/>
              </a:lnSpc>
            </a:pPr>
            <a:endParaRPr lang="en-US" altLang="zh-CN" sz="2400" b="1">
              <a:solidFill>
                <a:srgbClr val="6600FF"/>
              </a:solidFill>
              <a:latin typeface="楷体_GB2312" pitchFamily="49" charset="-122"/>
              <a:ea typeface="楷体_GB2312" pitchFamily="49" charset="-122"/>
            </a:endParaRPr>
          </a:p>
          <a:p>
            <a:pPr>
              <a:lnSpc>
                <a:spcPct val="140000"/>
              </a:lnSpc>
            </a:pPr>
            <a:r>
              <a:rPr lang="zh-CN" altLang="en-US" sz="2400">
                <a:latin typeface="楷体_GB2312" pitchFamily="49" charset="-122"/>
                <a:ea typeface="楷体_GB2312" pitchFamily="49" charset="-122"/>
              </a:rPr>
              <a:t>有以下三种编码方法：</a:t>
            </a:r>
            <a:endParaRPr lang="zh-CN" altLang="en-US" sz="2400">
              <a:latin typeface="楷体_GB2312" pitchFamily="49" charset="-122"/>
              <a:ea typeface="楷体_GB2312" pitchFamily="49" charset="-122"/>
            </a:endParaRPr>
          </a:p>
          <a:p>
            <a:pPr>
              <a:lnSpc>
                <a:spcPct val="140000"/>
              </a:lnSpc>
              <a:buClr>
                <a:srgbClr val="CC00CC"/>
              </a:buClr>
              <a:buFont typeface="Wingdings" panose="05000000000000000000" pitchFamily="2" charset="2"/>
              <a:buChar char="Ø"/>
            </a:pPr>
            <a:r>
              <a:rPr lang="zh-CN" altLang="en-US" sz="2400" b="1">
                <a:latin typeface="楷体_GB2312" pitchFamily="49" charset="-122"/>
                <a:ea typeface="楷体_GB2312" pitchFamily="49" charset="-122"/>
              </a:rPr>
              <a:t> 幅度键控</a:t>
            </a:r>
            <a:r>
              <a:rPr lang="en-US" altLang="zh-CN" sz="2400" b="1">
                <a:latin typeface="楷体_GB2312" pitchFamily="49" charset="-122"/>
                <a:ea typeface="楷体_GB2312" pitchFamily="49" charset="-122"/>
              </a:rPr>
              <a:t>ASK</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amplitude-shift keying</a:t>
            </a:r>
            <a:r>
              <a:rPr lang="zh-CN" altLang="en-US" sz="2400">
                <a:latin typeface="楷体_GB2312" pitchFamily="49" charset="-122"/>
                <a:ea typeface="楷体_GB2312" pitchFamily="49" charset="-122"/>
              </a:rPr>
              <a:t>）</a:t>
            </a:r>
            <a:endParaRPr lang="zh-CN" altLang="en-US" sz="2400">
              <a:latin typeface="楷体_GB2312" pitchFamily="49" charset="-122"/>
              <a:ea typeface="楷体_GB2312" pitchFamily="49" charset="-122"/>
            </a:endParaRPr>
          </a:p>
          <a:p>
            <a:pPr>
              <a:lnSpc>
                <a:spcPct val="140000"/>
              </a:lnSpc>
              <a:buClr>
                <a:srgbClr val="CC00CC"/>
              </a:buClr>
              <a:buFont typeface="Wingdings" panose="05000000000000000000" pitchFamily="2" charset="2"/>
              <a:buChar char="Ø"/>
            </a:pP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频移键控</a:t>
            </a:r>
            <a:r>
              <a:rPr lang="en-US" altLang="zh-CN" sz="2400" b="1">
                <a:latin typeface="楷体_GB2312" pitchFamily="49" charset="-122"/>
                <a:ea typeface="楷体_GB2312" pitchFamily="49" charset="-122"/>
              </a:rPr>
              <a:t>FSK</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frequency-shift keying</a:t>
            </a:r>
            <a:r>
              <a:rPr lang="zh-CN" altLang="en-US" sz="2400">
                <a:latin typeface="楷体_GB2312" pitchFamily="49" charset="-122"/>
                <a:ea typeface="楷体_GB2312" pitchFamily="49" charset="-122"/>
              </a:rPr>
              <a:t>）</a:t>
            </a:r>
            <a:endParaRPr lang="zh-CN" altLang="en-US" sz="2400">
              <a:latin typeface="楷体_GB2312" pitchFamily="49" charset="-122"/>
              <a:ea typeface="楷体_GB2312" pitchFamily="49" charset="-122"/>
            </a:endParaRPr>
          </a:p>
          <a:p>
            <a:pPr>
              <a:lnSpc>
                <a:spcPct val="140000"/>
              </a:lnSpc>
              <a:buClr>
                <a:srgbClr val="CC00CC"/>
              </a:buClr>
              <a:buFont typeface="Wingdings" panose="05000000000000000000" pitchFamily="2" charset="2"/>
              <a:buChar char="Ø"/>
            </a:pPr>
            <a:r>
              <a:rPr lang="zh-CN" altLang="en-US" sz="2400">
                <a:latin typeface="楷体_GB2312" pitchFamily="49" charset="-122"/>
                <a:ea typeface="楷体_GB2312" pitchFamily="49" charset="-122"/>
              </a:rPr>
              <a:t> </a:t>
            </a:r>
            <a:r>
              <a:rPr lang="zh-CN" altLang="en-US" sz="2400" b="1">
                <a:latin typeface="楷体_GB2312" pitchFamily="49" charset="-122"/>
                <a:ea typeface="楷体_GB2312" pitchFamily="49" charset="-122"/>
              </a:rPr>
              <a:t>相移键控</a:t>
            </a:r>
            <a:r>
              <a:rPr lang="en-US" altLang="zh-CN" sz="2400" b="1">
                <a:latin typeface="楷体_GB2312" pitchFamily="49" charset="-122"/>
                <a:ea typeface="楷体_GB2312" pitchFamily="49" charset="-122"/>
              </a:rPr>
              <a:t>PSK</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phase-shift keying</a:t>
            </a:r>
            <a:r>
              <a:rPr lang="zh-CN" altLang="en-US" sz="2400">
                <a:latin typeface="楷体_GB2312" pitchFamily="49" charset="-122"/>
                <a:ea typeface="楷体_GB2312" pitchFamily="49" charset="-122"/>
              </a:rPr>
              <a:t>）</a:t>
            </a:r>
            <a:endParaRPr lang="zh-CN" altLang="en-US" sz="2400">
              <a:latin typeface="楷体_GB2312" pitchFamily="49" charset="-122"/>
              <a:ea typeface="楷体_GB2312" pitchFamily="49" charset="-122"/>
            </a:endParaRPr>
          </a:p>
          <a:p>
            <a:pPr>
              <a:lnSpc>
                <a:spcPct val="140000"/>
              </a:lnSpc>
              <a:buClr>
                <a:schemeClr val="tx1"/>
              </a:buClr>
              <a:buSzPct val="75000"/>
              <a:buFont typeface="Wingdings" panose="05000000000000000000" pitchFamily="2" charset="2"/>
              <a:buChar char="Ø"/>
            </a:pPr>
            <a:endParaRPr lang="zh-CN" altLang="en-US" sz="2400" b="1">
              <a:solidFill>
                <a:srgbClr val="6600FF"/>
              </a:solidFill>
              <a:latin typeface="楷体_GB2312" pitchFamily="49" charset="-122"/>
              <a:ea typeface="楷体_GB2312" pitchFamily="49" charset="-122"/>
            </a:endParaRPr>
          </a:p>
        </p:txBody>
      </p:sp>
      <p:sp>
        <p:nvSpPr>
          <p:cNvPr id="53252" name="灯片编号占位符 1"/>
          <p:cNvSpPr>
            <a:spLocks noGrp="1" noChangeArrowheads="1"/>
          </p:cNvSpPr>
          <p:nvPr>
            <p:ph type="sldNum" sz="quarter" idx="12"/>
          </p:nvPr>
        </p:nvSpPr>
        <p:spPr>
          <a:xfrm>
            <a:off x="7000875" y="5595938"/>
            <a:ext cx="2134791" cy="357188"/>
          </a:xfrm>
          <a:noFill/>
          <a:ln>
            <a:miter lim="800000"/>
          </a:ln>
        </p:spPr>
        <p:txBody>
          <a:bodyPr/>
          <a:lstStyle/>
          <a:p>
            <a:fld id="{5D401E70-91F7-4B84-947A-71C4C0C4549D}" type="slidenum">
              <a:rPr lang="zh-CN" altLang="en-US" sz="100" smtClean="0"/>
            </a:fld>
            <a:endParaRPr lang="zh-CN" altLang="en-US" sz="100" smtClean="0"/>
          </a:p>
        </p:txBody>
      </p:sp>
      <p:sp>
        <p:nvSpPr>
          <p:cNvPr id="2" name="标题 1"/>
          <p:cNvSpPr/>
          <p:nvPr>
            <p:ph type="title"/>
          </p:nvPr>
        </p:nvSpPr>
        <p:spPr/>
        <p:txBody>
          <a:bodyPr/>
          <a:p>
            <a:r>
              <a:rPr lang="zh-CN" altLang="en-US"/>
              <a:t>模拟数据编码</a:t>
            </a: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文本占位符 259074"/>
          <p:cNvSpPr>
            <a:spLocks noGrp="1" noChangeArrowheads="1"/>
          </p:cNvSpPr>
          <p:nvPr>
            <p:ph idx="1"/>
          </p:nvPr>
        </p:nvSpPr>
        <p:spPr>
          <a:xfrm>
            <a:off x="382905" y="1278890"/>
            <a:ext cx="8373745" cy="3415665"/>
          </a:xfrm>
        </p:spPr>
        <p:txBody>
          <a:bodyPr/>
          <a:lstStyle/>
          <a:p>
            <a:pPr eaLnBrk="1" hangingPunct="1">
              <a:lnSpc>
                <a:spcPct val="150000"/>
              </a:lnSpc>
            </a:pPr>
            <a:r>
              <a:rPr lang="zh-CN" altLang="en-US" sz="2400" b="0" smtClean="0">
                <a:solidFill>
                  <a:schemeClr val="tx1"/>
                </a:solidFill>
              </a:rPr>
              <a:t>二进制的两个数分别由载波信号两种不同的振幅值表示。通常，其中一个振幅值为零，以降低传输信息所需的能量。</a:t>
            </a:r>
            <a:endParaRPr lang="zh-CN" altLang="en-US" sz="2400" b="0" smtClean="0">
              <a:solidFill>
                <a:schemeClr val="tx1"/>
              </a:solidFill>
            </a:endParaRPr>
          </a:p>
          <a:p>
            <a:pPr eaLnBrk="1" hangingPunct="1">
              <a:lnSpc>
                <a:spcPct val="150000"/>
              </a:lnSpc>
            </a:pPr>
            <a:r>
              <a:rPr lang="zh-CN" altLang="en-US" sz="2400" b="0" smtClean="0">
                <a:solidFill>
                  <a:schemeClr val="tx1"/>
                </a:solidFill>
              </a:rPr>
              <a:t>调制信号：</a:t>
            </a:r>
            <a:endParaRPr lang="zh-CN" altLang="en-US" sz="2400" b="0" smtClean="0">
              <a:solidFill>
                <a:schemeClr val="tx1"/>
              </a:solidFill>
            </a:endParaRPr>
          </a:p>
          <a:p>
            <a:pPr eaLnBrk="1" hangingPunct="1">
              <a:lnSpc>
                <a:spcPct val="150000"/>
              </a:lnSpc>
            </a:pPr>
            <a:endParaRPr lang="zh-CN" altLang="en-US" b="0" smtClean="0"/>
          </a:p>
          <a:p>
            <a:pPr eaLnBrk="1" hangingPunct="1">
              <a:lnSpc>
                <a:spcPct val="150000"/>
              </a:lnSpc>
              <a:buFontTx/>
              <a:buNone/>
            </a:pPr>
            <a:r>
              <a:rPr lang="zh-CN" altLang="en-US" b="0" smtClean="0"/>
              <a:t>      </a:t>
            </a:r>
            <a:r>
              <a:rPr lang="zh-CN" altLang="en-US" sz="2400" b="0" smtClean="0">
                <a:solidFill>
                  <a:schemeClr val="tx1"/>
                </a:solidFill>
              </a:rPr>
              <a:t>式中，载波信号是 </a:t>
            </a:r>
            <a:r>
              <a:rPr lang="en-US" altLang="zh-CN" sz="2400" b="0" i="1" smtClean="0">
                <a:solidFill>
                  <a:schemeClr val="tx1"/>
                </a:solidFill>
              </a:rPr>
              <a:t>A </a:t>
            </a:r>
            <a:r>
              <a:rPr lang="en-US" altLang="zh-CN" sz="2400" b="0" smtClean="0">
                <a:solidFill>
                  <a:schemeClr val="tx1"/>
                </a:solidFill>
              </a:rPr>
              <a:t>cos(2π</a:t>
            </a:r>
            <a:r>
              <a:rPr lang="en-US" altLang="zh-CN" sz="2400" b="0" i="1" smtClean="0">
                <a:solidFill>
                  <a:schemeClr val="tx1"/>
                </a:solidFill>
              </a:rPr>
              <a:t>f</a:t>
            </a:r>
            <a:r>
              <a:rPr lang="en-US" altLang="zh-CN" sz="2400" b="0" i="1" baseline="-25000" smtClean="0">
                <a:solidFill>
                  <a:schemeClr val="tx1"/>
                </a:solidFill>
              </a:rPr>
              <a:t>c </a:t>
            </a:r>
            <a:r>
              <a:rPr lang="en-US" altLang="zh-CN" sz="2400" b="0" i="1" smtClean="0">
                <a:solidFill>
                  <a:schemeClr val="tx1"/>
                </a:solidFill>
              </a:rPr>
              <a:t>t</a:t>
            </a:r>
            <a:r>
              <a:rPr lang="en-US" altLang="zh-CN" sz="2400" b="0" smtClean="0">
                <a:solidFill>
                  <a:schemeClr val="tx1"/>
                </a:solidFill>
              </a:rPr>
              <a:t>)</a:t>
            </a:r>
            <a:r>
              <a:rPr lang="zh-CN" altLang="en-US" sz="2400" b="0" smtClean="0">
                <a:solidFill>
                  <a:schemeClr val="tx1"/>
                </a:solidFill>
              </a:rPr>
              <a:t>。</a:t>
            </a:r>
            <a:endParaRPr lang="zh-CN" altLang="en-US" sz="2400" b="0" smtClean="0">
              <a:solidFill>
                <a:schemeClr val="tx1"/>
              </a:solidFill>
            </a:endParaRPr>
          </a:p>
          <a:p>
            <a:pPr eaLnBrk="1" hangingPunct="1">
              <a:lnSpc>
                <a:spcPct val="150000"/>
              </a:lnSpc>
            </a:pPr>
            <a:r>
              <a:rPr lang="zh-CN" altLang="en-US" sz="2000" b="0" smtClean="0">
                <a:solidFill>
                  <a:schemeClr val="tx1"/>
                </a:solidFill>
              </a:rPr>
              <a:t>噪声通常只影响振幅。</a:t>
            </a:r>
            <a:r>
              <a:rPr lang="en-US" altLang="zh-CN" sz="2000" b="0" smtClean="0">
                <a:solidFill>
                  <a:schemeClr val="tx1"/>
                </a:solidFill>
              </a:rPr>
              <a:t>ASK</a:t>
            </a:r>
            <a:r>
              <a:rPr lang="zh-CN" altLang="en-US" sz="2000" b="0" smtClean="0">
                <a:solidFill>
                  <a:schemeClr val="tx1"/>
                </a:solidFill>
              </a:rPr>
              <a:t>是受噪声影响最大的调制技术。</a:t>
            </a:r>
            <a:endParaRPr lang="zh-CN" altLang="en-US" sz="2000" b="0" smtClean="0">
              <a:solidFill>
                <a:schemeClr val="tx1"/>
              </a:solidFill>
            </a:endParaRPr>
          </a:p>
          <a:p>
            <a:pPr eaLnBrk="1" hangingPunct="1">
              <a:lnSpc>
                <a:spcPct val="150000"/>
              </a:lnSpc>
            </a:pPr>
            <a:r>
              <a:rPr lang="zh-CN" altLang="en-US" sz="2000" b="0" smtClean="0">
                <a:solidFill>
                  <a:schemeClr val="tx1"/>
                </a:solidFill>
              </a:rPr>
              <a:t>在语音线路上</a:t>
            </a:r>
            <a:r>
              <a:rPr lang="en-US" altLang="zh-CN" sz="2000" b="0" smtClean="0">
                <a:solidFill>
                  <a:schemeClr val="tx1"/>
                </a:solidFill>
              </a:rPr>
              <a:t>ASK</a:t>
            </a:r>
            <a:r>
              <a:rPr lang="zh-CN" altLang="en-US" sz="2000" b="0" smtClean="0">
                <a:solidFill>
                  <a:schemeClr val="tx1"/>
                </a:solidFill>
              </a:rPr>
              <a:t>通常仅用于数据率不高于</a:t>
            </a:r>
            <a:r>
              <a:rPr lang="en-US" altLang="zh-CN" sz="2000" b="0" smtClean="0">
                <a:solidFill>
                  <a:schemeClr val="tx1"/>
                </a:solidFill>
              </a:rPr>
              <a:t>1200 bps</a:t>
            </a:r>
            <a:r>
              <a:rPr lang="zh-CN" altLang="en-US" sz="2000" b="0" smtClean="0">
                <a:solidFill>
                  <a:schemeClr val="tx1"/>
                </a:solidFill>
              </a:rPr>
              <a:t>的情况。</a:t>
            </a:r>
            <a:endParaRPr lang="zh-CN" altLang="en-US" sz="2000" b="0" smtClean="0">
              <a:solidFill>
                <a:schemeClr val="tx1"/>
              </a:solidFill>
            </a:endParaRPr>
          </a:p>
          <a:p>
            <a:pPr eaLnBrk="1" hangingPunct="1">
              <a:lnSpc>
                <a:spcPct val="150000"/>
              </a:lnSpc>
            </a:pPr>
            <a:r>
              <a:rPr lang="zh-CN" altLang="en-US" sz="2000" b="0" smtClean="0">
                <a:solidFill>
                  <a:schemeClr val="tx1"/>
                </a:solidFill>
              </a:rPr>
              <a:t>更多地用于通过光纤传输数字数据（有无光脉冲）。</a:t>
            </a:r>
            <a:endParaRPr lang="zh-CN" altLang="en-US" sz="2000" b="0" smtClean="0">
              <a:solidFill>
                <a:schemeClr val="tx1"/>
              </a:solidFill>
            </a:endParaRPr>
          </a:p>
        </p:txBody>
      </p:sp>
      <p:sp>
        <p:nvSpPr>
          <p:cNvPr id="54275" name="标题 259073"/>
          <p:cNvSpPr>
            <a:spLocks noGrp="1" noChangeArrowheads="1"/>
          </p:cNvSpPr>
          <p:nvPr>
            <p:ph type="title"/>
          </p:nvPr>
        </p:nvSpPr>
        <p:spPr>
          <a:noFill/>
          <a:ln w="9525">
            <a:noFill/>
          </a:ln>
        </p:spPr>
        <p:txBody>
          <a:bodyPr vert="horz" rtlCol="0" anchor="ctr">
            <a:normAutofit/>
          </a:bodyPr>
          <a:lstStyle/>
          <a:p>
            <a:pPr lvl="0" algn="l">
              <a:buClrTx/>
              <a:buSzTx/>
              <a:buFontTx/>
            </a:pPr>
            <a:r>
              <a:rPr lang="zh-CN" altLang="en-US" smtClean="0">
                <a:solidFill>
                  <a:srgbClr val="AF9738"/>
                </a:solidFill>
                <a:sym typeface="+mn-ea"/>
              </a:rPr>
              <a:t>幅移键控编码</a:t>
            </a:r>
            <a:endParaRPr lang="zh-CN" altLang="en-US" smtClean="0">
              <a:solidFill>
                <a:srgbClr val="AF9738"/>
              </a:solidFill>
              <a:sym typeface="+mn-ea"/>
            </a:endParaRPr>
          </a:p>
        </p:txBody>
      </p:sp>
      <p:grpSp>
        <p:nvGrpSpPr>
          <p:cNvPr id="54276" name="组合 259079"/>
          <p:cNvGrpSpPr/>
          <p:nvPr/>
        </p:nvGrpSpPr>
        <p:grpSpPr bwMode="auto">
          <a:xfrm>
            <a:off x="1194276" y="3030061"/>
            <a:ext cx="3888581" cy="844153"/>
            <a:chOff x="1655" y="1845"/>
            <a:chExt cx="3266" cy="709"/>
          </a:xfrm>
        </p:grpSpPr>
        <p:pic>
          <p:nvPicPr>
            <p:cNvPr id="54278" name="图片 259076" descr="未命名"/>
            <p:cNvPicPr>
              <a:picLocks noChangeAspect="1" noChangeArrowheads="1"/>
            </p:cNvPicPr>
            <p:nvPr/>
          </p:nvPicPr>
          <p:blipFill>
            <a:blip r:embed="rId1" cstate="print"/>
            <a:srcRect/>
            <a:stretch>
              <a:fillRect/>
            </a:stretch>
          </p:blipFill>
          <p:spPr bwMode="auto">
            <a:xfrm>
              <a:off x="1655" y="1934"/>
              <a:ext cx="1950" cy="587"/>
            </a:xfrm>
            <a:prstGeom prst="rect">
              <a:avLst/>
            </a:prstGeom>
            <a:noFill/>
            <a:ln w="9525">
              <a:noFill/>
              <a:miter lim="800000"/>
              <a:headEnd/>
              <a:tailEnd/>
            </a:ln>
          </p:spPr>
        </p:pic>
        <p:sp>
          <p:nvSpPr>
            <p:cNvPr id="54279" name="文本框 259077"/>
            <p:cNvSpPr txBox="1">
              <a:spLocks noChangeArrowheads="1"/>
            </p:cNvSpPr>
            <p:nvPr/>
          </p:nvSpPr>
          <p:spPr bwMode="auto">
            <a:xfrm>
              <a:off x="3865" y="1845"/>
              <a:ext cx="1056" cy="709"/>
            </a:xfrm>
            <a:prstGeom prst="rect">
              <a:avLst/>
            </a:prstGeom>
            <a:noFill/>
            <a:ln w="9525">
              <a:noFill/>
              <a:miter lim="800000"/>
            </a:ln>
          </p:spPr>
          <p:txBody>
            <a:bodyPr>
              <a:spAutoFit/>
            </a:bodyPr>
            <a:lstStyle/>
            <a:p>
              <a:pPr>
                <a:lnSpc>
                  <a:spcPct val="130000"/>
                </a:lnSpc>
                <a:spcAft>
                  <a:spcPct val="20000"/>
                </a:spcAft>
              </a:pPr>
              <a:r>
                <a:rPr lang="zh-CN" altLang="en-US" sz="1800" b="1">
                  <a:solidFill>
                    <a:srgbClr val="FF0000"/>
                  </a:solidFill>
                  <a:ea typeface="楷体_GB2312" pitchFamily="49" charset="-122"/>
                </a:rPr>
                <a:t>二进制 </a:t>
              </a:r>
              <a:r>
                <a:rPr lang="en-US" altLang="zh-CN" sz="1800" b="1">
                  <a:solidFill>
                    <a:srgbClr val="FF0000"/>
                  </a:solidFill>
                  <a:ea typeface="楷体_GB2312" pitchFamily="49" charset="-122"/>
                </a:rPr>
                <a:t>1</a:t>
              </a:r>
              <a:endParaRPr lang="en-US" altLang="zh-CN" sz="1800" b="1">
                <a:solidFill>
                  <a:srgbClr val="FF0000"/>
                </a:solidFill>
                <a:ea typeface="楷体_GB2312" pitchFamily="49" charset="-122"/>
              </a:endParaRPr>
            </a:p>
            <a:p>
              <a:pPr>
                <a:lnSpc>
                  <a:spcPct val="120000"/>
                </a:lnSpc>
                <a:spcAft>
                  <a:spcPct val="20000"/>
                </a:spcAft>
              </a:pPr>
              <a:r>
                <a:rPr lang="zh-CN" altLang="en-US" sz="1800" b="1">
                  <a:solidFill>
                    <a:srgbClr val="FF0000"/>
                  </a:solidFill>
                  <a:ea typeface="楷体_GB2312" pitchFamily="49" charset="-122"/>
                </a:rPr>
                <a:t>二进制 </a:t>
              </a:r>
              <a:r>
                <a:rPr lang="en-US" altLang="zh-CN" sz="1800" b="1">
                  <a:solidFill>
                    <a:srgbClr val="FF0000"/>
                  </a:solidFill>
                  <a:ea typeface="楷体_GB2312" pitchFamily="49" charset="-122"/>
                </a:rPr>
                <a:t>0</a:t>
              </a:r>
              <a:endParaRPr lang="en-US" altLang="zh-CN" sz="1800" b="1">
                <a:solidFill>
                  <a:srgbClr val="FF0000"/>
                </a:solidFill>
                <a:ea typeface="楷体_GB2312" pitchFamily="49" charset="-122"/>
              </a:endParaRPr>
            </a:p>
          </p:txBody>
        </p:sp>
      </p:grpSp>
      <p:sp>
        <p:nvSpPr>
          <p:cNvPr id="54277" name="灯片编号占位符 1"/>
          <p:cNvSpPr>
            <a:spLocks noGrp="1" noChangeArrowheads="1"/>
          </p:cNvSpPr>
          <p:nvPr>
            <p:ph type="sldNum" sz="quarter" idx="12"/>
          </p:nvPr>
        </p:nvSpPr>
        <p:spPr>
          <a:xfrm>
            <a:off x="7000875" y="5595938"/>
            <a:ext cx="2134791" cy="357188"/>
          </a:xfrm>
          <a:noFill/>
          <a:ln>
            <a:miter lim="800000"/>
          </a:ln>
        </p:spPr>
        <p:txBody>
          <a:bodyPr/>
          <a:lstStyle/>
          <a:p>
            <a:fld id="{9A0C827A-21FA-498F-A26E-2797D2ABECBC}" type="slidenum">
              <a:rPr lang="zh-CN" altLang="en-US" sz="100" smtClean="0"/>
            </a:fld>
            <a:endParaRPr lang="zh-CN" altLang="en-US" sz="10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335879"/>
          <p:cNvSpPr>
            <a:spLocks noGrp="1" noChangeArrowheads="1"/>
          </p:cNvSpPr>
          <p:nvPr>
            <p:ph type="title"/>
          </p:nvPr>
        </p:nvSpPr>
        <p:spPr/>
        <p:txBody>
          <a:bodyPr/>
          <a:lstStyle/>
          <a:p>
            <a:pPr eaLnBrk="1" hangingPunct="1"/>
            <a:r>
              <a:rPr lang="zh-CN" altLang="en-US" smtClean="0">
                <a:solidFill>
                  <a:srgbClr val="AF9738"/>
                </a:solidFill>
              </a:rPr>
              <a:t>幅移键控编码示意图</a:t>
            </a:r>
            <a:endParaRPr lang="en-US" altLang="zh-CN" sz="2100" smtClean="0">
              <a:solidFill>
                <a:srgbClr val="AF9738"/>
              </a:solidFill>
            </a:endParaRPr>
          </a:p>
        </p:txBody>
      </p:sp>
      <p:pic>
        <p:nvPicPr>
          <p:cNvPr id="55299" name="图片 335881" descr="ASK"/>
          <p:cNvPicPr>
            <a:picLocks noChangeAspect="1" noChangeArrowheads="1"/>
          </p:cNvPicPr>
          <p:nvPr/>
        </p:nvPicPr>
        <p:blipFill>
          <a:blip r:embed="rId1" cstate="print"/>
          <a:srcRect/>
          <a:stretch>
            <a:fillRect/>
          </a:stretch>
        </p:blipFill>
        <p:spPr bwMode="auto">
          <a:xfrm>
            <a:off x="1547813" y="1970485"/>
            <a:ext cx="5940029" cy="3344465"/>
          </a:xfrm>
          <a:prstGeom prst="rect">
            <a:avLst/>
          </a:prstGeom>
          <a:noFill/>
          <a:ln w="9525">
            <a:noFill/>
            <a:miter lim="800000"/>
            <a:headEnd/>
            <a:tailEnd/>
          </a:ln>
        </p:spPr>
      </p:pic>
      <p:sp>
        <p:nvSpPr>
          <p:cNvPr id="55300" name="灯片编号占位符 1"/>
          <p:cNvSpPr>
            <a:spLocks noGrp="1" noChangeArrowheads="1"/>
          </p:cNvSpPr>
          <p:nvPr>
            <p:ph type="sldNum" sz="quarter" idx="12"/>
          </p:nvPr>
        </p:nvSpPr>
        <p:spPr>
          <a:xfrm>
            <a:off x="7000875" y="5595938"/>
            <a:ext cx="2134791" cy="357188"/>
          </a:xfrm>
          <a:noFill/>
          <a:ln>
            <a:miter lim="800000"/>
          </a:ln>
        </p:spPr>
        <p:txBody>
          <a:bodyPr/>
          <a:lstStyle/>
          <a:p>
            <a:fld id="{61139C2C-4C3A-4651-A229-6444C3BDB569}" type="slidenum">
              <a:rPr lang="zh-CN" altLang="en-US" sz="100" smtClean="0"/>
            </a:fld>
            <a:endParaRPr lang="zh-CN" altLang="en-US" sz="100" smtClean="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60097"/>
          <p:cNvSpPr>
            <a:spLocks noGrp="1" noChangeArrowheads="1"/>
          </p:cNvSpPr>
          <p:nvPr>
            <p:ph type="title"/>
          </p:nvPr>
        </p:nvSpPr>
        <p:spPr/>
        <p:txBody>
          <a:bodyPr/>
          <a:lstStyle/>
          <a:p>
            <a:pPr eaLnBrk="1" hangingPunct="1"/>
            <a:r>
              <a:rPr lang="zh-CN" altLang="en-US" smtClean="0">
                <a:solidFill>
                  <a:srgbClr val="AF9738"/>
                </a:solidFill>
              </a:rPr>
              <a:t>频移键控编码</a:t>
            </a:r>
            <a:r>
              <a:rPr lang="en-US" altLang="zh-CN" sz="2100" smtClean="0">
                <a:solidFill>
                  <a:srgbClr val="AF9738"/>
                </a:solidFill>
                <a:ea typeface="宋体" panose="02010600030101010101" pitchFamily="2" charset="-122"/>
              </a:rPr>
              <a:t>Frequency Shift Keying</a:t>
            </a:r>
            <a:endParaRPr lang="en-US" altLang="zh-CN" sz="2100" smtClean="0">
              <a:solidFill>
                <a:srgbClr val="AF9738"/>
              </a:solidFill>
              <a:ea typeface="宋体" panose="02010600030101010101" pitchFamily="2" charset="-122"/>
            </a:endParaRPr>
          </a:p>
        </p:txBody>
      </p:sp>
      <p:sp>
        <p:nvSpPr>
          <p:cNvPr id="56323" name="文本占位符 260098"/>
          <p:cNvSpPr>
            <a:spLocks noGrp="1" noChangeArrowheads="1"/>
          </p:cNvSpPr>
          <p:nvPr>
            <p:ph idx="1"/>
          </p:nvPr>
        </p:nvSpPr>
        <p:spPr>
          <a:xfrm>
            <a:off x="504825" y="1305560"/>
            <a:ext cx="7995285" cy="2703195"/>
          </a:xfrm>
        </p:spPr>
        <p:txBody>
          <a:bodyPr lIns="0" rIns="0"/>
          <a:lstStyle/>
          <a:p>
            <a:pPr eaLnBrk="1" hangingPunct="1">
              <a:lnSpc>
                <a:spcPct val="150000"/>
              </a:lnSpc>
              <a:spcAft>
                <a:spcPct val="20000"/>
              </a:spcAft>
            </a:pPr>
            <a:r>
              <a:rPr lang="zh-CN" altLang="en-US" sz="2400" b="0" smtClean="0">
                <a:solidFill>
                  <a:schemeClr val="tx1"/>
                </a:solidFill>
              </a:rPr>
              <a:t>二进制的两个数分别由邻近载波频率的两个频率表示。</a:t>
            </a:r>
            <a:endParaRPr lang="zh-CN" altLang="en-US" sz="2400" b="0" smtClean="0">
              <a:solidFill>
                <a:schemeClr val="tx1"/>
              </a:solidFill>
            </a:endParaRPr>
          </a:p>
          <a:p>
            <a:pPr eaLnBrk="1" hangingPunct="1">
              <a:lnSpc>
                <a:spcPct val="150000"/>
              </a:lnSpc>
              <a:spcBef>
                <a:spcPct val="50000"/>
              </a:spcBef>
              <a:buFontTx/>
              <a:buNone/>
            </a:pPr>
            <a:r>
              <a:rPr lang="zh-CN" altLang="en-US" sz="2400" b="0" smtClean="0">
                <a:solidFill>
                  <a:schemeClr val="tx1"/>
                </a:solidFill>
              </a:rPr>
              <a:t>    </a:t>
            </a:r>
            <a:endParaRPr lang="zh-CN" altLang="en-US" sz="2400" b="0" smtClean="0">
              <a:solidFill>
                <a:schemeClr val="tx1"/>
              </a:solidFill>
            </a:endParaRPr>
          </a:p>
          <a:p>
            <a:pPr eaLnBrk="1" hangingPunct="1">
              <a:lnSpc>
                <a:spcPct val="150000"/>
              </a:lnSpc>
              <a:spcBef>
                <a:spcPct val="50000"/>
              </a:spcBef>
              <a:buFontTx/>
              <a:buNone/>
            </a:pPr>
            <a:r>
              <a:rPr lang="zh-CN" altLang="en-US" sz="2400" b="0" smtClean="0">
                <a:solidFill>
                  <a:schemeClr val="tx1"/>
                </a:solidFill>
              </a:rPr>
              <a:t>式中， </a:t>
            </a:r>
            <a:r>
              <a:rPr lang="en-US" altLang="zh-CN" sz="2400" b="0" i="1" smtClean="0">
                <a:solidFill>
                  <a:schemeClr val="tx1"/>
                </a:solidFill>
              </a:rPr>
              <a:t>f1</a:t>
            </a:r>
            <a:r>
              <a:rPr lang="en-US" altLang="zh-CN" sz="2400" b="0" smtClean="0">
                <a:solidFill>
                  <a:schemeClr val="tx1"/>
                </a:solidFill>
              </a:rPr>
              <a:t> </a:t>
            </a:r>
            <a:r>
              <a:rPr lang="zh-CN" altLang="en-US" sz="2400" b="0" smtClean="0">
                <a:solidFill>
                  <a:schemeClr val="tx1"/>
                </a:solidFill>
              </a:rPr>
              <a:t>和 </a:t>
            </a:r>
            <a:r>
              <a:rPr lang="en-US" altLang="zh-CN" sz="2400" b="0" i="1" smtClean="0">
                <a:solidFill>
                  <a:schemeClr val="tx1"/>
                </a:solidFill>
              </a:rPr>
              <a:t>f2</a:t>
            </a:r>
            <a:r>
              <a:rPr lang="en-US" altLang="zh-CN" sz="2400" b="0" smtClean="0">
                <a:solidFill>
                  <a:schemeClr val="tx1"/>
                </a:solidFill>
              </a:rPr>
              <a:t> </a:t>
            </a:r>
            <a:r>
              <a:rPr lang="zh-CN" altLang="en-US" sz="2400" b="0" smtClean="0">
                <a:solidFill>
                  <a:schemeClr val="tx1"/>
                </a:solidFill>
              </a:rPr>
              <a:t>通常是载波频率</a:t>
            </a:r>
            <a:r>
              <a:rPr lang="en-US" altLang="zh-CN" sz="2400" b="0" i="1" smtClean="0">
                <a:solidFill>
                  <a:schemeClr val="tx1"/>
                </a:solidFill>
              </a:rPr>
              <a:t>fc</a:t>
            </a:r>
            <a:r>
              <a:rPr lang="en-US" altLang="zh-CN" sz="2400" b="0" smtClean="0">
                <a:solidFill>
                  <a:schemeClr val="tx1"/>
                </a:solidFill>
              </a:rPr>
              <a:t> </a:t>
            </a:r>
            <a:r>
              <a:rPr lang="zh-CN" altLang="en-US" sz="2400" b="0" smtClean="0">
                <a:solidFill>
                  <a:schemeClr val="tx1"/>
                </a:solidFill>
              </a:rPr>
              <a:t>的两个偏移值，其绝对值相等，偏移方向相反。</a:t>
            </a:r>
            <a:endParaRPr lang="zh-CN" altLang="en-US" sz="2400" b="0" smtClean="0">
              <a:solidFill>
                <a:schemeClr val="tx1"/>
              </a:solidFill>
            </a:endParaRPr>
          </a:p>
          <a:p>
            <a:pPr eaLnBrk="1" hangingPunct="1">
              <a:lnSpc>
                <a:spcPct val="150000"/>
              </a:lnSpc>
            </a:pPr>
            <a:r>
              <a:rPr lang="zh-CN" altLang="en-US" sz="2000" b="0" smtClean="0">
                <a:solidFill>
                  <a:schemeClr val="tx1"/>
                </a:solidFill>
              </a:rPr>
              <a:t>抗干扰性能优于</a:t>
            </a:r>
            <a:r>
              <a:rPr lang="en-US" altLang="zh-CN" sz="2000" b="0" smtClean="0">
                <a:solidFill>
                  <a:schemeClr val="tx1"/>
                </a:solidFill>
              </a:rPr>
              <a:t>ASK</a:t>
            </a:r>
            <a:r>
              <a:rPr lang="zh-CN" altLang="en-US" sz="2000" b="0" smtClean="0">
                <a:solidFill>
                  <a:schemeClr val="tx1"/>
                </a:solidFill>
              </a:rPr>
              <a:t>（噪声对其影响小）。</a:t>
            </a:r>
            <a:endParaRPr lang="zh-CN" altLang="en-US" sz="2000" b="0" smtClean="0">
              <a:solidFill>
                <a:schemeClr val="tx1"/>
              </a:solidFill>
            </a:endParaRPr>
          </a:p>
          <a:p>
            <a:pPr eaLnBrk="1" hangingPunct="1">
              <a:lnSpc>
                <a:spcPct val="150000"/>
              </a:lnSpc>
            </a:pPr>
            <a:r>
              <a:rPr lang="zh-CN" altLang="en-US" sz="2000" b="0" smtClean="0">
                <a:solidFill>
                  <a:schemeClr val="tx1"/>
                </a:solidFill>
              </a:rPr>
              <a:t>典型数据率为</a:t>
            </a:r>
            <a:r>
              <a:rPr lang="en-US" altLang="zh-CN" sz="2000" b="0" smtClean="0">
                <a:solidFill>
                  <a:schemeClr val="tx1"/>
                </a:solidFill>
              </a:rPr>
              <a:t>1200bps</a:t>
            </a:r>
            <a:r>
              <a:rPr lang="zh-CN" altLang="en-US" sz="2000" b="0" smtClean="0">
                <a:solidFill>
                  <a:schemeClr val="tx1"/>
                </a:solidFill>
              </a:rPr>
              <a:t>左右（语音线路）。</a:t>
            </a:r>
            <a:endParaRPr lang="zh-CN" altLang="en-US" sz="2000" b="0" smtClean="0">
              <a:solidFill>
                <a:schemeClr val="tx1"/>
              </a:solidFill>
            </a:endParaRPr>
          </a:p>
          <a:p>
            <a:pPr eaLnBrk="1" hangingPunct="1">
              <a:lnSpc>
                <a:spcPct val="150000"/>
              </a:lnSpc>
            </a:pPr>
            <a:r>
              <a:rPr lang="zh-CN" altLang="en-US" sz="2000" b="0" smtClean="0">
                <a:solidFill>
                  <a:schemeClr val="tx1"/>
                </a:solidFill>
              </a:rPr>
              <a:t>亦常用于高频 </a:t>
            </a:r>
            <a:r>
              <a:rPr lang="en-US" altLang="zh-CN" sz="2000" b="0" smtClean="0">
                <a:solidFill>
                  <a:schemeClr val="tx1"/>
                </a:solidFill>
              </a:rPr>
              <a:t>(3 to 30 MHz)</a:t>
            </a:r>
            <a:r>
              <a:rPr lang="zh-CN" altLang="en-US" sz="2000" b="0" smtClean="0">
                <a:solidFill>
                  <a:schemeClr val="tx1"/>
                </a:solidFill>
              </a:rPr>
              <a:t>无线传输。</a:t>
            </a:r>
            <a:endParaRPr lang="zh-CN" altLang="en-US" sz="2000" b="0" smtClean="0">
              <a:solidFill>
                <a:schemeClr val="tx1"/>
              </a:solidFill>
            </a:endParaRPr>
          </a:p>
          <a:p>
            <a:pPr eaLnBrk="1" hangingPunct="1">
              <a:lnSpc>
                <a:spcPct val="150000"/>
              </a:lnSpc>
            </a:pPr>
            <a:r>
              <a:rPr lang="zh-CN" altLang="en-US" sz="2000" b="0" smtClean="0">
                <a:solidFill>
                  <a:schemeClr val="tx1"/>
                </a:solidFill>
              </a:rPr>
              <a:t>使用同轴电缆的局域网中，甚至可用于更高的频率。</a:t>
            </a:r>
            <a:endParaRPr lang="zh-CN" altLang="en-US" sz="2000" b="0" smtClean="0">
              <a:solidFill>
                <a:schemeClr val="tx1"/>
              </a:solidFill>
            </a:endParaRPr>
          </a:p>
          <a:p>
            <a:pPr eaLnBrk="1" hangingPunct="1">
              <a:lnSpc>
                <a:spcPct val="90000"/>
              </a:lnSpc>
            </a:pPr>
            <a:endParaRPr lang="zh-CN" altLang="en-US" sz="2000" b="0" smtClean="0">
              <a:solidFill>
                <a:schemeClr val="tx1"/>
              </a:solidFill>
            </a:endParaRPr>
          </a:p>
        </p:txBody>
      </p:sp>
      <p:grpSp>
        <p:nvGrpSpPr>
          <p:cNvPr id="56324" name="组合 260105"/>
          <p:cNvGrpSpPr/>
          <p:nvPr/>
        </p:nvGrpSpPr>
        <p:grpSpPr bwMode="auto">
          <a:xfrm>
            <a:off x="1169035" y="1888490"/>
            <a:ext cx="3687366" cy="921544"/>
            <a:chOff x="1247" y="1480"/>
            <a:chExt cx="3097" cy="774"/>
          </a:xfrm>
        </p:grpSpPr>
        <p:sp>
          <p:nvSpPr>
            <p:cNvPr id="56326" name="文本框 260102"/>
            <p:cNvSpPr txBox="1">
              <a:spLocks noChangeArrowheads="1"/>
            </p:cNvSpPr>
            <p:nvPr/>
          </p:nvSpPr>
          <p:spPr bwMode="auto">
            <a:xfrm>
              <a:off x="3288" y="1480"/>
              <a:ext cx="1056" cy="774"/>
            </a:xfrm>
            <a:prstGeom prst="rect">
              <a:avLst/>
            </a:prstGeom>
            <a:noFill/>
            <a:ln w="9525">
              <a:noFill/>
              <a:miter lim="800000"/>
            </a:ln>
          </p:spPr>
          <p:txBody>
            <a:bodyPr>
              <a:spAutoFit/>
            </a:bodyPr>
            <a:lstStyle/>
            <a:p>
              <a:pPr>
                <a:lnSpc>
                  <a:spcPct val="150000"/>
                </a:lnSpc>
              </a:pPr>
              <a:r>
                <a:rPr lang="zh-CN" altLang="en-US" sz="1800" b="1">
                  <a:solidFill>
                    <a:srgbClr val="FF0000"/>
                  </a:solidFill>
                  <a:ea typeface="楷体_GB2312" pitchFamily="49" charset="-122"/>
                </a:rPr>
                <a:t>二进制 </a:t>
              </a:r>
              <a:r>
                <a:rPr lang="en-US" altLang="zh-CN" sz="1800" b="1">
                  <a:solidFill>
                    <a:srgbClr val="FF0000"/>
                  </a:solidFill>
                  <a:ea typeface="楷体_GB2312" pitchFamily="49" charset="-122"/>
                </a:rPr>
                <a:t>1</a:t>
              </a:r>
              <a:endParaRPr lang="en-US" altLang="zh-CN" sz="1800" b="1">
                <a:solidFill>
                  <a:srgbClr val="FF0000"/>
                </a:solidFill>
                <a:ea typeface="楷体_GB2312" pitchFamily="49" charset="-122"/>
              </a:endParaRPr>
            </a:p>
            <a:p>
              <a:pPr>
                <a:lnSpc>
                  <a:spcPct val="150000"/>
                </a:lnSpc>
              </a:pPr>
              <a:r>
                <a:rPr lang="zh-CN" altLang="en-US" sz="1800" b="1">
                  <a:solidFill>
                    <a:srgbClr val="FF0000"/>
                  </a:solidFill>
                  <a:ea typeface="楷体_GB2312" pitchFamily="49" charset="-122"/>
                </a:rPr>
                <a:t>二进制 </a:t>
              </a:r>
              <a:r>
                <a:rPr lang="en-US" altLang="zh-CN" sz="1800" b="1">
                  <a:solidFill>
                    <a:srgbClr val="FF0000"/>
                  </a:solidFill>
                  <a:ea typeface="楷体_GB2312" pitchFamily="49" charset="-122"/>
                </a:rPr>
                <a:t>0</a:t>
              </a:r>
              <a:endParaRPr lang="en-US" altLang="zh-CN" sz="1800" b="1">
                <a:solidFill>
                  <a:srgbClr val="FF0000"/>
                </a:solidFill>
                <a:ea typeface="楷体_GB2312" pitchFamily="49" charset="-122"/>
              </a:endParaRPr>
            </a:p>
          </p:txBody>
        </p:sp>
        <p:pic>
          <p:nvPicPr>
            <p:cNvPr id="56327" name="图片 260104" descr="6"/>
            <p:cNvPicPr>
              <a:picLocks noChangeAspect="1" noChangeArrowheads="1"/>
            </p:cNvPicPr>
            <p:nvPr/>
          </p:nvPicPr>
          <p:blipFill>
            <a:blip r:embed="rId1" cstate="print"/>
            <a:srcRect/>
            <a:stretch>
              <a:fillRect/>
            </a:stretch>
          </p:blipFill>
          <p:spPr bwMode="auto">
            <a:xfrm>
              <a:off x="1247" y="1616"/>
              <a:ext cx="1899" cy="623"/>
            </a:xfrm>
            <a:prstGeom prst="rect">
              <a:avLst/>
            </a:prstGeom>
            <a:noFill/>
            <a:ln w="9525">
              <a:noFill/>
              <a:miter lim="800000"/>
              <a:headEnd/>
              <a:tailEnd/>
            </a:ln>
          </p:spPr>
        </p:pic>
      </p:grpSp>
      <p:sp>
        <p:nvSpPr>
          <p:cNvPr id="56325" name="灯片编号占位符 1"/>
          <p:cNvSpPr>
            <a:spLocks noGrp="1" noChangeArrowheads="1"/>
          </p:cNvSpPr>
          <p:nvPr>
            <p:ph type="sldNum" sz="quarter" idx="12"/>
          </p:nvPr>
        </p:nvSpPr>
        <p:spPr>
          <a:xfrm>
            <a:off x="7000875" y="5595938"/>
            <a:ext cx="2134791" cy="357188"/>
          </a:xfrm>
          <a:noFill/>
          <a:ln>
            <a:miter lim="800000"/>
          </a:ln>
        </p:spPr>
        <p:txBody>
          <a:bodyPr/>
          <a:lstStyle/>
          <a:p>
            <a:fld id="{15639A36-304B-4DA9-AB16-7CFF5E89CACC}" type="slidenum">
              <a:rPr lang="zh-CN" altLang="en-US" sz="100" smtClean="0"/>
            </a:fld>
            <a:endParaRPr lang="zh-CN" altLang="en-US" sz="10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337927"/>
          <p:cNvSpPr>
            <a:spLocks noGrp="1" noChangeArrowheads="1"/>
          </p:cNvSpPr>
          <p:nvPr>
            <p:ph type="title"/>
          </p:nvPr>
        </p:nvSpPr>
        <p:spPr/>
        <p:txBody>
          <a:bodyPr/>
          <a:lstStyle/>
          <a:p>
            <a:pPr eaLnBrk="1" hangingPunct="1"/>
            <a:r>
              <a:rPr lang="zh-CN" altLang="en-US" smtClean="0">
                <a:solidFill>
                  <a:srgbClr val="AF9738"/>
                </a:solidFill>
              </a:rPr>
              <a:t>频移键控编码示意图</a:t>
            </a:r>
            <a:r>
              <a:rPr lang="en-US" altLang="zh-CN" sz="2100" smtClean="0">
                <a:solidFill>
                  <a:srgbClr val="AF9738"/>
                </a:solidFill>
              </a:rPr>
              <a:t>FSK Encoding</a:t>
            </a:r>
            <a:endParaRPr lang="en-US" altLang="zh-CN" sz="2100" smtClean="0">
              <a:solidFill>
                <a:srgbClr val="AF9738"/>
              </a:solidFill>
            </a:endParaRPr>
          </a:p>
        </p:txBody>
      </p:sp>
      <p:pic>
        <p:nvPicPr>
          <p:cNvPr id="57347" name="图片 337929" descr="FSK1"/>
          <p:cNvPicPr>
            <a:picLocks noChangeAspect="1" noChangeArrowheads="1"/>
          </p:cNvPicPr>
          <p:nvPr/>
        </p:nvPicPr>
        <p:blipFill>
          <a:blip r:embed="rId1" cstate="print"/>
          <a:srcRect/>
          <a:stretch>
            <a:fillRect/>
          </a:stretch>
        </p:blipFill>
        <p:spPr bwMode="auto">
          <a:xfrm>
            <a:off x="1547813" y="1931194"/>
            <a:ext cx="5940029" cy="3333750"/>
          </a:xfrm>
          <a:prstGeom prst="rect">
            <a:avLst/>
          </a:prstGeom>
          <a:noFill/>
          <a:ln w="9525">
            <a:noFill/>
            <a:miter lim="800000"/>
            <a:headEnd/>
            <a:tailEnd/>
          </a:ln>
        </p:spPr>
      </p:pic>
      <p:sp>
        <p:nvSpPr>
          <p:cNvPr id="57348" name="灯片编号占位符 1"/>
          <p:cNvSpPr>
            <a:spLocks noGrp="1" noChangeArrowheads="1"/>
          </p:cNvSpPr>
          <p:nvPr>
            <p:ph type="sldNum" sz="quarter" idx="12"/>
          </p:nvPr>
        </p:nvSpPr>
        <p:spPr>
          <a:xfrm>
            <a:off x="7000875" y="5595938"/>
            <a:ext cx="2134791" cy="357188"/>
          </a:xfrm>
          <a:noFill/>
          <a:ln>
            <a:miter lim="800000"/>
          </a:ln>
        </p:spPr>
        <p:txBody>
          <a:bodyPr/>
          <a:lstStyle/>
          <a:p>
            <a:fld id="{21760BFB-5EBE-4865-AC82-E8390F6B58B2}" type="slidenum">
              <a:rPr lang="zh-CN" altLang="en-US" sz="100" smtClean="0"/>
            </a:fld>
            <a:endParaRPr lang="zh-CN" altLang="en-US" sz="100" smtClean="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262145"/>
          <p:cNvSpPr>
            <a:spLocks noGrp="1" noChangeArrowheads="1"/>
          </p:cNvSpPr>
          <p:nvPr>
            <p:ph type="title"/>
          </p:nvPr>
        </p:nvSpPr>
        <p:spPr/>
        <p:txBody>
          <a:bodyPr/>
          <a:lstStyle/>
          <a:p>
            <a:pPr eaLnBrk="1" hangingPunct="1"/>
            <a:r>
              <a:rPr lang="zh-CN" altLang="en-US" smtClean="0">
                <a:solidFill>
                  <a:srgbClr val="AF9738"/>
                </a:solidFill>
              </a:rPr>
              <a:t>相移键控编码</a:t>
            </a:r>
            <a:r>
              <a:rPr lang="en-US" altLang="zh-CN" sz="2100" smtClean="0">
                <a:solidFill>
                  <a:srgbClr val="AF9738"/>
                </a:solidFill>
                <a:ea typeface="宋体" panose="02010600030101010101" pitchFamily="2" charset="-122"/>
              </a:rPr>
              <a:t>Phase Shift Keying</a:t>
            </a:r>
            <a:endParaRPr lang="en-US" altLang="zh-CN" sz="2100" smtClean="0">
              <a:solidFill>
                <a:srgbClr val="AF9738"/>
              </a:solidFill>
              <a:ea typeface="宋体" panose="02010600030101010101" pitchFamily="2" charset="-122"/>
            </a:endParaRPr>
          </a:p>
        </p:txBody>
      </p:sp>
      <p:sp>
        <p:nvSpPr>
          <p:cNvPr id="58371" name="文本占位符 262146"/>
          <p:cNvSpPr>
            <a:spLocks noGrp="1" noChangeArrowheads="1"/>
          </p:cNvSpPr>
          <p:nvPr>
            <p:ph idx="1"/>
          </p:nvPr>
        </p:nvSpPr>
        <p:spPr>
          <a:xfrm>
            <a:off x="1120140" y="1164590"/>
            <a:ext cx="7127240" cy="1951990"/>
          </a:xfrm>
        </p:spPr>
        <p:txBody>
          <a:bodyPr/>
          <a:lstStyle/>
          <a:p>
            <a:pPr eaLnBrk="1" hangingPunct="1">
              <a:lnSpc>
                <a:spcPct val="150000"/>
              </a:lnSpc>
            </a:pPr>
            <a:r>
              <a:rPr lang="zh-CN" altLang="en-US" sz="2400" b="0" smtClean="0">
                <a:solidFill>
                  <a:schemeClr val="tx1"/>
                </a:solidFill>
              </a:rPr>
              <a:t>通过载波相位的变换表示数据</a:t>
            </a:r>
            <a:endParaRPr lang="zh-CN" altLang="en-US" sz="2400" b="0" smtClean="0">
              <a:solidFill>
                <a:schemeClr val="tx1"/>
              </a:solidFill>
            </a:endParaRPr>
          </a:p>
          <a:p>
            <a:pPr eaLnBrk="1" hangingPunct="1">
              <a:lnSpc>
                <a:spcPct val="150000"/>
              </a:lnSpc>
            </a:pPr>
            <a:r>
              <a:rPr lang="zh-CN" altLang="en-US" sz="2400" b="0" smtClean="0">
                <a:solidFill>
                  <a:schemeClr val="tx1"/>
                </a:solidFill>
              </a:rPr>
              <a:t>抗干扰性能优于</a:t>
            </a:r>
            <a:r>
              <a:rPr lang="en-US" altLang="zh-CN" sz="2400" b="0" smtClean="0">
                <a:solidFill>
                  <a:schemeClr val="tx1"/>
                </a:solidFill>
              </a:rPr>
              <a:t>ASK</a:t>
            </a:r>
            <a:r>
              <a:rPr lang="zh-CN" altLang="en-US" sz="2400" b="0" smtClean="0">
                <a:solidFill>
                  <a:schemeClr val="tx1"/>
                </a:solidFill>
              </a:rPr>
              <a:t>（噪声对其影响小）。</a:t>
            </a:r>
            <a:endParaRPr lang="zh-CN" altLang="en-US" sz="2400" b="0" smtClean="0">
              <a:solidFill>
                <a:schemeClr val="tx1"/>
              </a:solidFill>
            </a:endParaRPr>
          </a:p>
          <a:p>
            <a:pPr eaLnBrk="1" hangingPunct="1">
              <a:lnSpc>
                <a:spcPct val="150000"/>
              </a:lnSpc>
            </a:pPr>
            <a:r>
              <a:rPr lang="zh-CN" altLang="en-US" sz="2400" b="0" smtClean="0">
                <a:solidFill>
                  <a:schemeClr val="tx1"/>
                </a:solidFill>
              </a:rPr>
              <a:t>用两个相位代表两个二进制数：</a:t>
            </a:r>
            <a:endParaRPr lang="zh-CN" altLang="en-US" sz="2400" b="0" smtClean="0">
              <a:solidFill>
                <a:schemeClr val="tx1"/>
              </a:solidFill>
            </a:endParaRPr>
          </a:p>
          <a:p>
            <a:pPr eaLnBrk="1" hangingPunct="1">
              <a:lnSpc>
                <a:spcPct val="150000"/>
              </a:lnSpc>
              <a:buFontTx/>
              <a:buNone/>
            </a:pPr>
            <a:r>
              <a:rPr lang="zh-CN" altLang="en-US" sz="2400" b="0" smtClean="0">
                <a:solidFill>
                  <a:schemeClr val="tx1"/>
                </a:solidFill>
              </a:rPr>
              <a:t>    </a:t>
            </a:r>
            <a:endParaRPr lang="en-US" altLang="zh-CN" sz="2400" b="0" smtClean="0">
              <a:solidFill>
                <a:schemeClr val="tx1"/>
              </a:solidFill>
            </a:endParaRPr>
          </a:p>
        </p:txBody>
      </p:sp>
      <p:grpSp>
        <p:nvGrpSpPr>
          <p:cNvPr id="58372" name="组合 262151"/>
          <p:cNvGrpSpPr/>
          <p:nvPr/>
        </p:nvGrpSpPr>
        <p:grpSpPr bwMode="auto">
          <a:xfrm>
            <a:off x="1776413" y="3173095"/>
            <a:ext cx="3902869" cy="864394"/>
            <a:chOff x="1066" y="1207"/>
            <a:chExt cx="3278" cy="726"/>
          </a:xfrm>
        </p:grpSpPr>
        <p:pic>
          <p:nvPicPr>
            <p:cNvPr id="58375" name="图片 262147" descr="psk"/>
            <p:cNvPicPr>
              <a:picLocks noChangeAspect="1" noChangeArrowheads="1"/>
            </p:cNvPicPr>
            <p:nvPr/>
          </p:nvPicPr>
          <p:blipFill>
            <a:blip r:embed="rId1" cstate="print"/>
            <a:srcRect/>
            <a:stretch>
              <a:fillRect/>
            </a:stretch>
          </p:blipFill>
          <p:spPr bwMode="auto">
            <a:xfrm>
              <a:off x="1066" y="1364"/>
              <a:ext cx="1995" cy="569"/>
            </a:xfrm>
            <a:prstGeom prst="rect">
              <a:avLst/>
            </a:prstGeom>
            <a:noFill/>
            <a:ln w="9525">
              <a:noFill/>
              <a:miter lim="800000"/>
              <a:headEnd/>
              <a:tailEnd/>
            </a:ln>
          </p:spPr>
        </p:pic>
        <p:sp>
          <p:nvSpPr>
            <p:cNvPr id="58376" name="文本框 262150"/>
            <p:cNvSpPr txBox="1">
              <a:spLocks noChangeArrowheads="1"/>
            </p:cNvSpPr>
            <p:nvPr/>
          </p:nvSpPr>
          <p:spPr bwMode="auto">
            <a:xfrm>
              <a:off x="3288" y="1207"/>
              <a:ext cx="1056" cy="716"/>
            </a:xfrm>
            <a:prstGeom prst="rect">
              <a:avLst/>
            </a:prstGeom>
            <a:noFill/>
            <a:ln w="9525">
              <a:noFill/>
              <a:miter lim="800000"/>
            </a:ln>
          </p:spPr>
          <p:txBody>
            <a:bodyPr>
              <a:spAutoFit/>
            </a:bodyPr>
            <a:lstStyle/>
            <a:p>
              <a:pPr>
                <a:lnSpc>
                  <a:spcPct val="150000"/>
                </a:lnSpc>
              </a:pPr>
              <a:r>
                <a:rPr lang="zh-CN" altLang="en-US" sz="1650" b="1">
                  <a:solidFill>
                    <a:srgbClr val="FF0000"/>
                  </a:solidFill>
                  <a:ea typeface="楷体_GB2312" pitchFamily="49" charset="-122"/>
                </a:rPr>
                <a:t>二进制 </a:t>
              </a:r>
              <a:r>
                <a:rPr lang="en-US" altLang="zh-CN" sz="1650" b="1">
                  <a:solidFill>
                    <a:srgbClr val="FF0000"/>
                  </a:solidFill>
                  <a:ea typeface="楷体_GB2312" pitchFamily="49" charset="-122"/>
                </a:rPr>
                <a:t>1</a:t>
              </a:r>
              <a:endParaRPr lang="en-US" altLang="zh-CN" sz="1650" b="1">
                <a:solidFill>
                  <a:srgbClr val="FF0000"/>
                </a:solidFill>
                <a:ea typeface="楷体_GB2312" pitchFamily="49" charset="-122"/>
              </a:endParaRPr>
            </a:p>
            <a:p>
              <a:pPr>
                <a:lnSpc>
                  <a:spcPct val="150000"/>
                </a:lnSpc>
              </a:pPr>
              <a:r>
                <a:rPr lang="zh-CN" altLang="en-US" sz="1650" b="1">
                  <a:solidFill>
                    <a:srgbClr val="FF0000"/>
                  </a:solidFill>
                  <a:ea typeface="楷体_GB2312" pitchFamily="49" charset="-122"/>
                </a:rPr>
                <a:t>二进制 </a:t>
              </a:r>
              <a:r>
                <a:rPr lang="en-US" altLang="zh-CN" sz="1650" b="1">
                  <a:solidFill>
                    <a:srgbClr val="FF0000"/>
                  </a:solidFill>
                  <a:ea typeface="楷体_GB2312" pitchFamily="49" charset="-122"/>
                </a:rPr>
                <a:t>0</a:t>
              </a:r>
              <a:endParaRPr lang="en-US" altLang="zh-CN" sz="1650" b="1">
                <a:solidFill>
                  <a:srgbClr val="FF0000"/>
                </a:solidFill>
                <a:ea typeface="楷体_GB2312" pitchFamily="49" charset="-122"/>
              </a:endParaRPr>
            </a:p>
          </p:txBody>
        </p:sp>
      </p:grpSp>
      <p:pic>
        <p:nvPicPr>
          <p:cNvPr id="58373" name="图片 262153" descr="BPSK"/>
          <p:cNvPicPr>
            <a:picLocks noChangeAspect="1" noChangeArrowheads="1"/>
          </p:cNvPicPr>
          <p:nvPr/>
        </p:nvPicPr>
        <p:blipFill>
          <a:blip r:embed="rId2" cstate="print"/>
          <a:srcRect b="1678"/>
          <a:stretch>
            <a:fillRect/>
          </a:stretch>
        </p:blipFill>
        <p:spPr bwMode="auto">
          <a:xfrm>
            <a:off x="1708230" y="4280059"/>
            <a:ext cx="5238750" cy="1674019"/>
          </a:xfrm>
          <a:prstGeom prst="rect">
            <a:avLst/>
          </a:prstGeom>
          <a:noFill/>
          <a:ln w="9525">
            <a:noFill/>
            <a:miter lim="800000"/>
            <a:headEnd/>
            <a:tailEnd/>
          </a:ln>
        </p:spPr>
      </p:pic>
      <p:sp>
        <p:nvSpPr>
          <p:cNvPr id="58374" name="灯片编号占位符 1"/>
          <p:cNvSpPr>
            <a:spLocks noGrp="1" noChangeArrowheads="1"/>
          </p:cNvSpPr>
          <p:nvPr>
            <p:ph type="sldNum" sz="quarter" idx="12"/>
          </p:nvPr>
        </p:nvSpPr>
        <p:spPr>
          <a:xfrm>
            <a:off x="7000875" y="5595938"/>
            <a:ext cx="2134791" cy="357188"/>
          </a:xfrm>
          <a:noFill/>
          <a:ln>
            <a:miter lim="800000"/>
          </a:ln>
        </p:spPr>
        <p:txBody>
          <a:bodyPr/>
          <a:lstStyle/>
          <a:p>
            <a:fld id="{400524AB-0CA7-4417-97A7-EA5A74308988}" type="slidenum">
              <a:rPr lang="zh-CN" altLang="en-US" sz="100" smtClean="0"/>
            </a:fld>
            <a:endParaRPr lang="zh-CN" altLang="en-US" sz="10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339975"/>
          <p:cNvSpPr>
            <a:spLocks noGrp="1" noChangeArrowheads="1"/>
          </p:cNvSpPr>
          <p:nvPr>
            <p:ph type="title"/>
          </p:nvPr>
        </p:nvSpPr>
        <p:spPr/>
        <p:txBody>
          <a:bodyPr/>
          <a:lstStyle/>
          <a:p>
            <a:pPr eaLnBrk="1" hangingPunct="1"/>
            <a:r>
              <a:rPr lang="zh-CN" altLang="en-US" smtClean="0">
                <a:solidFill>
                  <a:srgbClr val="AF9738"/>
                </a:solidFill>
              </a:rPr>
              <a:t>二相位</a:t>
            </a:r>
            <a:r>
              <a:rPr lang="en-US" altLang="zh-CN" smtClean="0">
                <a:solidFill>
                  <a:srgbClr val="AF9738"/>
                </a:solidFill>
              </a:rPr>
              <a:t>PSK</a:t>
            </a:r>
            <a:r>
              <a:rPr lang="zh-CN" altLang="en-US" smtClean="0">
                <a:solidFill>
                  <a:srgbClr val="AF9738"/>
                </a:solidFill>
              </a:rPr>
              <a:t>编码示意图</a:t>
            </a:r>
            <a:r>
              <a:rPr lang="en-US" altLang="zh-CN" sz="2100" smtClean="0">
                <a:solidFill>
                  <a:srgbClr val="AF9738"/>
                </a:solidFill>
              </a:rPr>
              <a:t>2 - PSK Encoding</a:t>
            </a:r>
            <a:endParaRPr lang="en-US" altLang="zh-CN" sz="2100" smtClean="0">
              <a:solidFill>
                <a:srgbClr val="AF9738"/>
              </a:solidFill>
            </a:endParaRPr>
          </a:p>
        </p:txBody>
      </p:sp>
      <p:pic>
        <p:nvPicPr>
          <p:cNvPr id="59395" name="图片 339977" descr="PSK"/>
          <p:cNvPicPr>
            <a:picLocks noChangeAspect="1" noChangeArrowheads="1"/>
          </p:cNvPicPr>
          <p:nvPr/>
        </p:nvPicPr>
        <p:blipFill>
          <a:blip r:embed="rId1" cstate="print"/>
          <a:srcRect/>
          <a:stretch>
            <a:fillRect/>
          </a:stretch>
        </p:blipFill>
        <p:spPr bwMode="auto">
          <a:xfrm>
            <a:off x="1547813" y="1916906"/>
            <a:ext cx="5886450" cy="3358754"/>
          </a:xfrm>
          <a:prstGeom prst="rect">
            <a:avLst/>
          </a:prstGeom>
          <a:noFill/>
          <a:ln w="9525">
            <a:noFill/>
            <a:miter lim="800000"/>
            <a:headEnd/>
            <a:tailEnd/>
          </a:ln>
        </p:spPr>
      </p:pic>
      <p:sp>
        <p:nvSpPr>
          <p:cNvPr id="59396" name="灯片编号占位符 1"/>
          <p:cNvSpPr>
            <a:spLocks noGrp="1" noChangeArrowheads="1"/>
          </p:cNvSpPr>
          <p:nvPr>
            <p:ph type="sldNum" sz="quarter" idx="12"/>
          </p:nvPr>
        </p:nvSpPr>
        <p:spPr>
          <a:xfrm>
            <a:off x="7000875" y="5595938"/>
            <a:ext cx="2134791" cy="357188"/>
          </a:xfrm>
          <a:noFill/>
          <a:ln>
            <a:miter lim="800000"/>
          </a:ln>
        </p:spPr>
        <p:txBody>
          <a:bodyPr/>
          <a:lstStyle/>
          <a:p>
            <a:fld id="{D96C3993-DEE6-402A-9BA7-F06C49195D4C}" type="slidenum">
              <a:rPr lang="zh-CN" altLang="en-US" sz="100" smtClean="0"/>
            </a:fld>
            <a:endParaRPr lang="zh-CN" altLang="en-US" sz="100" smtClean="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第五</a:t>
            </a: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数据的可靠传输</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3" name="图片 -2147482624" descr="L29Y_7(6]LE~`A)LGOD7S2F"/>
          <p:cNvPicPr>
            <a:picLocks noChangeAspect="1" noChangeArrowheads="1"/>
          </p:cNvPicPr>
          <p:nvPr/>
        </p:nvPicPr>
        <p:blipFill>
          <a:blip r:embed="rId1" cstate="print"/>
          <a:srcRect/>
          <a:stretch>
            <a:fillRect/>
          </a:stretch>
        </p:blipFill>
        <p:spPr bwMode="auto">
          <a:xfrm>
            <a:off x="635794" y="1960880"/>
            <a:ext cx="7425929" cy="2595563"/>
          </a:xfrm>
          <a:prstGeom prst="rect">
            <a:avLst/>
          </a:prstGeom>
          <a:noFill/>
          <a:ln w="9525">
            <a:noFill/>
            <a:miter lim="800000"/>
            <a:headEnd/>
            <a:tailEnd/>
          </a:ln>
        </p:spPr>
      </p:pic>
      <p:sp>
        <p:nvSpPr>
          <p:cNvPr id="25604" name="文本框 2"/>
          <p:cNvSpPr txBox="1">
            <a:spLocks noChangeArrowheads="1"/>
          </p:cNvSpPr>
          <p:nvPr/>
        </p:nvSpPr>
        <p:spPr bwMode="auto">
          <a:xfrm>
            <a:off x="3590925" y="4660106"/>
            <a:ext cx="2621280" cy="368300"/>
          </a:xfrm>
          <a:prstGeom prst="rect">
            <a:avLst/>
          </a:prstGeom>
          <a:noFill/>
          <a:ln w="9525">
            <a:noFill/>
            <a:miter lim="800000"/>
          </a:ln>
        </p:spPr>
        <p:txBody>
          <a:bodyPr wrap="none">
            <a:spAutoFit/>
          </a:bodyPr>
          <a:lstStyle/>
          <a:p>
            <a:r>
              <a:rPr lang="zh-CN" altLang="en-US" sz="1800"/>
              <a:t>图</a:t>
            </a:r>
            <a:r>
              <a:rPr lang="en-US" altLang="zh-CN" sz="1800"/>
              <a:t>2.1 </a:t>
            </a:r>
            <a:r>
              <a:rPr lang="zh-CN" altLang="en-US" sz="1800"/>
              <a:t>通信系统基本结构</a:t>
            </a:r>
            <a:endParaRPr lang="zh-CN" altLang="en-US" sz="1800"/>
          </a:p>
        </p:txBody>
      </p:sp>
      <p:sp>
        <p:nvSpPr>
          <p:cNvPr id="25605" name="灯片编号占位符 3"/>
          <p:cNvSpPr>
            <a:spLocks noGrp="1" noChangeArrowheads="1"/>
          </p:cNvSpPr>
          <p:nvPr>
            <p:ph type="sldNum" sz="quarter" idx="12"/>
          </p:nvPr>
        </p:nvSpPr>
        <p:spPr>
          <a:xfrm>
            <a:off x="7000875" y="5595938"/>
            <a:ext cx="2134791" cy="357188"/>
          </a:xfrm>
          <a:noFill/>
          <a:ln>
            <a:miter lim="800000"/>
          </a:ln>
        </p:spPr>
        <p:txBody>
          <a:bodyPr/>
          <a:lstStyle/>
          <a:p>
            <a:fld id="{5649D20F-4C8A-4121-BE4E-F57BE11A62AB}" type="slidenum">
              <a:rPr lang="zh-CN" altLang="en-US" sz="100" smtClean="0"/>
            </a:fld>
            <a:endParaRPr lang="zh-CN" altLang="en-US" sz="100" smtClean="0"/>
          </a:p>
        </p:txBody>
      </p:sp>
      <p:sp>
        <p:nvSpPr>
          <p:cNvPr id="2"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通信系统基本组成</a:t>
            </a:r>
            <a:endParaRPr lang="zh-CN" altLang="en-US"/>
          </a:p>
        </p:txBody>
      </p:sp>
    </p:spTree>
    <p:custDataLst>
      <p:tags r:id="rId2"/>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nvSpPr>
        <p:spPr bwMode="auto">
          <a:xfrm>
            <a:off x="549672" y="1556226"/>
            <a:ext cx="8043863" cy="3156347"/>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rPr>
              <a:t>差错控制：</a:t>
            </a:r>
            <a:r>
              <a:rPr lang="zh-CN" altLang="en-US" sz="2400">
                <a:ea typeface="楷体_GB2312" pitchFamily="49" charset="-122"/>
              </a:rPr>
              <a:t>为了提高通信系统的传输质量，提出的有效检测，并运行纠正错误的方法叫做差错检测和校正，简称为差错控制。</a:t>
            </a:r>
            <a:endParaRPr lang="zh-CN" altLang="en-US" sz="2400">
              <a:ea typeface="楷体_GB2312" pitchFamily="49" charset="-122"/>
            </a:endParaRPr>
          </a:p>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rPr>
              <a:t>差错控制的目的：</a:t>
            </a:r>
            <a:r>
              <a:rPr lang="zh-CN" altLang="en-US" sz="2400">
                <a:ea typeface="楷体_GB2312" pitchFamily="49" charset="-122"/>
              </a:rPr>
              <a:t>减少通信信道的传输错误。目前还不可能做到检测和校正所有的错误。</a:t>
            </a:r>
            <a:endParaRPr lang="zh-CN" altLang="en-US" sz="2400">
              <a:ea typeface="楷体_GB2312" pitchFamily="49" charset="-122"/>
            </a:endParaRPr>
          </a:p>
        </p:txBody>
      </p:sp>
      <p:sp>
        <p:nvSpPr>
          <p:cNvPr id="79876" name="灯片编号占位符 1"/>
          <p:cNvSpPr>
            <a:spLocks noGrp="1" noChangeArrowheads="1"/>
          </p:cNvSpPr>
          <p:nvPr>
            <p:ph type="sldNum" sz="quarter" idx="12"/>
          </p:nvPr>
        </p:nvSpPr>
        <p:spPr>
          <a:xfrm>
            <a:off x="7000875" y="5595938"/>
            <a:ext cx="2134791" cy="357188"/>
          </a:xfrm>
          <a:noFill/>
          <a:ln>
            <a:miter lim="800000"/>
          </a:ln>
        </p:spPr>
        <p:txBody>
          <a:bodyPr/>
          <a:lstStyle/>
          <a:p>
            <a:fld id="{686048AA-E2A4-463D-BC96-6DEC06345302}"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nvSpPr>
        <p:spPr bwMode="auto">
          <a:xfrm>
            <a:off x="438150" y="2012156"/>
            <a:ext cx="6172200" cy="2490788"/>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Wingdings" panose="05000000000000000000" pitchFamily="2" charset="2"/>
              <a:buChar char="Ø"/>
            </a:pPr>
            <a:r>
              <a:rPr lang="zh-CN" altLang="en-US" sz="2700" b="1">
                <a:latin typeface="楷体_GB2312" pitchFamily="49" charset="-122"/>
                <a:ea typeface="楷体_GB2312" pitchFamily="49" charset="-122"/>
              </a:rPr>
              <a:t>传输差错的类型</a:t>
            </a:r>
            <a:endParaRPr lang="zh-CN" altLang="en-US" sz="2700" b="1">
              <a:latin typeface="楷体_GB2312" pitchFamily="49" charset="-122"/>
              <a:ea typeface="楷体_GB2312" pitchFamily="49" charset="-122"/>
            </a:endParaRPr>
          </a:p>
          <a:p>
            <a:pPr marL="342900" indent="-342900">
              <a:lnSpc>
                <a:spcPct val="135000"/>
              </a:lnSpc>
              <a:spcBef>
                <a:spcPts val="300"/>
              </a:spcBef>
              <a:spcAft>
                <a:spcPts val="300"/>
              </a:spcAft>
              <a:buFont typeface="Wingdings" panose="05000000000000000000" pitchFamily="2" charset="2"/>
              <a:buChar char="Ø"/>
            </a:pPr>
            <a:r>
              <a:rPr lang="zh-CN" altLang="en-US" sz="2700" b="1">
                <a:latin typeface="楷体_GB2312" pitchFamily="49" charset="-122"/>
                <a:ea typeface="楷体_GB2312" pitchFamily="49" charset="-122"/>
              </a:rPr>
              <a:t>传输差错的检测</a:t>
            </a:r>
            <a:endParaRPr lang="zh-CN" altLang="en-US" sz="2700" b="1">
              <a:latin typeface="楷体_GB2312" pitchFamily="49" charset="-122"/>
              <a:ea typeface="楷体_GB2312" pitchFamily="49" charset="-122"/>
            </a:endParaRPr>
          </a:p>
          <a:p>
            <a:pPr marL="342900" indent="-342900">
              <a:lnSpc>
                <a:spcPct val="135000"/>
              </a:lnSpc>
              <a:spcBef>
                <a:spcPts val="300"/>
              </a:spcBef>
              <a:spcAft>
                <a:spcPts val="300"/>
              </a:spcAft>
              <a:buFont typeface="Wingdings" panose="05000000000000000000" pitchFamily="2" charset="2"/>
              <a:buChar char="Ø"/>
            </a:pPr>
            <a:r>
              <a:rPr lang="zh-CN" altLang="en-US" sz="2700" b="1">
                <a:latin typeface="楷体_GB2312" pitchFamily="49" charset="-122"/>
                <a:ea typeface="楷体_GB2312" pitchFamily="49" charset="-122"/>
              </a:rPr>
              <a:t>差错传输的校正</a:t>
            </a:r>
            <a:endParaRPr lang="zh-CN" altLang="en-US" sz="2700">
              <a:latin typeface="楷体_GB2312" pitchFamily="49" charset="-122"/>
              <a:ea typeface="楷体_GB2312" pitchFamily="49" charset="-122"/>
            </a:endParaRPr>
          </a:p>
        </p:txBody>
      </p:sp>
      <p:sp>
        <p:nvSpPr>
          <p:cNvPr id="80900" name="灯片编号占位符 1"/>
          <p:cNvSpPr>
            <a:spLocks noGrp="1" noChangeArrowheads="1"/>
          </p:cNvSpPr>
          <p:nvPr>
            <p:ph type="sldNum" sz="quarter" idx="12"/>
          </p:nvPr>
        </p:nvSpPr>
        <p:spPr>
          <a:xfrm>
            <a:off x="7000875" y="5595938"/>
            <a:ext cx="2134791" cy="357188"/>
          </a:xfrm>
          <a:noFill/>
          <a:ln>
            <a:miter lim="800000"/>
          </a:ln>
        </p:spPr>
        <p:txBody>
          <a:bodyPr/>
          <a:lstStyle/>
          <a:p>
            <a:fld id="{6A60C6E9-93C2-434C-AF7E-1F6389A262C1}"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nvSpPr>
        <p:spPr bwMode="auto">
          <a:xfrm>
            <a:off x="452438" y="1851422"/>
            <a:ext cx="8196263" cy="3156347"/>
          </a:xfrm>
          <a:prstGeom prst="rect">
            <a:avLst/>
          </a:prstGeom>
          <a:solidFill>
            <a:srgbClr val="FFFFFF"/>
          </a:solidFill>
          <a:ln w="9525">
            <a:noFill/>
            <a:miter lim="800000"/>
          </a:ln>
        </p:spPr>
        <p:txBody>
          <a:bodyPr/>
          <a:lstStyle/>
          <a:p>
            <a:pPr marL="342900" indent="-342900">
              <a:lnSpc>
                <a:spcPct val="150000"/>
              </a:lnSpc>
              <a:spcBef>
                <a:spcPts val="300"/>
              </a:spcBef>
              <a:spcAft>
                <a:spcPts val="300"/>
              </a:spcAft>
              <a:buFont typeface="Arial" panose="020B0604020202020204" pitchFamily="34" charset="0"/>
              <a:buChar char="•"/>
            </a:pPr>
            <a:r>
              <a:rPr lang="zh-CN" altLang="en-US" sz="2400" b="1">
                <a:ea typeface="楷体_GB2312" pitchFamily="49" charset="-122"/>
              </a:rPr>
              <a:t>分类原则：</a:t>
            </a:r>
            <a:r>
              <a:rPr lang="zh-CN" altLang="en-US" sz="2400">
                <a:latin typeface="楷体_GB2312" pitchFamily="49" charset="-122"/>
                <a:ea typeface="楷体_GB2312" pitchFamily="49" charset="-122"/>
              </a:rPr>
              <a:t>单位数据域内发生差错的数据位个数及其分布 </a:t>
            </a:r>
            <a:endParaRPr lang="zh-CN" altLang="en-US" sz="2400">
              <a:latin typeface="楷体_GB2312" pitchFamily="49" charset="-122"/>
              <a:ea typeface="楷体_GB2312" pitchFamily="49" charset="-122"/>
            </a:endParaRPr>
          </a:p>
          <a:p>
            <a:pPr marL="342900" indent="-342900">
              <a:lnSpc>
                <a:spcPct val="150000"/>
              </a:lnSpc>
              <a:spcBef>
                <a:spcPts val="300"/>
              </a:spcBef>
              <a:spcAft>
                <a:spcPts val="300"/>
              </a:spcAft>
              <a:buFont typeface="Arial" panose="020B0604020202020204" pitchFamily="34" charset="0"/>
              <a:buChar char="•"/>
            </a:pPr>
            <a:r>
              <a:rPr lang="zh-CN" altLang="en-US" sz="2400" b="1">
                <a:ea typeface="楷体_GB2312" pitchFamily="49" charset="-122"/>
              </a:rPr>
              <a:t>单位数据域：</a:t>
            </a:r>
            <a:r>
              <a:rPr lang="zh-CN" altLang="en-US" sz="2400">
                <a:ea typeface="楷体_GB2312" pitchFamily="49" charset="-122"/>
              </a:rPr>
              <a:t>一个字符、一个字节或一个数据包</a:t>
            </a:r>
            <a:endParaRPr lang="zh-CN" altLang="en-US" sz="2400">
              <a:ea typeface="楷体_GB2312" pitchFamily="49" charset="-122"/>
            </a:endParaRPr>
          </a:p>
          <a:p>
            <a:pPr marL="342900" indent="-342900">
              <a:lnSpc>
                <a:spcPct val="150000"/>
              </a:lnSpc>
              <a:spcBef>
                <a:spcPts val="300"/>
              </a:spcBef>
              <a:spcAft>
                <a:spcPts val="300"/>
              </a:spcAft>
              <a:buFont typeface="Arial" panose="020B0604020202020204" pitchFamily="34" charset="0"/>
              <a:buChar char="•"/>
            </a:pPr>
            <a:r>
              <a:rPr lang="zh-CN" altLang="en-US" sz="2400" b="1">
                <a:ea typeface="楷体_GB2312" pitchFamily="49" charset="-122"/>
              </a:rPr>
              <a:t>类型：</a:t>
            </a:r>
            <a:r>
              <a:rPr lang="zh-CN" altLang="en-US" sz="2400">
                <a:ea typeface="楷体_GB2312" pitchFamily="49" charset="-122"/>
              </a:rPr>
              <a:t>单比特错误，多比特错误，突发错误</a:t>
            </a:r>
            <a:endParaRPr lang="zh-CN" altLang="en-US" sz="2400">
              <a:ea typeface="楷体_GB2312" pitchFamily="49" charset="-122"/>
            </a:endParaRPr>
          </a:p>
        </p:txBody>
      </p:sp>
      <p:sp>
        <p:nvSpPr>
          <p:cNvPr id="81923" name="Rectangle 4"/>
          <p:cNvSpPr>
            <a:spLocks noChangeArrowheads="1"/>
          </p:cNvSpPr>
          <p:nvPr/>
        </p:nvSpPr>
        <p:spPr bwMode="auto">
          <a:xfrm>
            <a:off x="309007" y="131246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传输差错的类型</a:t>
            </a:r>
            <a:endParaRPr lang="zh-CN" altLang="en-US" sz="2400" b="1">
              <a:solidFill>
                <a:srgbClr val="6600FF"/>
              </a:solidFill>
              <a:latin typeface="楷体_GB2312" pitchFamily="49" charset="-122"/>
              <a:ea typeface="楷体_GB2312" pitchFamily="49" charset="-122"/>
            </a:endParaRPr>
          </a:p>
        </p:txBody>
      </p:sp>
      <p:sp>
        <p:nvSpPr>
          <p:cNvPr id="81924" name="灯片编号占位符 1"/>
          <p:cNvSpPr>
            <a:spLocks noGrp="1" noChangeArrowheads="1"/>
          </p:cNvSpPr>
          <p:nvPr>
            <p:ph type="sldNum" sz="quarter" idx="12"/>
          </p:nvPr>
        </p:nvSpPr>
        <p:spPr>
          <a:xfrm>
            <a:off x="7000875" y="5595938"/>
            <a:ext cx="2134791" cy="357188"/>
          </a:xfrm>
          <a:noFill/>
          <a:ln>
            <a:miter lim="800000"/>
          </a:ln>
        </p:spPr>
        <p:txBody>
          <a:bodyPr/>
          <a:lstStyle/>
          <a:p>
            <a:fld id="{AD96E178-6CD6-4FD0-90D3-D2CDF02C6E40}"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nvSpPr>
        <p:spPr bwMode="auto">
          <a:xfrm>
            <a:off x="438150" y="1850231"/>
            <a:ext cx="8070056" cy="1257300"/>
          </a:xfrm>
          <a:prstGeom prst="rect">
            <a:avLst/>
          </a:prstGeom>
          <a:solidFill>
            <a:srgbClr val="FFFFFF"/>
          </a:solidFill>
          <a:ln w="9525">
            <a:noFill/>
            <a:miter lim="800000"/>
          </a:ln>
        </p:spPr>
        <p:txBody>
          <a:bodyPr/>
          <a:lstStyle/>
          <a:p>
            <a:pPr marL="342900" indent="-342900">
              <a:lnSpc>
                <a:spcPct val="150000"/>
              </a:lnSpc>
              <a:spcBef>
                <a:spcPts val="300"/>
              </a:spcBef>
              <a:spcAft>
                <a:spcPts val="300"/>
              </a:spcAft>
              <a:buFont typeface="Arial" panose="020B0604020202020204" pitchFamily="34" charset="0"/>
              <a:buChar char="•"/>
            </a:pPr>
            <a:r>
              <a:rPr lang="zh-CN" altLang="en-US" sz="2400" b="1">
                <a:ea typeface="楷体_GB2312" pitchFamily="49" charset="-122"/>
              </a:rPr>
              <a:t>单比特错误：</a:t>
            </a:r>
            <a:r>
              <a:rPr lang="zh-CN" altLang="en-US" sz="2400">
                <a:latin typeface="楷体_GB2312" pitchFamily="49" charset="-122"/>
                <a:ea typeface="楷体_GB2312" pitchFamily="49" charset="-122"/>
              </a:rPr>
              <a:t>单位数据域内只有一个数据位出错的情况</a:t>
            </a:r>
            <a:endParaRPr lang="zh-CN" altLang="en-US" sz="2400">
              <a:latin typeface="楷体_GB2312" pitchFamily="49" charset="-122"/>
              <a:ea typeface="楷体_GB2312" pitchFamily="49" charset="-122"/>
            </a:endParaRPr>
          </a:p>
          <a:p>
            <a:pPr>
              <a:lnSpc>
                <a:spcPct val="150000"/>
              </a:lnSpc>
              <a:spcBef>
                <a:spcPts val="300"/>
              </a:spcBef>
              <a:spcAft>
                <a:spcPts val="300"/>
              </a:spcAft>
              <a:buFont typeface="Arial" panose="020B0604020202020204" pitchFamily="34" charset="0"/>
            </a:pPr>
            <a:r>
              <a:rPr lang="zh-CN" altLang="en-US" sz="2400">
                <a:latin typeface="楷体_GB2312" pitchFamily="49" charset="-122"/>
                <a:ea typeface="楷体_GB2312" pitchFamily="49" charset="-122"/>
              </a:rPr>
              <a:t>工业数据通信过程中比较容易发生，也容易被检测和校正 </a:t>
            </a:r>
            <a:endParaRPr lang="zh-CN" altLang="en-US" sz="2400">
              <a:latin typeface="楷体_GB2312" pitchFamily="49" charset="-122"/>
              <a:ea typeface="楷体_GB2312" pitchFamily="49" charset="-122"/>
            </a:endParaRPr>
          </a:p>
        </p:txBody>
      </p:sp>
      <p:sp>
        <p:nvSpPr>
          <p:cNvPr id="82947" name="Rectangle 3"/>
          <p:cNvSpPr>
            <a:spLocks noGrp="1" noChangeArrowheads="1"/>
          </p:cNvSpPr>
          <p:nvPr/>
        </p:nvSpPr>
        <p:spPr bwMode="auto">
          <a:xfrm>
            <a:off x="369570" y="3801745"/>
            <a:ext cx="8070215" cy="721360"/>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rPr>
              <a:t>多比特错误：</a:t>
            </a:r>
            <a:r>
              <a:rPr lang="zh-CN" altLang="en-US" sz="2400">
                <a:latin typeface="楷体_GB2312" pitchFamily="49" charset="-122"/>
                <a:ea typeface="楷体_GB2312" pitchFamily="49" charset="-122"/>
              </a:rPr>
              <a:t>单位数据域内</a:t>
            </a:r>
            <a:r>
              <a:rPr lang="en-US" altLang="zh-CN" sz="2400">
                <a:latin typeface="楷体_GB2312" pitchFamily="49" charset="-122"/>
                <a:ea typeface="楷体_GB2312" pitchFamily="49" charset="-122"/>
              </a:rPr>
              <a:t>1</a:t>
            </a:r>
            <a:r>
              <a:rPr lang="zh-CN" altLang="en-US" sz="2400">
                <a:latin typeface="楷体_GB2312" pitchFamily="49" charset="-122"/>
                <a:ea typeface="楷体_GB2312" pitchFamily="49" charset="-122"/>
              </a:rPr>
              <a:t>个以上</a:t>
            </a:r>
            <a:r>
              <a:rPr lang="zh-CN" altLang="en-US" sz="2400" b="1">
                <a:latin typeface="楷体_GB2312" pitchFamily="49" charset="-122"/>
                <a:ea typeface="楷体_GB2312" pitchFamily="49" charset="-122"/>
              </a:rPr>
              <a:t>不连续</a:t>
            </a:r>
            <a:r>
              <a:rPr lang="zh-CN" altLang="en-US" sz="2400">
                <a:latin typeface="楷体_GB2312" pitchFamily="49" charset="-122"/>
                <a:ea typeface="楷体_GB2312" pitchFamily="49" charset="-122"/>
              </a:rPr>
              <a:t>的数据位出错</a:t>
            </a:r>
            <a:endParaRPr lang="zh-CN" altLang="en-US" sz="2400">
              <a:latin typeface="楷体_GB2312" pitchFamily="49" charset="-122"/>
              <a:ea typeface="楷体_GB2312" pitchFamily="49" charset="-122"/>
            </a:endParaRPr>
          </a:p>
          <a:p>
            <a:pPr>
              <a:lnSpc>
                <a:spcPct val="135000"/>
              </a:lnSpc>
              <a:spcBef>
                <a:spcPts val="300"/>
              </a:spcBef>
              <a:spcAft>
                <a:spcPts val="300"/>
              </a:spcAft>
              <a:buFont typeface="Arial" panose="020B0604020202020204" pitchFamily="34" charset="0"/>
            </a:pPr>
            <a:r>
              <a:rPr lang="zh-CN" altLang="en-US" sz="2400">
                <a:latin typeface="楷体_GB2312" pitchFamily="49" charset="-122"/>
                <a:ea typeface="楷体_GB2312" pitchFamily="49" charset="-122"/>
              </a:rPr>
              <a:t>             </a:t>
            </a:r>
            <a:endParaRPr lang="zh-CN" altLang="en-US" sz="2400">
              <a:latin typeface="楷体_GB2312" pitchFamily="49" charset="-122"/>
              <a:ea typeface="楷体_GB2312" pitchFamily="49" charset="-122"/>
            </a:endParaRPr>
          </a:p>
        </p:txBody>
      </p:sp>
      <p:sp>
        <p:nvSpPr>
          <p:cNvPr id="82948" name="Rectangle 4"/>
          <p:cNvSpPr>
            <a:spLocks noChangeArrowheads="1"/>
          </p:cNvSpPr>
          <p:nvPr/>
        </p:nvSpPr>
        <p:spPr bwMode="auto">
          <a:xfrm>
            <a:off x="369332" y="130167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传输差错的类型</a:t>
            </a:r>
            <a:endParaRPr lang="zh-CN" altLang="en-US" sz="2400" b="1">
              <a:solidFill>
                <a:srgbClr val="6600FF"/>
              </a:solidFill>
              <a:latin typeface="楷体_GB2312" pitchFamily="49" charset="-122"/>
              <a:ea typeface="楷体_GB2312" pitchFamily="49" charset="-122"/>
            </a:endParaRPr>
          </a:p>
        </p:txBody>
      </p:sp>
      <p:sp>
        <p:nvSpPr>
          <p:cNvPr id="82949" name="灯片编号占位符 1"/>
          <p:cNvSpPr>
            <a:spLocks noGrp="1" noChangeArrowheads="1"/>
          </p:cNvSpPr>
          <p:nvPr>
            <p:ph type="sldNum" sz="quarter" idx="12"/>
          </p:nvPr>
        </p:nvSpPr>
        <p:spPr>
          <a:xfrm>
            <a:off x="7000875" y="5595938"/>
            <a:ext cx="2134791" cy="357188"/>
          </a:xfrm>
          <a:noFill/>
          <a:ln>
            <a:miter lim="800000"/>
          </a:ln>
        </p:spPr>
        <p:txBody>
          <a:bodyPr/>
          <a:lstStyle/>
          <a:p>
            <a:fld id="{C2DE9476-9CD6-4915-8B84-D0A82D5B7136}"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
        <p:nvSpPr>
          <p:cNvPr id="3" name="文本框 2"/>
          <p:cNvSpPr txBox="1"/>
          <p:nvPr/>
        </p:nvSpPr>
        <p:spPr>
          <a:xfrm>
            <a:off x="332740" y="5010785"/>
            <a:ext cx="6856730" cy="589280"/>
          </a:xfrm>
          <a:prstGeom prst="rect">
            <a:avLst/>
          </a:prstGeom>
          <a:noFill/>
        </p:spPr>
        <p:txBody>
          <a:bodyPr wrap="none" rtlCol="0" anchor="t">
            <a:spAutoFit/>
          </a:bodyPr>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sym typeface="+mn-ea"/>
              </a:rPr>
              <a:t>突发错误：</a:t>
            </a:r>
            <a:r>
              <a:rPr lang="zh-CN" altLang="en-US" sz="2400">
                <a:latin typeface="楷体_GB2312" pitchFamily="49" charset="-122"/>
                <a:ea typeface="楷体_GB2312" pitchFamily="49" charset="-122"/>
                <a:sym typeface="+mn-ea"/>
              </a:rPr>
              <a:t>单位数据域内两个或两个以上连续的数据位出错</a:t>
            </a:r>
            <a:endParaRPr lang="zh-CN" altLang="en-US" sz="2400">
              <a:latin typeface="楷体_GB2312" pitchFamily="49" charset="-122"/>
              <a:ea typeface="楷体_GB2312"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nvSpPr>
        <p:spPr bwMode="auto">
          <a:xfrm>
            <a:off x="483394" y="1646635"/>
            <a:ext cx="8179594" cy="3589734"/>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100" b="1">
                <a:solidFill>
                  <a:srgbClr val="C00000"/>
                </a:solidFill>
                <a:ea typeface="楷体_GB2312" pitchFamily="49" charset="-122"/>
              </a:rPr>
              <a:t>差错检测：</a:t>
            </a:r>
            <a:r>
              <a:rPr lang="zh-CN" altLang="en-US" sz="2100">
                <a:ea typeface="楷体_GB2312" pitchFamily="49" charset="-122"/>
              </a:rPr>
              <a:t>让报文中包含能发现传输错误的冗余信息，接收端通过接收到的冗余信息的特征，判断报文在传输中是否出错的过程</a:t>
            </a:r>
            <a:endParaRPr lang="zh-CN" altLang="en-US" sz="2100">
              <a:ea typeface="楷体_GB2312" pitchFamily="49" charset="-122"/>
            </a:endParaRPr>
          </a:p>
          <a:p>
            <a:pPr marL="342900" indent="-342900">
              <a:lnSpc>
                <a:spcPct val="135000"/>
              </a:lnSpc>
              <a:spcBef>
                <a:spcPts val="300"/>
              </a:spcBef>
              <a:spcAft>
                <a:spcPts val="300"/>
              </a:spcAft>
              <a:buFont typeface="Arial" panose="020B0604020202020204" pitchFamily="34" charset="0"/>
              <a:buChar char="•"/>
            </a:pPr>
            <a:r>
              <a:rPr lang="zh-CN" altLang="en-US" sz="2100" b="1">
                <a:solidFill>
                  <a:srgbClr val="C00000"/>
                </a:solidFill>
                <a:latin typeface="楷体_GB2312" pitchFamily="49" charset="-122"/>
                <a:ea typeface="楷体_GB2312" pitchFamily="49" charset="-122"/>
              </a:rPr>
              <a:t>方法</a:t>
            </a:r>
            <a:r>
              <a:rPr lang="zh-CN" altLang="en-US" sz="2100">
                <a:solidFill>
                  <a:srgbClr val="C00000"/>
                </a:solidFill>
                <a:latin typeface="楷体_GB2312" pitchFamily="49" charset="-122"/>
                <a:ea typeface="楷体_GB2312" pitchFamily="49" charset="-122"/>
              </a:rPr>
              <a:t>：</a:t>
            </a:r>
            <a:endParaRPr lang="zh-CN" altLang="en-US" sz="2100">
              <a:solidFill>
                <a:srgbClr val="C00000"/>
              </a:solidFill>
              <a:latin typeface="楷体_GB2312" pitchFamily="49" charset="-122"/>
              <a:ea typeface="楷体_GB2312" pitchFamily="49" charset="-122"/>
            </a:endParaRPr>
          </a:p>
          <a:p>
            <a:pPr marL="800100" lvl="1" indent="-342900">
              <a:lnSpc>
                <a:spcPct val="135000"/>
              </a:lnSpc>
              <a:spcBef>
                <a:spcPts val="300"/>
              </a:spcBef>
              <a:spcAft>
                <a:spcPts val="300"/>
              </a:spcAft>
              <a:buFont typeface="Wingdings" panose="05000000000000000000" pitchFamily="2" charset="2"/>
              <a:buChar char="Ø"/>
            </a:pPr>
            <a:r>
              <a:rPr lang="zh-CN" altLang="en-US" sz="2100">
                <a:latin typeface="楷体_GB2312" pitchFamily="49" charset="-122"/>
                <a:ea typeface="楷体_GB2312" pitchFamily="49" charset="-122"/>
              </a:rPr>
              <a:t>奇偶校验 </a:t>
            </a:r>
            <a:endParaRPr lang="zh-CN" altLang="en-US" sz="2100">
              <a:latin typeface="楷体_GB2312" pitchFamily="49" charset="-122"/>
              <a:ea typeface="楷体_GB2312" pitchFamily="49" charset="-122"/>
            </a:endParaRPr>
          </a:p>
          <a:p>
            <a:pPr marL="800100" lvl="1" indent="-342900">
              <a:lnSpc>
                <a:spcPct val="135000"/>
              </a:lnSpc>
              <a:spcBef>
                <a:spcPts val="300"/>
              </a:spcBef>
              <a:spcAft>
                <a:spcPts val="300"/>
              </a:spcAft>
              <a:buFont typeface="Wingdings" panose="05000000000000000000" pitchFamily="2" charset="2"/>
              <a:buChar char="Ø"/>
            </a:pPr>
            <a:r>
              <a:rPr lang="zh-CN" altLang="en-US" sz="2100">
                <a:latin typeface="楷体_GB2312" pitchFamily="49" charset="-122"/>
                <a:ea typeface="楷体_GB2312" pitchFamily="49" charset="-122"/>
              </a:rPr>
              <a:t>求和校验</a:t>
            </a:r>
            <a:endParaRPr lang="zh-CN" altLang="en-US" sz="2100">
              <a:latin typeface="楷体_GB2312" pitchFamily="49" charset="-122"/>
              <a:ea typeface="楷体_GB2312" pitchFamily="49" charset="-122"/>
            </a:endParaRPr>
          </a:p>
          <a:p>
            <a:pPr marL="800100" lvl="1" indent="-342900">
              <a:lnSpc>
                <a:spcPct val="135000"/>
              </a:lnSpc>
              <a:spcBef>
                <a:spcPts val="300"/>
              </a:spcBef>
              <a:spcAft>
                <a:spcPts val="300"/>
              </a:spcAft>
              <a:buFont typeface="Wingdings" panose="05000000000000000000" pitchFamily="2" charset="2"/>
              <a:buChar char="Ø"/>
            </a:pPr>
            <a:r>
              <a:rPr lang="zh-CN" altLang="en-US" sz="2100">
                <a:latin typeface="楷体_GB2312" pitchFamily="49" charset="-122"/>
                <a:ea typeface="楷体_GB2312" pitchFamily="49" charset="-122"/>
              </a:rPr>
              <a:t>纵向冗余校验</a:t>
            </a:r>
            <a:endParaRPr lang="zh-CN" altLang="en-US" sz="2100">
              <a:latin typeface="楷体_GB2312" pitchFamily="49" charset="-122"/>
              <a:ea typeface="楷体_GB2312" pitchFamily="49" charset="-122"/>
            </a:endParaRPr>
          </a:p>
          <a:p>
            <a:pPr marL="800100" lvl="1" indent="-342900">
              <a:lnSpc>
                <a:spcPct val="135000"/>
              </a:lnSpc>
              <a:spcBef>
                <a:spcPts val="300"/>
              </a:spcBef>
              <a:spcAft>
                <a:spcPts val="300"/>
              </a:spcAft>
              <a:buFont typeface="Wingdings" panose="05000000000000000000" pitchFamily="2" charset="2"/>
              <a:buChar char="Ø"/>
            </a:pPr>
            <a:r>
              <a:rPr lang="zh-CN" altLang="en-US" sz="2100">
                <a:latin typeface="楷体_GB2312" pitchFamily="49" charset="-122"/>
                <a:ea typeface="楷体_GB2312" pitchFamily="49" charset="-122"/>
              </a:rPr>
              <a:t>循环冗余校验</a:t>
            </a:r>
            <a:endParaRPr lang="zh-CN" altLang="en-US" sz="21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zh-CN" altLang="en-US" sz="21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zh-CN" altLang="en-US" sz="21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en-US" altLang="zh-CN" sz="2100">
              <a:latin typeface="楷体_GB2312" pitchFamily="49" charset="-122"/>
              <a:ea typeface="楷体_GB2312" pitchFamily="49" charset="-122"/>
            </a:endParaRPr>
          </a:p>
        </p:txBody>
      </p:sp>
      <p:sp>
        <p:nvSpPr>
          <p:cNvPr id="84995" name="Rectangle 4"/>
          <p:cNvSpPr>
            <a:spLocks noChangeArrowheads="1"/>
          </p:cNvSpPr>
          <p:nvPr/>
        </p:nvSpPr>
        <p:spPr bwMode="auto">
          <a:xfrm>
            <a:off x="336312" y="114919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endParaRPr lang="zh-CN" altLang="en-US" sz="2400" b="1">
              <a:solidFill>
                <a:srgbClr val="6600FF"/>
              </a:solidFill>
              <a:latin typeface="楷体_GB2312" pitchFamily="49" charset="-122"/>
              <a:ea typeface="楷体_GB2312" pitchFamily="49" charset="-122"/>
            </a:endParaRPr>
          </a:p>
        </p:txBody>
      </p:sp>
      <p:sp>
        <p:nvSpPr>
          <p:cNvPr id="84996" name="灯片编号占位符 1"/>
          <p:cNvSpPr>
            <a:spLocks noGrp="1" noChangeArrowheads="1"/>
          </p:cNvSpPr>
          <p:nvPr>
            <p:ph type="sldNum" sz="quarter" idx="12"/>
          </p:nvPr>
        </p:nvSpPr>
        <p:spPr>
          <a:xfrm>
            <a:off x="7000875" y="5595938"/>
            <a:ext cx="2134791" cy="357188"/>
          </a:xfrm>
          <a:noFill/>
          <a:ln>
            <a:miter lim="800000"/>
          </a:ln>
        </p:spPr>
        <p:txBody>
          <a:bodyPr/>
          <a:lstStyle/>
          <a:p>
            <a:fld id="{E5F73854-FDF0-4B99-BAF0-86A35BEC44DB}"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nvSpPr>
        <p:spPr bwMode="auto">
          <a:xfrm>
            <a:off x="554831" y="1646635"/>
            <a:ext cx="8093869" cy="3871913"/>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rPr>
              <a:t>奇偶校验：</a:t>
            </a:r>
            <a:r>
              <a:rPr lang="zh-CN" altLang="en-US" sz="2000">
                <a:ea typeface="楷体_GB2312" pitchFamily="49" charset="-122"/>
              </a:rPr>
              <a:t>一个单一的校验位被加在每个单位数据域上，使得包括该校验位在内的各单位数据域内</a:t>
            </a:r>
            <a:r>
              <a:rPr lang="en-US" altLang="zh-CN" sz="2000">
                <a:ea typeface="楷体_GB2312" pitchFamily="49" charset="-122"/>
              </a:rPr>
              <a:t>1</a:t>
            </a:r>
            <a:r>
              <a:rPr lang="zh-CN" altLang="en-US" sz="2000">
                <a:ea typeface="楷体_GB2312" pitchFamily="49" charset="-122"/>
              </a:rPr>
              <a:t>的个数是偶数或奇数，在接收端采用同一校验方式检查收到的数据和校验位，并判断该传输过程是否出错。</a:t>
            </a:r>
            <a:endParaRPr lang="zh-CN" altLang="en-US" sz="2000">
              <a:ea typeface="楷体_GB2312" pitchFamily="49" charset="-122"/>
            </a:endParaRPr>
          </a:p>
          <a:p>
            <a:pPr>
              <a:lnSpc>
                <a:spcPct val="135000"/>
              </a:lnSpc>
              <a:spcBef>
                <a:spcPts val="300"/>
              </a:spcBef>
              <a:spcAft>
                <a:spcPts val="300"/>
              </a:spcAft>
              <a:buFont typeface="Arial" panose="020B0604020202020204" pitchFamily="34" charset="0"/>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优点</a:t>
            </a:r>
            <a:r>
              <a:rPr lang="zh-CN" altLang="en-US" sz="2400">
                <a:latin typeface="楷体_GB2312" pitchFamily="49" charset="-122"/>
                <a:ea typeface="楷体_GB2312" pitchFamily="49" charset="-122"/>
              </a:rPr>
              <a:t>：</a:t>
            </a:r>
            <a:r>
              <a:rPr lang="zh-CN" altLang="en-US" sz="2000">
                <a:latin typeface="楷体_GB2312" pitchFamily="49" charset="-122"/>
                <a:ea typeface="楷体_GB2312" pitchFamily="49" charset="-122"/>
              </a:rPr>
              <a:t>方法</a:t>
            </a:r>
            <a:r>
              <a:rPr lang="zh-CN" altLang="en-US" sz="2000">
                <a:latin typeface="楷体_GB2312" pitchFamily="49" charset="-122"/>
                <a:ea typeface="楷体_GB2312" pitchFamily="49" charset="-122"/>
              </a:rPr>
              <a:t>简单，可检测所有单比特错误</a:t>
            </a:r>
            <a:endParaRPr lang="zh-CN" altLang="en-US" sz="2000">
              <a:latin typeface="楷体_GB2312" pitchFamily="49" charset="-122"/>
              <a:ea typeface="楷体_GB2312" pitchFamily="49" charset="-122"/>
            </a:endParaRPr>
          </a:p>
          <a:p>
            <a:pPr>
              <a:lnSpc>
                <a:spcPct val="135000"/>
              </a:lnSpc>
              <a:spcBef>
                <a:spcPts val="300"/>
              </a:spcBef>
              <a:spcAft>
                <a:spcPts val="300"/>
              </a:spcAft>
              <a:buFont typeface="Arial" panose="020B0604020202020204" pitchFamily="34" charset="0"/>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缺点</a:t>
            </a:r>
            <a:r>
              <a:rPr lang="zh-CN" altLang="en-US" sz="2400">
                <a:latin typeface="楷体_GB2312" pitchFamily="49" charset="-122"/>
                <a:ea typeface="楷体_GB2312" pitchFamily="49" charset="-122"/>
              </a:rPr>
              <a:t>：</a:t>
            </a:r>
            <a:r>
              <a:rPr lang="zh-CN" altLang="en-US" sz="2000">
                <a:latin typeface="楷体_GB2312" pitchFamily="49" charset="-122"/>
                <a:ea typeface="楷体_GB2312" pitchFamily="49" charset="-122"/>
              </a:rPr>
              <a:t>只有当出错的次数是奇数时，才能检测出多比特错误和突发错误</a:t>
            </a:r>
            <a:endParaRPr lang="zh-CN" altLang="en-US" sz="20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zh-CN" altLang="en-US" sz="24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zh-CN" altLang="en-US" sz="24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en-US" altLang="zh-CN" sz="2400">
              <a:latin typeface="楷体_GB2312" pitchFamily="49" charset="-122"/>
              <a:ea typeface="楷体_GB2312" pitchFamily="49" charset="-122"/>
            </a:endParaRPr>
          </a:p>
        </p:txBody>
      </p:sp>
      <p:sp>
        <p:nvSpPr>
          <p:cNvPr id="86019" name="Rectangle 4"/>
          <p:cNvSpPr>
            <a:spLocks noChangeArrowheads="1"/>
          </p:cNvSpPr>
          <p:nvPr/>
        </p:nvSpPr>
        <p:spPr bwMode="auto">
          <a:xfrm>
            <a:off x="382667" y="118602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endParaRPr lang="zh-CN" altLang="en-US" sz="2400" b="1">
              <a:solidFill>
                <a:srgbClr val="6600FF"/>
              </a:solidFill>
              <a:latin typeface="楷体_GB2312" pitchFamily="49" charset="-122"/>
              <a:ea typeface="楷体_GB2312" pitchFamily="49" charset="-122"/>
            </a:endParaRPr>
          </a:p>
        </p:txBody>
      </p:sp>
      <p:sp>
        <p:nvSpPr>
          <p:cNvPr id="86020" name="灯片编号占位符 1"/>
          <p:cNvSpPr>
            <a:spLocks noGrp="1" noChangeArrowheads="1"/>
          </p:cNvSpPr>
          <p:nvPr>
            <p:ph type="sldNum" sz="quarter" idx="12"/>
          </p:nvPr>
        </p:nvSpPr>
        <p:spPr>
          <a:xfrm>
            <a:off x="7000875" y="5595938"/>
            <a:ext cx="2134791" cy="357188"/>
          </a:xfrm>
          <a:noFill/>
          <a:ln>
            <a:miter lim="800000"/>
          </a:ln>
        </p:spPr>
        <p:txBody>
          <a:bodyPr/>
          <a:lstStyle/>
          <a:p>
            <a:fld id="{EB36015D-39CE-421F-AA24-E2679168B87D}" type="slidenum">
              <a:rPr lang="zh-CN" altLang="en-US" sz="100" smtClean="0"/>
            </a:fld>
            <a:endParaRPr lang="zh-CN" altLang="en-US" sz="100" smtClean="0"/>
          </a:p>
        </p:txBody>
      </p:sp>
      <p:sp>
        <p:nvSpPr>
          <p:cNvPr id="2" name="标题 1"/>
          <p:cNvSpPr/>
          <p:nvPr>
            <p:ph type="title"/>
          </p:nvPr>
        </p:nvSpPr>
        <p:spPr/>
        <p:txBody>
          <a:bodyPr/>
          <a:p>
            <a:r>
              <a:rPr lang="zh-CN" altLang="en-US"/>
              <a:t>数据的可靠传输</a:t>
            </a: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idx="1"/>
          </p:nvPr>
        </p:nvSpPr>
        <p:spPr>
          <a:xfrm>
            <a:off x="250190" y="1539240"/>
            <a:ext cx="8251190" cy="276860"/>
          </a:xfrm>
        </p:spPr>
        <p:txBody>
          <a:bodyPr/>
          <a:lstStyle/>
          <a:p>
            <a:pPr eaLnBrk="1" hangingPunct="1"/>
            <a:r>
              <a:rPr lang="zh-CN" altLang="en-US" sz="1500" smtClean="0"/>
              <a:t>       纵向冗余校验（</a:t>
            </a:r>
            <a:r>
              <a:rPr lang="en-US" altLang="zh-CN" sz="1500" smtClean="0"/>
              <a:t>LRC</a:t>
            </a:r>
            <a:r>
              <a:rPr lang="zh-CN" altLang="en-US" sz="1500" smtClean="0"/>
              <a:t>）是在两个维上的垂直冗余校验（</a:t>
            </a:r>
            <a:r>
              <a:rPr lang="en-US" altLang="zh-CN" sz="1500" smtClean="0"/>
              <a:t>VRC</a:t>
            </a:r>
            <a:r>
              <a:rPr lang="zh-CN" altLang="en-US" sz="1500" smtClean="0"/>
              <a:t>）。</a:t>
            </a:r>
            <a:endParaRPr lang="zh-CN" altLang="en-US" sz="1500" smtClean="0"/>
          </a:p>
        </p:txBody>
      </p:sp>
      <p:sp>
        <p:nvSpPr>
          <p:cNvPr id="87045" name="Rectangle 4"/>
          <p:cNvSpPr>
            <a:spLocks noChangeArrowheads="1"/>
          </p:cNvSpPr>
          <p:nvPr/>
        </p:nvSpPr>
        <p:spPr bwMode="auto">
          <a:xfrm>
            <a:off x="382667" y="107870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纵向冗余校验</a:t>
            </a:r>
            <a:endParaRPr lang="zh-CN" altLang="en-US" sz="2400" b="1">
              <a:solidFill>
                <a:srgbClr val="6600FF"/>
              </a:solidFill>
              <a:latin typeface="楷体_GB2312" pitchFamily="49" charset="-122"/>
              <a:ea typeface="楷体_GB2312" pitchFamily="49" charset="-122"/>
            </a:endParaRPr>
          </a:p>
        </p:txBody>
      </p:sp>
      <p:sp>
        <p:nvSpPr>
          <p:cNvPr id="87046" name="灯片编号占位符 1"/>
          <p:cNvSpPr>
            <a:spLocks noGrp="1" noChangeArrowheads="1"/>
          </p:cNvSpPr>
          <p:nvPr>
            <p:ph type="sldNum" sz="quarter" idx="12"/>
          </p:nvPr>
        </p:nvSpPr>
        <p:spPr>
          <a:xfrm>
            <a:off x="7000875" y="5595938"/>
            <a:ext cx="2134791" cy="357188"/>
          </a:xfrm>
          <a:noFill/>
          <a:ln>
            <a:miter lim="800000"/>
          </a:ln>
        </p:spPr>
        <p:txBody>
          <a:bodyPr/>
          <a:lstStyle/>
          <a:p>
            <a:fld id="{7B0899A0-8012-4515-B185-24FC40883D88}"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grpSp>
        <p:nvGrpSpPr>
          <p:cNvPr id="3" name="Group 83"/>
          <p:cNvGrpSpPr/>
          <p:nvPr/>
        </p:nvGrpSpPr>
        <p:grpSpPr bwMode="auto">
          <a:xfrm>
            <a:off x="1327785" y="3462655"/>
            <a:ext cx="6945313" cy="3200400"/>
            <a:chOff x="288" y="2112"/>
            <a:chExt cx="4224" cy="2208"/>
          </a:xfrm>
        </p:grpSpPr>
        <p:grpSp>
          <p:nvGrpSpPr>
            <p:cNvPr id="4" name="Group 31"/>
            <p:cNvGrpSpPr/>
            <p:nvPr/>
          </p:nvGrpSpPr>
          <p:grpSpPr bwMode="auto">
            <a:xfrm>
              <a:off x="864" y="2448"/>
              <a:ext cx="240" cy="1536"/>
              <a:chOff x="864" y="2496"/>
              <a:chExt cx="240" cy="1536"/>
            </a:xfrm>
          </p:grpSpPr>
          <p:sp>
            <p:nvSpPr>
              <p:cNvPr id="5" name="Rectangle 15"/>
              <p:cNvSpPr>
                <a:spLocks noChangeArrowheads="1"/>
              </p:cNvSpPr>
              <p:nvPr/>
            </p:nvSpPr>
            <p:spPr bwMode="auto">
              <a:xfrm>
                <a:off x="864" y="2496"/>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6" name="Rectangle 16"/>
              <p:cNvSpPr>
                <a:spLocks noChangeArrowheads="1"/>
              </p:cNvSpPr>
              <p:nvPr/>
            </p:nvSpPr>
            <p:spPr bwMode="auto">
              <a:xfrm>
                <a:off x="864" y="2688"/>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7" name="Rectangle 17"/>
              <p:cNvSpPr>
                <a:spLocks noChangeArrowheads="1"/>
              </p:cNvSpPr>
              <p:nvPr/>
            </p:nvSpPr>
            <p:spPr bwMode="auto">
              <a:xfrm>
                <a:off x="864" y="3264"/>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8" name="Rectangle 18"/>
              <p:cNvSpPr>
                <a:spLocks noChangeArrowheads="1"/>
              </p:cNvSpPr>
              <p:nvPr/>
            </p:nvSpPr>
            <p:spPr bwMode="auto">
              <a:xfrm>
                <a:off x="864" y="3072"/>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9" name="Rectangle 19"/>
              <p:cNvSpPr>
                <a:spLocks noChangeArrowheads="1"/>
              </p:cNvSpPr>
              <p:nvPr/>
            </p:nvSpPr>
            <p:spPr bwMode="auto">
              <a:xfrm>
                <a:off x="864" y="2880"/>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10" name="Rectangle 20"/>
              <p:cNvSpPr>
                <a:spLocks noChangeArrowheads="1"/>
              </p:cNvSpPr>
              <p:nvPr/>
            </p:nvSpPr>
            <p:spPr bwMode="auto">
              <a:xfrm>
                <a:off x="864" y="3456"/>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1" name="Rectangle 21"/>
              <p:cNvSpPr>
                <a:spLocks noChangeArrowheads="1"/>
              </p:cNvSpPr>
              <p:nvPr/>
            </p:nvSpPr>
            <p:spPr bwMode="auto">
              <a:xfrm>
                <a:off x="864" y="3840"/>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2" name="Rectangle 22"/>
              <p:cNvSpPr>
                <a:spLocks noChangeArrowheads="1"/>
              </p:cNvSpPr>
              <p:nvPr/>
            </p:nvSpPr>
            <p:spPr bwMode="auto">
              <a:xfrm>
                <a:off x="864" y="3648"/>
                <a:ext cx="240" cy="192"/>
              </a:xfrm>
              <a:prstGeom prst="rect">
                <a:avLst/>
              </a:prstGeom>
              <a:solidFill>
                <a:srgbClr val="C0C0C0">
                  <a:alpha val="50195"/>
                </a:srgb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grpSp>
        <p:grpSp>
          <p:nvGrpSpPr>
            <p:cNvPr id="13" name="Group 33"/>
            <p:cNvGrpSpPr/>
            <p:nvPr/>
          </p:nvGrpSpPr>
          <p:grpSpPr bwMode="auto">
            <a:xfrm>
              <a:off x="1536" y="2448"/>
              <a:ext cx="240" cy="1536"/>
              <a:chOff x="1536" y="2496"/>
              <a:chExt cx="240" cy="1536"/>
            </a:xfrm>
          </p:grpSpPr>
          <p:sp>
            <p:nvSpPr>
              <p:cNvPr id="14" name="Rectangle 23"/>
              <p:cNvSpPr>
                <a:spLocks noChangeArrowheads="1"/>
              </p:cNvSpPr>
              <p:nvPr/>
            </p:nvSpPr>
            <p:spPr bwMode="auto">
              <a:xfrm>
                <a:off x="1536" y="249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5" name="Rectangle 24"/>
              <p:cNvSpPr>
                <a:spLocks noChangeArrowheads="1"/>
              </p:cNvSpPr>
              <p:nvPr/>
            </p:nvSpPr>
            <p:spPr bwMode="auto">
              <a:xfrm>
                <a:off x="1536" y="268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16" name="Rectangle 25"/>
              <p:cNvSpPr>
                <a:spLocks noChangeArrowheads="1"/>
              </p:cNvSpPr>
              <p:nvPr/>
            </p:nvSpPr>
            <p:spPr bwMode="auto">
              <a:xfrm>
                <a:off x="1536" y="288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17" name="Rectangle 26"/>
              <p:cNvSpPr>
                <a:spLocks noChangeArrowheads="1"/>
              </p:cNvSpPr>
              <p:nvPr/>
            </p:nvSpPr>
            <p:spPr bwMode="auto">
              <a:xfrm>
                <a:off x="1536" y="3072"/>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18" name="Rectangle 27"/>
              <p:cNvSpPr>
                <a:spLocks noChangeArrowheads="1"/>
              </p:cNvSpPr>
              <p:nvPr/>
            </p:nvSpPr>
            <p:spPr bwMode="auto">
              <a:xfrm>
                <a:off x="1536" y="3264"/>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19" name="Rectangle 28"/>
              <p:cNvSpPr>
                <a:spLocks noChangeArrowheads="1"/>
              </p:cNvSpPr>
              <p:nvPr/>
            </p:nvSpPr>
            <p:spPr bwMode="auto">
              <a:xfrm>
                <a:off x="1536" y="345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0" name="Rectangle 29"/>
              <p:cNvSpPr>
                <a:spLocks noChangeArrowheads="1"/>
              </p:cNvSpPr>
              <p:nvPr/>
            </p:nvSpPr>
            <p:spPr bwMode="auto">
              <a:xfrm>
                <a:off x="1536" y="364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21" name="Rectangle 30"/>
              <p:cNvSpPr>
                <a:spLocks noChangeArrowheads="1"/>
              </p:cNvSpPr>
              <p:nvPr/>
            </p:nvSpPr>
            <p:spPr bwMode="auto">
              <a:xfrm>
                <a:off x="1536" y="384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nvGrpSpPr>
            <p:cNvPr id="22" name="Group 34"/>
            <p:cNvGrpSpPr/>
            <p:nvPr/>
          </p:nvGrpSpPr>
          <p:grpSpPr bwMode="auto">
            <a:xfrm>
              <a:off x="2208" y="2448"/>
              <a:ext cx="240" cy="1536"/>
              <a:chOff x="1536" y="2496"/>
              <a:chExt cx="240" cy="1536"/>
            </a:xfrm>
          </p:grpSpPr>
          <p:sp>
            <p:nvSpPr>
              <p:cNvPr id="23" name="Rectangle 35"/>
              <p:cNvSpPr>
                <a:spLocks noChangeArrowheads="1"/>
              </p:cNvSpPr>
              <p:nvPr/>
            </p:nvSpPr>
            <p:spPr bwMode="auto">
              <a:xfrm>
                <a:off x="1536" y="249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4" name="Rectangle 36"/>
              <p:cNvSpPr>
                <a:spLocks noChangeArrowheads="1"/>
              </p:cNvSpPr>
              <p:nvPr/>
            </p:nvSpPr>
            <p:spPr bwMode="auto">
              <a:xfrm>
                <a:off x="1536" y="268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25" name="Rectangle 37"/>
              <p:cNvSpPr>
                <a:spLocks noChangeArrowheads="1"/>
              </p:cNvSpPr>
              <p:nvPr/>
            </p:nvSpPr>
            <p:spPr bwMode="auto">
              <a:xfrm>
                <a:off x="1536" y="288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26" name="Rectangle 38"/>
              <p:cNvSpPr>
                <a:spLocks noChangeArrowheads="1"/>
              </p:cNvSpPr>
              <p:nvPr/>
            </p:nvSpPr>
            <p:spPr bwMode="auto">
              <a:xfrm>
                <a:off x="1536" y="3072"/>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7" name="Rectangle 39"/>
              <p:cNvSpPr>
                <a:spLocks noChangeArrowheads="1"/>
              </p:cNvSpPr>
              <p:nvPr/>
            </p:nvSpPr>
            <p:spPr bwMode="auto">
              <a:xfrm>
                <a:off x="1536" y="3264"/>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8" name="Rectangle 40"/>
              <p:cNvSpPr>
                <a:spLocks noChangeArrowheads="1"/>
              </p:cNvSpPr>
              <p:nvPr/>
            </p:nvSpPr>
            <p:spPr bwMode="auto">
              <a:xfrm>
                <a:off x="1536" y="345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29" name="Rectangle 41"/>
              <p:cNvSpPr>
                <a:spLocks noChangeArrowheads="1"/>
              </p:cNvSpPr>
              <p:nvPr/>
            </p:nvSpPr>
            <p:spPr bwMode="auto">
              <a:xfrm>
                <a:off x="1536" y="364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30" name="Rectangle 42"/>
              <p:cNvSpPr>
                <a:spLocks noChangeArrowheads="1"/>
              </p:cNvSpPr>
              <p:nvPr/>
            </p:nvSpPr>
            <p:spPr bwMode="auto">
              <a:xfrm>
                <a:off x="1536" y="384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grpSp>
        <p:grpSp>
          <p:nvGrpSpPr>
            <p:cNvPr id="31" name="Group 43"/>
            <p:cNvGrpSpPr/>
            <p:nvPr/>
          </p:nvGrpSpPr>
          <p:grpSpPr bwMode="auto">
            <a:xfrm>
              <a:off x="2880" y="2448"/>
              <a:ext cx="240" cy="1536"/>
              <a:chOff x="1536" y="2496"/>
              <a:chExt cx="240" cy="1536"/>
            </a:xfrm>
          </p:grpSpPr>
          <p:sp>
            <p:nvSpPr>
              <p:cNvPr id="32" name="Rectangle 44"/>
              <p:cNvSpPr>
                <a:spLocks noChangeArrowheads="1"/>
              </p:cNvSpPr>
              <p:nvPr/>
            </p:nvSpPr>
            <p:spPr bwMode="auto">
              <a:xfrm>
                <a:off x="1536" y="249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33" name="Rectangle 45"/>
              <p:cNvSpPr>
                <a:spLocks noChangeArrowheads="1"/>
              </p:cNvSpPr>
              <p:nvPr/>
            </p:nvSpPr>
            <p:spPr bwMode="auto">
              <a:xfrm>
                <a:off x="1536" y="268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34" name="Rectangle 46"/>
              <p:cNvSpPr>
                <a:spLocks noChangeArrowheads="1"/>
              </p:cNvSpPr>
              <p:nvPr/>
            </p:nvSpPr>
            <p:spPr bwMode="auto">
              <a:xfrm>
                <a:off x="1536" y="288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35" name="Rectangle 47"/>
              <p:cNvSpPr>
                <a:spLocks noChangeArrowheads="1"/>
              </p:cNvSpPr>
              <p:nvPr/>
            </p:nvSpPr>
            <p:spPr bwMode="auto">
              <a:xfrm>
                <a:off x="1536" y="3072"/>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36" name="Rectangle 48"/>
              <p:cNvSpPr>
                <a:spLocks noChangeArrowheads="1"/>
              </p:cNvSpPr>
              <p:nvPr/>
            </p:nvSpPr>
            <p:spPr bwMode="auto">
              <a:xfrm>
                <a:off x="1536" y="3264"/>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37" name="Rectangle 49"/>
              <p:cNvSpPr>
                <a:spLocks noChangeArrowheads="1"/>
              </p:cNvSpPr>
              <p:nvPr/>
            </p:nvSpPr>
            <p:spPr bwMode="auto">
              <a:xfrm>
                <a:off x="1536" y="345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38" name="Rectangle 50"/>
              <p:cNvSpPr>
                <a:spLocks noChangeArrowheads="1"/>
              </p:cNvSpPr>
              <p:nvPr/>
            </p:nvSpPr>
            <p:spPr bwMode="auto">
              <a:xfrm>
                <a:off x="1536" y="364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39" name="Rectangle 51"/>
              <p:cNvSpPr>
                <a:spLocks noChangeArrowheads="1"/>
              </p:cNvSpPr>
              <p:nvPr/>
            </p:nvSpPr>
            <p:spPr bwMode="auto">
              <a:xfrm>
                <a:off x="1536" y="384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grpSp>
        <p:grpSp>
          <p:nvGrpSpPr>
            <p:cNvPr id="40" name="Group 82"/>
            <p:cNvGrpSpPr/>
            <p:nvPr/>
          </p:nvGrpSpPr>
          <p:grpSpPr bwMode="auto">
            <a:xfrm>
              <a:off x="3600" y="2448"/>
              <a:ext cx="240" cy="1536"/>
              <a:chOff x="3600" y="2496"/>
              <a:chExt cx="240" cy="1536"/>
            </a:xfrm>
          </p:grpSpPr>
          <p:sp>
            <p:nvSpPr>
              <p:cNvPr id="41" name="Rectangle 53"/>
              <p:cNvSpPr>
                <a:spLocks noChangeArrowheads="1"/>
              </p:cNvSpPr>
              <p:nvPr/>
            </p:nvSpPr>
            <p:spPr bwMode="auto">
              <a:xfrm>
                <a:off x="3600" y="249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nvGrpSpPr>
              <p:cNvPr id="42" name="Group 76"/>
              <p:cNvGrpSpPr/>
              <p:nvPr/>
            </p:nvGrpSpPr>
            <p:grpSpPr bwMode="auto">
              <a:xfrm>
                <a:off x="3600" y="2688"/>
                <a:ext cx="240" cy="1344"/>
                <a:chOff x="3600" y="2688"/>
                <a:chExt cx="240" cy="1344"/>
              </a:xfrm>
            </p:grpSpPr>
            <p:sp>
              <p:nvSpPr>
                <p:cNvPr id="43" name="Rectangle 54"/>
                <p:cNvSpPr>
                  <a:spLocks noChangeArrowheads="1"/>
                </p:cNvSpPr>
                <p:nvPr/>
              </p:nvSpPr>
              <p:spPr bwMode="auto">
                <a:xfrm>
                  <a:off x="3600" y="268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44" name="Rectangle 55"/>
                <p:cNvSpPr>
                  <a:spLocks noChangeArrowheads="1"/>
                </p:cNvSpPr>
                <p:nvPr/>
              </p:nvSpPr>
              <p:spPr bwMode="auto">
                <a:xfrm>
                  <a:off x="3600" y="288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45" name="Rectangle 56"/>
                <p:cNvSpPr>
                  <a:spLocks noChangeArrowheads="1"/>
                </p:cNvSpPr>
                <p:nvPr/>
              </p:nvSpPr>
              <p:spPr bwMode="auto">
                <a:xfrm>
                  <a:off x="3600" y="3072"/>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46" name="Rectangle 57"/>
                <p:cNvSpPr>
                  <a:spLocks noChangeArrowheads="1"/>
                </p:cNvSpPr>
                <p:nvPr/>
              </p:nvSpPr>
              <p:spPr bwMode="auto">
                <a:xfrm>
                  <a:off x="3600" y="3264"/>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0</a:t>
                  </a:r>
                  <a:endParaRPr lang="en-US" altLang="zh-CN" sz="2400">
                    <a:latin typeface="Times New Roman" panose="02020603050405020304" pitchFamily="18" charset="0"/>
                    <a:ea typeface="宋体" panose="02010600030101010101" pitchFamily="2" charset="-122"/>
                  </a:endParaRPr>
                </a:p>
              </p:txBody>
            </p:sp>
            <p:sp>
              <p:nvSpPr>
                <p:cNvPr id="47" name="Rectangle 58"/>
                <p:cNvSpPr>
                  <a:spLocks noChangeArrowheads="1"/>
                </p:cNvSpPr>
                <p:nvPr/>
              </p:nvSpPr>
              <p:spPr bwMode="auto">
                <a:xfrm>
                  <a:off x="3600" y="3456"/>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48" name="Rectangle 59"/>
                <p:cNvSpPr>
                  <a:spLocks noChangeArrowheads="1"/>
                </p:cNvSpPr>
                <p:nvPr/>
              </p:nvSpPr>
              <p:spPr bwMode="auto">
                <a:xfrm>
                  <a:off x="3600" y="3648"/>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sp>
              <p:nvSpPr>
                <p:cNvPr id="49" name="Rectangle 60"/>
                <p:cNvSpPr>
                  <a:spLocks noChangeArrowheads="1"/>
                </p:cNvSpPr>
                <p:nvPr/>
              </p:nvSpPr>
              <p:spPr bwMode="auto">
                <a:xfrm>
                  <a:off x="3600" y="3840"/>
                  <a:ext cx="240" cy="192"/>
                </a:xfrm>
                <a:prstGeom prst="rect">
                  <a:avLst/>
                </a:prstGeom>
                <a:solidFill>
                  <a:schemeClr val="bg1">
                    <a:alpha val="50195"/>
                  </a:schemeClr>
                </a:solidFill>
                <a:ln w="9525">
                  <a:solidFill>
                    <a:schemeClr val="tx1"/>
                  </a:solidFill>
                  <a:miter lim="800000"/>
                </a:ln>
              </p:spPr>
              <p:txBody>
                <a:bodyPr wrap="none" anchor="ctr"/>
                <a:p>
                  <a:r>
                    <a:rPr lang="en-US" altLang="zh-CN" sz="2400">
                      <a:latin typeface="Times New Roman" panose="02020603050405020304" pitchFamily="18" charset="0"/>
                      <a:ea typeface="宋体" panose="02010600030101010101" pitchFamily="2" charset="-122"/>
                    </a:rPr>
                    <a:t>1</a:t>
                  </a:r>
                  <a:endParaRPr lang="en-US" altLang="zh-CN" sz="2400">
                    <a:latin typeface="Times New Roman" panose="02020603050405020304" pitchFamily="18" charset="0"/>
                    <a:ea typeface="宋体" panose="02010600030101010101" pitchFamily="2" charset="-122"/>
                  </a:endParaRPr>
                </a:p>
              </p:txBody>
            </p:sp>
          </p:grpSp>
        </p:grpSp>
        <p:sp>
          <p:nvSpPr>
            <p:cNvPr id="50" name="AutoShape 64"/>
            <p:cNvSpPr>
              <a:spLocks noChangeArrowheads="1"/>
            </p:cNvSpPr>
            <p:nvPr/>
          </p:nvSpPr>
          <p:spPr bwMode="auto">
            <a:xfrm>
              <a:off x="480" y="3792"/>
              <a:ext cx="3696" cy="192"/>
            </a:xfrm>
            <a:prstGeom prst="flowChartTerminator">
              <a:avLst/>
            </a:prstGeom>
            <a:solidFill>
              <a:srgbClr val="C0C0C0">
                <a:alpha val="50195"/>
              </a:srgbClr>
            </a:solidFill>
            <a:ln w="9525">
              <a:solidFill>
                <a:schemeClr val="tx1"/>
              </a:solidFill>
              <a:miter lim="800000"/>
            </a:ln>
          </p:spPr>
          <p:txBody>
            <a:bodyPr wrap="none" anchor="ctr"/>
            <a:p>
              <a:endParaRPr lang="zh-CN" altLang="en-US">
                <a:latin typeface="Times New Roman" panose="02020603050405020304" pitchFamily="18" charset="0"/>
                <a:ea typeface="宋体" panose="02010600030101010101" pitchFamily="2" charset="-122"/>
              </a:endParaRPr>
            </a:p>
          </p:txBody>
        </p:sp>
        <p:sp>
          <p:nvSpPr>
            <p:cNvPr id="51" name="Line 65"/>
            <p:cNvSpPr>
              <a:spLocks noChangeShapeType="1"/>
            </p:cNvSpPr>
            <p:nvPr/>
          </p:nvSpPr>
          <p:spPr bwMode="auto">
            <a:xfrm>
              <a:off x="1248" y="2400"/>
              <a:ext cx="2016" cy="0"/>
            </a:xfrm>
            <a:prstGeom prst="line">
              <a:avLst/>
            </a:prstGeom>
            <a:noFill/>
            <a:ln w="9525">
              <a:solidFill>
                <a:schemeClr val="tx1"/>
              </a:solidFill>
              <a:round/>
              <a:tailEnd type="triangle" w="med" len="med"/>
            </a:ln>
          </p:spPr>
          <p:txBody>
            <a:bodyPr/>
            <a:p>
              <a:endParaRPr lang="zh-CN" altLang="en-US"/>
            </a:p>
          </p:txBody>
        </p:sp>
        <p:sp>
          <p:nvSpPr>
            <p:cNvPr id="52" name="Rectangle 75"/>
            <p:cNvSpPr>
              <a:spLocks noChangeArrowheads="1"/>
            </p:cNvSpPr>
            <p:nvPr/>
          </p:nvSpPr>
          <p:spPr bwMode="auto">
            <a:xfrm>
              <a:off x="1728" y="2112"/>
              <a:ext cx="1296" cy="192"/>
            </a:xfrm>
            <a:prstGeom prst="rect">
              <a:avLst/>
            </a:prstGeom>
            <a:solidFill>
              <a:schemeClr val="bg1">
                <a:alpha val="50195"/>
              </a:schemeClr>
            </a:solidFill>
            <a:ln w="9525">
              <a:solidFill>
                <a:schemeClr val="bg1"/>
              </a:solidFill>
              <a:miter lim="800000"/>
            </a:ln>
          </p:spPr>
          <p:txBody>
            <a:bodyPr wrap="none" anchor="ctr"/>
            <a:p>
              <a:r>
                <a:rPr lang="zh-CN" altLang="en-US">
                  <a:latin typeface="Times New Roman" panose="02020603050405020304" pitchFamily="18" charset="0"/>
                  <a:ea typeface="宋体" panose="02010600030101010101" pitchFamily="2" charset="-122"/>
                </a:rPr>
                <a:t>整个数据块的传输方向</a:t>
              </a:r>
              <a:endParaRPr lang="zh-CN" altLang="en-US">
                <a:latin typeface="Times New Roman" panose="02020603050405020304" pitchFamily="18" charset="0"/>
                <a:ea typeface="宋体" panose="02010600030101010101" pitchFamily="2" charset="-122"/>
              </a:endParaRPr>
            </a:p>
          </p:txBody>
        </p:sp>
        <p:sp>
          <p:nvSpPr>
            <p:cNvPr id="53" name="AutoShape 77"/>
            <p:cNvSpPr>
              <a:spLocks noChangeArrowheads="1"/>
            </p:cNvSpPr>
            <p:nvPr/>
          </p:nvSpPr>
          <p:spPr bwMode="auto">
            <a:xfrm>
              <a:off x="288" y="2112"/>
              <a:ext cx="1056" cy="192"/>
            </a:xfrm>
            <a:prstGeom prst="wedgeRoundRectCallout">
              <a:avLst>
                <a:gd name="adj1" fmla="val 13921"/>
                <a:gd name="adj2" fmla="val 93750"/>
                <a:gd name="adj3" fmla="val 16667"/>
              </a:avLst>
            </a:prstGeom>
            <a:solidFill>
              <a:schemeClr val="bg1">
                <a:alpha val="50195"/>
              </a:schemeClr>
            </a:solidFill>
            <a:ln w="9525">
              <a:solidFill>
                <a:schemeClr val="tx1"/>
              </a:solidFill>
              <a:miter lim="800000"/>
            </a:ln>
          </p:spPr>
          <p:txBody>
            <a:bodyPr anchor="ctr"/>
            <a:p>
              <a:r>
                <a:rPr lang="zh-CN" altLang="en-US">
                  <a:latin typeface="Times New Roman" panose="02020603050405020304" pitchFamily="18" charset="0"/>
                  <a:ea typeface="宋体" panose="02010600030101010101" pitchFamily="2" charset="-122"/>
                </a:rPr>
                <a:t>纵向冗余校验</a:t>
              </a:r>
              <a:endParaRPr lang="zh-CN" altLang="en-US">
                <a:latin typeface="Times New Roman" panose="02020603050405020304" pitchFamily="18" charset="0"/>
                <a:ea typeface="宋体" panose="02010600030101010101" pitchFamily="2" charset="-122"/>
              </a:endParaRPr>
            </a:p>
          </p:txBody>
        </p:sp>
        <p:sp>
          <p:nvSpPr>
            <p:cNvPr id="54" name="AutoShape 78"/>
            <p:cNvSpPr>
              <a:spLocks noChangeArrowheads="1"/>
            </p:cNvSpPr>
            <p:nvPr/>
          </p:nvSpPr>
          <p:spPr bwMode="auto">
            <a:xfrm>
              <a:off x="1248" y="4128"/>
              <a:ext cx="1296" cy="192"/>
            </a:xfrm>
            <a:prstGeom prst="wedgeRoundRectCallout">
              <a:avLst>
                <a:gd name="adj1" fmla="val 7870"/>
                <a:gd name="adj2" fmla="val -92708"/>
                <a:gd name="adj3" fmla="val 16667"/>
              </a:avLst>
            </a:prstGeom>
            <a:solidFill>
              <a:schemeClr val="bg1">
                <a:alpha val="50195"/>
              </a:schemeClr>
            </a:solidFill>
            <a:ln w="9525">
              <a:solidFill>
                <a:schemeClr val="tx1"/>
              </a:solidFill>
              <a:miter lim="800000"/>
            </a:ln>
          </p:spPr>
          <p:txBody>
            <a:bodyPr anchor="ctr"/>
            <a:p>
              <a:r>
                <a:rPr lang="zh-CN" altLang="en-US">
                  <a:latin typeface="Times New Roman" panose="02020603050405020304" pitchFamily="18" charset="0"/>
                  <a:ea typeface="宋体" panose="02010600030101010101" pitchFamily="2" charset="-122"/>
                </a:rPr>
                <a:t>垂直冗余校验位</a:t>
              </a:r>
              <a:endParaRPr lang="zh-CN" altLang="en-US">
                <a:latin typeface="Times New Roman" panose="02020603050405020304" pitchFamily="18" charset="0"/>
                <a:ea typeface="宋体" panose="02010600030101010101" pitchFamily="2" charset="-122"/>
              </a:endParaRPr>
            </a:p>
          </p:txBody>
        </p:sp>
        <p:sp>
          <p:nvSpPr>
            <p:cNvPr id="55" name="Rectangle 79"/>
            <p:cNvSpPr>
              <a:spLocks noChangeArrowheads="1"/>
            </p:cNvSpPr>
            <p:nvPr/>
          </p:nvSpPr>
          <p:spPr bwMode="auto">
            <a:xfrm>
              <a:off x="4224" y="2496"/>
              <a:ext cx="288" cy="1200"/>
            </a:xfrm>
            <a:prstGeom prst="rect">
              <a:avLst/>
            </a:prstGeom>
            <a:solidFill>
              <a:schemeClr val="bg1">
                <a:alpha val="50195"/>
              </a:schemeClr>
            </a:solidFill>
            <a:ln w="9525">
              <a:solidFill>
                <a:schemeClr val="bg1"/>
              </a:solidFill>
              <a:miter lim="800000"/>
            </a:ln>
          </p:spPr>
          <p:txBody>
            <a:bodyPr wrap="none" anchor="ctr"/>
            <a:p>
              <a:r>
                <a:rPr lang="zh-CN" altLang="en-US">
                  <a:latin typeface="Times New Roman" panose="02020603050405020304" pitchFamily="18" charset="0"/>
                  <a:ea typeface="宋体" panose="02010600030101010101" pitchFamily="2" charset="-122"/>
                </a:rPr>
                <a:t>每个</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数据</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块的</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传输</a:t>
              </a:r>
              <a:endParaRPr lang="zh-CN" altLang="en-US">
                <a:latin typeface="Times New Roman" panose="02020603050405020304" pitchFamily="18" charset="0"/>
                <a:ea typeface="宋体" panose="02010600030101010101" pitchFamily="2" charset="-122"/>
              </a:endParaRPr>
            </a:p>
            <a:p>
              <a:r>
                <a:rPr lang="zh-CN" altLang="en-US">
                  <a:latin typeface="Times New Roman" panose="02020603050405020304" pitchFamily="18" charset="0"/>
                  <a:ea typeface="宋体" panose="02010600030101010101" pitchFamily="2" charset="-122"/>
                </a:rPr>
                <a:t>方向</a:t>
              </a:r>
              <a:endParaRPr lang="zh-CN" altLang="en-US">
                <a:latin typeface="Times New Roman" panose="02020603050405020304" pitchFamily="18" charset="0"/>
                <a:ea typeface="宋体" panose="02010600030101010101" pitchFamily="2" charset="-122"/>
              </a:endParaRPr>
            </a:p>
          </p:txBody>
        </p:sp>
        <p:sp>
          <p:nvSpPr>
            <p:cNvPr id="56" name="Line 81"/>
            <p:cNvSpPr>
              <a:spLocks noChangeShapeType="1"/>
            </p:cNvSpPr>
            <p:nvPr/>
          </p:nvSpPr>
          <p:spPr bwMode="auto">
            <a:xfrm flipV="1">
              <a:off x="4032" y="2544"/>
              <a:ext cx="0" cy="1200"/>
            </a:xfrm>
            <a:prstGeom prst="line">
              <a:avLst/>
            </a:prstGeom>
            <a:noFill/>
            <a:ln w="31750">
              <a:solidFill>
                <a:schemeClr val="tx1"/>
              </a:solidFill>
              <a:round/>
              <a:tailEnd type="triangle" w="med" len="med"/>
            </a:ln>
          </p:spPr>
          <p:txBody>
            <a:bodyPr/>
            <a:p>
              <a:endParaRPr lang="zh-CN" altLang="en-US"/>
            </a:p>
          </p:txBody>
        </p:sp>
      </p:grpSp>
      <p:grpSp>
        <p:nvGrpSpPr>
          <p:cNvPr id="57" name="Group 14"/>
          <p:cNvGrpSpPr/>
          <p:nvPr/>
        </p:nvGrpSpPr>
        <p:grpSpPr bwMode="auto">
          <a:xfrm>
            <a:off x="1336040" y="1842770"/>
            <a:ext cx="6096000" cy="1524000"/>
            <a:chOff x="816" y="1872"/>
            <a:chExt cx="3840" cy="960"/>
          </a:xfrm>
        </p:grpSpPr>
        <p:grpSp>
          <p:nvGrpSpPr>
            <p:cNvPr id="58" name="Group 9"/>
            <p:cNvGrpSpPr/>
            <p:nvPr/>
          </p:nvGrpSpPr>
          <p:grpSpPr bwMode="auto">
            <a:xfrm>
              <a:off x="816" y="2304"/>
              <a:ext cx="3840" cy="240"/>
              <a:chOff x="864" y="1872"/>
              <a:chExt cx="3840" cy="240"/>
            </a:xfrm>
          </p:grpSpPr>
          <p:sp>
            <p:nvSpPr>
              <p:cNvPr id="59" name="Rectangle 4"/>
              <p:cNvSpPr>
                <a:spLocks noChangeArrowheads="1"/>
              </p:cNvSpPr>
              <p:nvPr/>
            </p:nvSpPr>
            <p:spPr bwMode="auto">
              <a:xfrm>
                <a:off x="864" y="1872"/>
                <a:ext cx="768" cy="240"/>
              </a:xfrm>
              <a:prstGeom prst="rect">
                <a:avLst/>
              </a:prstGeom>
              <a:solidFill>
                <a:schemeClr val="bg1">
                  <a:alpha val="50195"/>
                </a:schemeClr>
              </a:solidFill>
              <a:ln w="9525">
                <a:solidFill>
                  <a:schemeClr val="tx1"/>
                </a:solidFill>
                <a:miter lim="800000"/>
              </a:ln>
            </p:spPr>
            <p:txBody>
              <a:bodyPr wrap="none" anchor="ctr"/>
              <a:p>
                <a:r>
                  <a:rPr lang="en-US" altLang="zh-CN" sz="2000">
                    <a:latin typeface="Times New Roman" panose="02020603050405020304" pitchFamily="18" charset="0"/>
                    <a:ea typeface="宋体" panose="02010600030101010101" pitchFamily="2" charset="-122"/>
                  </a:rPr>
                  <a:t>10101010</a:t>
                </a:r>
                <a:endParaRPr lang="en-US" altLang="zh-CN" sz="2000">
                  <a:latin typeface="Times New Roman" panose="02020603050405020304" pitchFamily="18" charset="0"/>
                  <a:ea typeface="宋体" panose="02010600030101010101" pitchFamily="2" charset="-122"/>
                </a:endParaRPr>
              </a:p>
            </p:txBody>
          </p:sp>
          <p:sp>
            <p:nvSpPr>
              <p:cNvPr id="60" name="Rectangle 5"/>
              <p:cNvSpPr>
                <a:spLocks noChangeArrowheads="1"/>
              </p:cNvSpPr>
              <p:nvPr/>
            </p:nvSpPr>
            <p:spPr bwMode="auto">
              <a:xfrm>
                <a:off x="3936" y="1872"/>
                <a:ext cx="768" cy="240"/>
              </a:xfrm>
              <a:prstGeom prst="rect">
                <a:avLst/>
              </a:prstGeom>
              <a:solidFill>
                <a:schemeClr val="bg1">
                  <a:alpha val="50195"/>
                </a:schemeClr>
              </a:solidFill>
              <a:ln w="9525">
                <a:solidFill>
                  <a:schemeClr val="tx1"/>
                </a:solidFill>
                <a:miter lim="800000"/>
              </a:ln>
            </p:spPr>
            <p:txBody>
              <a:bodyPr wrap="none" anchor="ctr"/>
              <a:p>
                <a:r>
                  <a:rPr lang="en-US" altLang="zh-CN" sz="2000">
                    <a:latin typeface="Times New Roman" panose="02020603050405020304" pitchFamily="18" charset="0"/>
                    <a:ea typeface="宋体" panose="02010600030101010101" pitchFamily="2" charset="-122"/>
                  </a:rPr>
                  <a:t>11100111</a:t>
                </a:r>
                <a:endParaRPr lang="en-US" altLang="zh-CN" sz="2000">
                  <a:latin typeface="Times New Roman" panose="02020603050405020304" pitchFamily="18" charset="0"/>
                  <a:ea typeface="宋体" panose="02010600030101010101" pitchFamily="2" charset="-122"/>
                </a:endParaRPr>
              </a:p>
            </p:txBody>
          </p:sp>
          <p:sp>
            <p:nvSpPr>
              <p:cNvPr id="61" name="Rectangle 6"/>
              <p:cNvSpPr>
                <a:spLocks noChangeArrowheads="1"/>
              </p:cNvSpPr>
              <p:nvPr/>
            </p:nvSpPr>
            <p:spPr bwMode="auto">
              <a:xfrm>
                <a:off x="1632" y="1872"/>
                <a:ext cx="768" cy="240"/>
              </a:xfrm>
              <a:prstGeom prst="rect">
                <a:avLst/>
              </a:prstGeom>
              <a:solidFill>
                <a:schemeClr val="bg1">
                  <a:alpha val="50195"/>
                </a:schemeClr>
              </a:solidFill>
              <a:ln w="9525">
                <a:solidFill>
                  <a:schemeClr val="tx1"/>
                </a:solidFill>
                <a:miter lim="800000"/>
              </a:ln>
            </p:spPr>
            <p:txBody>
              <a:bodyPr wrap="none" anchor="ctr"/>
              <a:p>
                <a:r>
                  <a:rPr lang="en-US" altLang="zh-CN" sz="2000">
                    <a:latin typeface="Times New Roman" panose="02020603050405020304" pitchFamily="18" charset="0"/>
                    <a:ea typeface="宋体" panose="02010600030101010101" pitchFamily="2" charset="-122"/>
                  </a:rPr>
                  <a:t>10101001</a:t>
                </a:r>
                <a:endParaRPr lang="en-US" altLang="zh-CN" sz="2000">
                  <a:latin typeface="Times New Roman" panose="02020603050405020304" pitchFamily="18" charset="0"/>
                  <a:ea typeface="宋体" panose="02010600030101010101" pitchFamily="2" charset="-122"/>
                </a:endParaRPr>
              </a:p>
            </p:txBody>
          </p:sp>
          <p:sp>
            <p:nvSpPr>
              <p:cNvPr id="62" name="Rectangle 7"/>
              <p:cNvSpPr>
                <a:spLocks noChangeArrowheads="1"/>
              </p:cNvSpPr>
              <p:nvPr/>
            </p:nvSpPr>
            <p:spPr bwMode="auto">
              <a:xfrm>
                <a:off x="2400" y="1872"/>
                <a:ext cx="768" cy="240"/>
              </a:xfrm>
              <a:prstGeom prst="rect">
                <a:avLst/>
              </a:prstGeom>
              <a:solidFill>
                <a:schemeClr val="bg1">
                  <a:alpha val="50195"/>
                </a:schemeClr>
              </a:solidFill>
              <a:ln w="9525">
                <a:solidFill>
                  <a:schemeClr val="tx1"/>
                </a:solidFill>
                <a:miter lim="800000"/>
              </a:ln>
            </p:spPr>
            <p:txBody>
              <a:bodyPr wrap="none" anchor="ctr"/>
              <a:p>
                <a:r>
                  <a:rPr lang="en-US" altLang="zh-CN" sz="2000">
                    <a:latin typeface="Times New Roman" panose="02020603050405020304" pitchFamily="18" charset="0"/>
                    <a:ea typeface="宋体" panose="02010600030101010101" pitchFamily="2" charset="-122"/>
                  </a:rPr>
                  <a:t>00111001</a:t>
                </a:r>
                <a:endParaRPr lang="en-US" altLang="zh-CN" sz="2000">
                  <a:latin typeface="Times New Roman" panose="02020603050405020304" pitchFamily="18" charset="0"/>
                  <a:ea typeface="宋体" panose="02010600030101010101" pitchFamily="2" charset="-122"/>
                </a:endParaRPr>
              </a:p>
            </p:txBody>
          </p:sp>
          <p:sp>
            <p:nvSpPr>
              <p:cNvPr id="63" name="Rectangle 8"/>
              <p:cNvSpPr>
                <a:spLocks noChangeArrowheads="1"/>
              </p:cNvSpPr>
              <p:nvPr/>
            </p:nvSpPr>
            <p:spPr bwMode="auto">
              <a:xfrm>
                <a:off x="3168" y="1872"/>
                <a:ext cx="768" cy="240"/>
              </a:xfrm>
              <a:prstGeom prst="rect">
                <a:avLst/>
              </a:prstGeom>
              <a:solidFill>
                <a:schemeClr val="bg1">
                  <a:alpha val="50195"/>
                </a:schemeClr>
              </a:solidFill>
              <a:ln w="9525">
                <a:solidFill>
                  <a:schemeClr val="tx1"/>
                </a:solidFill>
                <a:miter lim="800000"/>
              </a:ln>
            </p:spPr>
            <p:txBody>
              <a:bodyPr wrap="none" anchor="ctr"/>
              <a:p>
                <a:r>
                  <a:rPr lang="en-US" altLang="zh-CN" sz="2000">
                    <a:latin typeface="Times New Roman" panose="02020603050405020304" pitchFamily="18" charset="0"/>
                    <a:ea typeface="宋体" panose="02010600030101010101" pitchFamily="2" charset="-122"/>
                  </a:rPr>
                  <a:t>11011101</a:t>
                </a:r>
                <a:endParaRPr lang="en-US" altLang="zh-CN" sz="2000">
                  <a:latin typeface="Times New Roman" panose="02020603050405020304" pitchFamily="18" charset="0"/>
                  <a:ea typeface="宋体" panose="02010600030101010101" pitchFamily="2" charset="-122"/>
                </a:endParaRPr>
              </a:p>
            </p:txBody>
          </p:sp>
        </p:grpSp>
        <p:sp>
          <p:nvSpPr>
            <p:cNvPr id="64" name="Line 10"/>
            <p:cNvSpPr>
              <a:spLocks noChangeShapeType="1"/>
            </p:cNvSpPr>
            <p:nvPr/>
          </p:nvSpPr>
          <p:spPr bwMode="auto">
            <a:xfrm>
              <a:off x="1536" y="2160"/>
              <a:ext cx="2448" cy="0"/>
            </a:xfrm>
            <a:prstGeom prst="line">
              <a:avLst/>
            </a:prstGeom>
            <a:noFill/>
            <a:ln w="44450">
              <a:solidFill>
                <a:schemeClr val="tx1"/>
              </a:solidFill>
              <a:round/>
              <a:tailEnd type="triangle" w="med" len="med"/>
            </a:ln>
          </p:spPr>
          <p:txBody>
            <a:bodyPr/>
            <a:p>
              <a:endParaRPr lang="zh-CN" altLang="en-US"/>
            </a:p>
          </p:txBody>
        </p:sp>
        <p:sp>
          <p:nvSpPr>
            <p:cNvPr id="65" name="Rectangle 11"/>
            <p:cNvSpPr>
              <a:spLocks noChangeArrowheads="1"/>
            </p:cNvSpPr>
            <p:nvPr/>
          </p:nvSpPr>
          <p:spPr bwMode="auto">
            <a:xfrm>
              <a:off x="2256" y="1872"/>
              <a:ext cx="1008" cy="192"/>
            </a:xfrm>
            <a:prstGeom prst="rect">
              <a:avLst/>
            </a:prstGeom>
            <a:solidFill>
              <a:schemeClr val="bg1">
                <a:alpha val="50195"/>
              </a:schemeClr>
            </a:solidFill>
            <a:ln w="9525">
              <a:solidFill>
                <a:schemeClr val="bg1"/>
              </a:solidFill>
              <a:miter lim="800000"/>
            </a:ln>
          </p:spPr>
          <p:txBody>
            <a:bodyPr wrap="none" anchor="ctr"/>
            <a:p>
              <a:r>
                <a:rPr lang="zh-CN" altLang="en-US">
                  <a:latin typeface="Times New Roman" panose="02020603050405020304" pitchFamily="18" charset="0"/>
                  <a:ea typeface="宋体" panose="02010600030101010101" pitchFamily="2" charset="-122"/>
                </a:rPr>
                <a:t>数据移动方向</a:t>
              </a:r>
              <a:endParaRPr lang="zh-CN" altLang="en-US">
                <a:latin typeface="Times New Roman" panose="02020603050405020304" pitchFamily="18" charset="0"/>
                <a:ea typeface="宋体" panose="02010600030101010101" pitchFamily="2" charset="-122"/>
              </a:endParaRPr>
            </a:p>
          </p:txBody>
        </p:sp>
        <p:sp>
          <p:nvSpPr>
            <p:cNvPr id="66" name="Rectangle 12"/>
            <p:cNvSpPr>
              <a:spLocks noChangeArrowheads="1"/>
            </p:cNvSpPr>
            <p:nvPr/>
          </p:nvSpPr>
          <p:spPr bwMode="auto">
            <a:xfrm>
              <a:off x="2640" y="2640"/>
              <a:ext cx="1008" cy="192"/>
            </a:xfrm>
            <a:prstGeom prst="rect">
              <a:avLst/>
            </a:prstGeom>
            <a:solidFill>
              <a:schemeClr val="bg1">
                <a:alpha val="50195"/>
              </a:schemeClr>
            </a:solidFill>
            <a:ln w="9525">
              <a:solidFill>
                <a:schemeClr val="bg1"/>
              </a:solidFill>
              <a:miter lim="800000"/>
            </a:ln>
          </p:spPr>
          <p:txBody>
            <a:bodyPr wrap="none" anchor="ctr"/>
            <a:p>
              <a:r>
                <a:rPr lang="zh-CN" altLang="en-US">
                  <a:latin typeface="Times New Roman" panose="02020603050405020304" pitchFamily="18" charset="0"/>
                  <a:ea typeface="宋体" panose="02010600030101010101" pitchFamily="2" charset="-122"/>
                </a:rPr>
                <a:t>数据</a:t>
              </a:r>
              <a:endParaRPr lang="zh-CN" altLang="en-US">
                <a:latin typeface="Times New Roman" panose="02020603050405020304" pitchFamily="18" charset="0"/>
                <a:ea typeface="宋体" panose="02010600030101010101" pitchFamily="2" charset="-122"/>
              </a:endParaRPr>
            </a:p>
          </p:txBody>
        </p:sp>
        <p:sp>
          <p:nvSpPr>
            <p:cNvPr id="67" name="Rectangle 13"/>
            <p:cNvSpPr>
              <a:spLocks noChangeArrowheads="1"/>
            </p:cNvSpPr>
            <p:nvPr/>
          </p:nvSpPr>
          <p:spPr bwMode="auto">
            <a:xfrm>
              <a:off x="816" y="2640"/>
              <a:ext cx="1008" cy="192"/>
            </a:xfrm>
            <a:prstGeom prst="rect">
              <a:avLst/>
            </a:prstGeom>
            <a:solidFill>
              <a:schemeClr val="bg1">
                <a:alpha val="50195"/>
              </a:schemeClr>
            </a:solidFill>
            <a:ln w="9525">
              <a:solidFill>
                <a:schemeClr val="bg1"/>
              </a:solidFill>
              <a:miter lim="800000"/>
            </a:ln>
          </p:spPr>
          <p:txBody>
            <a:bodyPr wrap="none" anchor="ctr"/>
            <a:p>
              <a:r>
                <a:rPr lang="zh-CN" altLang="en-US">
                  <a:latin typeface="Times New Roman" panose="02020603050405020304" pitchFamily="18" charset="0"/>
                  <a:ea typeface="宋体" panose="02010600030101010101" pitchFamily="2" charset="-122"/>
                </a:rPr>
                <a:t>纵向冗余校验</a:t>
              </a:r>
              <a:endParaRPr lang="zh-CN" altLang="en-US">
                <a:latin typeface="Times New Roman" panose="02020603050405020304" pitchFamily="18" charset="0"/>
                <a:ea typeface="宋体" panose="02010600030101010101" pitchFamily="2" charset="-122"/>
              </a:endParaRP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idx="1"/>
          </p:nvPr>
        </p:nvSpPr>
        <p:spPr>
          <a:xfrm>
            <a:off x="471805" y="1756410"/>
            <a:ext cx="7508240" cy="4053205"/>
          </a:xfrm>
        </p:spPr>
        <p:txBody>
          <a:bodyPr/>
          <a:lstStyle/>
          <a:p>
            <a:pPr eaLnBrk="1" hangingPunct="1"/>
            <a:r>
              <a:rPr lang="zh-CN" altLang="en-US" smtClean="0"/>
              <a:t>可靠性</a:t>
            </a:r>
            <a:endParaRPr lang="zh-CN" altLang="en-US" smtClean="0"/>
          </a:p>
          <a:p>
            <a:pPr eaLnBrk="1" hangingPunct="1">
              <a:lnSpc>
                <a:spcPct val="150000"/>
              </a:lnSpc>
              <a:buFontTx/>
              <a:buNone/>
            </a:pPr>
            <a:r>
              <a:rPr lang="zh-CN" altLang="en-US" sz="1500" smtClean="0"/>
              <a:t>       </a:t>
            </a:r>
            <a:r>
              <a:rPr lang="en-US" altLang="zh-CN" sz="2400" b="0" smtClean="0">
                <a:solidFill>
                  <a:schemeClr val="tx1"/>
                </a:solidFill>
              </a:rPr>
              <a:t>LRC</a:t>
            </a:r>
            <a:r>
              <a:rPr lang="zh-CN" altLang="en-US" sz="2400" b="0" smtClean="0">
                <a:solidFill>
                  <a:schemeClr val="tx1"/>
                </a:solidFill>
              </a:rPr>
              <a:t>技术极大地提高了发现多比特错误和突发错误的可能性。</a:t>
            </a:r>
            <a:endParaRPr lang="zh-CN" altLang="en-US" sz="2400" b="0" smtClean="0">
              <a:solidFill>
                <a:schemeClr val="tx1"/>
              </a:solidFill>
            </a:endParaRPr>
          </a:p>
          <a:p>
            <a:pPr eaLnBrk="1" hangingPunct="1">
              <a:lnSpc>
                <a:spcPct val="150000"/>
              </a:lnSpc>
              <a:buFontTx/>
              <a:buNone/>
            </a:pPr>
            <a:r>
              <a:rPr lang="zh-CN" altLang="en-US" sz="2400" b="0" smtClean="0">
                <a:solidFill>
                  <a:schemeClr val="tx1"/>
                </a:solidFill>
              </a:rPr>
              <a:t>     但是，有一种类型的错误仍然会被遗漏。如果在某个数据单元中的两个比特被破坏，同时在另一个数据单元中正好相同位置的两个比特也被破坏，那么</a:t>
            </a:r>
            <a:r>
              <a:rPr lang="en-US" altLang="zh-CN" sz="2400" b="0" smtClean="0">
                <a:solidFill>
                  <a:schemeClr val="tx1"/>
                </a:solidFill>
              </a:rPr>
              <a:t>LRC</a:t>
            </a:r>
            <a:r>
              <a:rPr lang="zh-CN" altLang="en-US" sz="2400" b="0" smtClean="0">
                <a:solidFill>
                  <a:schemeClr val="tx1"/>
                </a:solidFill>
              </a:rPr>
              <a:t>校验器就检测不出这种错误。</a:t>
            </a:r>
            <a:endParaRPr lang="zh-CN" altLang="en-US" sz="2400" b="0" smtClean="0">
              <a:solidFill>
                <a:schemeClr val="tx1"/>
              </a:solidFill>
            </a:endParaRPr>
          </a:p>
        </p:txBody>
      </p:sp>
      <p:sp>
        <p:nvSpPr>
          <p:cNvPr id="88067" name="Rectangle 4"/>
          <p:cNvSpPr>
            <a:spLocks noChangeArrowheads="1"/>
          </p:cNvSpPr>
          <p:nvPr/>
        </p:nvSpPr>
        <p:spPr bwMode="auto">
          <a:xfrm>
            <a:off x="319802" y="119872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纵向冗余校验</a:t>
            </a:r>
            <a:endParaRPr lang="zh-CN" altLang="en-US" sz="2400" b="1">
              <a:solidFill>
                <a:srgbClr val="6600FF"/>
              </a:solidFill>
              <a:latin typeface="楷体_GB2312" pitchFamily="49" charset="-122"/>
              <a:ea typeface="楷体_GB2312" pitchFamily="49" charset="-122"/>
            </a:endParaRPr>
          </a:p>
        </p:txBody>
      </p:sp>
      <p:sp>
        <p:nvSpPr>
          <p:cNvPr id="88068" name="灯片编号占位符 1"/>
          <p:cNvSpPr>
            <a:spLocks noGrp="1" noChangeArrowheads="1"/>
          </p:cNvSpPr>
          <p:nvPr>
            <p:ph type="sldNum" sz="quarter" idx="12"/>
          </p:nvPr>
        </p:nvSpPr>
        <p:spPr>
          <a:xfrm>
            <a:off x="7000875" y="5595938"/>
            <a:ext cx="2134791" cy="357188"/>
          </a:xfrm>
          <a:noFill/>
          <a:ln>
            <a:miter lim="800000"/>
          </a:ln>
        </p:spPr>
        <p:txBody>
          <a:bodyPr/>
          <a:lstStyle/>
          <a:p>
            <a:fld id="{2F03CF6D-3AFA-4B9F-841F-0A31682077AE}"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nvSpPr>
        <p:spPr bwMode="auto">
          <a:xfrm>
            <a:off x="454819" y="1646635"/>
            <a:ext cx="8052197" cy="3830240"/>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100" b="1">
                <a:ea typeface="楷体_GB2312" pitchFamily="49" charset="-122"/>
              </a:rPr>
              <a:t>循环冗余校验（</a:t>
            </a:r>
            <a:r>
              <a:rPr lang="en-US" altLang="zh-CN" sz="2100">
                <a:latin typeface="Times New Roman" panose="02020603050405020304" pitchFamily="18" charset="0"/>
                <a:ea typeface="楷体_GB2312" pitchFamily="49" charset="-122"/>
              </a:rPr>
              <a:t>cyclic redundancy check, CRC</a:t>
            </a:r>
            <a:r>
              <a:rPr lang="zh-CN" altLang="en-US" sz="2100" b="1">
                <a:ea typeface="楷体_GB2312" pitchFamily="49" charset="-122"/>
              </a:rPr>
              <a:t>）：</a:t>
            </a:r>
            <a:r>
              <a:rPr lang="zh-CN" altLang="en-US" sz="2100">
                <a:ea typeface="楷体_GB2312" pitchFamily="49" charset="-122"/>
              </a:rPr>
              <a:t>对传输序列进行一次规定的除法操作，将除法操作的余数附加在传输信息的后面；在接收端，也对收到的数据做相同的除法；如果接收端除法得到的结果其余数不为零，则表明发生了错误。</a:t>
            </a:r>
            <a:endParaRPr lang="zh-CN" altLang="en-US" sz="2100">
              <a:ea typeface="楷体_GB2312" pitchFamily="49" charset="-122"/>
            </a:endParaRPr>
          </a:p>
          <a:p>
            <a:pPr>
              <a:lnSpc>
                <a:spcPct val="135000"/>
              </a:lnSpc>
              <a:spcBef>
                <a:spcPts val="300"/>
              </a:spcBef>
              <a:spcAft>
                <a:spcPts val="300"/>
              </a:spcAft>
              <a:buFont typeface="Arial" panose="020B0604020202020204" pitchFamily="34" charset="0"/>
            </a:pPr>
            <a:r>
              <a:rPr lang="zh-CN" altLang="en-US" sz="2100" b="1">
                <a:latin typeface="楷体_GB2312" pitchFamily="49" charset="-122"/>
                <a:ea typeface="楷体_GB2312" pitchFamily="49" charset="-122"/>
              </a:rPr>
              <a:t>优点</a:t>
            </a:r>
            <a:r>
              <a:rPr lang="zh-CN" altLang="en-US" sz="2100">
                <a:latin typeface="楷体_GB2312" pitchFamily="49" charset="-122"/>
                <a:ea typeface="楷体_GB2312" pitchFamily="49" charset="-122"/>
              </a:rPr>
              <a:t>：原理简单，易于实现，有效性较高，能够检测大约</a:t>
            </a:r>
            <a:r>
              <a:rPr lang="en-US" altLang="zh-CN" sz="2100">
                <a:latin typeface="楷体_GB2312" pitchFamily="49" charset="-122"/>
                <a:ea typeface="楷体_GB2312" pitchFamily="49" charset="-122"/>
              </a:rPr>
              <a:t>99.95%</a:t>
            </a:r>
            <a:r>
              <a:rPr lang="zh-CN" altLang="en-US" sz="2100">
                <a:latin typeface="楷体_GB2312" pitchFamily="49" charset="-122"/>
                <a:ea typeface="楷体_GB2312" pitchFamily="49" charset="-122"/>
              </a:rPr>
              <a:t>的错误。</a:t>
            </a:r>
            <a:endParaRPr lang="zh-CN" altLang="en-US" sz="2100">
              <a:latin typeface="楷体_GB2312" pitchFamily="49" charset="-122"/>
              <a:ea typeface="楷体_GB2312" pitchFamily="49" charset="-122"/>
            </a:endParaRPr>
          </a:p>
          <a:p>
            <a:pPr>
              <a:lnSpc>
                <a:spcPct val="135000"/>
              </a:lnSpc>
              <a:spcBef>
                <a:spcPts val="300"/>
              </a:spcBef>
              <a:spcAft>
                <a:spcPts val="300"/>
              </a:spcAft>
              <a:buFont typeface="Arial" panose="020B0604020202020204" pitchFamily="34" charset="0"/>
            </a:pPr>
            <a:r>
              <a:rPr lang="zh-CN" altLang="en-US" sz="2100" b="1">
                <a:latin typeface="楷体_GB2312" pitchFamily="49" charset="-122"/>
                <a:ea typeface="楷体_GB2312" pitchFamily="49" charset="-122"/>
              </a:rPr>
              <a:t>缺点</a:t>
            </a:r>
            <a:r>
              <a:rPr lang="zh-CN" altLang="en-US" sz="2100">
                <a:latin typeface="楷体_GB2312" pitchFamily="49" charset="-122"/>
                <a:ea typeface="楷体_GB2312" pitchFamily="49" charset="-122"/>
              </a:rPr>
              <a:t>：计算量大于奇偶校验。</a:t>
            </a:r>
            <a:endParaRPr lang="zh-CN" altLang="en-US" sz="21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zh-CN" altLang="en-US" sz="21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en-US" altLang="zh-CN" sz="2100">
              <a:latin typeface="楷体_GB2312" pitchFamily="49" charset="-122"/>
              <a:ea typeface="楷体_GB2312" pitchFamily="49" charset="-122"/>
            </a:endParaRPr>
          </a:p>
        </p:txBody>
      </p:sp>
      <p:sp>
        <p:nvSpPr>
          <p:cNvPr id="89091" name="Rectangle 4"/>
          <p:cNvSpPr>
            <a:spLocks noChangeArrowheads="1"/>
          </p:cNvSpPr>
          <p:nvPr/>
        </p:nvSpPr>
        <p:spPr bwMode="auto">
          <a:xfrm>
            <a:off x="319167" y="1186021"/>
            <a:ext cx="5293519" cy="460375"/>
          </a:xfrm>
          <a:prstGeom prst="rect">
            <a:avLst/>
          </a:prstGeom>
          <a:noFill/>
          <a:ln w="9525">
            <a:noFill/>
            <a:miter lim="800000"/>
          </a:ln>
        </p:spPr>
        <p:txBody>
          <a:bodyPr>
            <a:spAutoFit/>
          </a:bodyPr>
          <a:lstStyle/>
          <a:p>
            <a:r>
              <a:rPr lang="en-US" altLang="zh-CN" sz="2400" b="1">
                <a:solidFill>
                  <a:srgbClr val="6600FF"/>
                </a:solidFill>
                <a:latin typeface="楷体_GB2312" pitchFamily="49" charset="-122"/>
                <a:ea typeface="楷体_GB2312" pitchFamily="49" charset="-122"/>
              </a:rPr>
              <a:t> </a:t>
            </a:r>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89092" name="灯片编号占位符 1"/>
          <p:cNvSpPr>
            <a:spLocks noGrp="1" noChangeArrowheads="1"/>
          </p:cNvSpPr>
          <p:nvPr>
            <p:ph type="sldNum" sz="quarter" idx="12"/>
          </p:nvPr>
        </p:nvSpPr>
        <p:spPr>
          <a:xfrm>
            <a:off x="7000875" y="5595938"/>
            <a:ext cx="2134791" cy="357188"/>
          </a:xfrm>
          <a:noFill/>
          <a:ln>
            <a:miter lim="800000"/>
          </a:ln>
        </p:spPr>
        <p:txBody>
          <a:bodyPr/>
          <a:lstStyle/>
          <a:p>
            <a:fld id="{D9E3C0B5-5897-410D-A8F7-E6C12354EFBA}"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ChangeArrowheads="1"/>
          </p:cNvSpPr>
          <p:nvPr/>
        </p:nvSpPr>
        <p:spPr bwMode="auto">
          <a:xfrm>
            <a:off x="409575" y="1646555"/>
            <a:ext cx="8324850" cy="4462780"/>
          </a:xfrm>
          <a:prstGeom prst="rect">
            <a:avLst/>
          </a:prstGeom>
          <a:solidFill>
            <a:srgbClr val="FFFFFF"/>
          </a:solidFill>
          <a:ln w="9525">
            <a:noFill/>
            <a:miter lim="800000"/>
          </a:ln>
        </p:spPr>
        <p:txBody>
          <a:bodyPr/>
          <a:lstStyle/>
          <a:p>
            <a:pPr marL="571500" indent="-571500">
              <a:lnSpc>
                <a:spcPct val="150000"/>
              </a:lnSpc>
              <a:buClr>
                <a:schemeClr val="tx2"/>
              </a:buClr>
              <a:buSzPct val="70000"/>
              <a:buFont typeface="Wingdings" panose="05000000000000000000" pitchFamily="2" charset="2"/>
              <a:buChar char="l"/>
            </a:pPr>
            <a:r>
              <a:rPr lang="zh-CN" altLang="en-US" sz="2100" b="1">
                <a:ea typeface="楷体_GB2312" pitchFamily="49" charset="-122"/>
              </a:rPr>
              <a:t>循环冗余校验步骤：</a:t>
            </a:r>
            <a:endParaRPr lang="zh-CN" altLang="en-US" sz="2100" b="1">
              <a:ea typeface="楷体_GB2312" pitchFamily="49" charset="-122"/>
            </a:endParaRPr>
          </a:p>
          <a:p>
            <a:pPr marL="571500" indent="-571500">
              <a:lnSpc>
                <a:spcPct val="150000"/>
              </a:lnSpc>
              <a:buClr>
                <a:schemeClr val="tx2"/>
              </a:buClr>
              <a:buSzPct val="70000"/>
              <a:buFont typeface="Wingdings" panose="05000000000000000000" pitchFamily="2" charset="2"/>
              <a:buNone/>
            </a:pPr>
            <a:r>
              <a:rPr lang="zh-CN" altLang="en-US" sz="2100">
                <a:latin typeface="Times New Roman" panose="02020603050405020304" pitchFamily="18" charset="0"/>
                <a:ea typeface="宋体" panose="02010600030101010101" pitchFamily="2" charset="-122"/>
              </a:rPr>
              <a:t>（</a:t>
            </a:r>
            <a:r>
              <a:rPr lang="en-US" altLang="zh-CN" sz="2100">
                <a:latin typeface="Times New Roman" panose="02020603050405020304" pitchFamily="18" charset="0"/>
                <a:ea typeface="宋体" panose="02010600030101010101" pitchFamily="2" charset="-122"/>
              </a:rPr>
              <a:t>1</a:t>
            </a:r>
            <a:r>
              <a:rPr lang="zh-CN" altLang="en-US" sz="2100">
                <a:latin typeface="Times New Roman" panose="02020603050405020304" pitchFamily="18" charset="0"/>
                <a:ea typeface="宋体" panose="02010600030101010101" pitchFamily="2" charset="-122"/>
              </a:rPr>
              <a:t>）循环冗余校验将将要发送的数据位序列当做一个多项式</a:t>
            </a:r>
            <a:r>
              <a:rPr lang="en-US" altLang="zh-CN" sz="2100" i="1">
                <a:latin typeface="Times New Roman" panose="02020603050405020304" pitchFamily="18" charset="0"/>
                <a:ea typeface="宋体" panose="02010600030101010101" pitchFamily="2" charset="-122"/>
              </a:rPr>
              <a:t>f(x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的系数，</a:t>
            </a:r>
            <a:r>
              <a:rPr lang="en-US" altLang="zh-CN" sz="2100" i="1">
                <a:latin typeface="Times New Roman" panose="02020603050405020304" pitchFamily="18" charset="0"/>
                <a:ea typeface="宋体" panose="02010600030101010101" pitchFamily="2" charset="-122"/>
              </a:rPr>
              <a:t>f(x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的系数只能为</a:t>
            </a:r>
            <a:r>
              <a:rPr lang="en-US" altLang="zh-CN" sz="2100">
                <a:latin typeface="Times New Roman" panose="02020603050405020304" pitchFamily="18" charset="0"/>
                <a:ea typeface="宋体" panose="02010600030101010101" pitchFamily="2" charset="-122"/>
              </a:rPr>
              <a:t>0</a:t>
            </a:r>
            <a:r>
              <a:rPr lang="zh-CN" altLang="en-US" sz="2100">
                <a:latin typeface="Times New Roman" panose="02020603050405020304" pitchFamily="18" charset="0"/>
                <a:ea typeface="宋体" panose="02010600030101010101" pitchFamily="2" charset="-122"/>
              </a:rPr>
              <a:t>或</a:t>
            </a:r>
            <a:r>
              <a:rPr lang="en-US" altLang="zh-CN" sz="2100">
                <a:latin typeface="Times New Roman" panose="02020603050405020304" pitchFamily="18" charset="0"/>
                <a:ea typeface="宋体" panose="02010600030101010101" pitchFamily="2" charset="-122"/>
              </a:rPr>
              <a:t>1</a:t>
            </a:r>
            <a:r>
              <a:rPr lang="zh-CN" altLang="en-US" sz="2100">
                <a:latin typeface="Times New Roman" panose="02020603050405020304" pitchFamily="18" charset="0"/>
                <a:ea typeface="宋体" panose="02010600030101010101" pitchFamily="2" charset="-122"/>
              </a:rPr>
              <a:t>；</a:t>
            </a:r>
            <a:endParaRPr lang="zh-CN" altLang="en-US" sz="2100">
              <a:latin typeface="Times New Roman" panose="02020603050405020304" pitchFamily="18" charset="0"/>
              <a:ea typeface="宋体" panose="02010600030101010101" pitchFamily="2" charset="-122"/>
            </a:endParaRPr>
          </a:p>
          <a:p>
            <a:pPr marL="571500" indent="-571500">
              <a:lnSpc>
                <a:spcPct val="150000"/>
              </a:lnSpc>
              <a:buClr>
                <a:schemeClr val="tx2"/>
              </a:buClr>
              <a:buSzPct val="70000"/>
              <a:buFont typeface="Wingdings" panose="05000000000000000000" pitchFamily="2" charset="2"/>
              <a:buNone/>
            </a:pPr>
            <a:r>
              <a:rPr lang="zh-CN" altLang="en-US" sz="2100">
                <a:latin typeface="Times New Roman" panose="02020603050405020304" pitchFamily="18" charset="0"/>
                <a:ea typeface="宋体" panose="02010600030101010101" pitchFamily="2" charset="-122"/>
              </a:rPr>
              <a:t>（</a:t>
            </a:r>
            <a:r>
              <a:rPr lang="en-US" altLang="zh-CN" sz="2100">
                <a:latin typeface="Times New Roman" panose="02020603050405020304" pitchFamily="18" charset="0"/>
                <a:ea typeface="宋体" panose="02010600030101010101" pitchFamily="2" charset="-122"/>
              </a:rPr>
              <a:t>2</a:t>
            </a:r>
            <a:r>
              <a:rPr lang="zh-CN" altLang="en-US" sz="2100">
                <a:latin typeface="Times New Roman" panose="02020603050405020304" pitchFamily="18" charset="0"/>
                <a:ea typeface="宋体" panose="02010600030101010101" pitchFamily="2" charset="-122"/>
              </a:rPr>
              <a:t>）接收双方事先约定一个生成多项式</a:t>
            </a:r>
            <a:r>
              <a:rPr lang="en-US" altLang="zh-CN" sz="2100" i="1">
                <a:latin typeface="Times New Roman" panose="02020603050405020304" pitchFamily="18" charset="0"/>
                <a:ea typeface="宋体" panose="02010600030101010101" pitchFamily="2" charset="-122"/>
              </a:rPr>
              <a:t>G</a:t>
            </a:r>
            <a:r>
              <a:rPr lang="en-US" altLang="zh-CN"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G</a:t>
            </a:r>
            <a:r>
              <a:rPr lang="en-US" altLang="zh-CN"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的结构及检验效果要经过严格的数学分析和实验后才能确定；</a:t>
            </a:r>
            <a:endParaRPr lang="zh-CN" altLang="en-US" sz="2100">
              <a:latin typeface="Times New Roman" panose="02020603050405020304" pitchFamily="18" charset="0"/>
              <a:ea typeface="宋体" panose="02010600030101010101" pitchFamily="2" charset="-122"/>
            </a:endParaRPr>
          </a:p>
          <a:p>
            <a:pPr marL="571500" indent="-571500">
              <a:lnSpc>
                <a:spcPct val="150000"/>
              </a:lnSpc>
              <a:buClr>
                <a:schemeClr val="tx2"/>
              </a:buClr>
              <a:buSzPct val="70000"/>
              <a:buFont typeface="Wingdings" panose="05000000000000000000" pitchFamily="2" charset="2"/>
              <a:buNone/>
            </a:pPr>
            <a:r>
              <a:rPr lang="zh-CN" altLang="en-US" sz="2100">
                <a:latin typeface="Times New Roman" panose="02020603050405020304" pitchFamily="18" charset="0"/>
                <a:ea typeface="宋体" panose="02010600030101010101" pitchFamily="2" charset="-122"/>
              </a:rPr>
              <a:t>（</a:t>
            </a:r>
            <a:r>
              <a:rPr lang="en-US" altLang="zh-CN" sz="2100">
                <a:latin typeface="Times New Roman" panose="02020603050405020304" pitchFamily="18" charset="0"/>
                <a:ea typeface="宋体" panose="02010600030101010101" pitchFamily="2" charset="-122"/>
              </a:rPr>
              <a:t>3</a:t>
            </a:r>
            <a:r>
              <a:rPr lang="zh-CN" altLang="en-US" sz="2100">
                <a:latin typeface="Times New Roman" panose="02020603050405020304" pitchFamily="18" charset="0"/>
                <a:ea typeface="宋体" panose="02010600030101010101" pitchFamily="2" charset="-122"/>
              </a:rPr>
              <a:t>）在发送端，将发送的数据多项式</a:t>
            </a:r>
            <a:r>
              <a:rPr lang="en-US" altLang="zh-CN" sz="2100" i="1">
                <a:latin typeface="Times New Roman" panose="02020603050405020304" pitchFamily="18" charset="0"/>
                <a:ea typeface="宋体" panose="02010600030101010101" pitchFamily="2" charset="-122"/>
              </a:rPr>
              <a:t>f(x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左移</a:t>
            </a:r>
            <a:r>
              <a:rPr lang="en-US" altLang="zh-CN" sz="2100" i="1">
                <a:latin typeface="Times New Roman" panose="02020603050405020304" pitchFamily="18" charset="0"/>
                <a:ea typeface="宋体" panose="02010600030101010101" pitchFamily="2" charset="-122"/>
              </a:rPr>
              <a:t>k</a:t>
            </a:r>
            <a:r>
              <a:rPr lang="zh-CN" altLang="en-US" sz="2100">
                <a:latin typeface="Times New Roman" panose="02020603050405020304" pitchFamily="18" charset="0"/>
                <a:ea typeface="宋体" panose="02010600030101010101" pitchFamily="2" charset="-122"/>
              </a:rPr>
              <a:t>位得到</a:t>
            </a:r>
            <a:r>
              <a:rPr lang="en-US" altLang="zh-CN" sz="2100" i="1">
                <a:latin typeface="Times New Roman" panose="02020603050405020304" pitchFamily="18" charset="0"/>
                <a:ea typeface="宋体" panose="02010600030101010101" pitchFamily="2" charset="-122"/>
              </a:rPr>
              <a:t>f(x</a:t>
            </a:r>
            <a:r>
              <a:rPr lang="en-US" altLang="zh-CN"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x</a:t>
            </a:r>
            <a:r>
              <a:rPr lang="en-US" altLang="zh-CN" sz="2100" i="1" baseline="30000">
                <a:latin typeface="Times New Roman" panose="02020603050405020304" pitchFamily="18" charset="0"/>
                <a:ea typeface="宋体" panose="02010600030101010101" pitchFamily="2" charset="-122"/>
              </a:rPr>
              <a:t>k</a:t>
            </a:r>
            <a:r>
              <a:rPr lang="zh-CN" altLang="en-US" sz="2100">
                <a:latin typeface="Times New Roman" panose="02020603050405020304" pitchFamily="18" charset="0"/>
                <a:ea typeface="宋体" panose="02010600030101010101" pitchFamily="2" charset="-122"/>
              </a:rPr>
              <a:t>，其中</a:t>
            </a:r>
            <a:r>
              <a:rPr lang="en-US" altLang="zh-CN" sz="2100" i="1">
                <a:latin typeface="Times New Roman" panose="02020603050405020304" pitchFamily="18" charset="0"/>
                <a:ea typeface="宋体" panose="02010600030101010101" pitchFamily="2" charset="-122"/>
              </a:rPr>
              <a:t>k</a:t>
            </a:r>
            <a:r>
              <a:rPr lang="zh-CN" altLang="en-US" sz="2100">
                <a:latin typeface="Times New Roman" panose="02020603050405020304" pitchFamily="18" charset="0"/>
                <a:ea typeface="宋体" panose="02010600030101010101" pitchFamily="2" charset="-122"/>
              </a:rPr>
              <a:t>为生成多项式</a:t>
            </a:r>
            <a:r>
              <a:rPr lang="en-US" altLang="zh-CN" sz="2100" i="1">
                <a:latin typeface="Times New Roman" panose="02020603050405020304" pitchFamily="18" charset="0"/>
                <a:ea typeface="宋体" panose="02010600030101010101" pitchFamily="2" charset="-122"/>
              </a:rPr>
              <a:t>G</a:t>
            </a:r>
            <a:r>
              <a:rPr lang="en-US" altLang="zh-CN"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的最高幂值；</a:t>
            </a:r>
            <a:endParaRPr lang="zh-CN" altLang="en-US" sz="2100">
              <a:latin typeface="Times New Roman" panose="02020603050405020304" pitchFamily="18" charset="0"/>
              <a:ea typeface="宋体" panose="02010600030101010101" pitchFamily="2" charset="-122"/>
            </a:endParaRPr>
          </a:p>
          <a:p>
            <a:pPr marL="571500" indent="-571500">
              <a:lnSpc>
                <a:spcPct val="150000"/>
              </a:lnSpc>
              <a:buClr>
                <a:schemeClr val="tx2"/>
              </a:buClr>
              <a:buSzPct val="70000"/>
              <a:buFont typeface="Wingdings" panose="05000000000000000000" pitchFamily="2" charset="2"/>
              <a:buNone/>
            </a:pPr>
            <a:r>
              <a:rPr lang="zh-CN" altLang="en-US" sz="2100">
                <a:latin typeface="Times New Roman" panose="02020603050405020304" pitchFamily="18" charset="0"/>
                <a:ea typeface="宋体" panose="02010600030101010101" pitchFamily="2" charset="-122"/>
              </a:rPr>
              <a:t>（</a:t>
            </a:r>
            <a:r>
              <a:rPr lang="en-US" altLang="zh-CN" sz="2100">
                <a:latin typeface="Times New Roman" panose="02020603050405020304" pitchFamily="18" charset="0"/>
                <a:ea typeface="宋体" panose="02010600030101010101" pitchFamily="2" charset="-122"/>
              </a:rPr>
              <a:t>4</a:t>
            </a:r>
            <a:r>
              <a:rPr lang="zh-CN" altLang="en-US" sz="2100">
                <a:latin typeface="Times New Roman" panose="02020603050405020304" pitchFamily="18" charset="0"/>
                <a:ea typeface="宋体" panose="02010600030101010101" pitchFamily="2" charset="-122"/>
              </a:rPr>
              <a:t>）将</a:t>
            </a:r>
            <a:r>
              <a:rPr lang="en-US" altLang="zh-CN" sz="2100" i="1">
                <a:latin typeface="Times New Roman" panose="02020603050405020304" pitchFamily="18" charset="0"/>
                <a:ea typeface="宋体" panose="02010600030101010101" pitchFamily="2" charset="-122"/>
              </a:rPr>
              <a:t>f(x</a:t>
            </a:r>
            <a:r>
              <a:rPr lang="en-US" altLang="zh-CN" sz="2100">
                <a:latin typeface="Times New Roman" panose="02020603050405020304" pitchFamily="18" charset="0"/>
                <a:ea typeface="宋体" panose="02010600030101010101" pitchFamily="2" charset="-122"/>
              </a:rPr>
              <a:t>) </a:t>
            </a:r>
            <a:r>
              <a:rPr lang="en-US" altLang="zh-CN" sz="2100" i="1">
                <a:latin typeface="Times New Roman" panose="02020603050405020304" pitchFamily="18" charset="0"/>
                <a:ea typeface="宋体" panose="02010600030101010101" pitchFamily="2" charset="-122"/>
              </a:rPr>
              <a:t>x</a:t>
            </a:r>
            <a:r>
              <a:rPr lang="en-US" altLang="zh-CN" sz="2100" i="1" baseline="30000">
                <a:latin typeface="Times New Roman" panose="02020603050405020304" pitchFamily="18" charset="0"/>
                <a:ea typeface="宋体" panose="02010600030101010101" pitchFamily="2" charset="-122"/>
              </a:rPr>
              <a:t>k</a:t>
            </a:r>
            <a:r>
              <a:rPr lang="zh-CN" altLang="en-US" sz="2100">
                <a:latin typeface="Times New Roman" panose="02020603050405020304" pitchFamily="18" charset="0"/>
                <a:ea typeface="宋体" panose="02010600030101010101" pitchFamily="2" charset="-122"/>
              </a:rPr>
              <a:t>除以生成多项式，得</a:t>
            </a:r>
            <a:endParaRPr lang="zh-CN" altLang="en-US" sz="2100">
              <a:latin typeface="Times New Roman" panose="02020603050405020304" pitchFamily="18" charset="0"/>
              <a:ea typeface="宋体" panose="02010600030101010101" pitchFamily="2" charset="-122"/>
            </a:endParaRPr>
          </a:p>
          <a:p>
            <a:pPr marL="571500" indent="-571500">
              <a:lnSpc>
                <a:spcPct val="150000"/>
              </a:lnSpc>
              <a:buClr>
                <a:schemeClr val="tx2"/>
              </a:buClr>
              <a:buSzPct val="70000"/>
              <a:buFont typeface="Wingdings" panose="05000000000000000000" pitchFamily="2" charset="2"/>
              <a:buNone/>
            </a:pPr>
            <a:r>
              <a:rPr lang="zh-CN" altLang="en-US" sz="2100">
                <a:latin typeface="Times New Roman" panose="02020603050405020304" pitchFamily="18" charset="0"/>
                <a:ea typeface="宋体" panose="02010600030101010101" pitchFamily="2" charset="-122"/>
              </a:rPr>
              <a:t>       式中，</a:t>
            </a:r>
            <a:r>
              <a:rPr lang="en-US" altLang="zh-CN" sz="2100" i="1">
                <a:latin typeface="Times New Roman" panose="02020603050405020304" pitchFamily="18" charset="0"/>
                <a:ea typeface="宋体" panose="02010600030101010101" pitchFamily="2" charset="-122"/>
              </a:rPr>
              <a:t>R</a:t>
            </a:r>
            <a:r>
              <a:rPr lang="en-US" altLang="zh-CN" sz="2100">
                <a:latin typeface="Times New Roman" panose="02020603050405020304" pitchFamily="18" charset="0"/>
                <a:ea typeface="宋体" panose="02010600030101010101" pitchFamily="2" charset="-122"/>
              </a:rPr>
              <a:t>(</a:t>
            </a:r>
            <a:r>
              <a:rPr lang="en-US" altLang="zh-CN" sz="2100" i="1">
                <a:latin typeface="Times New Roman" panose="02020603050405020304" pitchFamily="18" charset="0"/>
                <a:ea typeface="宋体" panose="02010600030101010101" pitchFamily="2" charset="-122"/>
              </a:rPr>
              <a:t>x</a:t>
            </a:r>
            <a:r>
              <a:rPr lang="en-US" altLang="zh-CN" sz="2100">
                <a:latin typeface="Times New Roman" panose="02020603050405020304" pitchFamily="18" charset="0"/>
                <a:ea typeface="宋体" panose="02010600030101010101" pitchFamily="2" charset="-122"/>
              </a:rPr>
              <a:t>)</a:t>
            </a:r>
            <a:r>
              <a:rPr lang="zh-CN" altLang="en-US" sz="2100">
                <a:latin typeface="Times New Roman" panose="02020603050405020304" pitchFamily="18" charset="0"/>
                <a:ea typeface="宋体" panose="02010600030101010101" pitchFamily="2" charset="-122"/>
              </a:rPr>
              <a:t>是余数多项式；</a:t>
            </a:r>
            <a:endParaRPr lang="zh-CN" altLang="en-US" sz="2100">
              <a:latin typeface="Times New Roman" panose="02020603050405020304" pitchFamily="18" charset="0"/>
              <a:ea typeface="宋体" panose="02010600030101010101" pitchFamily="2" charset="-122"/>
            </a:endParaRPr>
          </a:p>
          <a:p>
            <a:pPr marL="571500" indent="-571500" algn="ctr">
              <a:lnSpc>
                <a:spcPct val="150000"/>
              </a:lnSpc>
              <a:buClr>
                <a:schemeClr val="tx2"/>
              </a:buClr>
              <a:buSzPct val="70000"/>
              <a:buFont typeface="Wingdings" panose="05000000000000000000" pitchFamily="2" charset="2"/>
              <a:buChar char="Ø"/>
            </a:pPr>
            <a:endParaRPr lang="zh-CN" altLang="en-US" sz="2100">
              <a:latin typeface="Times New Roman" panose="02020603050405020304" pitchFamily="18" charset="0"/>
              <a:ea typeface="楷体_GB2312" pitchFamily="49" charset="-122"/>
            </a:endParaRPr>
          </a:p>
          <a:p>
            <a:pPr marL="571500" indent="-571500" algn="ctr">
              <a:lnSpc>
                <a:spcPct val="110000"/>
              </a:lnSpc>
              <a:buClr>
                <a:schemeClr val="tx2"/>
              </a:buClr>
              <a:buSzPct val="70000"/>
              <a:buFont typeface="Wingdings" panose="05000000000000000000" pitchFamily="2" charset="2"/>
              <a:buChar char="Ø"/>
            </a:pPr>
            <a:endParaRPr lang="en-US" altLang="zh-CN" sz="2100">
              <a:latin typeface="Times New Roman" panose="02020603050405020304" pitchFamily="18" charset="0"/>
              <a:ea typeface="楷体_GB2312" pitchFamily="49" charset="-122"/>
            </a:endParaRPr>
          </a:p>
        </p:txBody>
      </p:sp>
      <p:sp>
        <p:nvSpPr>
          <p:cNvPr id="4100" name="Rectangle 4"/>
          <p:cNvSpPr>
            <a:spLocks noChangeArrowheads="1"/>
          </p:cNvSpPr>
          <p:nvPr/>
        </p:nvSpPr>
        <p:spPr bwMode="auto">
          <a:xfrm>
            <a:off x="297577" y="118602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graphicFrame>
        <p:nvGraphicFramePr>
          <p:cNvPr id="4098" name="对象 -2147482600"/>
          <p:cNvGraphicFramePr>
            <a:graphicFrameLocks noChangeAspect="1"/>
          </p:cNvGraphicFramePr>
          <p:nvPr/>
        </p:nvGraphicFramePr>
        <p:xfrm>
          <a:off x="4605973" y="5016104"/>
          <a:ext cx="2182416" cy="652463"/>
        </p:xfrm>
        <a:graphic>
          <a:graphicData uri="http://schemas.openxmlformats.org/presentationml/2006/ole">
            <mc:AlternateContent xmlns:mc="http://schemas.openxmlformats.org/markup-compatibility/2006">
              <mc:Choice xmlns:v="urn:schemas-microsoft-com:vml" Requires="v">
                <p:oleObj spid="_x0000_s4097" name="" r:id="rId1" imgW="35661600" imgH="10668000" progId="Equation.DSMT4">
                  <p:embed/>
                </p:oleObj>
              </mc:Choice>
              <mc:Fallback>
                <p:oleObj name="" r:id="rId1" imgW="35661600" imgH="10668000" progId="Equation.DSMT4">
                  <p:embed/>
                  <p:pic>
                    <p:nvPicPr>
                      <p:cNvPr id="0" name="对象 -2147482600"/>
                      <p:cNvPicPr>
                        <a:picLocks noChangeAspect="1"/>
                      </p:cNvPicPr>
                      <p:nvPr/>
                    </p:nvPicPr>
                    <p:blipFill>
                      <a:blip r:embed="rId2"/>
                      <a:stretch>
                        <a:fillRect/>
                      </a:stretch>
                    </p:blipFill>
                    <p:spPr>
                      <a:xfrm>
                        <a:off x="4605973" y="5016104"/>
                        <a:ext cx="2182416" cy="652463"/>
                      </a:xfrm>
                      <a:prstGeom prst="rect">
                        <a:avLst/>
                      </a:prstGeom>
                      <a:noFill/>
                      <a:ln w="38100">
                        <a:noFill/>
                      </a:ln>
                    </p:spPr>
                  </p:pic>
                </p:oleObj>
              </mc:Fallback>
            </mc:AlternateContent>
          </a:graphicData>
        </a:graphic>
      </p:graphicFrame>
      <p:sp>
        <p:nvSpPr>
          <p:cNvPr id="4101" name="灯片编号占位符 2"/>
          <p:cNvSpPr>
            <a:spLocks noGrp="1" noChangeArrowheads="1"/>
          </p:cNvSpPr>
          <p:nvPr>
            <p:ph type="sldNum" sz="quarter" idx="12"/>
          </p:nvPr>
        </p:nvSpPr>
        <p:spPr>
          <a:xfrm>
            <a:off x="7000875" y="5595938"/>
            <a:ext cx="2134791" cy="357188"/>
          </a:xfrm>
          <a:noFill/>
          <a:ln>
            <a:miter lim="800000"/>
          </a:ln>
        </p:spPr>
        <p:txBody>
          <a:bodyPr/>
          <a:lstStyle/>
          <a:p>
            <a:fld id="{763FEB8B-CD4A-4DD5-A5CA-AA9E9FE8E87F}"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7" name="Rectangle 5"/>
          <p:cNvSpPr>
            <a:spLocks noChangeArrowheads="1"/>
          </p:cNvSpPr>
          <p:nvPr/>
        </p:nvSpPr>
        <p:spPr bwMode="auto">
          <a:xfrm>
            <a:off x="383381" y="1722835"/>
            <a:ext cx="8377238" cy="3599815"/>
          </a:xfrm>
          <a:prstGeom prst="rect">
            <a:avLst/>
          </a:prstGeom>
          <a:noFill/>
          <a:ln w="9525">
            <a:noFill/>
            <a:miter lim="800000"/>
          </a:ln>
        </p:spPr>
        <p:txBody>
          <a:bodyPr>
            <a:spAutoFit/>
          </a:bodyPr>
          <a:lstStyle/>
          <a:p>
            <a:pPr>
              <a:buClr>
                <a:srgbClr val="CC00CC"/>
              </a:buClr>
              <a:buFont typeface="Wingdings" panose="05000000000000000000" pitchFamily="2" charset="2"/>
              <a:buChar char="Ø"/>
            </a:pPr>
            <a:r>
              <a:rPr lang="en-US" altLang="zh-CN" sz="2100">
                <a:latin typeface="楷体_GB2312" pitchFamily="49" charset="-122"/>
                <a:ea typeface="楷体_GB2312" pitchFamily="49" charset="-122"/>
              </a:rPr>
              <a:t>  </a:t>
            </a:r>
            <a:r>
              <a:rPr lang="zh-CN" altLang="en-US" sz="2100" b="1">
                <a:solidFill>
                  <a:srgbClr val="FF5050"/>
                </a:solidFill>
                <a:latin typeface="楷体_GB2312" pitchFamily="49" charset="-122"/>
                <a:ea typeface="楷体_GB2312" pitchFamily="49" charset="-122"/>
              </a:rPr>
              <a:t>总线</a:t>
            </a:r>
            <a:r>
              <a:rPr lang="zh-CN" altLang="en-US" sz="2100">
                <a:latin typeface="楷体_GB2312" pitchFamily="49" charset="-122"/>
                <a:ea typeface="楷体_GB2312" pitchFamily="49" charset="-122"/>
              </a:rPr>
              <a:t>：网络上各节点共享的传输媒体，是信号传输的公共路径。</a:t>
            </a: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None/>
            </a:pP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Char char="Ø"/>
            </a:pPr>
            <a:r>
              <a:rPr lang="zh-CN" altLang="en-US" sz="2100">
                <a:latin typeface="楷体_GB2312" pitchFamily="49" charset="-122"/>
                <a:ea typeface="楷体_GB2312" pitchFamily="49" charset="-122"/>
              </a:rPr>
              <a:t>  </a:t>
            </a:r>
            <a:r>
              <a:rPr lang="zh-CN" altLang="en-US" sz="2100" b="1">
                <a:solidFill>
                  <a:srgbClr val="FF5050"/>
                </a:solidFill>
                <a:latin typeface="楷体_GB2312" pitchFamily="49" charset="-122"/>
                <a:ea typeface="楷体_GB2312" pitchFamily="49" charset="-122"/>
              </a:rPr>
              <a:t>总线协议</a:t>
            </a:r>
            <a:r>
              <a:rPr lang="zh-CN" altLang="en-US" sz="2100">
                <a:latin typeface="楷体_GB2312" pitchFamily="49" charset="-122"/>
                <a:ea typeface="楷体_GB2312" pitchFamily="49" charset="-122"/>
              </a:rPr>
              <a:t>：总线上的设备如何使用总线的一套规则，这套规约是事先规定、必须共同遵守的。</a:t>
            </a: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None/>
            </a:pP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Char char="Ø"/>
            </a:pPr>
            <a:r>
              <a:rPr lang="zh-CN" altLang="en-US" sz="2100">
                <a:latin typeface="楷体_GB2312" pitchFamily="49" charset="-122"/>
                <a:ea typeface="楷体_GB2312" pitchFamily="49" charset="-122"/>
              </a:rPr>
              <a:t>  </a:t>
            </a:r>
            <a:r>
              <a:rPr lang="zh-CN" altLang="en-US" sz="2100" b="1">
                <a:solidFill>
                  <a:srgbClr val="FF5050"/>
                </a:solidFill>
                <a:latin typeface="楷体_GB2312" pitchFamily="49" charset="-122"/>
                <a:ea typeface="楷体_GB2312" pitchFamily="49" charset="-122"/>
              </a:rPr>
              <a:t>总线操作</a:t>
            </a:r>
            <a:r>
              <a:rPr lang="zh-CN" altLang="en-US" sz="2100">
                <a:latin typeface="楷体_GB2312" pitchFamily="49" charset="-122"/>
                <a:ea typeface="楷体_GB2312" pitchFamily="49" charset="-122"/>
              </a:rPr>
              <a:t>：总线上数据发送者与接收者之间的连接</a:t>
            </a:r>
            <a:r>
              <a:rPr lang="en-US" altLang="zh-CN" sz="2100">
                <a:ea typeface="楷体_GB2312" pitchFamily="49" charset="-122"/>
              </a:rPr>
              <a:t>——</a:t>
            </a:r>
            <a:r>
              <a:rPr lang="en-US" altLang="zh-CN" sz="2100">
                <a:latin typeface="楷体_GB2312" pitchFamily="49" charset="-122"/>
                <a:ea typeface="楷体_GB2312" pitchFamily="49" charset="-122"/>
              </a:rPr>
              <a:t> </a:t>
            </a:r>
            <a:r>
              <a:rPr lang="zh-CN" altLang="en-US" sz="2100">
                <a:latin typeface="楷体_GB2312" pitchFamily="49" charset="-122"/>
                <a:ea typeface="楷体_GB2312" pitchFamily="49" charset="-122"/>
              </a:rPr>
              <a:t>数据传送</a:t>
            </a:r>
            <a:r>
              <a:rPr lang="en-US" altLang="zh-CN" sz="2100">
                <a:ea typeface="楷体_GB2312" pitchFamily="49" charset="-122"/>
              </a:rPr>
              <a:t>——</a:t>
            </a:r>
            <a:r>
              <a:rPr lang="zh-CN" altLang="en-US" sz="2100">
                <a:latin typeface="楷体_GB2312" pitchFamily="49" charset="-122"/>
                <a:ea typeface="楷体_GB2312" pitchFamily="49" charset="-122"/>
              </a:rPr>
              <a:t>断开连接的一个操作序列。</a:t>
            </a: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None/>
            </a:pPr>
            <a:endParaRPr lang="zh-CN" altLang="en-US" sz="2100">
              <a:latin typeface="楷体_GB2312" pitchFamily="49" charset="-122"/>
              <a:ea typeface="楷体_GB2312" pitchFamily="49" charset="-122"/>
            </a:endParaRPr>
          </a:p>
          <a:p>
            <a:pPr>
              <a:buClr>
                <a:srgbClr val="CC00CC"/>
              </a:buClr>
              <a:buFont typeface="Wingdings" panose="05000000000000000000" pitchFamily="2" charset="2"/>
              <a:buChar char="Ø"/>
            </a:pPr>
            <a:r>
              <a:rPr lang="zh-CN" altLang="en-US" sz="2100">
                <a:latin typeface="楷体_GB2312" pitchFamily="49" charset="-122"/>
                <a:ea typeface="楷体_GB2312" pitchFamily="49" charset="-122"/>
              </a:rPr>
              <a:t>  </a:t>
            </a:r>
            <a:r>
              <a:rPr lang="zh-CN" altLang="en-US" sz="2100" b="1">
                <a:solidFill>
                  <a:srgbClr val="FF5050"/>
                </a:solidFill>
                <a:latin typeface="楷体_GB2312" pitchFamily="49" charset="-122"/>
                <a:ea typeface="楷体_GB2312" pitchFamily="49" charset="-122"/>
              </a:rPr>
              <a:t>现场设备</a:t>
            </a:r>
            <a:r>
              <a:rPr lang="zh-CN" altLang="en-US" sz="2100">
                <a:latin typeface="楷体_GB2312" pitchFamily="49" charset="-122"/>
                <a:ea typeface="楷体_GB2312" pitchFamily="49" charset="-122"/>
              </a:rPr>
              <a:t>：作为网络节点连接在现场总线上的物理实体，具备测量控制功能和数据通信能力</a:t>
            </a:r>
            <a:r>
              <a:rPr lang="zh-CN" altLang="en-US" sz="1800">
                <a:latin typeface="楷体_GB2312" pitchFamily="49" charset="-122"/>
                <a:ea typeface="楷体_GB2312" pitchFamily="49" charset="-122"/>
              </a:rPr>
              <a:t>。</a:t>
            </a:r>
            <a:endParaRPr lang="zh-CN" altLang="en-US" sz="1800">
              <a:latin typeface="楷体_GB2312" pitchFamily="49" charset="-122"/>
              <a:ea typeface="楷体_GB2312" pitchFamily="49" charset="-122"/>
            </a:endParaRPr>
          </a:p>
          <a:p>
            <a:pPr>
              <a:buClr>
                <a:srgbClr val="CC00CC"/>
              </a:buClr>
              <a:buFont typeface="Wingdings" panose="05000000000000000000" pitchFamily="2" charset="2"/>
              <a:buChar char="Ø"/>
            </a:pPr>
            <a:endParaRPr lang="en-US" altLang="zh-CN" sz="1800">
              <a:latin typeface="楷体_GB2312" pitchFamily="49" charset="-122"/>
              <a:ea typeface="楷体_GB2312" pitchFamily="49" charset="-122"/>
            </a:endParaRPr>
          </a:p>
        </p:txBody>
      </p:sp>
      <p:sp>
        <p:nvSpPr>
          <p:cNvPr id="26628" name="灯片编号占位符 1"/>
          <p:cNvSpPr>
            <a:spLocks noGrp="1" noChangeArrowheads="1"/>
          </p:cNvSpPr>
          <p:nvPr>
            <p:ph type="sldNum" sz="quarter" idx="12"/>
          </p:nvPr>
        </p:nvSpPr>
        <p:spPr>
          <a:xfrm>
            <a:off x="7000875" y="5595938"/>
            <a:ext cx="2134791" cy="357188"/>
          </a:xfrm>
          <a:noFill/>
          <a:ln>
            <a:miter lim="800000"/>
          </a:ln>
        </p:spPr>
        <p:txBody>
          <a:bodyPr/>
          <a:lstStyle/>
          <a:p>
            <a:fld id="{E6B9BCCB-F968-43B1-A523-2DAAC3E2EA09}"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通信系统基本组成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4597">
                                            <p:txEl>
                                              <p:pRg st="0" end="0"/>
                                            </p:txEl>
                                          </p:spTgt>
                                        </p:tgtEl>
                                        <p:attrNameLst>
                                          <p:attrName>style.visibility</p:attrName>
                                        </p:attrNameLst>
                                      </p:cBhvr>
                                      <p:to>
                                        <p:strVal val="visible"/>
                                      </p:to>
                                    </p:set>
                                    <p:anim calcmode="lin" valueType="num">
                                      <p:cBhvr>
                                        <p:cTn id="7" dur="500" fill="hold"/>
                                        <p:tgtEl>
                                          <p:spTgt spid="49459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945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4597">
                                            <p:txEl>
                                              <p:pRg st="2" end="2"/>
                                            </p:txEl>
                                          </p:spTgt>
                                        </p:tgtEl>
                                        <p:attrNameLst>
                                          <p:attrName>style.visibility</p:attrName>
                                        </p:attrNameLst>
                                      </p:cBhvr>
                                      <p:to>
                                        <p:strVal val="visible"/>
                                      </p:to>
                                    </p:set>
                                    <p:anim calcmode="lin" valueType="num">
                                      <p:cBhvr>
                                        <p:cTn id="13" dur="500" fill="hold"/>
                                        <p:tgtEl>
                                          <p:spTgt spid="494597">
                                            <p:txEl>
                                              <p:pRg st="2" end="2"/>
                                            </p:txEl>
                                          </p:spTgt>
                                        </p:tgtEl>
                                        <p:attrNameLst>
                                          <p:attrName>ppt_x</p:attrName>
                                        </p:attrNameLst>
                                      </p:cBhvr>
                                      <p:tavLst>
                                        <p:tav tm="0">
                                          <p:val>
                                            <p:strVal val="#ppt_x"/>
                                          </p:val>
                                        </p:tav>
                                        <p:tav tm="100000">
                                          <p:val>
                                            <p:strVal val="#ppt_x"/>
                                          </p:val>
                                        </p:tav>
                                      </p:tavLst>
                                    </p:anim>
                                    <p:anim calcmode="lin" valueType="num">
                                      <p:cBhvr>
                                        <p:cTn id="14" dur="500" fill="hold"/>
                                        <p:tgtEl>
                                          <p:spTgt spid="49459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94597">
                                            <p:txEl>
                                              <p:pRg st="4" end="4"/>
                                            </p:txEl>
                                          </p:spTgt>
                                        </p:tgtEl>
                                        <p:attrNameLst>
                                          <p:attrName>style.visibility</p:attrName>
                                        </p:attrNameLst>
                                      </p:cBhvr>
                                      <p:to>
                                        <p:strVal val="visible"/>
                                      </p:to>
                                    </p:set>
                                    <p:anim calcmode="lin" valueType="num">
                                      <p:cBhvr>
                                        <p:cTn id="19" dur="500" fill="hold"/>
                                        <p:tgtEl>
                                          <p:spTgt spid="494597">
                                            <p:txEl>
                                              <p:pRg st="4" end="4"/>
                                            </p:txEl>
                                          </p:spTgt>
                                        </p:tgtEl>
                                        <p:attrNameLst>
                                          <p:attrName>ppt_x</p:attrName>
                                        </p:attrNameLst>
                                      </p:cBhvr>
                                      <p:tavLst>
                                        <p:tav tm="0">
                                          <p:val>
                                            <p:strVal val="#ppt_x"/>
                                          </p:val>
                                        </p:tav>
                                        <p:tav tm="100000">
                                          <p:val>
                                            <p:strVal val="#ppt_x"/>
                                          </p:val>
                                        </p:tav>
                                      </p:tavLst>
                                    </p:anim>
                                    <p:anim calcmode="lin" valueType="num">
                                      <p:cBhvr>
                                        <p:cTn id="20" dur="500" fill="hold"/>
                                        <p:tgtEl>
                                          <p:spTgt spid="49459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4597">
                                            <p:txEl>
                                              <p:pRg st="6" end="6"/>
                                            </p:txEl>
                                          </p:spTgt>
                                        </p:tgtEl>
                                        <p:attrNameLst>
                                          <p:attrName>style.visibility</p:attrName>
                                        </p:attrNameLst>
                                      </p:cBhvr>
                                      <p:to>
                                        <p:strVal val="visible"/>
                                      </p:to>
                                    </p:set>
                                    <p:anim calcmode="lin" valueType="num">
                                      <p:cBhvr>
                                        <p:cTn id="25" dur="500" fill="hold"/>
                                        <p:tgtEl>
                                          <p:spTgt spid="494597">
                                            <p:txEl>
                                              <p:pRg st="6" end="6"/>
                                            </p:txEl>
                                          </p:spTgt>
                                        </p:tgtEl>
                                        <p:attrNameLst>
                                          <p:attrName>ppt_x</p:attrName>
                                        </p:attrNameLst>
                                      </p:cBhvr>
                                      <p:tavLst>
                                        <p:tav tm="0">
                                          <p:val>
                                            <p:strVal val="#ppt_x"/>
                                          </p:val>
                                        </p:tav>
                                        <p:tav tm="100000">
                                          <p:val>
                                            <p:strVal val="#ppt_x"/>
                                          </p:val>
                                        </p:tav>
                                      </p:tavLst>
                                    </p:anim>
                                    <p:anim calcmode="lin" valueType="num">
                                      <p:cBhvr>
                                        <p:cTn id="26" dur="500" fill="hold"/>
                                        <p:tgtEl>
                                          <p:spTgt spid="49459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ChangeArrowheads="1"/>
          </p:cNvSpPr>
          <p:nvPr/>
        </p:nvSpPr>
        <p:spPr bwMode="auto">
          <a:xfrm>
            <a:off x="325517" y="112696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645123" name="Rectangle 3"/>
          <p:cNvSpPr>
            <a:spLocks noGrp="1" noChangeArrowheads="1"/>
          </p:cNvSpPr>
          <p:nvPr>
            <p:ph type="body" idx="4294967295"/>
          </p:nvPr>
        </p:nvSpPr>
        <p:spPr>
          <a:xfrm>
            <a:off x="382905" y="1533525"/>
            <a:ext cx="8145780" cy="4350385"/>
          </a:xfrm>
          <a:solidFill>
            <a:srgbClr val="FFFFFF"/>
          </a:solidFill>
        </p:spPr>
        <p:txBody>
          <a:bodyPr/>
          <a:lstStyle/>
          <a:p>
            <a:pPr marL="571500" indent="-571500" eaLnBrk="1" hangingPunct="1">
              <a:lnSpc>
                <a:spcPct val="150000"/>
              </a:lnSpc>
            </a:pPr>
            <a:endParaRPr lang="zh-CN" altLang="en-US" sz="1950" smtClean="0">
              <a:solidFill>
                <a:schemeClr val="tx1"/>
              </a:solidFill>
            </a:endParaRPr>
          </a:p>
          <a:p>
            <a:pPr marL="571500" indent="-571500" eaLnBrk="1" hangingPunct="1">
              <a:lnSpc>
                <a:spcPct val="150000"/>
              </a:lnSpc>
              <a:buFont typeface="Wingdings" panose="05000000000000000000" pitchFamily="2" charset="2"/>
              <a:buNone/>
            </a:pPr>
            <a:r>
              <a:rPr lang="zh-CN" altLang="en-US" sz="2100" smtClean="0">
                <a:solidFill>
                  <a:schemeClr val="tx1"/>
                </a:solidFill>
                <a:latin typeface="Times New Roman" panose="02020603050405020304" pitchFamily="18" charset="0"/>
              </a:rPr>
              <a:t>（</a:t>
            </a:r>
            <a:r>
              <a:rPr lang="en-US" altLang="zh-CN" sz="2100" smtClean="0">
                <a:solidFill>
                  <a:schemeClr val="tx1"/>
                </a:solidFill>
                <a:latin typeface="Times New Roman" panose="02020603050405020304" pitchFamily="18" charset="0"/>
              </a:rPr>
              <a:t>5</a:t>
            </a:r>
            <a:r>
              <a:rPr lang="zh-CN" altLang="en-US" sz="2100" smtClean="0">
                <a:solidFill>
                  <a:schemeClr val="tx1"/>
                </a:solidFill>
                <a:latin typeface="Times New Roman" panose="02020603050405020304" pitchFamily="18" charset="0"/>
              </a:rPr>
              <a:t>）将</a:t>
            </a:r>
            <a:r>
              <a:rPr lang="en-US" altLang="zh-CN" sz="2100" i="1" smtClean="0">
                <a:solidFill>
                  <a:schemeClr val="tx1"/>
                </a:solidFill>
                <a:latin typeface="Times New Roman" panose="02020603050405020304" pitchFamily="18" charset="0"/>
              </a:rPr>
              <a:t>f(x</a:t>
            </a:r>
            <a:r>
              <a:rPr lang="en-US" altLang="zh-CN" sz="2100" smtClean="0">
                <a:solidFill>
                  <a:schemeClr val="tx1"/>
                </a:solidFill>
                <a:latin typeface="Times New Roman" panose="02020603050405020304" pitchFamily="18" charset="0"/>
              </a:rPr>
              <a:t>)</a:t>
            </a:r>
            <a:r>
              <a:rPr lang="en-US" altLang="zh-CN" sz="2100" i="1" smtClean="0">
                <a:solidFill>
                  <a:schemeClr val="tx1"/>
                </a:solidFill>
                <a:latin typeface="Times New Roman" panose="02020603050405020304" pitchFamily="18" charset="0"/>
              </a:rPr>
              <a:t>x</a:t>
            </a:r>
            <a:r>
              <a:rPr lang="en-US" altLang="zh-CN" sz="2100" i="1" baseline="30000" smtClean="0">
                <a:solidFill>
                  <a:schemeClr val="tx1"/>
                </a:solidFill>
                <a:latin typeface="Times New Roman" panose="02020603050405020304" pitchFamily="18" charset="0"/>
              </a:rPr>
              <a:t>k</a:t>
            </a:r>
            <a:r>
              <a:rPr lang="en-US" altLang="zh-CN" sz="2100" i="1" smtClean="0">
                <a:solidFill>
                  <a:schemeClr val="tx1"/>
                </a:solidFill>
                <a:latin typeface="Times New Roman" panose="02020603050405020304" pitchFamily="18" charset="0"/>
              </a:rPr>
              <a:t> </a:t>
            </a:r>
            <a:r>
              <a:rPr lang="en-US" altLang="zh-CN" sz="2100" smtClean="0">
                <a:solidFill>
                  <a:schemeClr val="tx1"/>
                </a:solidFill>
                <a:latin typeface="Times New Roman" panose="02020603050405020304" pitchFamily="18" charset="0"/>
              </a:rPr>
              <a:t>+</a:t>
            </a:r>
            <a:r>
              <a:rPr lang="en-US" altLang="zh-CN" sz="2100" i="1" smtClean="0">
                <a:solidFill>
                  <a:schemeClr val="tx1"/>
                </a:solidFill>
                <a:latin typeface="Times New Roman" panose="02020603050405020304" pitchFamily="18" charset="0"/>
              </a:rPr>
              <a:t> R</a:t>
            </a:r>
            <a:r>
              <a:rPr lang="en-US" altLang="zh-CN" sz="2100" smtClean="0">
                <a:solidFill>
                  <a:schemeClr val="tx1"/>
                </a:solidFill>
                <a:latin typeface="Times New Roman" panose="02020603050405020304" pitchFamily="18" charset="0"/>
              </a:rPr>
              <a:t>(</a:t>
            </a:r>
            <a:r>
              <a:rPr lang="en-US" altLang="zh-CN" sz="2100" i="1" smtClean="0">
                <a:solidFill>
                  <a:schemeClr val="tx1"/>
                </a:solidFill>
                <a:latin typeface="Times New Roman" panose="02020603050405020304" pitchFamily="18" charset="0"/>
              </a:rPr>
              <a:t>x</a:t>
            </a:r>
            <a:r>
              <a:rPr lang="en-US" altLang="zh-CN" sz="2100" smtClean="0">
                <a:solidFill>
                  <a:schemeClr val="tx1"/>
                </a:solidFill>
                <a:latin typeface="Times New Roman" panose="02020603050405020304" pitchFamily="18" charset="0"/>
              </a:rPr>
              <a:t>)</a:t>
            </a:r>
            <a:r>
              <a:rPr lang="zh-CN" altLang="en-US" sz="2100" smtClean="0">
                <a:solidFill>
                  <a:schemeClr val="tx1"/>
                </a:solidFill>
                <a:latin typeface="Times New Roman" panose="02020603050405020304" pitchFamily="18" charset="0"/>
              </a:rPr>
              <a:t>作为整体，从发送端通过通信信道传送到接收端；</a:t>
            </a:r>
            <a:endParaRPr lang="zh-CN" altLang="en-US" sz="2100" smtClean="0">
              <a:solidFill>
                <a:schemeClr val="tx1"/>
              </a:solidFill>
              <a:latin typeface="Times New Roman" panose="02020603050405020304" pitchFamily="18" charset="0"/>
            </a:endParaRPr>
          </a:p>
          <a:p>
            <a:pPr marL="571500" indent="-571500" eaLnBrk="1" hangingPunct="1">
              <a:lnSpc>
                <a:spcPct val="150000"/>
              </a:lnSpc>
              <a:buFont typeface="Wingdings" panose="05000000000000000000" pitchFamily="2" charset="2"/>
              <a:buNone/>
            </a:pPr>
            <a:r>
              <a:rPr lang="zh-CN" altLang="en-US" sz="2100" smtClean="0">
                <a:solidFill>
                  <a:schemeClr val="tx1"/>
                </a:solidFill>
                <a:latin typeface="Times New Roman" panose="02020603050405020304" pitchFamily="18" charset="0"/>
              </a:rPr>
              <a:t>（</a:t>
            </a:r>
            <a:r>
              <a:rPr lang="en-US" altLang="zh-CN" sz="2100" smtClean="0">
                <a:solidFill>
                  <a:schemeClr val="tx1"/>
                </a:solidFill>
                <a:latin typeface="Times New Roman" panose="02020603050405020304" pitchFamily="18" charset="0"/>
              </a:rPr>
              <a:t>6</a:t>
            </a:r>
            <a:r>
              <a:rPr lang="zh-CN" altLang="en-US" sz="2100" smtClean="0">
                <a:solidFill>
                  <a:schemeClr val="tx1"/>
                </a:solidFill>
                <a:latin typeface="Times New Roman" panose="02020603050405020304" pitchFamily="18" charset="0"/>
              </a:rPr>
              <a:t>）接收端对接收数据多项式</a:t>
            </a:r>
            <a:r>
              <a:rPr lang="en-US" altLang="zh-CN" sz="2100" i="1" smtClean="0">
                <a:solidFill>
                  <a:schemeClr val="tx1"/>
                </a:solidFill>
                <a:latin typeface="Times New Roman" panose="02020603050405020304" pitchFamily="18" charset="0"/>
              </a:rPr>
              <a:t>f’(x</a:t>
            </a:r>
            <a:r>
              <a:rPr lang="en-US" altLang="zh-CN" sz="2100" smtClean="0">
                <a:solidFill>
                  <a:schemeClr val="tx1"/>
                </a:solidFill>
                <a:latin typeface="Times New Roman" panose="02020603050405020304" pitchFamily="18" charset="0"/>
              </a:rPr>
              <a:t>)</a:t>
            </a:r>
            <a:r>
              <a:rPr lang="zh-CN" altLang="en-US" sz="2100" smtClean="0">
                <a:solidFill>
                  <a:schemeClr val="tx1"/>
                </a:solidFill>
                <a:latin typeface="Times New Roman" panose="02020603050405020304" pitchFamily="18" charset="0"/>
              </a:rPr>
              <a:t>采用同样的除法运算，即           </a:t>
            </a:r>
            <a:r>
              <a:rPr lang="en-US" altLang="zh-CN" sz="2100" smtClean="0">
                <a:solidFill>
                  <a:schemeClr val="tx1"/>
                </a:solidFill>
                <a:latin typeface="Times New Roman" panose="02020603050405020304" pitchFamily="18" charset="0"/>
              </a:rPr>
              <a:t>;</a:t>
            </a:r>
            <a:endParaRPr lang="en-US" altLang="zh-CN" sz="2100" smtClean="0">
              <a:solidFill>
                <a:schemeClr val="tx1"/>
              </a:solidFill>
              <a:latin typeface="Times New Roman" panose="02020603050405020304" pitchFamily="18" charset="0"/>
            </a:endParaRPr>
          </a:p>
          <a:p>
            <a:pPr marL="571500" indent="-571500" eaLnBrk="1" hangingPunct="1">
              <a:lnSpc>
                <a:spcPct val="150000"/>
              </a:lnSpc>
              <a:buFont typeface="Wingdings" panose="05000000000000000000" pitchFamily="2" charset="2"/>
              <a:buNone/>
            </a:pPr>
            <a:r>
              <a:rPr lang="zh-CN" altLang="en-US" sz="2100" smtClean="0">
                <a:solidFill>
                  <a:schemeClr val="tx1"/>
                </a:solidFill>
                <a:latin typeface="Times New Roman" panose="02020603050405020304" pitchFamily="18" charset="0"/>
              </a:rPr>
              <a:t>（</a:t>
            </a:r>
            <a:r>
              <a:rPr lang="en-US" altLang="zh-CN" sz="2100" smtClean="0">
                <a:solidFill>
                  <a:schemeClr val="tx1"/>
                </a:solidFill>
                <a:latin typeface="Times New Roman" panose="02020603050405020304" pitchFamily="18" charset="0"/>
              </a:rPr>
              <a:t>7</a:t>
            </a:r>
            <a:r>
              <a:rPr lang="zh-CN" altLang="en-US" sz="2100" smtClean="0">
                <a:solidFill>
                  <a:schemeClr val="tx1"/>
                </a:solidFill>
                <a:latin typeface="Times New Roman" panose="02020603050405020304" pitchFamily="18" charset="0"/>
              </a:rPr>
              <a:t>）根据上述除法运算得到的结果判断传输过程是否出错。如果通过除法得到的结果不为零，则认为传输过程出现了差错；余数多项式为零，则认为传输过程无差错。</a:t>
            </a:r>
            <a:endParaRPr lang="zh-CN" altLang="en-US" sz="2100" smtClean="0">
              <a:solidFill>
                <a:schemeClr val="tx1"/>
              </a:solidFill>
              <a:latin typeface="Times New Roman" panose="02020603050405020304" pitchFamily="18" charset="0"/>
              <a:ea typeface="楷体_GB2312" pitchFamily="49" charset="-122"/>
            </a:endParaRPr>
          </a:p>
          <a:p>
            <a:pPr marL="571500" indent="-571500" algn="ctr" eaLnBrk="1" hangingPunct="1">
              <a:lnSpc>
                <a:spcPct val="150000"/>
              </a:lnSpc>
              <a:buFont typeface="Wingdings" panose="05000000000000000000" pitchFamily="2" charset="2"/>
              <a:buChar char="Ø"/>
            </a:pPr>
            <a:endParaRPr lang="zh-CN" altLang="en-US" sz="2100" smtClean="0">
              <a:solidFill>
                <a:schemeClr val="tx1"/>
              </a:solidFill>
              <a:latin typeface="Times New Roman" panose="02020603050405020304" pitchFamily="18" charset="0"/>
              <a:ea typeface="楷体_GB2312" pitchFamily="49" charset="-122"/>
            </a:endParaRPr>
          </a:p>
          <a:p>
            <a:pPr marL="571500" indent="-571500" algn="ctr" eaLnBrk="1" hangingPunct="1">
              <a:lnSpc>
                <a:spcPct val="110000"/>
              </a:lnSpc>
              <a:buFont typeface="Wingdings" panose="05000000000000000000" pitchFamily="2" charset="2"/>
              <a:buChar char="Ø"/>
            </a:pPr>
            <a:endParaRPr lang="zh-CN" altLang="en-US" sz="2100" smtClean="0">
              <a:solidFill>
                <a:schemeClr val="tx1"/>
              </a:solidFill>
              <a:latin typeface="Times New Roman" panose="02020603050405020304" pitchFamily="18" charset="0"/>
              <a:ea typeface="楷体_GB2312" pitchFamily="49" charset="-122"/>
            </a:endParaRPr>
          </a:p>
        </p:txBody>
      </p:sp>
      <p:graphicFrame>
        <p:nvGraphicFramePr>
          <p:cNvPr id="5122" name="Object 8"/>
          <p:cNvGraphicFramePr>
            <a:graphicFrameLocks noChangeAspect="1"/>
          </p:cNvGraphicFramePr>
          <p:nvPr/>
        </p:nvGraphicFramePr>
        <p:xfrm>
          <a:off x="7640161" y="2693988"/>
          <a:ext cx="475060" cy="485775"/>
        </p:xfrm>
        <a:graphic>
          <a:graphicData uri="http://schemas.openxmlformats.org/presentationml/2006/ole">
            <mc:AlternateContent xmlns:mc="http://schemas.openxmlformats.org/markup-compatibility/2006">
              <mc:Choice xmlns:v="urn:schemas-microsoft-com:vml" Requires="v">
                <p:oleObj spid="_x0000_s5121" name="" r:id="rId1" imgW="9753600" imgH="10058400" progId="Equation.DSMT4">
                  <p:embed/>
                </p:oleObj>
              </mc:Choice>
              <mc:Fallback>
                <p:oleObj name="" r:id="rId1" imgW="9753600" imgH="10058400" progId="Equation.DSMT4">
                  <p:embed/>
                  <p:pic>
                    <p:nvPicPr>
                      <p:cNvPr id="0" name="Object 8"/>
                      <p:cNvPicPr>
                        <a:picLocks noChangeAspect="1"/>
                      </p:cNvPicPr>
                      <p:nvPr/>
                    </p:nvPicPr>
                    <p:blipFill>
                      <a:blip r:embed="rId2"/>
                      <a:stretch>
                        <a:fillRect/>
                      </a:stretch>
                    </p:blipFill>
                    <p:spPr>
                      <a:xfrm>
                        <a:off x="7640161" y="2693988"/>
                        <a:ext cx="475060" cy="485775"/>
                      </a:xfrm>
                      <a:prstGeom prst="rect">
                        <a:avLst/>
                      </a:prstGeom>
                      <a:noFill/>
                      <a:ln w="38100">
                        <a:noFill/>
                      </a:ln>
                    </p:spPr>
                  </p:pic>
                </p:oleObj>
              </mc:Fallback>
            </mc:AlternateContent>
          </a:graphicData>
        </a:graphic>
      </p:graphicFrame>
      <p:sp>
        <p:nvSpPr>
          <p:cNvPr id="5125" name="灯片编号占位符 1"/>
          <p:cNvSpPr>
            <a:spLocks noGrp="1" noChangeArrowheads="1"/>
          </p:cNvSpPr>
          <p:nvPr>
            <p:ph type="sldNum" sz="quarter" idx="12"/>
          </p:nvPr>
        </p:nvSpPr>
        <p:spPr>
          <a:xfrm>
            <a:off x="7000875" y="5595938"/>
            <a:ext cx="2134791" cy="357188"/>
          </a:xfrm>
          <a:noFill/>
          <a:ln>
            <a:miter lim="800000"/>
          </a:ln>
        </p:spPr>
        <p:txBody>
          <a:bodyPr/>
          <a:lstStyle/>
          <a:p>
            <a:fld id="{37BFA6B0-362A-4B3D-803F-CECDBD7B023E}"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23">
                                            <p:txEl>
                                              <p:pRg st="2" end="2"/>
                                            </p:txEl>
                                          </p:spTgt>
                                        </p:tgtEl>
                                        <p:attrNameLst>
                                          <p:attrName>style.visibility</p:attrName>
                                        </p:attrNameLst>
                                      </p:cBhvr>
                                      <p:to>
                                        <p:strVal val="visible"/>
                                      </p:to>
                                    </p:set>
                                    <p:anim calcmode="lin" valueType="num">
                                      <p:cBhvr>
                                        <p:cTn id="7" dur="500" fill="hold"/>
                                        <p:tgtEl>
                                          <p:spTgt spid="645123">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64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5123">
                                            <p:txEl>
                                              <p:pRg st="3" end="3"/>
                                            </p:txEl>
                                          </p:spTgt>
                                        </p:tgtEl>
                                        <p:attrNameLst>
                                          <p:attrName>style.visibility</p:attrName>
                                        </p:attrNameLst>
                                      </p:cBhvr>
                                      <p:to>
                                        <p:strVal val="visible"/>
                                      </p:to>
                                    </p:set>
                                    <p:anim calcmode="lin" valueType="num">
                                      <p:cBhvr>
                                        <p:cTn id="13" dur="500" fill="hold"/>
                                        <p:tgtEl>
                                          <p:spTgt spid="645123">
                                            <p:txEl>
                                              <p:pRg st="3" end="3"/>
                                            </p:txEl>
                                          </p:spTgt>
                                        </p:tgtEl>
                                        <p:attrNameLst>
                                          <p:attrName>ppt_x</p:attrName>
                                        </p:attrNameLst>
                                      </p:cBhvr>
                                      <p:tavLst>
                                        <p:tav tm="0">
                                          <p:val>
                                            <p:strVal val="#ppt_x"/>
                                          </p:val>
                                        </p:tav>
                                        <p:tav tm="100000">
                                          <p:val>
                                            <p:strVal val="#ppt_x"/>
                                          </p:val>
                                        </p:tav>
                                      </p:tavLst>
                                    </p:anim>
                                    <p:anim calcmode="lin" valueType="num">
                                      <p:cBhvr>
                                        <p:cTn id="14" dur="500" fill="hold"/>
                                        <p:tgtEl>
                                          <p:spTgt spid="64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对象 -2147482610"/>
          <p:cNvGraphicFramePr>
            <a:graphicFrameLocks noChangeAspect="1"/>
          </p:cNvGraphicFramePr>
          <p:nvPr/>
        </p:nvGraphicFramePr>
        <p:xfrm>
          <a:off x="1389539" y="1914366"/>
          <a:ext cx="5611416" cy="3914775"/>
        </p:xfrm>
        <a:graphic>
          <a:graphicData uri="http://schemas.openxmlformats.org/presentationml/2006/ole">
            <mc:AlternateContent xmlns:mc="http://schemas.openxmlformats.org/markup-compatibility/2006">
              <mc:Choice xmlns:v="urn:schemas-microsoft-com:vml" Requires="v">
                <p:oleObj spid="_x0000_s6145" name="" r:id="rId1" imgW="24355425" imgH="17011650" progId="Visio.Drawing.11">
                  <p:embed/>
                </p:oleObj>
              </mc:Choice>
              <mc:Fallback>
                <p:oleObj name="" r:id="rId1" imgW="24355425" imgH="17011650" progId="Visio.Drawing.11">
                  <p:embed/>
                  <p:pic>
                    <p:nvPicPr>
                      <p:cNvPr id="0" name="对象 -2147482610"/>
                      <p:cNvPicPr>
                        <a:picLocks noChangeAspect="1"/>
                      </p:cNvPicPr>
                      <p:nvPr/>
                    </p:nvPicPr>
                    <p:blipFill>
                      <a:blip r:embed="rId2"/>
                      <a:stretch>
                        <a:fillRect/>
                      </a:stretch>
                    </p:blipFill>
                    <p:spPr>
                      <a:xfrm>
                        <a:off x="1389539" y="1914366"/>
                        <a:ext cx="5611416" cy="3914775"/>
                      </a:xfrm>
                      <a:prstGeom prst="rect">
                        <a:avLst/>
                      </a:prstGeom>
                      <a:noFill/>
                      <a:ln w="38100">
                        <a:noFill/>
                      </a:ln>
                    </p:spPr>
                  </p:pic>
                </p:oleObj>
              </mc:Fallback>
            </mc:AlternateContent>
          </a:graphicData>
        </a:graphic>
      </p:graphicFrame>
      <p:sp>
        <p:nvSpPr>
          <p:cNvPr id="6147" name="Rectangle 4"/>
          <p:cNvSpPr>
            <a:spLocks noChangeArrowheads="1"/>
          </p:cNvSpPr>
          <p:nvPr/>
        </p:nvSpPr>
        <p:spPr bwMode="auto">
          <a:xfrm>
            <a:off x="347107" y="109458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6148" name="灯片编号占位符 2"/>
          <p:cNvSpPr>
            <a:spLocks noGrp="1" noChangeArrowheads="1"/>
          </p:cNvSpPr>
          <p:nvPr>
            <p:ph type="sldNum" sz="quarter" idx="12"/>
          </p:nvPr>
        </p:nvSpPr>
        <p:spPr>
          <a:xfrm>
            <a:off x="7000875" y="5595938"/>
            <a:ext cx="2134791" cy="357188"/>
          </a:xfrm>
          <a:noFill/>
          <a:ln>
            <a:miter lim="800000"/>
          </a:ln>
        </p:spPr>
        <p:txBody>
          <a:bodyPr/>
          <a:lstStyle/>
          <a:p>
            <a:fld id="{227BD3D2-CB42-4ABC-8D81-6629A7D5F39E}"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spLocks noGrp="1" noChangeArrowheads="1"/>
          </p:cNvSpPr>
          <p:nvPr>
            <p:ph type="sldNum" sz="quarter" idx="12"/>
          </p:nvPr>
        </p:nvSpPr>
        <p:spPr>
          <a:xfrm>
            <a:off x="7000875" y="5595938"/>
            <a:ext cx="2134791" cy="357188"/>
          </a:xfrm>
          <a:noFill/>
          <a:ln>
            <a:miter lim="800000"/>
          </a:ln>
        </p:spPr>
        <p:txBody>
          <a:bodyPr/>
          <a:lstStyle/>
          <a:p>
            <a:fld id="{17A76896-F242-4441-97EB-753590B9CCBA}" type="slidenum">
              <a:rPr lang="zh-CN" altLang="en-US" sz="100" smtClean="0"/>
            </a:fld>
            <a:endParaRPr lang="zh-CN" altLang="en-US" sz="100" smtClean="0"/>
          </a:p>
        </p:txBody>
      </p:sp>
      <p:sp>
        <p:nvSpPr>
          <p:cNvPr id="90115" name="Rectangle 4"/>
          <p:cNvSpPr>
            <a:spLocks noChangeArrowheads="1"/>
          </p:cNvSpPr>
          <p:nvPr/>
        </p:nvSpPr>
        <p:spPr bwMode="auto">
          <a:xfrm>
            <a:off x="382667" y="115617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90120" name="文本框 12"/>
          <p:cNvSpPr txBox="1">
            <a:spLocks noChangeArrowheads="1"/>
          </p:cNvSpPr>
          <p:nvPr/>
        </p:nvSpPr>
        <p:spPr bwMode="auto">
          <a:xfrm>
            <a:off x="5048250" y="1733550"/>
            <a:ext cx="847725" cy="106680"/>
          </a:xfrm>
          <a:prstGeom prst="rect">
            <a:avLst/>
          </a:prstGeom>
          <a:noFill/>
          <a:ln w="9525">
            <a:noFill/>
            <a:miter lim="800000"/>
          </a:ln>
        </p:spPr>
        <p:txBody>
          <a:bodyPr>
            <a:spAutoFit/>
          </a:bodyPr>
          <a:lstStyle/>
          <a:p>
            <a:r>
              <a:rPr lang="zh-CN" altLang="zh-CN" sz="100" b="1" noProof="1">
                <a:solidFill>
                  <a:srgbClr val="FF0000"/>
                </a:solidFill>
              </a:rPr>
              <a:t>1 1 0 0 1</a:t>
            </a:r>
            <a:r>
              <a:rPr lang="zh-CN" altLang="zh-CN" sz="100" b="1" noProof="1">
                <a:solidFill>
                  <a:srgbClr val="6585CF"/>
                </a:solidFill>
              </a:rPr>
              <a:t> </a:t>
            </a:r>
            <a:endParaRPr lang="zh-CN" altLang="zh-CN" sz="100" b="1" noProof="1">
              <a:solidFill>
                <a:srgbClr val="6585CF"/>
              </a:solidFill>
            </a:endParaRPr>
          </a:p>
        </p:txBody>
      </p:sp>
      <p:sp>
        <p:nvSpPr>
          <p:cNvPr id="22" name="文本框 21"/>
          <p:cNvSpPr txBox="1"/>
          <p:nvPr/>
        </p:nvSpPr>
        <p:spPr>
          <a:xfrm>
            <a:off x="5896451" y="1326833"/>
            <a:ext cx="1770218" cy="106680"/>
          </a:xfrm>
          <a:prstGeom prst="rect">
            <a:avLst/>
          </a:prstGeom>
          <a:noFill/>
        </p:spPr>
        <p:txBody>
          <a:bodyPr>
            <a:spAutoFit/>
            <a:scene3d>
              <a:camera prst="orthographicFront"/>
              <a:lightRig rig="threePt" dir="t"/>
            </a:scene3d>
          </a:bodyPr>
          <a:lstStyle/>
          <a:p>
            <a:pPr>
              <a:defRPr/>
            </a:pPr>
            <a:r>
              <a:rPr lang="en-US" altLang="zh-CN" sz="100" b="1" noProof="1">
                <a:effectLst>
                  <a:outerShdw blurRad="38100" dist="19050" dir="2700000" algn="tl" rotWithShape="0">
                    <a:schemeClr val="dk1">
                      <a:alpha val="40000"/>
                    </a:schemeClr>
                  </a:outerShdw>
                </a:effectLst>
                <a:cs typeface="+mn-ea"/>
              </a:rPr>
              <a:t>               1 0 1 1 1 0</a:t>
            </a:r>
            <a:endParaRPr lang="en-US" altLang="zh-CN" sz="100" b="1" noProof="1">
              <a:effectLst>
                <a:outerShdw blurRad="38100" dist="19050" dir="2700000" algn="tl" rotWithShape="0">
                  <a:schemeClr val="dk1">
                    <a:alpha val="40000"/>
                  </a:schemeClr>
                </a:outerShdw>
              </a:effectLst>
            </a:endParaRPr>
          </a:p>
        </p:txBody>
      </p:sp>
      <p:sp>
        <p:nvSpPr>
          <p:cNvPr id="3" name="标题 2"/>
          <p:cNvSpPr/>
          <p:nvPr>
            <p:ph type="title"/>
          </p:nvPr>
        </p:nvSpPr>
        <p:spPr>
          <a:xfrm>
            <a:off x="382588" y="147320"/>
            <a:ext cx="8229600" cy="768350"/>
          </a:xfrm>
        </p:spPr>
        <p:txBody>
          <a:bodyPr/>
          <a:p>
            <a:r>
              <a:rPr lang="zh-CN" altLang="en-US"/>
              <a:t>例题</a:t>
            </a:r>
            <a:endParaRPr lang="zh-CN" altLang="en-US"/>
          </a:p>
        </p:txBody>
      </p:sp>
      <p:grpSp>
        <p:nvGrpSpPr>
          <p:cNvPr id="40" name="组合 6"/>
          <p:cNvGrpSpPr/>
          <p:nvPr/>
        </p:nvGrpSpPr>
        <p:grpSpPr bwMode="auto">
          <a:xfrm>
            <a:off x="178435" y="1732280"/>
            <a:ext cx="4759325" cy="4484486"/>
            <a:chOff x="1165" y="1663"/>
            <a:chExt cx="8236" cy="7635"/>
          </a:xfrm>
        </p:grpSpPr>
        <p:sp>
          <p:nvSpPr>
            <p:cNvPr id="41" name="流程图: 可选过程 40"/>
            <p:cNvSpPr/>
            <p:nvPr/>
          </p:nvSpPr>
          <p:spPr>
            <a:xfrm>
              <a:off x="1165" y="1663"/>
              <a:ext cx="8236" cy="7635"/>
            </a:xfrm>
            <a:prstGeom prst="flowChartAlternateProcess">
              <a:avLst/>
            </a:prstGeom>
          </p:spPr>
          <p:style>
            <a:lnRef idx="0">
              <a:schemeClr val="accent3"/>
            </a:lnRef>
            <a:fillRef idx="3">
              <a:schemeClr val="accent3"/>
            </a:fillRef>
            <a:effectRef idx="3">
              <a:schemeClr val="accent3"/>
            </a:effectRef>
            <a:fontRef idx="minor">
              <a:schemeClr val="lt1"/>
            </a:fontRef>
          </p:style>
          <p:txBody>
            <a:bodyPr anchor="ctr"/>
            <a:p>
              <a:pPr algn="ctr">
                <a:defRPr/>
              </a:pPr>
              <a:endParaRPr lang="zh-CN" altLang="en-US" sz="1600" noProof="1"/>
            </a:p>
          </p:txBody>
        </p:sp>
        <p:sp>
          <p:nvSpPr>
            <p:cNvPr id="42" name="文本框 2"/>
            <p:cNvSpPr txBox="1">
              <a:spLocks noChangeArrowheads="1"/>
            </p:cNvSpPr>
            <p:nvPr/>
          </p:nvSpPr>
          <p:spPr bwMode="auto">
            <a:xfrm>
              <a:off x="1643" y="1663"/>
              <a:ext cx="6867" cy="7229"/>
            </a:xfrm>
            <a:prstGeom prst="rect">
              <a:avLst/>
            </a:prstGeom>
            <a:noFill/>
            <a:ln w="9525">
              <a:noFill/>
              <a:miter lim="800000"/>
            </a:ln>
          </p:spPr>
          <p:txBody>
            <a:bodyPr wrap="square">
              <a:spAutoFit/>
            </a:bodyPr>
            <a:p>
              <a:pPr>
                <a:lnSpc>
                  <a:spcPct val="150000"/>
                </a:lnSpc>
              </a:pPr>
              <a:r>
                <a:rPr lang="zh-CN" altLang="en-US" sz="2000" noProof="1"/>
                <a:t>（</a:t>
              </a:r>
              <a:r>
                <a:rPr lang="zh-CN" altLang="zh-CN" sz="2000" noProof="1"/>
                <a:t>1</a:t>
              </a:r>
              <a:r>
                <a:rPr lang="zh-CN" altLang="en-US" sz="2000" noProof="1"/>
                <a:t>）发送数据</a:t>
              </a:r>
              <a:r>
                <a:rPr lang="zh-CN" altLang="zh-CN" sz="2000" noProof="1"/>
                <a:t>11</a:t>
              </a:r>
              <a:r>
                <a:rPr lang="en-US" altLang="zh-CN" sz="2000" noProof="1"/>
                <a:t>0</a:t>
              </a:r>
              <a:r>
                <a:rPr lang="zh-CN" altLang="zh-CN" sz="2000" noProof="1"/>
                <a:t>1</a:t>
              </a:r>
              <a:r>
                <a:rPr lang="en-US" altLang="zh-CN" sz="2000" noProof="1"/>
                <a:t>10</a:t>
              </a:r>
              <a:r>
                <a:rPr lang="zh-CN" altLang="zh-CN" sz="2000" noProof="1"/>
                <a:t>11</a:t>
              </a:r>
              <a:endParaRPr lang="zh-CN" altLang="zh-CN" sz="2000" noProof="1"/>
            </a:p>
            <a:p>
              <a:pPr>
                <a:lnSpc>
                  <a:spcPct val="150000"/>
                </a:lnSpc>
              </a:pPr>
              <a:r>
                <a:rPr lang="zh-CN" altLang="en-US" sz="2000" noProof="1"/>
                <a:t>（</a:t>
              </a:r>
              <a:r>
                <a:rPr lang="zh-CN" altLang="zh-CN" sz="2000" noProof="1"/>
                <a:t>2</a:t>
              </a:r>
              <a:r>
                <a:rPr lang="zh-CN" altLang="en-US" sz="2000" noProof="1"/>
                <a:t>）生成多项式</a:t>
              </a:r>
              <a:r>
                <a:rPr lang="zh-CN" altLang="zh-CN" sz="2000" noProof="1"/>
                <a:t>1</a:t>
              </a:r>
              <a:r>
                <a:rPr lang="en-US" altLang="zh-CN" sz="2000" noProof="1"/>
                <a:t>0</a:t>
              </a:r>
              <a:r>
                <a:rPr lang="zh-CN" altLang="zh-CN" sz="2000" noProof="1"/>
                <a:t>1</a:t>
              </a:r>
              <a:r>
                <a:rPr lang="en-US" altLang="zh-CN" sz="2000" noProof="1"/>
                <a:t>1</a:t>
              </a:r>
              <a:r>
                <a:rPr lang="zh-CN" altLang="zh-CN" sz="2000" noProof="1"/>
                <a:t>01</a:t>
              </a:r>
              <a:r>
                <a:rPr lang="zh-CN" altLang="en-US" sz="2000" noProof="1"/>
                <a:t>，即</a:t>
              </a:r>
              <a:r>
                <a:rPr lang="en-US" altLang="zh-CN" sz="2000" noProof="1"/>
                <a:t>G(x)=</a:t>
              </a:r>
              <a:r>
                <a:rPr lang="en-US" altLang="zh-CN" sz="2000">
                  <a:sym typeface="+mn-ea"/>
                </a:rPr>
                <a:t>x</a:t>
              </a:r>
              <a:r>
                <a:rPr lang="en-US" altLang="zh-CN" sz="2000" baseline="30000">
                  <a:sym typeface="+mn-ea"/>
                </a:rPr>
                <a:t>5</a:t>
              </a:r>
              <a:r>
                <a:rPr lang="en-US" altLang="zh-CN" sz="2000">
                  <a:sym typeface="+mn-ea"/>
                </a:rPr>
                <a:t>+</a:t>
              </a:r>
              <a:r>
                <a:rPr lang="en-US" altLang="zh-CN" sz="2000" noProof="1"/>
                <a:t>x</a:t>
              </a:r>
              <a:r>
                <a:rPr lang="en-US" altLang="zh-CN" sz="2000" baseline="30000" noProof="1"/>
                <a:t>3</a:t>
              </a:r>
              <a:r>
                <a:rPr lang="en-US" altLang="zh-CN" sz="2000" noProof="1"/>
                <a:t>+x</a:t>
              </a:r>
              <a:r>
                <a:rPr lang="en-US" altLang="zh-CN" sz="2000" baseline="30000" noProof="1"/>
                <a:t>2</a:t>
              </a:r>
              <a:r>
                <a:rPr lang="en-US" altLang="zh-CN" sz="2000" noProof="1"/>
                <a:t>+1</a:t>
              </a:r>
              <a:endParaRPr lang="en-US" altLang="zh-CN" sz="2000" noProof="1"/>
            </a:p>
            <a:p>
              <a:pPr>
                <a:lnSpc>
                  <a:spcPct val="150000"/>
                </a:lnSpc>
              </a:pPr>
              <a:r>
                <a:rPr lang="en-US" altLang="en-US" sz="2000" noProof="1"/>
                <a:t>（</a:t>
              </a:r>
              <a:r>
                <a:rPr lang="en-US" altLang="zh-CN" sz="2000" noProof="1"/>
                <a:t>3</a:t>
              </a:r>
              <a:r>
                <a:rPr lang="zh-CN" altLang="en-US" sz="2000" noProof="1"/>
                <a:t>）将要发送的数据序列左移</a:t>
              </a:r>
              <a:r>
                <a:rPr lang="en-US" altLang="zh-CN" sz="2000" noProof="1"/>
                <a:t>5</a:t>
              </a:r>
              <a:r>
                <a:rPr lang="zh-CN" altLang="en-US" sz="2000" noProof="1"/>
                <a:t>位，新的序列为</a:t>
              </a:r>
              <a:r>
                <a:rPr lang="zh-CN" altLang="zh-CN" sz="2000" noProof="1"/>
                <a:t>11</a:t>
              </a:r>
              <a:r>
                <a:rPr lang="en-US" altLang="zh-CN" sz="2000" noProof="1"/>
                <a:t>0</a:t>
              </a:r>
              <a:r>
                <a:rPr lang="zh-CN" altLang="zh-CN" sz="2000" noProof="1"/>
                <a:t>1</a:t>
              </a:r>
              <a:r>
                <a:rPr lang="en-US" altLang="zh-CN" sz="2000" noProof="1"/>
                <a:t>1</a:t>
              </a:r>
              <a:r>
                <a:rPr lang="zh-CN" altLang="zh-CN" sz="2000" noProof="1"/>
                <a:t>01100</a:t>
              </a:r>
              <a:r>
                <a:rPr lang="en-US" altLang="zh-CN" sz="2000" noProof="1"/>
                <a:t>0</a:t>
              </a:r>
              <a:r>
                <a:rPr lang="zh-CN" altLang="zh-CN" sz="2000" noProof="1"/>
                <a:t>00</a:t>
              </a:r>
              <a:endParaRPr lang="zh-CN" altLang="zh-CN" sz="2000" noProof="1"/>
            </a:p>
            <a:p>
              <a:pPr>
                <a:lnSpc>
                  <a:spcPct val="150000"/>
                </a:lnSpc>
              </a:pPr>
              <a:r>
                <a:rPr lang="zh-CN" altLang="en-US" sz="2000" noProof="1"/>
                <a:t>（</a:t>
              </a:r>
              <a:r>
                <a:rPr lang="zh-CN" altLang="zh-CN" sz="2000" noProof="1"/>
                <a:t>4</a:t>
              </a:r>
              <a:r>
                <a:rPr lang="zh-CN" altLang="en-US" sz="2000" noProof="1"/>
                <a:t>）按模</a:t>
              </a:r>
              <a:r>
                <a:rPr lang="zh-CN" altLang="zh-CN" sz="2000" noProof="1"/>
                <a:t>2</a:t>
              </a:r>
              <a:r>
                <a:rPr lang="zh-CN" altLang="en-US" sz="2000" noProof="1"/>
                <a:t>算法，将生成的新序列除以生成多项式序列</a:t>
              </a:r>
              <a:endParaRPr lang="zh-CN" altLang="en-US" sz="2000" noProof="1"/>
            </a:p>
            <a:p>
              <a:pPr>
                <a:lnSpc>
                  <a:spcPct val="150000"/>
                </a:lnSpc>
              </a:pPr>
              <a:r>
                <a:rPr lang="zh-CN" altLang="en-US" sz="2000" noProof="1"/>
                <a:t>（</a:t>
              </a:r>
              <a:r>
                <a:rPr lang="zh-CN" altLang="zh-CN" sz="2000" noProof="1"/>
                <a:t>5</a:t>
              </a:r>
              <a:r>
                <a:rPr lang="zh-CN" altLang="en-US" sz="2000" noProof="1"/>
                <a:t>）将余数增加到新的序列中，即得到新的发送序列</a:t>
              </a:r>
              <a:endParaRPr lang="zh-CN" altLang="en-US" sz="2000" noProof="1"/>
            </a:p>
          </p:txBody>
        </p:sp>
      </p:grpSp>
      <p:grpSp>
        <p:nvGrpSpPr>
          <p:cNvPr id="43" name="组合 42"/>
          <p:cNvGrpSpPr/>
          <p:nvPr/>
        </p:nvGrpSpPr>
        <p:grpSpPr>
          <a:xfrm>
            <a:off x="4785360" y="1433195"/>
            <a:ext cx="4291330" cy="4889500"/>
            <a:chOff x="10486" y="1115"/>
            <a:chExt cx="6469" cy="8217"/>
          </a:xfrm>
        </p:grpSpPr>
        <p:cxnSp>
          <p:nvCxnSpPr>
            <p:cNvPr id="44" name="直接连接符 43"/>
            <p:cNvCxnSpPr/>
            <p:nvPr/>
          </p:nvCxnSpPr>
          <p:spPr>
            <a:xfrm>
              <a:off x="12570" y="1753"/>
              <a:ext cx="4167" cy="11"/>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45" name="任意多边形 44"/>
            <p:cNvSpPr/>
            <p:nvPr/>
          </p:nvSpPr>
          <p:spPr>
            <a:xfrm>
              <a:off x="12143" y="1753"/>
              <a:ext cx="427" cy="750"/>
            </a:xfrm>
            <a:custGeom>
              <a:avLst/>
              <a:gdLst>
                <a:gd name="connisteX0" fmla="*/ 489585 w 489585"/>
                <a:gd name="connsiteY0" fmla="*/ 0 h 1098864"/>
                <a:gd name="connisteX1" fmla="*/ 337185 w 489585"/>
                <a:gd name="connsiteY1" fmla="*/ 935355 h 1098864"/>
                <a:gd name="connisteX2" fmla="*/ 0 w 489585"/>
                <a:gd name="connsiteY2" fmla="*/ 1098550 h 1098864"/>
              </a:gdLst>
              <a:ahLst/>
              <a:cxnLst>
                <a:cxn ang="0">
                  <a:pos x="connisteX0" y="connsiteY0"/>
                </a:cxn>
                <a:cxn ang="0">
                  <a:pos x="connisteX1" y="connsiteY1"/>
                </a:cxn>
                <a:cxn ang="0">
                  <a:pos x="connisteX2" y="connsiteY2"/>
                </a:cxn>
              </a:cxnLst>
              <a:rect l="l" t="t" r="r" b="b"/>
              <a:pathLst>
                <a:path w="489585" h="1098865">
                  <a:moveTo>
                    <a:pt x="489585" y="0"/>
                  </a:moveTo>
                  <a:cubicBezTo>
                    <a:pt x="466090" y="183515"/>
                    <a:pt x="434975" y="715645"/>
                    <a:pt x="337185" y="935355"/>
                  </a:cubicBezTo>
                  <a:cubicBezTo>
                    <a:pt x="239395" y="1155065"/>
                    <a:pt x="64135" y="1084580"/>
                    <a:pt x="0" y="1098550"/>
                  </a:cubicBezTo>
                </a:path>
              </a:pathLst>
            </a:custGeom>
            <a:ln>
              <a:solidFill>
                <a:srgbClr val="FF0000"/>
              </a:solidFill>
            </a:ln>
          </p:spPr>
          <p:style>
            <a:lnRef idx="3">
              <a:schemeClr val="accent6"/>
            </a:lnRef>
            <a:fillRef idx="0">
              <a:schemeClr val="accent6"/>
            </a:fillRef>
            <a:effectRef idx="2">
              <a:schemeClr val="accent6"/>
            </a:effectRef>
            <a:fontRef idx="minor">
              <a:schemeClr val="tx1"/>
            </a:fontRef>
          </p:style>
          <p:txBody>
            <a:bodyPr anchor="ctr"/>
            <a:p>
              <a:pPr algn="ctr">
                <a:defRPr/>
              </a:pPr>
              <a:endParaRPr lang="zh-CN" altLang="en-US" noProof="1"/>
            </a:p>
          </p:txBody>
        </p:sp>
        <p:sp>
          <p:nvSpPr>
            <p:cNvPr id="46" name="文本框 11"/>
            <p:cNvSpPr txBox="1">
              <a:spLocks noChangeArrowheads="1"/>
            </p:cNvSpPr>
            <p:nvPr/>
          </p:nvSpPr>
          <p:spPr bwMode="auto">
            <a:xfrm>
              <a:off x="12690" y="1925"/>
              <a:ext cx="4265" cy="619"/>
            </a:xfrm>
            <a:prstGeom prst="rect">
              <a:avLst/>
            </a:prstGeom>
            <a:noFill/>
            <a:ln w="9525">
              <a:noFill/>
              <a:miter lim="800000"/>
            </a:ln>
          </p:spPr>
          <p:txBody>
            <a:bodyPr wrap="square">
              <a:spAutoFit/>
            </a:bodyPr>
            <a:p>
              <a:r>
                <a:rPr lang="zh-CN" altLang="zh-CN" b="1" noProof="1">
                  <a:solidFill>
                    <a:srgbClr val="6585CF"/>
                  </a:solidFill>
                </a:rPr>
                <a:t>1 1 </a:t>
              </a:r>
              <a:r>
                <a:rPr lang="en-US" altLang="zh-CN" b="1" noProof="1">
                  <a:solidFill>
                    <a:srgbClr val="6585CF"/>
                  </a:solidFill>
                </a:rPr>
                <a:t>0</a:t>
              </a:r>
              <a:r>
                <a:rPr lang="zh-CN" altLang="zh-CN" b="1" noProof="1">
                  <a:solidFill>
                    <a:srgbClr val="6585CF"/>
                  </a:solidFill>
                </a:rPr>
                <a:t> </a:t>
              </a:r>
              <a:r>
                <a:rPr lang="en-US" altLang="zh-CN" b="1" noProof="1">
                  <a:solidFill>
                    <a:srgbClr val="6585CF"/>
                  </a:solidFill>
                </a:rPr>
                <a:t>1 1 </a:t>
              </a:r>
              <a:r>
                <a:rPr lang="zh-CN" altLang="zh-CN" b="1" noProof="1">
                  <a:solidFill>
                    <a:srgbClr val="6585CF"/>
                  </a:solidFill>
                </a:rPr>
                <a:t>0 1 1 0 0 0 0 </a:t>
              </a:r>
              <a:r>
                <a:rPr lang="en-US" altLang="zh-CN" b="1" noProof="1">
                  <a:solidFill>
                    <a:srgbClr val="6585CF"/>
                  </a:solidFill>
                </a:rPr>
                <a:t>0</a:t>
              </a:r>
              <a:r>
                <a:rPr lang="zh-CN" altLang="zh-CN" b="1" noProof="1">
                  <a:solidFill>
                    <a:srgbClr val="6585CF"/>
                  </a:solidFill>
                </a:rPr>
                <a:t> </a:t>
              </a:r>
              <a:endParaRPr lang="zh-CN" altLang="zh-CN" b="1" noProof="1">
                <a:solidFill>
                  <a:srgbClr val="6585CF"/>
                </a:solidFill>
              </a:endParaRPr>
            </a:p>
          </p:txBody>
        </p:sp>
        <p:sp>
          <p:nvSpPr>
            <p:cNvPr id="47" name="文本框 12"/>
            <p:cNvSpPr txBox="1">
              <a:spLocks noChangeArrowheads="1"/>
            </p:cNvSpPr>
            <p:nvPr/>
          </p:nvSpPr>
          <p:spPr bwMode="auto">
            <a:xfrm>
              <a:off x="10486" y="1840"/>
              <a:ext cx="1894" cy="619"/>
            </a:xfrm>
            <a:prstGeom prst="rect">
              <a:avLst/>
            </a:prstGeom>
            <a:noFill/>
            <a:ln w="9525">
              <a:noFill/>
              <a:miter lim="800000"/>
            </a:ln>
          </p:spPr>
          <p:txBody>
            <a:bodyPr wrap="square">
              <a:spAutoFit/>
            </a:bodyPr>
            <a:p>
              <a:r>
                <a:rPr lang="zh-CN" altLang="zh-CN" b="1" noProof="1">
                  <a:solidFill>
                    <a:srgbClr val="FF0000"/>
                  </a:solidFill>
                </a:rPr>
                <a:t>1 </a:t>
              </a:r>
              <a:r>
                <a:rPr lang="en-US" altLang="zh-CN" b="1" noProof="1">
                  <a:solidFill>
                    <a:srgbClr val="FF0000"/>
                  </a:solidFill>
                </a:rPr>
                <a:t>0</a:t>
              </a:r>
              <a:r>
                <a:rPr lang="zh-CN" altLang="zh-CN" b="1" noProof="1">
                  <a:solidFill>
                    <a:srgbClr val="FF0000"/>
                  </a:solidFill>
                </a:rPr>
                <a:t>1 </a:t>
              </a:r>
              <a:r>
                <a:rPr lang="en-US" altLang="zh-CN" b="1" noProof="1">
                  <a:solidFill>
                    <a:srgbClr val="FF0000"/>
                  </a:solidFill>
                </a:rPr>
                <a:t>1</a:t>
              </a:r>
              <a:r>
                <a:rPr lang="zh-CN" altLang="zh-CN" b="1" noProof="1">
                  <a:solidFill>
                    <a:srgbClr val="FF0000"/>
                  </a:solidFill>
                </a:rPr>
                <a:t> 0 1</a:t>
              </a:r>
              <a:r>
                <a:rPr lang="zh-CN" altLang="zh-CN" b="1" noProof="1">
                  <a:solidFill>
                    <a:srgbClr val="6585CF"/>
                  </a:solidFill>
                </a:rPr>
                <a:t> </a:t>
              </a:r>
              <a:endParaRPr lang="zh-CN" altLang="zh-CN" b="1" noProof="1">
                <a:solidFill>
                  <a:srgbClr val="6585CF"/>
                </a:solidFill>
              </a:endParaRPr>
            </a:p>
          </p:txBody>
        </p:sp>
        <p:sp>
          <p:nvSpPr>
            <p:cNvPr id="48" name="文本框 47"/>
            <p:cNvSpPr txBox="1"/>
            <p:nvPr/>
          </p:nvSpPr>
          <p:spPr>
            <a:xfrm>
              <a:off x="12717" y="2504"/>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1 0 1 1 0 1 </a:t>
              </a:r>
              <a:endParaRPr lang="en-US" altLang="zh-CN" b="1" noProof="1">
                <a:effectLst>
                  <a:outerShdw blurRad="38100" dist="19050" dir="2700000" algn="tl" rotWithShape="0">
                    <a:schemeClr val="dk1">
                      <a:alpha val="40000"/>
                    </a:schemeClr>
                  </a:outerShdw>
                </a:effectLst>
              </a:endParaRPr>
            </a:p>
          </p:txBody>
        </p:sp>
        <p:cxnSp>
          <p:nvCxnSpPr>
            <p:cNvPr id="49" name="直接连接符 48"/>
            <p:cNvCxnSpPr/>
            <p:nvPr/>
          </p:nvCxnSpPr>
          <p:spPr>
            <a:xfrm>
              <a:off x="12570" y="3080"/>
              <a:ext cx="341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50" name="文本框 49"/>
            <p:cNvSpPr txBox="1"/>
            <p:nvPr/>
          </p:nvSpPr>
          <p:spPr>
            <a:xfrm>
              <a:off x="12621" y="3201"/>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1 1 0 1 1 1 </a:t>
              </a:r>
              <a:endParaRPr lang="en-US" altLang="zh-CN" b="1" noProof="1">
                <a:effectLst>
                  <a:outerShdw blurRad="38100" dist="19050" dir="2700000" algn="tl" rotWithShape="0">
                    <a:schemeClr val="dk1">
                      <a:alpha val="40000"/>
                    </a:schemeClr>
                  </a:outerShdw>
                </a:effectLst>
              </a:endParaRPr>
            </a:p>
          </p:txBody>
        </p:sp>
        <p:sp>
          <p:nvSpPr>
            <p:cNvPr id="51" name="文本框 50"/>
            <p:cNvSpPr txBox="1"/>
            <p:nvPr/>
          </p:nvSpPr>
          <p:spPr>
            <a:xfrm>
              <a:off x="12689" y="3777"/>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1  0 1 1 0 1  </a:t>
              </a:r>
              <a:endParaRPr lang="en-US" altLang="zh-CN" b="1" noProof="1">
                <a:effectLst>
                  <a:outerShdw blurRad="38100" dist="19050" dir="2700000" algn="tl" rotWithShape="0">
                    <a:schemeClr val="dk1">
                      <a:alpha val="40000"/>
                    </a:schemeClr>
                  </a:outerShdw>
                </a:effectLst>
              </a:endParaRPr>
            </a:p>
          </p:txBody>
        </p:sp>
        <p:cxnSp>
          <p:nvCxnSpPr>
            <p:cNvPr id="52" name="直接连接符 51"/>
            <p:cNvCxnSpPr/>
            <p:nvPr/>
          </p:nvCxnSpPr>
          <p:spPr>
            <a:xfrm>
              <a:off x="12615" y="4363"/>
              <a:ext cx="341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53" name="文本框 19"/>
            <p:cNvSpPr txBox="1">
              <a:spLocks noChangeArrowheads="1"/>
            </p:cNvSpPr>
            <p:nvPr/>
          </p:nvSpPr>
          <p:spPr bwMode="auto">
            <a:xfrm>
              <a:off x="12143" y="8713"/>
              <a:ext cx="4196" cy="619"/>
            </a:xfrm>
            <a:prstGeom prst="rect">
              <a:avLst/>
            </a:prstGeom>
            <a:noFill/>
            <a:ln w="9525">
              <a:noFill/>
              <a:miter lim="800000"/>
            </a:ln>
          </p:spPr>
          <p:txBody>
            <a:bodyPr wrap="square">
              <a:spAutoFit/>
            </a:bodyPr>
            <a:p>
              <a:r>
                <a:rPr lang="en-US" altLang="zh-CN" b="1" noProof="1">
                  <a:solidFill>
                    <a:srgbClr val="FF0000"/>
                  </a:solidFill>
                </a:rPr>
                <a:t>1 </a:t>
              </a:r>
              <a:r>
                <a:rPr lang="zh-CN" altLang="zh-CN" b="1" noProof="1">
                  <a:solidFill>
                    <a:srgbClr val="FF0000"/>
                  </a:solidFill>
                </a:rPr>
                <a:t>1 </a:t>
              </a:r>
              <a:r>
                <a:rPr lang="en-US" altLang="zh-CN" b="1" noProof="1">
                  <a:solidFill>
                    <a:srgbClr val="FF0000"/>
                  </a:solidFill>
                </a:rPr>
                <a:t>0 </a:t>
              </a:r>
              <a:r>
                <a:rPr lang="zh-CN" altLang="zh-CN" b="1" noProof="1">
                  <a:solidFill>
                    <a:srgbClr val="FF0000"/>
                  </a:solidFill>
                </a:rPr>
                <a:t>1 1 0 1 1 </a:t>
              </a:r>
              <a:r>
                <a:rPr lang="en-US" altLang="zh-CN" b="1" u="sng" noProof="1">
                  <a:solidFill>
                    <a:srgbClr val="FF0000"/>
                  </a:solidFill>
                </a:rPr>
                <a:t>0 </a:t>
              </a:r>
              <a:r>
                <a:rPr lang="zh-CN" altLang="zh-CN" b="1" u="sng" noProof="1">
                  <a:solidFill>
                    <a:srgbClr val="FF0000"/>
                  </a:solidFill>
                </a:rPr>
                <a:t>1</a:t>
              </a:r>
              <a:r>
                <a:rPr lang="zh-CN" altLang="zh-CN" b="1" u="sng" noProof="1">
                  <a:solidFill>
                    <a:srgbClr val="FF0000"/>
                  </a:solidFill>
                </a:rPr>
                <a:t> 1 </a:t>
              </a:r>
              <a:r>
                <a:rPr lang="en-US" altLang="zh-CN" b="1" u="sng" noProof="1">
                  <a:solidFill>
                    <a:srgbClr val="FF0000"/>
                  </a:solidFill>
                </a:rPr>
                <a:t>0</a:t>
              </a:r>
              <a:r>
                <a:rPr lang="zh-CN" altLang="zh-CN" b="1" u="sng" noProof="1">
                  <a:solidFill>
                    <a:srgbClr val="FF0000"/>
                  </a:solidFill>
                </a:rPr>
                <a:t> 0 </a:t>
              </a:r>
              <a:endParaRPr lang="zh-CN" altLang="zh-CN" b="1" u="sng" noProof="1">
                <a:solidFill>
                  <a:srgbClr val="FF0000"/>
                </a:solidFill>
              </a:endParaRPr>
            </a:p>
          </p:txBody>
        </p:sp>
        <p:cxnSp>
          <p:nvCxnSpPr>
            <p:cNvPr id="54" name="直接箭头连接符 53"/>
            <p:cNvCxnSpPr/>
            <p:nvPr/>
          </p:nvCxnSpPr>
          <p:spPr>
            <a:xfrm flipH="1">
              <a:off x="14953" y="8220"/>
              <a:ext cx="638" cy="63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12669" y="1115"/>
              <a:ext cx="4286" cy="619"/>
            </a:xfrm>
            <a:prstGeom prst="rect">
              <a:avLst/>
            </a:prstGeom>
            <a:noFill/>
          </p:spPr>
          <p:txBody>
            <a:bodyPr wrap="square">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1 1 1 1 1 1 0 0</a:t>
              </a:r>
              <a:endParaRPr lang="en-US" altLang="zh-CN" b="1" noProof="1">
                <a:effectLst>
                  <a:outerShdw blurRad="38100" dist="19050" dir="2700000" algn="tl" rotWithShape="0">
                    <a:schemeClr val="dk1">
                      <a:alpha val="40000"/>
                    </a:schemeClr>
                  </a:outerShdw>
                </a:effectLst>
              </a:endParaRPr>
            </a:p>
          </p:txBody>
        </p:sp>
        <p:sp>
          <p:nvSpPr>
            <p:cNvPr id="56" name="文本框 55"/>
            <p:cNvSpPr txBox="1"/>
            <p:nvPr/>
          </p:nvSpPr>
          <p:spPr>
            <a:xfrm>
              <a:off x="12550" y="4454"/>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1 1 0 1 0 1</a:t>
              </a:r>
              <a:endParaRPr lang="en-US" altLang="zh-CN" b="1" noProof="1">
                <a:effectLst>
                  <a:outerShdw blurRad="38100" dist="19050" dir="2700000" algn="tl" rotWithShape="0">
                    <a:schemeClr val="dk1">
                      <a:alpha val="40000"/>
                    </a:schemeClr>
                  </a:outerShdw>
                </a:effectLst>
              </a:endParaRPr>
            </a:p>
          </p:txBody>
        </p:sp>
        <p:sp>
          <p:nvSpPr>
            <p:cNvPr id="57" name="文本框 56"/>
            <p:cNvSpPr txBox="1"/>
            <p:nvPr/>
          </p:nvSpPr>
          <p:spPr>
            <a:xfrm>
              <a:off x="12143" y="5034"/>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1 0 1 1 0 1</a:t>
              </a:r>
              <a:endParaRPr lang="en-US" altLang="zh-CN" b="1" noProof="1">
                <a:effectLst>
                  <a:outerShdw blurRad="38100" dist="19050" dir="2700000" algn="tl" rotWithShape="0">
                    <a:schemeClr val="dk1">
                      <a:alpha val="40000"/>
                    </a:schemeClr>
                  </a:outerShdw>
                </a:effectLst>
              </a:endParaRPr>
            </a:p>
          </p:txBody>
        </p:sp>
        <p:cxnSp>
          <p:nvCxnSpPr>
            <p:cNvPr id="58" name="直接连接符 57"/>
            <p:cNvCxnSpPr/>
            <p:nvPr/>
          </p:nvCxnSpPr>
          <p:spPr>
            <a:xfrm>
              <a:off x="12620" y="5610"/>
              <a:ext cx="341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59" name="文本框 58"/>
            <p:cNvSpPr txBox="1"/>
            <p:nvPr/>
          </p:nvSpPr>
          <p:spPr>
            <a:xfrm>
              <a:off x="12723" y="5668"/>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1 1 0 0 0 0</a:t>
              </a:r>
              <a:endParaRPr lang="en-US" altLang="zh-CN" b="1" noProof="1">
                <a:effectLst>
                  <a:outerShdw blurRad="38100" dist="19050" dir="2700000" algn="tl" rotWithShape="0">
                    <a:schemeClr val="dk1">
                      <a:alpha val="40000"/>
                    </a:schemeClr>
                  </a:outerShdw>
                </a:effectLst>
              </a:endParaRPr>
            </a:p>
          </p:txBody>
        </p:sp>
        <p:sp>
          <p:nvSpPr>
            <p:cNvPr id="60" name="文本框 59"/>
            <p:cNvSpPr txBox="1"/>
            <p:nvPr/>
          </p:nvSpPr>
          <p:spPr>
            <a:xfrm>
              <a:off x="12739" y="6084"/>
              <a:ext cx="3717" cy="619"/>
            </a:xfrm>
            <a:prstGeom prst="rect">
              <a:avLst/>
            </a:prstGeom>
            <a:noFill/>
          </p:spPr>
          <p:txBody>
            <a:bodyPr>
              <a:spAutoFit/>
              <a:scene3d>
                <a:camera prst="orthographicFront"/>
                <a:lightRig rig="threePt" dir="t"/>
              </a:scene3d>
            </a:bodyPr>
            <a:p>
              <a:pPr>
                <a:defRPr/>
              </a:pPr>
              <a:r>
                <a:rPr lang="en-US" altLang="zh-CN" b="1" noProof="1">
                  <a:effectLst>
                    <a:outerShdw blurRad="38100" dist="19050" dir="2700000" algn="tl" rotWithShape="0">
                      <a:schemeClr val="dk1">
                        <a:alpha val="40000"/>
                      </a:schemeClr>
                    </a:outerShdw>
                  </a:effectLst>
                  <a:cs typeface="+mn-ea"/>
                </a:rPr>
                <a:t>          1 0 1 1 0 1</a:t>
              </a:r>
              <a:endParaRPr lang="en-US" altLang="zh-CN" b="1" noProof="1">
                <a:effectLst>
                  <a:outerShdw blurRad="38100" dist="19050" dir="2700000" algn="tl" rotWithShape="0">
                    <a:schemeClr val="dk1">
                      <a:alpha val="40000"/>
                    </a:schemeClr>
                  </a:outerShdw>
                </a:effectLst>
              </a:endParaRPr>
            </a:p>
          </p:txBody>
        </p:sp>
        <p:cxnSp>
          <p:nvCxnSpPr>
            <p:cNvPr id="61" name="直接连接符 60"/>
            <p:cNvCxnSpPr/>
            <p:nvPr/>
          </p:nvCxnSpPr>
          <p:spPr>
            <a:xfrm>
              <a:off x="12570" y="6660"/>
              <a:ext cx="3410"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62" name="文本框 61"/>
            <p:cNvSpPr txBox="1"/>
            <p:nvPr/>
          </p:nvSpPr>
          <p:spPr>
            <a:xfrm>
              <a:off x="12723" y="7736"/>
              <a:ext cx="3717" cy="619"/>
            </a:xfrm>
            <a:prstGeom prst="rect">
              <a:avLst/>
            </a:prstGeom>
            <a:noFill/>
          </p:spPr>
          <p:txBody>
            <a:bodyPr>
              <a:spAutoFit/>
              <a:scene3d>
                <a:camera prst="orthographicFront"/>
                <a:lightRig rig="threePt" dir="t"/>
              </a:scene3d>
            </a:bodyPr>
            <a:p>
              <a:pPr>
                <a:defRPr/>
              </a:pPr>
              <a:r>
                <a:rPr lang="en-US" altLang="zh-CN" b="1" noProof="1">
                  <a:solidFill>
                    <a:srgbClr val="0070C0"/>
                  </a:solidFill>
                  <a:effectLst>
                    <a:outerShdw blurRad="38100" dist="19050" dir="2700000" algn="tl" rotWithShape="0">
                      <a:schemeClr val="dk1">
                        <a:alpha val="40000"/>
                      </a:schemeClr>
                    </a:outerShdw>
                  </a:effectLst>
                  <a:cs typeface="+mn-ea"/>
                </a:rPr>
                <a:t>                  0 1 1 0 0</a:t>
              </a:r>
              <a:endParaRPr lang="en-US" altLang="zh-CN" b="1" noProof="1">
                <a:solidFill>
                  <a:srgbClr val="0070C0"/>
                </a:solidFill>
                <a:effectLst>
                  <a:outerShdw blurRad="38100" dist="19050" dir="2700000" algn="tl" rotWithShape="0">
                    <a:schemeClr val="dk1">
                      <a:alpha val="40000"/>
                    </a:schemeClr>
                  </a:outerShdw>
                </a:effectLst>
              </a:endParaRPr>
            </a:p>
          </p:txBody>
        </p:sp>
      </p:grpSp>
      <p:cxnSp>
        <p:nvCxnSpPr>
          <p:cNvPr id="63" name="直接连接符 62"/>
          <p:cNvCxnSpPr/>
          <p:nvPr/>
        </p:nvCxnSpPr>
        <p:spPr>
          <a:xfrm>
            <a:off x="6201475" y="5250255"/>
            <a:ext cx="2262086"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64" name="文本框 63"/>
          <p:cNvSpPr txBox="1"/>
          <p:nvPr/>
        </p:nvSpPr>
        <p:spPr>
          <a:xfrm>
            <a:off x="6432550" y="4799965"/>
            <a:ext cx="2360295" cy="368300"/>
          </a:xfrm>
          <a:prstGeom prst="rect">
            <a:avLst/>
          </a:prstGeom>
          <a:noFill/>
        </p:spPr>
        <p:txBody>
          <a:bodyPr>
            <a:spAutoFit/>
            <a:scene3d>
              <a:camera prst="orthographicFront"/>
              <a:lightRig rig="threePt" dir="t"/>
            </a:scene3d>
          </a:bodyPr>
          <a:p>
            <a:pPr>
              <a:defRPr/>
            </a:pPr>
            <a:r>
              <a:rPr lang="en-US" altLang="zh-CN" b="1" noProof="1">
                <a:solidFill>
                  <a:srgbClr val="0070C0"/>
                </a:solidFill>
                <a:effectLst>
                  <a:outerShdw blurRad="38100" dist="19050" dir="2700000" algn="tl" rotWithShape="0">
                    <a:schemeClr val="dk1">
                      <a:alpha val="40000"/>
                    </a:schemeClr>
                  </a:outerShdw>
                </a:effectLst>
                <a:cs typeface="+mn-ea"/>
              </a:rPr>
              <a:t>                  ......</a:t>
            </a:r>
            <a:endParaRPr lang="en-US" altLang="zh-CN" b="1" noProof="1">
              <a:solidFill>
                <a:srgbClr val="0070C0"/>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文本占位符 209922"/>
          <p:cNvSpPr>
            <a:spLocks noGrp="1"/>
          </p:cNvSpPr>
          <p:nvPr>
            <p:ph idx="1"/>
          </p:nvPr>
        </p:nvSpPr>
        <p:spPr>
          <a:xfrm>
            <a:off x="382667" y="1502093"/>
            <a:ext cx="8016478" cy="3077766"/>
          </a:xfrm>
        </p:spPr>
        <p:txBody>
          <a:bodyPr/>
          <a:lstStyle/>
          <a:p>
            <a:pPr eaLnBrk="1" hangingPunct="1">
              <a:lnSpc>
                <a:spcPct val="150000"/>
              </a:lnSpc>
              <a:defRPr/>
            </a:pPr>
            <a:r>
              <a:rPr lang="en-US" altLang="zh-CN" noProof="1">
                <a:solidFill>
                  <a:srgbClr val="3333FF"/>
                </a:solidFill>
                <a:latin typeface="宋体" panose="02010600030101010101" pitchFamily="2" charset="-122"/>
                <a:ea typeface="宋体" panose="02010600030101010101" pitchFamily="2" charset="-122"/>
              </a:rPr>
              <a:t>CRC</a:t>
            </a:r>
            <a:r>
              <a:rPr lang="zh-CN" altLang="en-US" noProof="1">
                <a:solidFill>
                  <a:srgbClr val="3333FF"/>
                </a:solidFill>
                <a:latin typeface="宋体" panose="02010600030101010101" pitchFamily="2" charset="-122"/>
                <a:ea typeface="宋体" panose="02010600030101010101" pitchFamily="2" charset="-122"/>
              </a:rPr>
              <a:t>码是很有效的差错校验方法。</a:t>
            </a:r>
            <a:endParaRPr lang="zh-CN" altLang="en-US" noProof="1">
              <a:solidFill>
                <a:srgbClr val="3333FF"/>
              </a:solidFill>
              <a:latin typeface="宋体" panose="02010600030101010101" pitchFamily="2" charset="-122"/>
              <a:ea typeface="宋体" panose="02010600030101010101" pitchFamily="2" charset="-122"/>
            </a:endParaRPr>
          </a:p>
          <a:p>
            <a:pPr marL="0" indent="0" algn="just" eaLnBrk="1" hangingPunct="1">
              <a:lnSpc>
                <a:spcPct val="150000"/>
              </a:lnSpc>
              <a:buFontTx/>
              <a:buNone/>
              <a:defRPr/>
            </a:pPr>
            <a:r>
              <a:rPr lang="zh-CN" altLang="en-US" noProof="1"/>
              <a:t>     </a:t>
            </a:r>
            <a:r>
              <a:rPr lang="zh-CN" altLang="en-US" sz="2400" b="0" noProof="1">
                <a:solidFill>
                  <a:schemeClr val="tx1"/>
                </a:solidFill>
              </a:rPr>
              <a:t>除了正好数据块的比特值是按除数值变化的错误外，循环冗余校验</a:t>
            </a:r>
            <a:r>
              <a:rPr lang="en-US" altLang="zh-CN" sz="2400" b="0" noProof="1">
                <a:solidFill>
                  <a:schemeClr val="tx1"/>
                </a:solidFill>
              </a:rPr>
              <a:t>(CRC)</a:t>
            </a:r>
            <a:r>
              <a:rPr lang="zh-CN" altLang="en-US" sz="2400" b="0" noProof="1">
                <a:solidFill>
                  <a:schemeClr val="tx1"/>
                </a:solidFill>
              </a:rPr>
              <a:t>将检测出其他所有错误。而且，常用的</a:t>
            </a:r>
            <a:r>
              <a:rPr lang="en-US" altLang="zh-CN" sz="2400" b="0" noProof="1">
                <a:solidFill>
                  <a:schemeClr val="tx1"/>
                </a:solidFill>
              </a:rPr>
              <a:t>CRC</a:t>
            </a:r>
            <a:r>
              <a:rPr lang="zh-CN" altLang="en-US" sz="2400" b="0" noProof="1">
                <a:solidFill>
                  <a:schemeClr val="tx1"/>
                </a:solidFill>
              </a:rPr>
              <a:t>除数通常有</a:t>
            </a:r>
            <a:r>
              <a:rPr lang="en-US" altLang="zh-CN" sz="2400" b="0" noProof="1">
                <a:solidFill>
                  <a:schemeClr val="tx1"/>
                </a:solidFill>
              </a:rPr>
              <a:t>17</a:t>
            </a:r>
            <a:r>
              <a:rPr lang="zh-CN" altLang="en-US" sz="2400" b="0" noProof="1">
                <a:solidFill>
                  <a:schemeClr val="tx1"/>
                </a:solidFill>
              </a:rPr>
              <a:t>，或是</a:t>
            </a:r>
            <a:r>
              <a:rPr lang="en-US" altLang="zh-CN" sz="2400" b="0" noProof="1">
                <a:solidFill>
                  <a:schemeClr val="tx1"/>
                </a:solidFill>
              </a:rPr>
              <a:t>33</a:t>
            </a:r>
            <a:r>
              <a:rPr lang="zh-CN" altLang="en-US" sz="2400" b="0" noProof="1">
                <a:solidFill>
                  <a:schemeClr val="tx1"/>
                </a:solidFill>
              </a:rPr>
              <a:t>个比特，使得不可检测的错误可能降低到几乎近于零。</a:t>
            </a:r>
            <a:endParaRPr lang="zh-CN" altLang="en-US" noProof="1"/>
          </a:p>
          <a:p>
            <a:pPr marL="98425" indent="0" eaLnBrk="1" hangingPunct="1">
              <a:lnSpc>
                <a:spcPct val="150000"/>
              </a:lnSpc>
              <a:buNone/>
              <a:defRPr/>
            </a:pPr>
            <a:r>
              <a:rPr lang="en-US" altLang="zh-CN" sz="2400" b="0" noProof="1">
                <a:solidFill>
                  <a:schemeClr val="tx1"/>
                </a:solidFill>
              </a:rPr>
              <a:t>    CRC</a:t>
            </a:r>
            <a:r>
              <a:rPr lang="zh-CN" altLang="en-US" sz="2400" b="0" noProof="1">
                <a:solidFill>
                  <a:schemeClr val="tx1"/>
                </a:solidFill>
              </a:rPr>
              <a:t>接收电路再配上适当的硬件电路不仅可以检错，而且可以纠错，纠错能力</a:t>
            </a:r>
            <a:r>
              <a:rPr lang="en-US" altLang="zh-CN" sz="2400" b="0" noProof="1">
                <a:solidFill>
                  <a:schemeClr val="tx1"/>
                </a:solidFill>
              </a:rPr>
              <a:t>很强特别适合检测突发性错误，在数据通信中得到较广泛的应用。</a:t>
            </a:r>
            <a:endParaRPr lang="en-US" altLang="zh-CN" sz="2400" b="0" noProof="1">
              <a:solidFill>
                <a:schemeClr val="tx1"/>
              </a:solidFill>
            </a:endParaRPr>
          </a:p>
        </p:txBody>
      </p:sp>
      <p:sp>
        <p:nvSpPr>
          <p:cNvPr id="91140" name="Rectangle 4"/>
          <p:cNvSpPr>
            <a:spLocks noChangeArrowheads="1"/>
          </p:cNvSpPr>
          <p:nvPr/>
        </p:nvSpPr>
        <p:spPr bwMode="auto">
          <a:xfrm>
            <a:off x="382667" y="104187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210946"/>
          <p:cNvSpPr>
            <a:spLocks noGrp="1" noChangeArrowheads="1"/>
          </p:cNvSpPr>
          <p:nvPr>
            <p:ph idx="1"/>
          </p:nvPr>
        </p:nvSpPr>
        <p:spPr>
          <a:xfrm>
            <a:off x="457200" y="2313305"/>
            <a:ext cx="8229600" cy="3909060"/>
          </a:xfrm>
        </p:spPr>
        <p:txBody>
          <a:bodyPr/>
          <a:lstStyle/>
          <a:p>
            <a:pPr eaLnBrk="1" hangingPunct="1">
              <a:lnSpc>
                <a:spcPct val="150000"/>
              </a:lnSpc>
            </a:pPr>
            <a:r>
              <a:rPr lang="zh-CN" altLang="en-US" sz="2400" b="0" smtClean="0">
                <a:solidFill>
                  <a:schemeClr val="tx1"/>
                </a:solidFill>
              </a:rPr>
              <a:t>能检测出全部单个错误</a:t>
            </a:r>
            <a:endParaRPr lang="zh-CN" altLang="en-US" sz="2400" b="0" smtClean="0">
              <a:solidFill>
                <a:schemeClr val="tx1"/>
              </a:solidFill>
            </a:endParaRPr>
          </a:p>
          <a:p>
            <a:pPr eaLnBrk="1" hangingPunct="1">
              <a:lnSpc>
                <a:spcPct val="150000"/>
              </a:lnSpc>
            </a:pPr>
            <a:r>
              <a:rPr lang="zh-CN" altLang="en-US" sz="2400" b="0" smtClean="0">
                <a:solidFill>
                  <a:schemeClr val="tx1"/>
                </a:solidFill>
              </a:rPr>
              <a:t>能检测出全部随机二位错误</a:t>
            </a:r>
            <a:endParaRPr lang="zh-CN" altLang="en-US" sz="2400" b="0" smtClean="0">
              <a:solidFill>
                <a:schemeClr val="tx1"/>
              </a:solidFill>
            </a:endParaRPr>
          </a:p>
          <a:p>
            <a:pPr eaLnBrk="1" hangingPunct="1">
              <a:lnSpc>
                <a:spcPct val="150000"/>
              </a:lnSpc>
            </a:pPr>
            <a:r>
              <a:rPr lang="zh-CN" altLang="en-US" sz="2400" b="0" smtClean="0">
                <a:solidFill>
                  <a:schemeClr val="tx1"/>
                </a:solidFill>
              </a:rPr>
              <a:t>能检测出全部奇数个错误</a:t>
            </a:r>
            <a:endParaRPr lang="zh-CN" altLang="en-US" sz="2400" b="0" smtClean="0">
              <a:solidFill>
                <a:schemeClr val="tx1"/>
              </a:solidFill>
            </a:endParaRPr>
          </a:p>
          <a:p>
            <a:pPr eaLnBrk="1" hangingPunct="1">
              <a:lnSpc>
                <a:spcPct val="150000"/>
              </a:lnSpc>
            </a:pPr>
            <a:r>
              <a:rPr lang="zh-CN" altLang="en-US" sz="2400" b="0" smtClean="0">
                <a:solidFill>
                  <a:schemeClr val="tx1"/>
                </a:solidFill>
              </a:rPr>
              <a:t>能检测出全部长度小于</a:t>
            </a:r>
            <a:r>
              <a:rPr lang="en-US" altLang="zh-CN" sz="2400" b="0" smtClean="0">
                <a:solidFill>
                  <a:schemeClr val="tx1"/>
                </a:solidFill>
              </a:rPr>
              <a:t>k</a:t>
            </a:r>
            <a:r>
              <a:rPr lang="zh-CN" altLang="en-US" sz="2400" b="0" smtClean="0">
                <a:solidFill>
                  <a:schemeClr val="tx1"/>
                </a:solidFill>
              </a:rPr>
              <a:t>位的突发错误</a:t>
            </a:r>
            <a:endParaRPr lang="zh-CN" altLang="en-US" sz="2400" b="0" smtClean="0">
              <a:solidFill>
                <a:schemeClr val="tx1"/>
              </a:solidFill>
            </a:endParaRPr>
          </a:p>
          <a:p>
            <a:pPr eaLnBrk="1" hangingPunct="1">
              <a:lnSpc>
                <a:spcPct val="150000"/>
              </a:lnSpc>
            </a:pPr>
            <a:r>
              <a:rPr lang="zh-CN" altLang="en-US" sz="2400" b="0" smtClean="0">
                <a:solidFill>
                  <a:schemeClr val="tx1"/>
                </a:solidFill>
              </a:rPr>
              <a:t>能以</a:t>
            </a:r>
            <a:r>
              <a:rPr lang="en-US" altLang="zh-CN" sz="2400" b="0" smtClean="0">
                <a:solidFill>
                  <a:schemeClr val="tx1"/>
                </a:solidFill>
              </a:rPr>
              <a:t>[1-</a:t>
            </a:r>
            <a:r>
              <a:rPr lang="zh-CN" altLang="en-US" sz="2400" b="0" smtClean="0">
                <a:solidFill>
                  <a:schemeClr val="tx1"/>
                </a:solidFill>
              </a:rPr>
              <a:t>（</a:t>
            </a:r>
            <a:r>
              <a:rPr lang="en-US" altLang="zh-CN" sz="2400" b="0" smtClean="0">
                <a:solidFill>
                  <a:schemeClr val="tx1"/>
                </a:solidFill>
              </a:rPr>
              <a:t>1/2</a:t>
            </a:r>
            <a:r>
              <a:rPr lang="zh-CN" altLang="en-US" sz="2400" b="0" smtClean="0">
                <a:solidFill>
                  <a:schemeClr val="tx1"/>
                </a:solidFill>
              </a:rPr>
              <a:t>）</a:t>
            </a:r>
            <a:r>
              <a:rPr lang="en-US" altLang="zh-CN" sz="2400" b="0" baseline="30000" smtClean="0">
                <a:solidFill>
                  <a:schemeClr val="tx1"/>
                </a:solidFill>
              </a:rPr>
              <a:t>k-1</a:t>
            </a:r>
            <a:r>
              <a:rPr lang="en-US" altLang="zh-CN" sz="2400" b="0" smtClean="0">
                <a:solidFill>
                  <a:schemeClr val="tx1"/>
                </a:solidFill>
              </a:rPr>
              <a:t>]</a:t>
            </a:r>
            <a:r>
              <a:rPr lang="zh-CN" altLang="en-US" sz="2400" b="0" smtClean="0">
                <a:solidFill>
                  <a:schemeClr val="tx1"/>
                </a:solidFill>
              </a:rPr>
              <a:t>概率检测出长度为（</a:t>
            </a:r>
            <a:r>
              <a:rPr lang="en-US" altLang="zh-CN" sz="2400" b="0" smtClean="0">
                <a:solidFill>
                  <a:schemeClr val="tx1"/>
                </a:solidFill>
              </a:rPr>
              <a:t>k+1</a:t>
            </a:r>
            <a:r>
              <a:rPr lang="zh-CN" altLang="en-US" sz="2400" b="0" smtClean="0">
                <a:solidFill>
                  <a:schemeClr val="tx1"/>
                </a:solidFill>
              </a:rPr>
              <a:t>）位的突发性错误</a:t>
            </a:r>
            <a:endParaRPr lang="zh-CN" altLang="en-US" sz="2400" b="0" smtClean="0">
              <a:solidFill>
                <a:schemeClr val="tx1"/>
              </a:solidFill>
            </a:endParaRPr>
          </a:p>
          <a:p>
            <a:pPr eaLnBrk="1" hangingPunct="1"/>
            <a:endParaRPr lang="zh-CN" altLang="en-US" sz="2400" b="0" smtClean="0">
              <a:solidFill>
                <a:schemeClr val="tx1"/>
              </a:solidFill>
            </a:endParaRPr>
          </a:p>
        </p:txBody>
      </p:sp>
      <p:sp>
        <p:nvSpPr>
          <p:cNvPr id="92163" name="Rectangle 4"/>
          <p:cNvSpPr>
            <a:spLocks noChangeArrowheads="1"/>
          </p:cNvSpPr>
          <p:nvPr/>
        </p:nvSpPr>
        <p:spPr bwMode="auto">
          <a:xfrm>
            <a:off x="382667" y="113395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传输差错的检测</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循环冗余校验</a:t>
            </a:r>
            <a:endParaRPr lang="zh-CN" altLang="en-US" sz="2400" b="1">
              <a:solidFill>
                <a:srgbClr val="6600FF"/>
              </a:solidFill>
              <a:latin typeface="楷体_GB2312" pitchFamily="49" charset="-122"/>
              <a:ea typeface="楷体_GB2312" pitchFamily="49" charset="-122"/>
            </a:endParaRPr>
          </a:p>
        </p:txBody>
      </p:sp>
      <p:sp>
        <p:nvSpPr>
          <p:cNvPr id="3" name="矩形 2"/>
          <p:cNvSpPr/>
          <p:nvPr/>
        </p:nvSpPr>
        <p:spPr>
          <a:xfrm>
            <a:off x="382905" y="1763792"/>
            <a:ext cx="2449116" cy="645160"/>
          </a:xfrm>
          <a:prstGeom prst="rect">
            <a:avLst/>
          </a:prstGeom>
          <a:noFill/>
          <a:ln>
            <a:noFill/>
          </a:ln>
        </p:spPr>
        <p:txBody>
          <a:bodyPr>
            <a:spAutoFit/>
          </a:bodyPr>
          <a:lstStyle/>
          <a:p>
            <a:pPr algn="ctr">
              <a:defRPr/>
            </a:pPr>
            <a:r>
              <a:rPr lang="zh-CN" altLang="en-US" sz="3600" b="1" noProof="1">
                <a:solidFill>
                  <a:srgbClr val="C00000"/>
                </a:solidFill>
                <a:effectLst>
                  <a:outerShdw blurRad="38100" dist="19050" dir="2700000" algn="tl" rotWithShape="0">
                    <a:schemeClr val="dk1">
                      <a:alpha val="40000"/>
                    </a:schemeClr>
                  </a:outerShdw>
                </a:effectLst>
                <a:cs typeface="+mn-ea"/>
              </a:rPr>
              <a:t>检错性能</a:t>
            </a:r>
            <a:endParaRPr lang="zh-CN" altLang="en-US" sz="3600" b="1" noProof="1">
              <a:solidFill>
                <a:srgbClr val="C00000"/>
              </a:solidFill>
              <a:effectLst>
                <a:outerShdw blurRad="38100" dist="19050" dir="2700000" algn="tl" rotWithShape="0">
                  <a:schemeClr val="dk1">
                    <a:alpha val="40000"/>
                  </a:schemeClr>
                </a:outerShdw>
              </a:effectLst>
              <a:cs typeface="+mn-ea"/>
            </a:endParaRPr>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文本占位符 231426"/>
          <p:cNvSpPr>
            <a:spLocks noGrp="1" noChangeArrowheads="1"/>
          </p:cNvSpPr>
          <p:nvPr>
            <p:ph idx="1"/>
          </p:nvPr>
        </p:nvSpPr>
        <p:spPr>
          <a:xfrm>
            <a:off x="697865" y="1273175"/>
            <a:ext cx="7466965" cy="2199640"/>
          </a:xfrm>
        </p:spPr>
        <p:txBody>
          <a:bodyPr/>
          <a:lstStyle/>
          <a:p>
            <a:pPr eaLnBrk="1" hangingPunct="1">
              <a:lnSpc>
                <a:spcPct val="150000"/>
              </a:lnSpc>
            </a:pPr>
            <a:r>
              <a:rPr lang="zh-CN" altLang="en-US" b="0" smtClean="0">
                <a:solidFill>
                  <a:schemeClr val="tx1"/>
                </a:solidFill>
              </a:rPr>
              <a:t>设某一循环码，其生成多项式为</a:t>
            </a:r>
            <a:r>
              <a:rPr lang="en-US" altLang="zh-CN" b="0" smtClean="0">
                <a:solidFill>
                  <a:schemeClr val="tx1"/>
                </a:solidFill>
              </a:rPr>
              <a:t>G</a:t>
            </a:r>
            <a:r>
              <a:rPr lang="zh-CN" altLang="en-US" b="0" smtClean="0">
                <a:solidFill>
                  <a:schemeClr val="tx1"/>
                </a:solidFill>
              </a:rPr>
              <a:t>（</a:t>
            </a:r>
            <a:r>
              <a:rPr lang="en-US" altLang="zh-CN" b="0" smtClean="0">
                <a:solidFill>
                  <a:schemeClr val="tx1"/>
                </a:solidFill>
              </a:rPr>
              <a:t>X</a:t>
            </a:r>
            <a:r>
              <a:rPr lang="zh-CN" altLang="en-US" b="0" smtClean="0">
                <a:solidFill>
                  <a:schemeClr val="tx1"/>
                </a:solidFill>
              </a:rPr>
              <a:t>）</a:t>
            </a:r>
            <a:r>
              <a:rPr lang="en-US" altLang="zh-CN" b="0" smtClean="0">
                <a:solidFill>
                  <a:schemeClr val="tx1"/>
                </a:solidFill>
              </a:rPr>
              <a:t>=X</a:t>
            </a:r>
            <a:r>
              <a:rPr lang="en-US" altLang="zh-CN" b="0" baseline="30000" smtClean="0">
                <a:solidFill>
                  <a:schemeClr val="tx1"/>
                </a:solidFill>
              </a:rPr>
              <a:t>5</a:t>
            </a:r>
            <a:r>
              <a:rPr lang="en-US" altLang="zh-CN" b="0" smtClean="0">
                <a:solidFill>
                  <a:schemeClr val="tx1"/>
                </a:solidFill>
              </a:rPr>
              <a:t> + X</a:t>
            </a:r>
            <a:r>
              <a:rPr lang="en-US" altLang="zh-CN" b="0" baseline="30000" smtClean="0">
                <a:solidFill>
                  <a:schemeClr val="tx1"/>
                </a:solidFill>
              </a:rPr>
              <a:t>2</a:t>
            </a:r>
            <a:r>
              <a:rPr lang="en-US" altLang="zh-CN" b="0" smtClean="0">
                <a:solidFill>
                  <a:schemeClr val="tx1"/>
                </a:solidFill>
              </a:rPr>
              <a:t>+1</a:t>
            </a:r>
            <a:r>
              <a:rPr lang="zh-CN" altLang="en-US" b="0" smtClean="0">
                <a:solidFill>
                  <a:schemeClr val="tx1"/>
                </a:solidFill>
              </a:rPr>
              <a:t>，试求出信息序列</a:t>
            </a:r>
            <a:r>
              <a:rPr lang="en-US" altLang="zh-CN" b="0" smtClean="0">
                <a:solidFill>
                  <a:schemeClr val="tx1"/>
                </a:solidFill>
              </a:rPr>
              <a:t>1101010101011</a:t>
            </a:r>
            <a:r>
              <a:rPr lang="zh-CN" altLang="en-US" b="0" smtClean="0">
                <a:solidFill>
                  <a:schemeClr val="tx1"/>
                </a:solidFill>
              </a:rPr>
              <a:t>的循环校验码</a:t>
            </a:r>
            <a:r>
              <a:rPr lang="en-US" altLang="zh-CN" b="0" smtClean="0">
                <a:solidFill>
                  <a:schemeClr val="tx1"/>
                </a:solidFill>
              </a:rPr>
              <a:t>CRC</a:t>
            </a:r>
            <a:r>
              <a:rPr lang="zh-CN" altLang="en-US" b="0" smtClean="0">
                <a:solidFill>
                  <a:schemeClr val="tx1"/>
                </a:solidFill>
              </a:rPr>
              <a:t>（要求写出计算步骤）。</a:t>
            </a:r>
            <a:endParaRPr lang="zh-CN" altLang="en-US" b="0" smtClean="0">
              <a:solidFill>
                <a:schemeClr val="tx1"/>
              </a:solidFill>
            </a:endParaRPr>
          </a:p>
        </p:txBody>
      </p:sp>
      <p:sp>
        <p:nvSpPr>
          <p:cNvPr id="3" name="标题 2"/>
          <p:cNvSpPr/>
          <p:nvPr/>
        </p:nvSpPr>
        <p:spPr>
          <a:xfrm>
            <a:off x="382588" y="14732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练习题</a:t>
            </a:r>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p:cNvSpPr>
            <a:spLocks noChangeArrowheads="1"/>
          </p:cNvSpPr>
          <p:nvPr/>
        </p:nvSpPr>
        <p:spPr bwMode="auto">
          <a:xfrm>
            <a:off x="347742" y="1176496"/>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sp>
        <p:nvSpPr>
          <p:cNvPr id="94211" name="文本框 99"/>
          <p:cNvSpPr txBox="1">
            <a:spLocks noChangeArrowheads="1"/>
          </p:cNvSpPr>
          <p:nvPr/>
        </p:nvSpPr>
        <p:spPr bwMode="auto">
          <a:xfrm>
            <a:off x="432197" y="2097485"/>
            <a:ext cx="7993856" cy="1060450"/>
          </a:xfrm>
          <a:prstGeom prst="rect">
            <a:avLst/>
          </a:prstGeom>
          <a:noFill/>
          <a:ln w="9525">
            <a:noFill/>
            <a:miter lim="800000"/>
          </a:ln>
        </p:spPr>
        <p:txBody>
          <a:bodyPr>
            <a:spAutoFit/>
          </a:bodyPr>
          <a:lstStyle/>
          <a:p>
            <a:pPr>
              <a:lnSpc>
                <a:spcPct val="150000"/>
              </a:lnSpc>
            </a:pPr>
            <a:r>
              <a:rPr lang="zh-CN" altLang="en-US" sz="2100">
                <a:latin typeface="宋体" panose="02010600030101010101" pitchFamily="2" charset="-122"/>
                <a:ea typeface="宋体" panose="02010600030101010101" pitchFamily="2" charset="-122"/>
              </a:rPr>
              <a:t>两个等长码组之间对应位不同的数目称为这两个码组的海明距离（</a:t>
            </a:r>
            <a:r>
              <a:rPr lang="en-US" altLang="zh-CN" sz="2100">
                <a:latin typeface="Times New Roman" panose="02020603050405020304" pitchFamily="18" charset="0"/>
                <a:cs typeface="Times New Roman" panose="02020603050405020304" pitchFamily="18" charset="0"/>
              </a:rPr>
              <a:t>1950</a:t>
            </a:r>
            <a:r>
              <a:rPr lang="zh-CN" altLang="en-US" sz="2100">
                <a:latin typeface="宋体" panose="02010600030101010101" pitchFamily="2" charset="-122"/>
                <a:ea typeface="宋体" panose="02010600030101010101" pitchFamily="2" charset="-122"/>
              </a:rPr>
              <a:t>年由</a:t>
            </a:r>
            <a:r>
              <a:rPr lang="en-US" altLang="zh-CN" sz="2100">
                <a:latin typeface="Times New Roman" panose="02020603050405020304" pitchFamily="18" charset="0"/>
                <a:cs typeface="Times New Roman" panose="02020603050405020304" pitchFamily="18" charset="0"/>
              </a:rPr>
              <a:t>Hamming</a:t>
            </a:r>
            <a:r>
              <a:rPr lang="zh-CN" altLang="en-US" sz="2100">
                <a:latin typeface="宋体" panose="02010600030101010101" pitchFamily="2" charset="-122"/>
                <a:ea typeface="宋体" panose="02010600030101010101" pitchFamily="2" charset="-122"/>
              </a:rPr>
              <a:t>提出），简称码距。</a:t>
            </a:r>
            <a:endParaRPr lang="zh-CN" altLang="en-US" sz="2100"/>
          </a:p>
        </p:txBody>
      </p:sp>
      <p:sp>
        <p:nvSpPr>
          <p:cNvPr id="3" name="文本框 2"/>
          <p:cNvSpPr txBox="1"/>
          <p:nvPr/>
        </p:nvSpPr>
        <p:spPr>
          <a:xfrm>
            <a:off x="497681" y="1637110"/>
            <a:ext cx="1754981" cy="460375"/>
          </a:xfrm>
          <a:prstGeom prst="rect">
            <a:avLst/>
          </a:prstGeom>
          <a:noFill/>
        </p:spPr>
        <p:txBody>
          <a:bodyPr>
            <a:spAutoFit/>
          </a:bodyPr>
          <a:lstStyle/>
          <a:p>
            <a:pPr fontAlgn="auto">
              <a:defRPr/>
            </a:pPr>
            <a:r>
              <a:rPr lang="zh-CN" altLang="en-US" sz="2400" noProof="1">
                <a:solidFill>
                  <a:schemeClr val="accent6">
                    <a:lumMod val="50000"/>
                  </a:schemeClr>
                </a:solidFill>
                <a:latin typeface="+mn-lt"/>
                <a:ea typeface="+mn-ea"/>
              </a:rPr>
              <a:t>海明距离：</a:t>
            </a:r>
            <a:endParaRPr lang="zh-CN" altLang="en-US" sz="2400" noProof="1">
              <a:solidFill>
                <a:schemeClr val="accent6">
                  <a:lumMod val="50000"/>
                </a:schemeClr>
              </a:solidFill>
            </a:endParaRPr>
          </a:p>
        </p:txBody>
      </p:sp>
      <p:pic>
        <p:nvPicPr>
          <p:cNvPr id="94213" name="图片 3"/>
          <p:cNvPicPr>
            <a:picLocks noChangeArrowheads="1"/>
          </p:cNvPicPr>
          <p:nvPr/>
        </p:nvPicPr>
        <p:blipFill>
          <a:blip r:embed="rId1" cstate="print"/>
          <a:srcRect/>
          <a:stretch>
            <a:fillRect/>
          </a:stretch>
        </p:blipFill>
        <p:spPr bwMode="auto">
          <a:xfrm>
            <a:off x="432197" y="3088481"/>
            <a:ext cx="1826419" cy="1173956"/>
          </a:xfrm>
          <a:prstGeom prst="rect">
            <a:avLst/>
          </a:prstGeom>
          <a:noFill/>
          <a:ln w="9525">
            <a:noFill/>
            <a:miter lim="800000"/>
            <a:headEnd/>
            <a:tailEnd/>
          </a:ln>
        </p:spPr>
      </p:pic>
      <p:sp>
        <p:nvSpPr>
          <p:cNvPr id="94214" name="文本框 100"/>
          <p:cNvSpPr txBox="1">
            <a:spLocks noChangeArrowheads="1"/>
          </p:cNvSpPr>
          <p:nvPr/>
        </p:nvSpPr>
        <p:spPr bwMode="auto">
          <a:xfrm>
            <a:off x="432435" y="4444365"/>
            <a:ext cx="7747000" cy="1060450"/>
          </a:xfrm>
          <a:prstGeom prst="rect">
            <a:avLst/>
          </a:prstGeom>
          <a:noFill/>
          <a:ln w="9525">
            <a:noFill/>
            <a:miter lim="800000"/>
          </a:ln>
        </p:spPr>
        <p:txBody>
          <a:bodyPr wrap="square">
            <a:spAutoFit/>
          </a:bodyPr>
          <a:lstStyle/>
          <a:p>
            <a:pPr>
              <a:lnSpc>
                <a:spcPct val="150000"/>
              </a:lnSpc>
            </a:pPr>
            <a:r>
              <a:rPr lang="zh-CN" altLang="en-US" sz="2100">
                <a:latin typeface="宋体" panose="02010600030101010101" pitchFamily="2" charset="-122"/>
                <a:ea typeface="宋体" panose="02010600030101010101" pitchFamily="2" charset="-122"/>
              </a:rPr>
              <a:t>式中：n为码组位长度；r是冗余校验位长度；k是码组中的最大数据位长度。</a:t>
            </a:r>
            <a:endParaRPr lang="zh-CN" altLang="en-US" sz="2100">
              <a:latin typeface="宋体" panose="02010600030101010101" pitchFamily="2" charset="-122"/>
              <a:ea typeface="宋体" panose="02010600030101010101" pitchFamily="2" charset="-122"/>
            </a:endParaRPr>
          </a:p>
        </p:txBody>
      </p:sp>
      <p:sp>
        <p:nvSpPr>
          <p:cNvPr id="94215" name="灯片编号占位符 1"/>
          <p:cNvSpPr>
            <a:spLocks noGrp="1" noChangeArrowheads="1"/>
          </p:cNvSpPr>
          <p:nvPr>
            <p:ph type="sldNum" sz="quarter" idx="12"/>
          </p:nvPr>
        </p:nvSpPr>
        <p:spPr>
          <a:xfrm>
            <a:off x="7000875" y="5595938"/>
            <a:ext cx="2134791" cy="357188"/>
          </a:xfrm>
          <a:noFill/>
          <a:ln>
            <a:miter lim="800000"/>
          </a:ln>
        </p:spPr>
        <p:txBody>
          <a:bodyPr/>
          <a:lstStyle/>
          <a:p>
            <a:fld id="{7819495E-65FF-464D-887F-A1BB2D06828D}" type="slidenum">
              <a:rPr lang="zh-CN" altLang="en-US" sz="100" smtClean="0"/>
            </a:fld>
            <a:endParaRPr lang="zh-CN" altLang="en-US" sz="100" smtClean="0"/>
          </a:p>
        </p:txBody>
      </p:sp>
      <p:sp>
        <p:nvSpPr>
          <p:cNvPr id="2" name="标题 1"/>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p:cNvSpPr>
            <a:spLocks noGrp="1" noChangeArrowheads="1"/>
          </p:cNvSpPr>
          <p:nvPr>
            <p:ph idx="1"/>
          </p:nvPr>
        </p:nvSpPr>
        <p:spPr>
          <a:xfrm>
            <a:off x="325755" y="1630045"/>
            <a:ext cx="8096250" cy="4286250"/>
          </a:xfrm>
        </p:spPr>
        <p:txBody>
          <a:bodyPr/>
          <a:lstStyle/>
          <a:p>
            <a:pPr marL="98425" indent="0" eaLnBrk="1" hangingPunct="1">
              <a:lnSpc>
                <a:spcPct val="150000"/>
              </a:lnSpc>
              <a:buNone/>
            </a:pPr>
            <a:r>
              <a:rPr lang="en-US" altLang="zh-CN" sz="2000" smtClean="0"/>
              <a:t>1.  </a:t>
            </a:r>
            <a:r>
              <a:rPr lang="zh-CN" altLang="en-US" sz="2000" smtClean="0"/>
              <a:t>冗余比特定位</a:t>
            </a:r>
            <a:endParaRPr lang="zh-CN" altLang="en-US" sz="2000" smtClean="0"/>
          </a:p>
          <a:p>
            <a:pPr indent="0" algn="just">
              <a:lnSpc>
                <a:spcPct val="150000"/>
              </a:lnSpc>
              <a:spcBef>
                <a:spcPts val="0"/>
              </a:spcBef>
              <a:buFontTx/>
              <a:buNone/>
            </a:pPr>
            <a:r>
              <a:rPr lang="zh-CN" altLang="en-US" sz="2000" smtClean="0">
                <a:solidFill>
                  <a:schemeClr val="tx1"/>
                </a:solidFill>
              </a:rPr>
              <a:t>一个七位的</a:t>
            </a:r>
            <a:r>
              <a:rPr lang="en-US" altLang="zh-CN" sz="2000" smtClean="0">
                <a:solidFill>
                  <a:schemeClr val="tx1"/>
                </a:solidFill>
              </a:rPr>
              <a:t>ASCⅡ</a:t>
            </a:r>
            <a:r>
              <a:rPr lang="zh-CN" altLang="en-US" sz="2000" smtClean="0">
                <a:solidFill>
                  <a:schemeClr val="tx1"/>
                </a:solidFill>
              </a:rPr>
              <a:t>码需要在数据单元末尾附加或者在原始数据中间插入四个冗余比特。在图</a:t>
            </a:r>
            <a:r>
              <a:rPr lang="en-US" altLang="zh-CN" sz="2000" smtClean="0">
                <a:solidFill>
                  <a:schemeClr val="tx1"/>
                </a:solidFill>
              </a:rPr>
              <a:t>2-7</a:t>
            </a:r>
            <a:r>
              <a:rPr lang="zh-CN" altLang="en-US" sz="2000" smtClean="0">
                <a:solidFill>
                  <a:schemeClr val="tx1"/>
                </a:solidFill>
              </a:rPr>
              <a:t>中，这些比特放在位置</a:t>
            </a:r>
            <a:r>
              <a:rPr lang="en-US" altLang="zh-CN" sz="2000" smtClean="0">
                <a:solidFill>
                  <a:schemeClr val="tx1"/>
                </a:solidFill>
              </a:rPr>
              <a:t>1</a:t>
            </a:r>
            <a:r>
              <a:rPr lang="zh-CN" altLang="en-US" sz="2000" smtClean="0">
                <a:solidFill>
                  <a:schemeClr val="tx1"/>
                </a:solidFill>
              </a:rPr>
              <a:t>，</a:t>
            </a:r>
            <a:r>
              <a:rPr lang="en-US" altLang="zh-CN" sz="2000" smtClean="0">
                <a:solidFill>
                  <a:schemeClr val="tx1"/>
                </a:solidFill>
              </a:rPr>
              <a:t>2</a:t>
            </a:r>
            <a:r>
              <a:rPr lang="zh-CN" altLang="en-US" sz="2000" smtClean="0">
                <a:solidFill>
                  <a:schemeClr val="tx1"/>
                </a:solidFill>
              </a:rPr>
              <a:t>，</a:t>
            </a:r>
            <a:r>
              <a:rPr lang="en-US" altLang="zh-CN" sz="2000" smtClean="0">
                <a:solidFill>
                  <a:schemeClr val="tx1"/>
                </a:solidFill>
              </a:rPr>
              <a:t>4</a:t>
            </a:r>
            <a:r>
              <a:rPr lang="zh-CN" altLang="en-US" sz="2000" smtClean="0">
                <a:solidFill>
                  <a:schemeClr val="tx1"/>
                </a:solidFill>
              </a:rPr>
              <a:t>和</a:t>
            </a:r>
            <a:r>
              <a:rPr lang="en-US" altLang="zh-CN" sz="2000" smtClean="0">
                <a:solidFill>
                  <a:schemeClr val="tx1"/>
                </a:solidFill>
              </a:rPr>
              <a:t>8</a:t>
            </a:r>
            <a:r>
              <a:rPr lang="zh-CN" altLang="en-US" sz="2000" smtClean="0">
                <a:solidFill>
                  <a:schemeClr val="tx1"/>
                </a:solidFill>
              </a:rPr>
              <a:t>上（这些都是在</a:t>
            </a:r>
            <a:r>
              <a:rPr lang="en-US" altLang="zh-CN" sz="2000" smtClean="0">
                <a:solidFill>
                  <a:schemeClr val="tx1"/>
                </a:solidFill>
              </a:rPr>
              <a:t>11</a:t>
            </a:r>
            <a:r>
              <a:rPr lang="zh-CN" altLang="en-US" sz="2000" smtClean="0">
                <a:solidFill>
                  <a:schemeClr val="tx1"/>
                </a:solidFill>
              </a:rPr>
              <a:t>比特位中的</a:t>
            </a:r>
            <a:r>
              <a:rPr lang="en-US" altLang="zh-CN" sz="2000" smtClean="0">
                <a:solidFill>
                  <a:schemeClr val="tx1"/>
                </a:solidFill>
              </a:rPr>
              <a:t>2</a:t>
            </a:r>
            <a:r>
              <a:rPr lang="zh-CN" altLang="en-US" sz="2000" smtClean="0">
                <a:solidFill>
                  <a:schemeClr val="tx1"/>
                </a:solidFill>
              </a:rPr>
              <a:t>的指数序数）。为清楚表明下面的例子，我们将它们称为</a:t>
            </a:r>
            <a:r>
              <a:rPr lang="en-US" altLang="zh-CN" sz="2000" smtClean="0">
                <a:solidFill>
                  <a:schemeClr val="tx1"/>
                </a:solidFill>
              </a:rPr>
              <a:t>p</a:t>
            </a:r>
            <a:r>
              <a:rPr lang="en-US" altLang="zh-CN" sz="2000" baseline="-25000" smtClean="0">
                <a:solidFill>
                  <a:schemeClr val="tx1"/>
                </a:solidFill>
              </a:rPr>
              <a:t>1</a:t>
            </a:r>
            <a:r>
              <a:rPr lang="en-US" altLang="zh-CN" sz="2000" smtClean="0">
                <a:solidFill>
                  <a:schemeClr val="tx1"/>
                </a:solidFill>
              </a:rPr>
              <a:t>, p</a:t>
            </a:r>
            <a:r>
              <a:rPr lang="en-US" altLang="zh-CN" sz="2000" baseline="-25000" smtClean="0">
                <a:solidFill>
                  <a:schemeClr val="tx1"/>
                </a:solidFill>
              </a:rPr>
              <a:t>2, </a:t>
            </a:r>
            <a:r>
              <a:rPr lang="en-US" altLang="zh-CN" sz="2000" smtClean="0">
                <a:solidFill>
                  <a:schemeClr val="tx1"/>
                </a:solidFill>
              </a:rPr>
              <a:t>p</a:t>
            </a:r>
            <a:r>
              <a:rPr lang="en-US" altLang="zh-CN" sz="2000" baseline="-25000" smtClean="0">
                <a:solidFill>
                  <a:schemeClr val="tx1"/>
                </a:solidFill>
              </a:rPr>
              <a:t>4</a:t>
            </a:r>
            <a:r>
              <a:rPr lang="en-US" altLang="zh-CN" sz="2000" smtClean="0">
                <a:solidFill>
                  <a:schemeClr val="tx1"/>
                </a:solidFill>
              </a:rPr>
              <a:t>,</a:t>
            </a:r>
            <a:r>
              <a:rPr lang="zh-CN" altLang="en-US" sz="2000" smtClean="0">
                <a:solidFill>
                  <a:schemeClr val="tx1"/>
                </a:solidFill>
              </a:rPr>
              <a:t>以及</a:t>
            </a:r>
            <a:r>
              <a:rPr lang="en-US" altLang="zh-CN" sz="2000" smtClean="0">
                <a:solidFill>
                  <a:schemeClr val="tx1"/>
                </a:solidFill>
              </a:rPr>
              <a:t>p</a:t>
            </a:r>
            <a:r>
              <a:rPr lang="en-US" altLang="zh-CN" sz="2000" baseline="-25000" smtClean="0">
                <a:solidFill>
                  <a:schemeClr val="tx1"/>
                </a:solidFill>
              </a:rPr>
              <a:t>8</a:t>
            </a:r>
            <a:r>
              <a:rPr lang="zh-CN" altLang="en-US" sz="2000" smtClean="0">
                <a:solidFill>
                  <a:schemeClr val="tx1"/>
                </a:solidFill>
              </a:rPr>
              <a:t>。</a:t>
            </a:r>
            <a:endParaRPr lang="zh-CN" altLang="en-US" sz="2000" baseline="-25000" smtClean="0">
              <a:solidFill>
                <a:schemeClr val="tx1"/>
              </a:solidFill>
            </a:endParaRPr>
          </a:p>
        </p:txBody>
      </p:sp>
      <p:grpSp>
        <p:nvGrpSpPr>
          <p:cNvPr id="95235" name="Group 34"/>
          <p:cNvGrpSpPr/>
          <p:nvPr/>
        </p:nvGrpSpPr>
        <p:grpSpPr bwMode="auto">
          <a:xfrm>
            <a:off x="2212340" y="4326890"/>
            <a:ext cx="4400550" cy="1314450"/>
            <a:chOff x="672" y="2208"/>
            <a:chExt cx="3696" cy="1104"/>
          </a:xfrm>
        </p:grpSpPr>
        <p:sp>
          <p:nvSpPr>
            <p:cNvPr id="95239" name="Rectangle 4"/>
            <p:cNvSpPr>
              <a:spLocks noChangeArrowheads="1"/>
            </p:cNvSpPr>
            <p:nvPr/>
          </p:nvSpPr>
          <p:spPr bwMode="auto">
            <a:xfrm>
              <a:off x="672"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0" name="Rectangle 5"/>
            <p:cNvSpPr>
              <a:spLocks noChangeArrowheads="1"/>
            </p:cNvSpPr>
            <p:nvPr/>
          </p:nvSpPr>
          <p:spPr bwMode="auto">
            <a:xfrm>
              <a:off x="1008"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1" name="Rectangle 6"/>
            <p:cNvSpPr>
              <a:spLocks noChangeArrowheads="1"/>
            </p:cNvSpPr>
            <p:nvPr/>
          </p:nvSpPr>
          <p:spPr bwMode="auto">
            <a:xfrm>
              <a:off x="4032" y="2448"/>
              <a:ext cx="336" cy="336"/>
            </a:xfrm>
            <a:prstGeom prst="rect">
              <a:avLst/>
            </a:prstGeom>
            <a:solidFill>
              <a:srgbClr val="C0C0C0">
                <a:alpha val="50195"/>
              </a:srgbClr>
            </a:solidFill>
            <a:ln w="9525">
              <a:solidFill>
                <a:schemeClr val="tx1"/>
              </a:solidFill>
              <a:miter lim="800000"/>
            </a:ln>
          </p:spPr>
          <p:txBody>
            <a:bodyPr wrap="none" anchor="ctr"/>
            <a:lstStyle/>
            <a:p>
              <a:r>
                <a:rPr lang="en-US" altLang="zh-CN" sz="1800">
                  <a:sym typeface="黑体" panose="02010609060101010101" pitchFamily="49" charset="-122"/>
                </a:rPr>
                <a:t>p</a:t>
              </a:r>
              <a:r>
                <a:rPr lang="en-US" altLang="zh-CN" sz="1800" baseline="-25000">
                  <a:sym typeface="黑体" panose="02010609060101010101" pitchFamily="49" charset="-122"/>
                </a:rPr>
                <a:t>1</a:t>
              </a:r>
              <a:endParaRPr lang="en-US" altLang="zh-CN" sz="1800">
                <a:latin typeface="Times New Roman" panose="02020603050405020304" pitchFamily="18" charset="0"/>
                <a:ea typeface="宋体" panose="02010600030101010101" pitchFamily="2" charset="-122"/>
              </a:endParaRPr>
            </a:p>
          </p:txBody>
        </p:sp>
        <p:sp>
          <p:nvSpPr>
            <p:cNvPr id="95242" name="Rectangle 7"/>
            <p:cNvSpPr>
              <a:spLocks noChangeArrowheads="1"/>
            </p:cNvSpPr>
            <p:nvPr/>
          </p:nvSpPr>
          <p:spPr bwMode="auto">
            <a:xfrm>
              <a:off x="1344"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3" name="Rectangle 8"/>
            <p:cNvSpPr>
              <a:spLocks noChangeArrowheads="1"/>
            </p:cNvSpPr>
            <p:nvPr/>
          </p:nvSpPr>
          <p:spPr bwMode="auto">
            <a:xfrm>
              <a:off x="1680" y="2448"/>
              <a:ext cx="336" cy="336"/>
            </a:xfrm>
            <a:prstGeom prst="rect">
              <a:avLst/>
            </a:prstGeom>
            <a:solidFill>
              <a:srgbClr val="C0C0C0">
                <a:alpha val="50195"/>
              </a:srgbClr>
            </a:solidFill>
            <a:ln w="9525">
              <a:solidFill>
                <a:schemeClr val="tx1"/>
              </a:solidFill>
              <a:miter lim="800000"/>
            </a:ln>
          </p:spPr>
          <p:txBody>
            <a:bodyPr wrap="none" anchor="ctr"/>
            <a:lstStyle/>
            <a:p>
              <a:r>
                <a:rPr lang="en-US" altLang="zh-CN" sz="1800">
                  <a:sym typeface="黑体" panose="02010609060101010101" pitchFamily="49" charset="-122"/>
                </a:rPr>
                <a:t>p</a:t>
              </a:r>
              <a:r>
                <a:rPr lang="en-US" altLang="zh-CN" sz="1800" baseline="-25000">
                  <a:sym typeface="黑体" panose="02010609060101010101" pitchFamily="49" charset="-122"/>
                </a:rPr>
                <a:t>8</a:t>
              </a:r>
              <a:endParaRPr lang="en-US" altLang="zh-CN" sz="1800">
                <a:latin typeface="Times New Roman" panose="02020603050405020304" pitchFamily="18" charset="0"/>
                <a:ea typeface="宋体" panose="02010600030101010101" pitchFamily="2" charset="-122"/>
              </a:endParaRPr>
            </a:p>
          </p:txBody>
        </p:sp>
        <p:sp>
          <p:nvSpPr>
            <p:cNvPr id="95244" name="Rectangle 9"/>
            <p:cNvSpPr>
              <a:spLocks noChangeArrowheads="1"/>
            </p:cNvSpPr>
            <p:nvPr/>
          </p:nvSpPr>
          <p:spPr bwMode="auto">
            <a:xfrm>
              <a:off x="2016"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5" name="Rectangle 10"/>
            <p:cNvSpPr>
              <a:spLocks noChangeArrowheads="1"/>
            </p:cNvSpPr>
            <p:nvPr/>
          </p:nvSpPr>
          <p:spPr bwMode="auto">
            <a:xfrm>
              <a:off x="2352"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6" name="Rectangle 11"/>
            <p:cNvSpPr>
              <a:spLocks noChangeArrowheads="1"/>
            </p:cNvSpPr>
            <p:nvPr/>
          </p:nvSpPr>
          <p:spPr bwMode="auto">
            <a:xfrm>
              <a:off x="3696" y="2448"/>
              <a:ext cx="336" cy="336"/>
            </a:xfrm>
            <a:prstGeom prst="rect">
              <a:avLst/>
            </a:prstGeom>
            <a:solidFill>
              <a:srgbClr val="C0C0C0">
                <a:alpha val="50195"/>
              </a:srgbClr>
            </a:solidFill>
            <a:ln w="9525">
              <a:solidFill>
                <a:schemeClr val="tx1"/>
              </a:solidFill>
              <a:miter lim="800000"/>
            </a:ln>
          </p:spPr>
          <p:txBody>
            <a:bodyPr wrap="none" anchor="ctr"/>
            <a:lstStyle/>
            <a:p>
              <a:r>
                <a:rPr lang="en-US" altLang="zh-CN" sz="1800">
                  <a:sym typeface="黑体" panose="02010609060101010101" pitchFamily="49" charset="-122"/>
                </a:rPr>
                <a:t> p</a:t>
              </a:r>
              <a:r>
                <a:rPr lang="en-US" altLang="zh-CN" sz="1800" baseline="-25000">
                  <a:sym typeface="黑体" panose="02010609060101010101" pitchFamily="49" charset="-122"/>
                </a:rPr>
                <a:t>2</a:t>
              </a:r>
              <a:endParaRPr lang="en-US" altLang="zh-CN" sz="1800">
                <a:latin typeface="Times New Roman" panose="02020603050405020304" pitchFamily="18" charset="0"/>
                <a:ea typeface="宋体" panose="02010600030101010101" pitchFamily="2" charset="-122"/>
              </a:endParaRPr>
            </a:p>
          </p:txBody>
        </p:sp>
        <p:sp>
          <p:nvSpPr>
            <p:cNvPr id="95247" name="Rectangle 12"/>
            <p:cNvSpPr>
              <a:spLocks noChangeArrowheads="1"/>
            </p:cNvSpPr>
            <p:nvPr/>
          </p:nvSpPr>
          <p:spPr bwMode="auto">
            <a:xfrm>
              <a:off x="3360"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sp>
          <p:nvSpPr>
            <p:cNvPr id="95248" name="Rectangle 13"/>
            <p:cNvSpPr>
              <a:spLocks noChangeArrowheads="1"/>
            </p:cNvSpPr>
            <p:nvPr/>
          </p:nvSpPr>
          <p:spPr bwMode="auto">
            <a:xfrm>
              <a:off x="3024" y="2448"/>
              <a:ext cx="336" cy="336"/>
            </a:xfrm>
            <a:prstGeom prst="rect">
              <a:avLst/>
            </a:prstGeom>
            <a:solidFill>
              <a:srgbClr val="C0C0C0">
                <a:alpha val="50195"/>
              </a:srgbClr>
            </a:solidFill>
            <a:ln w="9525">
              <a:solidFill>
                <a:schemeClr val="tx1"/>
              </a:solidFill>
              <a:miter lim="800000"/>
            </a:ln>
          </p:spPr>
          <p:txBody>
            <a:bodyPr wrap="none" anchor="ctr"/>
            <a:lstStyle/>
            <a:p>
              <a:r>
                <a:rPr lang="en-US" altLang="zh-CN" sz="1800" baseline="-25000">
                  <a:sym typeface="黑体" panose="02010609060101010101" pitchFamily="49" charset="-122"/>
                </a:rPr>
                <a:t> </a:t>
              </a:r>
              <a:r>
                <a:rPr lang="en-US" altLang="zh-CN" sz="1800">
                  <a:sym typeface="黑体" panose="02010609060101010101" pitchFamily="49" charset="-122"/>
                </a:rPr>
                <a:t>p</a:t>
              </a:r>
              <a:r>
                <a:rPr lang="en-US" altLang="zh-CN" sz="1800" baseline="-25000">
                  <a:sym typeface="黑体" panose="02010609060101010101" pitchFamily="49" charset="-122"/>
                </a:rPr>
                <a:t>4</a:t>
              </a:r>
              <a:endParaRPr lang="en-US" altLang="zh-CN" sz="1800">
                <a:latin typeface="Times New Roman" panose="02020603050405020304" pitchFamily="18" charset="0"/>
                <a:ea typeface="宋体" panose="02010600030101010101" pitchFamily="2" charset="-122"/>
              </a:endParaRPr>
            </a:p>
          </p:txBody>
        </p:sp>
        <p:sp>
          <p:nvSpPr>
            <p:cNvPr id="95249" name="Rectangle 14"/>
            <p:cNvSpPr>
              <a:spLocks noChangeArrowheads="1"/>
            </p:cNvSpPr>
            <p:nvPr/>
          </p:nvSpPr>
          <p:spPr bwMode="auto">
            <a:xfrm>
              <a:off x="2688" y="2448"/>
              <a:ext cx="336" cy="336"/>
            </a:xfrm>
            <a:prstGeom prst="rect">
              <a:avLst/>
            </a:prstGeom>
            <a:solidFill>
              <a:schemeClr val="bg1">
                <a:alpha val="50195"/>
              </a:schemeClr>
            </a:solidFill>
            <a:ln w="9525">
              <a:solidFill>
                <a:schemeClr val="tx1"/>
              </a:solidFill>
              <a:miter lim="800000"/>
            </a:ln>
          </p:spPr>
          <p:txBody>
            <a:bodyPr wrap="none" anchor="ctr"/>
            <a:lstStyle/>
            <a:p>
              <a:r>
                <a:rPr lang="en-US" altLang="zh-CN" sz="1800">
                  <a:latin typeface="Times New Roman" panose="02020603050405020304" pitchFamily="18" charset="0"/>
                  <a:ea typeface="宋体" panose="02010600030101010101" pitchFamily="2" charset="-122"/>
                </a:rPr>
                <a:t>d</a:t>
              </a:r>
              <a:endParaRPr lang="en-US" altLang="zh-CN" sz="1800">
                <a:latin typeface="Times New Roman" panose="02020603050405020304" pitchFamily="18" charset="0"/>
                <a:ea typeface="宋体" panose="02010600030101010101" pitchFamily="2" charset="-122"/>
              </a:endParaRPr>
            </a:p>
          </p:txBody>
        </p:sp>
        <p:grpSp>
          <p:nvGrpSpPr>
            <p:cNvPr id="95250" name="Group 26"/>
            <p:cNvGrpSpPr/>
            <p:nvPr/>
          </p:nvGrpSpPr>
          <p:grpSpPr bwMode="auto">
            <a:xfrm>
              <a:off x="672" y="2208"/>
              <a:ext cx="3696" cy="192"/>
              <a:chOff x="672" y="2016"/>
              <a:chExt cx="3696" cy="336"/>
            </a:xfrm>
          </p:grpSpPr>
          <p:sp>
            <p:nvSpPr>
              <p:cNvPr id="95256" name="Rectangle 15"/>
              <p:cNvSpPr>
                <a:spLocks noChangeArrowheads="1"/>
              </p:cNvSpPr>
              <p:nvPr/>
            </p:nvSpPr>
            <p:spPr bwMode="auto">
              <a:xfrm>
                <a:off x="672"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11</a:t>
                </a:r>
                <a:endParaRPr lang="en-US" altLang="zh-CN" sz="1500">
                  <a:latin typeface="Times New Roman" panose="02020603050405020304" pitchFamily="18" charset="0"/>
                  <a:ea typeface="宋体" panose="02010600030101010101" pitchFamily="2" charset="-122"/>
                </a:endParaRPr>
              </a:p>
            </p:txBody>
          </p:sp>
          <p:sp>
            <p:nvSpPr>
              <p:cNvPr id="95257" name="Rectangle 16"/>
              <p:cNvSpPr>
                <a:spLocks noChangeArrowheads="1"/>
              </p:cNvSpPr>
              <p:nvPr/>
            </p:nvSpPr>
            <p:spPr bwMode="auto">
              <a:xfrm>
                <a:off x="1008"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10</a:t>
                </a:r>
                <a:endParaRPr lang="en-US" altLang="zh-CN" sz="1500">
                  <a:latin typeface="Times New Roman" panose="02020603050405020304" pitchFamily="18" charset="0"/>
                  <a:ea typeface="宋体" panose="02010600030101010101" pitchFamily="2" charset="-122"/>
                </a:endParaRPr>
              </a:p>
            </p:txBody>
          </p:sp>
          <p:sp>
            <p:nvSpPr>
              <p:cNvPr id="95258" name="Rectangle 17"/>
              <p:cNvSpPr>
                <a:spLocks noChangeArrowheads="1"/>
              </p:cNvSpPr>
              <p:nvPr/>
            </p:nvSpPr>
            <p:spPr bwMode="auto">
              <a:xfrm>
                <a:off x="1344"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9</a:t>
                </a:r>
                <a:endParaRPr lang="en-US" altLang="zh-CN" sz="1500">
                  <a:latin typeface="Times New Roman" panose="02020603050405020304" pitchFamily="18" charset="0"/>
                  <a:ea typeface="宋体" panose="02010600030101010101" pitchFamily="2" charset="-122"/>
                </a:endParaRPr>
              </a:p>
            </p:txBody>
          </p:sp>
          <p:sp>
            <p:nvSpPr>
              <p:cNvPr id="95259" name="Rectangle 18"/>
              <p:cNvSpPr>
                <a:spLocks noChangeArrowheads="1"/>
              </p:cNvSpPr>
              <p:nvPr/>
            </p:nvSpPr>
            <p:spPr bwMode="auto">
              <a:xfrm>
                <a:off x="1680"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8</a:t>
                </a:r>
                <a:endParaRPr lang="en-US" altLang="zh-CN" sz="1500">
                  <a:latin typeface="Times New Roman" panose="02020603050405020304" pitchFamily="18" charset="0"/>
                  <a:ea typeface="宋体" panose="02010600030101010101" pitchFamily="2" charset="-122"/>
                </a:endParaRPr>
              </a:p>
            </p:txBody>
          </p:sp>
          <p:sp>
            <p:nvSpPr>
              <p:cNvPr id="95260" name="Rectangle 19"/>
              <p:cNvSpPr>
                <a:spLocks noChangeArrowheads="1"/>
              </p:cNvSpPr>
              <p:nvPr/>
            </p:nvSpPr>
            <p:spPr bwMode="auto">
              <a:xfrm>
                <a:off x="2016"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7</a:t>
                </a:r>
                <a:endParaRPr lang="en-US" altLang="zh-CN" sz="1500">
                  <a:latin typeface="Times New Roman" panose="02020603050405020304" pitchFamily="18" charset="0"/>
                  <a:ea typeface="宋体" panose="02010600030101010101" pitchFamily="2" charset="-122"/>
                </a:endParaRPr>
              </a:p>
            </p:txBody>
          </p:sp>
          <p:sp>
            <p:nvSpPr>
              <p:cNvPr id="95261" name="Rectangle 20"/>
              <p:cNvSpPr>
                <a:spLocks noChangeArrowheads="1"/>
              </p:cNvSpPr>
              <p:nvPr/>
            </p:nvSpPr>
            <p:spPr bwMode="auto">
              <a:xfrm>
                <a:off x="2352"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6</a:t>
                </a:r>
                <a:endParaRPr lang="en-US" altLang="zh-CN" sz="1500">
                  <a:latin typeface="Times New Roman" panose="02020603050405020304" pitchFamily="18" charset="0"/>
                  <a:ea typeface="宋体" panose="02010600030101010101" pitchFamily="2" charset="-122"/>
                </a:endParaRPr>
              </a:p>
            </p:txBody>
          </p:sp>
          <p:sp>
            <p:nvSpPr>
              <p:cNvPr id="95262" name="Rectangle 21"/>
              <p:cNvSpPr>
                <a:spLocks noChangeArrowheads="1"/>
              </p:cNvSpPr>
              <p:nvPr/>
            </p:nvSpPr>
            <p:spPr bwMode="auto">
              <a:xfrm>
                <a:off x="2688"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5</a:t>
                </a:r>
                <a:endParaRPr lang="en-US" altLang="zh-CN" sz="1500">
                  <a:latin typeface="Times New Roman" panose="02020603050405020304" pitchFamily="18" charset="0"/>
                  <a:ea typeface="宋体" panose="02010600030101010101" pitchFamily="2" charset="-122"/>
                </a:endParaRPr>
              </a:p>
            </p:txBody>
          </p:sp>
          <p:sp>
            <p:nvSpPr>
              <p:cNvPr id="95263" name="Rectangle 22"/>
              <p:cNvSpPr>
                <a:spLocks noChangeArrowheads="1"/>
              </p:cNvSpPr>
              <p:nvPr/>
            </p:nvSpPr>
            <p:spPr bwMode="auto">
              <a:xfrm>
                <a:off x="3024"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4</a:t>
                </a:r>
                <a:endParaRPr lang="en-US" altLang="zh-CN" sz="1500">
                  <a:latin typeface="Times New Roman" panose="02020603050405020304" pitchFamily="18" charset="0"/>
                  <a:ea typeface="宋体" panose="02010600030101010101" pitchFamily="2" charset="-122"/>
                </a:endParaRPr>
              </a:p>
            </p:txBody>
          </p:sp>
          <p:sp>
            <p:nvSpPr>
              <p:cNvPr id="95264" name="Rectangle 23"/>
              <p:cNvSpPr>
                <a:spLocks noChangeArrowheads="1"/>
              </p:cNvSpPr>
              <p:nvPr/>
            </p:nvSpPr>
            <p:spPr bwMode="auto">
              <a:xfrm>
                <a:off x="3360"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3</a:t>
                </a:r>
                <a:endParaRPr lang="en-US" altLang="zh-CN" sz="1500">
                  <a:latin typeface="Times New Roman" panose="02020603050405020304" pitchFamily="18" charset="0"/>
                  <a:ea typeface="宋体" panose="02010600030101010101" pitchFamily="2" charset="-122"/>
                </a:endParaRPr>
              </a:p>
            </p:txBody>
          </p:sp>
          <p:sp>
            <p:nvSpPr>
              <p:cNvPr id="95265" name="Rectangle 24"/>
              <p:cNvSpPr>
                <a:spLocks noChangeArrowheads="1"/>
              </p:cNvSpPr>
              <p:nvPr/>
            </p:nvSpPr>
            <p:spPr bwMode="auto">
              <a:xfrm>
                <a:off x="3696"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2</a:t>
                </a:r>
                <a:endParaRPr lang="en-US" altLang="zh-CN" sz="1500">
                  <a:latin typeface="Times New Roman" panose="02020603050405020304" pitchFamily="18" charset="0"/>
                  <a:ea typeface="宋体" panose="02010600030101010101" pitchFamily="2" charset="-122"/>
                </a:endParaRPr>
              </a:p>
            </p:txBody>
          </p:sp>
          <p:sp>
            <p:nvSpPr>
              <p:cNvPr id="95266" name="Rectangle 25"/>
              <p:cNvSpPr>
                <a:spLocks noChangeArrowheads="1"/>
              </p:cNvSpPr>
              <p:nvPr/>
            </p:nvSpPr>
            <p:spPr bwMode="auto">
              <a:xfrm>
                <a:off x="4032" y="2016"/>
                <a:ext cx="336" cy="336"/>
              </a:xfrm>
              <a:prstGeom prst="rect">
                <a:avLst/>
              </a:prstGeom>
              <a:solidFill>
                <a:schemeClr val="bg1">
                  <a:alpha val="50195"/>
                </a:schemeClr>
              </a:solidFill>
              <a:ln w="9525">
                <a:solidFill>
                  <a:schemeClr val="bg1"/>
                </a:solidFill>
                <a:miter lim="800000"/>
              </a:ln>
            </p:spPr>
            <p:txBody>
              <a:bodyPr wrap="none" anchor="ctr"/>
              <a:lstStyle/>
              <a:p>
                <a:r>
                  <a:rPr lang="en-US" altLang="zh-CN" sz="1500">
                    <a:latin typeface="Times New Roman" panose="02020603050405020304" pitchFamily="18" charset="0"/>
                    <a:ea typeface="宋体" panose="02010600030101010101" pitchFamily="2" charset="-122"/>
                  </a:rPr>
                  <a:t>1</a:t>
                </a:r>
                <a:endParaRPr lang="en-US" altLang="zh-CN" sz="1500">
                  <a:latin typeface="Times New Roman" panose="02020603050405020304" pitchFamily="18" charset="0"/>
                  <a:ea typeface="宋体" panose="02010600030101010101" pitchFamily="2" charset="-122"/>
                </a:endParaRPr>
              </a:p>
            </p:txBody>
          </p:sp>
        </p:grpSp>
        <p:sp>
          <p:nvSpPr>
            <p:cNvPr id="95251" name="AutoShape 27"/>
            <p:cNvSpPr>
              <a:spLocks noChangeArrowheads="1"/>
            </p:cNvSpPr>
            <p:nvPr/>
          </p:nvSpPr>
          <p:spPr bwMode="auto">
            <a:xfrm>
              <a:off x="2016" y="3072"/>
              <a:ext cx="1104" cy="240"/>
            </a:xfrm>
            <a:prstGeom prst="flowChartAlternateProcess">
              <a:avLst/>
            </a:prstGeom>
            <a:solidFill>
              <a:schemeClr val="bg1">
                <a:alpha val="50195"/>
              </a:schemeClr>
            </a:solidFill>
            <a:ln w="9525">
              <a:solidFill>
                <a:schemeClr val="tx1"/>
              </a:solidFill>
              <a:miter lim="800000"/>
            </a:ln>
          </p:spPr>
          <p:txBody>
            <a:bodyPr wrap="none" anchor="ctr"/>
            <a:lstStyle/>
            <a:p>
              <a:r>
                <a:rPr lang="zh-CN" altLang="en-US" sz="1500">
                  <a:latin typeface="Times New Roman" panose="02020603050405020304" pitchFamily="18" charset="0"/>
                  <a:ea typeface="宋体" panose="02010600030101010101" pitchFamily="2" charset="-122"/>
                </a:rPr>
                <a:t>冗余</a:t>
              </a:r>
              <a:r>
                <a:rPr lang="en-US" altLang="zh-CN" sz="1500">
                  <a:latin typeface="Times New Roman" panose="02020603050405020304" pitchFamily="18" charset="0"/>
                  <a:ea typeface="宋体" panose="02010600030101010101" pitchFamily="2" charset="-122"/>
                </a:rPr>
                <a:t>bit</a:t>
              </a:r>
              <a:endParaRPr lang="en-US" altLang="zh-CN" sz="1500">
                <a:latin typeface="Times New Roman" panose="02020603050405020304" pitchFamily="18" charset="0"/>
                <a:ea typeface="宋体" panose="02010600030101010101" pitchFamily="2" charset="-122"/>
              </a:endParaRPr>
            </a:p>
          </p:txBody>
        </p:sp>
        <p:cxnSp>
          <p:nvCxnSpPr>
            <p:cNvPr id="95252" name="AutoShape 28"/>
            <p:cNvCxnSpPr>
              <a:cxnSpLocks noChangeShapeType="1"/>
              <a:stCxn id="95243" idx="2"/>
              <a:endCxn id="95251" idx="0"/>
            </p:cNvCxnSpPr>
            <p:nvPr/>
          </p:nvCxnSpPr>
          <p:spPr bwMode="auto">
            <a:xfrm>
              <a:off x="1848" y="2784"/>
              <a:ext cx="720" cy="288"/>
            </a:xfrm>
            <a:prstGeom prst="straightConnector1">
              <a:avLst/>
            </a:prstGeom>
            <a:noFill/>
            <a:ln w="15875">
              <a:solidFill>
                <a:schemeClr val="tx1"/>
              </a:solidFill>
              <a:round/>
            </a:ln>
          </p:spPr>
        </p:cxnSp>
        <p:cxnSp>
          <p:nvCxnSpPr>
            <p:cNvPr id="95253" name="AutoShape 30"/>
            <p:cNvCxnSpPr>
              <a:cxnSpLocks noChangeShapeType="1"/>
              <a:stCxn id="95248" idx="2"/>
              <a:endCxn id="95251" idx="0"/>
            </p:cNvCxnSpPr>
            <p:nvPr/>
          </p:nvCxnSpPr>
          <p:spPr bwMode="auto">
            <a:xfrm flipH="1">
              <a:off x="2568" y="2784"/>
              <a:ext cx="624" cy="288"/>
            </a:xfrm>
            <a:prstGeom prst="straightConnector1">
              <a:avLst/>
            </a:prstGeom>
            <a:noFill/>
            <a:ln w="9525">
              <a:solidFill>
                <a:schemeClr val="tx1"/>
              </a:solidFill>
              <a:round/>
            </a:ln>
          </p:spPr>
        </p:cxnSp>
        <p:cxnSp>
          <p:nvCxnSpPr>
            <p:cNvPr id="95254" name="AutoShape 31"/>
            <p:cNvCxnSpPr>
              <a:cxnSpLocks noChangeShapeType="1"/>
              <a:stCxn id="95246" idx="2"/>
              <a:endCxn id="95251" idx="0"/>
            </p:cNvCxnSpPr>
            <p:nvPr/>
          </p:nvCxnSpPr>
          <p:spPr bwMode="auto">
            <a:xfrm flipH="1">
              <a:off x="2568" y="2784"/>
              <a:ext cx="1296" cy="288"/>
            </a:xfrm>
            <a:prstGeom prst="straightConnector1">
              <a:avLst/>
            </a:prstGeom>
            <a:noFill/>
            <a:ln w="9525">
              <a:solidFill>
                <a:schemeClr val="tx1"/>
              </a:solidFill>
              <a:round/>
            </a:ln>
          </p:spPr>
        </p:cxnSp>
        <p:cxnSp>
          <p:nvCxnSpPr>
            <p:cNvPr id="95255" name="AutoShape 32"/>
            <p:cNvCxnSpPr>
              <a:cxnSpLocks noChangeShapeType="1"/>
              <a:stCxn id="95241" idx="2"/>
              <a:endCxn id="95251" idx="0"/>
            </p:cNvCxnSpPr>
            <p:nvPr/>
          </p:nvCxnSpPr>
          <p:spPr bwMode="auto">
            <a:xfrm flipH="1">
              <a:off x="2568" y="2784"/>
              <a:ext cx="1632" cy="288"/>
            </a:xfrm>
            <a:prstGeom prst="straightConnector1">
              <a:avLst/>
            </a:prstGeom>
            <a:noFill/>
            <a:ln w="9525">
              <a:solidFill>
                <a:schemeClr val="tx1"/>
              </a:solidFill>
              <a:round/>
            </a:ln>
          </p:spPr>
        </p:cxnSp>
      </p:grpSp>
      <p:sp>
        <p:nvSpPr>
          <p:cNvPr id="95236" name="Rectangle 33"/>
          <p:cNvSpPr>
            <a:spLocks noChangeArrowheads="1"/>
          </p:cNvSpPr>
          <p:nvPr/>
        </p:nvSpPr>
        <p:spPr bwMode="auto">
          <a:xfrm>
            <a:off x="1743075" y="5987971"/>
            <a:ext cx="5372100" cy="285750"/>
          </a:xfrm>
          <a:prstGeom prst="rect">
            <a:avLst/>
          </a:prstGeom>
          <a:solidFill>
            <a:schemeClr val="bg1">
              <a:alpha val="50195"/>
            </a:schemeClr>
          </a:solidFill>
          <a:ln w="9525">
            <a:solidFill>
              <a:schemeClr val="bg1"/>
            </a:solidFill>
            <a:miter lim="800000"/>
          </a:ln>
        </p:spPr>
        <p:txBody>
          <a:bodyPr wrap="none" anchor="ctr"/>
          <a:lstStyle/>
          <a:p>
            <a:pPr algn="ctr"/>
            <a:r>
              <a:rPr lang="en-US" altLang="zh-CN" sz="1500">
                <a:latin typeface="Times New Roman" panose="02020603050405020304" pitchFamily="18" charset="0"/>
                <a:ea typeface="宋体" panose="02010600030101010101" pitchFamily="2" charset="-122"/>
              </a:rPr>
              <a:t> </a:t>
            </a:r>
            <a:r>
              <a:rPr lang="zh-CN" altLang="en-US" sz="1500">
                <a:latin typeface="Times New Roman" panose="02020603050405020304" pitchFamily="18" charset="0"/>
                <a:ea typeface="宋体" panose="02010600030101010101" pitchFamily="2" charset="-122"/>
              </a:rPr>
              <a:t>图</a:t>
            </a:r>
            <a:r>
              <a:rPr lang="en-US" altLang="zh-CN" sz="1500">
                <a:latin typeface="Times New Roman" panose="02020603050405020304" pitchFamily="18" charset="0"/>
                <a:ea typeface="宋体" panose="02010600030101010101" pitchFamily="2" charset="-122"/>
              </a:rPr>
              <a:t>2-7 </a:t>
            </a:r>
            <a:r>
              <a:rPr lang="zh-CN" altLang="en-US" sz="1500">
                <a:latin typeface="Times New Roman" panose="02020603050405020304" pitchFamily="18" charset="0"/>
                <a:ea typeface="宋体" panose="02010600030101010101" pitchFamily="2" charset="-122"/>
              </a:rPr>
              <a:t>在海明码中冗余比特的位置</a:t>
            </a:r>
            <a:endParaRPr lang="zh-CN" altLang="en-US" sz="1500">
              <a:latin typeface="Times New Roman" panose="02020603050405020304" pitchFamily="18" charset="0"/>
              <a:ea typeface="宋体" panose="02010600030101010101" pitchFamily="2" charset="-122"/>
            </a:endParaRPr>
          </a:p>
        </p:txBody>
      </p:sp>
      <p:sp>
        <p:nvSpPr>
          <p:cNvPr id="95237" name="Rectangle 4"/>
          <p:cNvSpPr>
            <a:spLocks noChangeArrowheads="1"/>
          </p:cNvSpPr>
          <p:nvPr/>
        </p:nvSpPr>
        <p:spPr bwMode="auto">
          <a:xfrm>
            <a:off x="382667" y="112125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sp>
        <p:nvSpPr>
          <p:cNvPr id="95238" name="灯片编号占位符 1"/>
          <p:cNvSpPr>
            <a:spLocks noGrp="1" noChangeArrowheads="1"/>
          </p:cNvSpPr>
          <p:nvPr>
            <p:ph type="sldNum" sz="quarter" idx="12"/>
          </p:nvPr>
        </p:nvSpPr>
        <p:spPr>
          <a:xfrm>
            <a:off x="7000875" y="5595938"/>
            <a:ext cx="2134791" cy="357188"/>
          </a:xfrm>
          <a:noFill/>
          <a:ln>
            <a:miter lim="800000"/>
          </a:ln>
        </p:spPr>
        <p:txBody>
          <a:bodyPr/>
          <a:lstStyle/>
          <a:p>
            <a:fld id="{87611455-77CC-4AFF-B976-5D0B350EAA29}"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ChangeArrowheads="1"/>
          </p:cNvSpPr>
          <p:nvPr/>
        </p:nvSpPr>
        <p:spPr bwMode="auto">
          <a:xfrm>
            <a:off x="382667" y="122158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pic>
        <p:nvPicPr>
          <p:cNvPr id="96259" name="图片 100"/>
          <p:cNvPicPr>
            <a:picLocks noChangeArrowheads="1"/>
          </p:cNvPicPr>
          <p:nvPr/>
        </p:nvPicPr>
        <p:blipFill>
          <a:blip r:embed="rId1" cstate="print"/>
          <a:srcRect/>
          <a:stretch>
            <a:fillRect/>
          </a:stretch>
        </p:blipFill>
        <p:spPr bwMode="auto">
          <a:xfrm>
            <a:off x="534194" y="2132489"/>
            <a:ext cx="7188994" cy="1178719"/>
          </a:xfrm>
          <a:prstGeom prst="rect">
            <a:avLst/>
          </a:prstGeom>
          <a:noFill/>
          <a:ln w="9525">
            <a:noFill/>
            <a:miter lim="800000"/>
            <a:headEnd/>
            <a:tailEnd/>
          </a:ln>
        </p:spPr>
      </p:pic>
      <p:pic>
        <p:nvPicPr>
          <p:cNvPr id="96260" name="图片 2"/>
          <p:cNvPicPr>
            <a:picLocks noChangeArrowheads="1"/>
          </p:cNvPicPr>
          <p:nvPr/>
        </p:nvPicPr>
        <p:blipFill>
          <a:blip r:embed="rId2" cstate="print"/>
          <a:srcRect/>
          <a:stretch>
            <a:fillRect/>
          </a:stretch>
        </p:blipFill>
        <p:spPr bwMode="auto">
          <a:xfrm>
            <a:off x="701834" y="3803015"/>
            <a:ext cx="3014663" cy="573881"/>
          </a:xfrm>
          <a:prstGeom prst="rect">
            <a:avLst/>
          </a:prstGeom>
          <a:noFill/>
          <a:ln w="9525">
            <a:noFill/>
            <a:miter lim="800000"/>
            <a:headEnd/>
            <a:tailEnd/>
          </a:ln>
        </p:spPr>
      </p:pic>
      <p:sp>
        <p:nvSpPr>
          <p:cNvPr id="96261" name="灯片编号占位符 1"/>
          <p:cNvSpPr>
            <a:spLocks noGrp="1" noChangeArrowheads="1"/>
          </p:cNvSpPr>
          <p:nvPr>
            <p:ph type="sldNum" sz="quarter" idx="12"/>
          </p:nvPr>
        </p:nvSpPr>
        <p:spPr>
          <a:xfrm>
            <a:off x="7000875" y="5595938"/>
            <a:ext cx="2134791" cy="357188"/>
          </a:xfrm>
          <a:noFill/>
          <a:ln>
            <a:miter lim="800000"/>
          </a:ln>
        </p:spPr>
        <p:txBody>
          <a:bodyPr/>
          <a:lstStyle/>
          <a:p>
            <a:fld id="{9718FA6F-92C5-435E-84BB-370F1EB8AF82}"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ChangeArrowheads="1"/>
          </p:cNvSpPr>
          <p:nvPr/>
        </p:nvSpPr>
        <p:spPr bwMode="auto">
          <a:xfrm>
            <a:off x="382667" y="107680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sp>
        <p:nvSpPr>
          <p:cNvPr id="97283" name="文本框 102"/>
          <p:cNvSpPr txBox="1">
            <a:spLocks noChangeArrowheads="1"/>
          </p:cNvSpPr>
          <p:nvPr/>
        </p:nvSpPr>
        <p:spPr bwMode="auto">
          <a:xfrm>
            <a:off x="245269" y="1581150"/>
            <a:ext cx="7977188" cy="737235"/>
          </a:xfrm>
          <a:prstGeom prst="rect">
            <a:avLst/>
          </a:prstGeom>
          <a:noFill/>
          <a:ln w="9525">
            <a:noFill/>
            <a:miter lim="800000"/>
          </a:ln>
        </p:spPr>
        <p:txBody>
          <a:bodyPr>
            <a:spAutoFit/>
          </a:bodyPr>
          <a:lstStyle/>
          <a:p>
            <a:pPr indent="266700"/>
            <a:r>
              <a:rPr lang="zh-CN" altLang="en-US" sz="2100">
                <a:latin typeface="宋体" panose="02010600030101010101" pitchFamily="2" charset="-122"/>
                <a:ea typeface="宋体" panose="02010600030101010101" pitchFamily="2" charset="-122"/>
              </a:rPr>
              <a:t>下面以数据</a:t>
            </a:r>
            <a:r>
              <a:rPr lang="en-US" altLang="zh-CN" sz="2100">
                <a:latin typeface="Times New Roman" panose="02020603050405020304" pitchFamily="18" charset="0"/>
                <a:cs typeface="Times New Roman" panose="02020603050405020304" pitchFamily="18" charset="0"/>
              </a:rPr>
              <a:t>(</a:t>
            </a:r>
            <a:r>
              <a:rPr lang="zh-CN" altLang="en-US" sz="2100">
                <a:latin typeface="宋体" panose="02010600030101010101" pitchFamily="2" charset="-122"/>
                <a:ea typeface="宋体" panose="02010600030101010101" pitchFamily="2" charset="-122"/>
              </a:rPr>
              <a:t>信息</a:t>
            </a:r>
            <a:r>
              <a:rPr lang="en-US" altLang="zh-CN" sz="2100">
                <a:latin typeface="Times New Roman" panose="02020603050405020304" pitchFamily="18" charset="0"/>
                <a:cs typeface="Times New Roman" panose="02020603050405020304" pitchFamily="18" charset="0"/>
              </a:rPr>
              <a:t>)1101</a:t>
            </a:r>
            <a:r>
              <a:rPr lang="zh-CN" altLang="en-US" sz="2100">
                <a:latin typeface="宋体" panose="02010600030101010101" pitchFamily="2" charset="-122"/>
                <a:ea typeface="宋体" panose="02010600030101010101" pitchFamily="2" charset="-122"/>
              </a:rPr>
              <a:t>为例，给出海明码编码、译码及纠错的工作过程：</a:t>
            </a:r>
            <a:endParaRPr lang="zh-CN" altLang="en-US" sz="2100"/>
          </a:p>
        </p:txBody>
      </p:sp>
      <p:sp>
        <p:nvSpPr>
          <p:cNvPr id="97284" name="文本框 1"/>
          <p:cNvSpPr txBox="1">
            <a:spLocks noChangeArrowheads="1"/>
          </p:cNvSpPr>
          <p:nvPr/>
        </p:nvSpPr>
        <p:spPr bwMode="auto">
          <a:xfrm>
            <a:off x="603647" y="2281238"/>
            <a:ext cx="3810000" cy="321945"/>
          </a:xfrm>
          <a:prstGeom prst="rect">
            <a:avLst/>
          </a:prstGeom>
          <a:noFill/>
          <a:ln w="9525">
            <a:noFill/>
            <a:miter lim="800000"/>
          </a:ln>
        </p:spPr>
        <p:txBody>
          <a:bodyPr>
            <a:spAutoFit/>
          </a:bodyPr>
          <a:lstStyle/>
          <a:p>
            <a:pPr indent="266700"/>
            <a:r>
              <a:rPr lang="en-US" altLang="zh-CN" sz="1500">
                <a:latin typeface="Times New Roman" panose="02020603050405020304" pitchFamily="18" charset="0"/>
                <a:cs typeface="Times New Roman" panose="02020603050405020304" pitchFamily="18" charset="0"/>
              </a:rPr>
              <a:t>①</a:t>
            </a:r>
            <a:r>
              <a:rPr lang="zh-CN" altLang="en-US" sz="1500">
                <a:latin typeface="宋体" panose="02010600030101010101" pitchFamily="2" charset="-122"/>
                <a:ea typeface="宋体" panose="02010600030101010101" pitchFamily="2" charset="-122"/>
              </a:rPr>
              <a:t>　编码过程</a:t>
            </a:r>
            <a:endParaRPr lang="zh-CN" altLang="en-US" sz="1500"/>
          </a:p>
        </p:txBody>
      </p:sp>
      <p:pic>
        <p:nvPicPr>
          <p:cNvPr id="97285" name="图片 3"/>
          <p:cNvPicPr>
            <a:picLocks noChangeArrowheads="1"/>
          </p:cNvPicPr>
          <p:nvPr/>
        </p:nvPicPr>
        <p:blipFill>
          <a:blip r:embed="rId1" cstate="print"/>
          <a:srcRect/>
          <a:stretch>
            <a:fillRect/>
          </a:stretch>
        </p:blipFill>
        <p:spPr bwMode="auto">
          <a:xfrm>
            <a:off x="603647" y="2589610"/>
            <a:ext cx="1172765" cy="670322"/>
          </a:xfrm>
          <a:prstGeom prst="rect">
            <a:avLst/>
          </a:prstGeom>
          <a:noFill/>
          <a:ln w="9525">
            <a:noFill/>
            <a:miter lim="800000"/>
            <a:headEnd/>
            <a:tailEnd/>
          </a:ln>
        </p:spPr>
      </p:pic>
      <p:sp>
        <p:nvSpPr>
          <p:cNvPr id="97286" name="文本框 103"/>
          <p:cNvSpPr txBox="1">
            <a:spLocks noChangeArrowheads="1"/>
          </p:cNvSpPr>
          <p:nvPr/>
        </p:nvSpPr>
        <p:spPr bwMode="auto">
          <a:xfrm>
            <a:off x="1974056" y="2662238"/>
            <a:ext cx="6248400" cy="321945"/>
          </a:xfrm>
          <a:prstGeom prst="rect">
            <a:avLst/>
          </a:prstGeom>
          <a:noFill/>
          <a:ln w="9525">
            <a:noFill/>
            <a:miter lim="800000"/>
          </a:ln>
        </p:spPr>
        <p:txBody>
          <a:bodyPr>
            <a:spAutoFit/>
          </a:bodyPr>
          <a:lstStyle/>
          <a:p>
            <a:pPr indent="266700"/>
            <a:r>
              <a:rPr lang="zh-CN" altLang="en-US" sz="1500">
                <a:latin typeface="宋体" panose="02010600030101010101" pitchFamily="2" charset="-122"/>
                <a:ea typeface="宋体" panose="02010600030101010101" pitchFamily="2" charset="-122"/>
              </a:rPr>
              <a:t>可选择数据长</a:t>
            </a:r>
            <a:r>
              <a:rPr lang="en-US" altLang="zh-CN" sz="1500">
                <a:latin typeface="Times New Roman" panose="02020603050405020304" pitchFamily="18" charset="0"/>
                <a:cs typeface="Times New Roman" panose="02020603050405020304" pitchFamily="18" charset="0"/>
              </a:rPr>
              <a:t>k=4</a:t>
            </a:r>
            <a:r>
              <a:rPr lang="zh-CN" altLang="en-US" sz="1500">
                <a:latin typeface="宋体" panose="02010600030101010101" pitchFamily="2" charset="-122"/>
                <a:ea typeface="宋体" panose="02010600030101010101" pitchFamily="2" charset="-122"/>
              </a:rPr>
              <a:t>，冗余码长</a:t>
            </a:r>
            <a:r>
              <a:rPr lang="en-US" altLang="zh-CN" sz="1500">
                <a:latin typeface="Times New Roman" panose="02020603050405020304" pitchFamily="18" charset="0"/>
                <a:cs typeface="Times New Roman" panose="02020603050405020304" pitchFamily="18" charset="0"/>
              </a:rPr>
              <a:t>r=3</a:t>
            </a:r>
            <a:r>
              <a:rPr lang="zh-CN" altLang="en-US" sz="1500">
                <a:latin typeface="宋体" panose="02010600030101010101" pitchFamily="2" charset="-122"/>
                <a:ea typeface="宋体" panose="02010600030101010101" pitchFamily="2" charset="-122"/>
              </a:rPr>
              <a:t>，码组长</a:t>
            </a:r>
            <a:r>
              <a:rPr lang="en-US" altLang="zh-CN" sz="1500">
                <a:latin typeface="Times New Roman" panose="02020603050405020304" pitchFamily="18" charset="0"/>
                <a:cs typeface="Times New Roman" panose="02020603050405020304" pitchFamily="18" charset="0"/>
              </a:rPr>
              <a:t>n=7</a:t>
            </a:r>
            <a:r>
              <a:rPr lang="zh-CN" altLang="en-US" sz="1500">
                <a:latin typeface="宋体" panose="02010600030101010101" pitchFamily="2" charset="-122"/>
                <a:ea typeface="宋体" panose="02010600030101010101" pitchFamily="2" charset="-122"/>
              </a:rPr>
              <a:t>。</a:t>
            </a:r>
            <a:endParaRPr lang="zh-CN" altLang="en-US" sz="1500"/>
          </a:p>
        </p:txBody>
      </p:sp>
      <p:pic>
        <p:nvPicPr>
          <p:cNvPr id="97287" name="图片 4"/>
          <p:cNvPicPr>
            <a:picLocks noChangeArrowheads="1"/>
          </p:cNvPicPr>
          <p:nvPr/>
        </p:nvPicPr>
        <p:blipFill>
          <a:blip r:embed="rId2" cstate="print"/>
          <a:srcRect/>
          <a:stretch>
            <a:fillRect/>
          </a:stretch>
        </p:blipFill>
        <p:spPr bwMode="auto">
          <a:xfrm>
            <a:off x="2055019" y="2959894"/>
            <a:ext cx="3707606" cy="1626394"/>
          </a:xfrm>
          <a:prstGeom prst="rect">
            <a:avLst/>
          </a:prstGeom>
          <a:noFill/>
          <a:ln w="9525">
            <a:noFill/>
            <a:miter lim="800000"/>
            <a:headEnd/>
            <a:tailEnd/>
          </a:ln>
        </p:spPr>
      </p:pic>
      <p:sp>
        <p:nvSpPr>
          <p:cNvPr id="97288" name="文本框 104"/>
          <p:cNvSpPr txBox="1">
            <a:spLocks noChangeArrowheads="1"/>
          </p:cNvSpPr>
          <p:nvPr/>
        </p:nvSpPr>
        <p:spPr bwMode="auto">
          <a:xfrm>
            <a:off x="692944" y="4624388"/>
            <a:ext cx="1250156" cy="553085"/>
          </a:xfrm>
          <a:prstGeom prst="rect">
            <a:avLst/>
          </a:prstGeom>
          <a:noFill/>
          <a:ln w="9525">
            <a:noFill/>
            <a:miter lim="800000"/>
          </a:ln>
        </p:spPr>
        <p:txBody>
          <a:bodyPr>
            <a:spAutoFit/>
          </a:bodyPr>
          <a:lstStyle/>
          <a:p>
            <a:r>
              <a:rPr lang="zh-CN" altLang="en-US" sz="1500">
                <a:latin typeface="宋体" panose="02010600030101010101" pitchFamily="2" charset="-122"/>
                <a:ea typeface="宋体" panose="02010600030101010101" pitchFamily="2" charset="-122"/>
              </a:rPr>
              <a:t>可以计算出：</a:t>
            </a:r>
            <a:endParaRPr lang="zh-CN" altLang="en-US" sz="1500"/>
          </a:p>
        </p:txBody>
      </p:sp>
      <p:pic>
        <p:nvPicPr>
          <p:cNvPr id="97289" name="图片 5"/>
          <p:cNvPicPr>
            <a:picLocks noChangeArrowheads="1"/>
          </p:cNvPicPr>
          <p:nvPr/>
        </p:nvPicPr>
        <p:blipFill>
          <a:blip r:embed="rId3" cstate="print"/>
          <a:srcRect/>
          <a:stretch>
            <a:fillRect/>
          </a:stretch>
        </p:blipFill>
        <p:spPr bwMode="auto">
          <a:xfrm>
            <a:off x="1943100" y="4367213"/>
            <a:ext cx="1131094" cy="1040606"/>
          </a:xfrm>
          <a:prstGeom prst="rect">
            <a:avLst/>
          </a:prstGeom>
          <a:noFill/>
          <a:ln w="9525">
            <a:noFill/>
            <a:miter lim="800000"/>
            <a:headEnd/>
            <a:tailEnd/>
          </a:ln>
        </p:spPr>
      </p:pic>
      <p:sp>
        <p:nvSpPr>
          <p:cNvPr id="97290" name="文本框 105"/>
          <p:cNvSpPr txBox="1">
            <a:spLocks noChangeArrowheads="1"/>
          </p:cNvSpPr>
          <p:nvPr/>
        </p:nvSpPr>
        <p:spPr bwMode="auto">
          <a:xfrm>
            <a:off x="3621881" y="4683919"/>
            <a:ext cx="3810000" cy="414020"/>
          </a:xfrm>
          <a:prstGeom prst="rect">
            <a:avLst/>
          </a:prstGeom>
          <a:noFill/>
          <a:ln w="9525">
            <a:noFill/>
            <a:miter lim="800000"/>
          </a:ln>
        </p:spPr>
        <p:txBody>
          <a:bodyPr>
            <a:spAutoFit/>
          </a:bodyPr>
          <a:lstStyle/>
          <a:p>
            <a:pPr indent="266700"/>
            <a:r>
              <a:rPr lang="zh-CN" altLang="en-US" sz="2100">
                <a:latin typeface="宋体" panose="02010600030101010101" pitchFamily="2" charset="-122"/>
                <a:ea typeface="宋体" panose="02010600030101010101" pitchFamily="2" charset="-122"/>
              </a:rPr>
              <a:t>所求海明编码为：</a:t>
            </a:r>
            <a:r>
              <a:rPr lang="en-US" altLang="zh-CN" sz="2100">
                <a:latin typeface="Times New Roman" panose="02020603050405020304" pitchFamily="18" charset="0"/>
                <a:cs typeface="Times New Roman" panose="02020603050405020304" pitchFamily="18" charset="0"/>
              </a:rPr>
              <a:t>(1010101)</a:t>
            </a:r>
            <a:r>
              <a:rPr lang="zh-CN" altLang="en-US" sz="2100">
                <a:latin typeface="宋体" panose="02010600030101010101" pitchFamily="2" charset="-122"/>
                <a:ea typeface="宋体" panose="02010600030101010101" pitchFamily="2" charset="-122"/>
              </a:rPr>
              <a:t>。</a:t>
            </a:r>
            <a:endParaRPr lang="zh-CN" altLang="en-US" sz="2100"/>
          </a:p>
        </p:txBody>
      </p:sp>
      <p:sp>
        <p:nvSpPr>
          <p:cNvPr id="97291" name="文本框 6"/>
          <p:cNvSpPr txBox="1">
            <a:spLocks noChangeArrowheads="1"/>
          </p:cNvSpPr>
          <p:nvPr/>
        </p:nvSpPr>
        <p:spPr bwMode="auto">
          <a:xfrm>
            <a:off x="486966" y="3765947"/>
            <a:ext cx="1402080" cy="321945"/>
          </a:xfrm>
          <a:prstGeom prst="rect">
            <a:avLst/>
          </a:prstGeom>
          <a:noFill/>
          <a:ln w="9525">
            <a:noFill/>
            <a:miter lim="800000"/>
          </a:ln>
        </p:spPr>
        <p:txBody>
          <a:bodyPr wrap="none">
            <a:spAutoFit/>
          </a:bodyPr>
          <a:lstStyle/>
          <a:p>
            <a:pPr indent="266700"/>
            <a:r>
              <a:rPr lang="zh-CN" altLang="en-US" sz="1500">
                <a:latin typeface="宋体" panose="02010600030101010101" pitchFamily="2" charset="-122"/>
                <a:ea typeface="宋体" panose="02010600030101010101" pitchFamily="2" charset="-122"/>
                <a:sym typeface="黑体" panose="02010609060101010101" pitchFamily="49" charset="-122"/>
              </a:rPr>
              <a:t>由关系式：</a:t>
            </a:r>
            <a:endParaRPr lang="zh-CN" altLang="en-US" sz="1500"/>
          </a:p>
        </p:txBody>
      </p:sp>
      <p:sp>
        <p:nvSpPr>
          <p:cNvPr id="97292" name="灯片编号占位符 2"/>
          <p:cNvSpPr>
            <a:spLocks noGrp="1" noChangeArrowheads="1"/>
          </p:cNvSpPr>
          <p:nvPr>
            <p:ph type="sldNum" sz="quarter" idx="12"/>
          </p:nvPr>
        </p:nvSpPr>
        <p:spPr>
          <a:xfrm>
            <a:off x="7000875" y="5595938"/>
            <a:ext cx="2134791" cy="357188"/>
          </a:xfrm>
          <a:noFill/>
          <a:ln>
            <a:miter lim="800000"/>
          </a:ln>
        </p:spPr>
        <p:txBody>
          <a:bodyPr/>
          <a:lstStyle/>
          <a:p>
            <a:fld id="{709F18CA-E320-4E1B-942D-3CE7209E9B7B}"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21" name="Rectangle 5"/>
          <p:cNvSpPr>
            <a:spLocks noChangeArrowheads="1"/>
          </p:cNvSpPr>
          <p:nvPr/>
        </p:nvSpPr>
        <p:spPr bwMode="auto">
          <a:xfrm>
            <a:off x="338138" y="1888331"/>
            <a:ext cx="8124825" cy="2515235"/>
          </a:xfrm>
          <a:prstGeom prst="rect">
            <a:avLst/>
          </a:prstGeom>
          <a:noFill/>
          <a:ln w="9525">
            <a:noFill/>
            <a:miter lim="800000"/>
          </a:ln>
        </p:spPr>
        <p:txBody>
          <a:bodyPr>
            <a:spAutoFit/>
          </a:bodyPr>
          <a:lstStyle/>
          <a:p>
            <a:pPr>
              <a:lnSpc>
                <a:spcPct val="150000"/>
              </a:lnSpc>
              <a:buClr>
                <a:srgbClr val="CC00CC"/>
              </a:buClr>
              <a:buFont typeface="Wingdings" panose="05000000000000000000" pitchFamily="2" charset="2"/>
              <a:buChar char="Ø"/>
            </a:pPr>
            <a:r>
              <a:rPr lang="zh-CN" altLang="en-US" sz="2100" b="1">
                <a:solidFill>
                  <a:srgbClr val="FF5050"/>
                </a:solidFill>
                <a:latin typeface="楷体_GB2312" pitchFamily="49" charset="-122"/>
                <a:ea typeface="楷体_GB2312" pitchFamily="49" charset="-122"/>
              </a:rPr>
              <a:t>发送与接收设备</a:t>
            </a:r>
            <a:r>
              <a:rPr lang="zh-CN" altLang="en-US" sz="2100">
                <a:latin typeface="楷体_GB2312" pitchFamily="49" charset="-122"/>
                <a:ea typeface="楷体_GB2312" pitchFamily="49" charset="-122"/>
              </a:rPr>
              <a:t>：数据通信系统中，具有通信信号发送电路的设备称为发送器或发送设备；具有通信信号接收电路的设备称为接收器或接收设备。</a:t>
            </a:r>
            <a:endParaRPr lang="zh-CN" altLang="en-US" sz="2100">
              <a:latin typeface="楷体_GB2312" pitchFamily="49" charset="-122"/>
              <a:ea typeface="楷体_GB2312" pitchFamily="49" charset="-122"/>
            </a:endParaRPr>
          </a:p>
          <a:p>
            <a:pPr>
              <a:lnSpc>
                <a:spcPct val="150000"/>
              </a:lnSpc>
              <a:buClr>
                <a:srgbClr val="CC00CC"/>
              </a:buClr>
              <a:buFont typeface="Wingdings" panose="05000000000000000000" pitchFamily="2" charset="2"/>
              <a:buChar char="Ø"/>
            </a:pPr>
            <a:r>
              <a:rPr lang="zh-CN" altLang="en-US" sz="2100" b="1">
                <a:solidFill>
                  <a:srgbClr val="FF5050"/>
                </a:solidFill>
                <a:latin typeface="Times New Roman" panose="02020603050405020304" pitchFamily="18" charset="0"/>
                <a:ea typeface="楷体_GB2312" pitchFamily="49" charset="-122"/>
              </a:rPr>
              <a:t>总线仲裁</a:t>
            </a:r>
            <a:r>
              <a:rPr lang="zh-CN" altLang="en-US" sz="2100">
                <a:latin typeface="Times New Roman" panose="02020603050405020304" pitchFamily="18" charset="0"/>
                <a:ea typeface="楷体_GB2312" pitchFamily="49" charset="-122"/>
              </a:rPr>
              <a:t>：对总线冲突的处理过程，根据某种裁决规则确定下一个时刻具有总线占有权的设备。</a:t>
            </a:r>
            <a:endParaRPr lang="zh-CN" altLang="en-US" sz="2100">
              <a:latin typeface="楷体_GB2312" pitchFamily="49" charset="-122"/>
              <a:ea typeface="楷体_GB2312" pitchFamily="49" charset="-122"/>
            </a:endParaRPr>
          </a:p>
        </p:txBody>
      </p:sp>
      <p:sp>
        <p:nvSpPr>
          <p:cNvPr id="27652" name="灯片编号占位符 1"/>
          <p:cNvSpPr>
            <a:spLocks noGrp="1" noChangeArrowheads="1"/>
          </p:cNvSpPr>
          <p:nvPr>
            <p:ph type="sldNum" sz="quarter" idx="12"/>
          </p:nvPr>
        </p:nvSpPr>
        <p:spPr>
          <a:xfrm>
            <a:off x="7000875" y="5595938"/>
            <a:ext cx="2134791" cy="357188"/>
          </a:xfrm>
          <a:noFill/>
          <a:ln>
            <a:miter lim="800000"/>
          </a:ln>
        </p:spPr>
        <p:txBody>
          <a:bodyPr/>
          <a:lstStyle/>
          <a:p>
            <a:fld id="{FC7AC513-ED50-4F04-919B-85B446C8B012}"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通信系统基本组成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95621">
                                            <p:txEl>
                                              <p:pRg st="0" end="0"/>
                                            </p:txEl>
                                          </p:spTgt>
                                        </p:tgtEl>
                                        <p:attrNameLst>
                                          <p:attrName>style.visibility</p:attrName>
                                        </p:attrNameLst>
                                      </p:cBhvr>
                                      <p:to>
                                        <p:strVal val="visible"/>
                                      </p:to>
                                    </p:set>
                                    <p:anim calcmode="lin" valueType="num">
                                      <p:cBhvr>
                                        <p:cTn id="7" dur="500" fill="hold"/>
                                        <p:tgtEl>
                                          <p:spTgt spid="495621">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956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95621">
                                            <p:txEl>
                                              <p:pRg st="1" end="1"/>
                                            </p:txEl>
                                          </p:spTgt>
                                        </p:tgtEl>
                                        <p:attrNameLst>
                                          <p:attrName>style.visibility</p:attrName>
                                        </p:attrNameLst>
                                      </p:cBhvr>
                                      <p:to>
                                        <p:strVal val="visible"/>
                                      </p:to>
                                    </p:set>
                                    <p:anim calcmode="lin" valueType="num">
                                      <p:cBhvr>
                                        <p:cTn id="13" dur="500" fill="hold"/>
                                        <p:tgtEl>
                                          <p:spTgt spid="49562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4956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ChangeArrowheads="1"/>
          </p:cNvSpPr>
          <p:nvPr/>
        </p:nvSpPr>
        <p:spPr bwMode="auto">
          <a:xfrm>
            <a:off x="382667" y="109331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sp>
        <p:nvSpPr>
          <p:cNvPr id="98307" name="文本框 105"/>
          <p:cNvSpPr txBox="1">
            <a:spLocks noChangeArrowheads="1"/>
          </p:cNvSpPr>
          <p:nvPr/>
        </p:nvSpPr>
        <p:spPr bwMode="auto">
          <a:xfrm>
            <a:off x="203597" y="1972866"/>
            <a:ext cx="7088981" cy="414020"/>
          </a:xfrm>
          <a:prstGeom prst="rect">
            <a:avLst/>
          </a:prstGeom>
          <a:noFill/>
          <a:ln w="9525">
            <a:noFill/>
            <a:miter lim="800000"/>
          </a:ln>
        </p:spPr>
        <p:txBody>
          <a:bodyPr>
            <a:spAutoFit/>
          </a:bodyPr>
          <a:lstStyle/>
          <a:p>
            <a:pPr indent="266700"/>
            <a:r>
              <a:rPr lang="zh-CN" altLang="en-US" sz="2100">
                <a:latin typeface="宋体" panose="02010600030101010101" pitchFamily="2" charset="-122"/>
                <a:ea typeface="宋体" panose="02010600030101010101" pitchFamily="2" charset="-122"/>
              </a:rPr>
              <a:t>假设接收方接收到的数据为</a:t>
            </a:r>
            <a:r>
              <a:rPr lang="en-US" altLang="zh-CN" sz="2100">
                <a:latin typeface="Times New Roman" panose="02020603050405020304" pitchFamily="18" charset="0"/>
                <a:cs typeface="Times New Roman" panose="02020603050405020304" pitchFamily="18" charset="0"/>
              </a:rPr>
              <a:t>(1010111)</a:t>
            </a:r>
            <a:r>
              <a:rPr lang="zh-CN" altLang="en-US" sz="2100">
                <a:latin typeface="宋体" panose="02010600030101010101" pitchFamily="2" charset="-122"/>
                <a:ea typeface="宋体" panose="02010600030101010101" pitchFamily="2" charset="-122"/>
              </a:rPr>
              <a:t>。传输出错判断：</a:t>
            </a:r>
            <a:endParaRPr lang="zh-CN" altLang="en-US" sz="2100"/>
          </a:p>
        </p:txBody>
      </p:sp>
      <p:pic>
        <p:nvPicPr>
          <p:cNvPr id="98308" name="图片 1"/>
          <p:cNvPicPr>
            <a:picLocks noChangeArrowheads="1"/>
          </p:cNvPicPr>
          <p:nvPr/>
        </p:nvPicPr>
        <p:blipFill>
          <a:blip r:embed="rId1" cstate="print"/>
          <a:srcRect/>
          <a:stretch>
            <a:fillRect/>
          </a:stretch>
        </p:blipFill>
        <p:spPr bwMode="auto">
          <a:xfrm>
            <a:off x="1883569" y="2412206"/>
            <a:ext cx="3109913" cy="2669381"/>
          </a:xfrm>
          <a:prstGeom prst="rect">
            <a:avLst/>
          </a:prstGeom>
          <a:noFill/>
          <a:ln w="9525">
            <a:noFill/>
            <a:miter lim="800000"/>
            <a:headEnd/>
            <a:tailEnd/>
          </a:ln>
        </p:spPr>
      </p:pic>
      <p:sp>
        <p:nvSpPr>
          <p:cNvPr id="98309" name="文本框 106"/>
          <p:cNvSpPr txBox="1">
            <a:spLocks noChangeArrowheads="1"/>
          </p:cNvSpPr>
          <p:nvPr/>
        </p:nvSpPr>
        <p:spPr bwMode="auto">
          <a:xfrm>
            <a:off x="203597" y="5081588"/>
            <a:ext cx="7088981" cy="414020"/>
          </a:xfrm>
          <a:prstGeom prst="rect">
            <a:avLst/>
          </a:prstGeom>
          <a:noFill/>
          <a:ln w="9525">
            <a:noFill/>
            <a:miter lim="800000"/>
          </a:ln>
        </p:spPr>
        <p:txBody>
          <a:bodyPr>
            <a:spAutoFit/>
          </a:bodyPr>
          <a:lstStyle/>
          <a:p>
            <a:pPr indent="266700"/>
            <a:r>
              <a:rPr lang="zh-CN" altLang="en-US" sz="2100">
                <a:latin typeface="宋体" panose="02010600030101010101" pitchFamily="2" charset="-122"/>
                <a:ea typeface="宋体" panose="02010600030101010101" pitchFamily="2" charset="-122"/>
              </a:rPr>
              <a:t>说明传输出错，</a:t>
            </a:r>
            <a:r>
              <a:rPr lang="en-US" altLang="zh-CN" sz="2100">
                <a:latin typeface="Times New Roman" panose="02020603050405020304" pitchFamily="18" charset="0"/>
                <a:cs typeface="Times New Roman" panose="02020603050405020304" pitchFamily="18" charset="0"/>
              </a:rPr>
              <a:t>(110)</a:t>
            </a:r>
            <a:r>
              <a:rPr lang="en-US" altLang="zh-CN" sz="2100" baseline="-25000">
                <a:latin typeface="Times New Roman" panose="02020603050405020304" pitchFamily="18" charset="0"/>
                <a:cs typeface="Times New Roman" panose="02020603050405020304" pitchFamily="18" charset="0"/>
              </a:rPr>
              <a:t>2</a:t>
            </a:r>
            <a:r>
              <a:rPr lang="en-US" altLang="zh-CN" sz="2100">
                <a:latin typeface="Times New Roman" panose="02020603050405020304" pitchFamily="18" charset="0"/>
                <a:cs typeface="Times New Roman" panose="02020603050405020304" pitchFamily="18" charset="0"/>
              </a:rPr>
              <a:t>=6</a:t>
            </a:r>
            <a:r>
              <a:rPr lang="zh-CN" altLang="en-US" sz="2100">
                <a:latin typeface="宋体" panose="02010600030101010101" pitchFamily="2" charset="-122"/>
                <a:ea typeface="宋体" panose="02010600030101010101" pitchFamily="2" charset="-122"/>
              </a:rPr>
              <a:t>，可以进一步判断出第</a:t>
            </a:r>
            <a:r>
              <a:rPr lang="en-US" altLang="zh-CN" sz="2100">
                <a:latin typeface="Times New Roman" panose="02020603050405020304" pitchFamily="18" charset="0"/>
                <a:cs typeface="Times New Roman" panose="02020603050405020304" pitchFamily="18" charset="0"/>
              </a:rPr>
              <a:t>6</a:t>
            </a:r>
            <a:r>
              <a:rPr lang="zh-CN" altLang="en-US" sz="2100">
                <a:latin typeface="宋体" panose="02010600030101010101" pitchFamily="2" charset="-122"/>
                <a:ea typeface="宋体" panose="02010600030101010101" pitchFamily="2" charset="-122"/>
              </a:rPr>
              <a:t>位出错。</a:t>
            </a:r>
            <a:endParaRPr lang="zh-CN" altLang="en-US" sz="2100"/>
          </a:p>
        </p:txBody>
      </p:sp>
      <p:sp>
        <p:nvSpPr>
          <p:cNvPr id="98310" name="文本框 3"/>
          <p:cNvSpPr txBox="1">
            <a:spLocks noChangeArrowheads="1"/>
          </p:cNvSpPr>
          <p:nvPr/>
        </p:nvSpPr>
        <p:spPr bwMode="auto">
          <a:xfrm>
            <a:off x="276225" y="1638300"/>
            <a:ext cx="3810000" cy="414020"/>
          </a:xfrm>
          <a:prstGeom prst="rect">
            <a:avLst/>
          </a:prstGeom>
          <a:noFill/>
          <a:ln w="9525">
            <a:noFill/>
            <a:miter lim="800000"/>
          </a:ln>
        </p:spPr>
        <p:txBody>
          <a:bodyPr>
            <a:spAutoFit/>
          </a:bodyPr>
          <a:lstStyle/>
          <a:p>
            <a:pPr indent="266700"/>
            <a:r>
              <a:rPr lang="en-US" altLang="zh-CN" sz="2100">
                <a:latin typeface="Times New Roman" panose="02020603050405020304" pitchFamily="18" charset="0"/>
                <a:cs typeface="Times New Roman" panose="02020603050405020304" pitchFamily="18" charset="0"/>
              </a:rPr>
              <a:t>②</a:t>
            </a:r>
            <a:r>
              <a:rPr lang="zh-CN" altLang="en-US" sz="2100">
                <a:latin typeface="宋体" panose="02010600030101010101" pitchFamily="2" charset="-122"/>
                <a:ea typeface="宋体" panose="02010600030101010101" pitchFamily="2" charset="-122"/>
              </a:rPr>
              <a:t>　译码过程</a:t>
            </a:r>
            <a:endParaRPr lang="zh-CN" altLang="en-US" sz="2100"/>
          </a:p>
        </p:txBody>
      </p:sp>
      <p:sp>
        <p:nvSpPr>
          <p:cNvPr id="98311" name="灯片编号占位符 2"/>
          <p:cNvSpPr>
            <a:spLocks noGrp="1" noChangeArrowheads="1"/>
          </p:cNvSpPr>
          <p:nvPr>
            <p:ph type="sldNum" sz="quarter" idx="12"/>
          </p:nvPr>
        </p:nvSpPr>
        <p:spPr>
          <a:xfrm>
            <a:off x="7000875" y="5595938"/>
            <a:ext cx="2134791" cy="357188"/>
          </a:xfrm>
          <a:noFill/>
          <a:ln>
            <a:miter lim="800000"/>
          </a:ln>
        </p:spPr>
        <p:txBody>
          <a:bodyPr/>
          <a:lstStyle/>
          <a:p>
            <a:fld id="{763A338F-5486-4A86-A2AF-239204B0B9AF}"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330597" y="1193641"/>
            <a:ext cx="5293519" cy="460375"/>
          </a:xfrm>
          <a:prstGeom prst="rect">
            <a:avLst/>
          </a:prstGeom>
          <a:noFill/>
          <a:ln w="9525">
            <a:noFill/>
            <a:miter lim="800000"/>
          </a:ln>
        </p:spPr>
        <p:txBody>
          <a:bodyPr>
            <a:spAutoFit/>
          </a:bodyPr>
          <a:lstStyle/>
          <a:p>
            <a:r>
              <a:rPr lang="zh-CN" altLang="en-US" sz="2400" b="1">
                <a:solidFill>
                  <a:srgbClr val="6600FF"/>
                </a:solidFill>
                <a:latin typeface="楷体_GB2312" pitchFamily="49" charset="-122"/>
                <a:ea typeface="楷体_GB2312" pitchFamily="49" charset="-122"/>
              </a:rPr>
              <a:t>差错传输的校正</a:t>
            </a:r>
            <a:r>
              <a:rPr lang="en-US" altLang="zh-CN" sz="2400" b="1">
                <a:solidFill>
                  <a:srgbClr val="6600FF"/>
                </a:solidFill>
                <a:latin typeface="楷体_GB2312" pitchFamily="49" charset="-122"/>
                <a:ea typeface="楷体_GB2312" pitchFamily="49" charset="-122"/>
              </a:rPr>
              <a:t>-</a:t>
            </a:r>
            <a:r>
              <a:rPr lang="zh-CN" altLang="en-US" sz="2400" b="1">
                <a:solidFill>
                  <a:srgbClr val="6600FF"/>
                </a:solidFill>
                <a:latin typeface="楷体_GB2312" pitchFamily="49" charset="-122"/>
                <a:ea typeface="楷体_GB2312" pitchFamily="49" charset="-122"/>
              </a:rPr>
              <a:t>海明码</a:t>
            </a:r>
            <a:endParaRPr lang="zh-CN" altLang="en-US" sz="2400" b="1">
              <a:solidFill>
                <a:srgbClr val="6600FF"/>
              </a:solidFill>
              <a:latin typeface="楷体_GB2312" pitchFamily="49" charset="-122"/>
              <a:ea typeface="楷体_GB2312" pitchFamily="49" charset="-122"/>
            </a:endParaRPr>
          </a:p>
        </p:txBody>
      </p:sp>
      <p:sp>
        <p:nvSpPr>
          <p:cNvPr id="99331" name="文本框 106"/>
          <p:cNvSpPr txBox="1">
            <a:spLocks noChangeArrowheads="1"/>
          </p:cNvSpPr>
          <p:nvPr/>
        </p:nvSpPr>
        <p:spPr bwMode="auto">
          <a:xfrm>
            <a:off x="375047" y="1895475"/>
            <a:ext cx="8002190" cy="2030095"/>
          </a:xfrm>
          <a:prstGeom prst="rect">
            <a:avLst/>
          </a:prstGeom>
          <a:noFill/>
          <a:ln w="9525">
            <a:noFill/>
            <a:miter lim="800000"/>
          </a:ln>
        </p:spPr>
        <p:txBody>
          <a:bodyPr>
            <a:spAutoFit/>
          </a:bodyPr>
          <a:lstStyle/>
          <a:p>
            <a:pPr indent="266700">
              <a:lnSpc>
                <a:spcPct val="150000"/>
              </a:lnSpc>
            </a:pPr>
            <a:r>
              <a:rPr lang="en-US" altLang="zh-CN" sz="2100">
                <a:latin typeface="Times New Roman" panose="02020603050405020304" pitchFamily="18" charset="0"/>
                <a:cs typeface="Times New Roman" panose="02020603050405020304" pitchFamily="18" charset="0"/>
              </a:rPr>
              <a:t>③</a:t>
            </a:r>
            <a:r>
              <a:rPr lang="zh-CN" altLang="en-US" sz="2100">
                <a:latin typeface="宋体" panose="02010600030101010101" pitchFamily="2" charset="-122"/>
                <a:ea typeface="宋体" panose="02010600030101010101" pitchFamily="2" charset="-122"/>
              </a:rPr>
              <a:t>　纠错</a:t>
            </a:r>
            <a:endParaRPr lang="zh-CN" altLang="en-US" sz="2100">
              <a:latin typeface="宋体" panose="02010600030101010101" pitchFamily="2" charset="-122"/>
              <a:ea typeface="宋体" panose="02010600030101010101" pitchFamily="2" charset="-122"/>
            </a:endParaRPr>
          </a:p>
          <a:p>
            <a:pPr indent="266700">
              <a:lnSpc>
                <a:spcPct val="150000"/>
              </a:lnSpc>
            </a:pPr>
            <a:endParaRPr lang="zh-CN" altLang="en-US" sz="2100">
              <a:latin typeface="宋体" panose="02010600030101010101" pitchFamily="2" charset="-122"/>
              <a:ea typeface="宋体" panose="02010600030101010101" pitchFamily="2" charset="-122"/>
            </a:endParaRPr>
          </a:p>
          <a:p>
            <a:pPr indent="266700">
              <a:lnSpc>
                <a:spcPct val="150000"/>
              </a:lnSpc>
            </a:pPr>
            <a:r>
              <a:rPr lang="zh-CN" altLang="en-US" sz="2100">
                <a:latin typeface="宋体" panose="02010600030101010101" pitchFamily="2" charset="-122"/>
                <a:ea typeface="宋体" panose="02010600030101010101" pitchFamily="2" charset="-122"/>
              </a:rPr>
              <a:t>将接收到的编码左数第</a:t>
            </a:r>
            <a:r>
              <a:rPr lang="en-US" altLang="zh-CN" sz="2100">
                <a:latin typeface="Times New Roman" panose="02020603050405020304" pitchFamily="18" charset="0"/>
                <a:cs typeface="Times New Roman" panose="02020603050405020304" pitchFamily="18" charset="0"/>
              </a:rPr>
              <a:t>6</a:t>
            </a:r>
            <a:r>
              <a:rPr lang="zh-CN" altLang="en-US" sz="2100">
                <a:latin typeface="宋体" panose="02010600030101010101" pitchFamily="2" charset="-122"/>
                <a:ea typeface="宋体" panose="02010600030101010101" pitchFamily="2" charset="-122"/>
              </a:rPr>
              <a:t>位取反，恢复出正确数据，即</a:t>
            </a:r>
            <a:r>
              <a:rPr lang="en-US" altLang="zh-CN" sz="2100">
                <a:latin typeface="Times New Roman" panose="02020603050405020304" pitchFamily="18" charset="0"/>
                <a:cs typeface="Times New Roman" panose="02020603050405020304" pitchFamily="18" charset="0"/>
              </a:rPr>
              <a:t>(1010111)→(1010101)</a:t>
            </a:r>
            <a:r>
              <a:rPr lang="zh-CN" altLang="en-US" sz="2100">
                <a:latin typeface="宋体" panose="02010600030101010101" pitchFamily="2" charset="-122"/>
                <a:ea typeface="宋体" panose="02010600030101010101" pitchFamily="2" charset="-122"/>
              </a:rPr>
              <a:t>。</a:t>
            </a:r>
            <a:endParaRPr lang="zh-CN" altLang="en-US" sz="2100"/>
          </a:p>
        </p:txBody>
      </p:sp>
      <p:sp>
        <p:nvSpPr>
          <p:cNvPr id="99332" name="灯片编号占位符 1"/>
          <p:cNvSpPr>
            <a:spLocks noGrp="1" noChangeArrowheads="1"/>
          </p:cNvSpPr>
          <p:nvPr>
            <p:ph type="sldNum" sz="quarter" idx="12"/>
          </p:nvPr>
        </p:nvSpPr>
        <p:spPr>
          <a:xfrm>
            <a:off x="7000875" y="5595938"/>
            <a:ext cx="2134791" cy="357188"/>
          </a:xfrm>
          <a:noFill/>
          <a:ln>
            <a:miter lim="800000"/>
          </a:ln>
        </p:spPr>
        <p:txBody>
          <a:bodyPr/>
          <a:lstStyle/>
          <a:p>
            <a:fld id="{16CE68BC-CA19-4FA2-A145-521770D5E4D4}"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Grp="1" noChangeArrowheads="1"/>
          </p:cNvSpPr>
          <p:nvPr/>
        </p:nvSpPr>
        <p:spPr bwMode="auto">
          <a:xfrm>
            <a:off x="341630" y="1646555"/>
            <a:ext cx="8364220" cy="4415790"/>
          </a:xfrm>
          <a:prstGeom prst="rect">
            <a:avLst/>
          </a:prstGeom>
          <a:solidFill>
            <a:srgbClr val="FFFFFF"/>
          </a:solidFill>
          <a:ln w="9525">
            <a:noFill/>
            <a:miter lim="800000"/>
          </a:ln>
        </p:spPr>
        <p:txBody>
          <a:bodyPr/>
          <a:lstStyle/>
          <a:p>
            <a:pPr marL="342900" indent="-342900">
              <a:lnSpc>
                <a:spcPct val="135000"/>
              </a:lnSpc>
              <a:spcBef>
                <a:spcPts val="300"/>
              </a:spcBef>
              <a:spcAft>
                <a:spcPts val="300"/>
              </a:spcAft>
              <a:buFont typeface="Arial" panose="020B0604020202020204" pitchFamily="34" charset="0"/>
              <a:buChar char="•"/>
            </a:pPr>
            <a:r>
              <a:rPr lang="zh-CN" altLang="en-US" sz="2400" b="1">
                <a:ea typeface="楷体_GB2312" pitchFamily="49" charset="-122"/>
              </a:rPr>
              <a:t>传输差错的校正：</a:t>
            </a:r>
            <a:r>
              <a:rPr lang="zh-CN" altLang="en-US" sz="2400">
                <a:ea typeface="楷体_GB2312" pitchFamily="49" charset="-122"/>
              </a:rPr>
              <a:t>在接收端发现并自动纠正传输错误的过程</a:t>
            </a:r>
            <a:endParaRPr lang="zh-CN" altLang="en-US" sz="2400">
              <a:ea typeface="楷体_GB2312" pitchFamily="49" charset="-122"/>
            </a:endParaRPr>
          </a:p>
          <a:p>
            <a:pPr marL="342900" indent="-342900">
              <a:lnSpc>
                <a:spcPct val="135000"/>
              </a:lnSpc>
              <a:spcBef>
                <a:spcPts val="300"/>
              </a:spcBef>
              <a:spcAft>
                <a:spcPts val="300"/>
              </a:spcAft>
              <a:buFont typeface="Arial" panose="020B0604020202020204" pitchFamily="34" charset="0"/>
              <a:buChar char="•"/>
            </a:pPr>
            <a:r>
              <a:rPr lang="zh-CN" altLang="en-US" sz="2400" b="1">
                <a:latin typeface="楷体_GB2312" pitchFamily="49" charset="-122"/>
                <a:ea typeface="楷体_GB2312" pitchFamily="49" charset="-122"/>
              </a:rPr>
              <a:t>方法</a:t>
            </a:r>
            <a:r>
              <a:rPr lang="zh-CN" altLang="en-US" sz="2400">
                <a:latin typeface="楷体_GB2312" pitchFamily="49" charset="-122"/>
                <a:ea typeface="楷体_GB2312" pitchFamily="49" charset="-122"/>
              </a:rPr>
              <a:t>：自动重传，前向差错校正</a:t>
            </a:r>
            <a:endParaRPr lang="zh-CN" altLang="en-US" sz="2400">
              <a:latin typeface="楷体_GB2312" pitchFamily="49" charset="-122"/>
              <a:ea typeface="楷体_GB2312" pitchFamily="49" charset="-122"/>
            </a:endParaRPr>
          </a:p>
          <a:p>
            <a:pPr marL="342900" indent="-342900">
              <a:lnSpc>
                <a:spcPct val="135000"/>
              </a:lnSpc>
              <a:spcBef>
                <a:spcPts val="300"/>
              </a:spcBef>
              <a:spcAft>
                <a:spcPts val="300"/>
              </a:spcAft>
              <a:buFont typeface="Arial" panose="020B0604020202020204" pitchFamily="34" charset="0"/>
              <a:buChar char="•"/>
            </a:pPr>
            <a:r>
              <a:rPr lang="zh-CN" altLang="en-US" sz="2400" b="1">
                <a:latin typeface="楷体_GB2312" pitchFamily="49" charset="-122"/>
                <a:ea typeface="楷体_GB2312" pitchFamily="49" charset="-122"/>
              </a:rPr>
              <a:t>自动重传</a:t>
            </a:r>
            <a:r>
              <a:rPr lang="zh-CN" altLang="en-US" sz="2400">
                <a:latin typeface="楷体_GB2312" pitchFamily="49" charset="-122"/>
                <a:ea typeface="楷体_GB2312" pitchFamily="49" charset="-122"/>
              </a:rPr>
              <a:t>：当系统检测到一个错误时，接收端自动的请求发送方重新发送传输该数据帧，用重新传输过来的数据代替出错的数据</a:t>
            </a:r>
            <a:endParaRPr lang="zh-CN" altLang="en-US" sz="2400">
              <a:latin typeface="楷体_GB2312" pitchFamily="49" charset="-122"/>
              <a:ea typeface="楷体_GB2312" pitchFamily="49" charset="-122"/>
            </a:endParaRPr>
          </a:p>
          <a:p>
            <a:pPr marL="342900" indent="-342900">
              <a:lnSpc>
                <a:spcPct val="135000"/>
              </a:lnSpc>
              <a:spcBef>
                <a:spcPts val="300"/>
              </a:spcBef>
              <a:spcAft>
                <a:spcPts val="300"/>
              </a:spcAft>
              <a:buFont typeface="Arial" panose="020B0604020202020204" pitchFamily="34" charset="0"/>
              <a:buChar char="•"/>
            </a:pPr>
            <a:r>
              <a:rPr lang="zh-CN" altLang="en-US" sz="2400" b="1">
                <a:latin typeface="楷体_GB2312" pitchFamily="49" charset="-122"/>
                <a:ea typeface="楷体_GB2312" pitchFamily="49" charset="-122"/>
              </a:rPr>
              <a:t>前向差错校正</a:t>
            </a:r>
            <a:r>
              <a:rPr lang="zh-CN" altLang="en-US" sz="2400">
                <a:latin typeface="楷体_GB2312" pitchFamily="49" charset="-122"/>
                <a:ea typeface="楷体_GB2312" pitchFamily="49" charset="-122"/>
              </a:rPr>
              <a:t>：将额外数据位加入传输数据域中，在接收端检测额外数据位，并纠正差错</a:t>
            </a:r>
            <a:endParaRPr lang="zh-CN" altLang="en-US" sz="2400">
              <a:latin typeface="楷体_GB2312" pitchFamily="49" charset="-122"/>
              <a:ea typeface="楷体_GB2312" pitchFamily="49" charset="-122"/>
            </a:endParaRPr>
          </a:p>
          <a:p>
            <a:pPr marL="342900" indent="-342900" algn="ctr">
              <a:lnSpc>
                <a:spcPct val="135000"/>
              </a:lnSpc>
              <a:spcBef>
                <a:spcPts val="300"/>
              </a:spcBef>
              <a:spcAft>
                <a:spcPts val="300"/>
              </a:spcAft>
              <a:buFont typeface="Wingdings" panose="05000000000000000000" pitchFamily="2" charset="2"/>
              <a:buChar char="Ø"/>
            </a:pPr>
            <a:endParaRPr lang="en-US" altLang="zh-CN" sz="2400">
              <a:latin typeface="楷体_GB2312" pitchFamily="49" charset="-122"/>
              <a:ea typeface="楷体_GB2312" pitchFamily="49" charset="-122"/>
            </a:endParaRPr>
          </a:p>
        </p:txBody>
      </p:sp>
      <p:sp>
        <p:nvSpPr>
          <p:cNvPr id="100355" name="Rectangle 4"/>
          <p:cNvSpPr>
            <a:spLocks noChangeArrowheads="1"/>
          </p:cNvSpPr>
          <p:nvPr/>
        </p:nvSpPr>
        <p:spPr bwMode="auto">
          <a:xfrm>
            <a:off x="382667" y="1099026"/>
            <a:ext cx="5293519" cy="460375"/>
          </a:xfrm>
          <a:prstGeom prst="rect">
            <a:avLst/>
          </a:prstGeom>
          <a:noFill/>
          <a:ln w="9525">
            <a:noFill/>
            <a:miter lim="800000"/>
          </a:ln>
        </p:spPr>
        <p:txBody>
          <a:bodyPr>
            <a:spAutoFit/>
          </a:bodyPr>
          <a:lstStyle/>
          <a:p>
            <a:r>
              <a:rPr lang="en-US" altLang="zh-CN" sz="2400" b="1">
                <a:solidFill>
                  <a:srgbClr val="6600FF"/>
                </a:solidFill>
                <a:latin typeface="楷体_GB2312" pitchFamily="49" charset="-122"/>
                <a:ea typeface="楷体_GB2312" pitchFamily="49" charset="-122"/>
              </a:rPr>
              <a:t> </a:t>
            </a:r>
            <a:r>
              <a:rPr lang="zh-CN" altLang="en-US" sz="2400" b="1">
                <a:solidFill>
                  <a:srgbClr val="6600FF"/>
                </a:solidFill>
                <a:latin typeface="楷体_GB2312" pitchFamily="49" charset="-122"/>
                <a:ea typeface="楷体_GB2312" pitchFamily="49" charset="-122"/>
              </a:rPr>
              <a:t>差错传输的校正</a:t>
            </a:r>
            <a:endParaRPr lang="zh-CN" altLang="en-US" sz="2400" b="1">
              <a:solidFill>
                <a:srgbClr val="6600FF"/>
              </a:solidFill>
              <a:latin typeface="楷体_GB2312" pitchFamily="49" charset="-122"/>
              <a:ea typeface="楷体_GB2312" pitchFamily="49" charset="-122"/>
            </a:endParaRPr>
          </a:p>
        </p:txBody>
      </p:sp>
      <p:sp>
        <p:nvSpPr>
          <p:cNvPr id="100356" name="灯片编号占位符 1"/>
          <p:cNvSpPr>
            <a:spLocks noGrp="1" noChangeArrowheads="1"/>
          </p:cNvSpPr>
          <p:nvPr>
            <p:ph type="sldNum" sz="quarter" idx="12"/>
          </p:nvPr>
        </p:nvSpPr>
        <p:spPr>
          <a:xfrm>
            <a:off x="7000875" y="5595938"/>
            <a:ext cx="2134791" cy="357188"/>
          </a:xfrm>
          <a:noFill/>
          <a:ln>
            <a:miter lim="800000"/>
          </a:ln>
        </p:spPr>
        <p:txBody>
          <a:bodyPr/>
          <a:lstStyle/>
          <a:p>
            <a:fld id="{2ED1D029-8190-4C26-A734-D8FADD6821F9}" type="slidenum">
              <a:rPr lang="zh-CN" altLang="en-US" sz="100" smtClean="0"/>
            </a:fld>
            <a:endParaRPr lang="zh-CN" altLang="en-US" sz="100" smtClean="0"/>
          </a:p>
        </p:txBody>
      </p:sp>
      <p:sp>
        <p:nvSpPr>
          <p:cNvPr id="3" name="标题 2"/>
          <p:cNvSpPr/>
          <p:nvPr>
            <p:ph type="title"/>
          </p:nvPr>
        </p:nvSpPr>
        <p:spPr>
          <a:xfrm>
            <a:off x="382588" y="147320"/>
            <a:ext cx="8229600" cy="768350"/>
          </a:xfrm>
        </p:spPr>
        <p:txBody>
          <a:bodyPr/>
          <a:p>
            <a:r>
              <a:rPr lang="zh-CN" altLang="en-US"/>
              <a:t>数据的可靠传输</a:t>
            </a:r>
            <a:endParaRPr lang="zh-CN" alt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课后思考</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课后思考</a:t>
            </a:r>
            <a:endParaRPr lang="zh-CN" altLang="en-US"/>
          </a:p>
        </p:txBody>
      </p:sp>
      <p:sp>
        <p:nvSpPr>
          <p:cNvPr id="3" name="内容占位符 2"/>
          <p:cNvSpPr>
            <a:spLocks noGrp="1"/>
          </p:cNvSpPr>
          <p:nvPr>
            <p:ph idx="1"/>
          </p:nvPr>
        </p:nvSpPr>
        <p:spPr>
          <a:xfrm>
            <a:off x="382905" y="1282700"/>
            <a:ext cx="8008938" cy="4706938"/>
          </a:xfrm>
        </p:spPr>
        <p:txBody>
          <a:bodyPr/>
          <a:p>
            <a:pPr>
              <a:lnSpc>
                <a:spcPct val="150000"/>
              </a:lnSpc>
            </a:pPr>
            <a:r>
              <a:rPr lang="en-US" altLang="zh-CN"/>
              <a:t>1</a:t>
            </a:r>
            <a:r>
              <a:rPr lang="zh-CN" altLang="en-US"/>
              <a:t>、数据编码的意义？</a:t>
            </a:r>
            <a:endParaRPr lang="zh-CN" altLang="en-US"/>
          </a:p>
          <a:p>
            <a:pPr>
              <a:lnSpc>
                <a:spcPct val="150000"/>
              </a:lnSpc>
            </a:pPr>
            <a:r>
              <a:rPr lang="en-US" altLang="zh-CN"/>
              <a:t>2</a:t>
            </a:r>
            <a:r>
              <a:rPr lang="zh-CN" altLang="en-US"/>
              <a:t>、可靠性传输的方式有几种，各有什么优缺点？</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2835" name="矩形 632834"/>
          <p:cNvSpPr/>
          <p:nvPr/>
        </p:nvSpPr>
        <p:spPr>
          <a:xfrm>
            <a:off x="2339975" y="2781300"/>
            <a:ext cx="3733800" cy="641350"/>
          </a:xfrm>
          <a:prstGeom prst="rect">
            <a:avLst/>
          </a:prstGeom>
          <a:noFill/>
          <a:ln w="9525">
            <a:noFill/>
          </a:ln>
        </p:spPr>
        <p:txBody>
          <a:bodyPr>
            <a:spAutoFit/>
          </a:bodyPr>
          <a:p>
            <a:pPr algn="ctr"/>
            <a:r>
              <a:rPr lang="en-AU" altLang="zh-CN" sz="3600" b="1">
                <a:ea typeface="宋体" panose="02010600030101010101" pitchFamily="2" charset="-122"/>
              </a:rPr>
              <a:t>Thank you!</a:t>
            </a:r>
            <a:endParaRPr lang="en-US" altLang="zh-CN" sz="3600" b="1">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2" name="Rectangle 4"/>
          <p:cNvSpPr>
            <a:spLocks noChangeArrowheads="1"/>
          </p:cNvSpPr>
          <p:nvPr/>
        </p:nvSpPr>
        <p:spPr bwMode="auto">
          <a:xfrm>
            <a:off x="161925" y="1970485"/>
            <a:ext cx="8616554" cy="2999740"/>
          </a:xfrm>
          <a:prstGeom prst="rect">
            <a:avLst/>
          </a:prstGeom>
          <a:noFill/>
          <a:ln w="9525">
            <a:noFill/>
            <a:miter lim="800000"/>
          </a:ln>
        </p:spPr>
        <p:txBody>
          <a:bodyPr>
            <a:spAutoFit/>
          </a:bodyPr>
          <a:lstStyle/>
          <a:p>
            <a:pPr marL="342900" indent="-342900">
              <a:lnSpc>
                <a:spcPct val="150000"/>
              </a:lnSpc>
              <a:buClr>
                <a:srgbClr val="6600FF"/>
              </a:buClr>
              <a:buFont typeface="Wingdings" panose="05000000000000000000" pitchFamily="2" charset="2"/>
              <a:buChar char="Ø"/>
            </a:pPr>
            <a:r>
              <a:rPr lang="zh-CN" altLang="en-US" sz="2100" b="1">
                <a:solidFill>
                  <a:srgbClr val="FF5050"/>
                </a:solidFill>
                <a:latin typeface="Times New Roman" panose="02020603050405020304" pitchFamily="18" charset="0"/>
                <a:ea typeface="楷体_GB2312" pitchFamily="49" charset="-122"/>
              </a:rPr>
              <a:t>传输介质</a:t>
            </a:r>
            <a:r>
              <a:rPr lang="zh-CN" altLang="en-US" sz="2100">
                <a:latin typeface="Times New Roman" panose="02020603050405020304" pitchFamily="18" charset="0"/>
                <a:ea typeface="楷体_GB2312" pitchFamily="49" charset="-122"/>
              </a:rPr>
              <a:t>：指在两点或多点之间连接收发双方的物理通路，是发送设备与接收设备之间信号传递所经过的媒介。</a:t>
            </a:r>
            <a:endParaRPr lang="zh-CN" altLang="en-US" sz="2100">
              <a:latin typeface="Times New Roman" panose="02020603050405020304" pitchFamily="18" charset="0"/>
              <a:ea typeface="楷体_GB2312" pitchFamily="49" charset="-122"/>
            </a:endParaRPr>
          </a:p>
          <a:p>
            <a:pPr marL="342900" indent="-342900">
              <a:lnSpc>
                <a:spcPct val="150000"/>
              </a:lnSpc>
              <a:buClr>
                <a:srgbClr val="6600FF"/>
              </a:buClr>
              <a:buFont typeface="Wingdings" panose="05000000000000000000" pitchFamily="2" charset="2"/>
              <a:buChar char="Ø"/>
            </a:pPr>
            <a:r>
              <a:rPr lang="zh-CN" altLang="en-US" sz="2100">
                <a:latin typeface="Times New Roman" panose="02020603050405020304" pitchFamily="18" charset="0"/>
                <a:ea typeface="楷体_GB2312" pitchFamily="49" charset="-122"/>
              </a:rPr>
              <a:t> </a:t>
            </a:r>
            <a:r>
              <a:rPr lang="zh-CN" altLang="en-US" sz="2100" b="1">
                <a:solidFill>
                  <a:srgbClr val="FF5050"/>
                </a:solidFill>
                <a:latin typeface="Times New Roman" panose="02020603050405020304" pitchFamily="18" charset="0"/>
                <a:ea typeface="楷体_GB2312" pitchFamily="49" charset="-122"/>
              </a:rPr>
              <a:t>数据报文</a:t>
            </a:r>
            <a:r>
              <a:rPr lang="zh-CN" altLang="en-US" sz="2100">
                <a:latin typeface="Times New Roman" panose="02020603050405020304" pitchFamily="18" charset="0"/>
                <a:ea typeface="楷体_GB2312" pitchFamily="49" charset="-122"/>
              </a:rPr>
              <a:t>：通过网络传输的数据的基本单元，包含一个报头（</a:t>
            </a:r>
            <a:r>
              <a:rPr lang="en-US" altLang="zh-CN" sz="2100">
                <a:latin typeface="Times New Roman" panose="02020603050405020304" pitchFamily="18" charset="0"/>
                <a:ea typeface="楷体_GB2312" pitchFamily="49" charset="-122"/>
              </a:rPr>
              <a:t>header</a:t>
            </a:r>
            <a:r>
              <a:rPr lang="zh-CN" altLang="en-US" sz="2100">
                <a:latin typeface="Times New Roman" panose="02020603050405020304" pitchFamily="18" charset="0"/>
                <a:ea typeface="楷体_GB2312" pitchFamily="49" charset="-122"/>
              </a:rPr>
              <a:t>）和数据本身，其中报头描述了数据的目的地以及和其它数据之间的关系。 一般把需要传送的信息，包括文本、命令、参数值、图片、声音等称为报文。</a:t>
            </a:r>
            <a:endParaRPr lang="zh-CN" altLang="en-US" sz="2100">
              <a:latin typeface="Times New Roman" panose="02020603050405020304" pitchFamily="18" charset="0"/>
              <a:ea typeface="楷体_GB2312" pitchFamily="49" charset="-122"/>
            </a:endParaRPr>
          </a:p>
        </p:txBody>
      </p:sp>
      <p:sp>
        <p:nvSpPr>
          <p:cNvPr id="28676" name="灯片编号占位符 1"/>
          <p:cNvSpPr>
            <a:spLocks noGrp="1" noChangeArrowheads="1"/>
          </p:cNvSpPr>
          <p:nvPr>
            <p:ph type="sldNum" sz="quarter" idx="12"/>
          </p:nvPr>
        </p:nvSpPr>
        <p:spPr>
          <a:xfrm>
            <a:off x="7000875" y="5595938"/>
            <a:ext cx="2134791" cy="357188"/>
          </a:xfrm>
          <a:noFill/>
          <a:ln>
            <a:miter lim="800000"/>
          </a:ln>
        </p:spPr>
        <p:txBody>
          <a:bodyPr/>
          <a:lstStyle/>
          <a:p>
            <a:fld id="{10152FBD-AFF4-4E61-9638-D7A055C44D6E}"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通信系统基本组成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092">
                                            <p:txEl>
                                              <p:pRg st="0" end="0"/>
                                            </p:txEl>
                                          </p:spTgt>
                                        </p:tgtEl>
                                        <p:attrNameLst>
                                          <p:attrName>style.visibility</p:attrName>
                                        </p:attrNameLst>
                                      </p:cBhvr>
                                      <p:to>
                                        <p:strVal val="visible"/>
                                      </p:to>
                                    </p:set>
                                    <p:anim calcmode="lin" valueType="num">
                                      <p:cBhvr>
                                        <p:cTn id="7" dur="500" fill="hold"/>
                                        <p:tgtEl>
                                          <p:spTgt spid="601092">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6010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01092">
                                            <p:txEl>
                                              <p:pRg st="1" end="1"/>
                                            </p:txEl>
                                          </p:spTgt>
                                        </p:tgtEl>
                                        <p:attrNameLst>
                                          <p:attrName>style.visibility</p:attrName>
                                        </p:attrNameLst>
                                      </p:cBhvr>
                                      <p:to>
                                        <p:strVal val="visible"/>
                                      </p:to>
                                    </p:set>
                                    <p:anim calcmode="lin" valueType="num">
                                      <p:cBhvr>
                                        <p:cTn id="13" dur="500" fill="hold"/>
                                        <p:tgtEl>
                                          <p:spTgt spid="601092">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60109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ChangeArrowheads="1"/>
          </p:cNvSpPr>
          <p:nvPr/>
        </p:nvSpPr>
        <p:spPr bwMode="auto">
          <a:xfrm>
            <a:off x="220266" y="1568054"/>
            <a:ext cx="8703469" cy="1198880"/>
          </a:xfrm>
          <a:prstGeom prst="rect">
            <a:avLst/>
          </a:prstGeom>
          <a:noFill/>
          <a:ln w="9525">
            <a:noFill/>
            <a:miter lim="800000"/>
          </a:ln>
        </p:spPr>
        <p:txBody>
          <a:bodyPr>
            <a:spAutoFit/>
          </a:bodyPr>
          <a:lstStyle/>
          <a:p>
            <a:pPr>
              <a:lnSpc>
                <a:spcPct val="150000"/>
              </a:lnSpc>
              <a:buClr>
                <a:srgbClr val="CC00CC"/>
              </a:buClr>
              <a:buFont typeface="Wingdings" panose="05000000000000000000" pitchFamily="2" charset="2"/>
              <a:buChar char="Ø"/>
            </a:pPr>
            <a:r>
              <a:rPr lang="zh-CN" altLang="en-US" sz="2400" b="1">
                <a:solidFill>
                  <a:srgbClr val="FF5050"/>
                </a:solidFill>
                <a:latin typeface="楷体_GB2312" pitchFamily="49" charset="-122"/>
                <a:ea typeface="楷体_GB2312" pitchFamily="49" charset="-122"/>
              </a:rPr>
              <a:t>数据通信过程</a:t>
            </a:r>
            <a:r>
              <a:rPr lang="zh-CN" altLang="en-US" sz="2400">
                <a:latin typeface="楷体_GB2312" pitchFamily="49" charset="-122"/>
                <a:ea typeface="楷体_GB2312" pitchFamily="49" charset="-122"/>
              </a:rPr>
              <a:t>：</a:t>
            </a:r>
            <a:r>
              <a:rPr lang="zh-CN" altLang="en-US" sz="2400">
                <a:latin typeface="Times New Roman" panose="02020603050405020304" pitchFamily="18" charset="0"/>
                <a:ea typeface="楷体_GB2312" pitchFamily="49" charset="-122"/>
              </a:rPr>
              <a:t>两个或多个节点之间借助传输媒体以二进制形式进行数据交换的过程</a:t>
            </a:r>
            <a:endParaRPr lang="zh-CN" altLang="en-US" sz="2400">
              <a:latin typeface="楷体_GB2312" pitchFamily="49" charset="-122"/>
              <a:ea typeface="楷体_GB2312" pitchFamily="49" charset="-122"/>
            </a:endParaRPr>
          </a:p>
        </p:txBody>
      </p:sp>
      <p:sp>
        <p:nvSpPr>
          <p:cNvPr id="576519" name="Rectangle 7"/>
          <p:cNvSpPr>
            <a:spLocks noChangeArrowheads="1"/>
          </p:cNvSpPr>
          <p:nvPr/>
        </p:nvSpPr>
        <p:spPr bwMode="auto">
          <a:xfrm>
            <a:off x="141685" y="2983706"/>
            <a:ext cx="8690372" cy="2500313"/>
          </a:xfrm>
          <a:prstGeom prst="rect">
            <a:avLst/>
          </a:prstGeom>
          <a:noFill/>
          <a:ln w="9525">
            <a:noFill/>
            <a:miter lim="800000"/>
          </a:ln>
        </p:spPr>
        <p:txBody>
          <a:bodyPr lIns="67500" tIns="35100" rIns="67500" bIns="35100"/>
          <a:lstStyle/>
          <a:p>
            <a:pPr marL="741680" lvl="1" indent="-284480">
              <a:buClr>
                <a:schemeClr val="accent2"/>
              </a:buClr>
              <a:buSzPct val="100000"/>
              <a:buFont typeface="Times New Roman" panose="02020603050405020304" pitchFamily="18" charset="0"/>
              <a:buNone/>
            </a:pPr>
            <a:r>
              <a:rPr lang="en-GB" altLang="zh-CN" sz="2400" b="1">
                <a:ea typeface="宋体" panose="02010600030101010101" pitchFamily="2" charset="-122"/>
              </a:rPr>
              <a:t>   </a:t>
            </a:r>
            <a:r>
              <a:rPr lang="zh-CN" altLang="en-GB" sz="2400" b="1">
                <a:latin typeface="楷体_GB2312" pitchFamily="49" charset="-122"/>
                <a:ea typeface="楷体_GB2312" pitchFamily="49" charset="-122"/>
              </a:rPr>
              <a:t>数据通信过程          与打电话的对比</a:t>
            </a:r>
            <a:endParaRPr lang="zh-CN" altLang="en-GB" sz="2400" b="1">
              <a:latin typeface="楷体_GB2312" pitchFamily="49" charset="-122"/>
              <a:ea typeface="楷体_GB2312" pitchFamily="49" charset="-122"/>
            </a:endParaRPr>
          </a:p>
          <a:p>
            <a:pPr marL="741680" lvl="1" indent="-284480">
              <a:buClr>
                <a:schemeClr val="accent2"/>
              </a:buClr>
              <a:buSzPct val="70000"/>
              <a:buFont typeface="Wingdings" panose="05000000000000000000" pitchFamily="2" charset="2"/>
              <a:buChar char="l"/>
            </a:pPr>
            <a:r>
              <a:rPr lang="en-GB" altLang="zh-CN" sz="2400">
                <a:latin typeface="楷体_GB2312" pitchFamily="49" charset="-122"/>
                <a:ea typeface="楷体_GB2312" pitchFamily="49" charset="-122"/>
              </a:rPr>
              <a:t>建立物理连接          拨号，拨通对方 </a:t>
            </a:r>
            <a:endParaRPr lang="en-GB" altLang="zh-CN" sz="2400">
              <a:latin typeface="楷体_GB2312" pitchFamily="49" charset="-122"/>
              <a:ea typeface="楷体_GB2312" pitchFamily="49" charset="-122"/>
            </a:endParaRPr>
          </a:p>
          <a:p>
            <a:pPr marL="741680" lvl="1" indent="-284480">
              <a:buClr>
                <a:schemeClr val="accent2"/>
              </a:buClr>
              <a:buSzPct val="70000"/>
              <a:buFont typeface="Wingdings" panose="05000000000000000000" pitchFamily="2" charset="2"/>
              <a:buChar char="l"/>
            </a:pPr>
            <a:r>
              <a:rPr lang="en-GB" altLang="zh-CN" sz="2400">
                <a:latin typeface="楷体_GB2312" pitchFamily="49" charset="-122"/>
                <a:ea typeface="楷体_GB2312" pitchFamily="49" charset="-122"/>
              </a:rPr>
              <a:t>建立逻辑连接          互相确认身份</a:t>
            </a:r>
            <a:endParaRPr lang="en-GB" altLang="zh-CN" sz="2400">
              <a:latin typeface="楷体_GB2312" pitchFamily="49" charset="-122"/>
              <a:ea typeface="楷体_GB2312" pitchFamily="49" charset="-122"/>
            </a:endParaRPr>
          </a:p>
          <a:p>
            <a:pPr marL="741680" lvl="1" indent="-284480">
              <a:buClr>
                <a:schemeClr val="accent2"/>
              </a:buClr>
              <a:buSzPct val="70000"/>
              <a:buFont typeface="Wingdings" panose="05000000000000000000" pitchFamily="2" charset="2"/>
              <a:buChar char="l"/>
            </a:pPr>
            <a:r>
              <a:rPr lang="en-GB" altLang="zh-CN" sz="2400">
                <a:latin typeface="楷体_GB2312" pitchFamily="49" charset="-122"/>
                <a:ea typeface="楷体_GB2312" pitchFamily="49" charset="-122"/>
              </a:rPr>
              <a:t>数据传送              互相通话</a:t>
            </a:r>
            <a:endParaRPr lang="en-GB" altLang="zh-CN" sz="2400">
              <a:latin typeface="楷体_GB2312" pitchFamily="49" charset="-122"/>
              <a:ea typeface="楷体_GB2312" pitchFamily="49" charset="-122"/>
            </a:endParaRPr>
          </a:p>
          <a:p>
            <a:pPr marL="741680" lvl="1" indent="-284480">
              <a:buClr>
                <a:schemeClr val="accent2"/>
              </a:buClr>
              <a:buSzPct val="70000"/>
              <a:buFont typeface="Wingdings" panose="05000000000000000000" pitchFamily="2" charset="2"/>
              <a:buChar char="l"/>
            </a:pPr>
            <a:r>
              <a:rPr lang="en-GB" altLang="zh-CN" sz="2400">
                <a:latin typeface="楷体_GB2312" pitchFamily="49" charset="-122"/>
                <a:ea typeface="楷体_GB2312" pitchFamily="49" charset="-122"/>
              </a:rPr>
              <a:t>断开逻辑连接          互相确认要结束通话</a:t>
            </a:r>
            <a:endParaRPr lang="en-GB" altLang="zh-CN" sz="2400">
              <a:latin typeface="楷体_GB2312" pitchFamily="49" charset="-122"/>
              <a:ea typeface="楷体_GB2312" pitchFamily="49" charset="-122"/>
            </a:endParaRPr>
          </a:p>
          <a:p>
            <a:pPr marL="741680" lvl="1" indent="-284480">
              <a:buClr>
                <a:schemeClr val="accent2"/>
              </a:buClr>
              <a:buSzPct val="70000"/>
              <a:buFont typeface="Wingdings" panose="05000000000000000000" pitchFamily="2" charset="2"/>
              <a:buChar char="l"/>
            </a:pPr>
            <a:r>
              <a:rPr lang="en-GB" altLang="zh-CN" sz="2400">
                <a:latin typeface="楷体_GB2312" pitchFamily="49" charset="-122"/>
                <a:ea typeface="楷体_GB2312" pitchFamily="49" charset="-122"/>
              </a:rPr>
              <a:t>断开物理连接          双方挂机</a:t>
            </a:r>
            <a:endParaRPr lang="en-GB" altLang="zh-CN" sz="2400">
              <a:latin typeface="楷体_GB2312" pitchFamily="49" charset="-122"/>
              <a:ea typeface="楷体_GB2312" pitchFamily="49" charset="-122"/>
            </a:endParaRPr>
          </a:p>
        </p:txBody>
      </p:sp>
      <p:sp>
        <p:nvSpPr>
          <p:cNvPr id="29701" name="灯片编号占位符 1"/>
          <p:cNvSpPr>
            <a:spLocks noGrp="1" noChangeArrowheads="1"/>
          </p:cNvSpPr>
          <p:nvPr>
            <p:ph type="sldNum" sz="quarter" idx="12"/>
          </p:nvPr>
        </p:nvSpPr>
        <p:spPr>
          <a:xfrm>
            <a:off x="7000875" y="5595938"/>
            <a:ext cx="2134791" cy="357188"/>
          </a:xfrm>
          <a:noFill/>
          <a:ln>
            <a:miter lim="800000"/>
          </a:ln>
        </p:spPr>
        <p:txBody>
          <a:bodyPr/>
          <a:lstStyle/>
          <a:p>
            <a:fld id="{CC5CDA9B-BEE9-4FF6-88A1-34106FC651A9}" type="slidenum">
              <a:rPr lang="zh-CN" altLang="en-US" sz="100" smtClean="0"/>
            </a:fld>
            <a:endParaRPr lang="zh-CN" altLang="en-US" sz="100" smtClean="0"/>
          </a:p>
        </p:txBody>
      </p:sp>
      <p:sp>
        <p:nvSpPr>
          <p:cNvPr id="3" name="标题 1"/>
          <p:cNvSpPr>
            <a:spLocks noGrp="1"/>
          </p:cNvSpPr>
          <p:nvPr/>
        </p:nvSpPr>
        <p:spPr>
          <a:xfrm>
            <a:off x="382588" y="152400"/>
            <a:ext cx="8229600" cy="768350"/>
          </a:xfrm>
          <a:prstGeom prst="rect">
            <a:avLst/>
          </a:prstGeom>
          <a:noFill/>
          <a:ln w="9525">
            <a:noFill/>
          </a:ln>
        </p:spPr>
        <p:txBody>
          <a:bodyPr anchor="ctr"/>
          <a:lstStyle>
            <a:lvl1pPr marL="81280" lvl="0" indent="0" algn="l" defTabSz="914400" rtl="0" eaLnBrk="1" fontAlgn="base" latinLnBrk="0" hangingPunct="1">
              <a:lnSpc>
                <a:spcPct val="100000"/>
              </a:lnSpc>
              <a:spcBef>
                <a:spcPct val="0"/>
              </a:spcBef>
              <a:spcAft>
                <a:spcPct val="0"/>
              </a:spcAft>
              <a:buNone/>
              <a:defRPr sz="3200" b="1" i="0" u="none" kern="1200" baseline="0">
                <a:solidFill>
                  <a:srgbClr val="003399"/>
                </a:solidFill>
                <a:latin typeface="+mj-lt"/>
                <a:ea typeface="+mj-ea"/>
                <a:cs typeface="+mj-cs"/>
              </a:defRPr>
            </a:lvl1pPr>
          </a:lstStyle>
          <a:p>
            <a:r>
              <a:rPr lang="zh-CN" altLang="en-US"/>
              <a:t>通信系统基本组成</a:t>
            </a: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6519"/>
                                        </p:tgtEl>
                                        <p:attrNameLst>
                                          <p:attrName>style.visibility</p:attrName>
                                        </p:attrNameLst>
                                      </p:cBhvr>
                                      <p:to>
                                        <p:strVal val="visible"/>
                                      </p:to>
                                    </p:set>
                                    <p:anim calcmode="lin" valueType="num">
                                      <p:cBhvr>
                                        <p:cTn id="7" dur="500" fill="hold"/>
                                        <p:tgtEl>
                                          <p:spTgt spid="576519"/>
                                        </p:tgtEl>
                                        <p:attrNameLst>
                                          <p:attrName>ppt_x</p:attrName>
                                        </p:attrNameLst>
                                      </p:cBhvr>
                                      <p:tavLst>
                                        <p:tav tm="0">
                                          <p:val>
                                            <p:strVal val="#ppt_x"/>
                                          </p:val>
                                        </p:tav>
                                        <p:tav tm="100000">
                                          <p:val>
                                            <p:strVal val="#ppt_x"/>
                                          </p:val>
                                        </p:tav>
                                      </p:tavLst>
                                    </p:anim>
                                    <p:anim calcmode="lin" valueType="num">
                                      <p:cBhvr>
                                        <p:cTn id="8" dur="500" fill="hold"/>
                                        <p:tgtEl>
                                          <p:spTgt spid="5765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3862" name="标题 633861"/>
          <p:cNvSpPr>
            <a:spLocks noGrp="1"/>
          </p:cNvSpPr>
          <p:nvPr>
            <p:ph type="ctrTitle"/>
          </p:nvPr>
        </p:nvSpPr>
        <p:spPr>
          <a:xfrm>
            <a:off x="179388" y="3068638"/>
            <a:ext cx="8208962" cy="2447925"/>
          </a:xfrm>
        </p:spPr>
        <p:txBody>
          <a:bodyPr anchor="t"/>
          <a:p>
            <a:pPr algn="ctr" defTabSz="914400">
              <a:buSzTx/>
            </a:pPr>
            <a:r>
              <a:rPr lang="zh-CN" altLang="en-US" sz="4800" kern="1200" baseline="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黑体" panose="02010609060101010101" pitchFamily="49" charset="-122"/>
              </a:rPr>
              <a:t>第二节</a:t>
            </a:r>
            <a:br>
              <a:rPr lang="zh-CN" altLang="en-US" sz="5400" kern="1200" baseline="0" dirty="0">
                <a:latin typeface="Times New Roman" panose="02020603050405020304" pitchFamily="18" charset="0"/>
                <a:ea typeface="黑体" panose="02010609060101010101" pitchFamily="49" charset="-122"/>
              </a:rPr>
            </a:br>
            <a:br>
              <a:rPr lang="zh-CN" altLang="en-US" sz="1200" kern="1200" baseline="0" dirty="0">
                <a:latin typeface="Times New Roman" panose="02020603050405020304" pitchFamily="18" charset="0"/>
                <a:ea typeface="黑体" panose="02010609060101010101" pitchFamily="49" charset="-122"/>
              </a:rPr>
            </a:br>
            <a:r>
              <a:rPr lang="zh-CN" altLang="en-US" sz="4800" kern="1200" baseline="0" dirty="0">
                <a:latin typeface="Times New Roman" panose="02020603050405020304" pitchFamily="18" charset="0"/>
                <a:ea typeface="黑体" panose="02010609060101010101" pitchFamily="49" charset="-122"/>
              </a:rPr>
              <a:t>数据编码</a:t>
            </a:r>
            <a:endParaRPr lang="zh-CN" altLang="en-US" sz="4800" kern="1200" baseline="0" dirty="0">
              <a:latin typeface="Times New Roman" panose="02020603050405020304" pitchFamily="18" charset="0"/>
              <a:ea typeface="黑体" panose="02010609060101010101" pitchFamily="49" charset="-122"/>
            </a:endParaRPr>
          </a:p>
        </p:txBody>
      </p:sp>
    </p:spTree>
  </p:cSld>
  <p:clrMapOvr>
    <a:masterClrMapping/>
  </p:clrMapOvr>
</p:sld>
</file>

<file path=ppt/tags/tag1.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2.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3.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4.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5.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6.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7.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8.xml><?xml version="1.0" encoding="utf-8"?>
<p:tagLst xmlns:p="http://schemas.openxmlformats.org/presentationml/2006/main">
  <p:tag name="KSO_WM_TEMPLATE_CATEGORY" val="custom"/>
  <p:tag name="KSO_WM_TEMPLATE_INDEX" val="160337"/>
  <p:tag name="KSO_WM_TAG_VERSION" val="1.0"/>
  <p:tag name="KSO_WM_SLIDE_ID" val="custom160337_2"/>
  <p:tag name="KSO_WM_SLIDE_INDEX" val="2"/>
  <p:tag name="KSO_WM_SLIDE_ITEM_CNT" val="1"/>
  <p:tag name="KSO_WM_SLIDE_LAYOUT" val="a_f"/>
  <p:tag name="KSO_WM_SLIDE_LAYOUT_CNT" val="1_1"/>
  <p:tag name="KSO_WM_SLIDE_TYPE" val="text"/>
  <p:tag name="KSO_WM_BEAUTIFY_FLAG" val="#wm#"/>
  <p:tag name="KSO_WM_SLIDE_POSITION" val="49*89"/>
  <p:tag name="KSO_WM_SLIDE_SIZE" val="864*386"/>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337"/>
  <p:tag name="KSO_WM_UNIT_TYPE" val="a"/>
  <p:tag name="KSO_WM_UNIT_INDEX" val="1"/>
  <p:tag name="KSO_WM_UNIT_ID" val="custom160337_2*a*1"/>
  <p:tag name="KSO_WM_UNIT_CLEAR" val="1"/>
  <p:tag name="KSO_WM_UNIT_LAYERLEVEL" val="1"/>
  <p:tag name="KSO_WM_UNIT_VALUE" val="42"/>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nash-Faculty">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SP_CS</Template>
  <TotalTime>0</TotalTime>
  <Words>7310</Words>
  <Application>WPS 演示</Application>
  <PresentationFormat>在屏幕上显示</PresentationFormat>
  <Paragraphs>964</Paragraphs>
  <Slides>65</Slides>
  <Notes>11</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65</vt:i4>
      </vt:variant>
    </vt:vector>
  </HeadingPairs>
  <TitlesOfParts>
    <vt:vector size="86" baseType="lpstr">
      <vt:lpstr>Arial</vt:lpstr>
      <vt:lpstr>宋体</vt:lpstr>
      <vt:lpstr>Wingdings</vt:lpstr>
      <vt:lpstr>Comic Sans MS</vt:lpstr>
      <vt:lpstr>Times New Roman</vt:lpstr>
      <vt:lpstr>黑体</vt:lpstr>
      <vt:lpstr>仿宋_GB2312</vt:lpstr>
      <vt:lpstr>仿宋</vt:lpstr>
      <vt:lpstr>楷体_GB2312</vt:lpstr>
      <vt:lpstr>新宋体</vt:lpstr>
      <vt:lpstr>微软雅黑</vt:lpstr>
      <vt:lpstr>Arial Unicode MS</vt:lpstr>
      <vt:lpstr>Wingdings</vt:lpstr>
      <vt:lpstr>Arial Narrow</vt:lpstr>
      <vt:lpstr>华文细黑</vt:lpstr>
      <vt:lpstr>Calibri</vt:lpstr>
      <vt:lpstr>Monash-Faculty</vt:lpstr>
      <vt:lpstr>1_Monash-Faculty</vt:lpstr>
      <vt:lpstr>Equation.DSMT4</vt:lpstr>
      <vt:lpstr>Equation.DSMT4</vt:lpstr>
      <vt:lpstr>Visio.Drawing.11</vt:lpstr>
      <vt:lpstr>PowerPoint 演示文稿</vt:lpstr>
      <vt:lpstr>第三章  通信系统基本概念</vt:lpstr>
      <vt:lpstr>第一节  通信系统基本组成</vt:lpstr>
      <vt:lpstr>PowerPoint 演示文稿</vt:lpstr>
      <vt:lpstr>PowerPoint 演示文稿</vt:lpstr>
      <vt:lpstr>PowerPoint 演示文稿</vt:lpstr>
      <vt:lpstr>PowerPoint 演示文稿</vt:lpstr>
      <vt:lpstr>PowerPoint 演示文稿</vt:lpstr>
      <vt:lpstr>第二节  数据编码</vt:lpstr>
      <vt:lpstr>PowerPoint 演示文稿</vt:lpstr>
      <vt:lpstr>PowerPoint 演示文稿</vt:lpstr>
      <vt:lpstr>PowerPoint 演示文稿</vt:lpstr>
      <vt:lpstr>编码方案的评价指标 (1)</vt:lpstr>
      <vt:lpstr>编码方案的评价指标(2)</vt:lpstr>
      <vt:lpstr>第三节  数字数据编码</vt:lpstr>
      <vt:lpstr>数字数据编码</vt:lpstr>
      <vt:lpstr> 单极性不归零码</vt:lpstr>
      <vt:lpstr>单极性编码存在的问题</vt:lpstr>
      <vt:lpstr>同步：问题在哪里?</vt:lpstr>
      <vt:lpstr>  原因：收发双方脉冲时钟不可能精确一致</vt:lpstr>
      <vt:lpstr>  传输不同步：换一种方式理解</vt:lpstr>
      <vt:lpstr>  问题在于：连续多个相同数据的采样节奏</vt:lpstr>
      <vt:lpstr>单极性编码问题的解决方案（1）-双极性</vt:lpstr>
      <vt:lpstr>单极性编码问题的解决方案（2）-归零码</vt:lpstr>
      <vt:lpstr>PowerPoint 演示文稿</vt:lpstr>
      <vt:lpstr>曼切斯特编码</vt:lpstr>
      <vt:lpstr>差分曼切斯特编码</vt:lpstr>
      <vt:lpstr>示例</vt:lpstr>
      <vt:lpstr>同步问题回头看</vt:lpstr>
      <vt:lpstr>  曼彻斯特编码如何解决收发同步问题?</vt:lpstr>
      <vt:lpstr>第四节  模拟数据编码</vt:lpstr>
      <vt:lpstr>模拟数据编码</vt:lpstr>
      <vt:lpstr>幅移键控编码</vt:lpstr>
      <vt:lpstr>幅移键控编码示意图</vt:lpstr>
      <vt:lpstr>频移键控编码Frequency Shift Keying</vt:lpstr>
      <vt:lpstr>频移键控编码示意图FSK Encoding</vt:lpstr>
      <vt:lpstr>相移键控编码Phase Shift Keying</vt:lpstr>
      <vt:lpstr>二相位PSK编码示意图2 - PSK Encoding</vt:lpstr>
      <vt:lpstr>第五节  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数据的可靠传输</vt:lpstr>
      <vt:lpstr>例题</vt:lpstr>
      <vt:lpstr>数据的可靠传输</vt:lpstr>
      <vt:lpstr>数据的可靠传输</vt:lpstr>
      <vt:lpstr>PowerPoint 演示文稿</vt:lpstr>
      <vt:lpstr>数据的可靠传输</vt:lpstr>
      <vt:lpstr>数据的可靠传输</vt:lpstr>
      <vt:lpstr>数据的可靠传输</vt:lpstr>
      <vt:lpstr>数据的可靠传输</vt:lpstr>
      <vt:lpstr>数据的可靠传输</vt:lpstr>
      <vt:lpstr>数据的可靠传输</vt:lpstr>
      <vt:lpstr>数据的可靠传输</vt:lpstr>
      <vt:lpstr> 课后思考</vt:lpstr>
      <vt:lpstr>课后思考</vt:lpstr>
      <vt:lpstr>PowerPoint 演示文稿</vt:lpstr>
    </vt:vector>
  </TitlesOfParts>
  <Company>Microsoft Research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is communication</dc:title>
  <dc:creator>Simon Peyton Jones</dc:creator>
  <cp:lastModifiedBy>多头人生</cp:lastModifiedBy>
  <cp:revision>462</cp:revision>
  <dcterms:created xsi:type="dcterms:W3CDTF">1999-10-29T16:05:00Z</dcterms:created>
  <dcterms:modified xsi:type="dcterms:W3CDTF">2020-02-23T15:44:22Z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