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3" r:id="rId3"/>
    <p:sldId id="275" r:id="rId4"/>
    <p:sldId id="265" r:id="rId5"/>
    <p:sldId id="257" r:id="rId6"/>
    <p:sldId id="258" r:id="rId7"/>
    <p:sldId id="259" r:id="rId8"/>
    <p:sldId id="269" r:id="rId9"/>
    <p:sldId id="270" r:id="rId10"/>
    <p:sldId id="271" r:id="rId11"/>
    <p:sldId id="262" r:id="rId12"/>
    <p:sldId id="273" r:id="rId13"/>
    <p:sldId id="274" r:id="rId14"/>
    <p:sldId id="272" r:id="rId15"/>
    <p:sldId id="276" r:id="rId16"/>
    <p:sldId id="277" r:id="rId17"/>
    <p:sldId id="278" r:id="rId18"/>
    <p:sldId id="282" r:id="rId19"/>
    <p:sldId id="279" r:id="rId20"/>
    <p:sldId id="280" r:id="rId21"/>
    <p:sldId id="266" r:id="rId22"/>
    <p:sldId id="267" r:id="rId23"/>
    <p:sldId id="281" r:id="rId24"/>
    <p:sldId id="285" r:id="rId25"/>
    <p:sldId id="286" r:id="rId26"/>
    <p:sldId id="283" r:id="rId27"/>
    <p:sldId id="287" r:id="rId28"/>
    <p:sldId id="288" r:id="rId29"/>
    <p:sldId id="289" r:id="rId30"/>
    <p:sldId id="290" r:id="rId31"/>
    <p:sldId id="292" r:id="rId32"/>
    <p:sldId id="291" r:id="rId33"/>
    <p:sldId id="293" r:id="rId34"/>
    <p:sldId id="294" r:id="rId35"/>
    <p:sldId id="295" r:id="rId36"/>
    <p:sldId id="296" r:id="rId37"/>
    <p:sldId id="297" r:id="rId38"/>
    <p:sldId id="299" r:id="rId39"/>
    <p:sldId id="301" r:id="rId40"/>
    <p:sldId id="300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俞 武嘉" initials="俞" lastIdx="1" clrIdx="0">
    <p:extLst>
      <p:ext uri="{19B8F6BF-5375-455C-9EA6-DF929625EA0E}">
        <p15:presenceInfo xmlns:p15="http://schemas.microsoft.com/office/powerpoint/2012/main" userId="cc645a0acf8b2d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852" autoAdjust="0"/>
  </p:normalViewPr>
  <p:slideViewPr>
    <p:cSldViewPr snapToGrid="0">
      <p:cViewPr varScale="1">
        <p:scale>
          <a:sx n="86" d="100"/>
          <a:sy n="86" d="100"/>
        </p:scale>
        <p:origin x="2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5D333-4AE8-4FB3-AE55-CF1F5124BF13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049F0-0DFD-4A98-AE43-1F4A7448C6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40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555555"/>
                </a:solidFill>
                <a:latin typeface="Helvetica Neue"/>
              </a:rPr>
              <a:t>NAME</a:t>
            </a:r>
            <a:r>
              <a:rPr lang="zh-CN" altLang="en-US" dirty="0">
                <a:solidFill>
                  <a:srgbClr val="555555"/>
                </a:solidFill>
                <a:latin typeface="Helvetica Neue"/>
              </a:rPr>
              <a:t>：校验算法模型名称。 </a:t>
            </a:r>
            <a:br>
              <a:rPr lang="zh-CN" altLang="en-US" dirty="0"/>
            </a:br>
            <a:r>
              <a:rPr lang="en-US" altLang="zh-CN" dirty="0">
                <a:solidFill>
                  <a:srgbClr val="555555"/>
                </a:solidFill>
                <a:latin typeface="Helvetica Neue"/>
              </a:rPr>
              <a:t>WIDTH</a:t>
            </a:r>
            <a:r>
              <a:rPr lang="zh-CN" altLang="en-US" dirty="0">
                <a:solidFill>
                  <a:srgbClr val="555555"/>
                </a:solidFill>
                <a:latin typeface="Helvetica Neue"/>
              </a:rPr>
              <a:t>：</a:t>
            </a:r>
            <a:r>
              <a:rPr lang="en-US" altLang="zh-CN" dirty="0">
                <a:solidFill>
                  <a:srgbClr val="555555"/>
                </a:solidFill>
                <a:latin typeface="Helvetica Neue"/>
              </a:rPr>
              <a:t>CRC</a:t>
            </a:r>
            <a:r>
              <a:rPr lang="zh-CN" altLang="en-US" dirty="0">
                <a:solidFill>
                  <a:srgbClr val="555555"/>
                </a:solidFill>
                <a:latin typeface="Helvetica Neue"/>
              </a:rPr>
              <a:t>校验宽度，即</a:t>
            </a:r>
            <a:r>
              <a:rPr lang="en-US" altLang="zh-CN" dirty="0">
                <a:solidFill>
                  <a:srgbClr val="555555"/>
                </a:solidFill>
                <a:latin typeface="Helvetica Neue"/>
              </a:rPr>
              <a:t>CRC</a:t>
            </a:r>
            <a:r>
              <a:rPr lang="zh-CN" altLang="en-US" dirty="0">
                <a:solidFill>
                  <a:srgbClr val="555555"/>
                </a:solidFill>
                <a:latin typeface="Helvetica Neue"/>
              </a:rPr>
              <a:t>比特数。 </a:t>
            </a:r>
            <a:br>
              <a:rPr lang="zh-CN" altLang="en-US" dirty="0"/>
            </a:br>
            <a:r>
              <a:rPr lang="en-US" altLang="zh-CN" dirty="0">
                <a:solidFill>
                  <a:srgbClr val="555555"/>
                </a:solidFill>
                <a:latin typeface="Helvetica Neue"/>
              </a:rPr>
              <a:t>POLY</a:t>
            </a:r>
            <a:r>
              <a:rPr lang="zh-CN" altLang="en-US" dirty="0">
                <a:solidFill>
                  <a:srgbClr val="555555"/>
                </a:solidFill>
                <a:latin typeface="Helvetica Neue"/>
              </a:rPr>
              <a:t>：生成项的简写，以</a:t>
            </a:r>
            <a:r>
              <a:rPr lang="en-US" altLang="zh-CN" dirty="0">
                <a:solidFill>
                  <a:srgbClr val="555555"/>
                </a:solidFill>
                <a:latin typeface="Helvetica Neue"/>
              </a:rPr>
              <a:t>16</a:t>
            </a:r>
            <a:r>
              <a:rPr lang="zh-CN" altLang="en-US" dirty="0">
                <a:solidFill>
                  <a:srgbClr val="555555"/>
                </a:solidFill>
                <a:latin typeface="Helvetica Neue"/>
              </a:rPr>
              <a:t>进制表示。例如：</a:t>
            </a:r>
            <a:r>
              <a:rPr lang="en-US" altLang="zh-CN" dirty="0">
                <a:solidFill>
                  <a:srgbClr val="555555"/>
                </a:solidFill>
                <a:latin typeface="Helvetica Neue"/>
              </a:rPr>
              <a:t>CRC-32</a:t>
            </a:r>
            <a:r>
              <a:rPr lang="zh-CN" altLang="en-US" dirty="0">
                <a:solidFill>
                  <a:srgbClr val="555555"/>
                </a:solidFill>
                <a:latin typeface="Helvetica Neue"/>
              </a:rPr>
              <a:t>即是</a:t>
            </a:r>
            <a:r>
              <a:rPr lang="en-US" altLang="zh-CN" dirty="0">
                <a:solidFill>
                  <a:srgbClr val="555555"/>
                </a:solidFill>
                <a:latin typeface="Helvetica Neue"/>
              </a:rPr>
              <a:t>0x04C11DB7</a:t>
            </a:r>
            <a:r>
              <a:rPr lang="zh-CN" altLang="en-US" dirty="0">
                <a:solidFill>
                  <a:srgbClr val="555555"/>
                </a:solidFill>
                <a:latin typeface="Helvetica Neue"/>
              </a:rPr>
              <a:t>，忽略了最高位的</a:t>
            </a:r>
            <a:r>
              <a:rPr lang="en-US" altLang="zh-CN" dirty="0">
                <a:solidFill>
                  <a:srgbClr val="555555"/>
                </a:solidFill>
                <a:latin typeface="Helvetica Neue"/>
              </a:rPr>
              <a:t>"1"</a:t>
            </a:r>
            <a:r>
              <a:rPr lang="zh-CN" altLang="en-US" dirty="0">
                <a:solidFill>
                  <a:srgbClr val="555555"/>
                </a:solidFill>
                <a:latin typeface="Helvetica Neue"/>
              </a:rPr>
              <a:t>，即完整的生成项是</a:t>
            </a:r>
            <a:r>
              <a:rPr lang="en-US" altLang="zh-CN" dirty="0">
                <a:solidFill>
                  <a:srgbClr val="555555"/>
                </a:solidFill>
                <a:latin typeface="Helvetica Neue"/>
              </a:rPr>
              <a:t>0x104C11DB7</a:t>
            </a:r>
            <a:r>
              <a:rPr lang="zh-CN" altLang="en-US" dirty="0">
                <a:solidFill>
                  <a:srgbClr val="555555"/>
                </a:solidFill>
                <a:latin typeface="Helvetica Neue"/>
              </a:rPr>
              <a:t>。 </a:t>
            </a:r>
            <a:br>
              <a:rPr lang="zh-CN" altLang="en-US" dirty="0"/>
            </a:br>
            <a:r>
              <a:rPr lang="en-US" altLang="zh-CN" dirty="0">
                <a:solidFill>
                  <a:srgbClr val="555555"/>
                </a:solidFill>
                <a:latin typeface="Helvetica Neue"/>
              </a:rPr>
              <a:t>INIT</a:t>
            </a:r>
            <a:r>
              <a:rPr lang="zh-CN" altLang="en-US" dirty="0">
                <a:solidFill>
                  <a:srgbClr val="555555"/>
                </a:solidFill>
                <a:latin typeface="Helvetica Neue"/>
              </a:rPr>
              <a:t>：算法开始时计算（</a:t>
            </a:r>
            <a:r>
              <a:rPr lang="en-US" altLang="zh-CN" dirty="0" err="1">
                <a:solidFill>
                  <a:srgbClr val="555555"/>
                </a:solidFill>
                <a:latin typeface="Helvetica Neue"/>
              </a:rPr>
              <a:t>crc</a:t>
            </a:r>
            <a:r>
              <a:rPr lang="zh-CN" altLang="en-US" dirty="0">
                <a:solidFill>
                  <a:srgbClr val="555555"/>
                </a:solidFill>
                <a:latin typeface="Helvetica Neue"/>
              </a:rPr>
              <a:t>）的初始化预置值，十六进制表示。 </a:t>
            </a:r>
            <a:br>
              <a:rPr lang="zh-CN" altLang="en-US" dirty="0"/>
            </a:br>
            <a:r>
              <a:rPr lang="en-US" altLang="zh-CN" dirty="0">
                <a:solidFill>
                  <a:srgbClr val="555555"/>
                </a:solidFill>
                <a:latin typeface="Helvetica Neue"/>
              </a:rPr>
              <a:t>REFIN</a:t>
            </a:r>
            <a:r>
              <a:rPr lang="zh-CN" altLang="en-US" dirty="0">
                <a:solidFill>
                  <a:srgbClr val="555555"/>
                </a:solidFill>
                <a:latin typeface="Helvetica Neue"/>
              </a:rPr>
              <a:t>：要校验的数据，每个字节是否按位反转，</a:t>
            </a:r>
            <a:r>
              <a:rPr lang="en-US" altLang="zh-CN" dirty="0">
                <a:solidFill>
                  <a:srgbClr val="555555"/>
                </a:solidFill>
                <a:latin typeface="Helvetica Neue"/>
              </a:rPr>
              <a:t>True</a:t>
            </a:r>
            <a:r>
              <a:rPr lang="zh-CN" altLang="en-US" dirty="0">
                <a:solidFill>
                  <a:srgbClr val="555555"/>
                </a:solidFill>
                <a:latin typeface="Helvetica Neue"/>
              </a:rPr>
              <a:t>或</a:t>
            </a:r>
            <a:r>
              <a:rPr lang="en-US" altLang="zh-CN" dirty="0">
                <a:solidFill>
                  <a:srgbClr val="555555"/>
                </a:solidFill>
                <a:latin typeface="Helvetica Neue"/>
              </a:rPr>
              <a:t>False</a:t>
            </a:r>
            <a:r>
              <a:rPr lang="zh-CN" altLang="en-US" dirty="0">
                <a:solidFill>
                  <a:srgbClr val="555555"/>
                </a:solidFill>
                <a:latin typeface="Helvetica Neue"/>
              </a:rPr>
              <a:t>。 </a:t>
            </a:r>
            <a:br>
              <a:rPr lang="zh-CN" altLang="en-US" dirty="0"/>
            </a:br>
            <a:r>
              <a:rPr lang="en-US" altLang="zh-CN" dirty="0">
                <a:solidFill>
                  <a:srgbClr val="555555"/>
                </a:solidFill>
                <a:latin typeface="Helvetica Neue"/>
              </a:rPr>
              <a:t>REFOUT</a:t>
            </a:r>
            <a:r>
              <a:rPr lang="zh-CN" altLang="en-US" dirty="0">
                <a:solidFill>
                  <a:srgbClr val="555555"/>
                </a:solidFill>
                <a:latin typeface="Helvetica Neue"/>
              </a:rPr>
              <a:t>：在计算后之后，异或输出之前，整个数据是否按位反转，</a:t>
            </a:r>
            <a:r>
              <a:rPr lang="en-US" altLang="zh-CN" dirty="0">
                <a:solidFill>
                  <a:srgbClr val="555555"/>
                </a:solidFill>
                <a:latin typeface="Helvetica Neue"/>
              </a:rPr>
              <a:t>True</a:t>
            </a:r>
            <a:r>
              <a:rPr lang="zh-CN" altLang="en-US" dirty="0">
                <a:solidFill>
                  <a:srgbClr val="555555"/>
                </a:solidFill>
                <a:latin typeface="Helvetica Neue"/>
              </a:rPr>
              <a:t>或</a:t>
            </a:r>
            <a:r>
              <a:rPr lang="en-US" altLang="zh-CN" dirty="0">
                <a:solidFill>
                  <a:srgbClr val="555555"/>
                </a:solidFill>
                <a:latin typeface="Helvetica Neue"/>
              </a:rPr>
              <a:t>False</a:t>
            </a:r>
            <a:r>
              <a:rPr lang="zh-CN" altLang="en-US" dirty="0">
                <a:solidFill>
                  <a:srgbClr val="555555"/>
                </a:solidFill>
                <a:latin typeface="Helvetica Neue"/>
              </a:rPr>
              <a:t>。 </a:t>
            </a:r>
            <a:br>
              <a:rPr lang="zh-CN" altLang="en-US" dirty="0"/>
            </a:br>
            <a:r>
              <a:rPr lang="en-US" altLang="zh-CN" dirty="0">
                <a:solidFill>
                  <a:srgbClr val="555555"/>
                </a:solidFill>
                <a:latin typeface="Helvetica Neue"/>
              </a:rPr>
              <a:t>XOROUT</a:t>
            </a:r>
            <a:r>
              <a:rPr lang="zh-CN" altLang="en-US" dirty="0">
                <a:solidFill>
                  <a:srgbClr val="555555"/>
                </a:solidFill>
                <a:latin typeface="Helvetica Neue"/>
              </a:rPr>
              <a:t>：计算结果，与此参数异或后，得到输出最终的</a:t>
            </a:r>
            <a:r>
              <a:rPr lang="en-US" altLang="zh-CN" dirty="0">
                <a:solidFill>
                  <a:srgbClr val="555555"/>
                </a:solidFill>
                <a:latin typeface="Helvetica Neue"/>
              </a:rPr>
              <a:t>CRC</a:t>
            </a:r>
            <a:r>
              <a:rPr lang="zh-CN" altLang="en-US" dirty="0">
                <a:solidFill>
                  <a:srgbClr val="555555"/>
                </a:solidFill>
                <a:latin typeface="Helvetica Neue"/>
              </a:rPr>
              <a:t>值。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049F0-0DFD-4A98-AE43-1F4A7448C62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522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F45D5-3971-4398-B2F3-CE8F53468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6418"/>
            <a:ext cx="9144000" cy="2387600"/>
          </a:xfrm>
        </p:spPr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工业控制网络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D84871-BA50-488D-ADC5-D939E9192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pPr lvl="0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40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实践环节及要求</a:t>
            </a: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16105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EB013-7851-4CD9-8DDF-5C2C3CB7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：循环冗余校验 </a:t>
            </a:r>
            <a:r>
              <a:rPr lang="en-US" altLang="zh-CN" dirty="0"/>
              <a:t>CRC</a:t>
            </a:r>
            <a:r>
              <a:rPr lang="zh-CN" altLang="en-US" dirty="0"/>
              <a:t>算法实践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425500B-6CD0-4123-9B7B-0F5EB6293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773864"/>
              </p:ext>
            </p:extLst>
          </p:nvPr>
        </p:nvGraphicFramePr>
        <p:xfrm>
          <a:off x="653143" y="1559422"/>
          <a:ext cx="11083730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130">
                  <a:extLst>
                    <a:ext uri="{9D8B030D-6E8A-4147-A177-3AD203B41FA5}">
                      <a16:colId xmlns:a16="http://schemas.microsoft.com/office/drawing/2014/main" val="2198195805"/>
                    </a:ext>
                  </a:extLst>
                </a:gridCol>
                <a:gridCol w="2015413">
                  <a:extLst>
                    <a:ext uri="{9D8B030D-6E8A-4147-A177-3AD203B41FA5}">
                      <a16:colId xmlns:a16="http://schemas.microsoft.com/office/drawing/2014/main" val="2090510425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773337176"/>
                    </a:ext>
                  </a:extLst>
                </a:gridCol>
                <a:gridCol w="1007706">
                  <a:extLst>
                    <a:ext uri="{9D8B030D-6E8A-4147-A177-3AD203B41FA5}">
                      <a16:colId xmlns:a16="http://schemas.microsoft.com/office/drawing/2014/main" val="1244335096"/>
                    </a:ext>
                  </a:extLst>
                </a:gridCol>
                <a:gridCol w="1082351">
                  <a:extLst>
                    <a:ext uri="{9D8B030D-6E8A-4147-A177-3AD203B41FA5}">
                      <a16:colId xmlns:a16="http://schemas.microsoft.com/office/drawing/2014/main" val="4212753567"/>
                    </a:ext>
                  </a:extLst>
                </a:gridCol>
                <a:gridCol w="1520890">
                  <a:extLst>
                    <a:ext uri="{9D8B030D-6E8A-4147-A177-3AD203B41FA5}">
                      <a16:colId xmlns:a16="http://schemas.microsoft.com/office/drawing/2014/main" val="58941406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24971613"/>
                    </a:ext>
                  </a:extLst>
                </a:gridCol>
                <a:gridCol w="1333240">
                  <a:extLst>
                    <a:ext uri="{9D8B030D-6E8A-4147-A177-3AD203B41FA5}">
                      <a16:colId xmlns:a16="http://schemas.microsoft.com/office/drawing/2014/main" val="2995197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CRC</a:t>
                      </a:r>
                      <a:r>
                        <a:rPr lang="zh-CN" altLang="en-US" dirty="0">
                          <a:effectLst/>
                        </a:rPr>
                        <a:t>算法名称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多项式公式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宽度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多项式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初始值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结果异或值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输入值反转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输出值反转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727681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CRC-32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</a:t>
                      </a:r>
                      <a:r>
                        <a:rPr lang="en-US" baseline="30000">
                          <a:effectLst/>
                        </a:rPr>
                        <a:t>32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26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23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22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16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12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11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10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8</a:t>
                      </a:r>
                      <a:r>
                        <a:rPr lang="en-US">
                          <a:effectLst/>
                        </a:rPr>
                        <a:t>+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x</a:t>
                      </a:r>
                      <a:r>
                        <a:rPr lang="en-US" baseline="30000">
                          <a:effectLst/>
                        </a:rPr>
                        <a:t>7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5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4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2</a:t>
                      </a:r>
                      <a:r>
                        <a:rPr lang="en-US">
                          <a:effectLst/>
                        </a:rPr>
                        <a:t> + x + 1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32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04C11DB7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FFFFFFFF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FFFFFFFF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101158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CRC-32/BZIP2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</a:t>
                      </a:r>
                      <a:r>
                        <a:rPr lang="en-US" baseline="30000">
                          <a:effectLst/>
                        </a:rPr>
                        <a:t>32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26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23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22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16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12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11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10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8</a:t>
                      </a:r>
                      <a:r>
                        <a:rPr lang="en-US">
                          <a:effectLst/>
                        </a:rPr>
                        <a:t>+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x</a:t>
                      </a:r>
                      <a:r>
                        <a:rPr lang="en-US" baseline="30000">
                          <a:effectLst/>
                        </a:rPr>
                        <a:t>7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5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4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2</a:t>
                      </a:r>
                      <a:r>
                        <a:rPr lang="en-US">
                          <a:effectLst/>
                        </a:rPr>
                        <a:t> + x + 1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32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04C11DB7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FFFFFFFF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FFFFFFFF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13081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CRC-32/MPEG-2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</a:t>
                      </a:r>
                      <a:r>
                        <a:rPr lang="en-US" baseline="30000">
                          <a:effectLst/>
                        </a:rPr>
                        <a:t>32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26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23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22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16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12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11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10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8</a:t>
                      </a:r>
                      <a:r>
                        <a:rPr lang="en-US">
                          <a:effectLst/>
                        </a:rPr>
                        <a:t>+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x</a:t>
                      </a:r>
                      <a:r>
                        <a:rPr lang="en-US" baseline="30000">
                          <a:effectLst/>
                        </a:rPr>
                        <a:t>7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5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4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2</a:t>
                      </a:r>
                      <a:r>
                        <a:rPr lang="en-US">
                          <a:effectLst/>
                        </a:rPr>
                        <a:t> + x + 1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32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04C11DB7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FFFFFFFF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00000000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129326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703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EB013-7851-4CD9-8DDF-5C2C3CB7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：循环冗余校验 </a:t>
            </a:r>
            <a:r>
              <a:rPr lang="en-US" altLang="zh-CN" dirty="0"/>
              <a:t>CRC</a:t>
            </a:r>
            <a:r>
              <a:rPr lang="zh-CN" altLang="en-US" dirty="0"/>
              <a:t>算法实践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E203D20-8405-44A4-A4B9-42109C7FF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873"/>
            <a:ext cx="10515600" cy="491600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以</a:t>
            </a:r>
            <a:r>
              <a:rPr lang="en-US" altLang="zh-CN" dirty="0"/>
              <a:t>CRC8</a:t>
            </a:r>
            <a:r>
              <a:rPr lang="zh-CN" altLang="en-US" dirty="0"/>
              <a:t>为例：</a:t>
            </a:r>
            <a:endParaRPr lang="en-US" altLang="zh-CN" dirty="0"/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dirty="0"/>
              <a:t>以</a:t>
            </a:r>
            <a:r>
              <a:rPr lang="en-US" altLang="zh-CN" dirty="0"/>
              <a:t>x</a:t>
            </a:r>
            <a:r>
              <a:rPr lang="en-US" altLang="zh-CN" baseline="30000" dirty="0"/>
              <a:t>8</a:t>
            </a:r>
            <a:r>
              <a:rPr lang="en-US" altLang="zh-CN" dirty="0"/>
              <a:t>+x</a:t>
            </a:r>
            <a:r>
              <a:rPr lang="en-US" altLang="zh-CN" baseline="30000" dirty="0"/>
              <a:t>2</a:t>
            </a:r>
            <a:r>
              <a:rPr lang="en-US" altLang="zh-CN" dirty="0"/>
              <a:t>+x+1</a:t>
            </a:r>
            <a:r>
              <a:rPr lang="zh-CN" altLang="en-US" dirty="0"/>
              <a:t>（</a:t>
            </a:r>
            <a:r>
              <a:rPr lang="en-US" altLang="zh-CN" dirty="0"/>
              <a:t>0x07</a:t>
            </a:r>
            <a:r>
              <a:rPr lang="zh-CN" altLang="en-US" dirty="0"/>
              <a:t>，二进制为：</a:t>
            </a:r>
            <a:r>
              <a:rPr lang="en-US" altLang="zh-CN" dirty="0"/>
              <a:t>100000111</a:t>
            </a:r>
            <a:r>
              <a:rPr lang="zh-CN" altLang="en-US" dirty="0"/>
              <a:t>）多项式为例，计算一个字节：</a:t>
            </a:r>
            <a:r>
              <a:rPr lang="en-US" altLang="zh-CN" dirty="0"/>
              <a:t>0xA5</a:t>
            </a:r>
            <a:r>
              <a:rPr lang="zh-CN" altLang="en-US" dirty="0"/>
              <a:t>（二进制为：</a:t>
            </a:r>
            <a:r>
              <a:rPr lang="en-US" altLang="zh-CN" dirty="0"/>
              <a:t>1010 0101</a:t>
            </a:r>
            <a:r>
              <a:rPr lang="zh-CN" altLang="en-US" dirty="0"/>
              <a:t>）</a:t>
            </a:r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dirty="0"/>
              <a:t>需要计算的数据左移</a:t>
            </a:r>
            <a:r>
              <a:rPr lang="en-US" altLang="zh-CN" dirty="0"/>
              <a:t>8</a:t>
            </a:r>
            <a:r>
              <a:rPr lang="zh-CN" altLang="en-US" dirty="0"/>
              <a:t>位，移位后数据为：</a:t>
            </a:r>
            <a:r>
              <a:rPr lang="en-US" altLang="zh-CN" dirty="0"/>
              <a:t> 1010 0101 0000 0000</a:t>
            </a:r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dirty="0"/>
              <a:t>先进行高</a:t>
            </a:r>
            <a:r>
              <a:rPr lang="en-US" altLang="zh-CN" dirty="0"/>
              <a:t>9</a:t>
            </a:r>
            <a:r>
              <a:rPr lang="zh-CN" altLang="en-US" dirty="0"/>
              <a:t>位异或，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1010 0101 0</a:t>
            </a:r>
            <a:r>
              <a:rPr lang="en-US" altLang="zh-CN" dirty="0"/>
              <a:t>000 0000</a:t>
            </a:r>
            <a:r>
              <a:rPr lang="zh-CN" altLang="en-US" dirty="0"/>
              <a:t>。</a:t>
            </a:r>
            <a:endParaRPr lang="en-US" altLang="zh-CN" dirty="0"/>
          </a:p>
          <a:p>
            <a:pPr marL="914400" lvl="1" indent="-45720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dirty="0"/>
              <a:t>当多项式最高位为</a:t>
            </a:r>
            <a:r>
              <a:rPr lang="en-US" altLang="zh-CN" dirty="0"/>
              <a:t>1</a:t>
            </a:r>
            <a:r>
              <a:rPr lang="zh-CN" altLang="en-US" dirty="0"/>
              <a:t>，才进行异或计算，异或后最高位为</a:t>
            </a:r>
            <a:r>
              <a:rPr lang="en-US" altLang="zh-CN" dirty="0"/>
              <a:t>0</a:t>
            </a:r>
            <a:r>
              <a:rPr lang="zh-CN" altLang="en-US" dirty="0"/>
              <a:t>，下次也不需要异或，这样需要采用代码计算的方式，就可以把最高位去掉不需要异或，最后结果是一样的。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8648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681D9AAE-D989-4B1A-BAD2-62F21F398FAD}"/>
              </a:ext>
            </a:extLst>
          </p:cNvPr>
          <p:cNvSpPr/>
          <p:nvPr/>
        </p:nvSpPr>
        <p:spPr>
          <a:xfrm>
            <a:off x="5921013" y="5687407"/>
            <a:ext cx="1691900" cy="499730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BCEB013-7851-4CD9-8DDF-5C2C3CB7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：循环冗余校验 </a:t>
            </a:r>
            <a:r>
              <a:rPr lang="en-US" altLang="zh-CN" dirty="0"/>
              <a:t>CRC</a:t>
            </a:r>
            <a:r>
              <a:rPr lang="zh-CN" altLang="en-US" dirty="0"/>
              <a:t>算法实践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126D24-1119-4FD8-81DF-FC25FE6A9760}"/>
              </a:ext>
            </a:extLst>
          </p:cNvPr>
          <p:cNvSpPr txBox="1"/>
          <p:nvPr/>
        </p:nvSpPr>
        <p:spPr>
          <a:xfrm>
            <a:off x="4160875" y="1690688"/>
            <a:ext cx="387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1010010100000000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5C7C26-0453-47AB-8413-D533C9C07C28}"/>
              </a:ext>
            </a:extLst>
          </p:cNvPr>
          <p:cNvSpPr txBox="1"/>
          <p:nvPr/>
        </p:nvSpPr>
        <p:spPr>
          <a:xfrm>
            <a:off x="2023731" y="1690687"/>
            <a:ext cx="2059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70C0"/>
                </a:solidFill>
              </a:rPr>
              <a:t>100000111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E7AF528-230E-4325-A8F4-BBE58C61059C}"/>
              </a:ext>
            </a:extLst>
          </p:cNvPr>
          <p:cNvCxnSpPr/>
          <p:nvPr/>
        </p:nvCxnSpPr>
        <p:spPr>
          <a:xfrm>
            <a:off x="4160875" y="2286190"/>
            <a:ext cx="39127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754EE62-359C-4B03-8073-C1E0BF0FCFA3}"/>
              </a:ext>
            </a:extLst>
          </p:cNvPr>
          <p:cNvCxnSpPr>
            <a:cxnSpLocks/>
          </p:cNvCxnSpPr>
          <p:nvPr/>
        </p:nvCxnSpPr>
        <p:spPr>
          <a:xfrm flipV="1">
            <a:off x="4160875" y="1672862"/>
            <a:ext cx="0" cy="620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615F657-04E0-4122-ABC6-32F0D50820CD}"/>
              </a:ext>
            </a:extLst>
          </p:cNvPr>
          <p:cNvSpPr txBox="1"/>
          <p:nvPr/>
        </p:nvSpPr>
        <p:spPr>
          <a:xfrm>
            <a:off x="4160874" y="2335779"/>
            <a:ext cx="2994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70C0"/>
                </a:solidFill>
              </a:rPr>
              <a:t>100000111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1490134-419B-4402-B4F1-A6104394C264}"/>
              </a:ext>
            </a:extLst>
          </p:cNvPr>
          <p:cNvCxnSpPr/>
          <p:nvPr/>
        </p:nvCxnSpPr>
        <p:spPr>
          <a:xfrm>
            <a:off x="4139609" y="2920554"/>
            <a:ext cx="39127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67EA3AA-1628-4369-BD68-74C2E68427AA}"/>
              </a:ext>
            </a:extLst>
          </p:cNvPr>
          <p:cNvSpPr/>
          <p:nvPr/>
        </p:nvSpPr>
        <p:spPr>
          <a:xfrm>
            <a:off x="5879806" y="1740370"/>
            <a:ext cx="1772975" cy="49973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AFFD1AA-B7A5-4F8A-9340-9D5E687FEB1D}"/>
              </a:ext>
            </a:extLst>
          </p:cNvPr>
          <p:cNvSpPr/>
          <p:nvPr/>
        </p:nvSpPr>
        <p:spPr>
          <a:xfrm>
            <a:off x="4186124" y="1744250"/>
            <a:ext cx="1693682" cy="499730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8A2CD9A-BA17-485B-95CC-EE0CAB29330A}"/>
              </a:ext>
            </a:extLst>
          </p:cNvPr>
          <p:cNvSpPr txBox="1"/>
          <p:nvPr/>
        </p:nvSpPr>
        <p:spPr>
          <a:xfrm>
            <a:off x="4160874" y="2874540"/>
            <a:ext cx="2718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</a:rPr>
              <a:t>00100110100</a:t>
            </a:r>
            <a:endParaRPr lang="zh-CN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BC6570E-A70A-47E9-94FF-51ED981B216F}"/>
              </a:ext>
            </a:extLst>
          </p:cNvPr>
          <p:cNvSpPr txBox="1"/>
          <p:nvPr/>
        </p:nvSpPr>
        <p:spPr>
          <a:xfrm>
            <a:off x="4570228" y="3260774"/>
            <a:ext cx="2994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70C0"/>
                </a:solidFill>
              </a:rPr>
              <a:t>100000111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93D5637-2EA9-4E12-BAAB-292176206334}"/>
              </a:ext>
            </a:extLst>
          </p:cNvPr>
          <p:cNvCxnSpPr>
            <a:cxnSpLocks/>
          </p:cNvCxnSpPr>
          <p:nvPr/>
        </p:nvCxnSpPr>
        <p:spPr>
          <a:xfrm>
            <a:off x="4570228" y="3785488"/>
            <a:ext cx="3627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6240634B-DFE6-4608-AB98-616634EFCA39}"/>
              </a:ext>
            </a:extLst>
          </p:cNvPr>
          <p:cNvSpPr txBox="1"/>
          <p:nvPr/>
        </p:nvSpPr>
        <p:spPr>
          <a:xfrm>
            <a:off x="4577313" y="3739223"/>
            <a:ext cx="2801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</a:rPr>
              <a:t>000110011000</a:t>
            </a:r>
            <a:endParaRPr lang="zh-CN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46C822B-A256-4BEF-89D3-25EEA63DDF94}"/>
              </a:ext>
            </a:extLst>
          </p:cNvPr>
          <p:cNvSpPr txBox="1"/>
          <p:nvPr/>
        </p:nvSpPr>
        <p:spPr>
          <a:xfrm>
            <a:off x="5201094" y="4120351"/>
            <a:ext cx="2363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70C0"/>
                </a:solidFill>
              </a:rPr>
              <a:t>100000111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AAA4BD9-8AE0-4B70-8C8B-5B8E382F0A7E}"/>
              </a:ext>
            </a:extLst>
          </p:cNvPr>
          <p:cNvCxnSpPr>
            <a:cxnSpLocks/>
          </p:cNvCxnSpPr>
          <p:nvPr/>
        </p:nvCxnSpPr>
        <p:spPr>
          <a:xfrm>
            <a:off x="5199320" y="4701776"/>
            <a:ext cx="3104708" cy="3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B1A1521F-DA61-40C4-B832-1D585461F94D}"/>
              </a:ext>
            </a:extLst>
          </p:cNvPr>
          <p:cNvSpPr txBox="1"/>
          <p:nvPr/>
        </p:nvSpPr>
        <p:spPr>
          <a:xfrm>
            <a:off x="5201094" y="4671689"/>
            <a:ext cx="2363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</a:rPr>
              <a:t>0100111110</a:t>
            </a:r>
            <a:endParaRPr lang="zh-CN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AA764E2-0334-4B42-8D56-EAE0D38EC8C8}"/>
              </a:ext>
            </a:extLst>
          </p:cNvPr>
          <p:cNvSpPr txBox="1"/>
          <p:nvPr/>
        </p:nvSpPr>
        <p:spPr>
          <a:xfrm>
            <a:off x="5420832" y="5099267"/>
            <a:ext cx="2610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70C0"/>
                </a:solidFill>
              </a:rPr>
              <a:t>100000111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6395264-CBDF-4884-866A-C2B8D4280A1F}"/>
              </a:ext>
            </a:extLst>
          </p:cNvPr>
          <p:cNvCxnSpPr>
            <a:cxnSpLocks/>
          </p:cNvCxnSpPr>
          <p:nvPr/>
        </p:nvCxnSpPr>
        <p:spPr>
          <a:xfrm>
            <a:off x="5420831" y="5613055"/>
            <a:ext cx="3104708" cy="3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8D7F6CDC-2DD7-4432-BB9C-111A1046940B}"/>
              </a:ext>
            </a:extLst>
          </p:cNvPr>
          <p:cNvSpPr txBox="1"/>
          <p:nvPr/>
        </p:nvSpPr>
        <p:spPr>
          <a:xfrm>
            <a:off x="5420830" y="5627767"/>
            <a:ext cx="2363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0001110010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B25923F-7029-4010-ACFF-FCCF66B58A9B}"/>
              </a:ext>
            </a:extLst>
          </p:cNvPr>
          <p:cNvCxnSpPr>
            <a:cxnSpLocks/>
          </p:cNvCxnSpPr>
          <p:nvPr/>
        </p:nvCxnSpPr>
        <p:spPr>
          <a:xfrm>
            <a:off x="6198781" y="2198756"/>
            <a:ext cx="0" cy="7643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560EFD3-BCB9-4715-8390-806387A39A26}"/>
              </a:ext>
            </a:extLst>
          </p:cNvPr>
          <p:cNvCxnSpPr>
            <a:cxnSpLocks/>
          </p:cNvCxnSpPr>
          <p:nvPr/>
        </p:nvCxnSpPr>
        <p:spPr>
          <a:xfrm>
            <a:off x="6436241" y="2198756"/>
            <a:ext cx="0" cy="7643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617A6F0-E39E-4FBD-B4A5-E21275F64911}"/>
              </a:ext>
            </a:extLst>
          </p:cNvPr>
          <p:cNvCxnSpPr>
            <a:cxnSpLocks/>
          </p:cNvCxnSpPr>
          <p:nvPr/>
        </p:nvCxnSpPr>
        <p:spPr>
          <a:xfrm>
            <a:off x="6638260" y="2198756"/>
            <a:ext cx="0" cy="16467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9FE4C22-92B9-4D25-9146-DB393BBC742D}"/>
              </a:ext>
            </a:extLst>
          </p:cNvPr>
          <p:cNvCxnSpPr>
            <a:cxnSpLocks/>
          </p:cNvCxnSpPr>
          <p:nvPr/>
        </p:nvCxnSpPr>
        <p:spPr>
          <a:xfrm>
            <a:off x="6833191" y="2198756"/>
            <a:ext cx="0" cy="16467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ED84A2B-2E7F-40F2-865A-2D4F8AB61C53}"/>
              </a:ext>
            </a:extLst>
          </p:cNvPr>
          <p:cNvCxnSpPr>
            <a:cxnSpLocks/>
          </p:cNvCxnSpPr>
          <p:nvPr/>
        </p:nvCxnSpPr>
        <p:spPr>
          <a:xfrm>
            <a:off x="7045842" y="2198756"/>
            <a:ext cx="0" cy="16467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0BBF6F0-A095-479D-AC7E-03CDBC0D4907}"/>
              </a:ext>
            </a:extLst>
          </p:cNvPr>
          <p:cNvCxnSpPr>
            <a:cxnSpLocks/>
          </p:cNvCxnSpPr>
          <p:nvPr/>
        </p:nvCxnSpPr>
        <p:spPr>
          <a:xfrm>
            <a:off x="7262037" y="2212933"/>
            <a:ext cx="0" cy="25929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DB5F95A-4CB1-4267-9E0E-4A41CBC45F1B}"/>
              </a:ext>
            </a:extLst>
          </p:cNvPr>
          <p:cNvCxnSpPr>
            <a:cxnSpLocks/>
          </p:cNvCxnSpPr>
          <p:nvPr/>
        </p:nvCxnSpPr>
        <p:spPr>
          <a:xfrm>
            <a:off x="7478233" y="2205845"/>
            <a:ext cx="0" cy="35676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0084CA2F-F955-46D2-8CC6-3EA6AC06BB34}"/>
              </a:ext>
            </a:extLst>
          </p:cNvPr>
          <p:cNvSpPr txBox="1"/>
          <p:nvPr/>
        </p:nvSpPr>
        <p:spPr>
          <a:xfrm>
            <a:off x="8459971" y="5627767"/>
            <a:ext cx="2059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70C0"/>
                </a:solidFill>
              </a:rPr>
              <a:t>0x72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F122081B-C350-47B0-85D8-B066E45BF216}"/>
              </a:ext>
            </a:extLst>
          </p:cNvPr>
          <p:cNvCxnSpPr>
            <a:stCxn id="39" idx="3"/>
            <a:endCxn id="57" idx="1"/>
          </p:cNvCxnSpPr>
          <p:nvPr/>
        </p:nvCxnSpPr>
        <p:spPr>
          <a:xfrm>
            <a:off x="7784801" y="5920155"/>
            <a:ext cx="67517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53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14" grpId="0"/>
      <p:bldP spid="21" grpId="0"/>
      <p:bldP spid="23" grpId="0"/>
      <p:bldP spid="26" grpId="0"/>
      <p:bldP spid="28" grpId="0"/>
      <p:bldP spid="32" grpId="0"/>
      <p:bldP spid="34" grpId="0"/>
      <p:bldP spid="39" grpId="0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681D9AAE-D989-4B1A-BAD2-62F21F398FAD}"/>
              </a:ext>
            </a:extLst>
          </p:cNvPr>
          <p:cNvSpPr/>
          <p:nvPr/>
        </p:nvSpPr>
        <p:spPr>
          <a:xfrm>
            <a:off x="5960881" y="5640536"/>
            <a:ext cx="1691900" cy="499730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BCEB013-7851-4CD9-8DDF-5C2C3CB7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：循环冗余校验 </a:t>
            </a:r>
            <a:r>
              <a:rPr lang="en-US" altLang="zh-CN" dirty="0"/>
              <a:t>CRC</a:t>
            </a:r>
            <a:r>
              <a:rPr lang="zh-CN" altLang="en-US" dirty="0"/>
              <a:t>算法实践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126D24-1119-4FD8-81DF-FC25FE6A9760}"/>
              </a:ext>
            </a:extLst>
          </p:cNvPr>
          <p:cNvSpPr txBox="1"/>
          <p:nvPr/>
        </p:nvSpPr>
        <p:spPr>
          <a:xfrm>
            <a:off x="4160875" y="1690688"/>
            <a:ext cx="387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1010010100000000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5C7C26-0453-47AB-8413-D533C9C07C28}"/>
              </a:ext>
            </a:extLst>
          </p:cNvPr>
          <p:cNvSpPr txBox="1"/>
          <p:nvPr/>
        </p:nvSpPr>
        <p:spPr>
          <a:xfrm>
            <a:off x="2023731" y="1690687"/>
            <a:ext cx="2059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70C0"/>
                </a:solidFill>
              </a:rPr>
              <a:t>00000111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E7AF528-230E-4325-A8F4-BBE58C61059C}"/>
              </a:ext>
            </a:extLst>
          </p:cNvPr>
          <p:cNvCxnSpPr/>
          <p:nvPr/>
        </p:nvCxnSpPr>
        <p:spPr>
          <a:xfrm>
            <a:off x="4160875" y="2286190"/>
            <a:ext cx="39127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754EE62-359C-4B03-8073-C1E0BF0FCFA3}"/>
              </a:ext>
            </a:extLst>
          </p:cNvPr>
          <p:cNvCxnSpPr>
            <a:cxnSpLocks/>
          </p:cNvCxnSpPr>
          <p:nvPr/>
        </p:nvCxnSpPr>
        <p:spPr>
          <a:xfrm flipV="1">
            <a:off x="4160875" y="1672862"/>
            <a:ext cx="0" cy="620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615F657-04E0-4122-ABC6-32F0D50820CD}"/>
              </a:ext>
            </a:extLst>
          </p:cNvPr>
          <p:cNvSpPr txBox="1"/>
          <p:nvPr/>
        </p:nvSpPr>
        <p:spPr>
          <a:xfrm>
            <a:off x="4373526" y="2229789"/>
            <a:ext cx="2994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70C0"/>
                </a:solidFill>
              </a:rPr>
              <a:t>00000111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1490134-419B-4402-B4F1-A6104394C264}"/>
              </a:ext>
            </a:extLst>
          </p:cNvPr>
          <p:cNvCxnSpPr/>
          <p:nvPr/>
        </p:nvCxnSpPr>
        <p:spPr>
          <a:xfrm>
            <a:off x="4364661" y="2821797"/>
            <a:ext cx="39127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67EA3AA-1628-4369-BD68-74C2E68427AA}"/>
              </a:ext>
            </a:extLst>
          </p:cNvPr>
          <p:cNvSpPr/>
          <p:nvPr/>
        </p:nvSpPr>
        <p:spPr>
          <a:xfrm>
            <a:off x="5879806" y="1740370"/>
            <a:ext cx="1772975" cy="49973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AFFD1AA-B7A5-4F8A-9340-9D5E687FEB1D}"/>
              </a:ext>
            </a:extLst>
          </p:cNvPr>
          <p:cNvSpPr/>
          <p:nvPr/>
        </p:nvSpPr>
        <p:spPr>
          <a:xfrm>
            <a:off x="4186124" y="1744250"/>
            <a:ext cx="1693682" cy="499730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8A2CD9A-BA17-485B-95CC-EE0CAB29330A}"/>
              </a:ext>
            </a:extLst>
          </p:cNvPr>
          <p:cNvSpPr txBox="1"/>
          <p:nvPr/>
        </p:nvSpPr>
        <p:spPr>
          <a:xfrm>
            <a:off x="4373526" y="2810905"/>
            <a:ext cx="2718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</a:rPr>
              <a:t>0100110100</a:t>
            </a:r>
            <a:endParaRPr lang="zh-CN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BC6570E-A70A-47E9-94FF-51ED981B216F}"/>
              </a:ext>
            </a:extLst>
          </p:cNvPr>
          <p:cNvSpPr txBox="1"/>
          <p:nvPr/>
        </p:nvSpPr>
        <p:spPr>
          <a:xfrm>
            <a:off x="4789964" y="3217830"/>
            <a:ext cx="2994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70C0"/>
                </a:solidFill>
              </a:rPr>
              <a:t>00000111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93D5637-2EA9-4E12-BAAB-292176206334}"/>
              </a:ext>
            </a:extLst>
          </p:cNvPr>
          <p:cNvCxnSpPr>
            <a:cxnSpLocks/>
          </p:cNvCxnSpPr>
          <p:nvPr/>
        </p:nvCxnSpPr>
        <p:spPr>
          <a:xfrm>
            <a:off x="4570228" y="3785488"/>
            <a:ext cx="3627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6240634B-DFE6-4608-AB98-616634EFCA39}"/>
              </a:ext>
            </a:extLst>
          </p:cNvPr>
          <p:cNvSpPr txBox="1"/>
          <p:nvPr/>
        </p:nvSpPr>
        <p:spPr>
          <a:xfrm>
            <a:off x="4789964" y="3750893"/>
            <a:ext cx="2801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</a:rPr>
              <a:t>00110011000</a:t>
            </a:r>
            <a:endParaRPr lang="zh-CN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46C822B-A256-4BEF-89D3-25EEA63DDF94}"/>
              </a:ext>
            </a:extLst>
          </p:cNvPr>
          <p:cNvSpPr txBox="1"/>
          <p:nvPr/>
        </p:nvSpPr>
        <p:spPr>
          <a:xfrm>
            <a:off x="5422603" y="4143352"/>
            <a:ext cx="2363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70C0"/>
                </a:solidFill>
              </a:rPr>
              <a:t>00000111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AAA4BD9-8AE0-4B70-8C8B-5B8E382F0A7E}"/>
              </a:ext>
            </a:extLst>
          </p:cNvPr>
          <p:cNvCxnSpPr>
            <a:cxnSpLocks/>
          </p:cNvCxnSpPr>
          <p:nvPr/>
        </p:nvCxnSpPr>
        <p:spPr>
          <a:xfrm>
            <a:off x="5199320" y="4701776"/>
            <a:ext cx="3104708" cy="3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B1A1521F-DA61-40C4-B832-1D585461F94D}"/>
              </a:ext>
            </a:extLst>
          </p:cNvPr>
          <p:cNvSpPr txBox="1"/>
          <p:nvPr/>
        </p:nvSpPr>
        <p:spPr>
          <a:xfrm>
            <a:off x="5431462" y="4650533"/>
            <a:ext cx="2363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</a:rPr>
              <a:t>100111110</a:t>
            </a:r>
            <a:endParaRPr lang="zh-CN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AA764E2-0334-4B42-8D56-EAE0D38EC8C8}"/>
              </a:ext>
            </a:extLst>
          </p:cNvPr>
          <p:cNvSpPr txBox="1"/>
          <p:nvPr/>
        </p:nvSpPr>
        <p:spPr>
          <a:xfrm>
            <a:off x="5642339" y="5023826"/>
            <a:ext cx="2610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70C0"/>
                </a:solidFill>
              </a:rPr>
              <a:t>00000111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6395264-CBDF-4884-866A-C2B8D4280A1F}"/>
              </a:ext>
            </a:extLst>
          </p:cNvPr>
          <p:cNvCxnSpPr>
            <a:cxnSpLocks/>
          </p:cNvCxnSpPr>
          <p:nvPr/>
        </p:nvCxnSpPr>
        <p:spPr>
          <a:xfrm>
            <a:off x="5420831" y="5613055"/>
            <a:ext cx="3104708" cy="3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B25923F-7029-4010-ACFF-FCCF66B58A9B}"/>
              </a:ext>
            </a:extLst>
          </p:cNvPr>
          <p:cNvCxnSpPr>
            <a:cxnSpLocks/>
          </p:cNvCxnSpPr>
          <p:nvPr/>
        </p:nvCxnSpPr>
        <p:spPr>
          <a:xfrm>
            <a:off x="6222704" y="2196122"/>
            <a:ext cx="0" cy="7643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560EFD3-BCB9-4715-8390-806387A39A26}"/>
              </a:ext>
            </a:extLst>
          </p:cNvPr>
          <p:cNvCxnSpPr>
            <a:cxnSpLocks/>
          </p:cNvCxnSpPr>
          <p:nvPr/>
        </p:nvCxnSpPr>
        <p:spPr>
          <a:xfrm>
            <a:off x="6406999" y="2196122"/>
            <a:ext cx="0" cy="7643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0BBF6F0-A095-479D-AC7E-03CDBC0D4907}"/>
              </a:ext>
            </a:extLst>
          </p:cNvPr>
          <p:cNvCxnSpPr>
            <a:cxnSpLocks/>
          </p:cNvCxnSpPr>
          <p:nvPr/>
        </p:nvCxnSpPr>
        <p:spPr>
          <a:xfrm>
            <a:off x="7276213" y="2208523"/>
            <a:ext cx="0" cy="25929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DB5F95A-4CB1-4267-9E0E-4A41CBC45F1B}"/>
              </a:ext>
            </a:extLst>
          </p:cNvPr>
          <p:cNvCxnSpPr>
            <a:cxnSpLocks/>
          </p:cNvCxnSpPr>
          <p:nvPr/>
        </p:nvCxnSpPr>
        <p:spPr>
          <a:xfrm>
            <a:off x="7481780" y="2187257"/>
            <a:ext cx="0" cy="35676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0084CA2F-F955-46D2-8CC6-3EA6AC06BB34}"/>
              </a:ext>
            </a:extLst>
          </p:cNvPr>
          <p:cNvSpPr txBox="1"/>
          <p:nvPr/>
        </p:nvSpPr>
        <p:spPr>
          <a:xfrm>
            <a:off x="9190963" y="5615668"/>
            <a:ext cx="2059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70C0"/>
                </a:solidFill>
              </a:rPr>
              <a:t>0x72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F122081B-C350-47B0-85D8-B066E45BF216}"/>
              </a:ext>
            </a:extLst>
          </p:cNvPr>
          <p:cNvCxnSpPr>
            <a:cxnSpLocks/>
          </p:cNvCxnSpPr>
          <p:nvPr/>
        </p:nvCxnSpPr>
        <p:spPr>
          <a:xfrm>
            <a:off x="8197702" y="5927437"/>
            <a:ext cx="7637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43C21D3F-85E9-4A92-B0D8-6B64D0F65D37}"/>
              </a:ext>
            </a:extLst>
          </p:cNvPr>
          <p:cNvSpPr txBox="1"/>
          <p:nvPr/>
        </p:nvSpPr>
        <p:spPr>
          <a:xfrm>
            <a:off x="5642339" y="5592687"/>
            <a:ext cx="2363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</a:rPr>
              <a:t>001110010</a:t>
            </a:r>
            <a:endParaRPr lang="zh-CN" alt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617A6F0-E39E-4FBD-B4A5-E21275F64911}"/>
              </a:ext>
            </a:extLst>
          </p:cNvPr>
          <p:cNvCxnSpPr>
            <a:cxnSpLocks/>
          </p:cNvCxnSpPr>
          <p:nvPr/>
        </p:nvCxnSpPr>
        <p:spPr>
          <a:xfrm>
            <a:off x="6645346" y="2208523"/>
            <a:ext cx="0" cy="16467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9FE4C22-92B9-4D25-9146-DB393BBC742D}"/>
              </a:ext>
            </a:extLst>
          </p:cNvPr>
          <p:cNvCxnSpPr>
            <a:cxnSpLocks/>
          </p:cNvCxnSpPr>
          <p:nvPr/>
        </p:nvCxnSpPr>
        <p:spPr>
          <a:xfrm>
            <a:off x="6840277" y="2208523"/>
            <a:ext cx="0" cy="16467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ED84A2B-2E7F-40F2-865A-2D4F8AB61C53}"/>
              </a:ext>
            </a:extLst>
          </p:cNvPr>
          <p:cNvCxnSpPr>
            <a:cxnSpLocks/>
          </p:cNvCxnSpPr>
          <p:nvPr/>
        </p:nvCxnSpPr>
        <p:spPr>
          <a:xfrm>
            <a:off x="7052928" y="2208523"/>
            <a:ext cx="0" cy="16467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885929F1-A2C7-402D-A55A-2A8A85AE87FF}"/>
              </a:ext>
            </a:extLst>
          </p:cNvPr>
          <p:cNvSpPr/>
          <p:nvPr/>
        </p:nvSpPr>
        <p:spPr>
          <a:xfrm>
            <a:off x="8508481" y="1787231"/>
            <a:ext cx="2483147" cy="73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编程时的简化方法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803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14" grpId="0"/>
      <p:bldP spid="21" grpId="0"/>
      <p:bldP spid="23" grpId="0"/>
      <p:bldP spid="26" grpId="0"/>
      <p:bldP spid="28" grpId="0"/>
      <p:bldP spid="32" grpId="0"/>
      <p:bldP spid="34" grpId="0"/>
      <p:bldP spid="57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EB013-7851-4CD9-8DDF-5C2C3CB7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：循环冗余校验 </a:t>
            </a:r>
            <a:r>
              <a:rPr lang="en-US" altLang="zh-CN" dirty="0"/>
              <a:t>CRC</a:t>
            </a:r>
            <a:r>
              <a:rPr lang="zh-CN" altLang="en-US" dirty="0"/>
              <a:t>算法实践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713245-E7C2-484C-A535-5B3AE00DA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466" y="1501513"/>
            <a:ext cx="7734548" cy="499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77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EB013-7851-4CD9-8DDF-5C2C3CB7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：循环冗余校验 </a:t>
            </a:r>
            <a:r>
              <a:rPr lang="en-US" altLang="zh-CN" dirty="0"/>
              <a:t>CRC</a:t>
            </a:r>
            <a:r>
              <a:rPr lang="zh-CN" altLang="en-US" dirty="0"/>
              <a:t>算法实践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B5FA0-E1A6-43AA-A96A-B8144462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873"/>
            <a:ext cx="10515600" cy="460009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基本要求（</a:t>
            </a:r>
            <a:r>
              <a:rPr lang="en-US" altLang="zh-CN" dirty="0"/>
              <a:t>80</a:t>
            </a:r>
            <a:r>
              <a:rPr lang="zh-CN" altLang="en-US" dirty="0"/>
              <a:t>分）：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/>
              <a:t>完成</a:t>
            </a:r>
            <a:r>
              <a:rPr lang="en-US" altLang="zh-CN" dirty="0"/>
              <a:t>CRC8</a:t>
            </a:r>
            <a:r>
              <a:rPr lang="zh-CN" altLang="en-US" dirty="0"/>
              <a:t>校验算法程序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进阶要求（</a:t>
            </a:r>
            <a:r>
              <a:rPr lang="en-US" altLang="zh-CN" dirty="0"/>
              <a:t>90</a:t>
            </a:r>
            <a:r>
              <a:rPr lang="zh-CN" altLang="en-US" dirty="0"/>
              <a:t>分）：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/>
              <a:t>完成</a:t>
            </a:r>
            <a:r>
              <a:rPr lang="en-US" altLang="zh-CN" dirty="0"/>
              <a:t>CRC-16/CCITT </a:t>
            </a:r>
            <a:r>
              <a:rPr lang="zh-CN" altLang="en-US" dirty="0"/>
              <a:t>和 </a:t>
            </a:r>
            <a:r>
              <a:rPr lang="en-US" altLang="zh-CN" dirty="0"/>
              <a:t>CRC-16/XMODEM</a:t>
            </a:r>
            <a:r>
              <a:rPr lang="zh-CN" altLang="en-US" dirty="0"/>
              <a:t>算法程序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高阶要求（</a:t>
            </a:r>
            <a:r>
              <a:rPr lang="en-US" altLang="zh-CN" dirty="0"/>
              <a:t>100</a:t>
            </a:r>
            <a:r>
              <a:rPr lang="zh-CN" altLang="en-US" dirty="0"/>
              <a:t>分）：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/>
              <a:t>完成通用的</a:t>
            </a:r>
            <a:r>
              <a:rPr lang="en-US" altLang="zh-CN" dirty="0"/>
              <a:t>CRC16</a:t>
            </a:r>
            <a:r>
              <a:rPr lang="zh-CN" altLang="en-US" dirty="0"/>
              <a:t>算法程序（适用所有</a:t>
            </a:r>
            <a:r>
              <a:rPr lang="en-US" altLang="zh-CN" dirty="0"/>
              <a:t>CRC16</a:t>
            </a:r>
            <a:r>
              <a:rPr lang="zh-CN" altLang="en-US" dirty="0"/>
              <a:t>校验算法）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250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EB013-7851-4CD9-8DDF-5C2C3CB7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3-4</a:t>
            </a:r>
            <a:r>
              <a:rPr lang="zh-CN" altLang="en-US" dirty="0"/>
              <a:t>：</a:t>
            </a:r>
            <a:r>
              <a:rPr lang="en-US" altLang="zh-CN" dirty="0"/>
              <a:t> Socket</a:t>
            </a:r>
            <a:r>
              <a:rPr lang="zh-CN" altLang="zh-CN" dirty="0"/>
              <a:t>通讯程序开发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4A3576F-2B54-4F7A-B756-254F15744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873"/>
            <a:ext cx="10515600" cy="4600090"/>
          </a:xfrm>
        </p:spPr>
        <p:txBody>
          <a:bodyPr>
            <a:normAutofit/>
          </a:bodyPr>
          <a:lstStyle/>
          <a:p>
            <a:pPr fontAlgn="base"/>
            <a:r>
              <a:rPr lang="zh-CN" altLang="en-US" sz="3200" dirty="0"/>
              <a:t>基础知识与技能：</a:t>
            </a:r>
            <a:endParaRPr lang="en-US" altLang="zh-CN" sz="3200" dirty="0"/>
          </a:p>
          <a:p>
            <a:pPr lvl="1" fontAlgn="base">
              <a:lnSpc>
                <a:spcPct val="150000"/>
              </a:lnSpc>
            </a:pPr>
            <a:r>
              <a:rPr lang="zh-CN" altLang="zh-CN" sz="2800" dirty="0"/>
              <a:t>计算机网络基础</a:t>
            </a:r>
            <a:r>
              <a:rPr lang="zh-CN" altLang="en-US" sz="2800" dirty="0"/>
              <a:t>：如</a:t>
            </a:r>
            <a:r>
              <a:rPr lang="en-US" altLang="zh-CN" sz="2800" dirty="0"/>
              <a:t>OSI</a:t>
            </a:r>
            <a:r>
              <a:rPr lang="zh-CN" altLang="zh-CN" sz="2800" dirty="0"/>
              <a:t>模型，</a:t>
            </a:r>
            <a:r>
              <a:rPr lang="en-US" altLang="zh-CN" sz="2800" dirty="0"/>
              <a:t>TCP/IP</a:t>
            </a:r>
            <a:r>
              <a:rPr lang="zh-CN" altLang="zh-CN" sz="2800" dirty="0"/>
              <a:t>协议相关知识</a:t>
            </a:r>
          </a:p>
          <a:p>
            <a:pPr lvl="1" fontAlgn="base">
              <a:lnSpc>
                <a:spcPct val="150000"/>
              </a:lnSpc>
            </a:pPr>
            <a:r>
              <a:rPr lang="en-US" altLang="zh-CN" sz="2800" dirty="0"/>
              <a:t>C</a:t>
            </a:r>
            <a:r>
              <a:rPr lang="zh-CN" altLang="zh-CN" sz="2800" dirty="0"/>
              <a:t>语言与数据结构相关的知识</a:t>
            </a:r>
            <a:r>
              <a:rPr lang="zh-CN" altLang="en-US" sz="2800" dirty="0"/>
              <a:t>，如</a:t>
            </a:r>
            <a:r>
              <a:rPr lang="zh-CN" altLang="zh-CN" sz="2800" dirty="0"/>
              <a:t>指针，</a:t>
            </a:r>
            <a:r>
              <a:rPr lang="zh-CN" altLang="en-US" sz="2800" dirty="0"/>
              <a:t>数组，函数指针</a:t>
            </a:r>
            <a:r>
              <a:rPr lang="zh-CN" altLang="zh-CN" sz="2800" dirty="0"/>
              <a:t>等</a:t>
            </a:r>
          </a:p>
          <a:p>
            <a:pPr lvl="1" fontAlgn="base">
              <a:lnSpc>
                <a:spcPct val="150000"/>
              </a:lnSpc>
            </a:pPr>
            <a:r>
              <a:rPr lang="en-US" altLang="zh-CN" sz="2800" dirty="0"/>
              <a:t>Windows</a:t>
            </a:r>
            <a:r>
              <a:rPr lang="zh-CN" altLang="zh-CN" sz="2800" dirty="0"/>
              <a:t>环境编程基础*</a:t>
            </a:r>
            <a:r>
              <a:rPr lang="zh-CN" altLang="en-US" sz="2800" dirty="0"/>
              <a:t>：</a:t>
            </a:r>
            <a:r>
              <a:rPr lang="en-US" altLang="zh-CN" sz="2800" dirty="0"/>
              <a:t>Code::Blocks</a:t>
            </a:r>
            <a:r>
              <a:rPr lang="zh-CN" altLang="en-US" sz="2800" dirty="0"/>
              <a:t>或</a:t>
            </a:r>
            <a:r>
              <a:rPr lang="en-US" altLang="zh-CN" sz="2800" dirty="0"/>
              <a:t>VS Code</a:t>
            </a:r>
            <a:r>
              <a:rPr lang="zh-CN" altLang="zh-CN" sz="2800" dirty="0"/>
              <a:t>开发环境的基本使用</a:t>
            </a:r>
            <a:r>
              <a:rPr lang="zh-CN" altLang="en-US" sz="2800" dirty="0"/>
              <a:t>、</a:t>
            </a:r>
            <a:r>
              <a:rPr lang="zh-CN" altLang="zh-CN" sz="2800" dirty="0"/>
              <a:t>程序调试技术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8045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EB013-7851-4CD9-8DDF-5C2C3CB7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3-4</a:t>
            </a:r>
            <a:r>
              <a:rPr lang="zh-CN" altLang="en-US" dirty="0"/>
              <a:t>：</a:t>
            </a:r>
            <a:r>
              <a:rPr lang="en-US" altLang="zh-CN" dirty="0"/>
              <a:t> Socket</a:t>
            </a:r>
            <a:r>
              <a:rPr lang="zh-CN" altLang="zh-CN" dirty="0"/>
              <a:t>通讯程序开发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4A3576F-2B54-4F7A-B756-254F15744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873"/>
            <a:ext cx="10515600" cy="460009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zh-CN" altLang="zh-CN" sz="3200" dirty="0"/>
              <a:t>基于</a:t>
            </a:r>
            <a:r>
              <a:rPr lang="en-US" altLang="zh-CN" sz="3200" dirty="0"/>
              <a:t>TCP/IP</a:t>
            </a:r>
            <a:r>
              <a:rPr lang="zh-CN" altLang="zh-CN" sz="3200" dirty="0"/>
              <a:t>协议栈的网络编程</a:t>
            </a:r>
            <a:endParaRPr lang="en-US" altLang="zh-CN" sz="3200" dirty="0"/>
          </a:p>
          <a:p>
            <a:pPr fontAlgn="base">
              <a:lnSpc>
                <a:spcPct val="150000"/>
              </a:lnSpc>
            </a:pPr>
            <a:r>
              <a:rPr lang="zh-CN" altLang="zh-CN" dirty="0"/>
              <a:t>基于</a:t>
            </a:r>
            <a:r>
              <a:rPr lang="en-US" altLang="zh-CN" dirty="0"/>
              <a:t>TCP/IP</a:t>
            </a:r>
            <a:r>
              <a:rPr lang="zh-CN" altLang="zh-CN" dirty="0"/>
              <a:t>协议栈的网络编程是最经典的网络编程方式，主要是使用各种编程语言，利用操作系统提供的套接字网络编程接口，直接开发各种网络应用程序。本书主要讲解这种网络编程的相关技术。</a:t>
            </a:r>
            <a:endParaRPr lang="en-US" altLang="zh-CN" dirty="0"/>
          </a:p>
          <a:p>
            <a:pPr fontAlgn="base">
              <a:lnSpc>
                <a:spcPct val="150000"/>
              </a:lnSpc>
            </a:pPr>
            <a:r>
              <a:rPr lang="zh-CN" altLang="en-US" dirty="0"/>
              <a:t>套接字</a:t>
            </a:r>
            <a:r>
              <a:rPr lang="en-US" altLang="zh-CN" dirty="0"/>
              <a:t>Socket: {IP : Port}</a:t>
            </a:r>
            <a:r>
              <a:rPr lang="zh-CN" altLang="en-US" dirty="0"/>
              <a:t>，如 </a:t>
            </a:r>
            <a:r>
              <a:rPr lang="en-US" altLang="zh-CN" dirty="0">
                <a:solidFill>
                  <a:srgbClr val="FF0000"/>
                </a:solidFill>
              </a:rPr>
              <a:t>192.168.0.1 : 8080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7905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EB013-7851-4CD9-8DDF-5C2C3CB7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3-4</a:t>
            </a:r>
            <a:r>
              <a:rPr lang="zh-CN" altLang="en-US" dirty="0"/>
              <a:t>：</a:t>
            </a:r>
            <a:r>
              <a:rPr lang="en-US" altLang="zh-CN" dirty="0"/>
              <a:t> Socket</a:t>
            </a:r>
            <a:r>
              <a:rPr lang="zh-CN" altLang="zh-CN" dirty="0"/>
              <a:t>通讯程序开发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8271BB-D98D-4736-97EA-E3DD427B9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16"/>
            <a:ext cx="10515600" cy="49297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Socket</a:t>
            </a:r>
            <a:r>
              <a:rPr lang="zh-CN" altLang="en-US" dirty="0"/>
              <a:t>作为一种网络通讯的应用程序编程接口（</a:t>
            </a:r>
            <a:r>
              <a:rPr lang="en-US" altLang="zh-CN" dirty="0"/>
              <a:t>API</a:t>
            </a:r>
            <a:r>
              <a:rPr lang="zh-CN" altLang="en-US" dirty="0"/>
              <a:t>），依赖于操作系统和编程语言，常见的</a:t>
            </a:r>
            <a:r>
              <a:rPr lang="en-US" altLang="zh-CN" dirty="0"/>
              <a:t>Socket API</a:t>
            </a:r>
            <a:r>
              <a:rPr lang="zh-CN" altLang="en-US" dirty="0"/>
              <a:t>实现有：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Unix（Linux</a:t>
            </a:r>
            <a:r>
              <a:rPr lang="en-US" altLang="zh-CN" dirty="0"/>
              <a:t>）</a:t>
            </a:r>
            <a:r>
              <a:rPr lang="zh-CN" altLang="en-US" dirty="0"/>
              <a:t>：</a:t>
            </a:r>
            <a:r>
              <a:rPr lang="en-US" altLang="zh-CN" dirty="0"/>
              <a:t>Berkeley Socket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Windows</a:t>
            </a:r>
            <a:r>
              <a:rPr lang="zh-CN" altLang="en-US" dirty="0"/>
              <a:t>：</a:t>
            </a:r>
            <a:r>
              <a:rPr lang="en-US" altLang="zh-CN" dirty="0"/>
              <a:t>WinSock</a:t>
            </a:r>
          </a:p>
          <a:p>
            <a:r>
              <a:rPr lang="zh-CN" altLang="en-US" dirty="0"/>
              <a:t>常用的</a:t>
            </a:r>
            <a:r>
              <a:rPr lang="en-US" altLang="zh-CN" dirty="0"/>
              <a:t>Socket</a:t>
            </a:r>
            <a:r>
              <a:rPr lang="zh-CN" altLang="en-US" dirty="0"/>
              <a:t>类型有两种：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流式</a:t>
            </a:r>
            <a:r>
              <a:rPr lang="en-US" altLang="zh-CN" dirty="0"/>
              <a:t>Socket</a:t>
            </a:r>
            <a:r>
              <a:rPr lang="zh-CN" altLang="en-US" dirty="0"/>
              <a:t>：         </a:t>
            </a:r>
            <a:r>
              <a:rPr lang="en-US" altLang="zh-CN" dirty="0"/>
              <a:t>SOCK_STREAM  </a:t>
            </a:r>
            <a:r>
              <a:rPr lang="en-US" altLang="zh-CN" dirty="0">
                <a:sym typeface="Wingdings" panose="05000000000000000000" pitchFamily="2" charset="2"/>
              </a:rPr>
              <a:t>  TCP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数据报式</a:t>
            </a:r>
            <a:r>
              <a:rPr lang="en-US" altLang="zh-CN" dirty="0"/>
              <a:t>Socket</a:t>
            </a:r>
            <a:r>
              <a:rPr lang="zh-CN" altLang="en-US" dirty="0"/>
              <a:t>：</a:t>
            </a:r>
            <a:r>
              <a:rPr lang="en-US" altLang="zh-CN" dirty="0"/>
              <a:t>SOCK_DGRAM   </a:t>
            </a:r>
            <a:r>
              <a:rPr lang="en-US" altLang="zh-CN" dirty="0">
                <a:sym typeface="Wingdings" panose="05000000000000000000" pitchFamily="2" charset="2"/>
              </a:rPr>
              <a:t>  UDP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原始</a:t>
            </a:r>
            <a:r>
              <a:rPr lang="en-US" altLang="zh-CN" dirty="0"/>
              <a:t>Socket</a:t>
            </a:r>
            <a:r>
              <a:rPr lang="zh-CN" altLang="en-US" dirty="0"/>
              <a:t>：</a:t>
            </a:r>
            <a:r>
              <a:rPr lang="en-US" altLang="zh-CN" dirty="0"/>
              <a:t>         SOCK_RAW        </a:t>
            </a:r>
            <a:r>
              <a:rPr lang="en-US" altLang="zh-CN" dirty="0">
                <a:sym typeface="Wingdings" panose="05000000000000000000" pitchFamily="2" charset="2"/>
              </a:rPr>
              <a:t>   IP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8011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EB013-7851-4CD9-8DDF-5C2C3CB7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3-4</a:t>
            </a:r>
            <a:r>
              <a:rPr lang="zh-CN" altLang="en-US" dirty="0"/>
              <a:t>：</a:t>
            </a:r>
            <a:r>
              <a:rPr lang="en-US" altLang="zh-CN" dirty="0"/>
              <a:t> Socket</a:t>
            </a:r>
            <a:r>
              <a:rPr lang="zh-CN" altLang="zh-CN" dirty="0"/>
              <a:t>通讯程序开发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8271BB-D98D-4736-97EA-E3DD427B9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C/S</a:t>
            </a:r>
            <a:r>
              <a:rPr lang="zh-CN" altLang="en-US" dirty="0"/>
              <a:t>模式，因特网上应用程序最常用的通信模式。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客户方采取的是主动请求方式，其工作过程是：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打开一通信通道，并连接到服务器所在主机的特定监听端口。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向服务器发送请求报文，等待并接收应答；继续提出请求，与服务器的会话按照应用协议进行。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请求结束后，关闭通信通道并终止。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21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EB013-7851-4CD9-8DDF-5C2C3CB7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B5FA0-E1A6-43AA-A96A-B8144462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545" y="1359095"/>
            <a:ext cx="10890380" cy="50124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内容：</a:t>
            </a:r>
            <a:endParaRPr lang="en-US" altLang="zh-CN" dirty="0"/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zh-CN" dirty="0"/>
              <a:t>基本网络命令的应用</a:t>
            </a:r>
            <a:endParaRPr lang="en-US" altLang="zh-CN" dirty="0"/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CRC</a:t>
            </a:r>
            <a:r>
              <a:rPr lang="zh-CN" altLang="zh-CN" dirty="0"/>
              <a:t>校验算法实践</a:t>
            </a:r>
            <a:endParaRPr lang="en-US" altLang="zh-CN" dirty="0"/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Socket</a:t>
            </a:r>
            <a:r>
              <a:rPr lang="zh-CN" altLang="zh-CN" dirty="0"/>
              <a:t>通讯的客户端程序开发</a:t>
            </a:r>
            <a:endParaRPr lang="en-US" altLang="zh-CN" dirty="0"/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Socket</a:t>
            </a:r>
            <a:r>
              <a:rPr lang="zh-CN" altLang="zh-CN" dirty="0"/>
              <a:t>通讯的服务器程序开发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考核：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 提交实验报告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048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EB013-7851-4CD9-8DDF-5C2C3CB7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3-4</a:t>
            </a:r>
            <a:r>
              <a:rPr lang="zh-CN" altLang="en-US" dirty="0"/>
              <a:t>：</a:t>
            </a:r>
            <a:r>
              <a:rPr lang="en-US" altLang="zh-CN" dirty="0"/>
              <a:t> Socket</a:t>
            </a:r>
            <a:r>
              <a:rPr lang="zh-CN" altLang="zh-CN" dirty="0"/>
              <a:t>通讯程序开发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8271BB-D98D-4736-97EA-E3DD427B9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服务器的工作过程：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打开一通信通道，并告知服务器所在的主机，它愿意在某一的端口上（接收客户请求。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dirty="0"/>
              <a:t> </a:t>
            </a:r>
            <a:r>
              <a:rPr lang="zh-CN" altLang="en-US" dirty="0"/>
              <a:t>等待客户的请求到达该端口。 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服务器接收到服务请求，处理该请求并发送应答信号。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返回第二步，等待并处理另一客户请求。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在特定的情况下，关闭服务器。</a:t>
            </a:r>
          </a:p>
        </p:txBody>
      </p:sp>
    </p:spTree>
    <p:extLst>
      <p:ext uri="{BB962C8B-B14F-4D97-AF65-F5344CB8AC3E}">
        <p14:creationId xmlns:p14="http://schemas.microsoft.com/office/powerpoint/2010/main" val="280993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EB013-7851-4CD9-8DDF-5C2C3CB7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3-4</a:t>
            </a:r>
            <a:r>
              <a:rPr lang="zh-CN" altLang="en-US" dirty="0"/>
              <a:t>：</a:t>
            </a:r>
            <a:r>
              <a:rPr lang="en-US" altLang="zh-CN" dirty="0"/>
              <a:t> Socket</a:t>
            </a:r>
            <a:r>
              <a:rPr lang="zh-CN" altLang="zh-CN" dirty="0"/>
              <a:t>通讯程序开发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140591-A95C-408E-A0F9-A4ADD37DF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087" y="1348759"/>
            <a:ext cx="8088437" cy="550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81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EB013-7851-4CD9-8DDF-5C2C3CB7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3-4</a:t>
            </a:r>
            <a:r>
              <a:rPr lang="zh-CN" altLang="en-US" dirty="0"/>
              <a:t>：</a:t>
            </a:r>
            <a:r>
              <a:rPr lang="en-US" altLang="zh-CN" dirty="0"/>
              <a:t> Socket</a:t>
            </a:r>
            <a:r>
              <a:rPr lang="zh-CN" altLang="zh-CN" dirty="0"/>
              <a:t>通讯程序开发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B5FA0-E1A6-43AA-A96A-B8144462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76873"/>
            <a:ext cx="10797073" cy="460009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客户端程序</a:t>
            </a:r>
            <a:endParaRPr lang="en-US" altLang="zh-CN" dirty="0"/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使用</a:t>
            </a:r>
            <a:r>
              <a:rPr lang="en-US" altLang="zh-CN" dirty="0" err="1"/>
              <a:t>WSAStartup</a:t>
            </a:r>
            <a:r>
              <a:rPr lang="en-US" altLang="zh-CN" dirty="0"/>
              <a:t>()</a:t>
            </a:r>
            <a:r>
              <a:rPr lang="zh-CN" altLang="en-US" dirty="0"/>
              <a:t>函数检查系统协议栈安装情况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使用</a:t>
            </a:r>
            <a:r>
              <a:rPr lang="en-US" altLang="zh-CN" dirty="0"/>
              <a:t>socket()</a:t>
            </a:r>
            <a:r>
              <a:rPr lang="zh-CN" altLang="en-US" dirty="0"/>
              <a:t>函数创建客户端套接口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使用</a:t>
            </a:r>
            <a:r>
              <a:rPr lang="en-US" altLang="zh-CN" dirty="0"/>
              <a:t>connect()</a:t>
            </a:r>
            <a:r>
              <a:rPr lang="zh-CN" altLang="en-US" dirty="0"/>
              <a:t>函数发出也服务器建立连接的请求（调用前可以不用</a:t>
            </a:r>
            <a:r>
              <a:rPr lang="en-US" altLang="zh-CN" dirty="0"/>
              <a:t>bind()</a:t>
            </a:r>
            <a:r>
              <a:rPr lang="zh-CN" altLang="en-US" dirty="0"/>
              <a:t>端口号，由系统自动完成）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连接建立后使用</a:t>
            </a:r>
            <a:r>
              <a:rPr lang="en-US" altLang="zh-CN" dirty="0"/>
              <a:t>send()</a:t>
            </a:r>
            <a:r>
              <a:rPr lang="zh-CN" altLang="en-US" dirty="0"/>
              <a:t>函数发送数据，或使用</a:t>
            </a:r>
            <a:r>
              <a:rPr lang="en-US" altLang="zh-CN" dirty="0" err="1"/>
              <a:t>recv</a:t>
            </a:r>
            <a:r>
              <a:rPr lang="en-US" altLang="zh-CN" dirty="0"/>
              <a:t>()</a:t>
            </a:r>
            <a:r>
              <a:rPr lang="zh-CN" altLang="en-US" dirty="0"/>
              <a:t>函数接收数据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使用</a:t>
            </a:r>
            <a:r>
              <a:rPr lang="en-US" altLang="zh-CN" dirty="0" err="1"/>
              <a:t>closesocet</a:t>
            </a:r>
            <a:r>
              <a:rPr lang="en-US" altLang="zh-CN" dirty="0"/>
              <a:t>()</a:t>
            </a:r>
            <a:r>
              <a:rPr lang="zh-CN" altLang="en-US" dirty="0"/>
              <a:t>函数关闭套接口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最后调用</a:t>
            </a:r>
            <a:r>
              <a:rPr lang="en-US" altLang="zh-CN" dirty="0" err="1"/>
              <a:t>WSACleanup</a:t>
            </a:r>
            <a:r>
              <a:rPr lang="en-US" altLang="zh-CN" dirty="0"/>
              <a:t>()</a:t>
            </a:r>
            <a:r>
              <a:rPr lang="zh-CN" altLang="en-US" dirty="0"/>
              <a:t>函数，结束</a:t>
            </a:r>
            <a:r>
              <a:rPr lang="en-US" altLang="zh-CN" dirty="0"/>
              <a:t>Winsock Sockets API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254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EB013-7851-4CD9-8DDF-5C2C3CB7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3-4</a:t>
            </a:r>
            <a:r>
              <a:rPr lang="zh-CN" altLang="en-US" dirty="0"/>
              <a:t>：</a:t>
            </a:r>
            <a:r>
              <a:rPr lang="en-US" altLang="zh-CN" dirty="0"/>
              <a:t> Socket</a:t>
            </a:r>
            <a:r>
              <a:rPr lang="zh-CN" altLang="zh-CN" dirty="0"/>
              <a:t>通讯程序开发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B5FA0-E1A6-43AA-A96A-B8144462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76873"/>
            <a:ext cx="10797073" cy="460009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服务器程序</a:t>
            </a:r>
            <a:endParaRPr lang="en-US" altLang="zh-CN" dirty="0"/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使用</a:t>
            </a:r>
            <a:r>
              <a:rPr lang="en-US" altLang="zh-CN" dirty="0" err="1"/>
              <a:t>WSAStartup</a:t>
            </a:r>
            <a:r>
              <a:rPr lang="en-US" altLang="zh-CN" dirty="0"/>
              <a:t>()</a:t>
            </a:r>
            <a:r>
              <a:rPr lang="zh-CN" altLang="en-US" dirty="0"/>
              <a:t>函数检查系统协议栈安装情况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使用</a:t>
            </a:r>
            <a:r>
              <a:rPr lang="en-US" altLang="zh-CN" dirty="0"/>
              <a:t>socket()</a:t>
            </a:r>
            <a:r>
              <a:rPr lang="zh-CN" altLang="en-US" dirty="0"/>
              <a:t>函数创建服务器端通信套接口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使用</a:t>
            </a:r>
            <a:r>
              <a:rPr lang="en-US" altLang="zh-CN" dirty="0"/>
              <a:t>bind()</a:t>
            </a:r>
            <a:r>
              <a:rPr lang="zh-CN" altLang="en-US" dirty="0"/>
              <a:t>函数将创建的套接口与服务器地址绑定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使用</a:t>
            </a:r>
            <a:r>
              <a:rPr lang="en-US" altLang="zh-CN" dirty="0"/>
              <a:t>listen()</a:t>
            </a:r>
            <a:r>
              <a:rPr lang="zh-CN" altLang="en-US" dirty="0"/>
              <a:t>函数使服务器套接口做好接收连接请求准备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使用</a:t>
            </a:r>
            <a:r>
              <a:rPr lang="en-US" altLang="zh-CN" dirty="0"/>
              <a:t>accept()</a:t>
            </a:r>
            <a:r>
              <a:rPr lang="zh-CN" altLang="en-US" dirty="0"/>
              <a:t>接收来自客户端由</a:t>
            </a:r>
            <a:r>
              <a:rPr lang="en-US" altLang="zh-CN" dirty="0"/>
              <a:t>connect()</a:t>
            </a:r>
            <a:r>
              <a:rPr lang="zh-CN" altLang="en-US" dirty="0"/>
              <a:t>函数发出的连接请求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根据连接请求建立连接后，可使用</a:t>
            </a:r>
            <a:r>
              <a:rPr lang="en-US" altLang="zh-CN" dirty="0"/>
              <a:t>send()</a:t>
            </a:r>
            <a:r>
              <a:rPr lang="zh-CN" altLang="en-US" dirty="0"/>
              <a:t>函数发送数据，或者使用</a:t>
            </a:r>
            <a:r>
              <a:rPr lang="en-US" altLang="zh-CN" dirty="0" err="1"/>
              <a:t>recv</a:t>
            </a:r>
            <a:r>
              <a:rPr lang="en-US" altLang="zh-CN" dirty="0"/>
              <a:t>()</a:t>
            </a:r>
            <a:r>
              <a:rPr lang="zh-CN" altLang="en-US" dirty="0"/>
              <a:t>函数接收数据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使用</a:t>
            </a:r>
            <a:r>
              <a:rPr lang="en-US" altLang="zh-CN" dirty="0" err="1"/>
              <a:t>closesocket</a:t>
            </a:r>
            <a:r>
              <a:rPr lang="en-US" altLang="zh-CN" dirty="0"/>
              <a:t>()</a:t>
            </a:r>
            <a:r>
              <a:rPr lang="zh-CN" altLang="en-US" dirty="0"/>
              <a:t>函数关闭套接口（可以先用</a:t>
            </a:r>
            <a:r>
              <a:rPr lang="en-US" altLang="zh-CN" dirty="0"/>
              <a:t>shutdown()</a:t>
            </a:r>
            <a:r>
              <a:rPr lang="zh-CN" altLang="en-US" dirty="0"/>
              <a:t>函数先关闭读写通道）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最后调用</a:t>
            </a:r>
            <a:r>
              <a:rPr lang="en-US" altLang="zh-CN" dirty="0" err="1"/>
              <a:t>WSACleanup</a:t>
            </a:r>
            <a:r>
              <a:rPr lang="en-US" altLang="zh-CN" dirty="0"/>
              <a:t>()</a:t>
            </a:r>
            <a:r>
              <a:rPr lang="zh-CN" altLang="en-US" dirty="0"/>
              <a:t>函数结束</a:t>
            </a:r>
            <a:r>
              <a:rPr lang="en-US" altLang="zh-CN" dirty="0"/>
              <a:t>Winsock Sockets API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1747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EB013-7851-4CD9-8DDF-5C2C3CB7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3-4</a:t>
            </a:r>
            <a:r>
              <a:rPr lang="zh-CN" altLang="en-US" dirty="0"/>
              <a:t>：</a:t>
            </a:r>
            <a:r>
              <a:rPr lang="en-US" altLang="zh-CN" dirty="0"/>
              <a:t> Socket</a:t>
            </a:r>
            <a:r>
              <a:rPr lang="zh-CN" altLang="zh-CN" dirty="0"/>
              <a:t>通讯程序开发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6D288F-AFBF-40D0-AD26-F2FC0F10C7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178"/>
          <a:stretch/>
        </p:blipFill>
        <p:spPr>
          <a:xfrm>
            <a:off x="4605069" y="1518856"/>
            <a:ext cx="7048865" cy="3211764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B5FA0-E1A6-43AA-A96A-B8144462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76873"/>
            <a:ext cx="5683899" cy="460009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编程说明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头文件：</a:t>
            </a:r>
            <a:r>
              <a:rPr lang="en-US" altLang="zh-CN" dirty="0"/>
              <a:t>winsock2.h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库文件：工程需引入</a:t>
            </a:r>
            <a:r>
              <a:rPr lang="en-US" altLang="zh-CN" dirty="0" err="1"/>
              <a:t>CodeBlocks</a:t>
            </a:r>
            <a:r>
              <a:rPr lang="zh-CN" altLang="en-US" dirty="0"/>
              <a:t>中的</a:t>
            </a:r>
            <a:r>
              <a:rPr lang="en-US" altLang="zh-CN" dirty="0"/>
              <a:t>libws2_32.a</a:t>
            </a:r>
            <a:r>
              <a:rPr lang="zh-CN" altLang="en-US" dirty="0"/>
              <a:t>库文件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Project -&gt; </a:t>
            </a:r>
            <a:r>
              <a:rPr lang="en-US" altLang="zh-CN" dirty="0" err="1"/>
              <a:t>Bulid</a:t>
            </a:r>
            <a:r>
              <a:rPr lang="en-US" altLang="zh-CN" dirty="0"/>
              <a:t> options… -&gt; Linker settings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66E5B56-AAC5-4A5B-B4DA-91BF1CD81E0F}"/>
              </a:ext>
            </a:extLst>
          </p:cNvPr>
          <p:cNvSpPr/>
          <p:nvPr/>
        </p:nvSpPr>
        <p:spPr>
          <a:xfrm>
            <a:off x="6699380" y="3181739"/>
            <a:ext cx="4189444" cy="64381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57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EB013-7851-4CD9-8DDF-5C2C3CB7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3-4</a:t>
            </a:r>
            <a:r>
              <a:rPr lang="zh-CN" altLang="en-US" dirty="0"/>
              <a:t>：</a:t>
            </a:r>
            <a:r>
              <a:rPr lang="en-US" altLang="zh-CN" dirty="0"/>
              <a:t> Socket</a:t>
            </a:r>
            <a:r>
              <a:rPr lang="zh-CN" altLang="zh-CN" dirty="0"/>
              <a:t>通讯程序开发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B5FA0-E1A6-43AA-A96A-B8144462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9593"/>
            <a:ext cx="10797073" cy="520647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编程说明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）使用</a:t>
            </a:r>
            <a:r>
              <a:rPr lang="en-US" altLang="zh-CN" dirty="0">
                <a:solidFill>
                  <a:srgbClr val="FF0000"/>
                </a:solidFill>
              </a:rPr>
              <a:t>socket()</a:t>
            </a:r>
            <a:r>
              <a:rPr lang="zh-CN" altLang="en-US" dirty="0"/>
              <a:t>函数来给应用程序创建一个套接口。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0070C0"/>
                </a:solidFill>
              </a:rPr>
              <a:t>SOCKET socket(   int </a:t>
            </a:r>
            <a:r>
              <a:rPr lang="en-US" altLang="zh-CN" dirty="0" err="1">
                <a:solidFill>
                  <a:srgbClr val="0070C0"/>
                </a:solidFill>
              </a:rPr>
              <a:t>af</a:t>
            </a:r>
            <a:r>
              <a:rPr lang="en-US" altLang="zh-CN" dirty="0">
                <a:solidFill>
                  <a:srgbClr val="0070C0"/>
                </a:solidFill>
              </a:rPr>
              <a:t>, </a:t>
            </a:r>
            <a:r>
              <a:rPr lang="en-US" altLang="zh-CN" dirty="0"/>
              <a:t>              //</a:t>
            </a:r>
            <a:r>
              <a:rPr lang="zh-CN" altLang="en-US" dirty="0"/>
              <a:t>要使用的协议地址族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                              </a:t>
            </a:r>
            <a:r>
              <a:rPr lang="en-US" altLang="zh-CN" dirty="0">
                <a:solidFill>
                  <a:srgbClr val="0070C0"/>
                </a:solidFill>
              </a:rPr>
              <a:t>int type, </a:t>
            </a:r>
            <a:r>
              <a:rPr lang="en-US" altLang="zh-CN" dirty="0"/>
              <a:t>         //</a:t>
            </a:r>
            <a:r>
              <a:rPr lang="zh-CN" altLang="en-US" dirty="0"/>
              <a:t>描述套接口的类型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                              </a:t>
            </a:r>
            <a:r>
              <a:rPr lang="en-US" altLang="zh-CN" dirty="0">
                <a:solidFill>
                  <a:srgbClr val="0070C0"/>
                </a:solidFill>
              </a:rPr>
              <a:t>int protocol</a:t>
            </a:r>
            <a:r>
              <a:rPr lang="en-US" altLang="zh-CN" dirty="0"/>
              <a:t>    //</a:t>
            </a:r>
            <a:r>
              <a:rPr lang="zh-CN" altLang="en-US" dirty="0"/>
              <a:t>该套接口使用的特定协议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                          </a:t>
            </a:r>
            <a:r>
              <a:rPr lang="en-US" altLang="zh-CN" dirty="0">
                <a:solidFill>
                  <a:srgbClr val="0070C0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 err="1"/>
              <a:t>af</a:t>
            </a:r>
            <a:r>
              <a:rPr lang="zh-CN" altLang="en-US" dirty="0"/>
              <a:t>参数：</a:t>
            </a:r>
            <a:r>
              <a:rPr lang="en-US" altLang="zh-CN" dirty="0"/>
              <a:t>PF_INET（AF_INET）,  PF_INET6, PF_LOCAL, 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type</a:t>
            </a:r>
            <a:r>
              <a:rPr lang="zh-CN" altLang="en-US" dirty="0"/>
              <a:t>参数：</a:t>
            </a:r>
            <a:r>
              <a:rPr lang="en-US" altLang="zh-CN" dirty="0"/>
              <a:t> SOCK_STREAM</a:t>
            </a:r>
            <a:r>
              <a:rPr lang="zh-CN" altLang="en-US" dirty="0"/>
              <a:t>，</a:t>
            </a:r>
            <a:r>
              <a:rPr lang="en-US" altLang="zh-CN" dirty="0"/>
              <a:t> SOCK_DGRAM</a:t>
            </a:r>
            <a:r>
              <a:rPr lang="zh-CN" altLang="en-US" dirty="0"/>
              <a:t>，</a:t>
            </a:r>
            <a:r>
              <a:rPr lang="en-US" altLang="zh-CN" dirty="0"/>
              <a:t>SOCK_RAW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protocol</a:t>
            </a:r>
            <a:r>
              <a:rPr lang="zh-CN" altLang="en-US" dirty="0"/>
              <a:t>参数： </a:t>
            </a:r>
            <a:r>
              <a:rPr lang="en-US" altLang="zh-CN" dirty="0"/>
              <a:t>0  （IPPROTO_TCP</a:t>
            </a:r>
            <a:r>
              <a:rPr lang="zh-CN" altLang="en-US" dirty="0"/>
              <a:t>、</a:t>
            </a:r>
            <a:r>
              <a:rPr lang="en-US" altLang="zh-CN" dirty="0"/>
              <a:t>IPPROTO_UDP）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6788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EB013-7851-4CD9-8DDF-5C2C3CB7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3-4</a:t>
            </a:r>
            <a:r>
              <a:rPr lang="zh-CN" altLang="en-US" dirty="0"/>
              <a:t>：</a:t>
            </a:r>
            <a:r>
              <a:rPr lang="en-US" altLang="zh-CN" dirty="0"/>
              <a:t> Socket</a:t>
            </a:r>
            <a:r>
              <a:rPr lang="zh-CN" altLang="zh-CN" dirty="0"/>
              <a:t>通讯程序开发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B5FA0-E1A6-43AA-A96A-B8144462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9593"/>
            <a:ext cx="10797073" cy="520647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编程说明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）客户端套接口建立好之后，调用</a:t>
            </a:r>
            <a:r>
              <a:rPr lang="en-US" altLang="zh-CN" dirty="0">
                <a:solidFill>
                  <a:srgbClr val="FF0000"/>
                </a:solidFill>
              </a:rPr>
              <a:t>connect()</a:t>
            </a:r>
            <a:r>
              <a:rPr lang="zh-CN" altLang="en-US" dirty="0"/>
              <a:t>函数来与服务器建立连接。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int connect(  SOCKET s,  </a:t>
            </a:r>
            <a:r>
              <a:rPr lang="en-US" altLang="zh-CN" sz="2400" dirty="0"/>
              <a:t>	//</a:t>
            </a:r>
            <a:r>
              <a:rPr lang="zh-CN" altLang="en-US" sz="2400" dirty="0"/>
              <a:t>将要建立连接的套接口描述字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/>
              <a:t>            </a:t>
            </a:r>
            <a:r>
              <a:rPr lang="en-US" altLang="zh-CN" sz="2400" dirty="0"/>
              <a:t>	          </a:t>
            </a:r>
            <a:r>
              <a:rPr lang="en-US" altLang="zh-CN" sz="2400" dirty="0">
                <a:solidFill>
                  <a:srgbClr val="0070C0"/>
                </a:solidFill>
              </a:rPr>
              <a:t>const struct </a:t>
            </a:r>
            <a:r>
              <a:rPr lang="en-US" altLang="zh-CN" sz="2400" dirty="0" err="1">
                <a:solidFill>
                  <a:srgbClr val="0070C0"/>
                </a:solidFill>
              </a:rPr>
              <a:t>sockaddr</a:t>
            </a:r>
            <a:r>
              <a:rPr lang="en-US" altLang="zh-CN" sz="2400" dirty="0">
                <a:solidFill>
                  <a:srgbClr val="0070C0"/>
                </a:solidFill>
              </a:rPr>
              <a:t>* name, </a:t>
            </a:r>
            <a:r>
              <a:rPr lang="en-US" altLang="zh-CN" sz="2400" dirty="0"/>
              <a:t>//</a:t>
            </a:r>
            <a:r>
              <a:rPr lang="zh-CN" altLang="en-US" sz="2400" dirty="0"/>
              <a:t>指向远端套接口地址结的指针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                        </a:t>
            </a:r>
            <a:r>
              <a:rPr lang="en-US" altLang="zh-CN" sz="2400" dirty="0">
                <a:solidFill>
                  <a:srgbClr val="0070C0"/>
                </a:solidFill>
              </a:rPr>
              <a:t>int </a:t>
            </a:r>
            <a:r>
              <a:rPr lang="en-US" altLang="zh-CN" sz="2400" dirty="0" err="1">
                <a:solidFill>
                  <a:srgbClr val="0070C0"/>
                </a:solidFill>
              </a:rPr>
              <a:t>namelen</a:t>
            </a:r>
            <a:r>
              <a:rPr lang="en-US" altLang="zh-CN" sz="2400" dirty="0"/>
              <a:t>    //</a:t>
            </a:r>
            <a:r>
              <a:rPr lang="zh-CN" altLang="en-US" sz="2400" dirty="0"/>
              <a:t>服务器端的地址长度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/>
              <a:t>	        </a:t>
            </a:r>
            <a:r>
              <a:rPr lang="en-US" altLang="zh-CN" sz="2400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9184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EB013-7851-4CD9-8DDF-5C2C3CB7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3-4</a:t>
            </a:r>
            <a:r>
              <a:rPr lang="zh-CN" altLang="en-US" dirty="0"/>
              <a:t>：</a:t>
            </a:r>
            <a:r>
              <a:rPr lang="en-US" altLang="zh-CN" dirty="0"/>
              <a:t> Socket</a:t>
            </a:r>
            <a:r>
              <a:rPr lang="zh-CN" altLang="zh-CN" dirty="0"/>
              <a:t>通讯程序开发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B5FA0-E1A6-43AA-A96A-B8144462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9593"/>
            <a:ext cx="10797073" cy="520647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编程说明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）在已经建立连接的套接口上发送数据，可以使用</a:t>
            </a:r>
            <a:r>
              <a:rPr lang="en-US" altLang="zh-CN" dirty="0">
                <a:solidFill>
                  <a:srgbClr val="FF0000"/>
                </a:solidFill>
              </a:rPr>
              <a:t>send()</a:t>
            </a:r>
            <a:r>
              <a:rPr lang="zh-CN" altLang="en-US" dirty="0"/>
              <a:t>函数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int send (  SOCKET s,</a:t>
            </a:r>
            <a:r>
              <a:rPr lang="en-US" altLang="zh-CN" sz="2400" dirty="0"/>
              <a:t>  	//</a:t>
            </a:r>
            <a:r>
              <a:rPr lang="zh-CN" altLang="en-US" sz="2400" dirty="0"/>
              <a:t>用于标识已建立连接的套接字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/>
              <a:t>	      </a:t>
            </a:r>
            <a:r>
              <a:rPr lang="en-US" altLang="zh-CN" sz="2400" dirty="0">
                <a:solidFill>
                  <a:srgbClr val="0070C0"/>
                </a:solidFill>
              </a:rPr>
              <a:t>const char* </a:t>
            </a:r>
            <a:r>
              <a:rPr lang="en-US" altLang="zh-CN" sz="2400" dirty="0" err="1">
                <a:solidFill>
                  <a:srgbClr val="0070C0"/>
                </a:solidFill>
              </a:rPr>
              <a:t>buf</a:t>
            </a:r>
            <a:r>
              <a:rPr lang="en-US" altLang="zh-CN" sz="2400" dirty="0">
                <a:solidFill>
                  <a:srgbClr val="0070C0"/>
                </a:solidFill>
              </a:rPr>
              <a:t>,</a:t>
            </a:r>
            <a:r>
              <a:rPr lang="en-US" altLang="zh-CN" sz="2400" dirty="0"/>
              <a:t>   //</a:t>
            </a:r>
            <a:r>
              <a:rPr lang="zh-CN" altLang="en-US" sz="2400" dirty="0"/>
              <a:t>是一个字符缓冲区，内有将要发送的数据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/>
              <a:t>	      </a:t>
            </a:r>
            <a:r>
              <a:rPr lang="en-US" altLang="zh-CN" sz="2400" dirty="0">
                <a:solidFill>
                  <a:srgbClr val="0070C0"/>
                </a:solidFill>
              </a:rPr>
              <a:t>int </a:t>
            </a:r>
            <a:r>
              <a:rPr lang="en-US" altLang="zh-CN" sz="2400" dirty="0" err="1">
                <a:solidFill>
                  <a:srgbClr val="0070C0"/>
                </a:solidFill>
              </a:rPr>
              <a:t>len</a:t>
            </a:r>
            <a:r>
              <a:rPr lang="en-US" altLang="zh-CN" sz="2400" dirty="0">
                <a:solidFill>
                  <a:srgbClr val="0070C0"/>
                </a:solidFill>
              </a:rPr>
              <a:t>,</a:t>
            </a:r>
            <a:r>
              <a:rPr lang="en-US" altLang="zh-CN" sz="2400" dirty="0"/>
              <a:t>      //</a:t>
            </a:r>
            <a:r>
              <a:rPr lang="zh-CN" altLang="en-US" sz="2400" dirty="0"/>
              <a:t>即将发送的缓冲区中的字符数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/>
              <a:t> 	      </a:t>
            </a:r>
            <a:r>
              <a:rPr lang="en-US" altLang="zh-CN" sz="2400" dirty="0">
                <a:solidFill>
                  <a:srgbClr val="0070C0"/>
                </a:solidFill>
              </a:rPr>
              <a:t>int flags</a:t>
            </a:r>
            <a:r>
              <a:rPr lang="en-US" altLang="zh-CN" sz="2400" dirty="0"/>
              <a:t>   //</a:t>
            </a:r>
            <a:r>
              <a:rPr lang="zh-CN" altLang="en-US" sz="2400" dirty="0"/>
              <a:t>用于控制数据传输方式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/>
              <a:t>	 </a:t>
            </a:r>
            <a:r>
              <a:rPr lang="en-US" altLang="zh-CN" sz="2400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7176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EB013-7851-4CD9-8DDF-5C2C3CB7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3-4</a:t>
            </a:r>
            <a:r>
              <a:rPr lang="zh-CN" altLang="en-US" dirty="0"/>
              <a:t>：</a:t>
            </a:r>
            <a:r>
              <a:rPr lang="en-US" altLang="zh-CN" dirty="0"/>
              <a:t> Socket</a:t>
            </a:r>
            <a:r>
              <a:rPr lang="zh-CN" altLang="zh-CN" dirty="0"/>
              <a:t>通讯程序开发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B5FA0-E1A6-43AA-A96A-B8144462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9593"/>
            <a:ext cx="10797073" cy="520647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编程说明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）对于已建立连接的套接口来说，要从套接口上接收数据，就要使用</a:t>
            </a:r>
            <a:r>
              <a:rPr lang="en-US" altLang="zh-CN" dirty="0" err="1">
                <a:solidFill>
                  <a:srgbClr val="FF0000"/>
                </a:solidFill>
              </a:rPr>
              <a:t>recv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/>
              <a:t>函数。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/>
              <a:t>     </a:t>
            </a:r>
            <a:r>
              <a:rPr lang="en-US" altLang="zh-CN" sz="2400" dirty="0">
                <a:solidFill>
                  <a:srgbClr val="0070C0"/>
                </a:solidFill>
              </a:rPr>
              <a:t>int </a:t>
            </a:r>
            <a:r>
              <a:rPr lang="en-US" altLang="zh-CN" sz="2400" dirty="0" err="1">
                <a:solidFill>
                  <a:srgbClr val="0070C0"/>
                </a:solidFill>
              </a:rPr>
              <a:t>recv</a:t>
            </a:r>
            <a:r>
              <a:rPr lang="en-US" altLang="zh-CN" sz="2400" dirty="0">
                <a:solidFill>
                  <a:srgbClr val="0070C0"/>
                </a:solidFill>
              </a:rPr>
              <a:t>(  SOCKET s,</a:t>
            </a:r>
            <a:r>
              <a:rPr lang="en-US" altLang="zh-CN" sz="2400" dirty="0"/>
              <a:t>           //</a:t>
            </a:r>
            <a:r>
              <a:rPr lang="zh-CN" altLang="en-US" sz="2400" dirty="0"/>
              <a:t>已建立连接的套接口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/>
              <a:t>	        </a:t>
            </a:r>
            <a:r>
              <a:rPr lang="en-US" altLang="zh-CN" sz="2400" dirty="0">
                <a:solidFill>
                  <a:srgbClr val="0070C0"/>
                </a:solidFill>
              </a:rPr>
              <a:t>char *  </a:t>
            </a:r>
            <a:r>
              <a:rPr lang="en-US" altLang="zh-CN" sz="2400" dirty="0" err="1">
                <a:solidFill>
                  <a:srgbClr val="0070C0"/>
                </a:solidFill>
              </a:rPr>
              <a:t>buf</a:t>
            </a:r>
            <a:r>
              <a:rPr lang="en-US" altLang="zh-CN" sz="2400" dirty="0">
                <a:solidFill>
                  <a:srgbClr val="0070C0"/>
                </a:solidFill>
              </a:rPr>
              <a:t>, </a:t>
            </a:r>
            <a:r>
              <a:rPr lang="en-US" altLang="zh-CN" sz="2400" dirty="0"/>
              <a:t>       //</a:t>
            </a:r>
            <a:r>
              <a:rPr lang="zh-CN" altLang="en-US" sz="2400" dirty="0"/>
              <a:t>为用于接收数据的缓冲区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/>
              <a:t>	        </a:t>
            </a:r>
            <a:r>
              <a:rPr lang="en-US" altLang="zh-CN" sz="2400" dirty="0">
                <a:solidFill>
                  <a:srgbClr val="0070C0"/>
                </a:solidFill>
              </a:rPr>
              <a:t>int </a:t>
            </a:r>
            <a:r>
              <a:rPr lang="en-US" altLang="zh-CN" sz="2400" dirty="0" err="1">
                <a:solidFill>
                  <a:srgbClr val="0070C0"/>
                </a:solidFill>
              </a:rPr>
              <a:t>len</a:t>
            </a:r>
            <a:r>
              <a:rPr lang="en-US" altLang="zh-CN" sz="2400" dirty="0">
                <a:solidFill>
                  <a:srgbClr val="0070C0"/>
                </a:solidFill>
              </a:rPr>
              <a:t>,</a:t>
            </a:r>
            <a:r>
              <a:rPr lang="en-US" altLang="zh-CN" sz="2400" dirty="0"/>
              <a:t>                 //</a:t>
            </a:r>
            <a:r>
              <a:rPr lang="zh-CN" altLang="en-US" sz="2400" dirty="0"/>
              <a:t>为缓冲区的长度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/>
              <a:t>	        </a:t>
            </a:r>
            <a:r>
              <a:rPr lang="en-US" altLang="zh-CN" sz="2400" dirty="0">
                <a:solidFill>
                  <a:srgbClr val="0070C0"/>
                </a:solidFill>
              </a:rPr>
              <a:t>int flags</a:t>
            </a:r>
            <a:r>
              <a:rPr lang="en-US" altLang="zh-CN" sz="2400" dirty="0"/>
              <a:t>               //</a:t>
            </a:r>
            <a:r>
              <a:rPr lang="zh-CN" altLang="en-US" sz="2400" dirty="0"/>
              <a:t>指定调用的方式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/>
              <a:t>	     </a:t>
            </a:r>
            <a:r>
              <a:rPr lang="en-US" altLang="zh-CN" sz="2400" dirty="0">
                <a:solidFill>
                  <a:srgbClr val="0070C0"/>
                </a:solidFill>
              </a:rPr>
              <a:t>); 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2717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EB013-7851-4CD9-8DDF-5C2C3CB7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3-4</a:t>
            </a:r>
            <a:r>
              <a:rPr lang="zh-CN" altLang="en-US" dirty="0"/>
              <a:t>：</a:t>
            </a:r>
            <a:r>
              <a:rPr lang="en-US" altLang="zh-CN" dirty="0"/>
              <a:t> Socket</a:t>
            </a:r>
            <a:r>
              <a:rPr lang="zh-CN" altLang="zh-CN" dirty="0"/>
              <a:t>通讯程序开发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B5FA0-E1A6-43AA-A96A-B8144462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9593"/>
            <a:ext cx="10797073" cy="520647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编程说明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）当</a:t>
            </a:r>
            <a:r>
              <a:rPr lang="en-US" altLang="zh-CN" dirty="0"/>
              <a:t>socket()</a:t>
            </a:r>
            <a:r>
              <a:rPr lang="zh-CN" altLang="en-US" dirty="0"/>
              <a:t>创建了一个套接口后，需要将该套接口与该主机上提供服务的某端口联系在一起，</a:t>
            </a:r>
            <a:r>
              <a:rPr lang="en-US" altLang="zh-CN" dirty="0">
                <a:solidFill>
                  <a:srgbClr val="FF0000"/>
                </a:solidFill>
              </a:rPr>
              <a:t>bind()</a:t>
            </a:r>
            <a:r>
              <a:rPr lang="zh-CN" altLang="en-US" dirty="0"/>
              <a:t>函数用于完成这样的绑定。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int bind(   SOCKET s, </a:t>
            </a:r>
            <a:r>
              <a:rPr lang="en-US" altLang="zh-CN" sz="2400" dirty="0"/>
              <a:t>		//</a:t>
            </a:r>
            <a:r>
              <a:rPr lang="zh-CN" altLang="en-US" sz="2400" dirty="0"/>
              <a:t>标识一个未绑定的套接口描述字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/>
              <a:t>	      </a:t>
            </a:r>
            <a:r>
              <a:rPr lang="en-US" altLang="zh-CN" sz="2400" dirty="0">
                <a:solidFill>
                  <a:srgbClr val="0070C0"/>
                </a:solidFill>
              </a:rPr>
              <a:t>const struct </a:t>
            </a:r>
            <a:r>
              <a:rPr lang="en-US" altLang="zh-CN" sz="2400" dirty="0" err="1">
                <a:solidFill>
                  <a:srgbClr val="0070C0"/>
                </a:solidFill>
              </a:rPr>
              <a:t>sockaddr</a:t>
            </a:r>
            <a:r>
              <a:rPr lang="en-US" altLang="zh-CN" sz="2400" dirty="0">
                <a:solidFill>
                  <a:srgbClr val="0070C0"/>
                </a:solidFill>
              </a:rPr>
              <a:t>* name, </a:t>
            </a:r>
            <a:r>
              <a:rPr lang="en-US" altLang="zh-CN" sz="2400" dirty="0"/>
              <a:t>    //</a:t>
            </a:r>
            <a:r>
              <a:rPr lang="zh-CN" altLang="en-US" sz="2400" dirty="0"/>
              <a:t>存储了套接口的地址信息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/>
              <a:t>	       </a:t>
            </a:r>
            <a:r>
              <a:rPr lang="en-US" altLang="zh-CN" sz="2400" dirty="0">
                <a:solidFill>
                  <a:srgbClr val="0070C0"/>
                </a:solidFill>
              </a:rPr>
              <a:t>int </a:t>
            </a:r>
            <a:r>
              <a:rPr lang="en-US" altLang="zh-CN" sz="2400" dirty="0" err="1">
                <a:solidFill>
                  <a:srgbClr val="0070C0"/>
                </a:solidFill>
              </a:rPr>
              <a:t>namelen</a:t>
            </a:r>
            <a:r>
              <a:rPr lang="en-US" altLang="zh-CN" sz="2400" dirty="0">
                <a:solidFill>
                  <a:srgbClr val="0070C0"/>
                </a:solidFill>
              </a:rPr>
              <a:t>  </a:t>
            </a:r>
            <a:r>
              <a:rPr lang="en-US" altLang="zh-CN" sz="2400" dirty="0"/>
              <a:t>		//</a:t>
            </a:r>
            <a:r>
              <a:rPr lang="zh-CN" altLang="en-US" sz="2400" dirty="0"/>
              <a:t>地址参数</a:t>
            </a:r>
            <a:r>
              <a:rPr lang="en-US" altLang="zh-CN" sz="2400" dirty="0"/>
              <a:t>(name)</a:t>
            </a:r>
            <a:r>
              <a:rPr lang="zh-CN" altLang="en-US" sz="2400" dirty="0"/>
              <a:t>的长度</a:t>
            </a:r>
            <a:endParaRPr lang="en-US" altLang="zh-CN" sz="2400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/>
              <a:t>	</a:t>
            </a:r>
            <a:r>
              <a:rPr lang="en-US" altLang="zh-CN" sz="2400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322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EB013-7851-4CD9-8DDF-5C2C3CB7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zh-CN" dirty="0"/>
              <a:t>基本网络命令的应用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BF4710B-7022-44C1-ACBB-3A1BD8ADF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545" y="1359095"/>
            <a:ext cx="10890380" cy="7589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要求上机完成规定网络命令的使用练习</a:t>
            </a:r>
            <a:endParaRPr lang="en-US" altLang="zh-CN" dirty="0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8B72FA48-AF6E-43E8-A6C7-32F3E0668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707430"/>
              </p:ext>
            </p:extLst>
          </p:nvPr>
        </p:nvGraphicFramePr>
        <p:xfrm>
          <a:off x="510075" y="2020120"/>
          <a:ext cx="11281429" cy="4674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777">
                  <a:extLst>
                    <a:ext uri="{9D8B030D-6E8A-4147-A177-3AD203B41FA5}">
                      <a16:colId xmlns:a16="http://schemas.microsoft.com/office/drawing/2014/main" val="3432080306"/>
                    </a:ext>
                  </a:extLst>
                </a:gridCol>
                <a:gridCol w="1712957">
                  <a:extLst>
                    <a:ext uri="{9D8B030D-6E8A-4147-A177-3AD203B41FA5}">
                      <a16:colId xmlns:a16="http://schemas.microsoft.com/office/drawing/2014/main" val="2418782582"/>
                    </a:ext>
                  </a:extLst>
                </a:gridCol>
                <a:gridCol w="4568854">
                  <a:extLst>
                    <a:ext uri="{9D8B030D-6E8A-4147-A177-3AD203B41FA5}">
                      <a16:colId xmlns:a16="http://schemas.microsoft.com/office/drawing/2014/main" val="2500702808"/>
                    </a:ext>
                  </a:extLst>
                </a:gridCol>
                <a:gridCol w="4179841">
                  <a:extLst>
                    <a:ext uri="{9D8B030D-6E8A-4147-A177-3AD203B41FA5}">
                      <a16:colId xmlns:a16="http://schemas.microsoft.com/office/drawing/2014/main" val="4199024513"/>
                    </a:ext>
                  </a:extLst>
                </a:gridCol>
              </a:tblGrid>
              <a:tr h="34286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243799"/>
                  </a:ext>
                </a:extLst>
              </a:tr>
              <a:tr h="380117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最基本最常用的网络探测命令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ping 192.168.0.1 -t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073857"/>
                  </a:ext>
                </a:extLst>
              </a:tr>
              <a:tr h="35690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ipconfig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查看本机的网络配置信息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ipconfig /all  (</a:t>
                      </a:r>
                      <a:r>
                        <a:rPr lang="zh-CN" altLang="en-US" dirty="0"/>
                        <a:t>显示所有配置信息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87091"/>
                  </a:ext>
                </a:extLst>
              </a:tr>
              <a:tr h="598468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ifconfig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显示或配置网络设备（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ifconfig eth0 192.168.0.1 netmask 255.255.255.0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30213"/>
                  </a:ext>
                </a:extLst>
              </a:tr>
              <a:tr h="598468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netstat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该命令使用 </a:t>
                      </a:r>
                      <a:r>
                        <a:rPr lang="en-US" altLang="zh-CN" dirty="0"/>
                        <a:t>NBT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TCP/IP </a:t>
                      </a:r>
                      <a:r>
                        <a:rPr lang="zh-CN" altLang="en-US" dirty="0"/>
                        <a:t>上的 </a:t>
                      </a:r>
                      <a:r>
                        <a:rPr lang="en-US" altLang="zh-CN" dirty="0"/>
                        <a:t>NetBIOS</a:t>
                      </a:r>
                      <a:r>
                        <a:rPr lang="zh-CN" altLang="en-US" dirty="0"/>
                        <a:t>） 显示协议统计和当前 </a:t>
                      </a:r>
                      <a:r>
                        <a:rPr lang="en-US" altLang="zh-CN" dirty="0"/>
                        <a:t>TCP/IP </a:t>
                      </a:r>
                      <a:r>
                        <a:rPr lang="zh-CN" altLang="en-US" dirty="0"/>
                        <a:t>连接。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netstat –a –b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67594"/>
                  </a:ext>
                </a:extLst>
              </a:tr>
              <a:tr h="973105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arp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该命令显示和修改“地址解析协议”</a:t>
                      </a:r>
                      <a:r>
                        <a:rPr lang="en-US" altLang="zh-CN" dirty="0"/>
                        <a:t>(ARP) </a:t>
                      </a:r>
                      <a:r>
                        <a:rPr lang="zh-CN" altLang="en-US" dirty="0"/>
                        <a:t>所使用的到以太网的 </a:t>
                      </a:r>
                      <a:r>
                        <a:rPr lang="en-US" altLang="zh-CN" dirty="0"/>
                        <a:t>IP </a:t>
                      </a:r>
                      <a:r>
                        <a:rPr lang="zh-CN" altLang="en-US" dirty="0"/>
                        <a:t>或令牌环物理地址映射表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arp</a:t>
                      </a:r>
                      <a:r>
                        <a:rPr lang="en-US" altLang="zh-CN" dirty="0"/>
                        <a:t>  -a</a:t>
                      </a:r>
                    </a:p>
                    <a:p>
                      <a:r>
                        <a:rPr lang="en-US" altLang="zh-CN" dirty="0" err="1"/>
                        <a:t>arp</a:t>
                      </a:r>
                      <a:r>
                        <a:rPr lang="en-US" altLang="zh-CN" dirty="0"/>
                        <a:t>  -s  192.168.0.1  00-50-ff-6c-08-75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728477"/>
                  </a:ext>
                </a:extLst>
              </a:tr>
              <a:tr h="510959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tracert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路由跟踪命令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zh-CN" dirty="0"/>
                        <a:t>tracert  www.sina.com.cn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494937"/>
                  </a:ext>
                </a:extLst>
              </a:tr>
              <a:tr h="798286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多功能命令（</a:t>
                      </a:r>
                      <a:r>
                        <a:rPr lang="en-US" altLang="zh-CN" dirty="0"/>
                        <a:t>windows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选学</a:t>
                      </a:r>
                      <a:r>
                        <a:rPr lang="en-US" altLang="zh-CN" dirty="0"/>
                        <a:t>  net view; net user;  net use;  net start;  net stop; net share; net 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675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447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EB013-7851-4CD9-8DDF-5C2C3CB7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3-4</a:t>
            </a:r>
            <a:r>
              <a:rPr lang="zh-CN" altLang="en-US" dirty="0"/>
              <a:t>：</a:t>
            </a:r>
            <a:r>
              <a:rPr lang="en-US" altLang="zh-CN" dirty="0"/>
              <a:t> Socket</a:t>
            </a:r>
            <a:r>
              <a:rPr lang="zh-CN" altLang="zh-CN" dirty="0"/>
              <a:t>通讯程序开发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B5FA0-E1A6-43AA-A96A-B8144462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9593"/>
            <a:ext cx="10797073" cy="520647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编程说明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）在一个服务器端用</a:t>
            </a:r>
            <a:r>
              <a:rPr lang="en-US" altLang="zh-CN" dirty="0"/>
              <a:t>socket()</a:t>
            </a:r>
            <a:r>
              <a:rPr lang="zh-CN" altLang="en-US" dirty="0"/>
              <a:t>调用成功创建了一个套接口，并用</a:t>
            </a:r>
            <a:r>
              <a:rPr lang="en-US" altLang="zh-CN" dirty="0"/>
              <a:t>bind()</a:t>
            </a:r>
            <a:r>
              <a:rPr lang="zh-CN" altLang="en-US" dirty="0"/>
              <a:t>函数和一个指定的地址关联后，就需要指示该套接口进入监听连接请求状态，这需要通过</a:t>
            </a:r>
            <a:r>
              <a:rPr lang="en-US" altLang="zh-CN" dirty="0">
                <a:solidFill>
                  <a:srgbClr val="FF0000"/>
                </a:solidFill>
              </a:rPr>
              <a:t>listen()</a:t>
            </a:r>
            <a:r>
              <a:rPr lang="zh-CN" altLang="en-US" dirty="0"/>
              <a:t>函数来实现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/>
              <a:t>   </a:t>
            </a:r>
            <a:r>
              <a:rPr lang="en-US" altLang="zh-CN" dirty="0">
                <a:solidFill>
                  <a:srgbClr val="0070C0"/>
                </a:solidFill>
              </a:rPr>
              <a:t>int listen(  SOCKET s,  int backlog  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S</a:t>
            </a:r>
            <a:r>
              <a:rPr lang="zh-CN" altLang="en-US" sz="2400" dirty="0"/>
              <a:t>参数：代表一个已绑定了地址，但还未建立连接的套接口描述字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Backlog</a:t>
            </a:r>
            <a:r>
              <a:rPr lang="zh-CN" altLang="en-US" sz="2400" dirty="0"/>
              <a:t>参数：指定了正在等待连接的最大队列长度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5196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EB013-7851-4CD9-8DDF-5C2C3CB7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3-4</a:t>
            </a:r>
            <a:r>
              <a:rPr lang="zh-CN" altLang="en-US" dirty="0"/>
              <a:t>：</a:t>
            </a:r>
            <a:r>
              <a:rPr lang="en-US" altLang="zh-CN" dirty="0"/>
              <a:t> Socket</a:t>
            </a:r>
            <a:r>
              <a:rPr lang="zh-CN" altLang="zh-CN" dirty="0"/>
              <a:t>通讯程序开发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B5FA0-E1A6-43AA-A96A-B8144462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9593"/>
            <a:ext cx="10797073" cy="520647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编程说明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）服务器端进入监听客户的连接请求状态后，可以接收来自客户端由</a:t>
            </a:r>
            <a:r>
              <a:rPr lang="en-US" altLang="zh-CN" dirty="0"/>
              <a:t>connect()</a:t>
            </a:r>
            <a:r>
              <a:rPr lang="zh-CN" altLang="en-US" dirty="0"/>
              <a:t>发出的连接请求，此时调用</a:t>
            </a:r>
            <a:r>
              <a:rPr lang="en-US" altLang="zh-CN" dirty="0">
                <a:solidFill>
                  <a:srgbClr val="FF0000"/>
                </a:solidFill>
              </a:rPr>
              <a:t>accept()</a:t>
            </a:r>
            <a:r>
              <a:rPr lang="zh-CN" altLang="en-US" dirty="0"/>
              <a:t>函数表示双方进入连接状态。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SOCKET accept(  SOCKET s,  </a:t>
            </a:r>
            <a:r>
              <a:rPr lang="en-US" altLang="zh-CN" sz="2400" dirty="0"/>
              <a:t>		        // s</a:t>
            </a:r>
            <a:r>
              <a:rPr lang="zh-CN" altLang="en-US" sz="2400" dirty="0"/>
              <a:t>标识一个套接字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/>
              <a:t>	                 </a:t>
            </a:r>
            <a:r>
              <a:rPr lang="en-US" altLang="zh-CN" sz="2400" dirty="0">
                <a:solidFill>
                  <a:srgbClr val="0070C0"/>
                </a:solidFill>
              </a:rPr>
              <a:t>struct </a:t>
            </a:r>
            <a:r>
              <a:rPr lang="en-US" altLang="zh-CN" sz="2400" dirty="0" err="1">
                <a:solidFill>
                  <a:srgbClr val="0070C0"/>
                </a:solidFill>
              </a:rPr>
              <a:t>sockaddr</a:t>
            </a:r>
            <a:r>
              <a:rPr lang="en-US" altLang="zh-CN" sz="2400" dirty="0">
                <a:solidFill>
                  <a:srgbClr val="0070C0"/>
                </a:solidFill>
              </a:rPr>
              <a:t>* </a:t>
            </a:r>
            <a:r>
              <a:rPr lang="en-US" altLang="zh-CN" sz="2400" dirty="0" err="1">
                <a:solidFill>
                  <a:srgbClr val="0070C0"/>
                </a:solidFill>
              </a:rPr>
              <a:t>addr</a:t>
            </a:r>
            <a:r>
              <a:rPr lang="en-US" altLang="zh-CN" sz="2400" dirty="0">
                <a:solidFill>
                  <a:srgbClr val="0070C0"/>
                </a:solidFill>
              </a:rPr>
              <a:t>,   </a:t>
            </a:r>
            <a:r>
              <a:rPr lang="en-US" altLang="zh-CN" sz="2400" dirty="0"/>
              <a:t>//</a:t>
            </a:r>
            <a:r>
              <a:rPr lang="zh-CN" altLang="en-US" sz="2400" dirty="0"/>
              <a:t>存放发出连接请求的客户机的地址信息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/>
              <a:t>	                 </a:t>
            </a:r>
            <a:r>
              <a:rPr lang="en-US" altLang="zh-CN" sz="2400" dirty="0">
                <a:solidFill>
                  <a:srgbClr val="0070C0"/>
                </a:solidFill>
              </a:rPr>
              <a:t>int * </a:t>
            </a:r>
            <a:r>
              <a:rPr lang="en-US" altLang="zh-CN" sz="2400" dirty="0" err="1">
                <a:solidFill>
                  <a:srgbClr val="0070C0"/>
                </a:solidFill>
              </a:rPr>
              <a:t>addrlen</a:t>
            </a:r>
            <a:r>
              <a:rPr lang="en-US" altLang="zh-CN" sz="2400" dirty="0"/>
              <a:t>                    //</a:t>
            </a:r>
            <a:r>
              <a:rPr lang="zh-CN" altLang="en-US" sz="2400" dirty="0"/>
              <a:t>指出客户套接口地址结构的长度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/>
              <a:t>	            </a:t>
            </a:r>
            <a:r>
              <a:rPr lang="en-US" altLang="zh-CN" sz="2400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6694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EB013-7851-4CD9-8DDF-5C2C3CB7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3-4</a:t>
            </a:r>
            <a:r>
              <a:rPr lang="zh-CN" altLang="en-US" dirty="0"/>
              <a:t>：</a:t>
            </a:r>
            <a:r>
              <a:rPr lang="en-US" altLang="zh-CN" dirty="0"/>
              <a:t> Socket</a:t>
            </a:r>
            <a:r>
              <a:rPr lang="zh-CN" altLang="zh-CN" dirty="0"/>
              <a:t>通讯程序开发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B5FA0-E1A6-43AA-A96A-B8144462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9593"/>
            <a:ext cx="10797073" cy="5206479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5100" dirty="0"/>
              <a:t>编程说明</a:t>
            </a:r>
            <a:endParaRPr lang="en-US" altLang="zh-CN" sz="51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4500" dirty="0"/>
              <a:t>（</a:t>
            </a:r>
            <a:r>
              <a:rPr lang="en-US" altLang="zh-CN" sz="4500" dirty="0"/>
              <a:t>8</a:t>
            </a:r>
            <a:r>
              <a:rPr lang="zh-CN" altLang="en-US" sz="4500" dirty="0"/>
              <a:t>）</a:t>
            </a:r>
            <a:r>
              <a:rPr lang="en-US" altLang="zh-CN" sz="4500" dirty="0" err="1"/>
              <a:t>sockaddr_in</a:t>
            </a:r>
            <a:r>
              <a:rPr lang="en-US" altLang="zh-CN" sz="4500" dirty="0"/>
              <a:t> </a:t>
            </a:r>
            <a:r>
              <a:rPr lang="zh-CN" altLang="en-US" sz="4500" dirty="0"/>
              <a:t>参数说明</a:t>
            </a:r>
            <a:endParaRPr lang="en-US" altLang="zh-CN" sz="45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3200" dirty="0"/>
              <a:t>是一个与指定协议有关的地址结构指针，存储了套接口的地址信息，Winsock中使用sockaddr_in结构指定IP地址和端口信息</a:t>
            </a:r>
          </a:p>
          <a:p>
            <a:pPr>
              <a:lnSpc>
                <a:spcPct val="12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zh-CN" sz="3200" dirty="0"/>
              <a:t>	</a:t>
            </a:r>
            <a:r>
              <a:rPr lang="en-US" altLang="zh-CN" sz="3200" dirty="0"/>
              <a:t>  </a:t>
            </a:r>
            <a:r>
              <a:rPr lang="zh-CN" altLang="zh-CN" sz="3200" dirty="0"/>
              <a:t>struct sockaddr_in</a:t>
            </a:r>
            <a:r>
              <a:rPr lang="en-US" altLang="zh-CN" sz="3200" dirty="0"/>
              <a:t> </a:t>
            </a:r>
            <a:r>
              <a:rPr lang="zh-CN" altLang="zh-CN" sz="3200" dirty="0"/>
              <a:t>{</a:t>
            </a:r>
            <a:r>
              <a:rPr lang="en-US" altLang="zh-CN" sz="3200" dirty="0"/>
              <a:t>       </a:t>
            </a:r>
            <a:r>
              <a:rPr lang="zh-CN" altLang="zh-CN" sz="3200" dirty="0"/>
              <a:t>short </a:t>
            </a:r>
            <a:r>
              <a:rPr lang="en-US" altLang="zh-CN" sz="3200" dirty="0"/>
              <a:t>  		</a:t>
            </a:r>
            <a:r>
              <a:rPr lang="zh-CN" altLang="zh-CN" sz="3200" dirty="0"/>
              <a:t>sin_family;</a:t>
            </a:r>
          </a:p>
          <a:p>
            <a:pPr>
              <a:lnSpc>
                <a:spcPct val="12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zh-CN" sz="3200" dirty="0"/>
              <a:t>				u_short </a:t>
            </a:r>
            <a:r>
              <a:rPr lang="en-US" altLang="zh-CN" sz="3200" dirty="0"/>
              <a:t>   	</a:t>
            </a:r>
            <a:r>
              <a:rPr lang="zh-CN" altLang="zh-CN" sz="3200" dirty="0"/>
              <a:t>sin_port;</a:t>
            </a:r>
          </a:p>
          <a:p>
            <a:pPr>
              <a:lnSpc>
                <a:spcPct val="12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zh-CN" sz="3200" dirty="0"/>
              <a:t>				struct in_addr	sin_addr;</a:t>
            </a:r>
          </a:p>
          <a:p>
            <a:pPr>
              <a:lnSpc>
                <a:spcPct val="12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zh-CN" sz="3200" dirty="0"/>
              <a:t>				char</a:t>
            </a:r>
            <a:r>
              <a:rPr lang="en-US" altLang="zh-CN" sz="3200" dirty="0"/>
              <a:t> 		</a:t>
            </a:r>
            <a:r>
              <a:rPr lang="zh-CN" altLang="zh-CN" sz="3200" dirty="0"/>
              <a:t>sin_zero[8];</a:t>
            </a:r>
          </a:p>
          <a:p>
            <a:pPr>
              <a:lnSpc>
                <a:spcPct val="12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zh-CN" sz="3200" dirty="0"/>
              <a:t>			</a:t>
            </a:r>
            <a:r>
              <a:rPr lang="en-US" altLang="zh-CN" sz="3200" dirty="0"/>
              <a:t>            </a:t>
            </a:r>
            <a:r>
              <a:rPr lang="zh-CN" altLang="zh-CN" sz="3200" dirty="0"/>
              <a:t>}</a:t>
            </a:r>
          </a:p>
          <a:p>
            <a:pPr>
              <a:lnSpc>
                <a:spcPct val="120000"/>
              </a:lnSpc>
              <a:buSzPct val="100000"/>
              <a:buFont typeface="Wingdings" panose="05000000000000000000" pitchFamily="2" charset="2"/>
              <a:buNone/>
            </a:pPr>
            <a:r>
              <a:rPr lang="zh-CN" altLang="zh-CN" sz="3200" dirty="0"/>
              <a:t>	sin_family一般为AF_INET，表示使用IP地址族；sin_port是以</a:t>
            </a:r>
            <a:r>
              <a:rPr lang="zh-CN" altLang="zh-CN" sz="3200" dirty="0">
                <a:solidFill>
                  <a:srgbClr val="FF0000"/>
                </a:solidFill>
              </a:rPr>
              <a:t>网络字节序</a:t>
            </a:r>
            <a:r>
              <a:rPr lang="zh-CN" altLang="zh-CN" sz="3200" dirty="0"/>
              <a:t>表示的16位端口号；sin_addr是</a:t>
            </a:r>
            <a:r>
              <a:rPr lang="zh-CN" altLang="zh-CN" sz="3200" dirty="0">
                <a:solidFill>
                  <a:srgbClr val="FF0000"/>
                </a:solidFill>
              </a:rPr>
              <a:t>网络字节序</a:t>
            </a:r>
            <a:r>
              <a:rPr lang="zh-CN" altLang="zh-CN" sz="3200" dirty="0"/>
              <a:t>的32位IP地址；sin_zero字段一般不用，用0填充</a:t>
            </a:r>
          </a:p>
        </p:txBody>
      </p:sp>
    </p:spTree>
    <p:extLst>
      <p:ext uri="{BB962C8B-B14F-4D97-AF65-F5344CB8AC3E}">
        <p14:creationId xmlns:p14="http://schemas.microsoft.com/office/powerpoint/2010/main" val="4286955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EB013-7851-4CD9-8DDF-5C2C3CB7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3-4</a:t>
            </a:r>
            <a:r>
              <a:rPr lang="zh-CN" altLang="en-US" dirty="0"/>
              <a:t>：</a:t>
            </a:r>
            <a:r>
              <a:rPr lang="en-US" altLang="zh-CN" dirty="0"/>
              <a:t> Socket</a:t>
            </a:r>
            <a:r>
              <a:rPr lang="zh-CN" altLang="zh-CN" dirty="0"/>
              <a:t>通讯程序开发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4B191E-0333-42CE-9F20-8A59C9432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741" y="1287713"/>
            <a:ext cx="5166200" cy="32656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A5E6E9A-3910-4506-A284-DF440C8F5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44" y="4553339"/>
            <a:ext cx="7210014" cy="1939536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BEECFE8-03E4-4CB3-9639-B6936462C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594"/>
            <a:ext cx="9574764" cy="7486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dirty="0"/>
              <a:t>编程说明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808180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EB013-7851-4CD9-8DDF-5C2C3CB7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3-4</a:t>
            </a:r>
            <a:r>
              <a:rPr lang="zh-CN" altLang="en-US" dirty="0"/>
              <a:t>：</a:t>
            </a:r>
            <a:r>
              <a:rPr lang="en-US" altLang="zh-CN" dirty="0"/>
              <a:t> Socket</a:t>
            </a:r>
            <a:r>
              <a:rPr lang="zh-CN" altLang="zh-CN" dirty="0"/>
              <a:t>通讯程序开发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A401E78-2C43-4634-A826-82C93626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9593"/>
            <a:ext cx="5851850" cy="5178489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5100" dirty="0"/>
              <a:t>编程说明</a:t>
            </a:r>
            <a:endParaRPr lang="en-US" altLang="zh-CN" sz="51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4500" dirty="0"/>
              <a:t>（</a:t>
            </a:r>
            <a:r>
              <a:rPr lang="en-US" altLang="zh-CN" sz="4500" dirty="0"/>
              <a:t>9</a:t>
            </a:r>
            <a:r>
              <a:rPr lang="zh-CN" altLang="en-US" sz="4500" dirty="0"/>
              <a:t>）主机字节序、网络字节序</a:t>
            </a:r>
            <a:endParaRPr lang="en-US" altLang="zh-CN" sz="45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4500" dirty="0">
                <a:solidFill>
                  <a:srgbClr val="0070C0"/>
                </a:solidFill>
              </a:rPr>
              <a:t>大端字节序（</a:t>
            </a:r>
            <a:r>
              <a:rPr lang="en-US" altLang="zh-CN" sz="4500" dirty="0">
                <a:solidFill>
                  <a:srgbClr val="0070C0"/>
                </a:solidFill>
              </a:rPr>
              <a:t>Big Endian)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4500" dirty="0"/>
              <a:t>是指数据的高字节保存在内存的低地址中，而数据的低字节保存在内存的高地址中。</a:t>
            </a:r>
            <a:endParaRPr lang="en-US" altLang="zh-CN" sz="45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4500" dirty="0">
                <a:solidFill>
                  <a:srgbClr val="0070C0"/>
                </a:solidFill>
              </a:rPr>
              <a:t>小端字节序（</a:t>
            </a:r>
            <a:r>
              <a:rPr lang="en-US" altLang="zh-CN" sz="4500" dirty="0">
                <a:solidFill>
                  <a:srgbClr val="0070C0"/>
                </a:solidFill>
              </a:rPr>
              <a:t>Little Endian</a:t>
            </a:r>
            <a:r>
              <a:rPr lang="zh-CN" altLang="en-US" sz="4500" dirty="0">
                <a:solidFill>
                  <a:srgbClr val="0070C0"/>
                </a:solidFill>
              </a:rPr>
              <a:t>）</a:t>
            </a:r>
            <a:endParaRPr lang="en-US" altLang="zh-CN" sz="4500" dirty="0">
              <a:solidFill>
                <a:srgbClr val="0070C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4500" dirty="0"/>
              <a:t>是指数据的高字节保存在内存的高地址中，而数据的低字节保存在内存的低地址中。</a:t>
            </a:r>
            <a:endParaRPr lang="en-US" altLang="zh-CN" sz="45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62D612-B094-42F5-AA9E-E85EE4FC9211}"/>
              </a:ext>
            </a:extLst>
          </p:cNvPr>
          <p:cNvSpPr txBox="1"/>
          <p:nvPr/>
        </p:nvSpPr>
        <p:spPr>
          <a:xfrm>
            <a:off x="8182948" y="1504076"/>
            <a:ext cx="223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70C0"/>
                </a:solidFill>
              </a:rPr>
              <a:t>0x12345678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46B87F25-3FC2-4B6E-8A44-E70F190DD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253490"/>
              </p:ext>
            </p:extLst>
          </p:nvPr>
        </p:nvGraphicFramePr>
        <p:xfrm>
          <a:off x="7163836" y="2829639"/>
          <a:ext cx="45087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90">
                  <a:extLst>
                    <a:ext uri="{9D8B030D-6E8A-4147-A177-3AD203B41FA5}">
                      <a16:colId xmlns:a16="http://schemas.microsoft.com/office/drawing/2014/main" val="3174116372"/>
                    </a:ext>
                  </a:extLst>
                </a:gridCol>
                <a:gridCol w="1127190">
                  <a:extLst>
                    <a:ext uri="{9D8B030D-6E8A-4147-A177-3AD203B41FA5}">
                      <a16:colId xmlns:a16="http://schemas.microsoft.com/office/drawing/2014/main" val="2579918057"/>
                    </a:ext>
                  </a:extLst>
                </a:gridCol>
                <a:gridCol w="1127190">
                  <a:extLst>
                    <a:ext uri="{9D8B030D-6E8A-4147-A177-3AD203B41FA5}">
                      <a16:colId xmlns:a16="http://schemas.microsoft.com/office/drawing/2014/main" val="2601927232"/>
                    </a:ext>
                  </a:extLst>
                </a:gridCol>
                <a:gridCol w="1127190">
                  <a:extLst>
                    <a:ext uri="{9D8B030D-6E8A-4147-A177-3AD203B41FA5}">
                      <a16:colId xmlns:a16="http://schemas.microsoft.com/office/drawing/2014/main" val="2107339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a[1]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a[3]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112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0x34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0x78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562992"/>
                  </a:ext>
                </a:extLst>
              </a:tr>
            </a:tbl>
          </a:graphicData>
        </a:graphic>
      </p:graphicFrame>
      <p:graphicFrame>
        <p:nvGraphicFramePr>
          <p:cNvPr id="13" name="表格 11">
            <a:extLst>
              <a:ext uri="{FF2B5EF4-FFF2-40B4-BE49-F238E27FC236}">
                <a16:creationId xmlns:a16="http://schemas.microsoft.com/office/drawing/2014/main" id="{1312915B-F354-48BB-95A8-6C2CC25BC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551533"/>
              </p:ext>
            </p:extLst>
          </p:nvPr>
        </p:nvGraphicFramePr>
        <p:xfrm>
          <a:off x="7163836" y="4596830"/>
          <a:ext cx="45087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90">
                  <a:extLst>
                    <a:ext uri="{9D8B030D-6E8A-4147-A177-3AD203B41FA5}">
                      <a16:colId xmlns:a16="http://schemas.microsoft.com/office/drawing/2014/main" val="3174116372"/>
                    </a:ext>
                  </a:extLst>
                </a:gridCol>
                <a:gridCol w="1127190">
                  <a:extLst>
                    <a:ext uri="{9D8B030D-6E8A-4147-A177-3AD203B41FA5}">
                      <a16:colId xmlns:a16="http://schemas.microsoft.com/office/drawing/2014/main" val="2579918057"/>
                    </a:ext>
                  </a:extLst>
                </a:gridCol>
                <a:gridCol w="1127190">
                  <a:extLst>
                    <a:ext uri="{9D8B030D-6E8A-4147-A177-3AD203B41FA5}">
                      <a16:colId xmlns:a16="http://schemas.microsoft.com/office/drawing/2014/main" val="2601927232"/>
                    </a:ext>
                  </a:extLst>
                </a:gridCol>
                <a:gridCol w="1127190">
                  <a:extLst>
                    <a:ext uri="{9D8B030D-6E8A-4147-A177-3AD203B41FA5}">
                      <a16:colId xmlns:a16="http://schemas.microsoft.com/office/drawing/2014/main" val="2107339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a[1]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a[3]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44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0x56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0x12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562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779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EB013-7851-4CD9-8DDF-5C2C3CB7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3-4</a:t>
            </a:r>
            <a:r>
              <a:rPr lang="zh-CN" altLang="en-US" dirty="0"/>
              <a:t>：</a:t>
            </a:r>
            <a:r>
              <a:rPr lang="en-US" altLang="zh-CN" dirty="0"/>
              <a:t> Socket</a:t>
            </a:r>
            <a:r>
              <a:rPr lang="zh-CN" altLang="zh-CN" dirty="0"/>
              <a:t>通讯程序开发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A401E78-2C43-4634-A826-82C93626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9593"/>
            <a:ext cx="10797073" cy="5281125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5100" dirty="0"/>
              <a:t>编程说明</a:t>
            </a:r>
            <a:endParaRPr lang="en-US" altLang="zh-CN" sz="51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4500" dirty="0"/>
              <a:t>（</a:t>
            </a:r>
            <a:r>
              <a:rPr lang="en-US" altLang="zh-CN" sz="4500" dirty="0"/>
              <a:t>9</a:t>
            </a:r>
            <a:r>
              <a:rPr lang="zh-CN" altLang="en-US" sz="4500" dirty="0"/>
              <a:t>）主机字节序、网络字节序</a:t>
            </a:r>
            <a:endParaRPr lang="en-US" altLang="zh-CN" sz="4500" dirty="0"/>
          </a:p>
          <a:p>
            <a:pPr>
              <a:lnSpc>
                <a:spcPct val="150000"/>
              </a:lnSpc>
            </a:pPr>
            <a:r>
              <a:rPr lang="zh-CN" altLang="en-US" sz="4500" dirty="0"/>
              <a:t>主机字节序</a:t>
            </a:r>
            <a:endParaRPr lang="en-US" altLang="zh-CN" sz="45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4500" dirty="0"/>
              <a:t>不同的主机有不同的字节序，如</a:t>
            </a:r>
            <a:r>
              <a:rPr lang="en-US" altLang="zh-CN" sz="4500" dirty="0">
                <a:solidFill>
                  <a:srgbClr val="C00000"/>
                </a:solidFill>
              </a:rPr>
              <a:t>x86</a:t>
            </a:r>
            <a:r>
              <a:rPr lang="zh-CN" altLang="en-US" sz="4500" dirty="0">
                <a:solidFill>
                  <a:srgbClr val="C00000"/>
                </a:solidFill>
              </a:rPr>
              <a:t>为小端字节序</a:t>
            </a:r>
            <a:r>
              <a:rPr lang="zh-CN" altLang="en-US" sz="4500" dirty="0"/>
              <a:t>，</a:t>
            </a:r>
            <a:r>
              <a:rPr lang="en-US" altLang="zh-CN" sz="4500" dirty="0"/>
              <a:t>Motorola 6800</a:t>
            </a:r>
            <a:r>
              <a:rPr lang="zh-CN" altLang="en-US" sz="4500" dirty="0"/>
              <a:t>为大端字节序，</a:t>
            </a:r>
            <a:r>
              <a:rPr lang="en-US" altLang="zh-CN" sz="4500" dirty="0"/>
              <a:t>ARM</a:t>
            </a:r>
            <a:r>
              <a:rPr lang="zh-CN" altLang="en-US" sz="4500" dirty="0"/>
              <a:t>字节序是可配置的。</a:t>
            </a:r>
            <a:endParaRPr lang="en-US" altLang="zh-CN" sz="4500" dirty="0"/>
          </a:p>
          <a:p>
            <a:pPr>
              <a:lnSpc>
                <a:spcPct val="150000"/>
              </a:lnSpc>
            </a:pPr>
            <a:r>
              <a:rPr lang="zh-CN" altLang="en-US" sz="4500" dirty="0"/>
              <a:t>网络字节序</a:t>
            </a:r>
            <a:endParaRPr lang="en-US" altLang="zh-CN" sz="45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4500" dirty="0"/>
              <a:t>网络字节顺序是</a:t>
            </a:r>
            <a:r>
              <a:rPr lang="en-US" altLang="zh-CN" sz="4500" dirty="0"/>
              <a:t>TCP/IP</a:t>
            </a:r>
            <a:r>
              <a:rPr lang="zh-CN" altLang="en-US" sz="4500" dirty="0"/>
              <a:t>中规定好的一种数据表示格式，它与具体的</a:t>
            </a:r>
            <a:r>
              <a:rPr lang="en-US" altLang="zh-CN" sz="4500" dirty="0"/>
              <a:t>CPU</a:t>
            </a:r>
            <a:r>
              <a:rPr lang="zh-CN" altLang="en-US" sz="4500" dirty="0"/>
              <a:t>类型、操作系统等无关，从而可以保证数据在不同主机之间传输时能够被正确解释。</a:t>
            </a:r>
            <a:r>
              <a:rPr lang="zh-CN" altLang="en-US" sz="4500" dirty="0">
                <a:solidFill>
                  <a:srgbClr val="C00000"/>
                </a:solidFill>
              </a:rPr>
              <a:t>网络字节顺序采用</a:t>
            </a:r>
            <a:r>
              <a:rPr lang="en-US" altLang="zh-CN" sz="4500" dirty="0">
                <a:solidFill>
                  <a:srgbClr val="C00000"/>
                </a:solidFill>
              </a:rPr>
              <a:t>big endian</a:t>
            </a:r>
            <a:r>
              <a:rPr lang="zh-CN" altLang="en-US" sz="4500" dirty="0">
                <a:solidFill>
                  <a:srgbClr val="C00000"/>
                </a:solidFill>
              </a:rPr>
              <a:t>排序方式</a:t>
            </a:r>
            <a:r>
              <a:rPr lang="zh-CN" altLang="en-US" sz="4500" dirty="0"/>
              <a:t>。</a:t>
            </a:r>
            <a:endParaRPr lang="en-US" altLang="zh-CN" sz="4500" dirty="0"/>
          </a:p>
        </p:txBody>
      </p:sp>
    </p:spTree>
    <p:extLst>
      <p:ext uri="{BB962C8B-B14F-4D97-AF65-F5344CB8AC3E}">
        <p14:creationId xmlns:p14="http://schemas.microsoft.com/office/powerpoint/2010/main" val="4124261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EB013-7851-4CD9-8DDF-5C2C3CB7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3-4</a:t>
            </a:r>
            <a:r>
              <a:rPr lang="zh-CN" altLang="en-US" dirty="0"/>
              <a:t>：</a:t>
            </a:r>
            <a:r>
              <a:rPr lang="en-US" altLang="zh-CN" dirty="0"/>
              <a:t> Socket</a:t>
            </a:r>
            <a:r>
              <a:rPr lang="zh-CN" altLang="zh-CN" dirty="0"/>
              <a:t>通讯程序开发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A401E78-2C43-4634-A826-82C93626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9593"/>
            <a:ext cx="10797073" cy="481459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4100" dirty="0"/>
              <a:t>编程说明</a:t>
            </a:r>
            <a:endParaRPr lang="en-US" altLang="zh-CN" sz="41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3600" dirty="0"/>
              <a:t>（</a:t>
            </a:r>
            <a:r>
              <a:rPr lang="en-US" altLang="zh-CN" sz="3600" dirty="0"/>
              <a:t>9</a:t>
            </a:r>
            <a:r>
              <a:rPr lang="zh-CN" altLang="en-US" sz="3600" dirty="0"/>
              <a:t>）主机字节序、网络字节序</a:t>
            </a:r>
            <a:endParaRPr lang="en-US" altLang="zh-CN" sz="36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3600" dirty="0"/>
              <a:t>提供一组函数进行主机字节序和网络字节序间的转换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r>
              <a:rPr lang="en-US" altLang="zh-CN" sz="3600" dirty="0"/>
              <a:t>unsigned long </a:t>
            </a:r>
            <a:r>
              <a:rPr lang="en-US" altLang="zh-CN" sz="3600" dirty="0" err="1">
                <a:solidFill>
                  <a:srgbClr val="0070C0"/>
                </a:solidFill>
              </a:rPr>
              <a:t>htonl</a:t>
            </a:r>
            <a:r>
              <a:rPr lang="en-US" altLang="zh-CN" sz="3600" dirty="0"/>
              <a:t>(unsigned long </a:t>
            </a:r>
            <a:r>
              <a:rPr lang="en-US" altLang="zh-CN" sz="3600" dirty="0" err="1"/>
              <a:t>hostlong</a:t>
            </a:r>
            <a:r>
              <a:rPr lang="en-US" altLang="zh-CN" sz="3600" dirty="0"/>
              <a:t>);  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unsigned short </a:t>
            </a:r>
            <a:r>
              <a:rPr lang="en-US" altLang="zh-CN" sz="3600" dirty="0" err="1">
                <a:solidFill>
                  <a:srgbClr val="0070C0"/>
                </a:solidFill>
              </a:rPr>
              <a:t>htons</a:t>
            </a:r>
            <a:r>
              <a:rPr lang="en-US" altLang="zh-CN" sz="3600" dirty="0"/>
              <a:t>(unsigned short </a:t>
            </a:r>
            <a:r>
              <a:rPr lang="en-US" altLang="zh-CN" sz="3600" dirty="0" err="1"/>
              <a:t>hostshort</a:t>
            </a:r>
            <a:r>
              <a:rPr lang="en-US" altLang="zh-CN" sz="3600" dirty="0"/>
              <a:t>);  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unsigned long </a:t>
            </a:r>
            <a:r>
              <a:rPr lang="en-US" altLang="zh-CN" sz="3600" dirty="0" err="1">
                <a:solidFill>
                  <a:srgbClr val="0070C0"/>
                </a:solidFill>
              </a:rPr>
              <a:t>ntohl</a:t>
            </a:r>
            <a:r>
              <a:rPr lang="en-US" altLang="zh-CN" sz="3600" dirty="0"/>
              <a:t>(unsigned long </a:t>
            </a:r>
            <a:r>
              <a:rPr lang="en-US" altLang="zh-CN" sz="3600" dirty="0" err="1"/>
              <a:t>netlong</a:t>
            </a:r>
            <a:r>
              <a:rPr lang="en-US" altLang="zh-CN" sz="3600" dirty="0"/>
              <a:t>);  </a:t>
            </a:r>
          </a:p>
          <a:p>
            <a:pPr>
              <a:lnSpc>
                <a:spcPct val="150000"/>
              </a:lnSpc>
            </a:pPr>
            <a:r>
              <a:rPr lang="en-US" altLang="zh-CN" sz="3600" dirty="0"/>
              <a:t>unsigned short </a:t>
            </a:r>
            <a:r>
              <a:rPr lang="en-US" altLang="zh-CN" sz="3600" dirty="0" err="1">
                <a:solidFill>
                  <a:srgbClr val="0070C0"/>
                </a:solidFill>
              </a:rPr>
              <a:t>ntohs</a:t>
            </a:r>
            <a:r>
              <a:rPr lang="en-US" altLang="zh-CN" sz="3600" dirty="0"/>
              <a:t>(unsigned short </a:t>
            </a:r>
            <a:r>
              <a:rPr lang="en-US" altLang="zh-CN" sz="3600" dirty="0" err="1"/>
              <a:t>netshort</a:t>
            </a:r>
            <a:r>
              <a:rPr lang="en-US" altLang="zh-CN" sz="3600" dirty="0"/>
              <a:t>);</a:t>
            </a:r>
            <a:r>
              <a:rPr lang="zh-CN" altLang="en-US" sz="3600" dirty="0"/>
              <a:t> 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endParaRPr lang="en-US" altLang="zh-CN" sz="45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4500" dirty="0"/>
          </a:p>
        </p:txBody>
      </p:sp>
    </p:spTree>
    <p:extLst>
      <p:ext uri="{BB962C8B-B14F-4D97-AF65-F5344CB8AC3E}">
        <p14:creationId xmlns:p14="http://schemas.microsoft.com/office/powerpoint/2010/main" val="1710385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EB013-7851-4CD9-8DDF-5C2C3CB7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3-4</a:t>
            </a:r>
            <a:r>
              <a:rPr lang="zh-CN" altLang="en-US" dirty="0"/>
              <a:t>：</a:t>
            </a:r>
            <a:r>
              <a:rPr lang="en-US" altLang="zh-CN" dirty="0"/>
              <a:t> Socket</a:t>
            </a:r>
            <a:r>
              <a:rPr lang="zh-CN" altLang="zh-CN" dirty="0"/>
              <a:t>通讯程序开发</a:t>
            </a:r>
            <a:r>
              <a:rPr lang="en-US" altLang="zh-CN" sz="3200" dirty="0"/>
              <a:t>(</a:t>
            </a:r>
            <a:r>
              <a:rPr lang="zh-CN" altLang="en-US" sz="3200" dirty="0"/>
              <a:t>客户端示例）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135029-E2A3-47E6-A30C-2228E285C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53" y="1402274"/>
            <a:ext cx="4533625" cy="52577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D2E853E-2412-42EF-86E7-F1E85DB39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710" y="1467198"/>
            <a:ext cx="6066046" cy="51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378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EB013-7851-4CD9-8DDF-5C2C3CB7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3-4</a:t>
            </a:r>
            <a:r>
              <a:rPr lang="zh-CN" altLang="en-US" dirty="0"/>
              <a:t>：</a:t>
            </a:r>
            <a:r>
              <a:rPr lang="en-US" altLang="zh-CN" dirty="0"/>
              <a:t> Socket</a:t>
            </a:r>
            <a:r>
              <a:rPr lang="zh-CN" altLang="zh-CN" dirty="0"/>
              <a:t>通讯程序开发</a:t>
            </a:r>
            <a:r>
              <a:rPr lang="en-US" altLang="zh-CN" sz="3200" dirty="0"/>
              <a:t>(</a:t>
            </a:r>
            <a:r>
              <a:rPr lang="zh-CN" altLang="en-US" sz="3200" dirty="0"/>
              <a:t>服务器端示例）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9EF6C5-51FA-415B-A55D-E84A9D7F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33" y="1371791"/>
            <a:ext cx="5692633" cy="51210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B2AF951-2453-4E86-8CA1-5FFF6611C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766" y="1597380"/>
            <a:ext cx="5743637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714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EB013-7851-4CD9-8DDF-5C2C3CB7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3-4</a:t>
            </a:r>
            <a:r>
              <a:rPr lang="zh-CN" altLang="en-US" dirty="0"/>
              <a:t>：</a:t>
            </a:r>
            <a:r>
              <a:rPr lang="en-US" altLang="zh-CN" dirty="0"/>
              <a:t> Socket</a:t>
            </a:r>
            <a:r>
              <a:rPr lang="zh-CN" altLang="zh-CN" dirty="0"/>
              <a:t>通讯程序开发</a:t>
            </a:r>
            <a:endParaRPr lang="zh-CN" altLang="en-US" sz="32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F0291D0-E16E-4CFB-95E0-A29FD0524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9593"/>
            <a:ext cx="10797073" cy="481459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4100" dirty="0"/>
              <a:t>进阶：</a:t>
            </a:r>
            <a:endParaRPr lang="en-US" altLang="zh-CN" sz="4100" dirty="0"/>
          </a:p>
          <a:p>
            <a:pPr>
              <a:lnSpc>
                <a:spcPct val="150000"/>
              </a:lnSpc>
            </a:pPr>
            <a:r>
              <a:rPr lang="zh-CN" altLang="en-US" sz="3000" dirty="0"/>
              <a:t>多线程网络程序，解决</a:t>
            </a:r>
            <a:r>
              <a:rPr lang="en-US" altLang="zh-CN" sz="3000" dirty="0" err="1"/>
              <a:t>recv</a:t>
            </a:r>
            <a:r>
              <a:rPr lang="zh-CN" altLang="en-US" sz="3000" dirty="0"/>
              <a:t>函数、</a:t>
            </a:r>
            <a:r>
              <a:rPr lang="en-US" altLang="zh-CN" sz="3000" dirty="0"/>
              <a:t>accept</a:t>
            </a:r>
            <a:r>
              <a:rPr lang="zh-CN" altLang="en-US" sz="3000" dirty="0"/>
              <a:t>函数的阻塞问题。</a:t>
            </a:r>
            <a:endParaRPr lang="en-US" altLang="zh-CN" sz="3000" dirty="0"/>
          </a:p>
          <a:p>
            <a:pPr>
              <a:lnSpc>
                <a:spcPct val="150000"/>
              </a:lnSpc>
            </a:pPr>
            <a:r>
              <a:rPr lang="zh-CN" altLang="en-US" sz="3000" dirty="0"/>
              <a:t>使用</a:t>
            </a:r>
            <a:r>
              <a:rPr lang="en-US" altLang="zh-CN" sz="3000" dirty="0" err="1">
                <a:solidFill>
                  <a:srgbClr val="C00000"/>
                </a:solidFill>
              </a:rPr>
              <a:t>pthread</a:t>
            </a:r>
            <a:r>
              <a:rPr lang="zh-CN" altLang="en-US" sz="3000" dirty="0"/>
              <a:t>库，此库</a:t>
            </a:r>
            <a:r>
              <a:rPr lang="en-US" altLang="zh-CN" sz="3000" dirty="0" err="1"/>
              <a:t>CodeBlocks</a:t>
            </a:r>
            <a:r>
              <a:rPr lang="zh-CN" altLang="en-US" sz="3000" dirty="0"/>
              <a:t>开发环境自带。</a:t>
            </a:r>
            <a:endParaRPr lang="en-US" altLang="zh-CN" sz="3000" dirty="0"/>
          </a:p>
          <a:p>
            <a:pPr>
              <a:lnSpc>
                <a:spcPct val="150000"/>
              </a:lnSpc>
            </a:pPr>
            <a:r>
              <a:rPr lang="zh-CN" altLang="en-US" sz="3000" dirty="0"/>
              <a:t>学生通过网络资料，自学如何使用该库。</a:t>
            </a:r>
            <a:endParaRPr lang="en-US" altLang="zh-CN" sz="30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4500" dirty="0"/>
          </a:p>
        </p:txBody>
      </p:sp>
    </p:spTree>
    <p:extLst>
      <p:ext uri="{BB962C8B-B14F-4D97-AF65-F5344CB8AC3E}">
        <p14:creationId xmlns:p14="http://schemas.microsoft.com/office/powerpoint/2010/main" val="62272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EB013-7851-4CD9-8DDF-5C2C3CB7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zh-CN" dirty="0"/>
              <a:t>基本网络命令的应用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A349FF8-5BB5-4497-9F4B-BFFB83A98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545" y="1359095"/>
            <a:ext cx="10890380" cy="7589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具体参见：      网络命令实验</a:t>
            </a:r>
            <a:r>
              <a:rPr lang="en-US" altLang="zh-CN" dirty="0"/>
              <a:t>1.doc</a:t>
            </a:r>
            <a:r>
              <a:rPr lang="zh-CN" altLang="en-US" dirty="0"/>
              <a:t>          网络命令实验</a:t>
            </a:r>
            <a:r>
              <a:rPr lang="en-US" altLang="zh-CN" dirty="0"/>
              <a:t>2.doc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graphicFrame>
        <p:nvGraphicFramePr>
          <p:cNvPr id="9" name="对象 8">
            <a:hlinkClick r:id="" action="ppaction://ole?verb=1"/>
            <a:extLst>
              <a:ext uri="{FF2B5EF4-FFF2-40B4-BE49-F238E27FC236}">
                <a16:creationId xmlns:a16="http://schemas.microsoft.com/office/drawing/2014/main" id="{47B5AFD4-ADA4-485D-9412-B5BA51310E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037648"/>
              </p:ext>
            </p:extLst>
          </p:nvPr>
        </p:nvGraphicFramePr>
        <p:xfrm>
          <a:off x="3578225" y="2549525"/>
          <a:ext cx="2405063" cy="351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217215" imgH="7629450" progId="Word.Document.8">
                  <p:embed/>
                </p:oleObj>
              </mc:Choice>
              <mc:Fallback>
                <p:oleObj name="Document" r:id="rId2" imgW="5217215" imgH="7629450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78225" y="2549525"/>
                        <a:ext cx="2405063" cy="3511550"/>
                      </a:xfrm>
                      <a:prstGeom prst="rect">
                        <a:avLst/>
                      </a:prstGeom>
                      <a:ln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1"/>
            <a:extLst>
              <a:ext uri="{FF2B5EF4-FFF2-40B4-BE49-F238E27FC236}">
                <a16:creationId xmlns:a16="http://schemas.microsoft.com/office/drawing/2014/main" id="{CEB95550-5809-44FD-8D51-4967B557CD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739862"/>
              </p:ext>
            </p:extLst>
          </p:nvPr>
        </p:nvGraphicFramePr>
        <p:xfrm>
          <a:off x="7367588" y="2536825"/>
          <a:ext cx="2403475" cy="352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202080" imgH="8321599" progId="Word.Document.8">
                  <p:embed/>
                </p:oleObj>
              </mc:Choice>
              <mc:Fallback>
                <p:oleObj name="Document" r:id="rId4" imgW="5202080" imgH="8321599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67588" y="2536825"/>
                        <a:ext cx="2403475" cy="3525838"/>
                      </a:xfrm>
                      <a:prstGeom prst="rect">
                        <a:avLst/>
                      </a:prstGeom>
                      <a:ln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30034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EB013-7851-4CD9-8DDF-5C2C3CB7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3-4</a:t>
            </a:r>
            <a:r>
              <a:rPr lang="zh-CN" altLang="en-US" dirty="0"/>
              <a:t>：</a:t>
            </a:r>
            <a:r>
              <a:rPr lang="en-US" altLang="zh-CN" dirty="0"/>
              <a:t> Socket</a:t>
            </a:r>
            <a:r>
              <a:rPr lang="zh-CN" altLang="zh-CN" dirty="0"/>
              <a:t>通讯程序开发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4A3576F-2B54-4F7A-B756-254F15744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873"/>
            <a:ext cx="10515600" cy="460009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zh-CN" altLang="en-US" sz="3200" dirty="0"/>
              <a:t>基本要求（</a:t>
            </a:r>
            <a:r>
              <a:rPr lang="en-US" altLang="zh-CN" sz="3200" dirty="0"/>
              <a:t>80</a:t>
            </a:r>
            <a:r>
              <a:rPr lang="zh-CN" altLang="en-US" sz="3200" dirty="0"/>
              <a:t>分）：</a:t>
            </a:r>
            <a:endParaRPr lang="en-US" altLang="zh-CN" sz="32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完成一对一的</a:t>
            </a:r>
            <a:r>
              <a:rPr lang="en-US" altLang="zh-CN" dirty="0"/>
              <a:t>Socket</a:t>
            </a:r>
            <a:r>
              <a:rPr lang="zh-CN" altLang="en-US" dirty="0"/>
              <a:t>客户端与服务器程序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3200" dirty="0"/>
              <a:t>进阶要求（</a:t>
            </a:r>
            <a:r>
              <a:rPr lang="en-US" altLang="zh-CN" sz="3200" dirty="0"/>
              <a:t>90</a:t>
            </a:r>
            <a:r>
              <a:rPr lang="zh-CN" altLang="en-US" sz="3200" dirty="0"/>
              <a:t>分）：</a:t>
            </a:r>
            <a:endParaRPr lang="en-US" altLang="zh-CN" sz="32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在完成基本要求基础上，将服务器端程序改为多线程程序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3200" dirty="0"/>
              <a:t>高级要求（</a:t>
            </a:r>
            <a:r>
              <a:rPr lang="en-US" altLang="zh-CN" sz="3200" dirty="0"/>
              <a:t>100</a:t>
            </a:r>
            <a:r>
              <a:rPr lang="zh-CN" altLang="en-US" sz="3200" dirty="0"/>
              <a:t>分）：</a:t>
            </a:r>
            <a:endParaRPr lang="en-US" altLang="zh-CN" sz="32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将客户端和服务器端都改为多线程程序，并实现一个服务器能同时与多个客户端通信。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2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EB013-7851-4CD9-8DDF-5C2C3CB7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：循环冗余校验 </a:t>
            </a:r>
            <a:r>
              <a:rPr lang="en-US" altLang="zh-CN" dirty="0"/>
              <a:t>CRC</a:t>
            </a:r>
            <a:r>
              <a:rPr lang="zh-CN" altLang="en-US" dirty="0"/>
              <a:t>算法实践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B5FA0-E1A6-43AA-A96A-B81444628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循环冗余校验（</a:t>
            </a:r>
            <a:r>
              <a:rPr lang="en-US" altLang="zh-CN" dirty="0"/>
              <a:t>Cyclic Redundancy Check</a:t>
            </a:r>
            <a:r>
              <a:rPr lang="zh-CN" altLang="en-US" dirty="0"/>
              <a:t>， </a:t>
            </a:r>
            <a:r>
              <a:rPr lang="en-US" altLang="zh-CN" dirty="0"/>
              <a:t>CRC</a:t>
            </a:r>
            <a:r>
              <a:rPr lang="zh-CN" altLang="en-US" dirty="0"/>
              <a:t>）是数据通信领域中最常用的一种</a:t>
            </a:r>
            <a:r>
              <a:rPr lang="zh-CN" altLang="en-US" dirty="0">
                <a:solidFill>
                  <a:srgbClr val="FF0000"/>
                </a:solidFill>
              </a:rPr>
              <a:t>差错校验码</a:t>
            </a:r>
            <a:r>
              <a:rPr lang="zh-CN" altLang="en-US" dirty="0"/>
              <a:t>，其特征是信息字段和校验字段的长度可以任意选定。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其根据网络数据包或计算机文件等数据产生简短固定位数校验码，主要用来</a:t>
            </a:r>
            <a:r>
              <a:rPr lang="zh-CN" altLang="en-US" dirty="0">
                <a:solidFill>
                  <a:srgbClr val="FF0000"/>
                </a:solidFill>
              </a:rPr>
              <a:t>检测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00"/>
                </a:solidFill>
              </a:rPr>
              <a:t>校验</a:t>
            </a:r>
            <a:r>
              <a:rPr lang="zh-CN" altLang="en-US" dirty="0"/>
              <a:t>数据传输或者保存后可能出现的错误。它是利用</a:t>
            </a:r>
            <a:r>
              <a:rPr lang="zh-CN" altLang="en-US" dirty="0">
                <a:solidFill>
                  <a:srgbClr val="FF0000"/>
                </a:solidFill>
              </a:rPr>
              <a:t>除法及余数的原理</a:t>
            </a:r>
            <a:r>
              <a:rPr lang="zh-CN" altLang="en-US" dirty="0"/>
              <a:t>来作错误侦测的。</a:t>
            </a:r>
          </a:p>
        </p:txBody>
      </p:sp>
    </p:spTree>
    <p:extLst>
      <p:ext uri="{BB962C8B-B14F-4D97-AF65-F5344CB8AC3E}">
        <p14:creationId xmlns:p14="http://schemas.microsoft.com/office/powerpoint/2010/main" val="190090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EB013-7851-4CD9-8DDF-5C2C3CB7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：循环冗余校验 </a:t>
            </a:r>
            <a:r>
              <a:rPr lang="en-US" altLang="zh-CN" dirty="0"/>
              <a:t>CRC</a:t>
            </a:r>
            <a:r>
              <a:rPr lang="zh-CN" altLang="en-US" dirty="0"/>
              <a:t>算法实践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B5FA0-E1A6-43AA-A96A-B8144462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873"/>
            <a:ext cx="10515600" cy="460009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基本思想：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选定一个</a:t>
            </a:r>
            <a:r>
              <a:rPr lang="zh-CN" altLang="en-US" dirty="0">
                <a:solidFill>
                  <a:srgbClr val="FF0000"/>
                </a:solidFill>
              </a:rPr>
              <a:t>除数</a:t>
            </a:r>
            <a:r>
              <a:rPr lang="zh-CN" altLang="en-US" dirty="0"/>
              <a:t>，以要发送的数据序列为被除数， 两者进行</a:t>
            </a:r>
            <a:r>
              <a:rPr lang="en-US" altLang="zh-CN" dirty="0"/>
              <a:t>“</a:t>
            </a:r>
            <a:r>
              <a:rPr lang="zh-CN" altLang="en-US" dirty="0">
                <a:solidFill>
                  <a:srgbClr val="FF0000"/>
                </a:solidFill>
              </a:rPr>
              <a:t>模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除法</a:t>
            </a:r>
            <a:r>
              <a:rPr lang="en-US" altLang="zh-CN" dirty="0"/>
              <a:t>”</a:t>
            </a:r>
            <a:r>
              <a:rPr lang="zh-CN" altLang="en-US" dirty="0"/>
              <a:t>，得到的余数即校验码，将校验码附在数据序列后面生成一个新序列发送给接收端。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到达接收端后，把接收到的新序列除以这个选定的除数，无差错的结果应该是余数为</a:t>
            </a:r>
            <a:r>
              <a:rPr lang="en-US" altLang="zh-CN" dirty="0"/>
              <a:t>0</a:t>
            </a:r>
            <a:r>
              <a:rPr lang="zh-CN" altLang="en-US" dirty="0"/>
              <a:t>。如果有余数，则表明该数据在传输过程中出现了差错。</a:t>
            </a:r>
          </a:p>
        </p:txBody>
      </p:sp>
    </p:spTree>
    <p:extLst>
      <p:ext uri="{BB962C8B-B14F-4D97-AF65-F5344CB8AC3E}">
        <p14:creationId xmlns:p14="http://schemas.microsoft.com/office/powerpoint/2010/main" val="335390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EB013-7851-4CD9-8DDF-5C2C3CB7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：循环冗余校验 </a:t>
            </a:r>
            <a:r>
              <a:rPr lang="en-US" altLang="zh-CN" dirty="0"/>
              <a:t>CRC</a:t>
            </a:r>
            <a:r>
              <a:rPr lang="zh-CN" altLang="en-US" dirty="0"/>
              <a:t>算法实践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B5FA0-E1A6-43AA-A96A-B8144462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873"/>
            <a:ext cx="10515600" cy="46000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除数：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生成多项式：任意一个由二进制位串组成的代码都可以和一个系数仅为 </a:t>
            </a:r>
            <a:r>
              <a:rPr lang="en-US" altLang="zh-CN" dirty="0"/>
              <a:t>0 </a:t>
            </a:r>
            <a:r>
              <a:rPr lang="zh-CN" altLang="en-US" dirty="0"/>
              <a:t>和 </a:t>
            </a:r>
            <a:r>
              <a:rPr lang="en-US" altLang="zh-CN" dirty="0"/>
              <a:t>1 </a:t>
            </a:r>
            <a:r>
              <a:rPr lang="zh-CN" altLang="en-US" dirty="0"/>
              <a:t>取值的多项式一一对应。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例如：代码</a:t>
            </a:r>
            <a:r>
              <a:rPr lang="en-US" altLang="zh-CN" dirty="0"/>
              <a:t>1010111</a:t>
            </a:r>
            <a:r>
              <a:rPr lang="zh-CN" altLang="en-US" dirty="0"/>
              <a:t>对应的多项式为</a:t>
            </a:r>
            <a:r>
              <a:rPr lang="en-US" altLang="zh-CN" dirty="0"/>
              <a:t>x</a:t>
            </a:r>
            <a:r>
              <a:rPr lang="en-US" altLang="zh-CN" baseline="30000" dirty="0"/>
              <a:t>6</a:t>
            </a:r>
            <a:r>
              <a:rPr lang="en-US" altLang="zh-CN" dirty="0"/>
              <a:t>+x</a:t>
            </a:r>
            <a:r>
              <a:rPr lang="en-US" altLang="zh-CN" baseline="30000" dirty="0"/>
              <a:t>4</a:t>
            </a:r>
            <a:r>
              <a:rPr lang="en-US" altLang="zh-CN" dirty="0"/>
              <a:t>+x</a:t>
            </a:r>
            <a:r>
              <a:rPr lang="en-US" altLang="zh-CN" baseline="30000" dirty="0"/>
              <a:t>2</a:t>
            </a:r>
            <a:r>
              <a:rPr lang="en-US" altLang="zh-CN" dirty="0"/>
              <a:t>+x+1</a:t>
            </a:r>
            <a:r>
              <a:rPr lang="zh-CN" altLang="en-US" dirty="0"/>
              <a:t>，而多项式为</a:t>
            </a:r>
            <a:r>
              <a:rPr lang="en-US" altLang="zh-CN" dirty="0"/>
              <a:t>x</a:t>
            </a:r>
            <a:r>
              <a:rPr lang="en-US" altLang="zh-CN" baseline="30000" dirty="0"/>
              <a:t>5</a:t>
            </a:r>
            <a:r>
              <a:rPr lang="en-US" altLang="zh-CN" dirty="0"/>
              <a:t>+x</a:t>
            </a:r>
            <a:r>
              <a:rPr lang="en-US" altLang="zh-CN" baseline="30000" dirty="0"/>
              <a:t>3</a:t>
            </a:r>
            <a:r>
              <a:rPr lang="en-US" altLang="zh-CN" dirty="0"/>
              <a:t>+x</a:t>
            </a:r>
            <a:r>
              <a:rPr lang="en-US" altLang="zh-CN" baseline="30000" dirty="0"/>
              <a:t>2</a:t>
            </a:r>
            <a:r>
              <a:rPr lang="en-US" altLang="zh-CN" dirty="0"/>
              <a:t>+x+1</a:t>
            </a:r>
            <a:r>
              <a:rPr lang="zh-CN" altLang="en-US" dirty="0"/>
              <a:t>对应的代码</a:t>
            </a:r>
            <a:r>
              <a:rPr lang="en-US" altLang="zh-CN" dirty="0"/>
              <a:t>101111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7800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EB013-7851-4CD9-8DDF-5C2C3CB7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：循环冗余校验 </a:t>
            </a:r>
            <a:r>
              <a:rPr lang="en-US" altLang="zh-CN" dirty="0"/>
              <a:t>CRC</a:t>
            </a:r>
            <a:r>
              <a:rPr lang="zh-CN" altLang="en-US" dirty="0"/>
              <a:t>算法实践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425500B-6CD0-4123-9B7B-0F5EB6293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411654"/>
              </p:ext>
            </p:extLst>
          </p:nvPr>
        </p:nvGraphicFramePr>
        <p:xfrm>
          <a:off x="653143" y="1986842"/>
          <a:ext cx="1108373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130">
                  <a:extLst>
                    <a:ext uri="{9D8B030D-6E8A-4147-A177-3AD203B41FA5}">
                      <a16:colId xmlns:a16="http://schemas.microsoft.com/office/drawing/2014/main" val="2198195805"/>
                    </a:ext>
                  </a:extLst>
                </a:gridCol>
                <a:gridCol w="2015413">
                  <a:extLst>
                    <a:ext uri="{9D8B030D-6E8A-4147-A177-3AD203B41FA5}">
                      <a16:colId xmlns:a16="http://schemas.microsoft.com/office/drawing/2014/main" val="2090510425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773337176"/>
                    </a:ext>
                  </a:extLst>
                </a:gridCol>
                <a:gridCol w="1007706">
                  <a:extLst>
                    <a:ext uri="{9D8B030D-6E8A-4147-A177-3AD203B41FA5}">
                      <a16:colId xmlns:a16="http://schemas.microsoft.com/office/drawing/2014/main" val="1244335096"/>
                    </a:ext>
                  </a:extLst>
                </a:gridCol>
                <a:gridCol w="1082351">
                  <a:extLst>
                    <a:ext uri="{9D8B030D-6E8A-4147-A177-3AD203B41FA5}">
                      <a16:colId xmlns:a16="http://schemas.microsoft.com/office/drawing/2014/main" val="4212753567"/>
                    </a:ext>
                  </a:extLst>
                </a:gridCol>
                <a:gridCol w="1520890">
                  <a:extLst>
                    <a:ext uri="{9D8B030D-6E8A-4147-A177-3AD203B41FA5}">
                      <a16:colId xmlns:a16="http://schemas.microsoft.com/office/drawing/2014/main" val="58941406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24971613"/>
                    </a:ext>
                  </a:extLst>
                </a:gridCol>
                <a:gridCol w="1333240">
                  <a:extLst>
                    <a:ext uri="{9D8B030D-6E8A-4147-A177-3AD203B41FA5}">
                      <a16:colId xmlns:a16="http://schemas.microsoft.com/office/drawing/2014/main" val="2995197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CRC</a:t>
                      </a:r>
                      <a:r>
                        <a:rPr lang="zh-CN" altLang="en-US" dirty="0">
                          <a:effectLst/>
                        </a:rPr>
                        <a:t>算法名称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多项式公式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宽度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多项式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初始值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结果异或值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输入值反转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输出值反转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727681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CRC-4/ITU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</a:t>
                      </a:r>
                      <a:r>
                        <a:rPr lang="en-US" baseline="30000">
                          <a:effectLst/>
                        </a:rPr>
                        <a:t>4</a:t>
                      </a:r>
                      <a:r>
                        <a:rPr lang="en-US">
                          <a:effectLst/>
                        </a:rPr>
                        <a:t> + x + 1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03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00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00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874645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CRC-5/EPC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</a:t>
                      </a:r>
                      <a:r>
                        <a:rPr lang="en-US" baseline="30000">
                          <a:effectLst/>
                        </a:rPr>
                        <a:t>4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3</a:t>
                      </a:r>
                      <a:r>
                        <a:rPr lang="en-US">
                          <a:effectLst/>
                        </a:rPr>
                        <a:t> + 1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5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09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09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00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743860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CRC-5/ITU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</a:t>
                      </a:r>
                      <a:r>
                        <a:rPr lang="en-US" baseline="30000">
                          <a:effectLst/>
                        </a:rPr>
                        <a:t>5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4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2</a:t>
                      </a:r>
                      <a:r>
                        <a:rPr lang="en-US">
                          <a:effectLst/>
                        </a:rPr>
                        <a:t> + 1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5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15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00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00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73672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CRC-5/USB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</a:t>
                      </a:r>
                      <a:r>
                        <a:rPr lang="en-US" baseline="30000">
                          <a:effectLst/>
                        </a:rPr>
                        <a:t>5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2</a:t>
                      </a:r>
                      <a:r>
                        <a:rPr lang="en-US">
                          <a:effectLst/>
                        </a:rPr>
                        <a:t> + 1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5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05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1F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1F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2398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CRC-6/ITU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</a:t>
                      </a:r>
                      <a:r>
                        <a:rPr lang="en-US" baseline="30000">
                          <a:effectLst/>
                        </a:rPr>
                        <a:t>6</a:t>
                      </a:r>
                      <a:r>
                        <a:rPr lang="en-US">
                          <a:effectLst/>
                        </a:rPr>
                        <a:t> + x + 1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6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03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00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00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07919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CRC-7/MMC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</a:t>
                      </a:r>
                      <a:r>
                        <a:rPr lang="en-US" baseline="30000">
                          <a:effectLst/>
                        </a:rPr>
                        <a:t>7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3</a:t>
                      </a:r>
                      <a:r>
                        <a:rPr lang="en-US">
                          <a:effectLst/>
                        </a:rPr>
                        <a:t> + 1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7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09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00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00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5188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CRC-8</a:t>
                      </a:r>
                    </a:p>
                  </a:txBody>
                  <a:tcPr marL="60960" marR="60960" marT="60960" marB="6096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</a:t>
                      </a:r>
                      <a:r>
                        <a:rPr lang="en-US" baseline="30000">
                          <a:effectLst/>
                        </a:rPr>
                        <a:t>8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2</a:t>
                      </a:r>
                      <a:r>
                        <a:rPr lang="en-US">
                          <a:effectLst/>
                        </a:rPr>
                        <a:t> + x + 1</a:t>
                      </a:r>
                    </a:p>
                  </a:txBody>
                  <a:tcPr marL="60960" marR="60960" marT="60960" marB="6096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8</a:t>
                      </a:r>
                    </a:p>
                  </a:txBody>
                  <a:tcPr marL="60960" marR="60960" marT="60960" marB="6096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effectLst/>
                        </a:rPr>
                        <a:t>07</a:t>
                      </a:r>
                    </a:p>
                  </a:txBody>
                  <a:tcPr marL="60960" marR="60960" marT="60960" marB="6096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00</a:t>
                      </a:r>
                    </a:p>
                  </a:txBody>
                  <a:tcPr marL="60960" marR="60960" marT="60960" marB="6096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effectLst/>
                        </a:rPr>
                        <a:t>00</a:t>
                      </a:r>
                    </a:p>
                  </a:txBody>
                  <a:tcPr marL="60960" marR="60960" marT="60960" marB="6096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438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CRC-8/ITU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</a:t>
                      </a:r>
                      <a:r>
                        <a:rPr lang="en-US" baseline="30000">
                          <a:effectLst/>
                        </a:rPr>
                        <a:t>8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2</a:t>
                      </a:r>
                      <a:r>
                        <a:rPr lang="en-US">
                          <a:effectLst/>
                        </a:rPr>
                        <a:t> + x + 1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8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effectLst/>
                        </a:rPr>
                        <a:t>07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effectLst/>
                        </a:rPr>
                        <a:t>00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effectLst/>
                        </a:rPr>
                        <a:t>55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45275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CRC-8/ROHC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</a:t>
                      </a:r>
                      <a:r>
                        <a:rPr lang="en-US" baseline="30000">
                          <a:effectLst/>
                        </a:rPr>
                        <a:t>8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2</a:t>
                      </a:r>
                      <a:r>
                        <a:rPr lang="en-US">
                          <a:effectLst/>
                        </a:rPr>
                        <a:t> + x + 1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8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07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FF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00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50112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CRC-8/MAXIM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</a:t>
                      </a:r>
                      <a:r>
                        <a:rPr lang="en-US" baseline="30000">
                          <a:effectLst/>
                        </a:rPr>
                        <a:t>8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5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4</a:t>
                      </a:r>
                      <a:r>
                        <a:rPr lang="en-US">
                          <a:effectLst/>
                        </a:rPr>
                        <a:t> + 1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8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effectLst/>
                        </a:rPr>
                        <a:t>31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00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00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856923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22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EB013-7851-4CD9-8DDF-5C2C3CB7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：循环冗余校验 </a:t>
            </a:r>
            <a:r>
              <a:rPr lang="en-US" altLang="zh-CN" dirty="0"/>
              <a:t>CRC</a:t>
            </a:r>
            <a:r>
              <a:rPr lang="zh-CN" altLang="en-US" dirty="0"/>
              <a:t>算法实践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425500B-6CD0-4123-9B7B-0F5EB6293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035099"/>
              </p:ext>
            </p:extLst>
          </p:nvPr>
        </p:nvGraphicFramePr>
        <p:xfrm>
          <a:off x="653143" y="1510189"/>
          <a:ext cx="1108373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130">
                  <a:extLst>
                    <a:ext uri="{9D8B030D-6E8A-4147-A177-3AD203B41FA5}">
                      <a16:colId xmlns:a16="http://schemas.microsoft.com/office/drawing/2014/main" val="2198195805"/>
                    </a:ext>
                  </a:extLst>
                </a:gridCol>
                <a:gridCol w="2015413">
                  <a:extLst>
                    <a:ext uri="{9D8B030D-6E8A-4147-A177-3AD203B41FA5}">
                      <a16:colId xmlns:a16="http://schemas.microsoft.com/office/drawing/2014/main" val="2090510425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773337176"/>
                    </a:ext>
                  </a:extLst>
                </a:gridCol>
                <a:gridCol w="1007706">
                  <a:extLst>
                    <a:ext uri="{9D8B030D-6E8A-4147-A177-3AD203B41FA5}">
                      <a16:colId xmlns:a16="http://schemas.microsoft.com/office/drawing/2014/main" val="1244335096"/>
                    </a:ext>
                  </a:extLst>
                </a:gridCol>
                <a:gridCol w="1082351">
                  <a:extLst>
                    <a:ext uri="{9D8B030D-6E8A-4147-A177-3AD203B41FA5}">
                      <a16:colId xmlns:a16="http://schemas.microsoft.com/office/drawing/2014/main" val="4212753567"/>
                    </a:ext>
                  </a:extLst>
                </a:gridCol>
                <a:gridCol w="1520890">
                  <a:extLst>
                    <a:ext uri="{9D8B030D-6E8A-4147-A177-3AD203B41FA5}">
                      <a16:colId xmlns:a16="http://schemas.microsoft.com/office/drawing/2014/main" val="58941406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524971613"/>
                    </a:ext>
                  </a:extLst>
                </a:gridCol>
                <a:gridCol w="1333240">
                  <a:extLst>
                    <a:ext uri="{9D8B030D-6E8A-4147-A177-3AD203B41FA5}">
                      <a16:colId xmlns:a16="http://schemas.microsoft.com/office/drawing/2014/main" val="2995197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CRC</a:t>
                      </a:r>
                      <a:r>
                        <a:rPr lang="zh-CN" altLang="en-US" dirty="0">
                          <a:effectLst/>
                        </a:rPr>
                        <a:t>算法名称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多项式公式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宽度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多项式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初始值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结果异或值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输入值反转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输出值反转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727681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CRC-16/IBM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</a:t>
                      </a:r>
                      <a:r>
                        <a:rPr lang="en-US" baseline="30000">
                          <a:effectLst/>
                        </a:rPr>
                        <a:t>16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15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2</a:t>
                      </a:r>
                      <a:r>
                        <a:rPr lang="en-US">
                          <a:effectLst/>
                        </a:rPr>
                        <a:t> + 1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16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8005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0000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0000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92128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CRC-16/MAXIM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</a:t>
                      </a:r>
                      <a:r>
                        <a:rPr lang="en-US" baseline="30000">
                          <a:effectLst/>
                        </a:rPr>
                        <a:t>16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15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2</a:t>
                      </a:r>
                      <a:r>
                        <a:rPr lang="en-US">
                          <a:effectLst/>
                        </a:rPr>
                        <a:t> + 1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16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8005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0000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FFFF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80993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CRC-16/USB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x</a:t>
                      </a:r>
                      <a:r>
                        <a:rPr lang="en-US" baseline="30000" dirty="0">
                          <a:effectLst/>
                        </a:rPr>
                        <a:t>16</a:t>
                      </a:r>
                      <a:r>
                        <a:rPr lang="en-US" dirty="0">
                          <a:effectLst/>
                        </a:rPr>
                        <a:t> + x</a:t>
                      </a:r>
                      <a:r>
                        <a:rPr lang="en-US" baseline="30000" dirty="0">
                          <a:effectLst/>
                        </a:rPr>
                        <a:t>15</a:t>
                      </a:r>
                      <a:r>
                        <a:rPr lang="en-US" dirty="0">
                          <a:effectLst/>
                        </a:rPr>
                        <a:t> + x</a:t>
                      </a:r>
                      <a:r>
                        <a:rPr lang="en-US" baseline="30000" dirty="0">
                          <a:effectLst/>
                        </a:rPr>
                        <a:t>2</a:t>
                      </a:r>
                      <a:r>
                        <a:rPr lang="en-US" dirty="0">
                          <a:effectLst/>
                        </a:rPr>
                        <a:t> + 1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16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8005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FFFF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FFFF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19063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CRC-16/MODBUS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x</a:t>
                      </a:r>
                      <a:r>
                        <a:rPr lang="en-US" baseline="30000" dirty="0">
                          <a:effectLst/>
                        </a:rPr>
                        <a:t>16</a:t>
                      </a:r>
                      <a:r>
                        <a:rPr lang="en-US" dirty="0">
                          <a:effectLst/>
                        </a:rPr>
                        <a:t> + x</a:t>
                      </a:r>
                      <a:r>
                        <a:rPr lang="en-US" baseline="30000" dirty="0">
                          <a:effectLst/>
                        </a:rPr>
                        <a:t>15</a:t>
                      </a:r>
                      <a:r>
                        <a:rPr lang="en-US" dirty="0">
                          <a:effectLst/>
                        </a:rPr>
                        <a:t> + x</a:t>
                      </a:r>
                      <a:r>
                        <a:rPr lang="en-US" baseline="30000" dirty="0">
                          <a:effectLst/>
                        </a:rPr>
                        <a:t>2</a:t>
                      </a:r>
                      <a:r>
                        <a:rPr lang="en-US" dirty="0">
                          <a:effectLst/>
                        </a:rPr>
                        <a:t> + 1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16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8005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FFFF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0000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016169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CRC-16/CCITT</a:t>
                      </a:r>
                    </a:p>
                  </a:txBody>
                  <a:tcPr marL="60960" marR="60960" marT="60960" marB="6096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x</a:t>
                      </a:r>
                      <a:r>
                        <a:rPr lang="en-US" baseline="30000" dirty="0">
                          <a:effectLst/>
                        </a:rPr>
                        <a:t>16</a:t>
                      </a:r>
                      <a:r>
                        <a:rPr lang="en-US" dirty="0">
                          <a:effectLst/>
                        </a:rPr>
                        <a:t> + x</a:t>
                      </a:r>
                      <a:r>
                        <a:rPr lang="en-US" baseline="30000" dirty="0">
                          <a:effectLst/>
                        </a:rPr>
                        <a:t>12</a:t>
                      </a:r>
                      <a:r>
                        <a:rPr lang="en-US" dirty="0">
                          <a:effectLst/>
                        </a:rPr>
                        <a:t> + x</a:t>
                      </a:r>
                      <a:r>
                        <a:rPr lang="en-US" baseline="30000" dirty="0">
                          <a:effectLst/>
                        </a:rPr>
                        <a:t>5</a:t>
                      </a:r>
                      <a:r>
                        <a:rPr lang="en-US" dirty="0">
                          <a:effectLst/>
                        </a:rPr>
                        <a:t> + 1</a:t>
                      </a:r>
                    </a:p>
                  </a:txBody>
                  <a:tcPr marL="60960" marR="60960" marT="60960" marB="6096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effectLst/>
                        </a:rPr>
                        <a:t>16</a:t>
                      </a:r>
                    </a:p>
                  </a:txBody>
                  <a:tcPr marL="60960" marR="60960" marT="60960" marB="6096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1021</a:t>
                      </a:r>
                    </a:p>
                  </a:txBody>
                  <a:tcPr marL="60960" marR="60960" marT="60960" marB="6096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0000</a:t>
                      </a:r>
                    </a:p>
                  </a:txBody>
                  <a:tcPr marL="60960" marR="60960" marT="60960" marB="6096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0000</a:t>
                      </a:r>
                    </a:p>
                  </a:txBody>
                  <a:tcPr marL="60960" marR="60960" marT="60960" marB="6096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187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CRC-16/CCITT-FALSE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x</a:t>
                      </a:r>
                      <a:r>
                        <a:rPr lang="en-US" baseline="30000" dirty="0">
                          <a:effectLst/>
                        </a:rPr>
                        <a:t>16</a:t>
                      </a:r>
                      <a:r>
                        <a:rPr lang="en-US" dirty="0">
                          <a:effectLst/>
                        </a:rPr>
                        <a:t> + x</a:t>
                      </a:r>
                      <a:r>
                        <a:rPr lang="en-US" baseline="30000" dirty="0">
                          <a:effectLst/>
                        </a:rPr>
                        <a:t>12</a:t>
                      </a:r>
                      <a:r>
                        <a:rPr lang="en-US" dirty="0">
                          <a:effectLst/>
                        </a:rPr>
                        <a:t> + x</a:t>
                      </a:r>
                      <a:r>
                        <a:rPr lang="en-US" baseline="30000" dirty="0">
                          <a:effectLst/>
                        </a:rPr>
                        <a:t>5</a:t>
                      </a:r>
                      <a:r>
                        <a:rPr lang="en-US" dirty="0">
                          <a:effectLst/>
                        </a:rPr>
                        <a:t> + 1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effectLst/>
                        </a:rPr>
                        <a:t>16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1021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FFFF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0000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173278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CRC-16/x</a:t>
                      </a:r>
                      <a:r>
                        <a:rPr lang="en-US" baseline="30000" dirty="0">
                          <a:effectLst/>
                        </a:rPr>
                        <a:t>5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</a:t>
                      </a:r>
                      <a:r>
                        <a:rPr lang="en-US" baseline="30000">
                          <a:effectLst/>
                        </a:rPr>
                        <a:t>16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12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5</a:t>
                      </a:r>
                      <a:r>
                        <a:rPr lang="en-US">
                          <a:effectLst/>
                        </a:rPr>
                        <a:t> + 1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16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1021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FFFF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FFFF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105309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CRC-16/XMODEM</a:t>
                      </a:r>
                    </a:p>
                  </a:txBody>
                  <a:tcPr marL="60960" marR="60960" marT="60960" marB="6096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</a:t>
                      </a:r>
                      <a:r>
                        <a:rPr lang="en-US" baseline="30000">
                          <a:effectLst/>
                        </a:rPr>
                        <a:t>16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12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5</a:t>
                      </a:r>
                      <a:r>
                        <a:rPr lang="en-US">
                          <a:effectLst/>
                        </a:rPr>
                        <a:t> + 1</a:t>
                      </a:r>
                    </a:p>
                  </a:txBody>
                  <a:tcPr marL="60960" marR="60960" marT="60960" marB="6096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16</a:t>
                      </a:r>
                    </a:p>
                  </a:txBody>
                  <a:tcPr marL="60960" marR="60960" marT="60960" marB="6096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1021</a:t>
                      </a:r>
                    </a:p>
                  </a:txBody>
                  <a:tcPr marL="60960" marR="60960" marT="60960" marB="6096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0000</a:t>
                      </a:r>
                    </a:p>
                  </a:txBody>
                  <a:tcPr marL="60960" marR="60960" marT="60960" marB="6096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dirty="0">
                          <a:effectLst/>
                        </a:rPr>
                        <a:t>0000</a:t>
                      </a:r>
                    </a:p>
                  </a:txBody>
                  <a:tcPr marL="60960" marR="60960" marT="60960" marB="6096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1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CRC-16/DNP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x</a:t>
                      </a:r>
                      <a:r>
                        <a:rPr lang="en-US" baseline="30000">
                          <a:effectLst/>
                        </a:rPr>
                        <a:t>16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13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12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11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10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8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6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5</a:t>
                      </a:r>
                      <a:r>
                        <a:rPr lang="en-US">
                          <a:effectLst/>
                        </a:rPr>
                        <a:t> + x</a:t>
                      </a:r>
                      <a:r>
                        <a:rPr lang="en-US" baseline="30000">
                          <a:effectLst/>
                        </a:rPr>
                        <a:t>2</a:t>
                      </a:r>
                      <a:r>
                        <a:rPr lang="en-US">
                          <a:effectLst/>
                        </a:rPr>
                        <a:t> + 1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16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3D65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0000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FFFF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63623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64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3289</Words>
  <Application>Microsoft Office PowerPoint</Application>
  <PresentationFormat>宽屏</PresentationFormat>
  <Paragraphs>475</Paragraphs>
  <Slides>40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7" baseType="lpstr">
      <vt:lpstr>Helvetica Neue</vt:lpstr>
      <vt:lpstr>等线</vt:lpstr>
      <vt:lpstr>Arial</vt:lpstr>
      <vt:lpstr>Calibri</vt:lpstr>
      <vt:lpstr>Wingdings</vt:lpstr>
      <vt:lpstr>Office 主题</vt:lpstr>
      <vt:lpstr>Document</vt:lpstr>
      <vt:lpstr>《工业控制网络》</vt:lpstr>
      <vt:lpstr>简介</vt:lpstr>
      <vt:lpstr>任务1：基本网络命令的应用</vt:lpstr>
      <vt:lpstr>任务1：基本网络命令的应用</vt:lpstr>
      <vt:lpstr>任务2：循环冗余校验 CRC算法实践</vt:lpstr>
      <vt:lpstr>任务2：循环冗余校验 CRC算法实践</vt:lpstr>
      <vt:lpstr>任务2：循环冗余校验 CRC算法实践</vt:lpstr>
      <vt:lpstr>任务2：循环冗余校验 CRC算法实践</vt:lpstr>
      <vt:lpstr>任务2：循环冗余校验 CRC算法实践</vt:lpstr>
      <vt:lpstr>任务2：循环冗余校验 CRC算法实践</vt:lpstr>
      <vt:lpstr>任务2：循环冗余校验 CRC算法实践</vt:lpstr>
      <vt:lpstr>任务2：循环冗余校验 CRC算法实践</vt:lpstr>
      <vt:lpstr>任务2：循环冗余校验 CRC算法实践</vt:lpstr>
      <vt:lpstr>任务2：循环冗余校验 CRC算法实践</vt:lpstr>
      <vt:lpstr>任务2：循环冗余校验 CRC算法实践</vt:lpstr>
      <vt:lpstr>任务3-4： Socket通讯程序开发</vt:lpstr>
      <vt:lpstr>任务3-4： Socket通讯程序开发</vt:lpstr>
      <vt:lpstr>任务3-4： Socket通讯程序开发</vt:lpstr>
      <vt:lpstr>任务3-4： Socket通讯程序开发</vt:lpstr>
      <vt:lpstr>任务3-4： Socket通讯程序开发</vt:lpstr>
      <vt:lpstr>任务3-4： Socket通讯程序开发</vt:lpstr>
      <vt:lpstr>任务3-4： Socket通讯程序开发</vt:lpstr>
      <vt:lpstr>任务3-4： Socket通讯程序开发</vt:lpstr>
      <vt:lpstr>任务3-4： Socket通讯程序开发</vt:lpstr>
      <vt:lpstr>任务3-4： Socket通讯程序开发</vt:lpstr>
      <vt:lpstr>任务3-4： Socket通讯程序开发</vt:lpstr>
      <vt:lpstr>任务3-4： Socket通讯程序开发</vt:lpstr>
      <vt:lpstr>任务3-4： Socket通讯程序开发</vt:lpstr>
      <vt:lpstr>任务3-4： Socket通讯程序开发</vt:lpstr>
      <vt:lpstr>任务3-4： Socket通讯程序开发</vt:lpstr>
      <vt:lpstr>任务3-4： Socket通讯程序开发</vt:lpstr>
      <vt:lpstr>任务3-4： Socket通讯程序开发</vt:lpstr>
      <vt:lpstr>任务3-4： Socket通讯程序开发</vt:lpstr>
      <vt:lpstr>任务3-4： Socket通讯程序开发</vt:lpstr>
      <vt:lpstr>任务3-4： Socket通讯程序开发</vt:lpstr>
      <vt:lpstr>任务3-4： Socket通讯程序开发</vt:lpstr>
      <vt:lpstr>任务3-4： Socket通讯程序开发(客户端示例）</vt:lpstr>
      <vt:lpstr>任务3-4： Socket通讯程序开发(服务器端示例）</vt:lpstr>
      <vt:lpstr>任务3-4： Socket通讯程序开发</vt:lpstr>
      <vt:lpstr>任务3-4： Socket通讯程序开发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YWJ</dc:creator>
  <cp:lastModifiedBy>Administrator</cp:lastModifiedBy>
  <cp:revision>84</cp:revision>
  <dcterms:created xsi:type="dcterms:W3CDTF">2020-07-10T06:42:11Z</dcterms:created>
  <dcterms:modified xsi:type="dcterms:W3CDTF">2021-05-17T01:37:23Z</dcterms:modified>
</cp:coreProperties>
</file>