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4" r:id="rId6"/>
    <p:sldId id="279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D969-151D-49C3-9086-A3E9EC484A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432B-ECC8-4A3C-A641-3ACADD33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fld id="{D03BB96D-6212-4698-A894-CA37B708C4A4}" type="slidenum">
              <a:rPr lang="en-US" altLang="zh-CN" sz="1200">
                <a:solidFill>
                  <a:prstClr val="black"/>
                </a:solidFill>
                <a:latin typeface="Arial" charset="0"/>
                <a:ea typeface="宋体" charset="-122"/>
              </a:rPr>
              <a:pPr/>
              <a:t>4</a:t>
            </a:fld>
            <a:endParaRPr lang="en-US" altLang="zh-CN" sz="12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fld id="{A51FEB20-7CB2-4964-B1C6-F0BF0F006406}" type="slidenum">
              <a:rPr lang="en-US" altLang="zh-CN" sz="1200">
                <a:solidFill>
                  <a:prstClr val="black"/>
                </a:solidFill>
                <a:latin typeface="Arial" charset="0"/>
                <a:ea typeface="宋体" charset="-122"/>
              </a:rPr>
              <a:pPr/>
              <a:t>5</a:t>
            </a:fld>
            <a:endParaRPr lang="en-US" altLang="zh-CN" sz="12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1139D-D047-4C70-975A-72DFA56D9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8EA6A6-2713-4550-96AE-9C3E014D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CF0FD-B882-4605-A0E2-3C9C1444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A76C0-21C8-4920-8119-2E93F515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C51D7-4369-4FD8-9F81-DB25BF9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4874-32F7-40AC-AEFD-4714A9BC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7D287-BBEF-4BC2-B11F-52072020F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318BA-06DD-4002-9E0B-A0DCF3A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560C9-4830-416B-8FB2-DAD45EBC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B0270-5E19-4DC5-BD3E-E8BEBD82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3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0E274-B525-4A21-BE9B-80123884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7402D-E1D1-411E-ABED-A2555E77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EC745-B22F-4085-8AB6-7E7A4DD3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5F750-AC55-47F0-9E15-A21F0A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E4DAB-7626-45F6-BBDE-A7409FA0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1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50EC8-B033-4253-A552-E7806ED3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C9F88-86D3-4DE2-8736-05B2F3BF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D7337-DB87-41B0-AE7F-1A34EC0B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370F8-0DF0-44B6-A318-5A53018E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ECF0C-D56C-48DB-B0A9-E218C199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B11E-8C60-449A-A3CD-5C1C9B09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D23EB-0A4E-4C38-9612-07AA8FE7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35300-3E46-4CEE-802A-023312AF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19D10-11B1-4CCA-907F-7678E7D7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347B-8386-4E75-85B5-18E5D926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0EC3-892D-4296-A4F4-F78A586E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66BA8-532E-44FF-9A45-DA45C92A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A3C29-4A03-410B-903C-E191CF9B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4D084-3391-4352-B707-8298EDE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9BC31-868C-45D4-9E9E-A41F1F2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48C69-D73C-4051-BA58-0D1A6D35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1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911CE-9CFD-4DFB-8D5E-7C3E6F7E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BAA20-9A8B-4807-A960-46D17311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56C91-9DF1-4D62-A0D2-E4D3EB6F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C19F86-F425-4F9C-92C8-5519B4E12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BFD7E0-788A-46CE-AB31-05C158A4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45EE0-ABFE-42E6-B781-8CDAE7F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93655-BB37-41E0-9E67-9A965BA7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9A0D0-107D-4B69-9FC5-18CC9AC6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0DB1-75FF-47A3-821B-3DD7CC8E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3CDF8-0D92-4B18-B34B-DD196310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31C37-BDC6-444D-9ECD-38B0F32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90429-7F00-4C25-9CD8-4FD398F5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97BFD-829D-4281-8F15-675C6613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95A73-4DC4-4ECF-98BA-810310E3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4D59D-B4F6-409E-8ACA-E5612E7F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E7EA-F5E5-4D86-9969-CA82E40B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DB02-0152-41D7-9C0F-5D2D1E28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09955-A2DE-4650-A511-5E250964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8502A-AE02-4468-9363-6059A1CA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66059-43E8-4FD1-94A4-12ACAF2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CFA41-AD89-4CC0-9AEB-5924355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8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9AAA8-E378-4C5D-B63D-84D29107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630B3F-7A7E-4238-B688-EB651B956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80206-A312-4329-BF36-44E6FC19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5CE0B-0AC3-4CBE-96F7-46A6725A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A7E0F-76A1-48A6-82BC-20D932C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08B2A-FC21-4191-8541-73D21E18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0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5469B-852C-40F2-80ED-F4D65594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CE25E-FDA3-4076-ACD6-55B8079E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641A1-C1FB-41BF-81D2-ECACF97BE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0288-9AFB-4029-931B-02A9FF066BA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F5B13-34A9-4E01-BF34-EC4C8C90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A956E-D2CE-4788-A648-46E46596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8BE3-9FA4-4115-B20D-751535089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306D2B-E30D-4224-8ED0-F8A57175D3BE}"/>
              </a:ext>
            </a:extLst>
          </p:cNvPr>
          <p:cNvSpPr txBox="1"/>
          <p:nvPr/>
        </p:nvSpPr>
        <p:spPr>
          <a:xfrm>
            <a:off x="1010355" y="258901"/>
            <a:ext cx="994551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考试题型：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、填空题 （每空格</a:t>
            </a:r>
            <a:r>
              <a:rPr lang="en-US" altLang="zh-CN" sz="3200" dirty="0"/>
              <a:t>1</a:t>
            </a:r>
            <a:r>
              <a:rPr lang="zh-CN" altLang="en-US" sz="3200" dirty="0"/>
              <a:t>分，共</a:t>
            </a:r>
            <a:r>
              <a:rPr lang="en-US" altLang="zh-CN" sz="3200" dirty="0"/>
              <a:t>15</a:t>
            </a:r>
            <a:r>
              <a:rPr lang="zh-CN" altLang="en-US" sz="3200" dirty="0"/>
              <a:t>分）</a:t>
            </a:r>
            <a:r>
              <a:rPr lang="en-US" altLang="zh-CN" sz="3200" dirty="0"/>
              <a:t>---11</a:t>
            </a:r>
            <a:r>
              <a:rPr lang="zh-CN" altLang="en-US" sz="3200" dirty="0"/>
              <a:t>题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、选择题（单选，每题</a:t>
            </a:r>
            <a:r>
              <a:rPr lang="en-US" altLang="zh-CN" sz="3200" dirty="0"/>
              <a:t>2</a:t>
            </a:r>
            <a:r>
              <a:rPr lang="zh-CN" altLang="en-US" sz="3200" dirty="0"/>
              <a:t>分，共</a:t>
            </a:r>
            <a:r>
              <a:rPr lang="en-US" altLang="zh-CN" sz="3200" dirty="0"/>
              <a:t>40</a:t>
            </a:r>
            <a:r>
              <a:rPr lang="zh-CN" altLang="en-US" sz="3200" dirty="0"/>
              <a:t>分）</a:t>
            </a:r>
            <a:r>
              <a:rPr lang="en-US" altLang="zh-CN" sz="3200" dirty="0"/>
              <a:t>---20</a:t>
            </a:r>
            <a:r>
              <a:rPr lang="zh-CN" altLang="en-US" sz="3200" dirty="0"/>
              <a:t>题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zh-CN" sz="3200" dirty="0"/>
              <a:t>简答题</a:t>
            </a:r>
            <a:r>
              <a:rPr lang="en-US" altLang="zh-CN" sz="3200" dirty="0"/>
              <a:t>  (</a:t>
            </a:r>
            <a:r>
              <a:rPr lang="zh-CN" altLang="zh-CN" sz="3200" dirty="0"/>
              <a:t>每小题</a:t>
            </a:r>
            <a:r>
              <a:rPr lang="en-US" altLang="zh-CN" sz="3200" dirty="0"/>
              <a:t>5</a:t>
            </a:r>
            <a:r>
              <a:rPr lang="zh-CN" altLang="zh-CN" sz="3200" dirty="0"/>
              <a:t>分，共</a:t>
            </a:r>
            <a:r>
              <a:rPr lang="en-US" altLang="zh-CN" sz="3200" dirty="0"/>
              <a:t>25</a:t>
            </a:r>
            <a:r>
              <a:rPr lang="zh-CN" altLang="zh-CN" sz="3200" dirty="0"/>
              <a:t>分）</a:t>
            </a:r>
            <a:r>
              <a:rPr lang="en-US" altLang="zh-CN" sz="3200" dirty="0"/>
              <a:t>---5</a:t>
            </a:r>
            <a:r>
              <a:rPr lang="zh-CN" altLang="en-US" sz="3200" dirty="0"/>
              <a:t>题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、综合题（共</a:t>
            </a:r>
            <a:r>
              <a:rPr lang="en-US" altLang="zh-CN" sz="3200" dirty="0"/>
              <a:t>20</a:t>
            </a:r>
            <a:r>
              <a:rPr lang="zh-CN" altLang="en-US" sz="3200" dirty="0"/>
              <a:t>分）</a:t>
            </a:r>
            <a:r>
              <a:rPr lang="en-US" altLang="zh-CN" sz="3200" dirty="0"/>
              <a:t>---3</a:t>
            </a:r>
            <a:r>
              <a:rPr lang="zh-CN" altLang="en-US" sz="3200" dirty="0"/>
              <a:t>题 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总分</a:t>
            </a:r>
            <a:r>
              <a:rPr lang="en-US" altLang="zh-CN" sz="3200" dirty="0"/>
              <a:t>100</a:t>
            </a:r>
            <a:r>
              <a:rPr lang="zh-CN" altLang="en-US" sz="3200" dirty="0"/>
              <a:t>分 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考试时间： </a:t>
            </a:r>
            <a:r>
              <a:rPr lang="en-US" altLang="zh-CN" sz="3200" dirty="0"/>
              <a:t>6</a:t>
            </a:r>
            <a:r>
              <a:rPr lang="zh-CN" altLang="en-US" sz="3200" dirty="0"/>
              <a:t>月</a:t>
            </a:r>
            <a:r>
              <a:rPr lang="en-US" altLang="zh-CN" sz="3200" dirty="0"/>
              <a:t>25</a:t>
            </a:r>
            <a:r>
              <a:rPr lang="zh-CN" altLang="en-US" sz="3200" dirty="0"/>
              <a:t>日 </a:t>
            </a:r>
            <a:r>
              <a:rPr lang="en-US" altLang="zh-CN" sz="3200" dirty="0"/>
              <a:t>9:00</a:t>
            </a:r>
          </a:p>
          <a:p>
            <a:r>
              <a:rPr lang="zh-CN" altLang="en-US" sz="3200" dirty="0"/>
              <a:t>考试地点： </a:t>
            </a:r>
            <a:r>
              <a:rPr lang="en-US" altLang="zh-CN" sz="3200" dirty="0"/>
              <a:t>6</a:t>
            </a:r>
            <a:r>
              <a:rPr lang="zh-CN" altLang="en-US" sz="3200" dirty="0"/>
              <a:t>教北</a:t>
            </a:r>
            <a:r>
              <a:rPr lang="en-US" altLang="zh-CN" sz="3200" dirty="0"/>
              <a:t>406</a:t>
            </a:r>
            <a:endParaRPr lang="zh-CN" altLang="zh-CN" sz="3200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9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337EDE-7ACB-4692-B68F-366CA13C6106}"/>
              </a:ext>
            </a:extLst>
          </p:cNvPr>
          <p:cNvSpPr txBox="1"/>
          <p:nvPr/>
        </p:nvSpPr>
        <p:spPr>
          <a:xfrm>
            <a:off x="959555" y="543594"/>
            <a:ext cx="1027289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常见的网络拓扑结构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地址转化为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地址的协议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Modbus</a:t>
            </a:r>
            <a:r>
              <a:rPr lang="zh-CN" altLang="en-US" dirty="0"/>
              <a:t>在链路层定义了两种传输模式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载波监听多路访问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冲突检测的原理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以太网媒体访问控制技术</a:t>
            </a: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CSMA/CD</a:t>
            </a: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的机制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某工作站无法访问域名为</a:t>
            </a:r>
            <a:r>
              <a:rPr lang="en-US" altLang="zh-CN" dirty="0"/>
              <a:t>www.test.com</a:t>
            </a:r>
            <a:r>
              <a:rPr lang="zh-CN" altLang="en-US" dirty="0"/>
              <a:t>的服务器，此时使用</a:t>
            </a:r>
            <a:r>
              <a:rPr lang="en-US" altLang="zh-CN" dirty="0"/>
              <a:t>ping</a:t>
            </a:r>
            <a:r>
              <a:rPr lang="zh-CN" altLang="en-US" dirty="0"/>
              <a:t>命令按照该服务 器的</a:t>
            </a:r>
            <a:r>
              <a:rPr lang="en-US" altLang="zh-CN" dirty="0"/>
              <a:t>IP</a:t>
            </a:r>
            <a:r>
              <a:rPr lang="zh-CN" altLang="en-US" dirty="0"/>
              <a:t>地址进行测试，发现响应正常。但是按照服务器域名进行测试，发现超时。此时可能出现的问题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CAN</a:t>
            </a: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总线的有效帧</a:t>
            </a:r>
            <a:r>
              <a:rPr lang="zh-CN" altLang="en-US" kern="100" dirty="0"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kern="1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在停止等待协议算法中，使用帧序号的目的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sz="18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Modbus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协议中，若对多个保持寄存器进行写操作，则其功能码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必须要由网络管理员手动配置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的路由？</a:t>
            </a:r>
            <a:endParaRPr lang="en-US" altLang="zh-CN" sz="18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提高工业以太网的实时性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的办法有哪些？</a:t>
            </a:r>
            <a:endParaRPr lang="en-US" altLang="zh-CN" sz="18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kern="100" dirty="0">
                <a:ea typeface="宋体" panose="02010600030101010101" pitchFamily="2" charset="-122"/>
                <a:cs typeface="宋体" panose="02010600030101010101" pitchFamily="2" charset="-122"/>
              </a:rPr>
              <a:t>地址分类？每类对应的子网掩码？</a:t>
            </a:r>
            <a:endParaRPr lang="en-US" altLang="zh-CN" sz="18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45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2E5BB-EA44-4D8C-A067-A0046D5B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、已知信息码</a:t>
            </a:r>
            <a:r>
              <a:rPr lang="en-US" altLang="zh-CN" dirty="0"/>
              <a:t>m=1011</a:t>
            </a:r>
            <a:r>
              <a:rPr lang="zh-CN" altLang="en-US" dirty="0"/>
              <a:t>，设采用的循环码生成多项式为</a:t>
            </a:r>
            <a:r>
              <a:rPr lang="en-US" altLang="zh-CN" dirty="0"/>
              <a:t>11101</a:t>
            </a:r>
            <a:r>
              <a:rPr lang="zh-CN" altLang="en-US" dirty="0"/>
              <a:t>，用</a:t>
            </a:r>
            <a:r>
              <a:rPr lang="en-US" altLang="zh-CN" dirty="0"/>
              <a:t>CRC</a:t>
            </a:r>
            <a:r>
              <a:rPr lang="zh-CN" altLang="en-US" dirty="0"/>
              <a:t>算法进行差错控制，求生成的循环码？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URL</a:t>
            </a:r>
            <a:r>
              <a:rPr lang="zh-CN" altLang="zh-CN" dirty="0"/>
              <a:t>、</a:t>
            </a:r>
            <a:r>
              <a:rPr lang="en-US" altLang="zh-CN" dirty="0"/>
              <a:t>HTTPS</a:t>
            </a:r>
            <a:r>
              <a:rPr lang="zh-CN" altLang="zh-CN" dirty="0"/>
              <a:t>、</a:t>
            </a:r>
            <a:r>
              <a:rPr lang="en-US" altLang="zh-CN" dirty="0"/>
              <a:t>VPN</a:t>
            </a:r>
            <a:r>
              <a:rPr lang="zh-CN" altLang="zh-CN" dirty="0"/>
              <a:t>、</a:t>
            </a:r>
            <a:r>
              <a:rPr lang="en-US" altLang="zh-CN" dirty="0"/>
              <a:t>DNS</a:t>
            </a:r>
            <a:r>
              <a:rPr lang="zh-CN" altLang="zh-CN" dirty="0"/>
              <a:t>、</a:t>
            </a:r>
            <a:r>
              <a:rPr lang="en-US" altLang="zh-CN" dirty="0"/>
              <a:t>SMTP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多路复用技术有哪几种类型？分别有什么特点？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93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7308850" cy="1462087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查找路由表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042" y="1676401"/>
            <a:ext cx="1002153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根据目的网络地址就能确定下一跳路由器，这样做的结果是：</a:t>
            </a:r>
          </a:p>
          <a:p>
            <a:pPr eaLnBrk="1" hangingPunct="1"/>
            <a:r>
              <a:rPr lang="zh-CN" altLang="en-US" dirty="0"/>
              <a:t>    </a:t>
            </a:r>
            <a:r>
              <a:rPr lang="en-US" altLang="zh-CN" dirty="0"/>
              <a:t>IP </a:t>
            </a:r>
            <a:r>
              <a:rPr lang="zh-CN" altLang="en-US" dirty="0"/>
              <a:t>数据报最终一定可以找到目的主机所在目的网络上的路由器（可能要通过多次的间接交付）。</a:t>
            </a:r>
          </a:p>
          <a:p>
            <a:pPr eaLnBrk="1" hangingPunct="1"/>
            <a:r>
              <a:rPr lang="zh-CN" altLang="en-US" dirty="0"/>
              <a:t>    只有到达最后一个路由器时，才试图向目的主机进行直接交付。 </a:t>
            </a:r>
          </a:p>
        </p:txBody>
      </p:sp>
    </p:spTree>
    <p:extLst>
      <p:ext uri="{BB962C8B-B14F-4D97-AF65-F5344CB8AC3E}">
        <p14:creationId xmlns:p14="http://schemas.microsoft.com/office/powerpoint/2010/main" val="234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reeform 4"/>
          <p:cNvSpPr>
            <a:spLocks/>
          </p:cNvSpPr>
          <p:nvPr/>
        </p:nvSpPr>
        <p:spPr bwMode="auto">
          <a:xfrm>
            <a:off x="3656014" y="2401889"/>
            <a:ext cx="4960937" cy="1089025"/>
          </a:xfrm>
          <a:custGeom>
            <a:avLst/>
            <a:gdLst>
              <a:gd name="T0" fmla="*/ 0 w 3024"/>
              <a:gd name="T1" fmla="*/ 1089025 h 636"/>
              <a:gd name="T2" fmla="*/ 2493593 w 3024"/>
              <a:gd name="T3" fmla="*/ 0 h 636"/>
              <a:gd name="T4" fmla="*/ 4960937 w 3024"/>
              <a:gd name="T5" fmla="*/ 1089025 h 636"/>
              <a:gd name="T6" fmla="*/ 0 w 3024"/>
              <a:gd name="T7" fmla="*/ 1089025 h 6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4" h="636">
                <a:moveTo>
                  <a:pt x="0" y="636"/>
                </a:moveTo>
                <a:lnTo>
                  <a:pt x="1520" y="0"/>
                </a:lnTo>
                <a:lnTo>
                  <a:pt x="3024" y="636"/>
                </a:lnTo>
                <a:lnTo>
                  <a:pt x="0" y="636"/>
                </a:lnTo>
                <a:close/>
              </a:path>
            </a:pathLst>
          </a:custGeom>
          <a:gradFill rotWithShape="1">
            <a:gsLst>
              <a:gs pos="0">
                <a:srgbClr val="D1D17D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69987" name="Group 5"/>
          <p:cNvGrpSpPr>
            <a:grpSpLocks/>
          </p:cNvGrpSpPr>
          <p:nvPr/>
        </p:nvGrpSpPr>
        <p:grpSpPr bwMode="auto">
          <a:xfrm>
            <a:off x="1524001" y="1855788"/>
            <a:ext cx="1273175" cy="914400"/>
            <a:chOff x="912" y="768"/>
            <a:chExt cx="2400" cy="1584"/>
          </a:xfrm>
        </p:grpSpPr>
        <p:sp>
          <p:nvSpPr>
            <p:cNvPr id="170115" name="Oval 6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16" name="Oval 7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17" name="Oval 8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18" name="Oval 9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19" name="Oval 10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20" name="Oval 11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21" name="Oval 12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22" name="Oval 13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23" name="Oval 14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70124" name="Group 15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170125" name="Oval 16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26" name="Oval 17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27" name="Oval 18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28" name="Oval 19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29" name="Oval 20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30" name="Oval 21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31" name="Oval 22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32" name="Oval 23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33" name="Oval 24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69988" name="Line 25"/>
          <p:cNvSpPr>
            <a:spLocks noChangeShapeType="1"/>
          </p:cNvSpPr>
          <p:nvPr/>
        </p:nvSpPr>
        <p:spPr bwMode="auto">
          <a:xfrm>
            <a:off x="2797175" y="2286000"/>
            <a:ext cx="67579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69989" name="Group 26"/>
          <p:cNvGrpSpPr>
            <a:grpSpLocks/>
          </p:cNvGrpSpPr>
          <p:nvPr/>
        </p:nvGrpSpPr>
        <p:grpSpPr bwMode="auto">
          <a:xfrm>
            <a:off x="9331326" y="1855788"/>
            <a:ext cx="1273175" cy="914400"/>
            <a:chOff x="912" y="768"/>
            <a:chExt cx="2400" cy="1584"/>
          </a:xfrm>
        </p:grpSpPr>
        <p:sp>
          <p:nvSpPr>
            <p:cNvPr id="170096" name="Oval 2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97" name="Oval 2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98" name="Oval 2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99" name="Oval 3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00" name="Oval 3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01" name="Oval 3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02" name="Oval 3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03" name="Oval 3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104" name="Oval 3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70105" name="Group 3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170106" name="Oval 3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07" name="Oval 3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08" name="Oval 3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09" name="Oval 4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10" name="Oval 4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11" name="Oval 4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12" name="Oval 4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13" name="Oval 4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114" name="Oval 4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69990" name="Group 46"/>
          <p:cNvGrpSpPr>
            <a:grpSpLocks/>
          </p:cNvGrpSpPr>
          <p:nvPr/>
        </p:nvGrpSpPr>
        <p:grpSpPr bwMode="auto">
          <a:xfrm>
            <a:off x="6816726" y="1890714"/>
            <a:ext cx="1273175" cy="915987"/>
            <a:chOff x="912" y="768"/>
            <a:chExt cx="2400" cy="1584"/>
          </a:xfrm>
        </p:grpSpPr>
        <p:sp>
          <p:nvSpPr>
            <p:cNvPr id="170077" name="Oval 4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78" name="Oval 4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79" name="Oval 4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0" name="Oval 5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1" name="Oval 5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2" name="Oval 5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3" name="Oval 5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4" name="Oval 5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85" name="Oval 5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70086" name="Group 5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170087" name="Oval 5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88" name="Oval 5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89" name="Oval 5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0" name="Oval 6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1" name="Oval 6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2" name="Oval 6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3" name="Oval 6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4" name="Oval 6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95" name="Oval 6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69991" name="Group 66"/>
          <p:cNvGrpSpPr>
            <a:grpSpLocks/>
          </p:cNvGrpSpPr>
          <p:nvPr/>
        </p:nvGrpSpPr>
        <p:grpSpPr bwMode="auto">
          <a:xfrm>
            <a:off x="4200526" y="1855788"/>
            <a:ext cx="1273175" cy="914400"/>
            <a:chOff x="912" y="768"/>
            <a:chExt cx="2400" cy="1584"/>
          </a:xfrm>
        </p:grpSpPr>
        <p:sp>
          <p:nvSpPr>
            <p:cNvPr id="170058" name="Oval 6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59" name="Oval 6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0" name="Oval 6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1" name="Oval 7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2" name="Oval 7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3" name="Oval 7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4" name="Oval 7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5" name="Oval 7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066" name="Oval 7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70067" name="Group 7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170068" name="Oval 7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69" name="Oval 7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0" name="Oval 7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1" name="Oval 8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2" name="Oval 8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3" name="Oval 8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4" name="Oval 8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5" name="Oval 8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076" name="Oval 8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69992" name="Text Box 86"/>
          <p:cNvSpPr txBox="1">
            <a:spLocks noChangeArrowheads="1"/>
          </p:cNvSpPr>
          <p:nvPr/>
        </p:nvSpPr>
        <p:spPr bwMode="auto">
          <a:xfrm>
            <a:off x="1646239" y="1908176"/>
            <a:ext cx="110013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  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网</a:t>
            </a:r>
            <a:r>
              <a:rPr kumimoji="1" lang="zh-CN" altLang="en-US" sz="12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10.0.0.0</a:t>
            </a:r>
          </a:p>
        </p:txBody>
      </p:sp>
      <p:sp>
        <p:nvSpPr>
          <p:cNvPr id="169993" name="Text Box 87"/>
          <p:cNvSpPr txBox="1">
            <a:spLocks noChangeArrowheads="1"/>
          </p:cNvSpPr>
          <p:nvPr/>
        </p:nvSpPr>
        <p:spPr bwMode="auto">
          <a:xfrm>
            <a:off x="9555164" y="1908176"/>
            <a:ext cx="110013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  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网</a:t>
            </a:r>
            <a:r>
              <a:rPr kumimoji="1" lang="zh-CN" altLang="en-US" sz="10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40.0.0.0</a:t>
            </a:r>
          </a:p>
        </p:txBody>
      </p:sp>
      <p:sp>
        <p:nvSpPr>
          <p:cNvPr id="169994" name="Text Box 88"/>
          <p:cNvSpPr txBox="1">
            <a:spLocks noChangeArrowheads="1"/>
          </p:cNvSpPr>
          <p:nvPr/>
        </p:nvSpPr>
        <p:spPr bwMode="auto">
          <a:xfrm>
            <a:off x="6956425" y="1908176"/>
            <a:ext cx="110013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  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网</a:t>
            </a:r>
            <a:r>
              <a:rPr kumimoji="1" lang="zh-CN" altLang="en-US" sz="12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30.0.0.0</a:t>
            </a:r>
          </a:p>
        </p:txBody>
      </p:sp>
      <p:sp>
        <p:nvSpPr>
          <p:cNvPr id="169995" name="Text Box 89"/>
          <p:cNvSpPr txBox="1">
            <a:spLocks noChangeArrowheads="1"/>
          </p:cNvSpPr>
          <p:nvPr/>
        </p:nvSpPr>
        <p:spPr bwMode="auto">
          <a:xfrm>
            <a:off x="4340225" y="1908176"/>
            <a:ext cx="110013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  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网</a:t>
            </a:r>
            <a:r>
              <a:rPr kumimoji="1" lang="zh-CN" altLang="en-US" sz="10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20.0.0.0</a:t>
            </a:r>
          </a:p>
        </p:txBody>
      </p:sp>
      <p:sp>
        <p:nvSpPr>
          <p:cNvPr id="169996" name="Text Box 90"/>
          <p:cNvSpPr txBox="1">
            <a:spLocks noChangeArrowheads="1"/>
          </p:cNvSpPr>
          <p:nvPr/>
        </p:nvSpPr>
        <p:spPr bwMode="auto">
          <a:xfrm>
            <a:off x="2279650" y="1477964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10.0.0.4</a:t>
            </a:r>
          </a:p>
        </p:txBody>
      </p:sp>
      <p:sp>
        <p:nvSpPr>
          <p:cNvPr id="169997" name="Text Box 91"/>
          <p:cNvSpPr txBox="1">
            <a:spLocks noChangeArrowheads="1"/>
          </p:cNvSpPr>
          <p:nvPr/>
        </p:nvSpPr>
        <p:spPr bwMode="auto">
          <a:xfrm>
            <a:off x="8736014" y="1477964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40.0.0.4</a:t>
            </a:r>
          </a:p>
        </p:txBody>
      </p:sp>
      <p:sp>
        <p:nvSpPr>
          <p:cNvPr id="169998" name="Text Box 92"/>
          <p:cNvSpPr txBox="1">
            <a:spLocks noChangeArrowheads="1"/>
          </p:cNvSpPr>
          <p:nvPr/>
        </p:nvSpPr>
        <p:spPr bwMode="auto">
          <a:xfrm>
            <a:off x="6281739" y="1477964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30.0.0.2</a:t>
            </a:r>
          </a:p>
        </p:txBody>
      </p:sp>
      <p:sp>
        <p:nvSpPr>
          <p:cNvPr id="169999" name="Text Box 93"/>
          <p:cNvSpPr txBox="1">
            <a:spLocks noChangeArrowheads="1"/>
          </p:cNvSpPr>
          <p:nvPr/>
        </p:nvSpPr>
        <p:spPr bwMode="auto">
          <a:xfrm>
            <a:off x="5030789" y="1477964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20.0.0.9</a:t>
            </a:r>
          </a:p>
        </p:txBody>
      </p:sp>
      <p:sp>
        <p:nvSpPr>
          <p:cNvPr id="170000" name="Text Box 94"/>
          <p:cNvSpPr txBox="1">
            <a:spLocks noChangeArrowheads="1"/>
          </p:cNvSpPr>
          <p:nvPr/>
        </p:nvSpPr>
        <p:spPr bwMode="auto">
          <a:xfrm>
            <a:off x="3503614" y="1477964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20.0.0.7</a:t>
            </a:r>
          </a:p>
        </p:txBody>
      </p:sp>
      <p:sp>
        <p:nvSpPr>
          <p:cNvPr id="170001" name="Line 95"/>
          <p:cNvSpPr>
            <a:spLocks noChangeShapeType="1"/>
          </p:cNvSpPr>
          <p:nvPr/>
        </p:nvSpPr>
        <p:spPr bwMode="auto">
          <a:xfrm>
            <a:off x="2954338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2" name="Line 96"/>
          <p:cNvSpPr>
            <a:spLocks noChangeShapeType="1"/>
          </p:cNvSpPr>
          <p:nvPr/>
        </p:nvSpPr>
        <p:spPr bwMode="auto">
          <a:xfrm>
            <a:off x="4056063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3" name="Line 97"/>
          <p:cNvSpPr>
            <a:spLocks noChangeShapeType="1"/>
          </p:cNvSpPr>
          <p:nvPr/>
        </p:nvSpPr>
        <p:spPr bwMode="auto">
          <a:xfrm>
            <a:off x="8150225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4" name="Line 98"/>
          <p:cNvSpPr>
            <a:spLocks noChangeShapeType="1"/>
          </p:cNvSpPr>
          <p:nvPr/>
        </p:nvSpPr>
        <p:spPr bwMode="auto">
          <a:xfrm>
            <a:off x="5710238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5" name="Line 99"/>
          <p:cNvSpPr>
            <a:spLocks noChangeShapeType="1"/>
          </p:cNvSpPr>
          <p:nvPr/>
        </p:nvSpPr>
        <p:spPr bwMode="auto">
          <a:xfrm>
            <a:off x="9253538" y="1860551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6" name="Line 100"/>
          <p:cNvSpPr>
            <a:spLocks noChangeShapeType="1"/>
          </p:cNvSpPr>
          <p:nvPr/>
        </p:nvSpPr>
        <p:spPr bwMode="auto">
          <a:xfrm>
            <a:off x="6734175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7" name="Rectangle 101"/>
          <p:cNvSpPr>
            <a:spLocks noChangeArrowheads="1"/>
          </p:cNvSpPr>
          <p:nvPr/>
        </p:nvSpPr>
        <p:spPr bwMode="auto">
          <a:xfrm>
            <a:off x="3614739" y="3497263"/>
            <a:ext cx="5038725" cy="17780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8" name="Line 102"/>
          <p:cNvSpPr>
            <a:spLocks noChangeShapeType="1"/>
          </p:cNvSpPr>
          <p:nvPr/>
        </p:nvSpPr>
        <p:spPr bwMode="auto">
          <a:xfrm>
            <a:off x="3614739" y="3983038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09" name="Text Box 103"/>
          <p:cNvSpPr txBox="1">
            <a:spLocks noChangeArrowheads="1"/>
          </p:cNvSpPr>
          <p:nvPr/>
        </p:nvSpPr>
        <p:spPr bwMode="auto">
          <a:xfrm>
            <a:off x="3625850" y="3521076"/>
            <a:ext cx="2470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目的主机所在的网络</a:t>
            </a:r>
          </a:p>
        </p:txBody>
      </p:sp>
      <p:sp>
        <p:nvSpPr>
          <p:cNvPr id="170010" name="Text Box 104"/>
          <p:cNvSpPr txBox="1">
            <a:spLocks noChangeArrowheads="1"/>
          </p:cNvSpPr>
          <p:nvPr/>
        </p:nvSpPr>
        <p:spPr bwMode="auto">
          <a:xfrm>
            <a:off x="6657975" y="351631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下一跳地址</a:t>
            </a:r>
          </a:p>
        </p:txBody>
      </p:sp>
      <p:sp>
        <p:nvSpPr>
          <p:cNvPr id="170011" name="Line 105"/>
          <p:cNvSpPr>
            <a:spLocks noChangeShapeType="1"/>
          </p:cNvSpPr>
          <p:nvPr/>
        </p:nvSpPr>
        <p:spPr bwMode="auto">
          <a:xfrm>
            <a:off x="6134100" y="3497263"/>
            <a:ext cx="0" cy="17780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12" name="Line 106"/>
          <p:cNvSpPr>
            <a:spLocks noChangeShapeType="1"/>
          </p:cNvSpPr>
          <p:nvPr/>
        </p:nvSpPr>
        <p:spPr bwMode="auto">
          <a:xfrm>
            <a:off x="3614739" y="430530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13" name="Line 107"/>
          <p:cNvSpPr>
            <a:spLocks noChangeShapeType="1"/>
          </p:cNvSpPr>
          <p:nvPr/>
        </p:nvSpPr>
        <p:spPr bwMode="auto">
          <a:xfrm>
            <a:off x="3614739" y="462915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14" name="Line 108"/>
          <p:cNvSpPr>
            <a:spLocks noChangeShapeType="1"/>
          </p:cNvSpPr>
          <p:nvPr/>
        </p:nvSpPr>
        <p:spPr bwMode="auto">
          <a:xfrm>
            <a:off x="3614739" y="495300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15" name="Text Box 109"/>
          <p:cNvSpPr txBox="1">
            <a:spLocks noChangeArrowheads="1"/>
          </p:cNvSpPr>
          <p:nvPr/>
        </p:nvSpPr>
        <p:spPr bwMode="auto">
          <a:xfrm>
            <a:off x="4295775" y="3932239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20.0.0.0</a:t>
            </a:r>
          </a:p>
        </p:txBody>
      </p:sp>
      <p:sp>
        <p:nvSpPr>
          <p:cNvPr id="170016" name="Text Box 110"/>
          <p:cNvSpPr txBox="1">
            <a:spLocks noChangeArrowheads="1"/>
          </p:cNvSpPr>
          <p:nvPr/>
        </p:nvSpPr>
        <p:spPr bwMode="auto">
          <a:xfrm>
            <a:off x="4295775" y="4246563"/>
            <a:ext cx="11001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30.0.0.0</a:t>
            </a:r>
          </a:p>
        </p:txBody>
      </p:sp>
      <p:sp>
        <p:nvSpPr>
          <p:cNvPr id="170017" name="Text Box 111"/>
          <p:cNvSpPr txBox="1">
            <a:spLocks noChangeArrowheads="1"/>
          </p:cNvSpPr>
          <p:nvPr/>
        </p:nvSpPr>
        <p:spPr bwMode="auto">
          <a:xfrm>
            <a:off x="4295775" y="4592639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10.0.0.0</a:t>
            </a:r>
          </a:p>
        </p:txBody>
      </p:sp>
      <p:sp>
        <p:nvSpPr>
          <p:cNvPr id="170018" name="Text Box 112"/>
          <p:cNvSpPr txBox="1">
            <a:spLocks noChangeArrowheads="1"/>
          </p:cNvSpPr>
          <p:nvPr/>
        </p:nvSpPr>
        <p:spPr bwMode="auto">
          <a:xfrm>
            <a:off x="4295775" y="4891088"/>
            <a:ext cx="11001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40.0.0.0</a:t>
            </a:r>
          </a:p>
        </p:txBody>
      </p:sp>
      <p:sp>
        <p:nvSpPr>
          <p:cNvPr id="170019" name="Text Box 113"/>
          <p:cNvSpPr txBox="1">
            <a:spLocks noChangeArrowheads="1"/>
          </p:cNvSpPr>
          <p:nvPr/>
        </p:nvSpPr>
        <p:spPr bwMode="auto">
          <a:xfrm>
            <a:off x="6751639" y="4579938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20.0.0.7</a:t>
            </a:r>
          </a:p>
        </p:txBody>
      </p:sp>
      <p:sp>
        <p:nvSpPr>
          <p:cNvPr id="170020" name="Text Box 114"/>
          <p:cNvSpPr txBox="1">
            <a:spLocks noChangeArrowheads="1"/>
          </p:cNvSpPr>
          <p:nvPr/>
        </p:nvSpPr>
        <p:spPr bwMode="auto">
          <a:xfrm>
            <a:off x="6751639" y="4903789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30.0.0.1</a:t>
            </a:r>
          </a:p>
        </p:txBody>
      </p:sp>
      <p:sp>
        <p:nvSpPr>
          <p:cNvPr id="170021" name="Text Box 115"/>
          <p:cNvSpPr txBox="1">
            <a:spLocks noChangeArrowheads="1"/>
          </p:cNvSpPr>
          <p:nvPr/>
        </p:nvSpPr>
        <p:spPr bwMode="auto">
          <a:xfrm>
            <a:off x="6311901" y="4273550"/>
            <a:ext cx="2193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直接交付，接口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70022" name="Text Box 116"/>
          <p:cNvSpPr txBox="1">
            <a:spLocks noChangeArrowheads="1"/>
          </p:cNvSpPr>
          <p:nvPr/>
        </p:nvSpPr>
        <p:spPr bwMode="auto">
          <a:xfrm>
            <a:off x="6311900" y="3929064"/>
            <a:ext cx="217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直接交付，接口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170023" name="Text Box 117"/>
          <p:cNvSpPr txBox="1">
            <a:spLocks noChangeArrowheads="1"/>
          </p:cNvSpPr>
          <p:nvPr/>
        </p:nvSpPr>
        <p:spPr bwMode="auto">
          <a:xfrm>
            <a:off x="4716463" y="299561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333399"/>
                </a:solidFill>
                <a:latin typeface="Arial" charset="0"/>
              </a:rPr>
              <a:t>路由器 </a:t>
            </a:r>
            <a:r>
              <a:rPr kumimoji="1" lang="en-US" altLang="zh-CN" sz="24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400" baseline="-25000">
                <a:solidFill>
                  <a:srgbClr val="333399"/>
                </a:solidFill>
                <a:latin typeface="Arial" charset="0"/>
              </a:rPr>
              <a:t>2</a:t>
            </a:r>
            <a:r>
              <a:rPr kumimoji="1" lang="en-US" altLang="zh-CN" sz="24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zh-CN" altLang="en-US" sz="2400">
                <a:solidFill>
                  <a:srgbClr val="333399"/>
                </a:solidFill>
                <a:latin typeface="Arial" charset="0"/>
              </a:rPr>
              <a:t>的路由表</a:t>
            </a:r>
          </a:p>
        </p:txBody>
      </p:sp>
      <p:sp>
        <p:nvSpPr>
          <p:cNvPr id="170024" name="Text Box 118"/>
          <p:cNvSpPr txBox="1">
            <a:spLocks noChangeArrowheads="1"/>
          </p:cNvSpPr>
          <p:nvPr/>
        </p:nvSpPr>
        <p:spPr bwMode="auto">
          <a:xfrm>
            <a:off x="7554914" y="1477964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30.0.0.1</a:t>
            </a:r>
          </a:p>
        </p:txBody>
      </p:sp>
      <p:sp>
        <p:nvSpPr>
          <p:cNvPr id="170025" name="Line 121"/>
          <p:cNvSpPr>
            <a:spLocks noChangeShapeType="1"/>
          </p:cNvSpPr>
          <p:nvPr/>
        </p:nvSpPr>
        <p:spPr bwMode="auto">
          <a:xfrm flipV="1">
            <a:off x="1566863" y="6329364"/>
            <a:ext cx="8788400" cy="158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26" name="Rectangle 122"/>
          <p:cNvSpPr>
            <a:spLocks noChangeArrowheads="1"/>
          </p:cNvSpPr>
          <p:nvPr/>
        </p:nvSpPr>
        <p:spPr bwMode="auto">
          <a:xfrm>
            <a:off x="8726489" y="5607051"/>
            <a:ext cx="922337" cy="27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27" name="Text Box 123"/>
          <p:cNvSpPr txBox="1">
            <a:spLocks noChangeArrowheads="1"/>
          </p:cNvSpPr>
          <p:nvPr/>
        </p:nvSpPr>
        <p:spPr bwMode="auto">
          <a:xfrm>
            <a:off x="2351089" y="5521326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10.0.0.4</a:t>
            </a:r>
          </a:p>
        </p:txBody>
      </p:sp>
      <p:sp>
        <p:nvSpPr>
          <p:cNvPr id="170028" name="Text Box 124"/>
          <p:cNvSpPr txBox="1">
            <a:spLocks noChangeArrowheads="1"/>
          </p:cNvSpPr>
          <p:nvPr/>
        </p:nvSpPr>
        <p:spPr bwMode="auto">
          <a:xfrm>
            <a:off x="8839200" y="5521326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40.0.0.4</a:t>
            </a:r>
          </a:p>
        </p:txBody>
      </p:sp>
      <p:sp>
        <p:nvSpPr>
          <p:cNvPr id="170029" name="Text Box 125"/>
          <p:cNvSpPr txBox="1">
            <a:spLocks noChangeArrowheads="1"/>
          </p:cNvSpPr>
          <p:nvPr/>
        </p:nvSpPr>
        <p:spPr bwMode="auto">
          <a:xfrm>
            <a:off x="6240464" y="5521326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30.0.0.2</a:t>
            </a:r>
          </a:p>
        </p:txBody>
      </p:sp>
      <p:sp>
        <p:nvSpPr>
          <p:cNvPr id="170030" name="Text Box 126"/>
          <p:cNvSpPr txBox="1">
            <a:spLocks noChangeArrowheads="1"/>
          </p:cNvSpPr>
          <p:nvPr/>
        </p:nvSpPr>
        <p:spPr bwMode="auto">
          <a:xfrm>
            <a:off x="4943475" y="5521326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20.0.0.9</a:t>
            </a:r>
          </a:p>
        </p:txBody>
      </p:sp>
      <p:sp>
        <p:nvSpPr>
          <p:cNvPr id="170031" name="Text Box 127"/>
          <p:cNvSpPr txBox="1">
            <a:spLocks noChangeArrowheads="1"/>
          </p:cNvSpPr>
          <p:nvPr/>
        </p:nvSpPr>
        <p:spPr bwMode="auto">
          <a:xfrm>
            <a:off x="3648075" y="5521326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20.0.0.7</a:t>
            </a:r>
          </a:p>
        </p:txBody>
      </p:sp>
      <p:sp>
        <p:nvSpPr>
          <p:cNvPr id="170032" name="Line 128"/>
          <p:cNvSpPr>
            <a:spLocks noChangeShapeType="1"/>
          </p:cNvSpPr>
          <p:nvPr/>
        </p:nvSpPr>
        <p:spPr bwMode="auto">
          <a:xfrm>
            <a:off x="2954338" y="5926139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3" name="Line 129"/>
          <p:cNvSpPr>
            <a:spLocks noChangeShapeType="1"/>
          </p:cNvSpPr>
          <p:nvPr/>
        </p:nvSpPr>
        <p:spPr bwMode="auto">
          <a:xfrm>
            <a:off x="4135438" y="5926139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4" name="Line 130"/>
          <p:cNvSpPr>
            <a:spLocks noChangeShapeType="1"/>
          </p:cNvSpPr>
          <p:nvPr/>
        </p:nvSpPr>
        <p:spPr bwMode="auto">
          <a:xfrm>
            <a:off x="8150225" y="5926139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5" name="Line 131"/>
          <p:cNvSpPr>
            <a:spLocks noChangeShapeType="1"/>
          </p:cNvSpPr>
          <p:nvPr/>
        </p:nvSpPr>
        <p:spPr bwMode="auto">
          <a:xfrm>
            <a:off x="5553075" y="5926139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6" name="Line 132"/>
          <p:cNvSpPr>
            <a:spLocks noChangeShapeType="1"/>
          </p:cNvSpPr>
          <p:nvPr/>
        </p:nvSpPr>
        <p:spPr bwMode="auto">
          <a:xfrm>
            <a:off x="9331325" y="5903914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7" name="Line 133"/>
          <p:cNvSpPr>
            <a:spLocks noChangeShapeType="1"/>
          </p:cNvSpPr>
          <p:nvPr/>
        </p:nvSpPr>
        <p:spPr bwMode="auto">
          <a:xfrm>
            <a:off x="6734175" y="5942013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0038" name="Text Box 134"/>
          <p:cNvSpPr txBox="1">
            <a:spLocks noChangeArrowheads="1"/>
          </p:cNvSpPr>
          <p:nvPr/>
        </p:nvSpPr>
        <p:spPr bwMode="auto">
          <a:xfrm>
            <a:off x="7513639" y="5521326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30.0.0.1</a:t>
            </a:r>
          </a:p>
        </p:txBody>
      </p:sp>
      <p:sp>
        <p:nvSpPr>
          <p:cNvPr id="170039" name="Text Box 135"/>
          <p:cNvSpPr txBox="1">
            <a:spLocks noChangeArrowheads="1"/>
          </p:cNvSpPr>
          <p:nvPr/>
        </p:nvSpPr>
        <p:spPr bwMode="auto">
          <a:xfrm>
            <a:off x="9647239" y="5895976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链路</a:t>
            </a:r>
            <a:r>
              <a:rPr kumimoji="1" lang="zh-CN" altLang="en-US" sz="9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sp>
        <p:nvSpPr>
          <p:cNvPr id="170040" name="Text Box 136"/>
          <p:cNvSpPr txBox="1">
            <a:spLocks noChangeArrowheads="1"/>
          </p:cNvSpPr>
          <p:nvPr/>
        </p:nvSpPr>
        <p:spPr bwMode="auto">
          <a:xfrm>
            <a:off x="7073901" y="5895976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链路</a:t>
            </a:r>
            <a:r>
              <a:rPr kumimoji="1" lang="zh-CN" altLang="en-US" sz="10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170041" name="Text Box 137"/>
          <p:cNvSpPr txBox="1">
            <a:spLocks noChangeArrowheads="1"/>
          </p:cNvSpPr>
          <p:nvPr/>
        </p:nvSpPr>
        <p:spPr bwMode="auto">
          <a:xfrm>
            <a:off x="4449763" y="5895976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链路</a:t>
            </a:r>
            <a:r>
              <a:rPr kumimoji="1" lang="zh-CN" altLang="en-US" sz="10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170042" name="Text Box 138"/>
          <p:cNvSpPr txBox="1">
            <a:spLocks noChangeArrowheads="1"/>
          </p:cNvSpPr>
          <p:nvPr/>
        </p:nvSpPr>
        <p:spPr bwMode="auto">
          <a:xfrm>
            <a:off x="1616076" y="5895976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</a:rPr>
              <a:t>链路</a:t>
            </a:r>
            <a:r>
              <a:rPr kumimoji="1" lang="zh-CN" altLang="en-US" sz="100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pic>
        <p:nvPicPr>
          <p:cNvPr id="170043" name="Picture 1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103438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044" name="Text Box 140"/>
          <p:cNvSpPr txBox="1">
            <a:spLocks noChangeArrowheads="1"/>
          </p:cNvSpPr>
          <p:nvPr/>
        </p:nvSpPr>
        <p:spPr bwMode="auto">
          <a:xfrm>
            <a:off x="6011863" y="1697038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0045" name="Text Box 141"/>
          <p:cNvSpPr txBox="1">
            <a:spLocks noChangeArrowheads="1"/>
          </p:cNvSpPr>
          <p:nvPr/>
        </p:nvSpPr>
        <p:spPr bwMode="auto">
          <a:xfrm>
            <a:off x="8556626" y="1697039"/>
            <a:ext cx="46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0046" name="Text Box 142"/>
          <p:cNvSpPr txBox="1">
            <a:spLocks noChangeArrowheads="1"/>
          </p:cNvSpPr>
          <p:nvPr/>
        </p:nvSpPr>
        <p:spPr bwMode="auto">
          <a:xfrm>
            <a:off x="3295650" y="1697038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0047" name="Text Box 146"/>
          <p:cNvSpPr txBox="1">
            <a:spLocks noChangeArrowheads="1"/>
          </p:cNvSpPr>
          <p:nvPr/>
        </p:nvSpPr>
        <p:spPr bwMode="auto">
          <a:xfrm>
            <a:off x="5514975" y="223202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170048" name="Text Box 147"/>
          <p:cNvSpPr txBox="1">
            <a:spLocks noChangeArrowheads="1"/>
          </p:cNvSpPr>
          <p:nvPr/>
        </p:nvSpPr>
        <p:spPr bwMode="auto">
          <a:xfrm>
            <a:off x="6526213" y="22383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pic>
        <p:nvPicPr>
          <p:cNvPr id="170049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20812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0050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38" y="20875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0051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143625"/>
            <a:ext cx="717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0052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61515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0053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615791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054" name="Text Box 143"/>
          <p:cNvSpPr txBox="1">
            <a:spLocks noChangeArrowheads="1"/>
          </p:cNvSpPr>
          <p:nvPr/>
        </p:nvSpPr>
        <p:spPr bwMode="auto">
          <a:xfrm>
            <a:off x="5867400" y="5745163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0055" name="Text Box 145"/>
          <p:cNvSpPr txBox="1">
            <a:spLocks noChangeArrowheads="1"/>
          </p:cNvSpPr>
          <p:nvPr/>
        </p:nvSpPr>
        <p:spPr bwMode="auto">
          <a:xfrm>
            <a:off x="8504238" y="5745163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0056" name="Text Box 144"/>
          <p:cNvSpPr txBox="1">
            <a:spLocks noChangeArrowheads="1"/>
          </p:cNvSpPr>
          <p:nvPr/>
        </p:nvSpPr>
        <p:spPr bwMode="auto">
          <a:xfrm>
            <a:off x="3348038" y="5745163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82459" name="Text Box 155"/>
          <p:cNvSpPr txBox="1">
            <a:spLocks noChangeArrowheads="1"/>
          </p:cNvSpPr>
          <p:nvPr/>
        </p:nvSpPr>
        <p:spPr bwMode="auto">
          <a:xfrm>
            <a:off x="2648189" y="171451"/>
            <a:ext cx="6647974" cy="99969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333399"/>
                </a:solidFill>
                <a:latin typeface="Arial" charset="0"/>
              </a:rPr>
              <a:t>在路由表中，对每一条路由，最主要的是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333399"/>
                </a:solidFill>
                <a:latin typeface="Arial" charset="0"/>
              </a:rPr>
              <a:t>（目的网络地址，下一跳地址） </a:t>
            </a:r>
          </a:p>
        </p:txBody>
      </p:sp>
    </p:spTree>
    <p:extLst>
      <p:ext uri="{BB962C8B-B14F-4D97-AF65-F5344CB8AC3E}">
        <p14:creationId xmlns:p14="http://schemas.microsoft.com/office/powerpoint/2010/main" val="10392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8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4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A31853E-6D20-4D5D-A977-3C1E9751CEB7}"/>
              </a:ext>
            </a:extLst>
          </p:cNvPr>
          <p:cNvSpPr txBox="1"/>
          <p:nvPr/>
        </p:nvSpPr>
        <p:spPr>
          <a:xfrm>
            <a:off x="3143672" y="908720"/>
            <a:ext cx="65527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下表是某台路由器中的路由表，现该路由收到了</a:t>
            </a:r>
            <a:r>
              <a:rPr lang="en-US" altLang="zh-CN" dirty="0"/>
              <a:t>5</a:t>
            </a:r>
            <a:r>
              <a:rPr lang="zh-CN" altLang="en-US" dirty="0"/>
              <a:t>个数据报，其目标</a:t>
            </a:r>
            <a:r>
              <a:rPr lang="en-US" altLang="zh-CN" dirty="0"/>
              <a:t>IP</a:t>
            </a:r>
            <a:r>
              <a:rPr lang="zh-CN" altLang="en-US" dirty="0"/>
              <a:t>地址分别如下，请给出每个数据报的下一跳。</a:t>
            </a:r>
          </a:p>
          <a:p>
            <a:r>
              <a:rPr lang="zh-CN" altLang="en-US" dirty="0"/>
              <a:t>表</a:t>
            </a:r>
            <a:r>
              <a:rPr lang="en-US" altLang="zh-CN" dirty="0"/>
              <a:t>  </a:t>
            </a:r>
            <a:r>
              <a:rPr lang="zh-CN" altLang="en-US" dirty="0"/>
              <a:t>路由表</a:t>
            </a:r>
          </a:p>
          <a:p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掩码长度	下一跳点</a:t>
            </a:r>
          </a:p>
          <a:p>
            <a:r>
              <a:rPr lang="en-US" altLang="zh-CN" dirty="0"/>
              <a:t>196.80.0.0/12	A</a:t>
            </a:r>
          </a:p>
          <a:p>
            <a:r>
              <a:rPr lang="en-US" altLang="zh-CN" dirty="0"/>
              <a:t>196.96.0.0/12	B</a:t>
            </a:r>
          </a:p>
          <a:p>
            <a:r>
              <a:rPr lang="en-US" altLang="zh-CN" dirty="0"/>
              <a:t>196.104.0.0/14	C</a:t>
            </a:r>
          </a:p>
          <a:p>
            <a:r>
              <a:rPr lang="en-US" altLang="zh-CN" dirty="0"/>
              <a:t>128.0.0.0/1	D</a:t>
            </a:r>
          </a:p>
          <a:p>
            <a:r>
              <a:rPr lang="en-US" altLang="zh-CN" dirty="0"/>
              <a:t>64.0.0.0/2	E</a:t>
            </a:r>
          </a:p>
          <a:p>
            <a:r>
              <a:rPr lang="en-US" altLang="zh-CN" dirty="0"/>
              <a:t>0.0.0.0/2	              F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196.94.34.09               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195.65.128.02       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94.67.145.18           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196.109.49.46              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196.107.49.46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49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EFDF9F-EFD5-4D64-8729-2A9B550F80BE}"/>
              </a:ext>
            </a:extLst>
          </p:cNvPr>
          <p:cNvSpPr txBox="1"/>
          <p:nvPr/>
        </p:nvSpPr>
        <p:spPr>
          <a:xfrm>
            <a:off x="1049867" y="705978"/>
            <a:ext cx="10114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某一网络地址块</a:t>
            </a:r>
            <a:r>
              <a:rPr lang="en-US" altLang="zh-CN" dirty="0"/>
              <a:t>202.101.102.0</a:t>
            </a:r>
            <a:r>
              <a:rPr lang="zh-CN" altLang="en-US" dirty="0"/>
              <a:t>中有</a:t>
            </a:r>
            <a:r>
              <a:rPr lang="en-US" altLang="zh-CN" dirty="0"/>
              <a:t>5</a:t>
            </a:r>
            <a:r>
              <a:rPr lang="zh-CN" altLang="en-US" dirty="0"/>
              <a:t>台主机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，它们的</a:t>
            </a:r>
            <a:r>
              <a:rPr lang="en-US" altLang="zh-CN" dirty="0"/>
              <a:t>IP</a:t>
            </a:r>
            <a:r>
              <a:rPr lang="zh-CN" altLang="en-US" dirty="0"/>
              <a:t>地址及子网掩码如下表所示。　　　　　　</a:t>
            </a:r>
          </a:p>
          <a:p>
            <a:r>
              <a:rPr lang="zh-CN" altLang="en-US" dirty="0"/>
              <a:t>主机	</a:t>
            </a:r>
            <a:r>
              <a:rPr lang="en-US" altLang="zh-CN" dirty="0"/>
              <a:t>IP</a:t>
            </a:r>
            <a:r>
              <a:rPr lang="zh-CN" altLang="en-US" dirty="0"/>
              <a:t>地址	                  子网掩码</a:t>
            </a:r>
          </a:p>
          <a:p>
            <a:r>
              <a:rPr lang="en-US" altLang="zh-CN" dirty="0"/>
              <a:t>A	202.101.102.18	255.255.255.240</a:t>
            </a:r>
          </a:p>
          <a:p>
            <a:r>
              <a:rPr lang="en-US" altLang="zh-CN" dirty="0"/>
              <a:t>B	202.101.102.146	255.255.255.240</a:t>
            </a:r>
          </a:p>
          <a:p>
            <a:r>
              <a:rPr lang="en-US" altLang="zh-CN" dirty="0"/>
              <a:t>C	202.101.102.158	255.255.255.240</a:t>
            </a:r>
          </a:p>
          <a:p>
            <a:r>
              <a:rPr lang="en-US" altLang="zh-CN" dirty="0"/>
              <a:t>D	202.101.102.161	255.255.255.240</a:t>
            </a:r>
          </a:p>
          <a:p>
            <a:r>
              <a:rPr lang="en-US" altLang="zh-CN" dirty="0"/>
              <a:t>E	202.101.102.173	255.255.255.240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5</a:t>
            </a:r>
            <a:r>
              <a:rPr lang="zh-CN" altLang="en-US" dirty="0"/>
              <a:t>台主机分属几个网段？哪些主机位于同一网段？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）主机</a:t>
            </a:r>
            <a:r>
              <a:rPr lang="en-US" altLang="zh-CN" dirty="0"/>
              <a:t>E</a:t>
            </a:r>
            <a:r>
              <a:rPr lang="zh-CN" altLang="en-US" dirty="0"/>
              <a:t>的网络地址为多少？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）若在网络中另加入一台主机，其</a:t>
            </a:r>
            <a:r>
              <a:rPr lang="en-US" altLang="zh-CN" dirty="0"/>
              <a:t>IP</a:t>
            </a:r>
            <a:r>
              <a:rPr lang="zh-CN" altLang="en-US" dirty="0"/>
              <a:t>地址设为</a:t>
            </a:r>
            <a:r>
              <a:rPr lang="en-US" altLang="zh-CN" dirty="0"/>
              <a:t>202.101.102.164</a:t>
            </a:r>
            <a:r>
              <a:rPr lang="zh-CN" altLang="en-US" dirty="0"/>
              <a:t>，它的广播地址是多少？哪些主机能够收到？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）若要加入第六台主机</a:t>
            </a:r>
            <a:r>
              <a:rPr lang="en-US" altLang="zh-CN" dirty="0"/>
              <a:t>F</a:t>
            </a:r>
            <a:r>
              <a:rPr lang="zh-CN" altLang="en-US" dirty="0"/>
              <a:t>，使它能与主机</a:t>
            </a:r>
            <a:r>
              <a:rPr lang="en-US" altLang="zh-CN" dirty="0"/>
              <a:t>B</a:t>
            </a:r>
            <a:r>
              <a:rPr lang="zh-CN" altLang="en-US" dirty="0"/>
              <a:t>属于同一网段，其</a:t>
            </a:r>
            <a:r>
              <a:rPr lang="en-US" altLang="zh-CN" dirty="0"/>
              <a:t>IP</a:t>
            </a:r>
            <a:r>
              <a:rPr lang="zh-CN" altLang="en-US" dirty="0"/>
              <a:t>地址范围是多少？</a:t>
            </a:r>
          </a:p>
        </p:txBody>
      </p:sp>
    </p:spTree>
    <p:extLst>
      <p:ext uri="{BB962C8B-B14F-4D97-AF65-F5344CB8AC3E}">
        <p14:creationId xmlns:p14="http://schemas.microsoft.com/office/powerpoint/2010/main" val="9823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698</Words>
  <Application>Microsoft Office PowerPoint</Application>
  <PresentationFormat>宽屏</PresentationFormat>
  <Paragraphs>109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查找路由表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2021-06-10T02:02:33Z</dcterms:created>
  <dcterms:modified xsi:type="dcterms:W3CDTF">2021-06-10T04:46:19Z</dcterms:modified>
</cp:coreProperties>
</file>