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Lst>
  <p:notesMasterIdLst>
    <p:notesMasterId r:id="rId5"/>
  </p:notesMasterIdLst>
  <p:handoutMasterIdLst>
    <p:handoutMasterId r:id="rId40"/>
  </p:handoutMasterIdLst>
  <p:sldIdLst>
    <p:sldId id="300" r:id="rId4"/>
    <p:sldId id="573" r:id="rId6"/>
    <p:sldId id="813" r:id="rId7"/>
    <p:sldId id="1015" r:id="rId8"/>
    <p:sldId id="1016" r:id="rId9"/>
    <p:sldId id="1017" r:id="rId10"/>
    <p:sldId id="1018" r:id="rId11"/>
    <p:sldId id="1019" r:id="rId12"/>
    <p:sldId id="1020" r:id="rId13"/>
    <p:sldId id="1021" r:id="rId14"/>
    <p:sldId id="1022" r:id="rId15"/>
    <p:sldId id="1023" r:id="rId16"/>
    <p:sldId id="1024" r:id="rId17"/>
    <p:sldId id="1025" r:id="rId18"/>
    <p:sldId id="1026" r:id="rId19"/>
    <p:sldId id="1027" r:id="rId20"/>
    <p:sldId id="1028" r:id="rId21"/>
    <p:sldId id="1029" r:id="rId22"/>
    <p:sldId id="1030" r:id="rId23"/>
    <p:sldId id="1073" r:id="rId24"/>
    <p:sldId id="1032" r:id="rId25"/>
    <p:sldId id="1033" r:id="rId26"/>
    <p:sldId id="1034" r:id="rId27"/>
    <p:sldId id="1035" r:id="rId28"/>
    <p:sldId id="1036" r:id="rId29"/>
    <p:sldId id="1037" r:id="rId30"/>
    <p:sldId id="1038" r:id="rId31"/>
    <p:sldId id="1039" r:id="rId32"/>
    <p:sldId id="1040" r:id="rId33"/>
    <p:sldId id="1041" r:id="rId34"/>
    <p:sldId id="1042" r:id="rId35"/>
    <p:sldId id="1043" r:id="rId36"/>
    <p:sldId id="1044" r:id="rId37"/>
    <p:sldId id="1045" r:id="rId38"/>
    <p:sldId id="572" r:id="rId39"/>
  </p:sldIdLst>
  <p:sldSz cx="9144000" cy="6858000" type="screen4x3"/>
  <p:notesSz cx="6743700" cy="9880600"/>
  <p:defaultTextStyle>
    <a:defPPr>
      <a:defRPr lang="en-GB"/>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99FF"/>
    <a:srgbClr val="FFFFFF"/>
    <a:srgbClr val="66FFFF"/>
    <a:srgbClr val="3333FF"/>
    <a:srgbClr val="00528B"/>
    <a:srgbClr val="FF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594"/>
  </p:normalViewPr>
  <p:slideViewPr>
    <p:cSldViewPr showGuides="1">
      <p:cViewPr varScale="1">
        <p:scale>
          <a:sx n="66" d="100"/>
          <a:sy n="66" d="100"/>
        </p:scale>
        <p:origin x="-1494" y="-102"/>
      </p:cViewPr>
      <p:guideLst>
        <p:guide orient="horz" pos="2160"/>
        <p:guide pos="2833"/>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09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7458" name="页眉占位符 147457"/>
          <p:cNvSpPr>
            <a:spLocks noGrp="1"/>
          </p:cNvSpPr>
          <p:nvPr>
            <p:ph type="hdr" sz="quarter"/>
          </p:nvPr>
        </p:nvSpPr>
        <p:spPr>
          <a:xfrm>
            <a:off x="0" y="0"/>
            <a:ext cx="2922588" cy="493713"/>
          </a:xfrm>
          <a:prstGeom prst="rect">
            <a:avLst/>
          </a:prstGeom>
          <a:noFill/>
          <a:ln w="9525">
            <a:noFill/>
          </a:ln>
        </p:spPr>
        <p:txBody>
          <a:bodyPr/>
          <a:p>
            <a:pPr lvl="0">
              <a:spcBef>
                <a:spcPct val="40000"/>
              </a:spcBef>
              <a:buClr>
                <a:schemeClr val="hlink"/>
              </a:buClr>
              <a:buFont typeface="Wingdings" panose="05000000000000000000" pitchFamily="2" charset="2"/>
              <a:buChar char="§"/>
            </a:pPr>
            <a:endParaRPr lang="zh-CN" altLang="en-GB" sz="1200" dirty="0">
              <a:latin typeface="Comic Sans MS" panose="030F0702030302020204" pitchFamily="66" charset="0"/>
              <a:ea typeface="宋体" panose="02010600030101010101" pitchFamily="2" charset="-122"/>
            </a:endParaRPr>
          </a:p>
        </p:txBody>
      </p:sp>
      <p:sp>
        <p:nvSpPr>
          <p:cNvPr id="147459" name="日期占位符 147458"/>
          <p:cNvSpPr>
            <a:spLocks noGrp="1"/>
          </p:cNvSpPr>
          <p:nvPr>
            <p:ph type="dt" sz="quarter" idx="1"/>
          </p:nvPr>
        </p:nvSpPr>
        <p:spPr>
          <a:xfrm>
            <a:off x="3821113" y="0"/>
            <a:ext cx="2922587" cy="493713"/>
          </a:xfrm>
          <a:prstGeom prst="rect">
            <a:avLst/>
          </a:prstGeom>
          <a:noFill/>
          <a:ln w="9525">
            <a:noFill/>
          </a:ln>
        </p:spPr>
        <p:txBody>
          <a:bodyPr/>
          <a:p>
            <a:pPr lvl="0" algn="r">
              <a:spcBef>
                <a:spcPct val="40000"/>
              </a:spcBef>
              <a:buClr>
                <a:schemeClr val="hlink"/>
              </a:buClr>
              <a:buFont typeface="Wingdings" panose="05000000000000000000" pitchFamily="2" charset="2"/>
              <a:buChar char="§"/>
            </a:pPr>
            <a:endParaRPr lang="zh-CN" altLang="en-GB" sz="1200" dirty="0">
              <a:latin typeface="Comic Sans MS" panose="030F0702030302020204" pitchFamily="66" charset="0"/>
              <a:ea typeface="宋体" panose="02010600030101010101" pitchFamily="2" charset="-122"/>
            </a:endParaRPr>
          </a:p>
        </p:txBody>
      </p:sp>
      <p:sp>
        <p:nvSpPr>
          <p:cNvPr id="147460" name="页脚占位符 147459"/>
          <p:cNvSpPr>
            <a:spLocks noGrp="1"/>
          </p:cNvSpPr>
          <p:nvPr>
            <p:ph type="ftr" sz="quarter" idx="2"/>
          </p:nvPr>
        </p:nvSpPr>
        <p:spPr>
          <a:xfrm>
            <a:off x="0" y="9386888"/>
            <a:ext cx="2922588" cy="493712"/>
          </a:xfrm>
          <a:prstGeom prst="rect">
            <a:avLst/>
          </a:prstGeom>
          <a:noFill/>
          <a:ln w="9525">
            <a:noFill/>
          </a:ln>
        </p:spPr>
        <p:txBody>
          <a:bodyPr anchor="b"/>
          <a:p>
            <a:pPr lvl="0">
              <a:spcBef>
                <a:spcPct val="40000"/>
              </a:spcBef>
              <a:buClr>
                <a:schemeClr val="hlink"/>
              </a:buClr>
              <a:buFont typeface="Wingdings" panose="05000000000000000000" pitchFamily="2" charset="2"/>
              <a:buChar char="§"/>
            </a:pPr>
            <a:endParaRPr lang="zh-CN" altLang="en-GB" sz="1200" dirty="0">
              <a:latin typeface="Comic Sans MS" panose="030F0702030302020204" pitchFamily="66" charset="0"/>
              <a:ea typeface="宋体" panose="02010600030101010101" pitchFamily="2" charset="-122"/>
            </a:endParaRPr>
          </a:p>
        </p:txBody>
      </p:sp>
      <p:sp>
        <p:nvSpPr>
          <p:cNvPr id="147461" name="灯片编号占位符 147460"/>
          <p:cNvSpPr>
            <a:spLocks noGrp="1"/>
          </p:cNvSpPr>
          <p:nvPr>
            <p:ph type="sldNum" sz="quarter" idx="3"/>
          </p:nvPr>
        </p:nvSpPr>
        <p:spPr>
          <a:xfrm>
            <a:off x="3821113" y="9386888"/>
            <a:ext cx="2922587" cy="493712"/>
          </a:xfrm>
          <a:prstGeom prst="rect">
            <a:avLst/>
          </a:prstGeom>
          <a:noFill/>
          <a:ln w="9525">
            <a:noFill/>
          </a:ln>
        </p:spPr>
        <p:txBody>
          <a:bodyPr anchor="b"/>
          <a:p>
            <a:pPr lvl="0" algn="r">
              <a:spcBef>
                <a:spcPct val="40000"/>
              </a:spcBef>
              <a:buClr>
                <a:schemeClr val="hlink"/>
              </a:buClr>
              <a:buFont typeface="Wingdings" panose="05000000000000000000" pitchFamily="2" charset="2"/>
              <a:buChar char="§"/>
            </a:pPr>
            <a:fld id="{9A0DB2DC-4C9A-4742-B13C-FB6460FD3503}" type="slidenum">
              <a:rPr lang="zh-CN" altLang="en-GB" sz="1200" dirty="0">
                <a:latin typeface="Comic Sans MS" panose="030F0702030302020204" pitchFamily="66" charset="0"/>
                <a:ea typeface="宋体" panose="02010600030101010101" pitchFamily="2" charset="-122"/>
              </a:rPr>
            </a:fld>
            <a:endParaRPr lang="zh-CN" altLang="en-GB" sz="1200" dirty="0">
              <a:latin typeface="Comic Sans MS" panose="030F0702030302020204" pitchFamily="66"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11970" name="页眉占位符 211969"/>
          <p:cNvSpPr>
            <a:spLocks noGrp="1"/>
          </p:cNvSpPr>
          <p:nvPr>
            <p:ph type="hdr" sz="quarter"/>
          </p:nvPr>
        </p:nvSpPr>
        <p:spPr>
          <a:xfrm>
            <a:off x="0" y="0"/>
            <a:ext cx="2922588" cy="493713"/>
          </a:xfrm>
          <a:prstGeom prst="rect">
            <a:avLst/>
          </a:prstGeom>
          <a:noFill/>
          <a:ln w="9525">
            <a:noFill/>
          </a:ln>
        </p:spPr>
        <p:txBody>
          <a:bodyPr/>
          <a:p>
            <a:pPr lvl="0"/>
            <a:endParaRPr lang="zh-CN" altLang="en-GB" sz="1200" dirty="0">
              <a:ea typeface="宋体" panose="02010600030101010101" pitchFamily="2" charset="-122"/>
            </a:endParaRPr>
          </a:p>
        </p:txBody>
      </p:sp>
      <p:sp>
        <p:nvSpPr>
          <p:cNvPr id="211971" name="日期占位符 211970"/>
          <p:cNvSpPr>
            <a:spLocks noGrp="1"/>
          </p:cNvSpPr>
          <p:nvPr>
            <p:ph type="dt" idx="1"/>
          </p:nvPr>
        </p:nvSpPr>
        <p:spPr>
          <a:xfrm>
            <a:off x="3819525" y="0"/>
            <a:ext cx="2922588" cy="493713"/>
          </a:xfrm>
          <a:prstGeom prst="rect">
            <a:avLst/>
          </a:prstGeom>
          <a:noFill/>
          <a:ln w="9525">
            <a:noFill/>
          </a:ln>
        </p:spPr>
        <p:txBody>
          <a:bodyPr/>
          <a:p>
            <a:pPr lvl="0" algn="r"/>
            <a:endParaRPr lang="zh-CN" altLang="en-GB" sz="1200" dirty="0">
              <a:ea typeface="宋体" panose="02010600030101010101" pitchFamily="2" charset="-122"/>
            </a:endParaRPr>
          </a:p>
        </p:txBody>
      </p:sp>
      <p:sp>
        <p:nvSpPr>
          <p:cNvPr id="211972" name="幻灯片图像占位符 211971"/>
          <p:cNvSpPr>
            <a:spLocks noRot="1" noTextEdit="1"/>
          </p:cNvSpPr>
          <p:nvPr>
            <p:ph type="sldImg" idx="2"/>
          </p:nvPr>
        </p:nvSpPr>
        <p:spPr>
          <a:xfrm>
            <a:off x="901700" y="741363"/>
            <a:ext cx="4940300" cy="3705225"/>
          </a:xfrm>
          <a:prstGeom prst="rect">
            <a:avLst/>
          </a:prstGeom>
          <a:ln w="9525" cap="flat" cmpd="sng">
            <a:solidFill>
              <a:srgbClr val="000000"/>
            </a:solidFill>
            <a:prstDash val="solid"/>
            <a:miter/>
            <a:headEnd type="none" w="med" len="med"/>
            <a:tailEnd type="none" w="med" len="med"/>
          </a:ln>
        </p:spPr>
      </p:sp>
      <p:sp>
        <p:nvSpPr>
          <p:cNvPr id="211973" name="文本占位符 211972"/>
          <p:cNvSpPr>
            <a:spLocks noGrp="1"/>
          </p:cNvSpPr>
          <p:nvPr>
            <p:ph type="body" sz="quarter" idx="3"/>
          </p:nvPr>
        </p:nvSpPr>
        <p:spPr>
          <a:xfrm>
            <a:off x="674688" y="4692650"/>
            <a:ext cx="5394325" cy="4446588"/>
          </a:xfrm>
          <a:prstGeom prst="rect">
            <a:avLst/>
          </a:prstGeom>
          <a:noFill/>
          <a:ln w="9525">
            <a:noFill/>
          </a:ln>
        </p:spPr>
        <p:txBody>
          <a:bodyPr/>
          <a:p>
            <a:pPr lvl="0"/>
            <a:r>
              <a:rPr lang="en-GB" altLang="zh-CN" dirty="0"/>
              <a:t>Click to edit Master text styles</a:t>
            </a:r>
            <a:endParaRPr lang="en-GB" altLang="zh-CN" dirty="0"/>
          </a:p>
          <a:p>
            <a:pPr lvl="1"/>
            <a:r>
              <a:rPr lang="en-GB" altLang="zh-CN" dirty="0"/>
              <a:t>Second level</a:t>
            </a:r>
            <a:endParaRPr lang="en-GB" altLang="zh-CN" dirty="0"/>
          </a:p>
          <a:p>
            <a:pPr lvl="2"/>
            <a:r>
              <a:rPr lang="en-GB" altLang="zh-CN" dirty="0"/>
              <a:t>Third level</a:t>
            </a:r>
            <a:endParaRPr lang="en-GB" altLang="zh-CN" dirty="0"/>
          </a:p>
          <a:p>
            <a:pPr lvl="3"/>
            <a:r>
              <a:rPr lang="en-GB" altLang="zh-CN" dirty="0"/>
              <a:t>Fourth level</a:t>
            </a:r>
            <a:endParaRPr lang="en-GB" altLang="zh-CN" dirty="0"/>
          </a:p>
          <a:p>
            <a:pPr lvl="4"/>
            <a:r>
              <a:rPr lang="en-GB" altLang="zh-CN" dirty="0"/>
              <a:t>Fifth level</a:t>
            </a:r>
            <a:endParaRPr lang="en-GB" altLang="zh-CN" dirty="0"/>
          </a:p>
        </p:txBody>
      </p:sp>
      <p:sp>
        <p:nvSpPr>
          <p:cNvPr id="211974" name="页脚占位符 211973"/>
          <p:cNvSpPr>
            <a:spLocks noGrp="1"/>
          </p:cNvSpPr>
          <p:nvPr>
            <p:ph type="ftr" sz="quarter" idx="4"/>
          </p:nvPr>
        </p:nvSpPr>
        <p:spPr>
          <a:xfrm>
            <a:off x="0" y="9385300"/>
            <a:ext cx="2922588" cy="493713"/>
          </a:xfrm>
          <a:prstGeom prst="rect">
            <a:avLst/>
          </a:prstGeom>
          <a:noFill/>
          <a:ln w="9525">
            <a:noFill/>
          </a:ln>
        </p:spPr>
        <p:txBody>
          <a:bodyPr anchor="b"/>
          <a:p>
            <a:pPr lvl="0"/>
            <a:endParaRPr lang="zh-CN" altLang="en-GB" sz="1200" dirty="0">
              <a:ea typeface="宋体" panose="02010600030101010101" pitchFamily="2" charset="-122"/>
            </a:endParaRPr>
          </a:p>
        </p:txBody>
      </p:sp>
      <p:sp>
        <p:nvSpPr>
          <p:cNvPr id="211975" name="灯片编号占位符 211974"/>
          <p:cNvSpPr>
            <a:spLocks noGrp="1"/>
          </p:cNvSpPr>
          <p:nvPr>
            <p:ph type="sldNum" sz="quarter" idx="5"/>
          </p:nvPr>
        </p:nvSpPr>
        <p:spPr>
          <a:xfrm>
            <a:off x="3819525" y="9385300"/>
            <a:ext cx="2922588" cy="493713"/>
          </a:xfrm>
          <a:prstGeom prst="rect">
            <a:avLst/>
          </a:prstGeom>
          <a:noFill/>
          <a:ln w="9525">
            <a:noFill/>
          </a:ln>
        </p:spPr>
        <p:txBody>
          <a:bodyPr anchor="b"/>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212994" name="幻灯片图像占位符 212993"/>
          <p:cNvSpPr>
            <a:spLocks noRot="1" noTextEdit="1"/>
          </p:cNvSpPr>
          <p:nvPr>
            <p:ph type="sldImg"/>
          </p:nvPr>
        </p:nvSpPr>
        <p:spPr/>
      </p:sp>
      <p:sp>
        <p:nvSpPr>
          <p:cNvPr id="212995" name="文本占位符 212994"/>
          <p:cNvSpPr>
            <a:spLocks noGrp="1"/>
          </p:cNvSpPr>
          <p:nvPr>
            <p:ph type="body" idx="1"/>
          </p:nvPr>
        </p:nvSpPr>
        <p:spPr/>
        <p:txBody>
          <a:bodyPr/>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634882" name="幻灯片图像占位符 634881"/>
          <p:cNvSpPr>
            <a:spLocks noRot="1" noTextEdit="1"/>
          </p:cNvSpPr>
          <p:nvPr>
            <p:ph type="sldImg"/>
          </p:nvPr>
        </p:nvSpPr>
        <p:spPr/>
      </p:sp>
      <p:sp>
        <p:nvSpPr>
          <p:cNvPr id="634883" name="文本占位符 634882"/>
          <p:cNvSpPr>
            <a:spLocks noGrp="1"/>
          </p:cNvSpPr>
          <p:nvPr>
            <p:ph type="body" idx="1"/>
          </p:nvPr>
        </p:nvSpPr>
        <p:spPr/>
        <p:txBody>
          <a:bodyPr/>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634882" name="幻灯片图像占位符 634881"/>
          <p:cNvSpPr>
            <a:spLocks noRot="1" noTextEdit="1"/>
          </p:cNvSpPr>
          <p:nvPr>
            <p:ph type="sldImg"/>
          </p:nvPr>
        </p:nvSpPr>
        <p:spPr/>
      </p:sp>
      <p:sp>
        <p:nvSpPr>
          <p:cNvPr id="634883" name="文本占位符 634882"/>
          <p:cNvSpPr>
            <a:spLocks noGrp="1"/>
          </p:cNvSpPr>
          <p:nvPr>
            <p:ph type="body" idx="1"/>
          </p:nvPr>
        </p:nvSpPr>
        <p:spPr/>
        <p:txBody>
          <a:bodyPr/>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634882" name="幻灯片图像占位符 634881"/>
          <p:cNvSpPr>
            <a:spLocks noRot="1" noTextEdit="1"/>
          </p:cNvSpPr>
          <p:nvPr>
            <p:ph type="sldImg"/>
          </p:nvPr>
        </p:nvSpPr>
        <p:spPr/>
      </p:sp>
      <p:sp>
        <p:nvSpPr>
          <p:cNvPr id="634883" name="文本占位符 634882"/>
          <p:cNvSpPr>
            <a:spLocks noGrp="1"/>
          </p:cNvSpPr>
          <p:nvPr>
            <p:ph type="body" idx="1"/>
          </p:nvPr>
        </p:nvSpPr>
        <p:spPr/>
        <p:txBody>
          <a:bodyPr/>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357378" name="标题 357377"/>
          <p:cNvSpPr>
            <a:spLocks noGrp="1"/>
          </p:cNvSpPr>
          <p:nvPr>
            <p:ph type="ctrTitle" hasCustomPrompt="1"/>
          </p:nvPr>
        </p:nvSpPr>
        <p:spPr>
          <a:xfrm>
            <a:off x="344488" y="1490663"/>
            <a:ext cx="7772400" cy="754062"/>
          </a:xfrm>
          <a:prstGeom prst="rect">
            <a:avLst/>
          </a:prstGeom>
          <a:noFill/>
          <a:ln w="9525">
            <a:noFill/>
          </a:ln>
        </p:spPr>
        <p:txBody>
          <a:bodyPr anchor="t"/>
          <a:lstStyle>
            <a:lvl1pPr lvl="0">
              <a:buClrTx/>
              <a:buSzTx/>
              <a:buFontTx/>
              <a:defRPr sz="1600">
                <a:solidFill>
                  <a:srgbClr val="00CC00"/>
                </a:solidFill>
              </a:defRPr>
            </a:lvl1pPr>
          </a:lstStyle>
          <a:p>
            <a:pPr lvl="0"/>
            <a:r>
              <a:rPr lang="en-US" altLang="zh-CN" dirty="0"/>
              <a:t>Institute of Information and Control</a:t>
            </a:r>
            <a:endParaRPr lang="en-US" altLang="zh-CN" dirty="0"/>
          </a:p>
        </p:txBody>
      </p:sp>
      <p:grpSp>
        <p:nvGrpSpPr>
          <p:cNvPr id="357379" name="组合 357378"/>
          <p:cNvGrpSpPr/>
          <p:nvPr/>
        </p:nvGrpSpPr>
        <p:grpSpPr>
          <a:xfrm>
            <a:off x="0" y="2636838"/>
            <a:ext cx="8515350" cy="3744912"/>
            <a:chOff x="0" y="768"/>
            <a:chExt cx="5528" cy="3312"/>
          </a:xfrm>
        </p:grpSpPr>
        <p:sp>
          <p:nvSpPr>
            <p:cNvPr id="357380" name="矩形 357379"/>
            <p:cNvSpPr/>
            <p:nvPr/>
          </p:nvSpPr>
          <p:spPr>
            <a:xfrm>
              <a:off x="0" y="768"/>
              <a:ext cx="5528" cy="2832"/>
            </a:xfrm>
            <a:prstGeom prst="rect">
              <a:avLst/>
            </a:prstGeom>
            <a:solidFill>
              <a:srgbClr val="E1E1E1"/>
            </a:solidFill>
            <a:ln w="9525">
              <a:noFill/>
            </a:ln>
          </p:spPr>
          <p:txBody>
            <a:bodyPr/>
            <a:p>
              <a:endParaRPr lang="zh-CN" altLang="en-US"/>
            </a:p>
          </p:txBody>
        </p:sp>
        <p:sp>
          <p:nvSpPr>
            <p:cNvPr id="357381" name="圆角矩形 357380"/>
            <p:cNvSpPr/>
            <p:nvPr/>
          </p:nvSpPr>
          <p:spPr>
            <a:xfrm>
              <a:off x="1976" y="2832"/>
              <a:ext cx="3552" cy="1248"/>
            </a:xfrm>
            <a:prstGeom prst="roundRect">
              <a:avLst>
                <a:gd name="adj" fmla="val 16667"/>
              </a:avLst>
            </a:prstGeom>
            <a:solidFill>
              <a:srgbClr val="E1E1E1"/>
            </a:solidFill>
            <a:ln w="9525">
              <a:noFill/>
            </a:ln>
          </p:spPr>
          <p:txBody>
            <a:bodyPr/>
            <a:p>
              <a:endParaRPr lang="zh-CN" altLang="en-US"/>
            </a:p>
          </p:txBody>
        </p:sp>
        <p:sp>
          <p:nvSpPr>
            <p:cNvPr id="357382" name="矩形 357381"/>
            <p:cNvSpPr/>
            <p:nvPr/>
          </p:nvSpPr>
          <p:spPr>
            <a:xfrm>
              <a:off x="0" y="1584"/>
              <a:ext cx="2456" cy="2496"/>
            </a:xfrm>
            <a:prstGeom prst="rect">
              <a:avLst/>
            </a:prstGeom>
            <a:solidFill>
              <a:srgbClr val="E1E1E1"/>
            </a:solidFill>
            <a:ln w="9525">
              <a:noFill/>
            </a:ln>
          </p:spPr>
          <p:txBody>
            <a:bodyPr/>
            <a:p>
              <a:endParaRPr lang="zh-CN" altLang="en-US"/>
            </a:p>
          </p:txBody>
        </p:sp>
      </p:grpSp>
      <p:sp>
        <p:nvSpPr>
          <p:cNvPr id="357384" name="副标题 357383"/>
          <p:cNvSpPr>
            <a:spLocks noGrp="1"/>
          </p:cNvSpPr>
          <p:nvPr>
            <p:ph type="subTitle" idx="1"/>
          </p:nvPr>
        </p:nvSpPr>
        <p:spPr>
          <a:xfrm>
            <a:off x="279400" y="2982913"/>
            <a:ext cx="7848600" cy="2544762"/>
          </a:xfrm>
          <a:prstGeom prst="rect">
            <a:avLst/>
          </a:prstGeom>
          <a:noFill/>
          <a:ln w="9525">
            <a:noFill/>
          </a:ln>
        </p:spPr>
        <p:txBody>
          <a:bodyPr anchor="b"/>
          <a:lstStyle>
            <a:lvl1pPr marL="0" lvl="0" indent="0">
              <a:buClrTx/>
              <a:buSzTx/>
              <a:buFontTx/>
              <a:buNone/>
              <a:defRPr sz="4500" b="0"/>
            </a:lvl1pPr>
            <a:lvl2pPr marL="457200" lvl="1" indent="163830" algn="ctr">
              <a:buClrTx/>
              <a:buSzTx/>
              <a:buFontTx/>
              <a:buNone/>
              <a:defRPr sz="4500" b="0"/>
            </a:lvl2pPr>
            <a:lvl3pPr marL="914400" lvl="2" indent="171450" algn="ctr">
              <a:buClrTx/>
              <a:buSzTx/>
              <a:buFont typeface="Arial" panose="020B0604020202020204" pitchFamily="34" charset="0"/>
              <a:buNone/>
              <a:defRPr sz="4500" b="0"/>
            </a:lvl3pPr>
            <a:lvl4pPr marL="1371600" lvl="3" indent="122555" algn="ctr">
              <a:buClrTx/>
              <a:buSzTx/>
              <a:buFontTx/>
              <a:buNone/>
              <a:defRPr sz="4500" b="0"/>
            </a:lvl4pPr>
            <a:lvl5pPr marL="1828800" lvl="4" indent="73025" algn="ctr">
              <a:buClrTx/>
              <a:buSzTx/>
              <a:buFontTx/>
              <a:buNone/>
              <a:defRPr sz="4500" b="0"/>
            </a:lvl5pPr>
          </a:lstStyle>
          <a:p>
            <a:pPr lvl="0"/>
            <a:r>
              <a:rPr lang="en-US" altLang="zh-CN" dirty="0"/>
              <a:t>Click to edit Master subtitle style</a:t>
            </a:r>
            <a:endParaRPr lang="en-US" altLang="zh-CN" dirty="0"/>
          </a:p>
        </p:txBody>
      </p:sp>
      <p:sp>
        <p:nvSpPr>
          <p:cNvPr id="357385" name="直接连接符 357384"/>
          <p:cNvSpPr/>
          <p:nvPr/>
        </p:nvSpPr>
        <p:spPr>
          <a:xfrm>
            <a:off x="0" y="2454275"/>
            <a:ext cx="8515350" cy="0"/>
          </a:xfrm>
          <a:prstGeom prst="line">
            <a:avLst/>
          </a:prstGeom>
          <a:ln w="101600" cap="flat" cmpd="sng">
            <a:solidFill>
              <a:srgbClr val="DF8E05"/>
            </a:solidFill>
            <a:prstDash val="solid"/>
            <a:headEnd type="none" w="med" len="med"/>
            <a:tailEnd type="none" w="med" len="med"/>
          </a:ln>
        </p:spPr>
      </p:sp>
      <p:pic>
        <p:nvPicPr>
          <p:cNvPr id="357386" name="图片 357385" descr="hz"/>
          <p:cNvPicPr>
            <a:picLocks noChangeAspect="1"/>
          </p:cNvPicPr>
          <p:nvPr/>
        </p:nvPicPr>
        <p:blipFill>
          <a:blip r:embed="rId2"/>
          <a:stretch>
            <a:fillRect/>
          </a:stretch>
        </p:blipFill>
        <p:spPr>
          <a:xfrm>
            <a:off x="433388" y="309563"/>
            <a:ext cx="2738437" cy="942975"/>
          </a:xfrm>
          <a:prstGeom prst="rect">
            <a:avLst/>
          </a:prstGeom>
          <a:noFill/>
          <a:ln w="9525">
            <a:noFill/>
          </a:ln>
        </p:spPr>
      </p:pic>
      <p:pic>
        <p:nvPicPr>
          <p:cNvPr id="357387" name="图片 357386" descr="hz2"/>
          <p:cNvPicPr>
            <a:picLocks noChangeAspect="1"/>
          </p:cNvPicPr>
          <p:nvPr/>
        </p:nvPicPr>
        <p:blipFill>
          <a:blip r:embed="rId3"/>
          <a:stretch>
            <a:fillRect/>
          </a:stretch>
        </p:blipFill>
        <p:spPr>
          <a:xfrm>
            <a:off x="6935788" y="357188"/>
            <a:ext cx="976312" cy="906462"/>
          </a:xfrm>
          <a:prstGeom prst="rect">
            <a:avLst/>
          </a:prstGeom>
          <a:noFill/>
          <a:ln w="9525">
            <a:noFill/>
          </a:ln>
        </p:spPr>
      </p:pic>
    </p:spTree>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4391" y="152400"/>
            <a:ext cx="2057797" cy="58435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152400"/>
            <a:ext cx="6054098" cy="58435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联机映像占位符 3"/>
          <p:cNvSpPr>
            <a:spLocks noGrp="1"/>
          </p:cNvSpPr>
          <p:nvPr>
            <p:ph type="clipArt" sz="half" idx="2"/>
          </p:nvPr>
        </p:nvSpPr>
        <p:spPr>
          <a:xfrm>
            <a:off x="4629150" y="1825625"/>
            <a:ext cx="3886200" cy="4351338"/>
          </a:xfrm>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图表占位符 3"/>
          <p:cNvSpPr>
            <a:spLocks noGrp="1"/>
          </p:cNvSpPr>
          <p:nvPr>
            <p:ph type="chart" sz="half" idx="2"/>
          </p:nvPr>
        </p:nvSpPr>
        <p:spPr>
          <a:xfrm>
            <a:off x="4629150" y="1825625"/>
            <a:ext cx="3886200" cy="4351338"/>
          </a:xfrm>
        </p:spPr>
        <p:txBody>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286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286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81000" y="152400"/>
            <a:ext cx="8231188" cy="5843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图表占位符 2"/>
          <p:cNvSpPr>
            <a:spLocks noGrp="1"/>
          </p:cNvSpPr>
          <p:nvPr>
            <p:ph type="chart" idx="1"/>
          </p:nvPr>
        </p:nvSpPr>
        <p:spPr>
          <a:xfrm>
            <a:off x="457200" y="1600200"/>
            <a:ext cx="8229600" cy="4525963"/>
          </a:xfrm>
          <a:prstGeom prst="rect">
            <a:avLst/>
          </a:prstGeom>
        </p:spPr>
        <p:txBody>
          <a:bodyPr/>
          <a:lstStyle/>
          <a:p>
            <a:pPr lvl="0"/>
            <a:endParaRPr lang="zh-CN" altLang="en-US" noProof="0" smtClean="0"/>
          </a:p>
        </p:txBody>
      </p:sp>
      <p:sp>
        <p:nvSpPr>
          <p:cNvPr id="4" name="Rectangle 5"/>
          <p:cNvSpPr>
            <a:spLocks noGrp="1" noChangeArrowheads="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xfrm>
            <a:off x="6553200" y="6245225"/>
            <a:ext cx="2133600" cy="476250"/>
          </a:xfrm>
        </p:spPr>
        <p:txBody>
          <a:bodyPr/>
          <a:lstStyle>
            <a:lvl1pPr>
              <a:defRPr/>
            </a:lvl1pPr>
          </a:lstStyle>
          <a:p>
            <a:pPr>
              <a:defRPr/>
            </a:pPr>
            <a:fld id="{9E743AB3-0F2C-4CE1-BD3E-3A8F38F156BF}" type="slidenum">
              <a:rPr lang="en-US" altLang="zh-CN"/>
            </a:fld>
            <a:endParaRPr lang="en-US" altLang="zh-CN"/>
          </a:p>
        </p:txBody>
      </p:sp>
    </p:spTree>
  </p:cSld>
  <p:clrMapOvr>
    <a:masterClrMapping/>
  </p:clrMapOvr>
  <p:transition>
    <p:cover dir="r"/>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357378" name="标题 357377"/>
          <p:cNvSpPr>
            <a:spLocks noGrp="1"/>
          </p:cNvSpPr>
          <p:nvPr>
            <p:ph type="ctrTitle" hasCustomPrompt="1"/>
          </p:nvPr>
        </p:nvSpPr>
        <p:spPr>
          <a:xfrm>
            <a:off x="344488" y="1490663"/>
            <a:ext cx="7772400" cy="754062"/>
          </a:xfrm>
          <a:prstGeom prst="rect">
            <a:avLst/>
          </a:prstGeom>
          <a:noFill/>
          <a:ln w="9525">
            <a:noFill/>
          </a:ln>
        </p:spPr>
        <p:txBody>
          <a:bodyPr anchor="t"/>
          <a:lstStyle>
            <a:lvl1pPr lvl="0">
              <a:buClrTx/>
              <a:buSzTx/>
              <a:buFontTx/>
              <a:defRPr sz="1600">
                <a:solidFill>
                  <a:srgbClr val="00CC00"/>
                </a:solidFill>
              </a:defRPr>
            </a:lvl1pPr>
          </a:lstStyle>
          <a:p>
            <a:pPr lvl="0"/>
            <a:r>
              <a:rPr lang="en-US" altLang="zh-CN" dirty="0"/>
              <a:t>Institute of Information and Control</a:t>
            </a:r>
            <a:endParaRPr lang="en-US" altLang="zh-CN" dirty="0"/>
          </a:p>
        </p:txBody>
      </p:sp>
      <p:grpSp>
        <p:nvGrpSpPr>
          <p:cNvPr id="357379" name="组合 357378"/>
          <p:cNvGrpSpPr/>
          <p:nvPr/>
        </p:nvGrpSpPr>
        <p:grpSpPr>
          <a:xfrm>
            <a:off x="0" y="2636838"/>
            <a:ext cx="8515350" cy="3744912"/>
            <a:chOff x="0" y="768"/>
            <a:chExt cx="5528" cy="3312"/>
          </a:xfrm>
        </p:grpSpPr>
        <p:sp>
          <p:nvSpPr>
            <p:cNvPr id="357380" name="矩形 357379"/>
            <p:cNvSpPr/>
            <p:nvPr/>
          </p:nvSpPr>
          <p:spPr>
            <a:xfrm>
              <a:off x="0" y="768"/>
              <a:ext cx="5528" cy="2832"/>
            </a:xfrm>
            <a:prstGeom prst="rect">
              <a:avLst/>
            </a:prstGeom>
            <a:solidFill>
              <a:srgbClr val="E1E1E1"/>
            </a:solidFill>
            <a:ln w="9525">
              <a:noFill/>
            </a:ln>
          </p:spPr>
          <p:txBody>
            <a:bodyPr/>
            <a:p>
              <a:endParaRPr lang="zh-CN" altLang="en-US"/>
            </a:p>
          </p:txBody>
        </p:sp>
        <p:sp>
          <p:nvSpPr>
            <p:cNvPr id="357381" name="圆角矩形 357380"/>
            <p:cNvSpPr/>
            <p:nvPr/>
          </p:nvSpPr>
          <p:spPr>
            <a:xfrm>
              <a:off x="1976" y="2832"/>
              <a:ext cx="3552" cy="1248"/>
            </a:xfrm>
            <a:prstGeom prst="roundRect">
              <a:avLst>
                <a:gd name="adj" fmla="val 16667"/>
              </a:avLst>
            </a:prstGeom>
            <a:solidFill>
              <a:srgbClr val="E1E1E1"/>
            </a:solidFill>
            <a:ln w="9525">
              <a:noFill/>
            </a:ln>
          </p:spPr>
          <p:txBody>
            <a:bodyPr/>
            <a:p>
              <a:endParaRPr lang="zh-CN" altLang="en-US"/>
            </a:p>
          </p:txBody>
        </p:sp>
        <p:sp>
          <p:nvSpPr>
            <p:cNvPr id="357382" name="矩形 357381"/>
            <p:cNvSpPr/>
            <p:nvPr/>
          </p:nvSpPr>
          <p:spPr>
            <a:xfrm>
              <a:off x="0" y="1584"/>
              <a:ext cx="2456" cy="2496"/>
            </a:xfrm>
            <a:prstGeom prst="rect">
              <a:avLst/>
            </a:prstGeom>
            <a:solidFill>
              <a:srgbClr val="E1E1E1"/>
            </a:solidFill>
            <a:ln w="9525">
              <a:noFill/>
            </a:ln>
          </p:spPr>
          <p:txBody>
            <a:bodyPr/>
            <a:p>
              <a:endParaRPr lang="zh-CN" altLang="en-US"/>
            </a:p>
          </p:txBody>
        </p:sp>
      </p:grpSp>
      <p:sp>
        <p:nvSpPr>
          <p:cNvPr id="357384" name="副标题 357383"/>
          <p:cNvSpPr>
            <a:spLocks noGrp="1"/>
          </p:cNvSpPr>
          <p:nvPr>
            <p:ph type="subTitle" idx="1"/>
          </p:nvPr>
        </p:nvSpPr>
        <p:spPr>
          <a:xfrm>
            <a:off x="279400" y="2982913"/>
            <a:ext cx="7848600" cy="2544762"/>
          </a:xfrm>
          <a:prstGeom prst="rect">
            <a:avLst/>
          </a:prstGeom>
          <a:noFill/>
          <a:ln w="9525">
            <a:noFill/>
          </a:ln>
        </p:spPr>
        <p:txBody>
          <a:bodyPr anchor="b"/>
          <a:lstStyle>
            <a:lvl1pPr marL="0" lvl="0" indent="0">
              <a:buClrTx/>
              <a:buSzTx/>
              <a:buFontTx/>
              <a:buNone/>
              <a:defRPr sz="4500" b="0"/>
            </a:lvl1pPr>
            <a:lvl2pPr marL="457200" lvl="1" indent="163830" algn="ctr">
              <a:buClrTx/>
              <a:buSzTx/>
              <a:buFontTx/>
              <a:buNone/>
              <a:defRPr sz="4500" b="0"/>
            </a:lvl2pPr>
            <a:lvl3pPr marL="914400" lvl="2" indent="171450" algn="ctr">
              <a:buClrTx/>
              <a:buSzTx/>
              <a:buFont typeface="Arial" panose="020B0604020202020204" pitchFamily="34" charset="0"/>
              <a:buNone/>
              <a:defRPr sz="4500" b="0"/>
            </a:lvl3pPr>
            <a:lvl4pPr marL="1371600" lvl="3" indent="122555" algn="ctr">
              <a:buClrTx/>
              <a:buSzTx/>
              <a:buFontTx/>
              <a:buNone/>
              <a:defRPr sz="4500" b="0"/>
            </a:lvl4pPr>
            <a:lvl5pPr marL="1828800" lvl="4" indent="73025" algn="ctr">
              <a:buClrTx/>
              <a:buSzTx/>
              <a:buFontTx/>
              <a:buNone/>
              <a:defRPr sz="4500" b="0"/>
            </a:lvl5pPr>
          </a:lstStyle>
          <a:p>
            <a:pPr lvl="0"/>
            <a:r>
              <a:rPr lang="en-US" altLang="zh-CN" dirty="0"/>
              <a:t>Click to edit Master subtitle style</a:t>
            </a:r>
            <a:endParaRPr lang="en-US" altLang="zh-CN" dirty="0"/>
          </a:p>
        </p:txBody>
      </p:sp>
      <p:sp>
        <p:nvSpPr>
          <p:cNvPr id="357385" name="直接连接符 357384"/>
          <p:cNvSpPr/>
          <p:nvPr/>
        </p:nvSpPr>
        <p:spPr>
          <a:xfrm>
            <a:off x="0" y="2454275"/>
            <a:ext cx="8515350" cy="0"/>
          </a:xfrm>
          <a:prstGeom prst="line">
            <a:avLst/>
          </a:prstGeom>
          <a:ln w="101600" cap="flat" cmpd="sng">
            <a:solidFill>
              <a:srgbClr val="DF8E05"/>
            </a:solidFill>
            <a:prstDash val="solid"/>
            <a:headEnd type="none" w="med" len="med"/>
            <a:tailEnd type="none" w="med" len="med"/>
          </a:ln>
        </p:spPr>
      </p:sp>
      <p:pic>
        <p:nvPicPr>
          <p:cNvPr id="357386" name="图片 357385" descr="hz"/>
          <p:cNvPicPr>
            <a:picLocks noChangeAspect="1"/>
          </p:cNvPicPr>
          <p:nvPr/>
        </p:nvPicPr>
        <p:blipFill>
          <a:blip r:embed="rId2"/>
          <a:stretch>
            <a:fillRect/>
          </a:stretch>
        </p:blipFill>
        <p:spPr>
          <a:xfrm>
            <a:off x="433388" y="309563"/>
            <a:ext cx="2738437" cy="942975"/>
          </a:xfrm>
          <a:prstGeom prst="rect">
            <a:avLst/>
          </a:prstGeom>
          <a:noFill/>
          <a:ln w="9525">
            <a:noFill/>
          </a:ln>
        </p:spPr>
      </p:pic>
      <p:pic>
        <p:nvPicPr>
          <p:cNvPr id="357387" name="图片 357386" descr="hz2"/>
          <p:cNvPicPr>
            <a:picLocks noChangeAspect="1"/>
          </p:cNvPicPr>
          <p:nvPr/>
        </p:nvPicPr>
        <p:blipFill>
          <a:blip r:embed="rId3"/>
          <a:stretch>
            <a:fillRect/>
          </a:stretch>
        </p:blipFill>
        <p:spPr>
          <a:xfrm>
            <a:off x="6935788" y="357188"/>
            <a:ext cx="976312" cy="906462"/>
          </a:xfrm>
          <a:prstGeom prst="rect">
            <a:avLst/>
          </a:prstGeom>
          <a:noFill/>
          <a:ln w="9525">
            <a:noFill/>
          </a:ln>
        </p:spPr>
      </p:pic>
    </p:spTree>
  </p:cSld>
  <p:clrMapOvr>
    <a:masterClrMapping/>
  </p:clrMapOvr>
  <p:hf sldNum="0" hdr="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289050"/>
            <a:ext cx="3924380" cy="47069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465558" y="1289050"/>
            <a:ext cx="3924380" cy="47069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4391" y="152400"/>
            <a:ext cx="2057797" cy="58435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152400"/>
            <a:ext cx="6054098" cy="58435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联机映像占位符 3"/>
          <p:cNvSpPr>
            <a:spLocks noGrp="1"/>
          </p:cNvSpPr>
          <p:nvPr>
            <p:ph type="clipArt" sz="half" idx="2"/>
          </p:nvPr>
        </p:nvSpPr>
        <p:spPr>
          <a:xfrm>
            <a:off x="4629150" y="1825625"/>
            <a:ext cx="3886200" cy="4351338"/>
          </a:xfrm>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图表占位符 3"/>
          <p:cNvSpPr>
            <a:spLocks noGrp="1"/>
          </p:cNvSpPr>
          <p:nvPr>
            <p:ph type="chart" sz="half" idx="2"/>
          </p:nvPr>
        </p:nvSpPr>
        <p:spPr>
          <a:xfrm>
            <a:off x="4629150" y="1825625"/>
            <a:ext cx="3886200" cy="4351338"/>
          </a:xfrm>
        </p:spPr>
        <p:txBody>
          <a:bodyPr/>
          <a:lstStyle/>
          <a:p>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286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286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81000" y="152400"/>
            <a:ext cx="8231188" cy="5843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289050"/>
            <a:ext cx="3924380" cy="47069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465558" y="1289050"/>
            <a:ext cx="3924380" cy="47069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9" Type="http://schemas.openxmlformats.org/officeDocument/2006/relationships/theme" Target="../theme/theme2.xml"/><Relationship Id="rId18" Type="http://schemas.openxmlformats.org/officeDocument/2006/relationships/image" Target="../media/image2.png"/><Relationship Id="rId17" Type="http://schemas.openxmlformats.org/officeDocument/2006/relationships/image" Target="../media/image1.png"/><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56358" name="标题 356357"/>
          <p:cNvSpPr>
            <a:spLocks noGrp="1"/>
          </p:cNvSpPr>
          <p:nvPr>
            <p:ph type="title"/>
          </p:nvPr>
        </p:nvSpPr>
        <p:spPr>
          <a:xfrm>
            <a:off x="382588" y="152400"/>
            <a:ext cx="8229600" cy="768350"/>
          </a:xfrm>
          <a:prstGeom prst="rect">
            <a:avLst/>
          </a:prstGeom>
          <a:noFill/>
          <a:ln w="9525">
            <a:noFill/>
          </a:ln>
        </p:spPr>
        <p:txBody>
          <a:bodyPr anchor="ctr"/>
          <a:p>
            <a:pPr lvl="0"/>
            <a:r>
              <a:rPr lang="en-US" altLang="zh-CN" dirty="0"/>
              <a:t>Click to edit Master title style</a:t>
            </a:r>
            <a:endParaRPr lang="en-US" altLang="zh-CN" dirty="0"/>
          </a:p>
        </p:txBody>
      </p:sp>
      <p:sp>
        <p:nvSpPr>
          <p:cNvPr id="356359" name="文本占位符 356358"/>
          <p:cNvSpPr>
            <a:spLocks noGrp="1"/>
          </p:cNvSpPr>
          <p:nvPr>
            <p:ph type="body" idx="1"/>
          </p:nvPr>
        </p:nvSpPr>
        <p:spPr>
          <a:xfrm>
            <a:off x="381000" y="1289050"/>
            <a:ext cx="8008938" cy="4706938"/>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p:txBody>
      </p:sp>
      <p:sp>
        <p:nvSpPr>
          <p:cNvPr id="356361" name="直接连接符 356360"/>
          <p:cNvSpPr/>
          <p:nvPr/>
        </p:nvSpPr>
        <p:spPr>
          <a:xfrm>
            <a:off x="0" y="1008063"/>
            <a:ext cx="8515350" cy="0"/>
          </a:xfrm>
          <a:prstGeom prst="line">
            <a:avLst/>
          </a:prstGeom>
          <a:ln w="101600" cap="flat" cmpd="sng">
            <a:solidFill>
              <a:srgbClr val="DF8E05"/>
            </a:solidFill>
            <a:prstDash val="solid"/>
            <a:headEnd type="none" w="med" len="med"/>
            <a:tailEnd type="none" w="med" len="med"/>
          </a:ln>
        </p:spPr>
      </p:sp>
      <p:sp>
        <p:nvSpPr>
          <p:cNvPr id="356362" name="矩形 356361"/>
          <p:cNvSpPr>
            <a:spLocks noGrp="1"/>
          </p:cNvSpPr>
          <p:nvPr/>
        </p:nvSpPr>
        <p:spPr>
          <a:xfrm>
            <a:off x="6705600" y="6400800"/>
            <a:ext cx="1905000" cy="457200"/>
          </a:xfrm>
          <a:prstGeom prst="rect">
            <a:avLst/>
          </a:prstGeom>
          <a:noFill/>
          <a:ln w="9525">
            <a:noFill/>
          </a:ln>
        </p:spPr>
        <p:txBody>
          <a:bodyPr/>
          <a:p>
            <a:pPr lvl="0" algn="r" eaLnBrk="0" hangingPunct="0"/>
            <a:fld id="{9A0DB2DC-4C9A-4742-B13C-FB6460FD3503}" type="slidenum">
              <a:rPr lang="en-AU" altLang="zh-CN" sz="1000"/>
            </a:fld>
            <a:endParaRPr lang="en-AU" altLang="zh-CN" sz="1000"/>
          </a:p>
        </p:txBody>
      </p:sp>
      <p:pic>
        <p:nvPicPr>
          <p:cNvPr id="356363" name="图片 356362" descr="hz"/>
          <p:cNvPicPr>
            <a:picLocks noChangeAspect="1"/>
          </p:cNvPicPr>
          <p:nvPr/>
        </p:nvPicPr>
        <p:blipFill>
          <a:blip r:embed="rId18"/>
          <a:stretch>
            <a:fillRect/>
          </a:stretch>
        </p:blipFill>
        <p:spPr>
          <a:xfrm>
            <a:off x="722313" y="6253163"/>
            <a:ext cx="1757362" cy="604837"/>
          </a:xfrm>
          <a:prstGeom prst="rect">
            <a:avLst/>
          </a:prstGeom>
          <a:noFill/>
          <a:ln w="9525">
            <a:noFill/>
          </a:ln>
        </p:spPr>
      </p:pic>
      <p:pic>
        <p:nvPicPr>
          <p:cNvPr id="356364" name="图片 356363" descr="hz2"/>
          <p:cNvPicPr>
            <a:picLocks noChangeAspect="1"/>
          </p:cNvPicPr>
          <p:nvPr/>
        </p:nvPicPr>
        <p:blipFill>
          <a:blip r:embed="rId19"/>
          <a:stretch>
            <a:fillRect/>
          </a:stretch>
        </p:blipFill>
        <p:spPr>
          <a:xfrm>
            <a:off x="341313" y="6323013"/>
            <a:ext cx="458787" cy="4254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p:txStyles>
    <p:titleStyle>
      <a:lvl1pPr marL="81280" lvl="0" indent="0" algn="l" defTabSz="914400" rtl="0" eaLnBrk="1" fontAlgn="base" latinLnBrk="0" hangingPunct="1">
        <a:lnSpc>
          <a:spcPct val="100000"/>
        </a:lnSpc>
        <a:spcBef>
          <a:spcPct val="0"/>
        </a:spcBef>
        <a:spcAft>
          <a:spcPct val="0"/>
        </a:spcAft>
        <a:buNone/>
        <a:defRPr sz="3200" b="1" i="0" u="none" kern="1200" baseline="0">
          <a:solidFill>
            <a:srgbClr val="003399"/>
          </a:solidFill>
          <a:latin typeface="+mj-lt"/>
          <a:ea typeface="+mj-ea"/>
          <a:cs typeface="+mj-cs"/>
        </a:defRPr>
      </a:lvl1pPr>
    </p:titleStyle>
    <p:bodyStyle>
      <a:lvl1pPr marL="441325" lvl="0" indent="-342900" algn="l" defTabSz="914400" rtl="0" eaLnBrk="1" fontAlgn="base" latinLnBrk="0" hangingPunct="1">
        <a:lnSpc>
          <a:spcPct val="100000"/>
        </a:lnSpc>
        <a:spcBef>
          <a:spcPct val="20000"/>
        </a:spcBef>
        <a:spcAft>
          <a:spcPct val="0"/>
        </a:spcAft>
        <a:buChar char="•"/>
        <a:defRPr sz="2800" b="1" i="0" u="none" kern="1200" baseline="0">
          <a:solidFill>
            <a:srgbClr val="00528B"/>
          </a:solidFill>
          <a:latin typeface="+mn-lt"/>
          <a:ea typeface="+mn-ea"/>
          <a:cs typeface="+mn-cs"/>
        </a:defRPr>
      </a:lvl1pPr>
      <a:lvl2pPr marL="906780" lvl="1" indent="-285750" algn="l" defTabSz="914400" rtl="0" eaLnBrk="1" fontAlgn="base" latinLnBrk="0" hangingPunct="1">
        <a:lnSpc>
          <a:spcPct val="100000"/>
        </a:lnSpc>
        <a:spcBef>
          <a:spcPct val="20000"/>
        </a:spcBef>
        <a:spcAft>
          <a:spcPct val="0"/>
        </a:spcAft>
        <a:buChar char="–"/>
        <a:defRPr sz="2600" b="0" i="0" u="none" kern="1200" baseline="0">
          <a:solidFill>
            <a:schemeClr val="tx1"/>
          </a:solidFill>
          <a:latin typeface="+mn-lt"/>
          <a:ea typeface="+mn-ea"/>
          <a:cs typeface="+mn-cs"/>
        </a:defRPr>
      </a:lvl2pPr>
      <a:lvl3pPr marL="1314450" lvl="2" indent="-228600" algn="l" defTabSz="914400" rtl="0" eaLnBrk="1" fontAlgn="base" latinLnBrk="0" hangingPunct="1">
        <a:lnSpc>
          <a:spcPct val="100000"/>
        </a:lnSpc>
        <a:spcBef>
          <a:spcPct val="20000"/>
        </a:spcBef>
        <a:spcAft>
          <a:spcPct val="0"/>
        </a:spcAft>
        <a:buFont typeface="Arial" panose="020B0604020202020204" pitchFamily="34" charset="0"/>
        <a:buChar char="&gt;"/>
        <a:defRPr sz="2400" b="0" i="0" u="none" kern="1200" baseline="0">
          <a:solidFill>
            <a:schemeClr val="tx1"/>
          </a:solidFill>
          <a:latin typeface="+mn-lt"/>
          <a:ea typeface="+mn-ea"/>
          <a:cs typeface="+mn-cs"/>
        </a:defRPr>
      </a:lvl3pPr>
      <a:lvl4pPr marL="1722755"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130425"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56358" name="标题 356357"/>
          <p:cNvSpPr>
            <a:spLocks noGrp="1"/>
          </p:cNvSpPr>
          <p:nvPr>
            <p:ph type="title"/>
          </p:nvPr>
        </p:nvSpPr>
        <p:spPr>
          <a:xfrm>
            <a:off x="382588" y="152400"/>
            <a:ext cx="8229600" cy="768350"/>
          </a:xfrm>
          <a:prstGeom prst="rect">
            <a:avLst/>
          </a:prstGeom>
          <a:noFill/>
          <a:ln w="9525">
            <a:noFill/>
          </a:ln>
        </p:spPr>
        <p:txBody>
          <a:bodyPr anchor="ctr"/>
          <a:p>
            <a:pPr lvl="0"/>
            <a:r>
              <a:rPr lang="en-US" altLang="zh-CN" dirty="0"/>
              <a:t>Click to edit Master title style</a:t>
            </a:r>
            <a:endParaRPr lang="en-US" altLang="zh-CN" dirty="0"/>
          </a:p>
        </p:txBody>
      </p:sp>
      <p:sp>
        <p:nvSpPr>
          <p:cNvPr id="356359" name="文本占位符 356358"/>
          <p:cNvSpPr>
            <a:spLocks noGrp="1"/>
          </p:cNvSpPr>
          <p:nvPr>
            <p:ph type="body" idx="1"/>
          </p:nvPr>
        </p:nvSpPr>
        <p:spPr>
          <a:xfrm>
            <a:off x="381000" y="1289050"/>
            <a:ext cx="8008938" cy="4706938"/>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p:txBody>
      </p:sp>
      <p:sp>
        <p:nvSpPr>
          <p:cNvPr id="356361" name="直接连接符 356360"/>
          <p:cNvSpPr/>
          <p:nvPr/>
        </p:nvSpPr>
        <p:spPr>
          <a:xfrm>
            <a:off x="0" y="1008063"/>
            <a:ext cx="8515350" cy="0"/>
          </a:xfrm>
          <a:prstGeom prst="line">
            <a:avLst/>
          </a:prstGeom>
          <a:ln w="101600" cap="flat" cmpd="sng">
            <a:solidFill>
              <a:srgbClr val="DF8E05"/>
            </a:solidFill>
            <a:prstDash val="solid"/>
            <a:headEnd type="none" w="med" len="med"/>
            <a:tailEnd type="none" w="med" len="med"/>
          </a:ln>
        </p:spPr>
      </p:sp>
      <p:sp>
        <p:nvSpPr>
          <p:cNvPr id="356362" name="矩形 356361"/>
          <p:cNvSpPr>
            <a:spLocks noGrp="1"/>
          </p:cNvSpPr>
          <p:nvPr/>
        </p:nvSpPr>
        <p:spPr>
          <a:xfrm>
            <a:off x="6705600" y="6400800"/>
            <a:ext cx="1905000" cy="457200"/>
          </a:xfrm>
          <a:prstGeom prst="rect">
            <a:avLst/>
          </a:prstGeom>
          <a:noFill/>
          <a:ln w="9525">
            <a:noFill/>
          </a:ln>
        </p:spPr>
        <p:txBody>
          <a:bodyPr/>
          <a:p>
            <a:pPr lvl="0" algn="r" eaLnBrk="0" hangingPunct="0"/>
            <a:fld id="{9A0DB2DC-4C9A-4742-B13C-FB6460FD3503}" type="slidenum">
              <a:rPr lang="en-AU" altLang="zh-CN" sz="1000"/>
            </a:fld>
            <a:endParaRPr lang="en-AU" altLang="zh-CN" sz="1000"/>
          </a:p>
        </p:txBody>
      </p:sp>
      <p:pic>
        <p:nvPicPr>
          <p:cNvPr id="356363" name="图片 356362" descr="hz"/>
          <p:cNvPicPr>
            <a:picLocks noChangeAspect="1"/>
          </p:cNvPicPr>
          <p:nvPr/>
        </p:nvPicPr>
        <p:blipFill>
          <a:blip r:embed="rId17"/>
          <a:stretch>
            <a:fillRect/>
          </a:stretch>
        </p:blipFill>
        <p:spPr>
          <a:xfrm>
            <a:off x="722313" y="6253163"/>
            <a:ext cx="1757362" cy="604837"/>
          </a:xfrm>
          <a:prstGeom prst="rect">
            <a:avLst/>
          </a:prstGeom>
          <a:noFill/>
          <a:ln w="9525">
            <a:noFill/>
          </a:ln>
        </p:spPr>
      </p:pic>
      <p:pic>
        <p:nvPicPr>
          <p:cNvPr id="356364" name="图片 356363" descr="hz2"/>
          <p:cNvPicPr>
            <a:picLocks noChangeAspect="1"/>
          </p:cNvPicPr>
          <p:nvPr/>
        </p:nvPicPr>
        <p:blipFill>
          <a:blip r:embed="rId18"/>
          <a:stretch>
            <a:fillRect/>
          </a:stretch>
        </p:blipFill>
        <p:spPr>
          <a:xfrm>
            <a:off x="341313" y="6323013"/>
            <a:ext cx="458787" cy="4254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hf sldNum="0" hdr="0"/>
  <p:txStyles>
    <p:titleStyle>
      <a:lvl1pPr marL="81280" lvl="0" indent="0" algn="l" defTabSz="914400" rtl="0" eaLnBrk="1" fontAlgn="base" latinLnBrk="0" hangingPunct="1">
        <a:lnSpc>
          <a:spcPct val="100000"/>
        </a:lnSpc>
        <a:spcBef>
          <a:spcPct val="0"/>
        </a:spcBef>
        <a:spcAft>
          <a:spcPct val="0"/>
        </a:spcAft>
        <a:buNone/>
        <a:defRPr sz="3200" b="1" i="0" u="none" kern="1200" baseline="0">
          <a:solidFill>
            <a:srgbClr val="003399"/>
          </a:solidFill>
          <a:latin typeface="+mj-lt"/>
          <a:ea typeface="+mj-ea"/>
          <a:cs typeface="+mj-cs"/>
        </a:defRPr>
      </a:lvl1pPr>
    </p:titleStyle>
    <p:bodyStyle>
      <a:lvl1pPr marL="441325" lvl="0" indent="-342900" algn="l" defTabSz="914400" rtl="0" eaLnBrk="1" fontAlgn="base" latinLnBrk="0" hangingPunct="1">
        <a:lnSpc>
          <a:spcPct val="100000"/>
        </a:lnSpc>
        <a:spcBef>
          <a:spcPct val="20000"/>
        </a:spcBef>
        <a:spcAft>
          <a:spcPct val="0"/>
        </a:spcAft>
        <a:buChar char="•"/>
        <a:defRPr sz="2800" b="1" i="0" u="none" kern="1200" baseline="0">
          <a:solidFill>
            <a:srgbClr val="00528B"/>
          </a:solidFill>
          <a:latin typeface="+mn-lt"/>
          <a:ea typeface="+mn-ea"/>
          <a:cs typeface="+mn-cs"/>
        </a:defRPr>
      </a:lvl1pPr>
      <a:lvl2pPr marL="906780" lvl="1" indent="-285750" algn="l" defTabSz="914400" rtl="0" eaLnBrk="1" fontAlgn="base" latinLnBrk="0" hangingPunct="1">
        <a:lnSpc>
          <a:spcPct val="100000"/>
        </a:lnSpc>
        <a:spcBef>
          <a:spcPct val="20000"/>
        </a:spcBef>
        <a:spcAft>
          <a:spcPct val="0"/>
        </a:spcAft>
        <a:buChar char="–"/>
        <a:defRPr sz="2600" b="0" i="0" u="none" kern="1200" baseline="0">
          <a:solidFill>
            <a:schemeClr val="tx1"/>
          </a:solidFill>
          <a:latin typeface="+mn-lt"/>
          <a:ea typeface="+mn-ea"/>
          <a:cs typeface="+mn-cs"/>
        </a:defRPr>
      </a:lvl2pPr>
      <a:lvl3pPr marL="1314450" lvl="2" indent="-228600" algn="l" defTabSz="914400" rtl="0" eaLnBrk="1" fontAlgn="base" latinLnBrk="0" hangingPunct="1">
        <a:lnSpc>
          <a:spcPct val="100000"/>
        </a:lnSpc>
        <a:spcBef>
          <a:spcPct val="20000"/>
        </a:spcBef>
        <a:spcAft>
          <a:spcPct val="0"/>
        </a:spcAft>
        <a:buFont typeface="Arial" panose="020B0604020202020204" pitchFamily="34" charset="0"/>
        <a:buChar char="&gt;"/>
        <a:defRPr sz="2400" b="0" i="0" u="none" kern="1200" baseline="0">
          <a:solidFill>
            <a:schemeClr val="tx1"/>
          </a:solidFill>
          <a:latin typeface="+mn-lt"/>
          <a:ea typeface="+mn-ea"/>
          <a:cs typeface="+mn-cs"/>
        </a:defRPr>
      </a:lvl3pPr>
      <a:lvl4pPr marL="1722755"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130425"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9.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9.xml"/><Relationship Id="rId2" Type="http://schemas.openxmlformats.org/officeDocument/2006/relationships/image" Target="../media/image8.wmf"/><Relationship Id="rId1"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90" name="Rectangle 2"/>
          <p:cNvSpPr/>
          <p:nvPr/>
        </p:nvSpPr>
        <p:spPr>
          <a:xfrm>
            <a:off x="190500" y="1125538"/>
            <a:ext cx="8126413" cy="4319587"/>
          </a:xfrm>
          <a:prstGeom prst="rect">
            <a:avLst/>
          </a:prstGeom>
          <a:noFill/>
          <a:ln w="9525">
            <a:noFill/>
          </a:ln>
        </p:spPr>
        <p:txBody>
          <a:bodyPr anchor="ctr"/>
          <a:lstStyle>
            <a:lvl1pPr marL="81280" lvl="0" indent="0" algn="l" defTabSz="914400" rtl="0" eaLnBrk="1" fontAlgn="base" latinLnBrk="0" hangingPunct="1">
              <a:lnSpc>
                <a:spcPct val="100000"/>
              </a:lnSpc>
              <a:spcBef>
                <a:spcPct val="0"/>
              </a:spcBef>
              <a:spcAft>
                <a:spcPct val="0"/>
              </a:spcAft>
              <a:buClrTx/>
              <a:buSzTx/>
              <a:buFontTx/>
              <a:buNone/>
              <a:defRPr sz="1600" b="1" u="none" kern="1200" baseline="0">
                <a:solidFill>
                  <a:srgbClr val="00CC00"/>
                </a:solidFill>
                <a:latin typeface="Times New Roman" panose="02020603050405020304" pitchFamily="18" charset="0"/>
                <a:ea typeface="黑体" panose="02010609060101010101" pitchFamily="49" charset="-122"/>
              </a:defRPr>
            </a:lvl1pPr>
          </a:lstStyle>
          <a:p>
            <a:pPr lvl="0" algn="ctr"/>
            <a:r>
              <a:rPr lang="en-US" altLang="zh-TW" sz="4400"/>
              <a:t>Indus</a:t>
            </a:r>
            <a:r>
              <a:rPr lang="en-US" altLang="zh-TW" sz="4400"/>
              <a:t>trial Control Network</a:t>
            </a:r>
            <a:br>
              <a:rPr lang="en-US" altLang="zh-CN" sz="4400"/>
            </a:br>
            <a:br>
              <a:rPr lang="en-US" altLang="zh-CN" sz="2400"/>
            </a:br>
            <a:br>
              <a:rPr lang="en-US" altLang="zh-CN" sz="2400"/>
            </a:br>
            <a:br>
              <a:rPr lang="en-US" altLang="zh-CN" sz="2400"/>
            </a:br>
            <a:r>
              <a:rPr lang="zh-CN" altLang="en-US" sz="5400"/>
              <a:t>工业控制网络</a:t>
            </a:r>
            <a:br>
              <a:rPr lang="zh-TW" altLang="en-US" sz="4400" dirty="0"/>
            </a:br>
            <a:br>
              <a:rPr lang="zh-TW" altLang="zh-CN" sz="1400" dirty="0"/>
            </a:br>
            <a:br>
              <a:rPr lang="zh-TW" altLang="en-US" sz="1400" dirty="0"/>
            </a:br>
            <a:r>
              <a:rPr lang="zh-CN" altLang="en-US" sz="2400" b="0" dirty="0">
                <a:solidFill>
                  <a:schemeClr val="tx1"/>
                </a:solidFill>
                <a:latin typeface="仿宋_GB2312" pitchFamily="49" charset="-122"/>
                <a:ea typeface="仿宋_GB2312" pitchFamily="49" charset="-122"/>
              </a:rPr>
              <a:t>主讲：孔亚广</a:t>
            </a:r>
            <a:endParaRPr lang="zh-CN" altLang="en-US" sz="2400" b="0" dirty="0">
              <a:solidFill>
                <a:schemeClr val="tx1"/>
              </a:solidFill>
              <a:latin typeface="仿宋_GB2312" pitchFamily="49" charset="-122"/>
              <a:ea typeface="仿宋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933855" y="3755094"/>
            <a:ext cx="7276291" cy="149516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Rectangle 8"/>
          <p:cNvSpPr>
            <a:spLocks noChangeArrowheads="1"/>
          </p:cNvSpPr>
          <p:nvPr/>
        </p:nvSpPr>
        <p:spPr bwMode="auto">
          <a:xfrm>
            <a:off x="545145" y="1931518"/>
            <a:ext cx="8053712" cy="182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700"/>
              </a:lnSpc>
              <a:buClr>
                <a:srgbClr val="0070C0"/>
              </a:buClr>
              <a:buFont typeface="Wingdings" panose="05000000000000000000" pitchFamily="2" charset="2"/>
              <a:buChar char="l"/>
            </a:pPr>
            <a:r>
              <a:rPr lang="zh-CN" altLang="en-US" b="1" dirty="0">
                <a:solidFill>
                  <a:srgbClr val="0000FF"/>
                </a:solidFill>
                <a:latin typeface="微软雅黑" panose="020B0503020204020204" charset="-122"/>
                <a:ea typeface="微软雅黑" panose="020B0503020204020204" charset="-122"/>
              </a:rPr>
              <a:t>同轴电缆</a:t>
            </a:r>
            <a:endParaRPr lang="zh-CN" altLang="en-US" b="1" dirty="0">
              <a:solidFill>
                <a:srgbClr val="0000FF"/>
              </a:solidFill>
              <a:latin typeface="微软雅黑" panose="020B0503020204020204" charset="-122"/>
              <a:ea typeface="微软雅黑" panose="020B0503020204020204" charset="-122"/>
            </a:endParaRPr>
          </a:p>
          <a:p>
            <a:pPr marL="541655" indent="-285750">
              <a:lnSpc>
                <a:spcPts val="2700"/>
              </a:lnSpc>
              <a:buClr>
                <a:srgbClr val="7030A0"/>
              </a:buClr>
              <a:buFont typeface="Arial" panose="020B0604020202020204" pitchFamily="34" charset="0"/>
              <a:buChar char="•"/>
            </a:pPr>
            <a:r>
              <a:rPr lang="zh-CN" altLang="en-US" b="1" dirty="0">
                <a:latin typeface="微软雅黑" panose="020B0503020204020204" charset="-122"/>
                <a:ea typeface="微软雅黑" panose="020B0503020204020204" charset="-122"/>
              </a:rPr>
              <a:t>同轴电缆具有很好的抗干扰特性，被广泛用于传输较高速率的数据。</a:t>
            </a:r>
            <a:endParaRPr lang="zh-CN" altLang="en-US" b="1" dirty="0">
              <a:latin typeface="微软雅黑" panose="020B0503020204020204" charset="-122"/>
              <a:ea typeface="微软雅黑" panose="020B0503020204020204" charset="-122"/>
            </a:endParaRPr>
          </a:p>
          <a:p>
            <a:pPr marL="541655" indent="-285750">
              <a:lnSpc>
                <a:spcPts val="2700"/>
              </a:lnSpc>
              <a:buClr>
                <a:srgbClr val="7030A0"/>
              </a:buClr>
              <a:buFont typeface="Arial" panose="020B0604020202020204" pitchFamily="34" charset="0"/>
              <a:buChar char="•"/>
            </a:pPr>
            <a:r>
              <a:rPr lang="zh-CN" altLang="en-US" b="1" dirty="0">
                <a:latin typeface="微软雅黑" panose="020B0503020204020204" charset="-122"/>
                <a:ea typeface="微软雅黑" panose="020B0503020204020204" charset="-122"/>
              </a:rPr>
              <a:t>同轴电缆的带宽取决于电缆的质量。</a:t>
            </a:r>
            <a:endParaRPr lang="zh-CN" altLang="en-US" b="1" dirty="0">
              <a:latin typeface="微软雅黑" panose="020B0503020204020204" charset="-122"/>
              <a:ea typeface="微软雅黑" panose="020B0503020204020204" charset="-122"/>
            </a:endParaRPr>
          </a:p>
          <a:p>
            <a:pPr marL="541655" indent="-285750">
              <a:lnSpc>
                <a:spcPts val="2700"/>
              </a:lnSpc>
              <a:buClr>
                <a:srgbClr val="7030A0"/>
              </a:buClr>
              <a:buFont typeface="Arial" panose="020B0604020202020204" pitchFamily="34" charset="0"/>
              <a:buChar char="•"/>
            </a:pPr>
            <a:r>
              <a:rPr lang="en-US" altLang="zh-CN" b="1" dirty="0">
                <a:solidFill>
                  <a:srgbClr val="0000FF"/>
                </a:solidFill>
                <a:latin typeface="微软雅黑" panose="020B0503020204020204" charset="-122"/>
                <a:ea typeface="微软雅黑" panose="020B0503020204020204" charset="-122"/>
              </a:rPr>
              <a:t>50</a:t>
            </a:r>
            <a:r>
              <a:rPr lang="en-US" altLang="zh-CN" b="1" dirty="0">
                <a:solidFill>
                  <a:srgbClr val="0000FF"/>
                </a:solidFill>
                <a:latin typeface="Arial" panose="020B0604020202020204" pitchFamily="34" charset="0"/>
                <a:ea typeface="微软雅黑" panose="020B0503020204020204" charset="-122"/>
                <a:cs typeface="Arial" panose="020B0604020202020204" pitchFamily="34" charset="0"/>
              </a:rPr>
              <a:t> </a:t>
            </a:r>
            <a:r>
              <a:rPr lang="el-GR" altLang="zh-CN" b="1" dirty="0" smtClean="0">
                <a:solidFill>
                  <a:srgbClr val="0000FF"/>
                </a:solidFill>
                <a:latin typeface="Arial" panose="020B0604020202020204" pitchFamily="34" charset="0"/>
                <a:ea typeface="微软雅黑" panose="020B0503020204020204" charset="-122"/>
                <a:cs typeface="Arial" panose="020B0604020202020204" pitchFamily="34" charset="0"/>
              </a:rPr>
              <a:t>Ω</a:t>
            </a:r>
            <a:r>
              <a:rPr lang="en-US" altLang="zh-CN" b="1" dirty="0" smtClean="0">
                <a:solidFill>
                  <a:srgbClr val="0000FF"/>
                </a:solidFill>
                <a:latin typeface="Arial" panose="020B0604020202020204" pitchFamily="34" charset="0"/>
                <a:ea typeface="微软雅黑" panose="020B0503020204020204" charset="-122"/>
                <a:cs typeface="Arial" panose="020B0604020202020204" pitchFamily="34" charset="0"/>
              </a:rPr>
              <a:t> </a:t>
            </a:r>
            <a:r>
              <a:rPr lang="zh-CN" altLang="en-US" b="1" dirty="0" smtClean="0">
                <a:solidFill>
                  <a:srgbClr val="0000FF"/>
                </a:solidFill>
                <a:latin typeface="微软雅黑" panose="020B0503020204020204" charset="-122"/>
                <a:ea typeface="微软雅黑" panose="020B0503020204020204" charset="-122"/>
              </a:rPr>
              <a:t>同轴电缆 </a:t>
            </a:r>
            <a:r>
              <a:rPr lang="en-US" altLang="zh-CN" b="1" dirty="0" smtClean="0">
                <a:solidFill>
                  <a:srgbClr val="CC00CC"/>
                </a:solidFill>
                <a:latin typeface="微软雅黑" panose="020B0503020204020204" charset="-122"/>
                <a:ea typeface="微软雅黑" panose="020B0503020204020204" charset="-122"/>
              </a:rPr>
              <a:t>—— LAN / </a:t>
            </a:r>
            <a:r>
              <a:rPr lang="zh-CN" altLang="en-US" b="1" dirty="0" smtClean="0">
                <a:solidFill>
                  <a:srgbClr val="CC00CC"/>
                </a:solidFill>
                <a:latin typeface="微软雅黑" panose="020B0503020204020204" charset="-122"/>
                <a:ea typeface="微软雅黑" panose="020B0503020204020204" charset="-122"/>
              </a:rPr>
              <a:t>数字传输常用</a:t>
            </a:r>
            <a:endParaRPr lang="zh-CN" altLang="en-US" b="1" dirty="0">
              <a:solidFill>
                <a:srgbClr val="CC00CC"/>
              </a:solidFill>
              <a:latin typeface="微软雅黑" panose="020B0503020204020204" charset="-122"/>
              <a:ea typeface="微软雅黑" panose="020B0503020204020204" charset="-122"/>
            </a:endParaRPr>
          </a:p>
          <a:p>
            <a:pPr marL="541655" indent="-285750">
              <a:lnSpc>
                <a:spcPts val="2700"/>
              </a:lnSpc>
              <a:buClr>
                <a:srgbClr val="7030A0"/>
              </a:buClr>
              <a:buFont typeface="Arial" panose="020B0604020202020204" pitchFamily="34" charset="0"/>
              <a:buChar char="•"/>
            </a:pPr>
            <a:r>
              <a:rPr lang="en-US" altLang="zh-CN" b="1" dirty="0" smtClean="0">
                <a:solidFill>
                  <a:srgbClr val="0000FF"/>
                </a:solidFill>
                <a:latin typeface="微软雅黑" panose="020B0503020204020204" charset="-122"/>
                <a:ea typeface="微软雅黑" panose="020B0503020204020204" charset="-122"/>
              </a:rPr>
              <a:t>75</a:t>
            </a:r>
            <a:r>
              <a:rPr lang="en-US" altLang="zh-CN" b="1" dirty="0">
                <a:solidFill>
                  <a:srgbClr val="0000FF"/>
                </a:solidFill>
                <a:latin typeface="Arial" panose="020B0604020202020204" pitchFamily="34" charset="0"/>
                <a:ea typeface="微软雅黑" panose="020B0503020204020204" charset="-122"/>
                <a:cs typeface="Arial" panose="020B0604020202020204" pitchFamily="34" charset="0"/>
              </a:rPr>
              <a:t> </a:t>
            </a:r>
            <a:r>
              <a:rPr lang="el-GR" altLang="zh-CN" b="1" dirty="0" smtClean="0">
                <a:solidFill>
                  <a:srgbClr val="0000FF"/>
                </a:solidFill>
                <a:latin typeface="Arial" panose="020B0604020202020204" pitchFamily="34" charset="0"/>
                <a:ea typeface="微软雅黑" panose="020B0503020204020204" charset="-122"/>
                <a:cs typeface="Arial" panose="020B0604020202020204" pitchFamily="34" charset="0"/>
              </a:rPr>
              <a:t>Ω</a:t>
            </a:r>
            <a:r>
              <a:rPr lang="en-US" altLang="zh-CN" b="1" dirty="0" smtClean="0">
                <a:solidFill>
                  <a:srgbClr val="0000FF"/>
                </a:solidFill>
                <a:latin typeface="Arial" panose="020B0604020202020204" pitchFamily="34" charset="0"/>
                <a:ea typeface="微软雅黑" panose="020B0503020204020204" charset="-122"/>
                <a:cs typeface="Arial" panose="020B0604020202020204" pitchFamily="34" charset="0"/>
              </a:rPr>
              <a:t> </a:t>
            </a:r>
            <a:r>
              <a:rPr lang="zh-CN" altLang="en-US" b="1" dirty="0" smtClean="0">
                <a:solidFill>
                  <a:srgbClr val="0000FF"/>
                </a:solidFill>
                <a:latin typeface="微软雅黑" panose="020B0503020204020204" charset="-122"/>
                <a:ea typeface="微软雅黑" panose="020B0503020204020204" charset="-122"/>
              </a:rPr>
              <a:t>同轴电缆 </a:t>
            </a:r>
            <a:r>
              <a:rPr lang="en-US" altLang="zh-CN" b="1" dirty="0">
                <a:solidFill>
                  <a:srgbClr val="CC00CC"/>
                </a:solidFill>
                <a:latin typeface="微软雅黑" panose="020B0503020204020204" charset="-122"/>
                <a:ea typeface="微软雅黑" panose="020B0503020204020204" charset="-122"/>
              </a:rPr>
              <a:t>—— </a:t>
            </a:r>
            <a:r>
              <a:rPr lang="zh-CN" altLang="en-US" b="1" dirty="0">
                <a:solidFill>
                  <a:srgbClr val="CC00CC"/>
                </a:solidFill>
                <a:latin typeface="微软雅黑" panose="020B0503020204020204" charset="-122"/>
                <a:ea typeface="微软雅黑" panose="020B0503020204020204" charset="-122"/>
              </a:rPr>
              <a:t>有线电视 </a:t>
            </a:r>
            <a:r>
              <a:rPr lang="en-US" altLang="zh-CN" b="1" dirty="0">
                <a:solidFill>
                  <a:srgbClr val="CC00CC"/>
                </a:solidFill>
                <a:latin typeface="微软雅黑" panose="020B0503020204020204" charset="-122"/>
                <a:ea typeface="微软雅黑" panose="020B0503020204020204" charset="-122"/>
              </a:rPr>
              <a:t>/ </a:t>
            </a:r>
            <a:r>
              <a:rPr lang="zh-CN" altLang="en-US" b="1" dirty="0" smtClean="0">
                <a:solidFill>
                  <a:srgbClr val="CC00CC"/>
                </a:solidFill>
                <a:latin typeface="微软雅黑" panose="020B0503020204020204" charset="-122"/>
                <a:ea typeface="微软雅黑" panose="020B0503020204020204" charset="-122"/>
              </a:rPr>
              <a:t>模拟传输</a:t>
            </a:r>
            <a:r>
              <a:rPr lang="zh-CN" altLang="en-US" b="1" dirty="0">
                <a:solidFill>
                  <a:srgbClr val="CC00CC"/>
                </a:solidFill>
                <a:latin typeface="微软雅黑" panose="020B0503020204020204" charset="-122"/>
                <a:ea typeface="微软雅黑" panose="020B0503020204020204" charset="-122"/>
              </a:rPr>
              <a:t>常用</a:t>
            </a:r>
            <a:endParaRPr lang="zh-CN" altLang="en-US" b="1" dirty="0">
              <a:solidFill>
                <a:srgbClr val="CC00CC"/>
              </a:solidFill>
              <a:latin typeface="微软雅黑" panose="020B0503020204020204" charset="-122"/>
              <a:ea typeface="微软雅黑" panose="020B0503020204020204" charset="-122"/>
            </a:endParaRPr>
          </a:p>
        </p:txBody>
      </p:sp>
      <p:grpSp>
        <p:nvGrpSpPr>
          <p:cNvPr id="31" name="组合 30"/>
          <p:cNvGrpSpPr/>
          <p:nvPr/>
        </p:nvGrpSpPr>
        <p:grpSpPr>
          <a:xfrm>
            <a:off x="3353253" y="3950789"/>
            <a:ext cx="4553426" cy="1046971"/>
            <a:chOff x="2505075" y="4020811"/>
            <a:chExt cx="4972050" cy="1327133"/>
          </a:xfrm>
        </p:grpSpPr>
        <p:pic>
          <p:nvPicPr>
            <p:cNvPr id="32" name="Picture 3" descr="D:\1xxr\1paper\Cable\222.gif"/>
            <p:cNvPicPr>
              <a:picLocks noChangeAspect="1" noChangeArrowheads="1"/>
            </p:cNvPicPr>
            <p:nvPr/>
          </p:nvPicPr>
          <p:blipFill>
            <a:blip r:embed="rId1">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ln w="19050">
              <a:solidFill>
                <a:srgbClr val="00B050"/>
              </a:solidFill>
            </a:ln>
            <a:extLst>
              <a:ext uri="{909E8E84-426E-40DD-AFC4-6F175D3DCCD1}">
                <a14:hiddenFill xmlns:a14="http://schemas.microsoft.com/office/drawing/2010/main">
                  <a:solidFill>
                    <a:srgbClr val="FFFFFF"/>
                  </a:solidFill>
                </a14:hiddenFill>
              </a:ext>
            </a:extLst>
          </p:spPr>
        </p:pic>
        <p:sp>
          <p:nvSpPr>
            <p:cNvPr id="33" name="Text Box 4"/>
            <p:cNvSpPr txBox="1">
              <a:spLocks noChangeArrowheads="1"/>
            </p:cNvSpPr>
            <p:nvPr/>
          </p:nvSpPr>
          <p:spPr bwMode="auto">
            <a:xfrm>
              <a:off x="6645275" y="4699000"/>
              <a:ext cx="831850" cy="388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anose="020B0503020204020204" charset="-122"/>
                  <a:ea typeface="微软雅黑" panose="020B0503020204020204" charset="-122"/>
                </a:rPr>
                <a:t>内导体</a:t>
              </a:r>
              <a:endParaRPr lang="zh-CN" altLang="en-US" sz="1400" b="1" dirty="0">
                <a:solidFill>
                  <a:srgbClr val="0000FF"/>
                </a:solidFill>
                <a:latin typeface="微软雅黑" panose="020B0503020204020204" charset="-122"/>
                <a:ea typeface="微软雅黑" panose="020B0503020204020204" charset="-122"/>
              </a:endParaRPr>
            </a:p>
          </p:txBody>
        </p:sp>
        <p:sp>
          <p:nvSpPr>
            <p:cNvPr id="34" name="Text Box 5"/>
            <p:cNvSpPr txBox="1">
              <a:spLocks noChangeArrowheads="1"/>
            </p:cNvSpPr>
            <p:nvPr/>
          </p:nvSpPr>
          <p:spPr bwMode="auto">
            <a:xfrm>
              <a:off x="4481513" y="4044624"/>
              <a:ext cx="1730376" cy="388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anose="020B0503020204020204" charset="-122"/>
                  <a:ea typeface="微软雅黑" panose="020B0503020204020204" charset="-122"/>
                </a:rPr>
                <a:t>外导体屏蔽层</a:t>
              </a:r>
              <a:endParaRPr lang="zh-CN" altLang="en-US" sz="1400" b="1" dirty="0">
                <a:solidFill>
                  <a:srgbClr val="0000FF"/>
                </a:solidFill>
                <a:latin typeface="微软雅黑" panose="020B0503020204020204" charset="-122"/>
                <a:ea typeface="微软雅黑" panose="020B0503020204020204" charset="-122"/>
              </a:endParaRPr>
            </a:p>
          </p:txBody>
        </p:sp>
        <p:sp>
          <p:nvSpPr>
            <p:cNvPr id="35" name="Text Box 6"/>
            <p:cNvSpPr txBox="1">
              <a:spLocks noChangeArrowheads="1"/>
            </p:cNvSpPr>
            <p:nvPr/>
          </p:nvSpPr>
          <p:spPr bwMode="auto">
            <a:xfrm>
              <a:off x="6284913" y="4020811"/>
              <a:ext cx="963612" cy="38877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b="1" dirty="0">
                  <a:solidFill>
                    <a:srgbClr val="0000FF"/>
                  </a:solidFill>
                  <a:latin typeface="微软雅黑" panose="020B0503020204020204" charset="-122"/>
                  <a:ea typeface="微软雅黑" panose="020B0503020204020204" charset="-122"/>
                </a:rPr>
                <a:t>绝缘层</a:t>
              </a:r>
              <a:endParaRPr lang="zh-CN" altLang="en-US" sz="1400" b="1" dirty="0">
                <a:solidFill>
                  <a:srgbClr val="0000FF"/>
                </a:solidFill>
                <a:latin typeface="微软雅黑" panose="020B0503020204020204" charset="-122"/>
                <a:ea typeface="微软雅黑" panose="020B0503020204020204" charset="-122"/>
              </a:endParaRPr>
            </a:p>
          </p:txBody>
        </p:sp>
        <p:sp>
          <p:nvSpPr>
            <p:cNvPr id="36" name="Text Box 7"/>
            <p:cNvSpPr txBox="1">
              <a:spLocks noChangeArrowheads="1"/>
            </p:cNvSpPr>
            <p:nvPr/>
          </p:nvSpPr>
          <p:spPr bwMode="auto">
            <a:xfrm>
              <a:off x="2825752" y="4053671"/>
              <a:ext cx="1655762" cy="388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anose="020B0503020204020204" charset="-122"/>
                  <a:ea typeface="微软雅黑" panose="020B0503020204020204" charset="-122"/>
                </a:rPr>
                <a:t>绝缘保护套层</a:t>
              </a:r>
              <a:endParaRPr lang="zh-CN" altLang="en-US" sz="1400" b="1" dirty="0">
                <a:solidFill>
                  <a:srgbClr val="0000FF"/>
                </a:solidFill>
                <a:latin typeface="微软雅黑" panose="020B0503020204020204" charset="-122"/>
                <a:ea typeface="微软雅黑" panose="020B0503020204020204" charset="-122"/>
              </a:endParaRPr>
            </a:p>
          </p:txBody>
        </p:sp>
        <p:sp>
          <p:nvSpPr>
            <p:cNvPr id="37" name="Rectangle 9"/>
            <p:cNvSpPr>
              <a:spLocks noChangeArrowheads="1"/>
            </p:cNvSpPr>
            <p:nvPr/>
          </p:nvSpPr>
          <p:spPr bwMode="auto">
            <a:xfrm>
              <a:off x="6276975" y="5005105"/>
              <a:ext cx="517525" cy="27622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49" charset="-122"/>
              </a:endParaRPr>
            </a:p>
          </p:txBody>
        </p:sp>
      </p:grpSp>
      <p:sp>
        <p:nvSpPr>
          <p:cNvPr id="38" name="矩形 37"/>
          <p:cNvSpPr/>
          <p:nvPr/>
        </p:nvSpPr>
        <p:spPr>
          <a:xfrm>
            <a:off x="979576" y="4723966"/>
            <a:ext cx="1883664" cy="368300"/>
          </a:xfrm>
          <a:prstGeom prst="rect">
            <a:avLst/>
          </a:prstGeom>
        </p:spPr>
        <p:txBody>
          <a:bodyPr wrap="square">
            <a:spAutoFit/>
          </a:bodyPr>
          <a:lstStyle/>
          <a:p>
            <a:pPr algn="ctr"/>
            <a:r>
              <a:rPr lang="zh-CN" altLang="zh-CN" b="1" dirty="0" smtClean="0">
                <a:latin typeface="微软雅黑" panose="020B0503020204020204" charset="-122"/>
                <a:ea typeface="微软雅黑" panose="020B0503020204020204" charset="-122"/>
              </a:rPr>
              <a:t>同轴电缆</a:t>
            </a:r>
            <a:r>
              <a:rPr lang="zh-CN" altLang="zh-CN" b="1" dirty="0">
                <a:latin typeface="微软雅黑" panose="020B0503020204020204" charset="-122"/>
                <a:ea typeface="微软雅黑" panose="020B0503020204020204" charset="-122"/>
              </a:rPr>
              <a:t>的结构</a:t>
            </a:r>
            <a:endParaRPr lang="zh-CN" altLang="en-US" b="1" dirty="0">
              <a:latin typeface="微软雅黑" panose="020B0503020204020204" charset="-122"/>
              <a:ea typeface="微软雅黑" panose="020B0503020204020204" charset="-122"/>
            </a:endParaRPr>
          </a:p>
        </p:txBody>
      </p:sp>
      <p:sp>
        <p:nvSpPr>
          <p:cNvPr id="17" name="AutoShape 5"/>
          <p:cNvSpPr>
            <a:spLocks noChangeArrowheads="1"/>
          </p:cNvSpPr>
          <p:nvPr/>
        </p:nvSpPr>
        <p:spPr bwMode="auto">
          <a:xfrm>
            <a:off x="545145" y="1545003"/>
            <a:ext cx="8053712"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8" name="Rectangle 6"/>
          <p:cNvSpPr>
            <a:spLocks noChangeArrowheads="1"/>
          </p:cNvSpPr>
          <p:nvPr/>
        </p:nvSpPr>
        <p:spPr bwMode="auto">
          <a:xfrm>
            <a:off x="2954022" y="1502732"/>
            <a:ext cx="32359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2.3.1  </a:t>
            </a:r>
            <a:r>
              <a:rPr lang="zh-CN" altLang="en-US" sz="2400" b="1" dirty="0">
                <a:solidFill>
                  <a:schemeClr val="bg1"/>
                </a:solidFill>
                <a:latin typeface="微软雅黑" panose="020B0503020204020204" charset="-122"/>
                <a:ea typeface="微软雅黑" panose="020B0503020204020204" charset="-122"/>
              </a:rPr>
              <a:t>导引型传输媒体</a:t>
            </a:r>
            <a:endParaRPr lang="zh-CN" altLang="en-US" sz="24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8"/>
          <p:cNvSpPr>
            <a:spLocks noChangeArrowheads="1"/>
          </p:cNvSpPr>
          <p:nvPr/>
        </p:nvSpPr>
        <p:spPr bwMode="auto">
          <a:xfrm>
            <a:off x="545145" y="2617318"/>
            <a:ext cx="8053712" cy="1783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光缆</a:t>
            </a:r>
            <a:endParaRPr lang="zh-CN" altLang="en-US" sz="2000" b="1" dirty="0">
              <a:latin typeface="微软雅黑" panose="020B0503020204020204" charset="-122"/>
              <a:ea typeface="微软雅黑" panose="020B0503020204020204" charset="-122"/>
            </a:endParaRPr>
          </a:p>
          <a:p>
            <a:pPr marL="541655" indent="-285750">
              <a:lnSpc>
                <a:spcPts val="3300"/>
              </a:lnSpc>
              <a:buClr>
                <a:srgbClr val="7030A0"/>
              </a:buClr>
              <a:buFont typeface="Arial" panose="020B0604020202020204" pitchFamily="34" charset="0"/>
              <a:buChar char="•"/>
            </a:pPr>
            <a:r>
              <a:rPr lang="zh-CN" altLang="en-US" sz="2000" b="1" dirty="0">
                <a:latin typeface="微软雅黑" panose="020B0503020204020204" charset="-122"/>
                <a:ea typeface="微软雅黑" panose="020B0503020204020204" charset="-122"/>
              </a:rPr>
              <a:t>光纤是光纤通信的传输媒体。</a:t>
            </a:r>
            <a:endParaRPr lang="zh-CN" altLang="en-US" sz="2000" b="1" dirty="0">
              <a:latin typeface="微软雅黑" panose="020B0503020204020204" charset="-122"/>
              <a:ea typeface="微软雅黑" panose="020B0503020204020204" charset="-122"/>
            </a:endParaRPr>
          </a:p>
          <a:p>
            <a:pPr marL="541655" indent="-285750">
              <a:lnSpc>
                <a:spcPts val="3300"/>
              </a:lnSpc>
              <a:buClr>
                <a:srgbClr val="7030A0"/>
              </a:buClr>
              <a:buFont typeface="Arial" panose="020B0604020202020204" pitchFamily="34" charset="0"/>
              <a:buChar char="•"/>
            </a:pPr>
            <a:r>
              <a:rPr lang="zh-CN" altLang="en-US" sz="2000" b="1" dirty="0">
                <a:latin typeface="微软雅黑" panose="020B0503020204020204" charset="-122"/>
                <a:ea typeface="微软雅黑" panose="020B0503020204020204" charset="-122"/>
              </a:rPr>
              <a:t>由于可见光的频率非常高，约为 </a:t>
            </a:r>
            <a:r>
              <a:rPr lang="en-US" altLang="zh-CN" sz="2000" b="1" dirty="0">
                <a:latin typeface="微软雅黑" panose="020B0503020204020204" charset="-122"/>
                <a:ea typeface="微软雅黑" panose="020B0503020204020204" charset="-122"/>
              </a:rPr>
              <a:t>10</a:t>
            </a:r>
            <a:r>
              <a:rPr lang="en-US" altLang="zh-CN" sz="2000" b="1" baseline="30000" dirty="0">
                <a:latin typeface="微软雅黑" panose="020B0503020204020204" charset="-122"/>
                <a:ea typeface="微软雅黑" panose="020B0503020204020204" charset="-122"/>
              </a:rPr>
              <a:t>8</a:t>
            </a:r>
            <a:r>
              <a:rPr lang="en-US" altLang="zh-CN" sz="2000" b="1" dirty="0">
                <a:latin typeface="微软雅黑" panose="020B0503020204020204" charset="-122"/>
                <a:ea typeface="微软雅黑" panose="020B0503020204020204" charset="-122"/>
              </a:rPr>
              <a:t> MHz </a:t>
            </a:r>
            <a:r>
              <a:rPr lang="zh-CN" altLang="en-US" sz="2000" b="1" dirty="0">
                <a:latin typeface="微软雅黑" panose="020B0503020204020204" charset="-122"/>
                <a:ea typeface="微软雅黑" panose="020B0503020204020204" charset="-122"/>
              </a:rPr>
              <a:t>的量级，因此一个光纤通信系统的传输带宽远远大于目前其他各种传输媒体的带宽</a:t>
            </a:r>
            <a:r>
              <a:rPr lang="zh-CN" altLang="en-US" sz="2000" b="1" dirty="0" smtClean="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
        <p:nvSpPr>
          <p:cNvPr id="5" name="AutoShape 5"/>
          <p:cNvSpPr>
            <a:spLocks noChangeArrowheads="1"/>
          </p:cNvSpPr>
          <p:nvPr/>
        </p:nvSpPr>
        <p:spPr bwMode="auto">
          <a:xfrm>
            <a:off x="545145" y="2199760"/>
            <a:ext cx="8053712"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954022" y="2166633"/>
            <a:ext cx="32359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2.3.1  </a:t>
            </a:r>
            <a:r>
              <a:rPr lang="zh-CN" altLang="en-US" sz="2400" b="1" dirty="0">
                <a:solidFill>
                  <a:schemeClr val="bg1"/>
                </a:solidFill>
                <a:latin typeface="微软雅黑" panose="020B0503020204020204" charset="-122"/>
                <a:ea typeface="微软雅黑" panose="020B0503020204020204" charset="-122"/>
              </a:rPr>
              <a:t>导引型传输媒体</a:t>
            </a:r>
            <a:endParaRPr lang="zh-CN" altLang="en-US" sz="24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1549157"/>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8" name="Rectangle 6"/>
          <p:cNvSpPr>
            <a:spLocks noChangeArrowheads="1"/>
          </p:cNvSpPr>
          <p:nvPr/>
        </p:nvSpPr>
        <p:spPr bwMode="auto">
          <a:xfrm>
            <a:off x="3346913" y="1515946"/>
            <a:ext cx="246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光线在光纤中的折射 </a:t>
            </a:r>
            <a:endParaRPr lang="zh-CN" altLang="en-US" sz="2000" b="1" dirty="0" smtClean="0">
              <a:solidFill>
                <a:schemeClr val="bg1"/>
              </a:solidFill>
              <a:latin typeface="微软雅黑" panose="020B0503020204020204" charset="-122"/>
              <a:ea typeface="微软雅黑" panose="020B0503020204020204" charset="-122"/>
            </a:endParaRPr>
          </a:p>
        </p:txBody>
      </p:sp>
      <p:sp>
        <p:nvSpPr>
          <p:cNvPr id="10" name="圆角矩形 9"/>
          <p:cNvSpPr/>
          <p:nvPr/>
        </p:nvSpPr>
        <p:spPr>
          <a:xfrm>
            <a:off x="556963" y="1981963"/>
            <a:ext cx="8048776" cy="2130552"/>
          </a:xfrm>
          <a:prstGeom prst="roundRect">
            <a:avLst/>
          </a:prstGeom>
          <a:solidFill>
            <a:schemeClr val="bg1"/>
          </a:solidFill>
          <a:ln>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706825" y="2077906"/>
            <a:ext cx="6813889" cy="1802278"/>
            <a:chOff x="-387650" y="1506188"/>
            <a:chExt cx="10686443" cy="2826571"/>
          </a:xfrm>
        </p:grpSpPr>
        <p:sp>
          <p:nvSpPr>
            <p:cNvPr id="12" name="Arc 84"/>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grpSp>
          <p:nvGrpSpPr>
            <p:cNvPr id="13" name="Group 85"/>
            <p:cNvGrpSpPr/>
            <p:nvPr/>
          </p:nvGrpSpPr>
          <p:grpSpPr bwMode="auto">
            <a:xfrm>
              <a:off x="3167047" y="2459508"/>
              <a:ext cx="3190214" cy="488950"/>
              <a:chOff x="292" y="1032"/>
              <a:chExt cx="1732" cy="216"/>
            </a:xfrm>
          </p:grpSpPr>
          <p:grpSp>
            <p:nvGrpSpPr>
              <p:cNvPr id="50" name="Group 86"/>
              <p:cNvGrpSpPr/>
              <p:nvPr/>
            </p:nvGrpSpPr>
            <p:grpSpPr bwMode="auto">
              <a:xfrm>
                <a:off x="292" y="1032"/>
                <a:ext cx="1732" cy="216"/>
                <a:chOff x="292" y="1032"/>
                <a:chExt cx="1732" cy="216"/>
              </a:xfrm>
            </p:grpSpPr>
            <p:sp>
              <p:nvSpPr>
                <p:cNvPr id="52" name="Line 87"/>
                <p:cNvSpPr>
                  <a:spLocks noChangeShapeType="1"/>
                </p:cNvSpPr>
                <p:nvPr/>
              </p:nvSpPr>
              <p:spPr bwMode="auto">
                <a:xfrm>
                  <a:off x="292" y="1032"/>
                  <a:ext cx="1732"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53" name="Line 88"/>
                <p:cNvSpPr>
                  <a:spLocks noChangeShapeType="1"/>
                </p:cNvSpPr>
                <p:nvPr/>
              </p:nvSpPr>
              <p:spPr bwMode="auto">
                <a:xfrm>
                  <a:off x="292" y="1248"/>
                  <a:ext cx="1732"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grpSp>
          <p:sp>
            <p:nvSpPr>
              <p:cNvPr id="51"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grpSp>
        <p:grpSp>
          <p:nvGrpSpPr>
            <p:cNvPr id="14" name="Group 90"/>
            <p:cNvGrpSpPr/>
            <p:nvPr/>
          </p:nvGrpSpPr>
          <p:grpSpPr bwMode="auto">
            <a:xfrm>
              <a:off x="3153289" y="3881908"/>
              <a:ext cx="3167856" cy="436562"/>
              <a:chOff x="284" y="1656"/>
              <a:chExt cx="1720" cy="192"/>
            </a:xfrm>
          </p:grpSpPr>
          <p:grpSp>
            <p:nvGrpSpPr>
              <p:cNvPr id="46" name="Group 91"/>
              <p:cNvGrpSpPr/>
              <p:nvPr/>
            </p:nvGrpSpPr>
            <p:grpSpPr bwMode="auto">
              <a:xfrm>
                <a:off x="284" y="1656"/>
                <a:ext cx="1720" cy="192"/>
                <a:chOff x="284" y="1656"/>
                <a:chExt cx="1720" cy="192"/>
              </a:xfrm>
            </p:grpSpPr>
            <p:sp>
              <p:nvSpPr>
                <p:cNvPr id="48" name="Line 92"/>
                <p:cNvSpPr>
                  <a:spLocks noChangeShapeType="1"/>
                </p:cNvSpPr>
                <p:nvPr/>
              </p:nvSpPr>
              <p:spPr bwMode="auto">
                <a:xfrm>
                  <a:off x="284" y="1656"/>
                  <a:ext cx="1720"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49" name="Line 93"/>
                <p:cNvSpPr>
                  <a:spLocks noChangeShapeType="1"/>
                </p:cNvSpPr>
                <p:nvPr/>
              </p:nvSpPr>
              <p:spPr bwMode="auto">
                <a:xfrm>
                  <a:off x="284" y="1848"/>
                  <a:ext cx="1720"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grpSp>
          <p:sp>
            <p:nvSpPr>
              <p:cNvPr id="47"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grpSp>
        <p:sp>
          <p:nvSpPr>
            <p:cNvPr id="15" name="Line 95"/>
            <p:cNvSpPr>
              <a:spLocks noChangeShapeType="1"/>
            </p:cNvSpPr>
            <p:nvPr/>
          </p:nvSpPr>
          <p:spPr bwMode="auto">
            <a:xfrm>
              <a:off x="3808529" y="1930870"/>
              <a:ext cx="0" cy="1931988"/>
            </a:xfrm>
            <a:prstGeom prst="line">
              <a:avLst/>
            </a:prstGeom>
            <a:noFill/>
            <a:ln w="28575">
              <a:solidFill>
                <a:srgbClr val="008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17" name="Line 97"/>
            <p:cNvSpPr>
              <a:spLocks noChangeShapeType="1"/>
            </p:cNvSpPr>
            <p:nvPr/>
          </p:nvSpPr>
          <p:spPr bwMode="auto">
            <a:xfrm flipV="1">
              <a:off x="3492087" y="2951633"/>
              <a:ext cx="316442" cy="749300"/>
            </a:xfrm>
            <a:prstGeom prst="line">
              <a:avLst/>
            </a:prstGeom>
            <a:noFill/>
            <a:ln w="3810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18" name="Arc 98"/>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19" name="Line 99"/>
            <p:cNvSpPr>
              <a:spLocks noChangeShapeType="1"/>
            </p:cNvSpPr>
            <p:nvPr/>
          </p:nvSpPr>
          <p:spPr bwMode="auto">
            <a:xfrm>
              <a:off x="5237676" y="1949920"/>
              <a:ext cx="0" cy="1931988"/>
            </a:xfrm>
            <a:prstGeom prst="line">
              <a:avLst/>
            </a:prstGeom>
            <a:noFill/>
            <a:ln w="28575">
              <a:solidFill>
                <a:srgbClr val="008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20" name="Line 100"/>
            <p:cNvSpPr>
              <a:spLocks noChangeShapeType="1"/>
            </p:cNvSpPr>
            <p:nvPr/>
          </p:nvSpPr>
          <p:spPr bwMode="auto">
            <a:xfrm flipV="1">
              <a:off x="4405297" y="2951634"/>
              <a:ext cx="844418" cy="346075"/>
            </a:xfrm>
            <a:prstGeom prst="line">
              <a:avLst/>
            </a:prstGeom>
            <a:noFill/>
            <a:ln w="3810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21" name="Line 101"/>
            <p:cNvSpPr>
              <a:spLocks noChangeShapeType="1"/>
            </p:cNvSpPr>
            <p:nvPr/>
          </p:nvSpPr>
          <p:spPr bwMode="auto">
            <a:xfrm>
              <a:off x="5244555" y="2951633"/>
              <a:ext cx="966523" cy="355600"/>
            </a:xfrm>
            <a:prstGeom prst="line">
              <a:avLst/>
            </a:prstGeom>
            <a:noFill/>
            <a:ln w="3810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22" name="Arc 102"/>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23" name="Freeform 103"/>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anose="020B0503020204020204" charset="-122"/>
                <a:ea typeface="微软雅黑" panose="020B0503020204020204" charset="-122"/>
              </a:endParaRPr>
            </a:p>
          </p:txBody>
        </p:sp>
        <p:sp>
          <p:nvSpPr>
            <p:cNvPr id="24" name="Rectangle 104"/>
            <p:cNvSpPr>
              <a:spLocks noChangeArrowheads="1"/>
            </p:cNvSpPr>
            <p:nvPr/>
          </p:nvSpPr>
          <p:spPr bwMode="auto">
            <a:xfrm>
              <a:off x="4685413" y="1506188"/>
              <a:ext cx="1119382" cy="47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400" b="1" dirty="0">
                  <a:solidFill>
                    <a:srgbClr val="CC00CC"/>
                  </a:solidFill>
                  <a:latin typeface="微软雅黑" panose="020B0503020204020204" charset="-122"/>
                  <a:ea typeface="微软雅黑" panose="020B0503020204020204" charset="-122"/>
                </a:rPr>
                <a:t>折射角</a:t>
              </a:r>
              <a:endParaRPr kumimoji="1" lang="zh-CN" altLang="en-US" sz="1400" b="1" dirty="0">
                <a:solidFill>
                  <a:srgbClr val="CC00CC"/>
                </a:solidFill>
                <a:latin typeface="微软雅黑" panose="020B0503020204020204" charset="-122"/>
                <a:ea typeface="微软雅黑" panose="020B0503020204020204" charset="-122"/>
              </a:endParaRPr>
            </a:p>
          </p:txBody>
        </p:sp>
        <p:sp>
          <p:nvSpPr>
            <p:cNvPr id="25" name="Rectangle 105"/>
            <p:cNvSpPr>
              <a:spLocks noChangeArrowheads="1"/>
            </p:cNvSpPr>
            <p:nvPr/>
          </p:nvSpPr>
          <p:spPr bwMode="auto">
            <a:xfrm>
              <a:off x="3869973" y="3431396"/>
              <a:ext cx="1188377" cy="47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400" b="1" dirty="0">
                  <a:solidFill>
                    <a:srgbClr val="CC00CC"/>
                  </a:solidFill>
                  <a:latin typeface="微软雅黑" panose="020B0503020204020204" charset="-122"/>
                  <a:ea typeface="微软雅黑" panose="020B0503020204020204" charset="-122"/>
                </a:rPr>
                <a:t>入射角</a:t>
              </a:r>
              <a:endParaRPr kumimoji="1" lang="zh-CN" altLang="en-US" sz="1400" b="1" dirty="0">
                <a:solidFill>
                  <a:srgbClr val="CC00CC"/>
                </a:solidFill>
                <a:latin typeface="微软雅黑" panose="020B0503020204020204" charset="-122"/>
                <a:ea typeface="微软雅黑" panose="020B0503020204020204" charset="-122"/>
              </a:endParaRPr>
            </a:p>
          </p:txBody>
        </p:sp>
        <p:sp>
          <p:nvSpPr>
            <p:cNvPr id="26" name="Line 106"/>
            <p:cNvSpPr>
              <a:spLocks noChangeShapeType="1"/>
            </p:cNvSpPr>
            <p:nvPr/>
          </p:nvSpPr>
          <p:spPr bwMode="auto">
            <a:xfrm>
              <a:off x="5333984" y="2003896"/>
              <a:ext cx="128985" cy="720725"/>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27" name="Line 107"/>
            <p:cNvSpPr>
              <a:spLocks noChangeShapeType="1"/>
            </p:cNvSpPr>
            <p:nvPr/>
          </p:nvSpPr>
          <p:spPr bwMode="auto">
            <a:xfrm flipV="1">
              <a:off x="3896238" y="1959445"/>
              <a:ext cx="1135063" cy="76835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28" name="Line 108"/>
            <p:cNvSpPr>
              <a:spLocks noChangeShapeType="1"/>
            </p:cNvSpPr>
            <p:nvPr/>
          </p:nvSpPr>
          <p:spPr bwMode="auto">
            <a:xfrm>
              <a:off x="3728864" y="3356992"/>
              <a:ext cx="323321" cy="25558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29" name="Line 109"/>
            <p:cNvSpPr>
              <a:spLocks noChangeShapeType="1"/>
            </p:cNvSpPr>
            <p:nvPr/>
          </p:nvSpPr>
          <p:spPr bwMode="auto">
            <a:xfrm flipV="1">
              <a:off x="4827505" y="3297708"/>
              <a:ext cx="215834" cy="267595"/>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30" name="Line 110"/>
            <p:cNvSpPr>
              <a:spLocks noChangeShapeType="1"/>
            </p:cNvSpPr>
            <p:nvPr/>
          </p:nvSpPr>
          <p:spPr bwMode="auto">
            <a:xfrm flipV="1">
              <a:off x="6259231" y="3025868"/>
              <a:ext cx="658679" cy="363914"/>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31" name="Line 111"/>
            <p:cNvSpPr>
              <a:spLocks noChangeShapeType="1"/>
            </p:cNvSpPr>
            <p:nvPr/>
          </p:nvSpPr>
          <p:spPr bwMode="auto">
            <a:xfrm flipH="1">
              <a:off x="6104450" y="2192605"/>
              <a:ext cx="813461" cy="516035"/>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32" name="Freeform 112"/>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anose="020B0503020204020204" charset="-122"/>
                <a:ea typeface="微软雅黑" panose="020B0503020204020204" charset="-122"/>
              </a:endParaRPr>
            </a:p>
          </p:txBody>
        </p:sp>
        <p:sp>
          <p:nvSpPr>
            <p:cNvPr id="33" name="Freeform 113"/>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anose="020B0503020204020204" charset="-122"/>
                <a:ea typeface="微软雅黑" panose="020B0503020204020204" charset="-122"/>
              </a:endParaRPr>
            </a:p>
          </p:txBody>
        </p:sp>
        <p:sp>
          <p:nvSpPr>
            <p:cNvPr id="34" name="Freeform 114"/>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anose="020B0503020204020204" charset="-122"/>
                <a:ea typeface="微软雅黑" panose="020B0503020204020204" charset="-122"/>
              </a:endParaRPr>
            </a:p>
          </p:txBody>
        </p:sp>
        <p:sp>
          <p:nvSpPr>
            <p:cNvPr id="35" name="Arc 115"/>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36" name="Text Box 116"/>
            <p:cNvSpPr txBox="1">
              <a:spLocks noChangeArrowheads="1"/>
            </p:cNvSpPr>
            <p:nvPr/>
          </p:nvSpPr>
          <p:spPr bwMode="auto">
            <a:xfrm>
              <a:off x="6766959" y="1873506"/>
              <a:ext cx="3519479" cy="481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anose="020B0503020204020204" charset="-122"/>
                  <a:ea typeface="微软雅黑" panose="020B0503020204020204" charset="-122"/>
                </a:rPr>
                <a:t>  </a:t>
              </a:r>
              <a:r>
                <a:rPr kumimoji="1" lang="zh-CN" altLang="en-US" sz="1400" b="1" dirty="0" smtClean="0">
                  <a:solidFill>
                    <a:srgbClr val="0000FF"/>
                  </a:solidFill>
                  <a:latin typeface="微软雅黑" panose="020B0503020204020204" charset="-122"/>
                  <a:ea typeface="微软雅黑" panose="020B0503020204020204" charset="-122"/>
                </a:rPr>
                <a:t>包层（</a:t>
              </a:r>
              <a:r>
                <a:rPr kumimoji="1" lang="zh-CN" altLang="en-US" sz="1400" b="1" dirty="0">
                  <a:solidFill>
                    <a:srgbClr val="0000FF"/>
                  </a:solidFill>
                  <a:latin typeface="微软雅黑" panose="020B0503020204020204" charset="-122"/>
                  <a:ea typeface="微软雅黑" panose="020B0503020204020204" charset="-122"/>
                </a:rPr>
                <a:t>低折射率的媒体）</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37" name="Line 117"/>
            <p:cNvSpPr>
              <a:spLocks noChangeShapeType="1"/>
            </p:cNvSpPr>
            <p:nvPr/>
          </p:nvSpPr>
          <p:spPr bwMode="auto">
            <a:xfrm flipH="1">
              <a:off x="6082090" y="3820992"/>
              <a:ext cx="835821" cy="34830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38" name="Text Box 118"/>
            <p:cNvSpPr txBox="1">
              <a:spLocks noChangeArrowheads="1"/>
            </p:cNvSpPr>
            <p:nvPr/>
          </p:nvSpPr>
          <p:spPr bwMode="auto">
            <a:xfrm>
              <a:off x="6779314" y="3565304"/>
              <a:ext cx="3519479" cy="481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400" b="1" dirty="0">
                  <a:solidFill>
                    <a:srgbClr val="0000FF"/>
                  </a:solidFill>
                  <a:latin typeface="微软雅黑" panose="020B0503020204020204" charset="-122"/>
                  <a:ea typeface="微软雅黑" panose="020B0503020204020204" charset="-122"/>
                </a:rPr>
                <a:t>  </a:t>
              </a:r>
              <a:r>
                <a:rPr kumimoji="1" lang="zh-CN" altLang="en-US" sz="1400" b="1" dirty="0" smtClean="0">
                  <a:solidFill>
                    <a:srgbClr val="0000FF"/>
                  </a:solidFill>
                  <a:latin typeface="微软雅黑" panose="020B0503020204020204" charset="-122"/>
                  <a:ea typeface="微软雅黑" panose="020B0503020204020204" charset="-122"/>
                </a:rPr>
                <a:t>包层（</a:t>
              </a:r>
              <a:r>
                <a:rPr kumimoji="1" lang="zh-CN" altLang="en-US" sz="1400" b="1" dirty="0">
                  <a:solidFill>
                    <a:srgbClr val="0000FF"/>
                  </a:solidFill>
                  <a:latin typeface="微软雅黑" panose="020B0503020204020204" charset="-122"/>
                  <a:ea typeface="微软雅黑" panose="020B0503020204020204" charset="-122"/>
                </a:rPr>
                <a:t>低折射率的媒体）</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39" name="Text Box 119"/>
            <p:cNvSpPr txBox="1">
              <a:spLocks noChangeArrowheads="1"/>
            </p:cNvSpPr>
            <p:nvPr/>
          </p:nvSpPr>
          <p:spPr bwMode="auto">
            <a:xfrm>
              <a:off x="6762632" y="2748698"/>
              <a:ext cx="3475453" cy="481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1400" b="1" dirty="0">
                  <a:solidFill>
                    <a:srgbClr val="0000FF"/>
                  </a:solidFill>
                  <a:latin typeface="微软雅黑" panose="020B0503020204020204" charset="-122"/>
                  <a:ea typeface="微软雅黑" panose="020B0503020204020204" charset="-122"/>
                </a:rPr>
                <a:t>   </a:t>
              </a:r>
              <a:r>
                <a:rPr kumimoji="1" lang="zh-CN" altLang="en-US" sz="1400" b="1" dirty="0" smtClean="0">
                  <a:solidFill>
                    <a:srgbClr val="0000FF"/>
                  </a:solidFill>
                  <a:latin typeface="微软雅黑" panose="020B0503020204020204" charset="-122"/>
                  <a:ea typeface="微软雅黑" panose="020B0503020204020204" charset="-122"/>
                </a:rPr>
                <a:t>纤芯（</a:t>
              </a:r>
              <a:r>
                <a:rPr kumimoji="1" lang="zh-CN" altLang="en-US" sz="1400" b="1" dirty="0">
                  <a:solidFill>
                    <a:srgbClr val="0000FF"/>
                  </a:solidFill>
                  <a:latin typeface="微软雅黑" panose="020B0503020204020204" charset="-122"/>
                  <a:ea typeface="微软雅黑" panose="020B0503020204020204" charset="-122"/>
                </a:rPr>
                <a:t>高折射率的媒体）            </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40"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9050">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41"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9050">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42" name="Text Box 122"/>
            <p:cNvSpPr txBox="1">
              <a:spLocks noChangeArrowheads="1"/>
            </p:cNvSpPr>
            <p:nvPr/>
          </p:nvSpPr>
          <p:spPr bwMode="auto">
            <a:xfrm>
              <a:off x="-387650" y="2465081"/>
              <a:ext cx="844516" cy="481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FF"/>
                  </a:solidFill>
                  <a:latin typeface="微软雅黑" panose="020B0503020204020204" charset="-122"/>
                  <a:ea typeface="微软雅黑" panose="020B0503020204020204" charset="-122"/>
                </a:rPr>
                <a:t>包层</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43" name="Line 123"/>
            <p:cNvSpPr>
              <a:spLocks noChangeShapeType="1"/>
            </p:cNvSpPr>
            <p:nvPr/>
          </p:nvSpPr>
          <p:spPr bwMode="auto">
            <a:xfrm>
              <a:off x="362941" y="2720651"/>
              <a:ext cx="1209859" cy="11907"/>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44" name="Text Box 124"/>
            <p:cNvSpPr txBox="1">
              <a:spLocks noChangeArrowheads="1"/>
            </p:cNvSpPr>
            <p:nvPr/>
          </p:nvSpPr>
          <p:spPr bwMode="auto">
            <a:xfrm>
              <a:off x="2048516" y="1857846"/>
              <a:ext cx="1002640" cy="481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1400" b="1" dirty="0">
                  <a:solidFill>
                    <a:srgbClr val="0000FF"/>
                  </a:solidFill>
                  <a:latin typeface="微软雅黑" panose="020B0503020204020204" charset="-122"/>
                  <a:ea typeface="微软雅黑" panose="020B0503020204020204" charset="-122"/>
                </a:rPr>
                <a:t>纤芯</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45" name="Line 125"/>
            <p:cNvSpPr>
              <a:spLocks noChangeShapeType="1"/>
            </p:cNvSpPr>
            <p:nvPr/>
          </p:nvSpPr>
          <p:spPr bwMode="auto">
            <a:xfrm flipH="1">
              <a:off x="2186765" y="2295996"/>
              <a:ext cx="270008" cy="874713"/>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16" name="Line 96"/>
            <p:cNvSpPr>
              <a:spLocks noChangeShapeType="1"/>
            </p:cNvSpPr>
            <p:nvPr/>
          </p:nvSpPr>
          <p:spPr bwMode="auto">
            <a:xfrm flipV="1">
              <a:off x="3815409" y="2596034"/>
              <a:ext cx="428228" cy="365125"/>
            </a:xfrm>
            <a:prstGeom prst="line">
              <a:avLst/>
            </a:prstGeom>
            <a:noFill/>
            <a:ln w="3810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grpSp>
      <p:sp>
        <p:nvSpPr>
          <p:cNvPr id="55" name="对角圆角矩形 54"/>
          <p:cNvSpPr/>
          <p:nvPr/>
        </p:nvSpPr>
        <p:spPr>
          <a:xfrm>
            <a:off x="556963" y="4223518"/>
            <a:ext cx="8048776" cy="97187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722377" y="4308091"/>
            <a:ext cx="7735823" cy="783590"/>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anose="020B0503020204020204" charset="-122"/>
                <a:ea typeface="微软雅黑" panose="020B0503020204020204" charset="-122"/>
              </a:rPr>
              <a:t>当光线从高折射率的媒体射向低折射率的媒体时，其折射角将大于入射角。因此，如果入射角足够大，就会出现全反射，光也就沿着光纤传输下去。</a:t>
            </a:r>
            <a:endParaRPr lang="zh-CN" altLang="en-US" b="1" dirty="0">
              <a:solidFill>
                <a:schemeClr val="bg1"/>
              </a:solidFill>
              <a:latin typeface="微软雅黑" panose="020B0503020204020204" charset="-122"/>
              <a:ea typeface="微软雅黑" panose="020B0503020204020204" charset="-122"/>
            </a:endParaRPr>
          </a:p>
        </p:txBody>
      </p:sp>
      <p:sp>
        <p:nvSpPr>
          <p:cNvPr id="57" name="矩形 56"/>
          <p:cNvSpPr/>
          <p:nvPr/>
        </p:nvSpPr>
        <p:spPr>
          <a:xfrm>
            <a:off x="659940" y="2111691"/>
            <a:ext cx="2292647" cy="368300"/>
          </a:xfrm>
          <a:prstGeom prst="rect">
            <a:avLst/>
          </a:prstGeom>
        </p:spPr>
        <p:txBody>
          <a:bodyPr wrap="square">
            <a:spAutoFit/>
          </a:bodyPr>
          <a:lstStyle/>
          <a:p>
            <a:pPr algn="ctr"/>
            <a:r>
              <a:rPr lang="zh-CN" altLang="zh-CN" b="1" dirty="0" smtClean="0">
                <a:latin typeface="微软雅黑" panose="020B0503020204020204" charset="-122"/>
                <a:ea typeface="微软雅黑" panose="020B0503020204020204" charset="-122"/>
              </a:rPr>
              <a:t>光线</a:t>
            </a:r>
            <a:r>
              <a:rPr lang="zh-CN" altLang="zh-CN" b="1" dirty="0">
                <a:latin typeface="微软雅黑" panose="020B0503020204020204" charset="-122"/>
                <a:ea typeface="微软雅黑" panose="020B0503020204020204" charset="-122"/>
              </a:rPr>
              <a:t>在光纤中的折射</a:t>
            </a:r>
            <a:endParaRPr lang="zh-CN" altLang="en-US"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AutoShape 5"/>
          <p:cNvSpPr>
            <a:spLocks noChangeArrowheads="1"/>
          </p:cNvSpPr>
          <p:nvPr/>
        </p:nvSpPr>
        <p:spPr bwMode="auto">
          <a:xfrm>
            <a:off x="556963" y="1549157"/>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85" name="Rectangle 6"/>
          <p:cNvSpPr>
            <a:spLocks noChangeArrowheads="1"/>
          </p:cNvSpPr>
          <p:nvPr/>
        </p:nvSpPr>
        <p:spPr bwMode="auto">
          <a:xfrm>
            <a:off x="3600913" y="1515946"/>
            <a:ext cx="196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光纤的工作原理</a:t>
            </a:r>
            <a:endParaRPr lang="zh-CN" altLang="en-US" sz="2000" b="1" dirty="0" smtClean="0">
              <a:solidFill>
                <a:schemeClr val="bg1"/>
              </a:solidFill>
              <a:latin typeface="微软雅黑" panose="020B0503020204020204" charset="-122"/>
              <a:ea typeface="微软雅黑" panose="020B0503020204020204" charset="-122"/>
            </a:endParaRPr>
          </a:p>
        </p:txBody>
      </p:sp>
      <p:sp>
        <p:nvSpPr>
          <p:cNvPr id="86" name="圆角矩形 85"/>
          <p:cNvSpPr/>
          <p:nvPr/>
        </p:nvSpPr>
        <p:spPr>
          <a:xfrm>
            <a:off x="556963" y="1981963"/>
            <a:ext cx="8048776" cy="2130552"/>
          </a:xfrm>
          <a:prstGeom prst="roundRect">
            <a:avLst/>
          </a:prstGeom>
          <a:solidFill>
            <a:schemeClr val="bg1"/>
          </a:solidFill>
          <a:ln>
            <a:solidFill>
              <a:srgbClr val="00B0F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对角圆角矩形 129"/>
          <p:cNvSpPr/>
          <p:nvPr/>
        </p:nvSpPr>
        <p:spPr>
          <a:xfrm>
            <a:off x="556963" y="4223518"/>
            <a:ext cx="8048776" cy="971877"/>
          </a:xfrm>
          <a:prstGeom prst="round2DiagRect">
            <a:avLst/>
          </a:prstGeom>
          <a:solidFill>
            <a:srgbClr val="6666FF"/>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2160916" y="4308091"/>
            <a:ext cx="5166279" cy="783590"/>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anose="020B0503020204020204" charset="-122"/>
                <a:ea typeface="微软雅黑" panose="020B0503020204020204" charset="-122"/>
              </a:rPr>
              <a:t>只要从纤芯中射到纤芯表面的光线的入射角大于某个临界角度，就可产生全反射。</a:t>
            </a:r>
            <a:endParaRPr lang="zh-CN" altLang="en-US" b="1" dirty="0">
              <a:solidFill>
                <a:schemeClr val="bg1"/>
              </a:solidFill>
              <a:latin typeface="微软雅黑" panose="020B0503020204020204" charset="-122"/>
              <a:ea typeface="微软雅黑" panose="020B0503020204020204" charset="-122"/>
            </a:endParaRPr>
          </a:p>
        </p:txBody>
      </p:sp>
      <p:sp>
        <p:nvSpPr>
          <p:cNvPr id="132" name="矩形 131"/>
          <p:cNvSpPr/>
          <p:nvPr/>
        </p:nvSpPr>
        <p:spPr>
          <a:xfrm>
            <a:off x="6082332" y="2111691"/>
            <a:ext cx="2292647" cy="368300"/>
          </a:xfrm>
          <a:prstGeom prst="rect">
            <a:avLst/>
          </a:prstGeom>
        </p:spPr>
        <p:txBody>
          <a:bodyPr wrap="square">
            <a:spAutoFit/>
          </a:bodyPr>
          <a:lstStyle/>
          <a:p>
            <a:pPr algn="ctr"/>
            <a:r>
              <a:rPr lang="zh-CN" altLang="en-US" b="1" dirty="0">
                <a:latin typeface="微软雅黑" panose="020B0503020204020204" charset="-122"/>
                <a:ea typeface="微软雅黑" panose="020B0503020204020204" charset="-122"/>
              </a:rPr>
              <a:t>光波在纤芯中的传播</a:t>
            </a:r>
            <a:endParaRPr lang="zh-CN" altLang="en-US" b="1" dirty="0">
              <a:latin typeface="微软雅黑" panose="020B0503020204020204" charset="-122"/>
              <a:ea typeface="微软雅黑" panose="020B0503020204020204" charset="-122"/>
            </a:endParaRPr>
          </a:p>
        </p:txBody>
      </p:sp>
      <p:grpSp>
        <p:nvGrpSpPr>
          <p:cNvPr id="167" name="组合 166"/>
          <p:cNvGrpSpPr/>
          <p:nvPr/>
        </p:nvGrpSpPr>
        <p:grpSpPr>
          <a:xfrm>
            <a:off x="1085884" y="2089434"/>
            <a:ext cx="7082324" cy="1879439"/>
            <a:chOff x="1303381" y="2482915"/>
            <a:chExt cx="7082324" cy="1879439"/>
          </a:xfrm>
        </p:grpSpPr>
        <p:sp>
          <p:nvSpPr>
            <p:cNvPr id="168" name="Rectangle 3"/>
            <p:cNvSpPr>
              <a:spLocks noChangeArrowheads="1"/>
            </p:cNvSpPr>
            <p:nvPr/>
          </p:nvSpPr>
          <p:spPr bwMode="auto">
            <a:xfrm>
              <a:off x="2884091" y="3170239"/>
              <a:ext cx="5298678" cy="244475"/>
            </a:xfrm>
            <a:prstGeom prst="rect">
              <a:avLst/>
            </a:prstGeom>
            <a:solidFill>
              <a:srgbClr val="00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69"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0" name="Rectangle 5"/>
            <p:cNvSpPr>
              <a:spLocks noChangeArrowheads="1"/>
            </p:cNvSpPr>
            <p:nvPr/>
          </p:nvSpPr>
          <p:spPr bwMode="auto">
            <a:xfrm>
              <a:off x="2884091" y="3759201"/>
              <a:ext cx="5298678" cy="246063"/>
            </a:xfrm>
            <a:prstGeom prst="rect">
              <a:avLst/>
            </a:prstGeom>
            <a:solidFill>
              <a:srgbClr val="00FFCC"/>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1" name="AutoShape 6"/>
            <p:cNvSpPr>
              <a:spLocks noChangeArrowheads="1"/>
            </p:cNvSpPr>
            <p:nvPr/>
          </p:nvSpPr>
          <p:spPr bwMode="auto">
            <a:xfrm rot="5400000">
              <a:off x="1524133" y="3116528"/>
              <a:ext cx="835025" cy="942446"/>
            </a:xfrm>
            <a:prstGeom prst="can">
              <a:avLst>
                <a:gd name="adj" fmla="val 26046"/>
              </a:avLst>
            </a:prstGeom>
            <a:gradFill rotWithShape="1">
              <a:gsLst>
                <a:gs pos="0">
                  <a:schemeClr val="accent5">
                    <a:lumMod val="50000"/>
                  </a:schemeClr>
                </a:gs>
                <a:gs pos="50000">
                  <a:srgbClr val="00FFCC"/>
                </a:gs>
                <a:gs pos="100000">
                  <a:schemeClr val="accent5">
                    <a:lumMod val="50000"/>
                  </a:scheme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2"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73" name="Group 8"/>
            <p:cNvGrpSpPr/>
            <p:nvPr/>
          </p:nvGrpSpPr>
          <p:grpSpPr bwMode="auto">
            <a:xfrm>
              <a:off x="2884091" y="3170239"/>
              <a:ext cx="5298678" cy="835025"/>
              <a:chOff x="912" y="912"/>
              <a:chExt cx="4608" cy="816"/>
            </a:xfrm>
          </p:grpSpPr>
          <p:sp>
            <p:nvSpPr>
              <p:cNvPr id="180" name="Line 9"/>
              <p:cNvSpPr>
                <a:spLocks noChangeShapeType="1"/>
              </p:cNvSpPr>
              <p:nvPr/>
            </p:nvSpPr>
            <p:spPr bwMode="auto">
              <a:xfrm>
                <a:off x="912" y="91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81" name="Line 10"/>
              <p:cNvSpPr>
                <a:spLocks noChangeShapeType="1"/>
              </p:cNvSpPr>
              <p:nvPr/>
            </p:nvSpPr>
            <p:spPr bwMode="auto">
              <a:xfrm>
                <a:off x="912" y="115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82" name="Line 11"/>
              <p:cNvSpPr>
                <a:spLocks noChangeShapeType="1"/>
              </p:cNvSpPr>
              <p:nvPr/>
            </p:nvSpPr>
            <p:spPr bwMode="auto">
              <a:xfrm>
                <a:off x="912" y="148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83" name="Line 12"/>
              <p:cNvSpPr>
                <a:spLocks noChangeShapeType="1"/>
              </p:cNvSpPr>
              <p:nvPr/>
            </p:nvSpPr>
            <p:spPr bwMode="auto">
              <a:xfrm>
                <a:off x="912" y="1728"/>
                <a:ext cx="4608" cy="0"/>
              </a:xfrm>
              <a:prstGeom prst="line">
                <a:avLst/>
              </a:prstGeom>
              <a:noFill/>
              <a:ln w="127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74" name="Line 13"/>
            <p:cNvSpPr>
              <a:spLocks noChangeShapeType="1"/>
            </p:cNvSpPr>
            <p:nvPr/>
          </p:nvSpPr>
          <p:spPr bwMode="auto">
            <a:xfrm>
              <a:off x="2777465" y="3584576"/>
              <a:ext cx="5608240" cy="3175"/>
            </a:xfrm>
            <a:prstGeom prst="line">
              <a:avLst/>
            </a:prstGeom>
            <a:noFill/>
            <a:ln w="19050">
              <a:solidFill>
                <a:srgbClr val="333399"/>
              </a:solidFill>
              <a:prstDash val="lg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75" name="Text Box 14"/>
            <p:cNvSpPr txBox="1">
              <a:spLocks noChangeArrowheads="1"/>
            </p:cNvSpPr>
            <p:nvPr/>
          </p:nvSpPr>
          <p:spPr bwMode="auto">
            <a:xfrm>
              <a:off x="2222099" y="2482915"/>
              <a:ext cx="8940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anose="020B0503020204020204" charset="-122"/>
                  <a:ea typeface="微软雅黑" panose="020B0503020204020204" charset="-122"/>
                </a:rPr>
                <a:t>高折射率</a:t>
              </a:r>
              <a:endParaRPr kumimoji="1" lang="zh-CN" altLang="en-US" sz="1400" b="1" dirty="0">
                <a:solidFill>
                  <a:srgbClr val="0000FF"/>
                </a:solidFill>
                <a:latin typeface="微软雅黑" panose="020B0503020204020204" charset="-122"/>
                <a:ea typeface="微软雅黑" panose="020B0503020204020204" charset="-122"/>
              </a:endParaRPr>
            </a:p>
            <a:p>
              <a:pPr algn="ctr"/>
              <a:r>
                <a:rPr kumimoji="1" lang="en-US" altLang="zh-CN" sz="1400" b="1" dirty="0">
                  <a:solidFill>
                    <a:srgbClr val="0000FF"/>
                  </a:solidFill>
                  <a:latin typeface="微软雅黑" panose="020B0503020204020204" charset="-122"/>
                  <a:ea typeface="微软雅黑" panose="020B0503020204020204" charset="-122"/>
                </a:rPr>
                <a:t>(</a:t>
              </a:r>
              <a:r>
                <a:rPr kumimoji="1" lang="zh-CN" altLang="en-US" sz="1400" b="1" dirty="0">
                  <a:solidFill>
                    <a:srgbClr val="0000FF"/>
                  </a:solidFill>
                  <a:latin typeface="微软雅黑" panose="020B0503020204020204" charset="-122"/>
                  <a:ea typeface="微软雅黑" panose="020B0503020204020204" charset="-122"/>
                </a:rPr>
                <a:t>纤芯</a:t>
              </a:r>
              <a:r>
                <a:rPr kumimoji="1" lang="en-US" altLang="zh-CN" sz="1400" b="1" dirty="0">
                  <a:solidFill>
                    <a:srgbClr val="0000FF"/>
                  </a:solidFill>
                  <a:latin typeface="微软雅黑" panose="020B0503020204020204" charset="-122"/>
                  <a:ea typeface="微软雅黑" panose="020B0503020204020204" charset="-122"/>
                </a:rPr>
                <a:t>)</a:t>
              </a:r>
              <a:endParaRPr kumimoji="1" lang="en-US" altLang="zh-CN" sz="1400" b="1" dirty="0">
                <a:solidFill>
                  <a:srgbClr val="0000FF"/>
                </a:solidFill>
                <a:latin typeface="微软雅黑" panose="020B0503020204020204" charset="-122"/>
                <a:ea typeface="微软雅黑" panose="020B0503020204020204" charset="-122"/>
              </a:endParaRPr>
            </a:p>
          </p:txBody>
        </p:sp>
        <p:sp>
          <p:nvSpPr>
            <p:cNvPr id="176" name="Text Box 15"/>
            <p:cNvSpPr txBox="1">
              <a:spLocks noChangeArrowheads="1"/>
            </p:cNvSpPr>
            <p:nvPr/>
          </p:nvSpPr>
          <p:spPr bwMode="auto">
            <a:xfrm>
              <a:off x="1303381" y="2482915"/>
              <a:ext cx="8940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anose="020B0503020204020204" charset="-122"/>
                  <a:ea typeface="微软雅黑" panose="020B0503020204020204" charset="-122"/>
                </a:rPr>
                <a:t>低折射率</a:t>
              </a:r>
              <a:endParaRPr kumimoji="1" lang="zh-CN" altLang="en-US" sz="1400" b="1" dirty="0">
                <a:solidFill>
                  <a:srgbClr val="0000FF"/>
                </a:solidFill>
                <a:latin typeface="微软雅黑" panose="020B0503020204020204" charset="-122"/>
                <a:ea typeface="微软雅黑" panose="020B0503020204020204" charset="-122"/>
              </a:endParaRPr>
            </a:p>
            <a:p>
              <a:pPr algn="ctr"/>
              <a:r>
                <a:rPr kumimoji="1" lang="en-US" altLang="zh-CN" sz="1400" b="1" dirty="0">
                  <a:solidFill>
                    <a:srgbClr val="0000FF"/>
                  </a:solidFill>
                  <a:latin typeface="微软雅黑" panose="020B0503020204020204" charset="-122"/>
                  <a:ea typeface="微软雅黑" panose="020B0503020204020204" charset="-122"/>
                </a:rPr>
                <a:t>(</a:t>
              </a:r>
              <a:r>
                <a:rPr kumimoji="1" lang="zh-CN" altLang="en-US" sz="1400" b="1" dirty="0">
                  <a:solidFill>
                    <a:srgbClr val="0000FF"/>
                  </a:solidFill>
                  <a:latin typeface="微软雅黑" panose="020B0503020204020204" charset="-122"/>
                  <a:ea typeface="微软雅黑" panose="020B0503020204020204" charset="-122"/>
                </a:rPr>
                <a:t>包层</a:t>
              </a:r>
              <a:r>
                <a:rPr kumimoji="1" lang="en-US" altLang="zh-CN" sz="1400" b="1" dirty="0">
                  <a:solidFill>
                    <a:srgbClr val="0000FF"/>
                  </a:solidFill>
                  <a:latin typeface="微软雅黑" panose="020B0503020204020204" charset="-122"/>
                  <a:ea typeface="微软雅黑" panose="020B0503020204020204" charset="-122"/>
                </a:rPr>
                <a:t>)</a:t>
              </a:r>
              <a:endParaRPr kumimoji="1" lang="en-US" altLang="zh-CN" sz="1400" b="1" dirty="0">
                <a:solidFill>
                  <a:srgbClr val="0000FF"/>
                </a:solidFill>
                <a:latin typeface="微软雅黑" panose="020B0503020204020204" charset="-122"/>
                <a:ea typeface="微软雅黑" panose="020B0503020204020204" charset="-122"/>
              </a:endParaRPr>
            </a:p>
          </p:txBody>
        </p:sp>
        <p:sp>
          <p:nvSpPr>
            <p:cNvPr id="177" name="Line 16"/>
            <p:cNvSpPr>
              <a:spLocks noChangeShapeType="1"/>
            </p:cNvSpPr>
            <p:nvPr/>
          </p:nvSpPr>
          <p:spPr bwMode="auto">
            <a:xfrm flipH="1">
              <a:off x="2529814" y="3006135"/>
              <a:ext cx="139324" cy="40857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78" name="Line 17"/>
            <p:cNvSpPr>
              <a:spLocks noChangeShapeType="1"/>
            </p:cNvSpPr>
            <p:nvPr/>
          </p:nvSpPr>
          <p:spPr bwMode="auto">
            <a:xfrm>
              <a:off x="1730971" y="3006134"/>
              <a:ext cx="0" cy="164103"/>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79" name="Text Box 18"/>
            <p:cNvSpPr txBox="1">
              <a:spLocks noChangeArrowheads="1"/>
            </p:cNvSpPr>
            <p:nvPr/>
          </p:nvSpPr>
          <p:spPr bwMode="auto">
            <a:xfrm>
              <a:off x="3542252" y="4025169"/>
              <a:ext cx="3840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solidFill>
                    <a:srgbClr val="CC00CC"/>
                  </a:solidFill>
                  <a:latin typeface="微软雅黑" panose="020B0503020204020204" charset="-122"/>
                  <a:ea typeface="微软雅黑" panose="020B0503020204020204" charset="-122"/>
                </a:rPr>
                <a:t>光线在纤芯中传输的方式是不断地</a:t>
              </a:r>
              <a:r>
                <a:rPr kumimoji="1" lang="zh-CN" altLang="en-US" sz="1600" b="1" dirty="0" smtClean="0">
                  <a:solidFill>
                    <a:srgbClr val="CC00CC"/>
                  </a:solidFill>
                  <a:latin typeface="微软雅黑" panose="020B0503020204020204" charset="-122"/>
                  <a:ea typeface="微软雅黑" panose="020B0503020204020204" charset="-122"/>
                </a:rPr>
                <a:t>全反射</a:t>
              </a:r>
              <a:endParaRPr kumimoji="1" lang="zh-CN" altLang="en-US" sz="1600" b="1" dirty="0">
                <a:solidFill>
                  <a:srgbClr val="CC00CC"/>
                </a:solidFill>
                <a:latin typeface="微软雅黑" panose="020B0503020204020204" charset="-122"/>
                <a:ea typeface="微软雅黑" panose="020B0503020204020204" charset="-122"/>
              </a:endParaRPr>
            </a:p>
          </p:txBody>
        </p:sp>
      </p:grpSp>
      <p:sp>
        <p:nvSpPr>
          <p:cNvPr id="184" name="Freeform 19"/>
          <p:cNvSpPr/>
          <p:nvPr/>
        </p:nvSpPr>
        <p:spPr bwMode="auto">
          <a:xfrm>
            <a:off x="2695830" y="3022354"/>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84"/>
                                        </p:tgtEl>
                                        <p:attrNameLst>
                                          <p:attrName>style.visibility</p:attrName>
                                        </p:attrNameLst>
                                      </p:cBhvr>
                                      <p:to>
                                        <p:strVal val="visible"/>
                                      </p:to>
                                    </p:set>
                                    <p:animEffect transition="in" filter="wipe(left)">
                                      <p:cBhvr>
                                        <p:cTn id="7" dur="20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1704605"/>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346913" y="1671394"/>
            <a:ext cx="246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多模光纤与单模光纤</a:t>
            </a:r>
            <a:endParaRPr lang="zh-CN" altLang="en-US" sz="2000" b="1" dirty="0" smtClean="0">
              <a:solidFill>
                <a:schemeClr val="bg1"/>
              </a:solidFill>
              <a:latin typeface="微软雅黑" panose="020B0503020204020204" charset="-122"/>
              <a:ea typeface="微软雅黑" panose="020B0503020204020204" charset="-122"/>
            </a:endParaRPr>
          </a:p>
        </p:txBody>
      </p:sp>
      <p:sp>
        <p:nvSpPr>
          <p:cNvPr id="4" name="Rectangle 68"/>
          <p:cNvSpPr>
            <a:spLocks noChangeArrowheads="1"/>
          </p:cNvSpPr>
          <p:nvPr/>
        </p:nvSpPr>
        <p:spPr bwMode="auto">
          <a:xfrm>
            <a:off x="556962" y="2058560"/>
            <a:ext cx="8120694" cy="305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多模光纤</a:t>
            </a:r>
            <a:r>
              <a:rPr lang="zh-CN" altLang="en-US" sz="2000" b="1" dirty="0">
                <a:latin typeface="微软雅黑" panose="020B0503020204020204" charset="-122"/>
                <a:ea typeface="微软雅黑" panose="020B0503020204020204" charset="-122"/>
              </a:rPr>
              <a:t> </a:t>
            </a:r>
            <a:endParaRPr lang="zh-CN" altLang="en-US" sz="2000" b="1" dirty="0">
              <a:latin typeface="微软雅黑" panose="020B0503020204020204" charset="-122"/>
              <a:ea typeface="微软雅黑" panose="020B0503020204020204" charset="-122"/>
            </a:endParaRPr>
          </a:p>
          <a:p>
            <a:pPr marL="265430" eaLnBrk="0" hangingPunct="0">
              <a:lnSpc>
                <a:spcPts val="3300"/>
              </a:lnSpc>
              <a:buClr>
                <a:srgbClr val="0070C0"/>
              </a:buClr>
            </a:pPr>
            <a:r>
              <a:rPr lang="zh-CN" altLang="en-US" sz="2000" b="1" dirty="0">
                <a:latin typeface="微软雅黑" panose="020B0503020204020204" charset="-122"/>
                <a:ea typeface="微软雅黑" panose="020B0503020204020204" charset="-122"/>
              </a:rPr>
              <a:t>可以存在多条不同角度入射的光线在一条光纤中传输。这种光纤就称为</a:t>
            </a:r>
            <a:r>
              <a:rPr lang="zh-CN" altLang="en-US" sz="2000" b="1" dirty="0">
                <a:solidFill>
                  <a:srgbClr val="0000FF"/>
                </a:solidFill>
                <a:latin typeface="微软雅黑" panose="020B0503020204020204" charset="-122"/>
                <a:ea typeface="微软雅黑" panose="020B0503020204020204" charset="-122"/>
              </a:rPr>
              <a:t>多模光纤</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单模光纤</a:t>
            </a:r>
            <a:endParaRPr lang="zh-CN" altLang="en-US" sz="2000" b="1" dirty="0">
              <a:solidFill>
                <a:srgbClr val="0000FF"/>
              </a:solidFill>
              <a:latin typeface="微软雅黑" panose="020B0503020204020204" charset="-122"/>
              <a:ea typeface="微软雅黑" panose="020B0503020204020204" charset="-122"/>
            </a:endParaRPr>
          </a:p>
          <a:p>
            <a:pPr marL="265430" eaLnBrk="0" hangingPunct="0">
              <a:lnSpc>
                <a:spcPts val="3300"/>
              </a:lnSpc>
              <a:buClr>
                <a:srgbClr val="0070C0"/>
              </a:buClr>
            </a:pPr>
            <a:r>
              <a:rPr lang="zh-CN" altLang="en-US" sz="2000" b="1" dirty="0">
                <a:latin typeface="微软雅黑" panose="020B0503020204020204" charset="-122"/>
                <a:ea typeface="微软雅黑" panose="020B0503020204020204" charset="-122"/>
              </a:rPr>
              <a:t>若光纤的直径减小到只有一个光的波长，则光纤就像一根波导那样，它可使光线一直向前传播，而不会产生多次反射。这样的光纤称为</a:t>
            </a:r>
            <a:r>
              <a:rPr lang="zh-CN" altLang="en-US" sz="2000" b="1" dirty="0">
                <a:solidFill>
                  <a:srgbClr val="0000FF"/>
                </a:solidFill>
                <a:latin typeface="微软雅黑" panose="020B0503020204020204" charset="-122"/>
                <a:ea typeface="微软雅黑" panose="020B0503020204020204" charset="-122"/>
              </a:rPr>
              <a:t>单模光纤</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556963" y="2064258"/>
            <a:ext cx="8048776" cy="31650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Rectangle 31"/>
          <p:cNvSpPr>
            <a:spLocks noChangeArrowheads="1"/>
          </p:cNvSpPr>
          <p:nvPr/>
        </p:nvSpPr>
        <p:spPr bwMode="auto">
          <a:xfrm>
            <a:off x="2277820" y="2669667"/>
            <a:ext cx="4648822" cy="560242"/>
          </a:xfrm>
          <a:prstGeom prst="rect">
            <a:avLst/>
          </a:prstGeom>
          <a:solidFill>
            <a:schemeClr val="bg1"/>
          </a:solidFill>
          <a:ln>
            <a:noFill/>
          </a:ln>
          <a:effec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2" name="AutoShape 5"/>
          <p:cNvSpPr>
            <a:spLocks noChangeArrowheads="1"/>
          </p:cNvSpPr>
          <p:nvPr/>
        </p:nvSpPr>
        <p:spPr bwMode="auto">
          <a:xfrm>
            <a:off x="556963" y="1549157"/>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346912" y="1515946"/>
            <a:ext cx="246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zh-CN" sz="2000" b="1" dirty="0" smtClean="0">
                <a:solidFill>
                  <a:schemeClr val="bg1"/>
                </a:solidFill>
                <a:latin typeface="微软雅黑" panose="020B0503020204020204" charset="-122"/>
                <a:ea typeface="微软雅黑" panose="020B0503020204020204" charset="-122"/>
              </a:rPr>
              <a:t>多模光纤</a:t>
            </a:r>
            <a:r>
              <a:rPr lang="zh-CN" altLang="zh-CN" sz="2000" b="1" dirty="0">
                <a:solidFill>
                  <a:schemeClr val="bg1"/>
                </a:solidFill>
                <a:latin typeface="微软雅黑" panose="020B0503020204020204" charset="-122"/>
                <a:ea typeface="微软雅黑" panose="020B0503020204020204" charset="-122"/>
              </a:rPr>
              <a:t>和单模光纤</a:t>
            </a:r>
            <a:endParaRPr lang="zh-CN" altLang="en-US" sz="2000" b="1" dirty="0">
              <a:solidFill>
                <a:schemeClr val="bg1"/>
              </a:solidFill>
              <a:latin typeface="微软雅黑" panose="020B0503020204020204" charset="-122"/>
              <a:ea typeface="微软雅黑" panose="020B0503020204020204" charset="-122"/>
            </a:endParaRPr>
          </a:p>
        </p:txBody>
      </p:sp>
      <p:sp>
        <p:nvSpPr>
          <p:cNvPr id="53" name="Rectangle 31"/>
          <p:cNvSpPr>
            <a:spLocks noChangeArrowheads="1"/>
          </p:cNvSpPr>
          <p:nvPr/>
        </p:nvSpPr>
        <p:spPr bwMode="auto">
          <a:xfrm>
            <a:off x="2264907" y="2563373"/>
            <a:ext cx="4648822" cy="238400"/>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54" name="Rectangle 32"/>
          <p:cNvSpPr>
            <a:spLocks noChangeArrowheads="1"/>
          </p:cNvSpPr>
          <p:nvPr/>
        </p:nvSpPr>
        <p:spPr bwMode="auto">
          <a:xfrm>
            <a:off x="2275668" y="3134540"/>
            <a:ext cx="4648822" cy="238400"/>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grpSp>
        <p:nvGrpSpPr>
          <p:cNvPr id="55" name="Group 33"/>
          <p:cNvGrpSpPr/>
          <p:nvPr/>
        </p:nvGrpSpPr>
        <p:grpSpPr bwMode="auto">
          <a:xfrm>
            <a:off x="2275668" y="2562380"/>
            <a:ext cx="4648822" cy="810561"/>
            <a:chOff x="912" y="912"/>
            <a:chExt cx="4608" cy="816"/>
          </a:xfrm>
        </p:grpSpPr>
        <p:sp>
          <p:nvSpPr>
            <p:cNvPr id="56" name="Line 34"/>
            <p:cNvSpPr>
              <a:spLocks noChangeShapeType="1"/>
            </p:cNvSpPr>
            <p:nvPr/>
          </p:nvSpPr>
          <p:spPr bwMode="auto">
            <a:xfrm>
              <a:off x="912" y="91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anose="020B0503020204020204" charset="-122"/>
                <a:ea typeface="微软雅黑" panose="020B0503020204020204" charset="-122"/>
              </a:endParaRPr>
            </a:p>
          </p:txBody>
        </p:sp>
        <p:sp>
          <p:nvSpPr>
            <p:cNvPr id="57" name="Line 35"/>
            <p:cNvSpPr>
              <a:spLocks noChangeShapeType="1"/>
            </p:cNvSpPr>
            <p:nvPr/>
          </p:nvSpPr>
          <p:spPr bwMode="auto">
            <a:xfrm>
              <a:off x="912" y="115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anose="020B0503020204020204" charset="-122"/>
                <a:ea typeface="微软雅黑" panose="020B0503020204020204" charset="-122"/>
              </a:endParaRPr>
            </a:p>
          </p:txBody>
        </p:sp>
        <p:sp>
          <p:nvSpPr>
            <p:cNvPr id="58" name="Line 36"/>
            <p:cNvSpPr>
              <a:spLocks noChangeShapeType="1"/>
            </p:cNvSpPr>
            <p:nvPr/>
          </p:nvSpPr>
          <p:spPr bwMode="auto">
            <a:xfrm>
              <a:off x="912" y="148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anose="020B0503020204020204" charset="-122"/>
                <a:ea typeface="微软雅黑" panose="020B0503020204020204" charset="-122"/>
              </a:endParaRPr>
            </a:p>
          </p:txBody>
        </p:sp>
        <p:sp>
          <p:nvSpPr>
            <p:cNvPr id="59" name="Line 37"/>
            <p:cNvSpPr>
              <a:spLocks noChangeShapeType="1"/>
            </p:cNvSpPr>
            <p:nvPr/>
          </p:nvSpPr>
          <p:spPr bwMode="auto">
            <a:xfrm>
              <a:off x="912" y="172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anose="020B0503020204020204" charset="-122"/>
                <a:ea typeface="微软雅黑" panose="020B0503020204020204" charset="-122"/>
              </a:endParaRPr>
            </a:p>
          </p:txBody>
        </p:sp>
      </p:grpSp>
      <p:sp>
        <p:nvSpPr>
          <p:cNvPr id="60" name="Line 38"/>
          <p:cNvSpPr>
            <a:spLocks noChangeShapeType="1"/>
          </p:cNvSpPr>
          <p:nvPr/>
        </p:nvSpPr>
        <p:spPr bwMode="auto">
          <a:xfrm>
            <a:off x="2183122" y="2964680"/>
            <a:ext cx="4816697" cy="2980"/>
          </a:xfrm>
          <a:prstGeom prst="line">
            <a:avLst/>
          </a:prstGeom>
          <a:noFill/>
          <a:ln w="19050">
            <a:solidFill>
              <a:schemeClr val="tx1"/>
            </a:solidFill>
            <a:prstDash val="lg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anose="020B0503020204020204" charset="-122"/>
              <a:ea typeface="微软雅黑" panose="020B0503020204020204" charset="-122"/>
            </a:endParaRPr>
          </a:p>
        </p:txBody>
      </p:sp>
      <p:grpSp>
        <p:nvGrpSpPr>
          <p:cNvPr id="61" name="Group 39"/>
          <p:cNvGrpSpPr/>
          <p:nvPr/>
        </p:nvGrpSpPr>
        <p:grpSpPr bwMode="auto">
          <a:xfrm>
            <a:off x="1476116" y="2335904"/>
            <a:ext cx="6271604" cy="894005"/>
            <a:chOff x="15" y="1206"/>
            <a:chExt cx="5828" cy="900"/>
          </a:xfrm>
        </p:grpSpPr>
        <p:grpSp>
          <p:nvGrpSpPr>
            <p:cNvPr id="62" name="Group 40"/>
            <p:cNvGrpSpPr/>
            <p:nvPr/>
          </p:nvGrpSpPr>
          <p:grpSpPr bwMode="auto">
            <a:xfrm>
              <a:off x="15" y="1232"/>
              <a:ext cx="831" cy="874"/>
              <a:chOff x="15" y="1232"/>
              <a:chExt cx="831" cy="874"/>
            </a:xfrm>
          </p:grpSpPr>
          <p:sp>
            <p:nvSpPr>
              <p:cNvPr id="68"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69" name="Line 42"/>
              <p:cNvSpPr>
                <a:spLocks noChangeShapeType="1"/>
              </p:cNvSpPr>
              <p:nvPr/>
            </p:nvSpPr>
            <p:spPr bwMode="auto">
              <a:xfrm>
                <a:off x="417" y="1578"/>
                <a:ext cx="0" cy="528"/>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anose="020B0503020204020204" charset="-122"/>
                  <a:ea typeface="微软雅黑" panose="020B0503020204020204" charset="-122"/>
                </a:endParaRPr>
              </a:p>
            </p:txBody>
          </p:sp>
          <p:sp>
            <p:nvSpPr>
              <p:cNvPr id="70" name="Freeform 43"/>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anose="020B0503020204020204" charset="-122"/>
                  <a:ea typeface="微软雅黑" panose="020B0503020204020204" charset="-122"/>
                </a:endParaRPr>
              </a:p>
            </p:txBody>
          </p:sp>
          <p:sp>
            <p:nvSpPr>
              <p:cNvPr id="71" name="Text Box 44"/>
              <p:cNvSpPr txBox="1">
                <a:spLocks noChangeArrowheads="1"/>
              </p:cNvSpPr>
              <p:nvPr/>
            </p:nvSpPr>
            <p:spPr bwMode="auto">
              <a:xfrm>
                <a:off x="15" y="1232"/>
                <a:ext cx="83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CC"/>
                    </a:solidFill>
                    <a:latin typeface="微软雅黑" panose="020B0503020204020204" charset="-122"/>
                    <a:ea typeface="微软雅黑" panose="020B0503020204020204" charset="-122"/>
                  </a:rPr>
                  <a:t>输入脉冲</a:t>
                </a:r>
                <a:endParaRPr kumimoji="1" lang="zh-CN" altLang="en-US" sz="1400" b="1" dirty="0">
                  <a:solidFill>
                    <a:srgbClr val="0000CC"/>
                  </a:solidFill>
                  <a:latin typeface="微软雅黑" panose="020B0503020204020204" charset="-122"/>
                  <a:ea typeface="微软雅黑" panose="020B0503020204020204" charset="-122"/>
                </a:endParaRPr>
              </a:p>
            </p:txBody>
          </p:sp>
        </p:grpSp>
        <p:grpSp>
          <p:nvGrpSpPr>
            <p:cNvPr id="63" name="Group 45"/>
            <p:cNvGrpSpPr/>
            <p:nvPr/>
          </p:nvGrpSpPr>
          <p:grpSpPr bwMode="auto">
            <a:xfrm>
              <a:off x="5012" y="1206"/>
              <a:ext cx="831" cy="900"/>
              <a:chOff x="5012" y="1206"/>
              <a:chExt cx="831" cy="900"/>
            </a:xfrm>
          </p:grpSpPr>
          <p:sp>
            <p:nvSpPr>
              <p:cNvPr id="64"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65" name="Line 47"/>
              <p:cNvSpPr>
                <a:spLocks noChangeShapeType="1"/>
              </p:cNvSpPr>
              <p:nvPr/>
            </p:nvSpPr>
            <p:spPr bwMode="auto">
              <a:xfrm>
                <a:off x="5348" y="1578"/>
                <a:ext cx="0" cy="528"/>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anose="020B0503020204020204" charset="-122"/>
                  <a:ea typeface="微软雅黑" panose="020B0503020204020204" charset="-122"/>
                </a:endParaRPr>
              </a:p>
            </p:txBody>
          </p:sp>
          <p:sp>
            <p:nvSpPr>
              <p:cNvPr id="66" name="Freeform 48"/>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anose="020B0503020204020204" charset="-122"/>
                  <a:ea typeface="微软雅黑" panose="020B0503020204020204" charset="-122"/>
                </a:endParaRPr>
              </a:p>
            </p:txBody>
          </p:sp>
          <p:sp>
            <p:nvSpPr>
              <p:cNvPr id="67" name="Text Box 49"/>
              <p:cNvSpPr txBox="1">
                <a:spLocks noChangeArrowheads="1"/>
              </p:cNvSpPr>
              <p:nvPr/>
            </p:nvSpPr>
            <p:spPr bwMode="auto">
              <a:xfrm>
                <a:off x="5012" y="1206"/>
                <a:ext cx="83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CC"/>
                    </a:solidFill>
                    <a:latin typeface="微软雅黑" panose="020B0503020204020204" charset="-122"/>
                    <a:ea typeface="微软雅黑" panose="020B0503020204020204" charset="-122"/>
                  </a:rPr>
                  <a:t>输出脉冲</a:t>
                </a:r>
                <a:endParaRPr kumimoji="1" lang="zh-CN" altLang="en-US" sz="1400" b="1" dirty="0">
                  <a:solidFill>
                    <a:srgbClr val="0000CC"/>
                  </a:solidFill>
                  <a:latin typeface="微软雅黑" panose="020B0503020204020204" charset="-122"/>
                  <a:ea typeface="微软雅黑" panose="020B0503020204020204" charset="-122"/>
                </a:endParaRPr>
              </a:p>
            </p:txBody>
          </p:sp>
        </p:grpSp>
      </p:grpSp>
      <p:grpSp>
        <p:nvGrpSpPr>
          <p:cNvPr id="80" name="组合 79"/>
          <p:cNvGrpSpPr/>
          <p:nvPr/>
        </p:nvGrpSpPr>
        <p:grpSpPr>
          <a:xfrm>
            <a:off x="2264907" y="2795813"/>
            <a:ext cx="4657432" cy="333760"/>
            <a:chOff x="2264907" y="1874555"/>
            <a:chExt cx="4657432" cy="333760"/>
          </a:xfrm>
        </p:grpSpPr>
        <p:sp>
          <p:nvSpPr>
            <p:cNvPr id="52" name="Freeform 30"/>
            <p:cNvSpPr/>
            <p:nvPr/>
          </p:nvSpPr>
          <p:spPr bwMode="auto">
            <a:xfrm>
              <a:off x="2338083" y="1874555"/>
              <a:ext cx="4584256" cy="33376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C00CC"/>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charset="-122"/>
                <a:ea typeface="微软雅黑" panose="020B0503020204020204" charset="-122"/>
              </a:endParaRPr>
            </a:p>
          </p:txBody>
        </p:sp>
        <p:sp>
          <p:nvSpPr>
            <p:cNvPr id="73" name="Freeform 51"/>
            <p:cNvSpPr/>
            <p:nvPr/>
          </p:nvSpPr>
          <p:spPr bwMode="auto">
            <a:xfrm>
              <a:off x="2264907" y="1874556"/>
              <a:ext cx="4644518" cy="327800"/>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C00CC"/>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charset="-122"/>
                <a:ea typeface="微软雅黑" panose="020B0503020204020204" charset="-122"/>
              </a:endParaRPr>
            </a:p>
          </p:txBody>
        </p:sp>
      </p:grpSp>
      <p:sp>
        <p:nvSpPr>
          <p:cNvPr id="74" name="Text Box 52"/>
          <p:cNvSpPr txBox="1">
            <a:spLocks noChangeArrowheads="1"/>
          </p:cNvSpPr>
          <p:nvPr/>
        </p:nvSpPr>
        <p:spPr bwMode="auto">
          <a:xfrm>
            <a:off x="4113645" y="2243594"/>
            <a:ext cx="8940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400" b="1" dirty="0">
                <a:solidFill>
                  <a:srgbClr val="0000CC"/>
                </a:solidFill>
                <a:latin typeface="微软雅黑" panose="020B0503020204020204" charset="-122"/>
                <a:ea typeface="微软雅黑" panose="020B0503020204020204" charset="-122"/>
              </a:rPr>
              <a:t>多模光纤</a:t>
            </a:r>
            <a:endParaRPr lang="zh-CN" altLang="en-US" sz="1400" b="1" dirty="0">
              <a:solidFill>
                <a:srgbClr val="0000CC"/>
              </a:solidFill>
              <a:latin typeface="微软雅黑" panose="020B0503020204020204" charset="-122"/>
              <a:ea typeface="微软雅黑" panose="020B0503020204020204" charset="-122"/>
            </a:endParaRPr>
          </a:p>
        </p:txBody>
      </p:sp>
      <p:sp>
        <p:nvSpPr>
          <p:cNvPr id="78" name="矩形 77"/>
          <p:cNvSpPr/>
          <p:nvPr/>
        </p:nvSpPr>
        <p:spPr>
          <a:xfrm>
            <a:off x="2689904" y="4765470"/>
            <a:ext cx="3920748" cy="368300"/>
          </a:xfrm>
          <a:prstGeom prst="rect">
            <a:avLst/>
          </a:prstGeom>
        </p:spPr>
        <p:txBody>
          <a:bodyPr wrap="square">
            <a:spAutoFit/>
          </a:bodyPr>
          <a:lstStyle/>
          <a:p>
            <a:pPr algn="ctr"/>
            <a:r>
              <a:rPr lang="zh-CN" altLang="zh-CN" b="1" dirty="0">
                <a:latin typeface="微软雅黑" panose="020B0503020204020204" charset="-122"/>
                <a:ea typeface="微软雅黑" panose="020B0503020204020204" charset="-122"/>
              </a:rPr>
              <a:t>多模光纤</a:t>
            </a:r>
            <a:r>
              <a:rPr lang="en-US" altLang="zh-CN" b="1" dirty="0">
                <a:latin typeface="微软雅黑" panose="020B0503020204020204" charset="-122"/>
                <a:ea typeface="微软雅黑" panose="020B0503020204020204" charset="-122"/>
              </a:rPr>
              <a:t> (a) </a:t>
            </a:r>
            <a:r>
              <a:rPr lang="zh-CN" altLang="zh-CN" b="1" dirty="0">
                <a:latin typeface="微软雅黑" panose="020B0503020204020204" charset="-122"/>
                <a:ea typeface="微软雅黑" panose="020B0503020204020204" charset="-122"/>
              </a:rPr>
              <a:t>和</a:t>
            </a:r>
            <a:r>
              <a:rPr lang="en-US" altLang="zh-CN" b="1" dirty="0">
                <a:latin typeface="微软雅黑" panose="020B0503020204020204" charset="-122"/>
                <a:ea typeface="微软雅黑" panose="020B0503020204020204" charset="-122"/>
              </a:rPr>
              <a:t> </a:t>
            </a:r>
            <a:r>
              <a:rPr lang="zh-CN" altLang="zh-CN" b="1" dirty="0">
                <a:latin typeface="微软雅黑" panose="020B0503020204020204" charset="-122"/>
                <a:ea typeface="微软雅黑" panose="020B0503020204020204" charset="-122"/>
              </a:rPr>
              <a:t>单模光纤</a:t>
            </a:r>
            <a:r>
              <a:rPr lang="en-US" altLang="zh-CN" b="1" dirty="0">
                <a:latin typeface="微软雅黑" panose="020B0503020204020204" charset="-122"/>
                <a:ea typeface="微软雅黑" panose="020B0503020204020204" charset="-122"/>
              </a:rPr>
              <a:t> (b) </a:t>
            </a:r>
            <a:r>
              <a:rPr lang="zh-CN" altLang="zh-CN" b="1" dirty="0">
                <a:latin typeface="微软雅黑" panose="020B0503020204020204" charset="-122"/>
                <a:ea typeface="微软雅黑" panose="020B0503020204020204" charset="-122"/>
              </a:rPr>
              <a:t>的比较</a:t>
            </a:r>
            <a:endParaRPr lang="zh-CN" altLang="en-US" b="1" dirty="0">
              <a:latin typeface="微软雅黑" panose="020B0503020204020204" charset="-122"/>
              <a:ea typeface="微软雅黑" panose="020B0503020204020204" charset="-122"/>
            </a:endParaRPr>
          </a:p>
        </p:txBody>
      </p:sp>
      <p:grpSp>
        <p:nvGrpSpPr>
          <p:cNvPr id="87" name="组合 86"/>
          <p:cNvGrpSpPr/>
          <p:nvPr/>
        </p:nvGrpSpPr>
        <p:grpSpPr>
          <a:xfrm>
            <a:off x="1476115" y="3642145"/>
            <a:ext cx="6271604" cy="921818"/>
            <a:chOff x="1476115" y="2720887"/>
            <a:chExt cx="6271604" cy="921818"/>
          </a:xfrm>
        </p:grpSpPr>
        <p:grpSp>
          <p:nvGrpSpPr>
            <p:cNvPr id="25" name="Group 2"/>
            <p:cNvGrpSpPr/>
            <p:nvPr/>
          </p:nvGrpSpPr>
          <p:grpSpPr bwMode="auto">
            <a:xfrm>
              <a:off x="1476115" y="2720887"/>
              <a:ext cx="6271604" cy="921818"/>
              <a:chOff x="15" y="2758"/>
              <a:chExt cx="5828" cy="928"/>
            </a:xfrm>
          </p:grpSpPr>
          <p:grpSp>
            <p:nvGrpSpPr>
              <p:cNvPr id="26" name="Group 3"/>
              <p:cNvGrpSpPr/>
              <p:nvPr/>
            </p:nvGrpSpPr>
            <p:grpSpPr bwMode="auto">
              <a:xfrm>
                <a:off x="768" y="3158"/>
                <a:ext cx="4320" cy="528"/>
                <a:chOff x="768" y="3072"/>
                <a:chExt cx="4320" cy="528"/>
              </a:xfrm>
            </p:grpSpPr>
            <p:sp>
              <p:nvSpPr>
                <p:cNvPr id="43" name="Rectangle 4"/>
                <p:cNvSpPr>
                  <a:spLocks noChangeArrowheads="1"/>
                </p:cNvSpPr>
                <p:nvPr/>
              </p:nvSpPr>
              <p:spPr bwMode="auto">
                <a:xfrm>
                  <a:off x="768" y="3168"/>
                  <a:ext cx="4320" cy="33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grpSp>
              <p:nvGrpSpPr>
                <p:cNvPr id="44" name="Group 5"/>
                <p:cNvGrpSpPr/>
                <p:nvPr/>
              </p:nvGrpSpPr>
              <p:grpSpPr bwMode="auto">
                <a:xfrm>
                  <a:off x="768" y="3072"/>
                  <a:ext cx="4320" cy="528"/>
                  <a:chOff x="768" y="3072"/>
                  <a:chExt cx="4320" cy="528"/>
                </a:xfrm>
              </p:grpSpPr>
              <p:sp>
                <p:nvSpPr>
                  <p:cNvPr id="45" name="Rectangle 6"/>
                  <p:cNvSpPr>
                    <a:spLocks noChangeArrowheads="1"/>
                  </p:cNvSpPr>
                  <p:nvPr/>
                </p:nvSpPr>
                <p:spPr bwMode="auto">
                  <a:xfrm>
                    <a:off x="768" y="3072"/>
                    <a:ext cx="4320" cy="190"/>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46" name="Rectangle 7"/>
                  <p:cNvSpPr>
                    <a:spLocks noChangeArrowheads="1"/>
                  </p:cNvSpPr>
                  <p:nvPr/>
                </p:nvSpPr>
                <p:spPr bwMode="auto">
                  <a:xfrm>
                    <a:off x="768" y="3410"/>
                    <a:ext cx="4320" cy="190"/>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47" name="Line 8"/>
                  <p:cNvSpPr>
                    <a:spLocks noChangeShapeType="1"/>
                  </p:cNvSpPr>
                  <p:nvPr/>
                </p:nvSpPr>
                <p:spPr bwMode="auto">
                  <a:xfrm>
                    <a:off x="768" y="3072"/>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anose="020B0503020204020204" charset="-122"/>
                      <a:ea typeface="微软雅黑" panose="020B0503020204020204" charset="-122"/>
                    </a:endParaRPr>
                  </a:p>
                </p:txBody>
              </p:sp>
              <p:sp>
                <p:nvSpPr>
                  <p:cNvPr id="48" name="Line 9"/>
                  <p:cNvSpPr>
                    <a:spLocks noChangeShapeType="1"/>
                  </p:cNvSpPr>
                  <p:nvPr/>
                </p:nvSpPr>
                <p:spPr bwMode="auto">
                  <a:xfrm>
                    <a:off x="768" y="3262"/>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anose="020B0503020204020204" charset="-122"/>
                      <a:ea typeface="微软雅黑" panose="020B0503020204020204" charset="-122"/>
                    </a:endParaRPr>
                  </a:p>
                </p:txBody>
              </p:sp>
              <p:sp>
                <p:nvSpPr>
                  <p:cNvPr id="49" name="Line 10"/>
                  <p:cNvSpPr>
                    <a:spLocks noChangeShapeType="1"/>
                  </p:cNvSpPr>
                  <p:nvPr/>
                </p:nvSpPr>
                <p:spPr bwMode="auto">
                  <a:xfrm>
                    <a:off x="768" y="3410"/>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anose="020B0503020204020204" charset="-122"/>
                      <a:ea typeface="微软雅黑" panose="020B0503020204020204" charset="-122"/>
                    </a:endParaRPr>
                  </a:p>
                </p:txBody>
              </p:sp>
              <p:sp>
                <p:nvSpPr>
                  <p:cNvPr id="50" name="Line 11"/>
                  <p:cNvSpPr>
                    <a:spLocks noChangeShapeType="1"/>
                  </p:cNvSpPr>
                  <p:nvPr/>
                </p:nvSpPr>
                <p:spPr bwMode="auto">
                  <a:xfrm>
                    <a:off x="768" y="3600"/>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anose="020B0503020204020204" charset="-122"/>
                      <a:ea typeface="微软雅黑" panose="020B0503020204020204" charset="-122"/>
                    </a:endParaRPr>
                  </a:p>
                </p:txBody>
              </p:sp>
            </p:grpSp>
          </p:grpSp>
          <p:grpSp>
            <p:nvGrpSpPr>
              <p:cNvPr id="27" name="Group 13"/>
              <p:cNvGrpSpPr/>
              <p:nvPr/>
            </p:nvGrpSpPr>
            <p:grpSpPr bwMode="auto">
              <a:xfrm>
                <a:off x="15" y="2758"/>
                <a:ext cx="5828" cy="900"/>
                <a:chOff x="15" y="2848"/>
                <a:chExt cx="5828" cy="900"/>
              </a:xfrm>
            </p:grpSpPr>
            <p:grpSp>
              <p:nvGrpSpPr>
                <p:cNvPr id="29" name="Group 14"/>
                <p:cNvGrpSpPr/>
                <p:nvPr/>
              </p:nvGrpSpPr>
              <p:grpSpPr bwMode="auto">
                <a:xfrm>
                  <a:off x="15" y="2849"/>
                  <a:ext cx="831" cy="899"/>
                  <a:chOff x="15" y="2849"/>
                  <a:chExt cx="831" cy="899"/>
                </a:xfrm>
              </p:grpSpPr>
              <p:grpSp>
                <p:nvGrpSpPr>
                  <p:cNvPr id="37" name="Group 15"/>
                  <p:cNvGrpSpPr/>
                  <p:nvPr/>
                </p:nvGrpSpPr>
                <p:grpSpPr bwMode="auto">
                  <a:xfrm>
                    <a:off x="158" y="3220"/>
                    <a:ext cx="480" cy="528"/>
                    <a:chOff x="240" y="2448"/>
                    <a:chExt cx="480" cy="528"/>
                  </a:xfrm>
                </p:grpSpPr>
                <p:grpSp>
                  <p:nvGrpSpPr>
                    <p:cNvPr id="39" name="Group 16"/>
                    <p:cNvGrpSpPr/>
                    <p:nvPr/>
                  </p:nvGrpSpPr>
                  <p:grpSpPr bwMode="auto">
                    <a:xfrm>
                      <a:off x="240" y="2448"/>
                      <a:ext cx="480" cy="528"/>
                      <a:chOff x="240" y="2448"/>
                      <a:chExt cx="672" cy="672"/>
                    </a:xfrm>
                  </p:grpSpPr>
                  <p:sp>
                    <p:nvSpPr>
                      <p:cNvPr id="41"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42" name="Line 18"/>
                      <p:cNvSpPr>
                        <a:spLocks noChangeShapeType="1"/>
                      </p:cNvSpPr>
                      <p:nvPr/>
                    </p:nvSpPr>
                    <p:spPr bwMode="auto">
                      <a:xfrm>
                        <a:off x="576" y="2448"/>
                        <a:ext cx="0" cy="672"/>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anose="020B0503020204020204" charset="-122"/>
                          <a:ea typeface="微软雅黑" panose="020B0503020204020204" charset="-122"/>
                        </a:endParaRPr>
                      </a:p>
                    </p:txBody>
                  </p:sp>
                </p:grpSp>
                <p:sp>
                  <p:nvSpPr>
                    <p:cNvPr id="40" name="Freeform 19"/>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anose="020B0503020204020204" charset="-122"/>
                        <a:ea typeface="微软雅黑" panose="020B0503020204020204" charset="-122"/>
                      </a:endParaRPr>
                    </a:p>
                  </p:txBody>
                </p:sp>
              </p:grpSp>
              <p:sp>
                <p:nvSpPr>
                  <p:cNvPr id="38" name="Text Box 20"/>
                  <p:cNvSpPr txBox="1">
                    <a:spLocks noChangeArrowheads="1"/>
                  </p:cNvSpPr>
                  <p:nvPr/>
                </p:nvSpPr>
                <p:spPr bwMode="auto">
                  <a:xfrm>
                    <a:off x="15" y="2849"/>
                    <a:ext cx="83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CC"/>
                        </a:solidFill>
                        <a:latin typeface="微软雅黑" panose="020B0503020204020204" charset="-122"/>
                        <a:ea typeface="微软雅黑" panose="020B0503020204020204" charset="-122"/>
                      </a:rPr>
                      <a:t>输入脉冲</a:t>
                    </a:r>
                    <a:endParaRPr kumimoji="1" lang="zh-CN" altLang="en-US" sz="1400" b="1" dirty="0">
                      <a:solidFill>
                        <a:srgbClr val="0000CC"/>
                      </a:solidFill>
                      <a:latin typeface="微软雅黑" panose="020B0503020204020204" charset="-122"/>
                      <a:ea typeface="微软雅黑" panose="020B0503020204020204" charset="-122"/>
                    </a:endParaRPr>
                  </a:p>
                </p:txBody>
              </p:sp>
            </p:grpSp>
            <p:grpSp>
              <p:nvGrpSpPr>
                <p:cNvPr id="30" name="Group 21"/>
                <p:cNvGrpSpPr/>
                <p:nvPr/>
              </p:nvGrpSpPr>
              <p:grpSpPr bwMode="auto">
                <a:xfrm>
                  <a:off x="5012" y="2848"/>
                  <a:ext cx="831" cy="900"/>
                  <a:chOff x="5012" y="2848"/>
                  <a:chExt cx="831" cy="900"/>
                </a:xfrm>
              </p:grpSpPr>
              <p:sp>
                <p:nvSpPr>
                  <p:cNvPr id="31" name="Text Box 22"/>
                  <p:cNvSpPr txBox="1">
                    <a:spLocks noChangeArrowheads="1"/>
                  </p:cNvSpPr>
                  <p:nvPr/>
                </p:nvSpPr>
                <p:spPr bwMode="auto">
                  <a:xfrm>
                    <a:off x="5012" y="2848"/>
                    <a:ext cx="83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a:solidFill>
                          <a:srgbClr val="0000CC"/>
                        </a:solidFill>
                        <a:latin typeface="微软雅黑" panose="020B0503020204020204" charset="-122"/>
                        <a:ea typeface="微软雅黑" panose="020B0503020204020204" charset="-122"/>
                      </a:rPr>
                      <a:t>输出脉冲</a:t>
                    </a:r>
                    <a:endParaRPr kumimoji="1" lang="zh-CN" altLang="en-US" sz="1400" b="1">
                      <a:solidFill>
                        <a:srgbClr val="0000CC"/>
                      </a:solidFill>
                      <a:latin typeface="微软雅黑" panose="020B0503020204020204" charset="-122"/>
                      <a:ea typeface="微软雅黑" panose="020B0503020204020204" charset="-122"/>
                    </a:endParaRPr>
                  </a:p>
                </p:txBody>
              </p:sp>
              <p:grpSp>
                <p:nvGrpSpPr>
                  <p:cNvPr id="32" name="Group 23"/>
                  <p:cNvGrpSpPr/>
                  <p:nvPr/>
                </p:nvGrpSpPr>
                <p:grpSpPr bwMode="auto">
                  <a:xfrm>
                    <a:off x="5148" y="3220"/>
                    <a:ext cx="480" cy="528"/>
                    <a:chOff x="240" y="2448"/>
                    <a:chExt cx="480" cy="528"/>
                  </a:xfrm>
                </p:grpSpPr>
                <p:grpSp>
                  <p:nvGrpSpPr>
                    <p:cNvPr id="33" name="Group 24"/>
                    <p:cNvGrpSpPr/>
                    <p:nvPr/>
                  </p:nvGrpSpPr>
                  <p:grpSpPr bwMode="auto">
                    <a:xfrm>
                      <a:off x="240" y="2448"/>
                      <a:ext cx="480" cy="528"/>
                      <a:chOff x="240" y="2448"/>
                      <a:chExt cx="672" cy="672"/>
                    </a:xfrm>
                  </p:grpSpPr>
                  <p:sp>
                    <p:nvSpPr>
                      <p:cNvPr id="35"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36" name="Line 26"/>
                      <p:cNvSpPr>
                        <a:spLocks noChangeShapeType="1"/>
                      </p:cNvSpPr>
                      <p:nvPr/>
                    </p:nvSpPr>
                    <p:spPr bwMode="auto">
                      <a:xfrm>
                        <a:off x="576" y="2448"/>
                        <a:ext cx="0" cy="672"/>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anose="020B0503020204020204" charset="-122"/>
                          <a:ea typeface="微软雅黑" panose="020B0503020204020204" charset="-122"/>
                        </a:endParaRPr>
                      </a:p>
                    </p:txBody>
                  </p:sp>
                </p:grpSp>
                <p:sp>
                  <p:nvSpPr>
                    <p:cNvPr id="34" name="Freeform 27"/>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anose="020B0503020204020204" charset="-122"/>
                        <a:ea typeface="微软雅黑" panose="020B0503020204020204" charset="-122"/>
                      </a:endParaRPr>
                    </a:p>
                  </p:txBody>
                </p:sp>
              </p:grpSp>
            </p:grpSp>
          </p:grpSp>
          <p:sp>
            <p:nvSpPr>
              <p:cNvPr id="28" name="Text Box 28"/>
              <p:cNvSpPr txBox="1">
                <a:spLocks noChangeArrowheads="1"/>
              </p:cNvSpPr>
              <p:nvPr/>
            </p:nvSpPr>
            <p:spPr bwMode="auto">
              <a:xfrm>
                <a:off x="2461" y="2853"/>
                <a:ext cx="83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400" b="1" dirty="0">
                    <a:solidFill>
                      <a:srgbClr val="0000CC"/>
                    </a:solidFill>
                    <a:latin typeface="微软雅黑" panose="020B0503020204020204" charset="-122"/>
                    <a:ea typeface="微软雅黑" panose="020B0503020204020204" charset="-122"/>
                  </a:rPr>
                  <a:t>单模光纤</a:t>
                </a:r>
                <a:endParaRPr lang="zh-CN" altLang="en-US" sz="1400" b="1" dirty="0">
                  <a:solidFill>
                    <a:srgbClr val="0000CC"/>
                  </a:solidFill>
                  <a:latin typeface="微软雅黑" panose="020B0503020204020204" charset="-122"/>
                  <a:ea typeface="微软雅黑" panose="020B0503020204020204" charset="-122"/>
                </a:endParaRPr>
              </a:p>
            </p:txBody>
          </p:sp>
        </p:grpSp>
        <p:sp>
          <p:nvSpPr>
            <p:cNvPr id="83" name="Line 12"/>
            <p:cNvSpPr>
              <a:spLocks noChangeShapeType="1"/>
            </p:cNvSpPr>
            <p:nvPr/>
          </p:nvSpPr>
          <p:spPr bwMode="auto">
            <a:xfrm>
              <a:off x="2193884" y="3377483"/>
              <a:ext cx="4816695" cy="2980"/>
            </a:xfrm>
            <a:prstGeom prst="line">
              <a:avLst/>
            </a:prstGeom>
            <a:noFill/>
            <a:ln w="19050">
              <a:solidFill>
                <a:schemeClr val="tx1"/>
              </a:solidFill>
              <a:prstDash val="lgDash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anose="020B0503020204020204" charset="-122"/>
                <a:ea typeface="微软雅黑" panose="020B0503020204020204" charset="-122"/>
              </a:endParaRPr>
            </a:p>
          </p:txBody>
        </p:sp>
      </p:grpSp>
      <p:sp>
        <p:nvSpPr>
          <p:cNvPr id="86" name="Line 50"/>
          <p:cNvSpPr>
            <a:spLocks noChangeShapeType="1"/>
          </p:cNvSpPr>
          <p:nvPr/>
        </p:nvSpPr>
        <p:spPr bwMode="auto">
          <a:xfrm flipV="1">
            <a:off x="2286430" y="4291137"/>
            <a:ext cx="4712313" cy="6954"/>
          </a:xfrm>
          <a:prstGeom prst="line">
            <a:avLst/>
          </a:prstGeom>
          <a:noFill/>
          <a:ln w="571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left)">
                                      <p:cBhvr>
                                        <p:cTn id="7" dur="2000"/>
                                        <p:tgtEl>
                                          <p:spTgt spid="80"/>
                                        </p:tgtEl>
                                      </p:cBhvr>
                                    </p:animEffect>
                                  </p:childTnLst>
                                </p:cTn>
                              </p:par>
                            </p:childTnLst>
                          </p:cTn>
                        </p:par>
                        <p:par>
                          <p:cTn id="8" fill="hold">
                            <p:stCondLst>
                              <p:cond delay="2000"/>
                            </p:stCondLst>
                            <p:childTnLst>
                              <p:par>
                                <p:cTn id="9" presetID="1" presetClass="entr" presetSubtype="0" fill="hold" nodeType="afterEffect">
                                  <p:stCondLst>
                                    <p:cond delay="1000"/>
                                  </p:stCondLst>
                                  <p:childTnLst>
                                    <p:set>
                                      <p:cBhvr>
                                        <p:cTn id="10" dur="1" fill="hold">
                                          <p:stCondLst>
                                            <p:cond delay="0"/>
                                          </p:stCondLst>
                                        </p:cTn>
                                        <p:tgtEl>
                                          <p:spTgt spid="87"/>
                                        </p:tgtEl>
                                        <p:attrNameLst>
                                          <p:attrName>style.visibility</p:attrName>
                                        </p:attrNameLst>
                                      </p:cBhvr>
                                      <p:to>
                                        <p:strVal val="visible"/>
                                      </p:to>
                                    </p:set>
                                  </p:childTnLst>
                                </p:cTn>
                              </p:par>
                            </p:childTnLst>
                          </p:cTn>
                        </p:par>
                        <p:par>
                          <p:cTn id="11" fill="hold">
                            <p:stCondLst>
                              <p:cond delay="3000"/>
                            </p:stCondLst>
                            <p:childTnLst>
                              <p:par>
                                <p:cTn id="12" presetID="22" presetClass="entr" presetSubtype="8" fill="hold" grpId="0" nodeType="afterEffect">
                                  <p:stCondLst>
                                    <p:cond delay="500"/>
                                  </p:stCondLst>
                                  <p:childTnLst>
                                    <p:set>
                                      <p:cBhvr>
                                        <p:cTn id="13" dur="1" fill="hold">
                                          <p:stCondLst>
                                            <p:cond delay="0"/>
                                          </p:stCondLst>
                                        </p:cTn>
                                        <p:tgtEl>
                                          <p:spTgt spid="86"/>
                                        </p:tgtEl>
                                        <p:attrNameLst>
                                          <p:attrName>style.visibility</p:attrName>
                                        </p:attrNameLst>
                                      </p:cBhvr>
                                      <p:to>
                                        <p:strVal val="visible"/>
                                      </p:to>
                                    </p:set>
                                    <p:animEffect transition="in" filter="wipe(left)">
                                      <p:cBhvr>
                                        <p:cTn id="14" dur="2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2372117"/>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2838913" y="2338906"/>
            <a:ext cx="3484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光纤通信中使用的光波的波段</a:t>
            </a:r>
            <a:endParaRPr lang="zh-CN" altLang="en-US" sz="2000" b="1" dirty="0" smtClean="0">
              <a:solidFill>
                <a:schemeClr val="bg1"/>
              </a:solidFill>
              <a:latin typeface="微软雅黑" panose="020B0503020204020204" charset="-122"/>
              <a:ea typeface="微软雅黑" panose="020B0503020204020204" charset="-122"/>
            </a:endParaRPr>
          </a:p>
        </p:txBody>
      </p:sp>
      <p:sp>
        <p:nvSpPr>
          <p:cNvPr id="4" name="Rectangle 68"/>
          <p:cNvSpPr>
            <a:spLocks noChangeArrowheads="1"/>
          </p:cNvSpPr>
          <p:nvPr/>
        </p:nvSpPr>
        <p:spPr bwMode="auto">
          <a:xfrm>
            <a:off x="556962" y="2817512"/>
            <a:ext cx="8157269" cy="1360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常用的三个波段的中心分别位于 </a:t>
            </a:r>
            <a:r>
              <a:rPr lang="en-US" altLang="zh-CN" sz="2000" b="1" dirty="0">
                <a:solidFill>
                  <a:srgbClr val="0000FF"/>
                </a:solidFill>
                <a:latin typeface="微软雅黑" panose="020B0503020204020204" charset="-122"/>
                <a:ea typeface="微软雅黑" panose="020B0503020204020204" charset="-122"/>
              </a:rPr>
              <a:t>850 nm, 1300 nm </a:t>
            </a:r>
            <a:r>
              <a:rPr lang="zh-CN" altLang="en-US" sz="2000" b="1" dirty="0">
                <a:solidFill>
                  <a:srgbClr val="0000FF"/>
                </a:solidFill>
                <a:latin typeface="微软雅黑" panose="020B0503020204020204" charset="-122"/>
                <a:ea typeface="微软雅黑" panose="020B0503020204020204" charset="-122"/>
              </a:rPr>
              <a:t>和 </a:t>
            </a:r>
            <a:r>
              <a:rPr lang="en-US" altLang="zh-CN" sz="2000" b="1" dirty="0">
                <a:solidFill>
                  <a:srgbClr val="0000FF"/>
                </a:solidFill>
                <a:latin typeface="微软雅黑" panose="020B0503020204020204" charset="-122"/>
                <a:ea typeface="微软雅黑" panose="020B0503020204020204" charset="-122"/>
              </a:rPr>
              <a:t>1550 nm</a:t>
            </a:r>
            <a:r>
              <a:rPr lang="zh-CN" altLang="en-US" sz="2000" b="1" dirty="0">
                <a:solidFill>
                  <a:srgbClr val="0000FF"/>
                </a:solidFill>
                <a:latin typeface="微软雅黑" panose="020B0503020204020204" charset="-122"/>
                <a:ea typeface="微软雅黑" panose="020B0503020204020204" charset="-122"/>
              </a:rPr>
              <a:t>。</a:t>
            </a:r>
            <a:endParaRPr lang="zh-CN" altLang="en-US" sz="2000" b="1" dirty="0">
              <a:solidFill>
                <a:srgbClr val="0000FF"/>
              </a:solidFill>
              <a:latin typeface="微软雅黑" panose="020B0503020204020204" charset="-122"/>
              <a:ea typeface="微软雅黑" panose="020B0503020204020204" charset="-122"/>
            </a:endParaRPr>
          </a:p>
          <a:p>
            <a:pPr marL="285750" indent="-28575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所有这三个波段都具有 </a:t>
            </a:r>
            <a:r>
              <a:rPr lang="en-US" altLang="zh-CN" sz="2000" b="1" dirty="0">
                <a:solidFill>
                  <a:srgbClr val="0000FF"/>
                </a:solidFill>
                <a:latin typeface="微软雅黑" panose="020B0503020204020204" charset="-122"/>
                <a:ea typeface="微软雅黑" panose="020B0503020204020204" charset="-122"/>
              </a:rPr>
              <a:t>25000~30000 GHz </a:t>
            </a:r>
            <a:r>
              <a:rPr lang="zh-CN" altLang="en-US" sz="2000" b="1" dirty="0">
                <a:solidFill>
                  <a:srgbClr val="0000FF"/>
                </a:solidFill>
                <a:latin typeface="微软雅黑" panose="020B0503020204020204" charset="-122"/>
                <a:ea typeface="微软雅黑" panose="020B0503020204020204" charset="-122"/>
              </a:rPr>
              <a:t>的带宽</a:t>
            </a:r>
            <a:r>
              <a:rPr lang="zh-CN" altLang="en-US" sz="2000" b="1" dirty="0">
                <a:latin typeface="微软雅黑" panose="020B0503020204020204" charset="-122"/>
                <a:ea typeface="微软雅黑" panose="020B0503020204020204" charset="-122"/>
              </a:rPr>
              <a:t>，可见光纤的通信容量非常大</a:t>
            </a:r>
            <a:r>
              <a:rPr lang="zh-CN" altLang="en-US" sz="2000" b="1" dirty="0" smtClean="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2024645"/>
            <a:ext cx="8053712"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981913" y="1991434"/>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光纤优点</a:t>
            </a:r>
            <a:endParaRPr lang="zh-CN" altLang="en-US" sz="2000" b="1" dirty="0" smtClean="0">
              <a:solidFill>
                <a:schemeClr val="bg1"/>
              </a:solidFill>
              <a:latin typeface="微软雅黑" panose="020B0503020204020204" charset="-122"/>
              <a:ea typeface="微软雅黑" panose="020B0503020204020204" charset="-122"/>
            </a:endParaRPr>
          </a:p>
        </p:txBody>
      </p:sp>
      <p:sp>
        <p:nvSpPr>
          <p:cNvPr id="4" name="Rectangle 68"/>
          <p:cNvSpPr>
            <a:spLocks noChangeArrowheads="1"/>
          </p:cNvSpPr>
          <p:nvPr/>
        </p:nvSpPr>
        <p:spPr bwMode="auto">
          <a:xfrm>
            <a:off x="545146" y="2470040"/>
            <a:ext cx="5190754" cy="220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mj-lt"/>
              <a:buAutoNum type="arabicPeriod"/>
            </a:pPr>
            <a:r>
              <a:rPr lang="zh-CN" altLang="en-US" sz="2000" b="1" dirty="0" smtClean="0">
                <a:latin typeface="微软雅黑" panose="020B0503020204020204" charset="-122"/>
                <a:ea typeface="微软雅黑" panose="020B0503020204020204" charset="-122"/>
              </a:rPr>
              <a:t>通信</a:t>
            </a:r>
            <a:r>
              <a:rPr lang="zh-CN" altLang="en-US" sz="2000" b="1" dirty="0">
                <a:latin typeface="微软雅黑" panose="020B0503020204020204" charset="-122"/>
                <a:ea typeface="微软雅黑" panose="020B0503020204020204" charset="-122"/>
              </a:rPr>
              <a:t>容量非常大。</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mj-lt"/>
              <a:buAutoNum type="arabicPeriod"/>
            </a:pPr>
            <a:r>
              <a:rPr lang="zh-CN" altLang="en-US" sz="2000" b="1" dirty="0" smtClean="0">
                <a:latin typeface="微软雅黑" panose="020B0503020204020204" charset="-122"/>
                <a:ea typeface="微软雅黑" panose="020B0503020204020204" charset="-122"/>
              </a:rPr>
              <a:t>传输</a:t>
            </a:r>
            <a:r>
              <a:rPr lang="zh-CN" altLang="en-US" sz="2000" b="1" dirty="0">
                <a:latin typeface="微软雅黑" panose="020B0503020204020204" charset="-122"/>
                <a:ea typeface="微软雅黑" panose="020B0503020204020204" charset="-122"/>
              </a:rPr>
              <a:t>损耗小，中继距离长。</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mj-lt"/>
              <a:buAutoNum type="arabicPeriod"/>
            </a:pPr>
            <a:r>
              <a:rPr lang="zh-CN" altLang="en-US" sz="2000" b="1" dirty="0" smtClean="0">
                <a:latin typeface="微软雅黑" panose="020B0503020204020204" charset="-122"/>
                <a:ea typeface="微软雅黑" panose="020B0503020204020204" charset="-122"/>
              </a:rPr>
              <a:t>抗</a:t>
            </a:r>
            <a:r>
              <a:rPr lang="zh-CN" altLang="en-US" sz="2000" b="1" dirty="0">
                <a:latin typeface="微软雅黑" panose="020B0503020204020204" charset="-122"/>
                <a:ea typeface="微软雅黑" panose="020B0503020204020204" charset="-122"/>
              </a:rPr>
              <a:t>雷电和电磁干扰性能好。</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mj-lt"/>
              <a:buAutoNum type="arabicPeriod"/>
            </a:pPr>
            <a:r>
              <a:rPr lang="zh-CN" altLang="en-US" sz="2000" b="1" dirty="0" smtClean="0">
                <a:latin typeface="微软雅黑" panose="020B0503020204020204" charset="-122"/>
                <a:ea typeface="微软雅黑" panose="020B0503020204020204" charset="-122"/>
              </a:rPr>
              <a:t>无</a:t>
            </a:r>
            <a:r>
              <a:rPr lang="zh-CN" altLang="en-US" sz="2000" b="1" dirty="0">
                <a:latin typeface="微软雅黑" panose="020B0503020204020204" charset="-122"/>
                <a:ea typeface="微软雅黑" panose="020B0503020204020204" charset="-122"/>
              </a:rPr>
              <a:t>串音干扰，保密性好。</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mj-lt"/>
              <a:buAutoNum type="arabicPeriod"/>
            </a:pPr>
            <a:r>
              <a:rPr lang="zh-CN" altLang="en-US" sz="2000" b="1" dirty="0" smtClean="0">
                <a:latin typeface="微软雅黑" panose="020B0503020204020204" charset="-122"/>
                <a:ea typeface="微软雅黑" panose="020B0503020204020204" charset="-122"/>
              </a:rPr>
              <a:t>体积</a:t>
            </a:r>
            <a:r>
              <a:rPr lang="zh-CN" altLang="en-US" sz="2000" b="1" dirty="0">
                <a:latin typeface="微软雅黑" panose="020B0503020204020204" charset="-122"/>
                <a:ea typeface="微软雅黑" panose="020B0503020204020204" charset="-122"/>
              </a:rPr>
              <a:t>小，重量轻。</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45145" y="1493588"/>
            <a:ext cx="8053712"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46" name="Rectangle 6"/>
          <p:cNvSpPr>
            <a:spLocks noChangeArrowheads="1"/>
          </p:cNvSpPr>
          <p:nvPr/>
        </p:nvSpPr>
        <p:spPr bwMode="auto">
          <a:xfrm>
            <a:off x="3081339" y="1487893"/>
            <a:ext cx="298132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anose="020B0503020204020204" charset="-122"/>
                <a:ea typeface="微软雅黑" panose="020B0503020204020204" charset="-122"/>
              </a:rPr>
              <a:t>2.3.2  </a:t>
            </a:r>
            <a:r>
              <a:rPr lang="zh-CN" altLang="en-US" sz="2000" b="1" dirty="0">
                <a:solidFill>
                  <a:schemeClr val="bg1"/>
                </a:solidFill>
                <a:latin typeface="微软雅黑" panose="020B0503020204020204" charset="-122"/>
                <a:ea typeface="微软雅黑" panose="020B0503020204020204" charset="-122"/>
              </a:rPr>
              <a:t>非导引型传输媒体 </a:t>
            </a:r>
            <a:endParaRPr lang="zh-CN" altLang="en-US" sz="2000" b="1" dirty="0">
              <a:solidFill>
                <a:schemeClr val="bg1"/>
              </a:solidFill>
              <a:latin typeface="微软雅黑" panose="020B0503020204020204" charset="-122"/>
              <a:ea typeface="微软雅黑" panose="020B0503020204020204" charset="-122"/>
            </a:endParaRPr>
          </a:p>
        </p:txBody>
      </p:sp>
      <p:sp>
        <p:nvSpPr>
          <p:cNvPr id="47" name="Rectangle 8"/>
          <p:cNvSpPr>
            <a:spLocks noChangeArrowheads="1"/>
          </p:cNvSpPr>
          <p:nvPr/>
        </p:nvSpPr>
        <p:spPr bwMode="auto">
          <a:xfrm>
            <a:off x="545145" y="1858366"/>
            <a:ext cx="8053712"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将自由空间称为“非导引型传输媒体”。</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无线传输所使用的频段很广。</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短波通信（即高频通信）主要是靠电离层的反射，但短波信道的通信质量较差，传输速率低。</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微波在空间主要是直线传播。</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传统微波通信有两种方式： </a:t>
            </a:r>
            <a:endParaRPr lang="zh-CN" altLang="en-US" sz="2000" b="1" dirty="0">
              <a:latin typeface="微软雅黑" panose="020B0503020204020204" charset="-122"/>
              <a:ea typeface="微软雅黑" panose="020B0503020204020204" charset="-122"/>
            </a:endParaRPr>
          </a:p>
          <a:p>
            <a:pPr marL="625475" indent="-36068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地面微波接力通信</a:t>
            </a:r>
            <a:endParaRPr lang="zh-CN" altLang="en-US" sz="2000" b="1" dirty="0">
              <a:latin typeface="微软雅黑" panose="020B0503020204020204" charset="-122"/>
              <a:ea typeface="微软雅黑" panose="020B0503020204020204" charset="-122"/>
            </a:endParaRPr>
          </a:p>
          <a:p>
            <a:pPr marL="625475" indent="-36068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卫星通信 </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556963" y="2533454"/>
            <a:ext cx="8048776" cy="269580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56963" y="15324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2857011" y="1499238"/>
            <a:ext cx="344868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 无线局域网使用的 </a:t>
            </a:r>
            <a:r>
              <a:rPr lang="en-US" altLang="zh-CN" sz="2000" b="1" dirty="0">
                <a:solidFill>
                  <a:schemeClr val="bg1"/>
                </a:solidFill>
                <a:latin typeface="微软雅黑" panose="020B0503020204020204" charset="-122"/>
                <a:ea typeface="微软雅黑" panose="020B0503020204020204" charset="-122"/>
              </a:rPr>
              <a:t>ISM </a:t>
            </a:r>
            <a:r>
              <a:rPr lang="zh-CN" altLang="en-US" sz="2000" b="1" dirty="0">
                <a:solidFill>
                  <a:schemeClr val="bg1"/>
                </a:solidFill>
                <a:latin typeface="微软雅黑" panose="020B0503020204020204" charset="-122"/>
                <a:ea typeface="微软雅黑" panose="020B0503020204020204" charset="-122"/>
              </a:rPr>
              <a:t>频段 </a:t>
            </a:r>
            <a:endParaRPr lang="zh-CN" altLang="en-US" sz="2000" b="1" dirty="0" smtClean="0">
              <a:solidFill>
                <a:schemeClr val="bg1"/>
              </a:solidFill>
              <a:latin typeface="微软雅黑" panose="020B0503020204020204" charset="-122"/>
              <a:ea typeface="微软雅黑" panose="020B0503020204020204" charset="-122"/>
            </a:endParaRPr>
          </a:p>
        </p:txBody>
      </p:sp>
      <p:sp>
        <p:nvSpPr>
          <p:cNvPr id="7" name="Rectangle 68"/>
          <p:cNvSpPr>
            <a:spLocks noChangeArrowheads="1"/>
          </p:cNvSpPr>
          <p:nvPr/>
        </p:nvSpPr>
        <p:spPr bwMode="auto">
          <a:xfrm>
            <a:off x="456378" y="1904692"/>
            <a:ext cx="8230422" cy="655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zh-CN" altLang="en-US" sz="1400" b="1" dirty="0">
                <a:solidFill>
                  <a:srgbClr val="0000FF"/>
                </a:solidFill>
                <a:latin typeface="微软雅黑" panose="020B0503020204020204" charset="-122"/>
                <a:ea typeface="微软雅黑" panose="020B0503020204020204" charset="-122"/>
              </a:rPr>
              <a:t>要使用某一段无线电频谱进行通信，通常必须得到本国政府有关无线电频谱管理机构的许可证。但是，也有一些无线电频段是可以自由使用的。</a:t>
            </a:r>
            <a:r>
              <a:rPr lang="zh-CN" altLang="en-US" sz="1400" b="1" dirty="0" smtClean="0">
                <a:solidFill>
                  <a:srgbClr val="0000FF"/>
                </a:solidFill>
                <a:latin typeface="微软雅黑" panose="020B0503020204020204" charset="-122"/>
                <a:ea typeface="微软雅黑" panose="020B0503020204020204" charset="-122"/>
              </a:rPr>
              <a:t>例如：</a:t>
            </a:r>
            <a:r>
              <a:rPr lang="en-US" altLang="zh-CN" sz="1400" b="1" dirty="0" smtClean="0">
                <a:solidFill>
                  <a:srgbClr val="0000FF"/>
                </a:solidFill>
                <a:latin typeface="微软雅黑" panose="020B0503020204020204" charset="-122"/>
                <a:ea typeface="微软雅黑" panose="020B0503020204020204" charset="-122"/>
              </a:rPr>
              <a:t>ISM</a:t>
            </a:r>
            <a:r>
              <a:rPr lang="zh-CN" altLang="en-US" sz="1400" b="1" dirty="0">
                <a:solidFill>
                  <a:srgbClr val="0000FF"/>
                </a:solidFill>
                <a:latin typeface="微软雅黑" panose="020B0503020204020204" charset="-122"/>
                <a:ea typeface="微软雅黑" panose="020B0503020204020204" charset="-122"/>
              </a:rPr>
              <a:t>。各国的 </a:t>
            </a:r>
            <a:r>
              <a:rPr lang="en-US" altLang="zh-CN" sz="1400" b="1" dirty="0">
                <a:solidFill>
                  <a:srgbClr val="0000FF"/>
                </a:solidFill>
                <a:latin typeface="微软雅黑" panose="020B0503020204020204" charset="-122"/>
                <a:ea typeface="微软雅黑" panose="020B0503020204020204" charset="-122"/>
              </a:rPr>
              <a:t>ISM </a:t>
            </a:r>
            <a:r>
              <a:rPr lang="zh-CN" altLang="en-US" sz="1400" b="1" dirty="0">
                <a:solidFill>
                  <a:srgbClr val="0000FF"/>
                </a:solidFill>
                <a:latin typeface="微软雅黑" panose="020B0503020204020204" charset="-122"/>
                <a:ea typeface="微软雅黑" panose="020B0503020204020204" charset="-122"/>
              </a:rPr>
              <a:t>标准有可能略有差别。</a:t>
            </a:r>
            <a:endParaRPr lang="zh-CN" altLang="en-US" sz="1400" b="1" dirty="0">
              <a:solidFill>
                <a:srgbClr val="0000FF"/>
              </a:solidFill>
              <a:latin typeface="微软雅黑" panose="020B0503020204020204" charset="-122"/>
              <a:ea typeface="微软雅黑" panose="020B0503020204020204" charset="-122"/>
            </a:endParaRPr>
          </a:p>
        </p:txBody>
      </p:sp>
      <p:sp>
        <p:nvSpPr>
          <p:cNvPr id="24" name="矩形 23"/>
          <p:cNvSpPr/>
          <p:nvPr/>
        </p:nvSpPr>
        <p:spPr>
          <a:xfrm>
            <a:off x="2689904" y="4875198"/>
            <a:ext cx="3920748" cy="368300"/>
          </a:xfrm>
          <a:prstGeom prst="rect">
            <a:avLst/>
          </a:prstGeom>
        </p:spPr>
        <p:txBody>
          <a:bodyPr wrap="square">
            <a:spAutoFit/>
          </a:bodyPr>
          <a:lstStyle/>
          <a:p>
            <a:pPr algn="ctr"/>
            <a:r>
              <a:rPr lang="zh-CN" altLang="en-US" b="1" dirty="0">
                <a:latin typeface="微软雅黑" panose="020B0503020204020204" charset="-122"/>
                <a:ea typeface="微软雅黑" panose="020B0503020204020204" charset="-122"/>
              </a:rPr>
              <a:t>无线局域网使用的 </a:t>
            </a:r>
            <a:r>
              <a:rPr lang="en-US" altLang="zh-CN" b="1" dirty="0">
                <a:latin typeface="微软雅黑" panose="020B0503020204020204" charset="-122"/>
                <a:ea typeface="微软雅黑" panose="020B0503020204020204" charset="-122"/>
              </a:rPr>
              <a:t>ISM </a:t>
            </a:r>
            <a:r>
              <a:rPr lang="zh-CN" altLang="en-US" b="1" dirty="0">
                <a:latin typeface="微软雅黑" panose="020B0503020204020204" charset="-122"/>
                <a:ea typeface="微软雅黑" panose="020B0503020204020204" charset="-122"/>
              </a:rPr>
              <a:t>频段</a:t>
            </a:r>
            <a:endParaRPr lang="zh-CN" altLang="en-US" b="1" dirty="0">
              <a:latin typeface="微软雅黑" panose="020B0503020204020204" charset="-122"/>
              <a:ea typeface="微软雅黑" panose="020B0503020204020204" charset="-122"/>
            </a:endParaRPr>
          </a:p>
        </p:txBody>
      </p:sp>
      <p:grpSp>
        <p:nvGrpSpPr>
          <p:cNvPr id="37" name="组合 36"/>
          <p:cNvGrpSpPr/>
          <p:nvPr/>
        </p:nvGrpSpPr>
        <p:grpSpPr>
          <a:xfrm>
            <a:off x="1638076" y="2815068"/>
            <a:ext cx="5789295" cy="1849801"/>
            <a:chOff x="1619788" y="2215097"/>
            <a:chExt cx="5789295" cy="1849801"/>
          </a:xfrm>
        </p:grpSpPr>
        <p:grpSp>
          <p:nvGrpSpPr>
            <p:cNvPr id="8" name="组合 7"/>
            <p:cNvGrpSpPr/>
            <p:nvPr/>
          </p:nvGrpSpPr>
          <p:grpSpPr>
            <a:xfrm>
              <a:off x="1619788" y="2215097"/>
              <a:ext cx="5789295" cy="1849801"/>
              <a:chOff x="507339" y="3213083"/>
              <a:chExt cx="9274701" cy="2963461"/>
            </a:xfrm>
          </p:grpSpPr>
          <p:sp>
            <p:nvSpPr>
              <p:cNvPr id="9" name="Text Box 5"/>
              <p:cNvSpPr txBox="1">
                <a:spLocks noChangeArrowheads="1"/>
              </p:cNvSpPr>
              <p:nvPr/>
            </p:nvSpPr>
            <p:spPr bwMode="auto">
              <a:xfrm>
                <a:off x="507339" y="3213083"/>
                <a:ext cx="9054171" cy="73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1400" b="1" dirty="0">
                    <a:solidFill>
                      <a:srgbClr val="0000FF"/>
                    </a:solidFill>
                    <a:latin typeface="微软雅黑" panose="020B0503020204020204" charset="-122"/>
                    <a:ea typeface="微软雅黑" panose="020B0503020204020204" charset="-122"/>
                  </a:rPr>
                  <a:t>                26                      </a:t>
                </a:r>
                <a:r>
                  <a:rPr lang="en-US" altLang="zh-CN" sz="1400" b="1" dirty="0" smtClean="0">
                    <a:solidFill>
                      <a:srgbClr val="0000FF"/>
                    </a:solidFill>
                    <a:latin typeface="微软雅黑" panose="020B0503020204020204" charset="-122"/>
                    <a:ea typeface="微软雅黑" panose="020B0503020204020204" charset="-122"/>
                  </a:rPr>
                  <a:t>83.5                                    125</a:t>
                </a:r>
                <a:endParaRPr lang="en-US" altLang="zh-CN" sz="1400" b="1" dirty="0">
                  <a:solidFill>
                    <a:srgbClr val="0000FF"/>
                  </a:solidFill>
                  <a:latin typeface="微软雅黑" panose="020B0503020204020204" charset="-122"/>
                  <a:ea typeface="微软雅黑" panose="020B0503020204020204" charset="-122"/>
                </a:endParaRPr>
              </a:p>
              <a:p>
                <a:pPr algn="l">
                  <a:lnSpc>
                    <a:spcPct val="85000"/>
                  </a:lnSpc>
                </a:pPr>
                <a:r>
                  <a:rPr lang="zh-CN" altLang="en-US" sz="1400" b="1" dirty="0">
                    <a:latin typeface="微软雅黑" panose="020B0503020204020204" charset="-122"/>
                    <a:ea typeface="微软雅黑" panose="020B0503020204020204" charset="-122"/>
                  </a:rPr>
                  <a:t>频带</a:t>
                </a:r>
                <a:r>
                  <a:rPr lang="zh-CN" altLang="en-US" sz="1400" b="1" dirty="0">
                    <a:solidFill>
                      <a:srgbClr val="0000FF"/>
                    </a:solidFill>
                    <a:latin typeface="微软雅黑" panose="020B0503020204020204" charset="-122"/>
                    <a:ea typeface="微软雅黑" panose="020B0503020204020204" charset="-122"/>
                  </a:rPr>
                  <a:t>       </a:t>
                </a:r>
                <a:r>
                  <a:rPr lang="en-US" altLang="zh-CN" sz="1400" b="1" dirty="0">
                    <a:solidFill>
                      <a:srgbClr val="0000FF"/>
                    </a:solidFill>
                    <a:latin typeface="微软雅黑" panose="020B0503020204020204" charset="-122"/>
                    <a:ea typeface="微软雅黑" panose="020B0503020204020204" charset="-122"/>
                  </a:rPr>
                  <a:t>MHz                    </a:t>
                </a:r>
                <a:r>
                  <a:rPr lang="en-US" altLang="zh-CN" sz="1400" b="1" dirty="0" err="1">
                    <a:solidFill>
                      <a:srgbClr val="0000FF"/>
                    </a:solidFill>
                    <a:latin typeface="微软雅黑" panose="020B0503020204020204" charset="-122"/>
                    <a:ea typeface="微软雅黑" panose="020B0503020204020204" charset="-122"/>
                  </a:rPr>
                  <a:t>MHz</a:t>
                </a:r>
                <a:r>
                  <a:rPr lang="en-US" altLang="zh-CN" sz="1400" b="1" dirty="0">
                    <a:solidFill>
                      <a:srgbClr val="0000FF"/>
                    </a:solidFill>
                    <a:latin typeface="微软雅黑" panose="020B0503020204020204" charset="-122"/>
                    <a:ea typeface="微软雅黑" panose="020B0503020204020204" charset="-122"/>
                  </a:rPr>
                  <a:t>                                    </a:t>
                </a:r>
                <a:r>
                  <a:rPr lang="en-US" altLang="zh-CN" sz="1400" b="1" dirty="0" err="1">
                    <a:solidFill>
                      <a:srgbClr val="0000FF"/>
                    </a:solidFill>
                    <a:latin typeface="微软雅黑" panose="020B0503020204020204" charset="-122"/>
                    <a:ea typeface="微软雅黑" panose="020B0503020204020204" charset="-122"/>
                  </a:rPr>
                  <a:t>MHz</a:t>
                </a:r>
                <a:endParaRPr lang="en-US" altLang="zh-CN" sz="1400" b="1" dirty="0">
                  <a:solidFill>
                    <a:srgbClr val="0000FF"/>
                  </a:solidFill>
                  <a:latin typeface="微软雅黑" panose="020B0503020204020204" charset="-122"/>
                  <a:ea typeface="微软雅黑" panose="020B0503020204020204" charset="-122"/>
                </a:endParaRPr>
              </a:p>
            </p:txBody>
          </p:sp>
          <p:sp>
            <p:nvSpPr>
              <p:cNvPr id="10" name="Text Box 6"/>
              <p:cNvSpPr txBox="1">
                <a:spLocks noChangeArrowheads="1"/>
              </p:cNvSpPr>
              <p:nvPr/>
            </p:nvSpPr>
            <p:spPr bwMode="auto">
              <a:xfrm>
                <a:off x="507339" y="5445107"/>
                <a:ext cx="9274701" cy="73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1400" b="1" dirty="0">
                    <a:latin typeface="微软雅黑" panose="020B0503020204020204" charset="-122"/>
                    <a:ea typeface="微软雅黑" panose="020B0503020204020204" charset="-122"/>
                  </a:rPr>
                  <a:t>频率</a:t>
                </a:r>
                <a:r>
                  <a:rPr lang="zh-CN" altLang="en-US" sz="1400" b="1" dirty="0">
                    <a:solidFill>
                      <a:srgbClr val="0000FF"/>
                    </a:solidFill>
                    <a:latin typeface="微软雅黑" panose="020B0503020204020204" charset="-122"/>
                    <a:ea typeface="微软雅黑" panose="020B0503020204020204" charset="-122"/>
                  </a:rPr>
                  <a:t>    </a:t>
                </a:r>
                <a:r>
                  <a:rPr lang="en-US" altLang="zh-CN" sz="1400" b="1" dirty="0">
                    <a:solidFill>
                      <a:srgbClr val="0000FF"/>
                    </a:solidFill>
                    <a:latin typeface="微软雅黑" panose="020B0503020204020204" charset="-122"/>
                    <a:ea typeface="微软雅黑" panose="020B0503020204020204" charset="-122"/>
                  </a:rPr>
                  <a:t>902    </a:t>
                </a:r>
                <a:r>
                  <a:rPr lang="en-US" altLang="zh-CN" sz="1400" b="1" dirty="0" smtClean="0">
                    <a:solidFill>
                      <a:srgbClr val="0000FF"/>
                    </a:solidFill>
                    <a:latin typeface="微软雅黑" panose="020B0503020204020204" charset="-122"/>
                    <a:ea typeface="微软雅黑" panose="020B0503020204020204" charset="-122"/>
                  </a:rPr>
                  <a:t>928       </a:t>
                </a:r>
                <a:r>
                  <a:rPr lang="en-US" altLang="zh-CN" sz="1400" b="1" dirty="0">
                    <a:solidFill>
                      <a:srgbClr val="0000FF"/>
                    </a:solidFill>
                    <a:latin typeface="微软雅黑" panose="020B0503020204020204" charset="-122"/>
                    <a:ea typeface="微软雅黑" panose="020B0503020204020204" charset="-122"/>
                  </a:rPr>
                  <a:t>2.4            </a:t>
                </a:r>
                <a:r>
                  <a:rPr lang="en-US" altLang="zh-CN" sz="1400" b="1" dirty="0" smtClean="0">
                    <a:solidFill>
                      <a:srgbClr val="0000FF"/>
                    </a:solidFill>
                    <a:latin typeface="微软雅黑" panose="020B0503020204020204" charset="-122"/>
                    <a:ea typeface="微软雅黑" panose="020B0503020204020204" charset="-122"/>
                  </a:rPr>
                  <a:t>2.4835          5.725               </a:t>
                </a:r>
                <a:r>
                  <a:rPr lang="en-US" altLang="zh-CN" sz="1400" b="1" dirty="0">
                    <a:solidFill>
                      <a:srgbClr val="0000FF"/>
                    </a:solidFill>
                    <a:latin typeface="微软雅黑" panose="020B0503020204020204" charset="-122"/>
                    <a:ea typeface="微软雅黑" panose="020B0503020204020204" charset="-122"/>
                  </a:rPr>
                  <a:t>5.850</a:t>
                </a:r>
                <a:endParaRPr lang="en-US" altLang="zh-CN" sz="1400" b="1" dirty="0">
                  <a:solidFill>
                    <a:srgbClr val="0000FF"/>
                  </a:solidFill>
                  <a:latin typeface="微软雅黑" panose="020B0503020204020204" charset="-122"/>
                  <a:ea typeface="微软雅黑" panose="020B0503020204020204" charset="-122"/>
                </a:endParaRPr>
              </a:p>
              <a:p>
                <a:pPr algn="l">
                  <a:lnSpc>
                    <a:spcPct val="85000"/>
                  </a:lnSpc>
                </a:pPr>
                <a:r>
                  <a:rPr lang="en-US" altLang="zh-CN" sz="1400" b="1" dirty="0">
                    <a:solidFill>
                      <a:srgbClr val="0000FF"/>
                    </a:solidFill>
                    <a:latin typeface="微软雅黑" panose="020B0503020204020204" charset="-122"/>
                    <a:ea typeface="微软雅黑" panose="020B0503020204020204" charset="-122"/>
                  </a:rPr>
                  <a:t>           MHz   </a:t>
                </a:r>
                <a:r>
                  <a:rPr lang="en-US" altLang="zh-CN" sz="1400" b="1" dirty="0" err="1" smtClean="0">
                    <a:solidFill>
                      <a:srgbClr val="0000FF"/>
                    </a:solidFill>
                    <a:latin typeface="微软雅黑" panose="020B0503020204020204" charset="-122"/>
                    <a:ea typeface="微软雅黑" panose="020B0503020204020204" charset="-122"/>
                  </a:rPr>
                  <a:t>MHz</a:t>
                </a:r>
                <a:r>
                  <a:rPr lang="en-US" altLang="zh-CN" sz="1400" b="1" dirty="0" smtClean="0">
                    <a:solidFill>
                      <a:srgbClr val="0000FF"/>
                    </a:solidFill>
                    <a:latin typeface="微软雅黑" panose="020B0503020204020204" charset="-122"/>
                    <a:ea typeface="微软雅黑" panose="020B0503020204020204" charset="-122"/>
                  </a:rPr>
                  <a:t>     GHz             </a:t>
                </a:r>
                <a:r>
                  <a:rPr lang="en-US" altLang="zh-CN" sz="1400" b="1" dirty="0" err="1">
                    <a:solidFill>
                      <a:srgbClr val="0000FF"/>
                    </a:solidFill>
                    <a:latin typeface="微软雅黑" panose="020B0503020204020204" charset="-122"/>
                    <a:ea typeface="微软雅黑" panose="020B0503020204020204" charset="-122"/>
                  </a:rPr>
                  <a:t>GHz</a:t>
                </a:r>
                <a:r>
                  <a:rPr lang="en-US" altLang="zh-CN" sz="1400" b="1" dirty="0">
                    <a:solidFill>
                      <a:srgbClr val="0000FF"/>
                    </a:solidFill>
                    <a:latin typeface="微软雅黑" panose="020B0503020204020204" charset="-122"/>
                    <a:ea typeface="微软雅黑" panose="020B0503020204020204" charset="-122"/>
                  </a:rPr>
                  <a:t>         </a:t>
                </a:r>
                <a:r>
                  <a:rPr lang="en-US" altLang="zh-CN" sz="1400" b="1" dirty="0" smtClean="0">
                    <a:solidFill>
                      <a:srgbClr val="0000FF"/>
                    </a:solidFill>
                    <a:latin typeface="微软雅黑" panose="020B0503020204020204" charset="-122"/>
                    <a:ea typeface="微软雅黑" panose="020B0503020204020204" charset="-122"/>
                  </a:rPr>
                  <a:t>   </a:t>
                </a:r>
                <a:r>
                  <a:rPr lang="en-US" altLang="zh-CN" sz="1400" b="1" dirty="0" err="1" smtClean="0">
                    <a:solidFill>
                      <a:srgbClr val="0000FF"/>
                    </a:solidFill>
                    <a:latin typeface="微软雅黑" panose="020B0503020204020204" charset="-122"/>
                    <a:ea typeface="微软雅黑" panose="020B0503020204020204" charset="-122"/>
                  </a:rPr>
                  <a:t>GHz</a:t>
                </a:r>
                <a:r>
                  <a:rPr lang="en-US" altLang="zh-CN" sz="1400" b="1" dirty="0" smtClean="0">
                    <a:solidFill>
                      <a:srgbClr val="0000FF"/>
                    </a:solidFill>
                    <a:latin typeface="微软雅黑" panose="020B0503020204020204" charset="-122"/>
                    <a:ea typeface="微软雅黑" panose="020B0503020204020204" charset="-122"/>
                  </a:rPr>
                  <a:t>                 </a:t>
                </a:r>
                <a:r>
                  <a:rPr lang="en-US" altLang="zh-CN" sz="1400" b="1" dirty="0" err="1">
                    <a:solidFill>
                      <a:srgbClr val="0000FF"/>
                    </a:solidFill>
                    <a:latin typeface="微软雅黑" panose="020B0503020204020204" charset="-122"/>
                    <a:ea typeface="微软雅黑" panose="020B0503020204020204" charset="-122"/>
                  </a:rPr>
                  <a:t>GHz</a:t>
                </a:r>
                <a:endParaRPr lang="en-US" altLang="zh-CN" sz="1400" b="1" dirty="0">
                  <a:solidFill>
                    <a:srgbClr val="0000FF"/>
                  </a:solidFill>
                  <a:latin typeface="微软雅黑" panose="020B0503020204020204" charset="-122"/>
                  <a:ea typeface="微软雅黑" panose="020B0503020204020204" charset="-122"/>
                </a:endParaRPr>
              </a:p>
            </p:txBody>
          </p:sp>
          <p:sp>
            <p:nvSpPr>
              <p:cNvPr id="11" name="Line 7"/>
              <p:cNvSpPr>
                <a:spLocks noChangeShapeType="1"/>
              </p:cNvSpPr>
              <p:nvPr/>
            </p:nvSpPr>
            <p:spPr bwMode="auto">
              <a:xfrm>
                <a:off x="1396471" y="4062395"/>
                <a:ext cx="8014229"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anose="020B0503020204020204" charset="-122"/>
                  <a:ea typeface="微软雅黑" panose="020B0503020204020204" charset="-122"/>
                </a:endParaRPr>
              </a:p>
            </p:txBody>
          </p:sp>
          <p:sp>
            <p:nvSpPr>
              <p:cNvPr id="12" name="Line 8"/>
              <p:cNvSpPr>
                <a:spLocks noChangeShapeType="1"/>
              </p:cNvSpPr>
              <p:nvPr/>
            </p:nvSpPr>
            <p:spPr bwMode="auto">
              <a:xfrm>
                <a:off x="1396471" y="5356207"/>
                <a:ext cx="8014229"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anose="020B0503020204020204" charset="-122"/>
                  <a:ea typeface="微软雅黑" panose="020B0503020204020204" charset="-122"/>
                </a:endParaRPr>
              </a:p>
            </p:txBody>
          </p:sp>
          <p:sp>
            <p:nvSpPr>
              <p:cNvPr id="13" name="Rectangle 9"/>
              <p:cNvSpPr>
                <a:spLocks noChangeArrowheads="1"/>
              </p:cNvSpPr>
              <p:nvPr/>
            </p:nvSpPr>
            <p:spPr bwMode="auto">
              <a:xfrm>
                <a:off x="1792023" y="4062395"/>
                <a:ext cx="693077" cy="1293812"/>
              </a:xfrm>
              <a:prstGeom prst="rect">
                <a:avLst/>
              </a:prstGeom>
              <a:solidFill>
                <a:srgbClr val="99FF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14" name="Rectangle 10"/>
              <p:cNvSpPr>
                <a:spLocks noChangeArrowheads="1"/>
              </p:cNvSpPr>
              <p:nvPr/>
            </p:nvSpPr>
            <p:spPr bwMode="auto">
              <a:xfrm>
                <a:off x="3769783" y="4062395"/>
                <a:ext cx="1485900" cy="1293812"/>
              </a:xfrm>
              <a:prstGeom prst="rect">
                <a:avLst/>
              </a:prstGeom>
              <a:solidFill>
                <a:srgbClr val="00B05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15" name="Rectangle 11"/>
              <p:cNvSpPr>
                <a:spLocks noChangeArrowheads="1"/>
              </p:cNvSpPr>
              <p:nvPr/>
            </p:nvSpPr>
            <p:spPr bwMode="auto">
              <a:xfrm>
                <a:off x="7035669" y="4062395"/>
                <a:ext cx="2079228" cy="1293812"/>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16" name="Line 12"/>
              <p:cNvSpPr>
                <a:spLocks noChangeShapeType="1"/>
              </p:cNvSpPr>
              <p:nvPr/>
            </p:nvSpPr>
            <p:spPr bwMode="auto">
              <a:xfrm>
                <a:off x="1792023" y="3933807"/>
                <a:ext cx="693077" cy="0"/>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anose="020B0503020204020204" charset="-122"/>
                  <a:ea typeface="微软雅黑" panose="020B0503020204020204" charset="-122"/>
                </a:endParaRPr>
              </a:p>
            </p:txBody>
          </p:sp>
          <p:sp>
            <p:nvSpPr>
              <p:cNvPr id="17" name="Line 13"/>
              <p:cNvSpPr>
                <a:spLocks noChangeShapeType="1"/>
              </p:cNvSpPr>
              <p:nvPr/>
            </p:nvSpPr>
            <p:spPr bwMode="auto">
              <a:xfrm>
                <a:off x="3769783" y="3933807"/>
                <a:ext cx="1485900" cy="0"/>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anose="020B0503020204020204" charset="-122"/>
                  <a:ea typeface="微软雅黑" panose="020B0503020204020204" charset="-122"/>
                </a:endParaRPr>
              </a:p>
            </p:txBody>
          </p:sp>
          <p:sp>
            <p:nvSpPr>
              <p:cNvPr id="18" name="Line 14"/>
              <p:cNvSpPr>
                <a:spLocks noChangeShapeType="1"/>
              </p:cNvSpPr>
              <p:nvPr/>
            </p:nvSpPr>
            <p:spPr bwMode="auto">
              <a:xfrm>
                <a:off x="7035669" y="3933807"/>
                <a:ext cx="2079228" cy="0"/>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anose="020B0503020204020204" charset="-122"/>
                  <a:ea typeface="微软雅黑" panose="020B0503020204020204" charset="-122"/>
                </a:endParaRPr>
              </a:p>
            </p:txBody>
          </p:sp>
        </p:grpSp>
        <p:grpSp>
          <p:nvGrpSpPr>
            <p:cNvPr id="27" name="组合 26"/>
            <p:cNvGrpSpPr/>
            <p:nvPr/>
          </p:nvGrpSpPr>
          <p:grpSpPr>
            <a:xfrm>
              <a:off x="3088814" y="3279209"/>
              <a:ext cx="415498" cy="368300"/>
              <a:chOff x="3088814" y="3270065"/>
              <a:chExt cx="415498" cy="368300"/>
            </a:xfrm>
          </p:grpSpPr>
          <p:sp>
            <p:nvSpPr>
              <p:cNvPr id="25" name="矩形 24"/>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 Box 16"/>
              <p:cNvSpPr txBox="1">
                <a:spLocks noChangeArrowheads="1"/>
              </p:cNvSpPr>
              <p:nvPr/>
            </p:nvSpPr>
            <p:spPr bwMode="auto">
              <a:xfrm>
                <a:off x="3088814" y="3270065"/>
                <a:ext cx="412115" cy="36830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latin typeface="微软雅黑" panose="020B0503020204020204" charset="-122"/>
                    <a:ea typeface="微软雅黑" panose="020B0503020204020204" charset="-122"/>
                    <a:sym typeface="Symbol" panose="05050102010706020507" pitchFamily="18" charset="2"/>
                  </a:rPr>
                  <a:t></a:t>
                </a:r>
                <a:endParaRPr lang="en-US" altLang="zh-CN" b="1" dirty="0">
                  <a:latin typeface="微软雅黑" panose="020B0503020204020204" charset="-122"/>
                  <a:ea typeface="微软雅黑" panose="020B0503020204020204" charset="-122"/>
                  <a:sym typeface="Symbol" panose="05050102010706020507" pitchFamily="18" charset="2"/>
                </a:endParaRPr>
              </a:p>
            </p:txBody>
          </p:sp>
        </p:grpSp>
        <p:grpSp>
          <p:nvGrpSpPr>
            <p:cNvPr id="28" name="组合 27"/>
            <p:cNvGrpSpPr/>
            <p:nvPr/>
          </p:nvGrpSpPr>
          <p:grpSpPr>
            <a:xfrm>
              <a:off x="3088814" y="2499742"/>
              <a:ext cx="415498" cy="368300"/>
              <a:chOff x="3088814" y="3270065"/>
              <a:chExt cx="415498" cy="368300"/>
            </a:xfrm>
          </p:grpSpPr>
          <p:sp>
            <p:nvSpPr>
              <p:cNvPr id="29" name="矩形 28"/>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 Box 16"/>
              <p:cNvSpPr txBox="1">
                <a:spLocks noChangeArrowheads="1"/>
              </p:cNvSpPr>
              <p:nvPr/>
            </p:nvSpPr>
            <p:spPr bwMode="auto">
              <a:xfrm>
                <a:off x="3088814" y="3270065"/>
                <a:ext cx="412115" cy="36830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latin typeface="微软雅黑" panose="020B0503020204020204" charset="-122"/>
                    <a:ea typeface="微软雅黑" panose="020B0503020204020204" charset="-122"/>
                    <a:sym typeface="Symbol" panose="05050102010706020507" pitchFamily="18" charset="2"/>
                  </a:rPr>
                  <a:t></a:t>
                </a:r>
                <a:endParaRPr lang="en-US" altLang="zh-CN" b="1" dirty="0">
                  <a:latin typeface="微软雅黑" panose="020B0503020204020204" charset="-122"/>
                  <a:ea typeface="微软雅黑" panose="020B0503020204020204" charset="-122"/>
                  <a:sym typeface="Symbol" panose="05050102010706020507" pitchFamily="18" charset="2"/>
                </a:endParaRPr>
              </a:p>
            </p:txBody>
          </p:sp>
        </p:grpSp>
        <p:grpSp>
          <p:nvGrpSpPr>
            <p:cNvPr id="31" name="组合 30"/>
            <p:cNvGrpSpPr/>
            <p:nvPr/>
          </p:nvGrpSpPr>
          <p:grpSpPr>
            <a:xfrm>
              <a:off x="4959472" y="3279209"/>
              <a:ext cx="415498" cy="368300"/>
              <a:chOff x="3088814" y="3270065"/>
              <a:chExt cx="415498" cy="368300"/>
            </a:xfrm>
          </p:grpSpPr>
          <p:sp>
            <p:nvSpPr>
              <p:cNvPr id="32" name="矩形 31"/>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 Box 16"/>
              <p:cNvSpPr txBox="1">
                <a:spLocks noChangeArrowheads="1"/>
              </p:cNvSpPr>
              <p:nvPr/>
            </p:nvSpPr>
            <p:spPr bwMode="auto">
              <a:xfrm>
                <a:off x="3088814" y="3270065"/>
                <a:ext cx="412115" cy="36830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latin typeface="微软雅黑" panose="020B0503020204020204" charset="-122"/>
                    <a:ea typeface="微软雅黑" panose="020B0503020204020204" charset="-122"/>
                    <a:sym typeface="Symbol" panose="05050102010706020507" pitchFamily="18" charset="2"/>
                  </a:rPr>
                  <a:t></a:t>
                </a:r>
                <a:endParaRPr lang="en-US" altLang="zh-CN" b="1" dirty="0">
                  <a:latin typeface="微软雅黑" panose="020B0503020204020204" charset="-122"/>
                  <a:ea typeface="微软雅黑" panose="020B0503020204020204" charset="-122"/>
                  <a:sym typeface="Symbol" panose="05050102010706020507" pitchFamily="18" charset="2"/>
                </a:endParaRPr>
              </a:p>
            </p:txBody>
          </p:sp>
        </p:grpSp>
        <p:grpSp>
          <p:nvGrpSpPr>
            <p:cNvPr id="34" name="组合 33"/>
            <p:cNvGrpSpPr/>
            <p:nvPr/>
          </p:nvGrpSpPr>
          <p:grpSpPr>
            <a:xfrm>
              <a:off x="4959472" y="2499742"/>
              <a:ext cx="415498" cy="368300"/>
              <a:chOff x="3088814" y="3270065"/>
              <a:chExt cx="415498" cy="368300"/>
            </a:xfrm>
          </p:grpSpPr>
          <p:sp>
            <p:nvSpPr>
              <p:cNvPr id="35" name="矩形 34"/>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 Box 16"/>
              <p:cNvSpPr txBox="1">
                <a:spLocks noChangeArrowheads="1"/>
              </p:cNvSpPr>
              <p:nvPr/>
            </p:nvSpPr>
            <p:spPr bwMode="auto">
              <a:xfrm>
                <a:off x="3088814" y="3270065"/>
                <a:ext cx="412115" cy="36830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latin typeface="微软雅黑" panose="020B0503020204020204" charset="-122"/>
                    <a:ea typeface="微软雅黑" panose="020B0503020204020204" charset="-122"/>
                    <a:sym typeface="Symbol" panose="05050102010706020507" pitchFamily="18" charset="2"/>
                  </a:rPr>
                  <a:t></a:t>
                </a:r>
                <a:endParaRPr lang="en-US" altLang="zh-CN" b="1" dirty="0">
                  <a:latin typeface="微软雅黑" panose="020B0503020204020204" charset="-122"/>
                  <a:ea typeface="微软雅黑" panose="020B0503020204020204" charset="-122"/>
                  <a:sym typeface="Symbol" panose="05050102010706020507" pitchFamily="18" charset="2"/>
                </a:endParaRPr>
              </a:p>
            </p:txBody>
          </p:sp>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2" name="标题 633861"/>
          <p:cNvSpPr>
            <a:spLocks noGrp="1"/>
          </p:cNvSpPr>
          <p:nvPr>
            <p:ph type="ctrTitle"/>
          </p:nvPr>
        </p:nvSpPr>
        <p:spPr>
          <a:xfrm>
            <a:off x="179388" y="3068638"/>
            <a:ext cx="8208962" cy="2447925"/>
          </a:xfrm>
        </p:spPr>
        <p:txBody>
          <a:bodyPr anchor="t"/>
          <a:p>
            <a:pPr algn="ctr" defTabSz="914400">
              <a:buSzTx/>
            </a:pP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第四章</a:t>
            </a:r>
            <a:br>
              <a:rPr lang="zh-CN" altLang="en-US" sz="5400" kern="1200" baseline="0" dirty="0">
                <a:latin typeface="Times New Roman" panose="02020603050405020304" pitchFamily="18" charset="0"/>
                <a:ea typeface="黑体" panose="02010609060101010101" pitchFamily="49" charset="-122"/>
              </a:rPr>
            </a:br>
            <a:br>
              <a:rPr lang="zh-CN" altLang="en-US" sz="1200" kern="1200" baseline="0" dirty="0">
                <a:latin typeface="Times New Roman" panose="02020603050405020304" pitchFamily="18" charset="0"/>
                <a:ea typeface="黑体" panose="02010609060101010101" pitchFamily="49" charset="-122"/>
              </a:rPr>
            </a:br>
            <a:r>
              <a:rPr lang="zh-CN" altLang="en-US" sz="4800" kern="1200" baseline="0" dirty="0">
                <a:latin typeface="Times New Roman" panose="02020603050405020304" pitchFamily="18" charset="0"/>
                <a:ea typeface="黑体" panose="02010609060101010101" pitchFamily="49" charset="-122"/>
              </a:rPr>
              <a:t>物理层</a:t>
            </a:r>
            <a:endParaRPr lang="zh-CN" altLang="en-US" sz="4800" kern="1200" baseline="0" dirty="0">
              <a:latin typeface="Times New Roman" panose="02020603050405020304" pitchFamily="18" charset="0"/>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2" name="标题 633861"/>
          <p:cNvSpPr>
            <a:spLocks noGrp="1"/>
          </p:cNvSpPr>
          <p:nvPr>
            <p:ph type="ctrTitle"/>
          </p:nvPr>
        </p:nvSpPr>
        <p:spPr>
          <a:xfrm>
            <a:off x="179388" y="3068638"/>
            <a:ext cx="8208962" cy="2447925"/>
          </a:xfrm>
        </p:spPr>
        <p:txBody>
          <a:bodyPr anchor="t"/>
          <a:p>
            <a:pPr algn="ctr" defTabSz="914400">
              <a:buSzTx/>
            </a:pP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第二节</a:t>
            </a:r>
            <a:br>
              <a:rPr lang="zh-CN" altLang="en-US" sz="5400" kern="1200" baseline="0" dirty="0">
                <a:latin typeface="Times New Roman" panose="02020603050405020304" pitchFamily="18" charset="0"/>
                <a:ea typeface="黑体" panose="02010609060101010101" pitchFamily="49" charset="-122"/>
              </a:rPr>
            </a:br>
            <a:br>
              <a:rPr lang="zh-CN" altLang="en-US" sz="1200" kern="1200" baseline="0" dirty="0">
                <a:latin typeface="Times New Roman" panose="02020603050405020304" pitchFamily="18" charset="0"/>
                <a:ea typeface="黑体" panose="02010609060101010101" pitchFamily="49" charset="-122"/>
              </a:rPr>
            </a:br>
            <a:r>
              <a:rPr lang="zh-CN" altLang="en-US" sz="4800" kern="1200" baseline="0" dirty="0">
                <a:latin typeface="Times New Roman" panose="02020603050405020304" pitchFamily="18" charset="0"/>
                <a:ea typeface="黑体" panose="02010609060101010101" pitchFamily="49" charset="-122"/>
              </a:rPr>
              <a:t>信道复用技术</a:t>
            </a:r>
            <a:endParaRPr lang="zh-CN" altLang="en-US" sz="4800" kern="1200" baseline="0" dirty="0">
              <a:latin typeface="Times New Roman" panose="02020603050405020304" pitchFamily="18" charset="0"/>
              <a:ea typeface="黑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545145" y="2538574"/>
            <a:ext cx="8053712" cy="271168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AutoShape 5"/>
          <p:cNvSpPr>
            <a:spLocks noChangeArrowheads="1"/>
          </p:cNvSpPr>
          <p:nvPr/>
        </p:nvSpPr>
        <p:spPr bwMode="auto">
          <a:xfrm>
            <a:off x="545145" y="1493588"/>
            <a:ext cx="8053712"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8" name="Rectangle 6"/>
          <p:cNvSpPr>
            <a:spLocks noChangeArrowheads="1"/>
          </p:cNvSpPr>
          <p:nvPr/>
        </p:nvSpPr>
        <p:spPr bwMode="auto">
          <a:xfrm>
            <a:off x="1582422" y="1451317"/>
            <a:ext cx="59791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2.4.1  </a:t>
            </a:r>
            <a:r>
              <a:rPr lang="zh-CN" altLang="en-US" sz="2400" b="1" dirty="0">
                <a:solidFill>
                  <a:schemeClr val="bg1"/>
                </a:solidFill>
                <a:latin typeface="微软雅黑" panose="020B0503020204020204" charset="-122"/>
                <a:ea typeface="微软雅黑" panose="020B0503020204020204" charset="-122"/>
              </a:rPr>
              <a:t>频分复用、时分复用和统计时分复用 </a:t>
            </a:r>
            <a:endParaRPr lang="zh-CN" altLang="en-US" sz="2400" b="1" dirty="0">
              <a:solidFill>
                <a:schemeClr val="bg1"/>
              </a:solidFill>
              <a:latin typeface="微软雅黑" panose="020B0503020204020204" charset="-122"/>
              <a:ea typeface="微软雅黑" panose="020B0503020204020204" charset="-122"/>
            </a:endParaRPr>
          </a:p>
        </p:txBody>
      </p:sp>
      <p:sp>
        <p:nvSpPr>
          <p:cNvPr id="17" name="矩形 16"/>
          <p:cNvSpPr/>
          <p:nvPr/>
        </p:nvSpPr>
        <p:spPr>
          <a:xfrm>
            <a:off x="966725" y="3082285"/>
            <a:ext cx="459740" cy="1624263"/>
          </a:xfrm>
          <a:prstGeom prst="rect">
            <a:avLst/>
          </a:prstGeom>
        </p:spPr>
        <p:txBody>
          <a:bodyPr vert="eaVert" wrap="square">
            <a:spAutoFit/>
          </a:bodyPr>
          <a:lstStyle/>
          <a:p>
            <a:pPr algn="ctr"/>
            <a:r>
              <a:rPr lang="zh-CN" altLang="en-US" b="1" dirty="0">
                <a:latin typeface="微软雅黑" panose="020B0503020204020204" charset="-122"/>
                <a:ea typeface="微软雅黑" panose="020B0503020204020204" charset="-122"/>
              </a:rPr>
              <a:t>复用的示意图</a:t>
            </a:r>
            <a:endParaRPr lang="zh-CN" altLang="en-US" b="1" dirty="0">
              <a:latin typeface="微软雅黑" panose="020B0503020204020204" charset="-122"/>
              <a:ea typeface="微软雅黑" panose="020B0503020204020204" charset="-122"/>
            </a:endParaRPr>
          </a:p>
        </p:txBody>
      </p:sp>
      <p:sp>
        <p:nvSpPr>
          <p:cNvPr id="2" name="矩形 1"/>
          <p:cNvSpPr/>
          <p:nvPr/>
        </p:nvSpPr>
        <p:spPr>
          <a:xfrm>
            <a:off x="545145" y="1881984"/>
            <a:ext cx="7665001" cy="655320"/>
          </a:xfrm>
          <a:prstGeom prst="rect">
            <a:avLst/>
          </a:prstGeom>
        </p:spPr>
        <p:txBody>
          <a:bodyPr wrap="square">
            <a:spAutoFit/>
          </a:bodyPr>
          <a:lstStyle/>
          <a:p>
            <a:pPr eaLnBrk="0" hangingPunct="0">
              <a:lnSpc>
                <a:spcPts val="2200"/>
              </a:lnSpc>
              <a:buClr>
                <a:srgbClr val="0070C0"/>
              </a:buClr>
            </a:pPr>
            <a:r>
              <a:rPr lang="zh-CN" altLang="en-US" sz="1600" b="1" dirty="0">
                <a:solidFill>
                  <a:srgbClr val="0000FF"/>
                </a:solidFill>
                <a:latin typeface="微软雅黑" panose="020B0503020204020204" charset="-122"/>
                <a:ea typeface="微软雅黑" panose="020B0503020204020204" charset="-122"/>
              </a:rPr>
              <a:t>复用 </a:t>
            </a:r>
            <a:r>
              <a:rPr lang="en-US" altLang="zh-CN" sz="1600" b="1" dirty="0">
                <a:latin typeface="微软雅黑" panose="020B0503020204020204" charset="-122"/>
                <a:ea typeface="微软雅黑" panose="020B0503020204020204" charset="-122"/>
              </a:rPr>
              <a:t>(multiplexing) </a:t>
            </a:r>
            <a:r>
              <a:rPr lang="zh-CN" altLang="en-US" sz="1600" b="1" dirty="0">
                <a:latin typeface="微软雅黑" panose="020B0503020204020204" charset="-122"/>
                <a:ea typeface="微软雅黑" panose="020B0503020204020204" charset="-122"/>
              </a:rPr>
              <a:t>是通信技术中的基本概念。</a:t>
            </a:r>
            <a:endParaRPr lang="zh-CN" altLang="en-US" sz="1600" b="1" dirty="0">
              <a:latin typeface="微软雅黑" panose="020B0503020204020204" charset="-122"/>
              <a:ea typeface="微软雅黑" panose="020B0503020204020204" charset="-122"/>
            </a:endParaRPr>
          </a:p>
          <a:p>
            <a:pPr eaLnBrk="0" hangingPunct="0">
              <a:lnSpc>
                <a:spcPts val="2200"/>
              </a:lnSpc>
              <a:buClr>
                <a:srgbClr val="0070C0"/>
              </a:buClr>
            </a:pPr>
            <a:r>
              <a:rPr lang="zh-CN" altLang="en-US" sz="1600" b="1" dirty="0">
                <a:latin typeface="微软雅黑" panose="020B0503020204020204" charset="-122"/>
                <a:ea typeface="微软雅黑" panose="020B0503020204020204" charset="-122"/>
              </a:rPr>
              <a:t>它允许用户使用一个共享信道进行通信，降低成本，提高利用率。</a:t>
            </a:r>
            <a:endParaRPr lang="zh-CN" altLang="en-US" sz="1600" b="1" dirty="0">
              <a:latin typeface="微软雅黑" panose="020B0503020204020204" charset="-122"/>
              <a:ea typeface="微软雅黑" panose="020B0503020204020204" charset="-122"/>
            </a:endParaRPr>
          </a:p>
        </p:txBody>
      </p:sp>
      <p:grpSp>
        <p:nvGrpSpPr>
          <p:cNvPr id="18" name="组合 17"/>
          <p:cNvGrpSpPr/>
          <p:nvPr/>
        </p:nvGrpSpPr>
        <p:grpSpPr>
          <a:xfrm>
            <a:off x="2093409" y="2588366"/>
            <a:ext cx="5168206" cy="1316105"/>
            <a:chOff x="1442906" y="2204864"/>
            <a:chExt cx="7099300" cy="1807865"/>
          </a:xfrm>
        </p:grpSpPr>
        <p:sp>
          <p:nvSpPr>
            <p:cNvPr id="19" name="Line 39"/>
            <p:cNvSpPr>
              <a:spLocks noChangeShapeType="1"/>
            </p:cNvSpPr>
            <p:nvPr/>
          </p:nvSpPr>
          <p:spPr bwMode="auto">
            <a:xfrm>
              <a:off x="1840178" y="2546177"/>
              <a:ext cx="638214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20" name="Line 40"/>
            <p:cNvSpPr>
              <a:spLocks noChangeShapeType="1"/>
            </p:cNvSpPr>
            <p:nvPr/>
          </p:nvSpPr>
          <p:spPr bwMode="auto">
            <a:xfrm>
              <a:off x="1840178" y="3039889"/>
              <a:ext cx="638214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21" name="Line 41"/>
            <p:cNvSpPr>
              <a:spLocks noChangeShapeType="1"/>
            </p:cNvSpPr>
            <p:nvPr/>
          </p:nvSpPr>
          <p:spPr bwMode="auto">
            <a:xfrm>
              <a:off x="1840178" y="3533602"/>
              <a:ext cx="638214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22" name="Oval 42"/>
            <p:cNvSpPr>
              <a:spLocks noChangeArrowheads="1"/>
            </p:cNvSpPr>
            <p:nvPr/>
          </p:nvSpPr>
          <p:spPr bwMode="auto">
            <a:xfrm>
              <a:off x="1442906" y="2357265"/>
              <a:ext cx="397272" cy="377825"/>
            </a:xfrm>
            <a:prstGeom prst="ellipse">
              <a:avLst/>
            </a:prstGeom>
            <a:solidFill>
              <a:srgbClr val="99FFCC"/>
            </a:solidFill>
            <a:ln w="9525">
              <a:solidFill>
                <a:schemeClr val="tx1"/>
              </a:solidFill>
              <a:round/>
            </a:ln>
            <a:effectLst/>
          </p:spPr>
          <p:txBody>
            <a:bodyPr wrap="none" anchor="ctr"/>
            <a:lstStyle/>
            <a:p>
              <a:pPr algn="ctr"/>
              <a:r>
                <a:rPr lang="en-US" altLang="zh-CN" sz="1400" b="1" dirty="0">
                  <a:latin typeface="微软雅黑" panose="020B0503020204020204" charset="-122"/>
                  <a:ea typeface="微软雅黑" panose="020B0503020204020204" charset="-122"/>
                </a:rPr>
                <a:t>A</a:t>
              </a:r>
              <a:r>
                <a:rPr lang="en-US" altLang="zh-CN" sz="1400" b="1" baseline="-25000" dirty="0">
                  <a:latin typeface="微软雅黑" panose="020B0503020204020204" charset="-122"/>
                  <a:ea typeface="微软雅黑" panose="020B0503020204020204" charset="-122"/>
                </a:rPr>
                <a:t>1</a:t>
              </a:r>
              <a:endParaRPr lang="en-US" altLang="zh-CN" sz="1400" b="1" baseline="-25000" dirty="0">
                <a:latin typeface="微软雅黑" panose="020B0503020204020204" charset="-122"/>
                <a:ea typeface="微软雅黑" panose="020B0503020204020204" charset="-122"/>
              </a:endParaRPr>
            </a:p>
          </p:txBody>
        </p:sp>
        <p:sp>
          <p:nvSpPr>
            <p:cNvPr id="23" name="Oval 43"/>
            <p:cNvSpPr>
              <a:spLocks noChangeArrowheads="1"/>
            </p:cNvSpPr>
            <p:nvPr/>
          </p:nvSpPr>
          <p:spPr bwMode="auto">
            <a:xfrm>
              <a:off x="8144934" y="2357265"/>
              <a:ext cx="397272" cy="377825"/>
            </a:xfrm>
            <a:prstGeom prst="ellipse">
              <a:avLst/>
            </a:prstGeom>
            <a:solidFill>
              <a:srgbClr val="99FFCC"/>
            </a:solidFill>
            <a:ln w="9525">
              <a:solidFill>
                <a:schemeClr val="tx1"/>
              </a:solidFill>
              <a:round/>
            </a:ln>
            <a:effectLst/>
          </p:spPr>
          <p:txBody>
            <a:bodyPr wrap="none" anchor="ctr"/>
            <a:lstStyle/>
            <a:p>
              <a:pPr algn="ctr"/>
              <a:r>
                <a:rPr lang="en-US" altLang="zh-CN" sz="1400" b="1" dirty="0">
                  <a:latin typeface="微软雅黑" panose="020B0503020204020204" charset="-122"/>
                  <a:ea typeface="微软雅黑" panose="020B0503020204020204" charset="-122"/>
                </a:rPr>
                <a:t>A</a:t>
              </a:r>
              <a:r>
                <a:rPr lang="en-US" altLang="zh-CN" sz="1400" b="1" baseline="-25000" dirty="0">
                  <a:latin typeface="微软雅黑" panose="020B0503020204020204" charset="-122"/>
                  <a:ea typeface="微软雅黑" panose="020B0503020204020204" charset="-122"/>
                </a:rPr>
                <a:t>2</a:t>
              </a:r>
              <a:endParaRPr lang="en-US" altLang="zh-CN" sz="1400" b="1" baseline="-25000" dirty="0">
                <a:latin typeface="微软雅黑" panose="020B0503020204020204" charset="-122"/>
                <a:ea typeface="微软雅黑" panose="020B0503020204020204" charset="-122"/>
              </a:endParaRPr>
            </a:p>
          </p:txBody>
        </p:sp>
        <p:sp>
          <p:nvSpPr>
            <p:cNvPr id="24" name="Oval 44"/>
            <p:cNvSpPr>
              <a:spLocks noChangeArrowheads="1"/>
            </p:cNvSpPr>
            <p:nvPr/>
          </p:nvSpPr>
          <p:spPr bwMode="auto">
            <a:xfrm>
              <a:off x="1442906" y="2850978"/>
              <a:ext cx="397272" cy="377825"/>
            </a:xfrm>
            <a:prstGeom prst="ellipse">
              <a:avLst/>
            </a:prstGeom>
            <a:solidFill>
              <a:srgbClr val="99FFCC"/>
            </a:solidFill>
            <a:ln w="9525">
              <a:solidFill>
                <a:schemeClr val="tx1"/>
              </a:solidFill>
              <a:round/>
            </a:ln>
            <a:effectLst/>
          </p:spPr>
          <p:txBody>
            <a:bodyPr wrap="none" anchor="ctr"/>
            <a:lstStyle/>
            <a:p>
              <a:pPr algn="ctr"/>
              <a:r>
                <a:rPr lang="en-US" altLang="zh-CN" sz="1400" b="1">
                  <a:latin typeface="微软雅黑" panose="020B0503020204020204" charset="-122"/>
                  <a:ea typeface="微软雅黑" panose="020B0503020204020204" charset="-122"/>
                </a:rPr>
                <a:t>B</a:t>
              </a:r>
              <a:r>
                <a:rPr lang="en-US" altLang="zh-CN" sz="1400" b="1" baseline="-25000">
                  <a:latin typeface="微软雅黑" panose="020B0503020204020204" charset="-122"/>
                  <a:ea typeface="微软雅黑" panose="020B0503020204020204" charset="-122"/>
                </a:rPr>
                <a:t>1</a:t>
              </a:r>
              <a:endParaRPr lang="en-US" altLang="zh-CN" sz="1400" b="1" baseline="-25000">
                <a:latin typeface="微软雅黑" panose="020B0503020204020204" charset="-122"/>
                <a:ea typeface="微软雅黑" panose="020B0503020204020204" charset="-122"/>
              </a:endParaRPr>
            </a:p>
          </p:txBody>
        </p:sp>
        <p:sp>
          <p:nvSpPr>
            <p:cNvPr id="25" name="Oval 45"/>
            <p:cNvSpPr>
              <a:spLocks noChangeArrowheads="1"/>
            </p:cNvSpPr>
            <p:nvPr/>
          </p:nvSpPr>
          <p:spPr bwMode="auto">
            <a:xfrm>
              <a:off x="8144934" y="2850978"/>
              <a:ext cx="397272" cy="377825"/>
            </a:xfrm>
            <a:prstGeom prst="ellipse">
              <a:avLst/>
            </a:prstGeom>
            <a:solidFill>
              <a:srgbClr val="99FFCC"/>
            </a:solidFill>
            <a:ln w="9525">
              <a:solidFill>
                <a:schemeClr val="tx1"/>
              </a:solidFill>
              <a:round/>
            </a:ln>
            <a:effectLst/>
          </p:spPr>
          <p:txBody>
            <a:bodyPr wrap="none" anchor="ctr"/>
            <a:lstStyle/>
            <a:p>
              <a:pPr algn="ctr"/>
              <a:r>
                <a:rPr lang="en-US" altLang="zh-CN" sz="1400" b="1">
                  <a:latin typeface="微软雅黑" panose="020B0503020204020204" charset="-122"/>
                  <a:ea typeface="微软雅黑" panose="020B0503020204020204" charset="-122"/>
                </a:rPr>
                <a:t>B</a:t>
              </a:r>
              <a:r>
                <a:rPr lang="en-US" altLang="zh-CN" sz="1400" b="1" baseline="-25000">
                  <a:latin typeface="微软雅黑" panose="020B0503020204020204" charset="-122"/>
                  <a:ea typeface="微软雅黑" panose="020B0503020204020204" charset="-122"/>
                </a:rPr>
                <a:t>2</a:t>
              </a:r>
              <a:endParaRPr lang="en-US" altLang="zh-CN" sz="1400" b="1" baseline="-25000">
                <a:latin typeface="微软雅黑" panose="020B0503020204020204" charset="-122"/>
                <a:ea typeface="微软雅黑" panose="020B0503020204020204" charset="-122"/>
              </a:endParaRPr>
            </a:p>
          </p:txBody>
        </p:sp>
        <p:sp>
          <p:nvSpPr>
            <p:cNvPr id="26" name="Oval 46"/>
            <p:cNvSpPr>
              <a:spLocks noChangeArrowheads="1"/>
            </p:cNvSpPr>
            <p:nvPr/>
          </p:nvSpPr>
          <p:spPr bwMode="auto">
            <a:xfrm>
              <a:off x="1442906" y="3344689"/>
              <a:ext cx="397272" cy="377825"/>
            </a:xfrm>
            <a:prstGeom prst="ellipse">
              <a:avLst/>
            </a:prstGeom>
            <a:solidFill>
              <a:srgbClr val="99FFCC"/>
            </a:solidFill>
            <a:ln w="9525">
              <a:solidFill>
                <a:schemeClr val="tx1"/>
              </a:solidFill>
              <a:round/>
            </a:ln>
            <a:effectLst/>
          </p:spPr>
          <p:txBody>
            <a:bodyPr wrap="none" anchor="ctr"/>
            <a:lstStyle/>
            <a:p>
              <a:pPr algn="ctr"/>
              <a:r>
                <a:rPr lang="en-US" altLang="zh-CN" sz="1400" b="1" dirty="0">
                  <a:latin typeface="微软雅黑" panose="020B0503020204020204" charset="-122"/>
                  <a:ea typeface="微软雅黑" panose="020B0503020204020204" charset="-122"/>
                </a:rPr>
                <a:t>C</a:t>
              </a:r>
              <a:r>
                <a:rPr lang="en-US" altLang="zh-CN" sz="1400" b="1" baseline="-25000" dirty="0">
                  <a:latin typeface="微软雅黑" panose="020B0503020204020204" charset="-122"/>
                  <a:ea typeface="微软雅黑" panose="020B0503020204020204" charset="-122"/>
                </a:rPr>
                <a:t>1</a:t>
              </a:r>
              <a:endParaRPr lang="en-US" altLang="zh-CN" sz="1400" b="1" baseline="-25000" dirty="0">
                <a:latin typeface="微软雅黑" panose="020B0503020204020204" charset="-122"/>
                <a:ea typeface="微软雅黑" panose="020B0503020204020204" charset="-122"/>
              </a:endParaRPr>
            </a:p>
          </p:txBody>
        </p:sp>
        <p:sp>
          <p:nvSpPr>
            <p:cNvPr id="27" name="Oval 47"/>
            <p:cNvSpPr>
              <a:spLocks noChangeArrowheads="1"/>
            </p:cNvSpPr>
            <p:nvPr/>
          </p:nvSpPr>
          <p:spPr bwMode="auto">
            <a:xfrm>
              <a:off x="8144934" y="3344689"/>
              <a:ext cx="397272" cy="377825"/>
            </a:xfrm>
            <a:prstGeom prst="ellipse">
              <a:avLst/>
            </a:prstGeom>
            <a:solidFill>
              <a:srgbClr val="99FFCC"/>
            </a:solidFill>
            <a:ln w="9525">
              <a:solidFill>
                <a:schemeClr val="tx1"/>
              </a:solidFill>
              <a:round/>
            </a:ln>
            <a:effectLst/>
          </p:spPr>
          <p:txBody>
            <a:bodyPr wrap="none" anchor="ctr"/>
            <a:lstStyle/>
            <a:p>
              <a:pPr algn="ctr"/>
              <a:r>
                <a:rPr lang="en-US" altLang="zh-CN" sz="1400" b="1">
                  <a:latin typeface="微软雅黑" panose="020B0503020204020204" charset="-122"/>
                  <a:ea typeface="微软雅黑" panose="020B0503020204020204" charset="-122"/>
                </a:rPr>
                <a:t>C</a:t>
              </a:r>
              <a:r>
                <a:rPr lang="en-US" altLang="zh-CN" sz="1400" b="1" baseline="-25000">
                  <a:latin typeface="微软雅黑" panose="020B0503020204020204" charset="-122"/>
                  <a:ea typeface="微软雅黑" panose="020B0503020204020204" charset="-122"/>
                </a:rPr>
                <a:t>2</a:t>
              </a:r>
              <a:endParaRPr lang="en-US" altLang="zh-CN" sz="1400" b="1" baseline="-25000">
                <a:latin typeface="微软雅黑" panose="020B0503020204020204" charset="-122"/>
                <a:ea typeface="微软雅黑" panose="020B0503020204020204" charset="-122"/>
              </a:endParaRPr>
            </a:p>
          </p:txBody>
        </p:sp>
        <p:sp>
          <p:nvSpPr>
            <p:cNvPr id="28" name="Text Box 60"/>
            <p:cNvSpPr txBox="1">
              <a:spLocks noChangeArrowheads="1"/>
            </p:cNvSpPr>
            <p:nvPr/>
          </p:nvSpPr>
          <p:spPr bwMode="auto">
            <a:xfrm>
              <a:off x="3766221" y="3591424"/>
              <a:ext cx="2364716" cy="421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b="1" dirty="0">
                  <a:latin typeface="微软雅黑" panose="020B0503020204020204" charset="-122"/>
                  <a:ea typeface="微软雅黑" panose="020B0503020204020204" charset="-122"/>
                </a:rPr>
                <a:t>(a) </a:t>
              </a:r>
              <a:r>
                <a:rPr lang="zh-CN" altLang="en-US" sz="1400" b="1" dirty="0">
                  <a:latin typeface="微软雅黑" panose="020B0503020204020204" charset="-122"/>
                  <a:ea typeface="微软雅黑" panose="020B0503020204020204" charset="-122"/>
                </a:rPr>
                <a:t>使用单独的信道</a:t>
              </a:r>
              <a:endParaRPr lang="zh-CN" altLang="en-US" sz="1400" b="1" dirty="0">
                <a:latin typeface="微软雅黑" panose="020B0503020204020204" charset="-122"/>
                <a:ea typeface="微软雅黑" panose="020B0503020204020204" charset="-122"/>
              </a:endParaRPr>
            </a:p>
          </p:txBody>
        </p:sp>
        <p:sp>
          <p:nvSpPr>
            <p:cNvPr id="29" name="Line 64"/>
            <p:cNvSpPr>
              <a:spLocks noChangeShapeType="1"/>
            </p:cNvSpPr>
            <p:nvPr/>
          </p:nvSpPr>
          <p:spPr bwMode="auto">
            <a:xfrm>
              <a:off x="3676915" y="2431877"/>
              <a:ext cx="2390510"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30" name="Line 65"/>
            <p:cNvSpPr>
              <a:spLocks noChangeShapeType="1"/>
            </p:cNvSpPr>
            <p:nvPr/>
          </p:nvSpPr>
          <p:spPr bwMode="auto">
            <a:xfrm>
              <a:off x="3676915" y="2912889"/>
              <a:ext cx="2390510"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31" name="Line 66"/>
            <p:cNvSpPr>
              <a:spLocks noChangeShapeType="1"/>
            </p:cNvSpPr>
            <p:nvPr/>
          </p:nvSpPr>
          <p:spPr bwMode="auto">
            <a:xfrm>
              <a:off x="3676915" y="3417714"/>
              <a:ext cx="2390510"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3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ln>
            <a:effectLst/>
          </p:spPr>
          <p:txBody>
            <a:bodyPr wrap="none" anchor="ctr"/>
            <a:lstStyle/>
            <a:p>
              <a:endParaRPr lang="zh-CN" altLang="en-US" sz="1400" b="1">
                <a:latin typeface="微软雅黑" panose="020B0503020204020204" charset="-122"/>
                <a:ea typeface="微软雅黑" panose="020B0503020204020204" charset="-122"/>
              </a:endParaRPr>
            </a:p>
          </p:txBody>
        </p:sp>
        <p:sp>
          <p:nvSpPr>
            <p:cNvPr id="33"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ln>
            <a:effectLst/>
          </p:spPr>
          <p:txBody>
            <a:bodyPr wrap="none" anchor="ctr"/>
            <a:lstStyle/>
            <a:p>
              <a:endParaRPr lang="zh-CN" altLang="en-US" sz="1400" b="1">
                <a:latin typeface="微软雅黑" panose="020B0503020204020204" charset="-122"/>
                <a:ea typeface="微软雅黑" panose="020B0503020204020204" charset="-122"/>
              </a:endParaRPr>
            </a:p>
          </p:txBody>
        </p:sp>
        <p:sp>
          <p:nvSpPr>
            <p:cNvPr id="34"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ln>
            <a:effectLst/>
          </p:spPr>
          <p:txBody>
            <a:bodyPr wrap="none" anchor="ctr"/>
            <a:lstStyle/>
            <a:p>
              <a:endParaRPr lang="zh-CN" altLang="en-US" sz="1400" b="1">
                <a:latin typeface="微软雅黑" panose="020B0503020204020204" charset="-122"/>
                <a:ea typeface="微软雅黑" panose="020B0503020204020204" charset="-122"/>
              </a:endParaRPr>
            </a:p>
          </p:txBody>
        </p:sp>
        <p:sp>
          <p:nvSpPr>
            <p:cNvPr id="35"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ln>
            <a:effectLst/>
          </p:spPr>
          <p:txBody>
            <a:bodyPr wrap="none" anchor="ctr"/>
            <a:lstStyle/>
            <a:p>
              <a:endParaRPr lang="zh-CN" altLang="en-US" sz="1400" b="1">
                <a:latin typeface="微软雅黑" panose="020B0503020204020204" charset="-122"/>
                <a:ea typeface="微软雅黑" panose="020B0503020204020204" charset="-122"/>
              </a:endParaRPr>
            </a:p>
          </p:txBody>
        </p:sp>
        <p:sp>
          <p:nvSpPr>
            <p:cNvPr id="36"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ln>
            <a:effectLst/>
          </p:spPr>
          <p:txBody>
            <a:bodyPr wrap="none" anchor="ctr"/>
            <a:lstStyle/>
            <a:p>
              <a:endParaRPr lang="zh-CN" altLang="en-US" sz="1400" b="1">
                <a:latin typeface="微软雅黑" panose="020B0503020204020204" charset="-122"/>
                <a:ea typeface="微软雅黑" panose="020B0503020204020204" charset="-122"/>
              </a:endParaRPr>
            </a:p>
          </p:txBody>
        </p:sp>
        <p:sp>
          <p:nvSpPr>
            <p:cNvPr id="37"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ln>
            <a:effectLst/>
          </p:spPr>
          <p:txBody>
            <a:bodyPr wrap="none" anchor="ctr"/>
            <a:lstStyle/>
            <a:p>
              <a:endParaRPr lang="zh-CN" altLang="en-US" sz="1400" b="1">
                <a:latin typeface="微软雅黑" panose="020B0503020204020204" charset="-122"/>
                <a:ea typeface="微软雅黑" panose="020B0503020204020204" charset="-122"/>
              </a:endParaRPr>
            </a:p>
          </p:txBody>
        </p:sp>
        <p:sp>
          <p:nvSpPr>
            <p:cNvPr id="38"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ln>
            <a:effectLst/>
          </p:spPr>
          <p:txBody>
            <a:bodyPr wrap="none" anchor="ctr"/>
            <a:lstStyle/>
            <a:p>
              <a:endParaRPr lang="zh-CN" altLang="en-US" sz="1400" b="1">
                <a:latin typeface="微软雅黑" panose="020B0503020204020204" charset="-122"/>
                <a:ea typeface="微软雅黑" panose="020B0503020204020204" charset="-122"/>
              </a:endParaRPr>
            </a:p>
          </p:txBody>
        </p:sp>
        <p:sp>
          <p:nvSpPr>
            <p:cNvPr id="39"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ln>
            <a:effec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0"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ln>
            <a:effectLst/>
          </p:spPr>
          <p:txBody>
            <a:bodyPr wrap="none" anchor="ctr"/>
            <a:lstStyle/>
            <a:p>
              <a:endParaRPr lang="zh-CN" altLang="en-US" sz="1400" b="1">
                <a:latin typeface="微软雅黑" panose="020B0503020204020204" charset="-122"/>
                <a:ea typeface="微软雅黑" panose="020B0503020204020204" charset="-122"/>
              </a:endParaRPr>
            </a:p>
          </p:txBody>
        </p:sp>
      </p:grpSp>
      <p:grpSp>
        <p:nvGrpSpPr>
          <p:cNvPr id="41" name="组合 40"/>
          <p:cNvGrpSpPr/>
          <p:nvPr/>
        </p:nvGrpSpPr>
        <p:grpSpPr>
          <a:xfrm>
            <a:off x="2093409" y="4012173"/>
            <a:ext cx="5168206" cy="1129596"/>
            <a:chOff x="1442906" y="4221088"/>
            <a:chExt cx="7099300" cy="1551666"/>
          </a:xfrm>
        </p:grpSpPr>
        <p:sp>
          <p:nvSpPr>
            <p:cNvPr id="42" name="Text Box 92"/>
            <p:cNvSpPr txBox="1">
              <a:spLocks noChangeArrowheads="1"/>
            </p:cNvSpPr>
            <p:nvPr/>
          </p:nvSpPr>
          <p:spPr bwMode="auto">
            <a:xfrm>
              <a:off x="4518274" y="4421112"/>
              <a:ext cx="437006" cy="42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b="1">
                  <a:latin typeface="微软雅黑" panose="020B0503020204020204" charset="-122"/>
                  <a:ea typeface="微软雅黑" panose="020B0503020204020204" charset="-122"/>
                </a:rPr>
                <a:t>+</a:t>
              </a:r>
              <a:endParaRPr lang="en-US" altLang="zh-CN" sz="1400" b="1">
                <a:latin typeface="微软雅黑" panose="020B0503020204020204" charset="-122"/>
                <a:ea typeface="微软雅黑" panose="020B0503020204020204" charset="-122"/>
              </a:endParaRPr>
            </a:p>
          </p:txBody>
        </p:sp>
        <p:sp>
          <p:nvSpPr>
            <p:cNvPr id="43" name="Text Box 93"/>
            <p:cNvSpPr txBox="1">
              <a:spLocks noChangeArrowheads="1"/>
            </p:cNvSpPr>
            <p:nvPr/>
          </p:nvSpPr>
          <p:spPr bwMode="auto">
            <a:xfrm>
              <a:off x="3944925" y="4403926"/>
              <a:ext cx="1948046" cy="42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1400" b="1" dirty="0" smtClean="0">
                  <a:latin typeface="微软雅黑" panose="020B0503020204020204" charset="-122"/>
                  <a:ea typeface="微软雅黑" panose="020B0503020204020204" charset="-122"/>
                </a:rPr>
                <a:t>(               )</a:t>
              </a:r>
              <a:endParaRPr lang="en-US" altLang="zh-CN" sz="1400" b="1" dirty="0">
                <a:latin typeface="微软雅黑" panose="020B0503020204020204" charset="-122"/>
                <a:ea typeface="微软雅黑" panose="020B0503020204020204" charset="-122"/>
              </a:endParaRPr>
            </a:p>
          </p:txBody>
        </p:sp>
        <p:sp>
          <p:nvSpPr>
            <p:cNvPr id="44" name="Text Box 37"/>
            <p:cNvSpPr txBox="1">
              <a:spLocks noChangeArrowheads="1"/>
            </p:cNvSpPr>
            <p:nvPr/>
          </p:nvSpPr>
          <p:spPr bwMode="auto">
            <a:xfrm>
              <a:off x="4925864" y="4421112"/>
              <a:ext cx="437006" cy="42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b="1" dirty="0">
                  <a:latin typeface="微软雅黑" panose="020B0503020204020204" charset="-122"/>
                  <a:ea typeface="微软雅黑" panose="020B0503020204020204" charset="-122"/>
                </a:rPr>
                <a:t>+</a:t>
              </a:r>
              <a:endParaRPr lang="en-US" altLang="zh-CN" sz="1400" b="1" dirty="0">
                <a:latin typeface="微软雅黑" panose="020B0503020204020204" charset="-122"/>
                <a:ea typeface="微软雅黑" panose="020B0503020204020204" charset="-122"/>
              </a:endParaRPr>
            </a:p>
          </p:txBody>
        </p:sp>
        <p:sp>
          <p:nvSpPr>
            <p:cNvPr id="45" name="Line 38"/>
            <p:cNvSpPr>
              <a:spLocks noChangeShapeType="1"/>
            </p:cNvSpPr>
            <p:nvPr/>
          </p:nvSpPr>
          <p:spPr bwMode="auto">
            <a:xfrm>
              <a:off x="1840178" y="4903712"/>
              <a:ext cx="638214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46" name="Line 48"/>
            <p:cNvSpPr>
              <a:spLocks noChangeShapeType="1"/>
            </p:cNvSpPr>
            <p:nvPr/>
          </p:nvSpPr>
          <p:spPr bwMode="auto">
            <a:xfrm>
              <a:off x="2717271" y="4903712"/>
              <a:ext cx="4708790"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47" name="Line 49"/>
            <p:cNvSpPr>
              <a:spLocks noChangeShapeType="1"/>
            </p:cNvSpPr>
            <p:nvPr/>
          </p:nvSpPr>
          <p:spPr bwMode="auto">
            <a:xfrm>
              <a:off x="7426061" y="4979912"/>
              <a:ext cx="877094" cy="37941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48" name="Line 50"/>
            <p:cNvSpPr>
              <a:spLocks noChangeShapeType="1"/>
            </p:cNvSpPr>
            <p:nvPr/>
          </p:nvSpPr>
          <p:spPr bwMode="auto">
            <a:xfrm flipH="1">
              <a:off x="7426061" y="4448099"/>
              <a:ext cx="877094" cy="3810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49" name="Line 51"/>
            <p:cNvSpPr>
              <a:spLocks noChangeShapeType="1"/>
            </p:cNvSpPr>
            <p:nvPr/>
          </p:nvSpPr>
          <p:spPr bwMode="auto">
            <a:xfrm flipV="1">
              <a:off x="1759347" y="4979912"/>
              <a:ext cx="878813" cy="37941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50" name="Line 52"/>
            <p:cNvSpPr>
              <a:spLocks noChangeShapeType="1"/>
            </p:cNvSpPr>
            <p:nvPr/>
          </p:nvSpPr>
          <p:spPr bwMode="auto">
            <a:xfrm>
              <a:off x="1759347" y="4448099"/>
              <a:ext cx="878813" cy="3810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51" name="Oval 53"/>
            <p:cNvSpPr>
              <a:spLocks noChangeArrowheads="1"/>
            </p:cNvSpPr>
            <p:nvPr/>
          </p:nvSpPr>
          <p:spPr bwMode="auto">
            <a:xfrm>
              <a:off x="1442906" y="4221088"/>
              <a:ext cx="397271" cy="377825"/>
            </a:xfrm>
            <a:prstGeom prst="ellipse">
              <a:avLst/>
            </a:prstGeom>
            <a:solidFill>
              <a:srgbClr val="99FFCC"/>
            </a:solidFill>
            <a:ln w="9525">
              <a:solidFill>
                <a:schemeClr val="tx1"/>
              </a:solidFill>
              <a:round/>
            </a:ln>
            <a:effectLst/>
          </p:spPr>
          <p:txBody>
            <a:bodyPr wrap="none" anchor="ctr"/>
            <a:lstStyle/>
            <a:p>
              <a:pPr algn="ctr"/>
              <a:r>
                <a:rPr lang="en-US" altLang="zh-CN" sz="1400" b="1" dirty="0">
                  <a:latin typeface="微软雅黑" panose="020B0503020204020204" charset="-122"/>
                  <a:ea typeface="微软雅黑" panose="020B0503020204020204" charset="-122"/>
                </a:rPr>
                <a:t>A</a:t>
              </a:r>
              <a:r>
                <a:rPr lang="en-US" altLang="zh-CN" sz="1400" b="1" baseline="-25000" dirty="0">
                  <a:latin typeface="微软雅黑" panose="020B0503020204020204" charset="-122"/>
                  <a:ea typeface="微软雅黑" panose="020B0503020204020204" charset="-122"/>
                </a:rPr>
                <a:t>1</a:t>
              </a:r>
              <a:endParaRPr lang="en-US" altLang="zh-CN" sz="1400" b="1" baseline="-25000" dirty="0">
                <a:latin typeface="微软雅黑" panose="020B0503020204020204" charset="-122"/>
                <a:ea typeface="微软雅黑" panose="020B0503020204020204" charset="-122"/>
              </a:endParaRPr>
            </a:p>
          </p:txBody>
        </p:sp>
        <p:sp>
          <p:nvSpPr>
            <p:cNvPr id="52" name="Oval 54"/>
            <p:cNvSpPr>
              <a:spLocks noChangeArrowheads="1"/>
            </p:cNvSpPr>
            <p:nvPr/>
          </p:nvSpPr>
          <p:spPr bwMode="auto">
            <a:xfrm>
              <a:off x="8144934" y="4221088"/>
              <a:ext cx="397272" cy="377825"/>
            </a:xfrm>
            <a:prstGeom prst="ellipse">
              <a:avLst/>
            </a:prstGeom>
            <a:solidFill>
              <a:srgbClr val="99FFCC"/>
            </a:solidFill>
            <a:ln w="9525">
              <a:solidFill>
                <a:schemeClr val="tx1"/>
              </a:solidFill>
              <a:round/>
            </a:ln>
            <a:effectLst/>
          </p:spPr>
          <p:txBody>
            <a:bodyPr wrap="none" anchor="ctr"/>
            <a:lstStyle/>
            <a:p>
              <a:pPr algn="ctr"/>
              <a:r>
                <a:rPr lang="en-US" altLang="zh-CN" sz="1400" b="1" dirty="0">
                  <a:latin typeface="微软雅黑" panose="020B0503020204020204" charset="-122"/>
                  <a:ea typeface="微软雅黑" panose="020B0503020204020204" charset="-122"/>
                </a:rPr>
                <a:t>A</a:t>
              </a:r>
              <a:r>
                <a:rPr lang="en-US" altLang="zh-CN" sz="1400" b="1" baseline="-25000" dirty="0">
                  <a:latin typeface="微软雅黑" panose="020B0503020204020204" charset="-122"/>
                  <a:ea typeface="微软雅黑" panose="020B0503020204020204" charset="-122"/>
                </a:rPr>
                <a:t>2</a:t>
              </a:r>
              <a:endParaRPr lang="en-US" altLang="zh-CN" sz="1400" b="1" baseline="-25000" dirty="0">
                <a:latin typeface="微软雅黑" panose="020B0503020204020204" charset="-122"/>
                <a:ea typeface="微软雅黑" panose="020B0503020204020204" charset="-122"/>
              </a:endParaRPr>
            </a:p>
          </p:txBody>
        </p:sp>
        <p:sp>
          <p:nvSpPr>
            <p:cNvPr id="53" name="Oval 55"/>
            <p:cNvSpPr>
              <a:spLocks noChangeArrowheads="1"/>
            </p:cNvSpPr>
            <p:nvPr/>
          </p:nvSpPr>
          <p:spPr bwMode="auto">
            <a:xfrm>
              <a:off x="1442906" y="4703688"/>
              <a:ext cx="397271" cy="377825"/>
            </a:xfrm>
            <a:prstGeom prst="ellipse">
              <a:avLst/>
            </a:prstGeom>
            <a:solidFill>
              <a:srgbClr val="99FFCC"/>
            </a:solidFill>
            <a:ln w="9525">
              <a:solidFill>
                <a:schemeClr val="tx1"/>
              </a:solidFill>
              <a:round/>
            </a:ln>
            <a:effectLst/>
          </p:spPr>
          <p:txBody>
            <a:bodyPr wrap="none" anchor="ctr"/>
            <a:lstStyle/>
            <a:p>
              <a:pPr algn="ctr"/>
              <a:r>
                <a:rPr lang="en-US" altLang="zh-CN" sz="1400" b="1" dirty="0">
                  <a:latin typeface="微软雅黑" panose="020B0503020204020204" charset="-122"/>
                  <a:ea typeface="微软雅黑" panose="020B0503020204020204" charset="-122"/>
                </a:rPr>
                <a:t>B</a:t>
              </a:r>
              <a:r>
                <a:rPr lang="en-US" altLang="zh-CN" sz="1400" b="1" baseline="-25000" dirty="0">
                  <a:latin typeface="微软雅黑" panose="020B0503020204020204" charset="-122"/>
                  <a:ea typeface="微软雅黑" panose="020B0503020204020204" charset="-122"/>
                </a:rPr>
                <a:t>1</a:t>
              </a:r>
              <a:endParaRPr lang="en-US" altLang="zh-CN" sz="1400" b="1" baseline="-25000" dirty="0">
                <a:latin typeface="微软雅黑" panose="020B0503020204020204" charset="-122"/>
                <a:ea typeface="微软雅黑" panose="020B0503020204020204" charset="-122"/>
              </a:endParaRPr>
            </a:p>
          </p:txBody>
        </p:sp>
        <p:sp>
          <p:nvSpPr>
            <p:cNvPr id="54" name="Oval 56"/>
            <p:cNvSpPr>
              <a:spLocks noChangeArrowheads="1"/>
            </p:cNvSpPr>
            <p:nvPr/>
          </p:nvSpPr>
          <p:spPr bwMode="auto">
            <a:xfrm>
              <a:off x="8144934" y="4703688"/>
              <a:ext cx="397272" cy="377825"/>
            </a:xfrm>
            <a:prstGeom prst="ellipse">
              <a:avLst/>
            </a:prstGeom>
            <a:solidFill>
              <a:srgbClr val="99FFCC"/>
            </a:solidFill>
            <a:ln w="9525">
              <a:solidFill>
                <a:schemeClr val="tx1"/>
              </a:solidFill>
              <a:round/>
            </a:ln>
            <a:effectLst/>
          </p:spPr>
          <p:txBody>
            <a:bodyPr wrap="none" anchor="ctr"/>
            <a:lstStyle/>
            <a:p>
              <a:pPr algn="ctr"/>
              <a:r>
                <a:rPr lang="en-US" altLang="zh-CN" sz="1400" b="1">
                  <a:latin typeface="微软雅黑" panose="020B0503020204020204" charset="-122"/>
                  <a:ea typeface="微软雅黑" panose="020B0503020204020204" charset="-122"/>
                </a:rPr>
                <a:t>B</a:t>
              </a:r>
              <a:r>
                <a:rPr lang="en-US" altLang="zh-CN" sz="1400" b="1" baseline="-25000">
                  <a:latin typeface="微软雅黑" panose="020B0503020204020204" charset="-122"/>
                  <a:ea typeface="微软雅黑" panose="020B0503020204020204" charset="-122"/>
                </a:rPr>
                <a:t>2</a:t>
              </a:r>
              <a:endParaRPr lang="en-US" altLang="zh-CN" sz="1400" b="1" baseline="-25000">
                <a:latin typeface="微软雅黑" panose="020B0503020204020204" charset="-122"/>
                <a:ea typeface="微软雅黑" panose="020B0503020204020204" charset="-122"/>
              </a:endParaRPr>
            </a:p>
          </p:txBody>
        </p:sp>
        <p:sp>
          <p:nvSpPr>
            <p:cNvPr id="55" name="Oval 57"/>
            <p:cNvSpPr>
              <a:spLocks noChangeArrowheads="1"/>
            </p:cNvSpPr>
            <p:nvPr/>
          </p:nvSpPr>
          <p:spPr bwMode="auto">
            <a:xfrm>
              <a:off x="1442906" y="5208513"/>
              <a:ext cx="397271" cy="377825"/>
            </a:xfrm>
            <a:prstGeom prst="ellipse">
              <a:avLst/>
            </a:prstGeom>
            <a:solidFill>
              <a:srgbClr val="99FFCC"/>
            </a:solidFill>
            <a:ln w="9525">
              <a:solidFill>
                <a:schemeClr val="tx1"/>
              </a:solidFill>
              <a:round/>
            </a:ln>
            <a:effectLst/>
          </p:spPr>
          <p:txBody>
            <a:bodyPr wrap="none" anchor="ctr"/>
            <a:lstStyle/>
            <a:p>
              <a:pPr algn="ctr"/>
              <a:r>
                <a:rPr lang="en-US" altLang="zh-CN" sz="1400" b="1" dirty="0">
                  <a:latin typeface="微软雅黑" panose="020B0503020204020204" charset="-122"/>
                  <a:ea typeface="微软雅黑" panose="020B0503020204020204" charset="-122"/>
                </a:rPr>
                <a:t>C</a:t>
              </a:r>
              <a:r>
                <a:rPr lang="en-US" altLang="zh-CN" sz="1400" b="1" baseline="-25000" dirty="0">
                  <a:latin typeface="微软雅黑" panose="020B0503020204020204" charset="-122"/>
                  <a:ea typeface="微软雅黑" panose="020B0503020204020204" charset="-122"/>
                </a:rPr>
                <a:t>1</a:t>
              </a:r>
              <a:endParaRPr lang="en-US" altLang="zh-CN" sz="1400" b="1" baseline="-25000" dirty="0">
                <a:latin typeface="微软雅黑" panose="020B0503020204020204" charset="-122"/>
                <a:ea typeface="微软雅黑" panose="020B0503020204020204" charset="-122"/>
              </a:endParaRPr>
            </a:p>
          </p:txBody>
        </p:sp>
        <p:sp>
          <p:nvSpPr>
            <p:cNvPr id="56" name="Oval 58"/>
            <p:cNvSpPr>
              <a:spLocks noChangeArrowheads="1"/>
            </p:cNvSpPr>
            <p:nvPr/>
          </p:nvSpPr>
          <p:spPr bwMode="auto">
            <a:xfrm>
              <a:off x="8144934" y="5208513"/>
              <a:ext cx="397272" cy="377825"/>
            </a:xfrm>
            <a:prstGeom prst="ellipse">
              <a:avLst/>
            </a:prstGeom>
            <a:solidFill>
              <a:srgbClr val="99FFCC"/>
            </a:solidFill>
            <a:ln w="9525">
              <a:solidFill>
                <a:schemeClr val="tx1"/>
              </a:solidFill>
              <a:round/>
            </a:ln>
            <a:effectLst/>
          </p:spPr>
          <p:txBody>
            <a:bodyPr wrap="none" anchor="ctr"/>
            <a:lstStyle/>
            <a:p>
              <a:pPr algn="ctr"/>
              <a:r>
                <a:rPr lang="en-US" altLang="zh-CN" sz="1400" b="1">
                  <a:latin typeface="微软雅黑" panose="020B0503020204020204" charset="-122"/>
                  <a:ea typeface="微软雅黑" panose="020B0503020204020204" charset="-122"/>
                </a:rPr>
                <a:t>C</a:t>
              </a:r>
              <a:r>
                <a:rPr lang="en-US" altLang="zh-CN" sz="1400" b="1" baseline="-25000">
                  <a:latin typeface="微软雅黑" panose="020B0503020204020204" charset="-122"/>
                  <a:ea typeface="微软雅黑" panose="020B0503020204020204" charset="-122"/>
                </a:rPr>
                <a:t>2</a:t>
              </a:r>
              <a:endParaRPr lang="en-US" altLang="zh-CN" sz="1400" b="1" baseline="-25000">
                <a:latin typeface="微软雅黑" panose="020B0503020204020204" charset="-122"/>
                <a:ea typeface="微软雅黑" panose="020B0503020204020204" charset="-122"/>
              </a:endParaRPr>
            </a:p>
          </p:txBody>
        </p:sp>
        <p:sp>
          <p:nvSpPr>
            <p:cNvPr id="57" name="Text Box 59"/>
            <p:cNvSpPr txBox="1">
              <a:spLocks noChangeArrowheads="1"/>
            </p:cNvSpPr>
            <p:nvPr/>
          </p:nvSpPr>
          <p:spPr bwMode="auto">
            <a:xfrm>
              <a:off x="4328715" y="4929112"/>
              <a:ext cx="1228152" cy="42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400" b="1" dirty="0">
                  <a:solidFill>
                    <a:srgbClr val="CC00CC"/>
                  </a:solidFill>
                  <a:latin typeface="微软雅黑" panose="020B0503020204020204" charset="-122"/>
                  <a:ea typeface="微软雅黑" panose="020B0503020204020204" charset="-122"/>
                </a:rPr>
                <a:t>共享信道</a:t>
              </a:r>
              <a:endParaRPr lang="zh-CN" altLang="en-US" sz="1400" b="1" dirty="0">
                <a:solidFill>
                  <a:srgbClr val="CC00CC"/>
                </a:solidFill>
                <a:latin typeface="微软雅黑" panose="020B0503020204020204" charset="-122"/>
                <a:ea typeface="微软雅黑" panose="020B0503020204020204" charset="-122"/>
              </a:endParaRPr>
            </a:p>
          </p:txBody>
        </p:sp>
        <p:sp>
          <p:nvSpPr>
            <p:cNvPr id="58" name="Text Box 61"/>
            <p:cNvSpPr txBox="1">
              <a:spLocks noChangeArrowheads="1"/>
            </p:cNvSpPr>
            <p:nvPr/>
          </p:nvSpPr>
          <p:spPr bwMode="auto">
            <a:xfrm>
              <a:off x="3916411" y="5351450"/>
              <a:ext cx="2141415" cy="42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b="1" dirty="0">
                  <a:latin typeface="微软雅黑" panose="020B0503020204020204" charset="-122"/>
                  <a:ea typeface="微软雅黑" panose="020B0503020204020204" charset="-122"/>
                </a:rPr>
                <a:t>(b) </a:t>
              </a:r>
              <a:r>
                <a:rPr lang="zh-CN" altLang="en-US" sz="1400" b="1" dirty="0">
                  <a:latin typeface="微软雅黑" panose="020B0503020204020204" charset="-122"/>
                  <a:ea typeface="微软雅黑" panose="020B0503020204020204" charset="-122"/>
                </a:rPr>
                <a:t>使用共享信道</a:t>
              </a:r>
              <a:endParaRPr lang="zh-CN" altLang="en-US" sz="1400" b="1" dirty="0">
                <a:latin typeface="微软雅黑" panose="020B0503020204020204" charset="-122"/>
                <a:ea typeface="微软雅黑" panose="020B0503020204020204" charset="-122"/>
              </a:endParaRPr>
            </a:p>
          </p:txBody>
        </p:sp>
        <p:sp>
          <p:nvSpPr>
            <p:cNvPr id="59" name="Oval 62"/>
            <p:cNvSpPr>
              <a:spLocks noChangeArrowheads="1"/>
            </p:cNvSpPr>
            <p:nvPr/>
          </p:nvSpPr>
          <p:spPr bwMode="auto">
            <a:xfrm>
              <a:off x="2431785" y="4702100"/>
              <a:ext cx="717154" cy="379413"/>
            </a:xfrm>
            <a:prstGeom prst="ellipse">
              <a:avLst/>
            </a:prstGeom>
            <a:solidFill>
              <a:schemeClr val="bg1"/>
            </a:solidFill>
            <a:ln w="9525">
              <a:solidFill>
                <a:schemeClr val="tx1"/>
              </a:solidFill>
              <a:round/>
            </a:ln>
            <a:effectLst/>
          </p:spPr>
          <p:txBody>
            <a:bodyPr wrap="none" anchor="ctr"/>
            <a:lstStyle/>
            <a:p>
              <a:pPr algn="ctr"/>
              <a:r>
                <a:rPr lang="zh-CN" altLang="en-US" sz="1400" b="1">
                  <a:solidFill>
                    <a:srgbClr val="0000FF"/>
                  </a:solidFill>
                  <a:latin typeface="微软雅黑" panose="020B0503020204020204" charset="-122"/>
                  <a:ea typeface="微软雅黑" panose="020B0503020204020204" charset="-122"/>
                </a:rPr>
                <a:t>复用</a:t>
              </a:r>
              <a:endParaRPr lang="zh-CN" altLang="en-US" sz="1400" b="1">
                <a:solidFill>
                  <a:srgbClr val="0000FF"/>
                </a:solidFill>
                <a:latin typeface="微软雅黑" panose="020B0503020204020204" charset="-122"/>
                <a:ea typeface="微软雅黑" panose="020B0503020204020204" charset="-122"/>
              </a:endParaRPr>
            </a:p>
          </p:txBody>
        </p:sp>
        <p:sp>
          <p:nvSpPr>
            <p:cNvPr id="60" name="Oval 63"/>
            <p:cNvSpPr>
              <a:spLocks noChangeArrowheads="1"/>
            </p:cNvSpPr>
            <p:nvPr/>
          </p:nvSpPr>
          <p:spPr bwMode="auto">
            <a:xfrm>
              <a:off x="7047706" y="4716387"/>
              <a:ext cx="717154" cy="379412"/>
            </a:xfrm>
            <a:prstGeom prst="ellipse">
              <a:avLst/>
            </a:prstGeom>
            <a:solidFill>
              <a:schemeClr val="bg1"/>
            </a:solidFill>
            <a:ln w="9525">
              <a:solidFill>
                <a:schemeClr val="tx1"/>
              </a:solidFill>
              <a:round/>
            </a:ln>
            <a:effectLst/>
          </p:spPr>
          <p:txBody>
            <a:bodyPr wrap="none" anchor="ctr"/>
            <a:lstStyle/>
            <a:p>
              <a:pPr algn="ctr"/>
              <a:r>
                <a:rPr lang="zh-CN" altLang="en-US" sz="1400" b="1">
                  <a:solidFill>
                    <a:srgbClr val="0000FF"/>
                  </a:solidFill>
                  <a:latin typeface="微软雅黑" panose="020B0503020204020204" charset="-122"/>
                  <a:ea typeface="微软雅黑" panose="020B0503020204020204" charset="-122"/>
                </a:rPr>
                <a:t>分用</a:t>
              </a:r>
              <a:endParaRPr lang="zh-CN" altLang="en-US" sz="1400" b="1">
                <a:solidFill>
                  <a:srgbClr val="0000FF"/>
                </a:solidFill>
                <a:latin typeface="微软雅黑" panose="020B0503020204020204" charset="-122"/>
                <a:ea typeface="微软雅黑" panose="020B0503020204020204" charset="-122"/>
              </a:endParaRPr>
            </a:p>
          </p:txBody>
        </p:sp>
        <p:sp>
          <p:nvSpPr>
            <p:cNvPr id="61" name="Line 67"/>
            <p:cNvSpPr>
              <a:spLocks noChangeShapeType="1"/>
            </p:cNvSpPr>
            <p:nvPr/>
          </p:nvSpPr>
          <p:spPr bwMode="auto">
            <a:xfrm>
              <a:off x="3676915" y="4776712"/>
              <a:ext cx="2390510" cy="0"/>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62" name="Line 68"/>
            <p:cNvSpPr>
              <a:spLocks noChangeShapeType="1"/>
            </p:cNvSpPr>
            <p:nvPr/>
          </p:nvSpPr>
          <p:spPr bwMode="auto">
            <a:xfrm>
              <a:off x="1910689" y="4859262"/>
              <a:ext cx="398992" cy="0"/>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63" name="Line 69"/>
            <p:cNvSpPr>
              <a:spLocks noChangeShapeType="1"/>
            </p:cNvSpPr>
            <p:nvPr/>
          </p:nvSpPr>
          <p:spPr bwMode="auto">
            <a:xfrm>
              <a:off x="7744222" y="4829099"/>
              <a:ext cx="398992" cy="0"/>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64" name="Line 70"/>
            <p:cNvSpPr>
              <a:spLocks noChangeShapeType="1"/>
            </p:cNvSpPr>
            <p:nvPr/>
          </p:nvSpPr>
          <p:spPr bwMode="auto">
            <a:xfrm rot="1484370">
              <a:off x="1979481" y="4554462"/>
              <a:ext cx="398992" cy="0"/>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65" name="Line 71"/>
            <p:cNvSpPr>
              <a:spLocks noChangeShapeType="1"/>
            </p:cNvSpPr>
            <p:nvPr/>
          </p:nvSpPr>
          <p:spPr bwMode="auto">
            <a:xfrm rot="1484370">
              <a:off x="7802695" y="5171999"/>
              <a:ext cx="398992" cy="0"/>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66" name="Line 72"/>
            <p:cNvSpPr>
              <a:spLocks noChangeShapeType="1"/>
            </p:cNvSpPr>
            <p:nvPr/>
          </p:nvSpPr>
          <p:spPr bwMode="auto">
            <a:xfrm rot="-1648508">
              <a:off x="1922727" y="5138663"/>
              <a:ext cx="398992" cy="1587"/>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67" name="Line 73"/>
            <p:cNvSpPr>
              <a:spLocks noChangeShapeType="1"/>
            </p:cNvSpPr>
            <p:nvPr/>
          </p:nvSpPr>
          <p:spPr bwMode="auto">
            <a:xfrm rot="-1648508">
              <a:off x="7659952" y="4563988"/>
              <a:ext cx="398992" cy="1587"/>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6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ln>
            <a:effectLst/>
          </p:spPr>
          <p:txBody>
            <a:bodyPr wrap="none" anchor="ctr"/>
            <a:lstStyle/>
            <a:p>
              <a:endParaRPr lang="zh-CN" altLang="en-US" sz="1400" b="1">
                <a:latin typeface="微软雅黑" panose="020B0503020204020204" charset="-122"/>
                <a:ea typeface="微软雅黑" panose="020B0503020204020204" charset="-122"/>
              </a:endParaRPr>
            </a:p>
          </p:txBody>
        </p:sp>
        <p:sp>
          <p:nvSpPr>
            <p:cNvPr id="6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ln>
            <a:effectLst/>
          </p:spPr>
          <p:txBody>
            <a:bodyPr wrap="none" anchor="ctr"/>
            <a:lstStyle/>
            <a:p>
              <a:endParaRPr lang="zh-CN" altLang="en-US" sz="1400" b="1">
                <a:latin typeface="微软雅黑" panose="020B0503020204020204" charset="-122"/>
                <a:ea typeface="微软雅黑" panose="020B0503020204020204" charset="-122"/>
              </a:endParaRPr>
            </a:p>
          </p:txBody>
        </p:sp>
        <p:sp>
          <p:nvSpPr>
            <p:cNvPr id="7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ln>
            <a:effectLst/>
          </p:spPr>
          <p:txBody>
            <a:bodyPr wrap="none" anchor="ctr"/>
            <a:lstStyle/>
            <a:p>
              <a:endParaRPr lang="zh-CN" altLang="en-US" sz="1400" b="1">
                <a:latin typeface="微软雅黑" panose="020B0503020204020204" charset="-122"/>
                <a:ea typeface="微软雅黑" panose="020B0503020204020204" charset="-122"/>
              </a:endParaRPr>
            </a:p>
          </p:txBody>
        </p:sp>
        <p:sp>
          <p:nvSpPr>
            <p:cNvPr id="7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ln>
            <a:effectLst/>
          </p:spPr>
          <p:txBody>
            <a:bodyPr wrap="none" anchor="ctr"/>
            <a:lstStyle/>
            <a:p>
              <a:endParaRPr lang="zh-CN" altLang="en-US" sz="1400" b="1">
                <a:latin typeface="微软雅黑" panose="020B0503020204020204" charset="-122"/>
                <a:ea typeface="微软雅黑" panose="020B0503020204020204" charset="-122"/>
              </a:endParaRPr>
            </a:p>
          </p:txBody>
        </p:sp>
        <p:sp>
          <p:nvSpPr>
            <p:cNvPr id="72"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73"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ln>
            <a:effectLst/>
          </p:spPr>
          <p:txBody>
            <a:bodyPr wrap="none" anchor="ctr"/>
            <a:lstStyle/>
            <a:p>
              <a:endParaRPr lang="zh-CN" altLang="en-US" sz="1400" b="1">
                <a:latin typeface="微软雅黑" panose="020B0503020204020204" charset="-122"/>
                <a:ea typeface="微软雅黑" panose="020B0503020204020204" charset="-122"/>
              </a:endParaRPr>
            </a:p>
          </p:txBody>
        </p:sp>
        <p:sp>
          <p:nvSpPr>
            <p:cNvPr id="74"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ln>
            <a:effectLst/>
          </p:spPr>
          <p:txBody>
            <a:bodyPr wrap="none" anchor="ctr"/>
            <a:lstStyle/>
            <a:p>
              <a:endParaRPr lang="zh-CN" altLang="en-US" sz="1400" b="1">
                <a:latin typeface="微软雅黑" panose="020B0503020204020204" charset="-122"/>
                <a:ea typeface="微软雅黑" panose="020B0503020204020204" charset="-122"/>
              </a:endParaRPr>
            </a:p>
          </p:txBody>
        </p:sp>
        <p:sp>
          <p:nvSpPr>
            <p:cNvPr id="75"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ln>
            <a:effectLst/>
          </p:spPr>
          <p:txBody>
            <a:bodyPr wrap="none" anchor="ctr"/>
            <a:lstStyle/>
            <a:p>
              <a:endParaRPr lang="zh-CN" altLang="en-US" sz="1400" b="1">
                <a:latin typeface="微软雅黑" panose="020B0503020204020204" charset="-122"/>
                <a:ea typeface="微软雅黑" panose="020B0503020204020204" charset="-122"/>
              </a:endParaRPr>
            </a:p>
          </p:txBody>
        </p:sp>
        <p:sp>
          <p:nvSpPr>
            <p:cNvPr id="76"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ln>
            <a:effectLst/>
          </p:spPr>
          <p:txBody>
            <a:bodyPr wrap="none" anchor="ctr"/>
            <a:lstStyle/>
            <a:p>
              <a:endParaRPr lang="zh-CN" altLang="en-US" sz="1400" b="1">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152764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8" name="Rectangle 6"/>
          <p:cNvSpPr>
            <a:spLocks noChangeArrowheads="1"/>
          </p:cNvSpPr>
          <p:nvPr/>
        </p:nvSpPr>
        <p:spPr bwMode="auto">
          <a:xfrm>
            <a:off x="1440644" y="1494429"/>
            <a:ext cx="628142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频分复用 </a:t>
            </a:r>
            <a:r>
              <a:rPr lang="en-US" altLang="zh-CN" sz="2000" b="1" dirty="0" smtClean="0">
                <a:solidFill>
                  <a:schemeClr val="bg1"/>
                </a:solidFill>
                <a:latin typeface="微软雅黑" panose="020B0503020204020204" charset="-122"/>
                <a:ea typeface="微软雅黑" panose="020B0503020204020204" charset="-122"/>
              </a:rPr>
              <a:t>FDM (Frequency </a:t>
            </a:r>
            <a:r>
              <a:rPr lang="en-US" altLang="zh-CN" sz="2000" b="1" dirty="0">
                <a:solidFill>
                  <a:schemeClr val="bg1"/>
                </a:solidFill>
                <a:latin typeface="微软雅黑" panose="020B0503020204020204" charset="-122"/>
                <a:ea typeface="微软雅黑" panose="020B0503020204020204" charset="-122"/>
              </a:rPr>
              <a:t>Division Multiplexing) </a:t>
            </a:r>
            <a:endParaRPr lang="zh-CN" altLang="en-US" sz="2000" b="1" dirty="0" smtClean="0">
              <a:solidFill>
                <a:schemeClr val="bg1"/>
              </a:solidFill>
              <a:latin typeface="微软雅黑" panose="020B0503020204020204" charset="-122"/>
              <a:ea typeface="微软雅黑" panose="020B0503020204020204" charset="-122"/>
            </a:endParaRPr>
          </a:p>
        </p:txBody>
      </p:sp>
      <p:sp>
        <p:nvSpPr>
          <p:cNvPr id="9" name="Rectangle 68"/>
          <p:cNvSpPr>
            <a:spLocks noChangeArrowheads="1"/>
          </p:cNvSpPr>
          <p:nvPr/>
        </p:nvSpPr>
        <p:spPr bwMode="auto">
          <a:xfrm>
            <a:off x="456376" y="2018755"/>
            <a:ext cx="4408231" cy="305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将整个带宽分为多份，用户在分配到一定的频带后，在通信过程中自始至终都占用这个频带。</a:t>
            </a:r>
            <a:endParaRPr lang="zh-CN" altLang="en-US" sz="2000" b="1" dirty="0">
              <a:latin typeface="微软雅黑" panose="020B0503020204020204" charset="-122"/>
              <a:ea typeface="微软雅黑" panose="020B0503020204020204" charset="-122"/>
            </a:endParaRPr>
          </a:p>
          <a:p>
            <a:pPr marL="285750" indent="-28575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频分复用</a:t>
            </a:r>
            <a:r>
              <a:rPr lang="zh-CN" altLang="en-US" sz="2000" b="1" dirty="0">
                <a:latin typeface="微软雅黑" panose="020B0503020204020204" charset="-122"/>
                <a:ea typeface="微软雅黑" panose="020B0503020204020204" charset="-122"/>
              </a:rPr>
              <a:t>的所有用户在同样的时间</a:t>
            </a:r>
            <a:r>
              <a:rPr lang="zh-CN" altLang="en-US" sz="2000" b="1" dirty="0">
                <a:solidFill>
                  <a:srgbClr val="0000FF"/>
                </a:solidFill>
                <a:latin typeface="微软雅黑" panose="020B0503020204020204" charset="-122"/>
                <a:ea typeface="微软雅黑" panose="020B0503020204020204" charset="-122"/>
              </a:rPr>
              <a:t>占用不同的带宽资源</a:t>
            </a:r>
            <a:r>
              <a:rPr lang="zh-CN" altLang="en-US" sz="2000" b="1" dirty="0">
                <a:latin typeface="微软雅黑" panose="020B0503020204020204" charset="-122"/>
                <a:ea typeface="微软雅黑" panose="020B0503020204020204" charset="-122"/>
              </a:rPr>
              <a:t>（请注意，这里的“带宽”是频率带宽而不是数据的发送速率）。 </a:t>
            </a:r>
            <a:endParaRPr lang="zh-CN" altLang="en-US" sz="2000" b="1" dirty="0">
              <a:latin typeface="微软雅黑" panose="020B0503020204020204" charset="-122"/>
              <a:ea typeface="微软雅黑" panose="020B0503020204020204" charset="-122"/>
            </a:endParaRPr>
          </a:p>
        </p:txBody>
      </p:sp>
      <p:grpSp>
        <p:nvGrpSpPr>
          <p:cNvPr id="10" name="组合 9"/>
          <p:cNvGrpSpPr/>
          <p:nvPr/>
        </p:nvGrpSpPr>
        <p:grpSpPr>
          <a:xfrm>
            <a:off x="4748460" y="2018755"/>
            <a:ext cx="3999119" cy="2981127"/>
            <a:chOff x="1729417" y="3361217"/>
            <a:chExt cx="7114702" cy="2981127"/>
          </a:xfrm>
        </p:grpSpPr>
        <p:sp>
          <p:nvSpPr>
            <p:cNvPr id="11" name="Text Box 29"/>
            <p:cNvSpPr txBox="1">
              <a:spLocks noChangeArrowheads="1"/>
            </p:cNvSpPr>
            <p:nvPr/>
          </p:nvSpPr>
          <p:spPr bwMode="auto">
            <a:xfrm>
              <a:off x="1729417" y="3361217"/>
              <a:ext cx="957992" cy="28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solidFill>
                    <a:srgbClr val="008000"/>
                  </a:solidFill>
                  <a:latin typeface="微软雅黑" panose="020B0503020204020204" charset="-122"/>
                  <a:ea typeface="微软雅黑" panose="020B0503020204020204" charset="-122"/>
                </a:rPr>
                <a:t>频率</a:t>
              </a:r>
              <a:endParaRPr kumimoji="1" lang="zh-CN" altLang="en-US" sz="1400" b="1" dirty="0">
                <a:solidFill>
                  <a:srgbClr val="008000"/>
                </a:solidFill>
                <a:latin typeface="微软雅黑" panose="020B0503020204020204" charset="-122"/>
                <a:ea typeface="微软雅黑" panose="020B0503020204020204" charset="-122"/>
              </a:endParaRPr>
            </a:p>
          </p:txBody>
        </p:sp>
        <p:sp>
          <p:nvSpPr>
            <p:cNvPr id="12" name="Text Box 30"/>
            <p:cNvSpPr txBox="1">
              <a:spLocks noChangeArrowheads="1"/>
            </p:cNvSpPr>
            <p:nvPr/>
          </p:nvSpPr>
          <p:spPr bwMode="auto">
            <a:xfrm>
              <a:off x="7886127" y="6057864"/>
              <a:ext cx="957992" cy="28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solidFill>
                    <a:srgbClr val="008000"/>
                  </a:solidFill>
                  <a:latin typeface="微软雅黑" panose="020B0503020204020204" charset="-122"/>
                  <a:ea typeface="微软雅黑" panose="020B0503020204020204" charset="-122"/>
                </a:rPr>
                <a:t>时间</a:t>
              </a:r>
              <a:endParaRPr kumimoji="1" lang="zh-CN" altLang="en-US" sz="1400" b="1" dirty="0">
                <a:solidFill>
                  <a:srgbClr val="008000"/>
                </a:solidFill>
                <a:latin typeface="微软雅黑" panose="020B0503020204020204" charset="-122"/>
                <a:ea typeface="微软雅黑" panose="020B0503020204020204" charset="-122"/>
              </a:endParaRPr>
            </a:p>
          </p:txBody>
        </p:sp>
        <p:sp>
          <p:nvSpPr>
            <p:cNvPr id="13" name="Rectangle 31"/>
            <p:cNvSpPr>
              <a:spLocks noChangeArrowheads="1"/>
            </p:cNvSpPr>
            <p:nvPr/>
          </p:nvSpPr>
          <p:spPr bwMode="auto">
            <a:xfrm>
              <a:off x="2192736" y="3915303"/>
              <a:ext cx="6005512" cy="387350"/>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14" name="Rectangle 32"/>
            <p:cNvSpPr>
              <a:spLocks noChangeArrowheads="1"/>
            </p:cNvSpPr>
            <p:nvPr/>
          </p:nvSpPr>
          <p:spPr bwMode="auto">
            <a:xfrm>
              <a:off x="2192736" y="4302653"/>
              <a:ext cx="6005512" cy="387350"/>
            </a:xfrm>
            <a:prstGeom prst="rect">
              <a:avLst/>
            </a:prstGeom>
            <a:solidFill>
              <a:srgbClr val="00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15" name="Rectangle 34"/>
            <p:cNvSpPr>
              <a:spLocks noChangeArrowheads="1"/>
            </p:cNvSpPr>
            <p:nvPr/>
          </p:nvSpPr>
          <p:spPr bwMode="auto">
            <a:xfrm>
              <a:off x="2192736" y="5077353"/>
              <a:ext cx="6005512"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16" name="Rectangle 35"/>
            <p:cNvSpPr>
              <a:spLocks noChangeArrowheads="1"/>
            </p:cNvSpPr>
            <p:nvPr/>
          </p:nvSpPr>
          <p:spPr bwMode="auto">
            <a:xfrm>
              <a:off x="2192736" y="5464703"/>
              <a:ext cx="6005512"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17" name="Text Box 36"/>
            <p:cNvSpPr txBox="1">
              <a:spLocks noChangeArrowheads="1"/>
            </p:cNvSpPr>
            <p:nvPr/>
          </p:nvSpPr>
          <p:spPr bwMode="auto">
            <a:xfrm>
              <a:off x="4765546" y="5521853"/>
              <a:ext cx="1247197" cy="28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a:latin typeface="微软雅黑" panose="020B0503020204020204" charset="-122"/>
                  <a:ea typeface="微软雅黑" panose="020B0503020204020204" charset="-122"/>
                </a:rPr>
                <a:t>频带 </a:t>
              </a:r>
              <a:r>
                <a:rPr kumimoji="1" lang="en-US" altLang="zh-CN" sz="1400" b="1">
                  <a:latin typeface="微软雅黑" panose="020B0503020204020204" charset="-122"/>
                  <a:ea typeface="微软雅黑" panose="020B0503020204020204" charset="-122"/>
                </a:rPr>
                <a:t>1</a:t>
              </a:r>
              <a:endParaRPr kumimoji="1" lang="en-US" altLang="zh-CN" sz="1400" b="1">
                <a:latin typeface="微软雅黑" panose="020B0503020204020204" charset="-122"/>
                <a:ea typeface="微软雅黑" panose="020B0503020204020204" charset="-122"/>
              </a:endParaRPr>
            </a:p>
          </p:txBody>
        </p:sp>
        <p:sp>
          <p:nvSpPr>
            <p:cNvPr id="18" name="Text Box 37"/>
            <p:cNvSpPr txBox="1">
              <a:spLocks noChangeArrowheads="1"/>
            </p:cNvSpPr>
            <p:nvPr/>
          </p:nvSpPr>
          <p:spPr bwMode="auto">
            <a:xfrm>
              <a:off x="4765546" y="5132916"/>
              <a:ext cx="1247197" cy="28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a:latin typeface="微软雅黑" panose="020B0503020204020204" charset="-122"/>
                  <a:ea typeface="微软雅黑" panose="020B0503020204020204" charset="-122"/>
                </a:rPr>
                <a:t>频带 </a:t>
              </a:r>
              <a:r>
                <a:rPr kumimoji="1" lang="en-US" altLang="zh-CN" sz="1400" b="1">
                  <a:latin typeface="微软雅黑" panose="020B0503020204020204" charset="-122"/>
                  <a:ea typeface="微软雅黑" panose="020B0503020204020204" charset="-122"/>
                </a:rPr>
                <a:t>2</a:t>
              </a:r>
              <a:endParaRPr kumimoji="1" lang="en-US" altLang="zh-CN" sz="1400" b="1">
                <a:latin typeface="微软雅黑" panose="020B0503020204020204" charset="-122"/>
                <a:ea typeface="微软雅黑" panose="020B0503020204020204" charset="-122"/>
              </a:endParaRPr>
            </a:p>
          </p:txBody>
        </p:sp>
        <p:sp>
          <p:nvSpPr>
            <p:cNvPr id="19" name="Text Box 39"/>
            <p:cNvSpPr txBox="1">
              <a:spLocks noChangeArrowheads="1"/>
            </p:cNvSpPr>
            <p:nvPr/>
          </p:nvSpPr>
          <p:spPr bwMode="auto">
            <a:xfrm>
              <a:off x="4915163" y="4307733"/>
              <a:ext cx="642804" cy="28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latin typeface="微软雅黑" panose="020B0503020204020204" charset="-122"/>
                  <a:ea typeface="微软雅黑" panose="020B0503020204020204" charset="-122"/>
                  <a:sym typeface="Symbol" panose="05050102010706020507" pitchFamily="18" charset="2"/>
                </a:rPr>
                <a:t></a:t>
              </a:r>
              <a:endParaRPr kumimoji="1" lang="zh-CN" altLang="zh-CN" sz="1400" b="1" dirty="0">
                <a:latin typeface="微软雅黑" panose="020B0503020204020204" charset="-122"/>
                <a:ea typeface="微软雅黑" panose="020B0503020204020204" charset="-122"/>
                <a:sym typeface="Symbol" panose="05050102010706020507" pitchFamily="18" charset="2"/>
              </a:endParaRPr>
            </a:p>
          </p:txBody>
        </p:sp>
        <p:sp>
          <p:nvSpPr>
            <p:cNvPr id="20" name="Text Box 40"/>
            <p:cNvSpPr txBox="1">
              <a:spLocks noChangeArrowheads="1"/>
            </p:cNvSpPr>
            <p:nvPr/>
          </p:nvSpPr>
          <p:spPr bwMode="auto">
            <a:xfrm>
              <a:off x="4765546" y="3958166"/>
              <a:ext cx="1256235" cy="28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latin typeface="微软雅黑" panose="020B0503020204020204" charset="-122"/>
                  <a:ea typeface="微软雅黑" panose="020B0503020204020204" charset="-122"/>
                </a:rPr>
                <a:t>频带 </a:t>
              </a:r>
              <a:r>
                <a:rPr kumimoji="1" lang="en-US" altLang="zh-CN" sz="1400" b="1" dirty="0">
                  <a:latin typeface="微软雅黑" panose="020B0503020204020204" charset="-122"/>
                  <a:ea typeface="微软雅黑" panose="020B0503020204020204" charset="-122"/>
                </a:rPr>
                <a:t>n</a:t>
              </a:r>
              <a:endParaRPr kumimoji="1" lang="en-US" altLang="zh-CN" sz="1400" b="1" dirty="0">
                <a:latin typeface="微软雅黑" panose="020B0503020204020204" charset="-122"/>
                <a:ea typeface="微软雅黑" panose="020B0503020204020204" charset="-122"/>
              </a:endParaRPr>
            </a:p>
          </p:txBody>
        </p:sp>
        <p:sp>
          <p:nvSpPr>
            <p:cNvPr id="22" name="Rectangle 34"/>
            <p:cNvSpPr>
              <a:spLocks noChangeArrowheads="1"/>
            </p:cNvSpPr>
            <p:nvPr/>
          </p:nvSpPr>
          <p:spPr bwMode="auto">
            <a:xfrm>
              <a:off x="2199896" y="4690002"/>
              <a:ext cx="6005512" cy="387351"/>
            </a:xfrm>
            <a:prstGeom prst="rect">
              <a:avLst/>
            </a:prstGeom>
            <a:solidFill>
              <a:srgbClr val="B1D8F9"/>
            </a:solidFill>
            <a:ln>
              <a:noFill/>
            </a:ln>
            <a:effec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sp>
          <p:nvSpPr>
            <p:cNvPr id="23" name="Text Box 38"/>
            <p:cNvSpPr txBox="1">
              <a:spLocks noChangeArrowheads="1"/>
            </p:cNvSpPr>
            <p:nvPr/>
          </p:nvSpPr>
          <p:spPr bwMode="auto">
            <a:xfrm>
              <a:off x="4765546" y="4753572"/>
              <a:ext cx="1247197" cy="28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latin typeface="微软雅黑" panose="020B0503020204020204" charset="-122"/>
                  <a:ea typeface="微软雅黑" panose="020B0503020204020204" charset="-122"/>
                </a:rPr>
                <a:t>频带 </a:t>
              </a:r>
              <a:r>
                <a:rPr kumimoji="1" lang="en-US" altLang="zh-CN" sz="1400" b="1" dirty="0">
                  <a:latin typeface="微软雅黑" panose="020B0503020204020204" charset="-122"/>
                  <a:ea typeface="微软雅黑" panose="020B0503020204020204" charset="-122"/>
                </a:rPr>
                <a:t>3</a:t>
              </a:r>
              <a:endParaRPr kumimoji="1" lang="en-US" altLang="zh-CN" sz="1400" b="1" dirty="0">
                <a:latin typeface="微软雅黑" panose="020B0503020204020204" charset="-122"/>
                <a:ea typeface="微软雅黑" panose="020B0503020204020204" charset="-122"/>
              </a:endParaRPr>
            </a:p>
          </p:txBody>
        </p:sp>
        <p:cxnSp>
          <p:nvCxnSpPr>
            <p:cNvPr id="24" name="直接箭头连接符 23"/>
            <p:cNvCxnSpPr>
              <a:stCxn id="21" idx="0"/>
            </p:cNvCxnSpPr>
            <p:nvPr/>
          </p:nvCxnSpPr>
          <p:spPr bwMode="auto">
            <a:xfrm>
              <a:off x="2192735" y="6030580"/>
              <a:ext cx="6432673" cy="0"/>
            </a:xfrm>
            <a:prstGeom prst="straightConnector1">
              <a:avLst/>
            </a:prstGeom>
            <a:solidFill>
              <a:schemeClr val="accent1"/>
            </a:solidFill>
            <a:ln w="28575" cap="flat" cmpd="sng" algn="ctr">
              <a:solidFill>
                <a:srgbClr val="00B05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Line 41"/>
            <p:cNvSpPr>
              <a:spLocks noChangeShapeType="1"/>
            </p:cNvSpPr>
            <p:nvPr/>
          </p:nvSpPr>
          <p:spPr bwMode="auto">
            <a:xfrm rot="-5400000">
              <a:off x="983457" y="4821302"/>
              <a:ext cx="2418555" cy="0"/>
            </a:xfrm>
            <a:prstGeom prst="line">
              <a:avLst/>
            </a:prstGeom>
            <a:noFill/>
            <a:ln w="28575">
              <a:solidFill>
                <a:srgbClr val="00B05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charset="-122"/>
                <a:ea typeface="微软雅黑" panose="020B0503020204020204" charset="-122"/>
              </a:endParaRPr>
            </a:p>
          </p:txBody>
        </p:sp>
      </p:grpSp>
      <p:sp>
        <p:nvSpPr>
          <p:cNvPr id="26" name="矩形 25"/>
          <p:cNvSpPr/>
          <p:nvPr/>
        </p:nvSpPr>
        <p:spPr>
          <a:xfrm>
            <a:off x="6213262" y="4859990"/>
            <a:ext cx="1097280" cy="368300"/>
          </a:xfrm>
          <a:prstGeom prst="rect">
            <a:avLst/>
          </a:prstGeom>
        </p:spPr>
        <p:txBody>
          <a:bodyPr wrap="none">
            <a:spAutoFit/>
          </a:bodyPr>
          <a:lstStyle/>
          <a:p>
            <a:pPr algn="ctr"/>
            <a:r>
              <a:rPr lang="zh-CN" altLang="en-US" b="1" dirty="0">
                <a:latin typeface="微软雅黑" panose="020B0503020204020204" charset="-122"/>
                <a:ea typeface="微软雅黑" panose="020B0503020204020204" charset="-122"/>
              </a:rPr>
              <a:t>频分复用</a:t>
            </a:r>
            <a:endParaRPr lang="zh-CN" altLang="en-US"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56963" y="1841765"/>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6" name="Rectangle 6"/>
          <p:cNvSpPr>
            <a:spLocks noChangeArrowheads="1"/>
          </p:cNvSpPr>
          <p:nvPr/>
        </p:nvSpPr>
        <p:spPr bwMode="auto">
          <a:xfrm>
            <a:off x="1814024" y="1808554"/>
            <a:ext cx="55346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时分复用</a:t>
            </a:r>
            <a:r>
              <a:rPr lang="en-US" altLang="zh-CN" sz="2000" b="1" dirty="0" smtClean="0">
                <a:solidFill>
                  <a:schemeClr val="bg1"/>
                </a:solidFill>
                <a:latin typeface="微软雅黑" panose="020B0503020204020204" charset="-122"/>
                <a:ea typeface="微软雅黑" panose="020B0503020204020204" charset="-122"/>
              </a:rPr>
              <a:t>TDM (Time </a:t>
            </a:r>
            <a:r>
              <a:rPr lang="en-US" altLang="zh-CN" sz="2000" b="1" dirty="0">
                <a:solidFill>
                  <a:schemeClr val="bg1"/>
                </a:solidFill>
                <a:latin typeface="微软雅黑" panose="020B0503020204020204" charset="-122"/>
                <a:ea typeface="微软雅黑" panose="020B0503020204020204" charset="-122"/>
              </a:rPr>
              <a:t>Division Multiplexing) </a:t>
            </a:r>
            <a:endParaRPr lang="zh-CN" altLang="en-US" sz="2000" b="1" dirty="0" smtClean="0">
              <a:solidFill>
                <a:schemeClr val="bg1"/>
              </a:solidFill>
              <a:latin typeface="微软雅黑" panose="020B0503020204020204" charset="-122"/>
              <a:ea typeface="微软雅黑" panose="020B0503020204020204" charset="-122"/>
            </a:endParaRPr>
          </a:p>
        </p:txBody>
      </p:sp>
      <p:sp>
        <p:nvSpPr>
          <p:cNvPr id="47" name="Rectangle 68"/>
          <p:cNvSpPr>
            <a:spLocks noChangeArrowheads="1"/>
          </p:cNvSpPr>
          <p:nvPr/>
        </p:nvSpPr>
        <p:spPr bwMode="auto">
          <a:xfrm>
            <a:off x="556963" y="2332880"/>
            <a:ext cx="8048775" cy="2630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时分复用</a:t>
            </a:r>
            <a:r>
              <a:rPr lang="zh-CN" altLang="en-US" sz="2000" b="1" dirty="0">
                <a:latin typeface="微软雅黑" panose="020B0503020204020204" charset="-122"/>
                <a:ea typeface="微软雅黑" panose="020B0503020204020204" charset="-122"/>
              </a:rPr>
              <a:t>则是将时间划分为一段段等长的</a:t>
            </a:r>
            <a:r>
              <a:rPr lang="zh-CN" altLang="en-US" sz="2000" b="1" dirty="0">
                <a:solidFill>
                  <a:srgbClr val="0000FF"/>
                </a:solidFill>
                <a:latin typeface="微软雅黑" panose="020B0503020204020204" charset="-122"/>
                <a:ea typeface="微软雅黑" panose="020B0503020204020204" charset="-122"/>
              </a:rPr>
              <a:t>时分复用帧</a:t>
            </a:r>
            <a:r>
              <a:rPr lang="zh-CN" altLang="en-US" sz="2000" b="1" dirty="0">
                <a:latin typeface="微软雅黑" panose="020B0503020204020204" charset="-122"/>
                <a:ea typeface="微软雅黑" panose="020B0503020204020204" charset="-122"/>
              </a:rPr>
              <a:t>（</a:t>
            </a:r>
            <a:r>
              <a:rPr lang="en-US" altLang="zh-CN" sz="2000" b="1" dirty="0" smtClean="0">
                <a:latin typeface="微软雅黑" panose="020B0503020204020204" charset="-122"/>
                <a:ea typeface="微软雅黑" panose="020B0503020204020204" charset="-122"/>
              </a:rPr>
              <a:t>TDM</a:t>
            </a:r>
            <a:r>
              <a:rPr lang="zh-CN" altLang="en-US" sz="2000" b="1" dirty="0" smtClean="0">
                <a:latin typeface="微软雅黑" panose="020B0503020204020204" charset="-122"/>
                <a:ea typeface="微软雅黑" panose="020B0503020204020204" charset="-122"/>
              </a:rPr>
              <a:t>帧</a:t>
            </a:r>
            <a:r>
              <a:rPr lang="zh-CN" altLang="en-US" sz="2000" b="1" dirty="0">
                <a:latin typeface="微软雅黑" panose="020B0503020204020204" charset="-122"/>
                <a:ea typeface="微软雅黑" panose="020B0503020204020204" charset="-122"/>
              </a:rPr>
              <a:t>）。每一个时分复用的用户在每一个 </a:t>
            </a:r>
            <a:r>
              <a:rPr lang="en-US" altLang="zh-CN" sz="2000" b="1" dirty="0">
                <a:latin typeface="微软雅黑" panose="020B0503020204020204" charset="-122"/>
                <a:ea typeface="微软雅黑" panose="020B0503020204020204" charset="-122"/>
              </a:rPr>
              <a:t>TDM </a:t>
            </a:r>
            <a:r>
              <a:rPr lang="zh-CN" altLang="en-US" sz="2000" b="1" dirty="0">
                <a:latin typeface="微软雅黑" panose="020B0503020204020204" charset="-122"/>
                <a:ea typeface="微软雅黑" panose="020B0503020204020204" charset="-122"/>
              </a:rPr>
              <a:t>帧中占用固定序号的时隙。</a:t>
            </a:r>
            <a:endParaRPr lang="zh-CN" altLang="en-US" sz="2000" b="1" dirty="0">
              <a:latin typeface="微软雅黑" panose="020B0503020204020204" charset="-122"/>
              <a:ea typeface="微软雅黑" panose="020B0503020204020204" charset="-122"/>
            </a:endParaRPr>
          </a:p>
          <a:p>
            <a:pPr marL="285750" indent="-28575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每一个用户所占用的时隙是</a:t>
            </a:r>
            <a:r>
              <a:rPr lang="zh-CN" altLang="en-US" sz="2000" b="1" dirty="0">
                <a:solidFill>
                  <a:srgbClr val="0000FF"/>
                </a:solidFill>
                <a:latin typeface="微软雅黑" panose="020B0503020204020204" charset="-122"/>
                <a:ea typeface="微软雅黑" panose="020B0503020204020204" charset="-122"/>
              </a:rPr>
              <a:t>周期性地出现</a:t>
            </a:r>
            <a:r>
              <a:rPr lang="zh-CN" altLang="en-US" sz="2000" b="1" dirty="0">
                <a:latin typeface="微软雅黑" panose="020B0503020204020204" charset="-122"/>
                <a:ea typeface="微软雅黑" panose="020B0503020204020204" charset="-122"/>
              </a:rPr>
              <a:t>（其周期</a:t>
            </a:r>
            <a:r>
              <a:rPr lang="zh-CN" altLang="en-US" sz="2000" b="1" dirty="0" smtClean="0">
                <a:latin typeface="微软雅黑" panose="020B0503020204020204" charset="-122"/>
                <a:ea typeface="微软雅黑" panose="020B0503020204020204" charset="-122"/>
              </a:rPr>
              <a:t>就是</a:t>
            </a:r>
            <a:r>
              <a:rPr lang="en-US" altLang="zh-CN" sz="2000" b="1" dirty="0" smtClean="0">
                <a:latin typeface="微软雅黑" panose="020B0503020204020204" charset="-122"/>
                <a:ea typeface="微软雅黑" panose="020B0503020204020204" charset="-122"/>
              </a:rPr>
              <a:t>TDM</a:t>
            </a:r>
            <a:r>
              <a:rPr lang="zh-CN" altLang="en-US" sz="2000" b="1" dirty="0" smtClean="0">
                <a:latin typeface="微软雅黑" panose="020B0503020204020204" charset="-122"/>
                <a:ea typeface="微软雅黑" panose="020B0503020204020204" charset="-122"/>
              </a:rPr>
              <a:t>帧</a:t>
            </a:r>
            <a:r>
              <a:rPr lang="zh-CN" altLang="en-US" sz="2000" b="1" dirty="0">
                <a:latin typeface="微软雅黑" panose="020B0503020204020204" charset="-122"/>
                <a:ea typeface="微软雅黑" panose="020B0503020204020204" charset="-122"/>
              </a:rPr>
              <a:t>的长度</a:t>
            </a:r>
            <a:r>
              <a:rPr lang="zh-CN" altLang="en-US" sz="2000" b="1" dirty="0" smtClean="0">
                <a:latin typeface="微软雅黑" panose="020B0503020204020204" charset="-122"/>
                <a:ea typeface="微软雅黑" panose="020B0503020204020204" charset="-122"/>
              </a:rPr>
              <a:t>）的。</a:t>
            </a:r>
            <a:endParaRPr lang="zh-CN" altLang="en-US" sz="2000" b="1" dirty="0">
              <a:latin typeface="微软雅黑" panose="020B0503020204020204" charset="-122"/>
              <a:ea typeface="微软雅黑" panose="020B0503020204020204" charset="-122"/>
            </a:endParaRPr>
          </a:p>
          <a:p>
            <a:pPr marL="285750" indent="-28575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TDM </a:t>
            </a:r>
            <a:r>
              <a:rPr lang="zh-CN" altLang="en-US" sz="2000" b="1" dirty="0">
                <a:latin typeface="微软雅黑" panose="020B0503020204020204" charset="-122"/>
                <a:ea typeface="微软雅黑" panose="020B0503020204020204" charset="-122"/>
              </a:rPr>
              <a:t>信号也称为</a:t>
            </a:r>
            <a:r>
              <a:rPr lang="zh-CN" altLang="en-US" sz="2000" b="1" dirty="0">
                <a:solidFill>
                  <a:srgbClr val="0000FF"/>
                </a:solidFill>
                <a:latin typeface="微软雅黑" panose="020B0503020204020204" charset="-122"/>
                <a:ea typeface="微软雅黑" panose="020B0503020204020204" charset="-122"/>
              </a:rPr>
              <a:t>等时</a:t>
            </a:r>
            <a:r>
              <a:rPr lang="zh-CN" altLang="en-US" sz="2000" b="1" dirty="0">
                <a:latin typeface="微软雅黑" panose="020B0503020204020204" charset="-122"/>
                <a:ea typeface="微软雅黑" panose="020B0503020204020204" charset="-122"/>
              </a:rPr>
              <a:t> </a:t>
            </a:r>
            <a:r>
              <a:rPr lang="en-US" altLang="zh-CN" sz="2000" b="1" dirty="0">
                <a:latin typeface="微软雅黑" panose="020B0503020204020204" charset="-122"/>
                <a:ea typeface="微软雅黑" panose="020B0503020204020204" charset="-122"/>
              </a:rPr>
              <a:t>(isochronous) </a:t>
            </a:r>
            <a:r>
              <a:rPr lang="zh-CN" altLang="en-US" sz="2000" b="1" dirty="0">
                <a:latin typeface="微软雅黑" panose="020B0503020204020204" charset="-122"/>
                <a:ea typeface="微软雅黑" panose="020B0503020204020204" charset="-122"/>
              </a:rPr>
              <a:t>信号。</a:t>
            </a:r>
            <a:endParaRPr lang="zh-CN" altLang="en-US" sz="2000" b="1" dirty="0">
              <a:latin typeface="微软雅黑" panose="020B0503020204020204" charset="-122"/>
              <a:ea typeface="微软雅黑" panose="020B0503020204020204" charset="-122"/>
            </a:endParaRPr>
          </a:p>
          <a:p>
            <a:pPr marL="285750" indent="-28575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时分复用的所有</a:t>
            </a:r>
            <a:r>
              <a:rPr lang="zh-CN" altLang="en-US" sz="2000" b="1" dirty="0" smtClean="0">
                <a:solidFill>
                  <a:srgbClr val="0000FF"/>
                </a:solidFill>
                <a:latin typeface="微软雅黑" panose="020B0503020204020204" charset="-122"/>
                <a:ea typeface="微软雅黑" panose="020B0503020204020204" charset="-122"/>
              </a:rPr>
              <a:t>用户</a:t>
            </a:r>
            <a:r>
              <a:rPr lang="zh-CN" altLang="en-US" sz="2000" b="1" dirty="0" smtClean="0">
                <a:solidFill>
                  <a:srgbClr val="CC00CC"/>
                </a:solidFill>
                <a:latin typeface="微软雅黑" panose="020B0503020204020204" charset="-122"/>
                <a:ea typeface="微软雅黑" panose="020B0503020204020204" charset="-122"/>
              </a:rPr>
              <a:t>在</a:t>
            </a:r>
            <a:r>
              <a:rPr lang="zh-CN" altLang="en-US" sz="2000" b="1" dirty="0">
                <a:solidFill>
                  <a:srgbClr val="CC00CC"/>
                </a:solidFill>
                <a:latin typeface="微软雅黑" panose="020B0503020204020204" charset="-122"/>
                <a:ea typeface="微软雅黑" panose="020B0503020204020204" charset="-122"/>
              </a:rPr>
              <a:t>不同的时间</a:t>
            </a:r>
            <a:r>
              <a:rPr lang="zh-CN" altLang="en-US" sz="2000" b="1" dirty="0">
                <a:solidFill>
                  <a:srgbClr val="0000FF"/>
                </a:solidFill>
                <a:latin typeface="微软雅黑" panose="020B0503020204020204" charset="-122"/>
                <a:ea typeface="微软雅黑" panose="020B0503020204020204" charset="-122"/>
              </a:rPr>
              <a:t>占用</a:t>
            </a:r>
            <a:r>
              <a:rPr lang="zh-CN" altLang="en-US" sz="2000" b="1" dirty="0">
                <a:solidFill>
                  <a:srgbClr val="CC00CC"/>
                </a:solidFill>
                <a:latin typeface="微软雅黑" panose="020B0503020204020204" charset="-122"/>
                <a:ea typeface="微软雅黑" panose="020B0503020204020204" charset="-122"/>
              </a:rPr>
              <a:t>同样的频带宽度</a:t>
            </a:r>
            <a:r>
              <a:rPr lang="zh-CN" altLang="en-US" sz="2000" b="1" dirty="0">
                <a:solidFill>
                  <a:srgbClr val="0000FF"/>
                </a:solidFill>
                <a:latin typeface="微软雅黑" panose="020B0503020204020204" charset="-122"/>
                <a:ea typeface="微软雅黑" panose="020B0503020204020204" charset="-122"/>
              </a:rPr>
              <a:t>。</a:t>
            </a:r>
            <a:endParaRPr lang="zh-CN" altLang="en-US" sz="2000" b="1" dirty="0">
              <a:solidFill>
                <a:srgbClr val="0000F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56963" y="1972818"/>
            <a:ext cx="8048776" cy="325644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56963" y="15324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7" name="Rectangle 6"/>
          <p:cNvSpPr>
            <a:spLocks noChangeArrowheads="1"/>
          </p:cNvSpPr>
          <p:nvPr/>
        </p:nvSpPr>
        <p:spPr bwMode="auto">
          <a:xfrm>
            <a:off x="3671398" y="1499238"/>
            <a:ext cx="181991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时分复用</a:t>
            </a:r>
            <a:r>
              <a:rPr lang="en-US" altLang="zh-CN" sz="2000" b="1" dirty="0">
                <a:solidFill>
                  <a:schemeClr val="bg1"/>
                </a:solidFill>
                <a:latin typeface="微软雅黑" panose="020B0503020204020204" charset="-122"/>
                <a:ea typeface="微软雅黑" panose="020B0503020204020204" charset="-122"/>
              </a:rPr>
              <a:t>TDM </a:t>
            </a:r>
            <a:endParaRPr lang="zh-CN" altLang="en-US" sz="2000" b="1" dirty="0" smtClean="0">
              <a:solidFill>
                <a:schemeClr val="bg1"/>
              </a:solidFill>
              <a:latin typeface="微软雅黑" panose="020B0503020204020204" charset="-122"/>
              <a:ea typeface="微软雅黑" panose="020B0503020204020204" charset="-122"/>
            </a:endParaRPr>
          </a:p>
        </p:txBody>
      </p:sp>
      <p:sp>
        <p:nvSpPr>
          <p:cNvPr id="8" name="Line 3"/>
          <p:cNvSpPr>
            <a:spLocks noChangeShapeType="1"/>
          </p:cNvSpPr>
          <p:nvPr/>
        </p:nvSpPr>
        <p:spPr bwMode="auto">
          <a:xfrm flipV="1">
            <a:off x="1318254" y="4999974"/>
            <a:ext cx="6053803" cy="10153"/>
          </a:xfrm>
          <a:prstGeom prst="line">
            <a:avLst/>
          </a:prstGeom>
          <a:noFill/>
          <a:ln w="28575">
            <a:solidFill>
              <a:srgbClr val="00B05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9" name="Text Box 4"/>
          <p:cNvSpPr txBox="1">
            <a:spLocks noChangeArrowheads="1"/>
          </p:cNvSpPr>
          <p:nvPr/>
        </p:nvSpPr>
        <p:spPr bwMode="auto">
          <a:xfrm>
            <a:off x="816098" y="2255893"/>
            <a:ext cx="538480" cy="28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a:latin typeface="微软雅黑" panose="020B0503020204020204" charset="-122"/>
                <a:ea typeface="微软雅黑" panose="020B0503020204020204" charset="-122"/>
              </a:rPr>
              <a:t>频率</a:t>
            </a:r>
            <a:endParaRPr kumimoji="1" lang="zh-CN" altLang="en-US" sz="1400" b="1">
              <a:latin typeface="微软雅黑" panose="020B0503020204020204" charset="-122"/>
              <a:ea typeface="微软雅黑" panose="020B0503020204020204" charset="-122"/>
            </a:endParaRPr>
          </a:p>
        </p:txBody>
      </p:sp>
      <p:sp>
        <p:nvSpPr>
          <p:cNvPr id="10" name="Text Box 5"/>
          <p:cNvSpPr txBox="1">
            <a:spLocks noChangeArrowheads="1"/>
          </p:cNvSpPr>
          <p:nvPr/>
        </p:nvSpPr>
        <p:spPr bwMode="auto">
          <a:xfrm>
            <a:off x="7372057" y="4835963"/>
            <a:ext cx="538480" cy="28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latin typeface="微软雅黑" panose="020B0503020204020204" charset="-122"/>
                <a:ea typeface="微软雅黑" panose="020B0503020204020204" charset="-122"/>
              </a:rPr>
              <a:t>时间</a:t>
            </a:r>
            <a:endParaRPr kumimoji="1" lang="zh-CN" altLang="en-US" sz="1400" b="1" dirty="0">
              <a:latin typeface="微软雅黑" panose="020B0503020204020204" charset="-122"/>
              <a:ea typeface="微软雅黑" panose="020B0503020204020204" charset="-122"/>
            </a:endParaRPr>
          </a:p>
        </p:txBody>
      </p:sp>
      <p:sp>
        <p:nvSpPr>
          <p:cNvPr id="11" name="Rectangle 6"/>
          <p:cNvSpPr>
            <a:spLocks noChangeArrowheads="1"/>
          </p:cNvSpPr>
          <p:nvPr/>
        </p:nvSpPr>
        <p:spPr bwMode="auto">
          <a:xfrm>
            <a:off x="1602641" y="2707000"/>
            <a:ext cx="284385" cy="1709940"/>
          </a:xfrm>
          <a:prstGeom prst="rect">
            <a:avLst/>
          </a:prstGeom>
          <a:solidFill>
            <a:srgbClr val="FFFF00"/>
          </a:solidFill>
          <a:ln>
            <a:noFill/>
          </a:ln>
          <a:effectLst/>
        </p:spPr>
        <p:txBody>
          <a:bodyPr wrap="none" anchor="ctr"/>
          <a:lstStyle/>
          <a:p>
            <a:r>
              <a:rPr lang="en-US" altLang="zh-CN" sz="1400" b="1">
                <a:latin typeface="微软雅黑" panose="020B0503020204020204" charset="-122"/>
                <a:ea typeface="微软雅黑" panose="020B0503020204020204" charset="-122"/>
              </a:rPr>
              <a:t>B</a:t>
            </a:r>
            <a:endParaRPr lang="en-US" altLang="zh-CN" sz="1400" b="1">
              <a:latin typeface="微软雅黑" panose="020B0503020204020204" charset="-122"/>
              <a:ea typeface="微软雅黑" panose="020B0503020204020204" charset="-122"/>
            </a:endParaRPr>
          </a:p>
        </p:txBody>
      </p:sp>
      <p:sp>
        <p:nvSpPr>
          <p:cNvPr id="12" name="Rectangle 7"/>
          <p:cNvSpPr>
            <a:spLocks noChangeArrowheads="1"/>
          </p:cNvSpPr>
          <p:nvPr/>
        </p:nvSpPr>
        <p:spPr bwMode="auto">
          <a:xfrm>
            <a:off x="1888598" y="2707000"/>
            <a:ext cx="284385" cy="170994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anose="020B0503020204020204" charset="-122"/>
                <a:ea typeface="微软雅黑" panose="020B0503020204020204" charset="-122"/>
              </a:rPr>
              <a:t>C</a:t>
            </a:r>
            <a:endParaRPr lang="en-US" altLang="zh-CN" sz="1400" b="1">
              <a:latin typeface="微软雅黑" panose="020B0503020204020204" charset="-122"/>
              <a:ea typeface="微软雅黑" panose="020B0503020204020204" charset="-122"/>
            </a:endParaRPr>
          </a:p>
        </p:txBody>
      </p:sp>
      <p:sp>
        <p:nvSpPr>
          <p:cNvPr id="13" name="Rectangle 8"/>
          <p:cNvSpPr>
            <a:spLocks noChangeArrowheads="1"/>
          </p:cNvSpPr>
          <p:nvPr/>
        </p:nvSpPr>
        <p:spPr bwMode="auto">
          <a:xfrm>
            <a:off x="2172983" y="2707000"/>
            <a:ext cx="284386" cy="1709940"/>
          </a:xfrm>
          <a:prstGeom prst="rect">
            <a:avLst/>
          </a:prstGeom>
          <a:solidFill>
            <a:srgbClr val="00B0F0"/>
          </a:solidFill>
          <a:ln>
            <a:noFill/>
          </a:ln>
          <a:effectLst/>
        </p:spPr>
        <p:txBody>
          <a:bodyPr wrap="none" anchor="ctr"/>
          <a:lstStyle/>
          <a:p>
            <a:r>
              <a:rPr lang="en-US" altLang="zh-CN" sz="1400" b="1">
                <a:latin typeface="微软雅黑" panose="020B0503020204020204" charset="-122"/>
                <a:ea typeface="微软雅黑" panose="020B0503020204020204" charset="-122"/>
              </a:rPr>
              <a:t>D</a:t>
            </a:r>
            <a:endParaRPr lang="en-US" altLang="zh-CN" sz="1400" b="1">
              <a:latin typeface="微软雅黑" panose="020B0503020204020204" charset="-122"/>
              <a:ea typeface="微软雅黑" panose="020B0503020204020204" charset="-122"/>
            </a:endParaRPr>
          </a:p>
        </p:txBody>
      </p:sp>
      <p:sp>
        <p:nvSpPr>
          <p:cNvPr id="14" name="Rectangle 9"/>
          <p:cNvSpPr>
            <a:spLocks noChangeArrowheads="1"/>
          </p:cNvSpPr>
          <p:nvPr/>
        </p:nvSpPr>
        <p:spPr bwMode="auto">
          <a:xfrm>
            <a:off x="2743326" y="2707000"/>
            <a:ext cx="284385" cy="1709940"/>
          </a:xfrm>
          <a:prstGeom prst="rect">
            <a:avLst/>
          </a:prstGeom>
          <a:solidFill>
            <a:srgbClr val="FFFF00"/>
          </a:solidFill>
          <a:ln>
            <a:noFill/>
          </a:ln>
          <a:effectLst/>
        </p:spPr>
        <p:txBody>
          <a:bodyPr wrap="none" anchor="ctr"/>
          <a:lstStyle/>
          <a:p>
            <a:r>
              <a:rPr lang="en-US" altLang="zh-CN" sz="1400" b="1">
                <a:latin typeface="微软雅黑" panose="020B0503020204020204" charset="-122"/>
                <a:ea typeface="微软雅黑" panose="020B0503020204020204" charset="-122"/>
              </a:rPr>
              <a:t>B</a:t>
            </a:r>
            <a:endParaRPr lang="en-US" altLang="zh-CN" sz="1400" b="1">
              <a:latin typeface="微软雅黑" panose="020B0503020204020204" charset="-122"/>
              <a:ea typeface="微软雅黑" panose="020B0503020204020204" charset="-122"/>
            </a:endParaRPr>
          </a:p>
        </p:txBody>
      </p:sp>
      <p:sp>
        <p:nvSpPr>
          <p:cNvPr id="15" name="Rectangle 10"/>
          <p:cNvSpPr>
            <a:spLocks noChangeArrowheads="1"/>
          </p:cNvSpPr>
          <p:nvPr/>
        </p:nvSpPr>
        <p:spPr bwMode="auto">
          <a:xfrm>
            <a:off x="3029283" y="2707000"/>
            <a:ext cx="284385" cy="170994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anose="020B0503020204020204" charset="-122"/>
                <a:ea typeface="微软雅黑" panose="020B0503020204020204" charset="-122"/>
              </a:rPr>
              <a:t>C</a:t>
            </a:r>
            <a:endParaRPr lang="en-US" altLang="zh-CN" sz="1400" b="1">
              <a:latin typeface="微软雅黑" panose="020B0503020204020204" charset="-122"/>
              <a:ea typeface="微软雅黑" panose="020B0503020204020204" charset="-122"/>
            </a:endParaRPr>
          </a:p>
        </p:txBody>
      </p:sp>
      <p:sp>
        <p:nvSpPr>
          <p:cNvPr id="16" name="Rectangle 11"/>
          <p:cNvSpPr>
            <a:spLocks noChangeArrowheads="1"/>
          </p:cNvSpPr>
          <p:nvPr/>
        </p:nvSpPr>
        <p:spPr bwMode="auto">
          <a:xfrm>
            <a:off x="3313668" y="2707000"/>
            <a:ext cx="284386" cy="1709940"/>
          </a:xfrm>
          <a:prstGeom prst="rect">
            <a:avLst/>
          </a:prstGeom>
          <a:solidFill>
            <a:srgbClr val="00B0F0"/>
          </a:solidFill>
          <a:ln>
            <a:noFill/>
          </a:ln>
          <a:effectLst/>
        </p:spPr>
        <p:txBody>
          <a:bodyPr wrap="none" anchor="ctr"/>
          <a:lstStyle/>
          <a:p>
            <a:r>
              <a:rPr lang="en-US" altLang="zh-CN" sz="1400" b="1">
                <a:latin typeface="微软雅黑" panose="020B0503020204020204" charset="-122"/>
                <a:ea typeface="微软雅黑" panose="020B0503020204020204" charset="-122"/>
              </a:rPr>
              <a:t>D</a:t>
            </a:r>
            <a:endParaRPr lang="en-US" altLang="zh-CN" sz="1400" b="1">
              <a:latin typeface="微软雅黑" panose="020B0503020204020204" charset="-122"/>
              <a:ea typeface="微软雅黑" panose="020B0503020204020204" charset="-122"/>
            </a:endParaRPr>
          </a:p>
        </p:txBody>
      </p:sp>
      <p:sp>
        <p:nvSpPr>
          <p:cNvPr id="17" name="Rectangle 12"/>
          <p:cNvSpPr>
            <a:spLocks noChangeArrowheads="1"/>
          </p:cNvSpPr>
          <p:nvPr/>
        </p:nvSpPr>
        <p:spPr bwMode="auto">
          <a:xfrm>
            <a:off x="3884011" y="2707000"/>
            <a:ext cx="284385" cy="1709940"/>
          </a:xfrm>
          <a:prstGeom prst="rect">
            <a:avLst/>
          </a:prstGeom>
          <a:solidFill>
            <a:srgbClr val="FFFF00"/>
          </a:solidFill>
          <a:ln>
            <a:noFill/>
          </a:ln>
          <a:effectLst/>
        </p:spPr>
        <p:txBody>
          <a:bodyPr wrap="none" anchor="ctr"/>
          <a:lstStyle/>
          <a:p>
            <a:r>
              <a:rPr lang="en-US" altLang="zh-CN" sz="1400" b="1">
                <a:latin typeface="微软雅黑" panose="020B0503020204020204" charset="-122"/>
                <a:ea typeface="微软雅黑" panose="020B0503020204020204" charset="-122"/>
              </a:rPr>
              <a:t>B</a:t>
            </a:r>
            <a:endParaRPr lang="en-US" altLang="zh-CN" sz="1400" b="1">
              <a:latin typeface="微软雅黑" panose="020B0503020204020204" charset="-122"/>
              <a:ea typeface="微软雅黑" panose="020B0503020204020204" charset="-122"/>
            </a:endParaRPr>
          </a:p>
        </p:txBody>
      </p:sp>
      <p:sp>
        <p:nvSpPr>
          <p:cNvPr id="18" name="Rectangle 13"/>
          <p:cNvSpPr>
            <a:spLocks noChangeArrowheads="1"/>
          </p:cNvSpPr>
          <p:nvPr/>
        </p:nvSpPr>
        <p:spPr bwMode="auto">
          <a:xfrm>
            <a:off x="4169968" y="2707000"/>
            <a:ext cx="284385" cy="170994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anose="020B0503020204020204" charset="-122"/>
                <a:ea typeface="微软雅黑" panose="020B0503020204020204" charset="-122"/>
              </a:rPr>
              <a:t>C</a:t>
            </a:r>
            <a:endParaRPr lang="en-US" altLang="zh-CN" sz="1400" b="1">
              <a:latin typeface="微软雅黑" panose="020B0503020204020204" charset="-122"/>
              <a:ea typeface="微软雅黑" panose="020B0503020204020204" charset="-122"/>
            </a:endParaRPr>
          </a:p>
        </p:txBody>
      </p:sp>
      <p:sp>
        <p:nvSpPr>
          <p:cNvPr id="19" name="Rectangle 14"/>
          <p:cNvSpPr>
            <a:spLocks noChangeArrowheads="1"/>
          </p:cNvSpPr>
          <p:nvPr/>
        </p:nvSpPr>
        <p:spPr bwMode="auto">
          <a:xfrm>
            <a:off x="4454353" y="2707000"/>
            <a:ext cx="284386" cy="1709940"/>
          </a:xfrm>
          <a:prstGeom prst="rect">
            <a:avLst/>
          </a:prstGeom>
          <a:solidFill>
            <a:srgbClr val="00B0F0"/>
          </a:solidFill>
          <a:ln>
            <a:noFill/>
          </a:ln>
          <a:effectLst/>
        </p:spPr>
        <p:txBody>
          <a:bodyPr wrap="none" anchor="ctr"/>
          <a:lstStyle/>
          <a:p>
            <a:r>
              <a:rPr lang="en-US" altLang="zh-CN" sz="1400" b="1">
                <a:latin typeface="微软雅黑" panose="020B0503020204020204" charset="-122"/>
                <a:ea typeface="微软雅黑" panose="020B0503020204020204" charset="-122"/>
              </a:rPr>
              <a:t>D</a:t>
            </a:r>
            <a:endParaRPr lang="en-US" altLang="zh-CN" sz="1400" b="1">
              <a:latin typeface="微软雅黑" panose="020B0503020204020204" charset="-122"/>
              <a:ea typeface="微软雅黑" panose="020B0503020204020204" charset="-122"/>
            </a:endParaRPr>
          </a:p>
        </p:txBody>
      </p:sp>
      <p:sp>
        <p:nvSpPr>
          <p:cNvPr id="20" name="Rectangle 15"/>
          <p:cNvSpPr>
            <a:spLocks noChangeArrowheads="1"/>
          </p:cNvSpPr>
          <p:nvPr/>
        </p:nvSpPr>
        <p:spPr bwMode="auto">
          <a:xfrm>
            <a:off x="5024697" y="2707000"/>
            <a:ext cx="284385" cy="1709940"/>
          </a:xfrm>
          <a:prstGeom prst="rect">
            <a:avLst/>
          </a:prstGeom>
          <a:solidFill>
            <a:srgbClr val="FFFF00"/>
          </a:solidFill>
          <a:ln>
            <a:noFill/>
          </a:ln>
          <a:effectLst/>
        </p:spPr>
        <p:txBody>
          <a:bodyPr wrap="none" anchor="ctr"/>
          <a:lstStyle/>
          <a:p>
            <a:r>
              <a:rPr lang="en-US" altLang="zh-CN" sz="1400" b="1">
                <a:latin typeface="微软雅黑" panose="020B0503020204020204" charset="-122"/>
                <a:ea typeface="微软雅黑" panose="020B0503020204020204" charset="-122"/>
              </a:rPr>
              <a:t>B</a:t>
            </a:r>
            <a:endParaRPr lang="en-US" altLang="zh-CN" sz="1400" b="1">
              <a:latin typeface="微软雅黑" panose="020B0503020204020204" charset="-122"/>
              <a:ea typeface="微软雅黑" panose="020B0503020204020204" charset="-122"/>
            </a:endParaRPr>
          </a:p>
        </p:txBody>
      </p:sp>
      <p:sp>
        <p:nvSpPr>
          <p:cNvPr id="21" name="Rectangle 16"/>
          <p:cNvSpPr>
            <a:spLocks noChangeArrowheads="1"/>
          </p:cNvSpPr>
          <p:nvPr/>
        </p:nvSpPr>
        <p:spPr bwMode="auto">
          <a:xfrm>
            <a:off x="5310654" y="2707000"/>
            <a:ext cx="284385" cy="170994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anose="020B0503020204020204" charset="-122"/>
                <a:ea typeface="微软雅黑" panose="020B0503020204020204" charset="-122"/>
              </a:rPr>
              <a:t>C</a:t>
            </a:r>
            <a:endParaRPr lang="en-US" altLang="zh-CN" sz="1400" b="1">
              <a:latin typeface="微软雅黑" panose="020B0503020204020204" charset="-122"/>
              <a:ea typeface="微软雅黑" panose="020B0503020204020204" charset="-122"/>
            </a:endParaRPr>
          </a:p>
        </p:txBody>
      </p:sp>
      <p:sp>
        <p:nvSpPr>
          <p:cNvPr id="22" name="Rectangle 17"/>
          <p:cNvSpPr>
            <a:spLocks noChangeArrowheads="1"/>
          </p:cNvSpPr>
          <p:nvPr/>
        </p:nvSpPr>
        <p:spPr bwMode="auto">
          <a:xfrm>
            <a:off x="5595038" y="2707000"/>
            <a:ext cx="284386" cy="1709940"/>
          </a:xfrm>
          <a:prstGeom prst="rect">
            <a:avLst/>
          </a:prstGeom>
          <a:solidFill>
            <a:srgbClr val="00B0F0"/>
          </a:solidFill>
          <a:ln>
            <a:noFill/>
          </a:ln>
          <a:effectLst/>
        </p:spPr>
        <p:txBody>
          <a:bodyPr wrap="none" anchor="ctr"/>
          <a:lstStyle/>
          <a:p>
            <a:r>
              <a:rPr lang="en-US" altLang="zh-CN" sz="1400" b="1">
                <a:latin typeface="微软雅黑" panose="020B0503020204020204" charset="-122"/>
                <a:ea typeface="微软雅黑" panose="020B0503020204020204" charset="-122"/>
              </a:rPr>
              <a:t>D</a:t>
            </a:r>
            <a:endParaRPr lang="en-US" altLang="zh-CN" sz="1400" b="1">
              <a:latin typeface="微软雅黑" panose="020B0503020204020204" charset="-122"/>
              <a:ea typeface="微软雅黑" panose="020B0503020204020204" charset="-122"/>
            </a:endParaRPr>
          </a:p>
        </p:txBody>
      </p:sp>
      <p:grpSp>
        <p:nvGrpSpPr>
          <p:cNvPr id="23" name="Group 18"/>
          <p:cNvGrpSpPr/>
          <p:nvPr/>
        </p:nvGrpSpPr>
        <p:grpSpPr bwMode="auto">
          <a:xfrm>
            <a:off x="1318255" y="2707000"/>
            <a:ext cx="3706442" cy="1709940"/>
            <a:chOff x="930" y="1661"/>
            <a:chExt cx="2359" cy="1179"/>
          </a:xfrm>
        </p:grpSpPr>
        <p:sp>
          <p:nvSpPr>
            <p:cNvPr id="24" name="Rectangle 19"/>
            <p:cNvSpPr>
              <a:spLocks noChangeArrowheads="1"/>
            </p:cNvSpPr>
            <p:nvPr/>
          </p:nvSpPr>
          <p:spPr bwMode="auto">
            <a:xfrm>
              <a:off x="930"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dirty="0">
                  <a:latin typeface="微软雅黑" panose="020B0503020204020204" charset="-122"/>
                  <a:ea typeface="微软雅黑" panose="020B0503020204020204" charset="-122"/>
                </a:rPr>
                <a:t>A</a:t>
              </a:r>
              <a:endParaRPr lang="en-US" altLang="zh-CN" sz="1400" b="1" dirty="0">
                <a:latin typeface="微软雅黑" panose="020B0503020204020204" charset="-122"/>
                <a:ea typeface="微软雅黑" panose="020B0503020204020204" charset="-122"/>
              </a:endParaRPr>
            </a:p>
          </p:txBody>
        </p:sp>
        <p:sp>
          <p:nvSpPr>
            <p:cNvPr id="25" name="Rectangle 20"/>
            <p:cNvSpPr>
              <a:spLocks noChangeArrowheads="1"/>
            </p:cNvSpPr>
            <p:nvPr/>
          </p:nvSpPr>
          <p:spPr bwMode="auto">
            <a:xfrm>
              <a:off x="1656"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anose="020B0503020204020204" charset="-122"/>
                  <a:ea typeface="微软雅黑" panose="020B0503020204020204" charset="-122"/>
                </a:rPr>
                <a:t>A</a:t>
              </a:r>
              <a:endParaRPr lang="en-US" altLang="zh-CN" sz="1400" b="1">
                <a:latin typeface="微软雅黑" panose="020B0503020204020204" charset="-122"/>
                <a:ea typeface="微软雅黑" panose="020B0503020204020204" charset="-122"/>
              </a:endParaRPr>
            </a:p>
          </p:txBody>
        </p:sp>
        <p:sp>
          <p:nvSpPr>
            <p:cNvPr id="26" name="Rectangle 21"/>
            <p:cNvSpPr>
              <a:spLocks noChangeArrowheads="1"/>
            </p:cNvSpPr>
            <p:nvPr/>
          </p:nvSpPr>
          <p:spPr bwMode="auto">
            <a:xfrm>
              <a:off x="2382"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anose="020B0503020204020204" charset="-122"/>
                  <a:ea typeface="微软雅黑" panose="020B0503020204020204" charset="-122"/>
                </a:rPr>
                <a:t>A</a:t>
              </a:r>
              <a:endParaRPr lang="en-US" altLang="zh-CN" sz="1400" b="1">
                <a:latin typeface="微软雅黑" panose="020B0503020204020204" charset="-122"/>
                <a:ea typeface="微软雅黑" panose="020B0503020204020204" charset="-122"/>
              </a:endParaRPr>
            </a:p>
          </p:txBody>
        </p:sp>
        <p:sp>
          <p:nvSpPr>
            <p:cNvPr id="27" name="Rectangle 22"/>
            <p:cNvSpPr>
              <a:spLocks noChangeArrowheads="1"/>
            </p:cNvSpPr>
            <p:nvPr/>
          </p:nvSpPr>
          <p:spPr bwMode="auto">
            <a:xfrm>
              <a:off x="3108"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anose="020B0503020204020204" charset="-122"/>
                  <a:ea typeface="微软雅黑" panose="020B0503020204020204" charset="-122"/>
                </a:rPr>
                <a:t>A</a:t>
              </a:r>
              <a:endParaRPr lang="en-US" altLang="zh-CN" sz="1400" b="1">
                <a:latin typeface="微软雅黑" panose="020B0503020204020204" charset="-122"/>
                <a:ea typeface="微软雅黑" panose="020B0503020204020204" charset="-122"/>
              </a:endParaRPr>
            </a:p>
          </p:txBody>
        </p:sp>
      </p:grpSp>
      <p:grpSp>
        <p:nvGrpSpPr>
          <p:cNvPr id="32" name="Group 30"/>
          <p:cNvGrpSpPr/>
          <p:nvPr/>
        </p:nvGrpSpPr>
        <p:grpSpPr bwMode="auto">
          <a:xfrm>
            <a:off x="1319825" y="4483656"/>
            <a:ext cx="1139115" cy="414796"/>
            <a:chOff x="931" y="2886"/>
            <a:chExt cx="725" cy="286"/>
          </a:xfrm>
        </p:grpSpPr>
        <p:sp>
          <p:nvSpPr>
            <p:cNvPr id="33" name="Text Box 31"/>
            <p:cNvSpPr txBox="1">
              <a:spLocks noChangeArrowheads="1"/>
            </p:cNvSpPr>
            <p:nvPr/>
          </p:nvSpPr>
          <p:spPr bwMode="auto">
            <a:xfrm>
              <a:off x="1017" y="2976"/>
              <a:ext cx="54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solidFill>
                    <a:srgbClr val="CC00CC"/>
                  </a:solidFill>
                  <a:latin typeface="微软雅黑" panose="020B0503020204020204" charset="-122"/>
                  <a:ea typeface="微软雅黑" panose="020B0503020204020204" charset="-122"/>
                </a:rPr>
                <a:t>TDM </a:t>
              </a:r>
              <a:r>
                <a:rPr kumimoji="1" lang="zh-CN" altLang="en-US" sz="1400" b="1" dirty="0">
                  <a:solidFill>
                    <a:srgbClr val="CC00CC"/>
                  </a:solidFill>
                  <a:latin typeface="微软雅黑" panose="020B0503020204020204" charset="-122"/>
                  <a:ea typeface="微软雅黑" panose="020B0503020204020204" charset="-122"/>
                </a:rPr>
                <a:t>帧</a:t>
              </a:r>
              <a:endParaRPr kumimoji="1" lang="zh-CN" altLang="en-US" sz="1400" b="1" dirty="0">
                <a:solidFill>
                  <a:srgbClr val="CC00CC"/>
                </a:solidFill>
                <a:latin typeface="微软雅黑" panose="020B0503020204020204" charset="-122"/>
                <a:ea typeface="微软雅黑" panose="020B0503020204020204" charset="-122"/>
              </a:endParaRPr>
            </a:p>
          </p:txBody>
        </p:sp>
        <p:sp>
          <p:nvSpPr>
            <p:cNvPr id="34" name="AutoShape 32"/>
            <p:cNvSpPr/>
            <p:nvPr/>
          </p:nvSpPr>
          <p:spPr bwMode="auto">
            <a:xfrm rot="16200000" flipV="1">
              <a:off x="1248" y="2568"/>
              <a:ext cx="90" cy="725"/>
            </a:xfrm>
            <a:prstGeom prst="leftBrace">
              <a:avLst>
                <a:gd name="adj1" fmla="val 67130"/>
                <a:gd name="adj2" fmla="val 50000"/>
              </a:avLst>
            </a:prstGeom>
            <a:noFill/>
            <a:ln w="190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grpSp>
      <p:grpSp>
        <p:nvGrpSpPr>
          <p:cNvPr id="35" name="Group 33"/>
          <p:cNvGrpSpPr/>
          <p:nvPr/>
        </p:nvGrpSpPr>
        <p:grpSpPr bwMode="auto">
          <a:xfrm>
            <a:off x="2458941" y="4483656"/>
            <a:ext cx="1139113" cy="414796"/>
            <a:chOff x="1656" y="2886"/>
            <a:chExt cx="725" cy="286"/>
          </a:xfrm>
        </p:grpSpPr>
        <p:sp>
          <p:nvSpPr>
            <p:cNvPr id="36" name="Text Box 34"/>
            <p:cNvSpPr txBox="1">
              <a:spLocks noChangeArrowheads="1"/>
            </p:cNvSpPr>
            <p:nvPr/>
          </p:nvSpPr>
          <p:spPr bwMode="auto">
            <a:xfrm>
              <a:off x="1748" y="2976"/>
              <a:ext cx="54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solidFill>
                    <a:srgbClr val="CC00CC"/>
                  </a:solidFill>
                  <a:latin typeface="微软雅黑" panose="020B0503020204020204" charset="-122"/>
                  <a:ea typeface="微软雅黑" panose="020B0503020204020204" charset="-122"/>
                </a:rPr>
                <a:t>TDM </a:t>
              </a:r>
              <a:r>
                <a:rPr kumimoji="1" lang="zh-CN" altLang="en-US" sz="1400" b="1" dirty="0">
                  <a:solidFill>
                    <a:srgbClr val="CC00CC"/>
                  </a:solidFill>
                  <a:latin typeface="微软雅黑" panose="020B0503020204020204" charset="-122"/>
                  <a:ea typeface="微软雅黑" panose="020B0503020204020204" charset="-122"/>
                </a:rPr>
                <a:t>帧</a:t>
              </a:r>
              <a:endParaRPr kumimoji="1" lang="zh-CN" altLang="en-US" sz="1400" b="1" dirty="0">
                <a:solidFill>
                  <a:srgbClr val="CC00CC"/>
                </a:solidFill>
                <a:latin typeface="微软雅黑" panose="020B0503020204020204" charset="-122"/>
                <a:ea typeface="微软雅黑" panose="020B0503020204020204" charset="-122"/>
              </a:endParaRPr>
            </a:p>
          </p:txBody>
        </p:sp>
        <p:sp>
          <p:nvSpPr>
            <p:cNvPr id="37" name="AutoShape 35"/>
            <p:cNvSpPr/>
            <p:nvPr/>
          </p:nvSpPr>
          <p:spPr bwMode="auto">
            <a:xfrm rot="16200000" flipV="1">
              <a:off x="1973" y="2568"/>
              <a:ext cx="90" cy="725"/>
            </a:xfrm>
            <a:prstGeom prst="leftBrace">
              <a:avLst>
                <a:gd name="adj1" fmla="val 67130"/>
                <a:gd name="adj2" fmla="val 50000"/>
              </a:avLst>
            </a:prstGeom>
            <a:noFill/>
            <a:ln w="190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grpSp>
      <p:grpSp>
        <p:nvGrpSpPr>
          <p:cNvPr id="38" name="Group 36"/>
          <p:cNvGrpSpPr/>
          <p:nvPr/>
        </p:nvGrpSpPr>
        <p:grpSpPr bwMode="auto">
          <a:xfrm>
            <a:off x="3598053" y="4483656"/>
            <a:ext cx="1139115" cy="414796"/>
            <a:chOff x="2381" y="2886"/>
            <a:chExt cx="725" cy="286"/>
          </a:xfrm>
        </p:grpSpPr>
        <p:sp>
          <p:nvSpPr>
            <p:cNvPr id="39" name="Text Box 37"/>
            <p:cNvSpPr txBox="1">
              <a:spLocks noChangeArrowheads="1"/>
            </p:cNvSpPr>
            <p:nvPr/>
          </p:nvSpPr>
          <p:spPr bwMode="auto">
            <a:xfrm>
              <a:off x="2474" y="2976"/>
              <a:ext cx="54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solidFill>
                    <a:srgbClr val="CC00CC"/>
                  </a:solidFill>
                  <a:latin typeface="微软雅黑" panose="020B0503020204020204" charset="-122"/>
                  <a:ea typeface="微软雅黑" panose="020B0503020204020204" charset="-122"/>
                </a:rPr>
                <a:t>TDM </a:t>
              </a:r>
              <a:r>
                <a:rPr kumimoji="1" lang="zh-CN" altLang="en-US" sz="1400" b="1" dirty="0">
                  <a:solidFill>
                    <a:srgbClr val="CC00CC"/>
                  </a:solidFill>
                  <a:latin typeface="微软雅黑" panose="020B0503020204020204" charset="-122"/>
                  <a:ea typeface="微软雅黑" panose="020B0503020204020204" charset="-122"/>
                </a:rPr>
                <a:t>帧</a:t>
              </a:r>
              <a:endParaRPr kumimoji="1" lang="zh-CN" altLang="en-US" sz="1400" b="1" dirty="0">
                <a:solidFill>
                  <a:srgbClr val="CC00CC"/>
                </a:solidFill>
                <a:latin typeface="微软雅黑" panose="020B0503020204020204" charset="-122"/>
                <a:ea typeface="微软雅黑" panose="020B0503020204020204" charset="-122"/>
              </a:endParaRPr>
            </a:p>
          </p:txBody>
        </p:sp>
        <p:sp>
          <p:nvSpPr>
            <p:cNvPr id="40" name="AutoShape 38"/>
            <p:cNvSpPr/>
            <p:nvPr/>
          </p:nvSpPr>
          <p:spPr bwMode="auto">
            <a:xfrm rot="16200000" flipV="1">
              <a:off x="2698" y="2568"/>
              <a:ext cx="90" cy="725"/>
            </a:xfrm>
            <a:prstGeom prst="leftBrace">
              <a:avLst>
                <a:gd name="adj1" fmla="val 67130"/>
                <a:gd name="adj2" fmla="val 50000"/>
              </a:avLst>
            </a:prstGeom>
            <a:noFill/>
            <a:ln w="190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grpSp>
      <p:grpSp>
        <p:nvGrpSpPr>
          <p:cNvPr id="41" name="Group 39"/>
          <p:cNvGrpSpPr/>
          <p:nvPr/>
        </p:nvGrpSpPr>
        <p:grpSpPr bwMode="auto">
          <a:xfrm>
            <a:off x="4737168" y="4483656"/>
            <a:ext cx="1139113" cy="414796"/>
            <a:chOff x="3106" y="2886"/>
            <a:chExt cx="725" cy="286"/>
          </a:xfrm>
        </p:grpSpPr>
        <p:sp>
          <p:nvSpPr>
            <p:cNvPr id="42" name="Text Box 40"/>
            <p:cNvSpPr txBox="1">
              <a:spLocks noChangeArrowheads="1"/>
            </p:cNvSpPr>
            <p:nvPr/>
          </p:nvSpPr>
          <p:spPr bwMode="auto">
            <a:xfrm>
              <a:off x="3200" y="2976"/>
              <a:ext cx="54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solidFill>
                    <a:srgbClr val="CC00CC"/>
                  </a:solidFill>
                  <a:latin typeface="微软雅黑" panose="020B0503020204020204" charset="-122"/>
                  <a:ea typeface="微软雅黑" panose="020B0503020204020204" charset="-122"/>
                </a:rPr>
                <a:t>TDM </a:t>
              </a:r>
              <a:r>
                <a:rPr kumimoji="1" lang="zh-CN" altLang="en-US" sz="1400" b="1" dirty="0">
                  <a:solidFill>
                    <a:srgbClr val="CC00CC"/>
                  </a:solidFill>
                  <a:latin typeface="微软雅黑" panose="020B0503020204020204" charset="-122"/>
                  <a:ea typeface="微软雅黑" panose="020B0503020204020204" charset="-122"/>
                </a:rPr>
                <a:t>帧</a:t>
              </a:r>
              <a:endParaRPr kumimoji="1" lang="zh-CN" altLang="en-US" sz="1400" b="1" dirty="0">
                <a:solidFill>
                  <a:srgbClr val="CC00CC"/>
                </a:solidFill>
                <a:latin typeface="微软雅黑" panose="020B0503020204020204" charset="-122"/>
                <a:ea typeface="微软雅黑" panose="020B0503020204020204" charset="-122"/>
              </a:endParaRPr>
            </a:p>
          </p:txBody>
        </p:sp>
        <p:sp>
          <p:nvSpPr>
            <p:cNvPr id="43" name="AutoShape 41"/>
            <p:cNvSpPr/>
            <p:nvPr/>
          </p:nvSpPr>
          <p:spPr bwMode="auto">
            <a:xfrm rot="16200000" flipV="1">
              <a:off x="3423" y="2568"/>
              <a:ext cx="90" cy="725"/>
            </a:xfrm>
            <a:prstGeom prst="leftBrace">
              <a:avLst>
                <a:gd name="adj1" fmla="val 67130"/>
                <a:gd name="adj2" fmla="val 50000"/>
              </a:avLst>
            </a:prstGeom>
            <a:noFill/>
            <a:ln w="190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grpSp>
      <p:sp>
        <p:nvSpPr>
          <p:cNvPr id="44" name="Rectangle 42"/>
          <p:cNvSpPr>
            <a:spLocks noChangeArrowheads="1"/>
          </p:cNvSpPr>
          <p:nvPr/>
        </p:nvSpPr>
        <p:spPr bwMode="auto">
          <a:xfrm>
            <a:off x="6247559" y="3331787"/>
            <a:ext cx="351790" cy="30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1400" b="1">
                <a:latin typeface="微软雅黑" panose="020B0503020204020204" charset="-122"/>
                <a:ea typeface="微软雅黑" panose="020B0503020204020204" charset="-122"/>
              </a:rPr>
              <a:t>…</a:t>
            </a:r>
            <a:endParaRPr kumimoji="1" lang="en-US" altLang="zh-CN" sz="1400" b="1">
              <a:latin typeface="微软雅黑" panose="020B0503020204020204" charset="-122"/>
              <a:ea typeface="微软雅黑" panose="020B0503020204020204" charset="-122"/>
            </a:endParaRPr>
          </a:p>
        </p:txBody>
      </p:sp>
      <p:sp>
        <p:nvSpPr>
          <p:cNvPr id="45" name="Line 43"/>
          <p:cNvSpPr>
            <a:spLocks noChangeShapeType="1"/>
          </p:cNvSpPr>
          <p:nvPr/>
        </p:nvSpPr>
        <p:spPr bwMode="auto">
          <a:xfrm rot="16200000">
            <a:off x="-37805" y="3649716"/>
            <a:ext cx="2712119" cy="0"/>
          </a:xfrm>
          <a:prstGeom prst="line">
            <a:avLst/>
          </a:prstGeom>
          <a:noFill/>
          <a:ln w="28575">
            <a:solidFill>
              <a:srgbClr val="00B05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grpSp>
        <p:nvGrpSpPr>
          <p:cNvPr id="46" name="Group 44"/>
          <p:cNvGrpSpPr/>
          <p:nvPr/>
        </p:nvGrpSpPr>
        <p:grpSpPr bwMode="auto">
          <a:xfrm>
            <a:off x="5880996" y="4483656"/>
            <a:ext cx="1139113" cy="414796"/>
            <a:chOff x="3106" y="2886"/>
            <a:chExt cx="725" cy="286"/>
          </a:xfrm>
        </p:grpSpPr>
        <p:sp>
          <p:nvSpPr>
            <p:cNvPr id="47" name="Text Box 45"/>
            <p:cNvSpPr txBox="1">
              <a:spLocks noChangeArrowheads="1"/>
            </p:cNvSpPr>
            <p:nvPr/>
          </p:nvSpPr>
          <p:spPr bwMode="auto">
            <a:xfrm>
              <a:off x="3200" y="2976"/>
              <a:ext cx="54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solidFill>
                    <a:srgbClr val="CC00CC"/>
                  </a:solidFill>
                  <a:latin typeface="微软雅黑" panose="020B0503020204020204" charset="-122"/>
                  <a:ea typeface="微软雅黑" panose="020B0503020204020204" charset="-122"/>
                </a:rPr>
                <a:t>TDM </a:t>
              </a:r>
              <a:r>
                <a:rPr kumimoji="1" lang="zh-CN" altLang="en-US" sz="1400" b="1" dirty="0">
                  <a:solidFill>
                    <a:srgbClr val="CC00CC"/>
                  </a:solidFill>
                  <a:latin typeface="微软雅黑" panose="020B0503020204020204" charset="-122"/>
                  <a:ea typeface="微软雅黑" panose="020B0503020204020204" charset="-122"/>
                </a:rPr>
                <a:t>帧</a:t>
              </a:r>
              <a:endParaRPr kumimoji="1" lang="zh-CN" altLang="en-US" sz="1400" b="1" dirty="0">
                <a:solidFill>
                  <a:srgbClr val="CC00CC"/>
                </a:solidFill>
                <a:latin typeface="微软雅黑" panose="020B0503020204020204" charset="-122"/>
                <a:ea typeface="微软雅黑" panose="020B0503020204020204" charset="-122"/>
              </a:endParaRPr>
            </a:p>
          </p:txBody>
        </p:sp>
        <p:sp>
          <p:nvSpPr>
            <p:cNvPr id="48" name="AutoShape 46"/>
            <p:cNvSpPr/>
            <p:nvPr/>
          </p:nvSpPr>
          <p:spPr bwMode="auto">
            <a:xfrm rot="16200000" flipV="1">
              <a:off x="3423" y="2568"/>
              <a:ext cx="90" cy="725"/>
            </a:xfrm>
            <a:prstGeom prst="leftBrace">
              <a:avLst>
                <a:gd name="adj1" fmla="val 67130"/>
                <a:gd name="adj2" fmla="val 50000"/>
              </a:avLst>
            </a:prstGeom>
            <a:noFill/>
            <a:ln w="190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grpSp>
      <p:grpSp>
        <p:nvGrpSpPr>
          <p:cNvPr id="49" name="Group 52"/>
          <p:cNvGrpSpPr/>
          <p:nvPr/>
        </p:nvGrpSpPr>
        <p:grpSpPr bwMode="auto">
          <a:xfrm>
            <a:off x="2457369" y="2575020"/>
            <a:ext cx="4562741" cy="2171146"/>
            <a:chOff x="1655" y="1570"/>
            <a:chExt cx="2904" cy="1497"/>
          </a:xfrm>
        </p:grpSpPr>
        <p:sp>
          <p:nvSpPr>
            <p:cNvPr id="50" name="Line 47"/>
            <p:cNvSpPr>
              <a:spLocks noChangeShapeType="1"/>
            </p:cNvSpPr>
            <p:nvPr/>
          </p:nvSpPr>
          <p:spPr bwMode="auto">
            <a:xfrm>
              <a:off x="1655"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51" name="Line 48"/>
            <p:cNvSpPr>
              <a:spLocks noChangeShapeType="1"/>
            </p:cNvSpPr>
            <p:nvPr/>
          </p:nvSpPr>
          <p:spPr bwMode="auto">
            <a:xfrm>
              <a:off x="2381"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52" name="Line 49"/>
            <p:cNvSpPr>
              <a:spLocks noChangeShapeType="1"/>
            </p:cNvSpPr>
            <p:nvPr/>
          </p:nvSpPr>
          <p:spPr bwMode="auto">
            <a:xfrm>
              <a:off x="3107"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53" name="Line 50"/>
            <p:cNvSpPr>
              <a:spLocks noChangeShapeType="1"/>
            </p:cNvSpPr>
            <p:nvPr/>
          </p:nvSpPr>
          <p:spPr bwMode="auto">
            <a:xfrm>
              <a:off x="3833"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54" name="Line 51"/>
            <p:cNvSpPr>
              <a:spLocks noChangeShapeType="1"/>
            </p:cNvSpPr>
            <p:nvPr/>
          </p:nvSpPr>
          <p:spPr bwMode="auto">
            <a:xfrm>
              <a:off x="4559"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grpSp>
      <p:sp>
        <p:nvSpPr>
          <p:cNvPr id="55" name="Text Box 53"/>
          <p:cNvSpPr txBox="1">
            <a:spLocks noChangeArrowheads="1"/>
          </p:cNvSpPr>
          <p:nvPr/>
        </p:nvSpPr>
        <p:spPr bwMode="auto">
          <a:xfrm>
            <a:off x="2654080" y="2063941"/>
            <a:ext cx="1071880" cy="28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latin typeface="微软雅黑" panose="020B0503020204020204" charset="-122"/>
                <a:ea typeface="微软雅黑" panose="020B0503020204020204" charset="-122"/>
              </a:rPr>
              <a:t>周期性出现</a:t>
            </a:r>
            <a:endParaRPr kumimoji="1" lang="zh-CN" altLang="en-US" sz="1400" b="1" dirty="0">
              <a:latin typeface="微软雅黑" panose="020B0503020204020204" charset="-122"/>
              <a:ea typeface="微软雅黑" panose="020B0503020204020204" charset="-122"/>
            </a:endParaRPr>
          </a:p>
        </p:txBody>
      </p:sp>
      <p:sp>
        <p:nvSpPr>
          <p:cNvPr id="58" name="矩形 57"/>
          <p:cNvSpPr/>
          <p:nvPr/>
        </p:nvSpPr>
        <p:spPr>
          <a:xfrm>
            <a:off x="7219101" y="2127085"/>
            <a:ext cx="1097280" cy="368300"/>
          </a:xfrm>
          <a:prstGeom prst="rect">
            <a:avLst/>
          </a:prstGeom>
        </p:spPr>
        <p:txBody>
          <a:bodyPr wrap="none">
            <a:spAutoFit/>
          </a:bodyPr>
          <a:lstStyle/>
          <a:p>
            <a:pPr algn="ctr"/>
            <a:r>
              <a:rPr lang="zh-CN" altLang="en-US" b="1" dirty="0" smtClean="0">
                <a:latin typeface="微软雅黑" panose="020B0503020204020204" charset="-122"/>
                <a:ea typeface="微软雅黑" panose="020B0503020204020204" charset="-122"/>
              </a:rPr>
              <a:t>时分复用</a:t>
            </a:r>
            <a:endParaRPr lang="zh-CN" altLang="en-US" b="1" dirty="0">
              <a:latin typeface="微软雅黑" panose="020B0503020204020204" charset="-122"/>
              <a:ea typeface="微软雅黑" panose="020B0503020204020204" charset="-122"/>
            </a:endParaRPr>
          </a:p>
        </p:txBody>
      </p:sp>
      <p:sp>
        <p:nvSpPr>
          <p:cNvPr id="28" name="Line 26"/>
          <p:cNvSpPr>
            <a:spLocks noChangeShapeType="1"/>
          </p:cNvSpPr>
          <p:nvPr/>
        </p:nvSpPr>
        <p:spPr bwMode="auto">
          <a:xfrm flipH="1">
            <a:off x="1459661" y="2312510"/>
            <a:ext cx="1711814" cy="329225"/>
          </a:xfrm>
          <a:prstGeom prst="line">
            <a:avLst/>
          </a:prstGeom>
          <a:noFill/>
          <a:ln w="28575">
            <a:solidFill>
              <a:srgbClr val="00B05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29" name="Line 27"/>
          <p:cNvSpPr>
            <a:spLocks noChangeShapeType="1"/>
          </p:cNvSpPr>
          <p:nvPr/>
        </p:nvSpPr>
        <p:spPr bwMode="auto">
          <a:xfrm flipH="1">
            <a:off x="2594060" y="2312510"/>
            <a:ext cx="577414" cy="329226"/>
          </a:xfrm>
          <a:prstGeom prst="line">
            <a:avLst/>
          </a:prstGeom>
          <a:noFill/>
          <a:ln w="28575">
            <a:solidFill>
              <a:srgbClr val="00B05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30" name="Line 28"/>
          <p:cNvSpPr>
            <a:spLocks noChangeShapeType="1"/>
          </p:cNvSpPr>
          <p:nvPr/>
        </p:nvSpPr>
        <p:spPr bwMode="auto">
          <a:xfrm>
            <a:off x="3171475" y="2312510"/>
            <a:ext cx="558559" cy="329225"/>
          </a:xfrm>
          <a:prstGeom prst="line">
            <a:avLst/>
          </a:prstGeom>
          <a:noFill/>
          <a:ln w="28575">
            <a:solidFill>
              <a:srgbClr val="00B05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31" name="Line 29"/>
          <p:cNvSpPr>
            <a:spLocks noChangeShapeType="1"/>
          </p:cNvSpPr>
          <p:nvPr/>
        </p:nvSpPr>
        <p:spPr bwMode="auto">
          <a:xfrm>
            <a:off x="3171475" y="2312510"/>
            <a:ext cx="1692960" cy="329225"/>
          </a:xfrm>
          <a:prstGeom prst="line">
            <a:avLst/>
          </a:prstGeom>
          <a:noFill/>
          <a:ln w="28575">
            <a:solidFill>
              <a:srgbClr val="00B05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1500"/>
                            </p:stCondLst>
                            <p:childTnLst>
                              <p:par>
                                <p:cTn id="9" presetID="10" presetClass="entr" presetSubtype="0" fill="hold" nodeType="afterEffect">
                                  <p:stCondLst>
                                    <p:cond delay="25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2250"/>
                            </p:stCondLst>
                            <p:childTnLst>
                              <p:par>
                                <p:cTn id="13" presetID="10" presetClass="entr" presetSubtype="0" fill="hold" nodeType="afterEffect">
                                  <p:stCondLst>
                                    <p:cond delay="25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par>
                          <p:cTn id="16" fill="hold">
                            <p:stCondLst>
                              <p:cond delay="3000"/>
                            </p:stCondLst>
                            <p:childTnLst>
                              <p:par>
                                <p:cTn id="17" presetID="10" presetClass="entr" presetSubtype="0" fill="hold" nodeType="afterEffect">
                                  <p:stCondLst>
                                    <p:cond delay="25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par>
                          <p:cTn id="20" fill="hold">
                            <p:stCondLst>
                              <p:cond delay="3750"/>
                            </p:stCondLst>
                            <p:childTnLst>
                              <p:par>
                                <p:cTn id="21" presetID="10" presetClass="entr" presetSubtype="0" fill="hold" nodeType="afterEffect">
                                  <p:stCondLst>
                                    <p:cond delay="25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4500"/>
                            </p:stCondLst>
                            <p:childTnLst>
                              <p:par>
                                <p:cTn id="25" presetID="35" presetClass="emph" presetSubtype="0" repeatCount="4000" fill="hold" nodeType="afterEffect">
                                  <p:stCondLst>
                                    <p:cond delay="500"/>
                                  </p:stCondLst>
                                  <p:childTnLst>
                                    <p:anim calcmode="discrete" valueType="str">
                                      <p:cBhvr>
                                        <p:cTn id="26" dur="500" fill="hold"/>
                                        <p:tgtEl>
                                          <p:spTgt spid="2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556963" y="2409825"/>
            <a:ext cx="8048776" cy="27908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AutoShape 5"/>
          <p:cNvSpPr>
            <a:spLocks noChangeArrowheads="1"/>
          </p:cNvSpPr>
          <p:nvPr/>
        </p:nvSpPr>
        <p:spPr bwMode="auto">
          <a:xfrm>
            <a:off x="556963" y="1495087"/>
            <a:ext cx="8041894"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矩形 15"/>
          <p:cNvSpPr/>
          <p:nvPr/>
        </p:nvSpPr>
        <p:spPr>
          <a:xfrm>
            <a:off x="2455954" y="1452847"/>
            <a:ext cx="4246880" cy="398780"/>
          </a:xfrm>
          <a:prstGeom prst="rect">
            <a:avLst/>
          </a:prstGeom>
        </p:spPr>
        <p:txBody>
          <a:bodyPr wrap="none">
            <a:spAutoFit/>
          </a:bodyPr>
          <a:lstStyle/>
          <a:p>
            <a:pPr algn="ctr"/>
            <a:r>
              <a:rPr lang="zh-CN" altLang="en-US" sz="2000" b="1" dirty="0">
                <a:latin typeface="微软雅黑" panose="020B0503020204020204" charset="-122"/>
                <a:ea typeface="微软雅黑" panose="020B0503020204020204" charset="-122"/>
              </a:rPr>
              <a:t>时分复用可能会造成线路资源的浪费 </a:t>
            </a:r>
            <a:endParaRPr lang="zh-CN" altLang="en-US" sz="2000" b="1" dirty="0">
              <a:latin typeface="微软雅黑" panose="020B0503020204020204" charset="-122"/>
              <a:ea typeface="微软雅黑" panose="020B0503020204020204" charset="-122"/>
            </a:endParaRPr>
          </a:p>
        </p:txBody>
      </p:sp>
      <p:sp>
        <p:nvSpPr>
          <p:cNvPr id="109" name="Rectangle 68"/>
          <p:cNvSpPr>
            <a:spLocks noChangeArrowheads="1"/>
          </p:cNvSpPr>
          <p:nvPr/>
        </p:nvSpPr>
        <p:spPr bwMode="auto">
          <a:xfrm>
            <a:off x="652660" y="1771341"/>
            <a:ext cx="7853465" cy="655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zh-CN" altLang="en-US" sz="1600" b="1" dirty="0">
                <a:solidFill>
                  <a:srgbClr val="0000FF"/>
                </a:solidFill>
                <a:latin typeface="微软雅黑" panose="020B0503020204020204" charset="-122"/>
                <a:ea typeface="微软雅黑" panose="020B0503020204020204" charset="-122"/>
              </a:rPr>
              <a:t>使用时分复用系统传送计算机数据时，由于计算机数据的突发性质，用户对分配到的子信道的利用率一般是不高的。</a:t>
            </a:r>
            <a:endParaRPr lang="zh-CN" altLang="en-US" sz="1600" b="1" dirty="0">
              <a:solidFill>
                <a:srgbClr val="0000FF"/>
              </a:solidFill>
              <a:latin typeface="微软雅黑" panose="020B0503020204020204" charset="-122"/>
              <a:ea typeface="微软雅黑" panose="020B0503020204020204" charset="-122"/>
            </a:endParaRPr>
          </a:p>
        </p:txBody>
      </p:sp>
      <p:sp>
        <p:nvSpPr>
          <p:cNvPr id="2" name="矩形 1"/>
          <p:cNvSpPr/>
          <p:nvPr/>
        </p:nvSpPr>
        <p:spPr>
          <a:xfrm>
            <a:off x="2727530" y="4843450"/>
            <a:ext cx="3840480" cy="368300"/>
          </a:xfrm>
          <a:prstGeom prst="rect">
            <a:avLst/>
          </a:prstGeom>
        </p:spPr>
        <p:txBody>
          <a:bodyPr wrap="none">
            <a:spAutoFit/>
          </a:bodyPr>
          <a:lstStyle/>
          <a:p>
            <a:pPr algn="ctr"/>
            <a:r>
              <a:rPr lang="zh-CN" altLang="zh-CN" b="1" dirty="0">
                <a:latin typeface="微软雅黑" panose="020B0503020204020204" charset="-122"/>
                <a:ea typeface="微软雅黑" panose="020B0503020204020204" charset="-122"/>
              </a:rPr>
              <a:t>时分复用可能会造成线路资源的浪费</a:t>
            </a:r>
            <a:endParaRPr lang="zh-CN" altLang="en-US" b="1" dirty="0">
              <a:latin typeface="微软雅黑" panose="020B0503020204020204" charset="-122"/>
              <a:ea typeface="微软雅黑" panose="020B0503020204020204" charset="-122"/>
            </a:endParaRPr>
          </a:p>
        </p:txBody>
      </p:sp>
      <p:grpSp>
        <p:nvGrpSpPr>
          <p:cNvPr id="6" name="组合 5"/>
          <p:cNvGrpSpPr/>
          <p:nvPr/>
        </p:nvGrpSpPr>
        <p:grpSpPr>
          <a:xfrm>
            <a:off x="642688" y="2533230"/>
            <a:ext cx="8059374" cy="2287955"/>
            <a:chOff x="518863" y="1990305"/>
            <a:chExt cx="8059374" cy="2287955"/>
          </a:xfrm>
        </p:grpSpPr>
        <p:sp>
          <p:nvSpPr>
            <p:cNvPr id="20" name="Freeform 3"/>
            <p:cNvSpPr/>
            <p:nvPr/>
          </p:nvSpPr>
          <p:spPr bwMode="auto">
            <a:xfrm>
              <a:off x="6024015" y="2934795"/>
              <a:ext cx="211025"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ln>
            <a:effec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21" name="Freeform 4"/>
            <p:cNvSpPr/>
            <p:nvPr/>
          </p:nvSpPr>
          <p:spPr bwMode="auto">
            <a:xfrm>
              <a:off x="6866730" y="2934795"/>
              <a:ext cx="209638"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ln>
            <a:effec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22" name="Freeform 5"/>
            <p:cNvSpPr/>
            <p:nvPr/>
          </p:nvSpPr>
          <p:spPr bwMode="auto">
            <a:xfrm>
              <a:off x="7287393" y="2934795"/>
              <a:ext cx="211025"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23" name="Freeform 6"/>
            <p:cNvSpPr/>
            <p:nvPr/>
          </p:nvSpPr>
          <p:spPr bwMode="auto">
            <a:xfrm>
              <a:off x="7919082" y="2934795"/>
              <a:ext cx="209638"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19050">
              <a:solidFill>
                <a:schemeClr val="tx1"/>
              </a:solidFill>
              <a:round/>
            </a:ln>
            <a:effec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24" name="Freeform 7"/>
            <p:cNvSpPr/>
            <p:nvPr/>
          </p:nvSpPr>
          <p:spPr bwMode="auto">
            <a:xfrm>
              <a:off x="5814378" y="2934795"/>
              <a:ext cx="209638"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ln>
            <a:effec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25" name="Freeform 8"/>
            <p:cNvSpPr/>
            <p:nvPr/>
          </p:nvSpPr>
          <p:spPr bwMode="auto">
            <a:xfrm>
              <a:off x="4971663" y="2937359"/>
              <a:ext cx="211025" cy="303723"/>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ln>
            <a:effec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26" name="Freeform 9"/>
            <p:cNvSpPr/>
            <p:nvPr/>
          </p:nvSpPr>
          <p:spPr bwMode="auto">
            <a:xfrm>
              <a:off x="4762026" y="2937359"/>
              <a:ext cx="209638" cy="303723"/>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27" name="Freeform 10"/>
            <p:cNvSpPr/>
            <p:nvPr/>
          </p:nvSpPr>
          <p:spPr bwMode="auto">
            <a:xfrm>
              <a:off x="2796154" y="2023625"/>
              <a:ext cx="491468" cy="30372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28" name="Freeform 11"/>
            <p:cNvSpPr/>
            <p:nvPr/>
          </p:nvSpPr>
          <p:spPr bwMode="auto">
            <a:xfrm>
              <a:off x="1323139" y="2631071"/>
              <a:ext cx="982936" cy="30372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19050">
              <a:solidFill>
                <a:schemeClr val="tx1"/>
              </a:solidFill>
              <a:round/>
            </a:ln>
            <a:effec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29" name="Freeform 12"/>
            <p:cNvSpPr/>
            <p:nvPr/>
          </p:nvSpPr>
          <p:spPr bwMode="auto">
            <a:xfrm>
              <a:off x="1814606" y="3237237"/>
              <a:ext cx="981547" cy="303723"/>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00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30" name="Freeform 13"/>
            <p:cNvSpPr/>
            <p:nvPr/>
          </p:nvSpPr>
          <p:spPr bwMode="auto">
            <a:xfrm>
              <a:off x="2796154" y="3844684"/>
              <a:ext cx="491468" cy="303723"/>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19050">
              <a:solidFill>
                <a:schemeClr val="tx1"/>
              </a:solidFill>
              <a:round/>
            </a:ln>
            <a:effec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31" name="Text Box 14"/>
            <p:cNvSpPr txBox="1">
              <a:spLocks noChangeArrowheads="1"/>
            </p:cNvSpPr>
            <p:nvPr/>
          </p:nvSpPr>
          <p:spPr bwMode="auto">
            <a:xfrm>
              <a:off x="949678" y="2005686"/>
              <a:ext cx="31686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anose="020B0503020204020204" charset="-122"/>
                  <a:ea typeface="微软雅黑" panose="020B0503020204020204" charset="-122"/>
                </a:rPr>
                <a:t>A</a:t>
              </a:r>
              <a:endParaRPr kumimoji="1" lang="en-US" altLang="zh-CN" sz="1400" b="1">
                <a:solidFill>
                  <a:srgbClr val="000099"/>
                </a:solidFill>
                <a:latin typeface="微软雅黑" panose="020B0503020204020204" charset="-122"/>
                <a:ea typeface="微软雅黑" panose="020B0503020204020204" charset="-122"/>
              </a:endParaRPr>
            </a:p>
          </p:txBody>
        </p:sp>
        <p:sp>
          <p:nvSpPr>
            <p:cNvPr id="32" name="Text Box 15"/>
            <p:cNvSpPr txBox="1">
              <a:spLocks noChangeArrowheads="1"/>
            </p:cNvSpPr>
            <p:nvPr/>
          </p:nvSpPr>
          <p:spPr bwMode="auto">
            <a:xfrm>
              <a:off x="949678" y="2613131"/>
              <a:ext cx="30416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anose="020B0503020204020204" charset="-122"/>
                  <a:ea typeface="微软雅黑" panose="020B0503020204020204" charset="-122"/>
                </a:rPr>
                <a:t>B</a:t>
              </a:r>
              <a:endParaRPr kumimoji="1" lang="en-US" altLang="zh-CN" sz="1400" b="1">
                <a:solidFill>
                  <a:srgbClr val="000099"/>
                </a:solidFill>
                <a:latin typeface="微软雅黑" panose="020B0503020204020204" charset="-122"/>
                <a:ea typeface="微软雅黑" panose="020B0503020204020204" charset="-122"/>
              </a:endParaRPr>
            </a:p>
          </p:txBody>
        </p:sp>
        <p:sp>
          <p:nvSpPr>
            <p:cNvPr id="33" name="Text Box 16"/>
            <p:cNvSpPr txBox="1">
              <a:spLocks noChangeArrowheads="1"/>
            </p:cNvSpPr>
            <p:nvPr/>
          </p:nvSpPr>
          <p:spPr bwMode="auto">
            <a:xfrm>
              <a:off x="949678" y="3220578"/>
              <a:ext cx="30289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anose="020B0503020204020204" charset="-122"/>
                  <a:ea typeface="微软雅黑" panose="020B0503020204020204" charset="-122"/>
                </a:rPr>
                <a:t>C</a:t>
              </a:r>
              <a:endParaRPr kumimoji="1" lang="en-US" altLang="zh-CN" sz="1400" b="1">
                <a:solidFill>
                  <a:srgbClr val="000099"/>
                </a:solidFill>
                <a:latin typeface="微软雅黑" panose="020B0503020204020204" charset="-122"/>
                <a:ea typeface="微软雅黑" panose="020B0503020204020204" charset="-122"/>
              </a:endParaRPr>
            </a:p>
          </p:txBody>
        </p:sp>
        <p:sp>
          <p:nvSpPr>
            <p:cNvPr id="34" name="Text Box 17"/>
            <p:cNvSpPr txBox="1">
              <a:spLocks noChangeArrowheads="1"/>
            </p:cNvSpPr>
            <p:nvPr/>
          </p:nvSpPr>
          <p:spPr bwMode="auto">
            <a:xfrm>
              <a:off x="949678" y="3828022"/>
              <a:ext cx="32385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anose="020B0503020204020204" charset="-122"/>
                  <a:ea typeface="微软雅黑" panose="020B0503020204020204" charset="-122"/>
                </a:rPr>
                <a:t>D</a:t>
              </a:r>
              <a:endParaRPr kumimoji="1" lang="en-US" altLang="zh-CN" sz="1400" b="1" dirty="0">
                <a:solidFill>
                  <a:srgbClr val="000099"/>
                </a:solidFill>
                <a:latin typeface="微软雅黑" panose="020B0503020204020204" charset="-122"/>
                <a:ea typeface="微软雅黑" panose="020B0503020204020204" charset="-122"/>
              </a:endParaRPr>
            </a:p>
          </p:txBody>
        </p:sp>
        <p:sp>
          <p:nvSpPr>
            <p:cNvPr id="35" name="Line 18"/>
            <p:cNvSpPr>
              <a:spLocks noChangeShapeType="1"/>
            </p:cNvSpPr>
            <p:nvPr/>
          </p:nvSpPr>
          <p:spPr bwMode="auto">
            <a:xfrm>
              <a:off x="4620416" y="3237237"/>
              <a:ext cx="3719329"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36" name="Line 19"/>
            <p:cNvSpPr>
              <a:spLocks noChangeShapeType="1"/>
            </p:cNvSpPr>
            <p:nvPr/>
          </p:nvSpPr>
          <p:spPr bwMode="auto">
            <a:xfrm>
              <a:off x="5182689" y="3161627"/>
              <a:ext cx="0" cy="756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37" name="Text Box 20"/>
            <p:cNvSpPr txBox="1">
              <a:spLocks noChangeArrowheads="1"/>
            </p:cNvSpPr>
            <p:nvPr/>
          </p:nvSpPr>
          <p:spPr bwMode="auto">
            <a:xfrm>
              <a:off x="2901665" y="1992868"/>
              <a:ext cx="30035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anose="020B0503020204020204" charset="-122"/>
                  <a:ea typeface="微软雅黑" panose="020B0503020204020204" charset="-122"/>
                </a:rPr>
                <a:t>a</a:t>
              </a:r>
              <a:endParaRPr kumimoji="1" lang="en-US" altLang="zh-CN" sz="1600" b="1">
                <a:latin typeface="微软雅黑" panose="020B0503020204020204" charset="-122"/>
                <a:ea typeface="微软雅黑" panose="020B0503020204020204" charset="-122"/>
              </a:endParaRPr>
            </a:p>
          </p:txBody>
        </p:sp>
        <p:sp>
          <p:nvSpPr>
            <p:cNvPr id="40" name="Text Box 23"/>
            <p:cNvSpPr txBox="1">
              <a:spLocks noChangeArrowheads="1"/>
            </p:cNvSpPr>
            <p:nvPr/>
          </p:nvSpPr>
          <p:spPr bwMode="auto">
            <a:xfrm>
              <a:off x="1413380" y="2628510"/>
              <a:ext cx="31813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anose="020B0503020204020204" charset="-122"/>
                  <a:ea typeface="微软雅黑" panose="020B0503020204020204" charset="-122"/>
                </a:rPr>
                <a:t>b</a:t>
              </a:r>
              <a:endParaRPr kumimoji="1" lang="en-US" altLang="zh-CN" sz="1600" b="1">
                <a:latin typeface="微软雅黑" panose="020B0503020204020204" charset="-122"/>
                <a:ea typeface="微软雅黑" panose="020B0503020204020204" charset="-122"/>
              </a:endParaRPr>
            </a:p>
          </p:txBody>
        </p:sp>
        <p:sp>
          <p:nvSpPr>
            <p:cNvPr id="41" name="Text Box 24"/>
            <p:cNvSpPr txBox="1">
              <a:spLocks noChangeArrowheads="1"/>
            </p:cNvSpPr>
            <p:nvPr/>
          </p:nvSpPr>
          <p:spPr bwMode="auto">
            <a:xfrm>
              <a:off x="2422695" y="3212888"/>
              <a:ext cx="28765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anose="020B0503020204020204" charset="-122"/>
                  <a:ea typeface="微软雅黑" panose="020B0503020204020204" charset="-122"/>
                </a:rPr>
                <a:t>c</a:t>
              </a:r>
              <a:endParaRPr kumimoji="1" lang="en-US" altLang="zh-CN" sz="1600" b="1">
                <a:latin typeface="微软雅黑" panose="020B0503020204020204" charset="-122"/>
                <a:ea typeface="微软雅黑" panose="020B0503020204020204" charset="-122"/>
              </a:endParaRPr>
            </a:p>
          </p:txBody>
        </p:sp>
        <p:sp>
          <p:nvSpPr>
            <p:cNvPr id="42" name="Text Box 25"/>
            <p:cNvSpPr txBox="1">
              <a:spLocks noChangeArrowheads="1"/>
            </p:cNvSpPr>
            <p:nvPr/>
          </p:nvSpPr>
          <p:spPr bwMode="auto">
            <a:xfrm>
              <a:off x="2872513" y="3824181"/>
              <a:ext cx="31813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anose="020B0503020204020204" charset="-122"/>
                  <a:ea typeface="微软雅黑" panose="020B0503020204020204" charset="-122"/>
                </a:rPr>
                <a:t>d</a:t>
              </a:r>
              <a:endParaRPr kumimoji="1" lang="en-US" altLang="zh-CN" sz="1600" b="1">
                <a:latin typeface="微软雅黑" panose="020B0503020204020204" charset="-122"/>
                <a:ea typeface="微软雅黑" panose="020B0503020204020204" charset="-122"/>
              </a:endParaRPr>
            </a:p>
          </p:txBody>
        </p:sp>
        <p:sp>
          <p:nvSpPr>
            <p:cNvPr id="46" name="Text Box 29"/>
            <p:cNvSpPr txBox="1">
              <a:spLocks noChangeArrowheads="1"/>
            </p:cNvSpPr>
            <p:nvPr/>
          </p:nvSpPr>
          <p:spPr bwMode="auto">
            <a:xfrm>
              <a:off x="3480599" y="2005686"/>
              <a:ext cx="2565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anose="020B0503020204020204" charset="-122"/>
                  <a:ea typeface="微软雅黑" panose="020B0503020204020204" charset="-122"/>
                </a:rPr>
                <a:t>t</a:t>
              </a:r>
              <a:endParaRPr kumimoji="1" lang="en-US" altLang="zh-CN" sz="1400" b="1" dirty="0">
                <a:solidFill>
                  <a:srgbClr val="000099"/>
                </a:solidFill>
                <a:latin typeface="微软雅黑" panose="020B0503020204020204" charset="-122"/>
                <a:ea typeface="微软雅黑" panose="020B0503020204020204" charset="-122"/>
              </a:endParaRPr>
            </a:p>
          </p:txBody>
        </p:sp>
        <p:sp>
          <p:nvSpPr>
            <p:cNvPr id="47" name="Text Box 30"/>
            <p:cNvSpPr txBox="1">
              <a:spLocks noChangeArrowheads="1"/>
            </p:cNvSpPr>
            <p:nvPr/>
          </p:nvSpPr>
          <p:spPr bwMode="auto">
            <a:xfrm>
              <a:off x="3480599" y="2627227"/>
              <a:ext cx="2565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anose="020B0503020204020204" charset="-122"/>
                  <a:ea typeface="微软雅黑" panose="020B0503020204020204" charset="-122"/>
                </a:rPr>
                <a:t>t</a:t>
              </a:r>
              <a:endParaRPr kumimoji="1" lang="en-US" altLang="zh-CN" sz="1400" b="1">
                <a:solidFill>
                  <a:srgbClr val="000099"/>
                </a:solidFill>
                <a:latin typeface="微软雅黑" panose="020B0503020204020204" charset="-122"/>
                <a:ea typeface="微软雅黑" panose="020B0503020204020204" charset="-122"/>
              </a:endParaRPr>
            </a:p>
          </p:txBody>
        </p:sp>
        <p:sp>
          <p:nvSpPr>
            <p:cNvPr id="48" name="Text Box 31"/>
            <p:cNvSpPr txBox="1">
              <a:spLocks noChangeArrowheads="1"/>
            </p:cNvSpPr>
            <p:nvPr/>
          </p:nvSpPr>
          <p:spPr bwMode="auto">
            <a:xfrm>
              <a:off x="3480599" y="3248771"/>
              <a:ext cx="2565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anose="020B0503020204020204" charset="-122"/>
                  <a:ea typeface="微软雅黑" panose="020B0503020204020204" charset="-122"/>
                </a:rPr>
                <a:t>t</a:t>
              </a:r>
              <a:endParaRPr kumimoji="1" lang="en-US" altLang="zh-CN" sz="1400" b="1">
                <a:solidFill>
                  <a:srgbClr val="000099"/>
                </a:solidFill>
                <a:latin typeface="微软雅黑" panose="020B0503020204020204" charset="-122"/>
                <a:ea typeface="微软雅黑" panose="020B0503020204020204" charset="-122"/>
              </a:endParaRPr>
            </a:p>
          </p:txBody>
        </p:sp>
        <p:sp>
          <p:nvSpPr>
            <p:cNvPr id="49" name="Text Box 32"/>
            <p:cNvSpPr txBox="1">
              <a:spLocks noChangeArrowheads="1"/>
            </p:cNvSpPr>
            <p:nvPr/>
          </p:nvSpPr>
          <p:spPr bwMode="auto">
            <a:xfrm>
              <a:off x="3480599" y="3870314"/>
              <a:ext cx="2565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anose="020B0503020204020204" charset="-122"/>
                  <a:ea typeface="微软雅黑" panose="020B0503020204020204" charset="-122"/>
                </a:rPr>
                <a:t>t</a:t>
              </a:r>
              <a:endParaRPr kumimoji="1" lang="en-US" altLang="zh-CN" sz="1400" b="1">
                <a:solidFill>
                  <a:srgbClr val="000099"/>
                </a:solidFill>
                <a:latin typeface="微软雅黑" panose="020B0503020204020204" charset="-122"/>
                <a:ea typeface="微软雅黑" panose="020B0503020204020204" charset="-122"/>
              </a:endParaRPr>
            </a:p>
          </p:txBody>
        </p:sp>
        <p:sp>
          <p:nvSpPr>
            <p:cNvPr id="50" name="Text Box 33"/>
            <p:cNvSpPr txBox="1">
              <a:spLocks noChangeArrowheads="1"/>
            </p:cNvSpPr>
            <p:nvPr/>
          </p:nvSpPr>
          <p:spPr bwMode="auto">
            <a:xfrm>
              <a:off x="8321697" y="3170678"/>
              <a:ext cx="2565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anose="020B0503020204020204" charset="-122"/>
                  <a:ea typeface="微软雅黑" panose="020B0503020204020204" charset="-122"/>
                </a:rPr>
                <a:t>t</a:t>
              </a:r>
              <a:endParaRPr kumimoji="1" lang="en-US" altLang="zh-CN" sz="1400" b="1" dirty="0">
                <a:solidFill>
                  <a:srgbClr val="000099"/>
                </a:solidFill>
                <a:latin typeface="微软雅黑" panose="020B0503020204020204" charset="-122"/>
                <a:ea typeface="微软雅黑" panose="020B0503020204020204" charset="-122"/>
              </a:endParaRPr>
            </a:p>
          </p:txBody>
        </p:sp>
        <p:sp>
          <p:nvSpPr>
            <p:cNvPr id="51" name="Line 34"/>
            <p:cNvSpPr>
              <a:spLocks noChangeShapeType="1"/>
            </p:cNvSpPr>
            <p:nvPr/>
          </p:nvSpPr>
          <p:spPr bwMode="auto">
            <a:xfrm>
              <a:off x="6655703" y="3161627"/>
              <a:ext cx="0" cy="756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52" name="Line 35"/>
            <p:cNvSpPr>
              <a:spLocks noChangeShapeType="1"/>
            </p:cNvSpPr>
            <p:nvPr/>
          </p:nvSpPr>
          <p:spPr bwMode="auto">
            <a:xfrm>
              <a:off x="1814606" y="2857903"/>
              <a:ext cx="0" cy="768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53" name="Line 36"/>
            <p:cNvSpPr>
              <a:spLocks noChangeShapeType="1"/>
            </p:cNvSpPr>
            <p:nvPr/>
          </p:nvSpPr>
          <p:spPr bwMode="auto">
            <a:xfrm>
              <a:off x="2306075" y="3465349"/>
              <a:ext cx="0" cy="7561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54" name="Line 37"/>
            <p:cNvSpPr>
              <a:spLocks noChangeShapeType="1"/>
            </p:cNvSpPr>
            <p:nvPr/>
          </p:nvSpPr>
          <p:spPr bwMode="auto">
            <a:xfrm>
              <a:off x="2796153" y="2857903"/>
              <a:ext cx="0" cy="768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55" name="Line 38"/>
            <p:cNvSpPr>
              <a:spLocks noChangeShapeType="1"/>
            </p:cNvSpPr>
            <p:nvPr/>
          </p:nvSpPr>
          <p:spPr bwMode="auto">
            <a:xfrm>
              <a:off x="1814606" y="4072796"/>
              <a:ext cx="0" cy="7561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56" name="Line 39"/>
            <p:cNvSpPr>
              <a:spLocks noChangeShapeType="1"/>
            </p:cNvSpPr>
            <p:nvPr/>
          </p:nvSpPr>
          <p:spPr bwMode="auto">
            <a:xfrm>
              <a:off x="3287622" y="3465349"/>
              <a:ext cx="0" cy="7561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57" name="Line 40"/>
            <p:cNvSpPr>
              <a:spLocks noChangeShapeType="1"/>
            </p:cNvSpPr>
            <p:nvPr/>
          </p:nvSpPr>
          <p:spPr bwMode="auto">
            <a:xfrm>
              <a:off x="2796153" y="4072796"/>
              <a:ext cx="0" cy="7561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58" name="Line 41"/>
            <p:cNvSpPr>
              <a:spLocks noChangeShapeType="1"/>
            </p:cNvSpPr>
            <p:nvPr/>
          </p:nvSpPr>
          <p:spPr bwMode="auto">
            <a:xfrm>
              <a:off x="4762025" y="3314129"/>
              <a:ext cx="0" cy="15122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59" name="Line 42"/>
            <p:cNvSpPr>
              <a:spLocks noChangeShapeType="1"/>
            </p:cNvSpPr>
            <p:nvPr/>
          </p:nvSpPr>
          <p:spPr bwMode="auto">
            <a:xfrm>
              <a:off x="5603351" y="3314129"/>
              <a:ext cx="0" cy="15122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0" name="Line 43"/>
            <p:cNvSpPr>
              <a:spLocks noChangeShapeType="1"/>
            </p:cNvSpPr>
            <p:nvPr/>
          </p:nvSpPr>
          <p:spPr bwMode="auto">
            <a:xfrm>
              <a:off x="6444678" y="3314129"/>
              <a:ext cx="0" cy="15122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1" name="Line 44"/>
            <p:cNvSpPr>
              <a:spLocks noChangeShapeType="1"/>
            </p:cNvSpPr>
            <p:nvPr/>
          </p:nvSpPr>
          <p:spPr bwMode="auto">
            <a:xfrm>
              <a:off x="7287393" y="3314129"/>
              <a:ext cx="0" cy="15122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2" name="Line 45"/>
            <p:cNvSpPr>
              <a:spLocks noChangeShapeType="1"/>
            </p:cNvSpPr>
            <p:nvPr/>
          </p:nvSpPr>
          <p:spPr bwMode="auto">
            <a:xfrm>
              <a:off x="4762026" y="3389739"/>
              <a:ext cx="841327"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3" name="Line 46"/>
            <p:cNvSpPr>
              <a:spLocks noChangeShapeType="1"/>
            </p:cNvSpPr>
            <p:nvPr/>
          </p:nvSpPr>
          <p:spPr bwMode="auto">
            <a:xfrm>
              <a:off x="5603352" y="3389739"/>
              <a:ext cx="841327"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4" name="Line 47"/>
            <p:cNvSpPr>
              <a:spLocks noChangeShapeType="1"/>
            </p:cNvSpPr>
            <p:nvPr/>
          </p:nvSpPr>
          <p:spPr bwMode="auto">
            <a:xfrm>
              <a:off x="6444679" y="3389739"/>
              <a:ext cx="842715"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5" name="Text Box 48"/>
            <p:cNvSpPr txBox="1">
              <a:spLocks noChangeArrowheads="1"/>
            </p:cNvSpPr>
            <p:nvPr/>
          </p:nvSpPr>
          <p:spPr bwMode="auto">
            <a:xfrm>
              <a:off x="5747700" y="3971555"/>
              <a:ext cx="14122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anose="020B0503020204020204" charset="-122"/>
                  <a:ea typeface="微软雅黑" panose="020B0503020204020204" charset="-122"/>
                </a:rPr>
                <a:t>4 </a:t>
              </a:r>
              <a:r>
                <a:rPr kumimoji="1" lang="zh-CN" altLang="en-US" sz="1400" b="1" dirty="0">
                  <a:solidFill>
                    <a:srgbClr val="0000FF"/>
                  </a:solidFill>
                  <a:latin typeface="微软雅黑" panose="020B0503020204020204" charset="-122"/>
                  <a:ea typeface="微软雅黑" panose="020B0503020204020204" charset="-122"/>
                </a:rPr>
                <a:t>个时分复用帧</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66" name="Text Box 49"/>
            <p:cNvSpPr txBox="1">
              <a:spLocks noChangeArrowheads="1"/>
            </p:cNvSpPr>
            <p:nvPr/>
          </p:nvSpPr>
          <p:spPr bwMode="auto">
            <a:xfrm>
              <a:off x="4971663" y="3348731"/>
              <a:ext cx="40640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FF"/>
                  </a:solidFill>
                  <a:latin typeface="微软雅黑" panose="020B0503020204020204" charset="-122"/>
                  <a:ea typeface="微软雅黑" panose="020B0503020204020204" charset="-122"/>
                </a:rPr>
                <a:t>#1</a:t>
              </a:r>
              <a:endParaRPr kumimoji="1" lang="en-US" altLang="zh-CN" sz="1400" b="1">
                <a:solidFill>
                  <a:srgbClr val="0000FF"/>
                </a:solidFill>
                <a:latin typeface="微软雅黑" panose="020B0503020204020204" charset="-122"/>
                <a:ea typeface="微软雅黑" panose="020B0503020204020204" charset="-122"/>
              </a:endParaRPr>
            </a:p>
          </p:txBody>
        </p:sp>
        <p:sp>
          <p:nvSpPr>
            <p:cNvPr id="67" name="Line 50"/>
            <p:cNvSpPr>
              <a:spLocks noChangeShapeType="1"/>
            </p:cNvSpPr>
            <p:nvPr/>
          </p:nvSpPr>
          <p:spPr bwMode="auto">
            <a:xfrm>
              <a:off x="3631927" y="2370921"/>
              <a:ext cx="919073" cy="563874"/>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8" name="Line 51"/>
            <p:cNvSpPr>
              <a:spLocks noChangeShapeType="1"/>
            </p:cNvSpPr>
            <p:nvPr/>
          </p:nvSpPr>
          <p:spPr bwMode="auto">
            <a:xfrm>
              <a:off x="3631927" y="2952736"/>
              <a:ext cx="848268" cy="133279"/>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9" name="Line 52"/>
            <p:cNvSpPr>
              <a:spLocks noChangeShapeType="1"/>
            </p:cNvSpPr>
            <p:nvPr/>
          </p:nvSpPr>
          <p:spPr bwMode="auto">
            <a:xfrm flipV="1">
              <a:off x="3694402" y="3237237"/>
              <a:ext cx="785793" cy="296034"/>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70" name="Line 53"/>
            <p:cNvSpPr>
              <a:spLocks noChangeShapeType="1"/>
            </p:cNvSpPr>
            <p:nvPr/>
          </p:nvSpPr>
          <p:spPr bwMode="auto">
            <a:xfrm flipV="1">
              <a:off x="3708285" y="3389739"/>
              <a:ext cx="842714" cy="683057"/>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71" name="Text Box 54"/>
            <p:cNvSpPr txBox="1">
              <a:spLocks noChangeArrowheads="1"/>
            </p:cNvSpPr>
            <p:nvPr/>
          </p:nvSpPr>
          <p:spPr bwMode="auto">
            <a:xfrm>
              <a:off x="3694401" y="3592222"/>
              <a:ext cx="3606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anose="020B0503020204020204" charset="-122"/>
                  <a:ea typeface="微软雅黑" panose="020B0503020204020204" charset="-122"/>
                </a:rPr>
                <a:t>④</a:t>
              </a:r>
              <a:endParaRPr kumimoji="1" lang="en-US" altLang="zh-CN" sz="1400" b="1" dirty="0">
                <a:solidFill>
                  <a:srgbClr val="000099"/>
                </a:solidFill>
                <a:latin typeface="微软雅黑" panose="020B0503020204020204" charset="-122"/>
                <a:ea typeface="微软雅黑" panose="020B0503020204020204" charset="-122"/>
              </a:endParaRPr>
            </a:p>
          </p:txBody>
        </p:sp>
        <p:sp>
          <p:nvSpPr>
            <p:cNvPr id="72" name="Text Box 55"/>
            <p:cNvSpPr txBox="1">
              <a:spLocks noChangeArrowheads="1"/>
            </p:cNvSpPr>
            <p:nvPr/>
          </p:nvSpPr>
          <p:spPr bwMode="auto">
            <a:xfrm>
              <a:off x="3694401" y="3146594"/>
              <a:ext cx="3606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anose="020B0503020204020204" charset="-122"/>
                  <a:ea typeface="微软雅黑" panose="020B0503020204020204" charset="-122"/>
                </a:rPr>
                <a:t>③</a:t>
              </a:r>
              <a:endParaRPr kumimoji="1" lang="en-US" altLang="zh-CN" sz="1400" b="1" dirty="0">
                <a:solidFill>
                  <a:srgbClr val="000099"/>
                </a:solidFill>
                <a:latin typeface="微软雅黑" panose="020B0503020204020204" charset="-122"/>
                <a:ea typeface="微软雅黑" panose="020B0503020204020204" charset="-122"/>
              </a:endParaRPr>
            </a:p>
          </p:txBody>
        </p:sp>
        <p:sp>
          <p:nvSpPr>
            <p:cNvPr id="73" name="Text Box 56"/>
            <p:cNvSpPr txBox="1">
              <a:spLocks noChangeArrowheads="1"/>
            </p:cNvSpPr>
            <p:nvPr/>
          </p:nvSpPr>
          <p:spPr bwMode="auto">
            <a:xfrm>
              <a:off x="3694401" y="2661829"/>
              <a:ext cx="3606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anose="020B0503020204020204" charset="-122"/>
                  <a:ea typeface="微软雅黑" panose="020B0503020204020204" charset="-122"/>
                </a:rPr>
                <a:t>②</a:t>
              </a:r>
              <a:endParaRPr kumimoji="1" lang="en-US" altLang="zh-CN" sz="1400" b="1">
                <a:solidFill>
                  <a:srgbClr val="000099"/>
                </a:solidFill>
                <a:latin typeface="微软雅黑" panose="020B0503020204020204" charset="-122"/>
                <a:ea typeface="微软雅黑" panose="020B0503020204020204" charset="-122"/>
              </a:endParaRPr>
            </a:p>
          </p:txBody>
        </p:sp>
        <p:sp>
          <p:nvSpPr>
            <p:cNvPr id="74" name="Text Box 57"/>
            <p:cNvSpPr txBox="1">
              <a:spLocks noChangeArrowheads="1"/>
            </p:cNvSpPr>
            <p:nvPr/>
          </p:nvSpPr>
          <p:spPr bwMode="auto">
            <a:xfrm>
              <a:off x="3694401" y="2196631"/>
              <a:ext cx="3606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anose="020B0503020204020204" charset="-122"/>
                  <a:ea typeface="微软雅黑" panose="020B0503020204020204" charset="-122"/>
                </a:rPr>
                <a:t>①</a:t>
              </a:r>
              <a:endParaRPr kumimoji="1" lang="en-US" altLang="zh-CN" sz="1400" b="1" dirty="0">
                <a:solidFill>
                  <a:srgbClr val="000099"/>
                </a:solidFill>
                <a:latin typeface="微软雅黑" panose="020B0503020204020204" charset="-122"/>
                <a:ea typeface="微软雅黑" panose="020B0503020204020204" charset="-122"/>
              </a:endParaRPr>
            </a:p>
          </p:txBody>
        </p:sp>
        <p:sp>
          <p:nvSpPr>
            <p:cNvPr id="75" name="Freeform 58"/>
            <p:cNvSpPr/>
            <p:nvPr/>
          </p:nvSpPr>
          <p:spPr bwMode="auto">
            <a:xfrm>
              <a:off x="1323139" y="2023625"/>
              <a:ext cx="491468" cy="30372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76" name="Line 59"/>
            <p:cNvSpPr>
              <a:spLocks noChangeShapeType="1"/>
            </p:cNvSpPr>
            <p:nvPr/>
          </p:nvSpPr>
          <p:spPr bwMode="auto">
            <a:xfrm>
              <a:off x="3287622" y="2857903"/>
              <a:ext cx="0" cy="768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77" name="Line 60"/>
            <p:cNvSpPr>
              <a:spLocks noChangeShapeType="1"/>
            </p:cNvSpPr>
            <p:nvPr/>
          </p:nvSpPr>
          <p:spPr bwMode="auto">
            <a:xfrm>
              <a:off x="1323139" y="4057417"/>
              <a:ext cx="0" cy="7561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78" name="Text Box 61"/>
            <p:cNvSpPr txBox="1">
              <a:spLocks noChangeArrowheads="1"/>
            </p:cNvSpPr>
            <p:nvPr/>
          </p:nvSpPr>
          <p:spPr bwMode="auto">
            <a:xfrm>
              <a:off x="1413380" y="1990305"/>
              <a:ext cx="30035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anose="020B0503020204020204" charset="-122"/>
                  <a:ea typeface="微软雅黑" panose="020B0503020204020204" charset="-122"/>
                </a:rPr>
                <a:t>a</a:t>
              </a:r>
              <a:endParaRPr kumimoji="1" lang="en-US" altLang="zh-CN" sz="1600" b="1" dirty="0">
                <a:latin typeface="微软雅黑" panose="020B0503020204020204" charset="-122"/>
                <a:ea typeface="微软雅黑" panose="020B0503020204020204" charset="-122"/>
              </a:endParaRPr>
            </a:p>
          </p:txBody>
        </p:sp>
        <p:sp>
          <p:nvSpPr>
            <p:cNvPr id="79" name="Text Box 62"/>
            <p:cNvSpPr txBox="1">
              <a:spLocks noChangeArrowheads="1"/>
            </p:cNvSpPr>
            <p:nvPr/>
          </p:nvSpPr>
          <p:spPr bwMode="auto">
            <a:xfrm>
              <a:off x="1928449" y="3202636"/>
              <a:ext cx="28765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anose="020B0503020204020204" charset="-122"/>
                  <a:ea typeface="微软雅黑" panose="020B0503020204020204" charset="-122"/>
                </a:rPr>
                <a:t>c</a:t>
              </a:r>
              <a:endParaRPr kumimoji="1" lang="en-US" altLang="zh-CN" sz="1600" b="1">
                <a:latin typeface="微软雅黑" panose="020B0503020204020204" charset="-122"/>
                <a:ea typeface="微软雅黑" panose="020B0503020204020204" charset="-122"/>
              </a:endParaRPr>
            </a:p>
          </p:txBody>
        </p:sp>
        <p:sp>
          <p:nvSpPr>
            <p:cNvPr id="80" name="Text Box 63"/>
            <p:cNvSpPr txBox="1">
              <a:spLocks noChangeArrowheads="1"/>
            </p:cNvSpPr>
            <p:nvPr/>
          </p:nvSpPr>
          <p:spPr bwMode="auto">
            <a:xfrm>
              <a:off x="1952050" y="2631073"/>
              <a:ext cx="31813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anose="020B0503020204020204" charset="-122"/>
                  <a:ea typeface="微软雅黑" panose="020B0503020204020204" charset="-122"/>
                </a:rPr>
                <a:t>b</a:t>
              </a:r>
              <a:endParaRPr kumimoji="1" lang="en-US" altLang="zh-CN" sz="1600" b="1">
                <a:latin typeface="微软雅黑" panose="020B0503020204020204" charset="-122"/>
                <a:ea typeface="微软雅黑" panose="020B0503020204020204" charset="-122"/>
              </a:endParaRPr>
            </a:p>
          </p:txBody>
        </p:sp>
        <p:sp>
          <p:nvSpPr>
            <p:cNvPr id="81" name="Line 64"/>
            <p:cNvSpPr>
              <a:spLocks noChangeShapeType="1"/>
            </p:cNvSpPr>
            <p:nvPr/>
          </p:nvSpPr>
          <p:spPr bwMode="auto">
            <a:xfrm>
              <a:off x="5392326" y="3161627"/>
              <a:ext cx="0" cy="756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82" name="Line 65"/>
            <p:cNvSpPr>
              <a:spLocks noChangeShapeType="1"/>
            </p:cNvSpPr>
            <p:nvPr/>
          </p:nvSpPr>
          <p:spPr bwMode="auto">
            <a:xfrm>
              <a:off x="5603351" y="3161627"/>
              <a:ext cx="0" cy="756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83" name="Line 66"/>
            <p:cNvSpPr>
              <a:spLocks noChangeShapeType="1"/>
            </p:cNvSpPr>
            <p:nvPr/>
          </p:nvSpPr>
          <p:spPr bwMode="auto">
            <a:xfrm>
              <a:off x="7287393" y="3389739"/>
              <a:ext cx="841327"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84" name="Line 67"/>
            <p:cNvSpPr>
              <a:spLocks noChangeShapeType="1"/>
            </p:cNvSpPr>
            <p:nvPr/>
          </p:nvSpPr>
          <p:spPr bwMode="auto">
            <a:xfrm>
              <a:off x="8128720" y="3314129"/>
              <a:ext cx="0" cy="15122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85" name="Line 68"/>
            <p:cNvSpPr>
              <a:spLocks noChangeShapeType="1"/>
            </p:cNvSpPr>
            <p:nvPr/>
          </p:nvSpPr>
          <p:spPr bwMode="auto">
            <a:xfrm>
              <a:off x="7708056" y="3161627"/>
              <a:ext cx="0" cy="756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86" name="Line 69"/>
            <p:cNvSpPr>
              <a:spLocks noChangeShapeType="1"/>
            </p:cNvSpPr>
            <p:nvPr/>
          </p:nvSpPr>
          <p:spPr bwMode="auto">
            <a:xfrm>
              <a:off x="6444678" y="3161627"/>
              <a:ext cx="0" cy="756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89" name="Text Box 72"/>
            <p:cNvSpPr txBox="1">
              <a:spLocks noChangeArrowheads="1"/>
            </p:cNvSpPr>
            <p:nvPr/>
          </p:nvSpPr>
          <p:spPr bwMode="auto">
            <a:xfrm>
              <a:off x="3807039" y="3918907"/>
              <a:ext cx="8940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CC00CC"/>
                  </a:solidFill>
                  <a:latin typeface="微软雅黑" panose="020B0503020204020204" charset="-122"/>
                  <a:ea typeface="微软雅黑" panose="020B0503020204020204" charset="-122"/>
                </a:rPr>
                <a:t>时分复用</a:t>
              </a:r>
              <a:endParaRPr kumimoji="1" lang="zh-CN" altLang="en-US" sz="1400" b="1" dirty="0">
                <a:solidFill>
                  <a:srgbClr val="CC00CC"/>
                </a:solidFill>
                <a:latin typeface="微软雅黑" panose="020B0503020204020204" charset="-122"/>
                <a:ea typeface="微软雅黑" panose="020B0503020204020204" charset="-122"/>
              </a:endParaRPr>
            </a:p>
          </p:txBody>
        </p:sp>
        <p:sp>
          <p:nvSpPr>
            <p:cNvPr id="90" name="Text Box 73"/>
            <p:cNvSpPr txBox="1">
              <a:spLocks noChangeArrowheads="1"/>
            </p:cNvSpPr>
            <p:nvPr/>
          </p:nvSpPr>
          <p:spPr bwMode="auto">
            <a:xfrm>
              <a:off x="5814378" y="3348731"/>
              <a:ext cx="40640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FF"/>
                  </a:solidFill>
                  <a:latin typeface="微软雅黑" panose="020B0503020204020204" charset="-122"/>
                  <a:ea typeface="微软雅黑" panose="020B0503020204020204" charset="-122"/>
                </a:rPr>
                <a:t>#2</a:t>
              </a:r>
              <a:endParaRPr kumimoji="1" lang="en-US" altLang="zh-CN" sz="1400" b="1">
                <a:solidFill>
                  <a:srgbClr val="0000FF"/>
                </a:solidFill>
                <a:latin typeface="微软雅黑" panose="020B0503020204020204" charset="-122"/>
                <a:ea typeface="微软雅黑" panose="020B0503020204020204" charset="-122"/>
              </a:endParaRPr>
            </a:p>
          </p:txBody>
        </p:sp>
        <p:sp>
          <p:nvSpPr>
            <p:cNvPr id="91" name="Text Box 74"/>
            <p:cNvSpPr txBox="1">
              <a:spLocks noChangeArrowheads="1"/>
            </p:cNvSpPr>
            <p:nvPr/>
          </p:nvSpPr>
          <p:spPr bwMode="auto">
            <a:xfrm>
              <a:off x="6697353" y="3348731"/>
              <a:ext cx="40640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FF"/>
                  </a:solidFill>
                  <a:latin typeface="微软雅黑" panose="020B0503020204020204" charset="-122"/>
                  <a:ea typeface="微软雅黑" panose="020B0503020204020204" charset="-122"/>
                </a:rPr>
                <a:t>#3</a:t>
              </a:r>
              <a:endParaRPr kumimoji="1" lang="en-US" altLang="zh-CN" sz="1400" b="1">
                <a:solidFill>
                  <a:srgbClr val="0000FF"/>
                </a:solidFill>
                <a:latin typeface="微软雅黑" panose="020B0503020204020204" charset="-122"/>
                <a:ea typeface="微软雅黑" panose="020B0503020204020204" charset="-122"/>
              </a:endParaRPr>
            </a:p>
          </p:txBody>
        </p:sp>
        <p:sp>
          <p:nvSpPr>
            <p:cNvPr id="92" name="Text Box 75"/>
            <p:cNvSpPr txBox="1">
              <a:spLocks noChangeArrowheads="1"/>
            </p:cNvSpPr>
            <p:nvPr/>
          </p:nvSpPr>
          <p:spPr bwMode="auto">
            <a:xfrm>
              <a:off x="7538680" y="3348731"/>
              <a:ext cx="40640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FF"/>
                  </a:solidFill>
                  <a:latin typeface="微软雅黑" panose="020B0503020204020204" charset="-122"/>
                  <a:ea typeface="微软雅黑" panose="020B0503020204020204" charset="-122"/>
                </a:rPr>
                <a:t>#4</a:t>
              </a:r>
              <a:endParaRPr kumimoji="1" lang="en-US" altLang="zh-CN" sz="1400" b="1">
                <a:solidFill>
                  <a:srgbClr val="0000FF"/>
                </a:solidFill>
                <a:latin typeface="微软雅黑" panose="020B0503020204020204" charset="-122"/>
                <a:ea typeface="微软雅黑" panose="020B0503020204020204" charset="-122"/>
              </a:endParaRPr>
            </a:p>
          </p:txBody>
        </p:sp>
        <p:sp>
          <p:nvSpPr>
            <p:cNvPr id="93" name="Line 76"/>
            <p:cNvSpPr>
              <a:spLocks noChangeShapeType="1"/>
            </p:cNvSpPr>
            <p:nvPr/>
          </p:nvSpPr>
          <p:spPr bwMode="auto">
            <a:xfrm>
              <a:off x="5252106" y="3669113"/>
              <a:ext cx="1052352" cy="30372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94" name="Line 77"/>
            <p:cNvSpPr>
              <a:spLocks noChangeShapeType="1"/>
            </p:cNvSpPr>
            <p:nvPr/>
          </p:nvSpPr>
          <p:spPr bwMode="auto">
            <a:xfrm>
              <a:off x="6024015" y="3669113"/>
              <a:ext cx="420662" cy="30372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95" name="Line 78"/>
            <p:cNvSpPr>
              <a:spLocks noChangeShapeType="1"/>
            </p:cNvSpPr>
            <p:nvPr/>
          </p:nvSpPr>
          <p:spPr bwMode="auto">
            <a:xfrm flipH="1">
              <a:off x="6515483" y="3669113"/>
              <a:ext cx="351247" cy="30372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96" name="Line 79"/>
            <p:cNvSpPr>
              <a:spLocks noChangeShapeType="1"/>
            </p:cNvSpPr>
            <p:nvPr/>
          </p:nvSpPr>
          <p:spPr bwMode="auto">
            <a:xfrm flipV="1">
              <a:off x="6655704" y="3669113"/>
              <a:ext cx="1052352" cy="30372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97" name="Text Box 80"/>
            <p:cNvSpPr txBox="1">
              <a:spLocks noChangeArrowheads="1"/>
            </p:cNvSpPr>
            <p:nvPr/>
          </p:nvSpPr>
          <p:spPr bwMode="auto">
            <a:xfrm>
              <a:off x="518863" y="1993171"/>
              <a:ext cx="5384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99"/>
                  </a:solidFill>
                  <a:latin typeface="微软雅黑" panose="020B0503020204020204" charset="-122"/>
                  <a:ea typeface="微软雅黑" panose="020B0503020204020204" charset="-122"/>
                </a:rPr>
                <a:t>用户</a:t>
              </a:r>
              <a:endParaRPr kumimoji="1" lang="zh-CN" altLang="en-US" sz="1400" b="1" dirty="0">
                <a:solidFill>
                  <a:srgbClr val="000099"/>
                </a:solidFill>
                <a:latin typeface="微软雅黑" panose="020B0503020204020204" charset="-122"/>
                <a:ea typeface="微软雅黑" panose="020B0503020204020204" charset="-122"/>
              </a:endParaRPr>
            </a:p>
          </p:txBody>
        </p:sp>
        <p:sp>
          <p:nvSpPr>
            <p:cNvPr id="98" name="Line 81"/>
            <p:cNvSpPr>
              <a:spLocks noChangeShapeType="1"/>
            </p:cNvSpPr>
            <p:nvPr/>
          </p:nvSpPr>
          <p:spPr bwMode="auto">
            <a:xfrm>
              <a:off x="1253723" y="2327349"/>
              <a:ext cx="2314341"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99" name="Line 82"/>
            <p:cNvSpPr>
              <a:spLocks noChangeShapeType="1"/>
            </p:cNvSpPr>
            <p:nvPr/>
          </p:nvSpPr>
          <p:spPr bwMode="auto">
            <a:xfrm>
              <a:off x="1253723" y="2934795"/>
              <a:ext cx="2314341"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00" name="Line 83"/>
            <p:cNvSpPr>
              <a:spLocks noChangeShapeType="1"/>
            </p:cNvSpPr>
            <p:nvPr/>
          </p:nvSpPr>
          <p:spPr bwMode="auto">
            <a:xfrm>
              <a:off x="1253723" y="3540959"/>
              <a:ext cx="2314341"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01" name="Line 84"/>
            <p:cNvSpPr>
              <a:spLocks noChangeShapeType="1"/>
            </p:cNvSpPr>
            <p:nvPr/>
          </p:nvSpPr>
          <p:spPr bwMode="auto">
            <a:xfrm>
              <a:off x="1253723" y="4148406"/>
              <a:ext cx="2314341"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grpSp>
          <p:nvGrpSpPr>
            <p:cNvPr id="102" name="Group 85"/>
            <p:cNvGrpSpPr/>
            <p:nvPr/>
          </p:nvGrpSpPr>
          <p:grpSpPr bwMode="auto">
            <a:xfrm>
              <a:off x="4764802" y="2778448"/>
              <a:ext cx="3367338" cy="871442"/>
              <a:chOff x="1655" y="1570"/>
              <a:chExt cx="2919" cy="1497"/>
            </a:xfrm>
          </p:grpSpPr>
          <p:sp>
            <p:nvSpPr>
              <p:cNvPr id="104" name="Line 86"/>
              <p:cNvSpPr>
                <a:spLocks noChangeShapeType="1"/>
              </p:cNvSpPr>
              <p:nvPr/>
            </p:nvSpPr>
            <p:spPr bwMode="auto">
              <a:xfrm>
                <a:off x="1655" y="1570"/>
                <a:ext cx="0" cy="1497"/>
              </a:xfrm>
              <a:prstGeom prst="line">
                <a:avLst/>
              </a:prstGeom>
              <a:noFill/>
              <a:ln w="28575">
                <a:solidFill>
                  <a:srgbClr val="0099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05" name="Line 87"/>
              <p:cNvSpPr>
                <a:spLocks noChangeShapeType="1"/>
              </p:cNvSpPr>
              <p:nvPr/>
            </p:nvSpPr>
            <p:spPr bwMode="auto">
              <a:xfrm>
                <a:off x="2381" y="1570"/>
                <a:ext cx="0" cy="1497"/>
              </a:xfrm>
              <a:prstGeom prst="line">
                <a:avLst/>
              </a:prstGeom>
              <a:noFill/>
              <a:ln w="28575">
                <a:solidFill>
                  <a:srgbClr val="0099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06" name="Line 88"/>
              <p:cNvSpPr>
                <a:spLocks noChangeShapeType="1"/>
              </p:cNvSpPr>
              <p:nvPr/>
            </p:nvSpPr>
            <p:spPr bwMode="auto">
              <a:xfrm>
                <a:off x="3107" y="1570"/>
                <a:ext cx="0" cy="1497"/>
              </a:xfrm>
              <a:prstGeom prst="line">
                <a:avLst/>
              </a:prstGeom>
              <a:noFill/>
              <a:ln w="28575">
                <a:solidFill>
                  <a:srgbClr val="0099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07" name="Line 89"/>
              <p:cNvSpPr>
                <a:spLocks noChangeShapeType="1"/>
              </p:cNvSpPr>
              <p:nvPr/>
            </p:nvSpPr>
            <p:spPr bwMode="auto">
              <a:xfrm>
                <a:off x="3833" y="1570"/>
                <a:ext cx="0" cy="1497"/>
              </a:xfrm>
              <a:prstGeom prst="line">
                <a:avLst/>
              </a:prstGeom>
              <a:noFill/>
              <a:ln w="28575">
                <a:solidFill>
                  <a:srgbClr val="0099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08" name="Line 90"/>
              <p:cNvSpPr>
                <a:spLocks noChangeShapeType="1"/>
              </p:cNvSpPr>
              <p:nvPr/>
            </p:nvSpPr>
            <p:spPr bwMode="auto">
              <a:xfrm>
                <a:off x="4574" y="1570"/>
                <a:ext cx="0" cy="1497"/>
              </a:xfrm>
              <a:prstGeom prst="line">
                <a:avLst/>
              </a:prstGeom>
              <a:noFill/>
              <a:ln w="28575">
                <a:solidFill>
                  <a:srgbClr val="0099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grpSp>
        <p:sp>
          <p:nvSpPr>
            <p:cNvPr id="112" name="矩形 111"/>
            <p:cNvSpPr/>
            <p:nvPr/>
          </p:nvSpPr>
          <p:spPr>
            <a:xfrm>
              <a:off x="4660026" y="2061335"/>
              <a:ext cx="3679183" cy="521970"/>
            </a:xfrm>
            <a:prstGeom prst="rect">
              <a:avLst/>
            </a:prstGeom>
            <a:solidFill>
              <a:schemeClr val="bg1"/>
            </a:solidFill>
            <a:ln>
              <a:noFill/>
            </a:ln>
          </p:spPr>
          <p:txBody>
            <a:bodyPr wrap="square">
              <a:spAutoFit/>
            </a:bodyPr>
            <a:lstStyle/>
            <a:p>
              <a:r>
                <a:rPr lang="zh-CN" altLang="zh-CN" sz="1400" b="1" dirty="0">
                  <a:solidFill>
                    <a:srgbClr val="008000"/>
                  </a:solidFill>
                  <a:latin typeface="微软雅黑" panose="020B0503020204020204" charset="-122"/>
                  <a:ea typeface="微软雅黑" panose="020B0503020204020204" charset="-122"/>
                </a:rPr>
                <a:t>当某用户暂时无数据发送时，在时分复用帧中分配给该用户的时隙只能处于</a:t>
              </a:r>
              <a:r>
                <a:rPr lang="zh-CN" altLang="zh-CN" sz="1400" b="1" dirty="0" smtClean="0">
                  <a:solidFill>
                    <a:srgbClr val="008000"/>
                  </a:solidFill>
                  <a:latin typeface="微软雅黑" panose="020B0503020204020204" charset="-122"/>
                  <a:ea typeface="微软雅黑" panose="020B0503020204020204" charset="-122"/>
                </a:rPr>
                <a:t>空闲状态</a:t>
              </a:r>
              <a:r>
                <a:rPr lang="zh-CN" altLang="en-US" sz="1400" b="1" dirty="0" smtClean="0">
                  <a:solidFill>
                    <a:srgbClr val="008000"/>
                  </a:solidFill>
                  <a:latin typeface="微软雅黑" panose="020B0503020204020204" charset="-122"/>
                  <a:ea typeface="微软雅黑" panose="020B0503020204020204" charset="-122"/>
                </a:rPr>
                <a:t>。</a:t>
              </a:r>
              <a:endParaRPr lang="zh-CN" altLang="en-US" sz="1400" b="1" dirty="0">
                <a:solidFill>
                  <a:srgbClr val="008000"/>
                </a:solidFill>
                <a:latin typeface="微软雅黑" panose="020B0503020204020204" charset="-122"/>
                <a:ea typeface="微软雅黑" panose="020B0503020204020204" charset="-122"/>
              </a:endParaRPr>
            </a:p>
          </p:txBody>
        </p:sp>
        <p:sp>
          <p:nvSpPr>
            <p:cNvPr id="115" name="Text Box 21"/>
            <p:cNvSpPr txBox="1">
              <a:spLocks noChangeArrowheads="1"/>
            </p:cNvSpPr>
            <p:nvPr/>
          </p:nvSpPr>
          <p:spPr bwMode="auto">
            <a:xfrm>
              <a:off x="7261014" y="2923261"/>
              <a:ext cx="30035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anose="020B0503020204020204" charset="-122"/>
                  <a:ea typeface="微软雅黑" panose="020B0503020204020204" charset="-122"/>
                </a:rPr>
                <a:t>a</a:t>
              </a:r>
              <a:endParaRPr kumimoji="1" lang="en-US" altLang="zh-CN" sz="1600" b="1">
                <a:latin typeface="微软雅黑" panose="020B0503020204020204" charset="-122"/>
                <a:ea typeface="微软雅黑" panose="020B0503020204020204" charset="-122"/>
              </a:endParaRPr>
            </a:p>
          </p:txBody>
        </p:sp>
        <p:sp>
          <p:nvSpPr>
            <p:cNvPr id="116" name="Text Box 22"/>
            <p:cNvSpPr txBox="1">
              <a:spLocks noChangeArrowheads="1"/>
            </p:cNvSpPr>
            <p:nvPr/>
          </p:nvSpPr>
          <p:spPr bwMode="auto">
            <a:xfrm>
              <a:off x="4936955" y="2923261"/>
              <a:ext cx="31813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anose="020B0503020204020204" charset="-122"/>
                  <a:ea typeface="微软雅黑" panose="020B0503020204020204" charset="-122"/>
                </a:rPr>
                <a:t>b</a:t>
              </a:r>
              <a:endParaRPr kumimoji="1" lang="en-US" altLang="zh-CN" sz="1600" b="1" dirty="0">
                <a:latin typeface="微软雅黑" panose="020B0503020204020204" charset="-122"/>
                <a:ea typeface="微软雅黑" panose="020B0503020204020204" charset="-122"/>
              </a:endParaRPr>
            </a:p>
          </p:txBody>
        </p:sp>
        <p:sp>
          <p:nvSpPr>
            <p:cNvPr id="117" name="Text Box 26"/>
            <p:cNvSpPr txBox="1">
              <a:spLocks noChangeArrowheads="1"/>
            </p:cNvSpPr>
            <p:nvPr/>
          </p:nvSpPr>
          <p:spPr bwMode="auto">
            <a:xfrm>
              <a:off x="5785222" y="2923261"/>
              <a:ext cx="31813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anose="020B0503020204020204" charset="-122"/>
                  <a:ea typeface="微软雅黑" panose="020B0503020204020204" charset="-122"/>
                </a:rPr>
                <a:t>b</a:t>
              </a:r>
              <a:endParaRPr kumimoji="1" lang="en-US" altLang="zh-CN" sz="1600" b="1" dirty="0">
                <a:latin typeface="微软雅黑" panose="020B0503020204020204" charset="-122"/>
                <a:ea typeface="微软雅黑" panose="020B0503020204020204" charset="-122"/>
              </a:endParaRPr>
            </a:p>
          </p:txBody>
        </p:sp>
        <p:sp>
          <p:nvSpPr>
            <p:cNvPr id="118" name="Text Box 28"/>
            <p:cNvSpPr txBox="1">
              <a:spLocks noChangeArrowheads="1"/>
            </p:cNvSpPr>
            <p:nvPr/>
          </p:nvSpPr>
          <p:spPr bwMode="auto">
            <a:xfrm>
              <a:off x="4738425" y="2923261"/>
              <a:ext cx="30035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anose="020B0503020204020204" charset="-122"/>
                  <a:ea typeface="微软雅黑" panose="020B0503020204020204" charset="-122"/>
                </a:rPr>
                <a:t>a</a:t>
              </a:r>
              <a:endParaRPr kumimoji="1" lang="en-US" altLang="zh-CN" sz="1600" b="1">
                <a:latin typeface="微软雅黑" panose="020B0503020204020204" charset="-122"/>
                <a:ea typeface="微软雅黑" panose="020B0503020204020204" charset="-122"/>
              </a:endParaRPr>
            </a:p>
          </p:txBody>
        </p:sp>
        <p:sp>
          <p:nvSpPr>
            <p:cNvPr id="119" name="Text Box 71"/>
            <p:cNvSpPr txBox="1">
              <a:spLocks noChangeArrowheads="1"/>
            </p:cNvSpPr>
            <p:nvPr/>
          </p:nvSpPr>
          <p:spPr bwMode="auto">
            <a:xfrm>
              <a:off x="7884375" y="2923261"/>
              <a:ext cx="31813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anose="020B0503020204020204" charset="-122"/>
                  <a:ea typeface="微软雅黑" panose="020B0503020204020204" charset="-122"/>
                </a:rPr>
                <a:t>d</a:t>
              </a:r>
              <a:endParaRPr kumimoji="1" lang="en-US" altLang="zh-CN" sz="1600" b="1">
                <a:latin typeface="微软雅黑" panose="020B0503020204020204" charset="-122"/>
                <a:ea typeface="微软雅黑" panose="020B0503020204020204" charset="-122"/>
              </a:endParaRPr>
            </a:p>
          </p:txBody>
        </p:sp>
        <p:sp>
          <p:nvSpPr>
            <p:cNvPr id="120" name="Text Box 27"/>
            <p:cNvSpPr txBox="1">
              <a:spLocks noChangeArrowheads="1"/>
            </p:cNvSpPr>
            <p:nvPr/>
          </p:nvSpPr>
          <p:spPr bwMode="auto">
            <a:xfrm>
              <a:off x="5998832" y="2923261"/>
              <a:ext cx="28765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anose="020B0503020204020204" charset="-122"/>
                  <a:ea typeface="微软雅黑" panose="020B0503020204020204" charset="-122"/>
                </a:rPr>
                <a:t>c</a:t>
              </a:r>
              <a:endParaRPr kumimoji="1" lang="en-US" altLang="zh-CN" sz="1600" b="1" dirty="0">
                <a:latin typeface="微软雅黑" panose="020B0503020204020204" charset="-122"/>
                <a:ea typeface="微软雅黑" panose="020B0503020204020204" charset="-122"/>
              </a:endParaRPr>
            </a:p>
          </p:txBody>
        </p:sp>
        <p:sp>
          <p:nvSpPr>
            <p:cNvPr id="121" name="Text Box 70"/>
            <p:cNvSpPr txBox="1">
              <a:spLocks noChangeArrowheads="1"/>
            </p:cNvSpPr>
            <p:nvPr/>
          </p:nvSpPr>
          <p:spPr bwMode="auto">
            <a:xfrm>
              <a:off x="6829632" y="2923261"/>
              <a:ext cx="28765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anose="020B0503020204020204" charset="-122"/>
                  <a:ea typeface="微软雅黑" panose="020B0503020204020204" charset="-122"/>
                </a:rPr>
                <a:t>c</a:t>
              </a:r>
              <a:endParaRPr kumimoji="1" lang="en-US" altLang="zh-CN" sz="1600" b="1" dirty="0">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556963" y="1972818"/>
            <a:ext cx="8048776" cy="325644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AutoShape 5"/>
          <p:cNvSpPr>
            <a:spLocks noChangeArrowheads="1"/>
          </p:cNvSpPr>
          <p:nvPr/>
        </p:nvSpPr>
        <p:spPr bwMode="auto">
          <a:xfrm>
            <a:off x="556963" y="15324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26" name="Rectangle 6"/>
          <p:cNvSpPr>
            <a:spLocks noChangeArrowheads="1"/>
          </p:cNvSpPr>
          <p:nvPr/>
        </p:nvSpPr>
        <p:spPr bwMode="auto">
          <a:xfrm>
            <a:off x="2272811" y="1499238"/>
            <a:ext cx="461708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统计时分复用 </a:t>
            </a:r>
            <a:r>
              <a:rPr lang="en-US" altLang="zh-CN" sz="2000" b="1" dirty="0" smtClean="0">
                <a:solidFill>
                  <a:schemeClr val="bg1"/>
                </a:solidFill>
                <a:latin typeface="微软雅黑" panose="020B0503020204020204" charset="-122"/>
                <a:ea typeface="微软雅黑" panose="020B0503020204020204" charset="-122"/>
              </a:rPr>
              <a:t>STDM  (</a:t>
            </a:r>
            <a:r>
              <a:rPr lang="en-US" altLang="zh-CN" sz="2000" b="1" dirty="0">
                <a:solidFill>
                  <a:schemeClr val="bg1"/>
                </a:solidFill>
                <a:latin typeface="微软雅黑" panose="020B0503020204020204" charset="-122"/>
                <a:ea typeface="微软雅黑" panose="020B0503020204020204" charset="-122"/>
              </a:rPr>
              <a:t>Statistic TDM) </a:t>
            </a:r>
            <a:endParaRPr lang="zh-CN" altLang="en-US" sz="2000" b="1" dirty="0" smtClean="0">
              <a:solidFill>
                <a:schemeClr val="bg1"/>
              </a:solidFill>
              <a:latin typeface="微软雅黑" panose="020B0503020204020204" charset="-122"/>
              <a:ea typeface="微软雅黑" panose="020B0503020204020204" charset="-122"/>
            </a:endParaRPr>
          </a:p>
        </p:txBody>
      </p:sp>
      <p:sp>
        <p:nvSpPr>
          <p:cNvPr id="77" name="Freeform 85"/>
          <p:cNvSpPr/>
          <p:nvPr/>
        </p:nvSpPr>
        <p:spPr bwMode="auto">
          <a:xfrm>
            <a:off x="6649986" y="3406145"/>
            <a:ext cx="234229"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78" name="Freeform 86"/>
          <p:cNvSpPr/>
          <p:nvPr/>
        </p:nvSpPr>
        <p:spPr bwMode="auto">
          <a:xfrm>
            <a:off x="7591033" y="3406145"/>
            <a:ext cx="234229"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79" name="Freeform 87"/>
          <p:cNvSpPr/>
          <p:nvPr/>
        </p:nvSpPr>
        <p:spPr bwMode="auto">
          <a:xfrm>
            <a:off x="7276891" y="3406145"/>
            <a:ext cx="235607"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19050">
            <a:solidFill>
              <a:schemeClr val="tx1"/>
            </a:solidFill>
            <a:round/>
          </a:ln>
          <a:effec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80" name="Freeform 88"/>
          <p:cNvSpPr/>
          <p:nvPr/>
        </p:nvSpPr>
        <p:spPr bwMode="auto">
          <a:xfrm>
            <a:off x="6962749" y="3406145"/>
            <a:ext cx="235607"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81" name="Freeform 89"/>
          <p:cNvSpPr/>
          <p:nvPr/>
        </p:nvSpPr>
        <p:spPr bwMode="auto">
          <a:xfrm>
            <a:off x="6335844" y="3406145"/>
            <a:ext cx="235606"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ln>
          <a:effec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82" name="Freeform 90"/>
          <p:cNvSpPr/>
          <p:nvPr/>
        </p:nvSpPr>
        <p:spPr bwMode="auto">
          <a:xfrm>
            <a:off x="6021701" y="3406145"/>
            <a:ext cx="235606"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ln>
          <a:effec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83" name="Freeform 91"/>
          <p:cNvSpPr/>
          <p:nvPr/>
        </p:nvSpPr>
        <p:spPr bwMode="auto">
          <a:xfrm>
            <a:off x="5708937" y="3406145"/>
            <a:ext cx="234229"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84" name="Text Box 92"/>
          <p:cNvSpPr txBox="1">
            <a:spLocks noChangeArrowheads="1"/>
          </p:cNvSpPr>
          <p:nvPr/>
        </p:nvSpPr>
        <p:spPr bwMode="auto">
          <a:xfrm>
            <a:off x="717510" y="2405685"/>
            <a:ext cx="5384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99"/>
                </a:solidFill>
                <a:latin typeface="微软雅黑" panose="020B0503020204020204" charset="-122"/>
                <a:ea typeface="微软雅黑" panose="020B0503020204020204" charset="-122"/>
              </a:rPr>
              <a:t>用户</a:t>
            </a:r>
            <a:endParaRPr kumimoji="1" lang="zh-CN" altLang="en-US" sz="1400" b="1" dirty="0">
              <a:solidFill>
                <a:srgbClr val="000099"/>
              </a:solidFill>
              <a:latin typeface="微软雅黑" panose="020B0503020204020204" charset="-122"/>
              <a:ea typeface="微软雅黑" panose="020B0503020204020204" charset="-122"/>
            </a:endParaRPr>
          </a:p>
        </p:txBody>
      </p:sp>
      <p:sp>
        <p:nvSpPr>
          <p:cNvPr id="85" name="Freeform 93"/>
          <p:cNvSpPr/>
          <p:nvPr/>
        </p:nvSpPr>
        <p:spPr bwMode="auto">
          <a:xfrm>
            <a:off x="3295199" y="2438283"/>
            <a:ext cx="549748" cy="32304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86" name="Freeform 94"/>
          <p:cNvSpPr/>
          <p:nvPr/>
        </p:nvSpPr>
        <p:spPr bwMode="auto">
          <a:xfrm>
            <a:off x="1648709" y="3084372"/>
            <a:ext cx="1098120" cy="321773"/>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19050">
            <a:solidFill>
              <a:schemeClr val="tx1"/>
            </a:solidFill>
            <a:round/>
          </a:ln>
          <a:effec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87" name="Freeform 95"/>
          <p:cNvSpPr/>
          <p:nvPr/>
        </p:nvSpPr>
        <p:spPr bwMode="auto">
          <a:xfrm>
            <a:off x="2197079" y="3729190"/>
            <a:ext cx="1098120" cy="32304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00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dirty="0">
              <a:solidFill>
                <a:srgbClr val="000099"/>
              </a:solidFill>
              <a:latin typeface="微软雅黑" panose="020B0503020204020204" charset="-122"/>
              <a:ea typeface="微软雅黑" panose="020B0503020204020204" charset="-122"/>
            </a:endParaRPr>
          </a:p>
        </p:txBody>
      </p:sp>
      <p:sp>
        <p:nvSpPr>
          <p:cNvPr id="88" name="Freeform 96"/>
          <p:cNvSpPr/>
          <p:nvPr/>
        </p:nvSpPr>
        <p:spPr bwMode="auto">
          <a:xfrm>
            <a:off x="2746829" y="4374007"/>
            <a:ext cx="548370" cy="32304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19050">
            <a:solidFill>
              <a:schemeClr val="tx1"/>
            </a:solidFill>
            <a:round/>
          </a:ln>
          <a:effec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89" name="Text Box 97"/>
          <p:cNvSpPr txBox="1">
            <a:spLocks noChangeArrowheads="1"/>
          </p:cNvSpPr>
          <p:nvPr/>
        </p:nvSpPr>
        <p:spPr bwMode="auto">
          <a:xfrm>
            <a:off x="1185763" y="2409032"/>
            <a:ext cx="31686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anose="020B0503020204020204" charset="-122"/>
                <a:ea typeface="微软雅黑" panose="020B0503020204020204" charset="-122"/>
              </a:rPr>
              <a:t>A</a:t>
            </a:r>
            <a:endParaRPr kumimoji="1" lang="en-US" altLang="zh-CN" sz="1400" b="1" dirty="0">
              <a:solidFill>
                <a:srgbClr val="000099"/>
              </a:solidFill>
              <a:latin typeface="微软雅黑" panose="020B0503020204020204" charset="-122"/>
              <a:ea typeface="微软雅黑" panose="020B0503020204020204" charset="-122"/>
            </a:endParaRPr>
          </a:p>
        </p:txBody>
      </p:sp>
      <p:sp>
        <p:nvSpPr>
          <p:cNvPr id="90" name="Text Box 98"/>
          <p:cNvSpPr txBox="1">
            <a:spLocks noChangeArrowheads="1"/>
          </p:cNvSpPr>
          <p:nvPr/>
        </p:nvSpPr>
        <p:spPr bwMode="auto">
          <a:xfrm>
            <a:off x="1185763" y="3053848"/>
            <a:ext cx="30416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anose="020B0503020204020204" charset="-122"/>
                <a:ea typeface="微软雅黑" panose="020B0503020204020204" charset="-122"/>
              </a:rPr>
              <a:t>B</a:t>
            </a:r>
            <a:endParaRPr kumimoji="1" lang="en-US" altLang="zh-CN" sz="1400" b="1">
              <a:solidFill>
                <a:srgbClr val="000099"/>
              </a:solidFill>
              <a:latin typeface="微软雅黑" panose="020B0503020204020204" charset="-122"/>
              <a:ea typeface="微软雅黑" panose="020B0503020204020204" charset="-122"/>
            </a:endParaRPr>
          </a:p>
        </p:txBody>
      </p:sp>
      <p:sp>
        <p:nvSpPr>
          <p:cNvPr id="91" name="Text Box 99"/>
          <p:cNvSpPr txBox="1">
            <a:spLocks noChangeArrowheads="1"/>
          </p:cNvSpPr>
          <p:nvPr/>
        </p:nvSpPr>
        <p:spPr bwMode="auto">
          <a:xfrm>
            <a:off x="1185763" y="3699938"/>
            <a:ext cx="30289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anose="020B0503020204020204" charset="-122"/>
                <a:ea typeface="微软雅黑" panose="020B0503020204020204" charset="-122"/>
              </a:rPr>
              <a:t>C</a:t>
            </a:r>
            <a:endParaRPr kumimoji="1" lang="en-US" altLang="zh-CN" sz="1400" b="1">
              <a:solidFill>
                <a:srgbClr val="000099"/>
              </a:solidFill>
              <a:latin typeface="微软雅黑" panose="020B0503020204020204" charset="-122"/>
              <a:ea typeface="微软雅黑" panose="020B0503020204020204" charset="-122"/>
            </a:endParaRPr>
          </a:p>
        </p:txBody>
      </p:sp>
      <p:sp>
        <p:nvSpPr>
          <p:cNvPr id="92" name="Text Box 100"/>
          <p:cNvSpPr txBox="1">
            <a:spLocks noChangeArrowheads="1"/>
          </p:cNvSpPr>
          <p:nvPr/>
        </p:nvSpPr>
        <p:spPr bwMode="auto">
          <a:xfrm>
            <a:off x="1185763" y="4344755"/>
            <a:ext cx="32385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anose="020B0503020204020204" charset="-122"/>
                <a:ea typeface="微软雅黑" panose="020B0503020204020204" charset="-122"/>
              </a:rPr>
              <a:t>D</a:t>
            </a:r>
            <a:endParaRPr kumimoji="1" lang="en-US" altLang="zh-CN" sz="1400" b="1">
              <a:solidFill>
                <a:srgbClr val="000099"/>
              </a:solidFill>
              <a:latin typeface="微软雅黑" panose="020B0503020204020204" charset="-122"/>
              <a:ea typeface="微软雅黑" panose="020B0503020204020204" charset="-122"/>
            </a:endParaRPr>
          </a:p>
        </p:txBody>
      </p:sp>
      <p:sp>
        <p:nvSpPr>
          <p:cNvPr id="93" name="Line 101"/>
          <p:cNvSpPr>
            <a:spLocks noChangeShapeType="1"/>
          </p:cNvSpPr>
          <p:nvPr/>
        </p:nvSpPr>
        <p:spPr bwMode="auto">
          <a:xfrm>
            <a:off x="5473332" y="3729189"/>
            <a:ext cx="2587538"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94" name="Text Box 102"/>
          <p:cNvSpPr txBox="1">
            <a:spLocks noChangeArrowheads="1"/>
          </p:cNvSpPr>
          <p:nvPr/>
        </p:nvSpPr>
        <p:spPr bwMode="auto">
          <a:xfrm>
            <a:off x="3413690" y="2425565"/>
            <a:ext cx="28575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anose="020B0503020204020204" charset="-122"/>
                <a:ea typeface="微软雅黑" panose="020B0503020204020204" charset="-122"/>
              </a:rPr>
              <a:t>a</a:t>
            </a:r>
            <a:endParaRPr kumimoji="1" lang="en-US" altLang="zh-CN" sz="1400" b="1">
              <a:latin typeface="微软雅黑" panose="020B0503020204020204" charset="-122"/>
              <a:ea typeface="微软雅黑" panose="020B0503020204020204" charset="-122"/>
            </a:endParaRPr>
          </a:p>
        </p:txBody>
      </p:sp>
      <p:sp>
        <p:nvSpPr>
          <p:cNvPr id="95" name="Text Box 105"/>
          <p:cNvSpPr txBox="1">
            <a:spLocks noChangeArrowheads="1"/>
          </p:cNvSpPr>
          <p:nvPr/>
        </p:nvSpPr>
        <p:spPr bwMode="auto">
          <a:xfrm>
            <a:off x="1812669" y="3072926"/>
            <a:ext cx="30099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anose="020B0503020204020204" charset="-122"/>
                <a:ea typeface="微软雅黑" panose="020B0503020204020204" charset="-122"/>
              </a:rPr>
              <a:t>b</a:t>
            </a:r>
            <a:endParaRPr kumimoji="1" lang="en-US" altLang="zh-CN" sz="1400" b="1">
              <a:latin typeface="微软雅黑" panose="020B0503020204020204" charset="-122"/>
              <a:ea typeface="微软雅黑" panose="020B0503020204020204" charset="-122"/>
            </a:endParaRPr>
          </a:p>
        </p:txBody>
      </p:sp>
      <p:sp>
        <p:nvSpPr>
          <p:cNvPr id="96" name="Text Box 106"/>
          <p:cNvSpPr txBox="1">
            <a:spLocks noChangeArrowheads="1"/>
          </p:cNvSpPr>
          <p:nvPr/>
        </p:nvSpPr>
        <p:spPr bwMode="auto">
          <a:xfrm>
            <a:off x="2877719" y="3710112"/>
            <a:ext cx="27495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anose="020B0503020204020204" charset="-122"/>
                <a:ea typeface="微软雅黑" panose="020B0503020204020204" charset="-122"/>
              </a:rPr>
              <a:t>c</a:t>
            </a:r>
            <a:endParaRPr kumimoji="1" lang="en-US" altLang="zh-CN" sz="1400" b="1">
              <a:latin typeface="微软雅黑" panose="020B0503020204020204" charset="-122"/>
              <a:ea typeface="微软雅黑" panose="020B0503020204020204" charset="-122"/>
            </a:endParaRPr>
          </a:p>
        </p:txBody>
      </p:sp>
      <p:sp>
        <p:nvSpPr>
          <p:cNvPr id="97" name="Text Box 107"/>
          <p:cNvSpPr txBox="1">
            <a:spLocks noChangeArrowheads="1"/>
          </p:cNvSpPr>
          <p:nvPr/>
        </p:nvSpPr>
        <p:spPr bwMode="auto">
          <a:xfrm>
            <a:off x="2880475" y="4374007"/>
            <a:ext cx="30099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anose="020B0503020204020204" charset="-122"/>
                <a:ea typeface="微软雅黑" panose="020B0503020204020204" charset="-122"/>
              </a:rPr>
              <a:t>d</a:t>
            </a:r>
            <a:endParaRPr kumimoji="1" lang="en-US" altLang="zh-CN" sz="1400" b="1">
              <a:latin typeface="微软雅黑" panose="020B0503020204020204" charset="-122"/>
              <a:ea typeface="微软雅黑" panose="020B0503020204020204" charset="-122"/>
            </a:endParaRPr>
          </a:p>
        </p:txBody>
      </p:sp>
      <p:sp>
        <p:nvSpPr>
          <p:cNvPr id="98" name="Text Box 111"/>
          <p:cNvSpPr txBox="1">
            <a:spLocks noChangeArrowheads="1"/>
          </p:cNvSpPr>
          <p:nvPr/>
        </p:nvSpPr>
        <p:spPr bwMode="auto">
          <a:xfrm>
            <a:off x="4059885" y="2470080"/>
            <a:ext cx="2565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anose="020B0503020204020204" charset="-122"/>
                <a:ea typeface="微软雅黑" panose="020B0503020204020204" charset="-122"/>
              </a:rPr>
              <a:t>t</a:t>
            </a:r>
            <a:endParaRPr kumimoji="1" lang="en-US" altLang="zh-CN" sz="1400" b="1">
              <a:solidFill>
                <a:srgbClr val="000099"/>
              </a:solidFill>
              <a:latin typeface="微软雅黑" panose="020B0503020204020204" charset="-122"/>
              <a:ea typeface="微软雅黑" panose="020B0503020204020204" charset="-122"/>
            </a:endParaRPr>
          </a:p>
        </p:txBody>
      </p:sp>
      <p:sp>
        <p:nvSpPr>
          <p:cNvPr id="99" name="Text Box 112"/>
          <p:cNvSpPr txBox="1">
            <a:spLocks noChangeArrowheads="1"/>
          </p:cNvSpPr>
          <p:nvPr/>
        </p:nvSpPr>
        <p:spPr bwMode="auto">
          <a:xfrm>
            <a:off x="4059885" y="3130158"/>
            <a:ext cx="2565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anose="020B0503020204020204" charset="-122"/>
                <a:ea typeface="微软雅黑" panose="020B0503020204020204" charset="-122"/>
              </a:rPr>
              <a:t>t</a:t>
            </a:r>
            <a:endParaRPr kumimoji="1" lang="en-US" altLang="zh-CN" sz="1400" b="1">
              <a:solidFill>
                <a:srgbClr val="000099"/>
              </a:solidFill>
              <a:latin typeface="微软雅黑" panose="020B0503020204020204" charset="-122"/>
              <a:ea typeface="微软雅黑" panose="020B0503020204020204" charset="-122"/>
            </a:endParaRPr>
          </a:p>
        </p:txBody>
      </p:sp>
      <p:sp>
        <p:nvSpPr>
          <p:cNvPr id="100" name="Text Box 113"/>
          <p:cNvSpPr txBox="1">
            <a:spLocks noChangeArrowheads="1"/>
          </p:cNvSpPr>
          <p:nvPr/>
        </p:nvSpPr>
        <p:spPr bwMode="auto">
          <a:xfrm>
            <a:off x="4059885" y="3791509"/>
            <a:ext cx="2565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anose="020B0503020204020204" charset="-122"/>
                <a:ea typeface="微软雅黑" panose="020B0503020204020204" charset="-122"/>
              </a:rPr>
              <a:t>t</a:t>
            </a:r>
            <a:endParaRPr kumimoji="1" lang="en-US" altLang="zh-CN" sz="1400" b="1">
              <a:solidFill>
                <a:srgbClr val="000099"/>
              </a:solidFill>
              <a:latin typeface="微软雅黑" panose="020B0503020204020204" charset="-122"/>
              <a:ea typeface="微软雅黑" panose="020B0503020204020204" charset="-122"/>
            </a:endParaRPr>
          </a:p>
        </p:txBody>
      </p:sp>
      <p:sp>
        <p:nvSpPr>
          <p:cNvPr id="101" name="Text Box 114"/>
          <p:cNvSpPr txBox="1">
            <a:spLocks noChangeArrowheads="1"/>
          </p:cNvSpPr>
          <p:nvPr/>
        </p:nvSpPr>
        <p:spPr bwMode="auto">
          <a:xfrm>
            <a:off x="4059885" y="4451589"/>
            <a:ext cx="2565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anose="020B0503020204020204" charset="-122"/>
                <a:ea typeface="微软雅黑" panose="020B0503020204020204" charset="-122"/>
              </a:rPr>
              <a:t>t</a:t>
            </a:r>
            <a:endParaRPr kumimoji="1" lang="en-US" altLang="zh-CN" sz="1400" b="1">
              <a:solidFill>
                <a:srgbClr val="000099"/>
              </a:solidFill>
              <a:latin typeface="微软雅黑" panose="020B0503020204020204" charset="-122"/>
              <a:ea typeface="微软雅黑" panose="020B0503020204020204" charset="-122"/>
            </a:endParaRPr>
          </a:p>
        </p:txBody>
      </p:sp>
      <p:sp>
        <p:nvSpPr>
          <p:cNvPr id="102" name="Text Box 115"/>
          <p:cNvSpPr txBox="1">
            <a:spLocks noChangeArrowheads="1"/>
          </p:cNvSpPr>
          <p:nvPr/>
        </p:nvSpPr>
        <p:spPr bwMode="auto">
          <a:xfrm>
            <a:off x="8026441" y="3624004"/>
            <a:ext cx="2565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anose="020B0503020204020204" charset="-122"/>
                <a:ea typeface="微软雅黑" panose="020B0503020204020204" charset="-122"/>
              </a:rPr>
              <a:t>t</a:t>
            </a:r>
            <a:endParaRPr kumimoji="1" lang="en-US" altLang="zh-CN" sz="1400" b="1">
              <a:solidFill>
                <a:srgbClr val="000099"/>
              </a:solidFill>
              <a:latin typeface="微软雅黑" panose="020B0503020204020204" charset="-122"/>
              <a:ea typeface="微软雅黑" panose="020B0503020204020204" charset="-122"/>
            </a:endParaRPr>
          </a:p>
        </p:txBody>
      </p:sp>
      <p:sp>
        <p:nvSpPr>
          <p:cNvPr id="103" name="Line 116"/>
          <p:cNvSpPr>
            <a:spLocks noChangeShapeType="1"/>
          </p:cNvSpPr>
          <p:nvPr/>
        </p:nvSpPr>
        <p:spPr bwMode="auto">
          <a:xfrm>
            <a:off x="2197079" y="3326020"/>
            <a:ext cx="0" cy="801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04" name="Line 117"/>
          <p:cNvSpPr>
            <a:spLocks noChangeShapeType="1"/>
          </p:cNvSpPr>
          <p:nvPr/>
        </p:nvSpPr>
        <p:spPr bwMode="auto">
          <a:xfrm>
            <a:off x="2746828" y="3970837"/>
            <a:ext cx="0" cy="8139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05" name="Line 118"/>
          <p:cNvSpPr>
            <a:spLocks noChangeShapeType="1"/>
          </p:cNvSpPr>
          <p:nvPr/>
        </p:nvSpPr>
        <p:spPr bwMode="auto">
          <a:xfrm>
            <a:off x="3295198" y="3326020"/>
            <a:ext cx="0" cy="801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06" name="Line 119"/>
          <p:cNvSpPr>
            <a:spLocks noChangeShapeType="1"/>
          </p:cNvSpPr>
          <p:nvPr/>
        </p:nvSpPr>
        <p:spPr bwMode="auto">
          <a:xfrm>
            <a:off x="2197079" y="4616926"/>
            <a:ext cx="0" cy="801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07" name="Line 120"/>
          <p:cNvSpPr>
            <a:spLocks noChangeShapeType="1"/>
          </p:cNvSpPr>
          <p:nvPr/>
        </p:nvSpPr>
        <p:spPr bwMode="auto">
          <a:xfrm>
            <a:off x="3844947" y="3970837"/>
            <a:ext cx="0" cy="8139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08" name="Line 121"/>
          <p:cNvSpPr>
            <a:spLocks noChangeShapeType="1"/>
          </p:cNvSpPr>
          <p:nvPr/>
        </p:nvSpPr>
        <p:spPr bwMode="auto">
          <a:xfrm>
            <a:off x="3844947" y="4616926"/>
            <a:ext cx="0" cy="801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09" name="Line 122"/>
          <p:cNvSpPr>
            <a:spLocks noChangeShapeType="1"/>
          </p:cNvSpPr>
          <p:nvPr/>
        </p:nvSpPr>
        <p:spPr bwMode="auto">
          <a:xfrm>
            <a:off x="5630402" y="3810587"/>
            <a:ext cx="0" cy="160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10" name="Line 123"/>
          <p:cNvSpPr>
            <a:spLocks noChangeShapeType="1"/>
          </p:cNvSpPr>
          <p:nvPr/>
        </p:nvSpPr>
        <p:spPr bwMode="auto">
          <a:xfrm>
            <a:off x="6257307" y="3810587"/>
            <a:ext cx="0" cy="160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11" name="Line 124"/>
          <p:cNvSpPr>
            <a:spLocks noChangeShapeType="1"/>
          </p:cNvSpPr>
          <p:nvPr/>
        </p:nvSpPr>
        <p:spPr bwMode="auto">
          <a:xfrm>
            <a:off x="6884214" y="3810587"/>
            <a:ext cx="0" cy="160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12" name="Line 125"/>
          <p:cNvSpPr>
            <a:spLocks noChangeShapeType="1"/>
          </p:cNvSpPr>
          <p:nvPr/>
        </p:nvSpPr>
        <p:spPr bwMode="auto">
          <a:xfrm>
            <a:off x="5630402" y="3890711"/>
            <a:ext cx="6269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13" name="Line 126"/>
          <p:cNvSpPr>
            <a:spLocks noChangeShapeType="1"/>
          </p:cNvSpPr>
          <p:nvPr/>
        </p:nvSpPr>
        <p:spPr bwMode="auto">
          <a:xfrm>
            <a:off x="6257307" y="3890711"/>
            <a:ext cx="62690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14" name="Line 127"/>
          <p:cNvSpPr>
            <a:spLocks noChangeShapeType="1"/>
          </p:cNvSpPr>
          <p:nvPr/>
        </p:nvSpPr>
        <p:spPr bwMode="auto">
          <a:xfrm>
            <a:off x="6884214" y="3890711"/>
            <a:ext cx="62828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15" name="Text Box 128"/>
          <p:cNvSpPr txBox="1">
            <a:spLocks noChangeArrowheads="1"/>
          </p:cNvSpPr>
          <p:nvPr/>
        </p:nvSpPr>
        <p:spPr bwMode="auto">
          <a:xfrm>
            <a:off x="5833624" y="4513073"/>
            <a:ext cx="1348105" cy="30670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anose="020B0503020204020204" charset="-122"/>
                <a:ea typeface="微软雅黑" panose="020B0503020204020204" charset="-122"/>
              </a:rPr>
              <a:t>3 </a:t>
            </a:r>
            <a:r>
              <a:rPr kumimoji="1" lang="zh-CN" altLang="en-US" sz="1400" b="1" dirty="0">
                <a:solidFill>
                  <a:srgbClr val="0000FF"/>
                </a:solidFill>
                <a:latin typeface="微软雅黑" panose="020B0503020204020204" charset="-122"/>
                <a:ea typeface="微软雅黑" panose="020B0503020204020204" charset="-122"/>
              </a:rPr>
              <a:t>个 </a:t>
            </a:r>
            <a:r>
              <a:rPr kumimoji="1" lang="en-US" altLang="zh-CN" sz="1400" b="1" dirty="0">
                <a:solidFill>
                  <a:srgbClr val="0000FF"/>
                </a:solidFill>
                <a:latin typeface="微软雅黑" panose="020B0503020204020204" charset="-122"/>
                <a:ea typeface="微软雅黑" panose="020B0503020204020204" charset="-122"/>
              </a:rPr>
              <a:t>STDM </a:t>
            </a:r>
            <a:r>
              <a:rPr kumimoji="1" lang="zh-CN" altLang="en-US" sz="1400" b="1" dirty="0">
                <a:solidFill>
                  <a:srgbClr val="0000FF"/>
                </a:solidFill>
                <a:latin typeface="微软雅黑" panose="020B0503020204020204" charset="-122"/>
                <a:ea typeface="微软雅黑" panose="020B0503020204020204" charset="-122"/>
              </a:rPr>
              <a:t>帧</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116" name="Text Box 129"/>
          <p:cNvSpPr txBox="1">
            <a:spLocks noChangeArrowheads="1"/>
          </p:cNvSpPr>
          <p:nvPr/>
        </p:nvSpPr>
        <p:spPr bwMode="auto">
          <a:xfrm>
            <a:off x="5725472" y="3854762"/>
            <a:ext cx="40640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anose="020B0503020204020204" charset="-122"/>
                <a:ea typeface="微软雅黑" panose="020B0503020204020204" charset="-122"/>
              </a:rPr>
              <a:t>#1</a:t>
            </a:r>
            <a:endParaRPr kumimoji="1" lang="en-US" altLang="zh-CN" sz="1400" b="1" dirty="0">
              <a:solidFill>
                <a:srgbClr val="0000FF"/>
              </a:solidFill>
              <a:latin typeface="微软雅黑" panose="020B0503020204020204" charset="-122"/>
              <a:ea typeface="微软雅黑" panose="020B0503020204020204" charset="-122"/>
            </a:endParaRPr>
          </a:p>
        </p:txBody>
      </p:sp>
      <p:sp>
        <p:nvSpPr>
          <p:cNvPr id="117" name="Line 130"/>
          <p:cNvSpPr>
            <a:spLocks noChangeShapeType="1"/>
          </p:cNvSpPr>
          <p:nvPr/>
        </p:nvSpPr>
        <p:spPr bwMode="auto">
          <a:xfrm>
            <a:off x="4329923" y="2758783"/>
            <a:ext cx="1007183" cy="647361"/>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18" name="Line 131"/>
          <p:cNvSpPr>
            <a:spLocks noChangeShapeType="1"/>
          </p:cNvSpPr>
          <p:nvPr/>
        </p:nvSpPr>
        <p:spPr bwMode="auto">
          <a:xfrm>
            <a:off x="4391924" y="3393427"/>
            <a:ext cx="866647" cy="17424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19" name="Line 132"/>
          <p:cNvSpPr>
            <a:spLocks noChangeShapeType="1"/>
          </p:cNvSpPr>
          <p:nvPr/>
        </p:nvSpPr>
        <p:spPr bwMode="auto">
          <a:xfrm flipV="1">
            <a:off x="4391924" y="3729189"/>
            <a:ext cx="866647" cy="298879"/>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20" name="Line 133"/>
          <p:cNvSpPr>
            <a:spLocks noChangeShapeType="1"/>
          </p:cNvSpPr>
          <p:nvPr/>
        </p:nvSpPr>
        <p:spPr bwMode="auto">
          <a:xfrm flipV="1">
            <a:off x="4329923" y="3890712"/>
            <a:ext cx="1007183" cy="77200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21" name="Text Box 134"/>
          <p:cNvSpPr txBox="1">
            <a:spLocks noChangeArrowheads="1"/>
          </p:cNvSpPr>
          <p:nvPr/>
        </p:nvSpPr>
        <p:spPr bwMode="auto">
          <a:xfrm>
            <a:off x="4391924" y="4143806"/>
            <a:ext cx="3606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anose="020B0503020204020204" charset="-122"/>
                <a:ea typeface="微软雅黑" panose="020B0503020204020204" charset="-122"/>
              </a:rPr>
              <a:t>④</a:t>
            </a:r>
            <a:endParaRPr kumimoji="1" lang="en-US" altLang="zh-CN" sz="1400" b="1" dirty="0">
              <a:solidFill>
                <a:srgbClr val="000099"/>
              </a:solidFill>
              <a:latin typeface="微软雅黑" panose="020B0503020204020204" charset="-122"/>
              <a:ea typeface="微软雅黑" panose="020B0503020204020204" charset="-122"/>
            </a:endParaRPr>
          </a:p>
        </p:txBody>
      </p:sp>
      <p:sp>
        <p:nvSpPr>
          <p:cNvPr id="122" name="Text Box 135"/>
          <p:cNvSpPr txBox="1">
            <a:spLocks noChangeArrowheads="1"/>
          </p:cNvSpPr>
          <p:nvPr/>
        </p:nvSpPr>
        <p:spPr bwMode="auto">
          <a:xfrm>
            <a:off x="4391924" y="3642678"/>
            <a:ext cx="3606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anose="020B0503020204020204" charset="-122"/>
                <a:ea typeface="微软雅黑" panose="020B0503020204020204" charset="-122"/>
              </a:rPr>
              <a:t>③</a:t>
            </a:r>
            <a:endParaRPr kumimoji="1" lang="en-US" altLang="zh-CN" sz="1400" b="1" dirty="0">
              <a:solidFill>
                <a:srgbClr val="000099"/>
              </a:solidFill>
              <a:latin typeface="微软雅黑" panose="020B0503020204020204" charset="-122"/>
              <a:ea typeface="微软雅黑" panose="020B0503020204020204" charset="-122"/>
            </a:endParaRPr>
          </a:p>
        </p:txBody>
      </p:sp>
      <p:sp>
        <p:nvSpPr>
          <p:cNvPr id="123" name="Text Box 136"/>
          <p:cNvSpPr txBox="1">
            <a:spLocks noChangeArrowheads="1"/>
          </p:cNvSpPr>
          <p:nvPr/>
        </p:nvSpPr>
        <p:spPr bwMode="auto">
          <a:xfrm>
            <a:off x="4391924" y="3104722"/>
            <a:ext cx="3606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anose="020B0503020204020204" charset="-122"/>
                <a:ea typeface="微软雅黑" panose="020B0503020204020204" charset="-122"/>
              </a:rPr>
              <a:t>②</a:t>
            </a:r>
            <a:endParaRPr kumimoji="1" lang="en-US" altLang="zh-CN" sz="1400" b="1">
              <a:solidFill>
                <a:srgbClr val="000099"/>
              </a:solidFill>
              <a:latin typeface="微软雅黑" panose="020B0503020204020204" charset="-122"/>
              <a:ea typeface="微软雅黑" panose="020B0503020204020204" charset="-122"/>
            </a:endParaRPr>
          </a:p>
        </p:txBody>
      </p:sp>
      <p:sp>
        <p:nvSpPr>
          <p:cNvPr id="124" name="Text Box 137"/>
          <p:cNvSpPr txBox="1">
            <a:spLocks noChangeArrowheads="1"/>
          </p:cNvSpPr>
          <p:nvPr/>
        </p:nvSpPr>
        <p:spPr bwMode="auto">
          <a:xfrm>
            <a:off x="4391924" y="2585816"/>
            <a:ext cx="3606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anose="020B0503020204020204" charset="-122"/>
                <a:ea typeface="微软雅黑" panose="020B0503020204020204" charset="-122"/>
              </a:rPr>
              <a:t>①</a:t>
            </a:r>
            <a:endParaRPr kumimoji="1" lang="en-US" altLang="zh-CN" sz="1400" b="1">
              <a:solidFill>
                <a:srgbClr val="000099"/>
              </a:solidFill>
              <a:latin typeface="微软雅黑" panose="020B0503020204020204" charset="-122"/>
              <a:ea typeface="微软雅黑" panose="020B0503020204020204" charset="-122"/>
            </a:endParaRPr>
          </a:p>
        </p:txBody>
      </p:sp>
      <p:sp>
        <p:nvSpPr>
          <p:cNvPr id="125" name="Freeform 138"/>
          <p:cNvSpPr/>
          <p:nvPr/>
        </p:nvSpPr>
        <p:spPr bwMode="auto">
          <a:xfrm>
            <a:off x="1648709" y="2438283"/>
            <a:ext cx="548370" cy="32304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26" name="Line 139"/>
          <p:cNvSpPr>
            <a:spLocks noChangeShapeType="1"/>
          </p:cNvSpPr>
          <p:nvPr/>
        </p:nvSpPr>
        <p:spPr bwMode="auto">
          <a:xfrm>
            <a:off x="3844947" y="3326020"/>
            <a:ext cx="0" cy="801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27" name="Line 140"/>
          <p:cNvSpPr>
            <a:spLocks noChangeShapeType="1"/>
          </p:cNvSpPr>
          <p:nvPr/>
        </p:nvSpPr>
        <p:spPr bwMode="auto">
          <a:xfrm>
            <a:off x="1727244" y="4616926"/>
            <a:ext cx="0" cy="801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28" name="Text Box 141"/>
          <p:cNvSpPr txBox="1">
            <a:spLocks noChangeArrowheads="1"/>
          </p:cNvSpPr>
          <p:nvPr/>
        </p:nvSpPr>
        <p:spPr bwMode="auto">
          <a:xfrm>
            <a:off x="1786490" y="2412847"/>
            <a:ext cx="28575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anose="020B0503020204020204" charset="-122"/>
                <a:ea typeface="微软雅黑" panose="020B0503020204020204" charset="-122"/>
              </a:rPr>
              <a:t>a</a:t>
            </a:r>
            <a:endParaRPr kumimoji="1" lang="en-US" altLang="zh-CN" sz="1400" b="1">
              <a:latin typeface="微软雅黑" panose="020B0503020204020204" charset="-122"/>
              <a:ea typeface="微软雅黑" panose="020B0503020204020204" charset="-122"/>
            </a:endParaRPr>
          </a:p>
        </p:txBody>
      </p:sp>
      <p:sp>
        <p:nvSpPr>
          <p:cNvPr id="129" name="Text Box 142"/>
          <p:cNvSpPr txBox="1">
            <a:spLocks noChangeArrowheads="1"/>
          </p:cNvSpPr>
          <p:nvPr/>
        </p:nvSpPr>
        <p:spPr bwMode="auto">
          <a:xfrm>
            <a:off x="2325216" y="3699938"/>
            <a:ext cx="27495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anose="020B0503020204020204" charset="-122"/>
                <a:ea typeface="微软雅黑" panose="020B0503020204020204" charset="-122"/>
              </a:rPr>
              <a:t>c</a:t>
            </a:r>
            <a:endParaRPr kumimoji="1" lang="en-US" altLang="zh-CN" sz="1400" b="1">
              <a:latin typeface="微软雅黑" panose="020B0503020204020204" charset="-122"/>
              <a:ea typeface="微软雅黑" panose="020B0503020204020204" charset="-122"/>
            </a:endParaRPr>
          </a:p>
        </p:txBody>
      </p:sp>
      <p:sp>
        <p:nvSpPr>
          <p:cNvPr id="130" name="Text Box 143"/>
          <p:cNvSpPr txBox="1">
            <a:spLocks noChangeArrowheads="1"/>
          </p:cNvSpPr>
          <p:nvPr/>
        </p:nvSpPr>
        <p:spPr bwMode="auto">
          <a:xfrm>
            <a:off x="2351395" y="3075471"/>
            <a:ext cx="30099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anose="020B0503020204020204" charset="-122"/>
                <a:ea typeface="微软雅黑" panose="020B0503020204020204" charset="-122"/>
              </a:rPr>
              <a:t>b</a:t>
            </a:r>
            <a:endParaRPr kumimoji="1" lang="en-US" altLang="zh-CN" sz="1400" b="1">
              <a:latin typeface="微软雅黑" panose="020B0503020204020204" charset="-122"/>
              <a:ea typeface="微软雅黑" panose="020B0503020204020204" charset="-122"/>
            </a:endParaRPr>
          </a:p>
        </p:txBody>
      </p:sp>
      <p:sp>
        <p:nvSpPr>
          <p:cNvPr id="131" name="Line 144"/>
          <p:cNvSpPr>
            <a:spLocks noChangeShapeType="1"/>
          </p:cNvSpPr>
          <p:nvPr/>
        </p:nvSpPr>
        <p:spPr bwMode="auto">
          <a:xfrm>
            <a:off x="6335844" y="3649064"/>
            <a:ext cx="0" cy="801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32" name="Line 145"/>
          <p:cNvSpPr>
            <a:spLocks noChangeShapeType="1"/>
          </p:cNvSpPr>
          <p:nvPr/>
        </p:nvSpPr>
        <p:spPr bwMode="auto">
          <a:xfrm>
            <a:off x="6571450" y="3649064"/>
            <a:ext cx="0" cy="801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33" name="Line 146"/>
          <p:cNvSpPr>
            <a:spLocks noChangeShapeType="1"/>
          </p:cNvSpPr>
          <p:nvPr/>
        </p:nvSpPr>
        <p:spPr bwMode="auto">
          <a:xfrm>
            <a:off x="7512498" y="3810587"/>
            <a:ext cx="0" cy="160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34" name="Line 147"/>
          <p:cNvSpPr>
            <a:spLocks noChangeShapeType="1"/>
          </p:cNvSpPr>
          <p:nvPr/>
        </p:nvSpPr>
        <p:spPr bwMode="auto">
          <a:xfrm>
            <a:off x="7512498" y="3649064"/>
            <a:ext cx="0" cy="801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42" name="Freeform 150"/>
          <p:cNvSpPr/>
          <p:nvPr/>
        </p:nvSpPr>
        <p:spPr bwMode="auto">
          <a:xfrm>
            <a:off x="5630402" y="3406145"/>
            <a:ext cx="78535"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43" name="Freeform 151"/>
          <p:cNvSpPr/>
          <p:nvPr/>
        </p:nvSpPr>
        <p:spPr bwMode="auto">
          <a:xfrm>
            <a:off x="5943165" y="3406145"/>
            <a:ext cx="78536"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44" name="Freeform 152"/>
          <p:cNvSpPr/>
          <p:nvPr/>
        </p:nvSpPr>
        <p:spPr bwMode="auto">
          <a:xfrm>
            <a:off x="6257307" y="3406145"/>
            <a:ext cx="78536"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45" name="Freeform 153"/>
          <p:cNvSpPr/>
          <p:nvPr/>
        </p:nvSpPr>
        <p:spPr bwMode="auto">
          <a:xfrm>
            <a:off x="6571449" y="3406145"/>
            <a:ext cx="78536"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46" name="Freeform 154"/>
          <p:cNvSpPr/>
          <p:nvPr/>
        </p:nvSpPr>
        <p:spPr bwMode="auto">
          <a:xfrm>
            <a:off x="6884214" y="3406145"/>
            <a:ext cx="78535"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47" name="Freeform 155"/>
          <p:cNvSpPr/>
          <p:nvPr/>
        </p:nvSpPr>
        <p:spPr bwMode="auto">
          <a:xfrm>
            <a:off x="7198356" y="3406145"/>
            <a:ext cx="78535"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48" name="Freeform 156"/>
          <p:cNvSpPr/>
          <p:nvPr/>
        </p:nvSpPr>
        <p:spPr bwMode="auto">
          <a:xfrm>
            <a:off x="7512498" y="3406145"/>
            <a:ext cx="78535"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49" name="Text Box 157"/>
          <p:cNvSpPr txBox="1">
            <a:spLocks noChangeArrowheads="1"/>
          </p:cNvSpPr>
          <p:nvPr/>
        </p:nvSpPr>
        <p:spPr bwMode="auto">
          <a:xfrm>
            <a:off x="6335844" y="3854762"/>
            <a:ext cx="40640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anose="020B0503020204020204" charset="-122"/>
                <a:ea typeface="微软雅黑" panose="020B0503020204020204" charset="-122"/>
              </a:rPr>
              <a:t>#2</a:t>
            </a:r>
            <a:endParaRPr kumimoji="1" lang="en-US" altLang="zh-CN" sz="1400" b="1" dirty="0">
              <a:solidFill>
                <a:srgbClr val="0000FF"/>
              </a:solidFill>
              <a:latin typeface="微软雅黑" panose="020B0503020204020204" charset="-122"/>
              <a:ea typeface="微软雅黑" panose="020B0503020204020204" charset="-122"/>
            </a:endParaRPr>
          </a:p>
        </p:txBody>
      </p:sp>
      <p:sp>
        <p:nvSpPr>
          <p:cNvPr id="150" name="Text Box 158"/>
          <p:cNvSpPr txBox="1">
            <a:spLocks noChangeArrowheads="1"/>
          </p:cNvSpPr>
          <p:nvPr/>
        </p:nvSpPr>
        <p:spPr bwMode="auto">
          <a:xfrm>
            <a:off x="6946215" y="3854762"/>
            <a:ext cx="40640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anose="020B0503020204020204" charset="-122"/>
                <a:ea typeface="微软雅黑" panose="020B0503020204020204" charset="-122"/>
              </a:rPr>
              <a:t>#3</a:t>
            </a:r>
            <a:endParaRPr kumimoji="1" lang="en-US" altLang="zh-CN" sz="1400" b="1" dirty="0">
              <a:solidFill>
                <a:srgbClr val="0000FF"/>
              </a:solidFill>
              <a:latin typeface="微软雅黑" panose="020B0503020204020204" charset="-122"/>
              <a:ea typeface="微软雅黑" panose="020B0503020204020204" charset="-122"/>
            </a:endParaRPr>
          </a:p>
        </p:txBody>
      </p:sp>
      <p:sp>
        <p:nvSpPr>
          <p:cNvPr id="151" name="Text Box 159"/>
          <p:cNvSpPr txBox="1">
            <a:spLocks noChangeArrowheads="1"/>
          </p:cNvSpPr>
          <p:nvPr/>
        </p:nvSpPr>
        <p:spPr bwMode="auto">
          <a:xfrm>
            <a:off x="4195860" y="2232087"/>
            <a:ext cx="1391772"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1400" b="1" dirty="0" smtClean="0">
                <a:solidFill>
                  <a:srgbClr val="CC00CC"/>
                </a:solidFill>
                <a:latin typeface="微软雅黑" panose="020B0503020204020204" charset="-122"/>
                <a:ea typeface="微软雅黑" panose="020B0503020204020204" charset="-122"/>
              </a:rPr>
              <a:t>统计时分复用</a:t>
            </a:r>
            <a:endParaRPr kumimoji="1" lang="zh-CN" altLang="en-US" sz="1400" b="1" dirty="0">
              <a:solidFill>
                <a:srgbClr val="CC00CC"/>
              </a:solidFill>
              <a:latin typeface="微软雅黑" panose="020B0503020204020204" charset="-122"/>
              <a:ea typeface="微软雅黑" panose="020B0503020204020204" charset="-122"/>
            </a:endParaRPr>
          </a:p>
        </p:txBody>
      </p:sp>
      <p:sp>
        <p:nvSpPr>
          <p:cNvPr id="152" name="Line 160"/>
          <p:cNvSpPr>
            <a:spLocks noChangeShapeType="1"/>
          </p:cNvSpPr>
          <p:nvPr/>
        </p:nvSpPr>
        <p:spPr bwMode="auto">
          <a:xfrm>
            <a:off x="5943166" y="4132358"/>
            <a:ext cx="549748" cy="40317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53" name="Line 161"/>
          <p:cNvSpPr>
            <a:spLocks noChangeShapeType="1"/>
          </p:cNvSpPr>
          <p:nvPr/>
        </p:nvSpPr>
        <p:spPr bwMode="auto">
          <a:xfrm>
            <a:off x="6571450" y="4132358"/>
            <a:ext cx="0" cy="40317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54" name="Line 162"/>
          <p:cNvSpPr>
            <a:spLocks noChangeShapeType="1"/>
          </p:cNvSpPr>
          <p:nvPr/>
        </p:nvSpPr>
        <p:spPr bwMode="auto">
          <a:xfrm flipH="1">
            <a:off x="6728521" y="4132358"/>
            <a:ext cx="391300" cy="40317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55" name="Line 163"/>
          <p:cNvSpPr>
            <a:spLocks noChangeShapeType="1"/>
          </p:cNvSpPr>
          <p:nvPr/>
        </p:nvSpPr>
        <p:spPr bwMode="auto">
          <a:xfrm>
            <a:off x="1570174" y="2761327"/>
            <a:ext cx="2587538"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56" name="Line 164"/>
          <p:cNvSpPr>
            <a:spLocks noChangeShapeType="1"/>
          </p:cNvSpPr>
          <p:nvPr/>
        </p:nvSpPr>
        <p:spPr bwMode="auto">
          <a:xfrm>
            <a:off x="1570174" y="3406145"/>
            <a:ext cx="2587538"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57" name="Line 165"/>
          <p:cNvSpPr>
            <a:spLocks noChangeShapeType="1"/>
          </p:cNvSpPr>
          <p:nvPr/>
        </p:nvSpPr>
        <p:spPr bwMode="auto">
          <a:xfrm>
            <a:off x="1570174" y="4052234"/>
            <a:ext cx="2587538"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58" name="Line 166"/>
          <p:cNvSpPr>
            <a:spLocks noChangeShapeType="1"/>
          </p:cNvSpPr>
          <p:nvPr/>
        </p:nvSpPr>
        <p:spPr bwMode="auto">
          <a:xfrm>
            <a:off x="1570174" y="4697050"/>
            <a:ext cx="2587538"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59" name="Line 170"/>
          <p:cNvSpPr>
            <a:spLocks noChangeShapeType="1"/>
          </p:cNvSpPr>
          <p:nvPr/>
        </p:nvSpPr>
        <p:spPr bwMode="auto">
          <a:xfrm>
            <a:off x="5624890" y="3161954"/>
            <a:ext cx="0" cy="864843"/>
          </a:xfrm>
          <a:prstGeom prst="line">
            <a:avLst/>
          </a:prstGeom>
          <a:noFill/>
          <a:ln w="28575">
            <a:solidFill>
              <a:srgbClr val="0099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60" name="Line 171"/>
          <p:cNvSpPr>
            <a:spLocks noChangeShapeType="1"/>
          </p:cNvSpPr>
          <p:nvPr/>
        </p:nvSpPr>
        <p:spPr bwMode="auto">
          <a:xfrm>
            <a:off x="6253174" y="3161954"/>
            <a:ext cx="0" cy="864843"/>
          </a:xfrm>
          <a:prstGeom prst="line">
            <a:avLst/>
          </a:prstGeom>
          <a:noFill/>
          <a:ln w="28575">
            <a:solidFill>
              <a:srgbClr val="0099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61" name="Line 172"/>
          <p:cNvSpPr>
            <a:spLocks noChangeShapeType="1"/>
          </p:cNvSpPr>
          <p:nvPr/>
        </p:nvSpPr>
        <p:spPr bwMode="auto">
          <a:xfrm>
            <a:off x="6881458" y="3161954"/>
            <a:ext cx="0" cy="864843"/>
          </a:xfrm>
          <a:prstGeom prst="line">
            <a:avLst/>
          </a:prstGeom>
          <a:noFill/>
          <a:ln w="28575">
            <a:solidFill>
              <a:srgbClr val="0099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62" name="Line 173"/>
          <p:cNvSpPr>
            <a:spLocks noChangeShapeType="1"/>
          </p:cNvSpPr>
          <p:nvPr/>
        </p:nvSpPr>
        <p:spPr bwMode="auto">
          <a:xfrm>
            <a:off x="7508364" y="3161954"/>
            <a:ext cx="0" cy="864843"/>
          </a:xfrm>
          <a:prstGeom prst="line">
            <a:avLst/>
          </a:prstGeom>
          <a:noFill/>
          <a:ln w="28575">
            <a:solidFill>
              <a:srgbClr val="0099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64" name="矩形 163"/>
          <p:cNvSpPr/>
          <p:nvPr/>
        </p:nvSpPr>
        <p:spPr>
          <a:xfrm>
            <a:off x="3299030" y="4843450"/>
            <a:ext cx="2697480" cy="368300"/>
          </a:xfrm>
          <a:prstGeom prst="rect">
            <a:avLst/>
          </a:prstGeom>
        </p:spPr>
        <p:txBody>
          <a:bodyPr wrap="none">
            <a:spAutoFit/>
          </a:bodyPr>
          <a:lstStyle/>
          <a:p>
            <a:pPr algn="ctr"/>
            <a:r>
              <a:rPr lang="zh-CN" altLang="en-US" b="1" dirty="0">
                <a:latin typeface="微软雅黑" panose="020B0503020204020204" charset="-122"/>
                <a:ea typeface="微软雅黑" panose="020B0503020204020204" charset="-122"/>
              </a:rPr>
              <a:t>统计时分复用的工作原理</a:t>
            </a:r>
            <a:endParaRPr lang="zh-CN" altLang="en-US" b="1" dirty="0">
              <a:latin typeface="微软雅黑" panose="020B0503020204020204" charset="-122"/>
              <a:ea typeface="微软雅黑" panose="020B0503020204020204" charset="-122"/>
            </a:endParaRPr>
          </a:p>
        </p:txBody>
      </p:sp>
      <p:sp>
        <p:nvSpPr>
          <p:cNvPr id="165" name="矩形 164"/>
          <p:cNvSpPr/>
          <p:nvPr/>
        </p:nvSpPr>
        <p:spPr>
          <a:xfrm>
            <a:off x="5521250" y="2337564"/>
            <a:ext cx="2879799" cy="737235"/>
          </a:xfrm>
          <a:prstGeom prst="rect">
            <a:avLst/>
          </a:prstGeom>
          <a:solidFill>
            <a:schemeClr val="bg1"/>
          </a:solidFill>
          <a:ln>
            <a:noFill/>
          </a:ln>
        </p:spPr>
        <p:txBody>
          <a:bodyPr wrap="square">
            <a:spAutoFit/>
          </a:bodyPr>
          <a:lstStyle/>
          <a:p>
            <a:r>
              <a:rPr lang="en-US" altLang="zh-CN" sz="1400" b="1" dirty="0">
                <a:latin typeface="微软雅黑" panose="020B0503020204020204" charset="-122"/>
                <a:ea typeface="微软雅黑" panose="020B0503020204020204" charset="-122"/>
              </a:rPr>
              <a:t>STDM </a:t>
            </a:r>
            <a:r>
              <a:rPr lang="zh-CN" altLang="en-US" sz="1400" b="1" dirty="0">
                <a:latin typeface="微软雅黑" panose="020B0503020204020204" charset="-122"/>
                <a:ea typeface="微软雅黑" panose="020B0503020204020204" charset="-122"/>
              </a:rPr>
              <a:t>帧</a:t>
            </a:r>
            <a:r>
              <a:rPr lang="zh-CN" altLang="en-US" sz="1400" b="1" dirty="0">
                <a:solidFill>
                  <a:srgbClr val="0000FF"/>
                </a:solidFill>
                <a:latin typeface="微软雅黑" panose="020B0503020204020204" charset="-122"/>
                <a:ea typeface="微软雅黑" panose="020B0503020204020204" charset="-122"/>
              </a:rPr>
              <a:t>不是固定分配</a:t>
            </a:r>
            <a:r>
              <a:rPr lang="zh-CN" altLang="en-US" sz="1400" b="1" dirty="0">
                <a:latin typeface="微软雅黑" panose="020B0503020204020204" charset="-122"/>
                <a:ea typeface="微软雅黑" panose="020B0503020204020204" charset="-122"/>
              </a:rPr>
              <a:t>时隙，而是</a:t>
            </a:r>
            <a:r>
              <a:rPr lang="zh-CN" altLang="en-US" sz="1400" b="1" dirty="0">
                <a:solidFill>
                  <a:srgbClr val="0000FF"/>
                </a:solidFill>
                <a:latin typeface="微软雅黑" panose="020B0503020204020204" charset="-122"/>
                <a:ea typeface="微软雅黑" panose="020B0503020204020204" charset="-122"/>
              </a:rPr>
              <a:t>按需动态地</a:t>
            </a:r>
            <a:r>
              <a:rPr lang="zh-CN" altLang="en-US" sz="1400" b="1" dirty="0">
                <a:latin typeface="微软雅黑" panose="020B0503020204020204" charset="-122"/>
                <a:ea typeface="微软雅黑" panose="020B0503020204020204" charset="-122"/>
              </a:rPr>
              <a:t>分配时隙。因此统计时分复用可以提高线路的利用率。</a:t>
            </a:r>
            <a:endParaRPr lang="zh-CN" altLang="en-US" sz="1400" b="1" dirty="0">
              <a:latin typeface="微软雅黑" panose="020B0503020204020204" charset="-122"/>
              <a:ea typeface="微软雅黑" panose="020B0503020204020204" charset="-122"/>
            </a:endParaRPr>
          </a:p>
        </p:txBody>
      </p:sp>
      <p:sp>
        <p:nvSpPr>
          <p:cNvPr id="166" name="Text Box 103"/>
          <p:cNvSpPr txBox="1">
            <a:spLocks noChangeArrowheads="1"/>
          </p:cNvSpPr>
          <p:nvPr/>
        </p:nvSpPr>
        <p:spPr bwMode="auto">
          <a:xfrm>
            <a:off x="7570366" y="3402952"/>
            <a:ext cx="28575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anose="020B0503020204020204" charset="-122"/>
                <a:ea typeface="微软雅黑" panose="020B0503020204020204" charset="-122"/>
              </a:rPr>
              <a:t>a</a:t>
            </a:r>
            <a:endParaRPr kumimoji="1" lang="en-US" altLang="zh-CN" sz="1400" b="1">
              <a:latin typeface="微软雅黑" panose="020B0503020204020204" charset="-122"/>
              <a:ea typeface="微软雅黑" panose="020B0503020204020204" charset="-122"/>
            </a:endParaRPr>
          </a:p>
        </p:txBody>
      </p:sp>
      <p:sp>
        <p:nvSpPr>
          <p:cNvPr id="167" name="Text Box 104"/>
          <p:cNvSpPr txBox="1">
            <a:spLocks noChangeArrowheads="1"/>
          </p:cNvSpPr>
          <p:nvPr/>
        </p:nvSpPr>
        <p:spPr bwMode="auto">
          <a:xfrm>
            <a:off x="6002413" y="3402952"/>
            <a:ext cx="30099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anose="020B0503020204020204" charset="-122"/>
                <a:ea typeface="微软雅黑" panose="020B0503020204020204" charset="-122"/>
              </a:rPr>
              <a:t>b</a:t>
            </a:r>
            <a:endParaRPr kumimoji="1" lang="en-US" altLang="zh-CN" sz="1400" b="1">
              <a:latin typeface="微软雅黑" panose="020B0503020204020204" charset="-122"/>
              <a:ea typeface="微软雅黑" panose="020B0503020204020204" charset="-122"/>
            </a:endParaRPr>
          </a:p>
        </p:txBody>
      </p:sp>
      <p:sp>
        <p:nvSpPr>
          <p:cNvPr id="168" name="Text Box 108"/>
          <p:cNvSpPr txBox="1">
            <a:spLocks noChangeArrowheads="1"/>
          </p:cNvSpPr>
          <p:nvPr/>
        </p:nvSpPr>
        <p:spPr bwMode="auto">
          <a:xfrm>
            <a:off x="6297265" y="3402952"/>
            <a:ext cx="30099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anose="020B0503020204020204" charset="-122"/>
                <a:ea typeface="微软雅黑" panose="020B0503020204020204" charset="-122"/>
              </a:rPr>
              <a:t>b</a:t>
            </a:r>
            <a:endParaRPr kumimoji="1" lang="en-US" altLang="zh-CN" sz="1400" b="1">
              <a:latin typeface="微软雅黑" panose="020B0503020204020204" charset="-122"/>
              <a:ea typeface="微软雅黑" panose="020B0503020204020204" charset="-122"/>
            </a:endParaRPr>
          </a:p>
        </p:txBody>
      </p:sp>
      <p:sp>
        <p:nvSpPr>
          <p:cNvPr id="169" name="Text Box 109"/>
          <p:cNvSpPr txBox="1">
            <a:spLocks noChangeArrowheads="1"/>
          </p:cNvSpPr>
          <p:nvPr/>
        </p:nvSpPr>
        <p:spPr bwMode="auto">
          <a:xfrm>
            <a:off x="6610029" y="3402952"/>
            <a:ext cx="27495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anose="020B0503020204020204" charset="-122"/>
                <a:ea typeface="微软雅黑" panose="020B0503020204020204" charset="-122"/>
              </a:rPr>
              <a:t>c</a:t>
            </a:r>
            <a:endParaRPr kumimoji="1" lang="en-US" altLang="zh-CN" sz="1400" b="1">
              <a:latin typeface="微软雅黑" panose="020B0503020204020204" charset="-122"/>
              <a:ea typeface="微软雅黑" panose="020B0503020204020204" charset="-122"/>
            </a:endParaRPr>
          </a:p>
        </p:txBody>
      </p:sp>
      <p:sp>
        <p:nvSpPr>
          <p:cNvPr id="170" name="Text Box 110"/>
          <p:cNvSpPr txBox="1">
            <a:spLocks noChangeArrowheads="1"/>
          </p:cNvSpPr>
          <p:nvPr/>
        </p:nvSpPr>
        <p:spPr bwMode="auto">
          <a:xfrm>
            <a:off x="5682758" y="3402952"/>
            <a:ext cx="28575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微软雅黑" panose="020B0503020204020204" charset="-122"/>
                <a:ea typeface="微软雅黑" panose="020B0503020204020204" charset="-122"/>
              </a:rPr>
              <a:t>a</a:t>
            </a:r>
            <a:endParaRPr kumimoji="1" lang="en-US" altLang="zh-CN" sz="1400" b="1" dirty="0">
              <a:latin typeface="微软雅黑" panose="020B0503020204020204" charset="-122"/>
              <a:ea typeface="微软雅黑" panose="020B0503020204020204" charset="-122"/>
            </a:endParaRPr>
          </a:p>
        </p:txBody>
      </p:sp>
      <p:sp>
        <p:nvSpPr>
          <p:cNvPr id="171" name="Text Box 148"/>
          <p:cNvSpPr txBox="1">
            <a:spLocks noChangeArrowheads="1"/>
          </p:cNvSpPr>
          <p:nvPr/>
        </p:nvSpPr>
        <p:spPr bwMode="auto">
          <a:xfrm>
            <a:off x="6933814" y="3402952"/>
            <a:ext cx="27495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anose="020B0503020204020204" charset="-122"/>
                <a:ea typeface="微软雅黑" panose="020B0503020204020204" charset="-122"/>
              </a:rPr>
              <a:t>c</a:t>
            </a:r>
            <a:endParaRPr kumimoji="1" lang="en-US" altLang="zh-CN" sz="1400" b="1">
              <a:latin typeface="微软雅黑" panose="020B0503020204020204" charset="-122"/>
              <a:ea typeface="微软雅黑" panose="020B0503020204020204" charset="-122"/>
            </a:endParaRPr>
          </a:p>
        </p:txBody>
      </p:sp>
      <p:sp>
        <p:nvSpPr>
          <p:cNvPr id="172" name="Text Box 149"/>
          <p:cNvSpPr txBox="1">
            <a:spLocks noChangeArrowheads="1"/>
          </p:cNvSpPr>
          <p:nvPr/>
        </p:nvSpPr>
        <p:spPr bwMode="auto">
          <a:xfrm>
            <a:off x="7238312" y="3402952"/>
            <a:ext cx="30099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anose="020B0503020204020204" charset="-122"/>
                <a:ea typeface="微软雅黑" panose="020B0503020204020204" charset="-122"/>
              </a:rPr>
              <a:t>d</a:t>
            </a:r>
            <a:endParaRPr kumimoji="1" lang="en-US" altLang="zh-CN" sz="1400"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圆角矩形 62"/>
          <p:cNvSpPr/>
          <p:nvPr/>
        </p:nvSpPr>
        <p:spPr>
          <a:xfrm>
            <a:off x="546643" y="1962150"/>
            <a:ext cx="8052214" cy="32881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AutoShape 5"/>
          <p:cNvSpPr>
            <a:spLocks noChangeArrowheads="1"/>
          </p:cNvSpPr>
          <p:nvPr/>
        </p:nvSpPr>
        <p:spPr bwMode="auto">
          <a:xfrm>
            <a:off x="545145" y="1493588"/>
            <a:ext cx="8053712"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5" name="Rectangle 6"/>
          <p:cNvSpPr>
            <a:spLocks noChangeArrowheads="1"/>
          </p:cNvSpPr>
          <p:nvPr/>
        </p:nvSpPr>
        <p:spPr bwMode="auto">
          <a:xfrm>
            <a:off x="620968" y="1460461"/>
            <a:ext cx="792035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2.4.2   </a:t>
            </a:r>
            <a:r>
              <a:rPr lang="zh-CN" altLang="en-US" sz="2400" b="1" dirty="0">
                <a:solidFill>
                  <a:schemeClr val="bg1"/>
                </a:solidFill>
                <a:latin typeface="微软雅黑" panose="020B0503020204020204" charset="-122"/>
                <a:ea typeface="微软雅黑" panose="020B0503020204020204" charset="-122"/>
              </a:rPr>
              <a:t>波分复用 </a:t>
            </a:r>
            <a:r>
              <a:rPr lang="en-US" altLang="zh-CN" sz="2400" b="1" dirty="0" smtClean="0">
                <a:solidFill>
                  <a:schemeClr val="bg1"/>
                </a:solidFill>
                <a:latin typeface="微软雅黑" panose="020B0503020204020204" charset="-122"/>
                <a:ea typeface="微软雅黑" panose="020B0503020204020204" charset="-122"/>
              </a:rPr>
              <a:t>WDM</a:t>
            </a:r>
            <a:r>
              <a:rPr lang="en-US" altLang="zh-CN" sz="2000" b="1" dirty="0" smtClean="0">
                <a:solidFill>
                  <a:schemeClr val="bg1"/>
                </a:solidFill>
                <a:latin typeface="微软雅黑" panose="020B0503020204020204" charset="-122"/>
                <a:ea typeface="微软雅黑" panose="020B0503020204020204" charset="-122"/>
              </a:rPr>
              <a:t>(Wavelength </a:t>
            </a:r>
            <a:r>
              <a:rPr lang="en-US" altLang="zh-CN" sz="2000" b="1" dirty="0">
                <a:solidFill>
                  <a:schemeClr val="bg1"/>
                </a:solidFill>
                <a:latin typeface="微软雅黑" panose="020B0503020204020204" charset="-122"/>
                <a:ea typeface="微软雅黑" panose="020B0503020204020204" charset="-122"/>
              </a:rPr>
              <a:t>Division Multiplexing) </a:t>
            </a:r>
            <a:endParaRPr lang="zh-CN" altLang="en-US" sz="2000" b="1" dirty="0">
              <a:solidFill>
                <a:schemeClr val="bg1"/>
              </a:solidFill>
              <a:latin typeface="微软雅黑" panose="020B0503020204020204" charset="-122"/>
              <a:ea typeface="微软雅黑" panose="020B0503020204020204" charset="-122"/>
            </a:endParaRPr>
          </a:p>
        </p:txBody>
      </p:sp>
      <p:sp>
        <p:nvSpPr>
          <p:cNvPr id="128" name="Text Box 2"/>
          <p:cNvSpPr txBox="1">
            <a:spLocks noChangeArrowheads="1"/>
          </p:cNvSpPr>
          <p:nvPr/>
        </p:nvSpPr>
        <p:spPr bwMode="auto">
          <a:xfrm flipH="1">
            <a:off x="6045028" y="2702501"/>
            <a:ext cx="1487805"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ts val="1700"/>
              </a:lnSpc>
            </a:pPr>
            <a:r>
              <a:rPr kumimoji="1" lang="en-US" altLang="zh-CN" sz="1200" b="1" dirty="0">
                <a:latin typeface="微软雅黑" panose="020B0503020204020204" charset="-122"/>
                <a:ea typeface="微软雅黑" panose="020B0503020204020204" charset="-122"/>
              </a:rPr>
              <a:t> 1550 nm           0 </a:t>
            </a:r>
            <a:endParaRPr kumimoji="1" lang="en-US" altLang="zh-CN" sz="1200" b="1" dirty="0">
              <a:latin typeface="微软雅黑" panose="020B0503020204020204" charset="-122"/>
              <a:ea typeface="微软雅黑" panose="020B0503020204020204" charset="-122"/>
            </a:endParaRPr>
          </a:p>
          <a:p>
            <a:pPr algn="l">
              <a:lnSpc>
                <a:spcPts val="1700"/>
              </a:lnSpc>
            </a:pPr>
            <a:r>
              <a:rPr kumimoji="1" lang="en-US" altLang="zh-CN" sz="1200" b="1" dirty="0">
                <a:latin typeface="微软雅黑" panose="020B0503020204020204" charset="-122"/>
                <a:ea typeface="微软雅黑" panose="020B0503020204020204" charset="-122"/>
              </a:rPr>
              <a:t> 1551 nm           1</a:t>
            </a:r>
            <a:endParaRPr kumimoji="1" lang="en-US" altLang="zh-CN" sz="1200" b="1" dirty="0">
              <a:latin typeface="微软雅黑" panose="020B0503020204020204" charset="-122"/>
              <a:ea typeface="微软雅黑" panose="020B0503020204020204" charset="-122"/>
            </a:endParaRPr>
          </a:p>
          <a:p>
            <a:pPr algn="l">
              <a:lnSpc>
                <a:spcPts val="1700"/>
              </a:lnSpc>
            </a:pPr>
            <a:r>
              <a:rPr kumimoji="1" lang="en-US" altLang="zh-CN" sz="1200" b="1" dirty="0">
                <a:latin typeface="微软雅黑" panose="020B0503020204020204" charset="-122"/>
                <a:ea typeface="微软雅黑" panose="020B0503020204020204" charset="-122"/>
              </a:rPr>
              <a:t> 1552 nm           2</a:t>
            </a:r>
            <a:endParaRPr kumimoji="1" lang="en-US" altLang="zh-CN" sz="1200" b="1" dirty="0">
              <a:latin typeface="微软雅黑" panose="020B0503020204020204" charset="-122"/>
              <a:ea typeface="微软雅黑" panose="020B0503020204020204" charset="-122"/>
            </a:endParaRPr>
          </a:p>
          <a:p>
            <a:pPr algn="l">
              <a:lnSpc>
                <a:spcPts val="1700"/>
              </a:lnSpc>
            </a:pPr>
            <a:r>
              <a:rPr kumimoji="1" lang="en-US" altLang="zh-CN" sz="1200" b="1" dirty="0">
                <a:latin typeface="微软雅黑" panose="020B0503020204020204" charset="-122"/>
                <a:ea typeface="微软雅黑" panose="020B0503020204020204" charset="-122"/>
              </a:rPr>
              <a:t> 1553 nm           3</a:t>
            </a:r>
            <a:endParaRPr kumimoji="1" lang="en-US" altLang="zh-CN" sz="1200" b="1" dirty="0">
              <a:latin typeface="微软雅黑" panose="020B0503020204020204" charset="-122"/>
              <a:ea typeface="微软雅黑" panose="020B0503020204020204" charset="-122"/>
            </a:endParaRPr>
          </a:p>
          <a:p>
            <a:pPr algn="l">
              <a:lnSpc>
                <a:spcPts val="1700"/>
              </a:lnSpc>
            </a:pPr>
            <a:r>
              <a:rPr kumimoji="1" lang="en-US" altLang="zh-CN" sz="1200" b="1" dirty="0">
                <a:latin typeface="微软雅黑" panose="020B0503020204020204" charset="-122"/>
                <a:ea typeface="微软雅黑" panose="020B0503020204020204" charset="-122"/>
              </a:rPr>
              <a:t> 1554 nm           4</a:t>
            </a:r>
            <a:endParaRPr kumimoji="1" lang="en-US" altLang="zh-CN" sz="1200" b="1" dirty="0">
              <a:latin typeface="微软雅黑" panose="020B0503020204020204" charset="-122"/>
              <a:ea typeface="微软雅黑" panose="020B0503020204020204" charset="-122"/>
            </a:endParaRPr>
          </a:p>
          <a:p>
            <a:pPr algn="l">
              <a:lnSpc>
                <a:spcPts val="1700"/>
              </a:lnSpc>
            </a:pPr>
            <a:r>
              <a:rPr kumimoji="1" lang="en-US" altLang="zh-CN" sz="1200" b="1" dirty="0">
                <a:latin typeface="微软雅黑" panose="020B0503020204020204" charset="-122"/>
                <a:ea typeface="微软雅黑" panose="020B0503020204020204" charset="-122"/>
              </a:rPr>
              <a:t> 1555 nm           5</a:t>
            </a:r>
            <a:endParaRPr kumimoji="1" lang="en-US" altLang="zh-CN" sz="1200" b="1" dirty="0">
              <a:latin typeface="微软雅黑" panose="020B0503020204020204" charset="-122"/>
              <a:ea typeface="微软雅黑" panose="020B0503020204020204" charset="-122"/>
            </a:endParaRPr>
          </a:p>
          <a:p>
            <a:pPr algn="l">
              <a:lnSpc>
                <a:spcPts val="1700"/>
              </a:lnSpc>
            </a:pPr>
            <a:r>
              <a:rPr kumimoji="1" lang="en-US" altLang="zh-CN" sz="1200" b="1" dirty="0">
                <a:latin typeface="微软雅黑" panose="020B0503020204020204" charset="-122"/>
                <a:ea typeface="微软雅黑" panose="020B0503020204020204" charset="-122"/>
              </a:rPr>
              <a:t> 1556 nm           6</a:t>
            </a:r>
            <a:endParaRPr kumimoji="1" lang="en-US" altLang="zh-CN" sz="1200" b="1" dirty="0">
              <a:latin typeface="微软雅黑" panose="020B0503020204020204" charset="-122"/>
              <a:ea typeface="微软雅黑" panose="020B0503020204020204" charset="-122"/>
            </a:endParaRPr>
          </a:p>
          <a:p>
            <a:pPr algn="l">
              <a:lnSpc>
                <a:spcPts val="1700"/>
              </a:lnSpc>
            </a:pPr>
            <a:r>
              <a:rPr kumimoji="1" lang="en-US" altLang="zh-CN" sz="1200" b="1" dirty="0">
                <a:latin typeface="微软雅黑" panose="020B0503020204020204" charset="-122"/>
                <a:ea typeface="微软雅黑" panose="020B0503020204020204" charset="-122"/>
              </a:rPr>
              <a:t> 1557 nm           7</a:t>
            </a:r>
            <a:endParaRPr kumimoji="1" lang="en-US" altLang="zh-CN" sz="1200" b="1" dirty="0">
              <a:latin typeface="微软雅黑" panose="020B0503020204020204" charset="-122"/>
              <a:ea typeface="微软雅黑" panose="020B0503020204020204" charset="-122"/>
            </a:endParaRPr>
          </a:p>
        </p:txBody>
      </p:sp>
      <p:sp>
        <p:nvSpPr>
          <p:cNvPr id="129" name="Text Box 3"/>
          <p:cNvSpPr txBox="1">
            <a:spLocks noChangeArrowheads="1"/>
          </p:cNvSpPr>
          <p:nvPr/>
        </p:nvSpPr>
        <p:spPr bwMode="auto">
          <a:xfrm>
            <a:off x="1538872" y="2706282"/>
            <a:ext cx="1487805"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ts val="1700"/>
              </a:lnSpc>
            </a:pPr>
            <a:r>
              <a:rPr kumimoji="1" lang="en-US" altLang="zh-CN" sz="1200" b="1" dirty="0">
                <a:latin typeface="微软雅黑" panose="020B0503020204020204" charset="-122"/>
                <a:ea typeface="微软雅黑" panose="020B0503020204020204" charset="-122"/>
              </a:rPr>
              <a:t>0  </a:t>
            </a:r>
            <a:r>
              <a:rPr kumimoji="1" lang="en-US" altLang="zh-CN" sz="1200" b="1" dirty="0" smtClean="0">
                <a:latin typeface="微软雅黑" panose="020B0503020204020204" charset="-122"/>
                <a:ea typeface="微软雅黑" panose="020B0503020204020204" charset="-122"/>
              </a:rPr>
              <a:t>          </a:t>
            </a:r>
            <a:r>
              <a:rPr kumimoji="1" lang="en-US" altLang="zh-CN" sz="1200" b="1" dirty="0">
                <a:latin typeface="微软雅黑" panose="020B0503020204020204" charset="-122"/>
                <a:ea typeface="微软雅黑" panose="020B0503020204020204" charset="-122"/>
              </a:rPr>
              <a:t>1550 nm    </a:t>
            </a:r>
            <a:endParaRPr kumimoji="1" lang="en-US" altLang="zh-CN" sz="1200" b="1" dirty="0">
              <a:latin typeface="微软雅黑" panose="020B0503020204020204" charset="-122"/>
              <a:ea typeface="微软雅黑" panose="020B0503020204020204" charset="-122"/>
            </a:endParaRPr>
          </a:p>
          <a:p>
            <a:pPr algn="l">
              <a:lnSpc>
                <a:spcPts val="1700"/>
              </a:lnSpc>
            </a:pPr>
            <a:r>
              <a:rPr kumimoji="1" lang="en-US" altLang="zh-CN" sz="1200" b="1" dirty="0">
                <a:latin typeface="微软雅黑" panose="020B0503020204020204" charset="-122"/>
                <a:ea typeface="微软雅黑" panose="020B0503020204020204" charset="-122"/>
              </a:rPr>
              <a:t>1    </a:t>
            </a:r>
            <a:r>
              <a:rPr kumimoji="1" lang="en-US" altLang="zh-CN" sz="1200" b="1" dirty="0" smtClean="0">
                <a:latin typeface="微软雅黑" panose="020B0503020204020204" charset="-122"/>
                <a:ea typeface="微软雅黑" panose="020B0503020204020204" charset="-122"/>
              </a:rPr>
              <a:t>        </a:t>
            </a:r>
            <a:r>
              <a:rPr kumimoji="1" lang="en-US" altLang="zh-CN" sz="1200" b="1" dirty="0">
                <a:latin typeface="微软雅黑" panose="020B0503020204020204" charset="-122"/>
                <a:ea typeface="微软雅黑" panose="020B0503020204020204" charset="-122"/>
              </a:rPr>
              <a:t>1551 nm  </a:t>
            </a:r>
            <a:endParaRPr kumimoji="1" lang="en-US" altLang="zh-CN" sz="1200" b="1" dirty="0">
              <a:latin typeface="微软雅黑" panose="020B0503020204020204" charset="-122"/>
              <a:ea typeface="微软雅黑" panose="020B0503020204020204" charset="-122"/>
            </a:endParaRPr>
          </a:p>
          <a:p>
            <a:pPr algn="l">
              <a:lnSpc>
                <a:spcPts val="1700"/>
              </a:lnSpc>
            </a:pPr>
            <a:r>
              <a:rPr kumimoji="1" lang="en-US" altLang="zh-CN" sz="1200" b="1" dirty="0">
                <a:latin typeface="微软雅黑" panose="020B0503020204020204" charset="-122"/>
                <a:ea typeface="微软雅黑" panose="020B0503020204020204" charset="-122"/>
              </a:rPr>
              <a:t>2 </a:t>
            </a:r>
            <a:r>
              <a:rPr kumimoji="1" lang="en-US" altLang="zh-CN" sz="1200" b="1" dirty="0" smtClean="0">
                <a:latin typeface="微软雅黑" panose="020B0503020204020204" charset="-122"/>
                <a:ea typeface="微软雅黑" panose="020B0503020204020204" charset="-122"/>
              </a:rPr>
              <a:t>           </a:t>
            </a:r>
            <a:r>
              <a:rPr kumimoji="1" lang="en-US" altLang="zh-CN" sz="1200" b="1" dirty="0">
                <a:latin typeface="微软雅黑" panose="020B0503020204020204" charset="-122"/>
                <a:ea typeface="微软雅黑" panose="020B0503020204020204" charset="-122"/>
              </a:rPr>
              <a:t>1552 nm  </a:t>
            </a:r>
            <a:endParaRPr kumimoji="1" lang="en-US" altLang="zh-CN" sz="1200" b="1" dirty="0">
              <a:latin typeface="微软雅黑" panose="020B0503020204020204" charset="-122"/>
              <a:ea typeface="微软雅黑" panose="020B0503020204020204" charset="-122"/>
            </a:endParaRPr>
          </a:p>
          <a:p>
            <a:pPr algn="l">
              <a:lnSpc>
                <a:spcPts val="1700"/>
              </a:lnSpc>
            </a:pPr>
            <a:r>
              <a:rPr kumimoji="1" lang="en-US" altLang="zh-CN" sz="1200" b="1" dirty="0">
                <a:latin typeface="微软雅黑" panose="020B0503020204020204" charset="-122"/>
                <a:ea typeface="微软雅黑" panose="020B0503020204020204" charset="-122"/>
              </a:rPr>
              <a:t>3  </a:t>
            </a:r>
            <a:r>
              <a:rPr kumimoji="1" lang="en-US" altLang="zh-CN" sz="1200" b="1" dirty="0" smtClean="0">
                <a:latin typeface="微软雅黑" panose="020B0503020204020204" charset="-122"/>
                <a:ea typeface="微软雅黑" panose="020B0503020204020204" charset="-122"/>
              </a:rPr>
              <a:t>          </a:t>
            </a:r>
            <a:r>
              <a:rPr kumimoji="1" lang="en-US" altLang="zh-CN" sz="1200" b="1" dirty="0">
                <a:latin typeface="微软雅黑" panose="020B0503020204020204" charset="-122"/>
                <a:ea typeface="微软雅黑" panose="020B0503020204020204" charset="-122"/>
              </a:rPr>
              <a:t>1553 nm  </a:t>
            </a:r>
            <a:endParaRPr kumimoji="1" lang="en-US" altLang="zh-CN" sz="1200" b="1" dirty="0">
              <a:latin typeface="微软雅黑" panose="020B0503020204020204" charset="-122"/>
              <a:ea typeface="微软雅黑" panose="020B0503020204020204" charset="-122"/>
            </a:endParaRPr>
          </a:p>
          <a:p>
            <a:pPr algn="l">
              <a:lnSpc>
                <a:spcPts val="1700"/>
              </a:lnSpc>
            </a:pPr>
            <a:r>
              <a:rPr kumimoji="1" lang="en-US" altLang="zh-CN" sz="1200" b="1" dirty="0">
                <a:latin typeface="微软雅黑" panose="020B0503020204020204" charset="-122"/>
                <a:ea typeface="微软雅黑" panose="020B0503020204020204" charset="-122"/>
              </a:rPr>
              <a:t>4 </a:t>
            </a:r>
            <a:r>
              <a:rPr kumimoji="1" lang="en-US" altLang="zh-CN" sz="1200" b="1" dirty="0" smtClean="0">
                <a:latin typeface="微软雅黑" panose="020B0503020204020204" charset="-122"/>
                <a:ea typeface="微软雅黑" panose="020B0503020204020204" charset="-122"/>
              </a:rPr>
              <a:t>           </a:t>
            </a:r>
            <a:r>
              <a:rPr kumimoji="1" lang="en-US" altLang="zh-CN" sz="1200" b="1" dirty="0">
                <a:latin typeface="微软雅黑" panose="020B0503020204020204" charset="-122"/>
                <a:ea typeface="微软雅黑" panose="020B0503020204020204" charset="-122"/>
              </a:rPr>
              <a:t>1554 nm  </a:t>
            </a:r>
            <a:endParaRPr kumimoji="1" lang="en-US" altLang="zh-CN" sz="1200" b="1" dirty="0">
              <a:latin typeface="微软雅黑" panose="020B0503020204020204" charset="-122"/>
              <a:ea typeface="微软雅黑" panose="020B0503020204020204" charset="-122"/>
            </a:endParaRPr>
          </a:p>
          <a:p>
            <a:pPr algn="l">
              <a:lnSpc>
                <a:spcPts val="1700"/>
              </a:lnSpc>
            </a:pPr>
            <a:r>
              <a:rPr kumimoji="1" lang="en-US" altLang="zh-CN" sz="1200" b="1" dirty="0">
                <a:latin typeface="微软雅黑" panose="020B0503020204020204" charset="-122"/>
                <a:ea typeface="微软雅黑" panose="020B0503020204020204" charset="-122"/>
              </a:rPr>
              <a:t>5  </a:t>
            </a:r>
            <a:r>
              <a:rPr kumimoji="1" lang="en-US" altLang="zh-CN" sz="1200" b="1" dirty="0" smtClean="0">
                <a:latin typeface="微软雅黑" panose="020B0503020204020204" charset="-122"/>
                <a:ea typeface="微软雅黑" panose="020B0503020204020204" charset="-122"/>
              </a:rPr>
              <a:t>          </a:t>
            </a:r>
            <a:r>
              <a:rPr kumimoji="1" lang="en-US" altLang="zh-CN" sz="1200" b="1" dirty="0">
                <a:latin typeface="微软雅黑" panose="020B0503020204020204" charset="-122"/>
                <a:ea typeface="微软雅黑" panose="020B0503020204020204" charset="-122"/>
              </a:rPr>
              <a:t>1555 nm  </a:t>
            </a:r>
            <a:endParaRPr kumimoji="1" lang="en-US" altLang="zh-CN" sz="1200" b="1" dirty="0">
              <a:latin typeface="微软雅黑" panose="020B0503020204020204" charset="-122"/>
              <a:ea typeface="微软雅黑" panose="020B0503020204020204" charset="-122"/>
            </a:endParaRPr>
          </a:p>
          <a:p>
            <a:pPr algn="l">
              <a:lnSpc>
                <a:spcPts val="1700"/>
              </a:lnSpc>
            </a:pPr>
            <a:r>
              <a:rPr kumimoji="1" lang="en-US" altLang="zh-CN" sz="1200" b="1" dirty="0">
                <a:latin typeface="微软雅黑" panose="020B0503020204020204" charset="-122"/>
                <a:ea typeface="微软雅黑" panose="020B0503020204020204" charset="-122"/>
              </a:rPr>
              <a:t>6  </a:t>
            </a:r>
            <a:r>
              <a:rPr kumimoji="1" lang="en-US" altLang="zh-CN" sz="1200" b="1" dirty="0" smtClean="0">
                <a:latin typeface="微软雅黑" panose="020B0503020204020204" charset="-122"/>
                <a:ea typeface="微软雅黑" panose="020B0503020204020204" charset="-122"/>
              </a:rPr>
              <a:t>          </a:t>
            </a:r>
            <a:r>
              <a:rPr kumimoji="1" lang="en-US" altLang="zh-CN" sz="1200" b="1" dirty="0">
                <a:latin typeface="微软雅黑" panose="020B0503020204020204" charset="-122"/>
                <a:ea typeface="微软雅黑" panose="020B0503020204020204" charset="-122"/>
              </a:rPr>
              <a:t>1556 nm  </a:t>
            </a:r>
            <a:endParaRPr kumimoji="1" lang="en-US" altLang="zh-CN" sz="1200" b="1" dirty="0">
              <a:latin typeface="微软雅黑" panose="020B0503020204020204" charset="-122"/>
              <a:ea typeface="微软雅黑" panose="020B0503020204020204" charset="-122"/>
            </a:endParaRPr>
          </a:p>
          <a:p>
            <a:pPr algn="l">
              <a:lnSpc>
                <a:spcPts val="1700"/>
              </a:lnSpc>
            </a:pPr>
            <a:r>
              <a:rPr kumimoji="1" lang="en-US" altLang="zh-CN" sz="1200" b="1" dirty="0">
                <a:latin typeface="微软雅黑" panose="020B0503020204020204" charset="-122"/>
                <a:ea typeface="微软雅黑" panose="020B0503020204020204" charset="-122"/>
              </a:rPr>
              <a:t>7 </a:t>
            </a:r>
            <a:r>
              <a:rPr kumimoji="1" lang="en-US" altLang="zh-CN" sz="1200" b="1" dirty="0" smtClean="0">
                <a:latin typeface="微软雅黑" panose="020B0503020204020204" charset="-122"/>
                <a:ea typeface="微软雅黑" panose="020B0503020204020204" charset="-122"/>
              </a:rPr>
              <a:t>           </a:t>
            </a:r>
            <a:r>
              <a:rPr kumimoji="1" lang="en-US" altLang="zh-CN" sz="1200" b="1" dirty="0">
                <a:latin typeface="微软雅黑" panose="020B0503020204020204" charset="-122"/>
                <a:ea typeface="微软雅黑" panose="020B0503020204020204" charset="-122"/>
              </a:rPr>
              <a:t>1557 nm  </a:t>
            </a:r>
            <a:endParaRPr kumimoji="1" lang="en-US" altLang="zh-CN" sz="1200" b="1" dirty="0">
              <a:latin typeface="微软雅黑" panose="020B0503020204020204" charset="-122"/>
              <a:ea typeface="微软雅黑" panose="020B0503020204020204" charset="-122"/>
            </a:endParaRPr>
          </a:p>
        </p:txBody>
      </p:sp>
      <p:sp>
        <p:nvSpPr>
          <p:cNvPr id="130" name="Text Box 6"/>
          <p:cNvSpPr txBox="1">
            <a:spLocks noChangeArrowheads="1"/>
          </p:cNvSpPr>
          <p:nvPr/>
        </p:nvSpPr>
        <p:spPr bwMode="auto">
          <a:xfrm>
            <a:off x="1590740" y="4647877"/>
            <a:ext cx="1190559" cy="737235"/>
          </a:xfrm>
          <a:prstGeom prst="rect">
            <a:avLst/>
          </a:prstGeom>
          <a:solidFill>
            <a:srgbClr val="00FFCC"/>
          </a:solidFill>
          <a:ln w="19050">
            <a:solidFill>
              <a:srgbClr val="333399"/>
            </a:solidFill>
            <a:miter lim="800000"/>
          </a:ln>
          <a:effectLst/>
        </p:spPr>
        <p:txBody>
          <a:bodyPr wrap="square">
            <a:spAutoFit/>
          </a:bodyPr>
          <a:lstStyle/>
          <a:p>
            <a:r>
              <a:rPr kumimoji="1" lang="en-US" altLang="zh-CN" sz="1400" b="1" dirty="0">
                <a:solidFill>
                  <a:srgbClr val="000099"/>
                </a:solidFill>
                <a:latin typeface="+mn-lt"/>
                <a:ea typeface="黑体" panose="02010609060101010101" pitchFamily="49" charset="-122"/>
              </a:rPr>
              <a:t>8 </a:t>
            </a:r>
            <a:r>
              <a:rPr kumimoji="1" lang="en-US" altLang="zh-CN" sz="1400" b="1" dirty="0">
                <a:solidFill>
                  <a:srgbClr val="000099"/>
                </a:solidFill>
                <a:latin typeface="+mn-lt"/>
                <a:ea typeface="黑体" panose="02010609060101010101" pitchFamily="49" charset="-122"/>
                <a:sym typeface="Symbol" panose="05050102010706020507" pitchFamily="18" charset="2"/>
              </a:rPr>
              <a:t> </a:t>
            </a:r>
            <a:r>
              <a:rPr kumimoji="1" lang="en-US" altLang="zh-CN" sz="1400" b="1" dirty="0">
                <a:solidFill>
                  <a:srgbClr val="000099"/>
                </a:solidFill>
                <a:latin typeface="+mn-lt"/>
                <a:ea typeface="黑体" panose="02010609060101010101" pitchFamily="49" charset="-122"/>
              </a:rPr>
              <a:t>2.5 </a:t>
            </a:r>
            <a:r>
              <a:rPr kumimoji="1" lang="en-US" altLang="zh-CN" sz="1400" b="1" dirty="0" err="1" smtClean="0">
                <a:solidFill>
                  <a:srgbClr val="000099"/>
                </a:solidFill>
                <a:latin typeface="+mn-lt"/>
                <a:ea typeface="黑体" panose="02010609060101010101" pitchFamily="49" charset="-122"/>
              </a:rPr>
              <a:t>Gbit</a:t>
            </a:r>
            <a:r>
              <a:rPr kumimoji="1" lang="en-US" altLang="zh-CN" sz="1400" b="1" dirty="0" smtClean="0">
                <a:solidFill>
                  <a:srgbClr val="000099"/>
                </a:solidFill>
                <a:latin typeface="+mn-lt"/>
                <a:ea typeface="黑体" panose="02010609060101010101" pitchFamily="49" charset="-122"/>
              </a:rPr>
              <a:t>/s</a:t>
            </a:r>
            <a:endParaRPr kumimoji="1" lang="en-US" altLang="zh-CN" sz="1400" b="1" dirty="0">
              <a:solidFill>
                <a:srgbClr val="000099"/>
              </a:solidFill>
              <a:latin typeface="+mn-lt"/>
              <a:ea typeface="黑体" panose="02010609060101010101" pitchFamily="49" charset="-122"/>
            </a:endParaRPr>
          </a:p>
          <a:p>
            <a:r>
              <a:rPr kumimoji="1" lang="en-US" altLang="zh-CN" sz="1400" b="1" dirty="0">
                <a:solidFill>
                  <a:srgbClr val="000099"/>
                </a:solidFill>
                <a:latin typeface="+mn-lt"/>
                <a:ea typeface="黑体" panose="02010609060101010101" pitchFamily="49" charset="-122"/>
              </a:rPr>
              <a:t>1310 nm</a:t>
            </a:r>
            <a:endParaRPr kumimoji="1" lang="en-US" altLang="zh-CN" sz="1400" b="1" dirty="0">
              <a:solidFill>
                <a:srgbClr val="000099"/>
              </a:solidFill>
              <a:latin typeface="+mn-lt"/>
              <a:ea typeface="黑体" panose="02010609060101010101" pitchFamily="49" charset="-122"/>
            </a:endParaRPr>
          </a:p>
        </p:txBody>
      </p:sp>
      <p:sp>
        <p:nvSpPr>
          <p:cNvPr id="131" name="Line 7"/>
          <p:cNvSpPr>
            <a:spLocks noChangeShapeType="1"/>
          </p:cNvSpPr>
          <p:nvPr/>
        </p:nvSpPr>
        <p:spPr bwMode="auto">
          <a:xfrm>
            <a:off x="6150111" y="2931032"/>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anose="02010609060101010101" pitchFamily="49" charset="-122"/>
            </a:endParaRPr>
          </a:p>
        </p:txBody>
      </p:sp>
      <p:sp>
        <p:nvSpPr>
          <p:cNvPr id="132" name="Line 8"/>
          <p:cNvSpPr>
            <a:spLocks noChangeShapeType="1"/>
          </p:cNvSpPr>
          <p:nvPr/>
        </p:nvSpPr>
        <p:spPr bwMode="auto">
          <a:xfrm>
            <a:off x="6150111" y="3150418"/>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anose="02010609060101010101" pitchFamily="49" charset="-122"/>
            </a:endParaRPr>
          </a:p>
        </p:txBody>
      </p:sp>
      <p:sp>
        <p:nvSpPr>
          <p:cNvPr id="133" name="Line 9"/>
          <p:cNvSpPr>
            <a:spLocks noChangeShapeType="1"/>
          </p:cNvSpPr>
          <p:nvPr/>
        </p:nvSpPr>
        <p:spPr bwMode="auto">
          <a:xfrm>
            <a:off x="6150111" y="3368811"/>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anose="02010609060101010101" pitchFamily="49" charset="-122"/>
            </a:endParaRPr>
          </a:p>
        </p:txBody>
      </p:sp>
      <p:sp>
        <p:nvSpPr>
          <p:cNvPr id="134" name="Line 10"/>
          <p:cNvSpPr>
            <a:spLocks noChangeShapeType="1"/>
          </p:cNvSpPr>
          <p:nvPr/>
        </p:nvSpPr>
        <p:spPr bwMode="auto">
          <a:xfrm>
            <a:off x="6150111" y="3589189"/>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anose="02010609060101010101" pitchFamily="49" charset="-122"/>
            </a:endParaRPr>
          </a:p>
        </p:txBody>
      </p:sp>
      <p:sp>
        <p:nvSpPr>
          <p:cNvPr id="135" name="Line 11"/>
          <p:cNvSpPr>
            <a:spLocks noChangeShapeType="1"/>
          </p:cNvSpPr>
          <p:nvPr/>
        </p:nvSpPr>
        <p:spPr bwMode="auto">
          <a:xfrm>
            <a:off x="6150111" y="3807581"/>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anose="02010609060101010101" pitchFamily="49" charset="-122"/>
            </a:endParaRPr>
          </a:p>
        </p:txBody>
      </p:sp>
      <p:sp>
        <p:nvSpPr>
          <p:cNvPr id="136" name="Line 12"/>
          <p:cNvSpPr>
            <a:spLocks noChangeShapeType="1"/>
          </p:cNvSpPr>
          <p:nvPr/>
        </p:nvSpPr>
        <p:spPr bwMode="auto">
          <a:xfrm>
            <a:off x="6150111" y="4027959"/>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anose="02010609060101010101" pitchFamily="49" charset="-122"/>
            </a:endParaRPr>
          </a:p>
        </p:txBody>
      </p:sp>
      <p:sp>
        <p:nvSpPr>
          <p:cNvPr id="137" name="Line 13"/>
          <p:cNvSpPr>
            <a:spLocks noChangeShapeType="1"/>
          </p:cNvSpPr>
          <p:nvPr/>
        </p:nvSpPr>
        <p:spPr bwMode="auto">
          <a:xfrm>
            <a:off x="6150111" y="4246352"/>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anose="02010609060101010101" pitchFamily="49" charset="-122"/>
            </a:endParaRPr>
          </a:p>
        </p:txBody>
      </p:sp>
      <p:sp>
        <p:nvSpPr>
          <p:cNvPr id="138" name="Line 14"/>
          <p:cNvSpPr>
            <a:spLocks noChangeShapeType="1"/>
          </p:cNvSpPr>
          <p:nvPr/>
        </p:nvSpPr>
        <p:spPr bwMode="auto">
          <a:xfrm>
            <a:off x="6150111" y="4466730"/>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anose="02010609060101010101" pitchFamily="49" charset="-122"/>
            </a:endParaRPr>
          </a:p>
        </p:txBody>
      </p:sp>
      <p:sp>
        <p:nvSpPr>
          <p:cNvPr id="139" name="Line 15"/>
          <p:cNvSpPr>
            <a:spLocks noChangeShapeType="1"/>
          </p:cNvSpPr>
          <p:nvPr/>
        </p:nvSpPr>
        <p:spPr bwMode="auto">
          <a:xfrm>
            <a:off x="1615073" y="2931032"/>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anose="02010609060101010101" pitchFamily="49" charset="-122"/>
            </a:endParaRPr>
          </a:p>
        </p:txBody>
      </p:sp>
      <p:sp>
        <p:nvSpPr>
          <p:cNvPr id="140" name="Line 16"/>
          <p:cNvSpPr>
            <a:spLocks noChangeShapeType="1"/>
          </p:cNvSpPr>
          <p:nvPr/>
        </p:nvSpPr>
        <p:spPr bwMode="auto">
          <a:xfrm>
            <a:off x="1615073" y="3150418"/>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anose="02010609060101010101" pitchFamily="49" charset="-122"/>
            </a:endParaRPr>
          </a:p>
        </p:txBody>
      </p:sp>
      <p:sp>
        <p:nvSpPr>
          <p:cNvPr id="141" name="Line 17"/>
          <p:cNvSpPr>
            <a:spLocks noChangeShapeType="1"/>
          </p:cNvSpPr>
          <p:nvPr/>
        </p:nvSpPr>
        <p:spPr bwMode="auto">
          <a:xfrm>
            <a:off x="1615073" y="3368811"/>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anose="02010609060101010101" pitchFamily="49" charset="-122"/>
            </a:endParaRPr>
          </a:p>
        </p:txBody>
      </p:sp>
      <p:sp>
        <p:nvSpPr>
          <p:cNvPr id="142" name="Line 18"/>
          <p:cNvSpPr>
            <a:spLocks noChangeShapeType="1"/>
          </p:cNvSpPr>
          <p:nvPr/>
        </p:nvSpPr>
        <p:spPr bwMode="auto">
          <a:xfrm>
            <a:off x="1615073" y="3589189"/>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anose="02010609060101010101" pitchFamily="49" charset="-122"/>
            </a:endParaRPr>
          </a:p>
        </p:txBody>
      </p:sp>
      <p:sp>
        <p:nvSpPr>
          <p:cNvPr id="143" name="Line 19"/>
          <p:cNvSpPr>
            <a:spLocks noChangeShapeType="1"/>
          </p:cNvSpPr>
          <p:nvPr/>
        </p:nvSpPr>
        <p:spPr bwMode="auto">
          <a:xfrm>
            <a:off x="1615073" y="3807581"/>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anose="02010609060101010101" pitchFamily="49" charset="-122"/>
            </a:endParaRPr>
          </a:p>
        </p:txBody>
      </p:sp>
      <p:sp>
        <p:nvSpPr>
          <p:cNvPr id="144" name="Line 20"/>
          <p:cNvSpPr>
            <a:spLocks noChangeShapeType="1"/>
          </p:cNvSpPr>
          <p:nvPr/>
        </p:nvSpPr>
        <p:spPr bwMode="auto">
          <a:xfrm>
            <a:off x="1615073" y="4027959"/>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anose="02010609060101010101" pitchFamily="49" charset="-122"/>
            </a:endParaRPr>
          </a:p>
        </p:txBody>
      </p:sp>
      <p:sp>
        <p:nvSpPr>
          <p:cNvPr id="145" name="Line 21"/>
          <p:cNvSpPr>
            <a:spLocks noChangeShapeType="1"/>
          </p:cNvSpPr>
          <p:nvPr/>
        </p:nvSpPr>
        <p:spPr bwMode="auto">
          <a:xfrm>
            <a:off x="1615073" y="4246352"/>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anose="02010609060101010101" pitchFamily="49" charset="-122"/>
            </a:endParaRPr>
          </a:p>
        </p:txBody>
      </p:sp>
      <p:sp>
        <p:nvSpPr>
          <p:cNvPr id="146" name="Line 22"/>
          <p:cNvSpPr>
            <a:spLocks noChangeShapeType="1"/>
          </p:cNvSpPr>
          <p:nvPr/>
        </p:nvSpPr>
        <p:spPr bwMode="auto">
          <a:xfrm>
            <a:off x="1615073" y="4466730"/>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anose="02010609060101010101" pitchFamily="49" charset="-122"/>
            </a:endParaRPr>
          </a:p>
        </p:txBody>
      </p:sp>
      <p:sp>
        <p:nvSpPr>
          <p:cNvPr id="147" name="Line 23"/>
          <p:cNvSpPr>
            <a:spLocks noChangeShapeType="1"/>
          </p:cNvSpPr>
          <p:nvPr/>
        </p:nvSpPr>
        <p:spPr bwMode="auto">
          <a:xfrm>
            <a:off x="3064737" y="3695407"/>
            <a:ext cx="304773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48" name="AutoShape 24"/>
          <p:cNvSpPr>
            <a:spLocks noChangeArrowheads="1"/>
          </p:cNvSpPr>
          <p:nvPr/>
        </p:nvSpPr>
        <p:spPr bwMode="auto">
          <a:xfrm rot="5400000">
            <a:off x="3646082" y="3592374"/>
            <a:ext cx="221371" cy="201103"/>
          </a:xfrm>
          <a:prstGeom prst="triangle">
            <a:avLst>
              <a:gd name="adj" fmla="val 50000"/>
            </a:avLst>
          </a:prstGeom>
          <a:solidFill>
            <a:srgbClr val="FF00FF"/>
          </a:solidFill>
          <a:ln w="19050">
            <a:solidFill>
              <a:schemeClr val="tx1"/>
            </a:solidFill>
            <a:miter lim="800000"/>
          </a:ln>
          <a:effec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49" name="Rectangle 25"/>
          <p:cNvSpPr>
            <a:spLocks noChangeArrowheads="1"/>
          </p:cNvSpPr>
          <p:nvPr/>
        </p:nvSpPr>
        <p:spPr bwMode="auto">
          <a:xfrm>
            <a:off x="1922642" y="2870478"/>
            <a:ext cx="336605" cy="123094"/>
          </a:xfrm>
          <a:prstGeom prst="rect">
            <a:avLst/>
          </a:prstGeom>
          <a:solidFill>
            <a:srgbClr val="FFFFCC"/>
          </a:solidFill>
          <a:ln w="19050">
            <a:solidFill>
              <a:schemeClr val="tx1"/>
            </a:solidFill>
            <a:miter lim="800000"/>
          </a:ln>
          <a:effec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50" name="Rectangle 26"/>
          <p:cNvSpPr>
            <a:spLocks noChangeArrowheads="1"/>
          </p:cNvSpPr>
          <p:nvPr/>
        </p:nvSpPr>
        <p:spPr bwMode="auto">
          <a:xfrm>
            <a:off x="1922642" y="3088871"/>
            <a:ext cx="336605" cy="122101"/>
          </a:xfrm>
          <a:prstGeom prst="rect">
            <a:avLst/>
          </a:prstGeom>
          <a:solidFill>
            <a:srgbClr val="CCFF99"/>
          </a:solidFill>
          <a:ln w="19050">
            <a:solidFill>
              <a:schemeClr val="tx1"/>
            </a:solidFill>
            <a:miter lim="800000"/>
          </a:ln>
          <a:effec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51" name="Rectangle 27"/>
          <p:cNvSpPr>
            <a:spLocks noChangeArrowheads="1"/>
          </p:cNvSpPr>
          <p:nvPr/>
        </p:nvSpPr>
        <p:spPr bwMode="auto">
          <a:xfrm>
            <a:off x="1922642" y="3308257"/>
            <a:ext cx="336605" cy="122102"/>
          </a:xfrm>
          <a:prstGeom prst="rect">
            <a:avLst/>
          </a:prstGeom>
          <a:solidFill>
            <a:srgbClr val="CCCC00"/>
          </a:solidFill>
          <a:ln w="19050">
            <a:solidFill>
              <a:schemeClr val="tx1"/>
            </a:solidFill>
            <a:miter lim="800000"/>
          </a:ln>
          <a:effec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52" name="Rectangle 28"/>
          <p:cNvSpPr>
            <a:spLocks noChangeArrowheads="1"/>
          </p:cNvSpPr>
          <p:nvPr/>
        </p:nvSpPr>
        <p:spPr bwMode="auto">
          <a:xfrm>
            <a:off x="1922642" y="3527642"/>
            <a:ext cx="336605" cy="122101"/>
          </a:xfrm>
          <a:prstGeom prst="rect">
            <a:avLst/>
          </a:prstGeom>
          <a:solidFill>
            <a:srgbClr val="00CCFF"/>
          </a:solidFill>
          <a:ln w="19050">
            <a:solidFill>
              <a:schemeClr val="tx1"/>
            </a:solidFill>
            <a:miter lim="800000"/>
          </a:ln>
          <a:effec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53" name="Rectangle 29"/>
          <p:cNvSpPr>
            <a:spLocks noChangeArrowheads="1"/>
          </p:cNvSpPr>
          <p:nvPr/>
        </p:nvSpPr>
        <p:spPr bwMode="auto">
          <a:xfrm>
            <a:off x="1922642" y="3747027"/>
            <a:ext cx="336605" cy="122102"/>
          </a:xfrm>
          <a:prstGeom prst="rect">
            <a:avLst/>
          </a:prstGeom>
          <a:solidFill>
            <a:srgbClr val="FF99FF"/>
          </a:solidFill>
          <a:ln w="19050">
            <a:solidFill>
              <a:schemeClr val="tx1"/>
            </a:solidFill>
            <a:miter lim="800000"/>
          </a:ln>
          <a:effec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54" name="Rectangle 30"/>
          <p:cNvSpPr>
            <a:spLocks noChangeArrowheads="1"/>
          </p:cNvSpPr>
          <p:nvPr/>
        </p:nvSpPr>
        <p:spPr bwMode="auto">
          <a:xfrm>
            <a:off x="1922642" y="3966412"/>
            <a:ext cx="336605" cy="122101"/>
          </a:xfrm>
          <a:prstGeom prst="rect">
            <a:avLst/>
          </a:prstGeom>
          <a:solidFill>
            <a:srgbClr val="00CC00"/>
          </a:solidFill>
          <a:ln w="19050">
            <a:solidFill>
              <a:schemeClr val="tx1"/>
            </a:solidFill>
            <a:miter lim="800000"/>
          </a:ln>
          <a:effec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55" name="Rectangle 31"/>
          <p:cNvSpPr>
            <a:spLocks noChangeArrowheads="1"/>
          </p:cNvSpPr>
          <p:nvPr/>
        </p:nvSpPr>
        <p:spPr bwMode="auto">
          <a:xfrm>
            <a:off x="1922642" y="4185798"/>
            <a:ext cx="336605" cy="122102"/>
          </a:xfrm>
          <a:prstGeom prst="rect">
            <a:avLst/>
          </a:prstGeom>
          <a:solidFill>
            <a:srgbClr val="FF00FF"/>
          </a:solidFill>
          <a:ln w="19050">
            <a:solidFill>
              <a:schemeClr val="tx1"/>
            </a:solidFill>
            <a:miter lim="800000"/>
          </a:ln>
          <a:effec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56" name="Rectangle 32"/>
          <p:cNvSpPr>
            <a:spLocks noChangeArrowheads="1"/>
          </p:cNvSpPr>
          <p:nvPr/>
        </p:nvSpPr>
        <p:spPr bwMode="auto">
          <a:xfrm>
            <a:off x="1922642" y="4404190"/>
            <a:ext cx="336605" cy="123094"/>
          </a:xfrm>
          <a:prstGeom prst="rect">
            <a:avLst/>
          </a:prstGeom>
          <a:solidFill>
            <a:srgbClr val="3399FF"/>
          </a:solidFill>
          <a:ln w="19050">
            <a:solidFill>
              <a:schemeClr val="tx1"/>
            </a:solidFill>
            <a:miter lim="800000"/>
          </a:ln>
          <a:effec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57" name="Text Box 33"/>
          <p:cNvSpPr txBox="1">
            <a:spLocks noChangeArrowheads="1"/>
          </p:cNvSpPr>
          <p:nvPr/>
        </p:nvSpPr>
        <p:spPr bwMode="auto">
          <a:xfrm>
            <a:off x="3801397" y="3041222"/>
            <a:ext cx="93472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mn-lt"/>
                <a:ea typeface="黑体" panose="02010609060101010101" pitchFamily="49" charset="-122"/>
              </a:rPr>
              <a:t>20 </a:t>
            </a:r>
            <a:r>
              <a:rPr kumimoji="1" lang="en-US" altLang="zh-CN" sz="1400" b="1" dirty="0" err="1" smtClean="0">
                <a:latin typeface="+mn-lt"/>
                <a:ea typeface="黑体" panose="02010609060101010101" pitchFamily="49" charset="-122"/>
              </a:rPr>
              <a:t>Gbit</a:t>
            </a:r>
            <a:r>
              <a:rPr kumimoji="1" lang="en-US" altLang="zh-CN" sz="1400" b="1" dirty="0" smtClean="0">
                <a:latin typeface="+mn-lt"/>
                <a:ea typeface="黑体" panose="02010609060101010101" pitchFamily="49" charset="-122"/>
              </a:rPr>
              <a:t>/s</a:t>
            </a:r>
            <a:endParaRPr kumimoji="1" lang="en-US" altLang="zh-CN" sz="1400" b="1" dirty="0">
              <a:latin typeface="+mn-lt"/>
              <a:ea typeface="黑体" panose="02010609060101010101" pitchFamily="49" charset="-122"/>
            </a:endParaRPr>
          </a:p>
        </p:txBody>
      </p:sp>
      <p:sp>
        <p:nvSpPr>
          <p:cNvPr id="158" name="AutoShape 34"/>
          <p:cNvSpPr>
            <a:spLocks noChangeArrowheads="1"/>
          </p:cNvSpPr>
          <p:nvPr/>
        </p:nvSpPr>
        <p:spPr bwMode="auto">
          <a:xfrm rot="16200000">
            <a:off x="2119444" y="3530041"/>
            <a:ext cx="2026088" cy="337682"/>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99FF99"/>
          </a:solidFill>
          <a:ln w="19050">
            <a:solidFill>
              <a:schemeClr val="tx1"/>
            </a:solidFill>
            <a:miter lim="800000"/>
          </a:ln>
          <a:effec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59" name="AutoShape 35"/>
          <p:cNvSpPr>
            <a:spLocks noChangeArrowheads="1"/>
          </p:cNvSpPr>
          <p:nvPr/>
        </p:nvSpPr>
        <p:spPr bwMode="auto">
          <a:xfrm rot="5400000" flipH="1">
            <a:off x="4968765" y="3530579"/>
            <a:ext cx="2026088" cy="33660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00FFCC"/>
          </a:solidFill>
          <a:ln w="19050">
            <a:solidFill>
              <a:schemeClr val="tx1"/>
            </a:solidFill>
            <a:miter lim="800000"/>
          </a:ln>
          <a:effec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60" name="Rectangle 36"/>
          <p:cNvSpPr>
            <a:spLocks noChangeArrowheads="1"/>
          </p:cNvSpPr>
          <p:nvPr/>
        </p:nvSpPr>
        <p:spPr bwMode="auto">
          <a:xfrm>
            <a:off x="6902903" y="2870478"/>
            <a:ext cx="336606" cy="123094"/>
          </a:xfrm>
          <a:prstGeom prst="rect">
            <a:avLst/>
          </a:prstGeom>
          <a:solidFill>
            <a:srgbClr val="FFFFCC"/>
          </a:solidFill>
          <a:ln w="19050">
            <a:solidFill>
              <a:schemeClr val="tx1"/>
            </a:solidFill>
            <a:miter lim="800000"/>
          </a:ln>
          <a:effec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61" name="Rectangle 37"/>
          <p:cNvSpPr>
            <a:spLocks noChangeArrowheads="1"/>
          </p:cNvSpPr>
          <p:nvPr/>
        </p:nvSpPr>
        <p:spPr bwMode="auto">
          <a:xfrm>
            <a:off x="6902903" y="3088871"/>
            <a:ext cx="336606" cy="122101"/>
          </a:xfrm>
          <a:prstGeom prst="rect">
            <a:avLst/>
          </a:prstGeom>
          <a:solidFill>
            <a:srgbClr val="CCFF99"/>
          </a:solidFill>
          <a:ln w="19050">
            <a:solidFill>
              <a:schemeClr val="tx1"/>
            </a:solidFill>
            <a:miter lim="800000"/>
          </a:ln>
          <a:effec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62" name="Rectangle 38"/>
          <p:cNvSpPr>
            <a:spLocks noChangeArrowheads="1"/>
          </p:cNvSpPr>
          <p:nvPr/>
        </p:nvSpPr>
        <p:spPr bwMode="auto">
          <a:xfrm>
            <a:off x="6902903" y="3308257"/>
            <a:ext cx="336606" cy="122102"/>
          </a:xfrm>
          <a:prstGeom prst="rect">
            <a:avLst/>
          </a:prstGeom>
          <a:solidFill>
            <a:srgbClr val="CCCC00"/>
          </a:solidFill>
          <a:ln w="19050">
            <a:solidFill>
              <a:schemeClr val="tx1"/>
            </a:solidFill>
            <a:miter lim="800000"/>
          </a:ln>
          <a:effec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63" name="Rectangle 39"/>
          <p:cNvSpPr>
            <a:spLocks noChangeArrowheads="1"/>
          </p:cNvSpPr>
          <p:nvPr/>
        </p:nvSpPr>
        <p:spPr bwMode="auto">
          <a:xfrm>
            <a:off x="6902903" y="3527642"/>
            <a:ext cx="336606" cy="122101"/>
          </a:xfrm>
          <a:prstGeom prst="rect">
            <a:avLst/>
          </a:prstGeom>
          <a:solidFill>
            <a:srgbClr val="00CCFF"/>
          </a:solidFill>
          <a:ln w="19050">
            <a:solidFill>
              <a:schemeClr val="tx1"/>
            </a:solidFill>
            <a:miter lim="800000"/>
          </a:ln>
          <a:effec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64" name="Rectangle 40"/>
          <p:cNvSpPr>
            <a:spLocks noChangeArrowheads="1"/>
          </p:cNvSpPr>
          <p:nvPr/>
        </p:nvSpPr>
        <p:spPr bwMode="auto">
          <a:xfrm>
            <a:off x="6902903" y="3747027"/>
            <a:ext cx="336606" cy="122102"/>
          </a:xfrm>
          <a:prstGeom prst="rect">
            <a:avLst/>
          </a:prstGeom>
          <a:solidFill>
            <a:srgbClr val="FF99FF"/>
          </a:solidFill>
          <a:ln w="19050">
            <a:solidFill>
              <a:schemeClr val="tx1"/>
            </a:solidFill>
            <a:miter lim="800000"/>
          </a:ln>
          <a:effec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65" name="Rectangle 41"/>
          <p:cNvSpPr>
            <a:spLocks noChangeArrowheads="1"/>
          </p:cNvSpPr>
          <p:nvPr/>
        </p:nvSpPr>
        <p:spPr bwMode="auto">
          <a:xfrm>
            <a:off x="6902903" y="3966412"/>
            <a:ext cx="336606" cy="122101"/>
          </a:xfrm>
          <a:prstGeom prst="rect">
            <a:avLst/>
          </a:prstGeom>
          <a:solidFill>
            <a:srgbClr val="00CC00"/>
          </a:solidFill>
          <a:ln w="19050">
            <a:solidFill>
              <a:schemeClr val="tx1"/>
            </a:solidFill>
            <a:miter lim="800000"/>
          </a:ln>
          <a:effec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66" name="Rectangle 42"/>
          <p:cNvSpPr>
            <a:spLocks noChangeArrowheads="1"/>
          </p:cNvSpPr>
          <p:nvPr/>
        </p:nvSpPr>
        <p:spPr bwMode="auto">
          <a:xfrm>
            <a:off x="6902903" y="4185798"/>
            <a:ext cx="336606" cy="122102"/>
          </a:xfrm>
          <a:prstGeom prst="rect">
            <a:avLst/>
          </a:prstGeom>
          <a:solidFill>
            <a:srgbClr val="FF00FF"/>
          </a:solidFill>
          <a:ln w="19050">
            <a:solidFill>
              <a:schemeClr val="tx1"/>
            </a:solidFill>
            <a:miter lim="800000"/>
          </a:ln>
          <a:effec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67" name="Rectangle 43"/>
          <p:cNvSpPr>
            <a:spLocks noChangeArrowheads="1"/>
          </p:cNvSpPr>
          <p:nvPr/>
        </p:nvSpPr>
        <p:spPr bwMode="auto">
          <a:xfrm>
            <a:off x="6902903" y="4404190"/>
            <a:ext cx="336606" cy="123094"/>
          </a:xfrm>
          <a:prstGeom prst="rect">
            <a:avLst/>
          </a:prstGeom>
          <a:solidFill>
            <a:srgbClr val="3399FF"/>
          </a:solidFill>
          <a:ln w="19050">
            <a:solidFill>
              <a:schemeClr val="tx1"/>
            </a:solidFill>
            <a:miter lim="800000"/>
          </a:ln>
          <a:effec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68" name="AutoShape 44"/>
          <p:cNvSpPr>
            <a:spLocks noChangeArrowheads="1"/>
          </p:cNvSpPr>
          <p:nvPr/>
        </p:nvSpPr>
        <p:spPr bwMode="auto">
          <a:xfrm rot="5400000">
            <a:off x="4442429" y="3592912"/>
            <a:ext cx="221371" cy="200028"/>
          </a:xfrm>
          <a:prstGeom prst="triangle">
            <a:avLst>
              <a:gd name="adj" fmla="val 50000"/>
            </a:avLst>
          </a:prstGeom>
          <a:solidFill>
            <a:srgbClr val="FF00FF"/>
          </a:solidFill>
          <a:ln w="19050">
            <a:solidFill>
              <a:schemeClr val="tx1"/>
            </a:solidFill>
            <a:miter lim="800000"/>
          </a:ln>
          <a:effec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69" name="AutoShape 45"/>
          <p:cNvSpPr>
            <a:spLocks noChangeArrowheads="1"/>
          </p:cNvSpPr>
          <p:nvPr/>
        </p:nvSpPr>
        <p:spPr bwMode="auto">
          <a:xfrm rot="5400000">
            <a:off x="5263511" y="3592374"/>
            <a:ext cx="221371" cy="201103"/>
          </a:xfrm>
          <a:prstGeom prst="triangle">
            <a:avLst>
              <a:gd name="adj" fmla="val 50000"/>
            </a:avLst>
          </a:prstGeom>
          <a:solidFill>
            <a:srgbClr val="FF00FF"/>
          </a:solidFill>
          <a:ln w="19050">
            <a:solidFill>
              <a:schemeClr val="tx1"/>
            </a:solidFill>
            <a:miter lim="800000"/>
          </a:ln>
          <a:effec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70" name="Line 46"/>
          <p:cNvSpPr>
            <a:spLocks noChangeShapeType="1"/>
          </p:cNvSpPr>
          <p:nvPr/>
        </p:nvSpPr>
        <p:spPr bwMode="auto">
          <a:xfrm flipH="1">
            <a:off x="4040140" y="3300314"/>
            <a:ext cx="87109" cy="389136"/>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71" name="Text Box 47"/>
          <p:cNvSpPr txBox="1">
            <a:spLocks noChangeArrowheads="1"/>
          </p:cNvSpPr>
          <p:nvPr/>
        </p:nvSpPr>
        <p:spPr bwMode="auto">
          <a:xfrm>
            <a:off x="2942753" y="3352337"/>
            <a:ext cx="38608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latin typeface="微软雅黑" panose="020B0503020204020204" charset="-122"/>
                <a:ea typeface="微软雅黑" panose="020B0503020204020204" charset="-122"/>
              </a:rPr>
              <a:t>复</a:t>
            </a:r>
            <a:endParaRPr kumimoji="1" lang="zh-CN" altLang="en-US" sz="1600" b="1" dirty="0">
              <a:latin typeface="微软雅黑" panose="020B0503020204020204" charset="-122"/>
              <a:ea typeface="微软雅黑" panose="020B0503020204020204" charset="-122"/>
            </a:endParaRPr>
          </a:p>
          <a:p>
            <a:pPr algn="l"/>
            <a:r>
              <a:rPr kumimoji="1" lang="zh-CN" altLang="en-US" sz="1600" b="1" dirty="0">
                <a:latin typeface="微软雅黑" panose="020B0503020204020204" charset="-122"/>
                <a:ea typeface="微软雅黑" panose="020B0503020204020204" charset="-122"/>
              </a:rPr>
              <a:t>用</a:t>
            </a:r>
            <a:endParaRPr kumimoji="1" lang="zh-CN" altLang="en-US" sz="1600" b="1" dirty="0">
              <a:latin typeface="微软雅黑" panose="020B0503020204020204" charset="-122"/>
              <a:ea typeface="微软雅黑" panose="020B0503020204020204" charset="-122"/>
            </a:endParaRPr>
          </a:p>
          <a:p>
            <a:pPr algn="l"/>
            <a:r>
              <a:rPr kumimoji="1" lang="zh-CN" altLang="en-US" sz="1600" b="1" dirty="0">
                <a:latin typeface="微软雅黑" panose="020B0503020204020204" charset="-122"/>
                <a:ea typeface="微软雅黑" panose="020B0503020204020204" charset="-122"/>
              </a:rPr>
              <a:t>器</a:t>
            </a:r>
            <a:endParaRPr kumimoji="1" lang="zh-CN" altLang="en-US" sz="1600" b="1" dirty="0">
              <a:latin typeface="微软雅黑" panose="020B0503020204020204" charset="-122"/>
              <a:ea typeface="微软雅黑" panose="020B0503020204020204" charset="-122"/>
            </a:endParaRPr>
          </a:p>
        </p:txBody>
      </p:sp>
      <p:sp>
        <p:nvSpPr>
          <p:cNvPr id="172" name="Text Box 48"/>
          <p:cNvSpPr txBox="1">
            <a:spLocks noChangeArrowheads="1"/>
          </p:cNvSpPr>
          <p:nvPr/>
        </p:nvSpPr>
        <p:spPr bwMode="auto">
          <a:xfrm>
            <a:off x="5785238" y="3352337"/>
            <a:ext cx="38608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latin typeface="微软雅黑" panose="020B0503020204020204" charset="-122"/>
                <a:ea typeface="微软雅黑" panose="020B0503020204020204" charset="-122"/>
              </a:rPr>
              <a:t>分</a:t>
            </a:r>
            <a:endParaRPr kumimoji="1" lang="zh-CN" altLang="en-US" sz="1600" b="1" dirty="0">
              <a:latin typeface="微软雅黑" panose="020B0503020204020204" charset="-122"/>
              <a:ea typeface="微软雅黑" panose="020B0503020204020204" charset="-122"/>
            </a:endParaRPr>
          </a:p>
          <a:p>
            <a:pPr algn="l"/>
            <a:r>
              <a:rPr kumimoji="1" lang="zh-CN" altLang="en-US" sz="1600" b="1" dirty="0">
                <a:latin typeface="微软雅黑" panose="020B0503020204020204" charset="-122"/>
                <a:ea typeface="微软雅黑" panose="020B0503020204020204" charset="-122"/>
              </a:rPr>
              <a:t>用</a:t>
            </a:r>
            <a:endParaRPr kumimoji="1" lang="zh-CN" altLang="en-US" sz="1600" b="1" dirty="0">
              <a:latin typeface="微软雅黑" panose="020B0503020204020204" charset="-122"/>
              <a:ea typeface="微软雅黑" panose="020B0503020204020204" charset="-122"/>
            </a:endParaRPr>
          </a:p>
          <a:p>
            <a:pPr algn="l"/>
            <a:r>
              <a:rPr kumimoji="1" lang="zh-CN" altLang="en-US" sz="1600" b="1" dirty="0">
                <a:latin typeface="微软雅黑" panose="020B0503020204020204" charset="-122"/>
                <a:ea typeface="微软雅黑" panose="020B0503020204020204" charset="-122"/>
              </a:rPr>
              <a:t>器</a:t>
            </a:r>
            <a:endParaRPr kumimoji="1" lang="zh-CN" altLang="en-US" sz="1600" b="1" dirty="0">
              <a:latin typeface="微软雅黑" panose="020B0503020204020204" charset="-122"/>
              <a:ea typeface="微软雅黑" panose="020B0503020204020204" charset="-122"/>
            </a:endParaRPr>
          </a:p>
        </p:txBody>
      </p:sp>
      <p:sp>
        <p:nvSpPr>
          <p:cNvPr id="173" name="Text Box 49"/>
          <p:cNvSpPr txBox="1">
            <a:spLocks noChangeArrowheads="1"/>
          </p:cNvSpPr>
          <p:nvPr/>
        </p:nvSpPr>
        <p:spPr bwMode="auto">
          <a:xfrm>
            <a:off x="4599358" y="3103762"/>
            <a:ext cx="65659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mn-lt"/>
                <a:ea typeface="黑体" panose="02010609060101010101" pitchFamily="49" charset="-122"/>
              </a:rPr>
              <a:t>EDFA</a:t>
            </a:r>
            <a:endParaRPr kumimoji="1" lang="en-US" altLang="zh-CN" sz="1400" b="1">
              <a:latin typeface="+mn-lt"/>
              <a:ea typeface="黑体" panose="02010609060101010101" pitchFamily="49" charset="-122"/>
            </a:endParaRPr>
          </a:p>
        </p:txBody>
      </p:sp>
      <p:sp>
        <p:nvSpPr>
          <p:cNvPr id="174" name="Line 50"/>
          <p:cNvSpPr>
            <a:spLocks noChangeShapeType="1"/>
          </p:cNvSpPr>
          <p:nvPr/>
        </p:nvSpPr>
        <p:spPr bwMode="auto">
          <a:xfrm flipH="1">
            <a:off x="4572472" y="3360869"/>
            <a:ext cx="296816" cy="270013"/>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75" name="Line 51"/>
          <p:cNvSpPr>
            <a:spLocks noChangeShapeType="1"/>
          </p:cNvSpPr>
          <p:nvPr/>
        </p:nvSpPr>
        <p:spPr bwMode="auto">
          <a:xfrm>
            <a:off x="3722892" y="3852252"/>
            <a:ext cx="0" cy="12309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76" name="Line 52"/>
          <p:cNvSpPr>
            <a:spLocks noChangeShapeType="1"/>
          </p:cNvSpPr>
          <p:nvPr/>
        </p:nvSpPr>
        <p:spPr bwMode="auto">
          <a:xfrm>
            <a:off x="4531607" y="3852252"/>
            <a:ext cx="0" cy="12309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77" name="Line 53"/>
          <p:cNvSpPr>
            <a:spLocks noChangeShapeType="1"/>
          </p:cNvSpPr>
          <p:nvPr/>
        </p:nvSpPr>
        <p:spPr bwMode="auto">
          <a:xfrm>
            <a:off x="3720741" y="3912807"/>
            <a:ext cx="809790"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anose="02010609060101010101" pitchFamily="49" charset="-122"/>
            </a:endParaRPr>
          </a:p>
        </p:txBody>
      </p:sp>
      <p:sp>
        <p:nvSpPr>
          <p:cNvPr id="179" name="Text Box 55"/>
          <p:cNvSpPr txBox="1">
            <a:spLocks noChangeArrowheads="1"/>
          </p:cNvSpPr>
          <p:nvPr/>
        </p:nvSpPr>
        <p:spPr bwMode="auto">
          <a:xfrm>
            <a:off x="1692040" y="2306774"/>
            <a:ext cx="7924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b="1" dirty="0">
                <a:latin typeface="微软雅黑" panose="020B0503020204020204" charset="-122"/>
                <a:ea typeface="微软雅黑" panose="020B0503020204020204" charset="-122"/>
              </a:rPr>
              <a:t>光调制器</a:t>
            </a:r>
            <a:endParaRPr lang="zh-CN" altLang="en-US" sz="1200" b="1" dirty="0">
              <a:latin typeface="微软雅黑" panose="020B0503020204020204" charset="-122"/>
              <a:ea typeface="微软雅黑" panose="020B0503020204020204" charset="-122"/>
            </a:endParaRPr>
          </a:p>
        </p:txBody>
      </p:sp>
      <p:sp>
        <p:nvSpPr>
          <p:cNvPr id="180" name="Line 56"/>
          <p:cNvSpPr>
            <a:spLocks noChangeShapeType="1"/>
          </p:cNvSpPr>
          <p:nvPr/>
        </p:nvSpPr>
        <p:spPr bwMode="auto">
          <a:xfrm>
            <a:off x="2089478" y="2550099"/>
            <a:ext cx="0" cy="320379"/>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anose="02010609060101010101" pitchFamily="49" charset="-122"/>
            </a:endParaRPr>
          </a:p>
        </p:txBody>
      </p:sp>
      <p:sp>
        <p:nvSpPr>
          <p:cNvPr id="181" name="Text Box 57"/>
          <p:cNvSpPr txBox="1">
            <a:spLocks noChangeArrowheads="1"/>
          </p:cNvSpPr>
          <p:nvPr/>
        </p:nvSpPr>
        <p:spPr bwMode="auto">
          <a:xfrm>
            <a:off x="6672936" y="2316299"/>
            <a:ext cx="7924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b="1" dirty="0">
                <a:latin typeface="微软雅黑" panose="020B0503020204020204" charset="-122"/>
                <a:ea typeface="微软雅黑" panose="020B0503020204020204" charset="-122"/>
              </a:rPr>
              <a:t>光解调器</a:t>
            </a:r>
            <a:endParaRPr lang="zh-CN" altLang="en-US" sz="1200" b="1" dirty="0">
              <a:latin typeface="微软雅黑" panose="020B0503020204020204" charset="-122"/>
              <a:ea typeface="微软雅黑" panose="020B0503020204020204" charset="-122"/>
            </a:endParaRPr>
          </a:p>
        </p:txBody>
      </p:sp>
      <p:sp>
        <p:nvSpPr>
          <p:cNvPr id="182" name="Line 58"/>
          <p:cNvSpPr>
            <a:spLocks noChangeShapeType="1"/>
          </p:cNvSpPr>
          <p:nvPr/>
        </p:nvSpPr>
        <p:spPr bwMode="auto">
          <a:xfrm>
            <a:off x="7064201" y="2550099"/>
            <a:ext cx="0" cy="320379"/>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anose="02010609060101010101" pitchFamily="49" charset="-122"/>
            </a:endParaRPr>
          </a:p>
        </p:txBody>
      </p:sp>
      <p:sp>
        <p:nvSpPr>
          <p:cNvPr id="183" name="Text Box 6"/>
          <p:cNvSpPr txBox="1">
            <a:spLocks noChangeArrowheads="1"/>
          </p:cNvSpPr>
          <p:nvPr/>
        </p:nvSpPr>
        <p:spPr bwMode="auto">
          <a:xfrm>
            <a:off x="6521268" y="4647877"/>
            <a:ext cx="1203507" cy="737235"/>
          </a:xfrm>
          <a:prstGeom prst="rect">
            <a:avLst/>
          </a:prstGeom>
          <a:solidFill>
            <a:srgbClr val="00FFCC"/>
          </a:solidFill>
          <a:ln w="19050">
            <a:solidFill>
              <a:srgbClr val="333399"/>
            </a:solidFill>
            <a:miter lim="800000"/>
          </a:ln>
          <a:effectLst/>
        </p:spPr>
        <p:txBody>
          <a:bodyPr wrap="square">
            <a:spAutoFit/>
          </a:bodyPr>
          <a:lstStyle/>
          <a:p>
            <a:r>
              <a:rPr kumimoji="1" lang="en-US" altLang="zh-CN" sz="1400" b="1" dirty="0">
                <a:solidFill>
                  <a:srgbClr val="000099"/>
                </a:solidFill>
                <a:latin typeface="+mn-lt"/>
                <a:ea typeface="黑体" panose="02010609060101010101" pitchFamily="49" charset="-122"/>
              </a:rPr>
              <a:t>8 </a:t>
            </a:r>
            <a:r>
              <a:rPr kumimoji="1" lang="en-US" altLang="zh-CN" sz="1400" b="1" dirty="0">
                <a:solidFill>
                  <a:srgbClr val="000099"/>
                </a:solidFill>
                <a:latin typeface="+mn-lt"/>
                <a:ea typeface="黑体" panose="02010609060101010101" pitchFamily="49" charset="-122"/>
                <a:sym typeface="Symbol" panose="05050102010706020507" pitchFamily="18" charset="2"/>
              </a:rPr>
              <a:t> </a:t>
            </a:r>
            <a:r>
              <a:rPr kumimoji="1" lang="en-US" altLang="zh-CN" sz="1400" b="1" dirty="0">
                <a:solidFill>
                  <a:srgbClr val="000099"/>
                </a:solidFill>
                <a:latin typeface="+mn-lt"/>
                <a:ea typeface="黑体" panose="02010609060101010101" pitchFamily="49" charset="-122"/>
              </a:rPr>
              <a:t>2.5 </a:t>
            </a:r>
            <a:r>
              <a:rPr kumimoji="1" lang="en-US" altLang="zh-CN" sz="1400" b="1" dirty="0" err="1" smtClean="0">
                <a:solidFill>
                  <a:srgbClr val="000099"/>
                </a:solidFill>
                <a:latin typeface="+mn-lt"/>
                <a:ea typeface="黑体" panose="02010609060101010101" pitchFamily="49" charset="-122"/>
              </a:rPr>
              <a:t>Gbit</a:t>
            </a:r>
            <a:r>
              <a:rPr kumimoji="1" lang="en-US" altLang="zh-CN" sz="1400" b="1" dirty="0" smtClean="0">
                <a:solidFill>
                  <a:srgbClr val="000099"/>
                </a:solidFill>
                <a:latin typeface="+mn-lt"/>
                <a:ea typeface="黑体" panose="02010609060101010101" pitchFamily="49" charset="-122"/>
              </a:rPr>
              <a:t>/s</a:t>
            </a:r>
            <a:endParaRPr kumimoji="1" lang="en-US" altLang="zh-CN" sz="1400" b="1" dirty="0">
              <a:solidFill>
                <a:srgbClr val="000099"/>
              </a:solidFill>
              <a:latin typeface="+mn-lt"/>
              <a:ea typeface="黑体" panose="02010609060101010101" pitchFamily="49" charset="-122"/>
            </a:endParaRPr>
          </a:p>
          <a:p>
            <a:r>
              <a:rPr kumimoji="1" lang="en-US" altLang="zh-CN" sz="1400" b="1" dirty="0">
                <a:solidFill>
                  <a:srgbClr val="000099"/>
                </a:solidFill>
                <a:latin typeface="+mn-lt"/>
                <a:ea typeface="黑体" panose="02010609060101010101" pitchFamily="49" charset="-122"/>
              </a:rPr>
              <a:t>1310 nm</a:t>
            </a:r>
            <a:endParaRPr kumimoji="1" lang="en-US" altLang="zh-CN" sz="1400" b="1" dirty="0">
              <a:solidFill>
                <a:srgbClr val="000099"/>
              </a:solidFill>
              <a:latin typeface="+mn-lt"/>
              <a:ea typeface="黑体" panose="02010609060101010101" pitchFamily="49" charset="-122"/>
            </a:endParaRPr>
          </a:p>
        </p:txBody>
      </p:sp>
      <p:sp>
        <p:nvSpPr>
          <p:cNvPr id="185" name="矩形 184"/>
          <p:cNvSpPr/>
          <p:nvPr/>
        </p:nvSpPr>
        <p:spPr>
          <a:xfrm>
            <a:off x="3756230" y="4843450"/>
            <a:ext cx="1783080" cy="368300"/>
          </a:xfrm>
          <a:prstGeom prst="rect">
            <a:avLst/>
          </a:prstGeom>
        </p:spPr>
        <p:txBody>
          <a:bodyPr wrap="none">
            <a:spAutoFit/>
          </a:bodyPr>
          <a:lstStyle/>
          <a:p>
            <a:pPr algn="ctr"/>
            <a:r>
              <a:rPr lang="zh-CN" altLang="en-US" b="1" dirty="0">
                <a:latin typeface="微软雅黑" panose="020B0503020204020204" charset="-122"/>
                <a:ea typeface="微软雅黑" panose="020B0503020204020204" charset="-122"/>
              </a:rPr>
              <a:t>波分复用的概念</a:t>
            </a:r>
            <a:endParaRPr lang="zh-CN" altLang="en-US" b="1" dirty="0">
              <a:latin typeface="微软雅黑" panose="020B0503020204020204" charset="-122"/>
              <a:ea typeface="微软雅黑" panose="020B0503020204020204" charset="-122"/>
            </a:endParaRPr>
          </a:p>
        </p:txBody>
      </p:sp>
      <p:sp>
        <p:nvSpPr>
          <p:cNvPr id="186" name="矩形 185"/>
          <p:cNvSpPr/>
          <p:nvPr/>
        </p:nvSpPr>
        <p:spPr>
          <a:xfrm>
            <a:off x="3330295" y="2053230"/>
            <a:ext cx="2389172" cy="737235"/>
          </a:xfrm>
          <a:prstGeom prst="rect">
            <a:avLst/>
          </a:prstGeom>
          <a:solidFill>
            <a:schemeClr val="bg1"/>
          </a:solidFill>
          <a:ln>
            <a:noFill/>
          </a:ln>
        </p:spPr>
        <p:txBody>
          <a:bodyPr wrap="square">
            <a:spAutoFit/>
          </a:bodyPr>
          <a:lstStyle/>
          <a:p>
            <a:r>
              <a:rPr lang="zh-CN" altLang="en-US" sz="1400" b="1" dirty="0">
                <a:latin typeface="微软雅黑" panose="020B0503020204020204" charset="-122"/>
                <a:ea typeface="微软雅黑" panose="020B0503020204020204" charset="-122"/>
              </a:rPr>
              <a:t>波分复用就是光的频分复用。使用一根光纤来同时传输多个光载波信号。</a:t>
            </a:r>
            <a:endParaRPr lang="zh-CN" altLang="en-US" sz="1400" b="1" dirty="0">
              <a:latin typeface="微软雅黑" panose="020B0503020204020204" charset="-122"/>
              <a:ea typeface="微软雅黑" panose="020B0503020204020204" charset="-122"/>
            </a:endParaRPr>
          </a:p>
        </p:txBody>
      </p:sp>
      <p:sp>
        <p:nvSpPr>
          <p:cNvPr id="187" name="Text Box 54"/>
          <p:cNvSpPr txBox="1">
            <a:spLocks noChangeArrowheads="1"/>
          </p:cNvSpPr>
          <p:nvPr/>
        </p:nvSpPr>
        <p:spPr bwMode="auto">
          <a:xfrm>
            <a:off x="3762222" y="3893356"/>
            <a:ext cx="78676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mn-lt"/>
                <a:ea typeface="黑体" panose="02010609060101010101" pitchFamily="49" charset="-122"/>
              </a:rPr>
              <a:t>120 km</a:t>
            </a:r>
            <a:endParaRPr kumimoji="1" lang="en-US" altLang="zh-CN" sz="1400" b="1">
              <a:latin typeface="+mn-lt"/>
              <a:ea typeface="黑体" panose="02010609060101010101"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45145" y="2329502"/>
            <a:ext cx="8053712"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3" name="Rectangle 6"/>
          <p:cNvSpPr>
            <a:spLocks noChangeArrowheads="1"/>
          </p:cNvSpPr>
          <p:nvPr/>
        </p:nvSpPr>
        <p:spPr bwMode="auto">
          <a:xfrm>
            <a:off x="724347" y="2296375"/>
            <a:ext cx="784161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2.4.3   </a:t>
            </a:r>
            <a:r>
              <a:rPr lang="zh-CN" altLang="en-US" sz="2400" b="1" dirty="0">
                <a:solidFill>
                  <a:schemeClr val="bg1"/>
                </a:solidFill>
                <a:latin typeface="微软雅黑" panose="020B0503020204020204" charset="-122"/>
                <a:ea typeface="微软雅黑" panose="020B0503020204020204" charset="-122"/>
              </a:rPr>
              <a:t>码分复用 </a:t>
            </a:r>
            <a:r>
              <a:rPr lang="en-US" altLang="zh-CN" sz="2400" b="1" dirty="0" smtClean="0">
                <a:solidFill>
                  <a:schemeClr val="bg1"/>
                </a:solidFill>
                <a:latin typeface="微软雅黑" panose="020B0503020204020204" charset="-122"/>
                <a:ea typeface="微软雅黑" panose="020B0503020204020204" charset="-122"/>
              </a:rPr>
              <a:t>CDM  (</a:t>
            </a:r>
            <a:r>
              <a:rPr lang="en-US" altLang="zh-CN" sz="2400" b="1" dirty="0">
                <a:solidFill>
                  <a:schemeClr val="bg1"/>
                </a:solidFill>
                <a:latin typeface="微软雅黑" panose="020B0503020204020204" charset="-122"/>
                <a:ea typeface="微软雅黑" panose="020B0503020204020204" charset="-122"/>
              </a:rPr>
              <a:t>Code Division Multiplexing) </a:t>
            </a:r>
            <a:endParaRPr lang="zh-CN" altLang="en-US" sz="2400" b="1" dirty="0">
              <a:solidFill>
                <a:schemeClr val="bg1"/>
              </a:solidFill>
              <a:latin typeface="微软雅黑" panose="020B0503020204020204" charset="-122"/>
              <a:ea typeface="微软雅黑" panose="020B0503020204020204" charset="-122"/>
            </a:endParaRPr>
          </a:p>
        </p:txBody>
      </p:sp>
      <p:sp>
        <p:nvSpPr>
          <p:cNvPr id="34" name="Rectangle 8"/>
          <p:cNvSpPr>
            <a:spLocks noChangeArrowheads="1"/>
          </p:cNvSpPr>
          <p:nvPr/>
        </p:nvSpPr>
        <p:spPr bwMode="auto">
          <a:xfrm>
            <a:off x="545145" y="2785720"/>
            <a:ext cx="8053712" cy="1783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常用的名词是</a:t>
            </a:r>
            <a:r>
              <a:rPr lang="zh-CN" altLang="en-US" sz="2000" b="1" dirty="0">
                <a:solidFill>
                  <a:srgbClr val="0000FF"/>
                </a:solidFill>
                <a:latin typeface="微软雅黑" panose="020B0503020204020204" charset="-122"/>
                <a:ea typeface="微软雅黑" panose="020B0503020204020204" charset="-122"/>
              </a:rPr>
              <a:t>码分多址</a:t>
            </a:r>
            <a:r>
              <a:rPr lang="zh-CN" altLang="en-US" sz="2000" b="1" dirty="0">
                <a:latin typeface="微软雅黑" panose="020B0503020204020204" charset="-122"/>
                <a:ea typeface="微软雅黑" panose="020B0503020204020204" charset="-122"/>
              </a:rPr>
              <a:t> </a:t>
            </a:r>
            <a:r>
              <a:rPr lang="en-US" altLang="zh-CN" sz="2000" b="1" dirty="0">
                <a:latin typeface="微软雅黑" panose="020B0503020204020204" charset="-122"/>
                <a:ea typeface="微软雅黑" panose="020B0503020204020204" charset="-122"/>
              </a:rPr>
              <a:t>CDMA </a:t>
            </a:r>
            <a:r>
              <a:rPr lang="en-US" altLang="zh-CN" sz="2000" b="1" dirty="0" smtClean="0">
                <a:latin typeface="微软雅黑" panose="020B0503020204020204" charset="-122"/>
                <a:ea typeface="微软雅黑" panose="020B0503020204020204" charset="-122"/>
              </a:rPr>
              <a:t>(</a:t>
            </a:r>
            <a:r>
              <a:rPr lang="en-US" altLang="zh-CN" sz="2000" b="1" dirty="0">
                <a:latin typeface="微软雅黑" panose="020B0503020204020204" charset="-122"/>
                <a:ea typeface="微软雅黑" panose="020B0503020204020204" charset="-122"/>
              </a:rPr>
              <a:t>Code Division Multiple Access)</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各用户使用经过特殊挑选的不同码型，因此彼此不会造成干扰。</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这种系统发送的信号有很强的抗干扰能力，其频谱类似于白噪声，不易被敌人发现。 </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1510295"/>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2976392" y="1477084"/>
            <a:ext cx="320992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码片序列</a:t>
            </a:r>
            <a:r>
              <a:rPr lang="en-US" altLang="zh-CN" sz="2000" b="1" dirty="0">
                <a:solidFill>
                  <a:schemeClr val="bg1"/>
                </a:solidFill>
                <a:latin typeface="微软雅黑" panose="020B0503020204020204" charset="-122"/>
                <a:ea typeface="微软雅黑" panose="020B0503020204020204" charset="-122"/>
              </a:rPr>
              <a:t>(chip sequence) </a:t>
            </a:r>
            <a:endParaRPr lang="zh-CN" altLang="en-US" sz="2000" b="1" dirty="0" smtClean="0">
              <a:solidFill>
                <a:schemeClr val="bg1"/>
              </a:solidFill>
              <a:latin typeface="微软雅黑" panose="020B0503020204020204" charset="-122"/>
              <a:ea typeface="微软雅黑" panose="020B0503020204020204" charset="-122"/>
            </a:endParaRPr>
          </a:p>
        </p:txBody>
      </p:sp>
      <p:sp>
        <p:nvSpPr>
          <p:cNvPr id="7" name="Rectangle 68"/>
          <p:cNvSpPr>
            <a:spLocks noChangeArrowheads="1"/>
          </p:cNvSpPr>
          <p:nvPr/>
        </p:nvSpPr>
        <p:spPr bwMode="auto">
          <a:xfrm>
            <a:off x="556963" y="1871870"/>
            <a:ext cx="8048775" cy="347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每一个比特时间划分为 </a:t>
            </a:r>
            <a:r>
              <a:rPr lang="en-US" altLang="zh-CN" sz="2000" b="1" i="1" dirty="0">
                <a:latin typeface="微软雅黑" panose="020B0503020204020204" charset="-122"/>
                <a:ea typeface="微软雅黑" panose="020B0503020204020204" charset="-122"/>
              </a:rPr>
              <a:t>m</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个短的间隔，称为</a:t>
            </a:r>
            <a:r>
              <a:rPr lang="zh-CN" altLang="en-US" sz="2000" b="1" dirty="0">
                <a:solidFill>
                  <a:srgbClr val="0000FF"/>
                </a:solidFill>
                <a:latin typeface="微软雅黑" panose="020B0503020204020204" charset="-122"/>
                <a:ea typeface="微软雅黑" panose="020B0503020204020204" charset="-122"/>
              </a:rPr>
              <a:t>码片</a:t>
            </a:r>
            <a:r>
              <a:rPr lang="zh-CN" altLang="en-US" sz="2000" b="1" dirty="0">
                <a:latin typeface="微软雅黑" panose="020B0503020204020204" charset="-122"/>
                <a:ea typeface="微软雅黑" panose="020B0503020204020204" charset="-122"/>
              </a:rPr>
              <a:t> </a:t>
            </a:r>
            <a:r>
              <a:rPr lang="en-US" altLang="zh-CN" sz="2000" b="1" dirty="0">
                <a:latin typeface="微软雅黑" panose="020B0503020204020204" charset="-122"/>
                <a:ea typeface="微软雅黑" panose="020B0503020204020204" charset="-122"/>
              </a:rPr>
              <a:t>(chip)</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每个站被指派一个唯一的 </a:t>
            </a:r>
            <a:r>
              <a:rPr lang="en-US" altLang="zh-CN" sz="2000" b="1" i="1" dirty="0">
                <a:latin typeface="微软雅黑" panose="020B0503020204020204" charset="-122"/>
                <a:ea typeface="微软雅黑" panose="020B0503020204020204" charset="-122"/>
              </a:rPr>
              <a:t>m</a:t>
            </a:r>
            <a:r>
              <a:rPr lang="en-US" altLang="zh-CN" sz="2000" b="1" dirty="0">
                <a:latin typeface="微软雅黑" panose="020B0503020204020204" charset="-122"/>
                <a:ea typeface="微软雅黑" panose="020B0503020204020204" charset="-122"/>
              </a:rPr>
              <a:t> bit </a:t>
            </a:r>
            <a:r>
              <a:rPr lang="zh-CN" altLang="en-US" sz="2000" b="1" dirty="0">
                <a:solidFill>
                  <a:srgbClr val="0000FF"/>
                </a:solidFill>
                <a:latin typeface="微软雅黑" panose="020B0503020204020204" charset="-122"/>
                <a:ea typeface="微软雅黑" panose="020B0503020204020204" charset="-122"/>
              </a:rPr>
              <a:t>码片序列</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625475" indent="-360680" eaLnBrk="0" hangingPunct="0">
              <a:lnSpc>
                <a:spcPts val="3300"/>
              </a:lnSpc>
              <a:buClr>
                <a:srgbClr val="7030A0"/>
              </a:buClr>
              <a:buFont typeface="+mj-lt"/>
              <a:buAutoNum type="arabicPeriod"/>
            </a:pPr>
            <a:r>
              <a:rPr lang="zh-CN" altLang="en-US" sz="2000" b="1" dirty="0">
                <a:solidFill>
                  <a:srgbClr val="0000FF"/>
                </a:solidFill>
                <a:latin typeface="微软雅黑" panose="020B0503020204020204" charset="-122"/>
                <a:ea typeface="微软雅黑" panose="020B0503020204020204" charset="-122"/>
              </a:rPr>
              <a:t>如发送比特 </a:t>
            </a:r>
            <a:r>
              <a:rPr lang="en-US" altLang="zh-CN" sz="2000" b="1" dirty="0">
                <a:solidFill>
                  <a:srgbClr val="0000FF"/>
                </a:solidFill>
                <a:latin typeface="微软雅黑" panose="020B0503020204020204" charset="-122"/>
                <a:ea typeface="微软雅黑" panose="020B0503020204020204" charset="-122"/>
              </a:rPr>
              <a:t>1</a:t>
            </a:r>
            <a:r>
              <a:rPr lang="zh-CN" altLang="en-US" sz="2000" b="1" dirty="0">
                <a:solidFill>
                  <a:srgbClr val="0000FF"/>
                </a:solidFill>
                <a:latin typeface="微软雅黑" panose="020B0503020204020204" charset="-122"/>
                <a:ea typeface="微软雅黑" panose="020B0503020204020204" charset="-122"/>
              </a:rPr>
              <a:t>，则发送自己的 </a:t>
            </a:r>
            <a:r>
              <a:rPr lang="en-US" altLang="zh-CN" sz="2000" b="1" i="1" dirty="0">
                <a:solidFill>
                  <a:srgbClr val="0000FF"/>
                </a:solidFill>
                <a:latin typeface="微软雅黑" panose="020B0503020204020204" charset="-122"/>
                <a:ea typeface="微软雅黑" panose="020B0503020204020204" charset="-122"/>
              </a:rPr>
              <a:t>m</a:t>
            </a:r>
            <a:r>
              <a:rPr lang="en-US" altLang="zh-CN" sz="2000" b="1" dirty="0">
                <a:solidFill>
                  <a:srgbClr val="0000FF"/>
                </a:solidFill>
                <a:latin typeface="微软雅黑" panose="020B0503020204020204" charset="-122"/>
                <a:ea typeface="微软雅黑" panose="020B0503020204020204" charset="-122"/>
              </a:rPr>
              <a:t> bit </a:t>
            </a:r>
            <a:r>
              <a:rPr lang="zh-CN" altLang="en-US" sz="2000" b="1" dirty="0">
                <a:solidFill>
                  <a:srgbClr val="0000FF"/>
                </a:solidFill>
                <a:latin typeface="微软雅黑" panose="020B0503020204020204" charset="-122"/>
                <a:ea typeface="微软雅黑" panose="020B0503020204020204" charset="-122"/>
              </a:rPr>
              <a:t>码片序列。</a:t>
            </a:r>
            <a:endParaRPr lang="zh-CN" altLang="en-US" sz="2000" b="1" dirty="0">
              <a:solidFill>
                <a:srgbClr val="0000FF"/>
              </a:solidFill>
              <a:latin typeface="微软雅黑" panose="020B0503020204020204" charset="-122"/>
              <a:ea typeface="微软雅黑" panose="020B0503020204020204" charset="-122"/>
            </a:endParaRPr>
          </a:p>
          <a:p>
            <a:pPr marL="625475" indent="-360680" eaLnBrk="0" hangingPunct="0">
              <a:lnSpc>
                <a:spcPts val="3300"/>
              </a:lnSpc>
              <a:buClr>
                <a:srgbClr val="7030A0"/>
              </a:buClr>
              <a:buFont typeface="+mj-lt"/>
              <a:buAutoNum type="arabicPeriod"/>
            </a:pPr>
            <a:r>
              <a:rPr lang="zh-CN" altLang="en-US" sz="2000" b="1" dirty="0">
                <a:solidFill>
                  <a:srgbClr val="0000FF"/>
                </a:solidFill>
                <a:latin typeface="微软雅黑" panose="020B0503020204020204" charset="-122"/>
                <a:ea typeface="微软雅黑" panose="020B0503020204020204" charset="-122"/>
              </a:rPr>
              <a:t>如发送比特 </a:t>
            </a:r>
            <a:r>
              <a:rPr lang="en-US" altLang="zh-CN" sz="2000" b="1" dirty="0">
                <a:solidFill>
                  <a:srgbClr val="0000FF"/>
                </a:solidFill>
                <a:latin typeface="微软雅黑" panose="020B0503020204020204" charset="-122"/>
                <a:ea typeface="微软雅黑" panose="020B0503020204020204" charset="-122"/>
              </a:rPr>
              <a:t>0</a:t>
            </a:r>
            <a:r>
              <a:rPr lang="zh-CN" altLang="en-US" sz="2000" b="1" dirty="0">
                <a:solidFill>
                  <a:srgbClr val="0000FF"/>
                </a:solidFill>
                <a:latin typeface="微软雅黑" panose="020B0503020204020204" charset="-122"/>
                <a:ea typeface="微软雅黑" panose="020B0503020204020204" charset="-122"/>
              </a:rPr>
              <a:t>，则发送该码片序列的二进制反码。 </a:t>
            </a:r>
            <a:endParaRPr lang="zh-CN" altLang="en-US" sz="2000" b="1" dirty="0">
              <a:solidFill>
                <a:srgbClr val="0000FF"/>
              </a:solidFill>
              <a:latin typeface="微软雅黑" panose="020B0503020204020204" charset="-122"/>
              <a:ea typeface="微软雅黑" panose="020B0503020204020204" charset="-122"/>
            </a:endParaRPr>
          </a:p>
          <a:p>
            <a:pPr marL="285750" indent="-28575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例如，</a:t>
            </a:r>
            <a:r>
              <a:rPr lang="en-US" altLang="zh-CN" sz="2000" b="1" dirty="0">
                <a:latin typeface="微软雅黑" panose="020B0503020204020204" charset="-122"/>
                <a:ea typeface="微软雅黑" panose="020B0503020204020204" charset="-122"/>
              </a:rPr>
              <a:t>S </a:t>
            </a:r>
            <a:r>
              <a:rPr lang="zh-CN" altLang="en-US" sz="2000" b="1" dirty="0">
                <a:latin typeface="微软雅黑" panose="020B0503020204020204" charset="-122"/>
                <a:ea typeface="微软雅黑" panose="020B0503020204020204" charset="-122"/>
              </a:rPr>
              <a:t>站的 </a:t>
            </a:r>
            <a:r>
              <a:rPr lang="en-US" altLang="zh-CN" sz="2000" b="1" dirty="0">
                <a:latin typeface="微软雅黑" panose="020B0503020204020204" charset="-122"/>
                <a:ea typeface="微软雅黑" panose="020B0503020204020204" charset="-122"/>
              </a:rPr>
              <a:t>8 bit </a:t>
            </a:r>
            <a:r>
              <a:rPr lang="zh-CN" altLang="en-US" sz="2000" b="1" dirty="0">
                <a:latin typeface="微软雅黑" panose="020B0503020204020204" charset="-122"/>
                <a:ea typeface="微软雅黑" panose="020B0503020204020204" charset="-122"/>
              </a:rPr>
              <a:t>码片序列是 </a:t>
            </a:r>
            <a:r>
              <a:rPr lang="en-US" altLang="zh-CN" sz="2000" b="1" dirty="0">
                <a:latin typeface="微软雅黑" panose="020B0503020204020204" charset="-122"/>
                <a:ea typeface="微软雅黑" panose="020B0503020204020204" charset="-122"/>
              </a:rPr>
              <a:t>00011011</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625475" indent="-360680" eaLnBrk="0" hangingPunct="0">
              <a:lnSpc>
                <a:spcPts val="3300"/>
              </a:lnSpc>
              <a:buClr>
                <a:srgbClr val="7030A0"/>
              </a:buClr>
              <a:buFont typeface="+mj-lt"/>
              <a:buAutoNum type="arabicPeriod"/>
            </a:pPr>
            <a:r>
              <a:rPr lang="zh-CN" altLang="en-US" sz="2000" b="1" dirty="0">
                <a:solidFill>
                  <a:srgbClr val="0000FF"/>
                </a:solidFill>
                <a:latin typeface="微软雅黑" panose="020B0503020204020204" charset="-122"/>
                <a:ea typeface="微软雅黑" panose="020B0503020204020204" charset="-122"/>
              </a:rPr>
              <a:t>发送比特 </a:t>
            </a:r>
            <a:r>
              <a:rPr lang="en-US" altLang="zh-CN" sz="2000" b="1" dirty="0">
                <a:solidFill>
                  <a:srgbClr val="0000FF"/>
                </a:solidFill>
                <a:latin typeface="微软雅黑" panose="020B0503020204020204" charset="-122"/>
                <a:ea typeface="微软雅黑" panose="020B0503020204020204" charset="-122"/>
              </a:rPr>
              <a:t>1 </a:t>
            </a:r>
            <a:r>
              <a:rPr lang="zh-CN" altLang="en-US" sz="2000" b="1" dirty="0">
                <a:solidFill>
                  <a:srgbClr val="0000FF"/>
                </a:solidFill>
                <a:latin typeface="微软雅黑" panose="020B0503020204020204" charset="-122"/>
                <a:ea typeface="微软雅黑" panose="020B0503020204020204" charset="-122"/>
              </a:rPr>
              <a:t>时，就发送序列 </a:t>
            </a:r>
            <a:r>
              <a:rPr lang="en-US" altLang="zh-CN" sz="2000" b="1" dirty="0">
                <a:solidFill>
                  <a:srgbClr val="0000FF"/>
                </a:solidFill>
                <a:latin typeface="微软雅黑" panose="020B0503020204020204" charset="-122"/>
                <a:ea typeface="微软雅黑" panose="020B0503020204020204" charset="-122"/>
              </a:rPr>
              <a:t>00011011</a:t>
            </a:r>
            <a:r>
              <a:rPr lang="zh-CN" altLang="en-US" sz="2000" b="1" dirty="0">
                <a:solidFill>
                  <a:srgbClr val="0000FF"/>
                </a:solidFill>
                <a:latin typeface="微软雅黑" panose="020B0503020204020204" charset="-122"/>
                <a:ea typeface="微软雅黑" panose="020B0503020204020204" charset="-122"/>
              </a:rPr>
              <a:t>，</a:t>
            </a:r>
            <a:endParaRPr lang="zh-CN" altLang="en-US" sz="2000" b="1" dirty="0">
              <a:solidFill>
                <a:srgbClr val="0000FF"/>
              </a:solidFill>
              <a:latin typeface="微软雅黑" panose="020B0503020204020204" charset="-122"/>
              <a:ea typeface="微软雅黑" panose="020B0503020204020204" charset="-122"/>
            </a:endParaRPr>
          </a:p>
          <a:p>
            <a:pPr marL="625475" indent="-360680" eaLnBrk="0" hangingPunct="0">
              <a:lnSpc>
                <a:spcPts val="3300"/>
              </a:lnSpc>
              <a:buClr>
                <a:srgbClr val="7030A0"/>
              </a:buClr>
              <a:buFont typeface="+mj-lt"/>
              <a:buAutoNum type="arabicPeriod"/>
            </a:pPr>
            <a:r>
              <a:rPr lang="zh-CN" altLang="en-US" sz="2000" b="1" dirty="0">
                <a:solidFill>
                  <a:srgbClr val="0000FF"/>
                </a:solidFill>
                <a:latin typeface="微软雅黑" panose="020B0503020204020204" charset="-122"/>
                <a:ea typeface="微软雅黑" panose="020B0503020204020204" charset="-122"/>
              </a:rPr>
              <a:t>发送比特 </a:t>
            </a:r>
            <a:r>
              <a:rPr lang="en-US" altLang="zh-CN" sz="2000" b="1" dirty="0">
                <a:solidFill>
                  <a:srgbClr val="0000FF"/>
                </a:solidFill>
                <a:latin typeface="微软雅黑" panose="020B0503020204020204" charset="-122"/>
                <a:ea typeface="微软雅黑" panose="020B0503020204020204" charset="-122"/>
              </a:rPr>
              <a:t>0 </a:t>
            </a:r>
            <a:r>
              <a:rPr lang="zh-CN" altLang="en-US" sz="2000" b="1" dirty="0">
                <a:solidFill>
                  <a:srgbClr val="0000FF"/>
                </a:solidFill>
                <a:latin typeface="微软雅黑" panose="020B0503020204020204" charset="-122"/>
                <a:ea typeface="微软雅黑" panose="020B0503020204020204" charset="-122"/>
              </a:rPr>
              <a:t>时，就发送序列 </a:t>
            </a:r>
            <a:r>
              <a:rPr lang="en-US" altLang="zh-CN" sz="2000" b="1" dirty="0">
                <a:solidFill>
                  <a:srgbClr val="0000FF"/>
                </a:solidFill>
                <a:latin typeface="微软雅黑" panose="020B0503020204020204" charset="-122"/>
                <a:ea typeface="微软雅黑" panose="020B0503020204020204" charset="-122"/>
              </a:rPr>
              <a:t>11100100</a:t>
            </a:r>
            <a:r>
              <a:rPr lang="zh-CN" altLang="en-US" sz="2000" b="1" dirty="0">
                <a:solidFill>
                  <a:srgbClr val="0000FF"/>
                </a:solidFill>
                <a:latin typeface="微软雅黑" panose="020B0503020204020204" charset="-122"/>
                <a:ea typeface="微软雅黑" panose="020B0503020204020204" charset="-122"/>
              </a:rPr>
              <a:t>。</a:t>
            </a:r>
            <a:endParaRPr lang="zh-CN" altLang="en-US" sz="2000" b="1" dirty="0">
              <a:solidFill>
                <a:srgbClr val="0000FF"/>
              </a:solidFill>
              <a:latin typeface="微软雅黑" panose="020B0503020204020204" charset="-122"/>
              <a:ea typeface="微软雅黑" panose="020B0503020204020204" charset="-122"/>
            </a:endParaRPr>
          </a:p>
          <a:p>
            <a:pPr marL="285750" indent="-28575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S </a:t>
            </a:r>
            <a:r>
              <a:rPr lang="zh-CN" altLang="en-US" sz="2000" b="1" dirty="0">
                <a:latin typeface="微软雅黑" panose="020B0503020204020204" charset="-122"/>
                <a:ea typeface="微软雅黑" panose="020B0503020204020204" charset="-122"/>
              </a:rPr>
              <a:t>站的码片序列：</a:t>
            </a:r>
            <a:r>
              <a:rPr lang="en-US" altLang="zh-CN" sz="2000" b="1" dirty="0">
                <a:latin typeface="微软雅黑" panose="020B0503020204020204" charset="-122"/>
                <a:ea typeface="微软雅黑" panose="020B0503020204020204" charset="-122"/>
              </a:rPr>
              <a:t>(–1 –1 –1 +1 +1 –1 +1 +1) </a:t>
            </a:r>
            <a:endParaRPr lang="zh-CN" altLang="en-US" sz="2000" b="1" dirty="0">
              <a:solidFill>
                <a:srgbClr val="0000F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2" name="标题 633861"/>
          <p:cNvSpPr>
            <a:spLocks noGrp="1"/>
          </p:cNvSpPr>
          <p:nvPr>
            <p:ph type="ctrTitle"/>
          </p:nvPr>
        </p:nvSpPr>
        <p:spPr>
          <a:xfrm>
            <a:off x="179388" y="3068638"/>
            <a:ext cx="8208962" cy="2447925"/>
          </a:xfrm>
        </p:spPr>
        <p:txBody>
          <a:bodyPr anchor="t"/>
          <a:p>
            <a:pPr algn="ctr" defTabSz="914400">
              <a:buSzTx/>
            </a:pP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第一节</a:t>
            </a:r>
            <a:br>
              <a:rPr lang="zh-CN" altLang="en-US" sz="5400" kern="1200" baseline="0" dirty="0">
                <a:latin typeface="Times New Roman" panose="02020603050405020304" pitchFamily="18" charset="0"/>
                <a:ea typeface="黑体" panose="02010609060101010101" pitchFamily="49" charset="-122"/>
              </a:rPr>
            </a:br>
            <a:br>
              <a:rPr lang="zh-CN" altLang="en-US" sz="1200" kern="1200" baseline="0" dirty="0">
                <a:latin typeface="Times New Roman" panose="02020603050405020304" pitchFamily="18" charset="0"/>
                <a:ea typeface="黑体" panose="02010609060101010101" pitchFamily="49" charset="-122"/>
              </a:rPr>
            </a:br>
            <a:r>
              <a:rPr lang="zh-CN" altLang="en-US" sz="4800" kern="1200" baseline="0" dirty="0">
                <a:latin typeface="Times New Roman" panose="02020603050405020304" pitchFamily="18" charset="0"/>
                <a:ea typeface="黑体" panose="02010609060101010101" pitchFamily="49" charset="-122"/>
              </a:rPr>
              <a:t>传输介质</a:t>
            </a:r>
            <a:endParaRPr lang="zh-CN" altLang="en-US" sz="4800" kern="1200" baseline="0" dirty="0">
              <a:latin typeface="Times New Roman" panose="02020603050405020304" pitchFamily="18" charset="0"/>
              <a:ea typeface="黑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1601735"/>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346914" y="1568524"/>
            <a:ext cx="246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码片序列实现了扩频</a:t>
            </a:r>
            <a:endParaRPr lang="zh-CN" altLang="en-US" sz="2000" b="1" dirty="0" smtClean="0">
              <a:solidFill>
                <a:schemeClr val="bg1"/>
              </a:solidFill>
              <a:latin typeface="微软雅黑" panose="020B0503020204020204" charset="-122"/>
              <a:ea typeface="微软雅黑" panose="020B0503020204020204" charset="-122"/>
            </a:endParaRPr>
          </a:p>
        </p:txBody>
      </p:sp>
      <p:sp>
        <p:nvSpPr>
          <p:cNvPr id="7" name="Rectangle 68"/>
          <p:cNvSpPr>
            <a:spLocks noChangeArrowheads="1"/>
          </p:cNvSpPr>
          <p:nvPr/>
        </p:nvSpPr>
        <p:spPr bwMode="auto">
          <a:xfrm>
            <a:off x="556963" y="1981598"/>
            <a:ext cx="8351063" cy="3169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000"/>
              </a:lnSpc>
              <a:buClr>
                <a:srgbClr val="0070C0"/>
              </a:buClr>
              <a:buFont typeface="Wingdings" panose="05000000000000000000" pitchFamily="2" charset="2"/>
              <a:buChar char="l"/>
            </a:pPr>
            <a:r>
              <a:rPr lang="zh-CN" altLang="en-US" sz="1900" b="1" dirty="0">
                <a:latin typeface="微软雅黑" panose="020B0503020204020204" charset="-122"/>
                <a:ea typeface="微软雅黑" panose="020B0503020204020204" charset="-122"/>
              </a:rPr>
              <a:t>假定</a:t>
            </a:r>
            <a:r>
              <a:rPr lang="en-US" altLang="zh-CN" sz="1900" b="1" dirty="0">
                <a:latin typeface="微软雅黑" panose="020B0503020204020204" charset="-122"/>
                <a:ea typeface="微软雅黑" panose="020B0503020204020204" charset="-122"/>
              </a:rPr>
              <a:t>S</a:t>
            </a:r>
            <a:r>
              <a:rPr lang="zh-CN" altLang="en-US" sz="1900" b="1" dirty="0">
                <a:latin typeface="微软雅黑" panose="020B0503020204020204" charset="-122"/>
                <a:ea typeface="微软雅黑" panose="020B0503020204020204" charset="-122"/>
              </a:rPr>
              <a:t>站要发送信息的数据率为 </a:t>
            </a:r>
            <a:r>
              <a:rPr lang="en-US" altLang="zh-CN" sz="1900" b="1" i="1" dirty="0">
                <a:solidFill>
                  <a:srgbClr val="0000FF"/>
                </a:solidFill>
                <a:latin typeface="微软雅黑" panose="020B0503020204020204" charset="-122"/>
                <a:ea typeface="微软雅黑" panose="020B0503020204020204" charset="-122"/>
              </a:rPr>
              <a:t>b</a:t>
            </a:r>
            <a:r>
              <a:rPr lang="en-US" altLang="zh-CN" sz="1900" b="1" dirty="0">
                <a:latin typeface="微软雅黑" panose="020B0503020204020204" charset="-122"/>
                <a:ea typeface="微软雅黑" panose="020B0503020204020204" charset="-122"/>
              </a:rPr>
              <a:t> bit/s</a:t>
            </a:r>
            <a:r>
              <a:rPr lang="zh-CN" altLang="en-US" sz="1900" b="1" dirty="0">
                <a:latin typeface="微软雅黑" panose="020B0503020204020204" charset="-122"/>
                <a:ea typeface="微软雅黑" panose="020B0503020204020204" charset="-122"/>
              </a:rPr>
              <a:t>。由于每一个比特要转换成 </a:t>
            </a:r>
            <a:r>
              <a:rPr lang="en-US" altLang="zh-CN" sz="1900" b="1" i="1" dirty="0">
                <a:solidFill>
                  <a:srgbClr val="0000FF"/>
                </a:solidFill>
                <a:latin typeface="微软雅黑" panose="020B0503020204020204" charset="-122"/>
                <a:ea typeface="微软雅黑" panose="020B0503020204020204" charset="-122"/>
              </a:rPr>
              <a:t>m</a:t>
            </a:r>
            <a:r>
              <a:rPr lang="en-US" altLang="zh-CN" sz="1900" b="1" dirty="0">
                <a:latin typeface="微软雅黑" panose="020B0503020204020204" charset="-122"/>
                <a:ea typeface="微软雅黑" panose="020B0503020204020204" charset="-122"/>
              </a:rPr>
              <a:t> </a:t>
            </a:r>
            <a:r>
              <a:rPr lang="zh-CN" altLang="en-US" sz="1900" b="1" dirty="0">
                <a:latin typeface="微软雅黑" panose="020B0503020204020204" charset="-122"/>
                <a:ea typeface="微软雅黑" panose="020B0503020204020204" charset="-122"/>
              </a:rPr>
              <a:t>个比特的码片，因此 </a:t>
            </a:r>
            <a:r>
              <a:rPr lang="en-US" altLang="zh-CN" sz="1900" b="1" dirty="0">
                <a:latin typeface="微软雅黑" panose="020B0503020204020204" charset="-122"/>
                <a:ea typeface="微软雅黑" panose="020B0503020204020204" charset="-122"/>
              </a:rPr>
              <a:t>S </a:t>
            </a:r>
            <a:r>
              <a:rPr lang="zh-CN" altLang="en-US" sz="1900" b="1" dirty="0">
                <a:latin typeface="微软雅黑" panose="020B0503020204020204" charset="-122"/>
                <a:ea typeface="微软雅黑" panose="020B0503020204020204" charset="-122"/>
              </a:rPr>
              <a:t>站实际上发送的数据率提高到 </a:t>
            </a:r>
            <a:r>
              <a:rPr lang="en-US" altLang="zh-CN" sz="1900" b="1" i="1" dirty="0" err="1">
                <a:solidFill>
                  <a:srgbClr val="0000FF"/>
                </a:solidFill>
                <a:latin typeface="微软雅黑" panose="020B0503020204020204" charset="-122"/>
                <a:ea typeface="微软雅黑" panose="020B0503020204020204" charset="-122"/>
              </a:rPr>
              <a:t>mb</a:t>
            </a:r>
            <a:r>
              <a:rPr lang="en-US" altLang="zh-CN" sz="1900" b="1" dirty="0">
                <a:latin typeface="微软雅黑" panose="020B0503020204020204" charset="-122"/>
                <a:ea typeface="微软雅黑" panose="020B0503020204020204" charset="-122"/>
              </a:rPr>
              <a:t> bit/s</a:t>
            </a:r>
            <a:r>
              <a:rPr lang="zh-CN" altLang="en-US" sz="1900" b="1" dirty="0">
                <a:latin typeface="微软雅黑" panose="020B0503020204020204" charset="-122"/>
                <a:ea typeface="微软雅黑" panose="020B0503020204020204" charset="-122"/>
              </a:rPr>
              <a:t>，同时 </a:t>
            </a:r>
            <a:r>
              <a:rPr lang="en-US" altLang="zh-CN" sz="1900" b="1" dirty="0">
                <a:latin typeface="微软雅黑" panose="020B0503020204020204" charset="-122"/>
                <a:ea typeface="微软雅黑" panose="020B0503020204020204" charset="-122"/>
              </a:rPr>
              <a:t>S </a:t>
            </a:r>
            <a:r>
              <a:rPr lang="zh-CN" altLang="en-US" sz="1900" b="1" dirty="0">
                <a:latin typeface="微软雅黑" panose="020B0503020204020204" charset="-122"/>
                <a:ea typeface="微软雅黑" panose="020B0503020204020204" charset="-122"/>
              </a:rPr>
              <a:t>站所占用的频带宽度也提高到原来数值的 </a:t>
            </a:r>
            <a:r>
              <a:rPr lang="en-US" altLang="zh-CN" sz="1900" b="1" dirty="0">
                <a:latin typeface="微软雅黑" panose="020B0503020204020204" charset="-122"/>
                <a:ea typeface="微软雅黑" panose="020B0503020204020204" charset="-122"/>
              </a:rPr>
              <a:t>m </a:t>
            </a:r>
            <a:r>
              <a:rPr lang="zh-CN" altLang="en-US" sz="1900" b="1" dirty="0">
                <a:latin typeface="微软雅黑" panose="020B0503020204020204" charset="-122"/>
                <a:ea typeface="微软雅黑" panose="020B0503020204020204" charset="-122"/>
              </a:rPr>
              <a:t>倍。</a:t>
            </a:r>
            <a:endParaRPr lang="zh-CN" altLang="en-US" sz="1900" b="1" dirty="0">
              <a:latin typeface="微软雅黑" panose="020B0503020204020204" charset="-122"/>
              <a:ea typeface="微软雅黑" panose="020B0503020204020204" charset="-122"/>
            </a:endParaRPr>
          </a:p>
          <a:p>
            <a:pPr marL="285750" indent="-285750" eaLnBrk="0" hangingPunct="0">
              <a:lnSpc>
                <a:spcPts val="3000"/>
              </a:lnSpc>
              <a:buClr>
                <a:srgbClr val="0070C0"/>
              </a:buClr>
              <a:buFont typeface="Wingdings" panose="05000000000000000000" pitchFamily="2" charset="2"/>
              <a:buChar char="l"/>
            </a:pPr>
            <a:r>
              <a:rPr lang="zh-CN" altLang="en-US" sz="1900" b="1" dirty="0">
                <a:latin typeface="微软雅黑" panose="020B0503020204020204" charset="-122"/>
                <a:ea typeface="微软雅黑" panose="020B0503020204020204" charset="-122"/>
              </a:rPr>
              <a:t>这种通信方式是</a:t>
            </a:r>
            <a:r>
              <a:rPr lang="zh-CN" altLang="en-US" sz="1900" b="1" dirty="0">
                <a:solidFill>
                  <a:srgbClr val="0000FF"/>
                </a:solidFill>
                <a:latin typeface="微软雅黑" panose="020B0503020204020204" charset="-122"/>
                <a:ea typeface="微软雅黑" panose="020B0503020204020204" charset="-122"/>
              </a:rPr>
              <a:t>扩频</a:t>
            </a:r>
            <a:r>
              <a:rPr lang="en-US" altLang="zh-CN" sz="1900" b="1" dirty="0">
                <a:latin typeface="微软雅黑" panose="020B0503020204020204" charset="-122"/>
                <a:ea typeface="微软雅黑" panose="020B0503020204020204" charset="-122"/>
              </a:rPr>
              <a:t>(spread spectrum)</a:t>
            </a:r>
            <a:r>
              <a:rPr lang="zh-CN" altLang="en-US" sz="1900" b="1" dirty="0">
                <a:latin typeface="微软雅黑" panose="020B0503020204020204" charset="-122"/>
                <a:ea typeface="微软雅黑" panose="020B0503020204020204" charset="-122"/>
              </a:rPr>
              <a:t>通信中的一种。</a:t>
            </a:r>
            <a:endParaRPr lang="zh-CN" altLang="en-US" sz="1900" b="1" dirty="0">
              <a:latin typeface="微软雅黑" panose="020B0503020204020204" charset="-122"/>
              <a:ea typeface="微软雅黑" panose="020B0503020204020204" charset="-122"/>
            </a:endParaRPr>
          </a:p>
          <a:p>
            <a:pPr marL="285750" indent="-285750" eaLnBrk="0" hangingPunct="0">
              <a:lnSpc>
                <a:spcPts val="3000"/>
              </a:lnSpc>
              <a:buClr>
                <a:srgbClr val="0070C0"/>
              </a:buClr>
              <a:buFont typeface="Wingdings" panose="05000000000000000000" pitchFamily="2" charset="2"/>
              <a:buChar char="l"/>
            </a:pPr>
            <a:r>
              <a:rPr lang="zh-CN" altLang="en-US" sz="1900" b="1" dirty="0">
                <a:latin typeface="微软雅黑" panose="020B0503020204020204" charset="-122"/>
                <a:ea typeface="微软雅黑" panose="020B0503020204020204" charset="-122"/>
              </a:rPr>
              <a:t>扩频通信通常有两大类：</a:t>
            </a:r>
            <a:endParaRPr lang="zh-CN" altLang="en-US" sz="1900" b="1" dirty="0">
              <a:latin typeface="微软雅黑" panose="020B0503020204020204" charset="-122"/>
              <a:ea typeface="微软雅黑" panose="020B0503020204020204" charset="-122"/>
            </a:endParaRPr>
          </a:p>
          <a:p>
            <a:pPr marL="536575" indent="-271780" eaLnBrk="0" hangingPunct="0">
              <a:lnSpc>
                <a:spcPts val="3000"/>
              </a:lnSpc>
              <a:buClr>
                <a:srgbClr val="7030A0"/>
              </a:buClr>
              <a:buFont typeface="+mj-lt"/>
              <a:buAutoNum type="arabicPeriod"/>
            </a:pPr>
            <a:r>
              <a:rPr lang="zh-CN" altLang="en-US" sz="1900" b="1" dirty="0">
                <a:latin typeface="微软雅黑" panose="020B0503020204020204" charset="-122"/>
                <a:ea typeface="微软雅黑" panose="020B0503020204020204" charset="-122"/>
              </a:rPr>
              <a:t>一种是</a:t>
            </a:r>
            <a:r>
              <a:rPr lang="zh-CN" altLang="en-US" sz="1900" b="1" dirty="0">
                <a:solidFill>
                  <a:srgbClr val="0000FF"/>
                </a:solidFill>
                <a:latin typeface="微软雅黑" panose="020B0503020204020204" charset="-122"/>
                <a:ea typeface="微软雅黑" panose="020B0503020204020204" charset="-122"/>
              </a:rPr>
              <a:t>直接序列扩频</a:t>
            </a:r>
            <a:r>
              <a:rPr lang="en-US" altLang="zh-CN" sz="1900" b="1" dirty="0">
                <a:solidFill>
                  <a:srgbClr val="0000FF"/>
                </a:solidFill>
                <a:latin typeface="微软雅黑" panose="020B0503020204020204" charset="-122"/>
                <a:ea typeface="微软雅黑" panose="020B0503020204020204" charset="-122"/>
              </a:rPr>
              <a:t>DSSS </a:t>
            </a:r>
            <a:r>
              <a:rPr lang="en-US" altLang="zh-CN" sz="1900" b="1" dirty="0">
                <a:latin typeface="微软雅黑" panose="020B0503020204020204" charset="-122"/>
                <a:ea typeface="微软雅黑" panose="020B0503020204020204" charset="-122"/>
              </a:rPr>
              <a:t>(Direct Sequence Spread Spectrum)</a:t>
            </a:r>
            <a:r>
              <a:rPr lang="zh-CN" altLang="en-US" sz="1900" b="1" dirty="0">
                <a:latin typeface="微软雅黑" panose="020B0503020204020204" charset="-122"/>
                <a:ea typeface="微软雅黑" panose="020B0503020204020204" charset="-122"/>
              </a:rPr>
              <a:t>，如上面讲的使用码片序列就是这一类。</a:t>
            </a:r>
            <a:endParaRPr lang="zh-CN" altLang="en-US" sz="1900" b="1" dirty="0">
              <a:latin typeface="微软雅黑" panose="020B0503020204020204" charset="-122"/>
              <a:ea typeface="微软雅黑" panose="020B0503020204020204" charset="-122"/>
            </a:endParaRPr>
          </a:p>
          <a:p>
            <a:pPr marL="536575" indent="-271780" eaLnBrk="0" hangingPunct="0">
              <a:lnSpc>
                <a:spcPts val="3000"/>
              </a:lnSpc>
              <a:buClr>
                <a:srgbClr val="7030A0"/>
              </a:buClr>
              <a:buFont typeface="+mj-lt"/>
              <a:buAutoNum type="arabicPeriod"/>
            </a:pPr>
            <a:r>
              <a:rPr lang="zh-CN" altLang="en-US" sz="1900" b="1" dirty="0">
                <a:latin typeface="微软雅黑" panose="020B0503020204020204" charset="-122"/>
                <a:ea typeface="微软雅黑" panose="020B0503020204020204" charset="-122"/>
              </a:rPr>
              <a:t>另一种是</a:t>
            </a:r>
            <a:r>
              <a:rPr lang="zh-CN" altLang="en-US" sz="1900" b="1" dirty="0">
                <a:solidFill>
                  <a:srgbClr val="0000FF"/>
                </a:solidFill>
                <a:latin typeface="微软雅黑" panose="020B0503020204020204" charset="-122"/>
                <a:ea typeface="微软雅黑" panose="020B0503020204020204" charset="-122"/>
              </a:rPr>
              <a:t>跳频扩频</a:t>
            </a:r>
            <a:r>
              <a:rPr lang="en-US" altLang="zh-CN" sz="1900" b="1" dirty="0">
                <a:solidFill>
                  <a:srgbClr val="0000FF"/>
                </a:solidFill>
                <a:latin typeface="微软雅黑" panose="020B0503020204020204" charset="-122"/>
                <a:ea typeface="微软雅黑" panose="020B0503020204020204" charset="-122"/>
              </a:rPr>
              <a:t>FHSS </a:t>
            </a:r>
            <a:r>
              <a:rPr lang="en-US" altLang="zh-CN" sz="1900" b="1" dirty="0">
                <a:latin typeface="微软雅黑" panose="020B0503020204020204" charset="-122"/>
                <a:ea typeface="微软雅黑" panose="020B0503020204020204" charset="-122"/>
              </a:rPr>
              <a:t>(Frequency Hopping Spread Spectrum)</a:t>
            </a:r>
            <a:r>
              <a:rPr lang="zh-CN" altLang="en-US" sz="1900" b="1" dirty="0">
                <a:latin typeface="微软雅黑" panose="020B0503020204020204" charset="-122"/>
                <a:ea typeface="微软雅黑" panose="020B0503020204020204" charset="-122"/>
              </a:rPr>
              <a:t>。</a:t>
            </a:r>
            <a:endParaRPr lang="zh-CN" altLang="en-US" sz="19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AutoShape 5"/>
          <p:cNvSpPr>
            <a:spLocks noChangeArrowheads="1"/>
          </p:cNvSpPr>
          <p:nvPr/>
        </p:nvSpPr>
        <p:spPr bwMode="auto">
          <a:xfrm>
            <a:off x="556963" y="2411901"/>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0" name="Rectangle 6"/>
          <p:cNvSpPr>
            <a:spLocks noChangeArrowheads="1"/>
          </p:cNvSpPr>
          <p:nvPr/>
        </p:nvSpPr>
        <p:spPr bwMode="auto">
          <a:xfrm>
            <a:off x="3405017" y="2378690"/>
            <a:ext cx="23526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CDMA </a:t>
            </a:r>
            <a:r>
              <a:rPr lang="zh-CN" altLang="en-US" sz="2000" b="1" dirty="0">
                <a:solidFill>
                  <a:schemeClr val="bg1"/>
                </a:solidFill>
                <a:latin typeface="微软雅黑" panose="020B0503020204020204" charset="-122"/>
                <a:ea typeface="微软雅黑" panose="020B0503020204020204" charset="-122"/>
              </a:rPr>
              <a:t>的重要特点</a:t>
            </a:r>
            <a:endParaRPr lang="zh-CN" altLang="en-US" sz="2000" b="1" dirty="0" smtClean="0">
              <a:solidFill>
                <a:schemeClr val="bg1"/>
              </a:solidFill>
              <a:latin typeface="微软雅黑" panose="020B0503020204020204" charset="-122"/>
              <a:ea typeface="微软雅黑" panose="020B0503020204020204" charset="-122"/>
            </a:endParaRPr>
          </a:p>
        </p:txBody>
      </p:sp>
      <p:sp>
        <p:nvSpPr>
          <p:cNvPr id="61" name="Rectangle 68"/>
          <p:cNvSpPr>
            <a:spLocks noChangeArrowheads="1"/>
          </p:cNvSpPr>
          <p:nvPr/>
        </p:nvSpPr>
        <p:spPr bwMode="auto">
          <a:xfrm>
            <a:off x="556963" y="2864916"/>
            <a:ext cx="8291762" cy="1360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每个站分配的码片序列不仅</a:t>
            </a:r>
            <a:r>
              <a:rPr lang="zh-CN" altLang="en-US" sz="2000" b="1" dirty="0">
                <a:solidFill>
                  <a:srgbClr val="0000FF"/>
                </a:solidFill>
                <a:latin typeface="微软雅黑" panose="020B0503020204020204" charset="-122"/>
                <a:ea typeface="微软雅黑" panose="020B0503020204020204" charset="-122"/>
              </a:rPr>
              <a:t>必须各不相同</a:t>
            </a:r>
            <a:r>
              <a:rPr lang="zh-CN" altLang="en-US" sz="2000" b="1" dirty="0">
                <a:latin typeface="微软雅黑" panose="020B0503020204020204" charset="-122"/>
                <a:ea typeface="微软雅黑" panose="020B0503020204020204" charset="-122"/>
              </a:rPr>
              <a:t>，并且还</a:t>
            </a:r>
            <a:r>
              <a:rPr lang="zh-CN" altLang="en-US" sz="2000" b="1" dirty="0">
                <a:solidFill>
                  <a:srgbClr val="0000FF"/>
                </a:solidFill>
                <a:latin typeface="微软雅黑" panose="020B0503020204020204" charset="-122"/>
                <a:ea typeface="微软雅黑" panose="020B0503020204020204" charset="-122"/>
              </a:rPr>
              <a:t>必须互相正交 </a:t>
            </a:r>
            <a:r>
              <a:rPr lang="en-US" altLang="zh-CN" sz="2000" b="1" dirty="0">
                <a:latin typeface="微软雅黑" panose="020B0503020204020204" charset="-122"/>
                <a:ea typeface="微软雅黑" panose="020B0503020204020204" charset="-122"/>
              </a:rPr>
              <a:t>(orthogonal)</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在实用的系统中是使用</a:t>
            </a:r>
            <a:r>
              <a:rPr lang="zh-CN" altLang="en-US" sz="2000" b="1" dirty="0">
                <a:solidFill>
                  <a:srgbClr val="0000FF"/>
                </a:solidFill>
                <a:latin typeface="微软雅黑" panose="020B0503020204020204" charset="-122"/>
                <a:ea typeface="微软雅黑" panose="020B0503020204020204" charset="-122"/>
              </a:rPr>
              <a:t>伪随机码序列</a:t>
            </a:r>
            <a:r>
              <a:rPr lang="zh-CN" altLang="en-US" sz="2000" b="1" dirty="0">
                <a:latin typeface="微软雅黑" panose="020B0503020204020204" charset="-122"/>
                <a:ea typeface="微软雅黑" panose="020B0503020204020204" charset="-122"/>
              </a:rPr>
              <a:t>。 </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1783787"/>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346915" y="1750576"/>
            <a:ext cx="246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码片序列的正交关系 </a:t>
            </a:r>
            <a:endParaRPr lang="zh-CN" altLang="en-US" sz="2000" b="1" dirty="0" smtClean="0">
              <a:solidFill>
                <a:schemeClr val="bg1"/>
              </a:solidFill>
              <a:latin typeface="微软雅黑" panose="020B0503020204020204" charset="-122"/>
              <a:ea typeface="微软雅黑" panose="020B0503020204020204" charset="-122"/>
            </a:endParaRPr>
          </a:p>
        </p:txBody>
      </p:sp>
      <p:sp>
        <p:nvSpPr>
          <p:cNvPr id="7" name="Rectangle 68"/>
          <p:cNvSpPr>
            <a:spLocks noChangeArrowheads="1"/>
          </p:cNvSpPr>
          <p:nvPr/>
        </p:nvSpPr>
        <p:spPr bwMode="auto">
          <a:xfrm>
            <a:off x="556963" y="2236802"/>
            <a:ext cx="8291762" cy="1360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令向量 </a:t>
            </a:r>
            <a:r>
              <a:rPr lang="en-US" altLang="zh-CN" sz="2000" b="1" dirty="0">
                <a:latin typeface="微软雅黑" panose="020B0503020204020204" charset="-122"/>
                <a:ea typeface="微软雅黑" panose="020B0503020204020204" charset="-122"/>
              </a:rPr>
              <a:t>S </a:t>
            </a:r>
            <a:r>
              <a:rPr lang="zh-CN" altLang="en-US" sz="2000" b="1" dirty="0">
                <a:latin typeface="微软雅黑" panose="020B0503020204020204" charset="-122"/>
                <a:ea typeface="微软雅黑" panose="020B0503020204020204" charset="-122"/>
              </a:rPr>
              <a:t>表示站 </a:t>
            </a:r>
            <a:r>
              <a:rPr lang="en-US" altLang="zh-CN" sz="2000" b="1" dirty="0">
                <a:latin typeface="微软雅黑" panose="020B0503020204020204" charset="-122"/>
                <a:ea typeface="微软雅黑" panose="020B0503020204020204" charset="-122"/>
              </a:rPr>
              <a:t>S </a:t>
            </a:r>
            <a:r>
              <a:rPr lang="zh-CN" altLang="en-US" sz="2000" b="1" dirty="0">
                <a:latin typeface="微软雅黑" panose="020B0503020204020204" charset="-122"/>
                <a:ea typeface="微软雅黑" panose="020B0503020204020204" charset="-122"/>
              </a:rPr>
              <a:t>的码片向量，令 </a:t>
            </a:r>
            <a:r>
              <a:rPr lang="en-US" altLang="zh-CN" sz="2000" b="1" dirty="0">
                <a:latin typeface="微软雅黑" panose="020B0503020204020204" charset="-122"/>
                <a:ea typeface="微软雅黑" panose="020B0503020204020204" charset="-122"/>
              </a:rPr>
              <a:t>T </a:t>
            </a:r>
            <a:r>
              <a:rPr lang="zh-CN" altLang="en-US" sz="2000" b="1" dirty="0">
                <a:latin typeface="微软雅黑" panose="020B0503020204020204" charset="-122"/>
                <a:ea typeface="微软雅黑" panose="020B0503020204020204" charset="-122"/>
              </a:rPr>
              <a:t>表示其他任何站的码片向量。 </a:t>
            </a:r>
            <a:endParaRPr lang="zh-CN" altLang="en-US" sz="2000" b="1" dirty="0">
              <a:latin typeface="微软雅黑" panose="020B0503020204020204" charset="-122"/>
              <a:ea typeface="微软雅黑" panose="020B0503020204020204" charset="-122"/>
            </a:endParaRPr>
          </a:p>
          <a:p>
            <a:pPr marL="285750" indent="-28575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两个不同站的码片序列正交，就是向量 </a:t>
            </a:r>
            <a:r>
              <a:rPr lang="en-US" altLang="zh-CN" sz="2000" b="1" dirty="0">
                <a:latin typeface="微软雅黑" panose="020B0503020204020204" charset="-122"/>
                <a:ea typeface="微软雅黑" panose="020B0503020204020204" charset="-122"/>
              </a:rPr>
              <a:t>S </a:t>
            </a:r>
            <a:r>
              <a:rPr lang="zh-CN" altLang="en-US" sz="2000" b="1" dirty="0">
                <a:latin typeface="微软雅黑" panose="020B0503020204020204" charset="-122"/>
                <a:ea typeface="微软雅黑" panose="020B0503020204020204" charset="-122"/>
              </a:rPr>
              <a:t>和</a:t>
            </a:r>
            <a:r>
              <a:rPr lang="en-US" altLang="zh-CN" sz="2000" b="1" dirty="0">
                <a:latin typeface="微软雅黑" panose="020B0503020204020204" charset="-122"/>
                <a:ea typeface="微软雅黑" panose="020B0503020204020204" charset="-122"/>
              </a:rPr>
              <a:t>T </a:t>
            </a:r>
            <a:r>
              <a:rPr lang="zh-CN" altLang="en-US" sz="2000" b="1" dirty="0">
                <a:latin typeface="微软雅黑" panose="020B0503020204020204" charset="-122"/>
                <a:ea typeface="微软雅黑" panose="020B0503020204020204" charset="-122"/>
              </a:rPr>
              <a:t>的规格化</a:t>
            </a:r>
            <a:r>
              <a:rPr lang="zh-CN" altLang="en-US" sz="2000" b="1" dirty="0">
                <a:solidFill>
                  <a:srgbClr val="0000FF"/>
                </a:solidFill>
                <a:latin typeface="微软雅黑" panose="020B0503020204020204" charset="-122"/>
                <a:ea typeface="微软雅黑" panose="020B0503020204020204" charset="-122"/>
              </a:rPr>
              <a:t>内积</a:t>
            </a:r>
            <a:r>
              <a:rPr lang="zh-CN" altLang="en-US" sz="2000" b="1" dirty="0">
                <a:latin typeface="微软雅黑" panose="020B0503020204020204" charset="-122"/>
                <a:ea typeface="微软雅黑" panose="020B0503020204020204" charset="-122"/>
              </a:rPr>
              <a:t> </a:t>
            </a:r>
            <a:r>
              <a:rPr lang="en-US" altLang="zh-CN" sz="2000" b="1" dirty="0">
                <a:latin typeface="微软雅黑" panose="020B0503020204020204" charset="-122"/>
                <a:ea typeface="微软雅黑" panose="020B0503020204020204" charset="-122"/>
              </a:rPr>
              <a:t>(inner product) </a:t>
            </a:r>
            <a:r>
              <a:rPr lang="zh-CN" altLang="en-US" sz="2000" b="1" dirty="0">
                <a:latin typeface="微软雅黑" panose="020B0503020204020204" charset="-122"/>
                <a:ea typeface="微软雅黑" panose="020B0503020204020204" charset="-122"/>
              </a:rPr>
              <a:t>等于 </a:t>
            </a:r>
            <a:r>
              <a:rPr lang="en-US" altLang="zh-CN" sz="2000" b="1" dirty="0">
                <a:latin typeface="微软雅黑" panose="020B0503020204020204" charset="-122"/>
                <a:ea typeface="微软雅黑" panose="020B0503020204020204" charset="-122"/>
              </a:rPr>
              <a:t>0</a:t>
            </a:r>
            <a:r>
              <a:rPr lang="zh-CN" altLang="en-US" sz="2000" b="1" dirty="0">
                <a:latin typeface="微软雅黑" panose="020B0503020204020204" charset="-122"/>
                <a:ea typeface="微软雅黑" panose="020B0503020204020204" charset="-122"/>
              </a:rPr>
              <a:t>： </a:t>
            </a:r>
            <a:endParaRPr lang="zh-CN" altLang="en-US" sz="2000" b="1" dirty="0">
              <a:latin typeface="微软雅黑" panose="020B0503020204020204" charset="-122"/>
              <a:ea typeface="微软雅黑" panose="020B0503020204020204" charset="-122"/>
            </a:endParaRPr>
          </a:p>
        </p:txBody>
      </p:sp>
      <p:graphicFrame>
        <p:nvGraphicFramePr>
          <p:cNvPr id="8" name="对象 7"/>
          <p:cNvGraphicFramePr>
            <a:graphicFrameLocks noChangeAspect="1"/>
          </p:cNvGraphicFramePr>
          <p:nvPr/>
        </p:nvGraphicFramePr>
        <p:xfrm>
          <a:off x="2607295" y="3620135"/>
          <a:ext cx="3948112" cy="1223963"/>
        </p:xfrm>
        <a:graphic>
          <a:graphicData uri="http://schemas.openxmlformats.org/presentationml/2006/ole">
            <mc:AlternateContent xmlns:mc="http://schemas.openxmlformats.org/markup-compatibility/2006">
              <mc:Choice xmlns:v="urn:schemas-microsoft-com:vml" Requires="v">
                <p:oleObj spid="_x0000_s1025" name="公式" r:id="rId1" imgW="30784800" imgH="10363200" progId="Equation.3">
                  <p:embed/>
                </p:oleObj>
              </mc:Choice>
              <mc:Fallback>
                <p:oleObj name="公式" r:id="rId1" imgW="30784800" imgH="10363200" progId="Equation.3">
                  <p:embed/>
                  <p:pic>
                    <p:nvPicPr>
                      <p:cNvPr id="0" name="图片 1024"/>
                      <p:cNvPicPr>
                        <a:picLocks noChangeAspect="1"/>
                      </p:cNvPicPr>
                      <p:nvPr/>
                    </p:nvPicPr>
                    <p:blipFill>
                      <a:blip r:embed="rId2"/>
                      <a:stretch>
                        <a:fillRect/>
                      </a:stretch>
                    </p:blipFill>
                    <p:spPr>
                      <a:xfrm>
                        <a:off x="2607295" y="3620135"/>
                        <a:ext cx="3948112" cy="1223963"/>
                      </a:xfrm>
                      <a:prstGeom prst="rect">
                        <a:avLst/>
                      </a:prstGeom>
                      <a:solidFill>
                        <a:srgbClr val="99FFCC"/>
                      </a:solidFill>
                      <a:ln w="9525" cap="flat" cmpd="sng">
                        <a:solidFill>
                          <a:srgbClr val="000000"/>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5"/>
          <p:cNvSpPr>
            <a:spLocks noChangeArrowheads="1"/>
          </p:cNvSpPr>
          <p:nvPr/>
        </p:nvSpPr>
        <p:spPr bwMode="auto">
          <a:xfrm>
            <a:off x="556963" y="1939235"/>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5" name="Rectangle 6"/>
          <p:cNvSpPr>
            <a:spLocks noChangeArrowheads="1"/>
          </p:cNvSpPr>
          <p:nvPr/>
        </p:nvSpPr>
        <p:spPr bwMode="auto">
          <a:xfrm>
            <a:off x="2965915" y="1906024"/>
            <a:ext cx="323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正交关系的另一个重要特性 </a:t>
            </a:r>
            <a:endParaRPr lang="zh-CN" altLang="en-US" sz="2000" b="1" dirty="0" smtClean="0">
              <a:solidFill>
                <a:schemeClr val="bg1"/>
              </a:solidFill>
              <a:latin typeface="微软雅黑" panose="020B0503020204020204" charset="-122"/>
              <a:ea typeface="微软雅黑" panose="020B0503020204020204" charset="-122"/>
            </a:endParaRPr>
          </a:p>
        </p:txBody>
      </p:sp>
      <p:sp>
        <p:nvSpPr>
          <p:cNvPr id="16" name="Rectangle 68"/>
          <p:cNvSpPr>
            <a:spLocks noChangeArrowheads="1"/>
          </p:cNvSpPr>
          <p:nvPr/>
        </p:nvSpPr>
        <p:spPr bwMode="auto">
          <a:xfrm>
            <a:off x="556963" y="2392250"/>
            <a:ext cx="8291762" cy="220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任何一个码片向量和该码片向量自己的规格化内积都是 </a:t>
            </a:r>
            <a:r>
              <a:rPr lang="en-US" altLang="zh-CN" sz="2000" b="1" dirty="0">
                <a:latin typeface="微软雅黑" panose="020B0503020204020204" charset="-122"/>
                <a:ea typeface="微软雅黑" panose="020B0503020204020204" charset="-122"/>
              </a:rPr>
              <a:t>1 </a:t>
            </a:r>
            <a:r>
              <a:rPr lang="zh-CN" altLang="en-US" sz="2000" b="1" dirty="0" smtClean="0">
                <a:latin typeface="微软雅黑" panose="020B0503020204020204" charset="-122"/>
                <a:ea typeface="微软雅黑" panose="020B0503020204020204" charset="-122"/>
              </a:rPr>
              <a:t>。</a:t>
            </a:r>
            <a:endParaRPr lang="en-US" altLang="zh-CN" sz="2000" b="1" dirty="0" smtClean="0">
              <a:latin typeface="微软雅黑" panose="020B0503020204020204" charset="-122"/>
              <a:ea typeface="微软雅黑" panose="020B0503020204020204" charset="-122"/>
            </a:endParaRPr>
          </a:p>
          <a:p>
            <a:pPr marL="285750" indent="-285750" eaLnBrk="0" hangingPunct="0">
              <a:lnSpc>
                <a:spcPts val="3300"/>
              </a:lnSpc>
              <a:buClr>
                <a:srgbClr val="0070C0"/>
              </a:buClr>
              <a:buFont typeface="Wingdings" panose="05000000000000000000" pitchFamily="2" charset="2"/>
              <a:buChar char="l"/>
            </a:pPr>
            <a:endParaRPr lang="zh-CN" altLang="en-US" sz="2000" b="1" dirty="0">
              <a:latin typeface="微软雅黑" panose="020B0503020204020204" charset="-122"/>
              <a:ea typeface="微软雅黑" panose="020B0503020204020204" charset="-122"/>
            </a:endParaRPr>
          </a:p>
          <a:p>
            <a:pPr marL="285750" indent="-285750" eaLnBrk="0" hangingPunct="0">
              <a:lnSpc>
                <a:spcPts val="3300"/>
              </a:lnSpc>
              <a:buClr>
                <a:srgbClr val="0070C0"/>
              </a:buClr>
              <a:buFont typeface="Wingdings" panose="05000000000000000000" pitchFamily="2" charset="2"/>
              <a:buChar char="l"/>
            </a:pPr>
            <a:endParaRPr lang="zh-CN" altLang="en-US" sz="2000" b="1" dirty="0">
              <a:latin typeface="微软雅黑" panose="020B0503020204020204" charset="-122"/>
              <a:ea typeface="微软雅黑" panose="020B0503020204020204" charset="-122"/>
            </a:endParaRPr>
          </a:p>
          <a:p>
            <a:pPr eaLnBrk="0" hangingPunct="0">
              <a:lnSpc>
                <a:spcPts val="3300"/>
              </a:lnSpc>
              <a:buClr>
                <a:srgbClr val="0070C0"/>
              </a:buClr>
            </a:pPr>
            <a:endParaRPr lang="zh-CN" altLang="en-US" sz="2000" b="1" dirty="0">
              <a:latin typeface="微软雅黑" panose="020B0503020204020204" charset="-122"/>
              <a:ea typeface="微软雅黑" panose="020B0503020204020204" charset="-122"/>
            </a:endParaRPr>
          </a:p>
          <a:p>
            <a:pPr marL="285750" indent="-28575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一个码片向量和该码片反码的向量的规格化内积值是 </a:t>
            </a:r>
            <a:r>
              <a:rPr lang="en-US" altLang="zh-CN" sz="2000" b="1" dirty="0">
                <a:latin typeface="微软雅黑" panose="020B0503020204020204" charset="-122"/>
                <a:ea typeface="微软雅黑" panose="020B0503020204020204" charset="-122"/>
              </a:rPr>
              <a:t>–1</a:t>
            </a:r>
            <a:r>
              <a:rPr lang="zh-CN" altLang="en-US" sz="2000" b="1" dirty="0">
                <a:latin typeface="微软雅黑" panose="020B0503020204020204" charset="-122"/>
                <a:ea typeface="微软雅黑" panose="020B0503020204020204" charset="-122"/>
              </a:rPr>
              <a:t>。 </a:t>
            </a:r>
            <a:endParaRPr lang="zh-CN" altLang="en-US" sz="2000" b="1" dirty="0">
              <a:latin typeface="微软雅黑" panose="020B0503020204020204" charset="-122"/>
              <a:ea typeface="微软雅黑" panose="020B0503020204020204" charset="-122"/>
            </a:endParaRPr>
          </a:p>
        </p:txBody>
      </p:sp>
      <p:graphicFrame>
        <p:nvGraphicFramePr>
          <p:cNvPr id="18" name="对象 17"/>
          <p:cNvGraphicFramePr>
            <a:graphicFrameLocks noChangeAspect="1"/>
          </p:cNvGraphicFramePr>
          <p:nvPr/>
        </p:nvGraphicFramePr>
        <p:xfrm>
          <a:off x="980107" y="2981580"/>
          <a:ext cx="7088188" cy="1011018"/>
        </p:xfrm>
        <a:graphic>
          <a:graphicData uri="http://schemas.openxmlformats.org/presentationml/2006/ole">
            <mc:AlternateContent xmlns:mc="http://schemas.openxmlformats.org/markup-compatibility/2006">
              <mc:Choice xmlns:v="urn:schemas-microsoft-com:vml" Requires="v">
                <p:oleObj spid="_x0000_s2049" name="公式" r:id="rId1" imgW="66751200" imgH="10363200" progId="Equation.3">
                  <p:embed/>
                </p:oleObj>
              </mc:Choice>
              <mc:Fallback>
                <p:oleObj name="公式" r:id="rId1" imgW="66751200" imgH="10363200" progId="Equation.3">
                  <p:embed/>
                  <p:pic>
                    <p:nvPicPr>
                      <p:cNvPr id="0" name="图片 2048"/>
                      <p:cNvPicPr>
                        <a:picLocks noChangeAspect="1"/>
                      </p:cNvPicPr>
                      <p:nvPr/>
                    </p:nvPicPr>
                    <p:blipFill>
                      <a:blip r:embed="rId2"/>
                      <a:stretch>
                        <a:fillRect/>
                      </a:stretch>
                    </p:blipFill>
                    <p:spPr>
                      <a:xfrm>
                        <a:off x="980107" y="2981580"/>
                        <a:ext cx="7088188" cy="1011018"/>
                      </a:xfrm>
                      <a:prstGeom prst="rect">
                        <a:avLst/>
                      </a:prstGeom>
                      <a:solidFill>
                        <a:srgbClr val="99FFCC"/>
                      </a:solidFill>
                      <a:ln w="9525" cap="flat" cmpd="sng">
                        <a:solidFill>
                          <a:srgbClr val="000000"/>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1972818"/>
            <a:ext cx="8048776" cy="325644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5"/>
          <p:cNvSpPr>
            <a:spLocks noChangeArrowheads="1"/>
          </p:cNvSpPr>
          <p:nvPr/>
        </p:nvSpPr>
        <p:spPr bwMode="auto">
          <a:xfrm>
            <a:off x="556963" y="15324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 name="Rectangle 6"/>
          <p:cNvSpPr>
            <a:spLocks noChangeArrowheads="1"/>
          </p:cNvSpPr>
          <p:nvPr/>
        </p:nvSpPr>
        <p:spPr bwMode="auto">
          <a:xfrm>
            <a:off x="3405016" y="1499238"/>
            <a:ext cx="23526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CDMA </a:t>
            </a:r>
            <a:r>
              <a:rPr lang="zh-CN" altLang="en-US" sz="2000" b="1" dirty="0">
                <a:solidFill>
                  <a:schemeClr val="bg1"/>
                </a:solidFill>
                <a:latin typeface="微软雅黑" panose="020B0503020204020204" charset="-122"/>
                <a:ea typeface="微软雅黑" panose="020B0503020204020204" charset="-122"/>
              </a:rPr>
              <a:t>的工作原理 </a:t>
            </a:r>
            <a:endParaRPr lang="zh-CN" altLang="en-US" sz="2000" b="1" dirty="0" smtClean="0">
              <a:solidFill>
                <a:schemeClr val="bg1"/>
              </a:solidFill>
              <a:latin typeface="微软雅黑" panose="020B0503020204020204" charset="-122"/>
              <a:ea typeface="微软雅黑" panose="020B0503020204020204" charset="-122"/>
            </a:endParaRPr>
          </a:p>
        </p:txBody>
      </p:sp>
      <p:sp>
        <p:nvSpPr>
          <p:cNvPr id="93" name="Rectangle 6"/>
          <p:cNvSpPr>
            <a:spLocks noChangeArrowheads="1"/>
          </p:cNvSpPr>
          <p:nvPr/>
        </p:nvSpPr>
        <p:spPr bwMode="auto">
          <a:xfrm>
            <a:off x="1061829" y="2863380"/>
            <a:ext cx="3098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94" name="Line 10"/>
          <p:cNvSpPr>
            <a:spLocks noChangeShapeType="1"/>
          </p:cNvSpPr>
          <p:nvPr/>
        </p:nvSpPr>
        <p:spPr bwMode="auto">
          <a:xfrm>
            <a:off x="3546976" y="2607677"/>
            <a:ext cx="116635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95" name="Text Box 11"/>
          <p:cNvSpPr txBox="1">
            <a:spLocks noChangeArrowheads="1"/>
          </p:cNvSpPr>
          <p:nvPr/>
        </p:nvSpPr>
        <p:spPr bwMode="auto">
          <a:xfrm>
            <a:off x="1785039" y="2736393"/>
            <a:ext cx="1568450" cy="273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1400" b="1" dirty="0">
                <a:latin typeface="微软雅黑" panose="020B0503020204020204" charset="-122"/>
                <a:ea typeface="微软雅黑" panose="020B0503020204020204" charset="-122"/>
              </a:rPr>
              <a:t>S </a:t>
            </a:r>
            <a:r>
              <a:rPr kumimoji="1" lang="zh-CN" altLang="en-US" sz="1400" b="1" dirty="0">
                <a:latin typeface="微软雅黑" panose="020B0503020204020204" charset="-122"/>
                <a:ea typeface="微软雅黑" panose="020B0503020204020204" charset="-122"/>
              </a:rPr>
              <a:t>站的码片序列 </a:t>
            </a:r>
            <a:r>
              <a:rPr kumimoji="1" lang="en-US" altLang="zh-CN" sz="1400" b="1" i="1" dirty="0">
                <a:latin typeface="微软雅黑" panose="020B0503020204020204" charset="-122"/>
                <a:ea typeface="微软雅黑" panose="020B0503020204020204" charset="-122"/>
              </a:rPr>
              <a:t>S</a:t>
            </a:r>
            <a:endParaRPr kumimoji="1" lang="en-US" altLang="zh-CN" sz="1400" b="1" i="1" dirty="0">
              <a:latin typeface="微软雅黑" panose="020B0503020204020204" charset="-122"/>
              <a:ea typeface="微软雅黑" panose="020B0503020204020204" charset="-122"/>
            </a:endParaRPr>
          </a:p>
        </p:txBody>
      </p:sp>
      <p:sp>
        <p:nvSpPr>
          <p:cNvPr id="96" name="Line 12"/>
          <p:cNvSpPr>
            <a:spLocks noChangeShapeType="1"/>
          </p:cNvSpPr>
          <p:nvPr/>
        </p:nvSpPr>
        <p:spPr bwMode="auto">
          <a:xfrm>
            <a:off x="3548157" y="2126628"/>
            <a:ext cx="0" cy="2978466"/>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97" name="Line 13"/>
          <p:cNvSpPr>
            <a:spLocks noChangeShapeType="1"/>
          </p:cNvSpPr>
          <p:nvPr/>
        </p:nvSpPr>
        <p:spPr bwMode="auto">
          <a:xfrm>
            <a:off x="4722782" y="2126628"/>
            <a:ext cx="0" cy="2978466"/>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98" name="Line 14"/>
          <p:cNvSpPr>
            <a:spLocks noChangeShapeType="1"/>
          </p:cNvSpPr>
          <p:nvPr/>
        </p:nvSpPr>
        <p:spPr bwMode="auto">
          <a:xfrm>
            <a:off x="5897407" y="2126627"/>
            <a:ext cx="0" cy="297846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99" name="Line 15"/>
          <p:cNvSpPr>
            <a:spLocks noChangeShapeType="1"/>
          </p:cNvSpPr>
          <p:nvPr/>
        </p:nvSpPr>
        <p:spPr bwMode="auto">
          <a:xfrm>
            <a:off x="7072031" y="2126627"/>
            <a:ext cx="0" cy="297846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00" name="Freeform 16"/>
          <p:cNvSpPr/>
          <p:nvPr/>
        </p:nvSpPr>
        <p:spPr bwMode="auto">
          <a:xfrm>
            <a:off x="3548157" y="2766936"/>
            <a:ext cx="1174625" cy="21925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01" name="Freeform 17"/>
          <p:cNvSpPr/>
          <p:nvPr/>
        </p:nvSpPr>
        <p:spPr bwMode="auto">
          <a:xfrm>
            <a:off x="4722782" y="2766936"/>
            <a:ext cx="1174625" cy="21925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02" name="Freeform 18"/>
          <p:cNvSpPr/>
          <p:nvPr/>
        </p:nvSpPr>
        <p:spPr bwMode="auto">
          <a:xfrm>
            <a:off x="3548157" y="3516324"/>
            <a:ext cx="1174625" cy="21380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03" name="Freeform 19"/>
          <p:cNvSpPr/>
          <p:nvPr/>
        </p:nvSpPr>
        <p:spPr bwMode="auto">
          <a:xfrm>
            <a:off x="4722782" y="3516324"/>
            <a:ext cx="1174625" cy="21380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04" name="Freeform 20"/>
          <p:cNvSpPr/>
          <p:nvPr/>
        </p:nvSpPr>
        <p:spPr bwMode="auto">
          <a:xfrm flipV="1">
            <a:off x="5897407" y="3516324"/>
            <a:ext cx="1174625" cy="21380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ln>
          <a:effec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05" name="Freeform 21"/>
          <p:cNvSpPr/>
          <p:nvPr/>
        </p:nvSpPr>
        <p:spPr bwMode="auto">
          <a:xfrm>
            <a:off x="3548157" y="4734764"/>
            <a:ext cx="1174625" cy="214890"/>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008000"/>
          </a:solidFill>
          <a:ln w="19050" cmpd="sng">
            <a:solidFill>
              <a:schemeClr val="tx1"/>
            </a:solidFill>
            <a:round/>
          </a:ln>
          <a:effec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06" name="Freeform 22"/>
          <p:cNvSpPr/>
          <p:nvPr/>
        </p:nvSpPr>
        <p:spPr bwMode="auto">
          <a:xfrm>
            <a:off x="4722782" y="4734764"/>
            <a:ext cx="1174625" cy="214890"/>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008000"/>
          </a:solidFill>
          <a:ln w="19050" cmpd="sng">
            <a:solidFill>
              <a:schemeClr val="tx1"/>
            </a:solidFill>
            <a:round/>
          </a:ln>
          <a:effec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07" name="Freeform 23"/>
          <p:cNvSpPr/>
          <p:nvPr/>
        </p:nvSpPr>
        <p:spPr bwMode="auto">
          <a:xfrm flipV="1">
            <a:off x="5897407" y="4734764"/>
            <a:ext cx="1174625" cy="214890"/>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08" name="Freeform 24"/>
          <p:cNvSpPr/>
          <p:nvPr/>
        </p:nvSpPr>
        <p:spPr bwMode="auto">
          <a:xfrm>
            <a:off x="3548157" y="4371523"/>
            <a:ext cx="3523874" cy="215981"/>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00FFCC"/>
          </a:solidFill>
          <a:ln w="19050" cmpd="sng">
            <a:solidFill>
              <a:schemeClr val="tx1"/>
            </a:solidFill>
            <a:round/>
          </a:ln>
          <a:effec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09" name="Freeform 25"/>
          <p:cNvSpPr/>
          <p:nvPr/>
        </p:nvSpPr>
        <p:spPr bwMode="auto">
          <a:xfrm>
            <a:off x="3548157" y="2285886"/>
            <a:ext cx="3523874" cy="214891"/>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ln>
          <a:effec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10" name="Line 26"/>
          <p:cNvSpPr>
            <a:spLocks noChangeShapeType="1"/>
          </p:cNvSpPr>
          <p:nvPr/>
        </p:nvSpPr>
        <p:spPr bwMode="auto">
          <a:xfrm>
            <a:off x="4722782" y="2206258"/>
            <a:ext cx="0" cy="1069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11" name="Text Box 27"/>
          <p:cNvSpPr txBox="1">
            <a:spLocks noChangeArrowheads="1"/>
          </p:cNvSpPr>
          <p:nvPr/>
        </p:nvSpPr>
        <p:spPr bwMode="auto">
          <a:xfrm>
            <a:off x="3990119" y="2058997"/>
            <a:ext cx="27686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latin typeface="微软雅黑" panose="020B0503020204020204" charset="-122"/>
                <a:ea typeface="微软雅黑" panose="020B0503020204020204" charset="-122"/>
              </a:rPr>
              <a:t>1</a:t>
            </a:r>
            <a:endParaRPr kumimoji="1" lang="en-US" altLang="zh-CN" sz="1200" b="1" dirty="0">
              <a:latin typeface="微软雅黑" panose="020B0503020204020204" charset="-122"/>
              <a:ea typeface="微软雅黑" panose="020B0503020204020204" charset="-122"/>
            </a:endParaRPr>
          </a:p>
        </p:txBody>
      </p:sp>
      <p:sp>
        <p:nvSpPr>
          <p:cNvPr id="112" name="Line 28"/>
          <p:cNvSpPr>
            <a:spLocks noChangeShapeType="1"/>
          </p:cNvSpPr>
          <p:nvPr/>
        </p:nvSpPr>
        <p:spPr bwMode="auto">
          <a:xfrm>
            <a:off x="3432349" y="3622134"/>
            <a:ext cx="3933929" cy="0"/>
          </a:xfrm>
          <a:prstGeom prst="line">
            <a:avLst/>
          </a:prstGeom>
          <a:noFill/>
          <a:ln w="28575">
            <a:solidFill>
              <a:srgbClr val="0000FF"/>
            </a:solidFill>
            <a:rou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13" name="Line 29"/>
          <p:cNvSpPr>
            <a:spLocks noChangeShapeType="1"/>
          </p:cNvSpPr>
          <p:nvPr/>
        </p:nvSpPr>
        <p:spPr bwMode="auto">
          <a:xfrm>
            <a:off x="3432349" y="4478422"/>
            <a:ext cx="3933929"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14" name="Line 30"/>
          <p:cNvSpPr>
            <a:spLocks noChangeShapeType="1"/>
          </p:cNvSpPr>
          <p:nvPr/>
        </p:nvSpPr>
        <p:spPr bwMode="auto">
          <a:xfrm flipV="1">
            <a:off x="3432349" y="4842754"/>
            <a:ext cx="3933929" cy="9818"/>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15" name="Freeform 31"/>
          <p:cNvSpPr/>
          <p:nvPr/>
        </p:nvSpPr>
        <p:spPr bwMode="auto">
          <a:xfrm>
            <a:off x="3548157" y="3837023"/>
            <a:ext cx="1174625" cy="427599"/>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16" name="Freeform 32"/>
          <p:cNvSpPr/>
          <p:nvPr/>
        </p:nvSpPr>
        <p:spPr bwMode="auto">
          <a:xfrm>
            <a:off x="4722782" y="3837023"/>
            <a:ext cx="1174625" cy="427599"/>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17" name="Freeform 33"/>
          <p:cNvSpPr/>
          <p:nvPr/>
        </p:nvSpPr>
        <p:spPr bwMode="auto">
          <a:xfrm flipV="1">
            <a:off x="5897407" y="3837023"/>
            <a:ext cx="1174625" cy="427599"/>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18" name="Line 34"/>
          <p:cNvSpPr>
            <a:spLocks noChangeShapeType="1"/>
          </p:cNvSpPr>
          <p:nvPr/>
        </p:nvSpPr>
        <p:spPr bwMode="auto">
          <a:xfrm>
            <a:off x="3432349" y="4049733"/>
            <a:ext cx="3933929"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19" name="Line 35"/>
          <p:cNvSpPr>
            <a:spLocks noChangeShapeType="1"/>
          </p:cNvSpPr>
          <p:nvPr/>
        </p:nvSpPr>
        <p:spPr bwMode="auto">
          <a:xfrm>
            <a:off x="3447712" y="2393877"/>
            <a:ext cx="3918567"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20" name="Text Box 36"/>
          <p:cNvSpPr txBox="1">
            <a:spLocks noChangeArrowheads="1"/>
          </p:cNvSpPr>
          <p:nvPr/>
        </p:nvSpPr>
        <p:spPr bwMode="auto">
          <a:xfrm>
            <a:off x="5171833" y="2058997"/>
            <a:ext cx="27686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anose="020B0503020204020204" charset="-122"/>
                <a:ea typeface="微软雅黑" panose="020B0503020204020204" charset="-122"/>
              </a:rPr>
              <a:t>1</a:t>
            </a:r>
            <a:endParaRPr kumimoji="1" lang="en-US" altLang="zh-CN" sz="1200" b="1">
              <a:latin typeface="微软雅黑" panose="020B0503020204020204" charset="-122"/>
              <a:ea typeface="微软雅黑" panose="020B0503020204020204" charset="-122"/>
            </a:endParaRPr>
          </a:p>
        </p:txBody>
      </p:sp>
      <p:sp>
        <p:nvSpPr>
          <p:cNvPr id="121" name="Text Box 37"/>
          <p:cNvSpPr txBox="1">
            <a:spLocks noChangeArrowheads="1"/>
          </p:cNvSpPr>
          <p:nvPr/>
        </p:nvSpPr>
        <p:spPr bwMode="auto">
          <a:xfrm>
            <a:off x="6350004" y="2058997"/>
            <a:ext cx="27686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anose="020B0503020204020204" charset="-122"/>
                <a:ea typeface="微软雅黑" panose="020B0503020204020204" charset="-122"/>
              </a:rPr>
              <a:t>0</a:t>
            </a:r>
            <a:endParaRPr kumimoji="1" lang="en-US" altLang="zh-CN" sz="1200" b="1">
              <a:latin typeface="微软雅黑" panose="020B0503020204020204" charset="-122"/>
              <a:ea typeface="微软雅黑" panose="020B0503020204020204" charset="-122"/>
            </a:endParaRPr>
          </a:p>
        </p:txBody>
      </p:sp>
      <p:sp>
        <p:nvSpPr>
          <p:cNvPr id="122" name="Text Box 38"/>
          <p:cNvSpPr txBox="1">
            <a:spLocks noChangeArrowheads="1"/>
          </p:cNvSpPr>
          <p:nvPr/>
        </p:nvSpPr>
        <p:spPr bwMode="auto">
          <a:xfrm>
            <a:off x="7367460" y="2216075"/>
            <a:ext cx="2565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i="1" dirty="0">
                <a:latin typeface="微软雅黑" panose="020B0503020204020204" charset="-122"/>
                <a:ea typeface="微软雅黑" panose="020B0503020204020204" charset="-122"/>
              </a:rPr>
              <a:t>t</a:t>
            </a:r>
            <a:endParaRPr kumimoji="1" lang="en-US" altLang="zh-CN" sz="1400" b="1" i="1" dirty="0">
              <a:latin typeface="微软雅黑" panose="020B0503020204020204" charset="-122"/>
              <a:ea typeface="微软雅黑" panose="020B0503020204020204" charset="-122"/>
            </a:endParaRPr>
          </a:p>
        </p:txBody>
      </p:sp>
      <p:sp>
        <p:nvSpPr>
          <p:cNvPr id="123" name="Text Box 39"/>
          <p:cNvSpPr txBox="1">
            <a:spLocks noChangeArrowheads="1"/>
          </p:cNvSpPr>
          <p:nvPr/>
        </p:nvSpPr>
        <p:spPr bwMode="auto">
          <a:xfrm>
            <a:off x="7367460" y="2705851"/>
            <a:ext cx="2565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i="1" dirty="0">
                <a:latin typeface="微软雅黑" panose="020B0503020204020204" charset="-122"/>
                <a:ea typeface="微软雅黑" panose="020B0503020204020204" charset="-122"/>
              </a:rPr>
              <a:t>t</a:t>
            </a:r>
            <a:endParaRPr kumimoji="1" lang="en-US" altLang="zh-CN" sz="1400" b="1" i="1" dirty="0">
              <a:latin typeface="微软雅黑" panose="020B0503020204020204" charset="-122"/>
              <a:ea typeface="微软雅黑" panose="020B0503020204020204" charset="-122"/>
            </a:endParaRPr>
          </a:p>
        </p:txBody>
      </p:sp>
      <p:sp>
        <p:nvSpPr>
          <p:cNvPr id="124" name="Text Box 40"/>
          <p:cNvSpPr txBox="1">
            <a:spLocks noChangeArrowheads="1"/>
          </p:cNvSpPr>
          <p:nvPr/>
        </p:nvSpPr>
        <p:spPr bwMode="auto">
          <a:xfrm>
            <a:off x="7367460" y="3465057"/>
            <a:ext cx="2565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anose="020B0503020204020204" charset="-122"/>
                <a:ea typeface="微软雅黑" panose="020B0503020204020204" charset="-122"/>
              </a:rPr>
              <a:t>t</a:t>
            </a:r>
            <a:endParaRPr kumimoji="1" lang="en-US" altLang="zh-CN" sz="1400" b="1">
              <a:latin typeface="微软雅黑" panose="020B0503020204020204" charset="-122"/>
              <a:ea typeface="微软雅黑" panose="020B0503020204020204" charset="-122"/>
            </a:endParaRPr>
          </a:p>
        </p:txBody>
      </p:sp>
      <p:sp>
        <p:nvSpPr>
          <p:cNvPr id="125" name="Text Box 41"/>
          <p:cNvSpPr txBox="1">
            <a:spLocks noChangeArrowheads="1"/>
          </p:cNvSpPr>
          <p:nvPr/>
        </p:nvSpPr>
        <p:spPr bwMode="auto">
          <a:xfrm>
            <a:off x="7367460" y="3882838"/>
            <a:ext cx="2565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anose="020B0503020204020204" charset="-122"/>
                <a:ea typeface="微软雅黑" panose="020B0503020204020204" charset="-122"/>
              </a:rPr>
              <a:t>t</a:t>
            </a:r>
            <a:endParaRPr kumimoji="1" lang="en-US" altLang="zh-CN" sz="1400" b="1">
              <a:latin typeface="微软雅黑" panose="020B0503020204020204" charset="-122"/>
              <a:ea typeface="微软雅黑" panose="020B0503020204020204" charset="-122"/>
            </a:endParaRPr>
          </a:p>
        </p:txBody>
      </p:sp>
      <p:sp>
        <p:nvSpPr>
          <p:cNvPr id="126" name="Text Box 42"/>
          <p:cNvSpPr txBox="1">
            <a:spLocks noChangeArrowheads="1"/>
          </p:cNvSpPr>
          <p:nvPr/>
        </p:nvSpPr>
        <p:spPr bwMode="auto">
          <a:xfrm>
            <a:off x="7367460" y="4310437"/>
            <a:ext cx="2565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anose="020B0503020204020204" charset="-122"/>
                <a:ea typeface="微软雅黑" panose="020B0503020204020204" charset="-122"/>
              </a:rPr>
              <a:t>t</a:t>
            </a:r>
            <a:endParaRPr kumimoji="1" lang="en-US" altLang="zh-CN" sz="1400" b="1">
              <a:latin typeface="微软雅黑" panose="020B0503020204020204" charset="-122"/>
              <a:ea typeface="微软雅黑" panose="020B0503020204020204" charset="-122"/>
            </a:endParaRPr>
          </a:p>
        </p:txBody>
      </p:sp>
      <p:sp>
        <p:nvSpPr>
          <p:cNvPr id="127" name="Text Box 43"/>
          <p:cNvSpPr txBox="1">
            <a:spLocks noChangeArrowheads="1"/>
          </p:cNvSpPr>
          <p:nvPr/>
        </p:nvSpPr>
        <p:spPr bwMode="auto">
          <a:xfrm>
            <a:off x="7367460" y="4673679"/>
            <a:ext cx="2565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anose="020B0503020204020204" charset="-122"/>
                <a:ea typeface="微软雅黑" panose="020B0503020204020204" charset="-122"/>
              </a:rPr>
              <a:t>t</a:t>
            </a:r>
            <a:endParaRPr kumimoji="1" lang="en-US" altLang="zh-CN" sz="1400" b="1">
              <a:latin typeface="微软雅黑" panose="020B0503020204020204" charset="-122"/>
              <a:ea typeface="微软雅黑" panose="020B0503020204020204" charset="-122"/>
            </a:endParaRPr>
          </a:p>
        </p:txBody>
      </p:sp>
      <p:sp>
        <p:nvSpPr>
          <p:cNvPr id="128" name="Rectangle 44"/>
          <p:cNvSpPr>
            <a:spLocks noChangeArrowheads="1"/>
          </p:cNvSpPr>
          <p:nvPr/>
        </p:nvSpPr>
        <p:spPr bwMode="auto">
          <a:xfrm>
            <a:off x="3746686" y="2500777"/>
            <a:ext cx="787022" cy="1876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29" name="Text Box 45"/>
          <p:cNvSpPr txBox="1">
            <a:spLocks noChangeArrowheads="1"/>
          </p:cNvSpPr>
          <p:nvPr/>
        </p:nvSpPr>
        <p:spPr bwMode="auto">
          <a:xfrm>
            <a:off x="3738414" y="2434238"/>
            <a:ext cx="835025" cy="321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ts val="1800"/>
              </a:lnSpc>
            </a:pPr>
            <a:r>
              <a:rPr kumimoji="1" lang="en-US" altLang="zh-CN" sz="1200" b="1" i="1" dirty="0">
                <a:solidFill>
                  <a:srgbClr val="0000FF"/>
                </a:solidFill>
                <a:latin typeface="微软雅黑" panose="020B0503020204020204" charset="-122"/>
                <a:ea typeface="微软雅黑" panose="020B0503020204020204" charset="-122"/>
              </a:rPr>
              <a:t>m</a:t>
            </a:r>
            <a:r>
              <a:rPr kumimoji="1" lang="en-US" altLang="zh-CN" sz="1200" b="1" dirty="0">
                <a:solidFill>
                  <a:srgbClr val="0000FF"/>
                </a:solidFill>
                <a:latin typeface="微软雅黑" panose="020B0503020204020204" charset="-122"/>
                <a:ea typeface="微软雅黑" panose="020B0503020204020204" charset="-122"/>
              </a:rPr>
              <a:t> </a:t>
            </a:r>
            <a:r>
              <a:rPr kumimoji="1" lang="zh-CN" altLang="en-US" sz="1200" b="1" dirty="0">
                <a:solidFill>
                  <a:srgbClr val="0000FF"/>
                </a:solidFill>
                <a:latin typeface="微软雅黑" panose="020B0503020204020204" charset="-122"/>
                <a:ea typeface="微软雅黑" panose="020B0503020204020204" charset="-122"/>
              </a:rPr>
              <a:t>个码片</a:t>
            </a:r>
            <a:endParaRPr kumimoji="1" lang="zh-CN" altLang="en-US" sz="1200" b="1" dirty="0">
              <a:solidFill>
                <a:srgbClr val="0000FF"/>
              </a:solidFill>
              <a:latin typeface="微软雅黑" panose="020B0503020204020204" charset="-122"/>
              <a:ea typeface="微软雅黑" panose="020B0503020204020204" charset="-122"/>
            </a:endParaRPr>
          </a:p>
        </p:txBody>
      </p:sp>
      <p:sp>
        <p:nvSpPr>
          <p:cNvPr id="130" name="Freeform 46"/>
          <p:cNvSpPr/>
          <p:nvPr/>
        </p:nvSpPr>
        <p:spPr bwMode="auto">
          <a:xfrm>
            <a:off x="3548157" y="3137812"/>
            <a:ext cx="1174625" cy="21816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31" name="Freeform 47"/>
          <p:cNvSpPr/>
          <p:nvPr/>
        </p:nvSpPr>
        <p:spPr bwMode="auto">
          <a:xfrm>
            <a:off x="4722782" y="3137812"/>
            <a:ext cx="1174625" cy="21816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32" name="Freeform 48"/>
          <p:cNvSpPr/>
          <p:nvPr/>
        </p:nvSpPr>
        <p:spPr bwMode="auto">
          <a:xfrm flipV="1">
            <a:off x="5897407" y="3137812"/>
            <a:ext cx="1174625" cy="21816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ln>
          <a:effec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33" name="Line 49"/>
          <p:cNvSpPr>
            <a:spLocks noChangeShapeType="1"/>
          </p:cNvSpPr>
          <p:nvPr/>
        </p:nvSpPr>
        <p:spPr bwMode="auto">
          <a:xfrm flipV="1">
            <a:off x="3432349" y="3244712"/>
            <a:ext cx="3933929" cy="4363"/>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34" name="Text Box 50"/>
          <p:cNvSpPr txBox="1">
            <a:spLocks noChangeArrowheads="1"/>
          </p:cNvSpPr>
          <p:nvPr/>
        </p:nvSpPr>
        <p:spPr bwMode="auto">
          <a:xfrm>
            <a:off x="7367460" y="3074545"/>
            <a:ext cx="2565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anose="020B0503020204020204" charset="-122"/>
                <a:ea typeface="微软雅黑" panose="020B0503020204020204" charset="-122"/>
              </a:rPr>
              <a:t>t</a:t>
            </a:r>
            <a:endParaRPr kumimoji="1" lang="en-US" altLang="zh-CN" sz="1400" b="1">
              <a:latin typeface="微软雅黑" panose="020B0503020204020204" charset="-122"/>
              <a:ea typeface="微软雅黑" panose="020B0503020204020204" charset="-122"/>
            </a:endParaRPr>
          </a:p>
        </p:txBody>
      </p:sp>
      <p:sp>
        <p:nvSpPr>
          <p:cNvPr id="135" name="Freeform 51"/>
          <p:cNvSpPr/>
          <p:nvPr/>
        </p:nvSpPr>
        <p:spPr bwMode="auto">
          <a:xfrm>
            <a:off x="5900952" y="2766936"/>
            <a:ext cx="1174625" cy="21925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36" name="Line 52"/>
          <p:cNvSpPr>
            <a:spLocks noChangeShapeType="1"/>
          </p:cNvSpPr>
          <p:nvPr/>
        </p:nvSpPr>
        <p:spPr bwMode="auto">
          <a:xfrm>
            <a:off x="3447712" y="2874926"/>
            <a:ext cx="3918567"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37" name="Text Box 53"/>
          <p:cNvSpPr txBox="1">
            <a:spLocks noChangeArrowheads="1"/>
          </p:cNvSpPr>
          <p:nvPr/>
        </p:nvSpPr>
        <p:spPr bwMode="auto">
          <a:xfrm>
            <a:off x="1785038" y="3065818"/>
            <a:ext cx="163576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微软雅黑" panose="020B0503020204020204" charset="-122"/>
                <a:ea typeface="微软雅黑" panose="020B0503020204020204" charset="-122"/>
              </a:rPr>
              <a:t>S </a:t>
            </a:r>
            <a:r>
              <a:rPr kumimoji="1" lang="zh-CN" altLang="en-US" sz="1400" b="1" dirty="0">
                <a:latin typeface="微软雅黑" panose="020B0503020204020204" charset="-122"/>
                <a:ea typeface="微软雅黑" panose="020B0503020204020204" charset="-122"/>
              </a:rPr>
              <a:t>站发送的信号 </a:t>
            </a:r>
            <a:r>
              <a:rPr kumimoji="1" lang="en-US" altLang="zh-CN" sz="1400" b="1" i="1" dirty="0" err="1">
                <a:latin typeface="微软雅黑" panose="020B0503020204020204" charset="-122"/>
                <a:ea typeface="微软雅黑" panose="020B0503020204020204" charset="-122"/>
              </a:rPr>
              <a:t>S</a:t>
            </a:r>
            <a:r>
              <a:rPr kumimoji="1" lang="en-US" altLang="zh-CN" sz="1400" b="1" i="1" baseline="-25000" dirty="0" err="1">
                <a:latin typeface="微软雅黑" panose="020B0503020204020204" charset="-122"/>
                <a:ea typeface="微软雅黑" panose="020B0503020204020204" charset="-122"/>
              </a:rPr>
              <a:t>x</a:t>
            </a:r>
            <a:endParaRPr kumimoji="1" lang="en-US" altLang="zh-CN" sz="1400" b="1" i="1" baseline="-25000" dirty="0">
              <a:latin typeface="微软雅黑" panose="020B0503020204020204" charset="-122"/>
              <a:ea typeface="微软雅黑" panose="020B0503020204020204" charset="-122"/>
            </a:endParaRPr>
          </a:p>
        </p:txBody>
      </p:sp>
      <p:sp>
        <p:nvSpPr>
          <p:cNvPr id="138" name="Text Box 54"/>
          <p:cNvSpPr txBox="1">
            <a:spLocks noChangeArrowheads="1"/>
          </p:cNvSpPr>
          <p:nvPr/>
        </p:nvSpPr>
        <p:spPr bwMode="auto">
          <a:xfrm>
            <a:off x="1785039" y="3444331"/>
            <a:ext cx="164465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微软雅黑" panose="020B0503020204020204" charset="-122"/>
                <a:ea typeface="微软雅黑" panose="020B0503020204020204" charset="-122"/>
              </a:rPr>
              <a:t>T </a:t>
            </a:r>
            <a:r>
              <a:rPr kumimoji="1" lang="zh-CN" altLang="en-US" sz="1400" b="1" dirty="0">
                <a:latin typeface="微软雅黑" panose="020B0503020204020204" charset="-122"/>
                <a:ea typeface="微软雅黑" panose="020B0503020204020204" charset="-122"/>
              </a:rPr>
              <a:t>站发送的信号 </a:t>
            </a:r>
            <a:r>
              <a:rPr kumimoji="1" lang="en-US" altLang="zh-CN" sz="1400" b="1" i="1" dirty="0" err="1">
                <a:latin typeface="微软雅黑" panose="020B0503020204020204" charset="-122"/>
                <a:ea typeface="微软雅黑" panose="020B0503020204020204" charset="-122"/>
              </a:rPr>
              <a:t>T</a:t>
            </a:r>
            <a:r>
              <a:rPr kumimoji="1" lang="en-US" altLang="zh-CN" sz="1400" b="1" i="1" baseline="-25000" dirty="0" err="1">
                <a:latin typeface="微软雅黑" panose="020B0503020204020204" charset="-122"/>
                <a:ea typeface="微软雅黑" panose="020B0503020204020204" charset="-122"/>
              </a:rPr>
              <a:t>x</a:t>
            </a:r>
            <a:endParaRPr kumimoji="1" lang="en-US" altLang="zh-CN" sz="1400" b="1" i="1" baseline="-25000" dirty="0">
              <a:latin typeface="微软雅黑" panose="020B0503020204020204" charset="-122"/>
              <a:ea typeface="微软雅黑" panose="020B0503020204020204" charset="-122"/>
            </a:endParaRPr>
          </a:p>
        </p:txBody>
      </p:sp>
      <p:sp>
        <p:nvSpPr>
          <p:cNvPr id="139" name="Text Box 55"/>
          <p:cNvSpPr txBox="1">
            <a:spLocks noChangeArrowheads="1"/>
          </p:cNvSpPr>
          <p:nvPr/>
        </p:nvSpPr>
        <p:spPr bwMode="auto">
          <a:xfrm>
            <a:off x="1571149" y="3882838"/>
            <a:ext cx="189547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latin typeface="微软雅黑" panose="020B0503020204020204" charset="-122"/>
                <a:ea typeface="微软雅黑" panose="020B0503020204020204" charset="-122"/>
              </a:rPr>
              <a:t>总的发送信号 </a:t>
            </a:r>
            <a:r>
              <a:rPr kumimoji="1" lang="en-US" altLang="zh-CN" sz="1400" b="1" i="1" dirty="0" err="1">
                <a:latin typeface="微软雅黑" panose="020B0503020204020204" charset="-122"/>
                <a:ea typeface="微软雅黑" panose="020B0503020204020204" charset="-122"/>
              </a:rPr>
              <a:t>S</a:t>
            </a:r>
            <a:r>
              <a:rPr kumimoji="1" lang="en-US" altLang="zh-CN" sz="1400" b="1" i="1" baseline="-25000" dirty="0" err="1">
                <a:latin typeface="微软雅黑" panose="020B0503020204020204" charset="-122"/>
                <a:ea typeface="微软雅黑" panose="020B0503020204020204" charset="-122"/>
              </a:rPr>
              <a:t>x</a:t>
            </a:r>
            <a:r>
              <a:rPr kumimoji="1" lang="en-US" altLang="zh-CN" sz="1400" b="1" dirty="0">
                <a:latin typeface="微软雅黑" panose="020B0503020204020204" charset="-122"/>
                <a:ea typeface="微软雅黑" panose="020B0503020204020204" charset="-122"/>
              </a:rPr>
              <a:t> + </a:t>
            </a:r>
            <a:r>
              <a:rPr kumimoji="1" lang="en-US" altLang="zh-CN" sz="1400" b="1" i="1" dirty="0" err="1">
                <a:latin typeface="微软雅黑" panose="020B0503020204020204" charset="-122"/>
                <a:ea typeface="微软雅黑" panose="020B0503020204020204" charset="-122"/>
              </a:rPr>
              <a:t>T</a:t>
            </a:r>
            <a:r>
              <a:rPr kumimoji="1" lang="en-US" altLang="zh-CN" sz="1400" b="1" i="1" baseline="-25000" dirty="0" err="1">
                <a:latin typeface="微软雅黑" panose="020B0503020204020204" charset="-122"/>
                <a:ea typeface="微软雅黑" panose="020B0503020204020204" charset="-122"/>
              </a:rPr>
              <a:t>x</a:t>
            </a:r>
            <a:endParaRPr kumimoji="1" lang="en-US" altLang="zh-CN" sz="1400" b="1" i="1" baseline="-25000" dirty="0">
              <a:latin typeface="微软雅黑" panose="020B0503020204020204" charset="-122"/>
              <a:ea typeface="微软雅黑" panose="020B0503020204020204" charset="-122"/>
            </a:endParaRPr>
          </a:p>
        </p:txBody>
      </p:sp>
      <p:sp>
        <p:nvSpPr>
          <p:cNvPr id="140" name="Text Box 56"/>
          <p:cNvSpPr txBox="1">
            <a:spLocks noChangeArrowheads="1"/>
          </p:cNvSpPr>
          <p:nvPr/>
        </p:nvSpPr>
        <p:spPr bwMode="auto">
          <a:xfrm>
            <a:off x="1838216" y="4309347"/>
            <a:ext cx="15925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latin typeface="微软雅黑" panose="020B0503020204020204" charset="-122"/>
                <a:ea typeface="微软雅黑" panose="020B0503020204020204" charset="-122"/>
              </a:rPr>
              <a:t>规格化内积 </a:t>
            </a:r>
            <a:r>
              <a:rPr kumimoji="1" lang="en-US" altLang="zh-CN" sz="1400" b="1" i="1" dirty="0">
                <a:latin typeface="微软雅黑" panose="020B0503020204020204" charset="-122"/>
                <a:ea typeface="微软雅黑" panose="020B0503020204020204" charset="-122"/>
              </a:rPr>
              <a:t>S</a:t>
            </a:r>
            <a:r>
              <a:rPr kumimoji="1" lang="en-US" altLang="zh-CN" sz="1400" b="1" dirty="0">
                <a:latin typeface="微软雅黑" panose="020B0503020204020204" charset="-122"/>
                <a:ea typeface="微软雅黑" panose="020B0503020204020204" charset="-122"/>
                <a:sym typeface="Symbol" panose="05050102010706020507" pitchFamily="18" charset="2"/>
              </a:rPr>
              <a:t> </a:t>
            </a:r>
            <a:r>
              <a:rPr kumimoji="1" lang="en-US" altLang="zh-CN" sz="1400" b="1" dirty="0">
                <a:latin typeface="微软雅黑" panose="020B0503020204020204" charset="-122"/>
                <a:ea typeface="微软雅黑" panose="020B0503020204020204" charset="-122"/>
                <a:sym typeface="Wingdings" panose="05000000000000000000" pitchFamily="2" charset="2"/>
              </a:rPr>
              <a:t> </a:t>
            </a:r>
            <a:r>
              <a:rPr kumimoji="1" lang="en-US" altLang="zh-CN" sz="1400" b="1" i="1" dirty="0" err="1">
                <a:latin typeface="微软雅黑" panose="020B0503020204020204" charset="-122"/>
                <a:ea typeface="微软雅黑" panose="020B0503020204020204" charset="-122"/>
              </a:rPr>
              <a:t>S</a:t>
            </a:r>
            <a:r>
              <a:rPr kumimoji="1" lang="en-US" altLang="zh-CN" sz="1400" b="1" i="1" baseline="-25000" dirty="0" err="1">
                <a:latin typeface="微软雅黑" panose="020B0503020204020204" charset="-122"/>
                <a:ea typeface="微软雅黑" panose="020B0503020204020204" charset="-122"/>
              </a:rPr>
              <a:t>x</a:t>
            </a:r>
            <a:endParaRPr kumimoji="1" lang="en-US" altLang="zh-CN" sz="1400" b="1" i="1" baseline="-25000" dirty="0">
              <a:latin typeface="微软雅黑" panose="020B0503020204020204" charset="-122"/>
              <a:ea typeface="微软雅黑" panose="020B0503020204020204" charset="-122"/>
            </a:endParaRPr>
          </a:p>
        </p:txBody>
      </p:sp>
      <p:sp>
        <p:nvSpPr>
          <p:cNvPr id="141" name="Text Box 57"/>
          <p:cNvSpPr txBox="1">
            <a:spLocks noChangeArrowheads="1"/>
          </p:cNvSpPr>
          <p:nvPr/>
        </p:nvSpPr>
        <p:spPr bwMode="auto">
          <a:xfrm>
            <a:off x="1838216" y="4674769"/>
            <a:ext cx="159702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latin typeface="微软雅黑" panose="020B0503020204020204" charset="-122"/>
                <a:ea typeface="微软雅黑" panose="020B0503020204020204" charset="-122"/>
              </a:rPr>
              <a:t>规格化内积 </a:t>
            </a:r>
            <a:r>
              <a:rPr kumimoji="1" lang="en-US" altLang="zh-CN" sz="1400" b="1" i="1" dirty="0">
                <a:latin typeface="微软雅黑" panose="020B0503020204020204" charset="-122"/>
                <a:ea typeface="微软雅黑" panose="020B0503020204020204" charset="-122"/>
              </a:rPr>
              <a:t>S</a:t>
            </a:r>
            <a:r>
              <a:rPr kumimoji="1" lang="en-US" altLang="zh-CN" sz="1400" b="1" dirty="0">
                <a:latin typeface="微软雅黑" panose="020B0503020204020204" charset="-122"/>
                <a:ea typeface="微软雅黑" panose="020B0503020204020204" charset="-122"/>
                <a:sym typeface="Symbol" panose="05050102010706020507" pitchFamily="18" charset="2"/>
              </a:rPr>
              <a:t> </a:t>
            </a:r>
            <a:r>
              <a:rPr kumimoji="1" lang="en-US" altLang="zh-CN" sz="1400" b="1" dirty="0">
                <a:latin typeface="微软雅黑" panose="020B0503020204020204" charset="-122"/>
                <a:ea typeface="微软雅黑" panose="020B0503020204020204" charset="-122"/>
                <a:sym typeface="Wingdings" panose="05000000000000000000" pitchFamily="2" charset="2"/>
              </a:rPr>
              <a:t> </a:t>
            </a:r>
            <a:r>
              <a:rPr kumimoji="1" lang="en-US" altLang="zh-CN" sz="1400" b="1" i="1" dirty="0" err="1">
                <a:latin typeface="微软雅黑" panose="020B0503020204020204" charset="-122"/>
                <a:ea typeface="微软雅黑" panose="020B0503020204020204" charset="-122"/>
              </a:rPr>
              <a:t>T</a:t>
            </a:r>
            <a:r>
              <a:rPr kumimoji="1" lang="en-US" altLang="zh-CN" sz="1400" b="1" i="1" baseline="-25000" dirty="0" err="1">
                <a:latin typeface="微软雅黑" panose="020B0503020204020204" charset="-122"/>
                <a:ea typeface="微软雅黑" panose="020B0503020204020204" charset="-122"/>
              </a:rPr>
              <a:t>x</a:t>
            </a:r>
            <a:endParaRPr kumimoji="1" lang="en-US" altLang="zh-CN" sz="1400" b="1" i="1" baseline="-25000" dirty="0">
              <a:latin typeface="微软雅黑" panose="020B0503020204020204" charset="-122"/>
              <a:ea typeface="微软雅黑" panose="020B0503020204020204" charset="-122"/>
            </a:endParaRPr>
          </a:p>
        </p:txBody>
      </p:sp>
      <p:sp>
        <p:nvSpPr>
          <p:cNvPr id="142" name="Line 58"/>
          <p:cNvSpPr>
            <a:spLocks noChangeShapeType="1"/>
          </p:cNvSpPr>
          <p:nvPr/>
        </p:nvSpPr>
        <p:spPr bwMode="auto">
          <a:xfrm flipV="1">
            <a:off x="3447713" y="4478422"/>
            <a:ext cx="3889024" cy="109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43" name="Text Box 59"/>
          <p:cNvSpPr txBox="1">
            <a:spLocks noChangeArrowheads="1"/>
          </p:cNvSpPr>
          <p:nvPr/>
        </p:nvSpPr>
        <p:spPr bwMode="auto">
          <a:xfrm>
            <a:off x="2111192" y="2152807"/>
            <a:ext cx="12496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a:latin typeface="微软雅黑" panose="020B0503020204020204" charset="-122"/>
                <a:ea typeface="微软雅黑" panose="020B0503020204020204" charset="-122"/>
              </a:rPr>
              <a:t>数据码元比特</a:t>
            </a:r>
            <a:endParaRPr kumimoji="1" lang="zh-CN" altLang="en-US" sz="1400" b="1">
              <a:latin typeface="微软雅黑" panose="020B0503020204020204" charset="-122"/>
              <a:ea typeface="微软雅黑" panose="020B0503020204020204" charset="-122"/>
            </a:endParaRPr>
          </a:p>
        </p:txBody>
      </p:sp>
      <p:sp>
        <p:nvSpPr>
          <p:cNvPr id="144" name="Text Box 60"/>
          <p:cNvSpPr txBox="1">
            <a:spLocks noChangeArrowheads="1"/>
          </p:cNvSpPr>
          <p:nvPr/>
        </p:nvSpPr>
        <p:spPr bwMode="auto">
          <a:xfrm>
            <a:off x="1244995" y="2900015"/>
            <a:ext cx="360680" cy="73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FF"/>
                </a:solidFill>
                <a:latin typeface="微软雅黑" panose="020B0503020204020204" charset="-122"/>
                <a:ea typeface="微软雅黑" panose="020B0503020204020204" charset="-122"/>
              </a:rPr>
              <a:t>发</a:t>
            </a:r>
            <a:endParaRPr kumimoji="1" lang="zh-CN" altLang="en-US" sz="1400" b="1" dirty="0">
              <a:solidFill>
                <a:srgbClr val="0000FF"/>
              </a:solidFill>
              <a:latin typeface="微软雅黑" panose="020B0503020204020204" charset="-122"/>
              <a:ea typeface="微软雅黑" panose="020B0503020204020204" charset="-122"/>
            </a:endParaRPr>
          </a:p>
          <a:p>
            <a:pPr algn="l"/>
            <a:r>
              <a:rPr kumimoji="1" lang="zh-CN" altLang="en-US" sz="1400" b="1" dirty="0">
                <a:solidFill>
                  <a:srgbClr val="0000FF"/>
                </a:solidFill>
                <a:latin typeface="微软雅黑" panose="020B0503020204020204" charset="-122"/>
                <a:ea typeface="微软雅黑" panose="020B0503020204020204" charset="-122"/>
              </a:rPr>
              <a:t>送</a:t>
            </a:r>
            <a:endParaRPr kumimoji="1" lang="zh-CN" altLang="en-US" sz="1400" b="1" dirty="0">
              <a:solidFill>
                <a:srgbClr val="0000FF"/>
              </a:solidFill>
              <a:latin typeface="微软雅黑" panose="020B0503020204020204" charset="-122"/>
              <a:ea typeface="微软雅黑" panose="020B0503020204020204" charset="-122"/>
            </a:endParaRPr>
          </a:p>
          <a:p>
            <a:pPr algn="l"/>
            <a:r>
              <a:rPr kumimoji="1" lang="zh-CN" altLang="en-US" sz="1400" b="1" dirty="0">
                <a:solidFill>
                  <a:srgbClr val="0000FF"/>
                </a:solidFill>
                <a:latin typeface="微软雅黑" panose="020B0503020204020204" charset="-122"/>
                <a:ea typeface="微软雅黑" panose="020B0503020204020204" charset="-122"/>
              </a:rPr>
              <a:t>端</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145" name="Text Box 61"/>
          <p:cNvSpPr txBox="1">
            <a:spLocks noChangeArrowheads="1"/>
          </p:cNvSpPr>
          <p:nvPr/>
        </p:nvSpPr>
        <p:spPr bwMode="auto">
          <a:xfrm>
            <a:off x="1351349" y="4285349"/>
            <a:ext cx="360680" cy="73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1400" b="1">
                <a:solidFill>
                  <a:srgbClr val="0000FF"/>
                </a:solidFill>
                <a:latin typeface="微软雅黑" panose="020B0503020204020204" charset="-122"/>
                <a:ea typeface="微软雅黑" panose="020B0503020204020204" charset="-122"/>
              </a:rPr>
              <a:t>接</a:t>
            </a:r>
            <a:endParaRPr kumimoji="1" lang="zh-CN" altLang="en-US" sz="1400" b="1">
              <a:solidFill>
                <a:srgbClr val="0000FF"/>
              </a:solidFill>
              <a:latin typeface="微软雅黑" panose="020B0503020204020204" charset="-122"/>
              <a:ea typeface="微软雅黑" panose="020B0503020204020204" charset="-122"/>
            </a:endParaRPr>
          </a:p>
          <a:p>
            <a:pPr algn="l" eaLnBrk="0" hangingPunct="0"/>
            <a:r>
              <a:rPr kumimoji="1" lang="zh-CN" altLang="en-US" sz="1400" b="1">
                <a:solidFill>
                  <a:srgbClr val="0000FF"/>
                </a:solidFill>
                <a:latin typeface="微软雅黑" panose="020B0503020204020204" charset="-122"/>
                <a:ea typeface="微软雅黑" panose="020B0503020204020204" charset="-122"/>
              </a:rPr>
              <a:t>收</a:t>
            </a:r>
            <a:endParaRPr kumimoji="1" lang="zh-CN" altLang="en-US" sz="1400" b="1">
              <a:solidFill>
                <a:srgbClr val="0000FF"/>
              </a:solidFill>
              <a:latin typeface="微软雅黑" panose="020B0503020204020204" charset="-122"/>
              <a:ea typeface="微软雅黑" panose="020B0503020204020204" charset="-122"/>
            </a:endParaRPr>
          </a:p>
          <a:p>
            <a:pPr algn="l" eaLnBrk="0" hangingPunct="0"/>
            <a:r>
              <a:rPr kumimoji="1" lang="zh-CN" altLang="en-US" sz="1400" b="1">
                <a:solidFill>
                  <a:srgbClr val="0000FF"/>
                </a:solidFill>
                <a:latin typeface="微软雅黑" panose="020B0503020204020204" charset="-122"/>
                <a:ea typeface="微软雅黑" panose="020B0503020204020204" charset="-122"/>
              </a:rPr>
              <a:t>端</a:t>
            </a:r>
            <a:endParaRPr kumimoji="1" lang="zh-CN" altLang="en-US" sz="1400" b="1">
              <a:solidFill>
                <a:srgbClr val="0000FF"/>
              </a:solidFill>
              <a:latin typeface="微软雅黑" panose="020B0503020204020204" charset="-122"/>
              <a:ea typeface="微软雅黑" panose="020B0503020204020204" charset="-122"/>
            </a:endParaRPr>
          </a:p>
        </p:txBody>
      </p:sp>
      <p:sp>
        <p:nvSpPr>
          <p:cNvPr id="146" name="AutoShape 62"/>
          <p:cNvSpPr/>
          <p:nvPr/>
        </p:nvSpPr>
        <p:spPr bwMode="auto">
          <a:xfrm>
            <a:off x="1571149" y="2207348"/>
            <a:ext cx="107536" cy="2078001"/>
          </a:xfrm>
          <a:prstGeom prst="leftBracket">
            <a:avLst>
              <a:gd name="adj" fmla="val 174451"/>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47" name="AutoShape 63"/>
          <p:cNvSpPr/>
          <p:nvPr/>
        </p:nvSpPr>
        <p:spPr bwMode="auto">
          <a:xfrm>
            <a:off x="1731862" y="4384613"/>
            <a:ext cx="57903" cy="544316"/>
          </a:xfrm>
          <a:prstGeom prst="leftBracket">
            <a:avLst>
              <a:gd name="adj" fmla="val 84865"/>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2835" name="矩形 632834"/>
          <p:cNvSpPr/>
          <p:nvPr/>
        </p:nvSpPr>
        <p:spPr>
          <a:xfrm>
            <a:off x="2339975" y="2781300"/>
            <a:ext cx="3733800" cy="641350"/>
          </a:xfrm>
          <a:prstGeom prst="rect">
            <a:avLst/>
          </a:prstGeom>
          <a:noFill/>
          <a:ln w="9525">
            <a:noFill/>
          </a:ln>
        </p:spPr>
        <p:txBody>
          <a:bodyPr>
            <a:spAutoFit/>
          </a:bodyPr>
          <a:p>
            <a:pPr algn="ctr"/>
            <a:r>
              <a:rPr lang="en-AU" altLang="zh-CN" sz="3600" b="1">
                <a:ea typeface="宋体" panose="02010600030101010101" pitchFamily="2" charset="-122"/>
              </a:rPr>
              <a:t>Thank you!</a:t>
            </a:r>
            <a:endParaRPr lang="en-US" altLang="zh-CN" sz="3600" b="1">
              <a:ea typeface="宋体" panose="02010600030101010101"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5" y="1685206"/>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panose="02010600030101010101" pitchFamily="2" charset="-122"/>
            </a:endParaRPr>
          </a:p>
        </p:txBody>
      </p:sp>
      <p:sp>
        <p:nvSpPr>
          <p:cNvPr id="7" name="Rectangle 6"/>
          <p:cNvSpPr>
            <a:spLocks noChangeArrowheads="1"/>
          </p:cNvSpPr>
          <p:nvPr/>
        </p:nvSpPr>
        <p:spPr bwMode="auto">
          <a:xfrm>
            <a:off x="2634300" y="1642935"/>
            <a:ext cx="38754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FF00"/>
                </a:solidFill>
                <a:latin typeface="微软雅黑" panose="020B0503020204020204" charset="-122"/>
                <a:ea typeface="微软雅黑" panose="020B0503020204020204" charset="-122"/>
              </a:rPr>
              <a:t>2.3</a:t>
            </a:r>
            <a:r>
              <a:rPr lang="en-US" altLang="zh-CN" sz="2400" b="1" dirty="0">
                <a:solidFill>
                  <a:schemeClr val="bg1"/>
                </a:solidFill>
                <a:latin typeface="微软雅黑" panose="020B0503020204020204" charset="-122"/>
                <a:ea typeface="微软雅黑" panose="020B0503020204020204" charset="-122"/>
              </a:rPr>
              <a:t>  </a:t>
            </a:r>
            <a:r>
              <a:rPr lang="zh-CN" altLang="en-US" sz="2400" b="1" dirty="0">
                <a:solidFill>
                  <a:schemeClr val="bg1"/>
                </a:solidFill>
                <a:latin typeface="微软雅黑" panose="020B0503020204020204" charset="-122"/>
                <a:ea typeface="微软雅黑" panose="020B0503020204020204" charset="-122"/>
              </a:rPr>
              <a:t>物理层下面的传输介质</a:t>
            </a:r>
            <a:endParaRPr lang="zh-CN" altLang="en-US" sz="2400" b="1" dirty="0">
              <a:solidFill>
                <a:schemeClr val="bg1"/>
              </a:solidFill>
              <a:latin typeface="微软雅黑" panose="020B0503020204020204" charset="-122"/>
              <a:ea typeface="微软雅黑" panose="020B0503020204020204" charset="-122"/>
            </a:endParaRPr>
          </a:p>
        </p:txBody>
      </p:sp>
      <p:sp>
        <p:nvSpPr>
          <p:cNvPr id="8" name="Rectangle 8"/>
          <p:cNvSpPr>
            <a:spLocks noChangeArrowheads="1"/>
          </p:cNvSpPr>
          <p:nvPr/>
        </p:nvSpPr>
        <p:spPr bwMode="auto">
          <a:xfrm>
            <a:off x="545145" y="2153095"/>
            <a:ext cx="8053712" cy="3053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传输媒体也称为传输介质或传输媒介</a:t>
            </a:r>
            <a:r>
              <a:rPr lang="zh-CN" altLang="en-US" sz="2000" b="1" dirty="0">
                <a:latin typeface="微软雅黑" panose="020B0503020204020204" charset="-122"/>
                <a:ea typeface="微软雅黑" panose="020B0503020204020204" charset="-122"/>
              </a:rPr>
              <a:t>，它就是数据传输系统中在发送器和接收器之间的物理通路。</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传输媒体可分为两大类，即导引型传输媒体和非导引型传输媒体。</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在导引型传输媒体中</a:t>
            </a:r>
            <a:r>
              <a:rPr lang="zh-CN" altLang="en-US" sz="2000" b="1" dirty="0">
                <a:latin typeface="微软雅黑" panose="020B0503020204020204" charset="-122"/>
                <a:ea typeface="微软雅黑" panose="020B0503020204020204" charset="-122"/>
              </a:rPr>
              <a:t>，电磁波被导引沿着固体媒体（铜线或光纤）传播。</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非导引型传输媒体就是指自由空间</a:t>
            </a:r>
            <a:r>
              <a:rPr lang="zh-CN" altLang="en-US" sz="2000" b="1" dirty="0">
                <a:latin typeface="微软雅黑" panose="020B0503020204020204" charset="-122"/>
                <a:ea typeface="微软雅黑" panose="020B0503020204020204" charset="-122"/>
              </a:rPr>
              <a:t>。在非导引型传输媒体中，电磁波的传输常称为无线传输。</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矩形 114"/>
          <p:cNvSpPr/>
          <p:nvPr/>
        </p:nvSpPr>
        <p:spPr>
          <a:xfrm>
            <a:off x="1470699" y="3594319"/>
            <a:ext cx="2096586" cy="141473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p:nvSpPr>
        <p:spPr>
          <a:xfrm>
            <a:off x="3538069" y="3594320"/>
            <a:ext cx="1558987" cy="1414738"/>
          </a:xfrm>
          <a:prstGeom prst="rect">
            <a:avLst/>
          </a:prstGeom>
          <a:solidFill>
            <a:srgbClr val="B1D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p:nvSpPr>
        <p:spPr>
          <a:xfrm>
            <a:off x="5099220" y="3587646"/>
            <a:ext cx="1546580" cy="143955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a:off x="7164288" y="3573016"/>
            <a:ext cx="526774" cy="1446406"/>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5580112" y="2604141"/>
            <a:ext cx="1666036" cy="304295"/>
          </a:xfrm>
          <a:prstGeom prst="rect">
            <a:avLst/>
          </a:prstGeom>
          <a:solidFill>
            <a:srgbClr val="00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5292081" y="2604141"/>
            <a:ext cx="334414" cy="304295"/>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4283968" y="2604141"/>
            <a:ext cx="921671" cy="30429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3424821" y="2604141"/>
            <a:ext cx="921671" cy="304295"/>
          </a:xfrm>
          <a:prstGeom prst="rect">
            <a:avLst/>
          </a:prstGeom>
          <a:solidFill>
            <a:srgbClr val="B1D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2524992" y="2602087"/>
            <a:ext cx="896585" cy="30429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a:spLocks noChangeArrowheads="1"/>
          </p:cNvSpPr>
          <p:nvPr/>
        </p:nvSpPr>
        <p:spPr bwMode="auto">
          <a:xfrm>
            <a:off x="933856" y="1910678"/>
            <a:ext cx="7276290" cy="43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700"/>
              </a:lnSpc>
              <a:buClr>
                <a:srgbClr val="0070C0"/>
              </a:buClr>
            </a:pPr>
            <a:r>
              <a:rPr lang="zh-CN" altLang="en-US" b="1" dirty="0">
                <a:latin typeface="微软雅黑" panose="020B0503020204020204" charset="-122"/>
                <a:ea typeface="微软雅黑" panose="020B0503020204020204" charset="-122"/>
              </a:rPr>
              <a:t>电信领域使用的电磁波的频谱：</a:t>
            </a:r>
            <a:endParaRPr lang="zh-CN" altLang="en-US" b="1" dirty="0">
              <a:latin typeface="微软雅黑" panose="020B0503020204020204" charset="-122"/>
              <a:ea typeface="微软雅黑" panose="020B0503020204020204" charset="-122"/>
            </a:endParaRPr>
          </a:p>
        </p:txBody>
      </p:sp>
      <p:grpSp>
        <p:nvGrpSpPr>
          <p:cNvPr id="106" name="组合 105"/>
          <p:cNvGrpSpPr/>
          <p:nvPr/>
        </p:nvGrpSpPr>
        <p:grpSpPr>
          <a:xfrm>
            <a:off x="708590" y="2324680"/>
            <a:ext cx="7441419" cy="2976811"/>
            <a:chOff x="676784" y="1429966"/>
            <a:chExt cx="7509802" cy="3004166"/>
          </a:xfrm>
        </p:grpSpPr>
        <p:sp>
          <p:nvSpPr>
            <p:cNvPr id="10" name="Line 6"/>
            <p:cNvSpPr>
              <a:spLocks noChangeShapeType="1"/>
            </p:cNvSpPr>
            <p:nvPr/>
          </p:nvSpPr>
          <p:spPr bwMode="auto">
            <a:xfrm>
              <a:off x="5628551" y="2020936"/>
              <a:ext cx="2096286" cy="690336"/>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11" name="Rectangle 7"/>
            <p:cNvSpPr>
              <a:spLocks noChangeArrowheads="1"/>
            </p:cNvSpPr>
            <p:nvPr/>
          </p:nvSpPr>
          <p:spPr bwMode="auto">
            <a:xfrm>
              <a:off x="7135611" y="2453704"/>
              <a:ext cx="322942" cy="19611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12" name="Line 8"/>
            <p:cNvSpPr>
              <a:spLocks noChangeShapeType="1"/>
            </p:cNvSpPr>
            <p:nvPr/>
          </p:nvSpPr>
          <p:spPr bwMode="auto">
            <a:xfrm flipV="1">
              <a:off x="1445895" y="2020936"/>
              <a:ext cx="1045310" cy="690336"/>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13" name="Rectangle 9"/>
            <p:cNvSpPr>
              <a:spLocks noChangeArrowheads="1"/>
            </p:cNvSpPr>
            <p:nvPr/>
          </p:nvSpPr>
          <p:spPr bwMode="auto">
            <a:xfrm>
              <a:off x="1356660" y="2453703"/>
              <a:ext cx="288948" cy="1804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14" name="Line 10"/>
            <p:cNvSpPr>
              <a:spLocks noChangeShapeType="1"/>
            </p:cNvSpPr>
            <p:nvPr/>
          </p:nvSpPr>
          <p:spPr bwMode="auto">
            <a:xfrm>
              <a:off x="2489787" y="2695582"/>
              <a:ext cx="0" cy="144343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16" name="Line 12"/>
            <p:cNvSpPr>
              <a:spLocks noChangeShapeType="1"/>
            </p:cNvSpPr>
            <p:nvPr/>
          </p:nvSpPr>
          <p:spPr bwMode="auto">
            <a:xfrm>
              <a:off x="1972798" y="2698197"/>
              <a:ext cx="0" cy="144343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19" name="Line 15"/>
            <p:cNvSpPr>
              <a:spLocks noChangeShapeType="1"/>
            </p:cNvSpPr>
            <p:nvPr/>
          </p:nvSpPr>
          <p:spPr bwMode="auto">
            <a:xfrm>
              <a:off x="3015276" y="2700812"/>
              <a:ext cx="0" cy="144343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21" name="Line 17"/>
            <p:cNvSpPr>
              <a:spLocks noChangeShapeType="1"/>
            </p:cNvSpPr>
            <p:nvPr/>
          </p:nvSpPr>
          <p:spPr bwMode="auto">
            <a:xfrm>
              <a:off x="3536515" y="2706042"/>
              <a:ext cx="0" cy="144343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23" name="Line 19"/>
            <p:cNvSpPr>
              <a:spLocks noChangeShapeType="1"/>
            </p:cNvSpPr>
            <p:nvPr/>
          </p:nvSpPr>
          <p:spPr bwMode="auto">
            <a:xfrm>
              <a:off x="4583240" y="2700812"/>
              <a:ext cx="0" cy="144343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25" name="Line 21"/>
            <p:cNvSpPr>
              <a:spLocks noChangeShapeType="1"/>
            </p:cNvSpPr>
            <p:nvPr/>
          </p:nvSpPr>
          <p:spPr bwMode="auto">
            <a:xfrm>
              <a:off x="1438812" y="1707146"/>
              <a:ext cx="6730778"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26" name="Line 22"/>
            <p:cNvSpPr>
              <a:spLocks noChangeShapeType="1"/>
            </p:cNvSpPr>
            <p:nvPr/>
          </p:nvSpPr>
          <p:spPr bwMode="auto">
            <a:xfrm>
              <a:off x="1455808" y="2020936"/>
              <a:ext cx="6730778"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27" name="Line 23"/>
            <p:cNvSpPr>
              <a:spLocks noChangeShapeType="1"/>
            </p:cNvSpPr>
            <p:nvPr/>
          </p:nvSpPr>
          <p:spPr bwMode="auto">
            <a:xfrm>
              <a:off x="1435978" y="1707146"/>
              <a:ext cx="0" cy="5020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28" name="Line 24"/>
            <p:cNvSpPr>
              <a:spLocks noChangeShapeType="1"/>
            </p:cNvSpPr>
            <p:nvPr/>
          </p:nvSpPr>
          <p:spPr bwMode="auto">
            <a:xfrm>
              <a:off x="3407621" y="1711068"/>
              <a:ext cx="0" cy="3098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29" name="Line 25"/>
            <p:cNvSpPr>
              <a:spLocks noChangeShapeType="1"/>
            </p:cNvSpPr>
            <p:nvPr/>
          </p:nvSpPr>
          <p:spPr bwMode="auto">
            <a:xfrm>
              <a:off x="2498286" y="1720222"/>
              <a:ext cx="0" cy="31640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30" name="Line 26"/>
            <p:cNvSpPr>
              <a:spLocks noChangeShapeType="1"/>
            </p:cNvSpPr>
            <p:nvPr/>
          </p:nvSpPr>
          <p:spPr bwMode="auto">
            <a:xfrm>
              <a:off x="5302777" y="1707146"/>
              <a:ext cx="0" cy="3137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31" name="Line 27"/>
            <p:cNvSpPr>
              <a:spLocks noChangeShapeType="1"/>
            </p:cNvSpPr>
            <p:nvPr/>
          </p:nvSpPr>
          <p:spPr bwMode="auto">
            <a:xfrm>
              <a:off x="7274419" y="1714991"/>
              <a:ext cx="0" cy="3020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32" name="Line 28"/>
            <p:cNvSpPr>
              <a:spLocks noChangeShapeType="1"/>
            </p:cNvSpPr>
            <p:nvPr/>
          </p:nvSpPr>
          <p:spPr bwMode="auto">
            <a:xfrm flipV="1">
              <a:off x="1441645" y="2700812"/>
              <a:ext cx="6290275" cy="392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33" name="Text Box 29"/>
            <p:cNvSpPr txBox="1">
              <a:spLocks noChangeArrowheads="1"/>
            </p:cNvSpPr>
            <p:nvPr/>
          </p:nvSpPr>
          <p:spPr bwMode="auto">
            <a:xfrm>
              <a:off x="2656924" y="1722836"/>
              <a:ext cx="645962" cy="27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anose="020B0503020204020204" charset="-122"/>
                  <a:ea typeface="微软雅黑" panose="020B0503020204020204" charset="-122"/>
                </a:rPr>
                <a:t>无线电</a:t>
              </a:r>
              <a:endParaRPr kumimoji="1" lang="zh-CN" altLang="en-US" sz="1200" b="1">
                <a:solidFill>
                  <a:srgbClr val="0000FF"/>
                </a:solidFill>
                <a:latin typeface="微软雅黑" panose="020B0503020204020204" charset="-122"/>
                <a:ea typeface="微软雅黑" panose="020B0503020204020204" charset="-122"/>
              </a:endParaRPr>
            </a:p>
          </p:txBody>
        </p:sp>
        <p:sp>
          <p:nvSpPr>
            <p:cNvPr id="34" name="Text Box 30"/>
            <p:cNvSpPr txBox="1">
              <a:spLocks noChangeArrowheads="1"/>
            </p:cNvSpPr>
            <p:nvPr/>
          </p:nvSpPr>
          <p:spPr bwMode="auto">
            <a:xfrm>
              <a:off x="3631923" y="1722836"/>
              <a:ext cx="492162" cy="27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anose="020B0503020204020204" charset="-122"/>
                  <a:ea typeface="微软雅黑" panose="020B0503020204020204" charset="-122"/>
                </a:rPr>
                <a:t>微波</a:t>
              </a:r>
              <a:endParaRPr kumimoji="1" lang="zh-CN" altLang="en-US" sz="1200" b="1" dirty="0">
                <a:solidFill>
                  <a:srgbClr val="0000FF"/>
                </a:solidFill>
                <a:latin typeface="微软雅黑" panose="020B0503020204020204" charset="-122"/>
                <a:ea typeface="微软雅黑" panose="020B0503020204020204" charset="-122"/>
              </a:endParaRPr>
            </a:p>
          </p:txBody>
        </p:sp>
        <p:sp>
          <p:nvSpPr>
            <p:cNvPr id="35" name="Line 31"/>
            <p:cNvSpPr>
              <a:spLocks noChangeShapeType="1"/>
            </p:cNvSpPr>
            <p:nvPr/>
          </p:nvSpPr>
          <p:spPr bwMode="auto">
            <a:xfrm>
              <a:off x="4348117" y="1707146"/>
              <a:ext cx="0" cy="3137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36" name="Line 32"/>
            <p:cNvSpPr>
              <a:spLocks noChangeShapeType="1"/>
            </p:cNvSpPr>
            <p:nvPr/>
          </p:nvSpPr>
          <p:spPr bwMode="auto">
            <a:xfrm>
              <a:off x="5214960" y="1707146"/>
              <a:ext cx="0" cy="31378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37" name="Text Box 33"/>
            <p:cNvSpPr txBox="1">
              <a:spLocks noChangeArrowheads="1"/>
            </p:cNvSpPr>
            <p:nvPr/>
          </p:nvSpPr>
          <p:spPr bwMode="auto">
            <a:xfrm>
              <a:off x="4461429" y="1722836"/>
              <a:ext cx="645962" cy="27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anose="020B0503020204020204" charset="-122"/>
                  <a:ea typeface="微软雅黑" panose="020B0503020204020204" charset="-122"/>
                </a:rPr>
                <a:t>红外线</a:t>
              </a:r>
              <a:endParaRPr kumimoji="1" lang="zh-CN" altLang="en-US" sz="1200" b="1">
                <a:solidFill>
                  <a:srgbClr val="0000FF"/>
                </a:solidFill>
                <a:latin typeface="微软雅黑" panose="020B0503020204020204" charset="-122"/>
                <a:ea typeface="微软雅黑" panose="020B0503020204020204" charset="-122"/>
              </a:endParaRPr>
            </a:p>
          </p:txBody>
        </p:sp>
        <p:sp>
          <p:nvSpPr>
            <p:cNvPr id="38" name="Text Box 34"/>
            <p:cNvSpPr txBox="1">
              <a:spLocks noChangeArrowheads="1"/>
            </p:cNvSpPr>
            <p:nvPr/>
          </p:nvSpPr>
          <p:spPr bwMode="auto">
            <a:xfrm>
              <a:off x="4699386" y="2124304"/>
              <a:ext cx="645962" cy="27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anose="020B0503020204020204" charset="-122"/>
                  <a:ea typeface="微软雅黑" panose="020B0503020204020204" charset="-122"/>
                </a:rPr>
                <a:t>可见光</a:t>
              </a:r>
              <a:endParaRPr kumimoji="1" lang="zh-CN" altLang="en-US" sz="1200" b="1">
                <a:solidFill>
                  <a:srgbClr val="0000FF"/>
                </a:solidFill>
                <a:latin typeface="微软雅黑" panose="020B0503020204020204" charset="-122"/>
                <a:ea typeface="微软雅黑" panose="020B0503020204020204" charset="-122"/>
              </a:endParaRPr>
            </a:p>
          </p:txBody>
        </p:sp>
        <p:sp>
          <p:nvSpPr>
            <p:cNvPr id="39" name="Text Box 35"/>
            <p:cNvSpPr txBox="1">
              <a:spLocks noChangeArrowheads="1"/>
            </p:cNvSpPr>
            <p:nvPr/>
          </p:nvSpPr>
          <p:spPr bwMode="auto">
            <a:xfrm>
              <a:off x="5324670" y="2124304"/>
              <a:ext cx="645962" cy="27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anose="020B0503020204020204" charset="-122"/>
                  <a:ea typeface="微软雅黑" panose="020B0503020204020204" charset="-122"/>
                </a:rPr>
                <a:t>紫外线</a:t>
              </a:r>
              <a:endParaRPr kumimoji="1" lang="zh-CN" altLang="en-US" sz="1200" b="1" dirty="0">
                <a:solidFill>
                  <a:srgbClr val="0000FF"/>
                </a:solidFill>
                <a:latin typeface="微软雅黑" panose="020B0503020204020204" charset="-122"/>
                <a:ea typeface="微软雅黑" panose="020B0503020204020204" charset="-122"/>
              </a:endParaRPr>
            </a:p>
          </p:txBody>
        </p:sp>
        <p:sp>
          <p:nvSpPr>
            <p:cNvPr id="40" name="Line 36"/>
            <p:cNvSpPr>
              <a:spLocks noChangeShapeType="1"/>
            </p:cNvSpPr>
            <p:nvPr/>
          </p:nvSpPr>
          <p:spPr bwMode="auto">
            <a:xfrm>
              <a:off x="5639882" y="1707146"/>
              <a:ext cx="0" cy="3177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41" name="Text Box 37"/>
            <p:cNvSpPr txBox="1">
              <a:spLocks noChangeArrowheads="1"/>
            </p:cNvSpPr>
            <p:nvPr/>
          </p:nvSpPr>
          <p:spPr bwMode="auto">
            <a:xfrm>
              <a:off x="6047808" y="1722836"/>
              <a:ext cx="599822" cy="27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00FF"/>
                  </a:solidFill>
                  <a:latin typeface="微软雅黑" panose="020B0503020204020204" charset="-122"/>
                  <a:ea typeface="微软雅黑" panose="020B0503020204020204" charset="-122"/>
                </a:rPr>
                <a:t>X</a:t>
              </a:r>
              <a:r>
                <a:rPr kumimoji="1" lang="zh-CN" altLang="en-US" sz="1200" b="1">
                  <a:solidFill>
                    <a:srgbClr val="0000FF"/>
                  </a:solidFill>
                  <a:latin typeface="微软雅黑" panose="020B0503020204020204" charset="-122"/>
                  <a:ea typeface="微软雅黑" panose="020B0503020204020204" charset="-122"/>
                </a:rPr>
                <a:t>射线</a:t>
              </a:r>
              <a:endParaRPr kumimoji="1" lang="zh-CN" altLang="en-US" sz="1200" b="1">
                <a:solidFill>
                  <a:srgbClr val="0000FF"/>
                </a:solidFill>
                <a:latin typeface="微软雅黑" panose="020B0503020204020204" charset="-122"/>
                <a:ea typeface="微软雅黑" panose="020B0503020204020204" charset="-122"/>
              </a:endParaRPr>
            </a:p>
          </p:txBody>
        </p:sp>
        <p:sp>
          <p:nvSpPr>
            <p:cNvPr id="42" name="Text Box 38"/>
            <p:cNvSpPr txBox="1">
              <a:spLocks noChangeArrowheads="1"/>
            </p:cNvSpPr>
            <p:nvPr/>
          </p:nvSpPr>
          <p:spPr bwMode="auto">
            <a:xfrm>
              <a:off x="7407562" y="1696687"/>
              <a:ext cx="248644" cy="27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00FF"/>
                  </a:solidFill>
                  <a:latin typeface="微软雅黑" panose="020B0503020204020204" charset="-122"/>
                  <a:ea typeface="微软雅黑" panose="020B0503020204020204" charset="-122"/>
                  <a:sym typeface="Symbol" panose="05050102010706020507" pitchFamily="18" charset="2"/>
                </a:rPr>
                <a:t></a:t>
              </a:r>
              <a:endParaRPr kumimoji="1" lang="en-US" altLang="zh-CN" sz="1200" b="1">
                <a:solidFill>
                  <a:srgbClr val="0000FF"/>
                </a:solidFill>
                <a:latin typeface="微软雅黑" panose="020B0503020204020204" charset="-122"/>
                <a:ea typeface="微软雅黑" panose="020B0503020204020204" charset="-122"/>
                <a:sym typeface="Symbol" panose="05050102010706020507" pitchFamily="18" charset="2"/>
              </a:endParaRPr>
            </a:p>
          </p:txBody>
        </p:sp>
        <p:sp>
          <p:nvSpPr>
            <p:cNvPr id="43" name="Text Box 39"/>
            <p:cNvSpPr txBox="1">
              <a:spLocks noChangeArrowheads="1"/>
            </p:cNvSpPr>
            <p:nvPr/>
          </p:nvSpPr>
          <p:spPr bwMode="auto">
            <a:xfrm>
              <a:off x="7540704" y="1722836"/>
              <a:ext cx="492162" cy="27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anose="020B0503020204020204" charset="-122"/>
                  <a:ea typeface="微软雅黑" panose="020B0503020204020204" charset="-122"/>
                </a:rPr>
                <a:t>射线</a:t>
              </a:r>
              <a:endParaRPr kumimoji="1" lang="zh-CN" altLang="en-US" sz="1200" b="1">
                <a:solidFill>
                  <a:srgbClr val="0000FF"/>
                </a:solidFill>
                <a:latin typeface="微软雅黑" panose="020B0503020204020204" charset="-122"/>
                <a:ea typeface="微软雅黑" panose="020B0503020204020204" charset="-122"/>
              </a:endParaRPr>
            </a:p>
          </p:txBody>
        </p:sp>
        <p:sp>
          <p:nvSpPr>
            <p:cNvPr id="45" name="Line 41"/>
            <p:cNvSpPr>
              <a:spLocks noChangeShapeType="1"/>
            </p:cNvSpPr>
            <p:nvPr/>
          </p:nvSpPr>
          <p:spPr bwMode="auto">
            <a:xfrm>
              <a:off x="1441644" y="2962303"/>
              <a:ext cx="1206781" cy="0"/>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47" name="Line 43"/>
            <p:cNvSpPr>
              <a:spLocks noChangeShapeType="1"/>
            </p:cNvSpPr>
            <p:nvPr/>
          </p:nvSpPr>
          <p:spPr bwMode="auto">
            <a:xfrm>
              <a:off x="1968549" y="3269555"/>
              <a:ext cx="2039630"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49" name="Line 45"/>
            <p:cNvSpPr>
              <a:spLocks noChangeShapeType="1"/>
            </p:cNvSpPr>
            <p:nvPr/>
          </p:nvSpPr>
          <p:spPr bwMode="auto">
            <a:xfrm>
              <a:off x="3872203" y="2987144"/>
              <a:ext cx="1019815"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51" name="Line 47"/>
            <p:cNvSpPr>
              <a:spLocks noChangeShapeType="1"/>
            </p:cNvSpPr>
            <p:nvPr/>
          </p:nvSpPr>
          <p:spPr bwMode="auto">
            <a:xfrm>
              <a:off x="4200811" y="3338850"/>
              <a:ext cx="838515"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55" name="Line 51"/>
            <p:cNvSpPr>
              <a:spLocks noChangeShapeType="1"/>
            </p:cNvSpPr>
            <p:nvPr/>
          </p:nvSpPr>
          <p:spPr bwMode="auto">
            <a:xfrm>
              <a:off x="3362296" y="3778155"/>
              <a:ext cx="385263"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56" name="Text Box 52"/>
            <p:cNvSpPr txBox="1">
              <a:spLocks noChangeArrowheads="1"/>
            </p:cNvSpPr>
            <p:nvPr/>
          </p:nvSpPr>
          <p:spPr bwMode="auto">
            <a:xfrm>
              <a:off x="6682359" y="2724346"/>
              <a:ext cx="492162" cy="27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anose="020B0503020204020204" charset="-122"/>
                  <a:ea typeface="微软雅黑" panose="020B0503020204020204" charset="-122"/>
                </a:rPr>
                <a:t>光纤</a:t>
              </a:r>
              <a:endParaRPr kumimoji="1" lang="zh-CN" altLang="en-US" sz="1200" b="1">
                <a:solidFill>
                  <a:srgbClr val="0000FF"/>
                </a:solidFill>
                <a:latin typeface="微软雅黑" panose="020B0503020204020204" charset="-122"/>
                <a:ea typeface="微软雅黑" panose="020B0503020204020204" charset="-122"/>
              </a:endParaRPr>
            </a:p>
          </p:txBody>
        </p:sp>
        <p:sp>
          <p:nvSpPr>
            <p:cNvPr id="57" name="Line 53"/>
            <p:cNvSpPr>
              <a:spLocks noChangeShapeType="1"/>
            </p:cNvSpPr>
            <p:nvPr/>
          </p:nvSpPr>
          <p:spPr bwMode="auto">
            <a:xfrm>
              <a:off x="6659697" y="2997604"/>
              <a:ext cx="53257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59" name="Line 55"/>
            <p:cNvSpPr>
              <a:spLocks noChangeShapeType="1"/>
            </p:cNvSpPr>
            <p:nvPr/>
          </p:nvSpPr>
          <p:spPr bwMode="auto">
            <a:xfrm flipV="1">
              <a:off x="5107762" y="1832662"/>
              <a:ext cx="158188" cy="313789"/>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60" name="Line 56"/>
            <p:cNvSpPr>
              <a:spLocks noChangeShapeType="1"/>
            </p:cNvSpPr>
            <p:nvPr/>
          </p:nvSpPr>
          <p:spPr bwMode="auto">
            <a:xfrm flipH="1" flipV="1">
              <a:off x="5481244" y="1832662"/>
              <a:ext cx="73653" cy="313788"/>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61" name="Line 57"/>
            <p:cNvSpPr>
              <a:spLocks noChangeShapeType="1"/>
            </p:cNvSpPr>
            <p:nvPr/>
          </p:nvSpPr>
          <p:spPr bwMode="auto">
            <a:xfrm>
              <a:off x="1560623" y="3840913"/>
              <a:ext cx="611889"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62" name="Line 58"/>
            <p:cNvSpPr>
              <a:spLocks noChangeShapeType="1"/>
            </p:cNvSpPr>
            <p:nvPr/>
          </p:nvSpPr>
          <p:spPr bwMode="auto">
            <a:xfrm>
              <a:off x="2308487" y="3840913"/>
              <a:ext cx="407926"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63" name="Line 59"/>
            <p:cNvSpPr>
              <a:spLocks noChangeShapeType="1"/>
            </p:cNvSpPr>
            <p:nvPr/>
          </p:nvSpPr>
          <p:spPr bwMode="auto">
            <a:xfrm>
              <a:off x="3396290" y="4091944"/>
              <a:ext cx="668546"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64" name="Line 60"/>
            <p:cNvSpPr>
              <a:spLocks noChangeShapeType="1"/>
            </p:cNvSpPr>
            <p:nvPr/>
          </p:nvSpPr>
          <p:spPr bwMode="auto">
            <a:xfrm>
              <a:off x="1437396" y="4148164"/>
              <a:ext cx="629877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65" name="Line 61"/>
            <p:cNvSpPr>
              <a:spLocks noChangeShapeType="1"/>
            </p:cNvSpPr>
            <p:nvPr/>
          </p:nvSpPr>
          <p:spPr bwMode="auto">
            <a:xfrm>
              <a:off x="1447310" y="2704734"/>
              <a:ext cx="0" cy="144343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66" name="Line 62"/>
            <p:cNvSpPr>
              <a:spLocks noChangeShapeType="1"/>
            </p:cNvSpPr>
            <p:nvPr/>
          </p:nvSpPr>
          <p:spPr bwMode="auto">
            <a:xfrm>
              <a:off x="4062002" y="2699504"/>
              <a:ext cx="0" cy="144343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67" name="Line 63"/>
            <p:cNvSpPr>
              <a:spLocks noChangeShapeType="1"/>
            </p:cNvSpPr>
            <p:nvPr/>
          </p:nvSpPr>
          <p:spPr bwMode="auto">
            <a:xfrm>
              <a:off x="5104480" y="2706042"/>
              <a:ext cx="0" cy="144343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68" name="Line 64"/>
            <p:cNvSpPr>
              <a:spLocks noChangeShapeType="1"/>
            </p:cNvSpPr>
            <p:nvPr/>
          </p:nvSpPr>
          <p:spPr bwMode="auto">
            <a:xfrm>
              <a:off x="5625718" y="2703427"/>
              <a:ext cx="0" cy="144343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69" name="Line 65"/>
            <p:cNvSpPr>
              <a:spLocks noChangeShapeType="1"/>
            </p:cNvSpPr>
            <p:nvPr/>
          </p:nvSpPr>
          <p:spPr bwMode="auto">
            <a:xfrm>
              <a:off x="6151206" y="2704734"/>
              <a:ext cx="0" cy="144343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70" name="Line 66"/>
            <p:cNvSpPr>
              <a:spLocks noChangeShapeType="1"/>
            </p:cNvSpPr>
            <p:nvPr/>
          </p:nvSpPr>
          <p:spPr bwMode="auto">
            <a:xfrm>
              <a:off x="6676695" y="2713887"/>
              <a:ext cx="0" cy="144343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71" name="Line 67"/>
            <p:cNvSpPr>
              <a:spLocks noChangeShapeType="1"/>
            </p:cNvSpPr>
            <p:nvPr/>
          </p:nvSpPr>
          <p:spPr bwMode="auto">
            <a:xfrm>
              <a:off x="7197933" y="2707349"/>
              <a:ext cx="0" cy="144343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72" name="Line 68"/>
            <p:cNvSpPr>
              <a:spLocks noChangeShapeType="1"/>
            </p:cNvSpPr>
            <p:nvPr/>
          </p:nvSpPr>
          <p:spPr bwMode="auto">
            <a:xfrm>
              <a:off x="7723421" y="2704734"/>
              <a:ext cx="0" cy="144343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grpSp>
          <p:nvGrpSpPr>
            <p:cNvPr id="73" name="Group 69"/>
            <p:cNvGrpSpPr/>
            <p:nvPr/>
          </p:nvGrpSpPr>
          <p:grpSpPr bwMode="auto">
            <a:xfrm>
              <a:off x="676784" y="1456117"/>
              <a:ext cx="681293" cy="279795"/>
              <a:chOff x="6" y="352"/>
              <a:chExt cx="481" cy="214"/>
            </a:xfrm>
          </p:grpSpPr>
          <p:sp>
            <p:nvSpPr>
              <p:cNvPr id="74" name="Text Box 70"/>
              <p:cNvSpPr txBox="1">
                <a:spLocks noChangeArrowheads="1"/>
              </p:cNvSpPr>
              <p:nvPr/>
            </p:nvSpPr>
            <p:spPr bwMode="auto">
              <a:xfrm>
                <a:off x="127" y="353"/>
                <a:ext cx="36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00FF"/>
                    </a:solidFill>
                    <a:latin typeface="微软雅黑" panose="020B0503020204020204" charset="-122"/>
                    <a:ea typeface="微软雅黑" panose="020B0503020204020204" charset="-122"/>
                  </a:rPr>
                  <a:t>(Hz)</a:t>
                </a:r>
                <a:endParaRPr kumimoji="1" lang="en-US" altLang="zh-CN" sz="1200" b="1" dirty="0">
                  <a:solidFill>
                    <a:srgbClr val="0000FF"/>
                  </a:solidFill>
                  <a:latin typeface="微软雅黑" panose="020B0503020204020204" charset="-122"/>
                  <a:ea typeface="微软雅黑" panose="020B0503020204020204" charset="-122"/>
                </a:endParaRPr>
              </a:p>
            </p:txBody>
          </p:sp>
          <p:sp>
            <p:nvSpPr>
              <p:cNvPr id="75" name="Text Box 71"/>
              <p:cNvSpPr txBox="1">
                <a:spLocks noChangeArrowheads="1"/>
              </p:cNvSpPr>
              <p:nvPr/>
            </p:nvSpPr>
            <p:spPr bwMode="auto">
              <a:xfrm>
                <a:off x="6" y="352"/>
                <a:ext cx="175"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00FF"/>
                    </a:solidFill>
                    <a:latin typeface="微软雅黑" panose="020B0503020204020204" charset="-122"/>
                    <a:ea typeface="微软雅黑" panose="020B0503020204020204" charset="-122"/>
                  </a:rPr>
                  <a:t>f</a:t>
                </a:r>
                <a:endParaRPr kumimoji="1" lang="en-US" altLang="zh-CN" sz="1200" b="1">
                  <a:solidFill>
                    <a:srgbClr val="0000FF"/>
                  </a:solidFill>
                  <a:latin typeface="微软雅黑" panose="020B0503020204020204" charset="-122"/>
                  <a:ea typeface="微软雅黑" panose="020B0503020204020204" charset="-122"/>
                </a:endParaRPr>
              </a:p>
            </p:txBody>
          </p:sp>
        </p:grpSp>
        <p:grpSp>
          <p:nvGrpSpPr>
            <p:cNvPr id="76" name="Group 72"/>
            <p:cNvGrpSpPr/>
            <p:nvPr/>
          </p:nvGrpSpPr>
          <p:grpSpPr bwMode="auto">
            <a:xfrm>
              <a:off x="682450" y="2423632"/>
              <a:ext cx="669962" cy="319018"/>
              <a:chOff x="78" y="1561"/>
              <a:chExt cx="473" cy="244"/>
            </a:xfrm>
          </p:grpSpPr>
          <p:sp>
            <p:nvSpPr>
              <p:cNvPr id="77" name="Text Box 73"/>
              <p:cNvSpPr txBox="1">
                <a:spLocks noChangeArrowheads="1"/>
              </p:cNvSpPr>
              <p:nvPr/>
            </p:nvSpPr>
            <p:spPr bwMode="auto">
              <a:xfrm>
                <a:off x="159" y="1561"/>
                <a:ext cx="3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00FF"/>
                    </a:solidFill>
                    <a:latin typeface="微软雅黑" panose="020B0503020204020204" charset="-122"/>
                    <a:ea typeface="微软雅黑" panose="020B0503020204020204" charset="-122"/>
                  </a:rPr>
                  <a:t> (Hz)</a:t>
                </a:r>
                <a:endParaRPr kumimoji="1" lang="en-US" altLang="zh-CN" sz="1200" b="1" dirty="0">
                  <a:solidFill>
                    <a:srgbClr val="0000FF"/>
                  </a:solidFill>
                  <a:latin typeface="微软雅黑" panose="020B0503020204020204" charset="-122"/>
                  <a:ea typeface="微软雅黑" panose="020B0503020204020204" charset="-122"/>
                </a:endParaRPr>
              </a:p>
            </p:txBody>
          </p:sp>
          <p:sp>
            <p:nvSpPr>
              <p:cNvPr id="78" name="Text Box 74"/>
              <p:cNvSpPr txBox="1">
                <a:spLocks noChangeArrowheads="1"/>
              </p:cNvSpPr>
              <p:nvPr/>
            </p:nvSpPr>
            <p:spPr bwMode="auto">
              <a:xfrm>
                <a:off x="78" y="1592"/>
                <a:ext cx="17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00FF"/>
                    </a:solidFill>
                    <a:latin typeface="微软雅黑" panose="020B0503020204020204" charset="-122"/>
                    <a:ea typeface="微软雅黑" panose="020B0503020204020204" charset="-122"/>
                  </a:rPr>
                  <a:t>f</a:t>
                </a:r>
                <a:endParaRPr kumimoji="1" lang="en-US" altLang="zh-CN" sz="1200" b="1">
                  <a:solidFill>
                    <a:srgbClr val="0000FF"/>
                  </a:solidFill>
                  <a:latin typeface="微软雅黑" panose="020B0503020204020204" charset="-122"/>
                  <a:ea typeface="微软雅黑" panose="020B0503020204020204" charset="-122"/>
                </a:endParaRPr>
              </a:p>
            </p:txBody>
          </p:sp>
        </p:grpSp>
        <p:sp>
          <p:nvSpPr>
            <p:cNvPr id="79" name="Line 75"/>
            <p:cNvSpPr>
              <a:spLocks noChangeShapeType="1"/>
            </p:cNvSpPr>
            <p:nvPr/>
          </p:nvSpPr>
          <p:spPr bwMode="auto">
            <a:xfrm>
              <a:off x="1628610" y="4148164"/>
              <a:ext cx="0" cy="6275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80" name="Line 76"/>
            <p:cNvSpPr>
              <a:spLocks noChangeShapeType="1"/>
            </p:cNvSpPr>
            <p:nvPr/>
          </p:nvSpPr>
          <p:spPr bwMode="auto">
            <a:xfrm>
              <a:off x="2138518" y="4156009"/>
              <a:ext cx="0" cy="6275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81" name="Line 77"/>
            <p:cNvSpPr>
              <a:spLocks noChangeShapeType="1"/>
            </p:cNvSpPr>
            <p:nvPr/>
          </p:nvSpPr>
          <p:spPr bwMode="auto">
            <a:xfrm>
              <a:off x="2652675" y="4159932"/>
              <a:ext cx="0" cy="6275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82" name="Line 78"/>
            <p:cNvSpPr>
              <a:spLocks noChangeShapeType="1"/>
            </p:cNvSpPr>
            <p:nvPr/>
          </p:nvSpPr>
          <p:spPr bwMode="auto">
            <a:xfrm>
              <a:off x="3183828" y="4156009"/>
              <a:ext cx="0" cy="6275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83" name="Line 79"/>
            <p:cNvSpPr>
              <a:spLocks noChangeShapeType="1"/>
            </p:cNvSpPr>
            <p:nvPr/>
          </p:nvSpPr>
          <p:spPr bwMode="auto">
            <a:xfrm>
              <a:off x="3689486" y="4156009"/>
              <a:ext cx="0" cy="6275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84" name="Line 80"/>
            <p:cNvSpPr>
              <a:spLocks noChangeShapeType="1"/>
            </p:cNvSpPr>
            <p:nvPr/>
          </p:nvSpPr>
          <p:spPr bwMode="auto">
            <a:xfrm>
              <a:off x="4220640" y="4156009"/>
              <a:ext cx="0" cy="6275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85" name="Line 81"/>
            <p:cNvSpPr>
              <a:spLocks noChangeShapeType="1"/>
            </p:cNvSpPr>
            <p:nvPr/>
          </p:nvSpPr>
          <p:spPr bwMode="auto">
            <a:xfrm>
              <a:off x="4747544" y="4156009"/>
              <a:ext cx="0" cy="6275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86" name="Line 82"/>
            <p:cNvSpPr>
              <a:spLocks noChangeShapeType="1"/>
            </p:cNvSpPr>
            <p:nvPr/>
          </p:nvSpPr>
          <p:spPr bwMode="auto">
            <a:xfrm>
              <a:off x="5261701" y="4156009"/>
              <a:ext cx="0" cy="6275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87" name="Line 83"/>
            <p:cNvSpPr>
              <a:spLocks noChangeShapeType="1"/>
            </p:cNvSpPr>
            <p:nvPr/>
          </p:nvSpPr>
          <p:spPr bwMode="auto">
            <a:xfrm>
              <a:off x="5797104" y="4159932"/>
              <a:ext cx="0" cy="6275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88" name="Line 84"/>
            <p:cNvSpPr>
              <a:spLocks noChangeShapeType="1"/>
            </p:cNvSpPr>
            <p:nvPr/>
          </p:nvSpPr>
          <p:spPr bwMode="auto">
            <a:xfrm>
              <a:off x="6319759" y="4152087"/>
              <a:ext cx="0" cy="6275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89" name="Line 85"/>
            <p:cNvSpPr>
              <a:spLocks noChangeShapeType="1"/>
            </p:cNvSpPr>
            <p:nvPr/>
          </p:nvSpPr>
          <p:spPr bwMode="auto">
            <a:xfrm>
              <a:off x="6850913" y="4159932"/>
              <a:ext cx="0" cy="6275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90" name="Line 86"/>
            <p:cNvSpPr>
              <a:spLocks noChangeShapeType="1"/>
            </p:cNvSpPr>
            <p:nvPr/>
          </p:nvSpPr>
          <p:spPr bwMode="auto">
            <a:xfrm>
              <a:off x="7377817" y="4152087"/>
              <a:ext cx="0" cy="6275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91" name="Text Box 87"/>
            <p:cNvSpPr txBox="1">
              <a:spLocks noChangeArrowheads="1"/>
            </p:cNvSpPr>
            <p:nvPr/>
          </p:nvSpPr>
          <p:spPr bwMode="auto">
            <a:xfrm>
              <a:off x="1686684" y="4156009"/>
              <a:ext cx="354382" cy="27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anose="020B0503020204020204" charset="-122"/>
                  <a:ea typeface="微软雅黑" panose="020B0503020204020204" charset="-122"/>
                </a:rPr>
                <a:t>LF</a:t>
              </a:r>
              <a:endParaRPr kumimoji="1" lang="en-US" altLang="zh-CN" sz="1200" b="1">
                <a:latin typeface="微软雅黑" panose="020B0503020204020204" charset="-122"/>
                <a:ea typeface="微软雅黑" panose="020B0503020204020204" charset="-122"/>
              </a:endParaRPr>
            </a:p>
          </p:txBody>
        </p:sp>
        <p:sp>
          <p:nvSpPr>
            <p:cNvPr id="92" name="Text Box 88"/>
            <p:cNvSpPr txBox="1">
              <a:spLocks noChangeArrowheads="1"/>
            </p:cNvSpPr>
            <p:nvPr/>
          </p:nvSpPr>
          <p:spPr bwMode="auto">
            <a:xfrm>
              <a:off x="2209339" y="4156009"/>
              <a:ext cx="428719" cy="27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latin typeface="微软雅黑" panose="020B0503020204020204" charset="-122"/>
                  <a:ea typeface="微软雅黑" panose="020B0503020204020204" charset="-122"/>
                </a:rPr>
                <a:t>MF</a:t>
              </a:r>
              <a:endParaRPr kumimoji="1" lang="en-US" altLang="zh-CN" sz="1200" b="1" dirty="0">
                <a:latin typeface="微软雅黑" panose="020B0503020204020204" charset="-122"/>
                <a:ea typeface="微软雅黑" panose="020B0503020204020204" charset="-122"/>
              </a:endParaRPr>
            </a:p>
          </p:txBody>
        </p:sp>
        <p:sp>
          <p:nvSpPr>
            <p:cNvPr id="93" name="Text Box 89"/>
            <p:cNvSpPr txBox="1">
              <a:spLocks noChangeArrowheads="1"/>
            </p:cNvSpPr>
            <p:nvPr/>
          </p:nvSpPr>
          <p:spPr bwMode="auto">
            <a:xfrm>
              <a:off x="2731995" y="4156009"/>
              <a:ext cx="396677" cy="27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anose="020B0503020204020204" charset="-122"/>
                  <a:ea typeface="微软雅黑" panose="020B0503020204020204" charset="-122"/>
                </a:rPr>
                <a:t>HF</a:t>
              </a:r>
              <a:endParaRPr kumimoji="1" lang="en-US" altLang="zh-CN" sz="1200" b="1">
                <a:latin typeface="微软雅黑" panose="020B0503020204020204" charset="-122"/>
                <a:ea typeface="微软雅黑" panose="020B0503020204020204" charset="-122"/>
              </a:endParaRPr>
            </a:p>
          </p:txBody>
        </p:sp>
        <p:sp>
          <p:nvSpPr>
            <p:cNvPr id="94" name="Text Box 90"/>
            <p:cNvSpPr txBox="1">
              <a:spLocks noChangeArrowheads="1"/>
            </p:cNvSpPr>
            <p:nvPr/>
          </p:nvSpPr>
          <p:spPr bwMode="auto">
            <a:xfrm>
              <a:off x="3195160" y="4156009"/>
              <a:ext cx="506901" cy="27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anose="020B0503020204020204" charset="-122"/>
                  <a:ea typeface="微软雅黑" panose="020B0503020204020204" charset="-122"/>
                </a:rPr>
                <a:t>VHF</a:t>
              </a:r>
              <a:endParaRPr kumimoji="1" lang="en-US" altLang="zh-CN" sz="1200" b="1">
                <a:latin typeface="微软雅黑" panose="020B0503020204020204" charset="-122"/>
                <a:ea typeface="微软雅黑" panose="020B0503020204020204" charset="-122"/>
              </a:endParaRPr>
            </a:p>
          </p:txBody>
        </p:sp>
        <p:sp>
          <p:nvSpPr>
            <p:cNvPr id="95" name="Text Box 91"/>
            <p:cNvSpPr txBox="1">
              <a:spLocks noChangeArrowheads="1"/>
            </p:cNvSpPr>
            <p:nvPr/>
          </p:nvSpPr>
          <p:spPr bwMode="auto">
            <a:xfrm>
              <a:off x="3705067" y="4156009"/>
              <a:ext cx="515872" cy="27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anose="020B0503020204020204" charset="-122"/>
                  <a:ea typeface="微软雅黑" panose="020B0503020204020204" charset="-122"/>
                </a:rPr>
                <a:t>UHF</a:t>
              </a:r>
              <a:endParaRPr kumimoji="1" lang="en-US" altLang="zh-CN" sz="1200" b="1">
                <a:latin typeface="微软雅黑" panose="020B0503020204020204" charset="-122"/>
                <a:ea typeface="微软雅黑" panose="020B0503020204020204" charset="-122"/>
              </a:endParaRPr>
            </a:p>
          </p:txBody>
        </p:sp>
        <p:sp>
          <p:nvSpPr>
            <p:cNvPr id="96" name="Text Box 92"/>
            <p:cNvSpPr txBox="1">
              <a:spLocks noChangeArrowheads="1"/>
            </p:cNvSpPr>
            <p:nvPr/>
          </p:nvSpPr>
          <p:spPr bwMode="auto">
            <a:xfrm>
              <a:off x="4210727" y="4156009"/>
              <a:ext cx="488957" cy="27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anose="020B0503020204020204" charset="-122"/>
                  <a:ea typeface="微软雅黑" panose="020B0503020204020204" charset="-122"/>
                </a:rPr>
                <a:t>SHF</a:t>
              </a:r>
              <a:endParaRPr kumimoji="1" lang="en-US" altLang="zh-CN" sz="1200" b="1">
                <a:latin typeface="微软雅黑" panose="020B0503020204020204" charset="-122"/>
                <a:ea typeface="微软雅黑" panose="020B0503020204020204" charset="-122"/>
              </a:endParaRPr>
            </a:p>
          </p:txBody>
        </p:sp>
        <p:sp>
          <p:nvSpPr>
            <p:cNvPr id="97" name="Text Box 93"/>
            <p:cNvSpPr txBox="1">
              <a:spLocks noChangeArrowheads="1"/>
            </p:cNvSpPr>
            <p:nvPr/>
          </p:nvSpPr>
          <p:spPr bwMode="auto">
            <a:xfrm>
              <a:off x="4746128" y="4156009"/>
              <a:ext cx="484472" cy="27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anose="020B0503020204020204" charset="-122"/>
                  <a:ea typeface="微软雅黑" panose="020B0503020204020204" charset="-122"/>
                </a:rPr>
                <a:t>EHF</a:t>
              </a:r>
              <a:endParaRPr kumimoji="1" lang="en-US" altLang="zh-CN" sz="1200" b="1">
                <a:latin typeface="微软雅黑" panose="020B0503020204020204" charset="-122"/>
                <a:ea typeface="微软雅黑" panose="020B0503020204020204" charset="-122"/>
              </a:endParaRPr>
            </a:p>
          </p:txBody>
        </p:sp>
        <p:sp>
          <p:nvSpPr>
            <p:cNvPr id="98" name="Text Box 94"/>
            <p:cNvSpPr txBox="1">
              <a:spLocks noChangeArrowheads="1"/>
            </p:cNvSpPr>
            <p:nvPr/>
          </p:nvSpPr>
          <p:spPr bwMode="auto">
            <a:xfrm>
              <a:off x="5264534" y="4156009"/>
              <a:ext cx="492802" cy="27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anose="020B0503020204020204" charset="-122"/>
                  <a:ea typeface="微软雅黑" panose="020B0503020204020204" charset="-122"/>
                </a:rPr>
                <a:t>THF</a:t>
              </a:r>
              <a:endParaRPr kumimoji="1" lang="en-US" altLang="zh-CN" sz="1200" b="1">
                <a:latin typeface="微软雅黑" panose="020B0503020204020204" charset="-122"/>
                <a:ea typeface="微软雅黑" panose="020B0503020204020204" charset="-122"/>
              </a:endParaRPr>
            </a:p>
          </p:txBody>
        </p:sp>
        <p:sp>
          <p:nvSpPr>
            <p:cNvPr id="99" name="Text Box 95"/>
            <p:cNvSpPr txBox="1">
              <a:spLocks noChangeArrowheads="1"/>
            </p:cNvSpPr>
            <p:nvPr/>
          </p:nvSpPr>
          <p:spPr bwMode="auto">
            <a:xfrm>
              <a:off x="858898" y="4128856"/>
              <a:ext cx="492162" cy="27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anose="020B0503020204020204" charset="-122"/>
                  <a:ea typeface="微软雅黑" panose="020B0503020204020204" charset="-122"/>
                </a:rPr>
                <a:t>波段</a:t>
              </a:r>
              <a:endParaRPr kumimoji="1" lang="zh-CN" altLang="en-US" sz="1200" b="1" dirty="0">
                <a:solidFill>
                  <a:srgbClr val="0000FF"/>
                </a:solidFill>
                <a:latin typeface="微软雅黑" panose="020B0503020204020204" charset="-122"/>
                <a:ea typeface="微软雅黑" panose="020B0503020204020204" charset="-122"/>
              </a:endParaRPr>
            </a:p>
          </p:txBody>
        </p:sp>
        <p:sp>
          <p:nvSpPr>
            <p:cNvPr id="100" name="Text Box 96"/>
            <p:cNvSpPr txBox="1">
              <a:spLocks noChangeArrowheads="1"/>
            </p:cNvSpPr>
            <p:nvPr/>
          </p:nvSpPr>
          <p:spPr bwMode="auto">
            <a:xfrm>
              <a:off x="1260344" y="2436706"/>
              <a:ext cx="6710828" cy="27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4         </a:t>
              </a:r>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5         </a:t>
              </a:r>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6         </a:t>
              </a:r>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7         </a:t>
              </a:r>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8         </a:t>
              </a:r>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9         </a:t>
              </a:r>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10        </a:t>
              </a:r>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11      </a:t>
              </a:r>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12       </a:t>
              </a:r>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13       </a:t>
              </a:r>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14       </a:t>
              </a:r>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15       </a:t>
              </a:r>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16</a:t>
              </a:r>
              <a:endParaRPr kumimoji="1" lang="en-US" altLang="zh-CN" sz="1200" b="1" dirty="0">
                <a:latin typeface="微软雅黑" panose="020B0503020204020204" charset="-122"/>
                <a:ea typeface="微软雅黑" panose="020B0503020204020204" charset="-122"/>
              </a:endParaRPr>
            </a:p>
          </p:txBody>
        </p:sp>
        <p:sp>
          <p:nvSpPr>
            <p:cNvPr id="101" name="Text Box 97"/>
            <p:cNvSpPr txBox="1">
              <a:spLocks noChangeArrowheads="1"/>
            </p:cNvSpPr>
            <p:nvPr/>
          </p:nvSpPr>
          <p:spPr bwMode="auto">
            <a:xfrm>
              <a:off x="1288672" y="1429966"/>
              <a:ext cx="6772348" cy="27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0         </a:t>
              </a:r>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2         </a:t>
              </a:r>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4         </a:t>
              </a:r>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6         </a:t>
              </a:r>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8         </a:t>
              </a:r>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10        </a:t>
              </a:r>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12        </a:t>
              </a:r>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14       </a:t>
              </a:r>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16       </a:t>
              </a:r>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18       </a:t>
              </a:r>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20       </a:t>
              </a:r>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22       </a:t>
              </a:r>
              <a:r>
                <a:rPr kumimoji="1" lang="en-US" altLang="zh-CN" sz="1200" b="1" dirty="0">
                  <a:latin typeface="微软雅黑" panose="020B0503020204020204" charset="-122"/>
                  <a:ea typeface="微软雅黑" panose="020B0503020204020204" charset="-122"/>
                </a:rPr>
                <a:t>10</a:t>
              </a:r>
              <a:r>
                <a:rPr kumimoji="1" lang="en-US" altLang="zh-CN" sz="1200" b="1" baseline="30000" dirty="0">
                  <a:latin typeface="微软雅黑" panose="020B0503020204020204" charset="-122"/>
                  <a:ea typeface="微软雅黑" panose="020B0503020204020204" charset="-122"/>
                </a:rPr>
                <a:t>24</a:t>
              </a:r>
              <a:endParaRPr kumimoji="1" lang="en-US" altLang="zh-CN" sz="1200" b="1" dirty="0">
                <a:latin typeface="微软雅黑" panose="020B0503020204020204" charset="-122"/>
                <a:ea typeface="微软雅黑" panose="020B0503020204020204" charset="-122"/>
              </a:endParaRPr>
            </a:p>
          </p:txBody>
        </p:sp>
        <p:sp>
          <p:nvSpPr>
            <p:cNvPr id="102" name="Line 98"/>
            <p:cNvSpPr>
              <a:spLocks noChangeShapeType="1"/>
            </p:cNvSpPr>
            <p:nvPr/>
          </p:nvSpPr>
          <p:spPr bwMode="auto">
            <a:xfrm flipV="1">
              <a:off x="3894866" y="3775541"/>
              <a:ext cx="318693" cy="2615"/>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grpSp>
      <p:grpSp>
        <p:nvGrpSpPr>
          <p:cNvPr id="119" name="组合 118"/>
          <p:cNvGrpSpPr/>
          <p:nvPr/>
        </p:nvGrpSpPr>
        <p:grpSpPr>
          <a:xfrm>
            <a:off x="4178552" y="3910815"/>
            <a:ext cx="808737" cy="275590"/>
            <a:chOff x="4127752" y="3072615"/>
            <a:chExt cx="808737" cy="275590"/>
          </a:xfrm>
        </p:grpSpPr>
        <p:sp>
          <p:nvSpPr>
            <p:cNvPr id="118" name="Rectangle 20"/>
            <p:cNvSpPr>
              <a:spLocks noChangeArrowheads="1"/>
            </p:cNvSpPr>
            <p:nvPr/>
          </p:nvSpPr>
          <p:spPr bwMode="auto">
            <a:xfrm>
              <a:off x="4127752" y="3116574"/>
              <a:ext cx="808737" cy="1865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117" name="Text Box 46"/>
            <p:cNvSpPr txBox="1">
              <a:spLocks noChangeArrowheads="1"/>
            </p:cNvSpPr>
            <p:nvPr/>
          </p:nvSpPr>
          <p:spPr bwMode="auto">
            <a:xfrm>
              <a:off x="4135654" y="3072615"/>
              <a:ext cx="792480" cy="27559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anose="020B0503020204020204" charset="-122"/>
                  <a:ea typeface="微软雅黑" panose="020B0503020204020204" charset="-122"/>
                </a:rPr>
                <a:t>地面微波</a:t>
              </a:r>
              <a:endParaRPr kumimoji="1" lang="zh-CN" altLang="en-US" sz="1200" b="1" dirty="0">
                <a:solidFill>
                  <a:srgbClr val="0000FF"/>
                </a:solidFill>
                <a:latin typeface="微软雅黑" panose="020B0503020204020204" charset="-122"/>
                <a:ea typeface="微软雅黑" panose="020B0503020204020204" charset="-122"/>
              </a:endParaRPr>
            </a:p>
          </p:txBody>
        </p:sp>
      </p:grpSp>
      <p:grpSp>
        <p:nvGrpSpPr>
          <p:cNvPr id="122" name="组合 121"/>
          <p:cNvGrpSpPr/>
          <p:nvPr/>
        </p:nvGrpSpPr>
        <p:grpSpPr>
          <a:xfrm>
            <a:off x="2620213" y="3869651"/>
            <a:ext cx="808737" cy="275590"/>
            <a:chOff x="4127752" y="3072615"/>
            <a:chExt cx="808737" cy="275590"/>
          </a:xfrm>
        </p:grpSpPr>
        <p:sp>
          <p:nvSpPr>
            <p:cNvPr id="123" name="Rectangle 20"/>
            <p:cNvSpPr>
              <a:spLocks noChangeArrowheads="1"/>
            </p:cNvSpPr>
            <p:nvPr/>
          </p:nvSpPr>
          <p:spPr bwMode="auto">
            <a:xfrm>
              <a:off x="4127752" y="3116574"/>
              <a:ext cx="808737" cy="1865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124" name="Text Box 46"/>
            <p:cNvSpPr txBox="1">
              <a:spLocks noChangeArrowheads="1"/>
            </p:cNvSpPr>
            <p:nvPr/>
          </p:nvSpPr>
          <p:spPr bwMode="auto">
            <a:xfrm>
              <a:off x="4135654" y="3072615"/>
              <a:ext cx="792480" cy="27559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charset="-122"/>
                  <a:ea typeface="微软雅黑" panose="020B0503020204020204" charset="-122"/>
                </a:rPr>
                <a:t>同轴电缆</a:t>
              </a:r>
              <a:endParaRPr kumimoji="1" lang="zh-CN" altLang="en-US" sz="1200" b="1" dirty="0">
                <a:solidFill>
                  <a:srgbClr val="0000FF"/>
                </a:solidFill>
                <a:latin typeface="微软雅黑" panose="020B0503020204020204" charset="-122"/>
                <a:ea typeface="微软雅黑" panose="020B0503020204020204" charset="-122"/>
              </a:endParaRPr>
            </a:p>
          </p:txBody>
        </p:sp>
      </p:grpSp>
      <p:grpSp>
        <p:nvGrpSpPr>
          <p:cNvPr id="125" name="组合 124"/>
          <p:cNvGrpSpPr/>
          <p:nvPr/>
        </p:nvGrpSpPr>
        <p:grpSpPr>
          <a:xfrm>
            <a:off x="1651749" y="3592371"/>
            <a:ext cx="654233" cy="275590"/>
            <a:chOff x="4127752" y="3072615"/>
            <a:chExt cx="654233" cy="275590"/>
          </a:xfrm>
        </p:grpSpPr>
        <p:sp>
          <p:nvSpPr>
            <p:cNvPr id="126" name="Rectangle 20"/>
            <p:cNvSpPr>
              <a:spLocks noChangeArrowheads="1"/>
            </p:cNvSpPr>
            <p:nvPr/>
          </p:nvSpPr>
          <p:spPr bwMode="auto">
            <a:xfrm>
              <a:off x="4127752" y="3116574"/>
              <a:ext cx="654233" cy="1865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127" name="Text Box 46"/>
            <p:cNvSpPr txBox="1">
              <a:spLocks noChangeArrowheads="1"/>
            </p:cNvSpPr>
            <p:nvPr/>
          </p:nvSpPr>
          <p:spPr bwMode="auto">
            <a:xfrm>
              <a:off x="4138780" y="3072615"/>
              <a:ext cx="640080" cy="27559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charset="-122"/>
                  <a:ea typeface="微软雅黑" panose="020B0503020204020204" charset="-122"/>
                </a:rPr>
                <a:t>双绞线</a:t>
              </a:r>
              <a:endParaRPr kumimoji="1" lang="zh-CN" altLang="en-US" sz="1200" b="1" dirty="0">
                <a:solidFill>
                  <a:srgbClr val="0000FF"/>
                </a:solidFill>
                <a:latin typeface="微软雅黑" panose="020B0503020204020204" charset="-122"/>
                <a:ea typeface="微软雅黑" panose="020B0503020204020204" charset="-122"/>
              </a:endParaRPr>
            </a:p>
          </p:txBody>
        </p:sp>
      </p:grpSp>
      <p:grpSp>
        <p:nvGrpSpPr>
          <p:cNvPr id="130" name="组合 129"/>
          <p:cNvGrpSpPr/>
          <p:nvPr/>
        </p:nvGrpSpPr>
        <p:grpSpPr>
          <a:xfrm>
            <a:off x="1585989" y="4214115"/>
            <a:ext cx="640080" cy="423545"/>
            <a:chOff x="1585989" y="3356865"/>
            <a:chExt cx="640080" cy="423545"/>
          </a:xfrm>
        </p:grpSpPr>
        <p:sp>
          <p:nvSpPr>
            <p:cNvPr id="129"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128" name="Text Box 50"/>
            <p:cNvSpPr txBox="1">
              <a:spLocks noChangeArrowheads="1"/>
            </p:cNvSpPr>
            <p:nvPr/>
          </p:nvSpPr>
          <p:spPr bwMode="auto">
            <a:xfrm>
              <a:off x="1585989" y="3356865"/>
              <a:ext cx="640080" cy="42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200" b="1" dirty="0">
                  <a:solidFill>
                    <a:srgbClr val="0000FF"/>
                  </a:solidFill>
                  <a:latin typeface="微软雅黑" panose="020B0503020204020204" charset="-122"/>
                  <a:ea typeface="微软雅黑" panose="020B0503020204020204" charset="-122"/>
                </a:rPr>
                <a:t>  </a:t>
              </a:r>
              <a:r>
                <a:rPr kumimoji="1" lang="zh-CN" altLang="en-US" sz="1200" b="1" dirty="0">
                  <a:solidFill>
                    <a:srgbClr val="0000FF"/>
                  </a:solidFill>
                  <a:latin typeface="微软雅黑" panose="020B0503020204020204" charset="-122"/>
                  <a:ea typeface="微软雅黑" panose="020B0503020204020204" charset="-122"/>
                </a:rPr>
                <a:t>海事</a:t>
              </a:r>
              <a:endParaRPr kumimoji="1" lang="zh-CN" altLang="en-US" sz="1200" b="1" dirty="0">
                <a:solidFill>
                  <a:srgbClr val="0000FF"/>
                </a:solidFill>
                <a:latin typeface="微软雅黑" panose="020B0503020204020204" charset="-122"/>
                <a:ea typeface="微软雅黑" panose="020B0503020204020204" charset="-122"/>
              </a:endParaRPr>
            </a:p>
            <a:p>
              <a:pPr algn="l">
                <a:lnSpc>
                  <a:spcPct val="90000"/>
                </a:lnSpc>
              </a:pPr>
              <a:r>
                <a:rPr kumimoji="1" lang="zh-CN" altLang="en-US" sz="1200" b="1" dirty="0">
                  <a:solidFill>
                    <a:srgbClr val="0000FF"/>
                  </a:solidFill>
                  <a:latin typeface="微软雅黑" panose="020B0503020204020204" charset="-122"/>
                  <a:ea typeface="微软雅黑" panose="020B0503020204020204" charset="-122"/>
                </a:rPr>
                <a:t>无线电</a:t>
              </a:r>
              <a:endParaRPr kumimoji="1" lang="zh-CN" altLang="en-US" sz="1200" b="1" dirty="0">
                <a:solidFill>
                  <a:srgbClr val="0000FF"/>
                </a:solidFill>
                <a:latin typeface="微软雅黑" panose="020B0503020204020204" charset="-122"/>
                <a:ea typeface="微软雅黑" panose="020B0503020204020204" charset="-122"/>
              </a:endParaRPr>
            </a:p>
          </p:txBody>
        </p:sp>
      </p:grpSp>
      <p:grpSp>
        <p:nvGrpSpPr>
          <p:cNvPr id="131" name="组合 130"/>
          <p:cNvGrpSpPr/>
          <p:nvPr/>
        </p:nvGrpSpPr>
        <p:grpSpPr>
          <a:xfrm>
            <a:off x="2198862" y="4214115"/>
            <a:ext cx="640080" cy="423545"/>
            <a:chOff x="1589115" y="3356865"/>
            <a:chExt cx="640080" cy="423545"/>
          </a:xfrm>
        </p:grpSpPr>
        <p:sp>
          <p:nvSpPr>
            <p:cNvPr id="132"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133" name="Text Box 50"/>
            <p:cNvSpPr txBox="1">
              <a:spLocks noChangeArrowheads="1"/>
            </p:cNvSpPr>
            <p:nvPr/>
          </p:nvSpPr>
          <p:spPr bwMode="auto">
            <a:xfrm>
              <a:off x="1589115" y="3356865"/>
              <a:ext cx="640080" cy="42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200" b="1" dirty="0" smtClean="0">
                  <a:solidFill>
                    <a:srgbClr val="0000FF"/>
                  </a:solidFill>
                  <a:latin typeface="微软雅黑" panose="020B0503020204020204" charset="-122"/>
                  <a:ea typeface="微软雅黑" panose="020B0503020204020204" charset="-122"/>
                </a:rPr>
                <a:t>调幅</a:t>
              </a:r>
              <a:endParaRPr kumimoji="1" lang="en-US" altLang="zh-CN" sz="1200" b="1" dirty="0" smtClean="0">
                <a:solidFill>
                  <a:srgbClr val="0000FF"/>
                </a:solidFill>
                <a:latin typeface="微软雅黑" panose="020B0503020204020204" charset="-122"/>
                <a:ea typeface="微软雅黑" panose="020B0503020204020204" charset="-122"/>
              </a:endParaRPr>
            </a:p>
            <a:p>
              <a:pPr algn="ctr">
                <a:lnSpc>
                  <a:spcPct val="90000"/>
                </a:lnSpc>
              </a:pPr>
              <a:r>
                <a:rPr kumimoji="1" lang="zh-CN" altLang="en-US" sz="1200" b="1" dirty="0" smtClean="0">
                  <a:solidFill>
                    <a:srgbClr val="0000FF"/>
                  </a:solidFill>
                  <a:latin typeface="微软雅黑" panose="020B0503020204020204" charset="-122"/>
                  <a:ea typeface="微软雅黑" panose="020B0503020204020204" charset="-122"/>
                </a:rPr>
                <a:t>无线电</a:t>
              </a:r>
              <a:endParaRPr kumimoji="1" lang="zh-CN" altLang="en-US" sz="1200" b="1" dirty="0">
                <a:solidFill>
                  <a:srgbClr val="0000FF"/>
                </a:solidFill>
                <a:latin typeface="微软雅黑" panose="020B0503020204020204" charset="-122"/>
                <a:ea typeface="微软雅黑" panose="020B0503020204020204" charset="-122"/>
              </a:endParaRPr>
            </a:p>
          </p:txBody>
        </p:sp>
      </p:grpSp>
      <p:grpSp>
        <p:nvGrpSpPr>
          <p:cNvPr id="137" name="组合 136"/>
          <p:cNvGrpSpPr/>
          <p:nvPr/>
        </p:nvGrpSpPr>
        <p:grpSpPr>
          <a:xfrm>
            <a:off x="3111979" y="4176015"/>
            <a:ext cx="640080" cy="423545"/>
            <a:chOff x="1589115" y="3356865"/>
            <a:chExt cx="640080" cy="423545"/>
          </a:xfrm>
        </p:grpSpPr>
        <p:sp>
          <p:nvSpPr>
            <p:cNvPr id="138"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139" name="Text Box 50"/>
            <p:cNvSpPr txBox="1">
              <a:spLocks noChangeArrowheads="1"/>
            </p:cNvSpPr>
            <p:nvPr/>
          </p:nvSpPr>
          <p:spPr bwMode="auto">
            <a:xfrm>
              <a:off x="1589115" y="3356865"/>
              <a:ext cx="640080" cy="42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200" b="1" dirty="0">
                  <a:solidFill>
                    <a:srgbClr val="0000FF"/>
                  </a:solidFill>
                  <a:latin typeface="微软雅黑" panose="020B0503020204020204" charset="-122"/>
                  <a:ea typeface="微软雅黑" panose="020B0503020204020204" charset="-122"/>
                </a:rPr>
                <a:t> </a:t>
              </a:r>
              <a:r>
                <a:rPr kumimoji="1" lang="zh-CN" altLang="en-US" sz="1200" b="1" dirty="0">
                  <a:solidFill>
                    <a:srgbClr val="0000FF"/>
                  </a:solidFill>
                  <a:latin typeface="微软雅黑" panose="020B0503020204020204" charset="-122"/>
                  <a:ea typeface="微软雅黑" panose="020B0503020204020204" charset="-122"/>
                </a:rPr>
                <a:t>调频</a:t>
              </a:r>
              <a:endParaRPr kumimoji="1" lang="zh-CN" altLang="en-US" sz="1200" b="1" dirty="0">
                <a:solidFill>
                  <a:srgbClr val="0000FF"/>
                </a:solidFill>
                <a:latin typeface="微软雅黑" panose="020B0503020204020204" charset="-122"/>
                <a:ea typeface="微软雅黑" panose="020B0503020204020204" charset="-122"/>
              </a:endParaRPr>
            </a:p>
            <a:p>
              <a:pPr algn="ctr">
                <a:lnSpc>
                  <a:spcPct val="90000"/>
                </a:lnSpc>
              </a:pPr>
              <a:r>
                <a:rPr kumimoji="1" lang="zh-CN" altLang="en-US" sz="1200" b="1" dirty="0">
                  <a:solidFill>
                    <a:srgbClr val="0000FF"/>
                  </a:solidFill>
                  <a:latin typeface="微软雅黑" panose="020B0503020204020204" charset="-122"/>
                  <a:ea typeface="微软雅黑" panose="020B0503020204020204" charset="-122"/>
                </a:rPr>
                <a:t>无线电</a:t>
              </a:r>
              <a:endParaRPr kumimoji="1" lang="zh-CN" altLang="en-US" sz="1200" b="1" dirty="0">
                <a:solidFill>
                  <a:srgbClr val="0000FF"/>
                </a:solidFill>
                <a:latin typeface="微软雅黑" panose="020B0503020204020204" charset="-122"/>
                <a:ea typeface="微软雅黑" panose="020B0503020204020204" charset="-122"/>
              </a:endParaRPr>
            </a:p>
          </p:txBody>
        </p:sp>
      </p:grpSp>
      <p:grpSp>
        <p:nvGrpSpPr>
          <p:cNvPr id="140" name="组合 139"/>
          <p:cNvGrpSpPr/>
          <p:nvPr/>
        </p:nvGrpSpPr>
        <p:grpSpPr>
          <a:xfrm>
            <a:off x="3751784" y="4176015"/>
            <a:ext cx="640080" cy="423545"/>
            <a:chOff x="1589115" y="3356865"/>
            <a:chExt cx="640080" cy="423545"/>
          </a:xfrm>
        </p:grpSpPr>
        <p:sp>
          <p:nvSpPr>
            <p:cNvPr id="141"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anose="020B0503020204020204" charset="-122"/>
                <a:ea typeface="微软雅黑" panose="020B0503020204020204" charset="-122"/>
              </a:endParaRPr>
            </a:p>
          </p:txBody>
        </p:sp>
        <p:sp>
          <p:nvSpPr>
            <p:cNvPr id="142" name="Text Box 50"/>
            <p:cNvSpPr txBox="1">
              <a:spLocks noChangeArrowheads="1"/>
            </p:cNvSpPr>
            <p:nvPr/>
          </p:nvSpPr>
          <p:spPr bwMode="auto">
            <a:xfrm>
              <a:off x="1589115" y="3356865"/>
              <a:ext cx="640080" cy="42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200" b="1" dirty="0">
                  <a:solidFill>
                    <a:srgbClr val="0000FF"/>
                  </a:solidFill>
                  <a:latin typeface="微软雅黑" panose="020B0503020204020204" charset="-122"/>
                  <a:ea typeface="微软雅黑" panose="020B0503020204020204" charset="-122"/>
                </a:rPr>
                <a:t>移动</a:t>
              </a:r>
              <a:endParaRPr kumimoji="1" lang="zh-CN" altLang="en-US" sz="1200" b="1" dirty="0">
                <a:solidFill>
                  <a:srgbClr val="0000FF"/>
                </a:solidFill>
                <a:latin typeface="微软雅黑" panose="020B0503020204020204" charset="-122"/>
                <a:ea typeface="微软雅黑" panose="020B0503020204020204" charset="-122"/>
              </a:endParaRPr>
            </a:p>
            <a:p>
              <a:pPr algn="ctr">
                <a:lnSpc>
                  <a:spcPct val="90000"/>
                </a:lnSpc>
              </a:pPr>
              <a:r>
                <a:rPr kumimoji="1" lang="zh-CN" altLang="en-US" sz="1200" b="1" dirty="0" smtClean="0">
                  <a:solidFill>
                    <a:srgbClr val="0000FF"/>
                  </a:solidFill>
                  <a:latin typeface="微软雅黑" panose="020B0503020204020204" charset="-122"/>
                  <a:ea typeface="微软雅黑" panose="020B0503020204020204" charset="-122"/>
                </a:rPr>
                <a:t>无线电</a:t>
              </a:r>
              <a:endParaRPr kumimoji="1" lang="zh-CN" altLang="en-US" sz="1200" b="1" dirty="0">
                <a:solidFill>
                  <a:srgbClr val="0000FF"/>
                </a:solidFill>
                <a:latin typeface="微软雅黑" panose="020B0503020204020204" charset="-122"/>
                <a:ea typeface="微软雅黑" panose="020B0503020204020204" charset="-122"/>
              </a:endParaRPr>
            </a:p>
          </p:txBody>
        </p:sp>
      </p:grpSp>
      <p:grpSp>
        <p:nvGrpSpPr>
          <p:cNvPr id="147" name="组合 146"/>
          <p:cNvGrpSpPr/>
          <p:nvPr/>
        </p:nvGrpSpPr>
        <p:grpSpPr>
          <a:xfrm>
            <a:off x="4089718" y="3600540"/>
            <a:ext cx="487680" cy="275590"/>
            <a:chOff x="4089718" y="2743290"/>
            <a:chExt cx="487680" cy="275590"/>
          </a:xfrm>
        </p:grpSpPr>
        <p:sp>
          <p:nvSpPr>
            <p:cNvPr id="145" name="矩形 144"/>
            <p:cNvSpPr/>
            <p:nvPr/>
          </p:nvSpPr>
          <p:spPr>
            <a:xfrm>
              <a:off x="4133850" y="2779080"/>
              <a:ext cx="381000" cy="206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 Box 44"/>
            <p:cNvSpPr txBox="1">
              <a:spLocks noChangeArrowheads="1"/>
            </p:cNvSpPr>
            <p:nvPr/>
          </p:nvSpPr>
          <p:spPr bwMode="auto">
            <a:xfrm>
              <a:off x="4089718" y="2743290"/>
              <a:ext cx="4876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anose="020B0503020204020204" charset="-122"/>
                  <a:ea typeface="微软雅黑" panose="020B0503020204020204" charset="-122"/>
                </a:rPr>
                <a:t>卫星</a:t>
              </a:r>
              <a:endParaRPr kumimoji="1" lang="zh-CN" altLang="en-US" sz="1200" b="1" dirty="0">
                <a:solidFill>
                  <a:srgbClr val="0000FF"/>
                </a:solidFill>
                <a:latin typeface="微软雅黑" panose="020B0503020204020204" charset="-122"/>
                <a:ea typeface="微软雅黑" panose="020B0503020204020204" charset="-122"/>
              </a:endParaRPr>
            </a:p>
          </p:txBody>
        </p:sp>
      </p:grpSp>
      <p:grpSp>
        <p:nvGrpSpPr>
          <p:cNvPr id="148" name="组合 147"/>
          <p:cNvGrpSpPr/>
          <p:nvPr/>
        </p:nvGrpSpPr>
        <p:grpSpPr>
          <a:xfrm>
            <a:off x="3564260" y="4664050"/>
            <a:ext cx="487680" cy="275590"/>
            <a:chOff x="4089718" y="2743290"/>
            <a:chExt cx="487680" cy="275590"/>
          </a:xfrm>
        </p:grpSpPr>
        <p:sp>
          <p:nvSpPr>
            <p:cNvPr id="149" name="矩形 148"/>
            <p:cNvSpPr/>
            <p:nvPr/>
          </p:nvSpPr>
          <p:spPr>
            <a:xfrm>
              <a:off x="4133850" y="2779080"/>
              <a:ext cx="381000" cy="206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Text Box 44"/>
            <p:cNvSpPr txBox="1">
              <a:spLocks noChangeArrowheads="1"/>
            </p:cNvSpPr>
            <p:nvPr/>
          </p:nvSpPr>
          <p:spPr bwMode="auto">
            <a:xfrm>
              <a:off x="4089718" y="2743290"/>
              <a:ext cx="4876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charset="-122"/>
                  <a:ea typeface="微软雅黑" panose="020B0503020204020204" charset="-122"/>
                </a:rPr>
                <a:t>电视</a:t>
              </a:r>
              <a:endParaRPr kumimoji="1" lang="zh-CN" altLang="en-US" sz="1200" b="1" dirty="0">
                <a:solidFill>
                  <a:srgbClr val="0000FF"/>
                </a:solidFill>
                <a:latin typeface="微软雅黑" panose="020B0503020204020204" charset="-122"/>
                <a:ea typeface="微软雅黑" panose="020B0503020204020204" charset="-122"/>
              </a:endParaRPr>
            </a:p>
          </p:txBody>
        </p:sp>
      </p:grpSp>
      <p:sp>
        <p:nvSpPr>
          <p:cNvPr id="121" name="AutoShape 5"/>
          <p:cNvSpPr>
            <a:spLocks noChangeArrowheads="1"/>
          </p:cNvSpPr>
          <p:nvPr/>
        </p:nvSpPr>
        <p:spPr bwMode="auto">
          <a:xfrm>
            <a:off x="545145" y="1521957"/>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panose="02010600030101010101" pitchFamily="2" charset="-122"/>
            </a:endParaRPr>
          </a:p>
        </p:txBody>
      </p:sp>
      <p:sp>
        <p:nvSpPr>
          <p:cNvPr id="134" name="Rectangle 6"/>
          <p:cNvSpPr>
            <a:spLocks noChangeArrowheads="1"/>
          </p:cNvSpPr>
          <p:nvPr/>
        </p:nvSpPr>
        <p:spPr bwMode="auto">
          <a:xfrm>
            <a:off x="2634300" y="1479686"/>
            <a:ext cx="38754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FF00"/>
                </a:solidFill>
                <a:latin typeface="微软雅黑" panose="020B0503020204020204" charset="-122"/>
                <a:ea typeface="微软雅黑" panose="020B0503020204020204" charset="-122"/>
              </a:rPr>
              <a:t>2.3</a:t>
            </a:r>
            <a:r>
              <a:rPr lang="en-US" altLang="zh-CN" sz="2400" b="1" dirty="0">
                <a:solidFill>
                  <a:schemeClr val="bg1"/>
                </a:solidFill>
                <a:latin typeface="微软雅黑" panose="020B0503020204020204" charset="-122"/>
                <a:ea typeface="微软雅黑" panose="020B0503020204020204" charset="-122"/>
              </a:rPr>
              <a:t>  </a:t>
            </a:r>
            <a:r>
              <a:rPr lang="zh-CN" altLang="en-US" sz="2400" b="1" dirty="0">
                <a:solidFill>
                  <a:schemeClr val="bg1"/>
                </a:solidFill>
                <a:latin typeface="微软雅黑" panose="020B0503020204020204" charset="-122"/>
                <a:ea typeface="微软雅黑" panose="020B0503020204020204" charset="-122"/>
              </a:rPr>
              <a:t>物理层下面的传输媒体</a:t>
            </a:r>
            <a:endParaRPr lang="zh-CN" altLang="en-US" sz="24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45145" y="1684500"/>
            <a:ext cx="8053712"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8" name="Rectangle 6"/>
          <p:cNvSpPr>
            <a:spLocks noChangeArrowheads="1"/>
          </p:cNvSpPr>
          <p:nvPr/>
        </p:nvSpPr>
        <p:spPr bwMode="auto">
          <a:xfrm>
            <a:off x="2954022" y="1642229"/>
            <a:ext cx="32359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2.3.1  </a:t>
            </a:r>
            <a:r>
              <a:rPr lang="zh-CN" altLang="en-US" sz="2400" b="1" dirty="0">
                <a:solidFill>
                  <a:schemeClr val="bg1"/>
                </a:solidFill>
                <a:latin typeface="微软雅黑" panose="020B0503020204020204" charset="-122"/>
                <a:ea typeface="微软雅黑" panose="020B0503020204020204" charset="-122"/>
              </a:rPr>
              <a:t>导引型传输媒体</a:t>
            </a:r>
            <a:endParaRPr lang="zh-CN" altLang="en-US" sz="2400" b="1" dirty="0">
              <a:solidFill>
                <a:schemeClr val="bg1"/>
              </a:solidFill>
              <a:latin typeface="微软雅黑" panose="020B0503020204020204" charset="-122"/>
              <a:ea typeface="微软雅黑" panose="020B0503020204020204" charset="-122"/>
            </a:endParaRPr>
          </a:p>
        </p:txBody>
      </p:sp>
      <p:sp>
        <p:nvSpPr>
          <p:cNvPr id="9" name="Rectangle 8"/>
          <p:cNvSpPr>
            <a:spLocks noChangeArrowheads="1"/>
          </p:cNvSpPr>
          <p:nvPr/>
        </p:nvSpPr>
        <p:spPr bwMode="auto">
          <a:xfrm>
            <a:off x="545145" y="2021846"/>
            <a:ext cx="8053712" cy="3053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双绞线</a:t>
            </a:r>
            <a:endParaRPr lang="zh-CN" altLang="en-US" sz="2000" b="1" dirty="0">
              <a:solidFill>
                <a:srgbClr val="0000FF"/>
              </a:solidFill>
              <a:latin typeface="微软雅黑" panose="020B0503020204020204" charset="-122"/>
              <a:ea typeface="微软雅黑" panose="020B0503020204020204" charset="-122"/>
            </a:endParaRPr>
          </a:p>
          <a:p>
            <a:pPr marL="541655" indent="-285750">
              <a:lnSpc>
                <a:spcPts val="3300"/>
              </a:lnSpc>
              <a:buClr>
                <a:srgbClr val="7030A0"/>
              </a:buClr>
              <a:buFont typeface="Arial" panose="020B0604020202020204" pitchFamily="34" charset="0"/>
              <a:buChar char="•"/>
            </a:pPr>
            <a:r>
              <a:rPr lang="zh-CN" altLang="en-US" sz="2000" b="1" dirty="0">
                <a:latin typeface="微软雅黑" panose="020B0503020204020204" charset="-122"/>
                <a:ea typeface="微软雅黑" panose="020B0503020204020204" charset="-122"/>
              </a:rPr>
              <a:t>最常用的传输媒体。</a:t>
            </a:r>
            <a:endParaRPr lang="zh-CN" altLang="en-US" sz="2000" b="1" dirty="0">
              <a:latin typeface="微软雅黑" panose="020B0503020204020204" charset="-122"/>
              <a:ea typeface="微软雅黑" panose="020B0503020204020204" charset="-122"/>
            </a:endParaRPr>
          </a:p>
          <a:p>
            <a:pPr marL="541655" indent="-285750">
              <a:lnSpc>
                <a:spcPts val="3300"/>
              </a:lnSpc>
              <a:buClr>
                <a:srgbClr val="7030A0"/>
              </a:buClr>
              <a:buFont typeface="Arial" panose="020B0604020202020204" pitchFamily="34" charset="0"/>
              <a:buChar char="•"/>
            </a:pPr>
            <a:r>
              <a:rPr lang="zh-CN" altLang="en-US" sz="2000" b="1" dirty="0">
                <a:latin typeface="微软雅黑" panose="020B0503020204020204" charset="-122"/>
                <a:ea typeface="微软雅黑" panose="020B0503020204020204" charset="-122"/>
              </a:rPr>
              <a:t>模拟传输和数字传输都可以使用双绞线，其通信距离一般为几到十几公里。</a:t>
            </a:r>
            <a:endParaRPr lang="zh-CN" altLang="en-US" sz="2000" b="1" dirty="0">
              <a:latin typeface="微软雅黑" panose="020B0503020204020204" charset="-122"/>
              <a:ea typeface="微软雅黑" panose="020B0503020204020204" charset="-122"/>
            </a:endParaRPr>
          </a:p>
          <a:p>
            <a:pPr marL="541655" indent="-285750">
              <a:lnSpc>
                <a:spcPts val="3300"/>
              </a:lnSpc>
              <a:buClr>
                <a:srgbClr val="7030A0"/>
              </a:buClr>
              <a:buFont typeface="Arial" panose="020B0604020202020204" pitchFamily="34" charset="0"/>
              <a:buChar char="•"/>
            </a:pPr>
            <a:r>
              <a:rPr lang="zh-CN" altLang="en-US" sz="2000" b="1" dirty="0">
                <a:solidFill>
                  <a:srgbClr val="CC00CC"/>
                </a:solidFill>
                <a:latin typeface="微软雅黑" panose="020B0503020204020204" charset="-122"/>
                <a:ea typeface="微软雅黑" panose="020B0503020204020204" charset="-122"/>
              </a:rPr>
              <a:t>屏蔽双绞线 </a:t>
            </a:r>
            <a:r>
              <a:rPr lang="en-US" altLang="zh-CN" sz="2000" b="1" dirty="0">
                <a:solidFill>
                  <a:srgbClr val="CC00CC"/>
                </a:solidFill>
                <a:latin typeface="微软雅黑" panose="020B0503020204020204" charset="-122"/>
                <a:ea typeface="微软雅黑" panose="020B0503020204020204" charset="-122"/>
              </a:rPr>
              <a:t>STP </a:t>
            </a:r>
            <a:r>
              <a:rPr lang="en-US" altLang="zh-CN" sz="2000" b="1" dirty="0">
                <a:solidFill>
                  <a:srgbClr val="0000FF"/>
                </a:solidFill>
                <a:latin typeface="微软雅黑" panose="020B0503020204020204" charset="-122"/>
                <a:ea typeface="微软雅黑" panose="020B0503020204020204" charset="-122"/>
              </a:rPr>
              <a:t>(Shielded Twisted Pair)</a:t>
            </a:r>
            <a:endParaRPr lang="en-US" altLang="zh-CN" sz="2000" b="1" dirty="0">
              <a:solidFill>
                <a:srgbClr val="0000FF"/>
              </a:solidFill>
              <a:latin typeface="微软雅黑" panose="020B0503020204020204" charset="-122"/>
              <a:ea typeface="微软雅黑" panose="020B0503020204020204" charset="-122"/>
            </a:endParaRPr>
          </a:p>
          <a:p>
            <a:pPr marL="541655" indent="-285750">
              <a:lnSpc>
                <a:spcPts val="3300"/>
              </a:lnSpc>
              <a:buClr>
                <a:srgbClr val="7030A0"/>
              </a:buClr>
              <a:buFont typeface="Arial" panose="020B0604020202020204" pitchFamily="34" charset="0"/>
              <a:buChar char="•"/>
            </a:pPr>
            <a:r>
              <a:rPr lang="zh-CN" altLang="en-US" sz="2000" b="1" dirty="0">
                <a:latin typeface="微软雅黑" panose="020B0503020204020204" charset="-122"/>
                <a:ea typeface="微软雅黑" panose="020B0503020204020204" charset="-122"/>
              </a:rPr>
              <a:t>带金属屏蔽层</a:t>
            </a:r>
            <a:endParaRPr lang="zh-CN" altLang="en-US" sz="2000" b="1" dirty="0">
              <a:latin typeface="微软雅黑" panose="020B0503020204020204" charset="-122"/>
              <a:ea typeface="微软雅黑" panose="020B0503020204020204" charset="-122"/>
            </a:endParaRPr>
          </a:p>
          <a:p>
            <a:pPr marL="541655" indent="-285750">
              <a:lnSpc>
                <a:spcPts val="3300"/>
              </a:lnSpc>
              <a:buClr>
                <a:srgbClr val="7030A0"/>
              </a:buClr>
              <a:buFont typeface="Arial" panose="020B0604020202020204" pitchFamily="34" charset="0"/>
              <a:buChar char="•"/>
            </a:pPr>
            <a:r>
              <a:rPr lang="zh-CN" altLang="en-US" sz="2000" b="1" dirty="0">
                <a:solidFill>
                  <a:srgbClr val="CC00CC"/>
                </a:solidFill>
                <a:latin typeface="微软雅黑" panose="020B0503020204020204" charset="-122"/>
                <a:ea typeface="微软雅黑" panose="020B0503020204020204" charset="-122"/>
              </a:rPr>
              <a:t>无屏蔽双绞线 </a:t>
            </a:r>
            <a:r>
              <a:rPr lang="en-US" altLang="zh-CN" sz="2000" b="1" dirty="0">
                <a:solidFill>
                  <a:srgbClr val="CC00CC"/>
                </a:solidFill>
                <a:latin typeface="微软雅黑" panose="020B0503020204020204" charset="-122"/>
                <a:ea typeface="微软雅黑" panose="020B0503020204020204" charset="-122"/>
              </a:rPr>
              <a:t>UTP </a:t>
            </a:r>
            <a:r>
              <a:rPr lang="en-US" altLang="zh-CN" sz="2000" b="1" dirty="0">
                <a:solidFill>
                  <a:srgbClr val="0000FF"/>
                </a:solidFill>
                <a:latin typeface="微软雅黑" panose="020B0503020204020204" charset="-122"/>
                <a:ea typeface="微软雅黑" panose="020B0503020204020204" charset="-122"/>
              </a:rPr>
              <a:t>(Unshielded Twisted Pair) </a:t>
            </a:r>
            <a:endParaRPr lang="en-US" altLang="zh-CN" sz="2000" b="1" dirty="0">
              <a:solidFill>
                <a:srgbClr val="0000F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545145" y="2091690"/>
            <a:ext cx="8053712" cy="31585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184968" y="2345822"/>
            <a:ext cx="2708758" cy="1305792"/>
            <a:chOff x="834846" y="1686499"/>
            <a:chExt cx="3725521" cy="1722116"/>
          </a:xfrm>
        </p:grpSpPr>
        <p:pic>
          <p:nvPicPr>
            <p:cNvPr id="9" name="Picture 4" descr="223b"/>
            <p:cNvPicPr>
              <a:picLocks noChangeAspect="1" noChangeArrowheads="1"/>
            </p:cNvPicPr>
            <p:nvPr/>
          </p:nvPicPr>
          <p:blipFill>
            <a:blip r:embed="rId1" cstate="print">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10" name="Text Box 7"/>
            <p:cNvSpPr txBox="1">
              <a:spLocks noChangeArrowheads="1"/>
            </p:cNvSpPr>
            <p:nvPr/>
          </p:nvSpPr>
          <p:spPr bwMode="auto">
            <a:xfrm>
              <a:off x="3738312" y="2546924"/>
              <a:ext cx="740605" cy="40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b="1" dirty="0">
                  <a:solidFill>
                    <a:srgbClr val="0000FF"/>
                  </a:solidFill>
                  <a:latin typeface="微软雅黑" panose="020B0503020204020204" charset="-122"/>
                  <a:ea typeface="微软雅黑" panose="020B0503020204020204" charset="-122"/>
                </a:rPr>
                <a:t>铜线</a:t>
              </a:r>
              <a:endParaRPr lang="zh-CN" altLang="en-US" sz="1400" b="1" dirty="0">
                <a:solidFill>
                  <a:srgbClr val="0000FF"/>
                </a:solidFill>
                <a:latin typeface="微软雅黑" panose="020B0503020204020204" charset="-122"/>
                <a:ea typeface="微软雅黑" panose="020B0503020204020204" charset="-122"/>
              </a:endParaRPr>
            </a:p>
          </p:txBody>
        </p:sp>
        <p:sp>
          <p:nvSpPr>
            <p:cNvPr id="11" name="Text Box 9"/>
            <p:cNvSpPr txBox="1">
              <a:spLocks noChangeArrowheads="1"/>
            </p:cNvSpPr>
            <p:nvPr/>
          </p:nvSpPr>
          <p:spPr bwMode="auto">
            <a:xfrm>
              <a:off x="834846" y="2591042"/>
              <a:ext cx="2004053" cy="37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pPr>
              <a:r>
                <a:rPr lang="zh-CN" altLang="en-US" sz="1400" b="1" dirty="0" smtClean="0">
                  <a:solidFill>
                    <a:srgbClr val="0000FF"/>
                  </a:solidFill>
                  <a:latin typeface="微软雅黑" panose="020B0503020204020204" charset="-122"/>
                  <a:ea typeface="微软雅黑" panose="020B0503020204020204" charset="-122"/>
                </a:rPr>
                <a:t>聚氯乙烯套层</a:t>
              </a:r>
              <a:endParaRPr lang="zh-CN" altLang="en-US" sz="1400" b="1" dirty="0">
                <a:solidFill>
                  <a:srgbClr val="0000FF"/>
                </a:solidFill>
                <a:latin typeface="微软雅黑" panose="020B0503020204020204" charset="-122"/>
                <a:ea typeface="微软雅黑" panose="020B0503020204020204" charset="-122"/>
              </a:endParaRPr>
            </a:p>
          </p:txBody>
        </p:sp>
        <p:sp>
          <p:nvSpPr>
            <p:cNvPr id="12" name="Text Box 13"/>
            <p:cNvSpPr txBox="1">
              <a:spLocks noChangeArrowheads="1"/>
            </p:cNvSpPr>
            <p:nvPr/>
          </p:nvSpPr>
          <p:spPr bwMode="auto">
            <a:xfrm>
              <a:off x="2776018" y="2543749"/>
              <a:ext cx="985144" cy="40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b="1">
                  <a:solidFill>
                    <a:srgbClr val="0000FF"/>
                  </a:solidFill>
                  <a:latin typeface="微软雅黑" panose="020B0503020204020204" charset="-122"/>
                  <a:ea typeface="微软雅黑" panose="020B0503020204020204" charset="-122"/>
                </a:rPr>
                <a:t>绝缘层</a:t>
              </a:r>
              <a:endParaRPr lang="zh-CN" altLang="en-US" sz="1400" b="1">
                <a:solidFill>
                  <a:srgbClr val="0000FF"/>
                </a:solidFill>
                <a:latin typeface="微软雅黑" panose="020B0503020204020204" charset="-122"/>
                <a:ea typeface="微软雅黑" panose="020B0503020204020204" charset="-122"/>
              </a:endParaRPr>
            </a:p>
          </p:txBody>
        </p:sp>
        <p:sp>
          <p:nvSpPr>
            <p:cNvPr id="13" name="Text Box 15"/>
            <p:cNvSpPr txBox="1">
              <a:spLocks noChangeArrowheads="1"/>
            </p:cNvSpPr>
            <p:nvPr/>
          </p:nvSpPr>
          <p:spPr bwMode="auto">
            <a:xfrm>
              <a:off x="2199754" y="3004124"/>
              <a:ext cx="2123125" cy="40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dirty="0">
                  <a:latin typeface="微软雅黑" panose="020B0503020204020204" charset="-122"/>
                  <a:ea typeface="微软雅黑" panose="020B0503020204020204" charset="-122"/>
                </a:rPr>
                <a:t>(a) </a:t>
              </a:r>
              <a:r>
                <a:rPr lang="zh-CN" altLang="zh-CN" sz="1400" b="1" dirty="0">
                  <a:latin typeface="微软雅黑" panose="020B0503020204020204" charset="-122"/>
                  <a:ea typeface="微软雅黑" panose="020B0503020204020204" charset="-122"/>
                </a:rPr>
                <a:t>无屏蔽双绞线</a:t>
              </a:r>
              <a:endParaRPr lang="en-US" altLang="zh-CN" sz="1400" b="1" dirty="0">
                <a:latin typeface="微软雅黑" panose="020B0503020204020204" charset="-122"/>
                <a:ea typeface="微软雅黑" panose="020B0503020204020204" charset="-122"/>
              </a:endParaRPr>
            </a:p>
          </p:txBody>
        </p:sp>
      </p:grpSp>
      <p:grpSp>
        <p:nvGrpSpPr>
          <p:cNvPr id="14" name="组合 13"/>
          <p:cNvGrpSpPr/>
          <p:nvPr/>
        </p:nvGrpSpPr>
        <p:grpSpPr>
          <a:xfrm>
            <a:off x="4946344" y="2345822"/>
            <a:ext cx="2832200" cy="1283038"/>
            <a:chOff x="4762202" y="1710311"/>
            <a:chExt cx="3841199" cy="1700251"/>
          </a:xfrm>
        </p:grpSpPr>
        <p:pic>
          <p:nvPicPr>
            <p:cNvPr id="15" name="Picture 5" descr="223"/>
            <p:cNvPicPr>
              <a:picLocks noChangeAspect="1" noChangeArrowheads="1"/>
            </p:cNvPicPr>
            <p:nvPr/>
          </p:nvPicPr>
          <p:blipFill>
            <a:blip r:embed="rId2" cstate="print">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16" name="Text Box 8"/>
            <p:cNvSpPr txBox="1">
              <a:spLocks noChangeArrowheads="1"/>
            </p:cNvSpPr>
            <p:nvPr/>
          </p:nvSpPr>
          <p:spPr bwMode="auto">
            <a:xfrm>
              <a:off x="7873082" y="2534225"/>
              <a:ext cx="730319" cy="4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b="1" dirty="0">
                  <a:solidFill>
                    <a:srgbClr val="0000FF"/>
                  </a:solidFill>
                  <a:latin typeface="微软雅黑" panose="020B0503020204020204" charset="-122"/>
                  <a:ea typeface="微软雅黑" panose="020B0503020204020204" charset="-122"/>
                </a:rPr>
                <a:t>铜线</a:t>
              </a:r>
              <a:endParaRPr lang="zh-CN" altLang="en-US" sz="1400" b="1" dirty="0">
                <a:solidFill>
                  <a:srgbClr val="0000FF"/>
                </a:solidFill>
                <a:latin typeface="微软雅黑" panose="020B0503020204020204" charset="-122"/>
                <a:ea typeface="微软雅黑" panose="020B0503020204020204" charset="-122"/>
              </a:endParaRPr>
            </a:p>
          </p:txBody>
        </p:sp>
        <p:sp>
          <p:nvSpPr>
            <p:cNvPr id="17" name="Text Box 10"/>
            <p:cNvSpPr txBox="1">
              <a:spLocks noChangeArrowheads="1"/>
            </p:cNvSpPr>
            <p:nvPr/>
          </p:nvSpPr>
          <p:spPr bwMode="auto">
            <a:xfrm>
              <a:off x="4762202" y="2546762"/>
              <a:ext cx="1960151" cy="4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b="1" dirty="0" smtClean="0">
                  <a:solidFill>
                    <a:srgbClr val="0000FF"/>
                  </a:solidFill>
                  <a:latin typeface="微软雅黑" panose="020B0503020204020204" charset="-122"/>
                  <a:ea typeface="微软雅黑" panose="020B0503020204020204" charset="-122"/>
                </a:rPr>
                <a:t>聚氯乙烯套层</a:t>
              </a:r>
              <a:endParaRPr lang="zh-CN" altLang="en-US" sz="1400" b="1" dirty="0">
                <a:solidFill>
                  <a:srgbClr val="0000FF"/>
                </a:solidFill>
                <a:latin typeface="微软雅黑" panose="020B0503020204020204" charset="-122"/>
                <a:ea typeface="微软雅黑" panose="020B0503020204020204" charset="-122"/>
              </a:endParaRPr>
            </a:p>
          </p:txBody>
        </p:sp>
        <p:sp>
          <p:nvSpPr>
            <p:cNvPr id="18" name="Text Box 11"/>
            <p:cNvSpPr txBox="1">
              <a:spLocks noChangeArrowheads="1"/>
            </p:cNvSpPr>
            <p:nvPr/>
          </p:nvSpPr>
          <p:spPr bwMode="auto">
            <a:xfrm>
              <a:off x="6303258" y="2525704"/>
              <a:ext cx="971462" cy="4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b="1" dirty="0">
                  <a:solidFill>
                    <a:srgbClr val="0000FF"/>
                  </a:solidFill>
                  <a:latin typeface="微软雅黑" panose="020B0503020204020204" charset="-122"/>
                  <a:ea typeface="微软雅黑" panose="020B0503020204020204" charset="-122"/>
                </a:rPr>
                <a:t>屏蔽层</a:t>
              </a:r>
              <a:endParaRPr lang="zh-CN" altLang="en-US" sz="1400" b="1" dirty="0">
                <a:solidFill>
                  <a:srgbClr val="0000FF"/>
                </a:solidFill>
                <a:latin typeface="微软雅黑" panose="020B0503020204020204" charset="-122"/>
                <a:ea typeface="微软雅黑" panose="020B0503020204020204" charset="-122"/>
              </a:endParaRPr>
            </a:p>
          </p:txBody>
        </p:sp>
        <p:sp>
          <p:nvSpPr>
            <p:cNvPr id="19" name="Text Box 14"/>
            <p:cNvSpPr txBox="1">
              <a:spLocks noChangeArrowheads="1"/>
            </p:cNvSpPr>
            <p:nvPr/>
          </p:nvSpPr>
          <p:spPr bwMode="auto">
            <a:xfrm>
              <a:off x="7101365" y="2534225"/>
              <a:ext cx="971462" cy="4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b="1" dirty="0">
                  <a:solidFill>
                    <a:srgbClr val="0000FF"/>
                  </a:solidFill>
                  <a:latin typeface="微软雅黑" panose="020B0503020204020204" charset="-122"/>
                  <a:ea typeface="微软雅黑" panose="020B0503020204020204" charset="-122"/>
                </a:rPr>
                <a:t>绝缘层</a:t>
              </a:r>
              <a:endParaRPr lang="zh-CN" altLang="en-US" sz="1400" b="1" dirty="0">
                <a:solidFill>
                  <a:srgbClr val="0000FF"/>
                </a:solidFill>
                <a:latin typeface="微软雅黑" panose="020B0503020204020204" charset="-122"/>
                <a:ea typeface="微软雅黑" panose="020B0503020204020204" charset="-122"/>
              </a:endParaRPr>
            </a:p>
          </p:txBody>
        </p:sp>
        <p:sp>
          <p:nvSpPr>
            <p:cNvPr id="20" name="Text Box 16"/>
            <p:cNvSpPr txBox="1">
              <a:spLocks noChangeArrowheads="1"/>
            </p:cNvSpPr>
            <p:nvPr/>
          </p:nvSpPr>
          <p:spPr bwMode="auto">
            <a:xfrm>
              <a:off x="6274767" y="3004124"/>
              <a:ext cx="1873164" cy="4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dirty="0">
                  <a:latin typeface="微软雅黑" panose="020B0503020204020204" charset="-122"/>
                  <a:ea typeface="微软雅黑" panose="020B0503020204020204" charset="-122"/>
                </a:rPr>
                <a:t>(b) </a:t>
              </a:r>
              <a:r>
                <a:rPr lang="zh-CN" altLang="zh-CN" sz="1400" b="1" dirty="0">
                  <a:latin typeface="微软雅黑" panose="020B0503020204020204" charset="-122"/>
                  <a:ea typeface="微软雅黑" panose="020B0503020204020204" charset="-122"/>
                </a:rPr>
                <a:t>屏蔽双绞线</a:t>
              </a:r>
              <a:endParaRPr lang="en-US" altLang="zh-CN" sz="1400" b="1" dirty="0">
                <a:latin typeface="微软雅黑" panose="020B0503020204020204" charset="-122"/>
                <a:ea typeface="微软雅黑" panose="020B0503020204020204" charset="-122"/>
              </a:endParaRPr>
            </a:p>
          </p:txBody>
        </p:sp>
      </p:grpSp>
      <p:grpSp>
        <p:nvGrpSpPr>
          <p:cNvPr id="21" name="组合 20"/>
          <p:cNvGrpSpPr/>
          <p:nvPr/>
        </p:nvGrpSpPr>
        <p:grpSpPr>
          <a:xfrm>
            <a:off x="3020068" y="3777872"/>
            <a:ext cx="3086900" cy="1197381"/>
            <a:chOff x="2533235" y="4175362"/>
            <a:chExt cx="4052231" cy="1420014"/>
          </a:xfrm>
        </p:grpSpPr>
        <p:pic>
          <p:nvPicPr>
            <p:cNvPr id="22" name="Picture 19" descr="3UTP"/>
            <p:cNvPicPr>
              <a:picLocks noChangeAspect="1" noChangeArrowheads="1"/>
            </p:cNvPicPr>
            <p:nvPr/>
          </p:nvPicPr>
          <p:blipFill>
            <a:blip r:embed="rId3" cstate="print">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pic>
          <p:nvPicPr>
            <p:cNvPr id="23" name="Picture 20" descr="3UTP"/>
            <p:cNvPicPr>
              <a:picLocks noChangeAspect="1" noChangeArrowheads="1"/>
            </p:cNvPicPr>
            <p:nvPr/>
          </p:nvPicPr>
          <p:blipFill>
            <a:blip r:embed="rId3" cstate="print">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24" name="Text Box 22"/>
            <p:cNvSpPr txBox="1">
              <a:spLocks noChangeArrowheads="1"/>
            </p:cNvSpPr>
            <p:nvPr/>
          </p:nvSpPr>
          <p:spPr bwMode="auto">
            <a:xfrm>
              <a:off x="2533235" y="4207455"/>
              <a:ext cx="920268" cy="36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dirty="0">
                  <a:solidFill>
                    <a:srgbClr val="0000FF"/>
                  </a:solidFill>
                  <a:latin typeface="微软雅黑" panose="020B0503020204020204" charset="-122"/>
                  <a:ea typeface="微软雅黑" panose="020B0503020204020204" charset="-122"/>
                </a:rPr>
                <a:t>3 </a:t>
              </a:r>
              <a:r>
                <a:rPr lang="zh-CN" altLang="en-US" sz="1400" b="1" dirty="0">
                  <a:solidFill>
                    <a:srgbClr val="0000FF"/>
                  </a:solidFill>
                  <a:latin typeface="微软雅黑" panose="020B0503020204020204" charset="-122"/>
                  <a:ea typeface="微软雅黑" panose="020B0503020204020204" charset="-122"/>
                </a:rPr>
                <a:t>类线</a:t>
              </a:r>
              <a:endParaRPr lang="zh-CN" altLang="en-US" sz="1400" b="1" dirty="0">
                <a:solidFill>
                  <a:srgbClr val="0000FF"/>
                </a:solidFill>
                <a:latin typeface="微软雅黑" panose="020B0503020204020204" charset="-122"/>
                <a:ea typeface="微软雅黑" panose="020B0503020204020204" charset="-122"/>
              </a:endParaRPr>
            </a:p>
          </p:txBody>
        </p:sp>
        <p:sp>
          <p:nvSpPr>
            <p:cNvPr id="25" name="Text Box 23"/>
            <p:cNvSpPr txBox="1">
              <a:spLocks noChangeArrowheads="1"/>
            </p:cNvSpPr>
            <p:nvPr/>
          </p:nvSpPr>
          <p:spPr bwMode="auto">
            <a:xfrm>
              <a:off x="2560327" y="4824142"/>
              <a:ext cx="920268" cy="36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dirty="0">
                  <a:solidFill>
                    <a:srgbClr val="0000FF"/>
                  </a:solidFill>
                  <a:latin typeface="微软雅黑" panose="020B0503020204020204" charset="-122"/>
                  <a:ea typeface="微软雅黑" panose="020B0503020204020204" charset="-122"/>
                </a:rPr>
                <a:t>5 </a:t>
              </a:r>
              <a:r>
                <a:rPr lang="zh-CN" altLang="en-US" sz="1400" b="1" dirty="0">
                  <a:solidFill>
                    <a:srgbClr val="0000FF"/>
                  </a:solidFill>
                  <a:latin typeface="微软雅黑" panose="020B0503020204020204" charset="-122"/>
                  <a:ea typeface="微软雅黑" panose="020B0503020204020204" charset="-122"/>
                </a:rPr>
                <a:t>类线</a:t>
              </a:r>
              <a:endParaRPr lang="zh-CN" altLang="en-US" sz="1400" b="1" dirty="0">
                <a:solidFill>
                  <a:srgbClr val="0000FF"/>
                </a:solidFill>
                <a:latin typeface="微软雅黑" panose="020B0503020204020204" charset="-122"/>
                <a:ea typeface="微软雅黑" panose="020B0503020204020204" charset="-122"/>
              </a:endParaRPr>
            </a:p>
          </p:txBody>
        </p:sp>
        <p:sp>
          <p:nvSpPr>
            <p:cNvPr id="26" name="Text Box 24"/>
            <p:cNvSpPr txBox="1">
              <a:spLocks noChangeArrowheads="1"/>
            </p:cNvSpPr>
            <p:nvPr/>
          </p:nvSpPr>
          <p:spPr bwMode="auto">
            <a:xfrm>
              <a:off x="2844027" y="5231644"/>
              <a:ext cx="3741439" cy="36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dirty="0">
                  <a:latin typeface="微软雅黑" panose="020B0503020204020204" charset="-122"/>
                  <a:ea typeface="微软雅黑" panose="020B0503020204020204" charset="-122"/>
                </a:rPr>
                <a:t>(c) </a:t>
              </a:r>
              <a:r>
                <a:rPr lang="zh-CN" altLang="zh-CN" sz="1400" b="1" dirty="0" smtClean="0">
                  <a:latin typeface="微软雅黑" panose="020B0503020204020204" charset="-122"/>
                  <a:ea typeface="微软雅黑" panose="020B0503020204020204" charset="-122"/>
                </a:rPr>
                <a:t>不同的绞合</a:t>
              </a:r>
              <a:r>
                <a:rPr lang="zh-CN" altLang="zh-CN" sz="1400" b="1" dirty="0">
                  <a:latin typeface="微软雅黑" panose="020B0503020204020204" charset="-122"/>
                  <a:ea typeface="微软雅黑" panose="020B0503020204020204" charset="-122"/>
                </a:rPr>
                <a:t>度的双绞线</a:t>
              </a:r>
              <a:endParaRPr lang="en-US" altLang="zh-CN" sz="1400" b="1" dirty="0">
                <a:latin typeface="微软雅黑" panose="020B0503020204020204" charset="-122"/>
                <a:ea typeface="微软雅黑" panose="020B0503020204020204" charset="-122"/>
              </a:endParaRPr>
            </a:p>
          </p:txBody>
        </p:sp>
      </p:grpSp>
      <p:sp>
        <p:nvSpPr>
          <p:cNvPr id="31" name="矩形 30"/>
          <p:cNvSpPr/>
          <p:nvPr/>
        </p:nvSpPr>
        <p:spPr>
          <a:xfrm>
            <a:off x="1032754" y="4720438"/>
            <a:ext cx="1783080" cy="368300"/>
          </a:xfrm>
          <a:prstGeom prst="rect">
            <a:avLst/>
          </a:prstGeom>
        </p:spPr>
        <p:txBody>
          <a:bodyPr wrap="none">
            <a:spAutoFit/>
          </a:bodyPr>
          <a:lstStyle/>
          <a:p>
            <a:pPr algn="ctr"/>
            <a:r>
              <a:rPr lang="zh-CN" altLang="zh-CN" b="1" dirty="0">
                <a:latin typeface="微软雅黑" panose="020B0503020204020204" charset="-122"/>
                <a:ea typeface="微软雅黑" panose="020B0503020204020204" charset="-122"/>
              </a:rPr>
              <a:t>双绞线的示意图</a:t>
            </a:r>
            <a:endParaRPr lang="zh-CN" altLang="en-US" b="1" dirty="0">
              <a:latin typeface="微软雅黑" panose="020B0503020204020204" charset="-122"/>
              <a:ea typeface="微软雅黑" panose="020B0503020204020204" charset="-122"/>
            </a:endParaRPr>
          </a:p>
        </p:txBody>
      </p:sp>
      <p:sp>
        <p:nvSpPr>
          <p:cNvPr id="27" name="AutoShape 5"/>
          <p:cNvSpPr>
            <a:spLocks noChangeArrowheads="1"/>
          </p:cNvSpPr>
          <p:nvPr/>
        </p:nvSpPr>
        <p:spPr bwMode="auto">
          <a:xfrm>
            <a:off x="545145" y="1545003"/>
            <a:ext cx="8053712"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28" name="Rectangle 6"/>
          <p:cNvSpPr>
            <a:spLocks noChangeArrowheads="1"/>
          </p:cNvSpPr>
          <p:nvPr/>
        </p:nvSpPr>
        <p:spPr bwMode="auto">
          <a:xfrm>
            <a:off x="2954022" y="1502732"/>
            <a:ext cx="32359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2.3.1  </a:t>
            </a:r>
            <a:r>
              <a:rPr lang="zh-CN" altLang="en-US" sz="2400" b="1" dirty="0">
                <a:solidFill>
                  <a:schemeClr val="bg1"/>
                </a:solidFill>
                <a:latin typeface="微软雅黑" panose="020B0503020204020204" charset="-122"/>
                <a:ea typeface="微软雅黑" panose="020B0503020204020204" charset="-122"/>
              </a:rPr>
              <a:t>导引型传输媒体</a:t>
            </a:r>
            <a:endParaRPr lang="zh-CN" altLang="en-US" sz="24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56963" y="1869197"/>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0" name="Rectangle 6"/>
          <p:cNvSpPr>
            <a:spLocks noChangeArrowheads="1"/>
          </p:cNvSpPr>
          <p:nvPr/>
        </p:nvSpPr>
        <p:spPr bwMode="auto">
          <a:xfrm>
            <a:off x="3854913" y="1835986"/>
            <a:ext cx="145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双绞线标准</a:t>
            </a:r>
            <a:endParaRPr lang="zh-CN" altLang="en-US" sz="2000" b="1" dirty="0" smtClean="0">
              <a:solidFill>
                <a:schemeClr val="bg1"/>
              </a:solidFill>
              <a:latin typeface="微软雅黑" panose="020B0503020204020204" charset="-122"/>
              <a:ea typeface="微软雅黑" panose="020B0503020204020204" charset="-122"/>
            </a:endParaRPr>
          </a:p>
        </p:txBody>
      </p:sp>
      <p:sp>
        <p:nvSpPr>
          <p:cNvPr id="41" name="Rectangle 68"/>
          <p:cNvSpPr>
            <a:spLocks noChangeArrowheads="1"/>
          </p:cNvSpPr>
          <p:nvPr/>
        </p:nvSpPr>
        <p:spPr bwMode="auto">
          <a:xfrm>
            <a:off x="483810" y="2314592"/>
            <a:ext cx="8221278" cy="2630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1991 </a:t>
            </a:r>
            <a:r>
              <a:rPr lang="zh-CN" altLang="en-US" sz="2000" b="1" dirty="0">
                <a:latin typeface="微软雅黑" panose="020B0503020204020204" charset="-122"/>
                <a:ea typeface="微软雅黑" panose="020B0503020204020204" charset="-122"/>
              </a:rPr>
              <a:t>年，美国电子工业协会 </a:t>
            </a:r>
            <a:r>
              <a:rPr lang="en-US" altLang="zh-CN" sz="2000" b="1" dirty="0">
                <a:latin typeface="微软雅黑" panose="020B0503020204020204" charset="-122"/>
                <a:ea typeface="微软雅黑" panose="020B0503020204020204" charset="-122"/>
              </a:rPr>
              <a:t>EIA </a:t>
            </a:r>
            <a:r>
              <a:rPr lang="zh-CN" altLang="en-US" sz="2000" b="1" dirty="0">
                <a:latin typeface="微软雅黑" panose="020B0503020204020204" charset="-122"/>
                <a:ea typeface="微软雅黑" panose="020B0503020204020204" charset="-122"/>
              </a:rPr>
              <a:t>和电信行业协会联合发布了一个用于室内传送数据的无屏蔽双绞线和屏蔽双绞线的标准 </a:t>
            </a:r>
            <a:r>
              <a:rPr lang="en-US" altLang="zh-CN" sz="2000" b="1" dirty="0">
                <a:solidFill>
                  <a:srgbClr val="0000FF"/>
                </a:solidFill>
                <a:latin typeface="微软雅黑" panose="020B0503020204020204" charset="-122"/>
                <a:ea typeface="微软雅黑" panose="020B0503020204020204" charset="-122"/>
              </a:rPr>
              <a:t>EIA/TIA-568</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1995 </a:t>
            </a:r>
            <a:r>
              <a:rPr lang="zh-CN" altLang="en-US" sz="2000" b="1" dirty="0">
                <a:latin typeface="微软雅黑" panose="020B0503020204020204" charset="-122"/>
                <a:ea typeface="微软雅黑" panose="020B0503020204020204" charset="-122"/>
              </a:rPr>
              <a:t>年将布线标准更新为 </a:t>
            </a:r>
            <a:r>
              <a:rPr lang="en-US" altLang="zh-CN" sz="2000" b="1" dirty="0">
                <a:solidFill>
                  <a:srgbClr val="0000FF"/>
                </a:solidFill>
                <a:latin typeface="微软雅黑" panose="020B0503020204020204" charset="-122"/>
                <a:ea typeface="微软雅黑" panose="020B0503020204020204" charset="-122"/>
              </a:rPr>
              <a:t>EIA/TIA-568-A</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此标准规定了 </a:t>
            </a:r>
            <a:r>
              <a:rPr lang="en-US" altLang="zh-CN" sz="2000" b="1" dirty="0">
                <a:solidFill>
                  <a:srgbClr val="0000FF"/>
                </a:solidFill>
                <a:latin typeface="微软雅黑" panose="020B0503020204020204" charset="-122"/>
                <a:ea typeface="微软雅黑" panose="020B0503020204020204" charset="-122"/>
              </a:rPr>
              <a:t>5 </a:t>
            </a:r>
            <a:r>
              <a:rPr lang="zh-CN" altLang="en-US" sz="2000" b="1" dirty="0">
                <a:solidFill>
                  <a:srgbClr val="0000FF"/>
                </a:solidFill>
                <a:latin typeface="微软雅黑" panose="020B0503020204020204" charset="-122"/>
                <a:ea typeface="微软雅黑" panose="020B0503020204020204" charset="-122"/>
              </a:rPr>
              <a:t>个种类的 </a:t>
            </a:r>
            <a:r>
              <a:rPr lang="en-US" altLang="zh-CN" sz="2000" b="1" dirty="0">
                <a:solidFill>
                  <a:srgbClr val="0000FF"/>
                </a:solidFill>
                <a:latin typeface="微软雅黑" panose="020B0503020204020204" charset="-122"/>
                <a:ea typeface="微软雅黑" panose="020B0503020204020204" charset="-122"/>
              </a:rPr>
              <a:t>UTP </a:t>
            </a:r>
            <a:r>
              <a:rPr lang="zh-CN" altLang="en-US" sz="2000" b="1" dirty="0">
                <a:solidFill>
                  <a:srgbClr val="0000FF"/>
                </a:solidFill>
                <a:latin typeface="微软雅黑" panose="020B0503020204020204" charset="-122"/>
                <a:ea typeface="微软雅黑" panose="020B0503020204020204" charset="-122"/>
              </a:rPr>
              <a:t>标准</a:t>
            </a:r>
            <a:r>
              <a:rPr lang="zh-CN" altLang="en-US" sz="2000" b="1" dirty="0">
                <a:latin typeface="微软雅黑" panose="020B0503020204020204" charset="-122"/>
                <a:ea typeface="微软雅黑" panose="020B0503020204020204" charset="-122"/>
              </a:rPr>
              <a:t>（从 </a:t>
            </a:r>
            <a:r>
              <a:rPr lang="en-US" altLang="zh-CN" sz="2000" b="1" dirty="0">
                <a:latin typeface="微软雅黑" panose="020B0503020204020204" charset="-122"/>
                <a:ea typeface="微软雅黑" panose="020B0503020204020204" charset="-122"/>
              </a:rPr>
              <a:t>1 </a:t>
            </a:r>
            <a:r>
              <a:rPr lang="zh-CN" altLang="en-US" sz="2000" b="1" dirty="0">
                <a:latin typeface="微软雅黑" panose="020B0503020204020204" charset="-122"/>
                <a:ea typeface="微软雅黑" panose="020B0503020204020204" charset="-122"/>
              </a:rPr>
              <a:t>类线到 </a:t>
            </a:r>
            <a:r>
              <a:rPr lang="en-US" altLang="zh-CN" sz="2000" b="1" dirty="0">
                <a:latin typeface="微软雅黑" panose="020B0503020204020204" charset="-122"/>
                <a:ea typeface="微软雅黑" panose="020B0503020204020204" charset="-122"/>
              </a:rPr>
              <a:t>5 </a:t>
            </a:r>
            <a:r>
              <a:rPr lang="zh-CN" altLang="en-US" sz="2000" b="1" dirty="0">
                <a:latin typeface="微软雅黑" panose="020B0503020204020204" charset="-122"/>
                <a:ea typeface="微软雅黑" panose="020B0503020204020204" charset="-122"/>
              </a:rPr>
              <a:t>类线）。</a:t>
            </a:r>
            <a:endParaRPr lang="zh-CN" altLang="en-US" sz="2000" b="1" dirty="0">
              <a:latin typeface="微软雅黑" panose="020B0503020204020204" charset="-122"/>
              <a:ea typeface="微软雅黑" panose="020B0503020204020204" charset="-122"/>
            </a:endParaRPr>
          </a:p>
          <a:p>
            <a:pPr marL="285750" indent="-28575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对传送数据来说，现在最常用的 </a:t>
            </a:r>
            <a:r>
              <a:rPr lang="en-US" altLang="zh-CN" sz="2000" b="1" dirty="0">
                <a:solidFill>
                  <a:srgbClr val="0000FF"/>
                </a:solidFill>
                <a:latin typeface="微软雅黑" panose="020B0503020204020204" charset="-122"/>
                <a:ea typeface="微软雅黑" panose="020B0503020204020204" charset="-122"/>
              </a:rPr>
              <a:t>UTP </a:t>
            </a:r>
            <a:r>
              <a:rPr lang="zh-CN" altLang="en-US" sz="2000" b="1" dirty="0">
                <a:solidFill>
                  <a:srgbClr val="0000FF"/>
                </a:solidFill>
                <a:latin typeface="微软雅黑" panose="020B0503020204020204" charset="-122"/>
                <a:ea typeface="微软雅黑" panose="020B0503020204020204" charset="-122"/>
              </a:rPr>
              <a:t>是</a:t>
            </a:r>
            <a:r>
              <a:rPr lang="en-US" altLang="zh-CN" sz="2000" b="1" dirty="0">
                <a:solidFill>
                  <a:srgbClr val="0000FF"/>
                </a:solidFill>
                <a:latin typeface="微软雅黑" panose="020B0503020204020204" charset="-122"/>
                <a:ea typeface="微软雅黑" panose="020B0503020204020204" charset="-122"/>
              </a:rPr>
              <a:t>5</a:t>
            </a:r>
            <a:r>
              <a:rPr lang="zh-CN" altLang="en-US" sz="2000" b="1" dirty="0">
                <a:solidFill>
                  <a:srgbClr val="0000FF"/>
                </a:solidFill>
                <a:latin typeface="微软雅黑" panose="020B0503020204020204" charset="-122"/>
                <a:ea typeface="微软雅黑" panose="020B0503020204020204" charset="-122"/>
              </a:rPr>
              <a:t>类线（</a:t>
            </a:r>
            <a:r>
              <a:rPr lang="en-US" altLang="zh-CN" sz="2000" b="1" dirty="0">
                <a:solidFill>
                  <a:srgbClr val="0000FF"/>
                </a:solidFill>
                <a:latin typeface="微软雅黑" panose="020B0503020204020204" charset="-122"/>
                <a:ea typeface="微软雅黑" panose="020B0503020204020204" charset="-122"/>
              </a:rPr>
              <a:t>Category 5 </a:t>
            </a:r>
            <a:r>
              <a:rPr lang="zh-CN" altLang="en-US" sz="2000" b="1" dirty="0">
                <a:solidFill>
                  <a:srgbClr val="0000FF"/>
                </a:solidFill>
                <a:latin typeface="微软雅黑" panose="020B0503020204020204" charset="-122"/>
                <a:ea typeface="微软雅黑" panose="020B0503020204020204" charset="-122"/>
              </a:rPr>
              <a:t>或 </a:t>
            </a:r>
            <a:r>
              <a:rPr lang="en-US" altLang="zh-CN" sz="2000" b="1" dirty="0">
                <a:solidFill>
                  <a:srgbClr val="0000FF"/>
                </a:solidFill>
                <a:latin typeface="微软雅黑" panose="020B0503020204020204" charset="-122"/>
                <a:ea typeface="微软雅黑" panose="020B0503020204020204" charset="-122"/>
              </a:rPr>
              <a:t>CAT5</a:t>
            </a:r>
            <a:r>
              <a:rPr lang="zh-CN" altLang="en-US" sz="2000" b="1" dirty="0">
                <a:solidFill>
                  <a:srgbClr val="0000FF"/>
                </a:solidFill>
                <a:latin typeface="微软雅黑" panose="020B0503020204020204" charset="-122"/>
                <a:ea typeface="微软雅黑" panose="020B0503020204020204" charset="-122"/>
              </a:rPr>
              <a:t>）。</a:t>
            </a:r>
            <a:endParaRPr lang="zh-CN" altLang="en-US" sz="2000" b="1" dirty="0">
              <a:solidFill>
                <a:srgbClr val="0000F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1684393"/>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8" name="Rectangle 6"/>
          <p:cNvSpPr>
            <a:spLocks noChangeArrowheads="1"/>
          </p:cNvSpPr>
          <p:nvPr/>
        </p:nvSpPr>
        <p:spPr bwMode="auto">
          <a:xfrm>
            <a:off x="3854911" y="1651182"/>
            <a:ext cx="145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双绞线标准</a:t>
            </a:r>
            <a:endParaRPr lang="zh-CN" altLang="en-US" sz="2000" b="1" dirty="0" smtClean="0">
              <a:solidFill>
                <a:schemeClr val="bg1"/>
              </a:solidFill>
              <a:latin typeface="微软雅黑" panose="020B0503020204020204" charset="-122"/>
              <a:ea typeface="微软雅黑" panose="020B0503020204020204" charset="-122"/>
            </a:endParaRPr>
          </a:p>
        </p:txBody>
      </p:sp>
      <p:graphicFrame>
        <p:nvGraphicFramePr>
          <p:cNvPr id="9" name="内容占位符 2"/>
          <p:cNvGraphicFramePr/>
          <p:nvPr/>
        </p:nvGraphicFramePr>
        <p:xfrm>
          <a:off x="556963" y="2596270"/>
          <a:ext cx="8048625" cy="2514600"/>
        </p:xfrm>
        <a:graphic>
          <a:graphicData uri="http://schemas.openxmlformats.org/drawingml/2006/table">
            <a:tbl>
              <a:tblPr firstRow="1" firstCol="1">
                <a:effectLst/>
                <a:tableStyleId>{35758FB7-9AC5-4552-8A53-C91805E547FA}</a:tableStyleId>
              </a:tblPr>
              <a:tblGrid>
                <a:gridCol w="1296035"/>
                <a:gridCol w="1093470"/>
                <a:gridCol w="2613025"/>
                <a:gridCol w="3046095"/>
              </a:tblGrid>
              <a:tr h="290948">
                <a:tc>
                  <a:txBody>
                    <a:bodyPr/>
                    <a:lstStyle/>
                    <a:p>
                      <a:pPr algn="ctr">
                        <a:lnSpc>
                          <a:spcPct val="100000"/>
                        </a:lnSpc>
                        <a:spcAft>
                          <a:spcPts val="0"/>
                        </a:spcAft>
                      </a:pPr>
                      <a:r>
                        <a:rPr lang="zh-CN" sz="1400" b="1" dirty="0" smtClean="0">
                          <a:effectLst/>
                          <a:latin typeface="微软雅黑" panose="020B0503020204020204" charset="-122"/>
                          <a:ea typeface="微软雅黑" panose="020B0503020204020204" charset="-122"/>
                        </a:rPr>
                        <a:t>绞合线类别</a:t>
                      </a:r>
                      <a:endParaRPr lang="zh-CN" sz="1400" b="1" dirty="0">
                        <a:solidFill>
                          <a:schemeClr val="tx1"/>
                        </a:solidFill>
                        <a:effectLst/>
                        <a:latin typeface="微软雅黑" panose="020B0503020204020204" charset="-122"/>
                        <a:ea typeface="微软雅黑" panose="020B0503020204020204" charset="-122"/>
                      </a:endParaRPr>
                    </a:p>
                  </a:txBody>
                  <a:tcPr marL="31490" marR="31490" marT="0" marB="0" anchor="ctr">
                    <a:solidFill>
                      <a:srgbClr val="0000FF"/>
                    </a:solidFill>
                  </a:tcPr>
                </a:tc>
                <a:tc>
                  <a:txBody>
                    <a:bodyPr/>
                    <a:lstStyle/>
                    <a:p>
                      <a:pPr algn="ctr">
                        <a:lnSpc>
                          <a:spcPct val="100000"/>
                        </a:lnSpc>
                        <a:spcAft>
                          <a:spcPts val="0"/>
                        </a:spcAft>
                      </a:pPr>
                      <a:r>
                        <a:rPr lang="zh-CN" sz="1400" b="1" dirty="0">
                          <a:effectLst/>
                          <a:latin typeface="微软雅黑" panose="020B0503020204020204" charset="-122"/>
                          <a:ea typeface="微软雅黑" panose="020B0503020204020204" charset="-122"/>
                        </a:rPr>
                        <a:t>带宽</a:t>
                      </a:r>
                      <a:endParaRPr lang="zh-CN" sz="1400" b="1" dirty="0">
                        <a:solidFill>
                          <a:schemeClr val="tx1"/>
                        </a:solidFill>
                        <a:effectLst/>
                        <a:latin typeface="微软雅黑" panose="020B0503020204020204" charset="-122"/>
                        <a:ea typeface="微软雅黑" panose="020B0503020204020204" charset="-122"/>
                      </a:endParaRPr>
                    </a:p>
                  </a:txBody>
                  <a:tcPr marL="31490" marR="31490" marT="0" marB="0" anchor="ctr">
                    <a:solidFill>
                      <a:srgbClr val="0000FF"/>
                    </a:solidFill>
                  </a:tcPr>
                </a:tc>
                <a:tc>
                  <a:txBody>
                    <a:bodyPr/>
                    <a:lstStyle/>
                    <a:p>
                      <a:pPr algn="ctr">
                        <a:lnSpc>
                          <a:spcPct val="100000"/>
                        </a:lnSpc>
                        <a:spcAft>
                          <a:spcPts val="0"/>
                        </a:spcAft>
                      </a:pPr>
                      <a:r>
                        <a:rPr lang="zh-CN" sz="1400" b="1" dirty="0">
                          <a:effectLst/>
                          <a:latin typeface="微软雅黑" panose="020B0503020204020204" charset="-122"/>
                          <a:ea typeface="微软雅黑" panose="020B0503020204020204" charset="-122"/>
                        </a:rPr>
                        <a:t>线缆特点</a:t>
                      </a:r>
                      <a:endParaRPr lang="zh-CN" sz="1400" b="1" dirty="0">
                        <a:solidFill>
                          <a:schemeClr val="tx1"/>
                        </a:solidFill>
                        <a:effectLst/>
                        <a:latin typeface="微软雅黑" panose="020B0503020204020204" charset="-122"/>
                        <a:ea typeface="微软雅黑" panose="020B0503020204020204" charset="-122"/>
                      </a:endParaRPr>
                    </a:p>
                  </a:txBody>
                  <a:tcPr marL="31490" marR="31490" marT="0" marB="0" anchor="ctr">
                    <a:solidFill>
                      <a:srgbClr val="0000FF"/>
                    </a:solidFill>
                  </a:tcPr>
                </a:tc>
                <a:tc>
                  <a:txBody>
                    <a:bodyPr/>
                    <a:lstStyle/>
                    <a:p>
                      <a:pPr algn="ctr">
                        <a:lnSpc>
                          <a:spcPct val="100000"/>
                        </a:lnSpc>
                        <a:spcAft>
                          <a:spcPts val="0"/>
                        </a:spcAft>
                      </a:pPr>
                      <a:r>
                        <a:rPr lang="zh-CN" sz="1400" b="1" dirty="0" smtClean="0">
                          <a:effectLst/>
                          <a:latin typeface="微软雅黑" panose="020B0503020204020204" charset="-122"/>
                          <a:ea typeface="微软雅黑" panose="020B0503020204020204" charset="-122"/>
                        </a:rPr>
                        <a:t>典型应用</a:t>
                      </a:r>
                      <a:endParaRPr lang="zh-CN" sz="1400" b="1" dirty="0">
                        <a:solidFill>
                          <a:schemeClr val="tx1"/>
                        </a:solidFill>
                        <a:effectLst/>
                        <a:latin typeface="微软雅黑" panose="020B0503020204020204" charset="-122"/>
                        <a:ea typeface="微软雅黑" panose="020B0503020204020204" charset="-122"/>
                      </a:endParaRPr>
                    </a:p>
                  </a:txBody>
                  <a:tcPr marL="31490" marR="31490" marT="0" marB="0" anchor="ctr">
                    <a:solidFill>
                      <a:srgbClr val="0000FF"/>
                    </a:solidFill>
                  </a:tcPr>
                </a:tc>
              </a:tr>
              <a:tr h="484632">
                <a:tc>
                  <a:txBody>
                    <a:bodyPr/>
                    <a:lstStyle/>
                    <a:p>
                      <a:pPr algn="ctr">
                        <a:lnSpc>
                          <a:spcPct val="100000"/>
                        </a:lnSpc>
                        <a:spcAft>
                          <a:spcPts val="0"/>
                        </a:spcAft>
                      </a:pPr>
                      <a:r>
                        <a:rPr lang="en-US" sz="1400" b="1">
                          <a:effectLst/>
                          <a:latin typeface="微软雅黑" panose="020B0503020204020204" charset="-122"/>
                          <a:ea typeface="微软雅黑" panose="020B0503020204020204" charset="-122"/>
                        </a:rPr>
                        <a:t>3</a:t>
                      </a:r>
                      <a:endParaRPr lang="zh-CN" sz="1400" b="1">
                        <a:solidFill>
                          <a:schemeClr val="tx1"/>
                        </a:solidFill>
                        <a:effectLst/>
                        <a:latin typeface="微软雅黑" panose="020B0503020204020204" charset="-122"/>
                        <a:ea typeface="微软雅黑" panose="020B0503020204020204" charset="-122"/>
                      </a:endParaRPr>
                    </a:p>
                  </a:txBody>
                  <a:tcPr marL="31490" marR="31490" marT="0" marB="0" anchor="ctr"/>
                </a:tc>
                <a:tc>
                  <a:txBody>
                    <a:bodyPr/>
                    <a:lstStyle/>
                    <a:p>
                      <a:pPr algn="ctr">
                        <a:lnSpc>
                          <a:spcPct val="100000"/>
                        </a:lnSpc>
                        <a:spcAft>
                          <a:spcPts val="0"/>
                        </a:spcAft>
                      </a:pPr>
                      <a:r>
                        <a:rPr lang="en-US" sz="1400" b="1">
                          <a:effectLst/>
                          <a:latin typeface="微软雅黑" panose="020B0503020204020204" charset="-122"/>
                          <a:ea typeface="微软雅黑" panose="020B0503020204020204" charset="-122"/>
                        </a:rPr>
                        <a:t>16 MHz</a:t>
                      </a:r>
                      <a:endParaRPr lang="zh-CN" sz="1400" b="1">
                        <a:solidFill>
                          <a:schemeClr val="tx1"/>
                        </a:solidFill>
                        <a:effectLst/>
                        <a:latin typeface="微软雅黑" panose="020B0503020204020204" charset="-122"/>
                        <a:ea typeface="微软雅黑" panose="020B0503020204020204" charset="-122"/>
                      </a:endParaRPr>
                    </a:p>
                  </a:txBody>
                  <a:tcPr marL="31490" marR="31490" marT="0" marB="0" anchor="ctr"/>
                </a:tc>
                <a:tc>
                  <a:txBody>
                    <a:bodyPr/>
                    <a:lstStyle/>
                    <a:p>
                      <a:pPr algn="ctr">
                        <a:lnSpc>
                          <a:spcPct val="100000"/>
                        </a:lnSpc>
                        <a:spcAft>
                          <a:spcPts val="0"/>
                        </a:spcAft>
                      </a:pPr>
                      <a:r>
                        <a:rPr lang="en-US" sz="1400" b="1" dirty="0" smtClean="0">
                          <a:effectLst/>
                          <a:latin typeface="微软雅黑" panose="020B0503020204020204" charset="-122"/>
                          <a:ea typeface="微软雅黑" panose="020B0503020204020204" charset="-122"/>
                        </a:rPr>
                        <a:t>2 </a:t>
                      </a:r>
                      <a:r>
                        <a:rPr lang="zh-CN" sz="1400" b="1" dirty="0" smtClean="0">
                          <a:effectLst/>
                          <a:latin typeface="微软雅黑" panose="020B0503020204020204" charset="-122"/>
                          <a:ea typeface="微软雅黑" panose="020B0503020204020204" charset="-122"/>
                        </a:rPr>
                        <a:t>对</a:t>
                      </a:r>
                      <a:r>
                        <a:rPr lang="en-US" altLang="zh-CN" sz="1400" b="1" dirty="0" smtClean="0">
                          <a:effectLst/>
                          <a:latin typeface="微软雅黑" panose="020B0503020204020204" charset="-122"/>
                          <a:ea typeface="微软雅黑" panose="020B0503020204020204" charset="-122"/>
                        </a:rPr>
                        <a:t> </a:t>
                      </a:r>
                      <a:r>
                        <a:rPr lang="en-US" sz="1400" b="1" dirty="0" smtClean="0">
                          <a:effectLst/>
                          <a:latin typeface="微软雅黑" panose="020B0503020204020204" charset="-122"/>
                          <a:ea typeface="微软雅黑" panose="020B0503020204020204" charset="-122"/>
                        </a:rPr>
                        <a:t>4 </a:t>
                      </a:r>
                      <a:r>
                        <a:rPr lang="zh-CN" sz="1400" b="1" dirty="0" smtClean="0">
                          <a:effectLst/>
                          <a:latin typeface="微软雅黑" panose="020B0503020204020204" charset="-122"/>
                          <a:ea typeface="微软雅黑" panose="020B0503020204020204" charset="-122"/>
                        </a:rPr>
                        <a:t>芯</a:t>
                      </a:r>
                      <a:r>
                        <a:rPr lang="zh-CN" sz="1400" b="1" dirty="0">
                          <a:effectLst/>
                          <a:latin typeface="微软雅黑" panose="020B0503020204020204" charset="-122"/>
                          <a:ea typeface="微软雅黑" panose="020B0503020204020204" charset="-122"/>
                        </a:rPr>
                        <a:t>双绞线</a:t>
                      </a:r>
                      <a:endParaRPr lang="zh-CN" sz="1400" b="1" dirty="0">
                        <a:solidFill>
                          <a:schemeClr val="tx1"/>
                        </a:solidFill>
                        <a:effectLst/>
                        <a:latin typeface="微软雅黑" panose="020B0503020204020204" charset="-122"/>
                        <a:ea typeface="微软雅黑" panose="020B0503020204020204" charset="-122"/>
                      </a:endParaRPr>
                    </a:p>
                  </a:txBody>
                  <a:tcPr marL="31490" marR="31490" marT="0" marB="0" anchor="ctr"/>
                </a:tc>
                <a:tc>
                  <a:txBody>
                    <a:bodyPr/>
                    <a:lstStyle/>
                    <a:p>
                      <a:pPr algn="ctr">
                        <a:lnSpc>
                          <a:spcPct val="100000"/>
                        </a:lnSpc>
                        <a:spcAft>
                          <a:spcPts val="0"/>
                        </a:spcAft>
                      </a:pPr>
                      <a:r>
                        <a:rPr lang="zh-CN" sz="1400" b="1" dirty="0">
                          <a:effectLst/>
                          <a:latin typeface="微软雅黑" panose="020B0503020204020204" charset="-122"/>
                          <a:ea typeface="微软雅黑" panose="020B0503020204020204" charset="-122"/>
                        </a:rPr>
                        <a:t>模拟电话；曾用于传统</a:t>
                      </a:r>
                      <a:r>
                        <a:rPr lang="zh-CN" sz="1400" b="1" dirty="0" smtClean="0">
                          <a:effectLst/>
                          <a:latin typeface="微软雅黑" panose="020B0503020204020204" charset="-122"/>
                          <a:ea typeface="微软雅黑" panose="020B0503020204020204" charset="-122"/>
                        </a:rPr>
                        <a:t>以太网</a:t>
                      </a:r>
                      <a:endParaRPr lang="en-US" altLang="zh-CN" sz="1400" b="1" dirty="0" smtClean="0">
                        <a:effectLst/>
                        <a:latin typeface="微软雅黑" panose="020B0503020204020204" charset="-122"/>
                        <a:ea typeface="微软雅黑" panose="020B0503020204020204" charset="-122"/>
                      </a:endParaRPr>
                    </a:p>
                    <a:p>
                      <a:pPr algn="ctr">
                        <a:lnSpc>
                          <a:spcPct val="100000"/>
                        </a:lnSpc>
                        <a:spcAft>
                          <a:spcPts val="0"/>
                        </a:spcAft>
                      </a:pPr>
                      <a:r>
                        <a:rPr lang="zh-CN" sz="1400" b="1" dirty="0" smtClean="0">
                          <a:effectLst/>
                          <a:latin typeface="微软雅黑" panose="020B0503020204020204" charset="-122"/>
                          <a:ea typeface="微软雅黑" panose="020B0503020204020204" charset="-122"/>
                        </a:rPr>
                        <a:t>（</a:t>
                      </a:r>
                      <a:r>
                        <a:rPr lang="en-US" sz="1400" b="1" dirty="0">
                          <a:effectLst/>
                          <a:latin typeface="微软雅黑" panose="020B0503020204020204" charset="-122"/>
                          <a:ea typeface="微软雅黑" panose="020B0503020204020204" charset="-122"/>
                        </a:rPr>
                        <a:t>10 Mbit/s</a:t>
                      </a:r>
                      <a:r>
                        <a:rPr lang="zh-CN" sz="1400" b="1" dirty="0">
                          <a:effectLst/>
                          <a:latin typeface="微软雅黑" panose="020B0503020204020204" charset="-122"/>
                          <a:ea typeface="微软雅黑" panose="020B0503020204020204" charset="-122"/>
                        </a:rPr>
                        <a:t>）</a:t>
                      </a:r>
                      <a:endParaRPr lang="zh-CN" sz="1400" b="1" dirty="0">
                        <a:solidFill>
                          <a:schemeClr val="tx1"/>
                        </a:solidFill>
                        <a:effectLst/>
                        <a:latin typeface="微软雅黑" panose="020B0503020204020204" charset="-122"/>
                        <a:ea typeface="微软雅黑" panose="020B0503020204020204" charset="-122"/>
                      </a:endParaRPr>
                    </a:p>
                  </a:txBody>
                  <a:tcPr marL="31490" marR="31490" marT="0" marB="0" anchor="ctr"/>
                </a:tc>
              </a:tr>
              <a:tr h="365760">
                <a:tc>
                  <a:txBody>
                    <a:bodyPr/>
                    <a:lstStyle/>
                    <a:p>
                      <a:pPr algn="ctr">
                        <a:lnSpc>
                          <a:spcPct val="100000"/>
                        </a:lnSpc>
                        <a:spcAft>
                          <a:spcPts val="0"/>
                        </a:spcAft>
                      </a:pPr>
                      <a:r>
                        <a:rPr lang="en-US" sz="1400" b="1">
                          <a:effectLst/>
                          <a:latin typeface="微软雅黑" panose="020B0503020204020204" charset="-122"/>
                          <a:ea typeface="微软雅黑" panose="020B0503020204020204" charset="-122"/>
                        </a:rPr>
                        <a:t>4</a:t>
                      </a:r>
                      <a:endParaRPr lang="zh-CN" sz="1400" b="1">
                        <a:solidFill>
                          <a:schemeClr val="tx1"/>
                        </a:solidFill>
                        <a:effectLst/>
                        <a:latin typeface="微软雅黑" panose="020B0503020204020204" charset="-122"/>
                        <a:ea typeface="微软雅黑" panose="020B0503020204020204" charset="-122"/>
                      </a:endParaRPr>
                    </a:p>
                  </a:txBody>
                  <a:tcPr marL="31490" marR="31490" marT="0" marB="0" anchor="ctr"/>
                </a:tc>
                <a:tc>
                  <a:txBody>
                    <a:bodyPr/>
                    <a:lstStyle/>
                    <a:p>
                      <a:pPr algn="ctr">
                        <a:lnSpc>
                          <a:spcPct val="100000"/>
                        </a:lnSpc>
                        <a:spcAft>
                          <a:spcPts val="0"/>
                        </a:spcAft>
                      </a:pPr>
                      <a:r>
                        <a:rPr lang="en-US" sz="1400" b="1">
                          <a:effectLst/>
                          <a:latin typeface="微软雅黑" panose="020B0503020204020204" charset="-122"/>
                          <a:ea typeface="微软雅黑" panose="020B0503020204020204" charset="-122"/>
                        </a:rPr>
                        <a:t>20 MHz</a:t>
                      </a:r>
                      <a:endParaRPr lang="zh-CN" sz="1400" b="1">
                        <a:solidFill>
                          <a:schemeClr val="tx1"/>
                        </a:solidFill>
                        <a:effectLst/>
                        <a:latin typeface="微软雅黑" panose="020B0503020204020204" charset="-122"/>
                        <a:ea typeface="微软雅黑" panose="020B0503020204020204" charset="-122"/>
                      </a:endParaRPr>
                    </a:p>
                  </a:txBody>
                  <a:tcPr marL="31490" marR="31490" marT="0" marB="0" anchor="ctr"/>
                </a:tc>
                <a:tc>
                  <a:txBody>
                    <a:bodyPr/>
                    <a:lstStyle/>
                    <a:p>
                      <a:pPr algn="ctr">
                        <a:lnSpc>
                          <a:spcPct val="100000"/>
                        </a:lnSpc>
                        <a:spcAft>
                          <a:spcPts val="0"/>
                        </a:spcAft>
                      </a:pPr>
                      <a:r>
                        <a:rPr lang="en-US" sz="1400" b="1" dirty="0" smtClean="0">
                          <a:effectLst/>
                          <a:latin typeface="微软雅黑" panose="020B0503020204020204" charset="-122"/>
                          <a:ea typeface="微软雅黑" panose="020B0503020204020204" charset="-122"/>
                        </a:rPr>
                        <a:t>4 </a:t>
                      </a:r>
                      <a:r>
                        <a:rPr lang="zh-CN" sz="1400" b="1" dirty="0" smtClean="0">
                          <a:effectLst/>
                          <a:latin typeface="微软雅黑" panose="020B0503020204020204" charset="-122"/>
                          <a:ea typeface="微软雅黑" panose="020B0503020204020204" charset="-122"/>
                        </a:rPr>
                        <a:t>对</a:t>
                      </a:r>
                      <a:r>
                        <a:rPr lang="en-US" altLang="zh-CN" sz="1400" b="1" dirty="0" smtClean="0">
                          <a:effectLst/>
                          <a:latin typeface="微软雅黑" panose="020B0503020204020204" charset="-122"/>
                          <a:ea typeface="微软雅黑" panose="020B0503020204020204" charset="-122"/>
                        </a:rPr>
                        <a:t> </a:t>
                      </a:r>
                      <a:r>
                        <a:rPr lang="en-US" sz="1400" b="1" dirty="0" smtClean="0">
                          <a:effectLst/>
                          <a:latin typeface="微软雅黑" panose="020B0503020204020204" charset="-122"/>
                          <a:ea typeface="微软雅黑" panose="020B0503020204020204" charset="-122"/>
                        </a:rPr>
                        <a:t>8 </a:t>
                      </a:r>
                      <a:r>
                        <a:rPr lang="zh-CN" sz="1400" b="1" dirty="0" smtClean="0">
                          <a:effectLst/>
                          <a:latin typeface="微软雅黑" panose="020B0503020204020204" charset="-122"/>
                          <a:ea typeface="微软雅黑" panose="020B0503020204020204" charset="-122"/>
                        </a:rPr>
                        <a:t>芯</a:t>
                      </a:r>
                      <a:r>
                        <a:rPr lang="zh-CN" sz="1400" b="1" dirty="0">
                          <a:effectLst/>
                          <a:latin typeface="微软雅黑" panose="020B0503020204020204" charset="-122"/>
                          <a:ea typeface="微软雅黑" panose="020B0503020204020204" charset="-122"/>
                        </a:rPr>
                        <a:t>双绞线</a:t>
                      </a:r>
                      <a:endParaRPr lang="zh-CN" sz="1400" b="1" dirty="0">
                        <a:solidFill>
                          <a:schemeClr val="tx1"/>
                        </a:solidFill>
                        <a:effectLst/>
                        <a:latin typeface="微软雅黑" panose="020B0503020204020204" charset="-122"/>
                        <a:ea typeface="微软雅黑" panose="020B0503020204020204" charset="-122"/>
                      </a:endParaRPr>
                    </a:p>
                  </a:txBody>
                  <a:tcPr marL="31490" marR="31490" marT="0" marB="0" anchor="ctr"/>
                </a:tc>
                <a:tc>
                  <a:txBody>
                    <a:bodyPr/>
                    <a:lstStyle/>
                    <a:p>
                      <a:pPr algn="ctr">
                        <a:lnSpc>
                          <a:spcPct val="100000"/>
                        </a:lnSpc>
                        <a:spcAft>
                          <a:spcPts val="0"/>
                        </a:spcAft>
                      </a:pPr>
                      <a:r>
                        <a:rPr lang="zh-CN" sz="1400" b="1">
                          <a:effectLst/>
                          <a:latin typeface="微软雅黑" panose="020B0503020204020204" charset="-122"/>
                          <a:ea typeface="微软雅黑" panose="020B0503020204020204" charset="-122"/>
                        </a:rPr>
                        <a:t>曾用于令牌局域网</a:t>
                      </a:r>
                      <a:endParaRPr lang="zh-CN" sz="1400" b="1">
                        <a:solidFill>
                          <a:schemeClr val="tx1"/>
                        </a:solidFill>
                        <a:effectLst/>
                        <a:latin typeface="微软雅黑" panose="020B0503020204020204" charset="-122"/>
                        <a:ea typeface="微软雅黑" panose="020B0503020204020204" charset="-122"/>
                      </a:endParaRPr>
                    </a:p>
                  </a:txBody>
                  <a:tcPr marL="31490" marR="31490" marT="0" marB="0" anchor="ctr"/>
                </a:tc>
              </a:tr>
              <a:tr h="365760">
                <a:tc>
                  <a:txBody>
                    <a:bodyPr/>
                    <a:lstStyle/>
                    <a:p>
                      <a:pPr algn="ctr">
                        <a:lnSpc>
                          <a:spcPct val="100000"/>
                        </a:lnSpc>
                        <a:spcAft>
                          <a:spcPts val="0"/>
                        </a:spcAft>
                      </a:pPr>
                      <a:r>
                        <a:rPr lang="en-US" sz="1400" b="1">
                          <a:effectLst/>
                          <a:latin typeface="微软雅黑" panose="020B0503020204020204" charset="-122"/>
                          <a:ea typeface="微软雅黑" panose="020B0503020204020204" charset="-122"/>
                        </a:rPr>
                        <a:t>5</a:t>
                      </a:r>
                      <a:endParaRPr lang="zh-CN" sz="1400" b="1">
                        <a:solidFill>
                          <a:schemeClr val="tx1"/>
                        </a:solidFill>
                        <a:effectLst/>
                        <a:latin typeface="微软雅黑" panose="020B0503020204020204" charset="-122"/>
                        <a:ea typeface="微软雅黑" panose="020B0503020204020204" charset="-122"/>
                      </a:endParaRPr>
                    </a:p>
                  </a:txBody>
                  <a:tcPr marL="31490" marR="31490" marT="0" marB="0" anchor="ctr"/>
                </a:tc>
                <a:tc>
                  <a:txBody>
                    <a:bodyPr/>
                    <a:lstStyle/>
                    <a:p>
                      <a:pPr algn="ctr">
                        <a:lnSpc>
                          <a:spcPct val="100000"/>
                        </a:lnSpc>
                        <a:spcAft>
                          <a:spcPts val="0"/>
                        </a:spcAft>
                      </a:pPr>
                      <a:r>
                        <a:rPr lang="en-US" sz="1400" b="1">
                          <a:effectLst/>
                          <a:latin typeface="微软雅黑" panose="020B0503020204020204" charset="-122"/>
                          <a:ea typeface="微软雅黑" panose="020B0503020204020204" charset="-122"/>
                        </a:rPr>
                        <a:t>100 MHz</a:t>
                      </a:r>
                      <a:endParaRPr lang="zh-CN" sz="1400" b="1">
                        <a:solidFill>
                          <a:schemeClr val="tx1"/>
                        </a:solidFill>
                        <a:effectLst/>
                        <a:latin typeface="微软雅黑" panose="020B0503020204020204" charset="-122"/>
                        <a:ea typeface="微软雅黑" panose="020B0503020204020204" charset="-122"/>
                      </a:endParaRPr>
                    </a:p>
                  </a:txBody>
                  <a:tcPr marL="31490" marR="31490" marT="0" marB="0" anchor="ctr"/>
                </a:tc>
                <a:tc>
                  <a:txBody>
                    <a:bodyPr/>
                    <a:lstStyle/>
                    <a:p>
                      <a:pPr algn="ctr">
                        <a:lnSpc>
                          <a:spcPct val="100000"/>
                        </a:lnSpc>
                        <a:spcAft>
                          <a:spcPts val="0"/>
                        </a:spcAft>
                      </a:pPr>
                      <a:r>
                        <a:rPr lang="zh-CN" sz="1400" b="1" dirty="0" smtClean="0">
                          <a:effectLst/>
                          <a:latin typeface="微软雅黑" panose="020B0503020204020204" charset="-122"/>
                          <a:ea typeface="微软雅黑" panose="020B0503020204020204" charset="-122"/>
                        </a:rPr>
                        <a:t>与</a:t>
                      </a:r>
                      <a:r>
                        <a:rPr lang="en-US" altLang="zh-CN" sz="1400" b="1" dirty="0" smtClean="0">
                          <a:effectLst/>
                          <a:latin typeface="微软雅黑" panose="020B0503020204020204" charset="-122"/>
                          <a:ea typeface="微软雅黑" panose="020B0503020204020204" charset="-122"/>
                        </a:rPr>
                        <a:t> </a:t>
                      </a:r>
                      <a:r>
                        <a:rPr lang="en-US" sz="1400" b="1" dirty="0" smtClean="0">
                          <a:effectLst/>
                          <a:latin typeface="微软雅黑" panose="020B0503020204020204" charset="-122"/>
                          <a:ea typeface="微软雅黑" panose="020B0503020204020204" charset="-122"/>
                        </a:rPr>
                        <a:t>4 </a:t>
                      </a:r>
                      <a:r>
                        <a:rPr lang="zh-CN" sz="1400" b="1" dirty="0" smtClean="0">
                          <a:effectLst/>
                          <a:latin typeface="微软雅黑" panose="020B0503020204020204" charset="-122"/>
                          <a:ea typeface="微软雅黑" panose="020B0503020204020204" charset="-122"/>
                        </a:rPr>
                        <a:t>类</a:t>
                      </a:r>
                      <a:r>
                        <a:rPr lang="zh-CN" sz="1400" b="1" dirty="0">
                          <a:effectLst/>
                          <a:latin typeface="微软雅黑" panose="020B0503020204020204" charset="-122"/>
                          <a:ea typeface="微软雅黑" panose="020B0503020204020204" charset="-122"/>
                        </a:rPr>
                        <a:t>相比增加了绞合度</a:t>
                      </a:r>
                      <a:endParaRPr lang="zh-CN" sz="1400" b="1" dirty="0">
                        <a:solidFill>
                          <a:schemeClr val="tx1"/>
                        </a:solidFill>
                        <a:effectLst/>
                        <a:latin typeface="微软雅黑" panose="020B0503020204020204" charset="-122"/>
                        <a:ea typeface="微软雅黑" panose="020B0503020204020204" charset="-122"/>
                      </a:endParaRPr>
                    </a:p>
                  </a:txBody>
                  <a:tcPr marL="31490" marR="31490" marT="0" marB="0" anchor="ctr"/>
                </a:tc>
                <a:tc>
                  <a:txBody>
                    <a:bodyPr/>
                    <a:lstStyle/>
                    <a:p>
                      <a:pPr algn="ctr">
                        <a:lnSpc>
                          <a:spcPct val="100000"/>
                        </a:lnSpc>
                        <a:spcAft>
                          <a:spcPts val="0"/>
                        </a:spcAft>
                      </a:pPr>
                      <a:r>
                        <a:rPr lang="zh-CN" sz="1400" b="1" dirty="0">
                          <a:effectLst/>
                          <a:latin typeface="微软雅黑" panose="020B0503020204020204" charset="-122"/>
                          <a:ea typeface="微软雅黑" panose="020B0503020204020204" charset="-122"/>
                        </a:rPr>
                        <a:t>传输速率不超过</a:t>
                      </a:r>
                      <a:r>
                        <a:rPr lang="en-US" sz="1400" b="1" dirty="0">
                          <a:effectLst/>
                          <a:latin typeface="微软雅黑" panose="020B0503020204020204" charset="-122"/>
                          <a:ea typeface="微软雅黑" panose="020B0503020204020204" charset="-122"/>
                        </a:rPr>
                        <a:t>100 </a:t>
                      </a:r>
                      <a:r>
                        <a:rPr lang="en-US" sz="1400" b="1" dirty="0" smtClean="0">
                          <a:effectLst/>
                          <a:latin typeface="微软雅黑" panose="020B0503020204020204" charset="-122"/>
                          <a:ea typeface="微软雅黑" panose="020B0503020204020204" charset="-122"/>
                        </a:rPr>
                        <a:t>Mbit/s </a:t>
                      </a:r>
                      <a:r>
                        <a:rPr lang="zh-CN" sz="1400" b="1" dirty="0" smtClean="0">
                          <a:effectLst/>
                          <a:latin typeface="微软雅黑" panose="020B0503020204020204" charset="-122"/>
                          <a:ea typeface="微软雅黑" panose="020B0503020204020204" charset="-122"/>
                        </a:rPr>
                        <a:t>的</a:t>
                      </a:r>
                      <a:r>
                        <a:rPr lang="zh-CN" sz="1400" b="1" dirty="0">
                          <a:effectLst/>
                          <a:latin typeface="微软雅黑" panose="020B0503020204020204" charset="-122"/>
                          <a:ea typeface="微软雅黑" panose="020B0503020204020204" charset="-122"/>
                        </a:rPr>
                        <a:t>应用</a:t>
                      </a:r>
                      <a:endParaRPr lang="zh-CN" sz="1400" b="1" dirty="0">
                        <a:solidFill>
                          <a:schemeClr val="tx1"/>
                        </a:solidFill>
                        <a:effectLst/>
                        <a:latin typeface="微软雅黑" panose="020B0503020204020204" charset="-122"/>
                        <a:ea typeface="微软雅黑" panose="020B0503020204020204" charset="-122"/>
                      </a:endParaRPr>
                    </a:p>
                  </a:txBody>
                  <a:tcPr marL="31490" marR="31490" marT="0" marB="0" anchor="ctr"/>
                </a:tc>
              </a:tr>
              <a:tr h="347472">
                <a:tc>
                  <a:txBody>
                    <a:bodyPr/>
                    <a:lstStyle/>
                    <a:p>
                      <a:pPr algn="ctr">
                        <a:lnSpc>
                          <a:spcPct val="100000"/>
                        </a:lnSpc>
                        <a:spcAft>
                          <a:spcPts val="0"/>
                        </a:spcAft>
                      </a:pPr>
                      <a:r>
                        <a:rPr lang="en-US" sz="1400" b="1" dirty="0" smtClean="0">
                          <a:effectLst/>
                          <a:latin typeface="微软雅黑" panose="020B0503020204020204" charset="-122"/>
                          <a:ea typeface="微软雅黑" panose="020B0503020204020204" charset="-122"/>
                        </a:rPr>
                        <a:t>5E </a:t>
                      </a:r>
                      <a:r>
                        <a:rPr lang="en-US" altLang="zh-CN" sz="1400" b="1" dirty="0" smtClean="0">
                          <a:effectLst/>
                          <a:latin typeface="微软雅黑" panose="020B0503020204020204" charset="-122"/>
                          <a:ea typeface="微软雅黑" panose="020B0503020204020204" charset="-122"/>
                        </a:rPr>
                        <a:t>(</a:t>
                      </a:r>
                      <a:r>
                        <a:rPr lang="zh-CN" sz="1400" b="1" dirty="0" smtClean="0">
                          <a:effectLst/>
                          <a:latin typeface="微软雅黑" panose="020B0503020204020204" charset="-122"/>
                          <a:ea typeface="微软雅黑" panose="020B0503020204020204" charset="-122"/>
                        </a:rPr>
                        <a:t>超</a:t>
                      </a:r>
                      <a:r>
                        <a:rPr lang="en-US" sz="1400" b="1" dirty="0" smtClean="0">
                          <a:effectLst/>
                          <a:latin typeface="微软雅黑" panose="020B0503020204020204" charset="-122"/>
                          <a:ea typeface="微软雅黑" panose="020B0503020204020204" charset="-122"/>
                        </a:rPr>
                        <a:t>5</a:t>
                      </a:r>
                      <a:r>
                        <a:rPr lang="zh-CN" sz="1400" b="1" dirty="0" smtClean="0">
                          <a:effectLst/>
                          <a:latin typeface="微软雅黑" panose="020B0503020204020204" charset="-122"/>
                          <a:ea typeface="微软雅黑" panose="020B0503020204020204" charset="-122"/>
                        </a:rPr>
                        <a:t>类</a:t>
                      </a:r>
                      <a:r>
                        <a:rPr lang="en-US" altLang="zh-CN" sz="1400" b="1" dirty="0" smtClean="0">
                          <a:effectLst/>
                          <a:latin typeface="微软雅黑" panose="020B0503020204020204" charset="-122"/>
                          <a:ea typeface="微软雅黑" panose="020B0503020204020204" charset="-122"/>
                        </a:rPr>
                        <a:t>)</a:t>
                      </a:r>
                      <a:endParaRPr lang="zh-CN" sz="1400" b="1" dirty="0">
                        <a:solidFill>
                          <a:schemeClr val="tx1"/>
                        </a:solidFill>
                        <a:effectLst/>
                        <a:latin typeface="微软雅黑" panose="020B0503020204020204" charset="-122"/>
                        <a:ea typeface="微软雅黑" panose="020B0503020204020204" charset="-122"/>
                      </a:endParaRPr>
                    </a:p>
                  </a:txBody>
                  <a:tcPr marL="31490" marR="31490" marT="0" marB="0" anchor="ctr"/>
                </a:tc>
                <a:tc>
                  <a:txBody>
                    <a:bodyPr/>
                    <a:lstStyle/>
                    <a:p>
                      <a:pPr algn="ctr">
                        <a:lnSpc>
                          <a:spcPct val="100000"/>
                        </a:lnSpc>
                        <a:spcAft>
                          <a:spcPts val="0"/>
                        </a:spcAft>
                      </a:pPr>
                      <a:r>
                        <a:rPr lang="en-US" sz="1400" b="1">
                          <a:effectLst/>
                          <a:latin typeface="微软雅黑" panose="020B0503020204020204" charset="-122"/>
                          <a:ea typeface="微软雅黑" panose="020B0503020204020204" charset="-122"/>
                        </a:rPr>
                        <a:t>125 MHz</a:t>
                      </a:r>
                      <a:endParaRPr lang="zh-CN" sz="1400" b="1">
                        <a:solidFill>
                          <a:schemeClr val="tx1"/>
                        </a:solidFill>
                        <a:effectLst/>
                        <a:latin typeface="微软雅黑" panose="020B0503020204020204" charset="-122"/>
                        <a:ea typeface="微软雅黑" panose="020B0503020204020204" charset="-122"/>
                      </a:endParaRPr>
                    </a:p>
                  </a:txBody>
                  <a:tcPr marL="31490" marR="31490" marT="0" marB="0" anchor="ctr"/>
                </a:tc>
                <a:tc>
                  <a:txBody>
                    <a:bodyPr/>
                    <a:lstStyle/>
                    <a:p>
                      <a:pPr algn="ctr">
                        <a:lnSpc>
                          <a:spcPct val="100000"/>
                        </a:lnSpc>
                        <a:spcAft>
                          <a:spcPts val="0"/>
                        </a:spcAft>
                      </a:pPr>
                      <a:r>
                        <a:rPr lang="zh-CN" sz="1400" b="1" dirty="0" smtClean="0">
                          <a:effectLst/>
                          <a:latin typeface="微软雅黑" panose="020B0503020204020204" charset="-122"/>
                          <a:ea typeface="微软雅黑" panose="020B0503020204020204" charset="-122"/>
                        </a:rPr>
                        <a:t>与</a:t>
                      </a:r>
                      <a:r>
                        <a:rPr lang="en-US" altLang="zh-CN" sz="1400" b="1" dirty="0" smtClean="0">
                          <a:effectLst/>
                          <a:latin typeface="微软雅黑" panose="020B0503020204020204" charset="-122"/>
                          <a:ea typeface="微软雅黑" panose="020B0503020204020204" charset="-122"/>
                        </a:rPr>
                        <a:t> </a:t>
                      </a:r>
                      <a:r>
                        <a:rPr lang="en-US" sz="1400" b="1" dirty="0" smtClean="0">
                          <a:effectLst/>
                          <a:latin typeface="微软雅黑" panose="020B0503020204020204" charset="-122"/>
                          <a:ea typeface="微软雅黑" panose="020B0503020204020204" charset="-122"/>
                        </a:rPr>
                        <a:t>5 </a:t>
                      </a:r>
                      <a:r>
                        <a:rPr lang="zh-CN" sz="1400" b="1" dirty="0" smtClean="0">
                          <a:effectLst/>
                          <a:latin typeface="微软雅黑" panose="020B0503020204020204" charset="-122"/>
                          <a:ea typeface="微软雅黑" panose="020B0503020204020204" charset="-122"/>
                        </a:rPr>
                        <a:t>类</a:t>
                      </a:r>
                      <a:r>
                        <a:rPr lang="zh-CN" sz="1400" b="1" dirty="0">
                          <a:effectLst/>
                          <a:latin typeface="微软雅黑" panose="020B0503020204020204" charset="-122"/>
                          <a:ea typeface="微软雅黑" panose="020B0503020204020204" charset="-122"/>
                        </a:rPr>
                        <a:t>相比衰减更小</a:t>
                      </a:r>
                      <a:endParaRPr lang="zh-CN" sz="1400" b="1" dirty="0">
                        <a:solidFill>
                          <a:schemeClr val="tx1"/>
                        </a:solidFill>
                        <a:effectLst/>
                        <a:latin typeface="微软雅黑" panose="020B0503020204020204" charset="-122"/>
                        <a:ea typeface="微软雅黑" panose="020B0503020204020204" charset="-122"/>
                      </a:endParaRPr>
                    </a:p>
                  </a:txBody>
                  <a:tcPr marL="31490" marR="31490" marT="0" marB="0" anchor="ctr"/>
                </a:tc>
                <a:tc>
                  <a:txBody>
                    <a:bodyPr/>
                    <a:lstStyle/>
                    <a:p>
                      <a:pPr algn="ctr">
                        <a:lnSpc>
                          <a:spcPct val="100000"/>
                        </a:lnSpc>
                        <a:spcAft>
                          <a:spcPts val="0"/>
                        </a:spcAft>
                      </a:pPr>
                      <a:r>
                        <a:rPr lang="zh-CN" sz="1400" b="1" dirty="0">
                          <a:effectLst/>
                          <a:latin typeface="微软雅黑" panose="020B0503020204020204" charset="-122"/>
                          <a:ea typeface="微软雅黑" panose="020B0503020204020204" charset="-122"/>
                        </a:rPr>
                        <a:t>传输速率不</a:t>
                      </a:r>
                      <a:r>
                        <a:rPr lang="zh-CN" sz="1400" b="1" dirty="0" smtClean="0">
                          <a:effectLst/>
                          <a:latin typeface="微软雅黑" panose="020B0503020204020204" charset="-122"/>
                          <a:ea typeface="微软雅黑" panose="020B0503020204020204" charset="-122"/>
                        </a:rPr>
                        <a:t>超过</a:t>
                      </a:r>
                      <a:r>
                        <a:rPr lang="en-US" altLang="zh-CN" sz="1400" b="1" dirty="0" smtClean="0">
                          <a:effectLst/>
                          <a:latin typeface="微软雅黑" panose="020B0503020204020204" charset="-122"/>
                          <a:ea typeface="微软雅黑" panose="020B0503020204020204" charset="-122"/>
                        </a:rPr>
                        <a:t> </a:t>
                      </a:r>
                      <a:r>
                        <a:rPr lang="en-US" sz="1400" b="1" dirty="0" smtClean="0">
                          <a:effectLst/>
                          <a:latin typeface="微软雅黑" panose="020B0503020204020204" charset="-122"/>
                          <a:ea typeface="微软雅黑" panose="020B0503020204020204" charset="-122"/>
                        </a:rPr>
                        <a:t>1 </a:t>
                      </a:r>
                      <a:r>
                        <a:rPr lang="en-US" sz="1400" b="1" dirty="0" err="1" smtClean="0">
                          <a:effectLst/>
                          <a:latin typeface="微软雅黑" panose="020B0503020204020204" charset="-122"/>
                          <a:ea typeface="微软雅黑" panose="020B0503020204020204" charset="-122"/>
                        </a:rPr>
                        <a:t>Gbit</a:t>
                      </a:r>
                      <a:r>
                        <a:rPr lang="en-US" sz="1400" b="1" dirty="0" smtClean="0">
                          <a:effectLst/>
                          <a:latin typeface="微软雅黑" panose="020B0503020204020204" charset="-122"/>
                          <a:ea typeface="微软雅黑" panose="020B0503020204020204" charset="-122"/>
                        </a:rPr>
                        <a:t>/s </a:t>
                      </a:r>
                      <a:r>
                        <a:rPr lang="zh-CN" sz="1400" b="1" dirty="0" smtClean="0">
                          <a:effectLst/>
                          <a:latin typeface="微软雅黑" panose="020B0503020204020204" charset="-122"/>
                          <a:ea typeface="微软雅黑" panose="020B0503020204020204" charset="-122"/>
                        </a:rPr>
                        <a:t>的</a:t>
                      </a:r>
                      <a:r>
                        <a:rPr lang="zh-CN" sz="1400" b="1" dirty="0">
                          <a:effectLst/>
                          <a:latin typeface="微软雅黑" panose="020B0503020204020204" charset="-122"/>
                          <a:ea typeface="微软雅黑" panose="020B0503020204020204" charset="-122"/>
                        </a:rPr>
                        <a:t>应用</a:t>
                      </a:r>
                      <a:endParaRPr lang="zh-CN" sz="1400" b="1" dirty="0">
                        <a:solidFill>
                          <a:schemeClr val="tx1"/>
                        </a:solidFill>
                        <a:effectLst/>
                        <a:latin typeface="微软雅黑" panose="020B0503020204020204" charset="-122"/>
                        <a:ea typeface="微软雅黑" panose="020B0503020204020204" charset="-122"/>
                      </a:endParaRPr>
                    </a:p>
                  </a:txBody>
                  <a:tcPr marL="31490" marR="31490" marT="0" marB="0" anchor="ctr"/>
                </a:tc>
              </a:tr>
              <a:tr h="347472">
                <a:tc>
                  <a:txBody>
                    <a:bodyPr/>
                    <a:lstStyle/>
                    <a:p>
                      <a:pPr algn="ctr">
                        <a:lnSpc>
                          <a:spcPct val="100000"/>
                        </a:lnSpc>
                        <a:spcAft>
                          <a:spcPts val="0"/>
                        </a:spcAft>
                      </a:pPr>
                      <a:r>
                        <a:rPr lang="en-US" sz="1400" b="1">
                          <a:effectLst/>
                          <a:latin typeface="微软雅黑" panose="020B0503020204020204" charset="-122"/>
                          <a:ea typeface="微软雅黑" panose="020B0503020204020204" charset="-122"/>
                        </a:rPr>
                        <a:t>6</a:t>
                      </a:r>
                      <a:endParaRPr lang="zh-CN" sz="1400" b="1">
                        <a:solidFill>
                          <a:schemeClr val="tx1"/>
                        </a:solidFill>
                        <a:effectLst/>
                        <a:latin typeface="微软雅黑" panose="020B0503020204020204" charset="-122"/>
                        <a:ea typeface="微软雅黑" panose="020B0503020204020204" charset="-122"/>
                      </a:endParaRPr>
                    </a:p>
                  </a:txBody>
                  <a:tcPr marL="31490" marR="31490" marT="0" marB="0" anchor="ctr"/>
                </a:tc>
                <a:tc>
                  <a:txBody>
                    <a:bodyPr/>
                    <a:lstStyle/>
                    <a:p>
                      <a:pPr algn="ctr">
                        <a:lnSpc>
                          <a:spcPct val="100000"/>
                        </a:lnSpc>
                        <a:spcAft>
                          <a:spcPts val="0"/>
                        </a:spcAft>
                      </a:pPr>
                      <a:r>
                        <a:rPr lang="en-US" sz="1400" b="1">
                          <a:effectLst/>
                          <a:latin typeface="微软雅黑" panose="020B0503020204020204" charset="-122"/>
                          <a:ea typeface="微软雅黑" panose="020B0503020204020204" charset="-122"/>
                        </a:rPr>
                        <a:t>250 MHz</a:t>
                      </a:r>
                      <a:endParaRPr lang="zh-CN" sz="1400" b="1">
                        <a:solidFill>
                          <a:schemeClr val="tx1"/>
                        </a:solidFill>
                        <a:effectLst/>
                        <a:latin typeface="微软雅黑" panose="020B0503020204020204" charset="-122"/>
                        <a:ea typeface="微软雅黑" panose="020B0503020204020204" charset="-122"/>
                      </a:endParaRPr>
                    </a:p>
                  </a:txBody>
                  <a:tcPr marL="31490" marR="31490" marT="0" marB="0" anchor="ctr"/>
                </a:tc>
                <a:tc>
                  <a:txBody>
                    <a:bodyPr/>
                    <a:lstStyle/>
                    <a:p>
                      <a:pPr algn="ctr">
                        <a:lnSpc>
                          <a:spcPct val="100000"/>
                        </a:lnSpc>
                        <a:spcAft>
                          <a:spcPts val="0"/>
                        </a:spcAft>
                      </a:pPr>
                      <a:r>
                        <a:rPr lang="zh-CN" sz="1400" b="1" dirty="0" smtClean="0">
                          <a:effectLst/>
                          <a:latin typeface="微软雅黑" panose="020B0503020204020204" charset="-122"/>
                          <a:ea typeface="微软雅黑" panose="020B0503020204020204" charset="-122"/>
                        </a:rPr>
                        <a:t>与</a:t>
                      </a:r>
                      <a:r>
                        <a:rPr lang="en-US" altLang="zh-CN" sz="1400" b="1" dirty="0" smtClean="0">
                          <a:effectLst/>
                          <a:latin typeface="微软雅黑" panose="020B0503020204020204" charset="-122"/>
                          <a:ea typeface="微软雅黑" panose="020B0503020204020204" charset="-122"/>
                        </a:rPr>
                        <a:t> </a:t>
                      </a:r>
                      <a:r>
                        <a:rPr lang="en-US" sz="1400" b="1" dirty="0" smtClean="0">
                          <a:effectLst/>
                          <a:latin typeface="微软雅黑" panose="020B0503020204020204" charset="-122"/>
                          <a:ea typeface="微软雅黑" panose="020B0503020204020204" charset="-122"/>
                        </a:rPr>
                        <a:t>5 </a:t>
                      </a:r>
                      <a:r>
                        <a:rPr lang="zh-CN" sz="1400" b="1" dirty="0" smtClean="0">
                          <a:effectLst/>
                          <a:latin typeface="微软雅黑" panose="020B0503020204020204" charset="-122"/>
                          <a:ea typeface="微软雅黑" panose="020B0503020204020204" charset="-122"/>
                        </a:rPr>
                        <a:t>类</a:t>
                      </a:r>
                      <a:r>
                        <a:rPr lang="zh-CN" sz="1400" b="1" dirty="0">
                          <a:effectLst/>
                          <a:latin typeface="微软雅黑" panose="020B0503020204020204" charset="-122"/>
                          <a:ea typeface="微软雅黑" panose="020B0503020204020204" charset="-122"/>
                        </a:rPr>
                        <a:t>相比改善了串扰等性能</a:t>
                      </a:r>
                      <a:endParaRPr lang="zh-CN" sz="1400" b="1" dirty="0">
                        <a:solidFill>
                          <a:schemeClr val="tx1"/>
                        </a:solidFill>
                        <a:effectLst/>
                        <a:latin typeface="微软雅黑" panose="020B0503020204020204" charset="-122"/>
                        <a:ea typeface="微软雅黑" panose="020B0503020204020204" charset="-122"/>
                      </a:endParaRPr>
                    </a:p>
                  </a:txBody>
                  <a:tcPr marL="31490" marR="31490" marT="0" marB="0" anchor="ctr"/>
                </a:tc>
                <a:tc>
                  <a:txBody>
                    <a:bodyPr/>
                    <a:lstStyle/>
                    <a:p>
                      <a:pPr algn="ctr">
                        <a:lnSpc>
                          <a:spcPct val="100000"/>
                        </a:lnSpc>
                        <a:spcAft>
                          <a:spcPts val="0"/>
                        </a:spcAft>
                      </a:pPr>
                      <a:r>
                        <a:rPr lang="zh-CN" sz="1400" b="1" dirty="0">
                          <a:effectLst/>
                          <a:latin typeface="微软雅黑" panose="020B0503020204020204" charset="-122"/>
                          <a:ea typeface="微软雅黑" panose="020B0503020204020204" charset="-122"/>
                        </a:rPr>
                        <a:t>传输速率</a:t>
                      </a:r>
                      <a:r>
                        <a:rPr lang="zh-CN" sz="1400" b="1" dirty="0" smtClean="0">
                          <a:effectLst/>
                          <a:latin typeface="微软雅黑" panose="020B0503020204020204" charset="-122"/>
                          <a:ea typeface="微软雅黑" panose="020B0503020204020204" charset="-122"/>
                        </a:rPr>
                        <a:t>高于</a:t>
                      </a:r>
                      <a:r>
                        <a:rPr lang="en-US" altLang="zh-CN" sz="1400" b="1" dirty="0" smtClean="0">
                          <a:effectLst/>
                          <a:latin typeface="微软雅黑" panose="020B0503020204020204" charset="-122"/>
                          <a:ea typeface="微软雅黑" panose="020B0503020204020204" charset="-122"/>
                        </a:rPr>
                        <a:t> </a:t>
                      </a:r>
                      <a:r>
                        <a:rPr lang="en-US" sz="1400" b="1" dirty="0" smtClean="0">
                          <a:effectLst/>
                          <a:latin typeface="微软雅黑" panose="020B0503020204020204" charset="-122"/>
                          <a:ea typeface="微软雅黑" panose="020B0503020204020204" charset="-122"/>
                        </a:rPr>
                        <a:t>1 </a:t>
                      </a:r>
                      <a:r>
                        <a:rPr lang="en-US" sz="1400" b="1" dirty="0" err="1" smtClean="0">
                          <a:effectLst/>
                          <a:latin typeface="微软雅黑" panose="020B0503020204020204" charset="-122"/>
                          <a:ea typeface="微软雅黑" panose="020B0503020204020204" charset="-122"/>
                        </a:rPr>
                        <a:t>Gbit</a:t>
                      </a:r>
                      <a:r>
                        <a:rPr lang="en-US" sz="1400" b="1" dirty="0" smtClean="0">
                          <a:effectLst/>
                          <a:latin typeface="微软雅黑" panose="020B0503020204020204" charset="-122"/>
                          <a:ea typeface="微软雅黑" panose="020B0503020204020204" charset="-122"/>
                        </a:rPr>
                        <a:t>/s </a:t>
                      </a:r>
                      <a:r>
                        <a:rPr lang="zh-CN" sz="1400" b="1" dirty="0" smtClean="0">
                          <a:effectLst/>
                          <a:latin typeface="微软雅黑" panose="020B0503020204020204" charset="-122"/>
                          <a:ea typeface="微软雅黑" panose="020B0503020204020204" charset="-122"/>
                        </a:rPr>
                        <a:t>的</a:t>
                      </a:r>
                      <a:r>
                        <a:rPr lang="zh-CN" sz="1400" b="1" dirty="0">
                          <a:effectLst/>
                          <a:latin typeface="微软雅黑" panose="020B0503020204020204" charset="-122"/>
                          <a:ea typeface="微软雅黑" panose="020B0503020204020204" charset="-122"/>
                        </a:rPr>
                        <a:t>应用</a:t>
                      </a:r>
                      <a:endParaRPr lang="zh-CN" sz="1400" b="1" dirty="0">
                        <a:solidFill>
                          <a:schemeClr val="tx1"/>
                        </a:solidFill>
                        <a:effectLst/>
                        <a:latin typeface="微软雅黑" panose="020B0503020204020204" charset="-122"/>
                        <a:ea typeface="微软雅黑" panose="020B0503020204020204" charset="-122"/>
                      </a:endParaRPr>
                    </a:p>
                  </a:txBody>
                  <a:tcPr marL="31490" marR="31490" marT="0" marB="0" anchor="ctr"/>
                </a:tc>
              </a:tr>
              <a:tr h="312722">
                <a:tc>
                  <a:txBody>
                    <a:bodyPr/>
                    <a:lstStyle/>
                    <a:p>
                      <a:pPr algn="ctr">
                        <a:lnSpc>
                          <a:spcPct val="100000"/>
                        </a:lnSpc>
                        <a:spcAft>
                          <a:spcPts val="0"/>
                        </a:spcAft>
                      </a:pPr>
                      <a:r>
                        <a:rPr lang="en-US" sz="1400" b="1" dirty="0">
                          <a:effectLst/>
                          <a:latin typeface="微软雅黑" panose="020B0503020204020204" charset="-122"/>
                          <a:ea typeface="微软雅黑" panose="020B0503020204020204" charset="-122"/>
                        </a:rPr>
                        <a:t>7</a:t>
                      </a:r>
                      <a:endParaRPr lang="zh-CN" sz="1400" b="1" dirty="0">
                        <a:solidFill>
                          <a:schemeClr val="tx1"/>
                        </a:solidFill>
                        <a:effectLst/>
                        <a:latin typeface="微软雅黑" panose="020B0503020204020204" charset="-122"/>
                        <a:ea typeface="微软雅黑" panose="020B0503020204020204" charset="-122"/>
                      </a:endParaRPr>
                    </a:p>
                  </a:txBody>
                  <a:tcPr marL="31490" marR="31490" marT="0" marB="0" anchor="ctr"/>
                </a:tc>
                <a:tc>
                  <a:txBody>
                    <a:bodyPr/>
                    <a:lstStyle/>
                    <a:p>
                      <a:pPr algn="ctr">
                        <a:lnSpc>
                          <a:spcPct val="100000"/>
                        </a:lnSpc>
                        <a:spcAft>
                          <a:spcPts val="0"/>
                        </a:spcAft>
                      </a:pPr>
                      <a:r>
                        <a:rPr lang="en-US" sz="1400" b="1">
                          <a:effectLst/>
                          <a:latin typeface="微软雅黑" panose="020B0503020204020204" charset="-122"/>
                          <a:ea typeface="微软雅黑" panose="020B0503020204020204" charset="-122"/>
                        </a:rPr>
                        <a:t>600 MHz</a:t>
                      </a:r>
                      <a:endParaRPr lang="zh-CN" sz="1400" b="1">
                        <a:solidFill>
                          <a:schemeClr val="tx1"/>
                        </a:solidFill>
                        <a:effectLst/>
                        <a:latin typeface="微软雅黑" panose="020B0503020204020204" charset="-122"/>
                        <a:ea typeface="微软雅黑" panose="020B0503020204020204" charset="-122"/>
                      </a:endParaRPr>
                    </a:p>
                  </a:txBody>
                  <a:tcPr marL="31490" marR="31490" marT="0" marB="0" anchor="ctr"/>
                </a:tc>
                <a:tc>
                  <a:txBody>
                    <a:bodyPr/>
                    <a:lstStyle/>
                    <a:p>
                      <a:pPr algn="ctr">
                        <a:lnSpc>
                          <a:spcPct val="100000"/>
                        </a:lnSpc>
                        <a:spcAft>
                          <a:spcPts val="0"/>
                        </a:spcAft>
                      </a:pPr>
                      <a:r>
                        <a:rPr lang="zh-CN" sz="1400" b="1">
                          <a:effectLst/>
                          <a:latin typeface="微软雅黑" panose="020B0503020204020204" charset="-122"/>
                          <a:ea typeface="微软雅黑" panose="020B0503020204020204" charset="-122"/>
                        </a:rPr>
                        <a:t>使用屏蔽双绞线</a:t>
                      </a:r>
                      <a:endParaRPr lang="zh-CN" sz="1400" b="1">
                        <a:solidFill>
                          <a:schemeClr val="tx1"/>
                        </a:solidFill>
                        <a:effectLst/>
                        <a:latin typeface="微软雅黑" panose="020B0503020204020204" charset="-122"/>
                        <a:ea typeface="微软雅黑" panose="020B0503020204020204" charset="-122"/>
                      </a:endParaRPr>
                    </a:p>
                  </a:txBody>
                  <a:tcPr marL="31490" marR="31490" marT="0" marB="0" anchor="ctr"/>
                </a:tc>
                <a:tc>
                  <a:txBody>
                    <a:bodyPr/>
                    <a:lstStyle/>
                    <a:p>
                      <a:pPr algn="ctr">
                        <a:lnSpc>
                          <a:spcPct val="100000"/>
                        </a:lnSpc>
                        <a:spcAft>
                          <a:spcPts val="0"/>
                        </a:spcAft>
                      </a:pPr>
                      <a:r>
                        <a:rPr lang="zh-CN" sz="1400" b="1" dirty="0">
                          <a:effectLst/>
                          <a:latin typeface="微软雅黑" panose="020B0503020204020204" charset="-122"/>
                          <a:ea typeface="微软雅黑" panose="020B0503020204020204" charset="-122"/>
                        </a:rPr>
                        <a:t>传输速率</a:t>
                      </a:r>
                      <a:r>
                        <a:rPr lang="zh-CN" sz="1400" b="1" dirty="0" smtClean="0">
                          <a:effectLst/>
                          <a:latin typeface="微软雅黑" panose="020B0503020204020204" charset="-122"/>
                          <a:ea typeface="微软雅黑" panose="020B0503020204020204" charset="-122"/>
                        </a:rPr>
                        <a:t>高于</a:t>
                      </a:r>
                      <a:r>
                        <a:rPr lang="en-US" altLang="zh-CN" sz="1400" b="1" dirty="0" smtClean="0">
                          <a:effectLst/>
                          <a:latin typeface="微软雅黑" panose="020B0503020204020204" charset="-122"/>
                          <a:ea typeface="微软雅黑" panose="020B0503020204020204" charset="-122"/>
                        </a:rPr>
                        <a:t> </a:t>
                      </a:r>
                      <a:r>
                        <a:rPr lang="en-US" sz="1400" b="1" dirty="0" smtClean="0">
                          <a:effectLst/>
                          <a:latin typeface="微软雅黑" panose="020B0503020204020204" charset="-122"/>
                          <a:ea typeface="微软雅黑" panose="020B0503020204020204" charset="-122"/>
                        </a:rPr>
                        <a:t>10 </a:t>
                      </a:r>
                      <a:r>
                        <a:rPr lang="en-US" sz="1400" b="1" dirty="0" err="1" smtClean="0">
                          <a:effectLst/>
                          <a:latin typeface="微软雅黑" panose="020B0503020204020204" charset="-122"/>
                          <a:ea typeface="微软雅黑" panose="020B0503020204020204" charset="-122"/>
                        </a:rPr>
                        <a:t>Gbit</a:t>
                      </a:r>
                      <a:r>
                        <a:rPr lang="en-US" sz="1400" b="1" dirty="0" smtClean="0">
                          <a:effectLst/>
                          <a:latin typeface="微软雅黑" panose="020B0503020204020204" charset="-122"/>
                          <a:ea typeface="微软雅黑" panose="020B0503020204020204" charset="-122"/>
                        </a:rPr>
                        <a:t>/s </a:t>
                      </a:r>
                      <a:r>
                        <a:rPr lang="zh-CN" sz="1400" b="1" dirty="0" smtClean="0">
                          <a:effectLst/>
                          <a:latin typeface="微软雅黑" panose="020B0503020204020204" charset="-122"/>
                          <a:ea typeface="微软雅黑" panose="020B0503020204020204" charset="-122"/>
                        </a:rPr>
                        <a:t>的</a:t>
                      </a:r>
                      <a:r>
                        <a:rPr lang="zh-CN" sz="1400" b="1" dirty="0">
                          <a:effectLst/>
                          <a:latin typeface="微软雅黑" panose="020B0503020204020204" charset="-122"/>
                          <a:ea typeface="微软雅黑" panose="020B0503020204020204" charset="-122"/>
                        </a:rPr>
                        <a:t>应用</a:t>
                      </a:r>
                      <a:endParaRPr lang="zh-CN" sz="1400" b="1" dirty="0">
                        <a:solidFill>
                          <a:schemeClr val="tx1"/>
                        </a:solidFill>
                        <a:effectLst/>
                        <a:latin typeface="微软雅黑" panose="020B0503020204020204" charset="-122"/>
                        <a:ea typeface="微软雅黑" panose="020B0503020204020204" charset="-122"/>
                      </a:endParaRPr>
                    </a:p>
                  </a:txBody>
                  <a:tcPr marL="31490" marR="31490" marT="0" marB="0" anchor="ctr"/>
                </a:tc>
              </a:tr>
            </a:tbl>
          </a:graphicData>
        </a:graphic>
      </p:graphicFrame>
      <p:sp>
        <p:nvSpPr>
          <p:cNvPr id="10" name="矩形 9"/>
          <p:cNvSpPr/>
          <p:nvPr/>
        </p:nvSpPr>
        <p:spPr>
          <a:xfrm>
            <a:off x="2546811" y="2215265"/>
            <a:ext cx="4069080" cy="368300"/>
          </a:xfrm>
          <a:prstGeom prst="rect">
            <a:avLst/>
          </a:prstGeom>
        </p:spPr>
        <p:txBody>
          <a:bodyPr wrap="none">
            <a:spAutoFit/>
          </a:bodyPr>
          <a:lstStyle/>
          <a:p>
            <a:pPr algn="ctr"/>
            <a:r>
              <a:rPr lang="zh-CN" altLang="zh-CN" b="1" dirty="0" smtClean="0">
                <a:latin typeface="微软雅黑" panose="020B0503020204020204" charset="-122"/>
                <a:ea typeface="微软雅黑" panose="020B0503020204020204" charset="-122"/>
              </a:rPr>
              <a:t>常用</a:t>
            </a:r>
            <a:r>
              <a:rPr lang="zh-CN" altLang="zh-CN" b="1" dirty="0">
                <a:latin typeface="微软雅黑" panose="020B0503020204020204" charset="-122"/>
                <a:ea typeface="微软雅黑" panose="020B0503020204020204" charset="-122"/>
              </a:rPr>
              <a:t>的绞合线的类别、带宽和典型应用</a:t>
            </a:r>
            <a:endParaRPr lang="zh-CN" altLang="en-US"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nash-Faculty">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Times New Roman"/>
        <a:ea typeface="黑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onash-Faculty">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Times New Roman"/>
        <a:ea typeface="黑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SP_CS</Template>
  <TotalTime>0</TotalTime>
  <Words>5072</Words>
  <Application>WPS 演示</Application>
  <PresentationFormat>在屏幕上显示</PresentationFormat>
  <Paragraphs>734</Paragraphs>
  <Slides>35</Slides>
  <Notes>11</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2</vt:i4>
      </vt:variant>
      <vt:variant>
        <vt:lpstr>幻灯片标题</vt:lpstr>
      </vt:variant>
      <vt:variant>
        <vt:i4>35</vt:i4>
      </vt:variant>
    </vt:vector>
  </HeadingPairs>
  <TitlesOfParts>
    <vt:vector size="56" baseType="lpstr">
      <vt:lpstr>Arial</vt:lpstr>
      <vt:lpstr>宋体</vt:lpstr>
      <vt:lpstr>Wingdings</vt:lpstr>
      <vt:lpstr>Comic Sans MS</vt:lpstr>
      <vt:lpstr>Times New Roman</vt:lpstr>
      <vt:lpstr>黑体</vt:lpstr>
      <vt:lpstr>仿宋_GB2312</vt:lpstr>
      <vt:lpstr>仿宋</vt:lpstr>
      <vt:lpstr>楷体_GB2312</vt:lpstr>
      <vt:lpstr>新宋体</vt:lpstr>
      <vt:lpstr>微软雅黑</vt:lpstr>
      <vt:lpstr>Arial Unicode MS</vt:lpstr>
      <vt:lpstr>Wingdings</vt:lpstr>
      <vt:lpstr>Arial Narrow</vt:lpstr>
      <vt:lpstr>华文细黑</vt:lpstr>
      <vt:lpstr>Calibri</vt:lpstr>
      <vt:lpstr>Symbol</vt:lpstr>
      <vt:lpstr>Monash-Faculty</vt:lpstr>
      <vt:lpstr>1_Monash-Faculty</vt:lpstr>
      <vt:lpstr>Equation.3</vt:lpstr>
      <vt:lpstr>Equation.3</vt:lpstr>
      <vt:lpstr>PowerPoint 演示文稿</vt:lpstr>
      <vt:lpstr>第三章  数据通信基本概念</vt:lpstr>
      <vt:lpstr>第一节  通信系统基本组成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第一节  传输介质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Research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is communication</dc:title>
  <dc:creator>Simon Peyton Jones</dc:creator>
  <cp:lastModifiedBy>多头人生</cp:lastModifiedBy>
  <cp:revision>464</cp:revision>
  <dcterms:created xsi:type="dcterms:W3CDTF">1999-10-29T16:05:00Z</dcterms:created>
  <dcterms:modified xsi:type="dcterms:W3CDTF">2020-02-25T09:32:58Z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