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slides/slide99.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tags/tag131.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tags/tag87.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slides/slide30.xml" ContentType="application/vnd.openxmlformats-officedocument.presentationml.slide+xml"/>
  <Override PartName="/ppt/slideLayouts/slideLayout40.xml" ContentType="application/vnd.openxmlformats-officedocument.presentationml.slideLayout+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114.xml" ContentType="application/vnd.openxmlformats-officedocument.presentationml.tags+xml"/>
  <Override PartName="/ppt/tags/tag125.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34.xml" ContentType="application/vnd.openxmlformats-officedocument.presentationml.slideLayout+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slides/slide98.xml" ContentType="application/vnd.openxmlformats-officedocument.presentationml.slide+xml"/>
  <Override PartName="/ppt/tags/tag22.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slides/slide109.xml" ContentType="application/vnd.openxmlformats-officedocument.presentationml.slide+xml"/>
  <Override PartName="/ppt/tags/tag50.xml" ContentType="application/vnd.openxmlformats-officedocument.presentationml.tags+xml"/>
  <Override PartName="/ppt/tags/tag10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2"/>
    <p:sldMasterId id="2147483678" r:id="rId3"/>
  </p:sldMasterIdLst>
  <p:notesMasterIdLst>
    <p:notesMasterId r:id="rId113"/>
  </p:notesMasterIdLst>
  <p:sldIdLst>
    <p:sldId id="268" r:id="rId4"/>
    <p:sldId id="267" r:id="rId5"/>
    <p:sldId id="280" r:id="rId6"/>
    <p:sldId id="2122" r:id="rId7"/>
    <p:sldId id="2308" r:id="rId8"/>
    <p:sldId id="2309" r:id="rId9"/>
    <p:sldId id="2477" r:id="rId10"/>
    <p:sldId id="2125" r:id="rId11"/>
    <p:sldId id="2017" r:id="rId12"/>
    <p:sldId id="2381" r:id="rId13"/>
    <p:sldId id="2478" r:id="rId14"/>
    <p:sldId id="2382" r:id="rId15"/>
    <p:sldId id="2470" r:id="rId16"/>
    <p:sldId id="2471" r:id="rId17"/>
    <p:sldId id="2472" r:id="rId18"/>
    <p:sldId id="2473" r:id="rId19"/>
    <p:sldId id="2474" r:id="rId20"/>
    <p:sldId id="2475" r:id="rId21"/>
    <p:sldId id="2476" r:id="rId22"/>
    <p:sldId id="2384" r:id="rId23"/>
    <p:sldId id="2385" r:id="rId24"/>
    <p:sldId id="2386" r:id="rId25"/>
    <p:sldId id="2387" r:id="rId26"/>
    <p:sldId id="2388" r:id="rId27"/>
    <p:sldId id="2479" r:id="rId28"/>
    <p:sldId id="2389" r:id="rId29"/>
    <p:sldId id="2390" r:id="rId30"/>
    <p:sldId id="2391" r:id="rId31"/>
    <p:sldId id="2392" r:id="rId32"/>
    <p:sldId id="2393" r:id="rId33"/>
    <p:sldId id="2480" r:id="rId34"/>
    <p:sldId id="2394" r:id="rId35"/>
    <p:sldId id="2481" r:id="rId36"/>
    <p:sldId id="2395" r:id="rId37"/>
    <p:sldId id="2396" r:id="rId38"/>
    <p:sldId id="2397" r:id="rId39"/>
    <p:sldId id="2400" r:id="rId40"/>
    <p:sldId id="2401" r:id="rId41"/>
    <p:sldId id="2402" r:id="rId42"/>
    <p:sldId id="2403" r:id="rId43"/>
    <p:sldId id="2404" r:id="rId44"/>
    <p:sldId id="2405" r:id="rId45"/>
    <p:sldId id="2482" r:id="rId46"/>
    <p:sldId id="2406" r:id="rId47"/>
    <p:sldId id="2407" r:id="rId48"/>
    <p:sldId id="2408" r:id="rId49"/>
    <p:sldId id="2483" r:id="rId50"/>
    <p:sldId id="2410" r:id="rId51"/>
    <p:sldId id="2411" r:id="rId52"/>
    <p:sldId id="2412" r:id="rId53"/>
    <p:sldId id="2413" r:id="rId54"/>
    <p:sldId id="2484" r:id="rId55"/>
    <p:sldId id="2414" r:id="rId56"/>
    <p:sldId id="2415" r:id="rId57"/>
    <p:sldId id="2485" r:id="rId58"/>
    <p:sldId id="2416" r:id="rId59"/>
    <p:sldId id="2486" r:id="rId60"/>
    <p:sldId id="2418" r:id="rId61"/>
    <p:sldId id="2419" r:id="rId62"/>
    <p:sldId id="2420" r:id="rId63"/>
    <p:sldId id="2487" r:id="rId64"/>
    <p:sldId id="2421" r:id="rId65"/>
    <p:sldId id="2422" r:id="rId66"/>
    <p:sldId id="2423" r:id="rId67"/>
    <p:sldId id="2424" r:id="rId68"/>
    <p:sldId id="2425" r:id="rId69"/>
    <p:sldId id="2426" r:id="rId70"/>
    <p:sldId id="2427" r:id="rId71"/>
    <p:sldId id="2428" r:id="rId72"/>
    <p:sldId id="2429" r:id="rId73"/>
    <p:sldId id="2430" r:id="rId74"/>
    <p:sldId id="2431" r:id="rId75"/>
    <p:sldId id="2432" r:id="rId76"/>
    <p:sldId id="2433" r:id="rId77"/>
    <p:sldId id="2434" r:id="rId78"/>
    <p:sldId id="2435" r:id="rId79"/>
    <p:sldId id="2436" r:id="rId80"/>
    <p:sldId id="2437" r:id="rId81"/>
    <p:sldId id="2438" r:id="rId82"/>
    <p:sldId id="2439" r:id="rId83"/>
    <p:sldId id="2440" r:id="rId84"/>
    <p:sldId id="2441" r:id="rId85"/>
    <p:sldId id="2442" r:id="rId86"/>
    <p:sldId id="2443" r:id="rId87"/>
    <p:sldId id="2444" r:id="rId88"/>
    <p:sldId id="2445" r:id="rId89"/>
    <p:sldId id="2446" r:id="rId90"/>
    <p:sldId id="2488" r:id="rId91"/>
    <p:sldId id="2447" r:id="rId92"/>
    <p:sldId id="2448" r:id="rId93"/>
    <p:sldId id="2449" r:id="rId94"/>
    <p:sldId id="2450" r:id="rId95"/>
    <p:sldId id="2451" r:id="rId96"/>
    <p:sldId id="2452" r:id="rId97"/>
    <p:sldId id="2489" r:id="rId98"/>
    <p:sldId id="2453" r:id="rId99"/>
    <p:sldId id="2454" r:id="rId100"/>
    <p:sldId id="2455" r:id="rId101"/>
    <p:sldId id="2456" r:id="rId102"/>
    <p:sldId id="2457" r:id="rId103"/>
    <p:sldId id="2458" r:id="rId104"/>
    <p:sldId id="2459" r:id="rId105"/>
    <p:sldId id="2460" r:id="rId106"/>
    <p:sldId id="2461" r:id="rId107"/>
    <p:sldId id="2462" r:id="rId108"/>
    <p:sldId id="2463" r:id="rId109"/>
    <p:sldId id="2464" r:id="rId110"/>
    <p:sldId id="2465" r:id="rId111"/>
    <p:sldId id="296" r:id="rId112"/>
  </p:sldIdLst>
  <p:sldSz cx="12192000" cy="6858000"/>
  <p:notesSz cx="7104063" cy="10234613"/>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4944"/>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4"/>
    <p:restoredTop sz="94660"/>
  </p:normalViewPr>
  <p:slideViewPr>
    <p:cSldViewPr snapToGrid="0" showGuides="1">
      <p:cViewPr varScale="1">
        <p:scale>
          <a:sx n="89" d="100"/>
          <a:sy n="89" d="100"/>
        </p:scale>
        <p:origin x="-708" y="-96"/>
      </p:cViewPr>
      <p:guideLst>
        <p:guide orient="horz" pos="2234"/>
        <p:guide pos="2956"/>
      </p:guideLst>
    </p:cSldViewPr>
  </p:slideViewPr>
  <p:notesTextViewPr>
    <p:cViewPr>
      <p:scale>
        <a:sx n="1" d="1"/>
        <a:sy n="1" d="1"/>
      </p:scale>
      <p:origin x="0" y="0"/>
    </p:cViewPr>
  </p:notesTextViewPr>
  <p:gridSpacing cx="73733025" cy="7373302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ableStyles" Target="tableStyle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114692"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28677" name="备注占位符 4"/>
          <p:cNvSpPr>
            <a:spLocks noGrp="1" noChangeArrowheads="1"/>
          </p:cNvSpPr>
          <p:nvPr>
            <p:ph type="body" sz="quarter" idx="4294967295"/>
          </p:nvPr>
        </p:nvSpPr>
        <p:spPr bwMode="auto">
          <a:xfrm>
            <a:off x="709613" y="4926013"/>
            <a:ext cx="5683250" cy="40290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a:t>
            </a:fld>
            <a:endParaRPr lang="zh-CN" altLang="en-US" sz="1200" dirty="0">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a:miter lim="800000"/>
          </a:ln>
        </p:spPr>
      </p:sp>
      <p:sp>
        <p:nvSpPr>
          <p:cNvPr id="115715"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5716" name="灯片编号占位符 3"/>
          <p:cNvSpPr txBox="1">
            <a:spLocks noGrp="1"/>
          </p:cNvSpPr>
          <p:nvPr>
            <p:ph type="sldNum" sz="quarter"/>
          </p:nvPr>
        </p:nvSpPr>
        <p:spPr>
          <a:xfrm>
            <a:off x="4024313" y="9720263"/>
            <a:ext cx="3078162" cy="514350"/>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33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43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47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52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55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a:miter lim="800000"/>
          </a:ln>
        </p:spPr>
      </p:sp>
      <p:sp>
        <p:nvSpPr>
          <p:cNvPr id="11776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7764"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57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a:miter lim="800000"/>
          </a:ln>
        </p:spPr>
      </p:sp>
      <p:sp>
        <p:nvSpPr>
          <p:cNvPr id="11776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7764"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61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a:miter lim="800000"/>
          </a:ln>
        </p:spPr>
      </p:sp>
      <p:sp>
        <p:nvSpPr>
          <p:cNvPr id="11776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7764"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88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a:miter lim="800000"/>
          </a:ln>
        </p:spPr>
      </p:sp>
      <p:sp>
        <p:nvSpPr>
          <p:cNvPr id="11776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7764"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95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a:miter lim="800000"/>
          </a:ln>
        </p:spPr>
      </p:sp>
      <p:sp>
        <p:nvSpPr>
          <p:cNvPr id="11673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6740" name="灯片编号占位符 3"/>
          <p:cNvSpPr txBox="1">
            <a:spLocks noGrp="1"/>
          </p:cNvSpPr>
          <p:nvPr>
            <p:ph type="sldNum" sz="quarter"/>
          </p:nvPr>
        </p:nvSpPr>
        <p:spPr>
          <a:xfrm>
            <a:off x="4024313" y="9720263"/>
            <a:ext cx="3078162" cy="514350"/>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a:miter lim="800000"/>
          </a:ln>
        </p:spPr>
      </p:sp>
      <p:sp>
        <p:nvSpPr>
          <p:cNvPr id="15257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52580" name="灯片编号占位符 3"/>
          <p:cNvSpPr txBox="1">
            <a:spLocks noGrp="1"/>
          </p:cNvSpPr>
          <p:nvPr>
            <p:ph type="sldNum" sz="quarter"/>
          </p:nvPr>
        </p:nvSpPr>
        <p:spPr>
          <a:xfrm>
            <a:off x="4024313" y="9720263"/>
            <a:ext cx="3078162" cy="514350"/>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109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a:miter lim="800000"/>
          </a:ln>
        </p:spPr>
      </p:sp>
      <p:sp>
        <p:nvSpPr>
          <p:cNvPr id="11776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7764"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a:miter lim="800000"/>
          </a:ln>
        </p:spPr>
      </p:sp>
      <p:sp>
        <p:nvSpPr>
          <p:cNvPr id="118787" name="备注占位符 2"/>
          <p:cNvSpPr>
            <a:spLocks noGrp="1"/>
          </p:cNvSpPr>
          <p:nvPr>
            <p:ph type="body"/>
          </p:nvPr>
        </p:nvSpPr>
        <p:spPr/>
        <p:txBody>
          <a:bodyPr wrap="square" lIns="91440" tIns="45720" rIns="91440" bIns="45720" anchor="t"/>
          <a:lstStyle/>
          <a:p>
            <a:pPr lvl="0" eaLnBrk="1" hangingPunct="1"/>
            <a:r>
              <a:rPr lang="zh-CN" altLang="en-US" dirty="0"/>
              <a:t>异步串行式通信方式</a:t>
            </a:r>
          </a:p>
          <a:p>
            <a:pPr lvl="0" eaLnBrk="1" hangingPunct="1"/>
            <a:r>
              <a:rPr lang="zh-CN" altLang="en-US" dirty="0"/>
              <a:t>异步串行式传输信号，基本上是一次一个基本单位，包含起始位</a:t>
            </a:r>
            <a:r>
              <a:rPr lang="en-US" altLang="zh-CN" dirty="0"/>
              <a:t>(Start Bit)</a:t>
            </a:r>
            <a:r>
              <a:rPr lang="zh-CN" altLang="en-US" dirty="0"/>
              <a:t>、资料位</a:t>
            </a:r>
            <a:r>
              <a:rPr lang="en-US" altLang="zh-CN" dirty="0"/>
              <a:t>(Data Bit)</a:t>
            </a:r>
            <a:r>
              <a:rPr lang="zh-CN" altLang="en-US" dirty="0"/>
              <a:t>、同位位</a:t>
            </a:r>
            <a:r>
              <a:rPr lang="en-US" altLang="zh-CN" dirty="0"/>
              <a:t>(Parity Bit)</a:t>
            </a:r>
            <a:r>
              <a:rPr lang="zh-CN" altLang="en-US" dirty="0"/>
              <a:t>及停止位</a:t>
            </a:r>
            <a:r>
              <a:rPr lang="en-US" altLang="zh-CN" dirty="0"/>
              <a:t>(Stop Bit)</a:t>
            </a:r>
            <a:r>
              <a:rPr lang="zh-CN" altLang="en-US" dirty="0"/>
              <a:t>等组成。也就是资料的每一个字符</a:t>
            </a:r>
            <a:r>
              <a:rPr lang="en-US" altLang="zh-CN" dirty="0"/>
              <a:t>(Byte)</a:t>
            </a:r>
            <a:r>
              <a:rPr lang="zh-CN" altLang="en-US" dirty="0"/>
              <a:t>都整理成上述的格式，然后传送出去。</a:t>
            </a:r>
          </a:p>
          <a:p>
            <a:pPr lvl="0" eaLnBrk="1" hangingPunct="1"/>
            <a:r>
              <a:rPr lang="zh-CN" altLang="en-US" dirty="0"/>
              <a:t>同步串行式通信方式</a:t>
            </a:r>
          </a:p>
          <a:p>
            <a:pPr lvl="0" eaLnBrk="1" hangingPunct="1"/>
            <a:r>
              <a:rPr lang="zh-CN" altLang="en-US" dirty="0"/>
              <a:t>这种模式中，字符或位的传输段落没有起始及终止位，而且每一种位的发出及到达的确切时间都可以预见，也就是为了防止发送器及接收器之间的时间偏移，所以必须采用某种方法的同步。</a:t>
            </a:r>
          </a:p>
        </p:txBody>
      </p:sp>
      <p:sp>
        <p:nvSpPr>
          <p:cNvPr id="118788" name="灯片编号占位符 3"/>
          <p:cNvSpPr txBox="1">
            <a:spLocks noGrp="1"/>
          </p:cNvSpPr>
          <p:nvPr>
            <p:ph type="sldNum" sz="quarter"/>
          </p:nvPr>
        </p:nvSpPr>
        <p:spPr>
          <a:xfrm>
            <a:off x="4024313" y="9720263"/>
            <a:ext cx="3078162" cy="51435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a:miter lim="800000"/>
          </a:ln>
        </p:spPr>
      </p:sp>
      <p:sp>
        <p:nvSpPr>
          <p:cNvPr id="11776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7764"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miter lim="800000"/>
          </a:ln>
        </p:spPr>
      </p:sp>
      <p:sp>
        <p:nvSpPr>
          <p:cNvPr id="121859"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21860"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25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a:miter lim="800000"/>
          </a:ln>
        </p:spPr>
      </p:sp>
      <p:sp>
        <p:nvSpPr>
          <p:cNvPr id="11776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17764"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pPr lvl="0" algn="r" eaLnBrk="1" hangingPunct="1"/>
              <a:t>31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Master" Target="../slideMasters/slideMaster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C:\Users\iamisis\Desktop\崔老师的PPT\bghome0.png"/>
          <p:cNvPicPr>
            <a:picLocks noChangeAspect="1"/>
          </p:cNvPicPr>
          <p:nvPr/>
        </p:nvPicPr>
        <p:blipFill>
          <a:blip r:embed="rId2" cstate="print"/>
          <a:stretch>
            <a:fillRect/>
          </a:stretch>
        </p:blipFill>
        <p:spPr>
          <a:xfrm>
            <a:off x="0" y="0"/>
            <a:ext cx="12192000" cy="6859588"/>
          </a:xfrm>
          <a:prstGeom prst="rect">
            <a:avLst/>
          </a:prstGeom>
          <a:noFill/>
          <a:ln w="9525">
            <a:noFill/>
          </a:ln>
        </p:spPr>
      </p:pic>
      <p:pic>
        <p:nvPicPr>
          <p:cNvPr id="4099" name="Picture 3" descr="D:\TDDOWNLOAD\win8风格图标\PNG\Communications\Blue\MB_0018_note1.png"/>
          <p:cNvPicPr>
            <a:picLocks noChangeAspect="1"/>
          </p:cNvPicPr>
          <p:nvPr/>
        </p:nvPicPr>
        <p:blipFill>
          <a:blip r:embed="rId3" cstate="print"/>
          <a:stretch>
            <a:fillRect/>
          </a:stretch>
        </p:blipFill>
        <p:spPr>
          <a:xfrm>
            <a:off x="7813675" y="2352675"/>
            <a:ext cx="920750" cy="920750"/>
          </a:xfrm>
          <a:prstGeom prst="rect">
            <a:avLst/>
          </a:prstGeom>
          <a:noFill/>
          <a:ln w="9525">
            <a:noFill/>
          </a:ln>
        </p:spPr>
      </p:pic>
      <p:pic>
        <p:nvPicPr>
          <p:cNvPr id="4100" name="Picture 6" descr="C:\Users\iamisis\Desktop\MetroStation_2.0_XiaZaiBa\metrostation_by_yankoa-d312tty\PNG\Others\Blue\MB_0001_pin.png"/>
          <p:cNvPicPr>
            <a:picLocks noChangeAspect="1"/>
          </p:cNvPicPr>
          <p:nvPr/>
        </p:nvPicPr>
        <p:blipFill>
          <a:blip r:embed="rId4" cstate="print"/>
          <a:stretch>
            <a:fillRect/>
          </a:stretch>
        </p:blipFill>
        <p:spPr>
          <a:xfrm>
            <a:off x="3165475" y="2332038"/>
            <a:ext cx="933450" cy="931862"/>
          </a:xfrm>
          <a:prstGeom prst="rect">
            <a:avLst/>
          </a:prstGeom>
          <a:noFill/>
          <a:ln w="9525">
            <a:noFill/>
          </a:ln>
        </p:spPr>
      </p:pic>
      <p:pic>
        <p:nvPicPr>
          <p:cNvPr id="4101" name="Picture 8" descr="C:\Users\iamisis\Desktop\MetroStation_2.0_XiaZaiBa\metrostation_by_yankoa-d312tty\PNG\Network\Blue\MB_0036_search.png"/>
          <p:cNvPicPr>
            <a:picLocks noChangeAspect="1"/>
          </p:cNvPicPr>
          <p:nvPr/>
        </p:nvPicPr>
        <p:blipFill>
          <a:blip r:embed="rId5" cstate="print"/>
          <a:stretch>
            <a:fillRect/>
          </a:stretch>
        </p:blipFill>
        <p:spPr>
          <a:xfrm>
            <a:off x="4098925" y="2352675"/>
            <a:ext cx="917575" cy="911225"/>
          </a:xfrm>
          <a:prstGeom prst="rect">
            <a:avLst/>
          </a:prstGeom>
          <a:noFill/>
          <a:ln w="9525">
            <a:noFill/>
          </a:ln>
        </p:spPr>
      </p:pic>
      <p:pic>
        <p:nvPicPr>
          <p:cNvPr id="4102" name="Picture 7" descr="C:\Users\iamisis\Desktop\MetroStation_2.0_XiaZaiBa\metrostation_by_yankoa-d312tty\PNG\Suites\Blue\MB_0029_programs.png"/>
          <p:cNvPicPr>
            <a:picLocks noChangeAspect="1"/>
          </p:cNvPicPr>
          <p:nvPr/>
        </p:nvPicPr>
        <p:blipFill>
          <a:blip r:embed="rId6" cstate="print"/>
          <a:stretch>
            <a:fillRect/>
          </a:stretch>
        </p:blipFill>
        <p:spPr>
          <a:xfrm>
            <a:off x="5016500" y="2332038"/>
            <a:ext cx="931863" cy="931862"/>
          </a:xfrm>
          <a:prstGeom prst="rect">
            <a:avLst/>
          </a:prstGeom>
          <a:noFill/>
          <a:ln w="9525">
            <a:noFill/>
          </a:ln>
        </p:spPr>
      </p:pic>
      <p:pic>
        <p:nvPicPr>
          <p:cNvPr id="4103" name="Picture 4" descr="C:\Users\iamisis\Desktop\MetroStation_2.0_XiaZaiBa\metrostation_by_yankoa-d312tty\PNG\Media\Blue\MB_0018_viewer.png"/>
          <p:cNvPicPr>
            <a:picLocks noChangeAspect="1"/>
          </p:cNvPicPr>
          <p:nvPr/>
        </p:nvPicPr>
        <p:blipFill>
          <a:blip r:embed="rId7" cstate="print"/>
          <a:stretch>
            <a:fillRect/>
          </a:stretch>
        </p:blipFill>
        <p:spPr>
          <a:xfrm>
            <a:off x="5948363" y="2332038"/>
            <a:ext cx="931862" cy="931862"/>
          </a:xfrm>
          <a:prstGeom prst="rect">
            <a:avLst/>
          </a:prstGeom>
          <a:noFill/>
          <a:ln w="9525">
            <a:noFill/>
          </a:ln>
        </p:spPr>
      </p:pic>
      <p:pic>
        <p:nvPicPr>
          <p:cNvPr id="4104" name="Picture 9" descr="C:\Users\iamisis\Desktop\MetroStation_2.0_XiaZaiBa\metrostation_by_yankoa-d312tty\PNG\Navigation\blue\MB_0014_world1.png"/>
          <p:cNvPicPr>
            <a:picLocks noChangeAspect="1"/>
          </p:cNvPicPr>
          <p:nvPr/>
        </p:nvPicPr>
        <p:blipFill>
          <a:blip r:embed="rId8" cstate="print"/>
          <a:stretch>
            <a:fillRect/>
          </a:stretch>
        </p:blipFill>
        <p:spPr>
          <a:xfrm>
            <a:off x="6880225" y="2343150"/>
            <a:ext cx="933450" cy="931863"/>
          </a:xfrm>
          <a:prstGeom prst="rect">
            <a:avLst/>
          </a:prstGeom>
          <a:noFill/>
          <a:ln w="9525">
            <a:noFill/>
          </a:ln>
        </p:spPr>
      </p:pic>
      <p:pic>
        <p:nvPicPr>
          <p:cNvPr id="4105" name="Picture 2" descr="PPECLOGO-eff-0-1"/>
          <p:cNvPicPr>
            <a:picLocks noChangeAspect="1"/>
          </p:cNvPicPr>
          <p:nvPr/>
        </p:nvPicPr>
        <p:blipFill>
          <a:blip r:embed="rId9" cstate="print"/>
          <a:stretch>
            <a:fillRect/>
          </a:stretch>
        </p:blipFill>
        <p:spPr>
          <a:xfrm>
            <a:off x="3903663" y="4548188"/>
            <a:ext cx="835025" cy="503237"/>
          </a:xfrm>
          <a:prstGeom prst="rect">
            <a:avLst/>
          </a:prstGeom>
          <a:noFill/>
          <a:ln w="9525">
            <a:noFill/>
          </a:ln>
        </p:spPr>
      </p:pic>
      <p:pic>
        <p:nvPicPr>
          <p:cNvPr id="4106" name="Picture 3" descr="PPECLOGO-eff-0-2"/>
          <p:cNvPicPr>
            <a:picLocks noChangeAspect="1"/>
          </p:cNvPicPr>
          <p:nvPr/>
        </p:nvPicPr>
        <p:blipFill>
          <a:blip r:embed="rId10" cstate="print"/>
          <a:stretch>
            <a:fillRect/>
          </a:stretch>
        </p:blipFill>
        <p:spPr>
          <a:xfrm>
            <a:off x="7367588" y="4522788"/>
            <a:ext cx="773112" cy="473075"/>
          </a:xfrm>
          <a:prstGeom prst="rect">
            <a:avLst/>
          </a:prstGeom>
          <a:noFill/>
          <a:ln w="9525">
            <a:noFill/>
          </a:ln>
        </p:spPr>
      </p:pic>
      <p:pic>
        <p:nvPicPr>
          <p:cNvPr id="4107" name="Picture 5" descr="PPECLOGO-eff-0-1"/>
          <p:cNvPicPr>
            <a:picLocks noChangeAspect="1"/>
          </p:cNvPicPr>
          <p:nvPr/>
        </p:nvPicPr>
        <p:blipFill>
          <a:blip r:embed="rId11" cstate="print"/>
          <a:stretch>
            <a:fillRect/>
          </a:stretch>
        </p:blipFill>
        <p:spPr>
          <a:xfrm>
            <a:off x="4157663" y="5105400"/>
            <a:ext cx="412750" cy="249238"/>
          </a:xfrm>
          <a:prstGeom prst="rect">
            <a:avLst/>
          </a:prstGeom>
          <a:noFill/>
          <a:ln w="9525">
            <a:noFill/>
          </a:ln>
        </p:spPr>
      </p:pic>
      <p:pic>
        <p:nvPicPr>
          <p:cNvPr id="4108" name="Picture 6" descr="PPECLOGO-eff-0-1"/>
          <p:cNvPicPr>
            <a:picLocks noChangeAspect="1"/>
          </p:cNvPicPr>
          <p:nvPr/>
        </p:nvPicPr>
        <p:blipFill>
          <a:blip r:embed="rId12" cstate="print"/>
          <a:stretch>
            <a:fillRect/>
          </a:stretch>
        </p:blipFill>
        <p:spPr>
          <a:xfrm>
            <a:off x="6446838" y="4559300"/>
            <a:ext cx="315912" cy="190500"/>
          </a:xfrm>
          <a:prstGeom prst="rect">
            <a:avLst/>
          </a:prstGeom>
          <a:noFill/>
          <a:ln w="9525">
            <a:noFill/>
          </a:ln>
        </p:spPr>
      </p:pic>
      <p:pic>
        <p:nvPicPr>
          <p:cNvPr id="4109" name="Picture 7" descr="PPECLOGO-eff-0-1"/>
          <p:cNvPicPr>
            <a:picLocks noChangeAspect="1"/>
          </p:cNvPicPr>
          <p:nvPr/>
        </p:nvPicPr>
        <p:blipFill>
          <a:blip r:embed="rId13" cstate="print"/>
          <a:stretch>
            <a:fillRect/>
          </a:stretch>
        </p:blipFill>
        <p:spPr>
          <a:xfrm>
            <a:off x="5078413" y="5146675"/>
            <a:ext cx="155575" cy="93663"/>
          </a:xfrm>
          <a:prstGeom prst="rect">
            <a:avLst/>
          </a:prstGeom>
          <a:noFill/>
          <a:ln w="9525">
            <a:noFill/>
          </a:ln>
        </p:spPr>
      </p:pic>
      <p:pic>
        <p:nvPicPr>
          <p:cNvPr id="4110" name="Picture 8" descr="PPECLOGO-eff-0-2"/>
          <p:cNvPicPr>
            <a:picLocks noChangeAspect="1"/>
          </p:cNvPicPr>
          <p:nvPr/>
        </p:nvPicPr>
        <p:blipFill>
          <a:blip r:embed="rId10" cstate="print"/>
          <a:stretch>
            <a:fillRect/>
          </a:stretch>
        </p:blipFill>
        <p:spPr>
          <a:xfrm>
            <a:off x="4795838" y="4351338"/>
            <a:ext cx="773112" cy="473075"/>
          </a:xfrm>
          <a:prstGeom prst="rect">
            <a:avLst/>
          </a:prstGeom>
          <a:noFill/>
          <a:ln w="9525">
            <a:noFill/>
          </a:ln>
        </p:spPr>
      </p:pic>
      <p:pic>
        <p:nvPicPr>
          <p:cNvPr id="4111" name="Picture 9" descr="PPECLOGO-eff-5-4"/>
          <p:cNvPicPr>
            <a:picLocks noChangeAspect="1"/>
          </p:cNvPicPr>
          <p:nvPr/>
        </p:nvPicPr>
        <p:blipFill>
          <a:blip r:embed="rId14" cstate="print"/>
          <a:stretch>
            <a:fillRect/>
          </a:stretch>
        </p:blipFill>
        <p:spPr>
          <a:xfrm>
            <a:off x="3208338" y="4749800"/>
            <a:ext cx="1163637" cy="708025"/>
          </a:xfrm>
          <a:prstGeom prst="rect">
            <a:avLst/>
          </a:prstGeom>
          <a:noFill/>
          <a:ln w="9525">
            <a:noFill/>
          </a:ln>
        </p:spPr>
      </p:pic>
      <p:pic>
        <p:nvPicPr>
          <p:cNvPr id="4112" name="Picture 10" descr="PPECLOGO-eff-5-2"/>
          <p:cNvPicPr>
            <a:picLocks noChangeAspect="1"/>
          </p:cNvPicPr>
          <p:nvPr/>
        </p:nvPicPr>
        <p:blipFill>
          <a:blip r:embed="rId15" cstate="print"/>
          <a:stretch>
            <a:fillRect/>
          </a:stretch>
        </p:blipFill>
        <p:spPr>
          <a:xfrm>
            <a:off x="4872038" y="4868863"/>
            <a:ext cx="1444625" cy="904875"/>
          </a:xfrm>
          <a:prstGeom prst="rect">
            <a:avLst/>
          </a:prstGeom>
          <a:noFill/>
          <a:ln w="9525">
            <a:noFill/>
          </a:ln>
        </p:spPr>
      </p:pic>
      <p:pic>
        <p:nvPicPr>
          <p:cNvPr id="4113" name="Picture 11" descr="PPECLOGO-eff-5-4"/>
          <p:cNvPicPr>
            <a:picLocks noChangeAspect="1"/>
          </p:cNvPicPr>
          <p:nvPr/>
        </p:nvPicPr>
        <p:blipFill>
          <a:blip r:embed="rId16" cstate="print"/>
          <a:stretch>
            <a:fillRect/>
          </a:stretch>
        </p:blipFill>
        <p:spPr>
          <a:xfrm>
            <a:off x="8424863" y="4446588"/>
            <a:ext cx="877887" cy="536575"/>
          </a:xfrm>
          <a:prstGeom prst="rect">
            <a:avLst/>
          </a:prstGeom>
          <a:noFill/>
          <a:ln w="9525">
            <a:noFill/>
          </a:ln>
        </p:spPr>
      </p:pic>
      <p:pic>
        <p:nvPicPr>
          <p:cNvPr id="4114" name="Picture 12" descr="PPECLOGO-eff-0-1"/>
          <p:cNvPicPr>
            <a:picLocks noChangeAspect="1"/>
          </p:cNvPicPr>
          <p:nvPr/>
        </p:nvPicPr>
        <p:blipFill>
          <a:blip r:embed="rId17" cstate="print"/>
          <a:stretch>
            <a:fillRect/>
          </a:stretch>
        </p:blipFill>
        <p:spPr>
          <a:xfrm>
            <a:off x="6894513" y="5013325"/>
            <a:ext cx="411162" cy="247650"/>
          </a:xfrm>
          <a:prstGeom prst="rect">
            <a:avLst/>
          </a:prstGeom>
          <a:noFill/>
          <a:ln w="9525">
            <a:noFill/>
          </a:ln>
        </p:spPr>
      </p:pic>
      <p:pic>
        <p:nvPicPr>
          <p:cNvPr id="4115" name="Picture 13" descr="PPECLOGO-eff-0-1"/>
          <p:cNvPicPr>
            <a:picLocks noChangeAspect="1"/>
          </p:cNvPicPr>
          <p:nvPr/>
        </p:nvPicPr>
        <p:blipFill>
          <a:blip r:embed="rId17" cstate="print"/>
          <a:stretch>
            <a:fillRect/>
          </a:stretch>
        </p:blipFill>
        <p:spPr>
          <a:xfrm>
            <a:off x="9499600" y="4219575"/>
            <a:ext cx="411163" cy="247650"/>
          </a:xfrm>
          <a:prstGeom prst="rect">
            <a:avLst/>
          </a:prstGeom>
          <a:noFill/>
          <a:ln w="9525">
            <a:noFill/>
          </a:ln>
        </p:spPr>
      </p:pic>
      <p:pic>
        <p:nvPicPr>
          <p:cNvPr id="4116" name="Picture 14" descr="PPECLOGO-eff2-1-2"/>
          <p:cNvPicPr>
            <a:picLocks noChangeAspect="1"/>
          </p:cNvPicPr>
          <p:nvPr/>
        </p:nvPicPr>
        <p:blipFill>
          <a:blip r:embed="rId18" cstate="print"/>
          <a:stretch>
            <a:fillRect/>
          </a:stretch>
        </p:blipFill>
        <p:spPr>
          <a:xfrm>
            <a:off x="2281238" y="4508500"/>
            <a:ext cx="1335087" cy="900113"/>
          </a:xfrm>
          <a:prstGeom prst="rect">
            <a:avLst/>
          </a:prstGeom>
          <a:noFill/>
          <a:ln w="9525">
            <a:noFill/>
          </a:ln>
        </p:spPr>
      </p:pic>
      <p:pic>
        <p:nvPicPr>
          <p:cNvPr id="4117" name="Picture 15" descr="PPECLOGO-eff2-1-3"/>
          <p:cNvPicPr>
            <a:picLocks noChangeAspect="1"/>
          </p:cNvPicPr>
          <p:nvPr/>
        </p:nvPicPr>
        <p:blipFill>
          <a:blip r:embed="rId19" cstate="print"/>
          <a:stretch>
            <a:fillRect/>
          </a:stretch>
        </p:blipFill>
        <p:spPr>
          <a:xfrm>
            <a:off x="3776663" y="4459288"/>
            <a:ext cx="344487" cy="230187"/>
          </a:xfrm>
          <a:prstGeom prst="rect">
            <a:avLst/>
          </a:prstGeom>
          <a:noFill/>
          <a:ln w="9525">
            <a:noFill/>
          </a:ln>
        </p:spPr>
      </p:pic>
      <p:pic>
        <p:nvPicPr>
          <p:cNvPr id="4118" name="Picture 16" descr="PPECLOGO-eff2-1-4"/>
          <p:cNvPicPr>
            <a:picLocks noChangeAspect="1"/>
          </p:cNvPicPr>
          <p:nvPr/>
        </p:nvPicPr>
        <p:blipFill>
          <a:blip r:embed="rId20" cstate="print"/>
          <a:stretch>
            <a:fillRect/>
          </a:stretch>
        </p:blipFill>
        <p:spPr>
          <a:xfrm>
            <a:off x="7348538" y="4824413"/>
            <a:ext cx="554037" cy="369887"/>
          </a:xfrm>
          <a:prstGeom prst="rect">
            <a:avLst/>
          </a:prstGeom>
          <a:noFill/>
          <a:ln w="9525">
            <a:noFill/>
          </a:ln>
        </p:spPr>
      </p:pic>
      <p:pic>
        <p:nvPicPr>
          <p:cNvPr id="4119" name="Picture 17" descr="PPECLOGO-eff2-1-3"/>
          <p:cNvPicPr>
            <a:picLocks noChangeAspect="1"/>
          </p:cNvPicPr>
          <p:nvPr/>
        </p:nvPicPr>
        <p:blipFill>
          <a:blip r:embed="rId19" cstate="print"/>
          <a:stretch>
            <a:fillRect/>
          </a:stretch>
        </p:blipFill>
        <p:spPr>
          <a:xfrm>
            <a:off x="7913688" y="4562475"/>
            <a:ext cx="284162" cy="190500"/>
          </a:xfrm>
          <a:prstGeom prst="rect">
            <a:avLst/>
          </a:prstGeom>
          <a:noFill/>
          <a:ln w="9525">
            <a:noFill/>
          </a:ln>
        </p:spPr>
      </p:pic>
      <p:pic>
        <p:nvPicPr>
          <p:cNvPr id="4120" name="Picture 18" descr="PPECLOGO-eff2-1-3"/>
          <p:cNvPicPr>
            <a:picLocks noChangeAspect="1"/>
          </p:cNvPicPr>
          <p:nvPr/>
        </p:nvPicPr>
        <p:blipFill>
          <a:blip r:embed="rId21" cstate="print"/>
          <a:stretch>
            <a:fillRect/>
          </a:stretch>
        </p:blipFill>
        <p:spPr>
          <a:xfrm>
            <a:off x="8313738" y="4900613"/>
            <a:ext cx="222250" cy="149225"/>
          </a:xfrm>
          <a:prstGeom prst="rect">
            <a:avLst/>
          </a:prstGeom>
          <a:noFill/>
          <a:ln w="9525">
            <a:noFill/>
          </a:ln>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p>
        </p:txBody>
      </p:sp>
      <p:sp>
        <p:nvSpPr>
          <p:cNvPr id="33"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baseline="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4"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baseline="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5"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en-US" altLang="zh-CN" dirty="0"/>
              <a:pPr algn="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bg>
      <p:bgPr>
        <a:solidFill>
          <a:schemeClr val="bg1"/>
        </a:solidFill>
        <a:effectLst/>
      </p:bgPr>
    </p:bg>
    <p:spTree>
      <p:nvGrpSpPr>
        <p:cNvPr id="1" name=""/>
        <p:cNvGrpSpPr/>
        <p:nvPr/>
      </p:nvGrpSpPr>
      <p:grpSpPr>
        <a:xfrm>
          <a:off x="0" y="0"/>
          <a:ext cx="0" cy="0"/>
          <a:chOff x="0" y="0"/>
          <a:chExt cx="0" cy="0"/>
        </a:xfrm>
      </p:grpSpPr>
      <p:pic>
        <p:nvPicPr>
          <p:cNvPr id="11266"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7" name="内容占位符 6"/>
          <p:cNvSpPr>
            <a:spLocks noGrp="1"/>
          </p:cNvSpPr>
          <p:nvPr>
            <p:ph sz="quarter" idx="13"/>
          </p:nvPr>
        </p:nvSpPr>
        <p:spPr>
          <a:xfrm>
            <a:off x="261449" y="439616"/>
            <a:ext cx="11669102" cy="5669329"/>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1" name="日期占位符 2"/>
          <p:cNvSpPr>
            <a:spLocks noGrp="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3"/>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609600" y="1600200"/>
            <a:ext cx="10972800" cy="4525963"/>
          </a:xfrm>
          <a:prstGeom prst="rect">
            <a:avLst/>
          </a:prstGeo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300"/>
              </a:spcBef>
              <a:spcAft>
                <a:spcPts val="300"/>
              </a:spcAft>
              <a:buClrTx/>
              <a:buSzTx/>
              <a:buFontTx/>
              <a:buChar char="•"/>
              <a:defRPr/>
            </a:pPr>
            <a:endParaRPr kumimoji="0" lang="zh-CN" altLang="en-US" sz="24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 name="Rectangle 5"/>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Rectangle 6"/>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7"/>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en-US" altLang="zh-CN" dirty="0"/>
              <a:pPr algn="r"/>
              <a:t>‹#›</a:t>
            </a:fld>
            <a:endParaRPr lang="en-US" altLang="zh-CN" dirty="0"/>
          </a:p>
        </p:txBody>
      </p:sp>
    </p:spTree>
  </p:cSld>
  <p:clrMapOvr>
    <a:masterClrMapping/>
  </p:clrMapOvr>
  <p:transition>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页脚占位符 5"/>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fontAlgn="base">
              <a:defRPr>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ea"/>
            </a:endParaRPr>
          </a:p>
        </p:txBody>
      </p:sp>
      <p:sp>
        <p:nvSpPr>
          <p:cNvPr id="11" name="灯片编号占位符 6"/>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
        <p:nvSpPr>
          <p:cNvPr id="12" name="日期占位符 4"/>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6172200" y="1825625"/>
            <a:ext cx="5181600" cy="20986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6172200" y="4076700"/>
            <a:ext cx="5181600" cy="21002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页脚占位符 6"/>
          <p:cNvSpPr>
            <a:spLocks noGrp="1"/>
          </p:cNvSpPr>
          <p:nvPr>
            <p:ph type="ftr" sz="quarter" idx="13"/>
          </p:nvPr>
        </p:nvSpPr>
        <p:spPr bwMode="auto">
          <a:xfrm>
            <a:off x="4165600" y="6245225"/>
            <a:ext cx="3860800" cy="476250"/>
          </a:xfrm>
          <a:prstGeom prst="rect">
            <a:avLst/>
          </a:prstGeom>
        </p:spPr>
        <p:txBody>
          <a:bodyPr vert="horz" wrap="square" lIns="91440" tIns="45720" rIns="91440" bIns="45720" numCol="1" anchor="t" anchorCtr="0" compatLnSpc="1"/>
          <a:lstStyle>
            <a:lvl1pPr fontAlgn="base">
              <a:defRPr>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ea"/>
            </a:endParaRPr>
          </a:p>
        </p:txBody>
      </p:sp>
      <p:sp>
        <p:nvSpPr>
          <p:cNvPr id="11" name="灯片编号占位符 7"/>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
        <p:nvSpPr>
          <p:cNvPr id="12" name="日期占位符 5"/>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5362" name="Picture 2" descr="C:\Users\iamisis\Desktop\崔老师的PPT\bghome0.png"/>
          <p:cNvPicPr>
            <a:picLocks noChangeAspect="1"/>
          </p:cNvPicPr>
          <p:nvPr/>
        </p:nvPicPr>
        <p:blipFill>
          <a:blip r:embed="rId2" cstate="print"/>
          <a:stretch>
            <a:fillRect/>
          </a:stretch>
        </p:blipFill>
        <p:spPr>
          <a:xfrm>
            <a:off x="0" y="0"/>
            <a:ext cx="12192000" cy="6859588"/>
          </a:xfrm>
          <a:prstGeom prst="rect">
            <a:avLst/>
          </a:prstGeom>
          <a:noFill/>
          <a:ln w="9525">
            <a:noFill/>
          </a:ln>
        </p:spPr>
      </p:pic>
      <p:pic>
        <p:nvPicPr>
          <p:cNvPr id="15363" name="Picture 3" descr="D:\TDDOWNLOAD\win8风格图标\PNG\Communications\Blue\MB_0018_note1.png"/>
          <p:cNvPicPr>
            <a:picLocks noChangeAspect="1"/>
          </p:cNvPicPr>
          <p:nvPr/>
        </p:nvPicPr>
        <p:blipFill>
          <a:blip r:embed="rId3" cstate="print"/>
          <a:stretch>
            <a:fillRect/>
          </a:stretch>
        </p:blipFill>
        <p:spPr>
          <a:xfrm>
            <a:off x="7813675" y="2352675"/>
            <a:ext cx="920750" cy="920750"/>
          </a:xfrm>
          <a:prstGeom prst="rect">
            <a:avLst/>
          </a:prstGeom>
          <a:noFill/>
          <a:ln w="9525">
            <a:noFill/>
          </a:ln>
        </p:spPr>
      </p:pic>
      <p:pic>
        <p:nvPicPr>
          <p:cNvPr id="15364" name="Picture 6" descr="C:\Users\iamisis\Desktop\MetroStation_2.0_XiaZaiBa\metrostation_by_yankoa-d312tty\PNG\Others\Blue\MB_0001_pin.png"/>
          <p:cNvPicPr>
            <a:picLocks noChangeAspect="1"/>
          </p:cNvPicPr>
          <p:nvPr/>
        </p:nvPicPr>
        <p:blipFill>
          <a:blip r:embed="rId4" cstate="print"/>
          <a:stretch>
            <a:fillRect/>
          </a:stretch>
        </p:blipFill>
        <p:spPr>
          <a:xfrm>
            <a:off x="3165475" y="2332038"/>
            <a:ext cx="933450" cy="931862"/>
          </a:xfrm>
          <a:prstGeom prst="rect">
            <a:avLst/>
          </a:prstGeom>
          <a:noFill/>
          <a:ln w="9525">
            <a:noFill/>
          </a:ln>
        </p:spPr>
      </p:pic>
      <p:pic>
        <p:nvPicPr>
          <p:cNvPr id="15365" name="Picture 8" descr="C:\Users\iamisis\Desktop\MetroStation_2.0_XiaZaiBa\metrostation_by_yankoa-d312tty\PNG\Network\Blue\MB_0036_search.png"/>
          <p:cNvPicPr>
            <a:picLocks noChangeAspect="1"/>
          </p:cNvPicPr>
          <p:nvPr/>
        </p:nvPicPr>
        <p:blipFill>
          <a:blip r:embed="rId5" cstate="print"/>
          <a:stretch>
            <a:fillRect/>
          </a:stretch>
        </p:blipFill>
        <p:spPr>
          <a:xfrm>
            <a:off x="4098925" y="2352675"/>
            <a:ext cx="917575" cy="911225"/>
          </a:xfrm>
          <a:prstGeom prst="rect">
            <a:avLst/>
          </a:prstGeom>
          <a:noFill/>
          <a:ln w="9525">
            <a:noFill/>
          </a:ln>
        </p:spPr>
      </p:pic>
      <p:pic>
        <p:nvPicPr>
          <p:cNvPr id="15366" name="Picture 7" descr="C:\Users\iamisis\Desktop\MetroStation_2.0_XiaZaiBa\metrostation_by_yankoa-d312tty\PNG\Suites\Blue\MB_0029_programs.png"/>
          <p:cNvPicPr>
            <a:picLocks noChangeAspect="1"/>
          </p:cNvPicPr>
          <p:nvPr/>
        </p:nvPicPr>
        <p:blipFill>
          <a:blip r:embed="rId6" cstate="print"/>
          <a:stretch>
            <a:fillRect/>
          </a:stretch>
        </p:blipFill>
        <p:spPr>
          <a:xfrm>
            <a:off x="5016500" y="2332038"/>
            <a:ext cx="931863" cy="931862"/>
          </a:xfrm>
          <a:prstGeom prst="rect">
            <a:avLst/>
          </a:prstGeom>
          <a:noFill/>
          <a:ln w="9525">
            <a:noFill/>
          </a:ln>
        </p:spPr>
      </p:pic>
      <p:pic>
        <p:nvPicPr>
          <p:cNvPr id="15367" name="Picture 4" descr="C:\Users\iamisis\Desktop\MetroStation_2.0_XiaZaiBa\metrostation_by_yankoa-d312tty\PNG\Media\Blue\MB_0018_viewer.png"/>
          <p:cNvPicPr>
            <a:picLocks noChangeAspect="1"/>
          </p:cNvPicPr>
          <p:nvPr/>
        </p:nvPicPr>
        <p:blipFill>
          <a:blip r:embed="rId7" cstate="print"/>
          <a:stretch>
            <a:fillRect/>
          </a:stretch>
        </p:blipFill>
        <p:spPr>
          <a:xfrm>
            <a:off x="5948363" y="2332038"/>
            <a:ext cx="931862" cy="931862"/>
          </a:xfrm>
          <a:prstGeom prst="rect">
            <a:avLst/>
          </a:prstGeom>
          <a:noFill/>
          <a:ln w="9525">
            <a:noFill/>
          </a:ln>
        </p:spPr>
      </p:pic>
      <p:pic>
        <p:nvPicPr>
          <p:cNvPr id="15368" name="Picture 9" descr="C:\Users\iamisis\Desktop\MetroStation_2.0_XiaZaiBa\metrostation_by_yankoa-d312tty\PNG\Navigation\blue\MB_0014_world1.png"/>
          <p:cNvPicPr>
            <a:picLocks noChangeAspect="1"/>
          </p:cNvPicPr>
          <p:nvPr/>
        </p:nvPicPr>
        <p:blipFill>
          <a:blip r:embed="rId8" cstate="print"/>
          <a:stretch>
            <a:fillRect/>
          </a:stretch>
        </p:blipFill>
        <p:spPr>
          <a:xfrm>
            <a:off x="6880225" y="2343150"/>
            <a:ext cx="933450" cy="931863"/>
          </a:xfrm>
          <a:prstGeom prst="rect">
            <a:avLst/>
          </a:prstGeom>
          <a:noFill/>
          <a:ln w="9525">
            <a:noFill/>
          </a:ln>
        </p:spPr>
      </p:pic>
      <p:pic>
        <p:nvPicPr>
          <p:cNvPr id="15369" name="Picture 2" descr="PPECLOGO-eff-0-1"/>
          <p:cNvPicPr>
            <a:picLocks noChangeAspect="1"/>
          </p:cNvPicPr>
          <p:nvPr/>
        </p:nvPicPr>
        <p:blipFill>
          <a:blip r:embed="rId9" cstate="print"/>
          <a:stretch>
            <a:fillRect/>
          </a:stretch>
        </p:blipFill>
        <p:spPr>
          <a:xfrm>
            <a:off x="3903663" y="4548188"/>
            <a:ext cx="835025" cy="503237"/>
          </a:xfrm>
          <a:prstGeom prst="rect">
            <a:avLst/>
          </a:prstGeom>
          <a:noFill/>
          <a:ln w="9525">
            <a:noFill/>
          </a:ln>
        </p:spPr>
      </p:pic>
      <p:pic>
        <p:nvPicPr>
          <p:cNvPr id="15370" name="Picture 3" descr="PPECLOGO-eff-0-2"/>
          <p:cNvPicPr>
            <a:picLocks noChangeAspect="1"/>
          </p:cNvPicPr>
          <p:nvPr/>
        </p:nvPicPr>
        <p:blipFill>
          <a:blip r:embed="rId10" cstate="print"/>
          <a:stretch>
            <a:fillRect/>
          </a:stretch>
        </p:blipFill>
        <p:spPr>
          <a:xfrm>
            <a:off x="7367588" y="4522788"/>
            <a:ext cx="773112" cy="473075"/>
          </a:xfrm>
          <a:prstGeom prst="rect">
            <a:avLst/>
          </a:prstGeom>
          <a:noFill/>
          <a:ln w="9525">
            <a:noFill/>
          </a:ln>
        </p:spPr>
      </p:pic>
      <p:pic>
        <p:nvPicPr>
          <p:cNvPr id="15371" name="Picture 5" descr="PPECLOGO-eff-0-1"/>
          <p:cNvPicPr>
            <a:picLocks noChangeAspect="1"/>
          </p:cNvPicPr>
          <p:nvPr/>
        </p:nvPicPr>
        <p:blipFill>
          <a:blip r:embed="rId11" cstate="print"/>
          <a:stretch>
            <a:fillRect/>
          </a:stretch>
        </p:blipFill>
        <p:spPr>
          <a:xfrm>
            <a:off x="4157663" y="5105400"/>
            <a:ext cx="412750" cy="249238"/>
          </a:xfrm>
          <a:prstGeom prst="rect">
            <a:avLst/>
          </a:prstGeom>
          <a:noFill/>
          <a:ln w="9525">
            <a:noFill/>
          </a:ln>
        </p:spPr>
      </p:pic>
      <p:pic>
        <p:nvPicPr>
          <p:cNvPr id="15372" name="Picture 6" descr="PPECLOGO-eff-0-1"/>
          <p:cNvPicPr>
            <a:picLocks noChangeAspect="1"/>
          </p:cNvPicPr>
          <p:nvPr/>
        </p:nvPicPr>
        <p:blipFill>
          <a:blip r:embed="rId12" cstate="print"/>
          <a:stretch>
            <a:fillRect/>
          </a:stretch>
        </p:blipFill>
        <p:spPr>
          <a:xfrm>
            <a:off x="6446838" y="4559300"/>
            <a:ext cx="315912" cy="190500"/>
          </a:xfrm>
          <a:prstGeom prst="rect">
            <a:avLst/>
          </a:prstGeom>
          <a:noFill/>
          <a:ln w="9525">
            <a:noFill/>
          </a:ln>
        </p:spPr>
      </p:pic>
      <p:pic>
        <p:nvPicPr>
          <p:cNvPr id="15373" name="Picture 7" descr="PPECLOGO-eff-0-1"/>
          <p:cNvPicPr>
            <a:picLocks noChangeAspect="1"/>
          </p:cNvPicPr>
          <p:nvPr/>
        </p:nvPicPr>
        <p:blipFill>
          <a:blip r:embed="rId13" cstate="print"/>
          <a:stretch>
            <a:fillRect/>
          </a:stretch>
        </p:blipFill>
        <p:spPr>
          <a:xfrm>
            <a:off x="5078413" y="5146675"/>
            <a:ext cx="155575" cy="93663"/>
          </a:xfrm>
          <a:prstGeom prst="rect">
            <a:avLst/>
          </a:prstGeom>
          <a:noFill/>
          <a:ln w="9525">
            <a:noFill/>
          </a:ln>
        </p:spPr>
      </p:pic>
      <p:pic>
        <p:nvPicPr>
          <p:cNvPr id="15374" name="Picture 8" descr="PPECLOGO-eff-0-2"/>
          <p:cNvPicPr>
            <a:picLocks noChangeAspect="1"/>
          </p:cNvPicPr>
          <p:nvPr/>
        </p:nvPicPr>
        <p:blipFill>
          <a:blip r:embed="rId10" cstate="print"/>
          <a:stretch>
            <a:fillRect/>
          </a:stretch>
        </p:blipFill>
        <p:spPr>
          <a:xfrm>
            <a:off x="4795838" y="4351338"/>
            <a:ext cx="773112" cy="473075"/>
          </a:xfrm>
          <a:prstGeom prst="rect">
            <a:avLst/>
          </a:prstGeom>
          <a:noFill/>
          <a:ln w="9525">
            <a:noFill/>
          </a:ln>
        </p:spPr>
      </p:pic>
      <p:pic>
        <p:nvPicPr>
          <p:cNvPr id="15375" name="Picture 9" descr="PPECLOGO-eff-5-4"/>
          <p:cNvPicPr>
            <a:picLocks noChangeAspect="1"/>
          </p:cNvPicPr>
          <p:nvPr/>
        </p:nvPicPr>
        <p:blipFill>
          <a:blip r:embed="rId14" cstate="print"/>
          <a:stretch>
            <a:fillRect/>
          </a:stretch>
        </p:blipFill>
        <p:spPr>
          <a:xfrm>
            <a:off x="3208338" y="4749800"/>
            <a:ext cx="1163637" cy="708025"/>
          </a:xfrm>
          <a:prstGeom prst="rect">
            <a:avLst/>
          </a:prstGeom>
          <a:noFill/>
          <a:ln w="9525">
            <a:noFill/>
          </a:ln>
        </p:spPr>
      </p:pic>
      <p:pic>
        <p:nvPicPr>
          <p:cNvPr id="15376" name="Picture 10" descr="PPECLOGO-eff-5-2"/>
          <p:cNvPicPr>
            <a:picLocks noChangeAspect="1"/>
          </p:cNvPicPr>
          <p:nvPr/>
        </p:nvPicPr>
        <p:blipFill>
          <a:blip r:embed="rId15" cstate="print"/>
          <a:stretch>
            <a:fillRect/>
          </a:stretch>
        </p:blipFill>
        <p:spPr>
          <a:xfrm>
            <a:off x="4872038" y="4868863"/>
            <a:ext cx="1444625" cy="904875"/>
          </a:xfrm>
          <a:prstGeom prst="rect">
            <a:avLst/>
          </a:prstGeom>
          <a:noFill/>
          <a:ln w="9525">
            <a:noFill/>
          </a:ln>
        </p:spPr>
      </p:pic>
      <p:pic>
        <p:nvPicPr>
          <p:cNvPr id="15377" name="Picture 11" descr="PPECLOGO-eff-5-4"/>
          <p:cNvPicPr>
            <a:picLocks noChangeAspect="1"/>
          </p:cNvPicPr>
          <p:nvPr/>
        </p:nvPicPr>
        <p:blipFill>
          <a:blip r:embed="rId16" cstate="print"/>
          <a:stretch>
            <a:fillRect/>
          </a:stretch>
        </p:blipFill>
        <p:spPr>
          <a:xfrm>
            <a:off x="8424863" y="4446588"/>
            <a:ext cx="877887" cy="536575"/>
          </a:xfrm>
          <a:prstGeom prst="rect">
            <a:avLst/>
          </a:prstGeom>
          <a:noFill/>
          <a:ln w="9525">
            <a:noFill/>
          </a:ln>
        </p:spPr>
      </p:pic>
      <p:pic>
        <p:nvPicPr>
          <p:cNvPr id="15378" name="Picture 12" descr="PPECLOGO-eff-0-1"/>
          <p:cNvPicPr>
            <a:picLocks noChangeAspect="1"/>
          </p:cNvPicPr>
          <p:nvPr/>
        </p:nvPicPr>
        <p:blipFill>
          <a:blip r:embed="rId17" cstate="print"/>
          <a:stretch>
            <a:fillRect/>
          </a:stretch>
        </p:blipFill>
        <p:spPr>
          <a:xfrm>
            <a:off x="6894513" y="5013325"/>
            <a:ext cx="411162" cy="247650"/>
          </a:xfrm>
          <a:prstGeom prst="rect">
            <a:avLst/>
          </a:prstGeom>
          <a:noFill/>
          <a:ln w="9525">
            <a:noFill/>
          </a:ln>
        </p:spPr>
      </p:pic>
      <p:pic>
        <p:nvPicPr>
          <p:cNvPr id="15379" name="Picture 13" descr="PPECLOGO-eff-0-1"/>
          <p:cNvPicPr>
            <a:picLocks noChangeAspect="1"/>
          </p:cNvPicPr>
          <p:nvPr/>
        </p:nvPicPr>
        <p:blipFill>
          <a:blip r:embed="rId17" cstate="print"/>
          <a:stretch>
            <a:fillRect/>
          </a:stretch>
        </p:blipFill>
        <p:spPr>
          <a:xfrm>
            <a:off x="9499600" y="4219575"/>
            <a:ext cx="411163" cy="247650"/>
          </a:xfrm>
          <a:prstGeom prst="rect">
            <a:avLst/>
          </a:prstGeom>
          <a:noFill/>
          <a:ln w="9525">
            <a:noFill/>
          </a:ln>
        </p:spPr>
      </p:pic>
      <p:pic>
        <p:nvPicPr>
          <p:cNvPr id="15380" name="Picture 14" descr="PPECLOGO-eff2-1-2"/>
          <p:cNvPicPr>
            <a:picLocks noChangeAspect="1"/>
          </p:cNvPicPr>
          <p:nvPr/>
        </p:nvPicPr>
        <p:blipFill>
          <a:blip r:embed="rId18" cstate="print"/>
          <a:stretch>
            <a:fillRect/>
          </a:stretch>
        </p:blipFill>
        <p:spPr>
          <a:xfrm>
            <a:off x="2281238" y="4508500"/>
            <a:ext cx="1335087" cy="900113"/>
          </a:xfrm>
          <a:prstGeom prst="rect">
            <a:avLst/>
          </a:prstGeom>
          <a:noFill/>
          <a:ln w="9525">
            <a:noFill/>
          </a:ln>
        </p:spPr>
      </p:pic>
      <p:pic>
        <p:nvPicPr>
          <p:cNvPr id="15381" name="Picture 15" descr="PPECLOGO-eff2-1-3"/>
          <p:cNvPicPr>
            <a:picLocks noChangeAspect="1"/>
          </p:cNvPicPr>
          <p:nvPr/>
        </p:nvPicPr>
        <p:blipFill>
          <a:blip r:embed="rId19" cstate="print"/>
          <a:stretch>
            <a:fillRect/>
          </a:stretch>
        </p:blipFill>
        <p:spPr>
          <a:xfrm>
            <a:off x="3776663" y="4459288"/>
            <a:ext cx="344487" cy="230187"/>
          </a:xfrm>
          <a:prstGeom prst="rect">
            <a:avLst/>
          </a:prstGeom>
          <a:noFill/>
          <a:ln w="9525">
            <a:noFill/>
          </a:ln>
        </p:spPr>
      </p:pic>
      <p:pic>
        <p:nvPicPr>
          <p:cNvPr id="15382" name="Picture 16" descr="PPECLOGO-eff2-1-4"/>
          <p:cNvPicPr>
            <a:picLocks noChangeAspect="1"/>
          </p:cNvPicPr>
          <p:nvPr/>
        </p:nvPicPr>
        <p:blipFill>
          <a:blip r:embed="rId20" cstate="print"/>
          <a:stretch>
            <a:fillRect/>
          </a:stretch>
        </p:blipFill>
        <p:spPr>
          <a:xfrm>
            <a:off x="7348538" y="4824413"/>
            <a:ext cx="554037" cy="369887"/>
          </a:xfrm>
          <a:prstGeom prst="rect">
            <a:avLst/>
          </a:prstGeom>
          <a:noFill/>
          <a:ln w="9525">
            <a:noFill/>
          </a:ln>
        </p:spPr>
      </p:pic>
      <p:pic>
        <p:nvPicPr>
          <p:cNvPr id="15383" name="Picture 17" descr="PPECLOGO-eff2-1-3"/>
          <p:cNvPicPr>
            <a:picLocks noChangeAspect="1"/>
          </p:cNvPicPr>
          <p:nvPr/>
        </p:nvPicPr>
        <p:blipFill>
          <a:blip r:embed="rId19" cstate="print"/>
          <a:stretch>
            <a:fillRect/>
          </a:stretch>
        </p:blipFill>
        <p:spPr>
          <a:xfrm>
            <a:off x="7913688" y="4562475"/>
            <a:ext cx="284162" cy="190500"/>
          </a:xfrm>
          <a:prstGeom prst="rect">
            <a:avLst/>
          </a:prstGeom>
          <a:noFill/>
          <a:ln w="9525">
            <a:noFill/>
          </a:ln>
        </p:spPr>
      </p:pic>
      <p:pic>
        <p:nvPicPr>
          <p:cNvPr id="15384" name="Picture 18" descr="PPECLOGO-eff2-1-3"/>
          <p:cNvPicPr>
            <a:picLocks noChangeAspect="1"/>
          </p:cNvPicPr>
          <p:nvPr/>
        </p:nvPicPr>
        <p:blipFill>
          <a:blip r:embed="rId21" cstate="print"/>
          <a:stretch>
            <a:fillRect/>
          </a:stretch>
        </p:blipFill>
        <p:spPr>
          <a:xfrm>
            <a:off x="8313738" y="4900613"/>
            <a:ext cx="222250" cy="149225"/>
          </a:xfrm>
          <a:prstGeom prst="rect">
            <a:avLst/>
          </a:prstGeom>
          <a:noFill/>
          <a:ln w="9525">
            <a:noFill/>
          </a:ln>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p>
        </p:txBody>
      </p:sp>
      <p:sp>
        <p:nvSpPr>
          <p:cNvPr id="33"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baseline="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4"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baseline="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5"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en-US" altLang="zh-CN" dirty="0"/>
              <a:pPr algn="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0" name="Rectangle 4"/>
          <p:cNvSpPr>
            <a:spLocks noGrp="1" noChangeArrowheads="1"/>
          </p:cNvSpPr>
          <p:nvPr>
            <p:ph type="dt" sz="half" idx="2"/>
          </p:nvPr>
        </p:nvSpPr>
        <p:spPr bwMode="auto">
          <a:xfrm>
            <a:off x="95250" y="6318250"/>
            <a:ext cx="2844800" cy="476250"/>
          </a:xfrm>
          <a:prstGeom prst="rect">
            <a:avLst/>
          </a:prstGeom>
        </p:spPr>
        <p:txBody>
          <a:bodyPr vert="horz" wrap="square" lIns="91440" tIns="45720" rIns="91440" bIns="45720" numCol="1" anchor="t" anchorCtr="0" compatLnSpc="1"/>
          <a:lstStyle>
            <a:lvl1pPr>
              <a:defRPr sz="2000" baseline="0"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Rectangle 5"/>
          <p:cNvSpPr>
            <a:spLocks noGrp="1" noChangeArrowheads="1"/>
          </p:cNvSpPr>
          <p:nvPr>
            <p:ph type="ftr" sz="quarter" idx="3"/>
          </p:nvPr>
        </p:nvSpPr>
        <p:spPr bwMode="auto">
          <a:xfrm>
            <a:off x="4302125" y="6318250"/>
            <a:ext cx="3860800" cy="476250"/>
          </a:xfrm>
          <a:prstGeom prst="rect">
            <a:avLst/>
          </a:prstGeom>
        </p:spPr>
        <p:txBody>
          <a:bodyPr vert="horz" wrap="square" lIns="91440" tIns="45720" rIns="91440" bIns="45720" numCol="1" anchor="t" anchorCtr="0" compatLnSpc="1"/>
          <a:lstStyle>
            <a:lvl1pPr>
              <a:defRPr sz="2000" baseline="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9334500" y="6318250"/>
            <a:ext cx="2846388" cy="476250"/>
          </a:xfrm>
          <a:prstGeom prst="rect">
            <a:avLst/>
          </a:prstGeom>
        </p:spPr>
        <p:txBody>
          <a:bodyPr vert="horz" wrap="square" lIns="91440" tIns="45720" rIns="91440" bIns="45720" numCol="1" anchor="t" anchorCtr="0" compatLnSpc="1"/>
          <a:lstStyle/>
          <a:p>
            <a:pPr algn="r"/>
            <a:fld id="{9A0DB2DC-4C9A-4742-B13C-FB6460FD3503}" type="slidenum">
              <a:rPr lang="zh-CN" altLang="en-US" sz="2000" dirty="0"/>
              <a:pPr algn="r"/>
              <a:t>‹#›</a:t>
            </a:fld>
            <a:endParaRPr lang="zh-CN" altLang="en-US" sz="20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7410"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3225600" y="2767263"/>
            <a:ext cx="5961600" cy="9443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noProof="1" smtClean="0"/>
              <a:t>单击此处编辑母版文本样式</a:t>
            </a:r>
          </a:p>
        </p:txBody>
      </p:sp>
      <p:sp>
        <p:nvSpPr>
          <p:cNvPr id="11" name="日期占位符 3"/>
          <p:cNvSpPr>
            <a:spLocks noGrp="1"/>
          </p:cNvSpPr>
          <p:nvPr>
            <p:ph type="dt" sz="half" idx="2"/>
          </p:nvPr>
        </p:nvSpPr>
        <p:spPr bwMode="auto">
          <a:xfrm>
            <a:off x="95250" y="6381750"/>
            <a:ext cx="2844800" cy="476250"/>
          </a:xfrm>
          <a:prstGeom prst="rect">
            <a:avLst/>
          </a:prstGeom>
        </p:spPr>
        <p:txBody>
          <a:bodyPr vert="horz" wrap="square" lIns="91440" tIns="45720" rIns="91440" bIns="45720" numCol="1" anchor="t" anchorCtr="0" compatLnSpc="1"/>
          <a:lstStyle>
            <a:lvl1pPr>
              <a:defRPr sz="2000"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4"/>
          <p:cNvSpPr>
            <a:spLocks noGrp="1"/>
          </p:cNvSpPr>
          <p:nvPr>
            <p:ph type="ftr" sz="quarter" idx="3"/>
          </p:nvPr>
        </p:nvSpPr>
        <p:spPr bwMode="auto">
          <a:xfrm>
            <a:off x="4083050" y="6381750"/>
            <a:ext cx="3859213" cy="476250"/>
          </a:xfrm>
          <a:prstGeom prst="rect">
            <a:avLst/>
          </a:prstGeom>
        </p:spPr>
        <p:txBody>
          <a:bodyPr vert="horz" wrap="square" lIns="91440" tIns="45720" rIns="91440" bIns="45720" numCol="1" anchor="t" anchorCtr="0" compatLnSpc="1"/>
          <a:lstStyle>
            <a:lvl1pPr>
              <a:defRPr sz="200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bwMode="auto">
          <a:xfrm>
            <a:off x="9347200" y="6381750"/>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sz="2000" dirty="0"/>
              <a:pPr algn="r"/>
              <a:t>‹#›</a:t>
            </a:fld>
            <a:endParaRPr lang="zh-CN" altLang="en-US" sz="20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6400" y="2336633"/>
            <a:ext cx="5158032" cy="3684588"/>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415775" y="2336633"/>
            <a:ext cx="5183425" cy="3684588"/>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18434"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11"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0" name="Rectangle 4"/>
          <p:cNvSpPr>
            <a:spLocks noGrp="1" noChangeArrowheads="1"/>
          </p:cNvSpPr>
          <p:nvPr>
            <p:ph type="dt" sz="half" idx="2"/>
          </p:nvPr>
        </p:nvSpPr>
        <p:spPr bwMode="auto">
          <a:xfrm>
            <a:off x="95250" y="6318250"/>
            <a:ext cx="2844800" cy="476250"/>
          </a:xfrm>
          <a:prstGeom prst="rect">
            <a:avLst/>
          </a:prstGeom>
        </p:spPr>
        <p:txBody>
          <a:bodyPr vert="horz" wrap="square" lIns="91440" tIns="45720" rIns="91440" bIns="45720" numCol="1" anchor="t" anchorCtr="0" compatLnSpc="1"/>
          <a:lstStyle>
            <a:lvl1pPr>
              <a:defRPr sz="2000" baseline="0"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Rectangle 5"/>
          <p:cNvSpPr>
            <a:spLocks noGrp="1" noChangeArrowheads="1"/>
          </p:cNvSpPr>
          <p:nvPr>
            <p:ph type="ftr" sz="quarter" idx="3"/>
          </p:nvPr>
        </p:nvSpPr>
        <p:spPr bwMode="auto">
          <a:xfrm>
            <a:off x="4302125" y="6318250"/>
            <a:ext cx="3860800" cy="476250"/>
          </a:xfrm>
          <a:prstGeom prst="rect">
            <a:avLst/>
          </a:prstGeom>
        </p:spPr>
        <p:txBody>
          <a:bodyPr vert="horz" wrap="square" lIns="91440" tIns="45720" rIns="91440" bIns="45720" numCol="1" anchor="t" anchorCtr="0" compatLnSpc="1"/>
          <a:lstStyle>
            <a:lvl1pPr>
              <a:defRPr sz="2000" baseline="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9334500" y="6318250"/>
            <a:ext cx="2846388" cy="476250"/>
          </a:xfrm>
          <a:prstGeom prst="rect">
            <a:avLst/>
          </a:prstGeom>
        </p:spPr>
        <p:txBody>
          <a:bodyPr vert="horz" wrap="square" lIns="91440" tIns="45720" rIns="91440" bIns="45720" numCol="1" anchor="t" anchorCtr="0" compatLnSpc="1"/>
          <a:lstStyle/>
          <a:p>
            <a:pPr algn="r"/>
            <a:fld id="{9A0DB2DC-4C9A-4742-B13C-FB6460FD3503}" type="slidenum">
              <a:rPr lang="zh-CN" altLang="en-US" sz="2000" dirty="0"/>
              <a:pPr algn="r"/>
              <a:t>‹#›</a:t>
            </a:fld>
            <a:endParaRPr lang="zh-CN" altLang="en-US" sz="20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pic>
        <p:nvPicPr>
          <p:cNvPr id="19458"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11" name="日期占位符 1"/>
          <p:cNvSpPr>
            <a:spLocks noGrp="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2"/>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3"/>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pic>
        <p:nvPicPr>
          <p:cNvPr id="20482"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839787" y="715175"/>
            <a:ext cx="4165200"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noChangeAspect="1"/>
          </p:cNvSpPr>
          <p:nvPr>
            <p:ph type="pic" idx="1"/>
          </p:nvPr>
        </p:nvSpPr>
        <p:spPr>
          <a:xfrm>
            <a:off x="5184000" y="715175"/>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300"/>
              </a:spcBef>
              <a:spcAft>
                <a:spcPts val="300"/>
              </a:spcAft>
              <a:buClrTx/>
              <a:buSzTx/>
              <a:buFontTx/>
              <a:buNone/>
              <a:defRPr/>
            </a:pPr>
            <a:endParaRPr kumimoji="0" lang="zh-CN" altLang="en-US" sz="3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11" name="日期占位符 4"/>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5"/>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6"/>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pic>
        <p:nvPicPr>
          <p:cNvPr id="21509"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1"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内容">
    <p:bg>
      <p:bgPr>
        <a:solidFill>
          <a:schemeClr val="bg1"/>
        </a:solidFill>
        <a:effectLst/>
      </p:bgPr>
    </p:bg>
    <p:spTree>
      <p:nvGrpSpPr>
        <p:cNvPr id="1" name=""/>
        <p:cNvGrpSpPr/>
        <p:nvPr/>
      </p:nvGrpSpPr>
      <p:grpSpPr>
        <a:xfrm>
          <a:off x="0" y="0"/>
          <a:ext cx="0" cy="0"/>
          <a:chOff x="0" y="0"/>
          <a:chExt cx="0" cy="0"/>
        </a:xfrm>
      </p:grpSpPr>
      <p:pic>
        <p:nvPicPr>
          <p:cNvPr id="22530"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7" name="内容占位符 6"/>
          <p:cNvSpPr>
            <a:spLocks noGrp="1"/>
          </p:cNvSpPr>
          <p:nvPr>
            <p:ph sz="quarter" idx="13"/>
          </p:nvPr>
        </p:nvSpPr>
        <p:spPr>
          <a:xfrm>
            <a:off x="261449" y="439616"/>
            <a:ext cx="11669102" cy="5669329"/>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1" name="日期占位符 2"/>
          <p:cNvSpPr>
            <a:spLocks noGrp="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3"/>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609600" y="1600200"/>
            <a:ext cx="10972800" cy="4525963"/>
          </a:xfrm>
          <a:prstGeom prst="rect">
            <a:avLst/>
          </a:prstGeo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300"/>
              </a:spcBef>
              <a:spcAft>
                <a:spcPts val="300"/>
              </a:spcAft>
              <a:buClrTx/>
              <a:buSzTx/>
              <a:buFontTx/>
              <a:buChar char="•"/>
              <a:defRPr/>
            </a:pPr>
            <a:endParaRPr kumimoji="0" lang="zh-CN" altLang="en-US" sz="24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 name="Rectangle 5"/>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Rectangle 6"/>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7"/>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en-US" altLang="zh-CN" dirty="0"/>
              <a:pPr algn="r"/>
              <a:t>‹#›</a:t>
            </a:fld>
            <a:endParaRPr lang="en-US" altLang="zh-CN" dirty="0"/>
          </a:p>
        </p:txBody>
      </p:sp>
    </p:spTree>
  </p:cSld>
  <p:clrMapOvr>
    <a:masterClrMapping/>
  </p:clrMapOvr>
  <p:transition>
    <p:cover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页脚占位符 5"/>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fontAlgn="base">
              <a:defRPr>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ea"/>
            </a:endParaRPr>
          </a:p>
        </p:txBody>
      </p:sp>
      <p:sp>
        <p:nvSpPr>
          <p:cNvPr id="11" name="灯片编号占位符 6"/>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
        <p:nvSpPr>
          <p:cNvPr id="12" name="日期占位符 4"/>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6172200" y="1825625"/>
            <a:ext cx="5181600" cy="20986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6172200" y="4076700"/>
            <a:ext cx="5181600" cy="21002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页脚占位符 6"/>
          <p:cNvSpPr>
            <a:spLocks noGrp="1"/>
          </p:cNvSpPr>
          <p:nvPr>
            <p:ph type="ftr" sz="quarter" idx="13"/>
          </p:nvPr>
        </p:nvSpPr>
        <p:spPr bwMode="auto">
          <a:xfrm>
            <a:off x="4165600" y="6245225"/>
            <a:ext cx="3860800" cy="476250"/>
          </a:xfrm>
          <a:prstGeom prst="rect">
            <a:avLst/>
          </a:prstGeom>
        </p:spPr>
        <p:txBody>
          <a:bodyPr vert="horz" wrap="square" lIns="91440" tIns="45720" rIns="91440" bIns="45720" numCol="1" anchor="t" anchorCtr="0" compatLnSpc="1"/>
          <a:lstStyle>
            <a:lvl1pPr fontAlgn="base">
              <a:defRPr>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ea"/>
            </a:endParaRPr>
          </a:p>
        </p:txBody>
      </p:sp>
      <p:sp>
        <p:nvSpPr>
          <p:cNvPr id="11" name="灯片编号占位符 7"/>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
        <p:nvSpPr>
          <p:cNvPr id="12" name="日期占位符 5"/>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9838267"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079500" y="2214563"/>
            <a:ext cx="5202767" cy="388143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剪贴画占位符 3"/>
          <p:cNvSpPr>
            <a:spLocks noGrp="1"/>
          </p:cNvSpPr>
          <p:nvPr>
            <p:ph type="clipArt" sz="half" idx="2"/>
          </p:nvPr>
        </p:nvSpPr>
        <p:spPr>
          <a:xfrm>
            <a:off x="6485467" y="2214563"/>
            <a:ext cx="5204884" cy="3881437"/>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300"/>
              </a:spcBef>
              <a:spcAft>
                <a:spcPts val="300"/>
              </a:spcAft>
              <a:buClrTx/>
              <a:buSzTx/>
              <a:buFontTx/>
              <a:buChar char="•"/>
              <a:defRPr/>
            </a:pPr>
            <a:endParaRPr kumimoji="0" lang="zh-CN" altLang="en-US" sz="24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 name="日期占位符 4"/>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fontAlgn="base">
              <a:defRPr>
                <a:solidFill>
                  <a:schemeClr val="folHlink"/>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folHlink"/>
              </a:solidFill>
              <a:effectLst/>
              <a:uLnTx/>
              <a:uFillTx/>
              <a:latin typeface="Arial" panose="020B0604020202020204" pitchFamily="34" charset="0"/>
              <a:ea typeface="黑体" panose="02010609060101010101" pitchFamily="49" charset="-122"/>
              <a:cs typeface="+mn-cs"/>
            </a:endParaRPr>
          </a:p>
        </p:txBody>
      </p:sp>
      <p:sp>
        <p:nvSpPr>
          <p:cNvPr id="11" name="页脚占位符 5"/>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fontAlgn="base">
              <a:defRPr>
                <a:solidFill>
                  <a:schemeClr val="folHlink"/>
                </a:solidFill>
                <a:latin typeface="Times New Roman" panose="02020603050405020304" pitchFamily="18" charset="0"/>
                <a:ea typeface="宋体" panose="02010600030101010101" pitchFamily="2" charset="-122"/>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folHlink"/>
              </a:solidFill>
              <a:effectLst/>
              <a:uLnTx/>
              <a:uFillTx/>
              <a:latin typeface="Times New Roman" panose="02020603050405020304" pitchFamily="18" charset="0"/>
              <a:ea typeface="宋体" panose="02010600030101010101" pitchFamily="2" charset="-122"/>
              <a:cs typeface="+mn-ea"/>
            </a:endParaRPr>
          </a:p>
        </p:txBody>
      </p:sp>
      <p:sp>
        <p:nvSpPr>
          <p:cNvPr id="12" name="灯片编号占位符 6"/>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zh-CN" dirty="0">
                <a:latin typeface="Times New Roman" panose="02020603050405020304" pitchFamily="18" charset="0"/>
                <a:ea typeface="宋体" panose="02010600030101010101" pitchFamily="2" charset="-122"/>
              </a:rPr>
              <a:pPr algn="r"/>
              <a:t>‹#›</a:t>
            </a:fld>
            <a:endParaRPr lang="zh-CN" altLang="zh-CN"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两栏内容-上下结构">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3"/>
          </p:nvPr>
        </p:nvSpPr>
        <p:spPr>
          <a:xfrm>
            <a:off x="609600" y="1000800"/>
            <a:ext cx="10972800" cy="24192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内容占位符 2"/>
          <p:cNvSpPr>
            <a:spLocks noGrp="1"/>
          </p:cNvSpPr>
          <p:nvPr>
            <p:ph sz="half" idx="14"/>
          </p:nvPr>
        </p:nvSpPr>
        <p:spPr>
          <a:xfrm>
            <a:off x="609600" y="3571200"/>
            <a:ext cx="10972800" cy="24192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日期占位符 4"/>
          <p:cNvSpPr>
            <a:spLocks noGrp="1"/>
          </p:cNvSpPr>
          <p:nvPr>
            <p:ph type="dt" sz="half" idx="15"/>
          </p:nvPr>
        </p:nvSpPr>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6"/>
          </p:nvPr>
        </p:nvSpPr>
        <p:spPr/>
        <p:txBody>
          <a:body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7"/>
          </p:nvPr>
        </p:nvSpPr>
        <p:spPr/>
        <p:txBody>
          <a:body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C:\Users\iamisis\Desktop\崔老师的PPT\bghome0.png"/>
          <p:cNvPicPr>
            <a:picLocks noChangeAspect="1"/>
          </p:cNvPicPr>
          <p:nvPr/>
        </p:nvPicPr>
        <p:blipFill>
          <a:blip r:embed="rId2" cstate="print"/>
          <a:stretch>
            <a:fillRect/>
          </a:stretch>
        </p:blipFill>
        <p:spPr>
          <a:xfrm>
            <a:off x="0" y="0"/>
            <a:ext cx="12192000" cy="6859588"/>
          </a:xfrm>
          <a:prstGeom prst="rect">
            <a:avLst/>
          </a:prstGeom>
          <a:noFill/>
          <a:ln w="9525">
            <a:noFill/>
          </a:ln>
        </p:spPr>
      </p:pic>
      <p:pic>
        <p:nvPicPr>
          <p:cNvPr id="4099" name="Picture 3" descr="D:\TDDOWNLOAD\win8风格图标\PNG\Communications\Blue\MB_0018_note1.png"/>
          <p:cNvPicPr>
            <a:picLocks noChangeAspect="1"/>
          </p:cNvPicPr>
          <p:nvPr/>
        </p:nvPicPr>
        <p:blipFill>
          <a:blip r:embed="rId3" cstate="print"/>
          <a:stretch>
            <a:fillRect/>
          </a:stretch>
        </p:blipFill>
        <p:spPr>
          <a:xfrm>
            <a:off x="7813675" y="2352675"/>
            <a:ext cx="920750" cy="920750"/>
          </a:xfrm>
          <a:prstGeom prst="rect">
            <a:avLst/>
          </a:prstGeom>
          <a:noFill/>
          <a:ln w="9525">
            <a:noFill/>
          </a:ln>
        </p:spPr>
      </p:pic>
      <p:pic>
        <p:nvPicPr>
          <p:cNvPr id="4100" name="Picture 6" descr="C:\Users\iamisis\Desktop\MetroStation_2.0_XiaZaiBa\metrostation_by_yankoa-d312tty\PNG\Others\Blue\MB_0001_pin.png"/>
          <p:cNvPicPr>
            <a:picLocks noChangeAspect="1"/>
          </p:cNvPicPr>
          <p:nvPr/>
        </p:nvPicPr>
        <p:blipFill>
          <a:blip r:embed="rId4" cstate="print"/>
          <a:stretch>
            <a:fillRect/>
          </a:stretch>
        </p:blipFill>
        <p:spPr>
          <a:xfrm>
            <a:off x="3165475" y="2332038"/>
            <a:ext cx="933450" cy="931862"/>
          </a:xfrm>
          <a:prstGeom prst="rect">
            <a:avLst/>
          </a:prstGeom>
          <a:noFill/>
          <a:ln w="9525">
            <a:noFill/>
          </a:ln>
        </p:spPr>
      </p:pic>
      <p:pic>
        <p:nvPicPr>
          <p:cNvPr id="4101" name="Picture 8" descr="C:\Users\iamisis\Desktop\MetroStation_2.0_XiaZaiBa\metrostation_by_yankoa-d312tty\PNG\Network\Blue\MB_0036_search.png"/>
          <p:cNvPicPr>
            <a:picLocks noChangeAspect="1"/>
          </p:cNvPicPr>
          <p:nvPr/>
        </p:nvPicPr>
        <p:blipFill>
          <a:blip r:embed="rId5" cstate="print"/>
          <a:stretch>
            <a:fillRect/>
          </a:stretch>
        </p:blipFill>
        <p:spPr>
          <a:xfrm>
            <a:off x="4098925" y="2352675"/>
            <a:ext cx="917575" cy="911225"/>
          </a:xfrm>
          <a:prstGeom prst="rect">
            <a:avLst/>
          </a:prstGeom>
          <a:noFill/>
          <a:ln w="9525">
            <a:noFill/>
          </a:ln>
        </p:spPr>
      </p:pic>
      <p:pic>
        <p:nvPicPr>
          <p:cNvPr id="4102" name="Picture 7" descr="C:\Users\iamisis\Desktop\MetroStation_2.0_XiaZaiBa\metrostation_by_yankoa-d312tty\PNG\Suites\Blue\MB_0029_programs.png"/>
          <p:cNvPicPr>
            <a:picLocks noChangeAspect="1"/>
          </p:cNvPicPr>
          <p:nvPr/>
        </p:nvPicPr>
        <p:blipFill>
          <a:blip r:embed="rId6" cstate="print"/>
          <a:stretch>
            <a:fillRect/>
          </a:stretch>
        </p:blipFill>
        <p:spPr>
          <a:xfrm>
            <a:off x="5016500" y="2332038"/>
            <a:ext cx="931863" cy="931862"/>
          </a:xfrm>
          <a:prstGeom prst="rect">
            <a:avLst/>
          </a:prstGeom>
          <a:noFill/>
          <a:ln w="9525">
            <a:noFill/>
          </a:ln>
        </p:spPr>
      </p:pic>
      <p:pic>
        <p:nvPicPr>
          <p:cNvPr id="4103" name="Picture 4" descr="C:\Users\iamisis\Desktop\MetroStation_2.0_XiaZaiBa\metrostation_by_yankoa-d312tty\PNG\Media\Blue\MB_0018_viewer.png"/>
          <p:cNvPicPr>
            <a:picLocks noChangeAspect="1"/>
          </p:cNvPicPr>
          <p:nvPr/>
        </p:nvPicPr>
        <p:blipFill>
          <a:blip r:embed="rId7" cstate="print"/>
          <a:stretch>
            <a:fillRect/>
          </a:stretch>
        </p:blipFill>
        <p:spPr>
          <a:xfrm>
            <a:off x="5948363" y="2332038"/>
            <a:ext cx="931862" cy="931862"/>
          </a:xfrm>
          <a:prstGeom prst="rect">
            <a:avLst/>
          </a:prstGeom>
          <a:noFill/>
          <a:ln w="9525">
            <a:noFill/>
          </a:ln>
        </p:spPr>
      </p:pic>
      <p:pic>
        <p:nvPicPr>
          <p:cNvPr id="4104" name="Picture 9" descr="C:\Users\iamisis\Desktop\MetroStation_2.0_XiaZaiBa\metrostation_by_yankoa-d312tty\PNG\Navigation\blue\MB_0014_world1.png"/>
          <p:cNvPicPr>
            <a:picLocks noChangeAspect="1"/>
          </p:cNvPicPr>
          <p:nvPr/>
        </p:nvPicPr>
        <p:blipFill>
          <a:blip r:embed="rId8" cstate="print"/>
          <a:stretch>
            <a:fillRect/>
          </a:stretch>
        </p:blipFill>
        <p:spPr>
          <a:xfrm>
            <a:off x="6880225" y="2343150"/>
            <a:ext cx="933450" cy="931863"/>
          </a:xfrm>
          <a:prstGeom prst="rect">
            <a:avLst/>
          </a:prstGeom>
          <a:noFill/>
          <a:ln w="9525">
            <a:noFill/>
          </a:ln>
        </p:spPr>
      </p:pic>
      <p:pic>
        <p:nvPicPr>
          <p:cNvPr id="4105" name="Picture 2" descr="PPECLOGO-eff-0-1"/>
          <p:cNvPicPr>
            <a:picLocks noChangeAspect="1"/>
          </p:cNvPicPr>
          <p:nvPr/>
        </p:nvPicPr>
        <p:blipFill>
          <a:blip r:embed="rId9" cstate="print"/>
          <a:stretch>
            <a:fillRect/>
          </a:stretch>
        </p:blipFill>
        <p:spPr>
          <a:xfrm>
            <a:off x="3903663" y="4548188"/>
            <a:ext cx="835025" cy="503237"/>
          </a:xfrm>
          <a:prstGeom prst="rect">
            <a:avLst/>
          </a:prstGeom>
          <a:noFill/>
          <a:ln w="9525">
            <a:noFill/>
          </a:ln>
        </p:spPr>
      </p:pic>
      <p:pic>
        <p:nvPicPr>
          <p:cNvPr id="4106" name="Picture 3" descr="PPECLOGO-eff-0-2"/>
          <p:cNvPicPr>
            <a:picLocks noChangeAspect="1"/>
          </p:cNvPicPr>
          <p:nvPr/>
        </p:nvPicPr>
        <p:blipFill>
          <a:blip r:embed="rId10" cstate="print"/>
          <a:stretch>
            <a:fillRect/>
          </a:stretch>
        </p:blipFill>
        <p:spPr>
          <a:xfrm>
            <a:off x="7367588" y="4522788"/>
            <a:ext cx="773112" cy="473075"/>
          </a:xfrm>
          <a:prstGeom prst="rect">
            <a:avLst/>
          </a:prstGeom>
          <a:noFill/>
          <a:ln w="9525">
            <a:noFill/>
          </a:ln>
        </p:spPr>
      </p:pic>
      <p:pic>
        <p:nvPicPr>
          <p:cNvPr id="4107" name="Picture 5" descr="PPECLOGO-eff-0-1"/>
          <p:cNvPicPr>
            <a:picLocks noChangeAspect="1"/>
          </p:cNvPicPr>
          <p:nvPr/>
        </p:nvPicPr>
        <p:blipFill>
          <a:blip r:embed="rId11" cstate="print"/>
          <a:stretch>
            <a:fillRect/>
          </a:stretch>
        </p:blipFill>
        <p:spPr>
          <a:xfrm>
            <a:off x="4157663" y="5105400"/>
            <a:ext cx="412750" cy="249238"/>
          </a:xfrm>
          <a:prstGeom prst="rect">
            <a:avLst/>
          </a:prstGeom>
          <a:noFill/>
          <a:ln w="9525">
            <a:noFill/>
          </a:ln>
        </p:spPr>
      </p:pic>
      <p:pic>
        <p:nvPicPr>
          <p:cNvPr id="4108" name="Picture 6" descr="PPECLOGO-eff-0-1"/>
          <p:cNvPicPr>
            <a:picLocks noChangeAspect="1"/>
          </p:cNvPicPr>
          <p:nvPr/>
        </p:nvPicPr>
        <p:blipFill>
          <a:blip r:embed="rId12" cstate="print"/>
          <a:stretch>
            <a:fillRect/>
          </a:stretch>
        </p:blipFill>
        <p:spPr>
          <a:xfrm>
            <a:off x="6446838" y="4559300"/>
            <a:ext cx="315912" cy="190500"/>
          </a:xfrm>
          <a:prstGeom prst="rect">
            <a:avLst/>
          </a:prstGeom>
          <a:noFill/>
          <a:ln w="9525">
            <a:noFill/>
          </a:ln>
        </p:spPr>
      </p:pic>
      <p:pic>
        <p:nvPicPr>
          <p:cNvPr id="4109" name="Picture 7" descr="PPECLOGO-eff-0-1"/>
          <p:cNvPicPr>
            <a:picLocks noChangeAspect="1"/>
          </p:cNvPicPr>
          <p:nvPr/>
        </p:nvPicPr>
        <p:blipFill>
          <a:blip r:embed="rId13" cstate="print"/>
          <a:stretch>
            <a:fillRect/>
          </a:stretch>
        </p:blipFill>
        <p:spPr>
          <a:xfrm>
            <a:off x="5078413" y="5146675"/>
            <a:ext cx="155575" cy="93663"/>
          </a:xfrm>
          <a:prstGeom prst="rect">
            <a:avLst/>
          </a:prstGeom>
          <a:noFill/>
          <a:ln w="9525">
            <a:noFill/>
          </a:ln>
        </p:spPr>
      </p:pic>
      <p:pic>
        <p:nvPicPr>
          <p:cNvPr id="4110" name="Picture 8" descr="PPECLOGO-eff-0-2"/>
          <p:cNvPicPr>
            <a:picLocks noChangeAspect="1"/>
          </p:cNvPicPr>
          <p:nvPr/>
        </p:nvPicPr>
        <p:blipFill>
          <a:blip r:embed="rId10" cstate="print"/>
          <a:stretch>
            <a:fillRect/>
          </a:stretch>
        </p:blipFill>
        <p:spPr>
          <a:xfrm>
            <a:off x="4795838" y="4351338"/>
            <a:ext cx="773112" cy="473075"/>
          </a:xfrm>
          <a:prstGeom prst="rect">
            <a:avLst/>
          </a:prstGeom>
          <a:noFill/>
          <a:ln w="9525">
            <a:noFill/>
          </a:ln>
        </p:spPr>
      </p:pic>
      <p:pic>
        <p:nvPicPr>
          <p:cNvPr id="4111" name="Picture 9" descr="PPECLOGO-eff-5-4"/>
          <p:cNvPicPr>
            <a:picLocks noChangeAspect="1"/>
          </p:cNvPicPr>
          <p:nvPr/>
        </p:nvPicPr>
        <p:blipFill>
          <a:blip r:embed="rId14" cstate="print"/>
          <a:stretch>
            <a:fillRect/>
          </a:stretch>
        </p:blipFill>
        <p:spPr>
          <a:xfrm>
            <a:off x="3208338" y="4749800"/>
            <a:ext cx="1163637" cy="708025"/>
          </a:xfrm>
          <a:prstGeom prst="rect">
            <a:avLst/>
          </a:prstGeom>
          <a:noFill/>
          <a:ln w="9525">
            <a:noFill/>
          </a:ln>
        </p:spPr>
      </p:pic>
      <p:pic>
        <p:nvPicPr>
          <p:cNvPr id="4112" name="Picture 10" descr="PPECLOGO-eff-5-2"/>
          <p:cNvPicPr>
            <a:picLocks noChangeAspect="1"/>
          </p:cNvPicPr>
          <p:nvPr/>
        </p:nvPicPr>
        <p:blipFill>
          <a:blip r:embed="rId15" cstate="print"/>
          <a:stretch>
            <a:fillRect/>
          </a:stretch>
        </p:blipFill>
        <p:spPr>
          <a:xfrm>
            <a:off x="4872038" y="4868863"/>
            <a:ext cx="1444625" cy="904875"/>
          </a:xfrm>
          <a:prstGeom prst="rect">
            <a:avLst/>
          </a:prstGeom>
          <a:noFill/>
          <a:ln w="9525">
            <a:noFill/>
          </a:ln>
        </p:spPr>
      </p:pic>
      <p:pic>
        <p:nvPicPr>
          <p:cNvPr id="4113" name="Picture 11" descr="PPECLOGO-eff-5-4"/>
          <p:cNvPicPr>
            <a:picLocks noChangeAspect="1"/>
          </p:cNvPicPr>
          <p:nvPr/>
        </p:nvPicPr>
        <p:blipFill>
          <a:blip r:embed="rId16" cstate="print"/>
          <a:stretch>
            <a:fillRect/>
          </a:stretch>
        </p:blipFill>
        <p:spPr>
          <a:xfrm>
            <a:off x="8424863" y="4446588"/>
            <a:ext cx="877887" cy="536575"/>
          </a:xfrm>
          <a:prstGeom prst="rect">
            <a:avLst/>
          </a:prstGeom>
          <a:noFill/>
          <a:ln w="9525">
            <a:noFill/>
          </a:ln>
        </p:spPr>
      </p:pic>
      <p:pic>
        <p:nvPicPr>
          <p:cNvPr id="4114" name="Picture 12" descr="PPECLOGO-eff-0-1"/>
          <p:cNvPicPr>
            <a:picLocks noChangeAspect="1"/>
          </p:cNvPicPr>
          <p:nvPr/>
        </p:nvPicPr>
        <p:blipFill>
          <a:blip r:embed="rId17" cstate="print"/>
          <a:stretch>
            <a:fillRect/>
          </a:stretch>
        </p:blipFill>
        <p:spPr>
          <a:xfrm>
            <a:off x="6894513" y="5013325"/>
            <a:ext cx="411162" cy="247650"/>
          </a:xfrm>
          <a:prstGeom prst="rect">
            <a:avLst/>
          </a:prstGeom>
          <a:noFill/>
          <a:ln w="9525">
            <a:noFill/>
          </a:ln>
        </p:spPr>
      </p:pic>
      <p:pic>
        <p:nvPicPr>
          <p:cNvPr id="4115" name="Picture 13" descr="PPECLOGO-eff-0-1"/>
          <p:cNvPicPr>
            <a:picLocks noChangeAspect="1"/>
          </p:cNvPicPr>
          <p:nvPr/>
        </p:nvPicPr>
        <p:blipFill>
          <a:blip r:embed="rId17" cstate="print"/>
          <a:stretch>
            <a:fillRect/>
          </a:stretch>
        </p:blipFill>
        <p:spPr>
          <a:xfrm>
            <a:off x="9499600" y="4219575"/>
            <a:ext cx="411163" cy="247650"/>
          </a:xfrm>
          <a:prstGeom prst="rect">
            <a:avLst/>
          </a:prstGeom>
          <a:noFill/>
          <a:ln w="9525">
            <a:noFill/>
          </a:ln>
        </p:spPr>
      </p:pic>
      <p:pic>
        <p:nvPicPr>
          <p:cNvPr id="4116" name="Picture 14" descr="PPECLOGO-eff2-1-2"/>
          <p:cNvPicPr>
            <a:picLocks noChangeAspect="1"/>
          </p:cNvPicPr>
          <p:nvPr/>
        </p:nvPicPr>
        <p:blipFill>
          <a:blip r:embed="rId18" cstate="print"/>
          <a:stretch>
            <a:fillRect/>
          </a:stretch>
        </p:blipFill>
        <p:spPr>
          <a:xfrm>
            <a:off x="2281238" y="4508500"/>
            <a:ext cx="1335087" cy="900113"/>
          </a:xfrm>
          <a:prstGeom prst="rect">
            <a:avLst/>
          </a:prstGeom>
          <a:noFill/>
          <a:ln w="9525">
            <a:noFill/>
          </a:ln>
        </p:spPr>
      </p:pic>
      <p:pic>
        <p:nvPicPr>
          <p:cNvPr id="4117" name="Picture 15" descr="PPECLOGO-eff2-1-3"/>
          <p:cNvPicPr>
            <a:picLocks noChangeAspect="1"/>
          </p:cNvPicPr>
          <p:nvPr/>
        </p:nvPicPr>
        <p:blipFill>
          <a:blip r:embed="rId19" cstate="print"/>
          <a:stretch>
            <a:fillRect/>
          </a:stretch>
        </p:blipFill>
        <p:spPr>
          <a:xfrm>
            <a:off x="3776663" y="4459288"/>
            <a:ext cx="344487" cy="230187"/>
          </a:xfrm>
          <a:prstGeom prst="rect">
            <a:avLst/>
          </a:prstGeom>
          <a:noFill/>
          <a:ln w="9525">
            <a:noFill/>
          </a:ln>
        </p:spPr>
      </p:pic>
      <p:pic>
        <p:nvPicPr>
          <p:cNvPr id="4118" name="Picture 16" descr="PPECLOGO-eff2-1-4"/>
          <p:cNvPicPr>
            <a:picLocks noChangeAspect="1"/>
          </p:cNvPicPr>
          <p:nvPr/>
        </p:nvPicPr>
        <p:blipFill>
          <a:blip r:embed="rId20" cstate="print"/>
          <a:stretch>
            <a:fillRect/>
          </a:stretch>
        </p:blipFill>
        <p:spPr>
          <a:xfrm>
            <a:off x="7348538" y="4824413"/>
            <a:ext cx="554037" cy="369887"/>
          </a:xfrm>
          <a:prstGeom prst="rect">
            <a:avLst/>
          </a:prstGeom>
          <a:noFill/>
          <a:ln w="9525">
            <a:noFill/>
          </a:ln>
        </p:spPr>
      </p:pic>
      <p:pic>
        <p:nvPicPr>
          <p:cNvPr id="4119" name="Picture 17" descr="PPECLOGO-eff2-1-3"/>
          <p:cNvPicPr>
            <a:picLocks noChangeAspect="1"/>
          </p:cNvPicPr>
          <p:nvPr/>
        </p:nvPicPr>
        <p:blipFill>
          <a:blip r:embed="rId19" cstate="print"/>
          <a:stretch>
            <a:fillRect/>
          </a:stretch>
        </p:blipFill>
        <p:spPr>
          <a:xfrm>
            <a:off x="7913688" y="4562475"/>
            <a:ext cx="284162" cy="190500"/>
          </a:xfrm>
          <a:prstGeom prst="rect">
            <a:avLst/>
          </a:prstGeom>
          <a:noFill/>
          <a:ln w="9525">
            <a:noFill/>
          </a:ln>
        </p:spPr>
      </p:pic>
      <p:pic>
        <p:nvPicPr>
          <p:cNvPr id="4120" name="Picture 18" descr="PPECLOGO-eff2-1-3"/>
          <p:cNvPicPr>
            <a:picLocks noChangeAspect="1"/>
          </p:cNvPicPr>
          <p:nvPr/>
        </p:nvPicPr>
        <p:blipFill>
          <a:blip r:embed="rId21" cstate="print"/>
          <a:stretch>
            <a:fillRect/>
          </a:stretch>
        </p:blipFill>
        <p:spPr>
          <a:xfrm>
            <a:off x="8313738" y="4900613"/>
            <a:ext cx="222250" cy="149225"/>
          </a:xfrm>
          <a:prstGeom prst="rect">
            <a:avLst/>
          </a:prstGeom>
          <a:noFill/>
          <a:ln w="9525">
            <a:noFill/>
          </a:ln>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p>
        </p:txBody>
      </p:sp>
      <p:sp>
        <p:nvSpPr>
          <p:cNvPr id="33"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baseline="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4"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baseline="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5"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en-US" altLang="zh-CN" dirty="0"/>
              <a:pPr algn="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6146"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3225600" y="2767263"/>
            <a:ext cx="5961600" cy="9443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noProof="1" smtClean="0"/>
              <a:t>单击此处编辑母版文本样式</a:t>
            </a:r>
          </a:p>
        </p:txBody>
      </p:sp>
      <p:sp>
        <p:nvSpPr>
          <p:cNvPr id="11" name="日期占位符 3"/>
          <p:cNvSpPr>
            <a:spLocks noGrp="1"/>
          </p:cNvSpPr>
          <p:nvPr>
            <p:ph type="dt" sz="half" idx="2"/>
          </p:nvPr>
        </p:nvSpPr>
        <p:spPr bwMode="auto">
          <a:xfrm>
            <a:off x="95250" y="6381750"/>
            <a:ext cx="2844800" cy="476250"/>
          </a:xfrm>
          <a:prstGeom prst="rect">
            <a:avLst/>
          </a:prstGeom>
        </p:spPr>
        <p:txBody>
          <a:bodyPr vert="horz" wrap="square" lIns="91440" tIns="45720" rIns="91440" bIns="45720" numCol="1" anchor="t" anchorCtr="0" compatLnSpc="1"/>
          <a:lstStyle>
            <a:lvl1pPr>
              <a:defRPr sz="2000"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4"/>
          <p:cNvSpPr>
            <a:spLocks noGrp="1"/>
          </p:cNvSpPr>
          <p:nvPr>
            <p:ph type="ftr" sz="quarter" idx="3"/>
          </p:nvPr>
        </p:nvSpPr>
        <p:spPr bwMode="auto">
          <a:xfrm>
            <a:off x="4083050" y="6381750"/>
            <a:ext cx="3859213" cy="476250"/>
          </a:xfrm>
          <a:prstGeom prst="rect">
            <a:avLst/>
          </a:prstGeom>
        </p:spPr>
        <p:txBody>
          <a:bodyPr vert="horz" wrap="square" lIns="91440" tIns="45720" rIns="91440" bIns="45720" numCol="1" anchor="t" anchorCtr="0" compatLnSpc="1"/>
          <a:lstStyle>
            <a:lvl1pPr>
              <a:defRPr sz="200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bwMode="auto">
          <a:xfrm>
            <a:off x="9347200" y="6381750"/>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sz="2000" dirty="0"/>
              <a:pPr algn="r"/>
              <a:t>‹#›</a:t>
            </a:fld>
            <a:endParaRPr lang="zh-CN" altLang="en-US" sz="20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0" name="Rectangle 4"/>
          <p:cNvSpPr>
            <a:spLocks noGrp="1" noChangeArrowheads="1"/>
          </p:cNvSpPr>
          <p:nvPr>
            <p:ph type="dt" sz="half" idx="2"/>
          </p:nvPr>
        </p:nvSpPr>
        <p:spPr bwMode="auto">
          <a:xfrm>
            <a:off x="95250" y="6318250"/>
            <a:ext cx="2844800" cy="476250"/>
          </a:xfrm>
          <a:prstGeom prst="rect">
            <a:avLst/>
          </a:prstGeom>
        </p:spPr>
        <p:txBody>
          <a:bodyPr vert="horz" wrap="square" lIns="91440" tIns="45720" rIns="91440" bIns="45720" numCol="1" anchor="t" anchorCtr="0" compatLnSpc="1"/>
          <a:lstStyle>
            <a:lvl1pPr>
              <a:defRPr sz="2000" baseline="0"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Rectangle 5"/>
          <p:cNvSpPr>
            <a:spLocks noGrp="1" noChangeArrowheads="1"/>
          </p:cNvSpPr>
          <p:nvPr>
            <p:ph type="ftr" sz="quarter" idx="3"/>
          </p:nvPr>
        </p:nvSpPr>
        <p:spPr bwMode="auto">
          <a:xfrm>
            <a:off x="4302125" y="6318250"/>
            <a:ext cx="3860800" cy="476250"/>
          </a:xfrm>
          <a:prstGeom prst="rect">
            <a:avLst/>
          </a:prstGeom>
        </p:spPr>
        <p:txBody>
          <a:bodyPr vert="horz" wrap="square" lIns="91440" tIns="45720" rIns="91440" bIns="45720" numCol="1" anchor="t" anchorCtr="0" compatLnSpc="1"/>
          <a:lstStyle>
            <a:lvl1pPr>
              <a:defRPr sz="2000" baseline="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9334500" y="6318250"/>
            <a:ext cx="2846388" cy="476250"/>
          </a:xfrm>
          <a:prstGeom prst="rect">
            <a:avLst/>
          </a:prstGeom>
        </p:spPr>
        <p:txBody>
          <a:bodyPr vert="horz" wrap="square" lIns="91440" tIns="45720" rIns="91440" bIns="45720" numCol="1" anchor="t" anchorCtr="0" compatLnSpc="1"/>
          <a:lstStyle/>
          <a:p>
            <a:pPr algn="r"/>
            <a:fld id="{9A0DB2DC-4C9A-4742-B13C-FB6460FD3503}" type="slidenum">
              <a:rPr lang="zh-CN" altLang="en-US" sz="2000" dirty="0"/>
              <a:pPr algn="r"/>
              <a:t>‹#›</a:t>
            </a:fld>
            <a:endParaRPr lang="zh-CN" altLang="en-US" sz="200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6146"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3225600" y="2767263"/>
            <a:ext cx="5961600" cy="9443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noProof="1" smtClean="0"/>
              <a:t>单击此处编辑母版文本样式</a:t>
            </a:r>
          </a:p>
        </p:txBody>
      </p:sp>
      <p:sp>
        <p:nvSpPr>
          <p:cNvPr id="11" name="日期占位符 3"/>
          <p:cNvSpPr>
            <a:spLocks noGrp="1"/>
          </p:cNvSpPr>
          <p:nvPr>
            <p:ph type="dt" sz="half" idx="2"/>
          </p:nvPr>
        </p:nvSpPr>
        <p:spPr bwMode="auto">
          <a:xfrm>
            <a:off x="95250" y="6381750"/>
            <a:ext cx="2844800" cy="476250"/>
          </a:xfrm>
          <a:prstGeom prst="rect">
            <a:avLst/>
          </a:prstGeom>
        </p:spPr>
        <p:txBody>
          <a:bodyPr vert="horz" wrap="square" lIns="91440" tIns="45720" rIns="91440" bIns="45720" numCol="1" anchor="t" anchorCtr="0" compatLnSpc="1"/>
          <a:lstStyle>
            <a:lvl1pPr>
              <a:defRPr sz="2000"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4"/>
          <p:cNvSpPr>
            <a:spLocks noGrp="1"/>
          </p:cNvSpPr>
          <p:nvPr>
            <p:ph type="ftr" sz="quarter" idx="3"/>
          </p:nvPr>
        </p:nvSpPr>
        <p:spPr bwMode="auto">
          <a:xfrm>
            <a:off x="4083050" y="6381750"/>
            <a:ext cx="3859213" cy="476250"/>
          </a:xfrm>
          <a:prstGeom prst="rect">
            <a:avLst/>
          </a:prstGeom>
        </p:spPr>
        <p:txBody>
          <a:bodyPr vert="horz" wrap="square" lIns="91440" tIns="45720" rIns="91440" bIns="45720" numCol="1" anchor="t" anchorCtr="0" compatLnSpc="1"/>
          <a:lstStyle>
            <a:lvl1pPr>
              <a:defRPr sz="2000"/>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bwMode="auto">
          <a:xfrm>
            <a:off x="9347200" y="6381750"/>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sz="2000" dirty="0"/>
              <a:pPr algn="r"/>
              <a:t>‹#›</a:t>
            </a:fld>
            <a:endParaRPr lang="zh-CN" altLang="en-US" sz="20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6400" y="2336633"/>
            <a:ext cx="5158032" cy="3684588"/>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415775" y="2336633"/>
            <a:ext cx="5183425" cy="3684588"/>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0"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11"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pic>
        <p:nvPicPr>
          <p:cNvPr id="8194"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11" name="日期占位符 1"/>
          <p:cNvSpPr>
            <a:spLocks noGrp="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2"/>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3"/>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pic>
        <p:nvPicPr>
          <p:cNvPr id="9218"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839787" y="715175"/>
            <a:ext cx="4165200"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noChangeAspect="1"/>
          </p:cNvSpPr>
          <p:nvPr>
            <p:ph type="pic" idx="1"/>
          </p:nvPr>
        </p:nvSpPr>
        <p:spPr>
          <a:xfrm>
            <a:off x="5184000" y="715175"/>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300"/>
              </a:spcBef>
              <a:spcAft>
                <a:spcPts val="300"/>
              </a:spcAft>
              <a:buClrTx/>
              <a:buSzTx/>
              <a:buFontTx/>
              <a:buNone/>
              <a:defRPr/>
            </a:pPr>
            <a:endParaRPr kumimoji="0" lang="zh-CN" altLang="en-US" sz="3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11" name="日期占位符 4"/>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5"/>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6"/>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pic>
        <p:nvPicPr>
          <p:cNvPr id="10245"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1"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内容">
    <p:bg>
      <p:bgPr>
        <a:solidFill>
          <a:schemeClr val="bg1"/>
        </a:solidFill>
        <a:effectLst/>
      </p:bgPr>
    </p:bg>
    <p:spTree>
      <p:nvGrpSpPr>
        <p:cNvPr id="1" name=""/>
        <p:cNvGrpSpPr/>
        <p:nvPr/>
      </p:nvGrpSpPr>
      <p:grpSpPr>
        <a:xfrm>
          <a:off x="0" y="0"/>
          <a:ext cx="0" cy="0"/>
          <a:chOff x="0" y="0"/>
          <a:chExt cx="0" cy="0"/>
        </a:xfrm>
      </p:grpSpPr>
      <p:pic>
        <p:nvPicPr>
          <p:cNvPr id="11266"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7" name="内容占位符 6"/>
          <p:cNvSpPr>
            <a:spLocks noGrp="1"/>
          </p:cNvSpPr>
          <p:nvPr>
            <p:ph sz="quarter" idx="13"/>
          </p:nvPr>
        </p:nvSpPr>
        <p:spPr>
          <a:xfrm>
            <a:off x="261449" y="439616"/>
            <a:ext cx="11669102" cy="5669329"/>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1" name="日期占位符 2"/>
          <p:cNvSpPr>
            <a:spLocks noGrp="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3"/>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chart" preserve="1">
  <p:cSld name="标题和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609600" y="1600200"/>
            <a:ext cx="10972800" cy="4525963"/>
          </a:xfrm>
          <a:prstGeom prst="rect">
            <a:avLst/>
          </a:prstGeo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300"/>
              </a:spcBef>
              <a:spcAft>
                <a:spcPts val="300"/>
              </a:spcAft>
              <a:buClrTx/>
              <a:buSzTx/>
              <a:buFontTx/>
              <a:buChar char="•"/>
              <a:defRPr/>
            </a:pPr>
            <a:endParaRPr kumimoji="0" lang="zh-CN" altLang="en-US" sz="24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 name="Rectangle 5"/>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Rectangle 6"/>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7"/>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en-US" altLang="zh-CN" dirty="0"/>
              <a:pPr algn="r"/>
              <a:t>‹#›</a:t>
            </a:fld>
            <a:endParaRPr lang="en-US" altLang="zh-CN" dirty="0"/>
          </a:p>
        </p:txBody>
      </p:sp>
    </p:spTree>
  </p:cSld>
  <p:clrMapOvr>
    <a:masterClrMapping/>
  </p:clrMapOvr>
  <p:transition>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页脚占位符 5"/>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fontAlgn="base">
              <a:defRPr>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ea"/>
            </a:endParaRPr>
          </a:p>
        </p:txBody>
      </p:sp>
      <p:sp>
        <p:nvSpPr>
          <p:cNvPr id="11" name="灯片编号占位符 6"/>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
        <p:nvSpPr>
          <p:cNvPr id="12" name="日期占位符 4"/>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6172200" y="1825625"/>
            <a:ext cx="5181600" cy="20986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6172200" y="4076700"/>
            <a:ext cx="5181600" cy="21002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页脚占位符 6"/>
          <p:cNvSpPr>
            <a:spLocks noGrp="1"/>
          </p:cNvSpPr>
          <p:nvPr>
            <p:ph type="ftr" sz="quarter" idx="13"/>
          </p:nvPr>
        </p:nvSpPr>
        <p:spPr bwMode="auto">
          <a:xfrm>
            <a:off x="4165600" y="6245225"/>
            <a:ext cx="3860800" cy="476250"/>
          </a:xfrm>
          <a:prstGeom prst="rect">
            <a:avLst/>
          </a:prstGeom>
        </p:spPr>
        <p:txBody>
          <a:bodyPr vert="horz" wrap="square" lIns="91440" tIns="45720" rIns="91440" bIns="45720" numCol="1" anchor="t" anchorCtr="0" compatLnSpc="1"/>
          <a:lstStyle>
            <a:lvl1pPr fontAlgn="base">
              <a:defRPr>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ea"/>
            </a:endParaRPr>
          </a:p>
        </p:txBody>
      </p:sp>
      <p:sp>
        <p:nvSpPr>
          <p:cNvPr id="11" name="灯片编号占位符 7"/>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
        <p:nvSpPr>
          <p:cNvPr id="12" name="日期占位符 5"/>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6400" y="2336633"/>
            <a:ext cx="5158032" cy="3684588"/>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415775" y="2336633"/>
            <a:ext cx="5183425" cy="3684588"/>
          </a:xfrm>
        </p:spPr>
        <p:txBody>
          <a:body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0"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11"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pic>
        <p:nvPicPr>
          <p:cNvPr id="8194"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11" name="日期占位符 1"/>
          <p:cNvSpPr>
            <a:spLocks noGrp="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2"/>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3"/>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pic>
        <p:nvPicPr>
          <p:cNvPr id="9218"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标题 1"/>
          <p:cNvSpPr>
            <a:spLocks noGrp="1"/>
          </p:cNvSpPr>
          <p:nvPr>
            <p:ph type="title"/>
          </p:nvPr>
        </p:nvSpPr>
        <p:spPr>
          <a:xfrm>
            <a:off x="839787" y="715175"/>
            <a:ext cx="4165200"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noChangeAspect="1"/>
          </p:cNvSpPr>
          <p:nvPr>
            <p:ph type="pic" idx="1"/>
          </p:nvPr>
        </p:nvSpPr>
        <p:spPr>
          <a:xfrm>
            <a:off x="5184000" y="715175"/>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300"/>
              </a:spcBef>
              <a:spcAft>
                <a:spcPts val="300"/>
              </a:spcAft>
              <a:buClrTx/>
              <a:buSzTx/>
              <a:buFontTx/>
              <a:buNone/>
              <a:defRPr/>
            </a:pPr>
            <a:endParaRPr kumimoji="0" lang="zh-CN" altLang="en-US" sz="3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11" name="日期占位符 4"/>
          <p:cNvSpPr>
            <a:spLocks noGrp="1"/>
          </p:cNvSpPr>
          <p:nvPr>
            <p:ph type="dt" sz="half" idx="1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页脚占位符 5"/>
          <p:cNvSpPr>
            <a:spLocks noGrp="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灯片编号占位符 6"/>
          <p:cNvSpPr>
            <a:spLocks noGrp="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pic>
        <p:nvPicPr>
          <p:cNvPr id="10245" name="Picture 2" descr="C:\Users\iamisis\Desktop\00.jpg"/>
          <p:cNvPicPr>
            <a:picLocks noChangeAspect="1"/>
          </p:cNvPicPr>
          <p:nvPr/>
        </p:nvPicPr>
        <p:blipFill>
          <a:blip r:embed="rId2" cstate="print"/>
          <a:stretch>
            <a:fillRect/>
          </a:stretch>
        </p:blipFill>
        <p:spPr>
          <a:xfrm>
            <a:off x="0" y="0"/>
            <a:ext cx="12192000" cy="6858000"/>
          </a:xfrm>
          <a:prstGeom prst="rect">
            <a:avLst/>
          </a:prstGeom>
          <a:noFill/>
          <a:ln w="9525">
            <a:noFill/>
          </a:ln>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11" name="Rectangle 4"/>
          <p:cNvSpPr>
            <a:spLocks noGrp="1" noChangeArrowheads="1"/>
          </p:cNvSpPr>
          <p:nvPr>
            <p:ph type="dt" sz="half" idx="2"/>
          </p:nvPr>
        </p:nvSpPr>
        <p:spPr bwMode="auto">
          <a:xfrm>
            <a:off x="609600" y="6245225"/>
            <a:ext cx="2844800" cy="476250"/>
          </a:xfrm>
          <a:prstGeom prst="rect">
            <a:avLst/>
          </a:prstGeom>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Rectangle 5"/>
          <p:cNvSpPr>
            <a:spLocks noGrp="1" noChangeArrowheads="1"/>
          </p:cNvSpPr>
          <p:nvPr>
            <p:ph type="ftr" sz="quarter" idx="3"/>
          </p:nvPr>
        </p:nvSpPr>
        <p:spPr bwMode="auto">
          <a:xfrm>
            <a:off x="4165600" y="6245225"/>
            <a:ext cx="38608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3" name="Rectangle 6"/>
          <p:cNvSpPr>
            <a:spLocks noGrp="1" noChangeArrowheads="1"/>
          </p:cNvSpPr>
          <p:nvPr>
            <p:ph type="sldNum" sz="quarter" idx="4"/>
          </p:nvPr>
        </p:nvSpPr>
        <p:spPr bwMode="auto">
          <a:xfrm>
            <a:off x="8737600" y="6245225"/>
            <a:ext cx="2844800" cy="476250"/>
          </a:xfrm>
          <a:prstGeom prst="rect">
            <a:avLst/>
          </a:prstGeom>
        </p:spPr>
        <p:txBody>
          <a:bodyPr vert="horz" wrap="square" lIns="91440" tIns="45720" rIns="91440" bIns="45720" numCol="1" anchor="t" anchorCtr="0" compatLnSpc="1"/>
          <a:lstStyle/>
          <a:p>
            <a:pPr algn="r"/>
            <a:fld id="{9A0DB2DC-4C9A-4742-B13C-FB6460FD3503}" type="slidenum">
              <a:rPr lang="zh-CN" altLang="en-US" dirty="0"/>
              <a:pPr algn="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ags" Target="../tags/tag4.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3.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jpe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jpeg"/><Relationship Id="rId2" Type="http://schemas.openxmlformats.org/officeDocument/2006/relationships/slideLayout" Target="../slideLayouts/slideLayout30.xml"/><Relationship Id="rId16" Type="http://schemas.openxmlformats.org/officeDocument/2006/relationships/tags" Target="../tags/tag6.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5.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Users\iamisis\Desktop\00.jpg"/>
          <p:cNvPicPr>
            <a:picLocks noChangeAspect="1"/>
          </p:cNvPicPr>
          <p:nvPr/>
        </p:nvPicPr>
        <p:blipFill>
          <a:blip r:embed="rId17" cstate="print"/>
          <a:stretch>
            <a:fillRect/>
          </a:stretch>
        </p:blipFill>
        <p:spPr>
          <a:xfrm>
            <a:off x="0" y="0"/>
            <a:ext cx="12192000" cy="6858000"/>
          </a:xfrm>
          <a:prstGeom prst="rect">
            <a:avLst/>
          </a:prstGeom>
          <a:noFill/>
          <a:ln w="9525">
            <a:noFill/>
          </a:ln>
        </p:spPr>
      </p:pic>
      <p:sp>
        <p:nvSpPr>
          <p:cNvPr id="2051" name="Rectangle 2"/>
          <p:cNvSpPr>
            <a:spLocks noGrp="1"/>
          </p:cNvSpPr>
          <p:nvPr>
            <p:ph type="title"/>
            <p:custDataLst>
              <p:tags r:id="rId15"/>
            </p:custDataLst>
          </p:nvPr>
        </p:nvSpPr>
        <p:spPr>
          <a:xfrm>
            <a:off x="625475" y="260350"/>
            <a:ext cx="10972800" cy="576263"/>
          </a:xfrm>
          <a:prstGeom prst="rect">
            <a:avLst/>
          </a:prstGeom>
          <a:noFill/>
          <a:ln w="9525">
            <a:noFill/>
          </a:ln>
        </p:spPr>
        <p:txBody>
          <a:bodyPr anchor="ctr"/>
          <a:lstStyle/>
          <a:p>
            <a:pPr lvl="0"/>
            <a:r>
              <a:rPr lang="zh-CN" altLang="en-US" dirty="0"/>
              <a:t>单击此处编辑母版标题样式</a:t>
            </a:r>
          </a:p>
        </p:txBody>
      </p:sp>
      <p:sp>
        <p:nvSpPr>
          <p:cNvPr id="1028" name="Rectangle 3"/>
          <p:cNvSpPr>
            <a:spLocks noGrp="1" noChangeArrowheads="1"/>
          </p:cNvSpPr>
          <p:nvPr>
            <p:ph type="body" idx="1"/>
            <p:custDataLst>
              <p:tags r:id="rId16"/>
            </p:custDataLst>
          </p:nvPr>
        </p:nvSpPr>
        <p:spPr bwMode="auto">
          <a:xfrm>
            <a:off x="625475" y="1125538"/>
            <a:ext cx="10972800" cy="4895850"/>
          </a:xfrm>
          <a:prstGeom prst="rect">
            <a:avLst/>
          </a:prstGeom>
          <a:noFill/>
          <a:ln>
            <a:noFill/>
          </a:ln>
          <a:effectLst/>
        </p:spPr>
        <p:txBody>
          <a:bodyPr vert="horz" wrap="square" lIns="91440" tIns="45720" rIns="91440" bIns="45720" numCol="1" anchor="t" anchorCtr="0" compatLnSpc="1"/>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eaLnBrk="1" fontAlgn="auto" hangingPunct="1">
              <a:defRPr sz="1400" baseline="0" noProof="1" smtClean="0">
                <a:latin typeface="Arial" panose="020B0604020202020204" pitchFamily="34" charset="0"/>
                <a:ea typeface="黑体" panose="02010609060101010101" pitchFamily="49" charset="-122"/>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fontAlgn="auto" hangingPunct="1">
              <a:defRPr sz="1400" baseline="0" noProof="1">
                <a:latin typeface="Arial" panose="020B0604020202020204" pitchFamily="34" charset="0"/>
                <a:ea typeface="黑体" panose="02010609060101010101" pitchFamily="49" charset="-122"/>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
        <p:nvSpPr>
          <p:cNvPr id="1032" name="直接连接符 10"/>
          <p:cNvSpPr>
            <a:spLocks noChangeShapeType="1"/>
          </p:cNvSpPr>
          <p:nvPr/>
        </p:nvSpPr>
        <p:spPr bwMode="auto">
          <a:xfrm flipH="1">
            <a:off x="214313" y="842963"/>
            <a:ext cx="3095625" cy="0"/>
          </a:xfrm>
          <a:prstGeom prst="line">
            <a:avLst/>
          </a:prstGeom>
          <a:noFill/>
          <a:ln w="9525">
            <a:solidFill>
              <a:srgbClr val="00B0F0"/>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3" name="Rectangle 7"/>
          <p:cNvSpPr>
            <a:spLocks noChangeArrowheads="1"/>
          </p:cNvSpPr>
          <p:nvPr/>
        </p:nvSpPr>
        <p:spPr bwMode="auto">
          <a:xfrm>
            <a:off x="0" y="804863"/>
            <a:ext cx="215900" cy="71438"/>
          </a:xfrm>
          <a:prstGeom prst="rect">
            <a:avLst/>
          </a:prstGeom>
          <a:solidFill>
            <a:srgbClr val="00B0F0"/>
          </a:solidFill>
          <a:ln w="9525">
            <a:no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400" kern="1200">
          <a:solidFill>
            <a:schemeClr val="accent1"/>
          </a:solidFill>
          <a:latin typeface="Arial" panose="020B0604020202020204" pitchFamily="34" charset="0"/>
          <a:ea typeface="黑体" panose="02010609060101010101" pitchFamily="49" charset="-122"/>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0" fontAlgn="base" hangingPunct="0">
        <a:spcBef>
          <a:spcPts val="300"/>
        </a:spcBef>
        <a:spcAft>
          <a:spcPts val="300"/>
        </a:spcAft>
        <a:buChar char="•"/>
        <a:defRPr sz="2400" kern="1200">
          <a:solidFill>
            <a:schemeClr val="tx1"/>
          </a:solidFill>
          <a:latin typeface="Arial" panose="020B0604020202020204" pitchFamily="34" charset="0"/>
          <a:ea typeface="黑体" panose="02010609060101010101" pitchFamily="49" charset="-122"/>
          <a:cs typeface="+mn-cs"/>
        </a:defRPr>
      </a:lvl1pPr>
      <a:lvl2pPr marL="357505" indent="-285750" algn="l" rtl="0" eaLnBrk="0" fontAlgn="base" hangingPunct="0">
        <a:lnSpc>
          <a:spcPct val="130000"/>
        </a:lnSpc>
        <a:spcBef>
          <a:spcPct val="20000"/>
        </a:spcBef>
        <a:spcAft>
          <a:spcPct val="0"/>
        </a:spcAft>
        <a:buFont typeface="Arial" panose="020B0604020202020204" pitchFamily="34" charset="0"/>
        <a:buChar char=" "/>
        <a:defRPr kern="1200">
          <a:solidFill>
            <a:schemeClr val="tx1"/>
          </a:solidFill>
          <a:latin typeface="Arial" panose="020B0604020202020204" pitchFamily="34" charset="0"/>
          <a:ea typeface="黑体" panose="02010609060101010101" pitchFamily="49" charset="-122"/>
          <a:cs typeface="+mn-cs"/>
        </a:defRPr>
      </a:lvl2pPr>
      <a:lvl3pPr marL="720725" indent="-228600" algn="l" rtl="0" eaLnBrk="0" fontAlgn="base" hangingPunct="0">
        <a:lnSpc>
          <a:spcPct val="130000"/>
        </a:lnSpc>
        <a:spcBef>
          <a:spcPts val="300"/>
        </a:spcBef>
        <a:spcAft>
          <a:spcPts val="300"/>
        </a:spcAft>
        <a:buChar char="•"/>
        <a:defRPr sz="2000" kern="1200">
          <a:solidFill>
            <a:schemeClr val="tx1"/>
          </a:solidFill>
          <a:latin typeface="+mn-lt"/>
          <a:ea typeface="+mn-ea"/>
          <a:cs typeface="+mn-cs"/>
        </a:defRPr>
      </a:lvl3pPr>
      <a:lvl4pPr marL="1079500" indent="-228600" algn="l" rtl="0" eaLnBrk="0" fontAlgn="base" hangingPunct="0">
        <a:lnSpc>
          <a:spcPct val="130000"/>
        </a:lnSpc>
        <a:spcBef>
          <a:spcPts val="300"/>
        </a:spcBef>
        <a:spcAft>
          <a:spcPts val="300"/>
        </a:spcAft>
        <a:buChar char="–"/>
        <a:defRPr kern="1200">
          <a:solidFill>
            <a:schemeClr val="tx1"/>
          </a:solidFill>
          <a:latin typeface="+mn-lt"/>
          <a:ea typeface="+mn-ea"/>
          <a:cs typeface="+mn-cs"/>
        </a:defRPr>
      </a:lvl4pPr>
      <a:lvl5pPr marL="1440180" indent="-228600" algn="l" rtl="0" eaLnBrk="0" fontAlgn="base" hangingPunct="0">
        <a:lnSpc>
          <a:spcPct val="130000"/>
        </a:lnSpc>
        <a:spcBef>
          <a:spcPts val="300"/>
        </a:spcBef>
        <a:spcAft>
          <a:spcPts val="300"/>
        </a:spcAft>
        <a:buChar char="»"/>
        <a:defRPr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C:\Users\iamisis\Desktop\00.jpg"/>
          <p:cNvPicPr>
            <a:picLocks noChangeAspect="1"/>
          </p:cNvPicPr>
          <p:nvPr/>
        </p:nvPicPr>
        <p:blipFill>
          <a:blip r:embed="rId19" cstate="print"/>
          <a:stretch>
            <a:fillRect/>
          </a:stretch>
        </p:blipFill>
        <p:spPr>
          <a:xfrm>
            <a:off x="0" y="0"/>
            <a:ext cx="12192000" cy="6858000"/>
          </a:xfrm>
          <a:prstGeom prst="rect">
            <a:avLst/>
          </a:prstGeom>
          <a:noFill/>
          <a:ln w="9525">
            <a:noFill/>
          </a:ln>
        </p:spPr>
      </p:pic>
      <p:sp>
        <p:nvSpPr>
          <p:cNvPr id="3075" name="Rectangle 2"/>
          <p:cNvSpPr>
            <a:spLocks noGrp="1"/>
          </p:cNvSpPr>
          <p:nvPr>
            <p:ph type="title"/>
            <p:custDataLst>
              <p:tags r:id="rId17"/>
            </p:custDataLst>
          </p:nvPr>
        </p:nvSpPr>
        <p:spPr>
          <a:xfrm>
            <a:off x="625475" y="260350"/>
            <a:ext cx="10972800" cy="576263"/>
          </a:xfrm>
          <a:prstGeom prst="rect">
            <a:avLst/>
          </a:prstGeom>
          <a:noFill/>
          <a:ln w="9525">
            <a:noFill/>
          </a:ln>
        </p:spPr>
        <p:txBody>
          <a:bodyPr anchor="ctr"/>
          <a:lstStyle/>
          <a:p>
            <a:pPr lvl="0"/>
            <a:r>
              <a:rPr lang="zh-CN" altLang="en-US" dirty="0"/>
              <a:t>单击此处编辑母版标题样式</a:t>
            </a:r>
          </a:p>
        </p:txBody>
      </p:sp>
      <p:sp>
        <p:nvSpPr>
          <p:cNvPr id="1028" name="Rectangle 3"/>
          <p:cNvSpPr>
            <a:spLocks noGrp="1" noChangeArrowheads="1"/>
          </p:cNvSpPr>
          <p:nvPr>
            <p:ph type="body" idx="1"/>
            <p:custDataLst>
              <p:tags r:id="rId18"/>
            </p:custDataLst>
          </p:nvPr>
        </p:nvSpPr>
        <p:spPr bwMode="auto">
          <a:xfrm>
            <a:off x="625475" y="1125538"/>
            <a:ext cx="10972800" cy="4895850"/>
          </a:xfrm>
          <a:prstGeom prst="rect">
            <a:avLst/>
          </a:prstGeom>
          <a:noFill/>
          <a:ln>
            <a:noFill/>
          </a:ln>
          <a:effectLst/>
        </p:spPr>
        <p:txBody>
          <a:bodyPr vert="horz" wrap="square" lIns="91440" tIns="45720" rIns="91440" bIns="45720" numCol="1" anchor="t" anchorCtr="0" compatLnSpc="1"/>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eaLnBrk="1" fontAlgn="auto" hangingPunct="1">
              <a:defRPr sz="1400" baseline="0" noProof="1" smtClean="0">
                <a:latin typeface="Arial" panose="020B0604020202020204" pitchFamily="34" charset="0"/>
                <a:ea typeface="黑体" panose="02010609060101010101" pitchFamily="49" charset="-122"/>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fontAlgn="auto" hangingPunct="1">
              <a:defRPr sz="1400" baseline="0" noProof="1">
                <a:latin typeface="Arial" panose="020B0604020202020204" pitchFamily="34" charset="0"/>
                <a:ea typeface="黑体" panose="02010609060101010101" pitchFamily="49" charset="-122"/>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
        <p:nvSpPr>
          <p:cNvPr id="2056" name="直接连接符 10"/>
          <p:cNvSpPr>
            <a:spLocks noChangeShapeType="1"/>
          </p:cNvSpPr>
          <p:nvPr/>
        </p:nvSpPr>
        <p:spPr bwMode="auto">
          <a:xfrm flipH="1">
            <a:off x="214313" y="842963"/>
            <a:ext cx="3095625" cy="0"/>
          </a:xfrm>
          <a:prstGeom prst="line">
            <a:avLst/>
          </a:prstGeom>
          <a:noFill/>
          <a:ln w="9525">
            <a:solidFill>
              <a:srgbClr val="00B0F0"/>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2057" name="Rectangle 7"/>
          <p:cNvSpPr>
            <a:spLocks noChangeArrowheads="1"/>
          </p:cNvSpPr>
          <p:nvPr/>
        </p:nvSpPr>
        <p:spPr bwMode="auto">
          <a:xfrm>
            <a:off x="0" y="804863"/>
            <a:ext cx="215900" cy="71438"/>
          </a:xfrm>
          <a:prstGeom prst="rect">
            <a:avLst/>
          </a:prstGeom>
          <a:solidFill>
            <a:srgbClr val="00B0F0"/>
          </a:solidFill>
          <a:ln w="9525">
            <a:no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hdr="0" ftr="0" dt="0"/>
  <p:txStyles>
    <p:titleStyle>
      <a:lvl1pPr algn="l" rtl="0" eaLnBrk="0" fontAlgn="base" hangingPunct="0">
        <a:spcBef>
          <a:spcPct val="0"/>
        </a:spcBef>
        <a:spcAft>
          <a:spcPct val="0"/>
        </a:spcAft>
        <a:defRPr sz="2400" kern="1200">
          <a:solidFill>
            <a:schemeClr val="accent1"/>
          </a:solidFill>
          <a:latin typeface="Arial" panose="020B0604020202020204" pitchFamily="34" charset="0"/>
          <a:ea typeface="黑体" panose="02010609060101010101" pitchFamily="49" charset="-122"/>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0" fontAlgn="base" hangingPunct="0">
        <a:spcBef>
          <a:spcPts val="300"/>
        </a:spcBef>
        <a:spcAft>
          <a:spcPts val="300"/>
        </a:spcAft>
        <a:buChar char="•"/>
        <a:defRPr sz="2400" kern="1200">
          <a:solidFill>
            <a:schemeClr val="tx1"/>
          </a:solidFill>
          <a:latin typeface="Arial" panose="020B0604020202020204" pitchFamily="34" charset="0"/>
          <a:ea typeface="黑体" panose="02010609060101010101" pitchFamily="49" charset="-122"/>
          <a:cs typeface="+mn-cs"/>
        </a:defRPr>
      </a:lvl1pPr>
      <a:lvl2pPr marL="357505" indent="-285750" algn="l" rtl="0" eaLnBrk="0" fontAlgn="base" hangingPunct="0">
        <a:lnSpc>
          <a:spcPct val="130000"/>
        </a:lnSpc>
        <a:spcBef>
          <a:spcPct val="20000"/>
        </a:spcBef>
        <a:spcAft>
          <a:spcPct val="0"/>
        </a:spcAft>
        <a:buFont typeface="Arial" panose="020B0604020202020204" pitchFamily="34" charset="0"/>
        <a:buChar char=" "/>
        <a:defRPr kern="1200">
          <a:solidFill>
            <a:schemeClr val="tx1"/>
          </a:solidFill>
          <a:latin typeface="Arial" panose="020B0604020202020204" pitchFamily="34" charset="0"/>
          <a:ea typeface="黑体" panose="02010609060101010101" pitchFamily="49" charset="-122"/>
          <a:cs typeface="+mn-cs"/>
        </a:defRPr>
      </a:lvl2pPr>
      <a:lvl3pPr marL="720725" indent="-228600" algn="l" rtl="0" eaLnBrk="0" fontAlgn="base" hangingPunct="0">
        <a:lnSpc>
          <a:spcPct val="130000"/>
        </a:lnSpc>
        <a:spcBef>
          <a:spcPts val="300"/>
        </a:spcBef>
        <a:spcAft>
          <a:spcPts val="300"/>
        </a:spcAft>
        <a:buChar char="•"/>
        <a:defRPr sz="2000" kern="1200">
          <a:solidFill>
            <a:schemeClr val="tx1"/>
          </a:solidFill>
          <a:latin typeface="+mn-lt"/>
          <a:ea typeface="+mn-ea"/>
          <a:cs typeface="+mn-cs"/>
        </a:defRPr>
      </a:lvl3pPr>
      <a:lvl4pPr marL="1079500" indent="-228600" algn="l" rtl="0" eaLnBrk="0" fontAlgn="base" hangingPunct="0">
        <a:lnSpc>
          <a:spcPct val="130000"/>
        </a:lnSpc>
        <a:spcBef>
          <a:spcPts val="300"/>
        </a:spcBef>
        <a:spcAft>
          <a:spcPts val="300"/>
        </a:spcAft>
        <a:buChar char="–"/>
        <a:defRPr kern="1200">
          <a:solidFill>
            <a:schemeClr val="tx1"/>
          </a:solidFill>
          <a:latin typeface="+mn-lt"/>
          <a:ea typeface="+mn-ea"/>
          <a:cs typeface="+mn-cs"/>
        </a:defRPr>
      </a:lvl4pPr>
      <a:lvl5pPr marL="1440180" indent="-228600" algn="l" rtl="0" eaLnBrk="0" fontAlgn="base" hangingPunct="0">
        <a:lnSpc>
          <a:spcPct val="130000"/>
        </a:lnSpc>
        <a:spcBef>
          <a:spcPts val="300"/>
        </a:spcBef>
        <a:spcAft>
          <a:spcPts val="300"/>
        </a:spcAft>
        <a:buChar char="»"/>
        <a:defRPr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Users\iamisis\Desktop\00.jpg"/>
          <p:cNvPicPr>
            <a:picLocks noChangeAspect="1"/>
          </p:cNvPicPr>
          <p:nvPr/>
        </p:nvPicPr>
        <p:blipFill>
          <a:blip r:embed="rId17" cstate="print"/>
          <a:stretch>
            <a:fillRect/>
          </a:stretch>
        </p:blipFill>
        <p:spPr>
          <a:xfrm>
            <a:off x="0" y="0"/>
            <a:ext cx="12192000" cy="6858000"/>
          </a:xfrm>
          <a:prstGeom prst="rect">
            <a:avLst/>
          </a:prstGeom>
          <a:noFill/>
          <a:ln w="9525">
            <a:noFill/>
          </a:ln>
        </p:spPr>
      </p:pic>
      <p:sp>
        <p:nvSpPr>
          <p:cNvPr id="2051" name="Rectangle 2"/>
          <p:cNvSpPr>
            <a:spLocks noGrp="1"/>
          </p:cNvSpPr>
          <p:nvPr>
            <p:ph type="title"/>
            <p:custDataLst>
              <p:tags r:id="rId15"/>
            </p:custDataLst>
          </p:nvPr>
        </p:nvSpPr>
        <p:spPr>
          <a:xfrm>
            <a:off x="625475" y="260350"/>
            <a:ext cx="10972800" cy="576263"/>
          </a:xfrm>
          <a:prstGeom prst="rect">
            <a:avLst/>
          </a:prstGeom>
          <a:noFill/>
          <a:ln w="9525">
            <a:noFill/>
          </a:ln>
        </p:spPr>
        <p:txBody>
          <a:bodyPr anchor="ctr"/>
          <a:lstStyle/>
          <a:p>
            <a:pPr lvl="0"/>
            <a:r>
              <a:rPr lang="zh-CN" altLang="en-US" dirty="0"/>
              <a:t>单击此处编辑母版标题样式</a:t>
            </a:r>
          </a:p>
        </p:txBody>
      </p:sp>
      <p:sp>
        <p:nvSpPr>
          <p:cNvPr id="1028" name="Rectangle 3"/>
          <p:cNvSpPr>
            <a:spLocks noGrp="1" noChangeArrowheads="1"/>
          </p:cNvSpPr>
          <p:nvPr>
            <p:ph type="body" idx="1"/>
            <p:custDataLst>
              <p:tags r:id="rId16"/>
            </p:custDataLst>
          </p:nvPr>
        </p:nvSpPr>
        <p:spPr bwMode="auto">
          <a:xfrm>
            <a:off x="625475" y="1125538"/>
            <a:ext cx="10972800" cy="4895850"/>
          </a:xfrm>
          <a:prstGeom prst="rect">
            <a:avLst/>
          </a:prstGeom>
          <a:noFill/>
          <a:ln>
            <a:noFill/>
          </a:ln>
          <a:effectLst/>
        </p:spPr>
        <p:txBody>
          <a:bodyPr vert="horz" wrap="square" lIns="91440" tIns="45720" rIns="91440" bIns="45720" numCol="1" anchor="t" anchorCtr="0" compatLnSpc="1"/>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eaLnBrk="1" fontAlgn="auto" hangingPunct="1">
              <a:defRPr sz="1400" baseline="0" noProof="1" smtClean="0">
                <a:latin typeface="Arial" panose="020B0604020202020204" pitchFamily="34" charset="0"/>
                <a:ea typeface="黑体" panose="02010609060101010101" pitchFamily="49" charset="-122"/>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fontAlgn="auto" hangingPunct="1">
              <a:defRPr sz="1400" baseline="0" noProof="1">
                <a:latin typeface="Arial" panose="020B0604020202020204" pitchFamily="34" charset="0"/>
                <a:ea typeface="黑体" panose="02010609060101010101" pitchFamily="49" charset="-122"/>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zh-CN" altLang="en-US" dirty="0">
                <a:latin typeface="Arial" panose="020B0604020202020204" pitchFamily="34" charset="0"/>
              </a:rPr>
              <a:pPr lvl="0" eaLnBrk="1" hangingPunct="1"/>
              <a:t>‹#›</a:t>
            </a:fld>
            <a:endParaRPr lang="zh-CN" altLang="en-US" dirty="0">
              <a:latin typeface="Arial" panose="020B0604020202020204" pitchFamily="34" charset="0"/>
            </a:endParaRPr>
          </a:p>
        </p:txBody>
      </p:sp>
      <p:sp>
        <p:nvSpPr>
          <p:cNvPr id="1032" name="直接连接符 10"/>
          <p:cNvSpPr>
            <a:spLocks noChangeShapeType="1"/>
          </p:cNvSpPr>
          <p:nvPr/>
        </p:nvSpPr>
        <p:spPr bwMode="auto">
          <a:xfrm flipH="1">
            <a:off x="214313" y="842963"/>
            <a:ext cx="3095625" cy="0"/>
          </a:xfrm>
          <a:prstGeom prst="line">
            <a:avLst/>
          </a:prstGeom>
          <a:noFill/>
          <a:ln w="9525">
            <a:solidFill>
              <a:srgbClr val="00B0F0"/>
            </a:solid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3" name="Rectangle 7"/>
          <p:cNvSpPr>
            <a:spLocks noChangeArrowheads="1"/>
          </p:cNvSpPr>
          <p:nvPr/>
        </p:nvSpPr>
        <p:spPr bwMode="auto">
          <a:xfrm>
            <a:off x="0" y="804863"/>
            <a:ext cx="215900" cy="71438"/>
          </a:xfrm>
          <a:prstGeom prst="rect">
            <a:avLst/>
          </a:prstGeom>
          <a:solidFill>
            <a:srgbClr val="00B0F0"/>
          </a:solidFill>
          <a:ln w="9525">
            <a:no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黑体" panose="02010609060101010101" pitchFamily="49" charset="-122"/>
              <a:cs typeface="+mn-cs"/>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ftr="0" dt="0"/>
  <p:txStyles>
    <p:titleStyle>
      <a:lvl1pPr algn="l" rtl="0" eaLnBrk="0" fontAlgn="base" hangingPunct="0">
        <a:spcBef>
          <a:spcPct val="0"/>
        </a:spcBef>
        <a:spcAft>
          <a:spcPct val="0"/>
        </a:spcAft>
        <a:defRPr sz="2400" kern="1200">
          <a:solidFill>
            <a:schemeClr val="accent1"/>
          </a:solidFill>
          <a:latin typeface="Arial" panose="020B0604020202020204" pitchFamily="34" charset="0"/>
          <a:ea typeface="黑体" panose="02010609060101010101" pitchFamily="49" charset="-122"/>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0" fontAlgn="base" hangingPunct="0">
        <a:spcBef>
          <a:spcPts val="300"/>
        </a:spcBef>
        <a:spcAft>
          <a:spcPts val="300"/>
        </a:spcAft>
        <a:buChar char="•"/>
        <a:defRPr sz="2400" kern="1200">
          <a:solidFill>
            <a:schemeClr val="tx1"/>
          </a:solidFill>
          <a:latin typeface="Arial" panose="020B0604020202020204" pitchFamily="34" charset="0"/>
          <a:ea typeface="黑体" panose="02010609060101010101" pitchFamily="49" charset="-122"/>
          <a:cs typeface="+mn-cs"/>
        </a:defRPr>
      </a:lvl1pPr>
      <a:lvl2pPr marL="357505" indent="-285750" algn="l" rtl="0" eaLnBrk="0" fontAlgn="base" hangingPunct="0">
        <a:lnSpc>
          <a:spcPct val="130000"/>
        </a:lnSpc>
        <a:spcBef>
          <a:spcPct val="20000"/>
        </a:spcBef>
        <a:spcAft>
          <a:spcPct val="0"/>
        </a:spcAft>
        <a:buFont typeface="Arial" panose="020B0604020202020204" pitchFamily="34" charset="0"/>
        <a:buChar char=" "/>
        <a:defRPr kern="1200">
          <a:solidFill>
            <a:schemeClr val="tx1"/>
          </a:solidFill>
          <a:latin typeface="Arial" panose="020B0604020202020204" pitchFamily="34" charset="0"/>
          <a:ea typeface="黑体" panose="02010609060101010101" pitchFamily="49" charset="-122"/>
          <a:cs typeface="+mn-cs"/>
        </a:defRPr>
      </a:lvl2pPr>
      <a:lvl3pPr marL="720725" indent="-228600" algn="l" rtl="0" eaLnBrk="0" fontAlgn="base" hangingPunct="0">
        <a:lnSpc>
          <a:spcPct val="130000"/>
        </a:lnSpc>
        <a:spcBef>
          <a:spcPts val="300"/>
        </a:spcBef>
        <a:spcAft>
          <a:spcPts val="300"/>
        </a:spcAft>
        <a:buChar char="•"/>
        <a:defRPr sz="2000" kern="1200">
          <a:solidFill>
            <a:schemeClr val="tx1"/>
          </a:solidFill>
          <a:latin typeface="+mn-lt"/>
          <a:ea typeface="+mn-ea"/>
          <a:cs typeface="+mn-cs"/>
        </a:defRPr>
      </a:lvl3pPr>
      <a:lvl4pPr marL="1079500" indent="-228600" algn="l" rtl="0" eaLnBrk="0" fontAlgn="base" hangingPunct="0">
        <a:lnSpc>
          <a:spcPct val="130000"/>
        </a:lnSpc>
        <a:spcBef>
          <a:spcPts val="300"/>
        </a:spcBef>
        <a:spcAft>
          <a:spcPts val="300"/>
        </a:spcAft>
        <a:buChar char="–"/>
        <a:defRPr kern="1200">
          <a:solidFill>
            <a:schemeClr val="tx1"/>
          </a:solidFill>
          <a:latin typeface="+mn-lt"/>
          <a:ea typeface="+mn-ea"/>
          <a:cs typeface="+mn-cs"/>
        </a:defRPr>
      </a:lvl4pPr>
      <a:lvl5pPr marL="1440180" indent="-228600" algn="l" rtl="0" eaLnBrk="0" fontAlgn="base" hangingPunct="0">
        <a:lnSpc>
          <a:spcPct val="130000"/>
        </a:lnSpc>
        <a:spcBef>
          <a:spcPts val="300"/>
        </a:spcBef>
        <a:spcAft>
          <a:spcPts val="300"/>
        </a:spcAft>
        <a:buChar char="»"/>
        <a:defRPr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5.xml"/><Relationship Id="rId1" Type="http://schemas.openxmlformats.org/officeDocument/2006/relationships/tags" Target="../tags/tag33.xml"/></Relationships>
</file>

<file path=ppt/slides/_rels/slide10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notesSlide" Target="../notesSlides/notesSlide20.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5.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5.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5.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5.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slideLayout" Target="../slideLayouts/slideLayout15.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6.xml"/></Relationships>
</file>

<file path=ppt/slides/_rels/slide2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5.xml"/><Relationship Id="rId1" Type="http://schemas.openxmlformats.org/officeDocument/2006/relationships/tags" Target="../tags/tag48.xml"/></Relationships>
</file>

<file path=ppt/slides/_rels/slide2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slideLayout" Target="../slideLayouts/slideLayout15.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4.xml"/></Relationships>
</file>

<file path=ppt/slides/_rels/slide2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slideLayout" Target="../slideLayouts/slideLayout15.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5.xml"/><Relationship Id="rId1" Type="http://schemas.openxmlformats.org/officeDocument/2006/relationships/tags" Target="../tags/tag56.xml"/></Relationships>
</file>

<file path=ppt/slides/_rels/slide2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Layout" Target="../slideLayouts/slideLayout15.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5.xml"/><Relationship Id="rId1" Type="http://schemas.openxmlformats.org/officeDocument/2006/relationships/tags" Target="../tags/tag58.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6.xml"/></Relationships>
</file>

<file path=ppt/slides/_rels/slide3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5.xml"/><Relationship Id="rId1" Type="http://schemas.openxmlformats.org/officeDocument/2006/relationships/tags" Target="../tags/tag7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72.xml"/><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slideLayout" Target="../slideLayouts/slideLayout26.xml"/><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slideLayout" Target="../slideLayouts/slideLayout26.xml"/><Relationship Id="rId1" Type="http://schemas.openxmlformats.org/officeDocument/2006/relationships/tags" Target="../tags/tag74.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6.xml"/><Relationship Id="rId1" Type="http://schemas.openxmlformats.org/officeDocument/2006/relationships/tags" Target="../tags/tag7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slideLayout" Target="../slideLayouts/slideLayout26.xml"/><Relationship Id="rId1" Type="http://schemas.openxmlformats.org/officeDocument/2006/relationships/tags" Target="../tags/tag77.xml"/></Relationships>
</file>

<file path=ppt/slides/_rels/slide4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slideLayout" Target="../slideLayouts/slideLayout26.xml"/><Relationship Id="rId1" Type="http://schemas.openxmlformats.org/officeDocument/2006/relationships/tags" Target="../tags/tag7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79.xml"/></Relationships>
</file>

<file path=ppt/slides/_rels/slide4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8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8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86.xml"/></Relationships>
</file>

<file path=ppt/slides/_rels/slide4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90.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6.xml"/><Relationship Id="rId1" Type="http://schemas.openxmlformats.org/officeDocument/2006/relationships/tags" Target="../tags/tag9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9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9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94.xml"/></Relationships>
</file>

<file path=ppt/slides/_rels/slide52.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9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99.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6.xml"/><Relationship Id="rId1" Type="http://schemas.openxmlformats.org/officeDocument/2006/relationships/tags" Target="../tags/tag100.xml"/></Relationships>
</file>

<file path=ppt/slides/_rels/slide55.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6.xml"/><Relationship Id="rId1" Type="http://schemas.openxmlformats.org/officeDocument/2006/relationships/tags" Target="../tags/tag105.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notesSlide" Target="../notesSlides/notesSlide1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13.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5.xml"/><Relationship Id="rId1" Type="http://schemas.openxmlformats.org/officeDocument/2006/relationships/tags" Target="../tags/tag1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15.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notesSlide" Target="../notesSlides/notesSlide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6.xml"/><Relationship Id="rId5" Type="http://schemas.openxmlformats.org/officeDocument/2006/relationships/slideLayout" Target="../slideLayouts/slideLayout15.xml"/><Relationship Id="rId4" Type="http://schemas.openxmlformats.org/officeDocument/2006/relationships/tags" Target="../tags/tag31.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9" Type="http://schemas.openxmlformats.org/officeDocument/2006/relationships/notesSlide" Target="../notesSlides/notesSlide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5.xml"/><Relationship Id="rId1" Type="http://schemas.openxmlformats.org/officeDocument/2006/relationships/tags" Target="../tags/tag3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9" Type="http://schemas.openxmlformats.org/officeDocument/2006/relationships/notesSlide" Target="../notesSlides/notesSlide19.xml"/></Relationships>
</file>

<file path=ppt/slides/_rels/slide9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ctrTitle"/>
            <p:custDataLst>
              <p:tags r:id="rId2"/>
            </p:custDataLst>
          </p:nvPr>
        </p:nvSpPr>
        <p:spPr>
          <a:xfrm>
            <a:off x="1992313" y="4357688"/>
            <a:ext cx="7893050" cy="893762"/>
          </a:xfrm>
        </p:spPr>
        <p:txBody>
          <a:bodyPr vert="horz" wrap="square" lIns="91440" tIns="45720" rIns="91440" bIns="45720" anchor="ctr"/>
          <a:lstStyle/>
          <a:p>
            <a:pPr algn="ctr" eaLnBrk="1" hangingPunct="1"/>
            <a:r>
              <a:rPr lang="zh-CN" altLang="en-US" kern="1200" dirty="0">
                <a:solidFill>
                  <a:srgbClr val="FF6600"/>
                </a:solidFill>
                <a:latin typeface="Arial" panose="020B0604020202020204" pitchFamily="34" charset="0"/>
                <a:ea typeface="黑体" panose="02010609060101010101" pitchFamily="49" charset="-122"/>
                <a:cs typeface="+mj-cs"/>
              </a:rPr>
              <a:t>工业控制网络</a:t>
            </a:r>
          </a:p>
        </p:txBody>
      </p:sp>
      <p:sp>
        <p:nvSpPr>
          <p:cNvPr id="27651" name="Rectangle 3"/>
          <p:cNvSpPr>
            <a:spLocks noGrp="1"/>
          </p:cNvSpPr>
          <p:nvPr>
            <p:ph type="subTitle" idx="1"/>
            <p:custDataLst>
              <p:tags r:id="rId3"/>
            </p:custDataLst>
          </p:nvPr>
        </p:nvSpPr>
        <p:spPr>
          <a:xfrm>
            <a:off x="1992313" y="5341938"/>
            <a:ext cx="7899400" cy="530225"/>
          </a:xfrm>
        </p:spPr>
        <p:txBody>
          <a:bodyPr vert="horz" wrap="square" lIns="91440" tIns="45720" rIns="91440" bIns="45720" anchor="t"/>
          <a:lstStyle/>
          <a:p>
            <a:pPr algn="ctr" eaLnBrk="1" hangingPunct="1"/>
            <a:r>
              <a:rPr lang="zh-CN" altLang="en-US" kern="1200" dirty="0">
                <a:latin typeface="Arial" panose="020B0604020202020204" pitchFamily="34" charset="0"/>
                <a:ea typeface="黑体" panose="02010609060101010101" pitchFamily="49" charset="-122"/>
                <a:cs typeface="+mn-cs"/>
              </a:rPr>
              <a:t>主讲人：孔亚广</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文本占位符 163843"/>
          <p:cNvPicPr>
            <a:picLocks noGrp="1" noChangeAspect="1"/>
          </p:cNvPicPr>
          <p:nvPr>
            <p:ph idx="1"/>
          </p:nvPr>
        </p:nvPicPr>
        <p:blipFill>
          <a:blip r:embed="rId3" cstate="print"/>
          <a:stretch>
            <a:fillRect/>
          </a:stretch>
        </p:blipFill>
        <p:spPr>
          <a:xfrm>
            <a:off x="3573145" y="836930"/>
            <a:ext cx="5884545" cy="5334635"/>
          </a:xfrm>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10</a:t>
            </a:fld>
            <a:endParaRPr lang="zh-CN" altLang="en-US" sz="20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243713"/>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sp>
        <p:nvSpPr>
          <p:cNvPr id="95234" name="文本占位符 243714"/>
          <p:cNvSpPr>
            <a:spLocks noGrp="1"/>
          </p:cNvSpPr>
          <p:nvPr>
            <p:ph idx="1"/>
          </p:nvPr>
        </p:nvSpPr>
        <p:spPr/>
        <p:txBody>
          <a:bodyPr anchor="t"/>
          <a:lstStyle/>
          <a:p>
            <a:pPr>
              <a:buNone/>
            </a:pPr>
            <a:r>
              <a:rPr lang="en-US" altLang="zh-CN"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a:t>
            </a:r>
            <a:r>
              <a:rPr lang="en-US" altLang="zh-CN" dirty="0">
                <a:ea typeface="宋体" panose="02010600030101010101" pitchFamily="2" charset="-122"/>
              </a:rPr>
              <a:t>CAN</a:t>
            </a:r>
            <a:r>
              <a:rPr lang="zh-CN" altLang="en-US" dirty="0">
                <a:ea typeface="宋体" panose="02010600030101010101" pitchFamily="2" charset="-122"/>
              </a:rPr>
              <a:t>总线收发器电路</a:t>
            </a:r>
          </a:p>
        </p:txBody>
      </p:sp>
      <p:pic>
        <p:nvPicPr>
          <p:cNvPr id="95235" name="图片 243715"/>
          <p:cNvPicPr>
            <a:picLocks noChangeAspect="1"/>
          </p:cNvPicPr>
          <p:nvPr/>
        </p:nvPicPr>
        <p:blipFill>
          <a:blip r:embed="rId2" cstate="print"/>
          <a:srcRect l="28061" t="29007" r="28386" b="14372"/>
          <a:stretch>
            <a:fillRect/>
          </a:stretch>
        </p:blipFill>
        <p:spPr>
          <a:xfrm>
            <a:off x="2937360" y="1536963"/>
            <a:ext cx="6120579" cy="4460564"/>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100</a:t>
            </a:fld>
            <a:endParaRPr lang="zh-CN" altLang="en-US" sz="20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248833"/>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pic>
        <p:nvPicPr>
          <p:cNvPr id="96258" name="图片 248836"/>
          <p:cNvPicPr>
            <a:picLocks noChangeAspect="1"/>
          </p:cNvPicPr>
          <p:nvPr/>
        </p:nvPicPr>
        <p:blipFill>
          <a:blip r:embed="rId2" cstate="print"/>
          <a:srcRect l="32487" t="25029" r="33186" b="7811"/>
          <a:stretch>
            <a:fillRect/>
          </a:stretch>
        </p:blipFill>
        <p:spPr>
          <a:xfrm>
            <a:off x="5251977" y="742278"/>
            <a:ext cx="4712517" cy="5169050"/>
          </a:xfrm>
          <a:prstGeom prst="rect">
            <a:avLst/>
          </a:prstGeom>
          <a:noFill/>
          <a:ln w="9525">
            <a:noFill/>
          </a:ln>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101</a:t>
            </a:fld>
            <a:endParaRPr lang="zh-CN" altLang="en-US" sz="2000" dirty="0"/>
          </a:p>
        </p:txBody>
      </p:sp>
      <p:sp>
        <p:nvSpPr>
          <p:cNvPr id="5" name="文本占位符 243714"/>
          <p:cNvSpPr>
            <a:spLocks noGrp="1"/>
          </p:cNvSpPr>
          <p:nvPr>
            <p:ph idx="1"/>
          </p:nvPr>
        </p:nvSpPr>
        <p:spPr>
          <a:xfrm>
            <a:off x="625475" y="1125539"/>
            <a:ext cx="2709396" cy="574170"/>
          </a:xfrm>
        </p:spPr>
        <p:txBody>
          <a:bodyPr anchor="t"/>
          <a:lstStyle/>
          <a:p>
            <a:pPr>
              <a:buNone/>
            </a:pPr>
            <a:r>
              <a:rPr lang="en-US" altLang="zh-CN" dirty="0">
                <a:ea typeface="宋体" panose="02010600030101010101" pitchFamily="2" charset="-122"/>
              </a:rPr>
              <a:t>	</a:t>
            </a:r>
            <a:r>
              <a:rPr lang="zh-CN" altLang="en-US" dirty="0" smtClean="0">
                <a:ea typeface="宋体" panose="02010600030101010101" pitchFamily="2" charset="-122"/>
              </a:rPr>
              <a:t>光</a:t>
            </a:r>
            <a:r>
              <a:rPr lang="zh-CN" altLang="en-US" dirty="0" smtClean="0">
                <a:ea typeface="宋体" panose="02010600030101010101" pitchFamily="2" charset="-122"/>
              </a:rPr>
              <a:t>电隔离</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249857"/>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sp>
        <p:nvSpPr>
          <p:cNvPr id="97282" name="文本占位符 249858"/>
          <p:cNvSpPr>
            <a:spLocks noGrp="1"/>
          </p:cNvSpPr>
          <p:nvPr>
            <p:ph idx="1"/>
          </p:nvPr>
        </p:nvSpPr>
        <p:spPr>
          <a:xfrm>
            <a:off x="517898" y="942658"/>
            <a:ext cx="10972800" cy="1348721"/>
          </a:xfrm>
        </p:spPr>
        <p:txBody>
          <a:bodyPr anchor="t"/>
          <a:lstStyle/>
          <a:p>
            <a:pPr>
              <a:lnSpc>
                <a:spcPct val="150000"/>
              </a:lnSpc>
              <a:buNone/>
            </a:pPr>
            <a:r>
              <a:rPr lang="en-US" altLang="zh-CN" dirty="0">
                <a:ea typeface="宋体" panose="02010600030101010101" pitchFamily="2" charset="-122"/>
              </a:rPr>
              <a:t>	</a:t>
            </a:r>
            <a:r>
              <a:rPr lang="zh-CN" altLang="en-US" dirty="0">
                <a:ea typeface="宋体" panose="02010600030101010101" pitchFamily="2" charset="-122"/>
              </a:rPr>
              <a:t>二、</a:t>
            </a:r>
            <a:r>
              <a:rPr lang="en-US" altLang="zh-CN" dirty="0">
                <a:ea typeface="宋体" panose="02010600030101010101" pitchFamily="2" charset="-122"/>
              </a:rPr>
              <a:t>CAN</a:t>
            </a:r>
            <a:r>
              <a:rPr lang="zh-CN" altLang="en-US" dirty="0">
                <a:ea typeface="宋体" panose="02010600030101010101" pitchFamily="2" charset="-122"/>
              </a:rPr>
              <a:t>总线节点的软件设计 </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1. </a:t>
            </a:r>
            <a:r>
              <a:rPr lang="zh-CN" altLang="en-US" dirty="0">
                <a:ea typeface="宋体" panose="02010600030101010101" pitchFamily="2" charset="-122"/>
              </a:rPr>
              <a:t>主程序</a:t>
            </a:r>
          </a:p>
        </p:txBody>
      </p:sp>
      <p:pic>
        <p:nvPicPr>
          <p:cNvPr id="97283" name="图片 249859"/>
          <p:cNvPicPr>
            <a:picLocks noChangeAspect="1"/>
          </p:cNvPicPr>
          <p:nvPr/>
        </p:nvPicPr>
        <p:blipFill>
          <a:blip r:embed="rId2" cstate="print"/>
          <a:srcRect l="32275" t="22328" r="30061" b="11818"/>
          <a:stretch>
            <a:fillRect/>
          </a:stretch>
        </p:blipFill>
        <p:spPr>
          <a:xfrm>
            <a:off x="5204031" y="1010192"/>
            <a:ext cx="4968875" cy="4870450"/>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102</a:t>
            </a:fld>
            <a:endParaRPr lang="zh-CN" altLang="en-US" sz="20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250881"/>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sp>
        <p:nvSpPr>
          <p:cNvPr id="98306" name="文本占位符 250882"/>
          <p:cNvSpPr>
            <a:spLocks noGrp="1"/>
          </p:cNvSpPr>
          <p:nvPr>
            <p:ph idx="1"/>
          </p:nvPr>
        </p:nvSpPr>
        <p:spPr>
          <a:xfrm>
            <a:off x="550172" y="942658"/>
            <a:ext cx="10972800" cy="4895850"/>
          </a:xfrm>
        </p:spPr>
        <p:txBody>
          <a:bodyPr anchor="t"/>
          <a:lstStyle/>
          <a:p>
            <a:pPr>
              <a:buNone/>
            </a:pPr>
            <a:r>
              <a:rPr lang="en-US" altLang="zh-CN">
                <a:ea typeface="宋体" panose="02010600030101010101" pitchFamily="2" charset="-122"/>
              </a:rPr>
              <a:t>	2.  SJA1000</a:t>
            </a:r>
            <a:r>
              <a:rPr lang="zh-CN" altLang="en-US" dirty="0">
                <a:ea typeface="宋体" panose="02010600030101010101" pitchFamily="2" charset="-122"/>
              </a:rPr>
              <a:t>初始化程序 </a:t>
            </a:r>
            <a:endParaRPr lang="en-US" altLang="zh-CN">
              <a:ea typeface="宋体" panose="02010600030101010101" pitchFamily="2" charset="-122"/>
            </a:endParaRPr>
          </a:p>
        </p:txBody>
      </p:sp>
      <p:pic>
        <p:nvPicPr>
          <p:cNvPr id="98307" name="图片 250883"/>
          <p:cNvPicPr>
            <a:picLocks noChangeAspect="1"/>
          </p:cNvPicPr>
          <p:nvPr/>
        </p:nvPicPr>
        <p:blipFill>
          <a:blip r:embed="rId2" cstate="print"/>
          <a:srcRect l="39665" t="30255" r="44092" b="6534"/>
          <a:stretch>
            <a:fillRect/>
          </a:stretch>
        </p:blipFill>
        <p:spPr>
          <a:xfrm>
            <a:off x="7399879" y="555382"/>
            <a:ext cx="2627313" cy="5732462"/>
          </a:xfrm>
          <a:prstGeom prst="rect">
            <a:avLst/>
          </a:prstGeom>
          <a:noFill/>
          <a:ln w="9525">
            <a:noFill/>
          </a:ln>
        </p:spPr>
      </p:pic>
      <p:sp>
        <p:nvSpPr>
          <p:cNvPr id="88069" name="Text Box 5"/>
          <p:cNvSpPr txBox="1"/>
          <p:nvPr/>
        </p:nvSpPr>
        <p:spPr>
          <a:xfrm>
            <a:off x="798214" y="1531172"/>
            <a:ext cx="5616575" cy="4338320"/>
          </a:xfrm>
          <a:prstGeom prst="rect">
            <a:avLst/>
          </a:prstGeom>
          <a:noFill/>
          <a:ln w="9525">
            <a:noFill/>
          </a:ln>
        </p:spPr>
        <p:txBody>
          <a:bodyPr anchor="t">
            <a:spAutoFit/>
          </a:bodyPr>
          <a:lstStyle/>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ORG  0H</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DPTR,#7F00H	</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A,#01H</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MOVX  @DPTR,A;</a:t>
            </a:r>
            <a:r>
              <a:rPr lang="zh-CN" altLang="en-US" sz="2000" b="1" dirty="0">
                <a:latin typeface="Times New Roman" panose="02020603050405020304" pitchFamily="18" charset="0"/>
                <a:ea typeface="宋体" panose="02010600030101010101" pitchFamily="2" charset="-122"/>
              </a:rPr>
              <a:t>关中断、复位</a:t>
            </a:r>
            <a:endParaRPr lang="en-US" altLang="zh-CN" sz="2000" b="1" dirty="0">
              <a:latin typeface="Times New Roman" panose="02020603050405020304" pitchFamily="18" charset="0"/>
              <a:ea typeface="宋体" panose="02010600030101010101" pitchFamily="2" charset="-122"/>
            </a:endParaRP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DPTR,#7F04H</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A,#30H</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MOVX  @DPTR,A </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ACR</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DPTR,#7F05H</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A,#00H</a:t>
            </a:r>
          </a:p>
          <a:p>
            <a:pPr>
              <a:lnSpc>
                <a:spcPct val="12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MOVX  @DPTR,A </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AMR</a:t>
            </a:r>
            <a:endParaRPr lang="en-US" altLang="zh-CN" sz="2000" dirty="0">
              <a:latin typeface="Times New Roman" panose="02020603050405020304" pitchFamily="18" charset="0"/>
              <a:ea typeface="宋体" panose="02010600030101010101" pitchFamily="2" charset="-122"/>
            </a:endParaRPr>
          </a:p>
        </p:txBody>
      </p:sp>
      <p:sp>
        <p:nvSpPr>
          <p:cNvPr id="250886" name="圆角矩形 250885"/>
          <p:cNvSpPr/>
          <p:nvPr/>
        </p:nvSpPr>
        <p:spPr>
          <a:xfrm>
            <a:off x="7477125" y="1773238"/>
            <a:ext cx="2579688" cy="719137"/>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0887" name="圆角矩形 250886"/>
          <p:cNvSpPr/>
          <p:nvPr/>
        </p:nvSpPr>
        <p:spPr>
          <a:xfrm>
            <a:off x="7464425" y="2565400"/>
            <a:ext cx="2592388" cy="6477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8" name="灯片编号占位符 7"/>
          <p:cNvSpPr>
            <a:spLocks noGrp="1"/>
          </p:cNvSpPr>
          <p:nvPr>
            <p:ph type="sldNum" sz="quarter" idx="4"/>
          </p:nvPr>
        </p:nvSpPr>
        <p:spPr/>
        <p:txBody>
          <a:bodyPr/>
          <a:lstStyle/>
          <a:p>
            <a:pPr algn="r"/>
            <a:fld id="{9A0DB2DC-4C9A-4742-B13C-FB6460FD3503}" type="slidenum">
              <a:rPr lang="zh-CN" altLang="en-US" sz="2000" smtClean="0"/>
              <a:pPr algn="r"/>
              <a:t>103</a:t>
            </a:fld>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0886"/>
                                        </p:tgtEl>
                                        <p:attrNameLst>
                                          <p:attrName>style.visibility</p:attrName>
                                        </p:attrNameLst>
                                      </p:cBhvr>
                                      <p:to>
                                        <p:strVal val="visible"/>
                                      </p:to>
                                    </p:set>
                                    <p:animEffect transition="in" filter="box(in)">
                                      <p:cBhvr>
                                        <p:cTn id="7" dur="500"/>
                                        <p:tgtEl>
                                          <p:spTgt spid="2508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8069">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8069">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8069">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nodeType="clickEffect">
                                  <p:stCondLst>
                                    <p:cond delay="0"/>
                                  </p:stCondLst>
                                  <p:childTnLst>
                                    <p:animEffect transition="out" filter="box(in)">
                                      <p:cBhvr>
                                        <p:cTn id="21" dur="500"/>
                                        <p:tgtEl>
                                          <p:spTgt spid="250886"/>
                                        </p:tgtEl>
                                      </p:cBhvr>
                                    </p:animEffect>
                                    <p:set>
                                      <p:cBhvr>
                                        <p:cTn id="22" dur="1" fill="hold">
                                          <p:stCondLst>
                                            <p:cond delay="499"/>
                                          </p:stCondLst>
                                        </p:cTn>
                                        <p:tgtEl>
                                          <p:spTgt spid="25088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50887"/>
                                        </p:tgtEl>
                                        <p:attrNameLst>
                                          <p:attrName>style.visibility</p:attrName>
                                        </p:attrNameLst>
                                      </p:cBhvr>
                                      <p:to>
                                        <p:strVal val="visible"/>
                                      </p:to>
                                    </p:set>
                                    <p:animEffect transition="in" filter="box(in)">
                                      <p:cBhvr>
                                        <p:cTn id="27" dur="500"/>
                                        <p:tgtEl>
                                          <p:spTgt spid="25088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069">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8069">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8069">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8069">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88069">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8069">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4" presetClass="exit" presetSubtype="16" fill="hold" nodeType="clickEffect">
                                  <p:stCondLst>
                                    <p:cond delay="0"/>
                                  </p:stCondLst>
                                  <p:childTnLst>
                                    <p:animEffect transition="out" filter="box(in)">
                                      <p:cBhvr>
                                        <p:cTn id="45" dur="500"/>
                                        <p:tgtEl>
                                          <p:spTgt spid="250887"/>
                                        </p:tgtEl>
                                      </p:cBhvr>
                                    </p:animEffect>
                                    <p:set>
                                      <p:cBhvr>
                                        <p:cTn id="46" dur="1" fill="hold">
                                          <p:stCondLst>
                                            <p:cond delay="499"/>
                                          </p:stCondLst>
                                        </p:cTn>
                                        <p:tgtEl>
                                          <p:spTgt spid="2508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图片 252937"/>
          <p:cNvPicPr>
            <a:picLocks noChangeAspect="1"/>
          </p:cNvPicPr>
          <p:nvPr/>
        </p:nvPicPr>
        <p:blipFill>
          <a:blip r:embed="rId2" cstate="print"/>
          <a:srcRect l="39665" t="30255" r="44092" b="6534"/>
          <a:stretch>
            <a:fillRect/>
          </a:stretch>
        </p:blipFill>
        <p:spPr>
          <a:xfrm>
            <a:off x="8206703" y="485458"/>
            <a:ext cx="2627313" cy="5732462"/>
          </a:xfrm>
          <a:prstGeom prst="rect">
            <a:avLst/>
          </a:prstGeom>
          <a:noFill/>
          <a:ln w="9525">
            <a:noFill/>
          </a:ln>
        </p:spPr>
      </p:pic>
      <p:sp>
        <p:nvSpPr>
          <p:cNvPr id="99330" name="标题 252929"/>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a:t>
            </a:r>
          </a:p>
        </p:txBody>
      </p:sp>
      <p:sp>
        <p:nvSpPr>
          <p:cNvPr id="120836" name="Text Box 4"/>
          <p:cNvSpPr txBox="1"/>
          <p:nvPr/>
        </p:nvSpPr>
        <p:spPr>
          <a:xfrm>
            <a:off x="1226372" y="825580"/>
            <a:ext cx="5862917" cy="6032421"/>
          </a:xfrm>
          <a:prstGeom prst="rect">
            <a:avLst/>
          </a:prstGeom>
          <a:noFill/>
          <a:ln w="9525">
            <a:noFill/>
          </a:ln>
        </p:spPr>
        <p:txBody>
          <a:bodyPr wrap="square" anchor="t">
            <a:spAutoFit/>
          </a:bodyPr>
          <a:lstStyle/>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DPTR,#7F06H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BTR0</a:t>
            </a:r>
            <a:endParaRPr lang="zh-CN" altLang="en-US" sz="2000" b="1" dirty="0">
              <a:latin typeface="Times New Roman" panose="02020603050405020304" pitchFamily="18" charset="0"/>
              <a:ea typeface="宋体" panose="02010600030101010101" pitchFamily="2" charset="-122"/>
            </a:endParaRP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A,#00H</a:t>
            </a: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MOVX  @DPTR,A</a:t>
            </a: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DPTR,#7F07H</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BTR1</a:t>
            </a: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A,#14H</a:t>
            </a: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MOVX  @DPTR,A ;	</a:t>
            </a:r>
            <a:r>
              <a:rPr lang="zh-CN" altLang="en-US" sz="2000" b="1" dirty="0">
                <a:latin typeface="Times New Roman" panose="02020603050405020304" pitchFamily="18" charset="0"/>
                <a:ea typeface="宋体" panose="02010600030101010101" pitchFamily="2" charset="-122"/>
              </a:rPr>
              <a:t>定时设置</a:t>
            </a:r>
            <a:endParaRPr lang="en-US" altLang="zh-CN" sz="2000" b="1" dirty="0">
              <a:latin typeface="Times New Roman" panose="02020603050405020304" pitchFamily="18" charset="0"/>
              <a:ea typeface="宋体" panose="02010600030101010101" pitchFamily="2" charset="-122"/>
            </a:endParaRP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DPTR,#7F08H</a:t>
            </a: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  A,#0FAH</a:t>
            </a:r>
          </a:p>
          <a:p>
            <a:pPr>
              <a:lnSpc>
                <a:spcPct val="110000"/>
              </a:lnSpc>
              <a:spcBef>
                <a:spcPct val="20000"/>
              </a:spcBef>
              <a:buClr>
                <a:srgbClr val="FFFF00"/>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MOVX  @DPTR,A </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OCR</a:t>
            </a:r>
          </a:p>
          <a:p>
            <a:pPr eaLnBrk="0" hangingPunct="0">
              <a:lnSpc>
                <a:spcPct val="110000"/>
              </a:lnSpc>
              <a:spcBef>
                <a:spcPct val="20000"/>
              </a:spcBef>
            </a:pPr>
            <a:r>
              <a:rPr lang="en-US" altLang="zh-CN" sz="2000" b="1" dirty="0">
                <a:latin typeface="Times New Roman" panose="02020603050405020304" pitchFamily="18" charset="0"/>
                <a:ea typeface="宋体" panose="02010600030101010101" pitchFamily="2" charset="-122"/>
              </a:rPr>
              <a:t>	MOV  DPTR,#7F1FH</a:t>
            </a:r>
          </a:p>
          <a:p>
            <a:pPr eaLnBrk="0" hangingPunct="0">
              <a:lnSpc>
                <a:spcPct val="110000"/>
              </a:lnSpc>
              <a:spcBef>
                <a:spcPct val="20000"/>
              </a:spcBef>
            </a:pPr>
            <a:r>
              <a:rPr lang="en-US" altLang="zh-CN" sz="2000" b="1" dirty="0">
                <a:latin typeface="Times New Roman" panose="02020603050405020304" pitchFamily="18" charset="0"/>
                <a:ea typeface="宋体" panose="02010600030101010101" pitchFamily="2" charset="-122"/>
              </a:rPr>
              <a:t>	MOV  A,#00H</a:t>
            </a:r>
          </a:p>
          <a:p>
            <a:pPr eaLnBrk="0" hangingPunct="0">
              <a:lnSpc>
                <a:spcPct val="110000"/>
              </a:lnSpc>
              <a:spcBef>
                <a:spcPct val="20000"/>
              </a:spcBef>
            </a:pPr>
            <a:r>
              <a:rPr lang="en-US" altLang="zh-CN" sz="2000" b="1" dirty="0">
                <a:latin typeface="Times New Roman" panose="02020603050405020304" pitchFamily="18" charset="0"/>
                <a:ea typeface="宋体" panose="02010600030101010101" pitchFamily="2" charset="-122"/>
              </a:rPr>
              <a:t>	MOVX  @DPTR,A ;	CDR</a:t>
            </a:r>
          </a:p>
          <a:p>
            <a:pPr eaLnBrk="0" hangingPunct="0">
              <a:lnSpc>
                <a:spcPct val="110000"/>
              </a:lnSpc>
              <a:spcBef>
                <a:spcPct val="20000"/>
              </a:spcBef>
            </a:pPr>
            <a:r>
              <a:rPr lang="en-US" altLang="zh-CN" sz="2000" b="1" dirty="0">
                <a:latin typeface="Times New Roman" panose="02020603050405020304" pitchFamily="18" charset="0"/>
                <a:ea typeface="宋体" panose="02010600030101010101" pitchFamily="2" charset="-122"/>
              </a:rPr>
              <a:t>	MOV  DPTR,#7F00H</a:t>
            </a:r>
          </a:p>
          <a:p>
            <a:pPr eaLnBrk="0" hangingPunct="0">
              <a:lnSpc>
                <a:spcPct val="110000"/>
              </a:lnSpc>
              <a:spcBef>
                <a:spcPct val="20000"/>
              </a:spcBef>
            </a:pPr>
            <a:r>
              <a:rPr lang="en-US" altLang="zh-CN" sz="2000" b="1" dirty="0">
                <a:latin typeface="Times New Roman" panose="02020603050405020304" pitchFamily="18" charset="0"/>
                <a:ea typeface="宋体" panose="02010600030101010101" pitchFamily="2" charset="-122"/>
              </a:rPr>
              <a:t>	MOV  A,#0EH</a:t>
            </a:r>
          </a:p>
          <a:p>
            <a:pPr eaLnBrk="0" hangingPunct="0">
              <a:lnSpc>
                <a:spcPct val="110000"/>
              </a:lnSpc>
              <a:spcBef>
                <a:spcPct val="20000"/>
              </a:spcBef>
            </a:pPr>
            <a:r>
              <a:rPr lang="en-US" altLang="zh-CN" sz="2000" b="1" dirty="0">
                <a:latin typeface="Times New Roman" panose="02020603050405020304" pitchFamily="18" charset="0"/>
                <a:ea typeface="宋体" panose="02010600030101010101" pitchFamily="2" charset="-122"/>
              </a:rPr>
              <a:t>	MOVX  @DPTR,A </a:t>
            </a:r>
            <a:r>
              <a:rPr lang="zh-CN" altLang="en-US" sz="2000" b="1" dirty="0">
                <a:latin typeface="Times New Roman" panose="02020603050405020304" pitchFamily="18" charset="0"/>
                <a:ea typeface="宋体" panose="02010600030101010101" pitchFamily="2" charset="-122"/>
              </a:rPr>
              <a:t>；开中断，工作</a:t>
            </a:r>
            <a:endParaRPr lang="en-US" altLang="zh-CN" sz="2000" dirty="0">
              <a:latin typeface="Times New Roman" panose="02020603050405020304" pitchFamily="18" charset="0"/>
              <a:ea typeface="宋体" panose="02010600030101010101" pitchFamily="2" charset="-122"/>
            </a:endParaRPr>
          </a:p>
        </p:txBody>
      </p:sp>
      <p:sp>
        <p:nvSpPr>
          <p:cNvPr id="252933" name="圆角矩形 252932"/>
          <p:cNvSpPr/>
          <p:nvPr/>
        </p:nvSpPr>
        <p:spPr>
          <a:xfrm>
            <a:off x="7464425" y="3300413"/>
            <a:ext cx="2592388" cy="6477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2935" name="圆角矩形 252934"/>
          <p:cNvSpPr/>
          <p:nvPr/>
        </p:nvSpPr>
        <p:spPr>
          <a:xfrm>
            <a:off x="7464425" y="3990975"/>
            <a:ext cx="2592388" cy="6477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2936" name="圆角矩形 252935"/>
          <p:cNvSpPr/>
          <p:nvPr/>
        </p:nvSpPr>
        <p:spPr>
          <a:xfrm>
            <a:off x="7464425" y="4710113"/>
            <a:ext cx="2592388" cy="6477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2937" name="圆角矩形 252936"/>
          <p:cNvSpPr/>
          <p:nvPr/>
        </p:nvSpPr>
        <p:spPr>
          <a:xfrm>
            <a:off x="7464425" y="5445125"/>
            <a:ext cx="2592388" cy="6477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9" name="灯片编号占位符 8"/>
          <p:cNvSpPr>
            <a:spLocks noGrp="1"/>
          </p:cNvSpPr>
          <p:nvPr>
            <p:ph type="sldNum" sz="quarter" idx="4"/>
          </p:nvPr>
        </p:nvSpPr>
        <p:spPr/>
        <p:txBody>
          <a:bodyPr/>
          <a:lstStyle/>
          <a:p>
            <a:pPr algn="r"/>
            <a:fld id="{9A0DB2DC-4C9A-4742-B13C-FB6460FD3503}" type="slidenum">
              <a:rPr lang="zh-CN" altLang="en-US" sz="2000" smtClean="0"/>
              <a:pPr algn="r"/>
              <a:t>104</a:t>
            </a:fld>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2933"/>
                                        </p:tgtEl>
                                        <p:attrNameLst>
                                          <p:attrName>style.visibility</p:attrName>
                                        </p:attrNameLst>
                                      </p:cBhvr>
                                      <p:to>
                                        <p:strVal val="visible"/>
                                      </p:to>
                                    </p:set>
                                    <p:animEffect transition="in" filter="box(in)">
                                      <p:cBhvr>
                                        <p:cTn id="7" dur="500"/>
                                        <p:tgtEl>
                                          <p:spTgt spid="2529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083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0836">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0836">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0836">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083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0836">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xit" presetSubtype="16" fill="hold" nodeType="clickEffect">
                                  <p:stCondLst>
                                    <p:cond delay="0"/>
                                  </p:stCondLst>
                                  <p:childTnLst>
                                    <p:animEffect transition="out" filter="box(in)">
                                      <p:cBhvr>
                                        <p:cTn id="25" dur="500"/>
                                        <p:tgtEl>
                                          <p:spTgt spid="252933"/>
                                        </p:tgtEl>
                                      </p:cBhvr>
                                    </p:animEffect>
                                    <p:set>
                                      <p:cBhvr>
                                        <p:cTn id="26" dur="1" fill="hold">
                                          <p:stCondLst>
                                            <p:cond delay="499"/>
                                          </p:stCondLst>
                                        </p:cTn>
                                        <p:tgtEl>
                                          <p:spTgt spid="2529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52935"/>
                                        </p:tgtEl>
                                        <p:attrNameLst>
                                          <p:attrName>style.visibility</p:attrName>
                                        </p:attrNameLst>
                                      </p:cBhvr>
                                      <p:to>
                                        <p:strVal val="visible"/>
                                      </p:to>
                                    </p:set>
                                    <p:animEffect transition="in" filter="box(in)">
                                      <p:cBhvr>
                                        <p:cTn id="31" dur="500"/>
                                        <p:tgtEl>
                                          <p:spTgt spid="2529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0836">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20836">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20836">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nodeType="clickEffect">
                                  <p:stCondLst>
                                    <p:cond delay="0"/>
                                  </p:stCondLst>
                                  <p:childTnLst>
                                    <p:animEffect transition="out" filter="box(in)">
                                      <p:cBhvr>
                                        <p:cTn id="43" dur="500"/>
                                        <p:tgtEl>
                                          <p:spTgt spid="252935"/>
                                        </p:tgtEl>
                                      </p:cBhvr>
                                    </p:animEffect>
                                    <p:set>
                                      <p:cBhvr>
                                        <p:cTn id="44" dur="1" fill="hold">
                                          <p:stCondLst>
                                            <p:cond delay="499"/>
                                          </p:stCondLst>
                                        </p:cTn>
                                        <p:tgtEl>
                                          <p:spTgt spid="25293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52936"/>
                                        </p:tgtEl>
                                        <p:attrNameLst>
                                          <p:attrName>style.visibility</p:attrName>
                                        </p:attrNameLst>
                                      </p:cBhvr>
                                      <p:to>
                                        <p:strVal val="visible"/>
                                      </p:to>
                                    </p:set>
                                    <p:animEffect transition="in" filter="box(in)">
                                      <p:cBhvr>
                                        <p:cTn id="49" dur="500"/>
                                        <p:tgtEl>
                                          <p:spTgt spid="25293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0836">
                                            <p:txEl>
                                              <p:pRg st="9" end="9"/>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20836">
                                            <p:txEl>
                                              <p:pRg st="10" end="10"/>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20836">
                                            <p:txEl>
                                              <p:pRg st="11" end="11"/>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nodeType="clickEffect">
                                  <p:stCondLst>
                                    <p:cond delay="0"/>
                                  </p:stCondLst>
                                  <p:childTnLst>
                                    <p:animEffect transition="out" filter="box(in)">
                                      <p:cBhvr>
                                        <p:cTn id="61" dur="500"/>
                                        <p:tgtEl>
                                          <p:spTgt spid="252936"/>
                                        </p:tgtEl>
                                      </p:cBhvr>
                                    </p:animEffect>
                                    <p:set>
                                      <p:cBhvr>
                                        <p:cTn id="62" dur="1" fill="hold">
                                          <p:stCondLst>
                                            <p:cond delay="499"/>
                                          </p:stCondLst>
                                        </p:cTn>
                                        <p:tgtEl>
                                          <p:spTgt spid="25293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252937"/>
                                        </p:tgtEl>
                                        <p:attrNameLst>
                                          <p:attrName>style.visibility</p:attrName>
                                        </p:attrNameLst>
                                      </p:cBhvr>
                                      <p:to>
                                        <p:strVal val="visible"/>
                                      </p:to>
                                    </p:set>
                                    <p:animEffect transition="in" filter="box(in)">
                                      <p:cBhvr>
                                        <p:cTn id="67" dur="500"/>
                                        <p:tgtEl>
                                          <p:spTgt spid="25293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20836">
                                            <p:txEl>
                                              <p:pRg st="12" end="12"/>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20836">
                                            <p:txEl>
                                              <p:pRg st="13" end="13"/>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0836">
                                            <p:txEl>
                                              <p:pRg st="14" end="14"/>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 presetClass="exit" presetSubtype="16" fill="hold" nodeType="clickEffect">
                                  <p:stCondLst>
                                    <p:cond delay="0"/>
                                  </p:stCondLst>
                                  <p:childTnLst>
                                    <p:animEffect transition="out" filter="box(in)">
                                      <p:cBhvr>
                                        <p:cTn id="79" dur="500"/>
                                        <p:tgtEl>
                                          <p:spTgt spid="252937"/>
                                        </p:tgtEl>
                                      </p:cBhvr>
                                    </p:animEffect>
                                    <p:set>
                                      <p:cBhvr>
                                        <p:cTn id="80" dur="1" fill="hold">
                                          <p:stCondLst>
                                            <p:cond delay="499"/>
                                          </p:stCondLst>
                                        </p:cTn>
                                        <p:tgtEl>
                                          <p:spTgt spid="2529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253953"/>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a:t>
            </a:r>
          </a:p>
        </p:txBody>
      </p:sp>
      <p:sp>
        <p:nvSpPr>
          <p:cNvPr id="253955" name="Rectangle 3"/>
          <p:cNvSpPr/>
          <p:nvPr/>
        </p:nvSpPr>
        <p:spPr>
          <a:xfrm>
            <a:off x="450103" y="948690"/>
            <a:ext cx="8604250" cy="3935282"/>
          </a:xfrm>
          <a:prstGeom prst="rect">
            <a:avLst/>
          </a:prstGeom>
          <a:noFill/>
          <a:ln w="9525">
            <a:noFill/>
          </a:ln>
        </p:spPr>
        <p:txBody>
          <a:bodyPr anchor="t"/>
          <a:lstStyle/>
          <a:p>
            <a:pPr marL="579755" indent="-579755">
              <a:lnSpc>
                <a:spcPct val="120000"/>
              </a:lnSpc>
              <a:spcBef>
                <a:spcPct val="20000"/>
              </a:spcBef>
              <a:buClr>
                <a:srgbClr val="FFFF00"/>
              </a:buClr>
              <a:buFont typeface="Wingdings" panose="05000000000000000000" pitchFamily="2" charset="2"/>
              <a:buNone/>
            </a:pPr>
            <a:r>
              <a:rPr lang="en-US" altLang="zh-CN" sz="2800" b="1" dirty="0">
                <a:latin typeface="Times New Roman" panose="02020603050405020304" pitchFamily="18" charset="0"/>
                <a:ea typeface="宋体" panose="02010600030101010101" pitchFamily="2" charset="-122"/>
              </a:rPr>
              <a:t>	3.  </a:t>
            </a:r>
            <a:r>
              <a:rPr lang="zh-CN" altLang="en-US" sz="2800" b="1" dirty="0">
                <a:latin typeface="Times New Roman" panose="02020603050405020304" pitchFamily="18" charset="0"/>
                <a:ea typeface="宋体" panose="02010600030101010101" pitchFamily="2" charset="-122"/>
              </a:rPr>
              <a:t>发送子程序</a:t>
            </a:r>
          </a:p>
          <a:p>
            <a:pPr marL="579755" indent="-579755">
              <a:lnSpc>
                <a:spcPct val="120000"/>
              </a:lnSpc>
              <a:spcBef>
                <a:spcPct val="20000"/>
              </a:spcBef>
              <a:buClr>
                <a:srgbClr val="FFFF00"/>
              </a:buClr>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	注意状态位：</a:t>
            </a:r>
          </a:p>
          <a:p>
            <a:pPr marL="579755" indent="-579755">
              <a:lnSpc>
                <a:spcPct val="120000"/>
              </a:lnSpc>
              <a:spcBef>
                <a:spcPct val="20000"/>
              </a:spcBef>
              <a:buClr>
                <a:srgbClr val="FFFF00"/>
              </a:buClr>
              <a:buFont typeface="Wingdings" panose="05000000000000000000" pitchFamily="2" charset="2"/>
              <a:buChar char="l"/>
            </a:pPr>
            <a:r>
              <a:rPr lang="zh-CN" altLang="en-US" sz="2800" b="1" dirty="0">
                <a:latin typeface="Times New Roman" panose="02020603050405020304" pitchFamily="18" charset="0"/>
                <a:ea typeface="宋体" panose="02010600030101010101" pitchFamily="2" charset="-122"/>
              </a:rPr>
              <a:t>接收状态 </a:t>
            </a:r>
          </a:p>
          <a:p>
            <a:pPr marL="579755" indent="-579755">
              <a:lnSpc>
                <a:spcPct val="120000"/>
              </a:lnSpc>
              <a:spcBef>
                <a:spcPct val="20000"/>
              </a:spcBef>
              <a:buClr>
                <a:srgbClr val="FFFF00"/>
              </a:buClr>
              <a:buFont typeface="Wingdings" panose="05000000000000000000" pitchFamily="2" charset="2"/>
              <a:buChar char="l"/>
            </a:pPr>
            <a:r>
              <a:rPr lang="zh-CN" altLang="en-US" sz="2800" b="1" dirty="0">
                <a:latin typeface="Times New Roman" panose="02020603050405020304" pitchFamily="18" charset="0"/>
                <a:ea typeface="宋体" panose="02010600030101010101" pitchFamily="2" charset="-122"/>
              </a:rPr>
              <a:t>发送完成状态 </a:t>
            </a:r>
          </a:p>
          <a:p>
            <a:pPr marL="579755" indent="-579755">
              <a:lnSpc>
                <a:spcPct val="120000"/>
              </a:lnSpc>
              <a:spcBef>
                <a:spcPct val="20000"/>
              </a:spcBef>
              <a:buClr>
                <a:srgbClr val="FFFF00"/>
              </a:buClr>
              <a:buFont typeface="Wingdings" panose="05000000000000000000" pitchFamily="2" charset="2"/>
              <a:buChar char="l"/>
            </a:pPr>
            <a:r>
              <a:rPr lang="zh-CN" altLang="en-US" sz="2800" b="1" dirty="0">
                <a:latin typeface="Times New Roman" panose="02020603050405020304" pitchFamily="18" charset="0"/>
                <a:ea typeface="宋体" panose="02010600030101010101" pitchFamily="2" charset="-122"/>
              </a:rPr>
              <a:t>发送缓冲区是否被锁定 </a:t>
            </a:r>
          </a:p>
        </p:txBody>
      </p:sp>
      <p:pic>
        <p:nvPicPr>
          <p:cNvPr id="253957" name="图片 253956"/>
          <p:cNvPicPr>
            <a:picLocks noChangeAspect="1"/>
          </p:cNvPicPr>
          <p:nvPr/>
        </p:nvPicPr>
        <p:blipFill>
          <a:blip r:embed="rId2" cstate="print"/>
          <a:srcRect l="28059" t="23694" r="40935" b="19687"/>
          <a:stretch>
            <a:fillRect/>
          </a:stretch>
        </p:blipFill>
        <p:spPr>
          <a:xfrm>
            <a:off x="6184788" y="993290"/>
            <a:ext cx="4149725" cy="4248150"/>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105</a:t>
            </a:fld>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9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95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395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9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图片 254985"/>
          <p:cNvPicPr>
            <a:picLocks noChangeAspect="1"/>
          </p:cNvPicPr>
          <p:nvPr/>
        </p:nvPicPr>
        <p:blipFill>
          <a:blip r:embed="rId2" cstate="print"/>
          <a:srcRect l="28059" t="23694" r="40935" b="19687"/>
          <a:stretch>
            <a:fillRect/>
          </a:stretch>
        </p:blipFill>
        <p:spPr>
          <a:xfrm>
            <a:off x="7166461" y="1212850"/>
            <a:ext cx="3727450" cy="3816350"/>
          </a:xfrm>
          <a:prstGeom prst="rect">
            <a:avLst/>
          </a:prstGeom>
          <a:noFill/>
          <a:ln w="9525">
            <a:noFill/>
          </a:ln>
        </p:spPr>
      </p:pic>
      <p:sp>
        <p:nvSpPr>
          <p:cNvPr id="101378" name="标题 254977"/>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a:t>
            </a:r>
          </a:p>
        </p:txBody>
      </p:sp>
      <p:sp>
        <p:nvSpPr>
          <p:cNvPr id="4" name="Text Box 4"/>
          <p:cNvSpPr txBox="1"/>
          <p:nvPr/>
        </p:nvSpPr>
        <p:spPr>
          <a:xfrm>
            <a:off x="502192" y="776998"/>
            <a:ext cx="8523474" cy="6247130"/>
          </a:xfrm>
          <a:prstGeom prst="rect">
            <a:avLst/>
          </a:prstGeom>
          <a:noFill/>
          <a:ln w="9525">
            <a:noFill/>
          </a:ln>
        </p:spPr>
        <p:txBody>
          <a:bodyPr wrap="square" anchor="t">
            <a:spAutoFit/>
          </a:bodyPr>
          <a:lstStyle/>
          <a:p>
            <a:pPr eaLnBrk="0" hangingPunct="0">
              <a:lnSpc>
                <a:spcPts val="3000"/>
              </a:lnSpc>
            </a:pPr>
            <a:r>
              <a:rPr lang="en-US" altLang="zh-CN" sz="2000" b="1" dirty="0">
                <a:latin typeface="Times New Roman" panose="02020603050405020304" pitchFamily="18" charset="0"/>
                <a:ea typeface="宋体" panose="02010600030101010101" pitchFamily="2" charset="-122"/>
              </a:rPr>
              <a:t>CAN_TX:MOV 		DPTR ,#7F02H </a:t>
            </a:r>
            <a:r>
              <a:rPr lang="zh-CN" altLang="en-US" sz="2000" b="1" dirty="0">
                <a:latin typeface="Times New Roman" panose="02020603050405020304" pitchFamily="18" charset="0"/>
                <a:ea typeface="宋体" panose="02010600030101010101" pitchFamily="2" charset="-122"/>
              </a:rPr>
              <a:t>；读状态寄存器</a:t>
            </a:r>
            <a:endParaRPr lang="en-US" altLang="zh-CN" sz="2000" b="1" dirty="0">
              <a:latin typeface="Times New Roman" panose="02020603050405020304" pitchFamily="18" charset="0"/>
              <a:ea typeface="宋体" panose="02010600030101010101" pitchFamily="2" charset="-122"/>
            </a:endParaRP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A,@DPTR</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CJNE 		A,#0CH,EXIT</a:t>
            </a:r>
            <a:r>
              <a:rPr lang="zh-CN" altLang="en-US" sz="2000" b="1" dirty="0">
                <a:latin typeface="Times New Roman" panose="02020603050405020304" pitchFamily="18" charset="0"/>
                <a:ea typeface="宋体" panose="02010600030101010101" pitchFamily="2" charset="-122"/>
              </a:rPr>
              <a:t>；能发送否？</a:t>
            </a:r>
            <a:r>
              <a:rPr lang="en-US" altLang="zh-CN" sz="2000" b="1" dirty="0">
                <a:latin typeface="Times New Roman" panose="02020603050405020304" pitchFamily="18" charset="0"/>
                <a:ea typeface="宋体" panose="02010600030101010101" pitchFamily="2" charset="-122"/>
              </a:rPr>
              <a:t>	</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DPTR,#7F0AH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A,#02H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@DPTR,A</a:t>
            </a:r>
            <a:r>
              <a:rPr lang="zh-CN" altLang="en-US" sz="2000" b="1" dirty="0">
                <a:latin typeface="Times New Roman" panose="02020603050405020304" pitchFamily="18" charset="0"/>
                <a:ea typeface="宋体" panose="02010600030101010101" pitchFamily="2" charset="-122"/>
              </a:rPr>
              <a:t>；设置报文</a:t>
            </a:r>
            <a:r>
              <a:rPr lang="en-US" altLang="zh-CN" sz="2000" b="1" dirty="0">
                <a:latin typeface="Times New Roman" panose="02020603050405020304" pitchFamily="18" charset="0"/>
                <a:ea typeface="宋体" panose="02010600030101010101" pitchFamily="2" charset="-122"/>
              </a:rPr>
              <a:t>ID</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A,#01H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INC 		DPTR</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@DPTR,A</a:t>
            </a:r>
            <a:r>
              <a:rPr lang="zh-CN" altLang="en-US" sz="2000" b="1" dirty="0">
                <a:latin typeface="Times New Roman" panose="02020603050405020304" pitchFamily="18" charset="0"/>
                <a:ea typeface="宋体" panose="02010600030101010101" pitchFamily="2" charset="-122"/>
              </a:rPr>
              <a:t>；报文字节数</a:t>
            </a:r>
            <a:endParaRPr lang="en-US" altLang="zh-CN" sz="2000" b="1" dirty="0">
              <a:latin typeface="Times New Roman" panose="02020603050405020304" pitchFamily="18" charset="0"/>
              <a:ea typeface="宋体" panose="02010600030101010101" pitchFamily="2" charset="-122"/>
            </a:endParaRP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A,40H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INC 		DPTR</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@DPTR,A</a:t>
            </a:r>
            <a:r>
              <a:rPr lang="zh-CN" altLang="en-US" sz="2000" b="1" dirty="0">
                <a:latin typeface="Times New Roman" panose="02020603050405020304" pitchFamily="18" charset="0"/>
                <a:ea typeface="宋体" panose="02010600030101010101" pitchFamily="2" charset="-122"/>
              </a:rPr>
              <a:t>；发送数据</a:t>
            </a:r>
            <a:endParaRPr lang="en-US" altLang="zh-CN" sz="2000" b="1" dirty="0">
              <a:latin typeface="Times New Roman" panose="02020603050405020304" pitchFamily="18" charset="0"/>
              <a:ea typeface="宋体" panose="02010600030101010101" pitchFamily="2" charset="-122"/>
            </a:endParaRP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DPTR,#7F01H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A,#01H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@DPTR,A</a:t>
            </a:r>
            <a:r>
              <a:rPr lang="zh-CN" altLang="en-US" sz="2000" b="1" dirty="0">
                <a:latin typeface="Times New Roman" panose="02020603050405020304" pitchFamily="18" charset="0"/>
                <a:ea typeface="宋体" panose="02010600030101010101" pitchFamily="2" charset="-122"/>
              </a:rPr>
              <a:t> ；发送命令</a:t>
            </a:r>
            <a:endParaRPr lang="en-US" altLang="zh-CN" sz="2000" b="1" dirty="0">
              <a:latin typeface="Times New Roman" panose="02020603050405020304" pitchFamily="18" charset="0"/>
              <a:ea typeface="宋体" panose="02010600030101010101" pitchFamily="2" charset="-122"/>
            </a:endParaRPr>
          </a:p>
          <a:p>
            <a:pPr eaLnBrk="0" hangingPunct="0">
              <a:lnSpc>
                <a:spcPts val="3000"/>
              </a:lnSpc>
            </a:pPr>
            <a:r>
              <a:rPr lang="en-US" altLang="zh-CN" sz="2000" b="1" dirty="0">
                <a:latin typeface="Times New Roman" panose="02020603050405020304" pitchFamily="18" charset="0"/>
                <a:ea typeface="宋体" panose="02010600030101010101" pitchFamily="2" charset="-122"/>
              </a:rPr>
              <a:t>EXIT:	RET</a:t>
            </a:r>
          </a:p>
        </p:txBody>
      </p:sp>
      <p:sp>
        <p:nvSpPr>
          <p:cNvPr id="254981" name="圆角矩形 254980"/>
          <p:cNvSpPr/>
          <p:nvPr/>
        </p:nvSpPr>
        <p:spPr>
          <a:xfrm>
            <a:off x="6959600" y="3573463"/>
            <a:ext cx="3240088" cy="1150937"/>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4982" name="圆角矩形 254981"/>
          <p:cNvSpPr/>
          <p:nvPr/>
        </p:nvSpPr>
        <p:spPr>
          <a:xfrm>
            <a:off x="6959600" y="4652963"/>
            <a:ext cx="3240088" cy="865187"/>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4987" name="圆角矩形 254986"/>
          <p:cNvSpPr/>
          <p:nvPr/>
        </p:nvSpPr>
        <p:spPr>
          <a:xfrm>
            <a:off x="6959600" y="5516563"/>
            <a:ext cx="3240088" cy="865187"/>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8" name="灯片编号占位符 7"/>
          <p:cNvSpPr>
            <a:spLocks noGrp="1"/>
          </p:cNvSpPr>
          <p:nvPr>
            <p:ph type="sldNum" sz="quarter" idx="4"/>
          </p:nvPr>
        </p:nvSpPr>
        <p:spPr/>
        <p:txBody>
          <a:bodyPr/>
          <a:lstStyle/>
          <a:p>
            <a:pPr algn="r"/>
            <a:fld id="{9A0DB2DC-4C9A-4742-B13C-FB6460FD3503}" type="slidenum">
              <a:rPr lang="zh-CN" altLang="en-US" sz="2000" smtClean="0"/>
              <a:pPr algn="r"/>
              <a:t>106</a:t>
            </a:fld>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4981"/>
                                        </p:tgtEl>
                                        <p:attrNameLst>
                                          <p:attrName>style.visibility</p:attrName>
                                        </p:attrNameLst>
                                      </p:cBhvr>
                                      <p:to>
                                        <p:strVal val="visible"/>
                                      </p:to>
                                    </p:set>
                                    <p:animEffect transition="in" filter="box(in)">
                                      <p:cBhvr>
                                        <p:cTn id="7" dur="500"/>
                                        <p:tgtEl>
                                          <p:spTgt spid="2549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nodeType="clickEffect">
                                  <p:stCondLst>
                                    <p:cond delay="0"/>
                                  </p:stCondLst>
                                  <p:childTnLst>
                                    <p:animEffect transition="out" filter="box(in)">
                                      <p:cBhvr>
                                        <p:cTn id="19" dur="500"/>
                                        <p:tgtEl>
                                          <p:spTgt spid="254981"/>
                                        </p:tgtEl>
                                      </p:cBhvr>
                                    </p:animEffect>
                                    <p:set>
                                      <p:cBhvr>
                                        <p:cTn id="20" dur="1" fill="hold">
                                          <p:stCondLst>
                                            <p:cond delay="499"/>
                                          </p:stCondLst>
                                        </p:cTn>
                                        <p:tgtEl>
                                          <p:spTgt spid="25498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54982"/>
                                        </p:tgtEl>
                                        <p:attrNameLst>
                                          <p:attrName>style.visibility</p:attrName>
                                        </p:attrNameLst>
                                      </p:cBhvr>
                                      <p:to>
                                        <p:strVal val="visible"/>
                                      </p:to>
                                    </p:set>
                                    <p:animEffect transition="in" filter="box(in)">
                                      <p:cBhvr>
                                        <p:cTn id="25" dur="500"/>
                                        <p:tgtEl>
                                          <p:spTgt spid="25498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nodeType="clickEffect">
                                  <p:stCondLst>
                                    <p:cond delay="0"/>
                                  </p:stCondLst>
                                  <p:childTnLst>
                                    <p:animEffect transition="out" filter="box(in)">
                                      <p:cBhvr>
                                        <p:cTn id="49" dur="500"/>
                                        <p:tgtEl>
                                          <p:spTgt spid="254982"/>
                                        </p:tgtEl>
                                      </p:cBhvr>
                                    </p:animEffect>
                                    <p:set>
                                      <p:cBhvr>
                                        <p:cTn id="50" dur="1" fill="hold">
                                          <p:stCondLst>
                                            <p:cond delay="499"/>
                                          </p:stCondLst>
                                        </p:cTn>
                                        <p:tgtEl>
                                          <p:spTgt spid="25498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54987"/>
                                        </p:tgtEl>
                                        <p:attrNameLst>
                                          <p:attrName>style.visibility</p:attrName>
                                        </p:attrNameLst>
                                      </p:cBhvr>
                                      <p:to>
                                        <p:strVal val="visible"/>
                                      </p:to>
                                    </p:set>
                                    <p:animEffect transition="in" filter="box(in)">
                                      <p:cBhvr>
                                        <p:cTn id="55" dur="500"/>
                                        <p:tgtEl>
                                          <p:spTgt spid="254987"/>
                                        </p:tgtEl>
                                      </p:cBhvr>
                                    </p:animEffect>
                                  </p:childTnLst>
                                </p:cTn>
                              </p:par>
                              <p:par>
                                <p:cTn id="56" presetID="1" presetClass="entr" presetSubtype="0" fill="hold" nodeType="with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
                                            <p:txEl>
                                              <p:pRg st="14" end="1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4" presetClass="exit" presetSubtype="16" fill="hold" nodeType="clickEffect">
                                  <p:stCondLst>
                                    <p:cond delay="0"/>
                                  </p:stCondLst>
                                  <p:childTnLst>
                                    <p:animEffect transition="out" filter="box(in)">
                                      <p:cBhvr>
                                        <p:cTn id="67" dur="500"/>
                                        <p:tgtEl>
                                          <p:spTgt spid="254987"/>
                                        </p:tgtEl>
                                      </p:cBhvr>
                                    </p:animEffect>
                                    <p:set>
                                      <p:cBhvr>
                                        <p:cTn id="68" dur="1" fill="hold">
                                          <p:stCondLst>
                                            <p:cond delay="499"/>
                                          </p:stCondLst>
                                        </p:cTn>
                                        <p:tgtEl>
                                          <p:spTgt spid="2549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256001"/>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a:t>
            </a:r>
          </a:p>
        </p:txBody>
      </p:sp>
      <p:sp>
        <p:nvSpPr>
          <p:cNvPr id="102402" name="文本占位符 256002"/>
          <p:cNvSpPr>
            <a:spLocks noGrp="1"/>
          </p:cNvSpPr>
          <p:nvPr>
            <p:ph idx="1"/>
          </p:nvPr>
        </p:nvSpPr>
        <p:spPr>
          <a:xfrm>
            <a:off x="603960" y="910385"/>
            <a:ext cx="10972800" cy="531140"/>
          </a:xfrm>
        </p:spPr>
        <p:txBody>
          <a:bodyPr anchor="t"/>
          <a:lstStyle/>
          <a:p>
            <a:pPr>
              <a:buNone/>
            </a:pPr>
            <a:r>
              <a:rPr lang="en-US" altLang="zh-CN" dirty="0">
                <a:ea typeface="宋体" panose="02010600030101010101" pitchFamily="2" charset="-122"/>
              </a:rPr>
              <a:t>	4. </a:t>
            </a:r>
            <a:r>
              <a:rPr lang="zh-CN" altLang="en-US" dirty="0">
                <a:ea typeface="宋体" panose="02010600030101010101" pitchFamily="2" charset="-122"/>
              </a:rPr>
              <a:t>接收子程序</a:t>
            </a:r>
            <a:endParaRPr lang="en-US" altLang="zh-CN" dirty="0">
              <a:ea typeface="宋体" panose="02010600030101010101" pitchFamily="2" charset="-122"/>
            </a:endParaRPr>
          </a:p>
        </p:txBody>
      </p:sp>
      <p:pic>
        <p:nvPicPr>
          <p:cNvPr id="102403" name="图片 256003"/>
          <p:cNvPicPr>
            <a:picLocks noChangeAspect="1"/>
          </p:cNvPicPr>
          <p:nvPr/>
        </p:nvPicPr>
        <p:blipFill>
          <a:blip r:embed="rId2" cstate="print"/>
          <a:srcRect l="7390" t="22386" r="23210" b="15709"/>
          <a:stretch>
            <a:fillRect/>
          </a:stretch>
        </p:blipFill>
        <p:spPr>
          <a:xfrm>
            <a:off x="1330362" y="1339812"/>
            <a:ext cx="9144000" cy="4572000"/>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107</a:t>
            </a:fld>
            <a:endParaRPr lang="zh-CN" alt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251905"/>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pic>
        <p:nvPicPr>
          <p:cNvPr id="103426" name="图片 251908"/>
          <p:cNvPicPr>
            <a:picLocks noChangeAspect="1"/>
          </p:cNvPicPr>
          <p:nvPr/>
        </p:nvPicPr>
        <p:blipFill>
          <a:blip r:embed="rId2" cstate="print"/>
          <a:srcRect l="7390" t="22386" r="60645" b="15709"/>
          <a:stretch>
            <a:fillRect/>
          </a:stretch>
        </p:blipFill>
        <p:spPr>
          <a:xfrm>
            <a:off x="6811366" y="887506"/>
            <a:ext cx="4211637" cy="4572000"/>
          </a:xfrm>
          <a:prstGeom prst="rect">
            <a:avLst/>
          </a:prstGeom>
          <a:noFill/>
          <a:ln w="9525">
            <a:noFill/>
          </a:ln>
        </p:spPr>
      </p:pic>
      <p:sp>
        <p:nvSpPr>
          <p:cNvPr id="4" name="Text Box 4"/>
          <p:cNvSpPr txBox="1"/>
          <p:nvPr/>
        </p:nvSpPr>
        <p:spPr>
          <a:xfrm>
            <a:off x="512781" y="960306"/>
            <a:ext cx="8031163" cy="4707890"/>
          </a:xfrm>
          <a:prstGeom prst="rect">
            <a:avLst/>
          </a:prstGeom>
          <a:noFill/>
          <a:ln w="9525">
            <a:noFill/>
          </a:ln>
        </p:spPr>
        <p:txBody>
          <a:bodyPr anchor="t">
            <a:spAutoFit/>
          </a:bodyPr>
          <a:lstStyle/>
          <a:p>
            <a:pPr eaLnBrk="0" hangingPunct="0">
              <a:lnSpc>
                <a:spcPts val="3000"/>
              </a:lnSpc>
            </a:pPr>
            <a:r>
              <a:rPr lang="en-US" altLang="zh-CN" sz="2000" b="1" dirty="0">
                <a:latin typeface="Times New Roman" panose="02020603050405020304" pitchFamily="18" charset="0"/>
                <a:ea typeface="宋体" panose="02010600030101010101" pitchFamily="2" charset="-122"/>
              </a:rPr>
              <a:t>CAN_RX:MOV 		DPTR ,#7F02H </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A,@DPTR</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JNB 		ACC.0,EXIT1</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DPTR ,#7F14H </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INC		DPTR</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INC 		DPTR</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A,@DPTR</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50H,A</a:t>
            </a:r>
            <a:endParaRPr lang="zh-CN" altLang="en-US" sz="2000" b="1" dirty="0">
              <a:latin typeface="Times New Roman" panose="02020603050405020304" pitchFamily="18" charset="0"/>
              <a:ea typeface="宋体" panose="02010600030101010101" pitchFamily="2" charset="-122"/>
            </a:endParaRP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DPTR ,#7F01H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 		A,#04H</a:t>
            </a:r>
          </a:p>
          <a:p>
            <a:pPr eaLnBrk="0" hangingPunct="0">
              <a:lnSpc>
                <a:spcPts val="3000"/>
              </a:lnSpc>
            </a:pPr>
            <a:r>
              <a:rPr lang="en-US" altLang="zh-CN" sz="2000" b="1" dirty="0">
                <a:latin typeface="Times New Roman" panose="02020603050405020304" pitchFamily="18" charset="0"/>
                <a:ea typeface="宋体" panose="02010600030101010101" pitchFamily="2" charset="-122"/>
              </a:rPr>
              <a:t>	MOVX 		@DPTR,A</a:t>
            </a:r>
          </a:p>
          <a:p>
            <a:pPr eaLnBrk="0" hangingPunct="0">
              <a:lnSpc>
                <a:spcPts val="3000"/>
              </a:lnSpc>
            </a:pPr>
            <a:r>
              <a:rPr lang="en-US" altLang="zh-CN" b="1" dirty="0">
                <a:latin typeface="Times New Roman" panose="02020603050405020304" pitchFamily="18" charset="0"/>
                <a:ea typeface="宋体" panose="02010600030101010101" pitchFamily="2" charset="-122"/>
              </a:rPr>
              <a:t>EXIT1:</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RET</a:t>
            </a:r>
          </a:p>
        </p:txBody>
      </p:sp>
      <p:sp>
        <p:nvSpPr>
          <p:cNvPr id="251912" name="圆角矩形 251911"/>
          <p:cNvSpPr/>
          <p:nvPr/>
        </p:nvSpPr>
        <p:spPr>
          <a:xfrm>
            <a:off x="6456363" y="2781300"/>
            <a:ext cx="3600450" cy="12954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1913" name="圆角矩形 251912"/>
          <p:cNvSpPr/>
          <p:nvPr/>
        </p:nvSpPr>
        <p:spPr>
          <a:xfrm>
            <a:off x="6456363" y="4076700"/>
            <a:ext cx="3024187" cy="6477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251914" name="圆角矩形 251913"/>
          <p:cNvSpPr/>
          <p:nvPr/>
        </p:nvSpPr>
        <p:spPr>
          <a:xfrm>
            <a:off x="6440488" y="5084763"/>
            <a:ext cx="3024187" cy="647700"/>
          </a:xfrm>
          <a:prstGeom prst="roundRect">
            <a:avLst>
              <a:gd name="adj" fmla="val 16667"/>
            </a:avLst>
          </a:prstGeom>
          <a:noFill/>
          <a:ln w="31750" cap="flat" cmpd="sng">
            <a:solidFill>
              <a:srgbClr val="FF0000"/>
            </a:solidFill>
            <a:prstDash val="solid"/>
            <a:round/>
            <a:headEnd type="none" w="med" len="med"/>
            <a:tailEnd type="none" w="med" len="med"/>
          </a:ln>
        </p:spPr>
        <p:txBody>
          <a:bodyPr anchor="t"/>
          <a:lstStyle/>
          <a:p>
            <a:pPr eaLnBrk="0" hangingPunct="0"/>
            <a:endParaRPr lang="zh-CN" altLang="en-US">
              <a:latin typeface="Times New Roman" panose="02020603050405020304" pitchFamily="18" charset="0"/>
            </a:endParaRPr>
          </a:p>
        </p:txBody>
      </p:sp>
      <p:sp>
        <p:nvSpPr>
          <p:cNvPr id="8" name="灯片编号占位符 7"/>
          <p:cNvSpPr>
            <a:spLocks noGrp="1"/>
          </p:cNvSpPr>
          <p:nvPr>
            <p:ph type="sldNum" sz="quarter" idx="4"/>
          </p:nvPr>
        </p:nvSpPr>
        <p:spPr/>
        <p:txBody>
          <a:bodyPr/>
          <a:lstStyle/>
          <a:p>
            <a:pPr algn="r"/>
            <a:fld id="{9A0DB2DC-4C9A-4742-B13C-FB6460FD3503}" type="slidenum">
              <a:rPr lang="zh-CN" altLang="en-US" sz="2000" smtClean="0"/>
              <a:pPr algn="r"/>
              <a:t>108</a:t>
            </a:fld>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1912"/>
                                        </p:tgtEl>
                                        <p:attrNameLst>
                                          <p:attrName>style.visibility</p:attrName>
                                        </p:attrNameLst>
                                      </p:cBhvr>
                                      <p:to>
                                        <p:strVal val="visible"/>
                                      </p:to>
                                    </p:set>
                                    <p:animEffect transition="in" filter="box(in)">
                                      <p:cBhvr>
                                        <p:cTn id="7" dur="500"/>
                                        <p:tgtEl>
                                          <p:spTgt spid="2519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nodeType="clickEffect">
                                  <p:stCondLst>
                                    <p:cond delay="0"/>
                                  </p:stCondLst>
                                  <p:childTnLst>
                                    <p:animEffect transition="out" filter="box(in)">
                                      <p:cBhvr>
                                        <p:cTn id="19" dur="500"/>
                                        <p:tgtEl>
                                          <p:spTgt spid="251912"/>
                                        </p:tgtEl>
                                      </p:cBhvr>
                                    </p:animEffect>
                                    <p:set>
                                      <p:cBhvr>
                                        <p:cTn id="20" dur="1" fill="hold">
                                          <p:stCondLst>
                                            <p:cond delay="499"/>
                                          </p:stCondLst>
                                        </p:cTn>
                                        <p:tgtEl>
                                          <p:spTgt spid="2519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51913"/>
                                        </p:tgtEl>
                                        <p:attrNameLst>
                                          <p:attrName>style.visibility</p:attrName>
                                        </p:attrNameLst>
                                      </p:cBhvr>
                                      <p:to>
                                        <p:strVal val="visible"/>
                                      </p:to>
                                    </p:set>
                                    <p:animEffect transition="in" filter="box(in)">
                                      <p:cBhvr>
                                        <p:cTn id="25" dur="500"/>
                                        <p:tgtEl>
                                          <p:spTgt spid="2519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nodeType="clickEffect">
                                  <p:stCondLst>
                                    <p:cond delay="0"/>
                                  </p:stCondLst>
                                  <p:childTnLst>
                                    <p:animEffect transition="out" filter="box(in)">
                                      <p:cBhvr>
                                        <p:cTn id="41" dur="500"/>
                                        <p:tgtEl>
                                          <p:spTgt spid="251913"/>
                                        </p:tgtEl>
                                      </p:cBhvr>
                                    </p:animEffect>
                                    <p:set>
                                      <p:cBhvr>
                                        <p:cTn id="42" dur="1" fill="hold">
                                          <p:stCondLst>
                                            <p:cond delay="499"/>
                                          </p:stCondLst>
                                        </p:cTn>
                                        <p:tgtEl>
                                          <p:spTgt spid="2519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51914"/>
                                        </p:tgtEl>
                                        <p:attrNameLst>
                                          <p:attrName>style.visibility</p:attrName>
                                        </p:attrNameLst>
                                      </p:cBhvr>
                                      <p:to>
                                        <p:strVal val="visible"/>
                                      </p:to>
                                    </p:set>
                                    <p:animEffect transition="in" filter="box(in)">
                                      <p:cBhvr>
                                        <p:cTn id="47" dur="500"/>
                                        <p:tgtEl>
                                          <p:spTgt spid="2519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4"/>
          <p:cNvSpPr txBox="1">
            <a:spLocks noChangeArrowheads="1"/>
          </p:cNvSpPr>
          <p:nvPr>
            <p:custDataLst>
              <p:tags r:id="rId2"/>
            </p:custDataLst>
          </p:nvPr>
        </p:nvSpPr>
        <p:spPr bwMode="auto">
          <a:xfrm>
            <a:off x="3303588" y="2716213"/>
            <a:ext cx="5662613" cy="1433513"/>
          </a:xfrm>
          <a:prstGeom prst="rect">
            <a:avLst/>
          </a:prstGeom>
          <a:noFill/>
          <a:ln>
            <a:noFill/>
          </a:ln>
        </p:spPr>
        <p:txBody>
          <a:bodyPr>
            <a:norm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US" sz="8795" b="1" i="0" u="none" strike="noStrike" kern="1200" cap="none" spc="0" normalizeH="0" baseline="0" noProof="1" smtClean="0">
                <a:ln>
                  <a:noFill/>
                </a:ln>
                <a:solidFill>
                  <a:schemeClr val="accent1"/>
                </a:solidFill>
                <a:effectLst/>
                <a:uLnTx/>
                <a:uFillTx/>
                <a:latin typeface="+mj-lt"/>
                <a:ea typeface="+mj-ea"/>
                <a:cs typeface="+mj-cs"/>
              </a:rPr>
              <a:t>THANKS</a:t>
            </a:r>
          </a:p>
        </p:txBody>
      </p:sp>
      <p:sp>
        <p:nvSpPr>
          <p:cNvPr id="113667" name="灯片编号占位符 1"/>
          <p:cNvSpPr txBox="1">
            <a:spLocks noGrp="1"/>
          </p:cNvSpPr>
          <p:nvPr>
            <p:ph type="sldNum" sz="quarter" idx="4"/>
          </p:nvPr>
        </p:nvSpPr>
        <p:spPr>
          <a:xfrm>
            <a:off x="9334500" y="6321425"/>
            <a:ext cx="2846388"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109</a:t>
            </a:fld>
            <a:endParaRPr lang="zh-CN" altLang="en-US" sz="2000" dirty="0"/>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a:t>
            </a:r>
            <a:r>
              <a:rPr kumimoji="0" lang="en-US" altLang="zh-CN"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物理层</a:t>
            </a:r>
          </a:p>
        </p:txBody>
      </p:sp>
      <p:sp>
        <p:nvSpPr>
          <p:cNvPr id="43012"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11</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69634"/>
          <p:cNvSpPr>
            <a:spLocks noGrp="1"/>
          </p:cNvSpPr>
          <p:nvPr>
            <p:ph idx="1"/>
          </p:nvPr>
        </p:nvSpPr>
        <p:spPr>
          <a:xfrm>
            <a:off x="878205" y="1160145"/>
            <a:ext cx="9731375" cy="4537075"/>
          </a:xfrm>
        </p:spPr>
        <p:txBody>
          <a:bodyPr anchor="t"/>
          <a:lstStyle/>
          <a:p>
            <a:pPr>
              <a:lnSpc>
                <a:spcPct val="150000"/>
              </a:lnSpc>
              <a:buNone/>
            </a:pPr>
            <a:r>
              <a:rPr lang="en-US" altLang="zh-CN" sz="2800">
                <a:ln/>
                <a:solidFill>
                  <a:srgbClr val="FF0000"/>
                </a:solidFill>
                <a:effectLst>
                  <a:outerShdw blurRad="38100" dist="19050" dir="2700000" algn="tl" rotWithShape="0">
                    <a:schemeClr val="dk1">
                      <a:alpha val="40000"/>
                    </a:schemeClr>
                  </a:outerShdw>
                </a:effectLst>
                <a:ea typeface="宋体" panose="02010600030101010101" pitchFamily="2" charset="-122"/>
              </a:rPr>
              <a:t>1. CAN</a:t>
            </a:r>
            <a:r>
              <a:rPr lang="zh-CN" altLang="en-US" sz="2800" dirty="0">
                <a:ln/>
                <a:solidFill>
                  <a:srgbClr val="FF0000"/>
                </a:solidFill>
                <a:effectLst>
                  <a:outerShdw blurRad="38100" dist="19050" dir="2700000" algn="tl" rotWithShape="0">
                    <a:schemeClr val="dk1">
                      <a:alpha val="40000"/>
                    </a:schemeClr>
                  </a:outerShdw>
                </a:effectLst>
                <a:ea typeface="宋体" panose="02010600030101010101" pitchFamily="2" charset="-122"/>
              </a:rPr>
              <a:t>总线的位编码</a:t>
            </a:r>
            <a:endParaRPr lang="zh-CN" altLang="en-US" dirty="0">
              <a:ea typeface="宋体" panose="02010600030101010101" pitchFamily="2" charset="-122"/>
            </a:endParaRPr>
          </a:p>
          <a:p>
            <a:pPr>
              <a:lnSpc>
                <a:spcPct val="150000"/>
              </a:lnSpc>
              <a:buNone/>
            </a:pPr>
            <a:r>
              <a:rPr lang="en-US" altLang="zh-CN">
                <a:ea typeface="宋体" panose="02010600030101010101" pitchFamily="2" charset="-122"/>
              </a:rPr>
              <a:t>CAN</a:t>
            </a:r>
            <a:r>
              <a:rPr lang="zh-CN" altLang="en-US" dirty="0">
                <a:ea typeface="宋体" panose="02010600030101010101" pitchFamily="2" charset="-122"/>
              </a:rPr>
              <a:t>位流采用“不归零”（</a:t>
            </a:r>
            <a:r>
              <a:rPr lang="en-US" altLang="zh-CN">
                <a:ea typeface="宋体" panose="02010600030101010101" pitchFamily="2" charset="-122"/>
              </a:rPr>
              <a:t>NRZ</a:t>
            </a:r>
            <a:r>
              <a:rPr lang="zh-CN" altLang="en-US" dirty="0">
                <a:ea typeface="宋体" panose="02010600030101010101" pitchFamily="2" charset="-122"/>
              </a:rPr>
              <a:t>）方式来编码。</a:t>
            </a:r>
          </a:p>
          <a:p>
            <a:pPr>
              <a:lnSpc>
                <a:spcPct val="150000"/>
              </a:lnSpc>
              <a:buNone/>
            </a:pPr>
            <a:r>
              <a:rPr lang="en-US" altLang="zh-CN">
                <a:ea typeface="宋体" panose="02010600030101010101" pitchFamily="2" charset="-122"/>
              </a:rPr>
              <a:t>CAN</a:t>
            </a:r>
            <a:r>
              <a:rPr lang="zh-CN" altLang="en-US" dirty="0">
                <a:ea typeface="宋体" panose="02010600030101010101" pitchFamily="2" charset="-122"/>
              </a:rPr>
              <a:t>总线的数值为两种互补逻辑数值：“显性”（</a:t>
            </a:r>
            <a:r>
              <a:rPr lang="en-US" altLang="zh-CN">
                <a:ea typeface="宋体" panose="02010600030101010101" pitchFamily="2" charset="-122"/>
              </a:rPr>
              <a:t>Dominant</a:t>
            </a:r>
            <a:r>
              <a:rPr lang="zh-CN" altLang="en-US" dirty="0">
                <a:ea typeface="宋体" panose="02010600030101010101" pitchFamily="2" charset="-122"/>
              </a:rPr>
              <a:t>）或“隐性”（</a:t>
            </a:r>
            <a:r>
              <a:rPr lang="en-US" altLang="zh-CN">
                <a:ea typeface="宋体" panose="02010600030101010101" pitchFamily="2" charset="-122"/>
              </a:rPr>
              <a:t>Recessive</a:t>
            </a:r>
            <a:r>
              <a:rPr lang="zh-CN" altLang="en-US" dirty="0">
                <a:ea typeface="宋体" panose="02010600030101010101" pitchFamily="2" charset="-122"/>
              </a:rPr>
              <a:t>），“显性”数值表示逻辑“</a:t>
            </a:r>
            <a:r>
              <a:rPr lang="en-US" altLang="zh-CN">
                <a:ea typeface="宋体" panose="02010600030101010101" pitchFamily="2" charset="-122"/>
              </a:rPr>
              <a:t>0”</a:t>
            </a:r>
            <a:r>
              <a:rPr lang="zh-CN" altLang="en-US" dirty="0">
                <a:ea typeface="宋体" panose="02010600030101010101" pitchFamily="2" charset="-122"/>
              </a:rPr>
              <a:t>，而“隐性”表示逻辑“</a:t>
            </a:r>
            <a:r>
              <a:rPr lang="en-US" altLang="zh-CN">
                <a:ea typeface="宋体" panose="02010600030101010101" pitchFamily="2" charset="-122"/>
              </a:rPr>
              <a:t>1”</a:t>
            </a:r>
            <a:r>
              <a:rPr lang="zh-CN" altLang="en-US" dirty="0">
                <a:ea typeface="宋体" panose="02010600030101010101" pitchFamily="2" charset="-122"/>
              </a:rPr>
              <a:t>。</a:t>
            </a:r>
          </a:p>
          <a:p>
            <a:pPr>
              <a:lnSpc>
                <a:spcPct val="150000"/>
              </a:lnSpc>
              <a:buNone/>
            </a:pPr>
            <a:r>
              <a:rPr lang="zh-CN" altLang="en-US" dirty="0">
                <a:ea typeface="宋体" panose="02010600030101010101" pitchFamily="2" charset="-122"/>
              </a:rPr>
              <a:t>当总线上两个不同的节点在同一位时间分别传送显性和隐性位时，总线上呈现显性位，即显性位覆盖了隐性位。 </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12</a:t>
            </a:fld>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04450"/>
          <p:cNvSpPr>
            <a:spLocks noGrp="1"/>
          </p:cNvSpPr>
          <p:nvPr>
            <p:ph idx="1"/>
          </p:nvPr>
        </p:nvSpPr>
        <p:spPr>
          <a:xfrm>
            <a:off x="981710" y="1003935"/>
            <a:ext cx="8282305" cy="650240"/>
          </a:xfrm>
        </p:spPr>
        <p:txBody>
          <a:bodyPr anchor="t"/>
          <a:lstStyle/>
          <a:p>
            <a:pPr>
              <a:buNone/>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rPr>
              <a:t>	2. CAN总线的位数值表示（ISO11898）</a:t>
            </a:r>
          </a:p>
        </p:txBody>
      </p:sp>
      <p:pic>
        <p:nvPicPr>
          <p:cNvPr id="12291" name="图片 104455"/>
          <p:cNvPicPr>
            <a:picLocks noChangeAspect="1"/>
          </p:cNvPicPr>
          <p:nvPr/>
        </p:nvPicPr>
        <p:blipFill>
          <a:blip r:embed="rId3" cstate="print"/>
          <a:srcRect l="11604" t="36818" r="26367" b="15767"/>
          <a:stretch>
            <a:fillRect/>
          </a:stretch>
        </p:blipFill>
        <p:spPr>
          <a:xfrm>
            <a:off x="1465580" y="1848168"/>
            <a:ext cx="8064500" cy="3455987"/>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13</a:t>
            </a:fld>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105474"/>
          <p:cNvSpPr>
            <a:spLocks noGrp="1"/>
          </p:cNvSpPr>
          <p:nvPr>
            <p:ph idx="1"/>
          </p:nvPr>
        </p:nvSpPr>
        <p:spPr>
          <a:xfrm>
            <a:off x="940435" y="1020445"/>
            <a:ext cx="8282305" cy="618490"/>
          </a:xfrm>
          <a:noFill/>
          <a:ln>
            <a:noFill/>
          </a:ln>
          <a:effectLst/>
        </p:spPr>
        <p:txBody>
          <a:bodyPr vert="horz" wrap="square" lIns="91440" tIns="45720" rIns="91440" bIns="45720" numCol="1" rtlCol="0" anchor="t" anchorCtr="0" compatLnSpc="1">
            <a:normAutofit/>
          </a:bodyPr>
          <a:lstStyle/>
          <a:p>
            <a:pPr lvl="0" algn="l">
              <a:buNone/>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	3. 最大传输距离与通信速率</a:t>
            </a:r>
          </a:p>
        </p:txBody>
      </p:sp>
      <p:pic>
        <p:nvPicPr>
          <p:cNvPr id="13315" name="图片 105478"/>
          <p:cNvPicPr>
            <a:picLocks noChangeAspect="1"/>
          </p:cNvPicPr>
          <p:nvPr/>
        </p:nvPicPr>
        <p:blipFill>
          <a:blip r:embed="rId3" cstate="print"/>
          <a:srcRect l="6641" t="28107" r="22688" b="11818"/>
          <a:stretch>
            <a:fillRect/>
          </a:stretch>
        </p:blipFill>
        <p:spPr>
          <a:xfrm>
            <a:off x="1952625" y="1806258"/>
            <a:ext cx="7993063" cy="3808412"/>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14</a:t>
            </a:fld>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06498"/>
          <p:cNvSpPr>
            <a:spLocks noGrp="1"/>
          </p:cNvSpPr>
          <p:nvPr>
            <p:ph idx="1"/>
          </p:nvPr>
        </p:nvSpPr>
        <p:spPr>
          <a:xfrm>
            <a:off x="541020" y="1031240"/>
            <a:ext cx="10972800" cy="548640"/>
          </a:xfrm>
          <a:noFill/>
          <a:ln>
            <a:noFill/>
          </a:ln>
          <a:effectLst/>
        </p:spPr>
        <p:txBody>
          <a:bodyPr vert="horz" wrap="square" lIns="91440" tIns="45720" rIns="91440" bIns="45720" numCol="1" rtlCol="0" anchor="t" anchorCtr="0" compatLnSpc="1">
            <a:normAutofit/>
          </a:bodyPr>
          <a:lstStyle/>
          <a:p>
            <a:pPr lvl="0" algn="l">
              <a:buNone/>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	4. CAN总线与节点的电气连接</a:t>
            </a:r>
          </a:p>
        </p:txBody>
      </p:sp>
      <p:pic>
        <p:nvPicPr>
          <p:cNvPr id="14339" name="图片 106500"/>
          <p:cNvPicPr>
            <a:picLocks noChangeAspect="1"/>
          </p:cNvPicPr>
          <p:nvPr/>
        </p:nvPicPr>
        <p:blipFill>
          <a:blip r:embed="rId3" cstate="print"/>
          <a:stretch>
            <a:fillRect/>
          </a:stretch>
        </p:blipFill>
        <p:spPr>
          <a:xfrm>
            <a:off x="6015355" y="172085"/>
            <a:ext cx="4582160" cy="5967095"/>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15</a:t>
            </a:fld>
            <a:endParaRPr lang="zh-CN"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09570"/>
          <p:cNvSpPr>
            <a:spLocks noGrp="1"/>
          </p:cNvSpPr>
          <p:nvPr>
            <p:ph idx="1"/>
          </p:nvPr>
        </p:nvSpPr>
        <p:spPr>
          <a:xfrm>
            <a:off x="625475" y="1909445"/>
            <a:ext cx="10972800" cy="3038475"/>
          </a:xfrm>
        </p:spPr>
        <p:txBody>
          <a:bodyPr anchor="t"/>
          <a:lstStyle/>
          <a:p>
            <a:pPr algn="just">
              <a:buNone/>
            </a:pPr>
            <a:endParaRPr lang="zh-CN" altLang="en-US" dirty="0">
              <a:ea typeface="宋体" panose="02010600030101010101" pitchFamily="2" charset="-122"/>
            </a:endParaRPr>
          </a:p>
          <a:p>
            <a:r>
              <a:rPr lang="zh-CN" altLang="en-US" dirty="0">
                <a:ea typeface="宋体" panose="02010600030101010101" pitchFamily="2" charset="-122"/>
              </a:rPr>
              <a:t>标称位速率（</a:t>
            </a:r>
            <a:r>
              <a:rPr lang="en-US" altLang="zh-CN">
                <a:ea typeface="宋体" panose="02010600030101010101" pitchFamily="2" charset="-122"/>
              </a:rPr>
              <a:t>Nominal Bit Rate</a:t>
            </a:r>
            <a:r>
              <a:rPr lang="zh-CN" altLang="en-US" dirty="0">
                <a:ea typeface="宋体" panose="02010600030101010101" pitchFamily="2" charset="-122"/>
              </a:rPr>
              <a:t>）</a:t>
            </a:r>
          </a:p>
          <a:p>
            <a:pPr>
              <a:buNone/>
            </a:pPr>
            <a:r>
              <a:rPr lang="zh-CN" altLang="en-US" dirty="0">
                <a:ea typeface="宋体" panose="02010600030101010101" pitchFamily="2" charset="-122"/>
              </a:rPr>
              <a:t>	理想发送节点在没有重同步的情况下每秒发送的位数量。</a:t>
            </a:r>
          </a:p>
          <a:p>
            <a:r>
              <a:rPr lang="zh-CN" altLang="en-US" dirty="0">
                <a:ea typeface="宋体" panose="02010600030101010101" pitchFamily="2" charset="-122"/>
              </a:rPr>
              <a:t>标称位时间（</a:t>
            </a:r>
            <a:r>
              <a:rPr lang="en-US" altLang="zh-CN">
                <a:ea typeface="宋体" panose="02010600030101010101" pitchFamily="2" charset="-122"/>
              </a:rPr>
              <a:t>Nominal Bit Time</a:t>
            </a:r>
            <a:r>
              <a:rPr lang="zh-CN" altLang="en-US" dirty="0">
                <a:ea typeface="宋体" panose="02010600030101010101" pitchFamily="2" charset="-122"/>
              </a:rPr>
              <a:t>）</a:t>
            </a:r>
          </a:p>
          <a:p>
            <a:pPr>
              <a:buNone/>
            </a:pPr>
            <a:r>
              <a:rPr lang="zh-CN" altLang="en-US" dirty="0">
                <a:ea typeface="宋体" panose="02010600030101010101" pitchFamily="2" charset="-122"/>
              </a:rPr>
              <a:t> 	标称位时间 </a:t>
            </a:r>
            <a:r>
              <a:rPr lang="en-US" altLang="zh-CN">
                <a:ea typeface="宋体" panose="02010600030101010101" pitchFamily="2" charset="-122"/>
              </a:rPr>
              <a:t>= 1/</a:t>
            </a:r>
            <a:r>
              <a:rPr lang="zh-CN" altLang="en-US" dirty="0">
                <a:ea typeface="宋体" panose="02010600030101010101" pitchFamily="2" charset="-122"/>
              </a:rPr>
              <a:t>标称位速率。</a:t>
            </a:r>
          </a:p>
          <a:p>
            <a:pPr>
              <a:buNone/>
            </a:pPr>
            <a:r>
              <a:rPr lang="zh-CN" altLang="en-US" dirty="0">
                <a:ea typeface="宋体" panose="02010600030101010101" pitchFamily="2" charset="-122"/>
              </a:rPr>
              <a:t>	即：</a:t>
            </a:r>
            <a:r>
              <a:rPr lang="en-US" altLang="zh-CN">
                <a:ea typeface="宋体" panose="02010600030101010101" pitchFamily="2" charset="-122"/>
              </a:rPr>
              <a:t>CAN</a:t>
            </a:r>
            <a:r>
              <a:rPr lang="zh-CN" altLang="en-US" dirty="0">
                <a:ea typeface="宋体" panose="02010600030101010101" pitchFamily="2" charset="-122"/>
              </a:rPr>
              <a:t>总线通信时，一位数据持续的时间 。</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3" name="矩形 2"/>
          <p:cNvSpPr/>
          <p:nvPr/>
        </p:nvSpPr>
        <p:spPr>
          <a:xfrm>
            <a:off x="871220" y="1091565"/>
            <a:ext cx="2037080" cy="52197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	5. 位定时</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16</a:t>
            </a:fld>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110594"/>
          <p:cNvSpPr>
            <a:spLocks noGrp="1"/>
          </p:cNvSpPr>
          <p:nvPr>
            <p:ph idx="1"/>
          </p:nvPr>
        </p:nvSpPr>
        <p:spPr>
          <a:xfrm>
            <a:off x="750570" y="974090"/>
            <a:ext cx="8282305" cy="553085"/>
          </a:xfrm>
          <a:noFill/>
          <a:ln>
            <a:noFill/>
          </a:ln>
          <a:effectLst/>
        </p:spPr>
        <p:txBody>
          <a:bodyPr vert="horz" wrap="square" lIns="91440" tIns="45720" rIns="91440" bIns="45720" numCol="1" rtlCol="0" anchor="t" anchorCtr="0" compatLnSpc="1">
            <a:normAutofit/>
          </a:bodyPr>
          <a:lstStyle/>
          <a:p>
            <a:pPr lvl="0" algn="l" defTabSz="914400">
              <a:buFont typeface="Arial" panose="020B0604020202020204" pitchFamily="34" charset="0"/>
              <a:buNone/>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	位时间结构</a:t>
            </a:r>
          </a:p>
        </p:txBody>
      </p:sp>
      <p:sp>
        <p:nvSpPr>
          <p:cNvPr id="16387" name="矩形 110598"/>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pic>
        <p:nvPicPr>
          <p:cNvPr id="16388" name="图片 110600"/>
          <p:cNvPicPr>
            <a:picLocks noChangeAspect="1"/>
          </p:cNvPicPr>
          <p:nvPr/>
        </p:nvPicPr>
        <p:blipFill>
          <a:blip r:embed="rId3" cstate="print"/>
          <a:srcRect l="25455" t="44774" r="23601" b="35481"/>
          <a:stretch>
            <a:fillRect/>
          </a:stretch>
        </p:blipFill>
        <p:spPr>
          <a:xfrm>
            <a:off x="955040" y="1621790"/>
            <a:ext cx="8750300" cy="1814830"/>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z="2000" smtClean="0"/>
              <a:pPr algn="r"/>
              <a:t>17</a:t>
            </a:fld>
            <a:endParaRPr lang="zh-CN"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64866"/>
          <p:cNvSpPr>
            <a:spLocks noGrp="1"/>
          </p:cNvSpPr>
          <p:nvPr>
            <p:ph idx="1"/>
          </p:nvPr>
        </p:nvSpPr>
        <p:spPr>
          <a:xfrm>
            <a:off x="455930" y="1324610"/>
            <a:ext cx="9636125" cy="4420870"/>
          </a:xfrm>
        </p:spPr>
        <p:txBody>
          <a:bodyPr anchor="t"/>
          <a:lstStyle/>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）同步段（</a:t>
            </a:r>
            <a:r>
              <a:rPr lang="en-US" altLang="zh-CN">
                <a:latin typeface="宋体" panose="02010600030101010101" pitchFamily="2" charset="-122"/>
                <a:ea typeface="宋体" panose="02010600030101010101" pitchFamily="2" charset="-122"/>
                <a:cs typeface="宋体" panose="02010600030101010101" pitchFamily="2" charset="-122"/>
              </a:rPr>
              <a:t>SYNC_SEG</a:t>
            </a:r>
            <a:r>
              <a:rPr lang="zh-CN" altLang="en-US" dirty="0">
                <a:latin typeface="宋体" panose="02010600030101010101" pitchFamily="2" charset="-122"/>
                <a:ea typeface="宋体" panose="02010600030101010101" pitchFamily="2" charset="-122"/>
                <a:cs typeface="宋体" panose="02010600030101010101" pitchFamily="2" charset="-122"/>
              </a:rPr>
              <a:t>） </a:t>
            </a:r>
          </a:p>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同步段用于同步总线上不同的节点，是</a:t>
            </a:r>
            <a:r>
              <a:rPr lang="en-US" altLang="zh-CN">
                <a:latin typeface="宋体" panose="02010600030101010101" pitchFamily="2" charset="-122"/>
                <a:ea typeface="宋体" panose="02010600030101010101" pitchFamily="2" charset="-122"/>
                <a:cs typeface="宋体" panose="02010600030101010101" pitchFamily="2" charset="-122"/>
              </a:rPr>
              <a:t>CAN</a:t>
            </a:r>
            <a:r>
              <a:rPr lang="zh-CN" altLang="en-US" dirty="0">
                <a:latin typeface="宋体" panose="02010600030101010101" pitchFamily="2" charset="-122"/>
                <a:ea typeface="宋体" panose="02010600030101010101" pitchFamily="2" charset="-122"/>
                <a:cs typeface="宋体" panose="02010600030101010101" pitchFamily="2" charset="-122"/>
              </a:rPr>
              <a:t>总线位时间中每一位的起始部分。</a:t>
            </a:r>
          </a:p>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）传播段（</a:t>
            </a:r>
            <a:r>
              <a:rPr lang="en-US" altLang="zh-CN">
                <a:latin typeface="宋体" panose="02010600030101010101" pitchFamily="2" charset="-122"/>
                <a:ea typeface="宋体" panose="02010600030101010101" pitchFamily="2" charset="-122"/>
                <a:cs typeface="宋体" panose="02010600030101010101" pitchFamily="2" charset="-122"/>
              </a:rPr>
              <a:t>PROP_SEG</a:t>
            </a:r>
            <a:r>
              <a:rPr lang="zh-CN" altLang="en-US" dirty="0">
                <a:latin typeface="宋体" panose="02010600030101010101" pitchFamily="2" charset="-122"/>
                <a:ea typeface="宋体" panose="02010600030101010101" pitchFamily="2" charset="-122"/>
                <a:cs typeface="宋体" panose="02010600030101010101" pitchFamily="2" charset="-122"/>
              </a:rPr>
              <a:t>）</a:t>
            </a:r>
          </a:p>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传播段用于补偿网络内的物理延时。 </a:t>
            </a:r>
          </a:p>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）相位缓冲段</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PSEG1</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PSEG2</a:t>
            </a:r>
            <a:r>
              <a:rPr lang="zh-CN" altLang="en-US" dirty="0">
                <a:latin typeface="宋体" panose="02010600030101010101" pitchFamily="2" charset="-122"/>
                <a:ea typeface="宋体" panose="02010600030101010101" pitchFamily="2" charset="-122"/>
                <a:cs typeface="宋体" panose="02010600030101010101" pitchFamily="2" charset="-122"/>
              </a:rPr>
              <a:t>）</a:t>
            </a:r>
          </a:p>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相位缓冲段用于补偿边沿阶段的误差。</a:t>
            </a:r>
          </a:p>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dirty="0">
                <a:latin typeface="宋体" panose="02010600030101010101" pitchFamily="2" charset="-122"/>
                <a:ea typeface="宋体" panose="02010600030101010101" pitchFamily="2" charset="-122"/>
                <a:cs typeface="宋体" panose="02010600030101010101" pitchFamily="2" charset="-122"/>
              </a:rPr>
              <a:t>）采样点（</a:t>
            </a:r>
            <a:r>
              <a:rPr lang="en-US" altLang="zh-CN">
                <a:latin typeface="宋体" panose="02010600030101010101" pitchFamily="2" charset="-122"/>
                <a:ea typeface="宋体" panose="02010600030101010101" pitchFamily="2" charset="-122"/>
                <a:cs typeface="宋体" panose="02010600030101010101" pitchFamily="2" charset="-122"/>
              </a:rPr>
              <a:t>Sample Point</a:t>
            </a:r>
            <a:r>
              <a:rPr lang="zh-CN" altLang="en-US" dirty="0">
                <a:latin typeface="宋体" panose="02010600030101010101" pitchFamily="2" charset="-122"/>
                <a:ea typeface="宋体" panose="02010600030101010101" pitchFamily="2" charset="-122"/>
                <a:cs typeface="宋体" panose="02010600030101010101" pitchFamily="2" charset="-122"/>
              </a:rPr>
              <a:t>）</a:t>
            </a:r>
          </a:p>
          <a:p>
            <a:pPr>
              <a:lnSpc>
                <a:spcPct val="11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采样点是读取总线电平并转换为一个对应的位值的一个时间点。</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18</a:t>
            </a:fld>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65890"/>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pic>
        <p:nvPicPr>
          <p:cNvPr id="18435" name="图片 165891"/>
          <p:cNvPicPr>
            <a:picLocks noChangeAspect="1"/>
          </p:cNvPicPr>
          <p:nvPr/>
        </p:nvPicPr>
        <p:blipFill>
          <a:blip r:embed="rId3" cstate="print"/>
          <a:stretch>
            <a:fillRect/>
          </a:stretch>
        </p:blipFill>
        <p:spPr>
          <a:xfrm>
            <a:off x="3751580" y="909320"/>
            <a:ext cx="4490085" cy="5039995"/>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19</a:t>
            </a:fld>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H_Title"/>
          <p:cNvSpPr/>
          <p:nvPr>
            <p:custDataLst>
              <p:tags r:id="rId2"/>
            </p:custDataLst>
          </p:nvPr>
        </p:nvSpPr>
        <p:spPr>
          <a:xfrm>
            <a:off x="3454400" y="2959100"/>
            <a:ext cx="5962650" cy="754063"/>
          </a:xfrm>
          <a:prstGeom prst="hexagon">
            <a:avLst>
              <a:gd name="adj" fmla="val 28221"/>
              <a:gd name="vf" fmla="val 115470"/>
            </a:avLst>
          </a:prstGeom>
          <a:solidFill>
            <a:schemeClr val="accent1"/>
          </a:solidFill>
          <a:ln w="57150" cap="flat" cmpd="sng">
            <a:solidFill>
              <a:srgbClr val="FFFFFF"/>
            </a:solidFill>
            <a:prstDash val="solid"/>
            <a:miter/>
            <a:headEnd type="none" w="med" len="med"/>
            <a:tailEnd type="none" w="med" len="med"/>
          </a:ln>
        </p:spPr>
        <p:txBody>
          <a:bodyPr lIns="503869" tIns="0" rIns="0" bIns="35991" anchor="ctr"/>
          <a:lstStyle/>
          <a:p>
            <a:pPr algn="ctr"/>
            <a:r>
              <a:rPr lang="en-US" altLang="en-US" sz="2800" b="1" dirty="0">
                <a:solidFill>
                  <a:schemeClr val="bg1"/>
                </a:solidFill>
                <a:latin typeface="Arial" panose="020B0604020202020204" pitchFamily="34" charset="0"/>
              </a:rPr>
              <a:t>CAN</a:t>
            </a:r>
            <a:r>
              <a:rPr lang="zh-CN" altLang="en-US" sz="2800" b="1" dirty="0">
                <a:solidFill>
                  <a:schemeClr val="bg1"/>
                </a:solidFill>
                <a:latin typeface="Arial" panose="020B0604020202020204" pitchFamily="34" charset="0"/>
              </a:rPr>
              <a:t>总线</a:t>
            </a:r>
          </a:p>
        </p:txBody>
      </p:sp>
      <p:sp>
        <p:nvSpPr>
          <p:cNvPr id="28675" name="MH_Number"/>
          <p:cNvSpPr/>
          <p:nvPr>
            <p:custDataLst>
              <p:tags r:id="rId3"/>
            </p:custDataLst>
          </p:nvPr>
        </p:nvSpPr>
        <p:spPr>
          <a:xfrm>
            <a:off x="3573463" y="2959100"/>
            <a:ext cx="911225" cy="752475"/>
          </a:xfrm>
          <a:custGeom>
            <a:avLst/>
            <a:gdLst>
              <a:gd name="txL" fmla="*/ 0 w 373220"/>
              <a:gd name="txT" fmla="*/ 0 h 323217"/>
              <a:gd name="txR" fmla="*/ 373220 w 373220"/>
              <a:gd name="txB" fmla="*/ 323217 h 323217"/>
            </a:gdLst>
            <a:ahLst/>
            <a:cxnLst>
              <a:cxn ang="0">
                <a:pos x="3314621" y="0"/>
              </a:cxn>
              <a:cxn ang="0">
                <a:pos x="9943880" y="0"/>
              </a:cxn>
              <a:cxn ang="0">
                <a:pos x="13258502" y="4746179"/>
              </a:cxn>
              <a:cxn ang="0">
                <a:pos x="9943880" y="9492316"/>
              </a:cxn>
              <a:cxn ang="0">
                <a:pos x="3314667" y="9492293"/>
              </a:cxn>
              <a:cxn ang="0">
                <a:pos x="0" y="4746139"/>
              </a:cxn>
              <a:cxn ang="0">
                <a:pos x="3314621" y="0"/>
              </a:cxn>
            </a:cxnLst>
            <a:rect l="txL" t="txT" r="txR" b="txB"/>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ap="flat" cmpd="sng">
            <a:solidFill>
              <a:srgbClr val="FFFFFF"/>
            </a:solidFill>
            <a:prstDash val="solid"/>
            <a:miter/>
            <a:headEnd type="none" w="med" len="med"/>
            <a:tailEnd type="none" w="med" len="med"/>
          </a:ln>
        </p:spPr>
        <p:txBody>
          <a:bodyPr lIns="0" tIns="0" rIns="179953" bIns="0" anchor="ctr"/>
          <a:lstStyle/>
          <a:p>
            <a:pPr marL="142875" algn="ctr"/>
            <a:r>
              <a:rPr lang="en-US" altLang="en-US" sz="4000" b="1" i="1" dirty="0">
                <a:solidFill>
                  <a:schemeClr val="bg1"/>
                </a:solidFill>
                <a:latin typeface="Arial" panose="020B0604020202020204" pitchFamily="34" charset="0"/>
              </a:rPr>
              <a:t>7</a:t>
            </a:r>
          </a:p>
        </p:txBody>
      </p:sp>
      <p:sp>
        <p:nvSpPr>
          <p:cNvPr id="11268" name="MH_Others_1"/>
          <p:cNvSpPr txBox="1">
            <a:spLocks noChangeArrowheads="1"/>
          </p:cNvSpPr>
          <p:nvPr>
            <p:custDataLst>
              <p:tags r:id="rId4"/>
            </p:custDataLst>
          </p:nvPr>
        </p:nvSpPr>
        <p:spPr bwMode="auto">
          <a:xfrm>
            <a:off x="3224213" y="2433638"/>
            <a:ext cx="2522538" cy="523875"/>
          </a:xfrm>
          <a:prstGeom prst="rect">
            <a:avLst/>
          </a:prstGeom>
          <a:noFill/>
          <a:ln>
            <a:noFill/>
          </a:ln>
        </p:spPr>
        <p:txBody>
          <a:bodyPr>
            <a:norm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US" sz="2800" b="1" i="1" u="none" strike="noStrike" kern="1200" cap="none" spc="0" normalizeH="0" baseline="0" noProof="1">
                <a:ln>
                  <a:noFill/>
                </a:ln>
                <a:solidFill>
                  <a:schemeClr val="accent1"/>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Chapter</a:t>
            </a:r>
            <a:endParaRPr kumimoji="0" lang="zh-CN" altLang="en-US" sz="2800" b="1" i="1" u="none" strike="noStrike" kern="1200" cap="none" spc="0" normalizeH="0" baseline="0" noProof="1">
              <a:ln>
                <a:noFill/>
              </a:ln>
              <a:solidFill>
                <a:schemeClr val="accent1"/>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28677"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2</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42338"/>
          <p:cNvSpPr>
            <a:spLocks noGrp="1"/>
          </p:cNvSpPr>
          <p:nvPr>
            <p:ph idx="1"/>
          </p:nvPr>
        </p:nvSpPr>
        <p:spPr>
          <a:xfrm>
            <a:off x="888365" y="1684020"/>
            <a:ext cx="9321165" cy="4362450"/>
          </a:xfrm>
        </p:spPr>
        <p:txBody>
          <a:bodyPr anchor="t"/>
          <a:lstStyle/>
          <a:p>
            <a:pPr algn="just">
              <a:lnSpc>
                <a:spcPct val="150000"/>
              </a:lnSpc>
              <a:buNone/>
            </a:pP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同步</a:t>
            </a:r>
            <a:r>
              <a:rPr lang="zh-CN" altLang="en-US" dirty="0">
                <a:latin typeface="宋体" panose="02010600030101010101" pitchFamily="2" charset="-122"/>
                <a:ea typeface="宋体" panose="02010600030101010101" pitchFamily="2" charset="-122"/>
                <a:cs typeface="宋体" panose="02010600030101010101" pitchFamily="2" charset="-122"/>
              </a:rPr>
              <a:t>使</a:t>
            </a:r>
            <a:r>
              <a:rPr lang="en-US" altLang="zh-CN">
                <a:latin typeface="宋体" panose="02010600030101010101" pitchFamily="2" charset="-122"/>
                <a:ea typeface="宋体" panose="02010600030101010101" pitchFamily="2" charset="-122"/>
                <a:cs typeface="宋体" panose="02010600030101010101" pitchFamily="2" charset="-122"/>
              </a:rPr>
              <a:t>CAN</a:t>
            </a:r>
            <a:r>
              <a:rPr lang="zh-CN" altLang="en-US" dirty="0">
                <a:latin typeface="宋体" panose="02010600030101010101" pitchFamily="2" charset="-122"/>
                <a:ea typeface="宋体" panose="02010600030101010101" pitchFamily="2" charset="-122"/>
                <a:cs typeface="宋体" panose="02010600030101010101" pitchFamily="2" charset="-122"/>
              </a:rPr>
              <a:t>总线系统的收发两端在时间上保持步调一致。 </a:t>
            </a:r>
          </a:p>
          <a:p>
            <a:pPr algn="just">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由于节点的振荡器漂移，传播延迟以及噪声干扰等引起的位时间偏差称为</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相位误差</a:t>
            </a:r>
            <a:r>
              <a:rPr lang="zh-CN" altLang="en-US" dirty="0">
                <a:latin typeface="宋体" panose="02010600030101010101" pitchFamily="2" charset="-122"/>
                <a:ea typeface="宋体" panose="02010600030101010101" pitchFamily="2" charset="-122"/>
                <a:cs typeface="宋体" panose="02010600030101010101" pitchFamily="2" charset="-122"/>
              </a:rPr>
              <a:t>。</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）硬同步</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硬同步只在总线空闲时通过一个从“隐性位”到“显性位”的跳变（帧起始）来完成，此时不管有没有相位误差，所有节点的位时间重新开始。  </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3" name="矩形 2"/>
          <p:cNvSpPr/>
          <p:nvPr/>
        </p:nvSpPr>
        <p:spPr>
          <a:xfrm>
            <a:off x="744855" y="1102360"/>
            <a:ext cx="1808480" cy="52197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	6. 同步</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20</a:t>
            </a:fld>
            <a:endParaRPr lang="zh-CN"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66913"/>
          <p:cNvSpPr>
            <a:spLocks noGrp="1"/>
          </p:cNvSpPr>
          <p:nvPr>
            <p:ph type="title"/>
          </p:nvPr>
        </p:nvSpPr>
        <p:spPr/>
        <p:txBody>
          <a:bodyPr anchor="ctr"/>
          <a:lstStyle/>
          <a:p>
            <a:r>
              <a:rPr lang="en-US" altLang="zh-CN">
                <a:ea typeface="宋体" panose="02010600030101010101" pitchFamily="2" charset="-122"/>
              </a:rPr>
              <a:t>5.2 CAN</a:t>
            </a:r>
            <a:r>
              <a:rPr lang="zh-CN" altLang="en-US" dirty="0">
                <a:ea typeface="宋体" panose="02010600030101010101" pitchFamily="2" charset="-122"/>
              </a:rPr>
              <a:t>总线通信模型</a:t>
            </a:r>
          </a:p>
        </p:txBody>
      </p:sp>
      <p:sp>
        <p:nvSpPr>
          <p:cNvPr id="20482" name="矩形 166914"/>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pic>
        <p:nvPicPr>
          <p:cNvPr id="20483" name="图片 166915"/>
          <p:cNvPicPr>
            <a:picLocks noChangeAspect="1"/>
          </p:cNvPicPr>
          <p:nvPr/>
        </p:nvPicPr>
        <p:blipFill>
          <a:blip r:embed="rId2" cstate="print"/>
          <a:stretch>
            <a:fillRect/>
          </a:stretch>
        </p:blipFill>
        <p:spPr>
          <a:xfrm>
            <a:off x="1082675" y="1047433"/>
            <a:ext cx="9144000" cy="5002212"/>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21</a:t>
            </a:fld>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43362"/>
          <p:cNvSpPr>
            <a:spLocks noGrp="1"/>
          </p:cNvSpPr>
          <p:nvPr>
            <p:ph idx="1"/>
          </p:nvPr>
        </p:nvSpPr>
        <p:spPr>
          <a:xfrm>
            <a:off x="625475" y="1278890"/>
            <a:ext cx="9867265" cy="3795395"/>
          </a:xfrm>
        </p:spPr>
        <p:txBody>
          <a:bodyPr anchor="t"/>
          <a:lstStyle/>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）重同步</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在报文的随后位中，每当有从“隐性位”到“显性位”的跳变，并且该跳变落在了同步段之外，就会引起一次重同步。重同步机制可以根据跳变沿加长或者缩短位时间以调整采样点的位置，保证正确采样。</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重同步跳转宽度（</a:t>
            </a:r>
            <a:r>
              <a:rPr lang="en-US" altLang="zh-CN">
                <a:latin typeface="宋体" panose="02010600030101010101" pitchFamily="2" charset="-122"/>
                <a:ea typeface="宋体" panose="02010600030101010101" pitchFamily="2" charset="-122"/>
                <a:cs typeface="宋体" panose="02010600030101010101" pitchFamily="2" charset="-122"/>
              </a:rPr>
              <a:t>SJW</a:t>
            </a:r>
            <a:r>
              <a:rPr lang="zh-CN" altLang="en-US" dirty="0">
                <a:latin typeface="宋体" panose="02010600030101010101" pitchFamily="2" charset="-122"/>
                <a:ea typeface="宋体" panose="02010600030101010101" pitchFamily="2" charset="-122"/>
                <a:cs typeface="宋体" panose="02010600030101010101" pitchFamily="2" charset="-122"/>
              </a:rPr>
              <a:t>）定义为相位缓冲段</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可被加长或相位缓冲段</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可被缩短的上限值。 </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22</a:t>
            </a:fld>
            <a:endParaRPr lang="zh-CN" alt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44387"/>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pic>
        <p:nvPicPr>
          <p:cNvPr id="22531" name="图片 144394"/>
          <p:cNvPicPr>
            <a:picLocks noChangeAspect="1"/>
          </p:cNvPicPr>
          <p:nvPr/>
        </p:nvPicPr>
        <p:blipFill>
          <a:blip r:embed="rId3" cstate="print"/>
          <a:stretch>
            <a:fillRect/>
          </a:stretch>
        </p:blipFill>
        <p:spPr>
          <a:xfrm>
            <a:off x="1524000" y="1418908"/>
            <a:ext cx="9144000" cy="4019550"/>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23</a:t>
            </a:fld>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67938"/>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pic>
        <p:nvPicPr>
          <p:cNvPr id="23555" name="图片 167940"/>
          <p:cNvPicPr>
            <a:picLocks noChangeAspect="1"/>
          </p:cNvPicPr>
          <p:nvPr/>
        </p:nvPicPr>
        <p:blipFill>
          <a:blip r:embed="rId3" cstate="print"/>
          <a:stretch>
            <a:fillRect/>
          </a:stretch>
        </p:blipFill>
        <p:spPr>
          <a:xfrm>
            <a:off x="1419225" y="1409700"/>
            <a:ext cx="9144000" cy="4038600"/>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24</a:t>
            </a:fld>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a:t>
            </a:r>
            <a:r>
              <a:rPr kumimoji="0" lang="en-US" altLang="zh-CN"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数据链路层</a:t>
            </a:r>
          </a:p>
        </p:txBody>
      </p:sp>
      <p:sp>
        <p:nvSpPr>
          <p:cNvPr id="43012"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25</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146434"/>
          <p:cNvSpPr>
            <a:spLocks noGrp="1"/>
          </p:cNvSpPr>
          <p:nvPr>
            <p:ph idx="1"/>
          </p:nvPr>
        </p:nvSpPr>
        <p:spPr>
          <a:xfrm>
            <a:off x="521335" y="1026795"/>
            <a:ext cx="10146665" cy="4560570"/>
          </a:xfrm>
        </p:spPr>
        <p:txBody>
          <a:bodyPr anchor="t"/>
          <a:lstStyle/>
          <a:p>
            <a:pPr algn="just">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1. </a:t>
            </a:r>
            <a:r>
              <a:rPr lang="zh-CN" altLang="en-US" dirty="0">
                <a:latin typeface="宋体" panose="02010600030101010101" pitchFamily="2" charset="-122"/>
                <a:ea typeface="宋体" panose="02010600030101010101" pitchFamily="2" charset="-122"/>
                <a:cs typeface="宋体" panose="02010600030101010101" pitchFamily="2" charset="-122"/>
              </a:rPr>
              <a:t>逻辑链路控制子层</a:t>
            </a:r>
            <a:r>
              <a:rPr lang="en-US" altLang="zh-CN">
                <a:latin typeface="宋体" panose="02010600030101010101" pitchFamily="2" charset="-122"/>
                <a:ea typeface="宋体" panose="02010600030101010101" pitchFamily="2" charset="-122"/>
                <a:cs typeface="宋体" panose="02010600030101010101" pitchFamily="2" charset="-122"/>
              </a:rPr>
              <a:t>LLC </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）验收过滤</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通过验收过滤确定是否被接收数据帧。</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）超载通知</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若接收节点由于内部原因要求延迟下一个数据帧</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远程帧，则发送超载帧。</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）恢复管理</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发送期间，对于丢失仲裁或被错误干扰的帧，</a:t>
            </a:r>
            <a:r>
              <a:rPr lang="en-US" altLang="zh-CN">
                <a:latin typeface="宋体" panose="02010600030101010101" pitchFamily="2" charset="-122"/>
                <a:ea typeface="宋体" panose="02010600030101010101" pitchFamily="2" charset="-122"/>
                <a:cs typeface="宋体" panose="02010600030101010101" pitchFamily="2" charset="-122"/>
              </a:rPr>
              <a:t>LLC</a:t>
            </a:r>
            <a:r>
              <a:rPr lang="zh-CN" altLang="en-US" dirty="0">
                <a:latin typeface="宋体" panose="02010600030101010101" pitchFamily="2" charset="-122"/>
                <a:ea typeface="宋体" panose="02010600030101010101" pitchFamily="2" charset="-122"/>
                <a:cs typeface="宋体" panose="02010600030101010101" pitchFamily="2" charset="-122"/>
              </a:rPr>
              <a:t>子层具有自动重发功能。</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24579" name="矩形 146435"/>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26</a:t>
            </a:fld>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168965"/>
          <p:cNvGrpSpPr/>
          <p:nvPr/>
        </p:nvGrpSpPr>
        <p:grpSpPr>
          <a:xfrm>
            <a:off x="1730058" y="1243013"/>
            <a:ext cx="8353425" cy="4608512"/>
            <a:chOff x="249" y="1299"/>
            <a:chExt cx="5262" cy="2903"/>
          </a:xfrm>
        </p:grpSpPr>
        <p:sp>
          <p:nvSpPr>
            <p:cNvPr id="25603" name="矩形 168964"/>
            <p:cNvSpPr/>
            <p:nvPr/>
          </p:nvSpPr>
          <p:spPr>
            <a:xfrm>
              <a:off x="340" y="1299"/>
              <a:ext cx="5171" cy="2903"/>
            </a:xfrm>
            <a:prstGeom prst="rect">
              <a:avLst/>
            </a:prstGeom>
            <a:solidFill>
              <a:schemeClr val="tx1"/>
            </a:solidFill>
            <a:ln w="9525">
              <a:noFill/>
            </a:ln>
          </p:spPr>
          <p:txBody>
            <a:bodyPr anchor="t"/>
            <a:lstStyle/>
            <a:p>
              <a:pPr eaLnBrk="0" hangingPunct="0"/>
              <a:endParaRPr lang="zh-CN" altLang="en-US">
                <a:latin typeface="Times New Roman" panose="02020603050405020304" pitchFamily="18" charset="0"/>
              </a:endParaRPr>
            </a:p>
          </p:txBody>
        </p:sp>
        <p:pic>
          <p:nvPicPr>
            <p:cNvPr id="25604" name="图片 168963" descr="broadcast"/>
            <p:cNvPicPr>
              <a:picLocks noChangeAspect="1"/>
            </p:cNvPicPr>
            <p:nvPr/>
          </p:nvPicPr>
          <p:blipFill>
            <a:blip r:embed="rId3" cstate="print"/>
            <a:stretch>
              <a:fillRect/>
            </a:stretch>
          </p:blipFill>
          <p:spPr>
            <a:xfrm>
              <a:off x="249" y="1344"/>
              <a:ext cx="5248" cy="2817"/>
            </a:xfrm>
            <a:prstGeom prst="rect">
              <a:avLst/>
            </a:prstGeom>
            <a:noFill/>
            <a:ln w="9525">
              <a:noFill/>
            </a:ln>
          </p:spPr>
        </p:pic>
      </p:gr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z="2000" smtClean="0"/>
              <a:pPr algn="r"/>
              <a:t>27</a:t>
            </a:fld>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148482"/>
          <p:cNvSpPr>
            <a:spLocks noGrp="1"/>
          </p:cNvSpPr>
          <p:nvPr>
            <p:ph idx="1"/>
          </p:nvPr>
        </p:nvSpPr>
        <p:spPr>
          <a:xfrm>
            <a:off x="950595" y="1026795"/>
            <a:ext cx="8282305" cy="847090"/>
          </a:xfrm>
        </p:spPr>
        <p:txBody>
          <a:bodyPr anchor="t"/>
          <a:lstStyle/>
          <a:p>
            <a:pPr>
              <a:buNone/>
            </a:pPr>
            <a:r>
              <a:rPr lang="en-US" altLang="zh-CN">
                <a:ea typeface="宋体" panose="02010600030101010101" pitchFamily="2" charset="-122"/>
              </a:rPr>
              <a:t>	2.  </a:t>
            </a:r>
            <a:r>
              <a:rPr lang="zh-CN" altLang="en-US" dirty="0">
                <a:ea typeface="宋体" panose="02010600030101010101" pitchFamily="2" charset="-122"/>
              </a:rPr>
              <a:t>介质访问控制子层</a:t>
            </a:r>
            <a:r>
              <a:rPr lang="en-US" altLang="zh-CN">
                <a:ea typeface="宋体" panose="02010600030101010101" pitchFamily="2" charset="-122"/>
              </a:rPr>
              <a:t>MAC</a:t>
            </a:r>
          </a:p>
          <a:p>
            <a:pPr>
              <a:buNone/>
            </a:pPr>
            <a:r>
              <a:rPr lang="en-US" altLang="zh-CN">
                <a:ea typeface="宋体" panose="02010600030101010101" pitchFamily="2" charset="-122"/>
              </a:rPr>
              <a:t>MAC</a:t>
            </a:r>
            <a:r>
              <a:rPr lang="zh-CN" altLang="en-US" dirty="0">
                <a:ea typeface="宋体" panose="02010600030101010101" pitchFamily="2" charset="-122"/>
              </a:rPr>
              <a:t>子层不存在修改的灵活性，是</a:t>
            </a:r>
            <a:r>
              <a:rPr lang="en-US" altLang="zh-CN">
                <a:ea typeface="宋体" panose="02010600030101010101" pitchFamily="2" charset="-122"/>
              </a:rPr>
              <a:t>CAN</a:t>
            </a:r>
            <a:r>
              <a:rPr lang="zh-CN" altLang="en-US" dirty="0">
                <a:ea typeface="宋体" panose="02010600030101010101" pitchFamily="2" charset="-122"/>
              </a:rPr>
              <a:t>总线协议的核心。</a:t>
            </a:r>
            <a:endParaRPr lang="en-US" altLang="zh-CN">
              <a:ea typeface="宋体" panose="02010600030101010101" pitchFamily="2" charset="-122"/>
            </a:endParaRPr>
          </a:p>
        </p:txBody>
      </p:sp>
      <p:sp>
        <p:nvSpPr>
          <p:cNvPr id="26627" name="矩形 148483"/>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pic>
        <p:nvPicPr>
          <p:cNvPr id="26628" name="图片 148484"/>
          <p:cNvPicPr>
            <a:picLocks noChangeAspect="1"/>
          </p:cNvPicPr>
          <p:nvPr/>
        </p:nvPicPr>
        <p:blipFill>
          <a:blip r:embed="rId3" cstate="print"/>
          <a:srcRect l="27312" t="31621" r="29134" b="7782"/>
          <a:stretch>
            <a:fillRect/>
          </a:stretch>
        </p:blipFill>
        <p:spPr>
          <a:xfrm>
            <a:off x="3169285" y="2019300"/>
            <a:ext cx="4897438" cy="3819525"/>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z="2000" smtClean="0"/>
              <a:pPr algn="r"/>
              <a:t>28</a:t>
            </a:fld>
            <a:endParaRPr lang="zh-CN" alt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152578"/>
          <p:cNvSpPr>
            <a:spLocks noGrp="1"/>
          </p:cNvSpPr>
          <p:nvPr>
            <p:ph idx="1"/>
          </p:nvPr>
        </p:nvSpPr>
        <p:spPr>
          <a:xfrm>
            <a:off x="940435" y="931545"/>
            <a:ext cx="8282305" cy="611505"/>
          </a:xfrm>
        </p:spPr>
        <p:txBody>
          <a:bodyPr anchor="t"/>
          <a:lstStyle/>
          <a:p>
            <a:pPr algn="just">
              <a:buNone/>
            </a:pPr>
            <a:r>
              <a:rPr lang="en-US" altLang="zh-CN">
                <a:ea typeface="宋体" panose="02010600030101010101" pitchFamily="2" charset="-122"/>
              </a:rPr>
              <a:t>	</a:t>
            </a:r>
            <a:r>
              <a:rPr lang="zh-CN" altLang="en-US" dirty="0">
                <a:ea typeface="宋体" panose="02010600030101010101" pitchFamily="2" charset="-122"/>
              </a:rPr>
              <a:t>（</a:t>
            </a:r>
            <a:r>
              <a:rPr lang="en-US" altLang="zh-CN">
                <a:ea typeface="宋体" panose="02010600030101010101" pitchFamily="2" charset="-122"/>
              </a:rPr>
              <a:t>1</a:t>
            </a:r>
            <a:r>
              <a:rPr lang="zh-CN" altLang="en-US" dirty="0">
                <a:ea typeface="宋体" panose="02010600030101010101" pitchFamily="2" charset="-122"/>
              </a:rPr>
              <a:t>）介质访问管理 </a:t>
            </a:r>
          </a:p>
          <a:p>
            <a:pPr algn="just">
              <a:buNone/>
            </a:pPr>
            <a:r>
              <a:rPr lang="zh-CN" altLang="en-US" dirty="0">
                <a:ea typeface="宋体" panose="02010600030101010101" pitchFamily="2" charset="-122"/>
              </a:rPr>
              <a:t>	</a:t>
            </a:r>
          </a:p>
        </p:txBody>
      </p:sp>
      <p:sp>
        <p:nvSpPr>
          <p:cNvPr id="27651" name="矩形 152579"/>
          <p:cNvSpPr/>
          <p:nvPr/>
        </p:nvSpPr>
        <p:spPr>
          <a:xfrm>
            <a:off x="1524000" y="2319338"/>
            <a:ext cx="9144000" cy="0"/>
          </a:xfrm>
          <a:prstGeom prst="rect">
            <a:avLst/>
          </a:prstGeom>
          <a:noFill/>
          <a:ln w="9525">
            <a:noFill/>
          </a:ln>
        </p:spPr>
        <p:txBody>
          <a:bodyPr anchor="t"/>
          <a:lstStyle/>
          <a:p>
            <a:pPr eaLnBrk="0" hangingPunct="0"/>
            <a:endParaRPr lang="zh-CN" altLang="en-US">
              <a:latin typeface="Times New Roman" panose="02020603050405020304" pitchFamily="18" charset="0"/>
            </a:endParaRPr>
          </a:p>
        </p:txBody>
      </p:sp>
      <p:pic>
        <p:nvPicPr>
          <p:cNvPr id="27652" name="图片 152580" descr="arbitration"/>
          <p:cNvPicPr>
            <a:picLocks noChangeAspect="1"/>
          </p:cNvPicPr>
          <p:nvPr/>
        </p:nvPicPr>
        <p:blipFill>
          <a:blip r:embed="rId3" cstate="print"/>
          <a:stretch>
            <a:fillRect/>
          </a:stretch>
        </p:blipFill>
        <p:spPr>
          <a:xfrm>
            <a:off x="1657033" y="1542733"/>
            <a:ext cx="8334375" cy="4475162"/>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z="2000" smtClean="0"/>
              <a:pPr algn="r"/>
              <a:t>29</a:t>
            </a:fld>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7"/>
          <p:cNvSpPr>
            <a:spLocks noChangeArrowheads="1"/>
          </p:cNvSpPr>
          <p:nvPr>
            <p:custDataLst>
              <p:tags r:id="rId2"/>
            </p:custDataLst>
          </p:nvPr>
        </p:nvSpPr>
        <p:spPr bwMode="auto">
          <a:xfrm>
            <a:off x="3522663" y="4184650"/>
            <a:ext cx="5146675" cy="106363"/>
          </a:xfrm>
          <a:prstGeom prst="roundRect">
            <a:avLst>
              <a:gd name="adj" fmla="val 50000"/>
            </a:avLst>
          </a:prstGeom>
          <a:solidFill>
            <a:schemeClr val="bg1">
              <a:lumMod val="95000"/>
            </a:schemeClr>
          </a:solidFill>
          <a:ln>
            <a:noFill/>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grpSp>
        <p:nvGrpSpPr>
          <p:cNvPr id="29699" name="组合 2"/>
          <p:cNvGrpSpPr/>
          <p:nvPr/>
        </p:nvGrpSpPr>
        <p:grpSpPr>
          <a:xfrm>
            <a:off x="4321175" y="1800225"/>
            <a:ext cx="3549650" cy="3097213"/>
            <a:chOff x="2136219" y="1800511"/>
            <a:chExt cx="3549015" cy="3096260"/>
          </a:xfrm>
        </p:grpSpPr>
        <p:sp>
          <p:nvSpPr>
            <p:cNvPr id="29702" name="下箭头 21"/>
            <p:cNvSpPr/>
            <p:nvPr>
              <p:custDataLst>
                <p:tags r:id="rId4"/>
              </p:custDataLst>
            </p:nvPr>
          </p:nvSpPr>
          <p:spPr>
            <a:xfrm>
              <a:off x="3301141" y="2325836"/>
              <a:ext cx="1218883" cy="1617241"/>
            </a:xfrm>
            <a:prstGeom prst="downArrow">
              <a:avLst>
                <a:gd name="adj1" fmla="val 50000"/>
                <a:gd name="adj2" fmla="val 49811"/>
              </a:avLst>
            </a:prstGeom>
            <a:solidFill>
              <a:srgbClr val="CCCCCC"/>
            </a:solidFill>
            <a:ln w="9525">
              <a:noFill/>
            </a:ln>
          </p:spPr>
          <p:txBody>
            <a:bodyPr anchor="ctr"/>
            <a:lstStyle/>
            <a:p>
              <a:pPr algn="ctr"/>
              <a:endParaRPr lang="zh-CN" altLang="en-US" sz="1300" dirty="0">
                <a:solidFill>
                  <a:srgbClr val="FFFFFF"/>
                </a:solidFill>
                <a:latin typeface="Arial" panose="020B0604020202020204" pitchFamily="34" charset="0"/>
              </a:endParaRPr>
            </a:p>
          </p:txBody>
        </p:sp>
        <p:sp>
          <p:nvSpPr>
            <p:cNvPr id="29703" name="椭圆 23"/>
            <p:cNvSpPr/>
            <p:nvPr>
              <p:custDataLst>
                <p:tags r:id="rId5"/>
              </p:custDataLst>
            </p:nvPr>
          </p:nvSpPr>
          <p:spPr>
            <a:xfrm>
              <a:off x="3396366" y="1800511"/>
              <a:ext cx="1030020" cy="1031606"/>
            </a:xfrm>
            <a:prstGeom prst="ellipse">
              <a:avLst/>
            </a:prstGeom>
            <a:solidFill>
              <a:schemeClr val="bg1"/>
            </a:solidFill>
            <a:ln w="190500" cap="flat" cmpd="sng">
              <a:solidFill>
                <a:schemeClr val="accent1"/>
              </a:solidFill>
              <a:prstDash val="solid"/>
              <a:headEnd type="none" w="med" len="med"/>
              <a:tailEnd type="none" w="med" len="med"/>
            </a:ln>
          </p:spPr>
          <p:txBody>
            <a:bodyPr lIns="0" tIns="0" rIns="0" bIns="0" anchor="ctr"/>
            <a:lstStyle/>
            <a:p>
              <a:pPr algn="ctr"/>
              <a:r>
                <a:rPr lang="en-US" altLang="zh-CN" sz="2400" dirty="0">
                  <a:latin typeface="Arial" panose="020B0604020202020204" pitchFamily="34" charset="0"/>
                </a:rPr>
                <a:t>01</a:t>
              </a:r>
            </a:p>
          </p:txBody>
        </p:sp>
        <p:sp>
          <p:nvSpPr>
            <p:cNvPr id="12293" name="椭圆 28"/>
            <p:cNvSpPr>
              <a:spLocks noChangeArrowheads="1"/>
            </p:cNvSpPr>
            <p:nvPr>
              <p:custDataLst>
                <p:tags r:id="rId6"/>
              </p:custDataLst>
            </p:nvPr>
          </p:nvSpPr>
          <p:spPr bwMode="auto">
            <a:xfrm>
              <a:off x="3828191" y="4152462"/>
              <a:ext cx="168245" cy="169811"/>
            </a:xfrm>
            <a:prstGeom prst="ellipse">
              <a:avLst/>
            </a:prstGeom>
            <a:solidFill>
              <a:schemeClr val="bg1"/>
            </a:solidFill>
            <a:ln w="38100" cmpd="sng">
              <a:solidFill>
                <a:schemeClr val="accent1"/>
              </a:solidFill>
              <a:round/>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sp>
          <p:nvSpPr>
            <p:cNvPr id="29705" name="TextBox 39"/>
            <p:cNvSpPr txBox="1"/>
            <p:nvPr>
              <p:custDataLst>
                <p:tags r:id="rId7"/>
              </p:custDataLst>
            </p:nvPr>
          </p:nvSpPr>
          <p:spPr>
            <a:xfrm>
              <a:off x="2136219" y="4473226"/>
              <a:ext cx="3549015" cy="423545"/>
            </a:xfrm>
            <a:prstGeom prst="rect">
              <a:avLst/>
            </a:prstGeom>
            <a:noFill/>
            <a:ln w="9525">
              <a:noFill/>
            </a:ln>
          </p:spPr>
          <p:txBody>
            <a:bodyPr/>
            <a:lstStyle/>
            <a:p>
              <a:pPr algn="ctr">
                <a:lnSpc>
                  <a:spcPct val="110000"/>
                </a:lnSpc>
              </a:pPr>
              <a:r>
                <a:rPr lang="zh-CN" altLang="en-US" sz="3200" dirty="0">
                  <a:latin typeface="Arial" panose="020B0604020202020204" pitchFamily="34" charset="0"/>
                </a:rPr>
                <a:t>概述</a:t>
              </a:r>
            </a:p>
          </p:txBody>
        </p:sp>
      </p:grpSp>
      <p:sp>
        <p:nvSpPr>
          <p:cNvPr id="29700" name="文本框 1"/>
          <p:cNvSpPr txBox="1"/>
          <p:nvPr>
            <p:custDataLst>
              <p:tags r:id="rId3"/>
            </p:custDataLst>
          </p:nvPr>
        </p:nvSpPr>
        <p:spPr>
          <a:xfrm>
            <a:off x="611505" y="186690"/>
            <a:ext cx="10972800" cy="576263"/>
          </a:xfrm>
          <a:prstGeom prst="rect">
            <a:avLst/>
          </a:prstGeom>
          <a:noFill/>
          <a:ln w="9525">
            <a:noFill/>
          </a:ln>
        </p:spPr>
        <p:txBody>
          <a:bodyPr anchor="ctr"/>
          <a:lstStyle/>
          <a:p>
            <a:pPr>
              <a:lnSpc>
                <a:spcPct val="90000"/>
              </a:lnSpc>
            </a:pPr>
            <a:r>
              <a:rPr lang="zh-CN" altLang="en-US" sz="3200" b="1" dirty="0">
                <a:solidFill>
                  <a:srgbClr val="6600FF"/>
                </a:solidFill>
                <a:latin typeface="楷体_GB2312" charset="-122"/>
                <a:ea typeface="楷体_GB2312" charset="-122"/>
                <a:sym typeface="黑体" panose="02010609060101010101" pitchFamily="49" charset="-122"/>
              </a:rPr>
              <a:t>第</a:t>
            </a:r>
            <a:r>
              <a:rPr lang="en-US" altLang="zh-CN" sz="3200" b="1" dirty="0">
                <a:solidFill>
                  <a:srgbClr val="6600FF"/>
                </a:solidFill>
                <a:latin typeface="楷体_GB2312" charset="-122"/>
                <a:ea typeface="楷体_GB2312" charset="-122"/>
                <a:sym typeface="黑体" panose="02010609060101010101" pitchFamily="49" charset="-122"/>
              </a:rPr>
              <a:t>7</a:t>
            </a:r>
            <a:r>
              <a:rPr lang="zh-CN" altLang="en-US" sz="3200" b="1" dirty="0">
                <a:solidFill>
                  <a:srgbClr val="6600FF"/>
                </a:solidFill>
                <a:latin typeface="楷体_GB2312" charset="-122"/>
                <a:ea typeface="楷体_GB2312" charset="-122"/>
                <a:sym typeface="黑体" panose="02010609060101010101" pitchFamily="49" charset="-122"/>
              </a:rPr>
              <a:t>章 </a:t>
            </a:r>
            <a:r>
              <a:rPr lang="en-US" altLang="en-US"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a:t>
            </a:r>
          </a:p>
        </p:txBody>
      </p:sp>
      <p:sp>
        <p:nvSpPr>
          <p:cNvPr id="29701" name="灯片编号占位符 3"/>
          <p:cNvSpPr txBox="1">
            <a:spLocks noGrp="1"/>
          </p:cNvSpPr>
          <p:nvPr>
            <p:ph type="sldNum" sz="quarter" idx="4"/>
          </p:nvPr>
        </p:nvSpPr>
        <p:spPr>
          <a:xfrm>
            <a:off x="9226550" y="6386513"/>
            <a:ext cx="2844800"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3</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169986"/>
          <p:cNvSpPr>
            <a:spLocks noGrp="1"/>
          </p:cNvSpPr>
          <p:nvPr>
            <p:ph idx="1"/>
          </p:nvPr>
        </p:nvSpPr>
        <p:spPr>
          <a:xfrm>
            <a:off x="761365" y="995045"/>
            <a:ext cx="9889490" cy="1683385"/>
          </a:xfrm>
        </p:spPr>
        <p:txBody>
          <a:bodyPr anchor="t"/>
          <a:lstStyle/>
          <a:p>
            <a:pPr>
              <a:lnSpc>
                <a:spcPct val="150000"/>
              </a:lnSpc>
              <a:buNone/>
            </a:pPr>
            <a:r>
              <a:rPr lang="en-US" altLang="zh-CN">
                <a:ea typeface="宋体" panose="02010600030101010101" pitchFamily="2" charset="-122"/>
              </a:rPr>
              <a:t>	</a:t>
            </a:r>
            <a:r>
              <a:rPr lang="zh-CN" altLang="en-US" dirty="0">
                <a:ea typeface="宋体" panose="02010600030101010101" pitchFamily="2" charset="-122"/>
              </a:rPr>
              <a:t>（</a:t>
            </a:r>
            <a:r>
              <a:rPr lang="en-US" altLang="zh-CN">
                <a:ea typeface="宋体" panose="02010600030101010101" pitchFamily="2" charset="-122"/>
              </a:rPr>
              <a:t>2</a:t>
            </a:r>
            <a:r>
              <a:rPr lang="zh-CN" altLang="en-US" dirty="0">
                <a:ea typeface="宋体" panose="02010600030101010101" pitchFamily="2" charset="-122"/>
              </a:rPr>
              <a:t>）</a:t>
            </a:r>
            <a:r>
              <a:rPr lang="en-US" altLang="zh-CN">
                <a:ea typeface="宋体" panose="02010600030101010101" pitchFamily="2" charset="-122"/>
              </a:rPr>
              <a:t>MAC</a:t>
            </a:r>
            <a:r>
              <a:rPr lang="zh-CN" altLang="en-US" dirty="0">
                <a:ea typeface="宋体" panose="02010600030101010101" pitchFamily="2" charset="-122"/>
              </a:rPr>
              <a:t>帧位填充</a:t>
            </a:r>
          </a:p>
          <a:p>
            <a:pPr>
              <a:lnSpc>
                <a:spcPct val="150000"/>
              </a:lnSpc>
              <a:buNone/>
            </a:pPr>
            <a:r>
              <a:rPr lang="zh-CN" altLang="en-US" dirty="0">
                <a:ea typeface="宋体" panose="02010600030101010101" pitchFamily="2" charset="-122"/>
              </a:rPr>
              <a:t>	当发送节点在发送位流中检测到</a:t>
            </a:r>
            <a:r>
              <a:rPr lang="en-US" altLang="zh-CN">
                <a:ea typeface="宋体" panose="02010600030101010101" pitchFamily="2" charset="-122"/>
              </a:rPr>
              <a:t>5</a:t>
            </a:r>
            <a:r>
              <a:rPr lang="zh-CN" altLang="en-US" dirty="0">
                <a:ea typeface="宋体" panose="02010600030101010101" pitchFamily="2" charset="-122"/>
              </a:rPr>
              <a:t>个数值相同的连续位（包括填充位）时，在实际发送位流中，自动插入一个补码位 。</a:t>
            </a:r>
            <a:endParaRPr lang="en-US" altLang="zh-CN">
              <a:ea typeface="宋体" panose="02010600030101010101" pitchFamily="2" charset="-122"/>
            </a:endParaRPr>
          </a:p>
        </p:txBody>
      </p:sp>
      <p:pic>
        <p:nvPicPr>
          <p:cNvPr id="28675" name="图片 169988"/>
          <p:cNvPicPr>
            <a:picLocks noChangeAspect="1"/>
          </p:cNvPicPr>
          <p:nvPr/>
        </p:nvPicPr>
        <p:blipFill>
          <a:blip r:embed="rId3" cstate="print"/>
          <a:srcRect l="22900" t="55313" r="22688" b="24971"/>
          <a:stretch>
            <a:fillRect/>
          </a:stretch>
        </p:blipFill>
        <p:spPr>
          <a:xfrm>
            <a:off x="1051560" y="2986723"/>
            <a:ext cx="9144000" cy="1857375"/>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30</a:t>
            </a:fld>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7"/>
          <p:cNvSpPr>
            <a:spLocks noChangeArrowheads="1"/>
          </p:cNvSpPr>
          <p:nvPr>
            <p:custDataLst>
              <p:tags r:id="rId2"/>
            </p:custDataLst>
          </p:nvPr>
        </p:nvSpPr>
        <p:spPr bwMode="auto">
          <a:xfrm>
            <a:off x="3522663" y="4184650"/>
            <a:ext cx="5146675" cy="106363"/>
          </a:xfrm>
          <a:prstGeom prst="roundRect">
            <a:avLst>
              <a:gd name="adj" fmla="val 50000"/>
            </a:avLst>
          </a:prstGeom>
          <a:solidFill>
            <a:schemeClr val="bg1">
              <a:lumMod val="95000"/>
            </a:schemeClr>
          </a:solidFill>
          <a:ln>
            <a:noFill/>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grpSp>
        <p:nvGrpSpPr>
          <p:cNvPr id="29699" name="组合 2"/>
          <p:cNvGrpSpPr/>
          <p:nvPr/>
        </p:nvGrpSpPr>
        <p:grpSpPr>
          <a:xfrm>
            <a:off x="4321175" y="1800225"/>
            <a:ext cx="3549650" cy="3097213"/>
            <a:chOff x="2136219" y="1800511"/>
            <a:chExt cx="3549015" cy="3096260"/>
          </a:xfrm>
        </p:grpSpPr>
        <p:sp>
          <p:nvSpPr>
            <p:cNvPr id="29702" name="下箭头 21"/>
            <p:cNvSpPr/>
            <p:nvPr>
              <p:custDataLst>
                <p:tags r:id="rId4"/>
              </p:custDataLst>
            </p:nvPr>
          </p:nvSpPr>
          <p:spPr>
            <a:xfrm>
              <a:off x="3301141" y="2325836"/>
              <a:ext cx="1218883" cy="1617241"/>
            </a:xfrm>
            <a:prstGeom prst="downArrow">
              <a:avLst>
                <a:gd name="adj1" fmla="val 50000"/>
                <a:gd name="adj2" fmla="val 49811"/>
              </a:avLst>
            </a:prstGeom>
            <a:solidFill>
              <a:srgbClr val="CCCCCC"/>
            </a:solidFill>
            <a:ln w="9525">
              <a:noFill/>
            </a:ln>
          </p:spPr>
          <p:txBody>
            <a:bodyPr anchor="ctr"/>
            <a:lstStyle/>
            <a:p>
              <a:pPr algn="ctr"/>
              <a:endParaRPr lang="zh-CN" altLang="en-US" sz="1300" dirty="0">
                <a:solidFill>
                  <a:srgbClr val="FFFFFF"/>
                </a:solidFill>
                <a:latin typeface="Arial" panose="020B0604020202020204" pitchFamily="34" charset="0"/>
              </a:endParaRPr>
            </a:p>
          </p:txBody>
        </p:sp>
        <p:sp>
          <p:nvSpPr>
            <p:cNvPr id="29703" name="椭圆 23"/>
            <p:cNvSpPr/>
            <p:nvPr>
              <p:custDataLst>
                <p:tags r:id="rId5"/>
              </p:custDataLst>
            </p:nvPr>
          </p:nvSpPr>
          <p:spPr>
            <a:xfrm>
              <a:off x="3396366" y="1800511"/>
              <a:ext cx="1030020" cy="1031606"/>
            </a:xfrm>
            <a:prstGeom prst="ellipse">
              <a:avLst/>
            </a:prstGeom>
            <a:solidFill>
              <a:schemeClr val="bg1"/>
            </a:solidFill>
            <a:ln w="190500" cap="flat" cmpd="sng">
              <a:solidFill>
                <a:schemeClr val="accent1"/>
              </a:solidFill>
              <a:prstDash val="solid"/>
              <a:headEnd type="none" w="med" len="med"/>
              <a:tailEnd type="none" w="med" len="med"/>
            </a:ln>
          </p:spPr>
          <p:txBody>
            <a:bodyPr lIns="0" tIns="0" rIns="0" bIns="0" anchor="ctr"/>
            <a:lstStyle/>
            <a:p>
              <a:pPr algn="ctr"/>
              <a:r>
                <a:rPr lang="en-US" altLang="zh-CN" sz="2400" dirty="0">
                  <a:latin typeface="Arial" panose="020B0604020202020204" pitchFamily="34" charset="0"/>
                </a:rPr>
                <a:t>03</a:t>
              </a:r>
            </a:p>
          </p:txBody>
        </p:sp>
        <p:sp>
          <p:nvSpPr>
            <p:cNvPr id="12293" name="椭圆 28"/>
            <p:cNvSpPr>
              <a:spLocks noChangeArrowheads="1"/>
            </p:cNvSpPr>
            <p:nvPr>
              <p:custDataLst>
                <p:tags r:id="rId6"/>
              </p:custDataLst>
            </p:nvPr>
          </p:nvSpPr>
          <p:spPr bwMode="auto">
            <a:xfrm>
              <a:off x="3828191" y="4152462"/>
              <a:ext cx="168245" cy="169811"/>
            </a:xfrm>
            <a:prstGeom prst="ellipse">
              <a:avLst/>
            </a:prstGeom>
            <a:solidFill>
              <a:schemeClr val="bg1"/>
            </a:solidFill>
            <a:ln w="38100" cmpd="sng">
              <a:solidFill>
                <a:schemeClr val="accent1"/>
              </a:solidFill>
              <a:round/>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sp>
          <p:nvSpPr>
            <p:cNvPr id="29705" name="TextBox 39"/>
            <p:cNvSpPr txBox="1"/>
            <p:nvPr>
              <p:custDataLst>
                <p:tags r:id="rId7"/>
              </p:custDataLst>
            </p:nvPr>
          </p:nvSpPr>
          <p:spPr>
            <a:xfrm>
              <a:off x="2136219" y="4473226"/>
              <a:ext cx="3549015" cy="423545"/>
            </a:xfrm>
            <a:prstGeom prst="rect">
              <a:avLst/>
            </a:prstGeom>
            <a:noFill/>
            <a:ln w="9525">
              <a:noFill/>
            </a:ln>
          </p:spPr>
          <p:txBody>
            <a:bodyPr/>
            <a:lstStyle/>
            <a:p>
              <a:pPr algn="ctr">
                <a:lnSpc>
                  <a:spcPct val="110000"/>
                </a:lnSpc>
              </a:pPr>
              <a:r>
                <a:rPr lang="en-US" altLang="zh-CN" sz="3200" dirty="0">
                  <a:latin typeface="Arial" panose="020B0604020202020204" pitchFamily="34" charset="0"/>
                </a:rPr>
                <a:t>CAN</a:t>
              </a:r>
              <a:r>
                <a:rPr lang="zh-CN" altLang="en-US" sz="3200" dirty="0">
                  <a:latin typeface="Arial" panose="020B0604020202020204" pitchFamily="34" charset="0"/>
                </a:rPr>
                <a:t>总线帧结构</a:t>
              </a:r>
            </a:p>
          </p:txBody>
        </p:sp>
      </p:grpSp>
      <p:sp>
        <p:nvSpPr>
          <p:cNvPr id="29700" name="文本框 1"/>
          <p:cNvSpPr txBox="1"/>
          <p:nvPr>
            <p:custDataLst>
              <p:tags r:id="rId3"/>
            </p:custDataLst>
          </p:nvPr>
        </p:nvSpPr>
        <p:spPr>
          <a:xfrm>
            <a:off x="611505" y="186690"/>
            <a:ext cx="10972800" cy="576263"/>
          </a:xfrm>
          <a:prstGeom prst="rect">
            <a:avLst/>
          </a:prstGeom>
          <a:noFill/>
          <a:ln w="9525">
            <a:noFill/>
          </a:ln>
        </p:spPr>
        <p:txBody>
          <a:bodyPr anchor="ctr"/>
          <a:lstStyle/>
          <a:p>
            <a:pPr>
              <a:lnSpc>
                <a:spcPct val="90000"/>
              </a:lnSpc>
            </a:pPr>
            <a:r>
              <a:rPr lang="zh-CN" altLang="en-US" sz="3200" b="1" dirty="0">
                <a:solidFill>
                  <a:srgbClr val="6600FF"/>
                </a:solidFill>
                <a:latin typeface="楷体_GB2312" charset="-122"/>
                <a:ea typeface="楷体_GB2312" charset="-122"/>
                <a:sym typeface="黑体" panose="02010609060101010101" pitchFamily="49" charset="-122"/>
              </a:rPr>
              <a:t>第</a:t>
            </a:r>
            <a:r>
              <a:rPr lang="en-US" altLang="zh-CN" sz="3200" b="1" dirty="0">
                <a:solidFill>
                  <a:srgbClr val="6600FF"/>
                </a:solidFill>
                <a:latin typeface="楷体_GB2312" charset="-122"/>
                <a:ea typeface="楷体_GB2312" charset="-122"/>
                <a:sym typeface="黑体" panose="02010609060101010101" pitchFamily="49" charset="-122"/>
              </a:rPr>
              <a:t>7</a:t>
            </a:r>
            <a:r>
              <a:rPr lang="zh-CN" altLang="en-US" sz="3200" b="1" dirty="0">
                <a:solidFill>
                  <a:srgbClr val="6600FF"/>
                </a:solidFill>
                <a:latin typeface="楷体_GB2312" charset="-122"/>
                <a:ea typeface="楷体_GB2312" charset="-122"/>
                <a:sym typeface="黑体" panose="02010609060101010101" pitchFamily="49" charset="-122"/>
              </a:rPr>
              <a:t>章 </a:t>
            </a:r>
            <a:r>
              <a:rPr lang="en-US" altLang="en-US"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a:t>
            </a:r>
          </a:p>
        </p:txBody>
      </p:sp>
      <p:sp>
        <p:nvSpPr>
          <p:cNvPr id="29701" name="灯片编号占位符 3"/>
          <p:cNvSpPr txBox="1">
            <a:spLocks noGrp="1"/>
          </p:cNvSpPr>
          <p:nvPr>
            <p:ph type="sldNum" sz="quarter" idx="4"/>
          </p:nvPr>
        </p:nvSpPr>
        <p:spPr>
          <a:xfrm>
            <a:off x="9226550" y="6386513"/>
            <a:ext cx="2844800"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31</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19461"/>
          <p:cNvSpPr>
            <a:spLocks noGrp="1"/>
          </p:cNvSpPr>
          <p:nvPr>
            <p:ph idx="1"/>
          </p:nvPr>
        </p:nvSpPr>
        <p:spPr>
          <a:xfrm>
            <a:off x="866775" y="1382395"/>
            <a:ext cx="9605010" cy="4314825"/>
          </a:xfrm>
        </p:spPr>
        <p:txBody>
          <a:bodyPr anchor="t"/>
          <a:lstStyle/>
          <a:p>
            <a:pPr>
              <a:lnSpc>
                <a:spcPct val="150000"/>
              </a:lnSpc>
              <a:buNone/>
            </a:pPr>
            <a:r>
              <a:rPr lang="zh-CN" altLang="en-US" dirty="0">
                <a:ea typeface="宋体" panose="02010600030101010101" pitchFamily="2" charset="-122"/>
              </a:rPr>
              <a:t>总线上的信息以不同的固定报文格式发送。</a:t>
            </a:r>
          </a:p>
          <a:p>
            <a:pPr>
              <a:lnSpc>
                <a:spcPct val="150000"/>
              </a:lnSpc>
              <a:buNone/>
            </a:pPr>
            <a:r>
              <a:rPr lang="zh-CN" altLang="en-US" dirty="0">
                <a:ea typeface="宋体" panose="02010600030101010101" pitchFamily="2" charset="-122"/>
              </a:rPr>
              <a:t>数据帧（</a:t>
            </a:r>
            <a:r>
              <a:rPr lang="en-US" altLang="zh-CN">
                <a:ea typeface="宋体" panose="02010600030101010101" pitchFamily="2" charset="-122"/>
              </a:rPr>
              <a:t>Data Frame</a:t>
            </a:r>
            <a:r>
              <a:rPr lang="zh-CN" altLang="en-US" dirty="0">
                <a:ea typeface="宋体" panose="02010600030101010101" pitchFamily="2" charset="-122"/>
              </a:rPr>
              <a:t>）：数据帧携带数据从发送器至接收器；</a:t>
            </a:r>
          </a:p>
          <a:p>
            <a:pPr>
              <a:lnSpc>
                <a:spcPct val="150000"/>
              </a:lnSpc>
              <a:buNone/>
            </a:pPr>
            <a:r>
              <a:rPr lang="zh-CN" altLang="en-US" dirty="0">
                <a:ea typeface="宋体" panose="02010600030101010101" pitchFamily="2" charset="-122"/>
              </a:rPr>
              <a:t>远程帧（</a:t>
            </a:r>
            <a:r>
              <a:rPr lang="en-US" altLang="zh-CN">
                <a:ea typeface="宋体" panose="02010600030101010101" pitchFamily="2" charset="-122"/>
              </a:rPr>
              <a:t>Remote Frame</a:t>
            </a:r>
            <a:r>
              <a:rPr lang="zh-CN" altLang="en-US" dirty="0">
                <a:ea typeface="宋体" panose="02010600030101010101" pitchFamily="2" charset="-122"/>
              </a:rPr>
              <a:t>）：接收单元向发送单元请求发送具有相同标识符数据所用的帧；</a:t>
            </a:r>
          </a:p>
          <a:p>
            <a:pPr>
              <a:lnSpc>
                <a:spcPct val="150000"/>
              </a:lnSpc>
              <a:buNone/>
            </a:pPr>
            <a:r>
              <a:rPr lang="zh-CN" altLang="en-US" dirty="0">
                <a:ea typeface="宋体" panose="02010600030101010101" pitchFamily="2" charset="-122"/>
              </a:rPr>
              <a:t>出错帧（</a:t>
            </a:r>
            <a:r>
              <a:rPr lang="en-US" altLang="zh-CN">
                <a:ea typeface="宋体" panose="02010600030101010101" pitchFamily="2" charset="-122"/>
              </a:rPr>
              <a:t>Error </a:t>
            </a:r>
            <a:r>
              <a:rPr lang="en-US" altLang="zh-CN" err="1">
                <a:ea typeface="宋体" panose="02010600030101010101" pitchFamily="2" charset="-122"/>
              </a:rPr>
              <a:t>Fram</a:t>
            </a:r>
            <a:r>
              <a:rPr lang="zh-CN" altLang="en-US" dirty="0">
                <a:ea typeface="宋体" panose="02010600030101010101" pitchFamily="2" charset="-122"/>
              </a:rPr>
              <a:t>）：任何单元检测到一总线错误就发出出错帧；</a:t>
            </a:r>
          </a:p>
          <a:p>
            <a:pPr>
              <a:lnSpc>
                <a:spcPct val="150000"/>
              </a:lnSpc>
              <a:buNone/>
            </a:pPr>
            <a:r>
              <a:rPr lang="zh-CN" altLang="en-US" dirty="0">
                <a:ea typeface="宋体" panose="02010600030101010101" pitchFamily="2" charset="-122"/>
              </a:rPr>
              <a:t>超载帧（</a:t>
            </a:r>
            <a:r>
              <a:rPr lang="en-US" altLang="zh-CN">
                <a:ea typeface="宋体" panose="02010600030101010101" pitchFamily="2" charset="-122"/>
              </a:rPr>
              <a:t>Overload  Frame</a:t>
            </a:r>
            <a:r>
              <a:rPr lang="zh-CN" altLang="en-US" dirty="0">
                <a:ea typeface="宋体" panose="02010600030101010101" pitchFamily="2" charset="-122"/>
              </a:rPr>
              <a:t>）：超载帧用以在先后的数据或远程帧之间提供一附加的延时。</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32</a:t>
            </a:fld>
            <a:endParaRPr lang="zh-CN" alt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a:t>
            </a:r>
            <a:r>
              <a:rPr kumimoji="0" lang="en-US" altLang="zh-CN"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数据帧</a:t>
            </a:r>
          </a:p>
        </p:txBody>
      </p:sp>
      <p:sp>
        <p:nvSpPr>
          <p:cNvPr id="43012"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33</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171010"/>
          <p:cNvSpPr>
            <a:spLocks noGrp="1"/>
          </p:cNvSpPr>
          <p:nvPr>
            <p:ph idx="1"/>
          </p:nvPr>
        </p:nvSpPr>
        <p:spPr>
          <a:xfrm>
            <a:off x="1108075" y="3021965"/>
            <a:ext cx="9299575" cy="2558415"/>
          </a:xfrm>
        </p:spPr>
        <p:txBody>
          <a:bodyPr anchor="t"/>
          <a:lstStyle/>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数据帧（</a:t>
            </a:r>
            <a:r>
              <a:rPr lang="en-US" altLang="zh-CN">
                <a:latin typeface="宋体" panose="02010600030101010101" pitchFamily="2" charset="-122"/>
                <a:ea typeface="宋体" panose="02010600030101010101" pitchFamily="2" charset="-122"/>
                <a:cs typeface="宋体" panose="02010600030101010101" pitchFamily="2" charset="-122"/>
              </a:rPr>
              <a:t>Data  Frame</a:t>
            </a:r>
            <a:r>
              <a:rPr lang="zh-CN" altLang="en-US" dirty="0">
                <a:latin typeface="宋体" panose="02010600030101010101" pitchFamily="2" charset="-122"/>
                <a:ea typeface="宋体" panose="02010600030101010101" pitchFamily="2" charset="-122"/>
                <a:cs typeface="宋体" panose="02010600030101010101" pitchFamily="2" charset="-122"/>
              </a:rPr>
              <a:t>）由以下</a:t>
            </a:r>
            <a:r>
              <a:rPr lang="en-US" altLang="zh-CN">
                <a:latin typeface="宋体" panose="02010600030101010101" pitchFamily="2" charset="-122"/>
                <a:ea typeface="宋体" panose="02010600030101010101" pitchFamily="2" charset="-122"/>
                <a:cs typeface="宋体" panose="02010600030101010101" pitchFamily="2" charset="-122"/>
              </a:rPr>
              <a:t>7</a:t>
            </a:r>
            <a:r>
              <a:rPr lang="zh-CN" altLang="en-US" dirty="0">
                <a:latin typeface="宋体" panose="02010600030101010101" pitchFamily="2" charset="-122"/>
                <a:ea typeface="宋体" panose="02010600030101010101" pitchFamily="2" charset="-122"/>
                <a:cs typeface="宋体" panose="02010600030101010101" pitchFamily="2" charset="-122"/>
              </a:rPr>
              <a:t>个不同的位场组成：帧起始、仲裁场、控制场、数据场、</a:t>
            </a:r>
            <a:r>
              <a:rPr lang="en-US" altLang="zh-CN">
                <a:latin typeface="宋体" panose="02010600030101010101" pitchFamily="2" charset="-122"/>
                <a:ea typeface="宋体" panose="02010600030101010101" pitchFamily="2" charset="-122"/>
                <a:cs typeface="宋体" panose="02010600030101010101" pitchFamily="2" charset="-122"/>
              </a:rPr>
              <a:t>CRC</a:t>
            </a:r>
            <a:r>
              <a:rPr lang="zh-CN" altLang="en-US" dirty="0">
                <a:latin typeface="宋体" panose="02010600030101010101" pitchFamily="2" charset="-122"/>
                <a:ea typeface="宋体" panose="02010600030101010101" pitchFamily="2" charset="-122"/>
                <a:cs typeface="宋体" panose="02010600030101010101" pitchFamily="2" charset="-122"/>
              </a:rPr>
              <a:t>场、应答场和帧结束。</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帧起始、仲裁场和控制场定义为数据帧帧头。</a:t>
            </a: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CRC</a:t>
            </a:r>
            <a:r>
              <a:rPr lang="zh-CN" altLang="en-US" dirty="0">
                <a:latin typeface="宋体" panose="02010600030101010101" pitchFamily="2" charset="-122"/>
                <a:ea typeface="宋体" panose="02010600030101010101" pitchFamily="2" charset="-122"/>
                <a:cs typeface="宋体" panose="02010600030101010101" pitchFamily="2" charset="-122"/>
              </a:rPr>
              <a:t>场、应答场和帧结束定义为数据帧帧尾。 </a:t>
            </a:r>
          </a:p>
        </p:txBody>
      </p:sp>
      <p:pic>
        <p:nvPicPr>
          <p:cNvPr id="30723" name="图片 171012"/>
          <p:cNvPicPr>
            <a:picLocks noChangeAspect="1"/>
          </p:cNvPicPr>
          <p:nvPr/>
        </p:nvPicPr>
        <p:blipFill>
          <a:blip r:embed="rId3" cstate="print"/>
          <a:srcRect l="21387" t="50058" r="20671" b="36789"/>
          <a:stretch>
            <a:fillRect/>
          </a:stretch>
        </p:blipFill>
        <p:spPr>
          <a:xfrm>
            <a:off x="1461135" y="1118870"/>
            <a:ext cx="9144000" cy="1163638"/>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1353820" y="2466975"/>
            <a:ext cx="2175510" cy="55499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一、数据帧</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z="2000" smtClean="0"/>
              <a:pPr algn="r"/>
              <a:t>34</a:t>
            </a:fld>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174082"/>
          <p:cNvSpPr>
            <a:spLocks noGrp="1"/>
          </p:cNvSpPr>
          <p:nvPr>
            <p:ph idx="1"/>
          </p:nvPr>
        </p:nvSpPr>
        <p:spPr>
          <a:xfrm>
            <a:off x="979170" y="2509520"/>
            <a:ext cx="8891270" cy="3115310"/>
          </a:xfrm>
        </p:spPr>
        <p:txBody>
          <a:bodyPr anchor="t"/>
          <a:lstStyle/>
          <a:p>
            <a:pPr>
              <a:lnSpc>
                <a:spcPct val="150000"/>
              </a:lnSpc>
              <a:buNone/>
            </a:pPr>
            <a:r>
              <a:rPr lang="en-US" altLang="zh-CN">
                <a:ea typeface="宋体" panose="02010600030101010101" pitchFamily="2" charset="-122"/>
              </a:rPr>
              <a:t>1. </a:t>
            </a:r>
            <a:r>
              <a:rPr lang="zh-CN" altLang="en-US" dirty="0">
                <a:ea typeface="宋体" panose="02010600030101010101" pitchFamily="2" charset="-122"/>
              </a:rPr>
              <a:t>帧起始</a:t>
            </a:r>
            <a:r>
              <a:rPr lang="en-US" altLang="zh-CN">
                <a:ea typeface="宋体" panose="02010600030101010101" pitchFamily="2" charset="-122"/>
              </a:rPr>
              <a:t>SOF</a:t>
            </a:r>
            <a:endParaRPr lang="zh-CN" altLang="en-US" dirty="0">
              <a:ea typeface="宋体" panose="02010600030101010101" pitchFamily="2" charset="-122"/>
            </a:endParaRPr>
          </a:p>
          <a:p>
            <a:pPr>
              <a:lnSpc>
                <a:spcPct val="150000"/>
              </a:lnSpc>
              <a:buNone/>
            </a:pPr>
            <a:r>
              <a:rPr lang="zh-CN" altLang="en-US" dirty="0">
                <a:ea typeface="宋体" panose="02010600030101010101" pitchFamily="2" charset="-122"/>
              </a:rPr>
              <a:t>标志数据帧和远程帧的起始。</a:t>
            </a:r>
          </a:p>
          <a:p>
            <a:pPr>
              <a:lnSpc>
                <a:spcPct val="150000"/>
              </a:lnSpc>
              <a:buNone/>
            </a:pPr>
            <a:r>
              <a:rPr lang="zh-CN" altLang="en-US" dirty="0">
                <a:ea typeface="宋体" panose="02010600030101010101" pitchFamily="2" charset="-122"/>
              </a:rPr>
              <a:t>由一个显性位组成。</a:t>
            </a:r>
          </a:p>
          <a:p>
            <a:pPr>
              <a:lnSpc>
                <a:spcPct val="150000"/>
              </a:lnSpc>
              <a:buNone/>
            </a:pPr>
            <a:r>
              <a:rPr lang="zh-CN" altLang="en-US" dirty="0">
                <a:ea typeface="宋体" panose="02010600030101010101" pitchFamily="2" charset="-122"/>
              </a:rPr>
              <a:t>只有在总线空闲时才允许站点开始发送信号，所有站必须同步于开始发送报文的站的帧起始前沿，即硬同步。</a:t>
            </a:r>
          </a:p>
        </p:txBody>
      </p:sp>
      <p:pic>
        <p:nvPicPr>
          <p:cNvPr id="31747" name="图片 174083"/>
          <p:cNvPicPr>
            <a:picLocks noChangeAspect="1"/>
          </p:cNvPicPr>
          <p:nvPr/>
        </p:nvPicPr>
        <p:blipFill>
          <a:blip r:embed="rId4" cstate="print"/>
          <a:srcRect r="67545"/>
          <a:stretch>
            <a:fillRect/>
          </a:stretch>
        </p:blipFill>
        <p:spPr>
          <a:xfrm>
            <a:off x="4151313" y="1052513"/>
            <a:ext cx="2819400" cy="1138237"/>
          </a:xfrm>
          <a:prstGeom prst="rect">
            <a:avLst/>
          </a:prstGeom>
          <a:solidFill>
            <a:schemeClr val="tx1"/>
          </a:solidFill>
          <a:ln w="9525" cap="flat" cmpd="sng">
            <a:solidFill>
              <a:schemeClr val="tx1"/>
            </a:solidFill>
            <a:prstDash val="solid"/>
            <a:miter/>
            <a:headEnd type="none" w="med" len="med"/>
            <a:tailEnd type="none" w="med" len="med"/>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35</a:t>
            </a:fld>
            <a:endParaRPr lang="zh-CN" alt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175106"/>
          <p:cNvSpPr>
            <a:spLocks noGrp="1"/>
          </p:cNvSpPr>
          <p:nvPr>
            <p:ph type="body" sz="half" idx="1"/>
          </p:nvPr>
        </p:nvSpPr>
        <p:spPr>
          <a:xfrm>
            <a:off x="728980" y="3010535"/>
            <a:ext cx="10257790" cy="2463800"/>
          </a:xfrm>
        </p:spPr>
        <p:txBody>
          <a:bodyPr anchor="t"/>
          <a:lstStyle/>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在帧起始之后是仲裁场。</a:t>
            </a: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标准帧：由</a:t>
            </a:r>
            <a:r>
              <a:rPr lang="en-US" altLang="zh-CN" sz="2000">
                <a:latin typeface="宋体" panose="02010600030101010101" pitchFamily="2" charset="-122"/>
                <a:ea typeface="宋体" panose="02010600030101010101" pitchFamily="2" charset="-122"/>
                <a:cs typeface="宋体" panose="02010600030101010101" pitchFamily="2" charset="-122"/>
              </a:rPr>
              <a:t>12 </a:t>
            </a:r>
            <a:r>
              <a:rPr lang="zh-CN" altLang="en-US" sz="2000" dirty="0">
                <a:latin typeface="宋体" panose="02010600030101010101" pitchFamily="2" charset="-122"/>
                <a:ea typeface="宋体" panose="02010600030101010101" pitchFamily="2" charset="-122"/>
                <a:cs typeface="宋体" panose="02010600030101010101" pitchFamily="2" charset="-122"/>
              </a:rPr>
              <a:t>个位组成，分别为</a:t>
            </a:r>
            <a:r>
              <a:rPr lang="en-US" altLang="zh-CN" sz="2000">
                <a:latin typeface="宋体" panose="02010600030101010101" pitchFamily="2" charset="-122"/>
                <a:ea typeface="宋体" panose="02010600030101010101" pitchFamily="2" charset="-122"/>
                <a:cs typeface="宋体" panose="02010600030101010101" pitchFamily="2" charset="-122"/>
              </a:rPr>
              <a:t>11</a:t>
            </a:r>
            <a:r>
              <a:rPr lang="zh-CN" altLang="en-US" sz="2000" dirty="0">
                <a:latin typeface="宋体" panose="02010600030101010101" pitchFamily="2" charset="-122"/>
                <a:ea typeface="宋体" panose="02010600030101010101" pitchFamily="2" charset="-122"/>
                <a:cs typeface="宋体" panose="02010600030101010101" pitchFamily="2" charset="-122"/>
              </a:rPr>
              <a:t>个识别位（</a:t>
            </a:r>
            <a:r>
              <a:rPr lang="en-US" altLang="zh-CN" sz="2000">
                <a:latin typeface="宋体" panose="02010600030101010101" pitchFamily="2" charset="-122"/>
                <a:ea typeface="宋体" panose="02010600030101010101" pitchFamily="2" charset="-122"/>
                <a:cs typeface="宋体" panose="02010600030101010101" pitchFamily="2" charset="-122"/>
              </a:rPr>
              <a:t>ID</a:t>
            </a:r>
            <a:r>
              <a:rPr lang="zh-CN" altLang="en-US" sz="2000" dirty="0">
                <a:latin typeface="宋体" panose="02010600030101010101" pitchFamily="2" charset="-122"/>
                <a:ea typeface="宋体" panose="02010600030101010101" pitchFamily="2" charset="-122"/>
                <a:cs typeface="宋体" panose="02010600030101010101" pitchFamily="2" charset="-122"/>
              </a:rPr>
              <a:t>）和一个远程发送请求 （</a:t>
            </a:r>
            <a:r>
              <a:rPr lang="en-US" altLang="zh-CN" sz="2000">
                <a:latin typeface="宋体" panose="02010600030101010101" pitchFamily="2" charset="-122"/>
                <a:ea typeface="宋体" panose="02010600030101010101" pitchFamily="2" charset="-122"/>
                <a:cs typeface="宋体" panose="02010600030101010101" pitchFamily="2" charset="-122"/>
              </a:rPr>
              <a:t>RTR</a:t>
            </a:r>
            <a:r>
              <a:rPr lang="zh-CN" altLang="en-US" sz="2000" dirty="0">
                <a:latin typeface="宋体" panose="02010600030101010101" pitchFamily="2" charset="-122"/>
                <a:ea typeface="宋体" panose="02010600030101010101" pitchFamily="2" charset="-122"/>
                <a:cs typeface="宋体" panose="02010600030101010101" pitchFamily="2" charset="-122"/>
              </a:rPr>
              <a:t>）位。 </a:t>
            </a:r>
          </a:p>
          <a:p>
            <a:pPr>
              <a:lnSpc>
                <a:spcPct val="150000"/>
              </a:lnSpc>
              <a:buNone/>
            </a:pPr>
            <a:r>
              <a:rPr lang="en-US" altLang="zh-CN" sz="2000">
                <a:latin typeface="宋体" panose="02010600030101010101" pitchFamily="2" charset="-122"/>
                <a:ea typeface="宋体" panose="02010600030101010101" pitchFamily="2" charset="-122"/>
                <a:cs typeface="宋体" panose="02010600030101010101" pitchFamily="2" charset="-122"/>
              </a:rPr>
              <a:t>	RTR </a:t>
            </a:r>
            <a:r>
              <a:rPr lang="zh-CN" altLang="en-US" sz="2000" dirty="0">
                <a:latin typeface="宋体" panose="02010600030101010101" pitchFamily="2" charset="-122"/>
                <a:ea typeface="宋体" panose="02010600030101010101" pitchFamily="2" charset="-122"/>
                <a:cs typeface="宋体" panose="02010600030101010101" pitchFamily="2" charset="-122"/>
              </a:rPr>
              <a:t>位用于区分报文是数据帧 （</a:t>
            </a:r>
            <a:r>
              <a:rPr lang="en-US" altLang="zh-CN" sz="2000">
                <a:latin typeface="宋体" panose="02010600030101010101" pitchFamily="2" charset="-122"/>
                <a:ea typeface="宋体" panose="02010600030101010101" pitchFamily="2" charset="-122"/>
                <a:cs typeface="宋体" panose="02010600030101010101" pitchFamily="2" charset="-122"/>
              </a:rPr>
              <a:t>RTR</a:t>
            </a:r>
            <a:r>
              <a:rPr lang="zh-CN" altLang="en-US" sz="2000" dirty="0">
                <a:latin typeface="宋体" panose="02010600030101010101" pitchFamily="2" charset="-122"/>
                <a:ea typeface="宋体" panose="02010600030101010101" pitchFamily="2" charset="-122"/>
                <a:cs typeface="宋体" panose="02010600030101010101" pitchFamily="2" charset="-122"/>
              </a:rPr>
              <a:t>位为显性）还是远程帧（</a:t>
            </a:r>
            <a:r>
              <a:rPr lang="en-US" altLang="zh-CN" sz="2000">
                <a:latin typeface="宋体" panose="02010600030101010101" pitchFamily="2" charset="-122"/>
                <a:ea typeface="宋体" panose="02010600030101010101" pitchFamily="2" charset="-122"/>
                <a:cs typeface="宋体" panose="02010600030101010101" pitchFamily="2" charset="-122"/>
              </a:rPr>
              <a:t>RTR</a:t>
            </a:r>
            <a:r>
              <a:rPr lang="zh-CN" altLang="en-US" sz="2000" dirty="0">
                <a:latin typeface="宋体" panose="02010600030101010101" pitchFamily="2" charset="-122"/>
                <a:ea typeface="宋体" panose="02010600030101010101" pitchFamily="2" charset="-122"/>
                <a:cs typeface="宋体" panose="02010600030101010101" pitchFamily="2" charset="-122"/>
              </a:rPr>
              <a:t>位为隐性状态）。</a:t>
            </a: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扩展帧：由</a:t>
            </a:r>
            <a:r>
              <a:rPr lang="en-US" altLang="zh-CN" sz="2000">
                <a:latin typeface="宋体" panose="02010600030101010101" pitchFamily="2" charset="-122"/>
                <a:ea typeface="宋体" panose="02010600030101010101" pitchFamily="2" charset="-122"/>
                <a:cs typeface="宋体" panose="02010600030101010101" pitchFamily="2" charset="-122"/>
              </a:rPr>
              <a:t>11</a:t>
            </a:r>
            <a:r>
              <a:rPr lang="zh-CN" altLang="en-US" sz="2000" dirty="0">
                <a:latin typeface="宋体" panose="02010600030101010101" pitchFamily="2" charset="-122"/>
                <a:ea typeface="宋体" panose="02010600030101010101" pitchFamily="2" charset="-122"/>
                <a:cs typeface="宋体" panose="02010600030101010101" pitchFamily="2" charset="-122"/>
              </a:rPr>
              <a:t>位基本</a:t>
            </a:r>
            <a:r>
              <a:rPr lang="en-US" altLang="zh-CN" sz="2000">
                <a:latin typeface="宋体" panose="02010600030101010101" pitchFamily="2" charset="-122"/>
                <a:ea typeface="宋体" panose="02010600030101010101" pitchFamily="2" charset="-122"/>
                <a:cs typeface="宋体" panose="02010600030101010101" pitchFamily="2" charset="-122"/>
              </a:rPr>
              <a:t>ID</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SRR</a:t>
            </a:r>
            <a:r>
              <a:rPr lang="zh-CN" altLang="en-US" sz="2000" dirty="0">
                <a:latin typeface="宋体" panose="02010600030101010101" pitchFamily="2" charset="-122"/>
                <a:ea typeface="宋体" panose="02010600030101010101" pitchFamily="2" charset="-122"/>
                <a:cs typeface="宋体" panose="02010600030101010101" pitchFamily="2" charset="-122"/>
              </a:rPr>
              <a:t>位、</a:t>
            </a:r>
            <a:r>
              <a:rPr lang="en-US" altLang="zh-CN" sz="2000">
                <a:latin typeface="宋体" panose="02010600030101010101" pitchFamily="2" charset="-122"/>
                <a:ea typeface="宋体" panose="02010600030101010101" pitchFamily="2" charset="-122"/>
                <a:cs typeface="宋体" panose="02010600030101010101" pitchFamily="2" charset="-122"/>
              </a:rPr>
              <a:t>IDE</a:t>
            </a:r>
            <a:r>
              <a:rPr lang="zh-CN" altLang="en-US" sz="2000" dirty="0">
                <a:latin typeface="宋体" panose="02010600030101010101" pitchFamily="2" charset="-122"/>
                <a:ea typeface="宋体" panose="02010600030101010101" pitchFamily="2" charset="-122"/>
                <a:cs typeface="宋体" panose="02010600030101010101" pitchFamily="2" charset="-122"/>
              </a:rPr>
              <a:t>位和</a:t>
            </a:r>
            <a:r>
              <a:rPr lang="en-US" altLang="zh-CN" sz="2000">
                <a:latin typeface="宋体" panose="02010600030101010101" pitchFamily="2" charset="-122"/>
                <a:ea typeface="宋体" panose="02010600030101010101" pitchFamily="2" charset="-122"/>
                <a:cs typeface="宋体" panose="02010600030101010101" pitchFamily="2" charset="-122"/>
              </a:rPr>
              <a:t>18</a:t>
            </a:r>
            <a:r>
              <a:rPr lang="zh-CN" altLang="en-US" sz="2000" dirty="0">
                <a:latin typeface="宋体" panose="02010600030101010101" pitchFamily="2" charset="-122"/>
                <a:ea typeface="宋体" panose="02010600030101010101" pitchFamily="2" charset="-122"/>
                <a:cs typeface="宋体" panose="02010600030101010101" pitchFamily="2" charset="-122"/>
              </a:rPr>
              <a:t>位扩展</a:t>
            </a:r>
            <a:r>
              <a:rPr lang="en-US" altLang="zh-CN" sz="2000">
                <a:latin typeface="宋体" panose="02010600030101010101" pitchFamily="2" charset="-122"/>
                <a:ea typeface="宋体" panose="02010600030101010101" pitchFamily="2" charset="-122"/>
                <a:cs typeface="宋体" panose="02010600030101010101" pitchFamily="2" charset="-122"/>
              </a:rPr>
              <a:t>ID</a:t>
            </a:r>
            <a:r>
              <a:rPr lang="zh-CN" altLang="en-US" sz="2000" dirty="0">
                <a:latin typeface="宋体" panose="02010600030101010101" pitchFamily="2" charset="-122"/>
                <a:ea typeface="宋体" panose="02010600030101010101" pitchFamily="2" charset="-122"/>
                <a:cs typeface="宋体" panose="02010600030101010101" pitchFamily="2" charset="-122"/>
              </a:rPr>
              <a:t>组成。</a:t>
            </a:r>
            <a:r>
              <a:rPr lang="en-US" altLang="zh-CN" sz="2000">
                <a:latin typeface="宋体" panose="02010600030101010101" pitchFamily="2" charset="-122"/>
                <a:ea typeface="宋体" panose="02010600030101010101" pitchFamily="2" charset="-122"/>
                <a:cs typeface="宋体" panose="02010600030101010101" pitchFamily="2" charset="-122"/>
              </a:rPr>
              <a:t>SRR</a:t>
            </a:r>
            <a:r>
              <a:rPr lang="zh-CN" altLang="en-US" sz="2000" dirty="0">
                <a:latin typeface="宋体" panose="02010600030101010101" pitchFamily="2" charset="-122"/>
                <a:ea typeface="宋体" panose="02010600030101010101" pitchFamily="2" charset="-122"/>
                <a:cs typeface="宋体" panose="02010600030101010101" pitchFamily="2" charset="-122"/>
              </a:rPr>
              <a:t>位和</a:t>
            </a:r>
            <a:r>
              <a:rPr lang="en-US" altLang="zh-CN" sz="2000">
                <a:latin typeface="宋体" panose="02010600030101010101" pitchFamily="2" charset="-122"/>
                <a:ea typeface="宋体" panose="02010600030101010101" pitchFamily="2" charset="-122"/>
                <a:cs typeface="宋体" panose="02010600030101010101" pitchFamily="2" charset="-122"/>
              </a:rPr>
              <a:t>IDE</a:t>
            </a:r>
            <a:r>
              <a:rPr lang="zh-CN" altLang="en-US" sz="2000" dirty="0">
                <a:latin typeface="宋体" panose="02010600030101010101" pitchFamily="2" charset="-122"/>
                <a:ea typeface="宋体" panose="02010600030101010101" pitchFamily="2" charset="-122"/>
                <a:cs typeface="宋体" panose="02010600030101010101" pitchFamily="2" charset="-122"/>
              </a:rPr>
              <a:t>位皆为隐性。</a:t>
            </a:r>
          </a:p>
        </p:txBody>
      </p:sp>
      <p:pic>
        <p:nvPicPr>
          <p:cNvPr id="32771" name="图片 175107"/>
          <p:cNvPicPr>
            <a:picLocks noChangeAspect="1"/>
          </p:cNvPicPr>
          <p:nvPr/>
        </p:nvPicPr>
        <p:blipFill>
          <a:blip r:embed="rId3" cstate="print"/>
          <a:stretch>
            <a:fillRect/>
          </a:stretch>
        </p:blipFill>
        <p:spPr>
          <a:xfrm>
            <a:off x="1679258" y="973455"/>
            <a:ext cx="8686800" cy="1138238"/>
          </a:xfrm>
          <a:prstGeom prst="rect">
            <a:avLst/>
          </a:prstGeom>
          <a:solidFill>
            <a:schemeClr val="tx1"/>
          </a:solidFill>
          <a:ln w="9525" cap="flat" cmpd="sng">
            <a:solidFill>
              <a:schemeClr val="tx1"/>
            </a:solidFill>
            <a:prstDash val="solid"/>
            <a:miter/>
            <a:headEnd type="none" w="med" len="med"/>
            <a:tailEnd type="none" w="med" len="med"/>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970915" y="2204720"/>
            <a:ext cx="2581910" cy="54356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2. 仲裁场</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mtClean="0"/>
              <a:pPr algn="r"/>
              <a:t>36</a:t>
            </a:fld>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180226"/>
          <p:cNvSpPr>
            <a:spLocks noGrp="1"/>
          </p:cNvSpPr>
          <p:nvPr>
            <p:ph type="body" sz="half" idx="1"/>
          </p:nvPr>
        </p:nvSpPr>
        <p:spPr>
          <a:xfrm>
            <a:off x="709295" y="3578225"/>
            <a:ext cx="10362565" cy="1763395"/>
          </a:xfrm>
        </p:spPr>
        <p:txBody>
          <a:bodyPr anchor="t"/>
          <a:lstStyle/>
          <a:p>
            <a:pPr>
              <a:lnSpc>
                <a:spcPct val="11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在仲裁场之后是控制场，由</a:t>
            </a:r>
            <a:r>
              <a:rPr lang="en-US" altLang="zh-CN" sz="2000">
                <a:latin typeface="宋体" panose="02010600030101010101" pitchFamily="2" charset="-122"/>
                <a:ea typeface="宋体" panose="02010600030101010101" pitchFamily="2" charset="-122"/>
                <a:cs typeface="宋体" panose="02010600030101010101" pitchFamily="2" charset="-122"/>
              </a:rPr>
              <a:t>6</a:t>
            </a:r>
            <a:r>
              <a:rPr lang="zh-CN" altLang="en-US" sz="2000" dirty="0">
                <a:latin typeface="宋体" panose="02010600030101010101" pitchFamily="2" charset="-122"/>
                <a:ea typeface="宋体" panose="02010600030101010101" pitchFamily="2" charset="-122"/>
                <a:cs typeface="宋体" panose="02010600030101010101" pitchFamily="2" charset="-122"/>
              </a:rPr>
              <a:t>个位组成。</a:t>
            </a:r>
          </a:p>
          <a:p>
            <a:pPr>
              <a:lnSpc>
                <a:spcPct val="11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控制场的第一位为识别扩展（</a:t>
            </a:r>
            <a:r>
              <a:rPr lang="en-US" altLang="zh-CN" sz="2000">
                <a:latin typeface="宋体" panose="02010600030101010101" pitchFamily="2" charset="-122"/>
                <a:ea typeface="宋体" panose="02010600030101010101" pitchFamily="2" charset="-122"/>
                <a:cs typeface="宋体" panose="02010600030101010101" pitchFamily="2" charset="-122"/>
              </a:rPr>
              <a:t>IDE</a:t>
            </a:r>
            <a:r>
              <a:rPr lang="zh-CN" altLang="en-US" sz="2000" dirty="0">
                <a:latin typeface="宋体" panose="02010600030101010101" pitchFamily="2" charset="-122"/>
                <a:ea typeface="宋体" panose="02010600030101010101" pitchFamily="2" charset="-122"/>
                <a:cs typeface="宋体" panose="02010600030101010101" pitchFamily="2" charset="-122"/>
              </a:rPr>
              <a:t>） 位，该位为显性状态时，说明这是标准帧。</a:t>
            </a:r>
          </a:p>
          <a:p>
            <a:pPr>
              <a:lnSpc>
                <a:spcPct val="11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识别扩展位的下一位为零保留位（</a:t>
            </a:r>
            <a:r>
              <a:rPr lang="en-US" altLang="zh-CN" sz="2000">
                <a:latin typeface="宋体" panose="02010600030101010101" pitchFamily="2" charset="-122"/>
                <a:ea typeface="宋体" panose="02010600030101010101" pitchFamily="2" charset="-122"/>
                <a:cs typeface="宋体" panose="02010600030101010101" pitchFamily="2" charset="-122"/>
              </a:rPr>
              <a:t>RB0</a:t>
            </a:r>
            <a:r>
              <a:rPr lang="zh-CN" altLang="en-US" sz="2000" dirty="0">
                <a:latin typeface="宋体" panose="02010600030101010101" pitchFamily="2" charset="-122"/>
                <a:ea typeface="宋体" panose="02010600030101010101" pitchFamily="2" charset="-122"/>
                <a:cs typeface="宋体" panose="02010600030101010101" pitchFamily="2" charset="-122"/>
              </a:rPr>
              <a:t>），这一保留位将由</a:t>
            </a:r>
            <a:r>
              <a:rPr lang="en-US" altLang="zh-CN" sz="2000">
                <a:latin typeface="宋体" panose="02010600030101010101" pitchFamily="2" charset="-122"/>
                <a:ea typeface="宋体" panose="02010600030101010101" pitchFamily="2" charset="-122"/>
                <a:cs typeface="宋体" panose="02010600030101010101" pitchFamily="2" charset="-122"/>
              </a:rPr>
              <a:t>CAN </a:t>
            </a:r>
            <a:r>
              <a:rPr lang="zh-CN" altLang="en-US" sz="2000" dirty="0">
                <a:latin typeface="宋体" panose="02010600030101010101" pitchFamily="2" charset="-122"/>
                <a:ea typeface="宋体" panose="02010600030101010101" pitchFamily="2" charset="-122"/>
                <a:cs typeface="宋体" panose="02010600030101010101" pitchFamily="2" charset="-122"/>
              </a:rPr>
              <a:t>协议定义为显性位。</a:t>
            </a:r>
          </a:p>
          <a:p>
            <a:pPr>
              <a:lnSpc>
                <a:spcPct val="11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控制场的其余</a:t>
            </a:r>
            <a:r>
              <a:rPr lang="en-US" altLang="zh-CN" sz="2000">
                <a:solidFill>
                  <a:srgbClr val="FF0000"/>
                </a:solidFill>
                <a:latin typeface="宋体" panose="02010600030101010101" pitchFamily="2" charset="-122"/>
                <a:ea typeface="宋体" panose="02010600030101010101" pitchFamily="2" charset="-122"/>
                <a:cs typeface="宋体" panose="02010600030101010101" pitchFamily="2" charset="-122"/>
              </a:rPr>
              <a:t>4 </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位为数据长度码</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DLC</a:t>
            </a:r>
            <a:r>
              <a:rPr lang="zh-CN" altLang="en-US" sz="2000" dirty="0">
                <a:latin typeface="宋体" panose="02010600030101010101" pitchFamily="2" charset="-122"/>
                <a:ea typeface="宋体" panose="02010600030101010101" pitchFamily="2" charset="-122"/>
                <a:cs typeface="宋体" panose="02010600030101010101" pitchFamily="2" charset="-122"/>
              </a:rPr>
              <a:t>），说明了报文中包含的数据字节数。</a:t>
            </a:r>
          </a:p>
        </p:txBody>
      </p:sp>
      <p:pic>
        <p:nvPicPr>
          <p:cNvPr id="36867" name="图片 180227"/>
          <p:cNvPicPr>
            <a:picLocks noChangeAspect="1"/>
          </p:cNvPicPr>
          <p:nvPr/>
        </p:nvPicPr>
        <p:blipFill>
          <a:blip r:embed="rId3" cstate="print"/>
          <a:stretch>
            <a:fillRect/>
          </a:stretch>
        </p:blipFill>
        <p:spPr>
          <a:xfrm>
            <a:off x="1703388" y="1052513"/>
            <a:ext cx="8763000" cy="1417637"/>
          </a:xfrm>
          <a:prstGeom prst="rect">
            <a:avLst/>
          </a:prstGeom>
          <a:solidFill>
            <a:schemeClr val="tx1"/>
          </a:solidFill>
          <a:ln w="9525" cap="flat" cmpd="sng">
            <a:solidFill>
              <a:schemeClr val="tx1"/>
            </a:solidFill>
            <a:prstDash val="solid"/>
            <a:miter/>
            <a:headEnd type="none" w="med" len="med"/>
            <a:tailEnd type="none" w="med" len="med"/>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881380" y="2610485"/>
            <a:ext cx="3591560" cy="52705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3 . 控制场</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mtClean="0"/>
              <a:pPr algn="r"/>
              <a:t>37</a:t>
            </a:fld>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81251"/>
          <p:cNvPicPr>
            <a:picLocks noChangeAspect="1"/>
          </p:cNvPicPr>
          <p:nvPr/>
        </p:nvPicPr>
        <p:blipFill>
          <a:blip r:embed="rId3" cstate="print"/>
          <a:srcRect l="19189" t="31621" r="18799" b="15709"/>
          <a:stretch>
            <a:fillRect/>
          </a:stretch>
        </p:blipFill>
        <p:spPr>
          <a:xfrm>
            <a:off x="1282700" y="1353503"/>
            <a:ext cx="9144000" cy="4352925"/>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38</a:t>
            </a:fld>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182274"/>
          <p:cNvSpPr>
            <a:spLocks noGrp="1"/>
          </p:cNvSpPr>
          <p:nvPr>
            <p:ph type="body" sz="half" idx="1"/>
          </p:nvPr>
        </p:nvSpPr>
        <p:spPr>
          <a:xfrm>
            <a:off x="1133475" y="2302510"/>
            <a:ext cx="8672830" cy="2586990"/>
          </a:xfrm>
        </p:spPr>
        <p:txBody>
          <a:bodyPr anchor="t"/>
          <a:lstStyle/>
          <a:p>
            <a:pPr>
              <a:lnSpc>
                <a:spcPct val="150000"/>
              </a:lnSpc>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控制场之后为数据场，包含正在发送的数据字节。</a:t>
            </a: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数据场长度由上述数据长度码</a:t>
            </a:r>
            <a:r>
              <a:rPr lang="en-US" altLang="zh-CN" sz="2000">
                <a:latin typeface="宋体" panose="02010600030101010101" pitchFamily="2" charset="-122"/>
                <a:ea typeface="宋体" panose="02010600030101010101" pitchFamily="2" charset="-122"/>
                <a:cs typeface="宋体" panose="02010600030101010101" pitchFamily="2" charset="-122"/>
              </a:rPr>
              <a:t>DLC</a:t>
            </a:r>
            <a:r>
              <a:rPr lang="zh-CN" altLang="en-US" sz="2000" dirty="0">
                <a:latin typeface="宋体" panose="02010600030101010101" pitchFamily="2" charset="-122"/>
                <a:ea typeface="宋体" panose="02010600030101010101" pitchFamily="2" charset="-122"/>
                <a:cs typeface="宋体" panose="02010600030101010101" pitchFamily="2" charset="-122"/>
              </a:rPr>
              <a:t>定义（</a:t>
            </a:r>
            <a:r>
              <a:rPr lang="en-US" altLang="zh-CN" sz="2000">
                <a:latin typeface="宋体" panose="02010600030101010101" pitchFamily="2" charset="-122"/>
                <a:ea typeface="宋体" panose="02010600030101010101" pitchFamily="2" charset="-122"/>
                <a:cs typeface="宋体" panose="02010600030101010101" pitchFamily="2" charset="-122"/>
              </a:rPr>
              <a:t>0-8</a:t>
            </a:r>
            <a:r>
              <a:rPr lang="zh-CN" altLang="en-US" sz="2000" dirty="0">
                <a:latin typeface="宋体" panose="02010600030101010101" pitchFamily="2" charset="-122"/>
                <a:ea typeface="宋体" panose="02010600030101010101" pitchFamily="2" charset="-122"/>
                <a:cs typeface="宋体" panose="02010600030101010101" pitchFamily="2" charset="-122"/>
              </a:rPr>
              <a:t>字节）。</a:t>
            </a: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首先发送的是最高字节的最高位 。</a:t>
            </a:r>
          </a:p>
        </p:txBody>
      </p:sp>
      <p:sp>
        <p:nvSpPr>
          <p:cNvPr id="2" name="矩形 1"/>
          <p:cNvSpPr/>
          <p:nvPr/>
        </p:nvSpPr>
        <p:spPr>
          <a:xfrm>
            <a:off x="1311910" y="1522095"/>
            <a:ext cx="2100580" cy="52197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	4 . 数据场</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mtClean="0"/>
              <a:pPr algn="r"/>
              <a:t>39</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74650" y="161925"/>
            <a:ext cx="10972800" cy="576263"/>
          </a:xfrm>
        </p:spPr>
        <p:txBody>
          <a:bodyPr vert="horz" wrap="square" lIns="91440" tIns="45720" rIns="91440" bIns="45720" anchor="ctr"/>
          <a:lstStyle/>
          <a:p>
            <a:pPr eaLnBrk="1" hangingPunct="1">
              <a:lnSpc>
                <a:spcPct val="90000"/>
              </a:lnSpc>
            </a:pPr>
            <a:r>
              <a:rPr lang="en-US" altLang="zh-CN" sz="3200" b="1" kern="1200" dirty="0">
                <a:solidFill>
                  <a:srgbClr val="6600FF"/>
                </a:solidFill>
                <a:latin typeface="楷体_GB2312" charset="-122"/>
                <a:ea typeface="楷体_GB2312" charset="-122"/>
                <a:cs typeface="+mj-cs"/>
                <a:sym typeface="黑体" panose="02010609060101010101" pitchFamily="49" charset="-122"/>
              </a:rPr>
              <a:t>7.1 </a:t>
            </a:r>
            <a:r>
              <a:rPr lang="zh-CN" altLang="en-US" sz="3200" b="1" kern="1200" dirty="0">
                <a:solidFill>
                  <a:srgbClr val="6600FF"/>
                </a:solidFill>
                <a:latin typeface="楷体_GB2312" charset="-122"/>
                <a:ea typeface="楷体_GB2312" charset="-122"/>
                <a:cs typeface="+mj-cs"/>
                <a:sym typeface="黑体" panose="02010609060101010101" pitchFamily="49" charset="-122"/>
              </a:rPr>
              <a:t>概述</a:t>
            </a:r>
          </a:p>
        </p:txBody>
      </p:sp>
      <p:sp>
        <p:nvSpPr>
          <p:cNvPr id="30784"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4</a:t>
            </a:fld>
            <a:endParaRPr lang="zh-CN" altLang="en-US" sz="2000" dirty="0"/>
          </a:p>
        </p:txBody>
      </p:sp>
      <p:pic>
        <p:nvPicPr>
          <p:cNvPr id="6170" name="图片 6169"/>
          <p:cNvPicPr>
            <a:picLocks noChangeAspect="1"/>
          </p:cNvPicPr>
          <p:nvPr/>
        </p:nvPicPr>
        <p:blipFill>
          <a:blip r:embed="rId3" cstate="print"/>
          <a:stretch>
            <a:fillRect/>
          </a:stretch>
        </p:blipFill>
        <p:spPr>
          <a:xfrm>
            <a:off x="1071245" y="1241425"/>
            <a:ext cx="9144000" cy="4227513"/>
          </a:xfrm>
          <a:prstGeom prst="rect">
            <a:avLst/>
          </a:prstGeom>
          <a:noFill/>
          <a:ln w="9525">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占位符 183298"/>
          <p:cNvSpPr>
            <a:spLocks noGrp="1"/>
          </p:cNvSpPr>
          <p:nvPr>
            <p:ph type="body" sz="half" idx="1"/>
          </p:nvPr>
        </p:nvSpPr>
        <p:spPr>
          <a:xfrm>
            <a:off x="1508760" y="3945255"/>
            <a:ext cx="8820150" cy="1917065"/>
          </a:xfrm>
        </p:spPr>
        <p:txBody>
          <a:bodyPr anchor="t"/>
          <a:lstStyle/>
          <a:p>
            <a:pPr>
              <a:lnSpc>
                <a:spcPct val="150000"/>
              </a:lnSpc>
              <a:buNone/>
            </a:pPr>
            <a:r>
              <a:rPr lang="en-US" altLang="zh-CN">
                <a:ea typeface="宋体" panose="02010600030101010101" pitchFamily="2" charset="-122"/>
              </a:rPr>
              <a:t>CRC</a:t>
            </a:r>
            <a:r>
              <a:rPr lang="zh-CN" altLang="en-US" dirty="0">
                <a:ea typeface="宋体" panose="02010600030101010101" pitchFamily="2" charset="-122"/>
              </a:rPr>
              <a:t>场由</a:t>
            </a:r>
            <a:r>
              <a:rPr lang="en-US" altLang="zh-CN">
                <a:ea typeface="宋体" panose="02010600030101010101" pitchFamily="2" charset="-122"/>
              </a:rPr>
              <a:t>15</a:t>
            </a:r>
            <a:r>
              <a:rPr lang="zh-CN" altLang="en-US" dirty="0">
                <a:ea typeface="宋体" panose="02010600030101010101" pitchFamily="2" charset="-122"/>
              </a:rPr>
              <a:t>位</a:t>
            </a:r>
            <a:r>
              <a:rPr lang="en-US" altLang="zh-CN">
                <a:ea typeface="宋体" panose="02010600030101010101" pitchFamily="2" charset="-122"/>
              </a:rPr>
              <a:t>CRC</a:t>
            </a:r>
            <a:r>
              <a:rPr lang="zh-CN" altLang="en-US" dirty="0">
                <a:ea typeface="宋体" panose="02010600030101010101" pitchFamily="2" charset="-122"/>
              </a:rPr>
              <a:t>序列和</a:t>
            </a:r>
            <a:r>
              <a:rPr lang="en-US" altLang="zh-CN">
                <a:ea typeface="宋体" panose="02010600030101010101" pitchFamily="2" charset="-122"/>
              </a:rPr>
              <a:t>1</a:t>
            </a:r>
            <a:r>
              <a:rPr lang="zh-CN" altLang="en-US" dirty="0">
                <a:ea typeface="宋体" panose="02010600030101010101" pitchFamily="2" charset="-122"/>
              </a:rPr>
              <a:t>位隐性</a:t>
            </a:r>
            <a:r>
              <a:rPr lang="en-US" altLang="zh-CN">
                <a:ea typeface="宋体" panose="02010600030101010101" pitchFamily="2" charset="-122"/>
              </a:rPr>
              <a:t>CRC</a:t>
            </a:r>
            <a:r>
              <a:rPr lang="zh-CN" altLang="en-US" dirty="0">
                <a:ea typeface="宋体" panose="02010600030101010101" pitchFamily="2" charset="-122"/>
              </a:rPr>
              <a:t>界定符组成；</a:t>
            </a:r>
          </a:p>
          <a:p>
            <a:pPr>
              <a:lnSpc>
                <a:spcPct val="150000"/>
              </a:lnSpc>
              <a:buNone/>
            </a:pPr>
            <a:r>
              <a:rPr lang="en-US" altLang="zh-CN">
                <a:ea typeface="宋体" panose="02010600030101010101" pitchFamily="2" charset="-122"/>
              </a:rPr>
              <a:t>CRC</a:t>
            </a:r>
            <a:r>
              <a:rPr lang="zh-CN" altLang="en-US" dirty="0">
                <a:ea typeface="宋体" panose="02010600030101010101" pitchFamily="2" charset="-122"/>
              </a:rPr>
              <a:t>序列用于检测报文传输错误</a:t>
            </a:r>
            <a:r>
              <a:rPr lang="zh-CN" altLang="en-US" sz="2000" dirty="0">
                <a:ea typeface="宋体" panose="02010600030101010101" pitchFamily="2" charset="-122"/>
              </a:rPr>
              <a:t> ；</a:t>
            </a:r>
            <a:endParaRPr lang="en-US" altLang="zh-CN">
              <a:ea typeface="宋体" panose="02010600030101010101" pitchFamily="2" charset="-122"/>
            </a:endParaRPr>
          </a:p>
          <a:p>
            <a:pPr>
              <a:lnSpc>
                <a:spcPct val="150000"/>
              </a:lnSpc>
              <a:buNone/>
            </a:pPr>
            <a:r>
              <a:rPr lang="en-US" altLang="zh-CN">
                <a:ea typeface="宋体" panose="02010600030101010101" pitchFamily="2" charset="-122"/>
              </a:rPr>
              <a:t>CRC</a:t>
            </a:r>
            <a:r>
              <a:rPr lang="zh-CN" altLang="en-US" dirty="0">
                <a:ea typeface="宋体" panose="02010600030101010101" pitchFamily="2" charset="-122"/>
              </a:rPr>
              <a:t>校验是由硬件完成的。 </a:t>
            </a:r>
          </a:p>
        </p:txBody>
      </p:sp>
      <p:pic>
        <p:nvPicPr>
          <p:cNvPr id="39939" name="图片 183299"/>
          <p:cNvPicPr>
            <a:picLocks noChangeAspect="1"/>
          </p:cNvPicPr>
          <p:nvPr/>
        </p:nvPicPr>
        <p:blipFill>
          <a:blip r:embed="rId3" cstate="print"/>
          <a:stretch>
            <a:fillRect/>
          </a:stretch>
        </p:blipFill>
        <p:spPr>
          <a:xfrm>
            <a:off x="1703388" y="1268413"/>
            <a:ext cx="8763000" cy="1958975"/>
          </a:xfrm>
          <a:prstGeom prst="rect">
            <a:avLst/>
          </a:prstGeom>
          <a:solidFill>
            <a:schemeClr val="tx1"/>
          </a:solidFill>
          <a:ln w="9525" cap="flat" cmpd="sng">
            <a:solidFill>
              <a:schemeClr val="tx1"/>
            </a:solidFill>
            <a:prstDash val="solid"/>
            <a:miter/>
            <a:headEnd type="none" w="med" len="med"/>
            <a:tailEnd type="none" w="med" len="med"/>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1623060" y="3433445"/>
            <a:ext cx="2294890" cy="511810"/>
          </a:xfrm>
          <a:prstGeom prst="rect">
            <a:avLst/>
          </a:prstGeom>
          <a:noFill/>
          <a:ln>
            <a:noFill/>
          </a:ln>
          <a:effectLst/>
        </p:spPr>
        <p:txBody>
          <a:bodyPr vert="horz" wrap="square" lIns="91440" tIns="45720" rIns="91440" bIns="45720" numCol="1" rtlCol="0" anchor="t" anchorCtr="0" compatLnSpc="1">
            <a:normAutofit lnSpcReduction="10000"/>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5. CRC场</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mtClean="0"/>
              <a:pPr algn="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184322"/>
          <p:cNvSpPr>
            <a:spLocks noGrp="1"/>
          </p:cNvSpPr>
          <p:nvPr>
            <p:ph type="body" sz="half" idx="1"/>
          </p:nvPr>
        </p:nvSpPr>
        <p:spPr>
          <a:xfrm>
            <a:off x="1102360" y="2856230"/>
            <a:ext cx="8956040" cy="2654300"/>
          </a:xfrm>
        </p:spPr>
        <p:txBody>
          <a:bodyPr anchor="t"/>
          <a:lstStyle/>
          <a:p>
            <a:pPr>
              <a:lnSpc>
                <a:spcPct val="150000"/>
              </a:lnSpc>
              <a:buNone/>
            </a:pP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应答场由应答间隙和应答界定符两个位组成。</a:t>
            </a: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在应答间隙期间，发送节点发出一个隐性位，任何接收到匹配</a:t>
            </a:r>
            <a:r>
              <a:rPr lang="en-US" altLang="zh-CN" sz="2000">
                <a:latin typeface="宋体" panose="02010600030101010101" pitchFamily="2" charset="-122"/>
                <a:ea typeface="宋体" panose="02010600030101010101" pitchFamily="2" charset="-122"/>
                <a:cs typeface="宋体" panose="02010600030101010101" pitchFamily="2" charset="-122"/>
              </a:rPr>
              <a:t>CRC</a:t>
            </a:r>
            <a:r>
              <a:rPr lang="zh-CN" altLang="en-US" sz="2000" dirty="0">
                <a:latin typeface="宋体" panose="02010600030101010101" pitchFamily="2" charset="-122"/>
                <a:ea typeface="宋体" panose="02010600030101010101" pitchFamily="2" charset="-122"/>
                <a:cs typeface="宋体" panose="02010600030101010101" pitchFamily="2" charset="-122"/>
              </a:rPr>
              <a:t>序列报文的节点会发回一个显性位，确认报文收到无误。</a:t>
            </a:r>
          </a:p>
          <a:p>
            <a:pPr>
              <a:lnSpc>
                <a:spcPct val="150000"/>
              </a:lnSpc>
              <a:buNone/>
            </a:pPr>
            <a:r>
              <a:rPr lang="zh-CN" altLang="en-US" sz="2000" dirty="0">
                <a:latin typeface="宋体" panose="02010600030101010101" pitchFamily="2" charset="-122"/>
                <a:ea typeface="宋体" panose="02010600030101010101" pitchFamily="2" charset="-122"/>
                <a:cs typeface="宋体" panose="02010600030101010101" pitchFamily="2" charset="-122"/>
              </a:rPr>
              <a:t>应答的本质是所有接收节点检查报文的一致性。 </a:t>
            </a:r>
          </a:p>
        </p:txBody>
      </p:sp>
      <p:pic>
        <p:nvPicPr>
          <p:cNvPr id="40963" name="图片 184323"/>
          <p:cNvPicPr>
            <a:picLocks noChangeAspect="1"/>
          </p:cNvPicPr>
          <p:nvPr/>
        </p:nvPicPr>
        <p:blipFill>
          <a:blip r:embed="rId3" cstate="print"/>
          <a:stretch>
            <a:fillRect/>
          </a:stretch>
        </p:blipFill>
        <p:spPr>
          <a:xfrm>
            <a:off x="1992630" y="1135380"/>
            <a:ext cx="7488238" cy="1368425"/>
          </a:xfrm>
          <a:prstGeom prst="rect">
            <a:avLst/>
          </a:prstGeom>
          <a:solidFill>
            <a:schemeClr val="tx1"/>
          </a:solidFill>
          <a:ln w="9525" cap="flat" cmpd="sng">
            <a:solidFill>
              <a:schemeClr val="tx1"/>
            </a:solidFill>
            <a:prstDash val="solid"/>
            <a:miter/>
            <a:headEnd type="none" w="med" len="med"/>
            <a:tailEnd type="none" w="med" len="med"/>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1186180" y="2856230"/>
            <a:ext cx="2047240" cy="51943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6 . 应答场</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mtClean="0"/>
              <a:pPr algn="r"/>
              <a:t>41</a:t>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占位符 185346"/>
          <p:cNvSpPr>
            <a:spLocks noGrp="1"/>
          </p:cNvSpPr>
          <p:nvPr>
            <p:ph type="body" sz="half" idx="1"/>
          </p:nvPr>
        </p:nvSpPr>
        <p:spPr>
          <a:xfrm>
            <a:off x="939800" y="2081530"/>
            <a:ext cx="9649460" cy="1183005"/>
          </a:xfrm>
        </p:spPr>
        <p:txBody>
          <a:bodyPr anchor="t"/>
          <a:lstStyle/>
          <a:p>
            <a:pPr>
              <a:lnSpc>
                <a:spcPct val="150000"/>
              </a:lnSpc>
              <a:buNone/>
            </a:pPr>
            <a:r>
              <a:rPr lang="zh-CN" altLang="en-US" dirty="0">
                <a:ea typeface="宋体" panose="02010600030101010101" pitchFamily="2" charset="-122"/>
              </a:rPr>
              <a:t>	每一个数据帧的结束均由一标志序列界定，这个标志序列由</a:t>
            </a:r>
            <a:r>
              <a:rPr lang="en-US" altLang="zh-CN">
                <a:ea typeface="宋体" panose="02010600030101010101" pitchFamily="2" charset="-122"/>
              </a:rPr>
              <a:t>7</a:t>
            </a:r>
            <a:r>
              <a:rPr lang="zh-CN" altLang="en-US" dirty="0">
                <a:ea typeface="宋体" panose="02010600030101010101" pitchFamily="2" charset="-122"/>
              </a:rPr>
              <a:t>个隐性位组成。</a:t>
            </a:r>
            <a:r>
              <a:rPr lang="zh-CN" altLang="en-US" sz="2000" dirty="0">
                <a:ea typeface="宋体" panose="02010600030101010101" pitchFamily="2" charset="-122"/>
              </a:rPr>
              <a:t> </a:t>
            </a:r>
            <a:r>
              <a:rPr lang="en-US" altLang="zh-CN">
                <a:ea typeface="宋体" panose="02010600030101010101" pitchFamily="2" charset="-122"/>
              </a:rPr>
              <a:t>	</a:t>
            </a:r>
            <a:endParaRPr lang="zh-CN" altLang="en-US" dirty="0">
              <a:ea typeface="宋体" panose="02010600030101010101" pitchFamily="2" charset="-122"/>
            </a:endParaRP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1259840" y="1165225"/>
            <a:ext cx="2529205" cy="553720"/>
          </a:xfrm>
          <a:prstGeom prst="rect">
            <a:avLst/>
          </a:prstGeom>
          <a:noFill/>
          <a:ln>
            <a:noFill/>
          </a:ln>
          <a:effectLst/>
        </p:spPr>
        <p:txBody>
          <a:bodyPr vert="horz" wrap="square" lIns="91440" tIns="45720" rIns="91440" bIns="45720" numCol="1" rtlCol="0" anchor="t" anchorCtr="0" compatLnSpc="1">
            <a:normAutofit/>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7. 帧结束</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mtClean="0"/>
              <a:pPr algn="r"/>
              <a:t>42</a:t>
            </a:fld>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a:t>
            </a:r>
            <a:r>
              <a:rPr kumimoji="0" lang="en-US" altLang="zh-CN"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远程帧</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43</a:t>
            </a:fld>
            <a:endParaRPr lang="zh-CN" altLang="en-US" sz="2000" dirty="0"/>
          </a:p>
        </p:txBody>
      </p:sp>
      <p:sp>
        <p:nvSpPr>
          <p:cNvPr id="45059"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占位符 186370"/>
          <p:cNvSpPr>
            <a:spLocks noGrp="1"/>
          </p:cNvSpPr>
          <p:nvPr>
            <p:ph type="body" sz="half" idx="1"/>
          </p:nvPr>
        </p:nvSpPr>
        <p:spPr>
          <a:xfrm>
            <a:off x="625475" y="1050925"/>
            <a:ext cx="9837420" cy="4230370"/>
          </a:xfrm>
        </p:spPr>
        <p:txBody>
          <a:bodyPr anchor="t"/>
          <a:lstStyle/>
          <a:p>
            <a:pPr>
              <a:lnSpc>
                <a:spcPct val="150000"/>
              </a:lnSpc>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一般情况下，数据传输是由数据源节点</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例如，传感器发送数据帧</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自主完成的。</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但也可能发生终节点向源节点请求发送数据的情况，即远程数据请求。  </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要做到这一点，终节点须发送一个标识符与所需数据帧的标识符相匹配的远程帧。随后相应的数据源节点会发送一个数据帧以响应远程帧请求。 </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892175" y="1050925"/>
            <a:ext cx="2322830" cy="481330"/>
          </a:xfrm>
          <a:prstGeom prst="rect">
            <a:avLst/>
          </a:prstGeom>
          <a:noFill/>
          <a:ln>
            <a:noFill/>
          </a:ln>
          <a:effectLst/>
        </p:spPr>
        <p:txBody>
          <a:bodyPr vert="horz" wrap="square" lIns="91440" tIns="45720" rIns="91440" bIns="45720" numCol="1" rtlCol="0" anchor="t" anchorCtr="0" compatLnSpc="1">
            <a:normAutofit lnSpcReduction="10000"/>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二、远程帧</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mtClean="0"/>
              <a:pPr algn="r"/>
              <a:t>44</a:t>
            </a:fld>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187394"/>
          <p:cNvSpPr>
            <a:spLocks noGrp="1"/>
          </p:cNvSpPr>
          <p:nvPr>
            <p:ph type="body" sz="half" idx="1"/>
          </p:nvPr>
        </p:nvSpPr>
        <p:spPr>
          <a:xfrm>
            <a:off x="949960" y="952500"/>
            <a:ext cx="9323070" cy="4953000"/>
          </a:xfrm>
        </p:spPr>
        <p:txBody>
          <a:bodyPr anchor="t"/>
          <a:lstStyle/>
          <a:p>
            <a:pPr>
              <a:lnSpc>
                <a:spcPct val="150000"/>
              </a:lnSpc>
            </a:pPr>
            <a:r>
              <a:rPr lang="zh-CN" altLang="en-US" dirty="0">
                <a:ea typeface="宋体" panose="02010600030101010101" pitchFamily="2" charset="-122"/>
              </a:rPr>
              <a:t>远程帧由也分为标准帧和扩展帧，由帧起始、仲裁场、控制场、</a:t>
            </a:r>
            <a:r>
              <a:rPr lang="en-US" altLang="zh-CN">
                <a:ea typeface="宋体" panose="02010600030101010101" pitchFamily="2" charset="-122"/>
              </a:rPr>
              <a:t>CRC</a:t>
            </a:r>
            <a:r>
              <a:rPr lang="zh-CN" altLang="en-US" dirty="0">
                <a:ea typeface="宋体" panose="02010600030101010101" pitchFamily="2" charset="-122"/>
              </a:rPr>
              <a:t>场、应答场、帧结束</a:t>
            </a:r>
            <a:r>
              <a:rPr lang="en-US" altLang="zh-CN">
                <a:ea typeface="宋体" panose="02010600030101010101" pitchFamily="2" charset="-122"/>
              </a:rPr>
              <a:t>6</a:t>
            </a:r>
            <a:r>
              <a:rPr lang="zh-CN" altLang="en-US" dirty="0">
                <a:ea typeface="宋体" panose="02010600030101010101" pitchFamily="2" charset="-122"/>
              </a:rPr>
              <a:t>个位场组成。</a:t>
            </a:r>
          </a:p>
          <a:p>
            <a:pPr>
              <a:lnSpc>
                <a:spcPct val="150000"/>
              </a:lnSpc>
            </a:pPr>
            <a:r>
              <a:rPr lang="zh-CN" altLang="en-US" dirty="0">
                <a:ea typeface="宋体" panose="02010600030101010101" pitchFamily="2" charset="-122"/>
              </a:rPr>
              <a:t>远程帧与数据帧存在两点不同：</a:t>
            </a:r>
          </a:p>
          <a:p>
            <a:pPr>
              <a:lnSpc>
                <a:spcPct val="150000"/>
              </a:lnSpc>
              <a:buNone/>
            </a:pPr>
            <a:r>
              <a:rPr lang="zh-CN" altLang="en-US" dirty="0">
                <a:ea typeface="宋体" panose="02010600030101010101" pitchFamily="2" charset="-122"/>
              </a:rPr>
              <a:t>	（</a:t>
            </a:r>
            <a:r>
              <a:rPr lang="en-US" altLang="zh-CN">
                <a:ea typeface="宋体" panose="02010600030101010101" pitchFamily="2" charset="-122"/>
              </a:rPr>
              <a:t>1</a:t>
            </a:r>
            <a:r>
              <a:rPr lang="zh-CN" altLang="en-US" dirty="0">
                <a:ea typeface="宋体" panose="02010600030101010101" pitchFamily="2" charset="-122"/>
              </a:rPr>
              <a:t>）远程帧的</a:t>
            </a:r>
            <a:r>
              <a:rPr lang="en-US" altLang="zh-CN">
                <a:ea typeface="宋体" panose="02010600030101010101" pitchFamily="2" charset="-122"/>
              </a:rPr>
              <a:t>RTR </a:t>
            </a:r>
            <a:r>
              <a:rPr lang="zh-CN" altLang="en-US" dirty="0">
                <a:ea typeface="宋体" panose="02010600030101010101" pitchFamily="2" charset="-122"/>
              </a:rPr>
              <a:t>位为隐性状态；</a:t>
            </a:r>
          </a:p>
          <a:p>
            <a:pPr>
              <a:lnSpc>
                <a:spcPct val="150000"/>
              </a:lnSpc>
              <a:buNone/>
            </a:pPr>
            <a:r>
              <a:rPr lang="zh-CN" altLang="en-US" dirty="0">
                <a:ea typeface="宋体" panose="02010600030101010101" pitchFamily="2" charset="-122"/>
              </a:rPr>
              <a:t>	（</a:t>
            </a:r>
            <a:r>
              <a:rPr lang="en-US" altLang="zh-CN">
                <a:ea typeface="宋体" panose="02010600030101010101" pitchFamily="2" charset="-122"/>
              </a:rPr>
              <a:t>2</a:t>
            </a:r>
            <a:r>
              <a:rPr lang="zh-CN" altLang="en-US" dirty="0">
                <a:ea typeface="宋体" panose="02010600030101010101" pitchFamily="2" charset="-122"/>
              </a:rPr>
              <a:t>）远程帧没有数据场，所以数据长度代码的数值没有任何意义，可以为</a:t>
            </a:r>
            <a:r>
              <a:rPr lang="en-US" altLang="zh-CN">
                <a:ea typeface="宋体" panose="02010600030101010101" pitchFamily="2" charset="-122"/>
              </a:rPr>
              <a:t>0~8</a:t>
            </a:r>
            <a:r>
              <a:rPr lang="zh-CN" altLang="en-US" dirty="0">
                <a:ea typeface="宋体" panose="02010600030101010101" pitchFamily="2" charset="-122"/>
              </a:rPr>
              <a:t>范围里任何数值。</a:t>
            </a:r>
          </a:p>
          <a:p>
            <a:pPr>
              <a:lnSpc>
                <a:spcPct val="150000"/>
              </a:lnSpc>
            </a:pPr>
            <a:r>
              <a:rPr lang="zh-CN" altLang="en-US" dirty="0">
                <a:ea typeface="宋体" panose="02010600030101010101" pitchFamily="2" charset="-122"/>
              </a:rPr>
              <a:t>当带有相同标识符的数据帧和远程帧同时发出时，数据帧将赢得仲裁，这是因为其紧随标识符的</a:t>
            </a:r>
            <a:r>
              <a:rPr lang="en-US" altLang="zh-CN">
                <a:ea typeface="宋体" panose="02010600030101010101" pitchFamily="2" charset="-122"/>
              </a:rPr>
              <a:t>RTR </a:t>
            </a:r>
            <a:r>
              <a:rPr lang="zh-CN" altLang="en-US" dirty="0">
                <a:ea typeface="宋体" panose="02010600030101010101" pitchFamily="2" charset="-122"/>
              </a:rPr>
              <a:t>位为显性。</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188418"/>
          <p:cNvSpPr>
            <a:spLocks noGrp="1"/>
          </p:cNvSpPr>
          <p:nvPr>
            <p:ph type="body" sz="half" idx="1"/>
          </p:nvPr>
        </p:nvSpPr>
        <p:spPr>
          <a:xfrm>
            <a:off x="729615" y="1094105"/>
            <a:ext cx="8924290" cy="4459605"/>
          </a:xfrm>
        </p:spPr>
        <p:txBody>
          <a:bodyPr anchor="t"/>
          <a:lstStyle/>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远程帧与数据帧区别，</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远程帧的</a:t>
            </a:r>
            <a:r>
              <a:rPr lang="en-US" altLang="zh-CN">
                <a:latin typeface="宋体" panose="02010600030101010101" pitchFamily="2" charset="-122"/>
                <a:ea typeface="宋体" panose="02010600030101010101" pitchFamily="2" charset="-122"/>
                <a:cs typeface="宋体" panose="02010600030101010101" pitchFamily="2" charset="-122"/>
              </a:rPr>
              <a:t>RTR </a:t>
            </a:r>
            <a:r>
              <a:rPr lang="zh-CN" altLang="en-US" dirty="0">
                <a:latin typeface="宋体" panose="02010600030101010101" pitchFamily="2" charset="-122"/>
                <a:ea typeface="宋体" panose="02010600030101010101" pitchFamily="2" charset="-122"/>
                <a:cs typeface="宋体" panose="02010600030101010101" pitchFamily="2" charset="-122"/>
              </a:rPr>
              <a:t>位为隐性状态；</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远程帧没有数据字场，所以数据长度代码的数值没有任何意义，可以为</a:t>
            </a:r>
            <a:r>
              <a:rPr lang="en-US" altLang="zh-CN">
                <a:latin typeface="宋体" panose="02010600030101010101" pitchFamily="2" charset="-122"/>
                <a:ea typeface="宋体" panose="02010600030101010101" pitchFamily="2" charset="-122"/>
                <a:cs typeface="宋体" panose="02010600030101010101" pitchFamily="2" charset="-122"/>
              </a:rPr>
              <a:t>0~8</a:t>
            </a:r>
            <a:r>
              <a:rPr lang="zh-CN" altLang="en-US" dirty="0">
                <a:latin typeface="宋体" panose="02010600030101010101" pitchFamily="2" charset="-122"/>
                <a:ea typeface="宋体" panose="02010600030101010101" pitchFamily="2" charset="-122"/>
                <a:cs typeface="宋体" panose="02010600030101010101" pitchFamily="2" charset="-122"/>
              </a:rPr>
              <a:t>范围里任何数值。</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当带有相同标识符的数据帧和远程帧同时发出时，数据帧将赢得仲裁，这是因为其紧随标识符的</a:t>
            </a:r>
            <a:r>
              <a:rPr lang="en-US" altLang="zh-CN">
                <a:latin typeface="宋体" panose="02010600030101010101" pitchFamily="2" charset="-122"/>
                <a:ea typeface="宋体" panose="02010600030101010101" pitchFamily="2" charset="-122"/>
                <a:cs typeface="宋体" panose="02010600030101010101" pitchFamily="2" charset="-122"/>
              </a:rPr>
              <a:t>RTR </a:t>
            </a:r>
            <a:r>
              <a:rPr lang="zh-CN" altLang="en-US" dirty="0">
                <a:latin typeface="宋体" panose="02010600030101010101" pitchFamily="2" charset="-122"/>
                <a:ea typeface="宋体" panose="02010600030101010101" pitchFamily="2" charset="-122"/>
                <a:cs typeface="宋体" panose="02010600030101010101" pitchFamily="2" charset="-122"/>
              </a:rPr>
              <a:t>位为显性。这样可使发送远程帧的节点立即收到所需数据。</a:t>
            </a:r>
            <a:r>
              <a:rPr lang="en-US" altLang="zh-CN">
                <a:latin typeface="宋体" panose="02010600030101010101" pitchFamily="2" charset="-122"/>
                <a:ea typeface="宋体" panose="02010600030101010101" pitchFamily="2" charset="-122"/>
                <a:cs typeface="宋体" panose="02010600030101010101" pitchFamily="2" charset="-122"/>
              </a:rPr>
              <a:t>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46</a:t>
            </a:fld>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a:t>
            </a:r>
            <a:r>
              <a:rPr kumimoji="0" lang="en-US" altLang="zh-CN"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出错帧</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47</a:t>
            </a:fld>
            <a:endParaRPr lang="zh-CN" altLang="en-US" sz="2000" dirty="0"/>
          </a:p>
        </p:txBody>
      </p:sp>
      <p:sp>
        <p:nvSpPr>
          <p:cNvPr id="45059"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190466"/>
          <p:cNvSpPr>
            <a:spLocks noGrp="1"/>
          </p:cNvSpPr>
          <p:nvPr>
            <p:ph type="body" sz="half" idx="1"/>
          </p:nvPr>
        </p:nvSpPr>
        <p:spPr>
          <a:xfrm>
            <a:off x="1316355" y="1919605"/>
            <a:ext cx="8137525" cy="1283970"/>
          </a:xfrm>
        </p:spPr>
        <p:txBody>
          <a:bodyPr anchor="t"/>
          <a:lstStyle/>
          <a:p>
            <a:pPr>
              <a:lnSpc>
                <a:spcPct val="150000"/>
              </a:lnSpc>
              <a:buNone/>
            </a:pPr>
            <a:r>
              <a:rPr lang="zh-CN" altLang="en-US" dirty="0">
                <a:ea typeface="宋体" panose="02010600030101010101" pitchFamily="2" charset="-122"/>
              </a:rPr>
              <a:t>出错帧由检测到总线错误的任一节点产生。 </a:t>
            </a:r>
          </a:p>
          <a:p>
            <a:pPr>
              <a:lnSpc>
                <a:spcPct val="150000"/>
              </a:lnSpc>
              <a:buNone/>
            </a:pPr>
            <a:r>
              <a:rPr lang="zh-CN" altLang="en-US" dirty="0">
                <a:ea typeface="宋体" panose="02010600030101010101" pitchFamily="2" charset="-122"/>
              </a:rPr>
              <a:t>出错帧包含两个场：错误标志和错误界定符。</a:t>
            </a:r>
            <a:r>
              <a:rPr lang="zh-CN" altLang="en-US" sz="2000" dirty="0">
                <a:ea typeface="宋体" panose="02010600030101010101" pitchFamily="2" charset="-122"/>
              </a:rPr>
              <a:t> </a:t>
            </a:r>
          </a:p>
        </p:txBody>
      </p:sp>
      <p:pic>
        <p:nvPicPr>
          <p:cNvPr id="190469" name="图片 190468"/>
          <p:cNvPicPr>
            <a:picLocks noChangeAspect="1"/>
          </p:cNvPicPr>
          <p:nvPr/>
        </p:nvPicPr>
        <p:blipFill>
          <a:blip r:embed="rId3" cstate="print"/>
          <a:srcRect l="25098" t="48723" r="26904" b="40738"/>
          <a:stretch>
            <a:fillRect/>
          </a:stretch>
        </p:blipFill>
        <p:spPr>
          <a:xfrm>
            <a:off x="1316038" y="3662998"/>
            <a:ext cx="7704137" cy="947737"/>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1196340" y="1091565"/>
            <a:ext cx="2260600" cy="509270"/>
          </a:xfrm>
          <a:prstGeom prst="rect">
            <a:avLst/>
          </a:prstGeom>
          <a:noFill/>
          <a:ln>
            <a:noFill/>
          </a:ln>
          <a:effectLst/>
        </p:spPr>
        <p:txBody>
          <a:bodyPr vert="horz" wrap="square" lIns="91440" tIns="45720" rIns="91440" bIns="45720" numCol="1" rtlCol="0" anchor="t" anchorCtr="0" compatLnSpc="1">
            <a:normAutofit lnSpcReduction="10000"/>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三、出错帧 </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mtClean="0"/>
              <a:pPr algn="r"/>
              <a:t>48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191490"/>
          <p:cNvSpPr>
            <a:spLocks noGrp="1"/>
          </p:cNvSpPr>
          <p:nvPr>
            <p:ph type="body" sz="half" idx="1"/>
          </p:nvPr>
        </p:nvSpPr>
        <p:spPr>
          <a:xfrm>
            <a:off x="961390" y="1062355"/>
            <a:ext cx="9051290" cy="4669155"/>
          </a:xfrm>
        </p:spPr>
        <p:txBody>
          <a:bodyPr anchor="t"/>
          <a:lstStyle/>
          <a:p>
            <a:pPr>
              <a:lnSpc>
                <a:spcPct val="150000"/>
              </a:lnSpc>
              <a:buNone/>
            </a:pPr>
            <a:r>
              <a:rPr lang="en-US" altLang="zh-CN">
                <a:ea typeface="宋体" panose="02010600030101010101" pitchFamily="2" charset="-122"/>
              </a:rPr>
              <a:t>	1.  </a:t>
            </a:r>
            <a:r>
              <a:rPr lang="zh-CN" altLang="en-US" dirty="0">
                <a:ea typeface="宋体" panose="02010600030101010101" pitchFamily="2" charset="-122"/>
              </a:rPr>
              <a:t>错误标志</a:t>
            </a:r>
          </a:p>
          <a:p>
            <a:pPr>
              <a:lnSpc>
                <a:spcPct val="150000"/>
              </a:lnSpc>
              <a:buNone/>
            </a:pPr>
            <a:r>
              <a:rPr lang="zh-CN" altLang="en-US" dirty="0">
                <a:ea typeface="宋体" panose="02010600030101010101" pitchFamily="2" charset="-122"/>
              </a:rPr>
              <a:t>	错误标志包括激活错误标志和认可错误标志两种。节点发送哪种类型的出错标志，取决于其所处的错误状态。 </a:t>
            </a:r>
          </a:p>
          <a:p>
            <a:pPr>
              <a:lnSpc>
                <a:spcPct val="150000"/>
              </a:lnSpc>
              <a:buNone/>
            </a:pPr>
            <a:r>
              <a:rPr lang="en-US" altLang="zh-CN">
                <a:ea typeface="宋体" panose="02010600030101010101" pitchFamily="2" charset="-122"/>
              </a:rPr>
              <a:t>	</a:t>
            </a:r>
            <a:r>
              <a:rPr lang="zh-CN" altLang="en-US" dirty="0">
                <a:ea typeface="宋体" panose="02010600030101010101" pitchFamily="2" charset="-122"/>
              </a:rPr>
              <a:t>（</a:t>
            </a:r>
            <a:r>
              <a:rPr lang="en-US" altLang="zh-CN">
                <a:ea typeface="宋体" panose="02010600030101010101" pitchFamily="2" charset="-122"/>
              </a:rPr>
              <a:t>1</a:t>
            </a:r>
            <a:r>
              <a:rPr lang="zh-CN" altLang="en-US" dirty="0">
                <a:ea typeface="宋体" panose="02010600030101010101" pitchFamily="2" charset="-122"/>
              </a:rPr>
              <a:t>）激活错误标志</a:t>
            </a:r>
          </a:p>
          <a:p>
            <a:pPr>
              <a:lnSpc>
                <a:spcPct val="150000"/>
              </a:lnSpc>
              <a:buNone/>
            </a:pPr>
            <a:r>
              <a:rPr lang="zh-CN" altLang="en-US" dirty="0">
                <a:ea typeface="宋体" panose="02010600030101010101" pitchFamily="2" charset="-122"/>
              </a:rPr>
              <a:t>	当节点处于</a:t>
            </a:r>
            <a:r>
              <a:rPr lang="zh-CN" altLang="en-US" dirty="0">
                <a:solidFill>
                  <a:srgbClr val="FF0000"/>
                </a:solidFill>
                <a:ea typeface="宋体" panose="02010600030101010101" pitchFamily="2" charset="-122"/>
              </a:rPr>
              <a:t>错误激活状态</a:t>
            </a:r>
            <a:r>
              <a:rPr lang="zh-CN" altLang="en-US" dirty="0">
                <a:ea typeface="宋体" panose="02010600030101010101" pitchFamily="2" charset="-122"/>
              </a:rPr>
              <a:t>时，检测到一个总线错误时，这个节点将产生一个激活错误标志，中断当前的报文发送。</a:t>
            </a:r>
          </a:p>
          <a:p>
            <a:pPr>
              <a:lnSpc>
                <a:spcPct val="150000"/>
              </a:lnSpc>
              <a:buNone/>
            </a:pPr>
            <a:r>
              <a:rPr lang="zh-CN" altLang="en-US" dirty="0">
                <a:ea typeface="宋体" panose="02010600030101010101" pitchFamily="2" charset="-122"/>
              </a:rPr>
              <a:t>	激活错误标志由</a:t>
            </a:r>
            <a:r>
              <a:rPr lang="en-US" altLang="zh-CN">
                <a:solidFill>
                  <a:srgbClr val="FF0000"/>
                </a:solidFill>
                <a:ea typeface="宋体" panose="02010600030101010101" pitchFamily="2" charset="-122"/>
              </a:rPr>
              <a:t>6</a:t>
            </a:r>
            <a:r>
              <a:rPr lang="zh-CN" altLang="en-US" dirty="0">
                <a:solidFill>
                  <a:srgbClr val="FF0000"/>
                </a:solidFill>
                <a:ea typeface="宋体" panose="02010600030101010101" pitchFamily="2" charset="-122"/>
              </a:rPr>
              <a:t>个连续的显性位</a:t>
            </a:r>
            <a:r>
              <a:rPr lang="zh-CN" altLang="en-US" dirty="0">
                <a:ea typeface="宋体" panose="02010600030101010101" pitchFamily="2" charset="-122"/>
              </a:rPr>
              <a:t>构成。</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49</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noFill/>
          <a:ln w="9525">
            <a:noFill/>
          </a:ln>
        </p:spPr>
        <p:txBody>
          <a:bodyPr vert="horz" wrap="square" lIns="91440" tIns="45720" rIns="91440" bIns="45720" rtlCol="0" anchor="ctr">
            <a:normAutofit/>
          </a:bodyPr>
          <a:lstStyle/>
          <a:p>
            <a:pPr lvl="0" algn="l" eaLnBrk="1" hangingPunct="1">
              <a:lnSpc>
                <a:spcPct val="90000"/>
              </a:lnSpc>
            </a:pPr>
            <a:r>
              <a:rPr lang="en-US" altLang="zh-CN" sz="3200" b="1" dirty="0">
                <a:solidFill>
                  <a:srgbClr val="6600FF"/>
                </a:solidFill>
                <a:latin typeface="楷体_GB2312" charset="-122"/>
                <a:ea typeface="楷体_GB2312" charset="-122"/>
                <a:sym typeface="+mn-ea"/>
              </a:rPr>
              <a:t>7.1 CAN总线特点</a:t>
            </a:r>
          </a:p>
        </p:txBody>
      </p:sp>
      <p:sp>
        <p:nvSpPr>
          <p:cNvPr id="7171" name="文本占位符 7170"/>
          <p:cNvSpPr>
            <a:spLocks noGrp="1"/>
          </p:cNvSpPr>
          <p:nvPr>
            <p:ph type="body" sz="half" idx="1"/>
          </p:nvPr>
        </p:nvSpPr>
        <p:spPr>
          <a:xfrm>
            <a:off x="866775" y="1030605"/>
            <a:ext cx="9511030" cy="4483735"/>
          </a:xfrm>
        </p:spPr>
        <p:txBody>
          <a:bodyPr/>
          <a:lstStyle/>
          <a:p>
            <a:pPr>
              <a:lnSpc>
                <a:spcPct val="150000"/>
              </a:lnSpc>
              <a:buNone/>
            </a:pPr>
            <a:r>
              <a:rPr lang="en-US" altLang="zh-CN">
                <a:ea typeface="宋体" panose="02010600030101010101" pitchFamily="2" charset="-122"/>
              </a:rPr>
              <a:t>	</a:t>
            </a:r>
            <a:r>
              <a:rPr lang="zh-CN" altLang="en-US" dirty="0">
                <a:ea typeface="宋体" panose="02010600030101010101" pitchFamily="2" charset="-122"/>
              </a:rPr>
              <a:t>（</a:t>
            </a:r>
            <a:r>
              <a:rPr lang="en-US" altLang="zh-CN">
                <a:ea typeface="宋体" panose="02010600030101010101" pitchFamily="2" charset="-122"/>
              </a:rPr>
              <a:t>1</a:t>
            </a:r>
            <a:r>
              <a:rPr lang="zh-CN" altLang="en-US" dirty="0">
                <a:ea typeface="宋体" panose="02010600030101010101" pitchFamily="2" charset="-122"/>
              </a:rPr>
              <a:t>）国际标准，应用广泛；</a:t>
            </a:r>
          </a:p>
          <a:p>
            <a:pPr>
              <a:lnSpc>
                <a:spcPct val="150000"/>
              </a:lnSpc>
              <a:buNone/>
            </a:pPr>
            <a:r>
              <a:rPr lang="zh-CN" altLang="en-US" dirty="0">
                <a:ea typeface="宋体" panose="02010600030101010101" pitchFamily="2" charset="-122"/>
              </a:rPr>
              <a:t>	（</a:t>
            </a:r>
            <a:r>
              <a:rPr lang="en-US" altLang="zh-CN">
                <a:ea typeface="宋体" panose="02010600030101010101" pitchFamily="2" charset="-122"/>
              </a:rPr>
              <a:t>2</a:t>
            </a:r>
            <a:r>
              <a:rPr lang="zh-CN" altLang="en-US" dirty="0">
                <a:ea typeface="宋体" panose="02010600030101010101" pitchFamily="2" charset="-122"/>
              </a:rPr>
              <a:t>）多主方式工作，不分主从；</a:t>
            </a:r>
          </a:p>
          <a:p>
            <a:pPr>
              <a:lnSpc>
                <a:spcPct val="150000"/>
              </a:lnSpc>
              <a:buNone/>
            </a:pPr>
            <a:r>
              <a:rPr lang="zh-CN" altLang="en-US" dirty="0">
                <a:ea typeface="宋体" panose="02010600030101010101" pitchFamily="2" charset="-122"/>
              </a:rPr>
              <a:t>	（</a:t>
            </a:r>
            <a:r>
              <a:rPr lang="en-US" altLang="zh-CN">
                <a:ea typeface="宋体" panose="02010600030101010101" pitchFamily="2" charset="-122"/>
              </a:rPr>
              <a:t>3</a:t>
            </a:r>
            <a:r>
              <a:rPr lang="zh-CN" altLang="en-US" dirty="0">
                <a:ea typeface="宋体" panose="02010600030101010101" pitchFamily="2" charset="-122"/>
              </a:rPr>
              <a:t>）废除站地址编码，采用报文标识符；</a:t>
            </a:r>
          </a:p>
          <a:p>
            <a:pPr>
              <a:lnSpc>
                <a:spcPct val="150000"/>
              </a:lnSpc>
              <a:buNone/>
            </a:pPr>
            <a:r>
              <a:rPr lang="zh-CN" altLang="en-US" dirty="0">
                <a:ea typeface="宋体" panose="02010600030101010101" pitchFamily="2" charset="-122"/>
              </a:rPr>
              <a:t>	（</a:t>
            </a:r>
            <a:r>
              <a:rPr lang="en-US" altLang="zh-CN">
                <a:ea typeface="宋体" panose="02010600030101010101" pitchFamily="2" charset="-122"/>
              </a:rPr>
              <a:t>4</a:t>
            </a:r>
            <a:r>
              <a:rPr lang="zh-CN" altLang="en-US" dirty="0">
                <a:ea typeface="宋体" panose="02010600030101010101" pitchFamily="2" charset="-122"/>
              </a:rPr>
              <a:t>）通过对报文标识符过滤即可实现点对点、一点对多点传送和全局广播等几种数据传送方式；</a:t>
            </a:r>
          </a:p>
          <a:p>
            <a:pPr>
              <a:lnSpc>
                <a:spcPct val="150000"/>
              </a:lnSpc>
              <a:buNone/>
            </a:pPr>
            <a:r>
              <a:rPr lang="zh-CN" altLang="en-US" sz="2000" dirty="0">
                <a:ea typeface="宋体" panose="02010600030101010101" pitchFamily="2" charset="-122"/>
              </a:rPr>
              <a:t>	</a:t>
            </a:r>
            <a:r>
              <a:rPr lang="zh-CN" altLang="en-US" dirty="0">
                <a:ea typeface="宋体" panose="02010600030101010101" pitchFamily="2" charset="-122"/>
              </a:rPr>
              <a:t>（</a:t>
            </a:r>
            <a:r>
              <a:rPr lang="en-US" altLang="zh-CN">
                <a:ea typeface="宋体" panose="02010600030101010101" pitchFamily="2" charset="-122"/>
              </a:rPr>
              <a:t>5</a:t>
            </a:r>
            <a:r>
              <a:rPr lang="zh-CN" altLang="en-US" dirty="0">
                <a:ea typeface="宋体" panose="02010600030101010101" pitchFamily="2" charset="-122"/>
              </a:rPr>
              <a:t>）采用非破坏性总线仲裁技术，按优先级发送，大大减少总线冲突仲裁时间；</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5</a:t>
            </a:fld>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192514"/>
          <p:cNvSpPr>
            <a:spLocks noGrp="1"/>
          </p:cNvSpPr>
          <p:nvPr>
            <p:ph type="body" sz="half" idx="1"/>
          </p:nvPr>
        </p:nvSpPr>
        <p:spPr>
          <a:xfrm>
            <a:off x="1360170" y="1443990"/>
            <a:ext cx="8536305" cy="3635375"/>
          </a:xfrm>
        </p:spPr>
        <p:txBody>
          <a:bodyPr anchor="t"/>
          <a:lstStyle/>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激活错误标志由</a:t>
            </a:r>
            <a:r>
              <a:rPr lang="en-US" altLang="zh-CN">
                <a:latin typeface="宋体" panose="02010600030101010101" pitchFamily="2" charset="-122"/>
                <a:ea typeface="宋体" panose="02010600030101010101" pitchFamily="2" charset="-122"/>
                <a:cs typeface="宋体" panose="02010600030101010101" pitchFamily="2" charset="-122"/>
              </a:rPr>
              <a:t>6</a:t>
            </a:r>
            <a:r>
              <a:rPr lang="zh-CN" altLang="en-US" dirty="0">
                <a:latin typeface="宋体" panose="02010600030101010101" pitchFamily="2" charset="-122"/>
                <a:ea typeface="宋体" panose="02010600030101010101" pitchFamily="2" charset="-122"/>
                <a:cs typeface="宋体" panose="02010600030101010101" pitchFamily="2" charset="-122"/>
              </a:rPr>
              <a:t>个连续的显性位构成。这种位顺序违背了位填充规则，也破坏了应答场或帧结束的固定格式。</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所有其它节点会检测到错误条件并且开始发送错误标志。因此，这个显性位序列的形成就是各个节点发送的不同错误标志叠加在一起的结果。</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错误标志叠加序列的总长度</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最小为</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6</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位</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最大为</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12</a:t>
            </a:r>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位</a:t>
            </a:r>
            <a:r>
              <a:rPr lang="zh-CN" altLang="en-US" dirty="0">
                <a:latin typeface="宋体" panose="02010600030101010101" pitchFamily="2" charset="-122"/>
                <a:ea typeface="宋体" panose="02010600030101010101" pitchFamily="2" charset="-122"/>
                <a:cs typeface="宋体" panose="02010600030101010101" pitchFamily="2" charset="-122"/>
              </a:rPr>
              <a:t>。 </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50</a:t>
            </a:fld>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占位符 193538"/>
          <p:cNvSpPr>
            <a:spLocks noGrp="1"/>
          </p:cNvSpPr>
          <p:nvPr>
            <p:ph type="body" sz="half" idx="1"/>
          </p:nvPr>
        </p:nvSpPr>
        <p:spPr>
          <a:xfrm>
            <a:off x="781685" y="1292860"/>
            <a:ext cx="8724900" cy="3913505"/>
          </a:xfrm>
        </p:spPr>
        <p:txBody>
          <a:bodyPr anchor="t"/>
          <a:lstStyle/>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）认可错误标志</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当节点处于错误认可状态时，检测到一个总线错误时，该节点将发送一个认可错误标志。</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认可错误标志包含</a:t>
            </a:r>
            <a:r>
              <a:rPr lang="en-US" altLang="zh-CN">
                <a:latin typeface="宋体" panose="02010600030101010101" pitchFamily="2" charset="-122"/>
                <a:ea typeface="宋体" panose="02010600030101010101" pitchFamily="2" charset="-122"/>
                <a:cs typeface="宋体" panose="02010600030101010101" pitchFamily="2" charset="-122"/>
              </a:rPr>
              <a:t>6</a:t>
            </a:r>
            <a:r>
              <a:rPr lang="zh-CN" altLang="en-US" dirty="0">
                <a:latin typeface="宋体" panose="02010600030101010101" pitchFamily="2" charset="-122"/>
                <a:ea typeface="宋体" panose="02010600030101010101" pitchFamily="2" charset="-122"/>
                <a:cs typeface="宋体" panose="02010600030101010101" pitchFamily="2" charset="-122"/>
              </a:rPr>
              <a:t>个连续的隐性位。</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2. </a:t>
            </a:r>
            <a:r>
              <a:rPr lang="zh-CN" altLang="en-US" dirty="0">
                <a:latin typeface="宋体" panose="02010600030101010101" pitchFamily="2" charset="-122"/>
                <a:ea typeface="宋体" panose="02010600030101010101" pitchFamily="2" charset="-122"/>
                <a:cs typeface="宋体" panose="02010600030101010101" pitchFamily="2" charset="-122"/>
              </a:rPr>
              <a:t>错误界定符</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错误界定符由</a:t>
            </a:r>
            <a:r>
              <a:rPr lang="en-US" altLang="zh-CN">
                <a:latin typeface="宋体" panose="02010600030101010101" pitchFamily="2" charset="-122"/>
                <a:ea typeface="宋体" panose="02010600030101010101" pitchFamily="2" charset="-122"/>
                <a:cs typeface="宋体" panose="02010600030101010101" pitchFamily="2" charset="-122"/>
              </a:rPr>
              <a:t>8</a:t>
            </a:r>
            <a:r>
              <a:rPr lang="zh-CN" altLang="en-US" dirty="0">
                <a:latin typeface="宋体" panose="02010600030101010101" pitchFamily="2" charset="-122"/>
                <a:ea typeface="宋体" panose="02010600030101010101" pitchFamily="2" charset="-122"/>
                <a:cs typeface="宋体" panose="02010600030101010101" pitchFamily="2" charset="-122"/>
              </a:rPr>
              <a:t>个隐性位构成。 </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51</a:t>
            </a:fld>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a:t>
            </a:r>
            <a:r>
              <a:rPr kumimoji="0" lang="en-US" altLang="zh-CN"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超载帧</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52</a:t>
            </a:fld>
            <a:endParaRPr lang="zh-CN" altLang="en-US" sz="2000" dirty="0"/>
          </a:p>
        </p:txBody>
      </p:sp>
      <p:sp>
        <p:nvSpPr>
          <p:cNvPr id="45059"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占位符 195586"/>
          <p:cNvSpPr>
            <a:spLocks noGrp="1"/>
          </p:cNvSpPr>
          <p:nvPr>
            <p:ph type="body" sz="half" idx="1"/>
          </p:nvPr>
        </p:nvSpPr>
        <p:spPr>
          <a:xfrm>
            <a:off x="709295" y="1146810"/>
            <a:ext cx="9102725" cy="4133850"/>
          </a:xfrm>
        </p:spPr>
        <p:txBody>
          <a:bodyPr anchor="t"/>
          <a:lstStyle/>
          <a:p>
            <a:pPr>
              <a:lnSpc>
                <a:spcPct val="150000"/>
              </a:lnSpc>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	1.  </a:t>
            </a:r>
            <a:r>
              <a:rPr lang="zh-CN" altLang="en-US" dirty="0">
                <a:latin typeface="宋体" panose="02010600030101010101" pitchFamily="2" charset="-122"/>
                <a:ea typeface="宋体" panose="02010600030101010101" pitchFamily="2" charset="-122"/>
                <a:cs typeface="宋体" panose="02010600030101010101" pitchFamily="2" charset="-122"/>
              </a:rPr>
              <a:t>超载帧的产生</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超载帧的产生可能有以下三种原因：</a:t>
            </a:r>
          </a:p>
          <a:p>
            <a:pPr>
              <a:lnSpc>
                <a:spcPct val="150000"/>
              </a:lnSpc>
              <a:buAutoNum type="circleNumDbPlain"/>
            </a:pPr>
            <a:r>
              <a:rPr lang="zh-CN" altLang="en-US" dirty="0">
                <a:latin typeface="宋体" panose="02010600030101010101" pitchFamily="2" charset="-122"/>
                <a:ea typeface="宋体" panose="02010600030101010101" pitchFamily="2" charset="-122"/>
                <a:cs typeface="宋体" panose="02010600030101010101" pitchFamily="2" charset="-122"/>
              </a:rPr>
              <a:t>接收器由于</a:t>
            </a: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内部原因</a:t>
            </a:r>
            <a:r>
              <a:rPr lang="zh-CN" altLang="en-US" dirty="0">
                <a:latin typeface="宋体" panose="02010600030101010101" pitchFamily="2" charset="-122"/>
                <a:ea typeface="宋体" panose="02010600030101010101" pitchFamily="2" charset="-122"/>
                <a:cs typeface="宋体" panose="02010600030101010101" pitchFamily="2" charset="-122"/>
              </a:rPr>
              <a:t>需要延迟下一个数据帧或远程帧；</a:t>
            </a:r>
          </a:p>
          <a:p>
            <a:pPr>
              <a:lnSpc>
                <a:spcPct val="150000"/>
              </a:lnSpc>
              <a:buAutoNum type="circleNumDbPlain"/>
            </a:pPr>
            <a:r>
              <a:rPr lang="zh-CN" altLang="en-US" dirty="0">
                <a:latin typeface="宋体" panose="02010600030101010101" pitchFamily="2" charset="-122"/>
                <a:ea typeface="宋体" panose="02010600030101010101" pitchFamily="2" charset="-122"/>
                <a:cs typeface="宋体" panose="02010600030101010101" pitchFamily="2" charset="-122"/>
              </a:rPr>
              <a:t>节点在帧空间</a:t>
            </a: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检测到非法显性位</a:t>
            </a:r>
            <a:r>
              <a:rPr lang="zh-CN" altLang="en-US" dirty="0">
                <a:latin typeface="宋体" panose="02010600030101010101" pitchFamily="2" charset="-122"/>
                <a:ea typeface="宋体" panose="02010600030101010101" pitchFamily="2" charset="-122"/>
                <a:cs typeface="宋体" panose="02010600030101010101" pitchFamily="2" charset="-122"/>
              </a:rPr>
              <a:t>；</a:t>
            </a:r>
          </a:p>
          <a:p>
            <a:pPr>
              <a:lnSpc>
                <a:spcPct val="150000"/>
              </a:lnSpc>
              <a:buAutoNum type="circleNumDbPlain"/>
            </a:pPr>
            <a:r>
              <a:rPr lang="zh-CN" altLang="en-US" dirty="0">
                <a:latin typeface="宋体" panose="02010600030101010101" pitchFamily="2" charset="-122"/>
                <a:ea typeface="宋体" panose="02010600030101010101" pitchFamily="2" charset="-122"/>
                <a:cs typeface="宋体" panose="02010600030101010101" pitchFamily="2" charset="-122"/>
              </a:rPr>
              <a:t>节点在错误界定符或超载界定符的</a:t>
            </a: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第</a:t>
            </a:r>
            <a:r>
              <a:rPr lang="en-US" altLang="zh-CN">
                <a:solidFill>
                  <a:srgbClr val="FF3300"/>
                </a:solidFill>
                <a:latin typeface="宋体" panose="02010600030101010101" pitchFamily="2" charset="-122"/>
                <a:ea typeface="宋体" panose="02010600030101010101" pitchFamily="2" charset="-122"/>
                <a:cs typeface="宋体" panose="02010600030101010101" pitchFamily="2" charset="-122"/>
              </a:rPr>
              <a:t>8</a:t>
            </a: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位</a:t>
            </a:r>
            <a:r>
              <a:rPr lang="zh-CN" altLang="en-US" dirty="0">
                <a:latin typeface="宋体" panose="02010600030101010101" pitchFamily="2" charset="-122"/>
                <a:ea typeface="宋体" panose="02010600030101010101" pitchFamily="2" charset="-122"/>
                <a:cs typeface="宋体" panose="02010600030101010101" pitchFamily="2" charset="-122"/>
              </a:rPr>
              <a:t>采样到一个</a:t>
            </a:r>
            <a:r>
              <a:rPr lang="zh-CN" altLang="en-US" dirty="0">
                <a:solidFill>
                  <a:srgbClr val="FF3300"/>
                </a:solidFill>
                <a:latin typeface="宋体" panose="02010600030101010101" pitchFamily="2" charset="-122"/>
                <a:ea typeface="宋体" panose="02010600030101010101" pitchFamily="2" charset="-122"/>
                <a:cs typeface="宋体" panose="02010600030101010101" pitchFamily="2" charset="-122"/>
              </a:rPr>
              <a:t>显性位</a:t>
            </a:r>
            <a:r>
              <a:rPr lang="zh-CN" altLang="en-US" dirty="0">
                <a:latin typeface="宋体" panose="02010600030101010101" pitchFamily="2" charset="-122"/>
                <a:ea typeface="宋体" panose="02010600030101010101" pitchFamily="2" charset="-122"/>
                <a:cs typeface="宋体" panose="02010600030101010101" pitchFamily="2" charset="-122"/>
              </a:rPr>
              <a:t>。</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1017905" y="1249680"/>
            <a:ext cx="2113280" cy="487680"/>
          </a:xfrm>
          <a:prstGeom prst="rect">
            <a:avLst/>
          </a:prstGeom>
          <a:noFill/>
          <a:ln>
            <a:noFill/>
          </a:ln>
          <a:effectLst/>
        </p:spPr>
        <p:txBody>
          <a:bodyPr vert="horz" wrap="square" lIns="91440" tIns="45720" rIns="91440" bIns="45720" numCol="1" rtlCol="0" anchor="t" anchorCtr="0" compatLnSpc="1">
            <a:normAutofit lnSpcReduction="10000"/>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四、超载帧</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mtClean="0"/>
              <a:pPr algn="r"/>
              <a:t>53</a:t>
            </a:fld>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占位符 198658"/>
          <p:cNvSpPr>
            <a:spLocks noGrp="1"/>
          </p:cNvSpPr>
          <p:nvPr>
            <p:ph type="body" sz="half" idx="1"/>
          </p:nvPr>
        </p:nvSpPr>
        <p:spPr>
          <a:xfrm>
            <a:off x="1538605" y="2215515"/>
            <a:ext cx="8378190" cy="3729355"/>
          </a:xfrm>
        </p:spPr>
        <p:txBody>
          <a:bodyPr anchor="t"/>
          <a:lstStyle/>
          <a:p>
            <a:pPr>
              <a:lnSpc>
                <a:spcPct val="150000"/>
              </a:lnSpc>
              <a:buNone/>
            </a:pPr>
            <a:r>
              <a:rPr lang="en-US" altLang="zh-CN" sz="240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2. </a:t>
            </a:r>
            <a:r>
              <a:rPr lang="zh-CN" altLang="en-US" dirty="0">
                <a:latin typeface="宋体" panose="02010600030101010101" pitchFamily="2" charset="-122"/>
                <a:ea typeface="宋体" panose="02010600030101010101" pitchFamily="2" charset="-122"/>
                <a:cs typeface="宋体" panose="02010600030101010101" pitchFamily="2" charset="-122"/>
              </a:rPr>
              <a:t>超载帧结构</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超载帧由两个场组成：超载标志和超载界定符。</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超载标志为</a:t>
            </a:r>
            <a:r>
              <a:rPr lang="en-US" altLang="zh-CN">
                <a:latin typeface="宋体" panose="02010600030101010101" pitchFamily="2" charset="-122"/>
                <a:ea typeface="宋体" panose="02010600030101010101" pitchFamily="2" charset="-122"/>
                <a:cs typeface="宋体" panose="02010600030101010101" pitchFamily="2" charset="-122"/>
              </a:rPr>
              <a:t>6 </a:t>
            </a:r>
            <a:r>
              <a:rPr lang="zh-CN" altLang="en-US" dirty="0">
                <a:latin typeface="宋体" panose="02010600030101010101" pitchFamily="2" charset="-122"/>
                <a:ea typeface="宋体" panose="02010600030101010101" pitchFamily="2" charset="-122"/>
                <a:cs typeface="宋体" panose="02010600030101010101" pitchFamily="2" charset="-122"/>
              </a:rPr>
              <a:t>个显性位，超载界定符包含</a:t>
            </a:r>
            <a:r>
              <a:rPr lang="en-US" altLang="zh-CN">
                <a:latin typeface="宋体" panose="02010600030101010101" pitchFamily="2" charset="-122"/>
                <a:ea typeface="宋体" panose="02010600030101010101" pitchFamily="2" charset="-122"/>
                <a:cs typeface="宋体" panose="02010600030101010101" pitchFamily="2" charset="-122"/>
              </a:rPr>
              <a:t>8 </a:t>
            </a:r>
            <a:r>
              <a:rPr lang="zh-CN" altLang="en-US" dirty="0">
                <a:latin typeface="宋体" panose="02010600030101010101" pitchFamily="2" charset="-122"/>
                <a:ea typeface="宋体" panose="02010600030101010101" pitchFamily="2" charset="-122"/>
                <a:cs typeface="宋体" panose="02010600030101010101" pitchFamily="2" charset="-122"/>
              </a:rPr>
              <a:t>个隐性位。</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超载帧与激活错误帧具有相同的格式，但超载帧只能在帧间空间产生，出错帧是在帧传输时发出的。</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节点最多可产生两条连续超载帧来延迟下一条报文的发送。</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pic>
        <p:nvPicPr>
          <p:cNvPr id="52227" name="图片 198659"/>
          <p:cNvPicPr>
            <a:picLocks noChangeAspect="1"/>
          </p:cNvPicPr>
          <p:nvPr/>
        </p:nvPicPr>
        <p:blipFill>
          <a:blip r:embed="rId3" cstate="print"/>
          <a:srcRect l="23259" t="57927" r="23991" b="31505"/>
          <a:stretch>
            <a:fillRect/>
          </a:stretch>
        </p:blipFill>
        <p:spPr>
          <a:xfrm>
            <a:off x="2063750" y="1125538"/>
            <a:ext cx="8066088" cy="906462"/>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mtClean="0"/>
              <a:pPr algn="r"/>
              <a:t>54</a:t>
            </a:fld>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a:t>
            </a:r>
            <a:r>
              <a:rPr kumimoji="0" lang="en-US" altLang="zh-CN"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帧间空间</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55</a:t>
            </a:fld>
            <a:endParaRPr lang="zh-CN" altLang="en-US" sz="2000" dirty="0"/>
          </a:p>
        </p:txBody>
      </p:sp>
      <p:sp>
        <p:nvSpPr>
          <p:cNvPr id="45059"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占位符 199682"/>
          <p:cNvSpPr>
            <a:spLocks noGrp="1"/>
          </p:cNvSpPr>
          <p:nvPr>
            <p:ph type="body" sz="half" idx="1"/>
          </p:nvPr>
        </p:nvSpPr>
        <p:spPr>
          <a:xfrm>
            <a:off x="625475" y="1060450"/>
            <a:ext cx="9157970" cy="1824355"/>
          </a:xfrm>
        </p:spPr>
        <p:txBody>
          <a:bodyPr anchor="t"/>
          <a:lstStyle/>
          <a:p>
            <a:pPr marL="0" indent="0">
              <a:lnSpc>
                <a:spcPct val="150000"/>
              </a:lnSpc>
              <a:buNone/>
            </a:pPr>
            <a:r>
              <a:rPr lang="zh-CN" altLang="en-US" dirty="0">
                <a:ea typeface="宋体" panose="02010600030101010101" pitchFamily="2" charset="-122"/>
              </a:rPr>
              <a:t>        </a:t>
            </a:r>
          </a:p>
          <a:p>
            <a:pPr marL="0" indent="0">
              <a:lnSpc>
                <a:spcPct val="150000"/>
              </a:lnSpc>
              <a:buNone/>
            </a:pPr>
            <a:r>
              <a:rPr lang="zh-CN" altLang="en-US" dirty="0">
                <a:ea typeface="宋体" panose="02010600030101010101" pitchFamily="2" charset="-122"/>
              </a:rPr>
              <a:t>        帧间空间将前一条帧（无论何种类型）与其后的数据帧或远程帧分离开来。 </a:t>
            </a:r>
          </a:p>
        </p:txBody>
      </p:sp>
      <p:pic>
        <p:nvPicPr>
          <p:cNvPr id="199685" name="图片 199684"/>
          <p:cNvPicPr>
            <a:picLocks noChangeAspect="1"/>
          </p:cNvPicPr>
          <p:nvPr/>
        </p:nvPicPr>
        <p:blipFill>
          <a:blip r:embed="rId3" cstate="print"/>
          <a:srcRect l="26546" t="30313" r="28435" b="26219"/>
          <a:stretch>
            <a:fillRect/>
          </a:stretch>
        </p:blipFill>
        <p:spPr>
          <a:xfrm>
            <a:off x="2564765" y="2484120"/>
            <a:ext cx="6840538" cy="3702050"/>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7.3</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总线帧结构</a:t>
            </a:r>
          </a:p>
        </p:txBody>
      </p:sp>
      <p:sp>
        <p:nvSpPr>
          <p:cNvPr id="3" name="矩形 2"/>
          <p:cNvSpPr/>
          <p:nvPr/>
        </p:nvSpPr>
        <p:spPr>
          <a:xfrm>
            <a:off x="996950" y="997585"/>
            <a:ext cx="2562860" cy="497205"/>
          </a:xfrm>
          <a:prstGeom prst="rect">
            <a:avLst/>
          </a:prstGeom>
          <a:noFill/>
          <a:ln>
            <a:noFill/>
          </a:ln>
          <a:effectLst/>
        </p:spPr>
        <p:txBody>
          <a:bodyPr vert="horz" wrap="square" lIns="91440" tIns="45720" rIns="91440" bIns="45720" numCol="1" rtlCol="0" anchor="t" anchorCtr="0" compatLnSpc="1">
            <a:normAutofit lnSpcReduction="10000"/>
          </a:bodyPr>
          <a:lstStyle/>
          <a:p>
            <a:pPr marL="342900" lvl="0" indent="-342900" algn="l" eaLnBrk="0" hangingPunct="0">
              <a:spcBef>
                <a:spcPts val="300"/>
              </a:spcBef>
              <a:spcAft>
                <a:spcPts val="300"/>
              </a:spcAft>
            </a:pPr>
            <a:r>
              <a:rPr lang="en-US" altLang="zh-CN" sz="280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五、帧间空间</a:t>
            </a:r>
          </a:p>
        </p:txBody>
      </p:sp>
      <p:sp>
        <p:nvSpPr>
          <p:cNvPr id="6" name="灯片编号占位符 5"/>
          <p:cNvSpPr>
            <a:spLocks noGrp="1"/>
          </p:cNvSpPr>
          <p:nvPr>
            <p:ph type="sldNum" sz="quarter" idx="4"/>
          </p:nvPr>
        </p:nvSpPr>
        <p:spPr/>
        <p:txBody>
          <a:bodyPr/>
          <a:lstStyle/>
          <a:p>
            <a:pPr algn="r"/>
            <a:fld id="{9A0DB2DC-4C9A-4742-B13C-FB6460FD3503}" type="slidenum">
              <a:rPr lang="zh-CN" altLang="en-US" smtClean="0"/>
              <a:pPr algn="r"/>
              <a:t>56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7"/>
          <p:cNvSpPr>
            <a:spLocks noChangeArrowheads="1"/>
          </p:cNvSpPr>
          <p:nvPr>
            <p:custDataLst>
              <p:tags r:id="rId2"/>
            </p:custDataLst>
          </p:nvPr>
        </p:nvSpPr>
        <p:spPr bwMode="auto">
          <a:xfrm>
            <a:off x="3522663" y="4184650"/>
            <a:ext cx="5146675" cy="106363"/>
          </a:xfrm>
          <a:prstGeom prst="roundRect">
            <a:avLst>
              <a:gd name="adj" fmla="val 50000"/>
            </a:avLst>
          </a:prstGeom>
          <a:solidFill>
            <a:schemeClr val="bg1">
              <a:lumMod val="95000"/>
            </a:schemeClr>
          </a:solidFill>
          <a:ln>
            <a:noFill/>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grpSp>
        <p:nvGrpSpPr>
          <p:cNvPr id="29699" name="组合 2"/>
          <p:cNvGrpSpPr/>
          <p:nvPr/>
        </p:nvGrpSpPr>
        <p:grpSpPr>
          <a:xfrm>
            <a:off x="4081145" y="1800225"/>
            <a:ext cx="4588510" cy="3096895"/>
            <a:chOff x="1896232" y="1800511"/>
            <a:chExt cx="4587689" cy="3095942"/>
          </a:xfrm>
        </p:grpSpPr>
        <p:sp>
          <p:nvSpPr>
            <p:cNvPr id="29702" name="下箭头 21"/>
            <p:cNvSpPr/>
            <p:nvPr>
              <p:custDataLst>
                <p:tags r:id="rId4"/>
              </p:custDataLst>
            </p:nvPr>
          </p:nvSpPr>
          <p:spPr>
            <a:xfrm>
              <a:off x="3301141" y="2325836"/>
              <a:ext cx="1218883" cy="1617241"/>
            </a:xfrm>
            <a:prstGeom prst="downArrow">
              <a:avLst>
                <a:gd name="adj1" fmla="val 50000"/>
                <a:gd name="adj2" fmla="val 49811"/>
              </a:avLst>
            </a:prstGeom>
            <a:solidFill>
              <a:srgbClr val="CCCCCC"/>
            </a:solidFill>
            <a:ln w="9525">
              <a:noFill/>
            </a:ln>
          </p:spPr>
          <p:txBody>
            <a:bodyPr anchor="ctr"/>
            <a:lstStyle/>
            <a:p>
              <a:pPr algn="ctr"/>
              <a:endParaRPr lang="zh-CN" altLang="en-US" sz="1300" dirty="0">
                <a:solidFill>
                  <a:srgbClr val="FFFFFF"/>
                </a:solidFill>
                <a:latin typeface="Arial" panose="020B0604020202020204" pitchFamily="34" charset="0"/>
              </a:endParaRPr>
            </a:p>
          </p:txBody>
        </p:sp>
        <p:sp>
          <p:nvSpPr>
            <p:cNvPr id="29703" name="椭圆 23"/>
            <p:cNvSpPr/>
            <p:nvPr>
              <p:custDataLst>
                <p:tags r:id="rId5"/>
              </p:custDataLst>
            </p:nvPr>
          </p:nvSpPr>
          <p:spPr>
            <a:xfrm>
              <a:off x="3396366" y="1800511"/>
              <a:ext cx="1030020" cy="1031606"/>
            </a:xfrm>
            <a:prstGeom prst="ellipse">
              <a:avLst/>
            </a:prstGeom>
            <a:solidFill>
              <a:schemeClr val="bg1"/>
            </a:solidFill>
            <a:ln w="190500" cap="flat" cmpd="sng">
              <a:solidFill>
                <a:schemeClr val="accent1"/>
              </a:solidFill>
              <a:prstDash val="solid"/>
              <a:headEnd type="none" w="med" len="med"/>
              <a:tailEnd type="none" w="med" len="med"/>
            </a:ln>
          </p:spPr>
          <p:txBody>
            <a:bodyPr lIns="0" tIns="0" rIns="0" bIns="0" anchor="ctr"/>
            <a:lstStyle/>
            <a:p>
              <a:pPr algn="ctr"/>
              <a:r>
                <a:rPr lang="en-US" altLang="zh-CN" sz="2400" dirty="0">
                  <a:latin typeface="Arial" panose="020B0604020202020204" pitchFamily="34" charset="0"/>
                </a:rPr>
                <a:t>04</a:t>
              </a:r>
            </a:p>
          </p:txBody>
        </p:sp>
        <p:sp>
          <p:nvSpPr>
            <p:cNvPr id="12293" name="椭圆 28"/>
            <p:cNvSpPr>
              <a:spLocks noChangeArrowheads="1"/>
            </p:cNvSpPr>
            <p:nvPr>
              <p:custDataLst>
                <p:tags r:id="rId6"/>
              </p:custDataLst>
            </p:nvPr>
          </p:nvSpPr>
          <p:spPr bwMode="auto">
            <a:xfrm>
              <a:off x="3828191" y="4152462"/>
              <a:ext cx="168245" cy="169811"/>
            </a:xfrm>
            <a:prstGeom prst="ellipse">
              <a:avLst/>
            </a:prstGeom>
            <a:solidFill>
              <a:schemeClr val="bg1"/>
            </a:solidFill>
            <a:ln w="38100" cmpd="sng">
              <a:solidFill>
                <a:schemeClr val="accent1"/>
              </a:solidFill>
              <a:round/>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sp>
          <p:nvSpPr>
            <p:cNvPr id="29705" name="TextBox 39"/>
            <p:cNvSpPr txBox="1"/>
            <p:nvPr>
              <p:custDataLst>
                <p:tags r:id="rId7"/>
              </p:custDataLst>
            </p:nvPr>
          </p:nvSpPr>
          <p:spPr>
            <a:xfrm>
              <a:off x="1896232" y="4473038"/>
              <a:ext cx="4587689" cy="423415"/>
            </a:xfrm>
            <a:prstGeom prst="rect">
              <a:avLst/>
            </a:prstGeom>
            <a:noFill/>
            <a:ln w="9525">
              <a:noFill/>
            </a:ln>
          </p:spPr>
          <p:txBody>
            <a:bodyPr/>
            <a:lstStyle/>
            <a:p>
              <a:pPr algn="ctr">
                <a:lnSpc>
                  <a:spcPct val="110000"/>
                </a:lnSpc>
              </a:pPr>
              <a:r>
                <a:rPr lang="en-US" altLang="zh-CN" sz="3200" dirty="0">
                  <a:latin typeface="Arial" panose="020B0604020202020204" pitchFamily="34" charset="0"/>
                </a:rPr>
                <a:t>CAN</a:t>
              </a:r>
              <a:r>
                <a:rPr lang="zh-CN" altLang="en-US" sz="3200" dirty="0">
                  <a:latin typeface="Arial" panose="020B0604020202020204" pitchFamily="34" charset="0"/>
                </a:rPr>
                <a:t>总线错误处理机制</a:t>
              </a:r>
            </a:p>
          </p:txBody>
        </p:sp>
      </p:grpSp>
      <p:sp>
        <p:nvSpPr>
          <p:cNvPr id="29700" name="文本框 1"/>
          <p:cNvSpPr txBox="1"/>
          <p:nvPr>
            <p:custDataLst>
              <p:tags r:id="rId3"/>
            </p:custDataLst>
          </p:nvPr>
        </p:nvSpPr>
        <p:spPr>
          <a:xfrm>
            <a:off x="611505" y="186690"/>
            <a:ext cx="10972800" cy="576263"/>
          </a:xfrm>
          <a:prstGeom prst="rect">
            <a:avLst/>
          </a:prstGeom>
          <a:noFill/>
          <a:ln w="9525">
            <a:noFill/>
          </a:ln>
        </p:spPr>
        <p:txBody>
          <a:bodyPr anchor="ctr"/>
          <a:lstStyle/>
          <a:p>
            <a:pPr>
              <a:lnSpc>
                <a:spcPct val="90000"/>
              </a:lnSpc>
            </a:pPr>
            <a:r>
              <a:rPr lang="zh-CN" altLang="en-US" sz="3200" b="1" dirty="0">
                <a:solidFill>
                  <a:srgbClr val="6600FF"/>
                </a:solidFill>
                <a:latin typeface="楷体_GB2312" charset="-122"/>
                <a:ea typeface="楷体_GB2312" charset="-122"/>
                <a:sym typeface="黑体" panose="02010609060101010101" pitchFamily="49" charset="-122"/>
              </a:rPr>
              <a:t>第</a:t>
            </a:r>
            <a:r>
              <a:rPr lang="en-US" altLang="zh-CN" sz="3200" b="1" dirty="0">
                <a:solidFill>
                  <a:srgbClr val="6600FF"/>
                </a:solidFill>
                <a:latin typeface="楷体_GB2312" charset="-122"/>
                <a:ea typeface="楷体_GB2312" charset="-122"/>
                <a:sym typeface="黑体" panose="02010609060101010101" pitchFamily="49" charset="-122"/>
              </a:rPr>
              <a:t>7</a:t>
            </a:r>
            <a:r>
              <a:rPr lang="zh-CN" altLang="en-US" sz="3200" b="1" dirty="0">
                <a:solidFill>
                  <a:srgbClr val="6600FF"/>
                </a:solidFill>
                <a:latin typeface="楷体_GB2312" charset="-122"/>
                <a:ea typeface="楷体_GB2312" charset="-122"/>
                <a:sym typeface="黑体" panose="02010609060101010101" pitchFamily="49" charset="-122"/>
              </a:rPr>
              <a:t>章 </a:t>
            </a:r>
            <a:r>
              <a:rPr lang="en-US" altLang="en-US"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a:t>
            </a:r>
          </a:p>
        </p:txBody>
      </p:sp>
      <p:sp>
        <p:nvSpPr>
          <p:cNvPr id="29701" name="灯片编号占位符 3"/>
          <p:cNvSpPr txBox="1">
            <a:spLocks noGrp="1"/>
          </p:cNvSpPr>
          <p:nvPr>
            <p:ph type="sldNum" sz="quarter" idx="4"/>
          </p:nvPr>
        </p:nvSpPr>
        <p:spPr>
          <a:xfrm>
            <a:off x="9226550" y="6386513"/>
            <a:ext cx="2844800"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57</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71686"/>
          <p:cNvSpPr/>
          <p:nvPr/>
        </p:nvSpPr>
        <p:spPr>
          <a:xfrm>
            <a:off x="845820" y="1041400"/>
            <a:ext cx="8282305" cy="4354830"/>
          </a:xfrm>
          <a:prstGeom prst="rect">
            <a:avLst/>
          </a:prstGeom>
          <a:noFill/>
          <a:ln w="9525">
            <a:noFill/>
          </a:ln>
        </p:spPr>
        <p:txBody>
          <a:bodyPr anchor="t">
            <a:scene3d>
              <a:camera prst="orthographicFront"/>
              <a:lightRig rig="threePt" dir="t"/>
            </a:scene3d>
          </a:bodyPr>
          <a:lstStyle/>
          <a:p>
            <a:pPr marL="579755" indent="-579755">
              <a:lnSpc>
                <a:spcPct val="150000"/>
              </a:lnSpc>
              <a:spcBef>
                <a:spcPct val="20000"/>
              </a:spcBef>
              <a:buClr>
                <a:srgbClr val="FFFF00"/>
              </a:buClr>
              <a:buFont typeface="Wingdings" panose="05000000000000000000" pitchFamily="2" charset="2"/>
              <a:buNone/>
            </a:pPr>
            <a:r>
              <a:rPr lang="zh-CN" altLang="en-US" sz="2400" b="1" dirty="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一、错误类型</a:t>
            </a:r>
          </a:p>
          <a:p>
            <a:pPr marL="579755" indent="-579755">
              <a:lnSpc>
                <a:spcPct val="150000"/>
              </a:lnSpc>
              <a:spcBef>
                <a:spcPct val="20000"/>
              </a:spcBef>
              <a:buClr>
                <a:srgbClr val="FFFF00"/>
              </a:buClr>
              <a:buFont typeface="Wingdings" panose="05000000000000000000" pitchFamily="2" charset="2"/>
              <a:buAutoNum type="arabicPeriod"/>
            </a:pPr>
            <a:r>
              <a:rPr lang="zh-CN" altLang="en-US" sz="2400" b="1" dirty="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位错误</a:t>
            </a:r>
          </a:p>
          <a:p>
            <a:pPr marL="579755" indent="-579755">
              <a:lnSpc>
                <a:spcPct val="150000"/>
              </a:lnSpc>
              <a:spcBef>
                <a:spcPct val="20000"/>
              </a:spcBef>
              <a:buClr>
                <a:srgbClr val="FFFF00"/>
              </a:buClr>
              <a:buFont typeface="Wingdings" panose="05000000000000000000" pitchFamily="2" charset="2"/>
              <a:buAutoNum type="arabicPeriod"/>
            </a:pPr>
            <a:r>
              <a:rPr lang="zh-CN" altLang="en-US" sz="2400" b="1" dirty="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填充错误</a:t>
            </a:r>
          </a:p>
          <a:p>
            <a:pPr marL="579755" indent="-579755">
              <a:lnSpc>
                <a:spcPct val="150000"/>
              </a:lnSpc>
              <a:spcBef>
                <a:spcPct val="20000"/>
              </a:spcBef>
              <a:buClr>
                <a:srgbClr val="FFFF00"/>
              </a:buClr>
              <a:buFont typeface="Wingdings" panose="05000000000000000000" pitchFamily="2" charset="2"/>
              <a:buAutoNum type="arabicPeriod"/>
            </a:pPr>
            <a:r>
              <a:rPr lang="en-US" altLang="zh-CN" sz="2400" b="1">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CRC</a:t>
            </a:r>
            <a:r>
              <a:rPr lang="zh-CN" altLang="en-US" sz="2400" b="1" dirty="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错误</a:t>
            </a:r>
          </a:p>
          <a:p>
            <a:pPr marL="579755" indent="-579755">
              <a:lnSpc>
                <a:spcPct val="150000"/>
              </a:lnSpc>
              <a:spcBef>
                <a:spcPct val="20000"/>
              </a:spcBef>
              <a:buClr>
                <a:srgbClr val="FFFF00"/>
              </a:buClr>
              <a:buFont typeface="Wingdings" panose="05000000000000000000" pitchFamily="2" charset="2"/>
              <a:buAutoNum type="arabicPeriod"/>
            </a:pPr>
            <a:r>
              <a:rPr lang="zh-CN" altLang="en-US" sz="2400" b="1" dirty="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形式错误</a:t>
            </a:r>
          </a:p>
          <a:p>
            <a:pPr marL="579755" indent="-579755">
              <a:lnSpc>
                <a:spcPct val="150000"/>
              </a:lnSpc>
              <a:spcBef>
                <a:spcPct val="20000"/>
              </a:spcBef>
              <a:buClr>
                <a:srgbClr val="FFFF00"/>
              </a:buClr>
              <a:buFont typeface="Wingdings" panose="05000000000000000000" pitchFamily="2" charset="2"/>
              <a:buAutoNum type="arabicPeriod"/>
            </a:pPr>
            <a:r>
              <a:rPr lang="zh-CN" altLang="en-US" sz="2400" b="1" dirty="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应答错误</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7.4</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总线的错误处理机制</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58</a:t>
            </a:fld>
            <a:endParaRPr lang="zh-CN" alt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占位符 136194"/>
          <p:cNvSpPr>
            <a:spLocks noGrp="1"/>
          </p:cNvSpPr>
          <p:nvPr>
            <p:ph idx="1"/>
          </p:nvPr>
        </p:nvSpPr>
        <p:spPr>
          <a:xfrm>
            <a:off x="609600" y="981075"/>
            <a:ext cx="10972800" cy="1019175"/>
          </a:xfrm>
        </p:spPr>
        <p:txBody>
          <a:bodyPr anchor="t"/>
          <a:lstStyle/>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二、错误界定规则  </a:t>
            </a: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	1. </a:t>
            </a:r>
            <a:r>
              <a:rPr lang="zh-CN" altLang="en-US" dirty="0">
                <a:latin typeface="宋体" panose="02010600030101010101" pitchFamily="2" charset="-122"/>
                <a:ea typeface="宋体" panose="02010600030101010101" pitchFamily="2" charset="-122"/>
                <a:cs typeface="宋体" panose="02010600030101010101" pitchFamily="2" charset="-122"/>
              </a:rPr>
              <a:t>错误界定 </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56323" name="图片 136198"/>
          <p:cNvPicPr>
            <a:picLocks noChangeAspect="1"/>
          </p:cNvPicPr>
          <p:nvPr/>
        </p:nvPicPr>
        <p:blipFill>
          <a:blip r:embed="rId3" cstate="print"/>
          <a:srcRect l="22151" t="30284" r="21745" b="15738"/>
          <a:stretch>
            <a:fillRect/>
          </a:stretch>
        </p:blipFill>
        <p:spPr>
          <a:xfrm>
            <a:off x="2155825" y="2157730"/>
            <a:ext cx="7406005" cy="3994785"/>
          </a:xfrm>
          <a:prstGeom prst="rect">
            <a:avLst/>
          </a:prstGeom>
          <a:noFill/>
          <a:ln w="9525">
            <a:noFill/>
          </a:ln>
        </p:spPr>
      </p:pic>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7.4</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总线的错误处理机制</a:t>
            </a:r>
          </a:p>
        </p:txBody>
      </p:sp>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59</a:t>
            </a:fld>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noFill/>
          <a:ln w="9525">
            <a:noFill/>
          </a:ln>
        </p:spPr>
        <p:txBody>
          <a:bodyPr vert="horz" wrap="square" lIns="91440" tIns="45720" rIns="91440" bIns="45720" rtlCol="0" anchor="ctr">
            <a:normAutofit/>
          </a:bodyPr>
          <a:lstStyle/>
          <a:p>
            <a:pPr lvl="0" algn="l" eaLnBrk="1" hangingPunct="1">
              <a:lnSpc>
                <a:spcPct val="90000"/>
              </a:lnSpc>
            </a:pPr>
            <a:r>
              <a:rPr lang="en-US" altLang="zh-CN" sz="3200" b="1" dirty="0">
                <a:solidFill>
                  <a:srgbClr val="6600FF"/>
                </a:solidFill>
                <a:latin typeface="楷体_GB2312" charset="-122"/>
                <a:ea typeface="楷体_GB2312" charset="-122"/>
                <a:sym typeface="+mn-ea"/>
              </a:rPr>
              <a:t>7.1 CAN总线特点</a:t>
            </a:r>
          </a:p>
        </p:txBody>
      </p:sp>
      <p:sp>
        <p:nvSpPr>
          <p:cNvPr id="123907" name="文本占位符 123906"/>
          <p:cNvSpPr>
            <a:spLocks noGrp="1"/>
          </p:cNvSpPr>
          <p:nvPr>
            <p:ph type="body" idx="1"/>
          </p:nvPr>
        </p:nvSpPr>
        <p:spPr>
          <a:xfrm>
            <a:off x="539750" y="1007745"/>
            <a:ext cx="10095865" cy="4989830"/>
          </a:xfrm>
        </p:spPr>
        <p:txBody>
          <a:bodyPr/>
          <a:lstStyle/>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6</a:t>
            </a:r>
            <a:r>
              <a:rPr lang="zh-CN" altLang="en-US" dirty="0">
                <a:latin typeface="宋体" panose="02010600030101010101" pitchFamily="2" charset="-122"/>
                <a:ea typeface="宋体" panose="02010600030101010101" pitchFamily="2" charset="-122"/>
                <a:cs typeface="宋体" panose="02010600030101010101" pitchFamily="2" charset="-122"/>
              </a:rPr>
              <a:t>）通信距离最远可达</a:t>
            </a:r>
            <a:r>
              <a:rPr lang="en-US" altLang="zh-CN">
                <a:latin typeface="宋体" panose="02010600030101010101" pitchFamily="2" charset="-122"/>
                <a:ea typeface="宋体" panose="02010600030101010101" pitchFamily="2" charset="-122"/>
                <a:cs typeface="宋体" panose="02010600030101010101" pitchFamily="2" charset="-122"/>
              </a:rPr>
              <a:t>10km</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5kbit/s</a:t>
            </a:r>
            <a:r>
              <a:rPr lang="zh-CN" altLang="en-US" dirty="0">
                <a:latin typeface="宋体" panose="02010600030101010101" pitchFamily="2" charset="-122"/>
                <a:ea typeface="宋体" panose="02010600030101010101" pitchFamily="2" charset="-122"/>
                <a:cs typeface="宋体" panose="02010600030101010101" pitchFamily="2" charset="-122"/>
              </a:rPr>
              <a:t>），通信速率最高可达</a:t>
            </a:r>
            <a:r>
              <a:rPr lang="en-US" altLang="zh-CN">
                <a:latin typeface="宋体" panose="02010600030101010101" pitchFamily="2" charset="-122"/>
                <a:ea typeface="宋体" panose="02010600030101010101" pitchFamily="2" charset="-122"/>
                <a:cs typeface="宋体" panose="02010600030101010101" pitchFamily="2" charset="-122"/>
              </a:rPr>
              <a:t>1Mbit/s</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40m</a:t>
            </a:r>
            <a:r>
              <a:rPr lang="zh-CN" altLang="en-US" dirty="0">
                <a:latin typeface="宋体" panose="02010600030101010101" pitchFamily="2" charset="-122"/>
                <a:ea typeface="宋体" panose="02010600030101010101" pitchFamily="2" charset="-122"/>
                <a:cs typeface="宋体" panose="02010600030101010101" pitchFamily="2" charset="-122"/>
              </a:rPr>
              <a:t>）；</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7</a:t>
            </a:r>
            <a:r>
              <a:rPr lang="zh-CN" altLang="en-US" dirty="0">
                <a:latin typeface="宋体" panose="02010600030101010101" pitchFamily="2" charset="-122"/>
                <a:ea typeface="宋体" panose="02010600030101010101" pitchFamily="2" charset="-122"/>
                <a:cs typeface="宋体" panose="02010600030101010101" pitchFamily="2" charset="-122"/>
              </a:rPr>
              <a:t>）总线上节点数可达</a:t>
            </a:r>
            <a:r>
              <a:rPr lang="en-US" altLang="zh-CN">
                <a:latin typeface="宋体" panose="02010600030101010101" pitchFamily="2" charset="-122"/>
                <a:ea typeface="宋体" panose="02010600030101010101" pitchFamily="2" charset="-122"/>
                <a:cs typeface="宋体" panose="02010600030101010101" pitchFamily="2" charset="-122"/>
              </a:rPr>
              <a:t>110</a:t>
            </a:r>
            <a:r>
              <a:rPr lang="zh-CN" altLang="en-US" dirty="0">
                <a:latin typeface="宋体" panose="02010600030101010101" pitchFamily="2" charset="-122"/>
                <a:ea typeface="宋体" panose="02010600030101010101" pitchFamily="2" charset="-122"/>
                <a:cs typeface="宋体" panose="02010600030101010101" pitchFamily="2" charset="-122"/>
              </a:rPr>
              <a:t>个；</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8</a:t>
            </a:r>
            <a:r>
              <a:rPr lang="zh-CN" altLang="en-US" dirty="0">
                <a:latin typeface="宋体" panose="02010600030101010101" pitchFamily="2" charset="-122"/>
                <a:ea typeface="宋体" panose="02010600030101010101" pitchFamily="2" charset="-122"/>
                <a:cs typeface="宋体" panose="02010600030101010101" pitchFamily="2" charset="-122"/>
              </a:rPr>
              <a:t>）采用短帧结构，传输时间短，受干扰概率低；</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9</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CRC</a:t>
            </a:r>
            <a:r>
              <a:rPr lang="zh-CN" altLang="en-US" dirty="0">
                <a:latin typeface="宋体" panose="02010600030101010101" pitchFamily="2" charset="-122"/>
                <a:ea typeface="宋体" panose="02010600030101010101" pitchFamily="2" charset="-122"/>
                <a:cs typeface="宋体" panose="02010600030101010101" pitchFamily="2" charset="-122"/>
              </a:rPr>
              <a:t>等检错措施，保证通信的高可靠性；</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10</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CAN</a:t>
            </a:r>
            <a:r>
              <a:rPr lang="zh-CN" altLang="en-US" dirty="0">
                <a:latin typeface="宋体" panose="02010600030101010101" pitchFamily="2" charset="-122"/>
                <a:ea typeface="宋体" panose="02010600030101010101" pitchFamily="2" charset="-122"/>
                <a:cs typeface="宋体" panose="02010600030101010101" pitchFamily="2" charset="-122"/>
              </a:rPr>
              <a:t>节点具有自动关闭的功能；</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11</a:t>
            </a:r>
            <a:r>
              <a:rPr lang="zh-CN" altLang="en-US" dirty="0">
                <a:latin typeface="宋体" panose="02010600030101010101" pitchFamily="2" charset="-122"/>
                <a:ea typeface="宋体" panose="02010600030101010101" pitchFamily="2" charset="-122"/>
                <a:cs typeface="宋体" panose="02010600030101010101" pitchFamily="2" charset="-122"/>
              </a:rPr>
              <a:t>）通信介质可采用双绞线、同轴电缆或光纤；</a:t>
            </a:r>
          </a:p>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12</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CAN</a:t>
            </a:r>
            <a:r>
              <a:rPr lang="zh-CN" altLang="en-US" dirty="0">
                <a:latin typeface="宋体" panose="02010600030101010101" pitchFamily="2" charset="-122"/>
                <a:ea typeface="宋体" panose="02010600030101010101" pitchFamily="2" charset="-122"/>
                <a:cs typeface="宋体" panose="02010600030101010101" pitchFamily="2" charset="-122"/>
              </a:rPr>
              <a:t>总线具有较高的性能价格比。</a:t>
            </a:r>
            <a:r>
              <a:rPr lang="zh-CN" altLang="en-US" sz="2400" dirty="0">
                <a:latin typeface="宋体" panose="02010600030101010101" pitchFamily="2" charset="-122"/>
                <a:ea typeface="宋体" panose="02010600030101010101" pitchFamily="2" charset="-122"/>
                <a:cs typeface="宋体" panose="02010600030101010101" pitchFamily="2" charset="-122"/>
              </a:rPr>
              <a:t> 	</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mtClean="0"/>
              <a:pPr algn="r"/>
              <a:t>6</a:t>
            </a:fld>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138242"/>
          <p:cNvSpPr>
            <a:spLocks noGrp="1"/>
          </p:cNvSpPr>
          <p:nvPr>
            <p:ph idx="1"/>
          </p:nvPr>
        </p:nvSpPr>
        <p:spPr>
          <a:xfrm>
            <a:off x="1045210" y="1041400"/>
            <a:ext cx="8660130" cy="4630420"/>
          </a:xfrm>
        </p:spPr>
        <p:txBody>
          <a:bodyPr anchor="t"/>
          <a:lstStyle/>
          <a:p>
            <a:pPr>
              <a:lnSpc>
                <a:spcPct val="15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2. </a:t>
            </a:r>
            <a:r>
              <a:rPr lang="zh-CN" altLang="en-US" dirty="0">
                <a:latin typeface="宋体" panose="02010600030101010101" pitchFamily="2" charset="-122"/>
                <a:ea typeface="宋体" panose="02010600030101010101" pitchFamily="2" charset="-122"/>
                <a:cs typeface="宋体" panose="02010600030101010101" pitchFamily="2" charset="-122"/>
              </a:rPr>
              <a:t>错误界定规则</a:t>
            </a: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	CAN</a:t>
            </a:r>
            <a:r>
              <a:rPr lang="zh-CN" altLang="en-US" dirty="0">
                <a:latin typeface="宋体" panose="02010600030101010101" pitchFamily="2" charset="-122"/>
                <a:ea typeface="宋体" panose="02010600030101010101" pitchFamily="2" charset="-122"/>
                <a:cs typeface="宋体" panose="02010600030101010101" pitchFamily="2" charset="-122"/>
              </a:rPr>
              <a:t>总线上单元的错误状态是依据错误计数器的数值而界定的，错误界定规则就是指错误计数器的计数规则。</a:t>
            </a: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）接收节点检测到错误，接收错误计数器值增加；</a:t>
            </a: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）发送节点检测到错误，发送错误计数器值增加；</a:t>
            </a: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）报文成功发送后，发送错误计数器值减少；</a:t>
            </a:r>
          </a:p>
          <a:p>
            <a:pPr>
              <a:lnSpc>
                <a:spcPct val="150000"/>
              </a:lnSpc>
              <a:buNone/>
            </a:pP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dirty="0">
                <a:latin typeface="宋体" panose="02010600030101010101" pitchFamily="2" charset="-122"/>
                <a:ea typeface="宋体" panose="02010600030101010101" pitchFamily="2" charset="-122"/>
                <a:cs typeface="宋体" panose="02010600030101010101" pitchFamily="2" charset="-122"/>
              </a:rPr>
              <a:t>）报文成功接收后，接收错误计数器值减少。</a:t>
            </a:r>
          </a:p>
        </p:txBody>
      </p:sp>
      <p:sp>
        <p:nvSpPr>
          <p:cNvPr id="45059"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7.4</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总线的错误处理机制</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60</a:t>
            </a:fld>
            <a:endParaRPr lang="zh-CN" alt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7"/>
          <p:cNvSpPr>
            <a:spLocks noChangeArrowheads="1"/>
          </p:cNvSpPr>
          <p:nvPr>
            <p:custDataLst>
              <p:tags r:id="rId2"/>
            </p:custDataLst>
          </p:nvPr>
        </p:nvSpPr>
        <p:spPr bwMode="auto">
          <a:xfrm>
            <a:off x="3522663" y="4184650"/>
            <a:ext cx="5146675" cy="106363"/>
          </a:xfrm>
          <a:prstGeom prst="roundRect">
            <a:avLst>
              <a:gd name="adj" fmla="val 50000"/>
            </a:avLst>
          </a:prstGeom>
          <a:solidFill>
            <a:schemeClr val="bg1">
              <a:lumMod val="95000"/>
            </a:schemeClr>
          </a:solidFill>
          <a:ln>
            <a:noFill/>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grpSp>
        <p:nvGrpSpPr>
          <p:cNvPr id="2" name="组合 2"/>
          <p:cNvGrpSpPr/>
          <p:nvPr/>
        </p:nvGrpSpPr>
        <p:grpSpPr>
          <a:xfrm>
            <a:off x="4081145" y="1800225"/>
            <a:ext cx="4588510" cy="3096895"/>
            <a:chOff x="1896232" y="1800511"/>
            <a:chExt cx="4587689" cy="3095942"/>
          </a:xfrm>
        </p:grpSpPr>
        <p:sp>
          <p:nvSpPr>
            <p:cNvPr id="29702" name="下箭头 21"/>
            <p:cNvSpPr/>
            <p:nvPr>
              <p:custDataLst>
                <p:tags r:id="rId4"/>
              </p:custDataLst>
            </p:nvPr>
          </p:nvSpPr>
          <p:spPr>
            <a:xfrm>
              <a:off x="3301141" y="2325836"/>
              <a:ext cx="1218883" cy="1617241"/>
            </a:xfrm>
            <a:prstGeom prst="downArrow">
              <a:avLst>
                <a:gd name="adj1" fmla="val 50000"/>
                <a:gd name="adj2" fmla="val 49811"/>
              </a:avLst>
            </a:prstGeom>
            <a:solidFill>
              <a:srgbClr val="CCCCCC"/>
            </a:solidFill>
            <a:ln w="9525">
              <a:noFill/>
            </a:ln>
          </p:spPr>
          <p:txBody>
            <a:bodyPr anchor="ctr"/>
            <a:lstStyle/>
            <a:p>
              <a:pPr algn="ctr"/>
              <a:endParaRPr lang="zh-CN" altLang="en-US" sz="1300" dirty="0">
                <a:solidFill>
                  <a:srgbClr val="FFFFFF"/>
                </a:solidFill>
                <a:latin typeface="Arial" panose="020B0604020202020204" pitchFamily="34" charset="0"/>
              </a:endParaRPr>
            </a:p>
          </p:txBody>
        </p:sp>
        <p:sp>
          <p:nvSpPr>
            <p:cNvPr id="29703" name="椭圆 23"/>
            <p:cNvSpPr/>
            <p:nvPr>
              <p:custDataLst>
                <p:tags r:id="rId5"/>
              </p:custDataLst>
            </p:nvPr>
          </p:nvSpPr>
          <p:spPr>
            <a:xfrm>
              <a:off x="3396366" y="1800511"/>
              <a:ext cx="1030020" cy="1031606"/>
            </a:xfrm>
            <a:prstGeom prst="ellipse">
              <a:avLst/>
            </a:prstGeom>
            <a:solidFill>
              <a:schemeClr val="bg1"/>
            </a:solidFill>
            <a:ln w="190500" cap="flat" cmpd="sng">
              <a:solidFill>
                <a:schemeClr val="accent1"/>
              </a:solidFill>
              <a:prstDash val="solid"/>
              <a:headEnd type="none" w="med" len="med"/>
              <a:tailEnd type="none" w="med" len="med"/>
            </a:ln>
          </p:spPr>
          <p:txBody>
            <a:bodyPr lIns="0" tIns="0" rIns="0" bIns="0" anchor="ctr"/>
            <a:lstStyle/>
            <a:p>
              <a:pPr algn="ctr"/>
              <a:r>
                <a:rPr lang="en-US" altLang="zh-CN" sz="2400" dirty="0" smtClean="0">
                  <a:latin typeface="Arial" panose="020B0604020202020204" pitchFamily="34" charset="0"/>
                </a:rPr>
                <a:t>05</a:t>
              </a:r>
              <a:endParaRPr lang="en-US" altLang="zh-CN" sz="2400" dirty="0">
                <a:latin typeface="Arial" panose="020B0604020202020204" pitchFamily="34" charset="0"/>
              </a:endParaRPr>
            </a:p>
          </p:txBody>
        </p:sp>
        <p:sp>
          <p:nvSpPr>
            <p:cNvPr id="12293" name="椭圆 28"/>
            <p:cNvSpPr>
              <a:spLocks noChangeArrowheads="1"/>
            </p:cNvSpPr>
            <p:nvPr>
              <p:custDataLst>
                <p:tags r:id="rId6"/>
              </p:custDataLst>
            </p:nvPr>
          </p:nvSpPr>
          <p:spPr bwMode="auto">
            <a:xfrm>
              <a:off x="3828191" y="4152462"/>
              <a:ext cx="168245" cy="169811"/>
            </a:xfrm>
            <a:prstGeom prst="ellipse">
              <a:avLst/>
            </a:prstGeom>
            <a:solidFill>
              <a:schemeClr val="bg1"/>
            </a:solidFill>
            <a:ln w="38100" cmpd="sng">
              <a:solidFill>
                <a:schemeClr val="accent1"/>
              </a:solidFill>
              <a:round/>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sp>
          <p:nvSpPr>
            <p:cNvPr id="29705" name="TextBox 39"/>
            <p:cNvSpPr txBox="1"/>
            <p:nvPr>
              <p:custDataLst>
                <p:tags r:id="rId7"/>
              </p:custDataLst>
            </p:nvPr>
          </p:nvSpPr>
          <p:spPr>
            <a:xfrm>
              <a:off x="1896232" y="4473038"/>
              <a:ext cx="4587689" cy="423415"/>
            </a:xfrm>
            <a:prstGeom prst="rect">
              <a:avLst/>
            </a:prstGeom>
            <a:noFill/>
            <a:ln w="9525">
              <a:noFill/>
            </a:ln>
          </p:spPr>
          <p:txBody>
            <a:bodyPr/>
            <a:lstStyle/>
            <a:p>
              <a:pPr algn="ctr">
                <a:lnSpc>
                  <a:spcPct val="110000"/>
                </a:lnSpc>
              </a:pPr>
              <a:r>
                <a:rPr lang="en-US" altLang="zh-CN" sz="3200" dirty="0" smtClean="0">
                  <a:latin typeface="Arial" panose="020B0604020202020204" pitchFamily="34" charset="0"/>
                </a:rPr>
                <a:t>SJ1000 CAN</a:t>
              </a:r>
              <a:r>
                <a:rPr lang="zh-CN" altLang="en-US" sz="3200" dirty="0" smtClean="0">
                  <a:latin typeface="Arial" panose="020B0604020202020204" pitchFamily="34" charset="0"/>
                </a:rPr>
                <a:t>控制器</a:t>
              </a:r>
              <a:endParaRPr lang="zh-CN" altLang="en-US" sz="3200" dirty="0">
                <a:latin typeface="Arial" panose="020B0604020202020204" pitchFamily="34" charset="0"/>
              </a:endParaRPr>
            </a:p>
          </p:txBody>
        </p:sp>
      </p:grpSp>
      <p:sp>
        <p:nvSpPr>
          <p:cNvPr id="29700" name="文本框 1"/>
          <p:cNvSpPr txBox="1"/>
          <p:nvPr>
            <p:custDataLst>
              <p:tags r:id="rId3"/>
            </p:custDataLst>
          </p:nvPr>
        </p:nvSpPr>
        <p:spPr>
          <a:xfrm>
            <a:off x="611505" y="186690"/>
            <a:ext cx="10972800" cy="576263"/>
          </a:xfrm>
          <a:prstGeom prst="rect">
            <a:avLst/>
          </a:prstGeom>
          <a:noFill/>
          <a:ln w="9525">
            <a:noFill/>
          </a:ln>
        </p:spPr>
        <p:txBody>
          <a:bodyPr anchor="ctr"/>
          <a:lstStyle/>
          <a:p>
            <a:pPr>
              <a:lnSpc>
                <a:spcPct val="90000"/>
              </a:lnSpc>
            </a:pPr>
            <a:r>
              <a:rPr lang="zh-CN" altLang="en-US" sz="3200" b="1" dirty="0">
                <a:solidFill>
                  <a:srgbClr val="6600FF"/>
                </a:solidFill>
                <a:latin typeface="楷体_GB2312" charset="-122"/>
                <a:ea typeface="楷体_GB2312" charset="-122"/>
                <a:sym typeface="黑体" panose="02010609060101010101" pitchFamily="49" charset="-122"/>
              </a:rPr>
              <a:t>第</a:t>
            </a:r>
            <a:r>
              <a:rPr lang="en-US" altLang="zh-CN" sz="3200" b="1" dirty="0">
                <a:solidFill>
                  <a:srgbClr val="6600FF"/>
                </a:solidFill>
                <a:latin typeface="楷体_GB2312" charset="-122"/>
                <a:ea typeface="楷体_GB2312" charset="-122"/>
                <a:sym typeface="黑体" panose="02010609060101010101" pitchFamily="49" charset="-122"/>
              </a:rPr>
              <a:t>7</a:t>
            </a:r>
            <a:r>
              <a:rPr lang="zh-CN" altLang="en-US" sz="3200" b="1" dirty="0">
                <a:solidFill>
                  <a:srgbClr val="6600FF"/>
                </a:solidFill>
                <a:latin typeface="楷体_GB2312" charset="-122"/>
                <a:ea typeface="楷体_GB2312" charset="-122"/>
                <a:sym typeface="黑体" panose="02010609060101010101" pitchFamily="49" charset="-122"/>
              </a:rPr>
              <a:t>章 </a:t>
            </a:r>
            <a:r>
              <a:rPr lang="en-US" altLang="en-US"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a:t>
            </a:r>
          </a:p>
        </p:txBody>
      </p:sp>
      <p:sp>
        <p:nvSpPr>
          <p:cNvPr id="29701" name="灯片编号占位符 3"/>
          <p:cNvSpPr txBox="1">
            <a:spLocks noGrp="1"/>
          </p:cNvSpPr>
          <p:nvPr>
            <p:ph type="sldNum" sz="quarter" idx="4"/>
          </p:nvPr>
        </p:nvSpPr>
        <p:spPr>
          <a:xfrm>
            <a:off x="9226550" y="6386513"/>
            <a:ext cx="2844800"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61</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202753"/>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58370" name="文本占位符 202754"/>
          <p:cNvSpPr>
            <a:spLocks noGrp="1"/>
          </p:cNvSpPr>
          <p:nvPr>
            <p:ph idx="1"/>
          </p:nvPr>
        </p:nvSpPr>
        <p:spPr>
          <a:xfrm>
            <a:off x="539414" y="1523571"/>
            <a:ext cx="10972800" cy="2940853"/>
          </a:xfrm>
        </p:spPr>
        <p:txBody>
          <a:bodyPr anchor="t"/>
          <a:lstStyle/>
          <a:p>
            <a:pPr algn="dist">
              <a:lnSpc>
                <a:spcPct val="150000"/>
              </a:lnSpc>
            </a:pPr>
            <a:r>
              <a:rPr lang="en-US" altLang="zh-CN" dirty="0">
                <a:ea typeface="宋体" panose="02010600030101010101" pitchFamily="2" charset="-122"/>
              </a:rPr>
              <a:t>SJA1000</a:t>
            </a:r>
            <a:r>
              <a:rPr lang="zh-CN" altLang="en-US" dirty="0">
                <a:ea typeface="宋体" panose="02010600030101010101" pitchFamily="2" charset="-122"/>
              </a:rPr>
              <a:t>是</a:t>
            </a:r>
            <a:r>
              <a:rPr lang="en-US" altLang="zh-CN" dirty="0">
                <a:ea typeface="宋体" panose="02010600030101010101" pitchFamily="2" charset="-122"/>
              </a:rPr>
              <a:t>PHILIPS</a:t>
            </a:r>
            <a:r>
              <a:rPr lang="zh-CN" altLang="en-US" dirty="0">
                <a:ea typeface="宋体" panose="02010600030101010101" pitchFamily="2" charset="-122"/>
              </a:rPr>
              <a:t>半导体公司</a:t>
            </a:r>
            <a:r>
              <a:rPr lang="en-US" altLang="zh-CN" dirty="0">
                <a:ea typeface="宋体" panose="02010600030101010101" pitchFamily="2" charset="-122"/>
              </a:rPr>
              <a:t>1997</a:t>
            </a:r>
            <a:r>
              <a:rPr lang="zh-CN" altLang="en-US" dirty="0">
                <a:ea typeface="宋体" panose="02010600030101010101" pitchFamily="2" charset="-122"/>
              </a:rPr>
              <a:t>年研制的一款独立</a:t>
            </a:r>
            <a:r>
              <a:rPr lang="en-US" altLang="zh-CN" dirty="0">
                <a:ea typeface="宋体" panose="02010600030101010101" pitchFamily="2" charset="-122"/>
              </a:rPr>
              <a:t>CAN</a:t>
            </a:r>
            <a:r>
              <a:rPr lang="zh-CN" altLang="en-US" dirty="0">
                <a:ea typeface="宋体" panose="02010600030101010101" pitchFamily="2" charset="-122"/>
              </a:rPr>
              <a:t>控制器。</a:t>
            </a:r>
          </a:p>
          <a:p>
            <a:pPr algn="dist">
              <a:lnSpc>
                <a:spcPct val="150000"/>
              </a:lnSpc>
            </a:pPr>
            <a:r>
              <a:rPr lang="en-US" altLang="zh-CN" dirty="0">
                <a:ea typeface="宋体" panose="02010600030101010101" pitchFamily="2" charset="-122"/>
              </a:rPr>
              <a:t>SJA1000</a:t>
            </a:r>
            <a:r>
              <a:rPr lang="zh-CN" altLang="en-US" dirty="0">
                <a:ea typeface="宋体" panose="02010600030101010101" pitchFamily="2" charset="-122"/>
              </a:rPr>
              <a:t>可以完成</a:t>
            </a:r>
            <a:r>
              <a:rPr lang="en-US" altLang="zh-CN" dirty="0">
                <a:ea typeface="宋体" panose="02010600030101010101" pitchFamily="2" charset="-122"/>
              </a:rPr>
              <a:t>CAN</a:t>
            </a:r>
            <a:r>
              <a:rPr lang="zh-CN" altLang="en-US" dirty="0">
                <a:ea typeface="宋体" panose="02010600030101010101" pitchFamily="2" charset="-122"/>
              </a:rPr>
              <a:t>总线标准中物理层和数据链路层的所有功能。</a:t>
            </a:r>
          </a:p>
          <a:p>
            <a:pPr algn="dist">
              <a:lnSpc>
                <a:spcPct val="150000"/>
              </a:lnSpc>
            </a:pPr>
            <a:r>
              <a:rPr lang="en-US" altLang="zh-CN" dirty="0">
                <a:ea typeface="宋体" panose="02010600030101010101" pitchFamily="2" charset="-122"/>
              </a:rPr>
              <a:t>SJA1000</a:t>
            </a:r>
            <a:r>
              <a:rPr lang="zh-CN" altLang="en-US" dirty="0">
                <a:ea typeface="宋体" panose="02010600030101010101" pitchFamily="2" charset="-122"/>
              </a:rPr>
              <a:t>有两种不同的协议模式：</a:t>
            </a:r>
            <a:r>
              <a:rPr lang="en-US" altLang="zh-CN" dirty="0" err="1">
                <a:ea typeface="宋体" panose="02010600030101010101" pitchFamily="2" charset="-122"/>
              </a:rPr>
              <a:t>BasicCAN</a:t>
            </a:r>
            <a:r>
              <a:rPr lang="en-US" altLang="zh-CN" dirty="0">
                <a:ea typeface="宋体" panose="02010600030101010101" pitchFamily="2" charset="-122"/>
              </a:rPr>
              <a:t> </a:t>
            </a:r>
            <a:r>
              <a:rPr lang="zh-CN" altLang="en-US" dirty="0">
                <a:ea typeface="宋体" panose="02010600030101010101" pitchFamily="2" charset="-122"/>
              </a:rPr>
              <a:t>模式 和</a:t>
            </a:r>
            <a:r>
              <a:rPr lang="en-US" altLang="zh-CN" dirty="0" err="1">
                <a:ea typeface="宋体" panose="02010600030101010101" pitchFamily="2" charset="-122"/>
              </a:rPr>
              <a:t>PeliCAN</a:t>
            </a:r>
            <a:r>
              <a:rPr lang="zh-CN" altLang="en-US" dirty="0">
                <a:ea typeface="宋体" panose="02010600030101010101" pitchFamily="2" charset="-122"/>
              </a:rPr>
              <a:t>模式。</a:t>
            </a:r>
          </a:p>
          <a:p>
            <a:pPr algn="dist">
              <a:lnSpc>
                <a:spcPct val="150000"/>
              </a:lnSpc>
            </a:pPr>
            <a:r>
              <a:rPr lang="en-US" altLang="zh-CN" dirty="0">
                <a:ea typeface="宋体" panose="02010600030101010101" pitchFamily="2" charset="-122"/>
              </a:rPr>
              <a:t>SJA1000</a:t>
            </a:r>
            <a:r>
              <a:rPr lang="zh-CN" altLang="en-US" dirty="0">
                <a:ea typeface="宋体" panose="02010600030101010101" pitchFamily="2" charset="-122"/>
              </a:rPr>
              <a:t>在汽车制造和其他的工业领域得到了十分广泛的应用。</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62</a:t>
            </a:fld>
            <a:endParaRPr lang="zh-CN" alt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203777"/>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59394" name="文本占位符 203778"/>
          <p:cNvSpPr>
            <a:spLocks noGrp="1"/>
          </p:cNvSpPr>
          <p:nvPr>
            <p:ph idx="1"/>
          </p:nvPr>
        </p:nvSpPr>
        <p:spPr>
          <a:xfrm>
            <a:off x="514650" y="798083"/>
            <a:ext cx="6090545" cy="5505898"/>
          </a:xfrm>
        </p:spPr>
        <p:txBody>
          <a:bodyPr anchor="t"/>
          <a:lstStyle/>
          <a:p>
            <a:pPr>
              <a:lnSpc>
                <a:spcPct val="150000"/>
              </a:lnSpc>
              <a:buNone/>
            </a:pPr>
            <a:r>
              <a:rPr lang="zh-CN" altLang="en-US" dirty="0">
                <a:ea typeface="宋体" panose="02010600030101010101" pitchFamily="2" charset="-122"/>
              </a:rPr>
              <a:t>一、</a:t>
            </a:r>
            <a:r>
              <a:rPr lang="en-US" altLang="zh-CN" dirty="0">
                <a:ea typeface="宋体" panose="02010600030101010101" pitchFamily="2" charset="-122"/>
              </a:rPr>
              <a:t>SJA1000</a:t>
            </a:r>
            <a:r>
              <a:rPr lang="zh-CN" altLang="en-US" dirty="0">
                <a:ea typeface="宋体" panose="02010600030101010101" pitchFamily="2" charset="-122"/>
              </a:rPr>
              <a:t>引脚功能 </a:t>
            </a:r>
          </a:p>
          <a:p>
            <a:pPr>
              <a:lnSpc>
                <a:spcPct val="150000"/>
              </a:lnSpc>
            </a:pPr>
            <a:r>
              <a:rPr lang="en-US" altLang="zh-CN" dirty="0">
                <a:ea typeface="宋体" panose="02010600030101010101" pitchFamily="2" charset="-122"/>
              </a:rPr>
              <a:t>AD0</a:t>
            </a:r>
            <a:r>
              <a:rPr lang="zh-CN" altLang="en-US" dirty="0">
                <a:ea typeface="宋体" panose="02010600030101010101" pitchFamily="2" charset="-122"/>
              </a:rPr>
              <a:t>～</a:t>
            </a:r>
            <a:r>
              <a:rPr lang="en-US" altLang="zh-CN" dirty="0">
                <a:ea typeface="宋体" panose="02010600030101010101" pitchFamily="2" charset="-122"/>
              </a:rPr>
              <a:t>AD7</a:t>
            </a:r>
            <a:r>
              <a:rPr lang="zh-CN" altLang="en-US" dirty="0">
                <a:ea typeface="宋体" panose="02010600030101010101" pitchFamily="2" charset="-122"/>
              </a:rPr>
              <a:t>：数据地址总线；</a:t>
            </a:r>
          </a:p>
          <a:p>
            <a:pPr>
              <a:lnSpc>
                <a:spcPct val="150000"/>
              </a:lnSpc>
            </a:pPr>
            <a:r>
              <a:rPr lang="en-US" altLang="zh-CN" dirty="0">
                <a:ea typeface="宋体" panose="02010600030101010101" pitchFamily="2" charset="-122"/>
              </a:rPr>
              <a:t>ALE/AS</a:t>
            </a:r>
            <a:r>
              <a:rPr lang="zh-CN" altLang="en-US" dirty="0">
                <a:ea typeface="宋体" panose="02010600030101010101" pitchFamily="2" charset="-122"/>
              </a:rPr>
              <a:t>：地址锁存</a:t>
            </a:r>
            <a:r>
              <a:rPr lang="en-US" altLang="zh-CN" dirty="0">
                <a:ea typeface="宋体" panose="02010600030101010101" pitchFamily="2" charset="-122"/>
              </a:rPr>
              <a:t>/</a:t>
            </a:r>
            <a:r>
              <a:rPr lang="zh-CN" altLang="en-US" dirty="0">
                <a:ea typeface="宋体" panose="02010600030101010101" pitchFamily="2" charset="-122"/>
              </a:rPr>
              <a:t>地址选择信号；</a:t>
            </a:r>
          </a:p>
          <a:p>
            <a:pPr>
              <a:lnSpc>
                <a:spcPct val="150000"/>
              </a:lnSpc>
            </a:pPr>
            <a:r>
              <a:rPr lang="en-US" altLang="zh-CN" dirty="0">
                <a:ea typeface="宋体" panose="02010600030101010101" pitchFamily="2" charset="-122"/>
              </a:rPr>
              <a:t>CS</a:t>
            </a:r>
            <a:r>
              <a:rPr lang="zh-CN" altLang="en-US" dirty="0">
                <a:ea typeface="宋体" panose="02010600030101010101" pitchFamily="2" charset="-122"/>
              </a:rPr>
              <a:t>：片选信号；</a:t>
            </a:r>
          </a:p>
          <a:p>
            <a:pPr>
              <a:lnSpc>
                <a:spcPct val="150000"/>
              </a:lnSpc>
            </a:pPr>
            <a:r>
              <a:rPr lang="en-US" altLang="zh-CN" dirty="0">
                <a:ea typeface="宋体" panose="02010600030101010101" pitchFamily="2" charset="-122"/>
              </a:rPr>
              <a:t>RD/E</a:t>
            </a:r>
            <a:r>
              <a:rPr lang="zh-CN" altLang="en-US" dirty="0">
                <a:ea typeface="宋体" panose="02010600030101010101" pitchFamily="2" charset="-122"/>
              </a:rPr>
              <a:t>：读允许</a:t>
            </a:r>
            <a:r>
              <a:rPr lang="en-US" altLang="zh-CN" dirty="0">
                <a:ea typeface="宋体" panose="02010600030101010101" pitchFamily="2" charset="-122"/>
              </a:rPr>
              <a:t>/</a:t>
            </a:r>
            <a:r>
              <a:rPr lang="zh-CN" altLang="en-US" dirty="0">
                <a:ea typeface="宋体" panose="02010600030101010101" pitchFamily="2" charset="-122"/>
              </a:rPr>
              <a:t>使能信号；</a:t>
            </a:r>
          </a:p>
          <a:p>
            <a:pPr>
              <a:lnSpc>
                <a:spcPct val="150000"/>
              </a:lnSpc>
            </a:pPr>
            <a:r>
              <a:rPr lang="en-US" altLang="zh-CN" dirty="0">
                <a:ea typeface="宋体" panose="02010600030101010101" pitchFamily="2" charset="-122"/>
              </a:rPr>
              <a:t>WR</a:t>
            </a:r>
            <a:r>
              <a:rPr lang="zh-CN" altLang="en-US" dirty="0">
                <a:ea typeface="宋体" panose="02010600030101010101" pitchFamily="2" charset="-122"/>
              </a:rPr>
              <a:t>：写允许信号；</a:t>
            </a:r>
          </a:p>
          <a:p>
            <a:pPr>
              <a:lnSpc>
                <a:spcPct val="150000"/>
              </a:lnSpc>
            </a:pPr>
            <a:r>
              <a:rPr lang="en-US" altLang="zh-CN" dirty="0">
                <a:ea typeface="宋体" panose="02010600030101010101" pitchFamily="2" charset="-122"/>
              </a:rPr>
              <a:t>CLKOUT</a:t>
            </a:r>
            <a:r>
              <a:rPr lang="zh-CN" altLang="en-US" dirty="0">
                <a:ea typeface="宋体" panose="02010600030101010101" pitchFamily="2" charset="-122"/>
              </a:rPr>
              <a:t>：时钟输出信号；</a:t>
            </a:r>
          </a:p>
          <a:p>
            <a:pPr>
              <a:lnSpc>
                <a:spcPct val="150000"/>
              </a:lnSpc>
            </a:pPr>
            <a:r>
              <a:rPr lang="en-US" altLang="zh-CN" dirty="0">
                <a:ea typeface="宋体" panose="02010600030101010101" pitchFamily="2" charset="-122"/>
              </a:rPr>
              <a:t>Vss1</a:t>
            </a:r>
            <a:r>
              <a:rPr lang="zh-CN" altLang="en-US" dirty="0">
                <a:ea typeface="宋体" panose="02010600030101010101" pitchFamily="2" charset="-122"/>
              </a:rPr>
              <a:t>、</a:t>
            </a:r>
            <a:r>
              <a:rPr lang="en-US" altLang="zh-CN" dirty="0">
                <a:ea typeface="宋体" panose="02010600030101010101" pitchFamily="2" charset="-122"/>
              </a:rPr>
              <a:t>Vdd1</a:t>
            </a:r>
            <a:r>
              <a:rPr lang="zh-CN" altLang="en-US" dirty="0">
                <a:ea typeface="宋体" panose="02010600030101010101" pitchFamily="2" charset="-122"/>
              </a:rPr>
              <a:t>：逻辑电路电源；</a:t>
            </a:r>
          </a:p>
          <a:p>
            <a:pPr>
              <a:lnSpc>
                <a:spcPct val="150000"/>
              </a:lnSpc>
            </a:pPr>
            <a:r>
              <a:rPr lang="en-US" altLang="zh-CN" dirty="0">
                <a:ea typeface="宋体" panose="02010600030101010101" pitchFamily="2" charset="-122"/>
              </a:rPr>
              <a:t>XTAL1</a:t>
            </a:r>
            <a:r>
              <a:rPr lang="zh-CN" altLang="en-US" dirty="0">
                <a:ea typeface="宋体" panose="02010600030101010101" pitchFamily="2" charset="-122"/>
              </a:rPr>
              <a:t>、</a:t>
            </a:r>
            <a:r>
              <a:rPr lang="en-US" altLang="zh-CN" dirty="0">
                <a:ea typeface="宋体" panose="02010600030101010101" pitchFamily="2" charset="-122"/>
              </a:rPr>
              <a:t>XTAL2</a:t>
            </a:r>
            <a:r>
              <a:rPr lang="zh-CN" altLang="en-US" dirty="0">
                <a:ea typeface="宋体" panose="02010600030101010101" pitchFamily="2" charset="-122"/>
              </a:rPr>
              <a:t>：时钟振荡器端；</a:t>
            </a:r>
          </a:p>
        </p:txBody>
      </p:sp>
      <p:pic>
        <p:nvPicPr>
          <p:cNvPr id="59395" name="图片 203779"/>
          <p:cNvPicPr>
            <a:picLocks noChangeAspect="1"/>
          </p:cNvPicPr>
          <p:nvPr/>
        </p:nvPicPr>
        <p:blipFill>
          <a:blip r:embed="rId2" cstate="print"/>
          <a:srcRect l="36914" t="38182" r="40398" b="13124"/>
          <a:stretch>
            <a:fillRect/>
          </a:stretch>
        </p:blipFill>
        <p:spPr>
          <a:xfrm>
            <a:off x="7235210" y="1401950"/>
            <a:ext cx="2970212" cy="3573462"/>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63</a:t>
            </a:fld>
            <a:endParaRPr lang="zh-CN" alt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占位符 204802"/>
          <p:cNvSpPr>
            <a:spLocks noGrp="1"/>
          </p:cNvSpPr>
          <p:nvPr>
            <p:ph idx="1"/>
          </p:nvPr>
        </p:nvSpPr>
        <p:spPr>
          <a:xfrm>
            <a:off x="367291" y="899627"/>
            <a:ext cx="10972800" cy="595686"/>
          </a:xfrm>
        </p:spPr>
        <p:txBody>
          <a:bodyPr anchor="t"/>
          <a:lstStyle/>
          <a:p>
            <a:pPr>
              <a:buNone/>
            </a:pPr>
            <a:r>
              <a:rPr lang="zh-CN" altLang="en-US" dirty="0">
                <a:ea typeface="宋体" panose="02010600030101010101" pitchFamily="2" charset="-122"/>
              </a:rPr>
              <a:t>	二、</a:t>
            </a:r>
            <a:r>
              <a:rPr lang="en-US" altLang="zh-CN" dirty="0">
                <a:ea typeface="宋体" panose="02010600030101010101" pitchFamily="2" charset="-122"/>
              </a:rPr>
              <a:t>SJA1000</a:t>
            </a:r>
            <a:r>
              <a:rPr lang="zh-CN" altLang="en-US" dirty="0">
                <a:ea typeface="宋体" panose="02010600030101010101" pitchFamily="2" charset="-122"/>
              </a:rPr>
              <a:t>内部功能结构 </a:t>
            </a:r>
          </a:p>
        </p:txBody>
      </p:sp>
      <p:pic>
        <p:nvPicPr>
          <p:cNvPr id="60419" name="图片 204803"/>
          <p:cNvPicPr>
            <a:picLocks noChangeAspect="1"/>
          </p:cNvPicPr>
          <p:nvPr/>
        </p:nvPicPr>
        <p:blipFill>
          <a:blip r:embed="rId2" cstate="print"/>
          <a:srcRect l="24153" t="23665" r="27116" b="13095"/>
          <a:stretch>
            <a:fillRect/>
          </a:stretch>
        </p:blipFill>
        <p:spPr>
          <a:xfrm>
            <a:off x="807346" y="1506071"/>
            <a:ext cx="6769100" cy="4577379"/>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64</a:t>
            </a:fld>
            <a:endParaRPr lang="zh-CN" altLang="en-US" sz="2000"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占位符 205826"/>
          <p:cNvSpPr>
            <a:spLocks noGrp="1"/>
          </p:cNvSpPr>
          <p:nvPr>
            <p:ph idx="1"/>
          </p:nvPr>
        </p:nvSpPr>
        <p:spPr>
          <a:xfrm>
            <a:off x="517899" y="1469782"/>
            <a:ext cx="10972800" cy="3715403"/>
          </a:xfrm>
        </p:spPr>
        <p:txBody>
          <a:bodyPr anchor="t"/>
          <a:lstStyle/>
          <a:p>
            <a:pPr>
              <a:lnSpc>
                <a:spcPct val="200000"/>
              </a:lnSpc>
              <a:buNone/>
            </a:pPr>
            <a:r>
              <a:rPr lang="zh-CN" altLang="en-US" dirty="0">
                <a:ea typeface="宋体" panose="02010600030101010101" pitchFamily="2" charset="-122"/>
              </a:rPr>
              <a:t>	三、</a:t>
            </a:r>
            <a:r>
              <a:rPr lang="en-US" altLang="zh-CN" dirty="0">
                <a:ea typeface="宋体" panose="02010600030101010101" pitchFamily="2" charset="-122"/>
              </a:rPr>
              <a:t>SJA1000</a:t>
            </a:r>
            <a:r>
              <a:rPr lang="zh-CN" altLang="en-US" dirty="0">
                <a:ea typeface="宋体" panose="02010600030101010101" pitchFamily="2" charset="-122"/>
              </a:rPr>
              <a:t>内部存储区分配 </a:t>
            </a:r>
          </a:p>
          <a:p>
            <a:pPr>
              <a:lnSpc>
                <a:spcPct val="200000"/>
              </a:lnSpc>
            </a:pPr>
            <a:r>
              <a:rPr lang="zh-CN" altLang="en-US" dirty="0">
                <a:ea typeface="宋体" panose="02010600030101010101" pitchFamily="2" charset="-122"/>
              </a:rPr>
              <a:t>操作</a:t>
            </a:r>
            <a:r>
              <a:rPr lang="en-US" altLang="zh-CN" dirty="0">
                <a:ea typeface="宋体" panose="02010600030101010101" pitchFamily="2" charset="-122"/>
              </a:rPr>
              <a:t>SJA1000</a:t>
            </a:r>
            <a:r>
              <a:rPr lang="zh-CN" altLang="en-US" dirty="0">
                <a:ea typeface="宋体" panose="02010600030101010101" pitchFamily="2" charset="-122"/>
              </a:rPr>
              <a:t>寄存器相当于读写片外</a:t>
            </a:r>
            <a:r>
              <a:rPr lang="en-US" altLang="zh-CN" dirty="0">
                <a:ea typeface="宋体" panose="02010600030101010101" pitchFamily="2" charset="-122"/>
              </a:rPr>
              <a:t>RAM</a:t>
            </a:r>
            <a:r>
              <a:rPr lang="zh-CN" altLang="en-US" dirty="0">
                <a:ea typeface="宋体" panose="02010600030101010101" pitchFamily="2" charset="-122"/>
              </a:rPr>
              <a:t>；</a:t>
            </a:r>
          </a:p>
          <a:p>
            <a:pPr>
              <a:lnSpc>
                <a:spcPct val="200000"/>
              </a:lnSpc>
            </a:pPr>
            <a:r>
              <a:rPr lang="en-US" altLang="zh-CN" dirty="0">
                <a:ea typeface="宋体" panose="02010600030101010101" pitchFamily="2" charset="-122"/>
              </a:rPr>
              <a:t>SJA1000</a:t>
            </a:r>
            <a:r>
              <a:rPr lang="zh-CN" altLang="en-US" dirty="0">
                <a:ea typeface="宋体" panose="02010600030101010101" pitchFamily="2" charset="-122"/>
              </a:rPr>
              <a:t>内部存储区包括控制段、发送缓冲器和接收缓冲器。 </a:t>
            </a:r>
          </a:p>
          <a:p>
            <a:pPr>
              <a:lnSpc>
                <a:spcPct val="200000"/>
              </a:lnSpc>
            </a:pPr>
            <a:r>
              <a:rPr lang="en-US" altLang="zh-CN" dirty="0">
                <a:ea typeface="宋体" panose="02010600030101010101" pitchFamily="2" charset="-122"/>
              </a:rPr>
              <a:t>SJA1000</a:t>
            </a:r>
            <a:r>
              <a:rPr lang="zh-CN" altLang="en-US" dirty="0">
                <a:ea typeface="宋体" panose="02010600030101010101" pitchFamily="2" charset="-122"/>
              </a:rPr>
              <a:t>支持两种操作模式，即工作模式和复位模式。 </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65</a:t>
            </a:fld>
            <a:endParaRPr lang="zh-CN" altLang="en-US" sz="2000" dirty="0"/>
          </a:p>
        </p:txBody>
      </p:sp>
      <p:sp>
        <p:nvSpPr>
          <p:cNvPr id="6"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207874"/>
          <p:cNvSpPr>
            <a:spLocks noGrp="1"/>
          </p:cNvSpPr>
          <p:nvPr>
            <p:ph idx="1"/>
          </p:nvPr>
        </p:nvSpPr>
        <p:spPr>
          <a:xfrm>
            <a:off x="603959" y="953416"/>
            <a:ext cx="10972800" cy="477351"/>
          </a:xfrm>
        </p:spPr>
        <p:txBody>
          <a:bodyPr anchor="t"/>
          <a:lstStyle/>
          <a:p>
            <a:pPr>
              <a:buNone/>
            </a:pPr>
            <a:r>
              <a:rPr lang="en-US" altLang="zh-CN" dirty="0" err="1">
                <a:ea typeface="宋体" panose="02010600030101010101" pitchFamily="2" charset="-122"/>
              </a:rPr>
              <a:t>BasicCAN</a:t>
            </a:r>
            <a:r>
              <a:rPr lang="zh-CN" altLang="en-US" dirty="0">
                <a:ea typeface="宋体" panose="02010600030101010101" pitchFamily="2" charset="-122"/>
              </a:rPr>
              <a:t>协议模式下</a:t>
            </a:r>
            <a:r>
              <a:rPr lang="en-US" altLang="zh-CN" dirty="0">
                <a:ea typeface="宋体" panose="02010600030101010101" pitchFamily="2" charset="-122"/>
              </a:rPr>
              <a:t>SJA1000</a:t>
            </a:r>
            <a:r>
              <a:rPr lang="zh-CN" altLang="en-US" dirty="0">
                <a:ea typeface="宋体" panose="02010600030101010101" pitchFamily="2" charset="-122"/>
              </a:rPr>
              <a:t>内部存储区分配</a:t>
            </a:r>
          </a:p>
        </p:txBody>
      </p:sp>
      <p:pic>
        <p:nvPicPr>
          <p:cNvPr id="62467" name="图片 207882"/>
          <p:cNvPicPr>
            <a:picLocks noChangeAspect="1"/>
          </p:cNvPicPr>
          <p:nvPr/>
        </p:nvPicPr>
        <p:blipFill>
          <a:blip r:embed="rId2" cstate="print"/>
          <a:srcRect l="19205" t="30284" r="18782" b="11760"/>
          <a:stretch>
            <a:fillRect/>
          </a:stretch>
        </p:blipFill>
        <p:spPr>
          <a:xfrm>
            <a:off x="1448696" y="1464498"/>
            <a:ext cx="8682042" cy="4549028"/>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66</a:t>
            </a:fld>
            <a:endParaRPr lang="zh-CN" altLang="en-US" sz="2000"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文本占位符 208898"/>
          <p:cNvPicPr>
            <a:picLocks noGrp="1" noChangeAspect="1"/>
          </p:cNvPicPr>
          <p:nvPr>
            <p:ph idx="1"/>
          </p:nvPr>
        </p:nvPicPr>
        <p:blipFill>
          <a:blip r:embed="rId2" cstate="print"/>
          <a:stretch>
            <a:fillRect/>
          </a:stretch>
        </p:blipFill>
        <p:spPr>
          <a:xfrm>
            <a:off x="1449817" y="1230743"/>
            <a:ext cx="8496300" cy="4286250"/>
          </a:xfrm>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67</a:t>
            </a:fld>
            <a:endParaRPr lang="zh-CN" altLang="en-US" sz="2000" dirty="0"/>
          </a:p>
        </p:txBody>
      </p:sp>
      <p:sp>
        <p:nvSpPr>
          <p:cNvPr id="6"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文本占位符 209922"/>
          <p:cNvPicPr>
            <a:picLocks noGrp="1" noChangeAspect="1"/>
          </p:cNvPicPr>
          <p:nvPr>
            <p:ph idx="1"/>
          </p:nvPr>
        </p:nvPicPr>
        <p:blipFill>
          <a:blip r:embed="rId2" cstate="print"/>
          <a:stretch>
            <a:fillRect/>
          </a:stretch>
        </p:blipFill>
        <p:spPr>
          <a:xfrm>
            <a:off x="1489486" y="1036357"/>
            <a:ext cx="8569325" cy="4851400"/>
          </a:xfrm>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68</a:t>
            </a:fld>
            <a:endParaRPr lang="zh-CN" altLang="en-US" sz="2000" dirty="0"/>
          </a:p>
        </p:txBody>
      </p:sp>
      <p:sp>
        <p:nvSpPr>
          <p:cNvPr id="6"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占位符 210946"/>
          <p:cNvSpPr>
            <a:spLocks noGrp="1"/>
          </p:cNvSpPr>
          <p:nvPr>
            <p:ph idx="1"/>
          </p:nvPr>
        </p:nvSpPr>
        <p:spPr>
          <a:xfrm>
            <a:off x="593202" y="921142"/>
            <a:ext cx="10972800" cy="939931"/>
          </a:xfrm>
        </p:spPr>
        <p:txBody>
          <a:bodyPr anchor="t"/>
          <a:lstStyle/>
          <a:p>
            <a:pPr>
              <a:buNone/>
            </a:pPr>
            <a:r>
              <a:rPr lang="zh-CN" altLang="en-US" dirty="0">
                <a:ea typeface="宋体" panose="02010600030101010101" pitchFamily="2" charset="-122"/>
              </a:rPr>
              <a:t>	四、</a:t>
            </a:r>
            <a:r>
              <a:rPr lang="en-US" altLang="zh-CN" dirty="0">
                <a:ea typeface="宋体" panose="02010600030101010101" pitchFamily="2" charset="-122"/>
              </a:rPr>
              <a:t>SJA1000</a:t>
            </a:r>
            <a:r>
              <a:rPr lang="zh-CN" altLang="en-US" dirty="0">
                <a:ea typeface="宋体" panose="02010600030101010101" pitchFamily="2" charset="-122"/>
              </a:rPr>
              <a:t>寄存器功能</a:t>
            </a:r>
          </a:p>
          <a:p>
            <a:pPr>
              <a:buNone/>
            </a:pPr>
            <a:r>
              <a:rPr lang="zh-CN" altLang="en-US" dirty="0">
                <a:ea typeface="宋体" panose="02010600030101010101" pitchFamily="2" charset="-122"/>
              </a:rPr>
              <a:t>	</a:t>
            </a:r>
            <a:r>
              <a:rPr lang="en-US" altLang="zh-CN" dirty="0">
                <a:ea typeface="宋体" panose="02010600030101010101" pitchFamily="2" charset="-122"/>
              </a:rPr>
              <a:t>1. </a:t>
            </a:r>
            <a:r>
              <a:rPr lang="zh-CN" altLang="en-US" dirty="0">
                <a:ea typeface="宋体" panose="02010600030101010101" pitchFamily="2" charset="-122"/>
              </a:rPr>
              <a:t>控制寄存器（地址</a:t>
            </a:r>
            <a:r>
              <a:rPr lang="en-US" altLang="zh-CN" dirty="0">
                <a:ea typeface="宋体" panose="02010600030101010101" pitchFamily="2" charset="-122"/>
              </a:rPr>
              <a:t>0</a:t>
            </a:r>
            <a:r>
              <a:rPr lang="zh-CN" altLang="en-US" dirty="0">
                <a:ea typeface="宋体" panose="02010600030101010101" pitchFamily="2" charset="-122"/>
              </a:rPr>
              <a:t>） </a:t>
            </a:r>
          </a:p>
        </p:txBody>
      </p:sp>
      <p:pic>
        <p:nvPicPr>
          <p:cNvPr id="65539" name="图片 210947"/>
          <p:cNvPicPr>
            <a:picLocks noChangeAspect="1"/>
          </p:cNvPicPr>
          <p:nvPr/>
        </p:nvPicPr>
        <p:blipFill>
          <a:blip r:embed="rId2" cstate="print"/>
          <a:srcRect l="19580" t="30284" r="18782" b="17015"/>
          <a:stretch>
            <a:fillRect/>
          </a:stretch>
        </p:blipFill>
        <p:spPr>
          <a:xfrm>
            <a:off x="1556273" y="1995244"/>
            <a:ext cx="8555915" cy="4099709"/>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69</a:t>
            </a:fld>
            <a:endParaRPr lang="zh-CN" altLang="en-US" sz="2000"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7"/>
          <p:cNvSpPr>
            <a:spLocks noChangeArrowheads="1"/>
          </p:cNvSpPr>
          <p:nvPr>
            <p:custDataLst>
              <p:tags r:id="rId2"/>
            </p:custDataLst>
          </p:nvPr>
        </p:nvSpPr>
        <p:spPr bwMode="auto">
          <a:xfrm>
            <a:off x="3522663" y="4184650"/>
            <a:ext cx="5146675" cy="106363"/>
          </a:xfrm>
          <a:prstGeom prst="roundRect">
            <a:avLst>
              <a:gd name="adj" fmla="val 50000"/>
            </a:avLst>
          </a:prstGeom>
          <a:solidFill>
            <a:schemeClr val="bg1">
              <a:lumMod val="95000"/>
            </a:schemeClr>
          </a:solidFill>
          <a:ln>
            <a:noFill/>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grpSp>
        <p:nvGrpSpPr>
          <p:cNvPr id="29699" name="组合 2"/>
          <p:cNvGrpSpPr/>
          <p:nvPr/>
        </p:nvGrpSpPr>
        <p:grpSpPr>
          <a:xfrm>
            <a:off x="4321175" y="1800225"/>
            <a:ext cx="3549650" cy="3097213"/>
            <a:chOff x="2136219" y="1800511"/>
            <a:chExt cx="3549015" cy="3096260"/>
          </a:xfrm>
        </p:grpSpPr>
        <p:sp>
          <p:nvSpPr>
            <p:cNvPr id="29702" name="下箭头 21"/>
            <p:cNvSpPr/>
            <p:nvPr>
              <p:custDataLst>
                <p:tags r:id="rId4"/>
              </p:custDataLst>
            </p:nvPr>
          </p:nvSpPr>
          <p:spPr>
            <a:xfrm>
              <a:off x="3301141" y="2325836"/>
              <a:ext cx="1218883" cy="1617241"/>
            </a:xfrm>
            <a:prstGeom prst="downArrow">
              <a:avLst>
                <a:gd name="adj1" fmla="val 50000"/>
                <a:gd name="adj2" fmla="val 49811"/>
              </a:avLst>
            </a:prstGeom>
            <a:solidFill>
              <a:srgbClr val="CCCCCC"/>
            </a:solidFill>
            <a:ln w="9525">
              <a:noFill/>
            </a:ln>
          </p:spPr>
          <p:txBody>
            <a:bodyPr anchor="ctr"/>
            <a:lstStyle/>
            <a:p>
              <a:pPr algn="ctr"/>
              <a:endParaRPr lang="zh-CN" altLang="en-US" sz="1300" dirty="0">
                <a:solidFill>
                  <a:srgbClr val="FFFFFF"/>
                </a:solidFill>
                <a:latin typeface="Arial" panose="020B0604020202020204" pitchFamily="34" charset="0"/>
              </a:endParaRPr>
            </a:p>
          </p:txBody>
        </p:sp>
        <p:sp>
          <p:nvSpPr>
            <p:cNvPr id="29703" name="椭圆 23"/>
            <p:cNvSpPr/>
            <p:nvPr>
              <p:custDataLst>
                <p:tags r:id="rId5"/>
              </p:custDataLst>
            </p:nvPr>
          </p:nvSpPr>
          <p:spPr>
            <a:xfrm>
              <a:off x="3396366" y="1800511"/>
              <a:ext cx="1030020" cy="1031606"/>
            </a:xfrm>
            <a:prstGeom prst="ellipse">
              <a:avLst/>
            </a:prstGeom>
            <a:solidFill>
              <a:schemeClr val="bg1"/>
            </a:solidFill>
            <a:ln w="190500" cap="flat" cmpd="sng">
              <a:solidFill>
                <a:schemeClr val="accent1"/>
              </a:solidFill>
              <a:prstDash val="solid"/>
              <a:headEnd type="none" w="med" len="med"/>
              <a:tailEnd type="none" w="med" len="med"/>
            </a:ln>
          </p:spPr>
          <p:txBody>
            <a:bodyPr lIns="0" tIns="0" rIns="0" bIns="0" anchor="ctr"/>
            <a:lstStyle/>
            <a:p>
              <a:pPr algn="ctr"/>
              <a:r>
                <a:rPr lang="en-US" altLang="zh-CN" sz="2400" dirty="0">
                  <a:latin typeface="Arial" panose="020B0604020202020204" pitchFamily="34" charset="0"/>
                </a:rPr>
                <a:t>02</a:t>
              </a:r>
            </a:p>
          </p:txBody>
        </p:sp>
        <p:sp>
          <p:nvSpPr>
            <p:cNvPr id="12293" name="椭圆 28"/>
            <p:cNvSpPr>
              <a:spLocks noChangeArrowheads="1"/>
            </p:cNvSpPr>
            <p:nvPr>
              <p:custDataLst>
                <p:tags r:id="rId6"/>
              </p:custDataLst>
            </p:nvPr>
          </p:nvSpPr>
          <p:spPr bwMode="auto">
            <a:xfrm>
              <a:off x="3828191" y="4152462"/>
              <a:ext cx="168245" cy="169811"/>
            </a:xfrm>
            <a:prstGeom prst="ellipse">
              <a:avLst/>
            </a:prstGeom>
            <a:solidFill>
              <a:schemeClr val="bg1"/>
            </a:solidFill>
            <a:ln w="38100" cmpd="sng">
              <a:solidFill>
                <a:schemeClr val="accent1"/>
              </a:solidFill>
              <a:round/>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sp>
          <p:nvSpPr>
            <p:cNvPr id="29705" name="TextBox 39"/>
            <p:cNvSpPr txBox="1"/>
            <p:nvPr>
              <p:custDataLst>
                <p:tags r:id="rId7"/>
              </p:custDataLst>
            </p:nvPr>
          </p:nvSpPr>
          <p:spPr>
            <a:xfrm>
              <a:off x="2136219" y="4473226"/>
              <a:ext cx="3549015" cy="423545"/>
            </a:xfrm>
            <a:prstGeom prst="rect">
              <a:avLst/>
            </a:prstGeom>
            <a:noFill/>
            <a:ln w="9525">
              <a:noFill/>
            </a:ln>
          </p:spPr>
          <p:txBody>
            <a:bodyPr/>
            <a:lstStyle/>
            <a:p>
              <a:pPr algn="ctr">
                <a:lnSpc>
                  <a:spcPct val="110000"/>
                </a:lnSpc>
              </a:pPr>
              <a:r>
                <a:rPr lang="en-US" altLang="zh-CN" sz="3200" dirty="0">
                  <a:latin typeface="Arial" panose="020B0604020202020204" pitchFamily="34" charset="0"/>
                </a:rPr>
                <a:t>CAN</a:t>
              </a:r>
              <a:r>
                <a:rPr lang="zh-CN" altLang="en-US" sz="3200" dirty="0">
                  <a:latin typeface="Arial" panose="020B0604020202020204" pitchFamily="34" charset="0"/>
                </a:rPr>
                <a:t>总线通信模型</a:t>
              </a:r>
            </a:p>
          </p:txBody>
        </p:sp>
      </p:grpSp>
      <p:sp>
        <p:nvSpPr>
          <p:cNvPr id="29700" name="文本框 1"/>
          <p:cNvSpPr txBox="1"/>
          <p:nvPr>
            <p:custDataLst>
              <p:tags r:id="rId3"/>
            </p:custDataLst>
          </p:nvPr>
        </p:nvSpPr>
        <p:spPr>
          <a:xfrm>
            <a:off x="611505" y="186690"/>
            <a:ext cx="10972800" cy="576263"/>
          </a:xfrm>
          <a:prstGeom prst="rect">
            <a:avLst/>
          </a:prstGeom>
          <a:noFill/>
          <a:ln w="9525">
            <a:noFill/>
          </a:ln>
        </p:spPr>
        <p:txBody>
          <a:bodyPr anchor="ctr"/>
          <a:lstStyle/>
          <a:p>
            <a:pPr>
              <a:lnSpc>
                <a:spcPct val="90000"/>
              </a:lnSpc>
            </a:pPr>
            <a:r>
              <a:rPr lang="zh-CN" altLang="en-US" sz="3200" b="1" dirty="0">
                <a:solidFill>
                  <a:srgbClr val="6600FF"/>
                </a:solidFill>
                <a:latin typeface="楷体_GB2312" charset="-122"/>
                <a:ea typeface="楷体_GB2312" charset="-122"/>
                <a:sym typeface="黑体" panose="02010609060101010101" pitchFamily="49" charset="-122"/>
              </a:rPr>
              <a:t>第</a:t>
            </a:r>
            <a:r>
              <a:rPr lang="en-US" altLang="zh-CN" sz="3200" b="1" dirty="0">
                <a:solidFill>
                  <a:srgbClr val="6600FF"/>
                </a:solidFill>
                <a:latin typeface="楷体_GB2312" charset="-122"/>
                <a:ea typeface="楷体_GB2312" charset="-122"/>
                <a:sym typeface="黑体" panose="02010609060101010101" pitchFamily="49" charset="-122"/>
              </a:rPr>
              <a:t>7</a:t>
            </a:r>
            <a:r>
              <a:rPr lang="zh-CN" altLang="en-US" sz="3200" b="1" dirty="0">
                <a:solidFill>
                  <a:srgbClr val="6600FF"/>
                </a:solidFill>
                <a:latin typeface="楷体_GB2312" charset="-122"/>
                <a:ea typeface="楷体_GB2312" charset="-122"/>
                <a:sym typeface="黑体" panose="02010609060101010101" pitchFamily="49" charset="-122"/>
              </a:rPr>
              <a:t>章 </a:t>
            </a:r>
            <a:r>
              <a:rPr lang="en-US" altLang="en-US"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a:t>
            </a:r>
          </a:p>
        </p:txBody>
      </p:sp>
      <p:sp>
        <p:nvSpPr>
          <p:cNvPr id="29701" name="灯片编号占位符 3"/>
          <p:cNvSpPr txBox="1">
            <a:spLocks noGrp="1"/>
          </p:cNvSpPr>
          <p:nvPr>
            <p:ph type="sldNum" sz="quarter" idx="4"/>
          </p:nvPr>
        </p:nvSpPr>
        <p:spPr>
          <a:xfrm>
            <a:off x="9226550" y="6386513"/>
            <a:ext cx="2844800"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7</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212994"/>
          <p:cNvSpPr>
            <a:spLocks noGrp="1"/>
          </p:cNvSpPr>
          <p:nvPr>
            <p:ph idx="1"/>
          </p:nvPr>
        </p:nvSpPr>
        <p:spPr>
          <a:xfrm>
            <a:off x="614718" y="888869"/>
            <a:ext cx="10972800" cy="509625"/>
          </a:xfrm>
        </p:spPr>
        <p:txBody>
          <a:bodyPr anchor="t"/>
          <a:lstStyle/>
          <a:p>
            <a:pPr>
              <a:buNone/>
            </a:pPr>
            <a:r>
              <a:rPr lang="en-US" altLang="zh-CN" dirty="0">
                <a:ea typeface="宋体" panose="02010600030101010101" pitchFamily="2" charset="-122"/>
              </a:rPr>
              <a:t>	2. </a:t>
            </a:r>
            <a:r>
              <a:rPr lang="zh-CN" altLang="en-US" dirty="0">
                <a:ea typeface="宋体" panose="02010600030101010101" pitchFamily="2" charset="-122"/>
              </a:rPr>
              <a:t>命令寄存器（地址</a:t>
            </a:r>
            <a:r>
              <a:rPr lang="en-US" altLang="zh-CN" dirty="0">
                <a:ea typeface="宋体" panose="02010600030101010101" pitchFamily="2" charset="-122"/>
              </a:rPr>
              <a:t>1</a:t>
            </a:r>
            <a:r>
              <a:rPr lang="zh-CN" altLang="en-US" dirty="0">
                <a:ea typeface="宋体" panose="02010600030101010101" pitchFamily="2" charset="-122"/>
              </a:rPr>
              <a:t>，只写）</a:t>
            </a:r>
          </a:p>
        </p:txBody>
      </p:sp>
      <p:pic>
        <p:nvPicPr>
          <p:cNvPr id="66563" name="图片 212996"/>
          <p:cNvPicPr>
            <a:picLocks noChangeAspect="1"/>
          </p:cNvPicPr>
          <p:nvPr/>
        </p:nvPicPr>
        <p:blipFill>
          <a:blip r:embed="rId2" cstate="print"/>
          <a:srcRect l="20671" t="30284" r="20264" b="18350"/>
          <a:stretch>
            <a:fillRect/>
          </a:stretch>
        </p:blipFill>
        <p:spPr>
          <a:xfrm>
            <a:off x="1427181" y="1415116"/>
            <a:ext cx="9144000" cy="4457700"/>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70</a:t>
            </a:fld>
            <a:endParaRPr lang="zh-CN" altLang="en-US" sz="2000"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占位符 214018"/>
          <p:cNvSpPr>
            <a:spLocks noGrp="1"/>
          </p:cNvSpPr>
          <p:nvPr>
            <p:ph idx="1"/>
          </p:nvPr>
        </p:nvSpPr>
        <p:spPr>
          <a:xfrm>
            <a:off x="593202" y="921143"/>
            <a:ext cx="10972800" cy="477351"/>
          </a:xfrm>
        </p:spPr>
        <p:txBody>
          <a:bodyPr anchor="t"/>
          <a:lstStyle/>
          <a:p>
            <a:pPr>
              <a:buNone/>
            </a:pPr>
            <a:r>
              <a:rPr lang="en-US" altLang="zh-CN" dirty="0">
                <a:ea typeface="宋体" panose="02010600030101010101" pitchFamily="2" charset="-122"/>
              </a:rPr>
              <a:t>	3. </a:t>
            </a:r>
            <a:r>
              <a:rPr lang="zh-CN" altLang="en-US" dirty="0">
                <a:ea typeface="宋体" panose="02010600030101010101" pitchFamily="2" charset="-122"/>
              </a:rPr>
              <a:t>状态寄存器（地址</a:t>
            </a:r>
            <a:r>
              <a:rPr lang="en-US" altLang="zh-CN" dirty="0">
                <a:ea typeface="宋体" panose="02010600030101010101" pitchFamily="2" charset="-122"/>
              </a:rPr>
              <a:t>2</a:t>
            </a:r>
            <a:r>
              <a:rPr lang="zh-CN" altLang="en-US" dirty="0">
                <a:ea typeface="宋体" panose="02010600030101010101" pitchFamily="2" charset="-122"/>
              </a:rPr>
              <a:t>，只读）</a:t>
            </a:r>
          </a:p>
        </p:txBody>
      </p:sp>
      <p:pic>
        <p:nvPicPr>
          <p:cNvPr id="214021" name="图片 214020"/>
          <p:cNvPicPr>
            <a:picLocks noChangeAspect="1"/>
          </p:cNvPicPr>
          <p:nvPr/>
        </p:nvPicPr>
        <p:blipFill>
          <a:blip r:embed="rId2" cstate="print"/>
          <a:srcRect l="21028" t="14645" r="20654" b="14401"/>
          <a:stretch>
            <a:fillRect/>
          </a:stretch>
        </p:blipFill>
        <p:spPr>
          <a:xfrm>
            <a:off x="2086983" y="1552303"/>
            <a:ext cx="6571791" cy="4482737"/>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71</a:t>
            </a:fld>
            <a:endParaRPr lang="zh-CN" altLang="en-US" sz="2000"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4021"/>
                                        </p:tgtEl>
                                        <p:attrNameLst>
                                          <p:attrName>style.visibility</p:attrName>
                                        </p:attrNameLst>
                                      </p:cBhvr>
                                      <p:to>
                                        <p:strVal val="visible"/>
                                      </p:to>
                                    </p:set>
                                    <p:anim calcmode="lin" valueType="num">
                                      <p:cBhvr additive="base">
                                        <p:cTn id="7" dur="500" fill="hold"/>
                                        <p:tgtEl>
                                          <p:spTgt spid="214021"/>
                                        </p:tgtEl>
                                        <p:attrNameLst>
                                          <p:attrName>ppt_x</p:attrName>
                                        </p:attrNameLst>
                                      </p:cBhvr>
                                      <p:tavLst>
                                        <p:tav tm="0">
                                          <p:val>
                                            <p:strVal val="#ppt_x"/>
                                          </p:val>
                                        </p:tav>
                                        <p:tav tm="100000">
                                          <p:val>
                                            <p:strVal val="#ppt_x"/>
                                          </p:val>
                                        </p:tav>
                                      </p:tavLst>
                                    </p:anim>
                                    <p:anim calcmode="lin" valueType="num">
                                      <p:cBhvr additive="base">
                                        <p:cTn id="8" dur="500" fill="hold"/>
                                        <p:tgtEl>
                                          <p:spTgt spid="214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215042"/>
          <p:cNvSpPr>
            <a:spLocks noGrp="1"/>
          </p:cNvSpPr>
          <p:nvPr>
            <p:ph idx="1"/>
          </p:nvPr>
        </p:nvSpPr>
        <p:spPr>
          <a:xfrm>
            <a:off x="571687" y="878112"/>
            <a:ext cx="10972800" cy="477352"/>
          </a:xfrm>
        </p:spPr>
        <p:txBody>
          <a:bodyPr anchor="t"/>
          <a:lstStyle/>
          <a:p>
            <a:pPr>
              <a:buNone/>
            </a:pPr>
            <a:r>
              <a:rPr lang="en-US" altLang="zh-CN" dirty="0">
                <a:ea typeface="宋体" panose="02010600030101010101" pitchFamily="2" charset="-122"/>
              </a:rPr>
              <a:t>	4. </a:t>
            </a:r>
            <a:r>
              <a:rPr lang="zh-CN" altLang="en-US" dirty="0">
                <a:ea typeface="宋体" panose="02010600030101010101" pitchFamily="2" charset="-122"/>
              </a:rPr>
              <a:t>中断寄存器（地址</a:t>
            </a:r>
            <a:r>
              <a:rPr lang="en-US" altLang="zh-CN" dirty="0">
                <a:ea typeface="宋体" panose="02010600030101010101" pitchFamily="2" charset="-122"/>
              </a:rPr>
              <a:t>3</a:t>
            </a:r>
            <a:r>
              <a:rPr lang="zh-CN" altLang="en-US" dirty="0">
                <a:ea typeface="宋体" panose="02010600030101010101" pitchFamily="2" charset="-122"/>
              </a:rPr>
              <a:t>）</a:t>
            </a:r>
          </a:p>
        </p:txBody>
      </p:sp>
      <p:pic>
        <p:nvPicPr>
          <p:cNvPr id="68611" name="图片 215044"/>
          <p:cNvPicPr>
            <a:picLocks noChangeAspect="1"/>
          </p:cNvPicPr>
          <p:nvPr/>
        </p:nvPicPr>
        <p:blipFill>
          <a:blip r:embed="rId2" cstate="print"/>
          <a:srcRect l="20671" t="18845" r="20638" b="29791"/>
          <a:stretch>
            <a:fillRect/>
          </a:stretch>
        </p:blipFill>
        <p:spPr>
          <a:xfrm>
            <a:off x="1513242" y="1423596"/>
            <a:ext cx="9144000" cy="4486275"/>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72</a:t>
            </a:fld>
            <a:endParaRPr lang="zh-CN" altLang="en-US" sz="2000"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232450"/>
          <p:cNvSpPr>
            <a:spLocks noGrp="1"/>
          </p:cNvSpPr>
          <p:nvPr>
            <p:ph idx="1"/>
          </p:nvPr>
        </p:nvSpPr>
        <p:spPr>
          <a:xfrm>
            <a:off x="625475" y="1125538"/>
            <a:ext cx="10972800" cy="2876307"/>
          </a:xfrm>
        </p:spPr>
        <p:txBody>
          <a:bodyPr anchor="t"/>
          <a:lstStyle/>
          <a:p>
            <a:pPr>
              <a:lnSpc>
                <a:spcPct val="150000"/>
              </a:lnSpc>
              <a:buNone/>
            </a:pPr>
            <a:r>
              <a:rPr lang="en-US" altLang="zh-CN" dirty="0">
                <a:ea typeface="宋体" panose="02010600030101010101" pitchFamily="2" charset="-122"/>
              </a:rPr>
              <a:t>	5. </a:t>
            </a:r>
            <a:r>
              <a:rPr lang="zh-CN" altLang="en-US" dirty="0">
                <a:ea typeface="宋体" panose="02010600030101010101" pitchFamily="2" charset="-122"/>
              </a:rPr>
              <a:t>验收代码寄存器（</a:t>
            </a:r>
            <a:r>
              <a:rPr lang="en-US" altLang="zh-CN" dirty="0">
                <a:ea typeface="宋体" panose="02010600030101010101" pitchFamily="2" charset="-122"/>
              </a:rPr>
              <a:t>ACR</a:t>
            </a:r>
            <a:r>
              <a:rPr lang="zh-CN" altLang="en-US" dirty="0">
                <a:ea typeface="宋体" panose="02010600030101010101" pitchFamily="2" charset="-122"/>
              </a:rPr>
              <a:t>，地址</a:t>
            </a:r>
            <a:r>
              <a:rPr lang="en-US" altLang="zh-CN" dirty="0">
                <a:ea typeface="宋体" panose="02010600030101010101" pitchFamily="2" charset="-122"/>
              </a:rPr>
              <a:t>4</a:t>
            </a:r>
            <a:r>
              <a:rPr lang="zh-CN" altLang="en-US" dirty="0">
                <a:ea typeface="宋体" panose="02010600030101010101" pitchFamily="2" charset="-122"/>
              </a:rPr>
              <a:t>）</a:t>
            </a:r>
          </a:p>
          <a:p>
            <a:pPr>
              <a:lnSpc>
                <a:spcPct val="150000"/>
              </a:lnSpc>
            </a:pPr>
            <a:r>
              <a:rPr lang="zh-CN" altLang="en-US" dirty="0">
                <a:ea typeface="宋体" panose="02010600030101010101" pitchFamily="2" charset="-122"/>
              </a:rPr>
              <a:t>验收代码寄存器是验收过滤器的一部分，用于存储</a:t>
            </a:r>
            <a:r>
              <a:rPr lang="en-US" altLang="zh-CN" dirty="0">
                <a:ea typeface="宋体" panose="02010600030101010101" pitchFamily="2" charset="-122"/>
              </a:rPr>
              <a:t>8</a:t>
            </a:r>
            <a:r>
              <a:rPr lang="zh-CN" altLang="en-US" dirty="0">
                <a:ea typeface="宋体" panose="02010600030101010101" pitchFamily="2" charset="-122"/>
              </a:rPr>
              <a:t>位验收代码（</a:t>
            </a:r>
            <a:r>
              <a:rPr lang="en-US" altLang="zh-CN" dirty="0">
                <a:ea typeface="宋体" panose="02010600030101010101" pitchFamily="2" charset="-122"/>
              </a:rPr>
              <a:t>AC</a:t>
            </a:r>
            <a:r>
              <a:rPr lang="zh-CN" altLang="en-US" dirty="0">
                <a:ea typeface="宋体" panose="02010600030101010101" pitchFamily="2" charset="-122"/>
              </a:rPr>
              <a:t>）。</a:t>
            </a:r>
          </a:p>
          <a:p>
            <a:pPr>
              <a:lnSpc>
                <a:spcPct val="150000"/>
              </a:lnSpc>
            </a:pPr>
            <a:r>
              <a:rPr lang="zh-CN" altLang="en-US" dirty="0">
                <a:ea typeface="宋体" panose="02010600030101010101" pitchFamily="2" charset="-122"/>
              </a:rPr>
              <a:t>当验收代码位</a:t>
            </a:r>
            <a:r>
              <a:rPr lang="en-US" altLang="zh-CN" dirty="0">
                <a:ea typeface="宋体" panose="02010600030101010101" pitchFamily="2" charset="-122"/>
              </a:rPr>
              <a:t>AC.7-AC.0</a:t>
            </a:r>
            <a:r>
              <a:rPr lang="zh-CN" altLang="en-US" dirty="0">
                <a:ea typeface="宋体" panose="02010600030101010101" pitchFamily="2" charset="-122"/>
              </a:rPr>
              <a:t>和报文标识符的高</a:t>
            </a:r>
            <a:r>
              <a:rPr lang="en-US" altLang="zh-CN" dirty="0">
                <a:ea typeface="宋体" panose="02010600030101010101" pitchFamily="2" charset="-122"/>
              </a:rPr>
              <a:t>8</a:t>
            </a:r>
            <a:r>
              <a:rPr lang="zh-CN" altLang="en-US" dirty="0">
                <a:ea typeface="宋体" panose="02010600030101010101" pitchFamily="2" charset="-122"/>
              </a:rPr>
              <a:t>位</a:t>
            </a:r>
            <a:r>
              <a:rPr lang="en-US" altLang="zh-CN" dirty="0">
                <a:ea typeface="宋体" panose="02010600030101010101" pitchFamily="2" charset="-122"/>
              </a:rPr>
              <a:t>ID.10-ID.3</a:t>
            </a:r>
            <a:r>
              <a:rPr lang="zh-CN" altLang="en-US" dirty="0">
                <a:ea typeface="宋体" panose="02010600030101010101" pitchFamily="2" charset="-122"/>
              </a:rPr>
              <a:t>相等时，该报文可以通过验收过滤器写入接收缓冲器。 </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73</a:t>
            </a:fld>
            <a:endParaRPr lang="zh-CN" altLang="en-US" sz="2000" dirty="0"/>
          </a:p>
        </p:txBody>
      </p:sp>
      <p:sp>
        <p:nvSpPr>
          <p:cNvPr id="6"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占位符 233474"/>
          <p:cNvSpPr>
            <a:spLocks noGrp="1"/>
          </p:cNvSpPr>
          <p:nvPr>
            <p:ph idx="1"/>
          </p:nvPr>
        </p:nvSpPr>
        <p:spPr>
          <a:xfrm>
            <a:off x="643740" y="1110055"/>
            <a:ext cx="10092391" cy="4344072"/>
          </a:xfrm>
        </p:spPr>
        <p:txBody>
          <a:bodyPr anchor="t"/>
          <a:lstStyle/>
          <a:p>
            <a:pPr>
              <a:lnSpc>
                <a:spcPct val="150000"/>
              </a:lnSpc>
              <a:buNone/>
            </a:pPr>
            <a:r>
              <a:rPr lang="en-US" altLang="zh-CN" dirty="0">
                <a:ea typeface="宋体" panose="02010600030101010101" pitchFamily="2" charset="-122"/>
              </a:rPr>
              <a:t>	6. </a:t>
            </a:r>
            <a:r>
              <a:rPr lang="zh-CN" altLang="en-US" dirty="0">
                <a:ea typeface="宋体" panose="02010600030101010101" pitchFamily="2" charset="-122"/>
              </a:rPr>
              <a:t>验收屏蔽寄存器（</a:t>
            </a:r>
            <a:r>
              <a:rPr lang="en-US" altLang="zh-CN" dirty="0">
                <a:ea typeface="宋体" panose="02010600030101010101" pitchFamily="2" charset="-122"/>
              </a:rPr>
              <a:t>AMR</a:t>
            </a:r>
            <a:r>
              <a:rPr lang="zh-CN" altLang="en-US" dirty="0">
                <a:ea typeface="宋体" panose="02010600030101010101" pitchFamily="2" charset="-122"/>
              </a:rPr>
              <a:t>，地址</a:t>
            </a:r>
            <a:r>
              <a:rPr lang="en-US" altLang="zh-CN" dirty="0">
                <a:ea typeface="宋体" panose="02010600030101010101" pitchFamily="2" charset="-122"/>
              </a:rPr>
              <a:t>5</a:t>
            </a:r>
            <a:r>
              <a:rPr lang="zh-CN" altLang="en-US" dirty="0">
                <a:ea typeface="宋体" panose="02010600030101010101" pitchFamily="2" charset="-122"/>
              </a:rPr>
              <a:t>） </a:t>
            </a:r>
            <a:endParaRPr lang="en-US" altLang="zh-CN" dirty="0">
              <a:ea typeface="宋体" panose="02010600030101010101" pitchFamily="2" charset="-122"/>
            </a:endParaRPr>
          </a:p>
          <a:p>
            <a:pPr>
              <a:lnSpc>
                <a:spcPct val="150000"/>
              </a:lnSpc>
            </a:pPr>
            <a:r>
              <a:rPr lang="zh-CN" altLang="en-US" dirty="0">
                <a:ea typeface="宋体" panose="02010600030101010101" pitchFamily="2" charset="-122"/>
              </a:rPr>
              <a:t>验收屏蔽寄存器也是验收过滤器的一部分，用于存储</a:t>
            </a:r>
            <a:r>
              <a:rPr lang="en-US" altLang="zh-CN" dirty="0">
                <a:ea typeface="宋体" panose="02010600030101010101" pitchFamily="2" charset="-122"/>
              </a:rPr>
              <a:t>8</a:t>
            </a:r>
            <a:r>
              <a:rPr lang="zh-CN" altLang="en-US" dirty="0">
                <a:ea typeface="宋体" panose="02010600030101010101" pitchFamily="2" charset="-122"/>
              </a:rPr>
              <a:t>位验屏蔽码（</a:t>
            </a:r>
            <a:r>
              <a:rPr lang="en-US" altLang="zh-CN" dirty="0">
                <a:ea typeface="宋体" panose="02010600030101010101" pitchFamily="2" charset="-122"/>
              </a:rPr>
              <a:t>AMC</a:t>
            </a:r>
            <a:r>
              <a:rPr lang="zh-CN" altLang="en-US" dirty="0">
                <a:ea typeface="宋体" panose="02010600030101010101" pitchFamily="2" charset="-122"/>
              </a:rPr>
              <a:t>）。</a:t>
            </a:r>
          </a:p>
          <a:p>
            <a:pPr>
              <a:lnSpc>
                <a:spcPct val="150000"/>
              </a:lnSpc>
            </a:pPr>
            <a:r>
              <a:rPr lang="zh-CN" altLang="en-US" dirty="0">
                <a:ea typeface="宋体" panose="02010600030101010101" pitchFamily="2" charset="-122"/>
              </a:rPr>
              <a:t>验收屏蔽寄存器增加了</a:t>
            </a:r>
            <a:r>
              <a:rPr lang="en-US" altLang="zh-CN" dirty="0">
                <a:ea typeface="宋体" panose="02010600030101010101" pitchFamily="2" charset="-122"/>
              </a:rPr>
              <a:t>SJA1000</a:t>
            </a:r>
            <a:r>
              <a:rPr lang="zh-CN" altLang="en-US" dirty="0">
                <a:ea typeface="宋体" panose="02010600030101010101" pitchFamily="2" charset="-122"/>
              </a:rPr>
              <a:t>验收过滤器的灵活性，实现了</a:t>
            </a:r>
            <a:r>
              <a:rPr lang="en-US" altLang="zh-CN" dirty="0">
                <a:ea typeface="宋体" panose="02010600030101010101" pitchFamily="2" charset="-122"/>
              </a:rPr>
              <a:t>CAN</a:t>
            </a:r>
            <a:r>
              <a:rPr lang="zh-CN" altLang="en-US" dirty="0">
                <a:ea typeface="宋体" panose="02010600030101010101" pitchFamily="2" charset="-122"/>
              </a:rPr>
              <a:t>总线废除了传统的站地址编码的特点。</a:t>
            </a:r>
          </a:p>
          <a:p>
            <a:pPr>
              <a:lnSpc>
                <a:spcPct val="150000"/>
              </a:lnSpc>
            </a:pPr>
            <a:r>
              <a:rPr lang="zh-CN" altLang="en-US" dirty="0">
                <a:ea typeface="宋体" panose="02010600030101010101" pitchFamily="2" charset="-122"/>
              </a:rPr>
              <a:t>验收屏蔽寄存器的某位值为</a:t>
            </a:r>
            <a:r>
              <a:rPr lang="en-US" altLang="zh-CN" dirty="0">
                <a:ea typeface="宋体" panose="02010600030101010101" pitchFamily="2" charset="-122"/>
              </a:rPr>
              <a:t>0</a:t>
            </a:r>
            <a:r>
              <a:rPr lang="zh-CN" altLang="en-US" dirty="0">
                <a:ea typeface="宋体" panose="02010600030101010101" pitchFamily="2" charset="-122"/>
              </a:rPr>
              <a:t>时，报文标识符的对应位为需要验收；某位值为</a:t>
            </a:r>
            <a:r>
              <a:rPr lang="en-US" altLang="zh-CN" dirty="0">
                <a:ea typeface="宋体" panose="02010600030101010101" pitchFamily="2" charset="-122"/>
              </a:rPr>
              <a:t>1</a:t>
            </a:r>
            <a:r>
              <a:rPr lang="zh-CN" altLang="en-US" dirty="0">
                <a:ea typeface="宋体" panose="02010600030101010101" pitchFamily="2" charset="-122"/>
              </a:rPr>
              <a:t>，则对应的标识符位不需要验收。 </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74</a:t>
            </a:fld>
            <a:endParaRPr lang="zh-CN" altLang="en-US" sz="2000" dirty="0"/>
          </a:p>
        </p:txBody>
      </p:sp>
      <p:sp>
        <p:nvSpPr>
          <p:cNvPr id="6"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216066"/>
          <p:cNvSpPr>
            <a:spLocks noGrp="1"/>
          </p:cNvSpPr>
          <p:nvPr>
            <p:ph type="body" sz="half" idx="1"/>
          </p:nvPr>
        </p:nvSpPr>
        <p:spPr>
          <a:xfrm>
            <a:off x="1035200" y="950558"/>
            <a:ext cx="8604250" cy="652331"/>
          </a:xfrm>
        </p:spPr>
        <p:txBody>
          <a:bodyPr anchor="t"/>
          <a:lstStyle/>
          <a:p>
            <a:pPr>
              <a:buNone/>
            </a:pPr>
            <a:r>
              <a:rPr lang="en-US" altLang="zh-CN" dirty="0">
                <a:ea typeface="宋体" panose="02010600030101010101" pitchFamily="2" charset="-122"/>
              </a:rPr>
              <a:t>	7. </a:t>
            </a:r>
            <a:r>
              <a:rPr lang="zh-CN" altLang="en-US" dirty="0">
                <a:ea typeface="宋体" panose="02010600030101010101" pitchFamily="2" charset="-122"/>
              </a:rPr>
              <a:t>总线定时寄存器</a:t>
            </a:r>
            <a:r>
              <a:rPr lang="en-US" altLang="zh-CN" dirty="0">
                <a:ea typeface="宋体" panose="02010600030101010101" pitchFamily="2" charset="-122"/>
              </a:rPr>
              <a:t>0</a:t>
            </a:r>
            <a:r>
              <a:rPr lang="zh-CN" altLang="en-US" dirty="0">
                <a:ea typeface="宋体" panose="02010600030101010101" pitchFamily="2" charset="-122"/>
              </a:rPr>
              <a:t>（</a:t>
            </a:r>
            <a:r>
              <a:rPr lang="en-US" altLang="zh-CN" dirty="0">
                <a:ea typeface="宋体" panose="02010600030101010101" pitchFamily="2" charset="-122"/>
              </a:rPr>
              <a:t>BTR0</a:t>
            </a:r>
            <a:r>
              <a:rPr lang="zh-CN" altLang="en-US" dirty="0">
                <a:ea typeface="宋体" panose="02010600030101010101" pitchFamily="2" charset="-122"/>
              </a:rPr>
              <a:t>，地址</a:t>
            </a:r>
            <a:r>
              <a:rPr lang="en-US" altLang="zh-CN" dirty="0">
                <a:ea typeface="宋体" panose="02010600030101010101" pitchFamily="2" charset="-122"/>
              </a:rPr>
              <a:t>6</a:t>
            </a:r>
            <a:r>
              <a:rPr lang="zh-CN" altLang="en-US" dirty="0" smtClean="0">
                <a:ea typeface="宋体" panose="02010600030101010101" pitchFamily="2" charset="-122"/>
              </a:rPr>
              <a:t>）</a:t>
            </a:r>
            <a:endParaRPr lang="en-US" altLang="zh-CN" dirty="0" smtClean="0">
              <a:ea typeface="宋体" panose="02010600030101010101" pitchFamily="2" charset="-122"/>
            </a:endParaRPr>
          </a:p>
          <a:p>
            <a:pPr>
              <a:buNone/>
            </a:pPr>
            <a:endParaRPr lang="zh-CN" altLang="en-US" dirty="0">
              <a:ea typeface="宋体" panose="02010600030101010101" pitchFamily="2" charset="-122"/>
            </a:endParaRPr>
          </a:p>
          <a:p>
            <a:pPr>
              <a:buNone/>
            </a:pPr>
            <a:endParaRPr lang="zh-CN" altLang="en-US" dirty="0">
              <a:ea typeface="宋体" panose="02010600030101010101" pitchFamily="2" charset="-122"/>
            </a:endParaRPr>
          </a:p>
          <a:p>
            <a:pPr>
              <a:buNone/>
            </a:pPr>
            <a:endParaRPr lang="zh-CN" altLang="en-US" dirty="0">
              <a:ea typeface="宋体" panose="02010600030101010101" pitchFamily="2" charset="-122"/>
            </a:endParaRP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1</a:t>
            </a:r>
            <a:r>
              <a:rPr lang="zh-CN" altLang="en-US" dirty="0">
                <a:ea typeface="宋体" panose="02010600030101010101" pitchFamily="2" charset="-122"/>
              </a:rPr>
              <a:t>）波特率预设值 </a:t>
            </a:r>
          </a:p>
          <a:p>
            <a:pPr>
              <a:lnSpc>
                <a:spcPct val="150000"/>
              </a:lnSpc>
              <a:buNone/>
            </a:pPr>
            <a:r>
              <a:rPr lang="en-US" altLang="zh-CN" dirty="0">
                <a:ea typeface="宋体" panose="02010600030101010101" pitchFamily="2" charset="-122"/>
              </a:rPr>
              <a:t>	</a:t>
            </a:r>
            <a:r>
              <a:rPr lang="en-US" altLang="zh-CN" dirty="0" err="1">
                <a:ea typeface="宋体" panose="02010600030101010101" pitchFamily="2" charset="-122"/>
              </a:rPr>
              <a:t>t</a:t>
            </a:r>
            <a:r>
              <a:rPr lang="en-US" altLang="zh-CN" baseline="-25000" dirty="0" err="1">
                <a:ea typeface="宋体" panose="02010600030101010101" pitchFamily="2" charset="-122"/>
              </a:rPr>
              <a:t>SCL</a:t>
            </a:r>
            <a:r>
              <a:rPr lang="en-US" altLang="zh-CN" dirty="0">
                <a:ea typeface="宋体" panose="02010600030101010101" pitchFamily="2" charset="-122"/>
              </a:rPr>
              <a:t>=2t</a:t>
            </a:r>
            <a:r>
              <a:rPr lang="en-US" altLang="zh-CN" baseline="-25000" dirty="0">
                <a:ea typeface="宋体" panose="02010600030101010101" pitchFamily="2" charset="-122"/>
              </a:rPr>
              <a:t>CLK</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32×BRP.5+16×BRP.4+8×BRP.3</a:t>
            </a:r>
          </a:p>
          <a:p>
            <a:pPr>
              <a:lnSpc>
                <a:spcPct val="150000"/>
              </a:lnSpc>
              <a:buNone/>
            </a:pPr>
            <a:r>
              <a:rPr lang="en-US" altLang="zh-CN" dirty="0">
                <a:ea typeface="宋体" panose="02010600030101010101" pitchFamily="2" charset="-122"/>
              </a:rPr>
              <a:t>		     +4×BRP.2+2×BRP.1+BRP.0+1</a:t>
            </a:r>
            <a:r>
              <a:rPr lang="zh-CN" altLang="en-US" dirty="0">
                <a:ea typeface="宋体" panose="02010600030101010101" pitchFamily="2" charset="-122"/>
              </a:rPr>
              <a:t>）</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2</a:t>
            </a:r>
            <a:r>
              <a:rPr lang="zh-CN" altLang="en-US" dirty="0">
                <a:ea typeface="宋体" panose="02010600030101010101" pitchFamily="2" charset="-122"/>
              </a:rPr>
              <a:t>）重同步跳转宽度</a:t>
            </a:r>
          </a:p>
          <a:p>
            <a:pPr>
              <a:lnSpc>
                <a:spcPct val="150000"/>
              </a:lnSpc>
              <a:buNone/>
            </a:pPr>
            <a:r>
              <a:rPr lang="zh-CN" altLang="en-US" dirty="0">
                <a:ea typeface="宋体" panose="02010600030101010101" pitchFamily="2" charset="-122"/>
              </a:rPr>
              <a:t>	  </a:t>
            </a:r>
            <a:r>
              <a:rPr lang="en-US" altLang="zh-CN" dirty="0" err="1">
                <a:ea typeface="宋体" panose="02010600030101010101" pitchFamily="2" charset="-122"/>
              </a:rPr>
              <a:t>t</a:t>
            </a:r>
            <a:r>
              <a:rPr lang="en-US" altLang="zh-CN" baseline="-25000" dirty="0" err="1">
                <a:ea typeface="宋体" panose="02010600030101010101" pitchFamily="2" charset="-122"/>
              </a:rPr>
              <a:t>SJW</a:t>
            </a:r>
            <a:r>
              <a:rPr lang="en-US" altLang="zh-CN" dirty="0">
                <a:ea typeface="宋体" panose="02010600030101010101" pitchFamily="2" charset="-122"/>
              </a:rPr>
              <a:t>=</a:t>
            </a:r>
            <a:r>
              <a:rPr lang="en-US" altLang="zh-CN" dirty="0" err="1">
                <a:ea typeface="宋体" panose="02010600030101010101" pitchFamily="2" charset="-122"/>
              </a:rPr>
              <a:t>t</a:t>
            </a:r>
            <a:r>
              <a:rPr lang="en-US" altLang="zh-CN" baseline="-25000" dirty="0" err="1">
                <a:ea typeface="宋体" panose="02010600030101010101" pitchFamily="2" charset="-122"/>
              </a:rPr>
              <a:t>SCL</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2×SJW.1+SJW.0+1</a:t>
            </a:r>
            <a:r>
              <a:rPr lang="zh-CN" altLang="en-US" dirty="0">
                <a:ea typeface="宋体" panose="02010600030101010101" pitchFamily="2" charset="-122"/>
              </a:rPr>
              <a:t>） </a:t>
            </a:r>
          </a:p>
        </p:txBody>
      </p:sp>
      <p:pic>
        <p:nvPicPr>
          <p:cNvPr id="71683" name="图片 216097"/>
          <p:cNvPicPr>
            <a:picLocks noChangeAspect="1"/>
          </p:cNvPicPr>
          <p:nvPr/>
        </p:nvPicPr>
        <p:blipFill>
          <a:blip r:embed="rId2" cstate="print"/>
          <a:srcRect l="18994" t="47359" r="18994" b="42102"/>
          <a:stretch>
            <a:fillRect/>
          </a:stretch>
        </p:blipFill>
        <p:spPr>
          <a:xfrm>
            <a:off x="1416424" y="1630437"/>
            <a:ext cx="9144000" cy="871537"/>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mtClean="0"/>
              <a:pPr algn="r"/>
              <a:t>75</a:t>
            </a:fld>
            <a:endParaRPr lang="zh-CN" altLang="en-US"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219138"/>
          <p:cNvSpPr>
            <a:spLocks noGrp="1"/>
          </p:cNvSpPr>
          <p:nvPr>
            <p:ph idx="1"/>
          </p:nvPr>
        </p:nvSpPr>
        <p:spPr/>
        <p:txBody>
          <a:bodyPr anchor="t"/>
          <a:lstStyle/>
          <a:p>
            <a:pPr>
              <a:lnSpc>
                <a:spcPct val="150000"/>
              </a:lnSpc>
              <a:buNone/>
            </a:pPr>
            <a:r>
              <a:rPr lang="en-US" altLang="zh-CN" dirty="0">
                <a:ea typeface="宋体" panose="02010600030101010101" pitchFamily="2" charset="-122"/>
              </a:rPr>
              <a:t>	8. </a:t>
            </a:r>
            <a:r>
              <a:rPr lang="zh-CN" altLang="en-US" dirty="0">
                <a:ea typeface="宋体" panose="02010600030101010101" pitchFamily="2" charset="-122"/>
              </a:rPr>
              <a:t>总线定时寄存器</a:t>
            </a:r>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BTR1</a:t>
            </a:r>
            <a:r>
              <a:rPr lang="zh-CN" altLang="en-US" dirty="0">
                <a:ea typeface="宋体" panose="02010600030101010101" pitchFamily="2" charset="-122"/>
              </a:rPr>
              <a:t>，地址</a:t>
            </a:r>
            <a:r>
              <a:rPr lang="en-US" altLang="zh-CN" dirty="0">
                <a:ea typeface="宋体" panose="02010600030101010101" pitchFamily="2" charset="-122"/>
              </a:rPr>
              <a:t>7</a:t>
            </a:r>
            <a:r>
              <a:rPr lang="zh-CN" altLang="en-US" dirty="0">
                <a:ea typeface="宋体" panose="02010600030101010101" pitchFamily="2" charset="-122"/>
              </a:rPr>
              <a:t>）</a:t>
            </a:r>
          </a:p>
          <a:p>
            <a:pPr>
              <a:lnSpc>
                <a:spcPct val="150000"/>
              </a:lnSpc>
              <a:buNone/>
            </a:pPr>
            <a:endParaRPr lang="zh-CN" altLang="en-US" dirty="0">
              <a:ea typeface="宋体" panose="02010600030101010101" pitchFamily="2" charset="-122"/>
            </a:endParaRPr>
          </a:p>
          <a:p>
            <a:pPr>
              <a:lnSpc>
                <a:spcPct val="150000"/>
              </a:lnSpc>
              <a:buNone/>
            </a:pPr>
            <a:endParaRPr lang="zh-CN" altLang="en-US" dirty="0">
              <a:ea typeface="宋体" panose="02010600030101010101" pitchFamily="2" charset="-122"/>
            </a:endParaRP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1</a:t>
            </a:r>
            <a:r>
              <a:rPr lang="zh-CN" altLang="en-US" dirty="0">
                <a:ea typeface="宋体" panose="02010600030101010101" pitchFamily="2" charset="-122"/>
              </a:rPr>
              <a:t>）采样位</a:t>
            </a:r>
          </a:p>
          <a:p>
            <a:pPr>
              <a:lnSpc>
                <a:spcPct val="150000"/>
              </a:lnSpc>
            </a:pPr>
            <a:r>
              <a:rPr lang="en-US" altLang="zh-CN" dirty="0">
                <a:ea typeface="宋体" panose="02010600030101010101" pitchFamily="2" charset="-122"/>
              </a:rPr>
              <a:t>SAM=1 </a:t>
            </a:r>
            <a:r>
              <a:rPr lang="zh-CN" altLang="en-US" dirty="0">
                <a:ea typeface="宋体" panose="02010600030101010101" pitchFamily="2" charset="-122"/>
              </a:rPr>
              <a:t>：总线采样</a:t>
            </a:r>
            <a:r>
              <a:rPr lang="en-US" altLang="zh-CN" dirty="0">
                <a:ea typeface="宋体" panose="02010600030101010101" pitchFamily="2" charset="-122"/>
              </a:rPr>
              <a:t>3</a:t>
            </a:r>
            <a:r>
              <a:rPr lang="zh-CN" altLang="en-US" dirty="0">
                <a:ea typeface="宋体" panose="02010600030101010101" pitchFamily="2" charset="-122"/>
              </a:rPr>
              <a:t>次。在低速总线上使用。</a:t>
            </a:r>
          </a:p>
          <a:p>
            <a:pPr>
              <a:lnSpc>
                <a:spcPct val="150000"/>
              </a:lnSpc>
            </a:pPr>
            <a:r>
              <a:rPr lang="en-US" altLang="zh-CN" dirty="0">
                <a:ea typeface="宋体" panose="02010600030101010101" pitchFamily="2" charset="-122"/>
              </a:rPr>
              <a:t>SAM=0 </a:t>
            </a:r>
            <a:r>
              <a:rPr lang="zh-CN" altLang="en-US" dirty="0">
                <a:ea typeface="宋体" panose="02010600030101010101" pitchFamily="2" charset="-122"/>
              </a:rPr>
              <a:t>：总线采样</a:t>
            </a:r>
            <a:r>
              <a:rPr lang="en-US" altLang="zh-CN" dirty="0">
                <a:ea typeface="宋体" panose="02010600030101010101" pitchFamily="2" charset="-122"/>
              </a:rPr>
              <a:t>1</a:t>
            </a:r>
            <a:r>
              <a:rPr lang="zh-CN" altLang="en-US" dirty="0">
                <a:ea typeface="宋体" panose="02010600030101010101" pitchFamily="2" charset="-122"/>
              </a:rPr>
              <a:t>次。适用在高速总线上。  </a:t>
            </a:r>
          </a:p>
        </p:txBody>
      </p:sp>
      <p:pic>
        <p:nvPicPr>
          <p:cNvPr id="72707" name="图片 219139"/>
          <p:cNvPicPr>
            <a:picLocks noChangeAspect="1"/>
          </p:cNvPicPr>
          <p:nvPr/>
        </p:nvPicPr>
        <p:blipFill>
          <a:blip r:embed="rId2" cstate="print"/>
          <a:srcRect t="19597"/>
          <a:stretch>
            <a:fillRect/>
          </a:stretch>
        </p:blipFill>
        <p:spPr>
          <a:xfrm>
            <a:off x="1524000" y="1920725"/>
            <a:ext cx="9144000" cy="885825"/>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76</a:t>
            </a:fld>
            <a:endParaRPr lang="zh-CN" altLang="en-US" sz="2000" dirty="0"/>
          </a:p>
        </p:txBody>
      </p:sp>
      <p:sp>
        <p:nvSpPr>
          <p:cNvPr id="7" name="标题 203777"/>
          <p:cNvSpPr>
            <a:spLocks noGrp="1"/>
          </p:cNvSpPr>
          <p:nvPr>
            <p:ph type="title"/>
          </p:nvPr>
        </p:nvSpPr>
        <p:spPr>
          <a:xfrm>
            <a:off x="625475" y="260350"/>
            <a:ext cx="10972800" cy="576263"/>
          </a:xfrm>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220161"/>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73730" name="文本占位符 220162"/>
          <p:cNvSpPr>
            <a:spLocks noGrp="1"/>
          </p:cNvSpPr>
          <p:nvPr>
            <p:ph idx="1"/>
          </p:nvPr>
        </p:nvSpPr>
        <p:spPr/>
        <p:txBody>
          <a:bodyPr anchor="t"/>
          <a:lstStyle/>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2</a:t>
            </a:r>
            <a:r>
              <a:rPr lang="zh-CN" altLang="en-US" dirty="0">
                <a:ea typeface="宋体" panose="02010600030101010101" pitchFamily="2" charset="-122"/>
              </a:rPr>
              <a:t>）时间段</a:t>
            </a:r>
            <a:r>
              <a:rPr lang="en-US" altLang="zh-CN" dirty="0">
                <a:ea typeface="宋体" panose="02010600030101010101" pitchFamily="2" charset="-122"/>
              </a:rPr>
              <a:t>1</a:t>
            </a:r>
            <a:r>
              <a:rPr lang="zh-CN" altLang="en-US" dirty="0">
                <a:ea typeface="宋体" panose="02010600030101010101" pitchFamily="2" charset="-122"/>
              </a:rPr>
              <a:t>和时间段</a:t>
            </a:r>
            <a:r>
              <a:rPr lang="en-US" altLang="zh-CN" dirty="0">
                <a:ea typeface="宋体" panose="02010600030101010101" pitchFamily="2" charset="-122"/>
              </a:rPr>
              <a:t>2</a:t>
            </a:r>
          </a:p>
          <a:p>
            <a:pPr>
              <a:lnSpc>
                <a:spcPct val="150000"/>
              </a:lnSpc>
            </a:pPr>
            <a:r>
              <a:rPr lang="zh-CN" altLang="en-US" dirty="0">
                <a:ea typeface="宋体" panose="02010600030101010101" pitchFamily="2" charset="-122"/>
              </a:rPr>
              <a:t>时间段</a:t>
            </a:r>
            <a:r>
              <a:rPr lang="en-US" altLang="zh-CN" dirty="0">
                <a:ea typeface="宋体" panose="02010600030101010101" pitchFamily="2" charset="-122"/>
              </a:rPr>
              <a:t>1</a:t>
            </a:r>
            <a:r>
              <a:rPr lang="zh-CN" altLang="en-US" dirty="0">
                <a:ea typeface="宋体" panose="02010600030101010101" pitchFamily="2" charset="-122"/>
              </a:rPr>
              <a:t>和时间段</a:t>
            </a:r>
            <a:r>
              <a:rPr lang="en-US" altLang="zh-CN" dirty="0">
                <a:ea typeface="宋体" panose="02010600030101010101" pitchFamily="2" charset="-122"/>
              </a:rPr>
              <a:t>2</a:t>
            </a:r>
            <a:r>
              <a:rPr lang="zh-CN" altLang="en-US" dirty="0">
                <a:ea typeface="宋体" panose="02010600030101010101" pitchFamily="2" charset="-122"/>
              </a:rPr>
              <a:t>决定了每一个位时间的时钟数目和采样点的位置。</a:t>
            </a:r>
          </a:p>
          <a:p>
            <a:pPr>
              <a:lnSpc>
                <a:spcPct val="150000"/>
              </a:lnSpc>
              <a:buNone/>
            </a:pPr>
            <a:r>
              <a:rPr lang="en-US" altLang="zh-CN" dirty="0">
                <a:ea typeface="宋体" panose="02010600030101010101" pitchFamily="2" charset="-122"/>
              </a:rPr>
              <a:t>t</a:t>
            </a:r>
            <a:r>
              <a:rPr lang="en-US" altLang="zh-CN" baseline="-25000" dirty="0">
                <a:ea typeface="宋体" panose="02010600030101010101" pitchFamily="2" charset="-122"/>
              </a:rPr>
              <a:t>TESG1</a:t>
            </a:r>
            <a:r>
              <a:rPr lang="en-US" altLang="zh-CN" dirty="0">
                <a:ea typeface="宋体" panose="02010600030101010101" pitchFamily="2" charset="-122"/>
              </a:rPr>
              <a:t>=</a:t>
            </a:r>
            <a:r>
              <a:rPr lang="en-US" altLang="zh-CN" dirty="0" err="1">
                <a:ea typeface="宋体" panose="02010600030101010101" pitchFamily="2" charset="-122"/>
              </a:rPr>
              <a:t>t</a:t>
            </a:r>
            <a:r>
              <a:rPr lang="en-US" altLang="zh-CN" baseline="-25000" dirty="0" err="1">
                <a:ea typeface="宋体" panose="02010600030101010101" pitchFamily="2" charset="-122"/>
              </a:rPr>
              <a:t>SCL</a:t>
            </a:r>
            <a:r>
              <a:rPr lang="en-US" altLang="zh-CN" dirty="0">
                <a:ea typeface="宋体" panose="02010600030101010101" pitchFamily="2" charset="-122"/>
              </a:rPr>
              <a:t>×(8×TSEG1.3+4×TSEG1.2+2×TSEG1.1+TSEG1.0+1) </a:t>
            </a:r>
            <a:endParaRPr lang="zh-CN" altLang="en-US" dirty="0">
              <a:ea typeface="宋体" panose="02010600030101010101" pitchFamily="2" charset="-122"/>
            </a:endParaRPr>
          </a:p>
          <a:p>
            <a:pPr>
              <a:lnSpc>
                <a:spcPct val="150000"/>
              </a:lnSpc>
              <a:buNone/>
            </a:pPr>
            <a:r>
              <a:rPr lang="en-US" altLang="zh-CN" dirty="0">
                <a:ea typeface="宋体" panose="02010600030101010101" pitchFamily="2" charset="-122"/>
              </a:rPr>
              <a:t>t</a:t>
            </a:r>
            <a:r>
              <a:rPr lang="en-US" altLang="zh-CN" baseline="-25000" dirty="0">
                <a:ea typeface="宋体" panose="02010600030101010101" pitchFamily="2" charset="-122"/>
              </a:rPr>
              <a:t>TSEG2</a:t>
            </a:r>
            <a:r>
              <a:rPr lang="en-US" altLang="zh-CN" dirty="0">
                <a:ea typeface="宋体" panose="02010600030101010101" pitchFamily="2" charset="-122"/>
              </a:rPr>
              <a:t>  = </a:t>
            </a:r>
            <a:r>
              <a:rPr lang="en-US" altLang="zh-CN" dirty="0" err="1">
                <a:ea typeface="宋体" panose="02010600030101010101" pitchFamily="2" charset="-122"/>
              </a:rPr>
              <a:t>t</a:t>
            </a:r>
            <a:r>
              <a:rPr lang="en-US" altLang="zh-CN" baseline="-25000" dirty="0" err="1">
                <a:ea typeface="宋体" panose="02010600030101010101" pitchFamily="2" charset="-122"/>
              </a:rPr>
              <a:t>SCL</a:t>
            </a:r>
            <a:r>
              <a:rPr lang="en-US" altLang="zh-CN" dirty="0">
                <a:ea typeface="宋体" panose="02010600030101010101" pitchFamily="2" charset="-122"/>
              </a:rPr>
              <a:t>×(4×TSEG2.2+2×TSEG2.1+TSEG2.0+1)</a:t>
            </a:r>
            <a:endParaRPr lang="zh-CN" altLang="en-US" dirty="0">
              <a:ea typeface="宋体" panose="02010600030101010101" pitchFamily="2" charset="-122"/>
            </a:endParaRPr>
          </a:p>
          <a:p>
            <a:pPr>
              <a:lnSpc>
                <a:spcPct val="150000"/>
              </a:lnSpc>
            </a:pPr>
            <a:r>
              <a:rPr lang="zh-CN" altLang="en-US" dirty="0">
                <a:ea typeface="宋体" panose="02010600030101010101" pitchFamily="2" charset="-122"/>
              </a:rPr>
              <a:t>设同步段为</a:t>
            </a:r>
            <a:r>
              <a:rPr lang="en-US" altLang="zh-CN" dirty="0">
                <a:ea typeface="宋体" panose="02010600030101010101" pitchFamily="2" charset="-122"/>
              </a:rPr>
              <a:t>1</a:t>
            </a:r>
            <a:r>
              <a:rPr lang="zh-CN" altLang="en-US" dirty="0">
                <a:ea typeface="宋体" panose="02010600030101010101" pitchFamily="2" charset="-122"/>
              </a:rPr>
              <a:t>个系统时钟周期，</a:t>
            </a:r>
            <a:r>
              <a:rPr lang="en-US" altLang="zh-CN" dirty="0" err="1">
                <a:ea typeface="宋体" panose="02010600030101010101" pitchFamily="2" charset="-122"/>
              </a:rPr>
              <a:t>t</a:t>
            </a:r>
            <a:r>
              <a:rPr lang="en-US" altLang="zh-CN" baseline="-25000" dirty="0" err="1">
                <a:ea typeface="宋体" panose="02010600030101010101" pitchFamily="2" charset="-122"/>
              </a:rPr>
              <a:t>SYNCSEG</a:t>
            </a:r>
            <a:r>
              <a:rPr lang="en-US" altLang="zh-CN" dirty="0">
                <a:ea typeface="宋体" panose="02010600030101010101" pitchFamily="2" charset="-122"/>
              </a:rPr>
              <a:t> = </a:t>
            </a:r>
            <a:r>
              <a:rPr lang="en-US" altLang="zh-CN" dirty="0" err="1">
                <a:ea typeface="宋体" panose="02010600030101010101" pitchFamily="2" charset="-122"/>
              </a:rPr>
              <a:t>t</a:t>
            </a:r>
            <a:r>
              <a:rPr lang="en-US" altLang="zh-CN" baseline="-25000" dirty="0" err="1">
                <a:ea typeface="宋体" panose="02010600030101010101" pitchFamily="2" charset="-122"/>
              </a:rPr>
              <a:t>CLK</a:t>
            </a:r>
            <a:r>
              <a:rPr lang="en-US" altLang="zh-CN" dirty="0">
                <a:ea typeface="宋体" panose="02010600030101010101" pitchFamily="2" charset="-122"/>
              </a:rPr>
              <a:t> </a:t>
            </a:r>
            <a:r>
              <a:rPr lang="zh-CN" altLang="en-US" dirty="0">
                <a:ea typeface="宋体" panose="02010600030101010101" pitchFamily="2" charset="-122"/>
              </a:rPr>
              <a:t>，标称位周期</a:t>
            </a:r>
            <a:r>
              <a:rPr lang="en-US" altLang="zh-CN" dirty="0" err="1">
                <a:ea typeface="宋体" panose="02010600030101010101" pitchFamily="2" charset="-122"/>
              </a:rPr>
              <a:t>t</a:t>
            </a:r>
            <a:r>
              <a:rPr lang="en-US" altLang="zh-CN" baseline="-25000" dirty="0" err="1">
                <a:ea typeface="宋体" panose="02010600030101010101" pitchFamily="2" charset="-122"/>
              </a:rPr>
              <a:t>bit</a:t>
            </a:r>
            <a:r>
              <a:rPr lang="zh-CN" altLang="en-US" dirty="0">
                <a:ea typeface="宋体" panose="02010600030101010101" pitchFamily="2" charset="-122"/>
              </a:rPr>
              <a:t>为：</a:t>
            </a:r>
          </a:p>
          <a:p>
            <a:pPr>
              <a:lnSpc>
                <a:spcPct val="150000"/>
              </a:lnSpc>
              <a:buNone/>
            </a:pPr>
            <a:r>
              <a:rPr lang="en-US" altLang="zh-CN" dirty="0" err="1">
                <a:ea typeface="宋体" panose="02010600030101010101" pitchFamily="2" charset="-122"/>
              </a:rPr>
              <a:t>t</a:t>
            </a:r>
            <a:r>
              <a:rPr lang="en-US" altLang="zh-CN" baseline="-25000" dirty="0" err="1">
                <a:ea typeface="宋体" panose="02010600030101010101" pitchFamily="2" charset="-122"/>
              </a:rPr>
              <a:t>bit</a:t>
            </a:r>
            <a:r>
              <a:rPr lang="en-US" altLang="zh-CN" dirty="0">
                <a:ea typeface="宋体" panose="02010600030101010101" pitchFamily="2" charset="-122"/>
              </a:rPr>
              <a:t> = </a:t>
            </a:r>
            <a:r>
              <a:rPr lang="en-US" altLang="zh-CN" dirty="0" err="1">
                <a:ea typeface="宋体" panose="02010600030101010101" pitchFamily="2" charset="-122"/>
              </a:rPr>
              <a:t>t</a:t>
            </a:r>
            <a:r>
              <a:rPr lang="en-US" altLang="zh-CN" baseline="-25000" dirty="0" err="1">
                <a:ea typeface="宋体" panose="02010600030101010101" pitchFamily="2" charset="-122"/>
              </a:rPr>
              <a:t>SYNCSEG</a:t>
            </a:r>
            <a:r>
              <a:rPr lang="en-US" altLang="zh-CN" dirty="0">
                <a:ea typeface="宋体" panose="02010600030101010101" pitchFamily="2" charset="-122"/>
              </a:rPr>
              <a:t> + t</a:t>
            </a:r>
            <a:r>
              <a:rPr lang="en-US" altLang="zh-CN" baseline="-25000" dirty="0">
                <a:ea typeface="宋体" panose="02010600030101010101" pitchFamily="2" charset="-122"/>
              </a:rPr>
              <a:t>TESG1</a:t>
            </a:r>
            <a:r>
              <a:rPr lang="en-US" altLang="zh-CN" dirty="0">
                <a:ea typeface="宋体" panose="02010600030101010101" pitchFamily="2" charset="-122"/>
              </a:rPr>
              <a:t> + t</a:t>
            </a:r>
            <a:r>
              <a:rPr lang="en-US" altLang="zh-CN" baseline="-25000" dirty="0">
                <a:ea typeface="宋体" panose="02010600030101010101" pitchFamily="2" charset="-122"/>
              </a:rPr>
              <a:t>TSEG2</a:t>
            </a:r>
            <a:endParaRPr lang="zh-CN" altLang="en-US" baseline="-25000" dirty="0">
              <a:ea typeface="宋体" panose="02010600030101010101" pitchFamily="2" charset="-122"/>
            </a:endParaRP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77</a:t>
            </a:fld>
            <a:endParaRPr lang="zh-CN" altLang="en-US"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234497"/>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smtClean="0">
                <a:solidFill>
                  <a:srgbClr val="6600FF"/>
                </a:solidFill>
                <a:latin typeface="楷体_GB2312" charset="-122"/>
                <a:ea typeface="楷体_GB2312" charset="-122"/>
                <a:cs typeface="+mn-cs"/>
                <a:sym typeface="黑体" panose="02010609060101010101" pitchFamily="49" charset="-122"/>
              </a:rPr>
              <a:t>SJA1000 CAN</a:t>
            </a:r>
            <a:r>
              <a:rPr lang="zh-CN" altLang="en-US" sz="3200" b="1" dirty="0" smtClean="0">
                <a:solidFill>
                  <a:srgbClr val="6600FF"/>
                </a:solidFill>
                <a:latin typeface="楷体_GB2312" charset="-122"/>
                <a:ea typeface="楷体_GB2312" charset="-122"/>
                <a:cs typeface="+mn-cs"/>
                <a:sym typeface="黑体" panose="02010609060101010101" pitchFamily="49" charset="-122"/>
              </a:rPr>
              <a:t>控制器</a:t>
            </a:r>
          </a:p>
        </p:txBody>
      </p:sp>
      <p:pic>
        <p:nvPicPr>
          <p:cNvPr id="74754" name="图片 234499"/>
          <p:cNvPicPr>
            <a:picLocks noChangeAspect="1"/>
          </p:cNvPicPr>
          <p:nvPr/>
        </p:nvPicPr>
        <p:blipFill>
          <a:blip r:embed="rId2" cstate="print"/>
          <a:srcRect l="20671" t="39024" r="20638" b="22765"/>
          <a:stretch>
            <a:fillRect/>
          </a:stretch>
        </p:blipFill>
        <p:spPr>
          <a:xfrm>
            <a:off x="1093694" y="1624125"/>
            <a:ext cx="9144000" cy="3336925"/>
          </a:xfrm>
          <a:prstGeom prst="rect">
            <a:avLst/>
          </a:prstGeom>
          <a:noFill/>
          <a:ln w="9525">
            <a:noFill/>
          </a:ln>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78</a:t>
            </a:fld>
            <a:endParaRPr lang="zh-CN" altLang="en-US" sz="20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222209"/>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75778" name="文本占位符 222210"/>
          <p:cNvSpPr>
            <a:spLocks noGrp="1"/>
          </p:cNvSpPr>
          <p:nvPr>
            <p:ph idx="1"/>
          </p:nvPr>
        </p:nvSpPr>
        <p:spPr>
          <a:xfrm>
            <a:off x="1031016" y="937932"/>
            <a:ext cx="8281988" cy="5097108"/>
          </a:xfrm>
        </p:spPr>
        <p:txBody>
          <a:bodyPr anchor="t"/>
          <a:lstStyle/>
          <a:p>
            <a:pPr>
              <a:lnSpc>
                <a:spcPct val="150000"/>
              </a:lnSpc>
              <a:buNone/>
            </a:pPr>
            <a:r>
              <a:rPr lang="en-US" altLang="zh-CN" dirty="0">
                <a:ea typeface="宋体" panose="02010600030101010101" pitchFamily="2" charset="-122"/>
              </a:rPr>
              <a:t>	9. </a:t>
            </a:r>
            <a:r>
              <a:rPr lang="zh-CN" altLang="en-US" dirty="0">
                <a:ea typeface="宋体" panose="02010600030101010101" pitchFamily="2" charset="-122"/>
              </a:rPr>
              <a:t>输出控制寄存器 （</a:t>
            </a:r>
            <a:r>
              <a:rPr lang="en-US" altLang="zh-CN" dirty="0">
                <a:ea typeface="宋体" panose="02010600030101010101" pitchFamily="2" charset="-122"/>
              </a:rPr>
              <a:t>OCR</a:t>
            </a:r>
            <a:r>
              <a:rPr lang="zh-CN" altLang="en-US" dirty="0">
                <a:ea typeface="宋体" panose="02010600030101010101" pitchFamily="2" charset="-122"/>
              </a:rPr>
              <a:t>，地址</a:t>
            </a:r>
            <a:r>
              <a:rPr lang="en-US" altLang="zh-CN" dirty="0">
                <a:ea typeface="宋体" panose="02010600030101010101" pitchFamily="2" charset="-122"/>
              </a:rPr>
              <a:t>8</a:t>
            </a:r>
            <a:r>
              <a:rPr lang="zh-CN" altLang="en-US" dirty="0">
                <a:ea typeface="宋体" panose="02010600030101010101" pitchFamily="2" charset="-122"/>
              </a:rPr>
              <a:t>）</a:t>
            </a:r>
          </a:p>
          <a:p>
            <a:pPr>
              <a:lnSpc>
                <a:spcPct val="150000"/>
              </a:lnSpc>
            </a:pPr>
            <a:r>
              <a:rPr lang="zh-CN" altLang="en-US" dirty="0">
                <a:ea typeface="宋体" panose="02010600030101010101" pitchFamily="2" charset="-122"/>
              </a:rPr>
              <a:t>输出控制寄存器控制</a:t>
            </a:r>
            <a:r>
              <a:rPr lang="en-US" altLang="zh-CN" dirty="0">
                <a:ea typeface="宋体" panose="02010600030101010101" pitchFamily="2" charset="-122"/>
              </a:rPr>
              <a:t>SJA1000</a:t>
            </a:r>
            <a:r>
              <a:rPr lang="zh-CN" altLang="en-US" dirty="0">
                <a:ea typeface="宋体" panose="02010600030101010101" pitchFamily="2" charset="-122"/>
              </a:rPr>
              <a:t>的发送电路，可以配置成不同输出驱动方式。</a:t>
            </a:r>
          </a:p>
          <a:p>
            <a:pPr>
              <a:lnSpc>
                <a:spcPct val="150000"/>
              </a:lnSpc>
            </a:pPr>
            <a:endParaRPr lang="zh-CN" altLang="en-US" dirty="0">
              <a:ea typeface="宋体" panose="02010600030101010101" pitchFamily="2" charset="-122"/>
            </a:endParaRPr>
          </a:p>
          <a:p>
            <a:pPr>
              <a:lnSpc>
                <a:spcPct val="150000"/>
              </a:lnSpc>
            </a:pPr>
            <a:endParaRPr lang="zh-CN" altLang="en-US" dirty="0">
              <a:ea typeface="宋体" panose="02010600030101010101" pitchFamily="2" charset="-122"/>
            </a:endParaRPr>
          </a:p>
          <a:p>
            <a:pPr>
              <a:lnSpc>
                <a:spcPct val="150000"/>
              </a:lnSpc>
            </a:pPr>
            <a:r>
              <a:rPr lang="en-US" altLang="zh-CN" dirty="0" err="1">
                <a:ea typeface="宋体" panose="02010600030101010101" pitchFamily="2" charset="-122"/>
              </a:rPr>
              <a:t>OCTPx</a:t>
            </a:r>
            <a:r>
              <a:rPr lang="zh-CN" altLang="en-US" dirty="0">
                <a:ea typeface="宋体" panose="02010600030101010101" pitchFamily="2" charset="-122"/>
              </a:rPr>
              <a:t>和</a:t>
            </a:r>
            <a:r>
              <a:rPr lang="en-US" altLang="zh-CN" dirty="0" err="1">
                <a:ea typeface="宋体" panose="02010600030101010101" pitchFamily="2" charset="-122"/>
              </a:rPr>
              <a:t>OCTNx</a:t>
            </a:r>
            <a:r>
              <a:rPr lang="zh-CN" altLang="en-US" dirty="0">
                <a:ea typeface="宋体" panose="02010600030101010101" pitchFamily="2" charset="-122"/>
              </a:rPr>
              <a:t>可编程设置输出引脚的驱动方式，可设置为悬空、上拉、下拉、推挽这四种驱动方式。</a:t>
            </a:r>
          </a:p>
          <a:p>
            <a:pPr>
              <a:lnSpc>
                <a:spcPct val="150000"/>
              </a:lnSpc>
            </a:pPr>
            <a:r>
              <a:rPr lang="en-US" altLang="zh-CN" dirty="0" err="1">
                <a:ea typeface="宋体" panose="02010600030101010101" pitchFamily="2" charset="-122"/>
              </a:rPr>
              <a:t>OCPOLx</a:t>
            </a:r>
            <a:r>
              <a:rPr lang="zh-CN" altLang="en-US" dirty="0">
                <a:ea typeface="宋体" panose="02010600030101010101" pitchFamily="2" charset="-122"/>
              </a:rPr>
              <a:t>可编程设置输出端极性。 </a:t>
            </a:r>
          </a:p>
        </p:txBody>
      </p:sp>
      <p:pic>
        <p:nvPicPr>
          <p:cNvPr id="75779" name="图片 222212"/>
          <p:cNvPicPr>
            <a:picLocks noChangeAspect="1"/>
          </p:cNvPicPr>
          <p:nvPr/>
        </p:nvPicPr>
        <p:blipFill>
          <a:blip r:embed="rId2" cstate="print"/>
          <a:srcRect l="19156" t="48723" r="18831" b="40767"/>
          <a:stretch>
            <a:fillRect/>
          </a:stretch>
        </p:blipFill>
        <p:spPr>
          <a:xfrm>
            <a:off x="1480970" y="2799696"/>
            <a:ext cx="9144000" cy="868362"/>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79</a:t>
            </a:fld>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13"/>
          <p:cNvCxnSpPr/>
          <p:nvPr>
            <p:custDataLst>
              <p:tags r:id="rId2"/>
            </p:custDataLst>
          </p:nvPr>
        </p:nvCxnSpPr>
        <p:spPr>
          <a:xfrm>
            <a:off x="2865438" y="3967163"/>
            <a:ext cx="6480175" cy="0"/>
          </a:xfrm>
          <a:prstGeom prst="line">
            <a:avLst/>
          </a:prstGeom>
          <a:ln w="22225" cap="flat" cmpd="sng">
            <a:solidFill>
              <a:srgbClr val="D9D9D9"/>
            </a:solidFill>
            <a:prstDash val="solid"/>
            <a:headEnd type="none" w="med" len="med"/>
            <a:tailEnd type="triangle" w="lg" len="lg"/>
          </a:ln>
        </p:spPr>
      </p:cxnSp>
      <p:sp>
        <p:nvSpPr>
          <p:cNvPr id="78857" name="文本框 50"/>
          <p:cNvSpPr txBox="1">
            <a:spLocks noChangeArrowheads="1"/>
          </p:cNvSpPr>
          <p:nvPr>
            <p:custDataLst>
              <p:tags r:id="rId3"/>
            </p:custDataLst>
          </p:nvPr>
        </p:nvSpPr>
        <p:spPr bwMode="auto">
          <a:xfrm>
            <a:off x="3881738" y="2328544"/>
            <a:ext cx="4965700" cy="1080119"/>
          </a:xfrm>
          <a:prstGeom prst="rect">
            <a:avLst/>
          </a:prstGeom>
          <a:noFill/>
          <a:ln>
            <a:noFill/>
          </a:ln>
        </p:spPr>
        <p:txBody>
          <a:bodyPr lIns="0" tIns="0" rIns="0" bIns="0" anchor="b">
            <a:norm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rgbClr val="BFBFBF"/>
              </a:buClr>
              <a:buSzTx/>
              <a:buFont typeface="Arial" panose="020B0604020202020204" pitchFamily="34" charset="0"/>
              <a:buNone/>
              <a:defRPr/>
            </a:pPr>
            <a:r>
              <a:rPr kumimoji="0" 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CAN</a:t>
            </a:r>
            <a:r>
              <a:rPr kumimoji="0" lang="zh-CN" altLang="en-US" sz="3600" b="1" i="0" u="none" strike="noStrike" kern="1200" cap="none" spc="0" normalizeH="0" baseline="0" noProof="1">
                <a:ln>
                  <a:noFill/>
                </a:ln>
                <a:solidFill>
                  <a:schemeClr val="tx1"/>
                </a:solidFill>
                <a:effectLst>
                  <a:outerShdw blurRad="38100" dist="19050" dir="2700000" algn="tl" rotWithShape="0">
                    <a:schemeClr val="dk1">
                      <a:alpha val="40000"/>
                    </a:schemeClr>
                  </a:outerShdw>
                </a:effectLst>
                <a:uLnTx/>
                <a:uFillTx/>
                <a:latin typeface="楷体_GB2312" charset="-122"/>
                <a:ea typeface="楷体_GB2312" charset="-122"/>
                <a:cs typeface="+mj-cs"/>
                <a:sym typeface="黑体" panose="02010609060101010101" pitchFamily="49" charset="-122"/>
              </a:rPr>
              <a:t>总线通信模型</a:t>
            </a:r>
          </a:p>
        </p:txBody>
      </p:sp>
      <p:sp>
        <p:nvSpPr>
          <p:cNvPr id="43012" name="文本框 1"/>
          <p:cNvSpPr txBox="1"/>
          <p:nvPr>
            <p:custDataLst>
              <p:tags r:id="rId4"/>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3013"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8</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223233"/>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pic>
        <p:nvPicPr>
          <p:cNvPr id="76802" name="文本占位符 223234"/>
          <p:cNvPicPr>
            <a:picLocks noGrp="1" noChangeAspect="1"/>
          </p:cNvPicPr>
          <p:nvPr>
            <p:ph idx="1"/>
          </p:nvPr>
        </p:nvPicPr>
        <p:blipFill>
          <a:blip r:embed="rId2" cstate="print"/>
          <a:stretch>
            <a:fillRect/>
          </a:stretch>
        </p:blipFill>
        <p:spPr>
          <a:xfrm>
            <a:off x="1658826" y="795077"/>
            <a:ext cx="8281987" cy="5224462"/>
          </a:xfrm>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80</a:t>
            </a:fld>
            <a:endParaRPr lang="zh-CN" altLang="en-US" sz="2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224257"/>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pic>
        <p:nvPicPr>
          <p:cNvPr id="77826" name="图片 224260"/>
          <p:cNvPicPr>
            <a:picLocks noChangeAspect="1"/>
          </p:cNvPicPr>
          <p:nvPr/>
        </p:nvPicPr>
        <p:blipFill>
          <a:blip r:embed="rId2" cstate="print"/>
          <a:srcRect l="19157" t="23199" r="18831" b="12253"/>
          <a:stretch>
            <a:fillRect/>
          </a:stretch>
        </p:blipFill>
        <p:spPr>
          <a:xfrm>
            <a:off x="1362635" y="1032492"/>
            <a:ext cx="8168641" cy="4766458"/>
          </a:xfrm>
          <a:prstGeom prst="rect">
            <a:avLst/>
          </a:prstGeom>
          <a:noFill/>
          <a:ln w="9525">
            <a:noFill/>
          </a:ln>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81</a:t>
            </a:fld>
            <a:endParaRPr lang="zh-CN" altLang="en-US" sz="2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235521"/>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78850" name="文本占位符 235522"/>
          <p:cNvSpPr>
            <a:spLocks noGrp="1"/>
          </p:cNvSpPr>
          <p:nvPr>
            <p:ph idx="1"/>
          </p:nvPr>
        </p:nvSpPr>
        <p:spPr>
          <a:xfrm>
            <a:off x="625475" y="1125538"/>
            <a:ext cx="10972800" cy="875384"/>
          </a:xfrm>
        </p:spPr>
        <p:txBody>
          <a:bodyPr anchor="t"/>
          <a:lstStyle/>
          <a:p>
            <a:r>
              <a:rPr lang="en-US" altLang="zh-CN" dirty="0">
                <a:ea typeface="宋体" panose="02010600030101010101" pitchFamily="2" charset="-122"/>
              </a:rPr>
              <a:t>OCMODE1</a:t>
            </a:r>
            <a:r>
              <a:rPr lang="zh-CN" altLang="en-US" dirty="0">
                <a:ea typeface="宋体" panose="02010600030101010101" pitchFamily="2" charset="-122"/>
              </a:rPr>
              <a:t>和</a:t>
            </a:r>
            <a:r>
              <a:rPr lang="en-US" altLang="zh-CN" dirty="0">
                <a:ea typeface="宋体" panose="02010600030101010101" pitchFamily="2" charset="-122"/>
              </a:rPr>
              <a:t>OCMODE0</a:t>
            </a:r>
            <a:r>
              <a:rPr lang="zh-CN" altLang="en-US" dirty="0">
                <a:ea typeface="宋体" panose="02010600030101010101" pitchFamily="2" charset="-122"/>
              </a:rPr>
              <a:t>用于设置</a:t>
            </a:r>
            <a:r>
              <a:rPr lang="en-US" altLang="zh-CN" dirty="0">
                <a:ea typeface="宋体" panose="02010600030101010101" pitchFamily="2" charset="-122"/>
              </a:rPr>
              <a:t>SJA1000</a:t>
            </a:r>
            <a:r>
              <a:rPr lang="zh-CN" altLang="en-US" dirty="0">
                <a:ea typeface="宋体" panose="02010600030101010101" pitchFamily="2" charset="-122"/>
              </a:rPr>
              <a:t>的输出模式 。</a:t>
            </a:r>
          </a:p>
        </p:txBody>
      </p:sp>
      <p:pic>
        <p:nvPicPr>
          <p:cNvPr id="78851" name="图片 235524"/>
          <p:cNvPicPr>
            <a:picLocks noChangeAspect="1"/>
          </p:cNvPicPr>
          <p:nvPr/>
        </p:nvPicPr>
        <p:blipFill>
          <a:blip r:embed="rId2" cstate="print"/>
          <a:srcRect l="19189" t="21080" r="18799" b="55226"/>
          <a:stretch>
            <a:fillRect/>
          </a:stretch>
        </p:blipFill>
        <p:spPr>
          <a:xfrm>
            <a:off x="1147483" y="2466210"/>
            <a:ext cx="9144000" cy="1958975"/>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82</a:t>
            </a:fld>
            <a:endParaRPr lang="zh-CN" altLang="en-US" sz="2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225281"/>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79874" name="文本占位符 225282"/>
          <p:cNvSpPr>
            <a:spLocks noGrp="1"/>
          </p:cNvSpPr>
          <p:nvPr>
            <p:ph idx="1"/>
          </p:nvPr>
        </p:nvSpPr>
        <p:spPr/>
        <p:txBody>
          <a:bodyPr anchor="t"/>
          <a:lstStyle/>
          <a:p>
            <a:pPr>
              <a:lnSpc>
                <a:spcPct val="150000"/>
              </a:lnSpc>
              <a:buNone/>
            </a:pPr>
            <a:r>
              <a:rPr lang="en-US" altLang="zh-CN" dirty="0">
                <a:ea typeface="宋体" panose="02010600030101010101" pitchFamily="2" charset="-122"/>
              </a:rPr>
              <a:t>	10. </a:t>
            </a:r>
            <a:r>
              <a:rPr lang="zh-CN" altLang="en-US" dirty="0">
                <a:ea typeface="宋体" panose="02010600030101010101" pitchFamily="2" charset="-122"/>
              </a:rPr>
              <a:t>时钟分频寄存器（</a:t>
            </a:r>
            <a:r>
              <a:rPr lang="en-US" altLang="zh-CN" dirty="0">
                <a:ea typeface="宋体" panose="02010600030101010101" pitchFamily="2" charset="-122"/>
              </a:rPr>
              <a:t>CDR</a:t>
            </a:r>
            <a:r>
              <a:rPr lang="zh-CN" altLang="en-US" dirty="0">
                <a:ea typeface="宋体" panose="02010600030101010101" pitchFamily="2" charset="-122"/>
              </a:rPr>
              <a:t>，地址</a:t>
            </a:r>
            <a:r>
              <a:rPr lang="en-US" altLang="zh-CN" dirty="0">
                <a:ea typeface="宋体" panose="02010600030101010101" pitchFamily="2" charset="-122"/>
              </a:rPr>
              <a:t>31</a:t>
            </a:r>
            <a:r>
              <a:rPr lang="zh-CN" altLang="en-US" dirty="0">
                <a:ea typeface="宋体" panose="02010600030101010101" pitchFamily="2" charset="-122"/>
              </a:rPr>
              <a:t>）</a:t>
            </a:r>
          </a:p>
          <a:p>
            <a:pPr>
              <a:lnSpc>
                <a:spcPct val="150000"/>
              </a:lnSpc>
            </a:pPr>
            <a:endParaRPr lang="zh-CN" altLang="en-US" dirty="0">
              <a:ea typeface="宋体" panose="02010600030101010101" pitchFamily="2" charset="-122"/>
            </a:endParaRPr>
          </a:p>
          <a:p>
            <a:pPr>
              <a:lnSpc>
                <a:spcPct val="150000"/>
              </a:lnSpc>
            </a:pPr>
            <a:endParaRPr lang="zh-CN" altLang="en-US" dirty="0">
              <a:ea typeface="宋体" panose="02010600030101010101" pitchFamily="2" charset="-122"/>
            </a:endParaRPr>
          </a:p>
          <a:p>
            <a:pPr>
              <a:lnSpc>
                <a:spcPct val="150000"/>
              </a:lnSpc>
            </a:pPr>
            <a:r>
              <a:rPr lang="zh-CN" altLang="en-US" dirty="0">
                <a:ea typeface="宋体" panose="02010600030101010101" pitchFamily="2" charset="-122"/>
              </a:rPr>
              <a:t>时钟分频寄存器控制</a:t>
            </a:r>
            <a:r>
              <a:rPr lang="en-US" altLang="zh-CN" dirty="0">
                <a:ea typeface="宋体" panose="02010600030101010101" pitchFamily="2" charset="-122"/>
              </a:rPr>
              <a:t>CLKOUT</a:t>
            </a:r>
            <a:r>
              <a:rPr lang="zh-CN" altLang="en-US" dirty="0">
                <a:ea typeface="宋体" panose="02010600030101010101" pitchFamily="2" charset="-122"/>
              </a:rPr>
              <a:t>引脚输出时钟的频率。</a:t>
            </a:r>
          </a:p>
          <a:p>
            <a:pPr>
              <a:lnSpc>
                <a:spcPct val="150000"/>
              </a:lnSpc>
            </a:pPr>
            <a:r>
              <a:rPr lang="zh-CN" altLang="en-US" dirty="0">
                <a:ea typeface="宋体" panose="02010600030101010101" pitchFamily="2" charset="-122"/>
              </a:rPr>
              <a:t>控制着</a:t>
            </a:r>
            <a:r>
              <a:rPr lang="en-US" altLang="zh-CN" dirty="0">
                <a:ea typeface="宋体" panose="02010600030101010101" pitchFamily="2" charset="-122"/>
              </a:rPr>
              <a:t>TX1</a:t>
            </a:r>
            <a:r>
              <a:rPr lang="zh-CN" altLang="en-US" dirty="0">
                <a:ea typeface="宋体" panose="02010600030101010101" pitchFamily="2" charset="-122"/>
              </a:rPr>
              <a:t>上的专用接收中断脉冲、接收比较通道。</a:t>
            </a:r>
          </a:p>
          <a:p>
            <a:pPr>
              <a:lnSpc>
                <a:spcPct val="150000"/>
              </a:lnSpc>
            </a:pPr>
            <a:r>
              <a:rPr lang="en-US" altLang="zh-CN" dirty="0" err="1">
                <a:ea typeface="宋体" panose="02010600030101010101" pitchFamily="2" charset="-122"/>
              </a:rPr>
              <a:t>BasicCAN</a:t>
            </a:r>
            <a:r>
              <a:rPr lang="zh-CN" altLang="en-US" dirty="0">
                <a:ea typeface="宋体" panose="02010600030101010101" pitchFamily="2" charset="-122"/>
              </a:rPr>
              <a:t>模式与</a:t>
            </a:r>
            <a:r>
              <a:rPr lang="en-US" altLang="zh-CN" dirty="0" err="1">
                <a:ea typeface="宋体" panose="02010600030101010101" pitchFamily="2" charset="-122"/>
              </a:rPr>
              <a:t>PeliCAN</a:t>
            </a:r>
            <a:r>
              <a:rPr lang="zh-CN" altLang="en-US" dirty="0">
                <a:ea typeface="宋体" panose="02010600030101010101" pitchFamily="2" charset="-122"/>
              </a:rPr>
              <a:t>模式的选择。</a:t>
            </a:r>
          </a:p>
        </p:txBody>
      </p:sp>
      <p:pic>
        <p:nvPicPr>
          <p:cNvPr id="79875" name="图片 225284"/>
          <p:cNvPicPr>
            <a:picLocks noChangeAspect="1"/>
          </p:cNvPicPr>
          <p:nvPr/>
        </p:nvPicPr>
        <p:blipFill>
          <a:blip r:embed="rId2" cstate="print"/>
          <a:srcRect l="19939" t="39517" r="18782" b="49971"/>
          <a:stretch>
            <a:fillRect/>
          </a:stretch>
        </p:blipFill>
        <p:spPr>
          <a:xfrm>
            <a:off x="1524000" y="1989138"/>
            <a:ext cx="9144000" cy="879475"/>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83</a:t>
            </a:fld>
            <a:endParaRPr lang="zh-CN" altLang="en-US" sz="2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226305"/>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pic>
        <p:nvPicPr>
          <p:cNvPr id="80898" name="图片 226306"/>
          <p:cNvPicPr>
            <a:picLocks noChangeAspect="1"/>
          </p:cNvPicPr>
          <p:nvPr/>
        </p:nvPicPr>
        <p:blipFill>
          <a:blip r:embed="rId2" cstate="print"/>
          <a:srcRect t="7295"/>
          <a:stretch>
            <a:fillRect/>
          </a:stretch>
        </p:blipFill>
        <p:spPr>
          <a:xfrm>
            <a:off x="1427181" y="1399746"/>
            <a:ext cx="9144000" cy="3651250"/>
          </a:xfrm>
          <a:prstGeom prst="rect">
            <a:avLst/>
          </a:prstGeom>
          <a:noFill/>
          <a:ln w="9525">
            <a:noFill/>
          </a:ln>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84</a:t>
            </a:fld>
            <a:endParaRPr lang="zh-CN" altLang="en-US" sz="2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227329"/>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81922" name="文本占位符 227330"/>
          <p:cNvSpPr>
            <a:spLocks noGrp="1"/>
          </p:cNvSpPr>
          <p:nvPr>
            <p:ph idx="1"/>
          </p:nvPr>
        </p:nvSpPr>
        <p:spPr>
          <a:xfrm>
            <a:off x="625474" y="1125538"/>
            <a:ext cx="11272484" cy="4895850"/>
          </a:xfrm>
        </p:spPr>
        <p:txBody>
          <a:bodyPr anchor="t"/>
          <a:lstStyle/>
          <a:p>
            <a:pPr>
              <a:lnSpc>
                <a:spcPct val="150000"/>
              </a:lnSpc>
              <a:buNone/>
            </a:pPr>
            <a:r>
              <a:rPr lang="en-US" altLang="zh-CN" dirty="0">
                <a:ea typeface="宋体" panose="02010600030101010101" pitchFamily="2" charset="-122"/>
              </a:rPr>
              <a:t>	11. </a:t>
            </a:r>
            <a:r>
              <a:rPr lang="zh-CN" altLang="en-US" dirty="0">
                <a:ea typeface="宋体" panose="02010600030101010101" pitchFamily="2" charset="-122"/>
              </a:rPr>
              <a:t>发送缓冲器（</a:t>
            </a:r>
            <a:r>
              <a:rPr lang="en-US" altLang="zh-CN" dirty="0">
                <a:ea typeface="宋体" panose="02010600030101010101" pitchFamily="2" charset="-122"/>
              </a:rPr>
              <a:t>TXB</a:t>
            </a:r>
            <a:r>
              <a:rPr lang="zh-CN" altLang="en-US" dirty="0">
                <a:ea typeface="宋体" panose="02010600030101010101" pitchFamily="2" charset="-122"/>
              </a:rPr>
              <a:t>，地址</a:t>
            </a:r>
            <a:r>
              <a:rPr lang="en-US" altLang="zh-CN" dirty="0">
                <a:ea typeface="宋体" panose="02010600030101010101" pitchFamily="2" charset="-122"/>
              </a:rPr>
              <a:t>10-19 </a:t>
            </a:r>
            <a:r>
              <a:rPr lang="zh-CN" altLang="en-US" dirty="0">
                <a:ea typeface="宋体" panose="02010600030101010101" pitchFamily="2" charset="-122"/>
              </a:rPr>
              <a:t>）</a:t>
            </a:r>
          </a:p>
          <a:p>
            <a:pPr>
              <a:lnSpc>
                <a:spcPct val="150000"/>
              </a:lnSpc>
            </a:pPr>
            <a:r>
              <a:rPr lang="zh-CN" altLang="en-US" dirty="0">
                <a:ea typeface="宋体" panose="02010600030101010101" pitchFamily="2" charset="-122"/>
              </a:rPr>
              <a:t>发送缓冲器用于存储微控制器要</a:t>
            </a:r>
            <a:r>
              <a:rPr lang="en-US" altLang="zh-CN" dirty="0">
                <a:ea typeface="宋体" panose="02010600030101010101" pitchFamily="2" charset="-122"/>
              </a:rPr>
              <a:t>SJA1000</a:t>
            </a:r>
            <a:r>
              <a:rPr lang="zh-CN" altLang="en-US" dirty="0">
                <a:ea typeface="宋体" panose="02010600030101010101" pitchFamily="2" charset="-122"/>
              </a:rPr>
              <a:t>发送的报文，分为描述符区和数据区。 </a:t>
            </a:r>
          </a:p>
          <a:p>
            <a:pPr>
              <a:lnSpc>
                <a:spcPct val="150000"/>
              </a:lnSpc>
            </a:pPr>
            <a:r>
              <a:rPr lang="zh-CN" altLang="en-US" dirty="0">
                <a:ea typeface="宋体" panose="02010600030101010101" pitchFamily="2" charset="-122"/>
              </a:rPr>
              <a:t>描述符包括</a:t>
            </a:r>
            <a:r>
              <a:rPr lang="en-US" altLang="zh-CN" dirty="0">
                <a:ea typeface="宋体" panose="02010600030101010101" pitchFamily="2" charset="-122"/>
              </a:rPr>
              <a:t>11</a:t>
            </a:r>
            <a:r>
              <a:rPr lang="zh-CN" altLang="en-US" dirty="0">
                <a:ea typeface="宋体" panose="02010600030101010101" pitchFamily="2" charset="-122"/>
              </a:rPr>
              <a:t>位标识符，一个远程请求位，</a:t>
            </a:r>
            <a:r>
              <a:rPr lang="en-US" altLang="zh-CN" dirty="0">
                <a:ea typeface="宋体" panose="02010600030101010101" pitchFamily="2" charset="-122"/>
              </a:rPr>
              <a:t>4</a:t>
            </a:r>
            <a:r>
              <a:rPr lang="zh-CN" altLang="en-US" dirty="0">
                <a:ea typeface="宋体" panose="02010600030101010101" pitchFamily="2" charset="-122"/>
              </a:rPr>
              <a:t>位数据长度码。数据长度码不应超过</a:t>
            </a:r>
            <a:r>
              <a:rPr lang="en-US" altLang="zh-CN" dirty="0">
                <a:ea typeface="宋体" panose="02010600030101010101" pitchFamily="2" charset="-122"/>
              </a:rPr>
              <a:t>8</a:t>
            </a:r>
            <a:r>
              <a:rPr lang="zh-CN" altLang="en-US" dirty="0">
                <a:ea typeface="宋体" panose="02010600030101010101" pitchFamily="2" charset="-122"/>
              </a:rPr>
              <a:t>，如果选择的值超过</a:t>
            </a:r>
            <a:r>
              <a:rPr lang="en-US" altLang="zh-CN" dirty="0">
                <a:ea typeface="宋体" panose="02010600030101010101" pitchFamily="2" charset="-122"/>
              </a:rPr>
              <a:t>8</a:t>
            </a:r>
            <a:r>
              <a:rPr lang="zh-CN" altLang="en-US" dirty="0">
                <a:ea typeface="宋体" panose="02010600030101010101" pitchFamily="2" charset="-122"/>
              </a:rPr>
              <a:t>，则按</a:t>
            </a:r>
            <a:r>
              <a:rPr lang="en-US" altLang="zh-CN" dirty="0">
                <a:ea typeface="宋体" panose="02010600030101010101" pitchFamily="2" charset="-122"/>
              </a:rPr>
              <a:t>8 </a:t>
            </a:r>
            <a:r>
              <a:rPr lang="zh-CN" altLang="en-US" dirty="0">
                <a:ea typeface="宋体" panose="02010600030101010101" pitchFamily="2" charset="-122"/>
              </a:rPr>
              <a:t>处理。</a:t>
            </a:r>
            <a:r>
              <a:rPr lang="en-US" altLang="zh-CN" dirty="0">
                <a:ea typeface="宋体" panose="02010600030101010101" pitchFamily="2" charset="-122"/>
              </a:rPr>
              <a:t>CAN</a:t>
            </a:r>
            <a:r>
              <a:rPr lang="zh-CN" altLang="en-US" dirty="0">
                <a:ea typeface="宋体" panose="02010600030101010101" pitchFamily="2" charset="-122"/>
              </a:rPr>
              <a:t>地址</a:t>
            </a:r>
            <a:r>
              <a:rPr lang="en-US" altLang="zh-CN" dirty="0">
                <a:ea typeface="宋体" panose="02010600030101010101" pitchFamily="2" charset="-122"/>
              </a:rPr>
              <a:t>12~19</a:t>
            </a:r>
            <a:r>
              <a:rPr lang="zh-CN" altLang="en-US" dirty="0">
                <a:ea typeface="宋体" panose="02010600030101010101" pitchFamily="2" charset="-122"/>
              </a:rPr>
              <a:t>是存储数据字节的存储单元。 </a:t>
            </a:r>
          </a:p>
        </p:txBody>
      </p:sp>
      <p:pic>
        <p:nvPicPr>
          <p:cNvPr id="227332" name="图片 227331"/>
          <p:cNvPicPr>
            <a:picLocks noChangeAspect="1"/>
          </p:cNvPicPr>
          <p:nvPr/>
        </p:nvPicPr>
        <p:blipFill>
          <a:blip r:embed="rId2" cstate="print"/>
          <a:srcRect t="18350"/>
          <a:stretch>
            <a:fillRect/>
          </a:stretch>
        </p:blipFill>
        <p:spPr>
          <a:xfrm>
            <a:off x="1513242" y="4114314"/>
            <a:ext cx="9144000" cy="1603375"/>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85</a:t>
            </a:fld>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228353"/>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sp>
        <p:nvSpPr>
          <p:cNvPr id="82946" name="文本占位符 228354"/>
          <p:cNvSpPr>
            <a:spLocks noGrp="1"/>
          </p:cNvSpPr>
          <p:nvPr>
            <p:ph idx="1"/>
          </p:nvPr>
        </p:nvSpPr>
        <p:spPr>
          <a:xfrm>
            <a:off x="772831" y="970205"/>
            <a:ext cx="10641032" cy="4720590"/>
          </a:xfrm>
        </p:spPr>
        <p:txBody>
          <a:bodyPr anchor="t"/>
          <a:lstStyle/>
          <a:p>
            <a:pPr>
              <a:lnSpc>
                <a:spcPct val="150000"/>
              </a:lnSpc>
              <a:buNone/>
            </a:pPr>
            <a:r>
              <a:rPr lang="en-US" altLang="zh-CN" dirty="0">
                <a:ea typeface="宋体" panose="02010600030101010101" pitchFamily="2" charset="-122"/>
              </a:rPr>
              <a:t>	12. </a:t>
            </a:r>
            <a:r>
              <a:rPr lang="zh-CN" altLang="en-US" dirty="0">
                <a:ea typeface="宋体" panose="02010600030101010101" pitchFamily="2" charset="-122"/>
              </a:rPr>
              <a:t>接收缓冲器（</a:t>
            </a:r>
            <a:r>
              <a:rPr lang="en-US" altLang="zh-CN" dirty="0">
                <a:ea typeface="宋体" panose="02010600030101010101" pitchFamily="2" charset="-122"/>
              </a:rPr>
              <a:t>RXB</a:t>
            </a:r>
            <a:r>
              <a:rPr lang="zh-CN" altLang="en-US" dirty="0">
                <a:ea typeface="宋体" panose="02010600030101010101" pitchFamily="2" charset="-122"/>
              </a:rPr>
              <a:t>，地址</a:t>
            </a:r>
            <a:r>
              <a:rPr lang="en-US" altLang="zh-CN" dirty="0">
                <a:ea typeface="宋体" panose="02010600030101010101" pitchFamily="2" charset="-122"/>
              </a:rPr>
              <a:t>20-29 </a:t>
            </a:r>
            <a:r>
              <a:rPr lang="zh-CN" altLang="en-US" dirty="0">
                <a:ea typeface="宋体" panose="02010600030101010101" pitchFamily="2" charset="-122"/>
              </a:rPr>
              <a:t>）</a:t>
            </a:r>
          </a:p>
          <a:p>
            <a:pPr>
              <a:lnSpc>
                <a:spcPct val="150000"/>
              </a:lnSpc>
            </a:pPr>
            <a:r>
              <a:rPr lang="zh-CN" altLang="en-US" dirty="0">
                <a:ea typeface="宋体" panose="02010600030101010101" pitchFamily="2" charset="-122"/>
              </a:rPr>
              <a:t>接收缓冲器用于存储从</a:t>
            </a:r>
            <a:r>
              <a:rPr lang="en-US" altLang="zh-CN" dirty="0">
                <a:ea typeface="宋体" panose="02010600030101010101" pitchFamily="2" charset="-122"/>
              </a:rPr>
              <a:t>CAN</a:t>
            </a:r>
            <a:r>
              <a:rPr lang="zh-CN" altLang="en-US" dirty="0">
                <a:ea typeface="宋体" panose="02010600030101010101" pitchFamily="2" charset="-122"/>
              </a:rPr>
              <a:t>总线上接收来的报文，等待微控制器读取。</a:t>
            </a:r>
          </a:p>
          <a:p>
            <a:pPr>
              <a:lnSpc>
                <a:spcPct val="150000"/>
              </a:lnSpc>
            </a:pPr>
            <a:r>
              <a:rPr lang="zh-CN" altLang="en-US" dirty="0">
                <a:ea typeface="宋体" panose="02010600030101010101" pitchFamily="2" charset="-122"/>
              </a:rPr>
              <a:t>接收缓冲器的结构与发送缓冲器类似。</a:t>
            </a:r>
          </a:p>
          <a:p>
            <a:pPr>
              <a:lnSpc>
                <a:spcPct val="150000"/>
              </a:lnSpc>
            </a:pPr>
            <a:r>
              <a:rPr lang="zh-CN" altLang="en-US" dirty="0">
                <a:ea typeface="宋体" panose="02010600030101010101" pitchFamily="2" charset="-122"/>
              </a:rPr>
              <a:t>一条报文被读取后，执行释放接收缓冲器命令，则下一条报文进入</a:t>
            </a:r>
            <a:r>
              <a:rPr lang="en-US" altLang="zh-CN" dirty="0">
                <a:ea typeface="宋体" panose="02010600030101010101" pitchFamily="2" charset="-122"/>
              </a:rPr>
              <a:t>CAN</a:t>
            </a:r>
            <a:r>
              <a:rPr lang="zh-CN" altLang="en-US" dirty="0">
                <a:ea typeface="宋体" panose="02010600030101010101" pitchFamily="2" charset="-122"/>
              </a:rPr>
              <a:t>地址的</a:t>
            </a:r>
            <a:r>
              <a:rPr lang="en-US" altLang="zh-CN" dirty="0">
                <a:ea typeface="宋体" panose="02010600030101010101" pitchFamily="2" charset="-122"/>
              </a:rPr>
              <a:t>20-29</a:t>
            </a:r>
            <a:r>
              <a:rPr lang="zh-CN" altLang="en-US" dirty="0">
                <a:ea typeface="宋体" panose="02010600030101010101" pitchFamily="2" charset="-122"/>
              </a:rPr>
              <a:t>，等待读取。</a:t>
            </a:r>
          </a:p>
          <a:p>
            <a:pPr>
              <a:lnSpc>
                <a:spcPct val="150000"/>
              </a:lnSpc>
            </a:pPr>
            <a:r>
              <a:rPr lang="zh-CN" altLang="en-US" dirty="0">
                <a:ea typeface="宋体" panose="02010600030101010101" pitchFamily="2" charset="-122"/>
              </a:rPr>
              <a:t>接收缓冲器共有</a:t>
            </a:r>
            <a:r>
              <a:rPr lang="en-US" altLang="zh-CN" dirty="0">
                <a:ea typeface="宋体" panose="02010600030101010101" pitchFamily="2" charset="-122"/>
              </a:rPr>
              <a:t>64</a:t>
            </a:r>
            <a:r>
              <a:rPr lang="zh-CN" altLang="en-US" dirty="0">
                <a:ea typeface="宋体" panose="02010600030101010101" pitchFamily="2" charset="-122"/>
              </a:rPr>
              <a:t>个字节，一次可以存储多少条报文取决于数据的长度。</a:t>
            </a:r>
          </a:p>
          <a:p>
            <a:pPr>
              <a:lnSpc>
                <a:spcPct val="150000"/>
              </a:lnSpc>
            </a:pPr>
            <a:r>
              <a:rPr lang="zh-CN" altLang="en-US" dirty="0">
                <a:ea typeface="宋体" panose="02010600030101010101" pitchFamily="2" charset="-122"/>
              </a:rPr>
              <a:t>没有空间来存储新的报文，会产生数据溢出。 </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86</a:t>
            </a:fld>
            <a:endParaRPr lang="zh-CN" altLang="en-US" sz="20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229377"/>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7.5  </a:t>
            </a:r>
            <a:r>
              <a:rPr lang="en-US" altLang="zh-CN" sz="3200" b="1" dirty="0">
                <a:solidFill>
                  <a:srgbClr val="6600FF"/>
                </a:solidFill>
                <a:latin typeface="楷体_GB2312" charset="-122"/>
                <a:ea typeface="楷体_GB2312" charset="-122"/>
                <a:cs typeface="+mn-cs"/>
                <a:sym typeface="黑体" panose="02010609060101010101" pitchFamily="49" charset="-122"/>
              </a:rPr>
              <a:t>SJA1000 CAN</a:t>
            </a:r>
            <a:r>
              <a:rPr lang="zh-CN" altLang="en-US" sz="3200" b="1" dirty="0">
                <a:solidFill>
                  <a:srgbClr val="6600FF"/>
                </a:solidFill>
                <a:latin typeface="楷体_GB2312" charset="-122"/>
                <a:ea typeface="楷体_GB2312" charset="-122"/>
                <a:cs typeface="+mn-cs"/>
                <a:sym typeface="黑体" panose="02010609060101010101" pitchFamily="49" charset="-122"/>
              </a:rPr>
              <a:t>控制器 </a:t>
            </a:r>
          </a:p>
        </p:txBody>
      </p:sp>
      <p:pic>
        <p:nvPicPr>
          <p:cNvPr id="83970" name="图片 229379"/>
          <p:cNvPicPr>
            <a:picLocks noChangeAspect="1"/>
          </p:cNvPicPr>
          <p:nvPr/>
        </p:nvPicPr>
        <p:blipFill>
          <a:blip r:embed="rId2" cstate="print"/>
          <a:stretch>
            <a:fillRect/>
          </a:stretch>
        </p:blipFill>
        <p:spPr>
          <a:xfrm>
            <a:off x="2063750" y="889074"/>
            <a:ext cx="7220099" cy="5041880"/>
          </a:xfrm>
          <a:prstGeom prst="rect">
            <a:avLst/>
          </a:prstGeom>
          <a:noFill/>
          <a:ln w="9525">
            <a:noFill/>
          </a:ln>
        </p:spPr>
      </p:pic>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87</a:t>
            </a:fld>
            <a:endParaRPr lang="zh-CN" altLang="en-US" sz="2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7"/>
          <p:cNvSpPr>
            <a:spLocks noChangeArrowheads="1"/>
          </p:cNvSpPr>
          <p:nvPr>
            <p:custDataLst>
              <p:tags r:id="rId2"/>
            </p:custDataLst>
          </p:nvPr>
        </p:nvSpPr>
        <p:spPr bwMode="auto">
          <a:xfrm>
            <a:off x="3522663" y="4184650"/>
            <a:ext cx="5146675" cy="106363"/>
          </a:xfrm>
          <a:prstGeom prst="roundRect">
            <a:avLst>
              <a:gd name="adj" fmla="val 50000"/>
            </a:avLst>
          </a:prstGeom>
          <a:solidFill>
            <a:schemeClr val="bg1">
              <a:lumMod val="95000"/>
            </a:schemeClr>
          </a:solidFill>
          <a:ln>
            <a:noFill/>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grpSp>
        <p:nvGrpSpPr>
          <p:cNvPr id="2" name="组合 2"/>
          <p:cNvGrpSpPr/>
          <p:nvPr/>
        </p:nvGrpSpPr>
        <p:grpSpPr>
          <a:xfrm>
            <a:off x="4081145" y="1800225"/>
            <a:ext cx="4588510" cy="3096895"/>
            <a:chOff x="1896232" y="1800511"/>
            <a:chExt cx="4587689" cy="3095942"/>
          </a:xfrm>
        </p:grpSpPr>
        <p:sp>
          <p:nvSpPr>
            <p:cNvPr id="29702" name="下箭头 21"/>
            <p:cNvSpPr/>
            <p:nvPr>
              <p:custDataLst>
                <p:tags r:id="rId4"/>
              </p:custDataLst>
            </p:nvPr>
          </p:nvSpPr>
          <p:spPr>
            <a:xfrm>
              <a:off x="3301141" y="2325836"/>
              <a:ext cx="1218883" cy="1617241"/>
            </a:xfrm>
            <a:prstGeom prst="downArrow">
              <a:avLst>
                <a:gd name="adj1" fmla="val 50000"/>
                <a:gd name="adj2" fmla="val 49811"/>
              </a:avLst>
            </a:prstGeom>
            <a:solidFill>
              <a:srgbClr val="CCCCCC"/>
            </a:solidFill>
            <a:ln w="9525">
              <a:noFill/>
            </a:ln>
          </p:spPr>
          <p:txBody>
            <a:bodyPr anchor="ctr"/>
            <a:lstStyle/>
            <a:p>
              <a:pPr algn="ctr"/>
              <a:endParaRPr lang="zh-CN" altLang="en-US" sz="1300" dirty="0">
                <a:solidFill>
                  <a:srgbClr val="FFFFFF"/>
                </a:solidFill>
                <a:latin typeface="Arial" panose="020B0604020202020204" pitchFamily="34" charset="0"/>
              </a:endParaRPr>
            </a:p>
          </p:txBody>
        </p:sp>
        <p:sp>
          <p:nvSpPr>
            <p:cNvPr id="29703" name="椭圆 23"/>
            <p:cNvSpPr/>
            <p:nvPr>
              <p:custDataLst>
                <p:tags r:id="rId5"/>
              </p:custDataLst>
            </p:nvPr>
          </p:nvSpPr>
          <p:spPr>
            <a:xfrm>
              <a:off x="3396366" y="1800511"/>
              <a:ext cx="1030020" cy="1031606"/>
            </a:xfrm>
            <a:prstGeom prst="ellipse">
              <a:avLst/>
            </a:prstGeom>
            <a:solidFill>
              <a:schemeClr val="bg1"/>
            </a:solidFill>
            <a:ln w="190500" cap="flat" cmpd="sng">
              <a:solidFill>
                <a:schemeClr val="accent1"/>
              </a:solidFill>
              <a:prstDash val="solid"/>
              <a:headEnd type="none" w="med" len="med"/>
              <a:tailEnd type="none" w="med" len="med"/>
            </a:ln>
          </p:spPr>
          <p:txBody>
            <a:bodyPr lIns="0" tIns="0" rIns="0" bIns="0" anchor="ctr"/>
            <a:lstStyle/>
            <a:p>
              <a:pPr algn="ctr"/>
              <a:r>
                <a:rPr lang="en-US" altLang="zh-CN" sz="2400" dirty="0" smtClean="0">
                  <a:latin typeface="Arial" panose="020B0604020202020204" pitchFamily="34" charset="0"/>
                </a:rPr>
                <a:t>06</a:t>
              </a:r>
              <a:endParaRPr lang="en-US" altLang="zh-CN" sz="2400" dirty="0">
                <a:latin typeface="Arial" panose="020B0604020202020204" pitchFamily="34" charset="0"/>
              </a:endParaRPr>
            </a:p>
          </p:txBody>
        </p:sp>
        <p:sp>
          <p:nvSpPr>
            <p:cNvPr id="12293" name="椭圆 28"/>
            <p:cNvSpPr>
              <a:spLocks noChangeArrowheads="1"/>
            </p:cNvSpPr>
            <p:nvPr>
              <p:custDataLst>
                <p:tags r:id="rId6"/>
              </p:custDataLst>
            </p:nvPr>
          </p:nvSpPr>
          <p:spPr bwMode="auto">
            <a:xfrm>
              <a:off x="3828191" y="4152462"/>
              <a:ext cx="168245" cy="169811"/>
            </a:xfrm>
            <a:prstGeom prst="ellipse">
              <a:avLst/>
            </a:prstGeom>
            <a:solidFill>
              <a:schemeClr val="bg1"/>
            </a:solidFill>
            <a:ln w="38100" cmpd="sng">
              <a:solidFill>
                <a:schemeClr val="accent1"/>
              </a:solidFill>
              <a:round/>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sp>
          <p:nvSpPr>
            <p:cNvPr id="29705" name="TextBox 39"/>
            <p:cNvSpPr txBox="1"/>
            <p:nvPr>
              <p:custDataLst>
                <p:tags r:id="rId7"/>
              </p:custDataLst>
            </p:nvPr>
          </p:nvSpPr>
          <p:spPr>
            <a:xfrm>
              <a:off x="1896232" y="4473038"/>
              <a:ext cx="4587689" cy="423415"/>
            </a:xfrm>
            <a:prstGeom prst="rect">
              <a:avLst/>
            </a:prstGeom>
            <a:noFill/>
            <a:ln w="9525">
              <a:noFill/>
            </a:ln>
          </p:spPr>
          <p:txBody>
            <a:bodyPr/>
            <a:lstStyle/>
            <a:p>
              <a:pPr algn="ctr">
                <a:lnSpc>
                  <a:spcPct val="110000"/>
                </a:lnSpc>
              </a:pPr>
              <a:r>
                <a:rPr lang="en-US" altLang="zh-CN" sz="3200" dirty="0" smtClean="0">
                  <a:latin typeface="Arial" panose="020B0604020202020204" pitchFamily="34" charset="0"/>
                </a:rPr>
                <a:t>CAN</a:t>
              </a:r>
              <a:r>
                <a:rPr lang="zh-CN" altLang="en-US" sz="3200" dirty="0" smtClean="0"/>
                <a:t>收发</a:t>
              </a:r>
              <a:r>
                <a:rPr lang="zh-CN" altLang="en-US" sz="3200" dirty="0" smtClean="0">
                  <a:latin typeface="Arial" panose="020B0604020202020204" pitchFamily="34" charset="0"/>
                </a:rPr>
                <a:t>器</a:t>
              </a:r>
              <a:endParaRPr lang="zh-CN" altLang="en-US" sz="3200" dirty="0">
                <a:latin typeface="Arial" panose="020B0604020202020204" pitchFamily="34" charset="0"/>
              </a:endParaRPr>
            </a:p>
          </p:txBody>
        </p:sp>
      </p:grpSp>
      <p:sp>
        <p:nvSpPr>
          <p:cNvPr id="29700" name="文本框 1"/>
          <p:cNvSpPr txBox="1"/>
          <p:nvPr>
            <p:custDataLst>
              <p:tags r:id="rId3"/>
            </p:custDataLst>
          </p:nvPr>
        </p:nvSpPr>
        <p:spPr>
          <a:xfrm>
            <a:off x="611505" y="186690"/>
            <a:ext cx="10972800" cy="576263"/>
          </a:xfrm>
          <a:prstGeom prst="rect">
            <a:avLst/>
          </a:prstGeom>
          <a:noFill/>
          <a:ln w="9525">
            <a:noFill/>
          </a:ln>
        </p:spPr>
        <p:txBody>
          <a:bodyPr anchor="ctr"/>
          <a:lstStyle/>
          <a:p>
            <a:pPr>
              <a:lnSpc>
                <a:spcPct val="90000"/>
              </a:lnSpc>
            </a:pPr>
            <a:r>
              <a:rPr lang="zh-CN" altLang="en-US" sz="3200" b="1" dirty="0">
                <a:solidFill>
                  <a:srgbClr val="6600FF"/>
                </a:solidFill>
                <a:latin typeface="楷体_GB2312" charset="-122"/>
                <a:ea typeface="楷体_GB2312" charset="-122"/>
                <a:sym typeface="黑体" panose="02010609060101010101" pitchFamily="49" charset="-122"/>
              </a:rPr>
              <a:t>第</a:t>
            </a:r>
            <a:r>
              <a:rPr lang="en-US" altLang="zh-CN" sz="3200" b="1" dirty="0">
                <a:solidFill>
                  <a:srgbClr val="6600FF"/>
                </a:solidFill>
                <a:latin typeface="楷体_GB2312" charset="-122"/>
                <a:ea typeface="楷体_GB2312" charset="-122"/>
                <a:sym typeface="黑体" panose="02010609060101010101" pitchFamily="49" charset="-122"/>
              </a:rPr>
              <a:t>7</a:t>
            </a:r>
            <a:r>
              <a:rPr lang="zh-CN" altLang="en-US" sz="3200" b="1" dirty="0">
                <a:solidFill>
                  <a:srgbClr val="6600FF"/>
                </a:solidFill>
                <a:latin typeface="楷体_GB2312" charset="-122"/>
                <a:ea typeface="楷体_GB2312" charset="-122"/>
                <a:sym typeface="黑体" panose="02010609060101010101" pitchFamily="49" charset="-122"/>
              </a:rPr>
              <a:t>章 </a:t>
            </a:r>
            <a:r>
              <a:rPr lang="en-US" altLang="en-US"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a:t>
            </a:r>
          </a:p>
        </p:txBody>
      </p:sp>
      <p:sp>
        <p:nvSpPr>
          <p:cNvPr id="29701" name="灯片编号占位符 3"/>
          <p:cNvSpPr txBox="1">
            <a:spLocks noGrp="1"/>
          </p:cNvSpPr>
          <p:nvPr>
            <p:ph type="sldNum" sz="quarter" idx="4"/>
          </p:nvPr>
        </p:nvSpPr>
        <p:spPr>
          <a:xfrm>
            <a:off x="9226550" y="6386513"/>
            <a:ext cx="2844800"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88</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206849"/>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7.6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总线收发器</a:t>
            </a:r>
            <a:r>
              <a:rPr lang="en-US" altLang="zh-CN" sz="3200" b="1" dirty="0">
                <a:solidFill>
                  <a:srgbClr val="6600FF"/>
                </a:solidFill>
                <a:latin typeface="楷体_GB2312" charset="-122"/>
                <a:ea typeface="楷体_GB2312" charset="-122"/>
                <a:cs typeface="+mn-cs"/>
                <a:sym typeface="黑体" panose="02010609060101010101" pitchFamily="49" charset="-122"/>
              </a:rPr>
              <a:t>PCA82C250 </a:t>
            </a:r>
            <a:endParaRPr lang="zh-CN" altLang="en-US" sz="3200" b="1" dirty="0">
              <a:solidFill>
                <a:srgbClr val="6600FF"/>
              </a:solidFill>
              <a:latin typeface="楷体_GB2312" charset="-122"/>
              <a:ea typeface="楷体_GB2312" charset="-122"/>
              <a:cs typeface="+mn-cs"/>
              <a:sym typeface="黑体" panose="02010609060101010101" pitchFamily="49" charset="-122"/>
            </a:endParaRPr>
          </a:p>
        </p:txBody>
      </p:sp>
      <p:sp>
        <p:nvSpPr>
          <p:cNvPr id="84994" name="文本占位符 206850"/>
          <p:cNvSpPr>
            <a:spLocks noGrp="1"/>
          </p:cNvSpPr>
          <p:nvPr>
            <p:ph idx="1"/>
          </p:nvPr>
        </p:nvSpPr>
        <p:spPr>
          <a:xfrm>
            <a:off x="998743" y="1067024"/>
            <a:ext cx="9511478" cy="4526952"/>
          </a:xfrm>
        </p:spPr>
        <p:txBody>
          <a:bodyPr anchor="t"/>
          <a:lstStyle/>
          <a:p>
            <a:pPr>
              <a:lnSpc>
                <a:spcPct val="150000"/>
              </a:lnSpc>
            </a:pPr>
            <a:r>
              <a:rPr lang="en-US" altLang="zh-CN" dirty="0">
                <a:ea typeface="宋体" panose="02010600030101010101" pitchFamily="2" charset="-122"/>
              </a:rPr>
              <a:t>CAN</a:t>
            </a:r>
            <a:r>
              <a:rPr lang="zh-CN" altLang="en-US" dirty="0">
                <a:ea typeface="宋体" panose="02010600030101010101" pitchFamily="2" charset="-122"/>
              </a:rPr>
              <a:t>总线收发器也叫</a:t>
            </a:r>
            <a:r>
              <a:rPr lang="en-US" altLang="zh-CN" dirty="0">
                <a:ea typeface="宋体" panose="02010600030101010101" pitchFamily="2" charset="-122"/>
              </a:rPr>
              <a:t>CAN</a:t>
            </a:r>
            <a:r>
              <a:rPr lang="zh-CN" altLang="en-US" dirty="0">
                <a:ea typeface="宋体" panose="02010600030101010101" pitchFamily="2" charset="-122"/>
              </a:rPr>
              <a:t>总线驱动器。</a:t>
            </a:r>
            <a:r>
              <a:rPr lang="en-US" altLang="zh-CN" dirty="0">
                <a:ea typeface="宋体" panose="02010600030101010101" pitchFamily="2" charset="-122"/>
              </a:rPr>
              <a:t> </a:t>
            </a:r>
          </a:p>
          <a:p>
            <a:pPr>
              <a:lnSpc>
                <a:spcPct val="150000"/>
              </a:lnSpc>
            </a:pPr>
            <a:r>
              <a:rPr lang="en-US" altLang="zh-CN" dirty="0">
                <a:ea typeface="宋体" panose="02010600030101010101" pitchFamily="2" charset="-122"/>
              </a:rPr>
              <a:t>CAN</a:t>
            </a:r>
            <a:r>
              <a:rPr lang="zh-CN" altLang="en-US" dirty="0">
                <a:ea typeface="宋体" panose="02010600030101010101" pitchFamily="2" charset="-122"/>
              </a:rPr>
              <a:t>总线收发器是</a:t>
            </a:r>
            <a:r>
              <a:rPr lang="en-US" altLang="zh-CN" dirty="0">
                <a:ea typeface="宋体" panose="02010600030101010101" pitchFamily="2" charset="-122"/>
              </a:rPr>
              <a:t>CAN</a:t>
            </a:r>
            <a:r>
              <a:rPr lang="zh-CN" altLang="en-US" dirty="0">
                <a:ea typeface="宋体" panose="02010600030101010101" pitchFamily="2" charset="-122"/>
              </a:rPr>
              <a:t>控制器和物理总线的接口。</a:t>
            </a:r>
          </a:p>
          <a:p>
            <a:pPr>
              <a:lnSpc>
                <a:spcPct val="150000"/>
              </a:lnSpc>
            </a:pPr>
            <a:r>
              <a:rPr lang="zh-CN" altLang="en-US" dirty="0">
                <a:ea typeface="宋体" panose="02010600030101010101" pitchFamily="2" charset="-122"/>
              </a:rPr>
              <a:t>用于对总线提供差动发送能力和对</a:t>
            </a:r>
            <a:r>
              <a:rPr lang="en-US" altLang="zh-CN" dirty="0">
                <a:ea typeface="宋体" panose="02010600030101010101" pitchFamily="2" charset="-122"/>
              </a:rPr>
              <a:t>CAN</a:t>
            </a:r>
            <a:r>
              <a:rPr lang="zh-CN" altLang="en-US" dirty="0">
                <a:ea typeface="宋体" panose="02010600030101010101" pitchFamily="2" charset="-122"/>
              </a:rPr>
              <a:t>控制器提供差动接收能力。</a:t>
            </a:r>
            <a:endParaRPr lang="en-US" altLang="zh-CN" dirty="0">
              <a:ea typeface="宋体" panose="02010600030101010101" pitchFamily="2" charset="-122"/>
            </a:endParaRPr>
          </a:p>
          <a:p>
            <a:pPr>
              <a:lnSpc>
                <a:spcPct val="150000"/>
              </a:lnSpc>
            </a:pPr>
            <a:r>
              <a:rPr lang="en-US" altLang="zh-CN" dirty="0">
                <a:ea typeface="宋体" panose="02010600030101010101" pitchFamily="2" charset="-122"/>
              </a:rPr>
              <a:t>PCA82C250</a:t>
            </a:r>
            <a:r>
              <a:rPr lang="zh-CN" altLang="en-US" dirty="0">
                <a:ea typeface="宋体" panose="02010600030101010101" pitchFamily="2" charset="-122"/>
              </a:rPr>
              <a:t>是</a:t>
            </a:r>
            <a:r>
              <a:rPr lang="en-US" altLang="zh-CN" dirty="0">
                <a:ea typeface="宋体" panose="02010600030101010101" pitchFamily="2" charset="-122"/>
              </a:rPr>
              <a:t>PHILIPS</a:t>
            </a:r>
            <a:r>
              <a:rPr lang="zh-CN" altLang="en-US" dirty="0">
                <a:ea typeface="宋体" panose="02010600030101010101" pitchFamily="2" charset="-122"/>
              </a:rPr>
              <a:t>公司针对汽车中的高速应用而生产的</a:t>
            </a:r>
            <a:r>
              <a:rPr lang="en-US" altLang="zh-CN" dirty="0">
                <a:ea typeface="宋体" panose="02010600030101010101" pitchFamily="2" charset="-122"/>
              </a:rPr>
              <a:t>CAN</a:t>
            </a:r>
            <a:r>
              <a:rPr lang="zh-CN" altLang="en-US" dirty="0">
                <a:ea typeface="宋体" panose="02010600030101010101" pitchFamily="2" charset="-122"/>
              </a:rPr>
              <a:t>总线收发器。</a:t>
            </a:r>
          </a:p>
          <a:p>
            <a:pPr>
              <a:lnSpc>
                <a:spcPct val="150000"/>
              </a:lnSpc>
            </a:pPr>
            <a:r>
              <a:rPr lang="en-US" altLang="zh-CN" dirty="0">
                <a:ea typeface="宋体" panose="02010600030101010101" pitchFamily="2" charset="-122"/>
              </a:rPr>
              <a:t>PCA82C250</a:t>
            </a:r>
            <a:r>
              <a:rPr lang="zh-CN" altLang="en-US" dirty="0">
                <a:ea typeface="宋体" panose="02010600030101010101" pitchFamily="2" charset="-122"/>
              </a:rPr>
              <a:t>是目前应用最广泛的</a:t>
            </a:r>
            <a:r>
              <a:rPr lang="en-US" altLang="zh-CN" dirty="0">
                <a:ea typeface="宋体" panose="02010600030101010101" pitchFamily="2" charset="-122"/>
              </a:rPr>
              <a:t>CAN</a:t>
            </a:r>
            <a:r>
              <a:rPr lang="zh-CN" altLang="en-US" dirty="0">
                <a:ea typeface="宋体" panose="02010600030101010101" pitchFamily="2" charset="-122"/>
              </a:rPr>
              <a:t>总线收发器 。</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89</a:t>
            </a:fld>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1"/>
          <p:cNvSpPr txBox="1"/>
          <p:nvPr>
            <p:custDataLst>
              <p:tags r:id="rId1"/>
            </p:custDataLst>
          </p:nvPr>
        </p:nvSpPr>
        <p:spPr>
          <a:xfrm>
            <a:off x="625475" y="260350"/>
            <a:ext cx="10972800" cy="576263"/>
          </a:xfrm>
          <a:prstGeom prst="rect">
            <a:avLst/>
          </a:prstGeom>
          <a:noFill/>
          <a:ln w="9525">
            <a:noFill/>
          </a:ln>
        </p:spPr>
        <p:txBody>
          <a:bodyPr anchor="ctr"/>
          <a:lstStyle/>
          <a:p>
            <a:pPr>
              <a:lnSpc>
                <a:spcPct val="90000"/>
              </a:lnSpc>
            </a:pPr>
            <a:r>
              <a:rPr lang="en-US" altLang="zh-CN" sz="3200" b="1" dirty="0">
                <a:solidFill>
                  <a:srgbClr val="6600FF"/>
                </a:solidFill>
                <a:latin typeface="楷体_GB2312" charset="-122"/>
                <a:ea typeface="楷体_GB2312" charset="-122"/>
                <a:sym typeface="黑体" panose="02010609060101010101" pitchFamily="49" charset="-122"/>
              </a:rPr>
              <a:t>7.2</a:t>
            </a:r>
            <a:r>
              <a:rPr lang="zh-CN" altLang="en-US" sz="3200" b="1" dirty="0">
                <a:solidFill>
                  <a:srgbClr val="6600FF"/>
                </a:solidFill>
                <a:latin typeface="楷体_GB2312" charset="-122"/>
                <a:ea typeface="楷体_GB2312" charset="-122"/>
                <a:sym typeface="黑体" panose="02010609060101010101" pitchFamily="49" charset="-122"/>
              </a:rPr>
              <a:t> </a:t>
            </a:r>
            <a:r>
              <a:rPr lang="en-US" altLang="zh-CN"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总线通信模型</a:t>
            </a:r>
          </a:p>
        </p:txBody>
      </p:sp>
      <p:sp>
        <p:nvSpPr>
          <p:cNvPr id="44037" name="灯片编号占位符 1"/>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9</a:t>
            </a:fld>
            <a:endParaRPr lang="zh-CN" altLang="en-US" sz="2000" dirty="0"/>
          </a:p>
        </p:txBody>
      </p:sp>
      <p:sp>
        <p:nvSpPr>
          <p:cNvPr id="162819" name="文本占位符 162818"/>
          <p:cNvSpPr>
            <a:spLocks noGrp="1"/>
          </p:cNvSpPr>
          <p:nvPr>
            <p:ph type="body" idx="1"/>
          </p:nvPr>
        </p:nvSpPr>
        <p:spPr>
          <a:xfrm>
            <a:off x="609600" y="991235"/>
            <a:ext cx="10972800" cy="1252220"/>
          </a:xfrm>
        </p:spPr>
        <p:txBody>
          <a:bodyPr/>
          <a:lstStyle/>
          <a:p>
            <a:pPr>
              <a:lnSpc>
                <a:spcPct val="150000"/>
              </a:lnSpc>
              <a:buNone/>
            </a:pPr>
            <a:r>
              <a:rPr lang="zh-CN" altLang="en-US" dirty="0">
                <a:ea typeface="宋体" panose="02010600030101010101" pitchFamily="2" charset="-122"/>
              </a:rPr>
              <a:t>	</a:t>
            </a:r>
            <a:r>
              <a:rPr lang="en-US" altLang="zh-CN">
                <a:ea typeface="宋体" panose="02010600030101010101" pitchFamily="2" charset="-122"/>
              </a:rPr>
              <a:t>1991</a:t>
            </a:r>
            <a:r>
              <a:rPr lang="zh-CN" altLang="en-US" dirty="0">
                <a:ea typeface="宋体" panose="02010600030101010101" pitchFamily="2" charset="-122"/>
              </a:rPr>
              <a:t>年</a:t>
            </a:r>
            <a:r>
              <a:rPr lang="en-US" altLang="zh-CN">
                <a:ea typeface="宋体" panose="02010600030101010101" pitchFamily="2" charset="-122"/>
              </a:rPr>
              <a:t>Bosch</a:t>
            </a:r>
            <a:r>
              <a:rPr lang="zh-CN" altLang="en-US" dirty="0">
                <a:ea typeface="宋体" panose="02010600030101010101" pitchFamily="2" charset="-122"/>
              </a:rPr>
              <a:t>公司发布 </a:t>
            </a:r>
            <a:r>
              <a:rPr lang="en-US" altLang="zh-CN">
                <a:ea typeface="宋体" panose="02010600030101010101" pitchFamily="2" charset="-122"/>
              </a:rPr>
              <a:t>CAN2.0 </a:t>
            </a:r>
            <a:r>
              <a:rPr lang="zh-CN" altLang="en-US" dirty="0">
                <a:ea typeface="宋体" panose="02010600030101010101" pitchFamily="2" charset="-122"/>
              </a:rPr>
              <a:t>规范。</a:t>
            </a:r>
            <a:r>
              <a:rPr lang="en-US" altLang="zh-CN">
                <a:ea typeface="宋体" panose="02010600030101010101" pitchFamily="2" charset="-122"/>
              </a:rPr>
              <a:t>CAN2.0A </a:t>
            </a:r>
            <a:r>
              <a:rPr lang="zh-CN" altLang="en-US" dirty="0">
                <a:ea typeface="宋体" panose="02010600030101010101" pitchFamily="2" charset="-122"/>
              </a:rPr>
              <a:t>支持标准的</a:t>
            </a:r>
            <a:r>
              <a:rPr lang="en-US" altLang="zh-CN">
                <a:ea typeface="宋体" panose="02010600030101010101" pitchFamily="2" charset="-122"/>
              </a:rPr>
              <a:t>11 </a:t>
            </a:r>
            <a:r>
              <a:rPr lang="zh-CN" altLang="en-US" dirty="0">
                <a:ea typeface="宋体" panose="02010600030101010101" pitchFamily="2" charset="-122"/>
              </a:rPr>
              <a:t>位标识符，</a:t>
            </a:r>
            <a:r>
              <a:rPr lang="en-US" altLang="zh-CN">
                <a:ea typeface="宋体" panose="02010600030101010101" pitchFamily="2" charset="-122"/>
              </a:rPr>
              <a:t>CAN2.0B</a:t>
            </a:r>
            <a:r>
              <a:rPr lang="zh-CN" altLang="en-US" dirty="0">
                <a:ea typeface="宋体" panose="02010600030101010101" pitchFamily="2" charset="-122"/>
              </a:rPr>
              <a:t>同时支持标准的</a:t>
            </a:r>
            <a:r>
              <a:rPr lang="en-US" altLang="zh-CN">
                <a:ea typeface="宋体" panose="02010600030101010101" pitchFamily="2" charset="-122"/>
              </a:rPr>
              <a:t>11</a:t>
            </a:r>
            <a:r>
              <a:rPr lang="zh-CN" altLang="en-US" dirty="0">
                <a:ea typeface="宋体" panose="02010600030101010101" pitchFamily="2" charset="-122"/>
              </a:rPr>
              <a:t>位标识符和扩展的</a:t>
            </a:r>
            <a:r>
              <a:rPr lang="en-US" altLang="zh-CN">
                <a:ea typeface="宋体" panose="02010600030101010101" pitchFamily="2" charset="-122"/>
              </a:rPr>
              <a:t>29</a:t>
            </a:r>
            <a:r>
              <a:rPr lang="zh-CN" altLang="en-US" dirty="0">
                <a:ea typeface="宋体" panose="02010600030101010101" pitchFamily="2" charset="-122"/>
              </a:rPr>
              <a:t>位标识符。 </a:t>
            </a:r>
          </a:p>
        </p:txBody>
      </p:sp>
      <p:pic>
        <p:nvPicPr>
          <p:cNvPr id="162822" name="图片 162821"/>
          <p:cNvPicPr>
            <a:picLocks noChangeAspect="1"/>
          </p:cNvPicPr>
          <p:nvPr/>
        </p:nvPicPr>
        <p:blipFill>
          <a:blip r:embed="rId3" cstate="print"/>
          <a:srcRect l="20476" t="42102" r="39665" b="24971"/>
          <a:stretch>
            <a:fillRect/>
          </a:stretch>
        </p:blipFill>
        <p:spPr>
          <a:xfrm>
            <a:off x="1485900" y="2243455"/>
            <a:ext cx="7848600" cy="3633788"/>
          </a:xfrm>
          <a:prstGeom prst="rect">
            <a:avLst/>
          </a:prstGeom>
          <a:noFill/>
          <a:ln w="9525">
            <a:noFill/>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236545"/>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7.6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总线收发器</a:t>
            </a:r>
            <a:r>
              <a:rPr lang="en-US" altLang="zh-CN" sz="3200" b="1" dirty="0">
                <a:solidFill>
                  <a:srgbClr val="6600FF"/>
                </a:solidFill>
                <a:latin typeface="楷体_GB2312" charset="-122"/>
                <a:ea typeface="楷体_GB2312" charset="-122"/>
                <a:cs typeface="+mn-cs"/>
                <a:sym typeface="黑体" panose="02010609060101010101" pitchFamily="49" charset="-122"/>
              </a:rPr>
              <a:t>PCA82C250 </a:t>
            </a:r>
            <a:endParaRPr lang="zh-CN" altLang="en-US" sz="3200" b="1" dirty="0">
              <a:solidFill>
                <a:srgbClr val="6600FF"/>
              </a:solidFill>
              <a:latin typeface="楷体_GB2312" charset="-122"/>
              <a:ea typeface="楷体_GB2312" charset="-122"/>
              <a:cs typeface="+mn-cs"/>
              <a:sym typeface="黑体" panose="02010609060101010101" pitchFamily="49" charset="-122"/>
            </a:endParaRPr>
          </a:p>
        </p:txBody>
      </p:sp>
      <p:sp>
        <p:nvSpPr>
          <p:cNvPr id="86018" name="文本占位符 236546"/>
          <p:cNvSpPr>
            <a:spLocks noGrp="1"/>
          </p:cNvSpPr>
          <p:nvPr>
            <p:ph idx="1"/>
          </p:nvPr>
        </p:nvSpPr>
        <p:spPr>
          <a:xfrm>
            <a:off x="625475" y="1125538"/>
            <a:ext cx="10972800" cy="4586773"/>
          </a:xfrm>
        </p:spPr>
        <p:txBody>
          <a:bodyPr anchor="t"/>
          <a:lstStyle/>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PCA82C250</a:t>
            </a:r>
            <a:r>
              <a:rPr lang="zh-CN" altLang="en-US" dirty="0">
                <a:ea typeface="宋体" panose="02010600030101010101" pitchFamily="2" charset="-122"/>
              </a:rPr>
              <a:t>特性：</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1</a:t>
            </a:r>
            <a:r>
              <a:rPr lang="zh-CN" altLang="en-US" dirty="0">
                <a:ea typeface="宋体" panose="02010600030101010101" pitchFamily="2" charset="-122"/>
              </a:rPr>
              <a:t>）符合和</a:t>
            </a:r>
            <a:r>
              <a:rPr lang="en-US" altLang="zh-CN" dirty="0">
                <a:ea typeface="宋体" panose="02010600030101010101" pitchFamily="2" charset="-122"/>
              </a:rPr>
              <a:t>ISO11898</a:t>
            </a:r>
            <a:r>
              <a:rPr lang="zh-CN" altLang="en-US" dirty="0">
                <a:ea typeface="宋体" panose="02010600030101010101" pitchFamily="2" charset="-122"/>
              </a:rPr>
              <a:t>国际标准；</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2</a:t>
            </a:r>
            <a:r>
              <a:rPr lang="zh-CN" altLang="en-US" dirty="0">
                <a:ea typeface="宋体" panose="02010600030101010101" pitchFamily="2" charset="-122"/>
              </a:rPr>
              <a:t>）高速率（最高可达</a:t>
            </a:r>
            <a:r>
              <a:rPr lang="en-US" altLang="zh-CN" dirty="0">
                <a:ea typeface="宋体" panose="02010600030101010101" pitchFamily="2" charset="-122"/>
              </a:rPr>
              <a:t>1Mbps</a:t>
            </a:r>
            <a:r>
              <a:rPr lang="zh-CN" altLang="en-US" dirty="0">
                <a:ea typeface="宋体" panose="02010600030101010101" pitchFamily="2" charset="-122"/>
              </a:rPr>
              <a:t>）；</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3</a:t>
            </a:r>
            <a:r>
              <a:rPr lang="zh-CN" altLang="en-US" dirty="0">
                <a:ea typeface="宋体" panose="02010600030101010101" pitchFamily="2" charset="-122"/>
              </a:rPr>
              <a:t>）具有总线保护能力，可抵抗汽车环境中的瞬间干扰；</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4</a:t>
            </a:r>
            <a:r>
              <a:rPr lang="zh-CN" altLang="en-US" dirty="0">
                <a:ea typeface="宋体" panose="02010600030101010101" pitchFamily="2" charset="-122"/>
              </a:rPr>
              <a:t>）具有斜率控制模式，降低射频干扰（</a:t>
            </a:r>
            <a:r>
              <a:rPr lang="en-US" altLang="zh-CN" dirty="0">
                <a:ea typeface="宋体" panose="02010600030101010101" pitchFamily="2" charset="-122"/>
              </a:rPr>
              <a:t>RFI</a:t>
            </a:r>
            <a:r>
              <a:rPr lang="zh-CN" altLang="en-US" dirty="0">
                <a:ea typeface="宋体" panose="02010600030101010101" pitchFamily="2" charset="-122"/>
              </a:rPr>
              <a:t>）；</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5</a:t>
            </a:r>
            <a:r>
              <a:rPr lang="zh-CN" altLang="en-US" dirty="0">
                <a:ea typeface="宋体" panose="02010600030101010101" pitchFamily="2" charset="-122"/>
              </a:rPr>
              <a:t>）采用差分接收器，抗宽范围的共模干扰，有很强的抗电磁干扰（</a:t>
            </a:r>
            <a:r>
              <a:rPr lang="en-US" altLang="zh-CN" dirty="0">
                <a:ea typeface="宋体" panose="02010600030101010101" pitchFamily="2" charset="-122"/>
              </a:rPr>
              <a:t>EMI</a:t>
            </a:r>
            <a:r>
              <a:rPr lang="zh-CN" altLang="en-US" dirty="0">
                <a:ea typeface="宋体" panose="02010600030101010101" pitchFamily="2" charset="-122"/>
              </a:rPr>
              <a:t>）的能力；</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90</a:t>
            </a:fld>
            <a:endParaRPr lang="zh-CN" altLang="en-US" sz="2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237569"/>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7.6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总线收发器</a:t>
            </a:r>
            <a:r>
              <a:rPr lang="en-US" altLang="zh-CN" sz="3200" b="1" dirty="0">
                <a:solidFill>
                  <a:srgbClr val="6600FF"/>
                </a:solidFill>
                <a:latin typeface="楷体_GB2312" charset="-122"/>
                <a:ea typeface="楷体_GB2312" charset="-122"/>
                <a:cs typeface="+mn-cs"/>
                <a:sym typeface="黑体" panose="02010609060101010101" pitchFamily="49" charset="-122"/>
              </a:rPr>
              <a:t>PCA82C250 </a:t>
            </a:r>
            <a:endParaRPr lang="zh-CN" altLang="en-US" sz="3200" b="1" dirty="0">
              <a:solidFill>
                <a:srgbClr val="6600FF"/>
              </a:solidFill>
              <a:latin typeface="楷体_GB2312" charset="-122"/>
              <a:ea typeface="楷体_GB2312" charset="-122"/>
              <a:cs typeface="+mn-cs"/>
              <a:sym typeface="黑体" panose="02010609060101010101" pitchFamily="49" charset="-122"/>
            </a:endParaRPr>
          </a:p>
        </p:txBody>
      </p:sp>
      <p:sp>
        <p:nvSpPr>
          <p:cNvPr id="87042" name="文本占位符 237570"/>
          <p:cNvSpPr>
            <a:spLocks noGrp="1"/>
          </p:cNvSpPr>
          <p:nvPr>
            <p:ph idx="1"/>
          </p:nvPr>
        </p:nvSpPr>
        <p:spPr>
          <a:xfrm>
            <a:off x="625475" y="1125538"/>
            <a:ext cx="10972800" cy="4113436"/>
          </a:xfrm>
        </p:spPr>
        <p:txBody>
          <a:bodyPr anchor="t"/>
          <a:lstStyle/>
          <a:p>
            <a:pPr>
              <a:lnSpc>
                <a:spcPct val="150000"/>
              </a:lnSpc>
              <a:buNone/>
            </a:pPr>
            <a:r>
              <a:rPr lang="en-US" altLang="zh-CN" dirty="0">
                <a:ea typeface="宋体" panose="02010600030101010101" pitchFamily="2" charset="-122"/>
              </a:rPr>
              <a:t>	PCA82C250</a:t>
            </a:r>
            <a:r>
              <a:rPr lang="zh-CN" altLang="en-US" dirty="0">
                <a:ea typeface="宋体" panose="02010600030101010101" pitchFamily="2" charset="-122"/>
              </a:rPr>
              <a:t>特性： </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6</a:t>
            </a:r>
            <a:r>
              <a:rPr lang="zh-CN" altLang="en-US" dirty="0">
                <a:ea typeface="宋体" panose="02010600030101010101" pitchFamily="2" charset="-122"/>
              </a:rPr>
              <a:t>）具有过热保护；</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7</a:t>
            </a:r>
            <a:r>
              <a:rPr lang="zh-CN" altLang="en-US" dirty="0">
                <a:ea typeface="宋体" panose="02010600030101010101" pitchFamily="2" charset="-122"/>
              </a:rPr>
              <a:t>）具有发送输出极对电源或地的短路保护；</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8</a:t>
            </a:r>
            <a:r>
              <a:rPr lang="zh-CN" altLang="en-US" dirty="0">
                <a:ea typeface="宋体" panose="02010600030101010101" pitchFamily="2" charset="-122"/>
              </a:rPr>
              <a:t>）具有低电流待机模式；</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9</a:t>
            </a:r>
            <a:r>
              <a:rPr lang="zh-CN" altLang="en-US" dirty="0">
                <a:ea typeface="宋体" panose="02010600030101010101" pitchFamily="2" charset="-122"/>
              </a:rPr>
              <a:t>）未上电节点对总线无影响；</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10</a:t>
            </a:r>
            <a:r>
              <a:rPr lang="zh-CN" altLang="en-US" dirty="0">
                <a:ea typeface="宋体" panose="02010600030101010101" pitchFamily="2" charset="-122"/>
              </a:rPr>
              <a:t>）总线可连接</a:t>
            </a:r>
            <a:r>
              <a:rPr lang="en-US" altLang="zh-CN" dirty="0">
                <a:ea typeface="宋体" panose="02010600030101010101" pitchFamily="2" charset="-122"/>
              </a:rPr>
              <a:t>110</a:t>
            </a:r>
            <a:r>
              <a:rPr lang="zh-CN" altLang="en-US" dirty="0">
                <a:ea typeface="宋体" panose="02010600030101010101" pitchFamily="2" charset="-122"/>
              </a:rPr>
              <a:t>个节点。</a:t>
            </a: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91</a:t>
            </a:fld>
            <a:endParaRPr lang="zh-CN" altLang="en-US" sz="20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246785"/>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7.6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总线收发器</a:t>
            </a:r>
            <a:r>
              <a:rPr lang="en-US" altLang="zh-CN" sz="3200" b="1" dirty="0">
                <a:solidFill>
                  <a:srgbClr val="6600FF"/>
                </a:solidFill>
                <a:latin typeface="楷体_GB2312" charset="-122"/>
                <a:ea typeface="楷体_GB2312" charset="-122"/>
                <a:cs typeface="+mn-cs"/>
                <a:sym typeface="黑体" panose="02010609060101010101" pitchFamily="49" charset="-122"/>
              </a:rPr>
              <a:t>PCA82C250 </a:t>
            </a:r>
            <a:endParaRPr lang="zh-CN" altLang="en-US" sz="3200" b="1" dirty="0">
              <a:solidFill>
                <a:srgbClr val="6600FF"/>
              </a:solidFill>
              <a:latin typeface="楷体_GB2312" charset="-122"/>
              <a:ea typeface="楷体_GB2312" charset="-122"/>
              <a:cs typeface="+mn-cs"/>
              <a:sym typeface="黑体" panose="02010609060101010101" pitchFamily="49" charset="-122"/>
            </a:endParaRPr>
          </a:p>
        </p:txBody>
      </p:sp>
      <p:sp>
        <p:nvSpPr>
          <p:cNvPr id="88066" name="文本占位符 246786"/>
          <p:cNvSpPr>
            <a:spLocks noGrp="1"/>
          </p:cNvSpPr>
          <p:nvPr>
            <p:ph idx="1"/>
          </p:nvPr>
        </p:nvSpPr>
        <p:spPr>
          <a:xfrm>
            <a:off x="582444" y="1050235"/>
            <a:ext cx="10972800" cy="670989"/>
          </a:xfrm>
        </p:spPr>
        <p:txBody>
          <a:bodyPr anchor="t"/>
          <a:lstStyle/>
          <a:p>
            <a:pPr>
              <a:buNone/>
            </a:pPr>
            <a:r>
              <a:rPr lang="zh-CN" altLang="en-US" dirty="0">
                <a:ea typeface="宋体" panose="02010600030101010101" pitchFamily="2" charset="-122"/>
              </a:rPr>
              <a:t>	一、 </a:t>
            </a:r>
            <a:r>
              <a:rPr lang="en-US" altLang="zh-CN" dirty="0">
                <a:ea typeface="宋体" panose="02010600030101010101" pitchFamily="2" charset="-122"/>
              </a:rPr>
              <a:t>PCA82C250 </a:t>
            </a:r>
            <a:r>
              <a:rPr lang="zh-CN" altLang="en-US" dirty="0">
                <a:ea typeface="宋体" panose="02010600030101010101" pitchFamily="2" charset="-122"/>
              </a:rPr>
              <a:t>引脚功能</a:t>
            </a:r>
          </a:p>
        </p:txBody>
      </p:sp>
      <p:pic>
        <p:nvPicPr>
          <p:cNvPr id="88067" name="图片 246787"/>
          <p:cNvPicPr>
            <a:picLocks noChangeAspect="1"/>
          </p:cNvPicPr>
          <p:nvPr/>
        </p:nvPicPr>
        <p:blipFill>
          <a:blip r:embed="rId2" cstate="print"/>
          <a:srcRect l="28596" t="34204" r="44824" b="35512"/>
          <a:stretch>
            <a:fillRect/>
          </a:stretch>
        </p:blipFill>
        <p:spPr>
          <a:xfrm>
            <a:off x="8075613" y="2060575"/>
            <a:ext cx="2592387" cy="1655763"/>
          </a:xfrm>
          <a:prstGeom prst="rect">
            <a:avLst/>
          </a:prstGeom>
          <a:noFill/>
          <a:ln w="9525">
            <a:noFill/>
          </a:ln>
        </p:spPr>
      </p:pic>
      <p:pic>
        <p:nvPicPr>
          <p:cNvPr id="88068" name="图片 246788"/>
          <p:cNvPicPr>
            <a:picLocks noChangeAspect="1"/>
          </p:cNvPicPr>
          <p:nvPr/>
        </p:nvPicPr>
        <p:blipFill>
          <a:blip r:embed="rId3" cstate="print"/>
          <a:stretch>
            <a:fillRect/>
          </a:stretch>
        </p:blipFill>
        <p:spPr>
          <a:xfrm>
            <a:off x="1061421" y="1931483"/>
            <a:ext cx="6192838" cy="3713163"/>
          </a:xfrm>
          <a:prstGeom prst="rect">
            <a:avLst/>
          </a:prstGeom>
          <a:noFill/>
          <a:ln w="9525">
            <a:noFill/>
          </a:ln>
        </p:spPr>
      </p:pic>
      <p:sp>
        <p:nvSpPr>
          <p:cNvPr id="6" name="灯片编号占位符 5"/>
          <p:cNvSpPr>
            <a:spLocks noGrp="1"/>
          </p:cNvSpPr>
          <p:nvPr>
            <p:ph type="sldNum" sz="quarter" idx="4"/>
          </p:nvPr>
        </p:nvSpPr>
        <p:spPr/>
        <p:txBody>
          <a:bodyPr/>
          <a:lstStyle/>
          <a:p>
            <a:pPr algn="r"/>
            <a:fld id="{9A0DB2DC-4C9A-4742-B13C-FB6460FD3503}" type="slidenum">
              <a:rPr lang="zh-CN" altLang="en-US" sz="2000" smtClean="0"/>
              <a:pPr algn="r"/>
              <a:t>92</a:t>
            </a:fld>
            <a:endParaRPr lang="zh-CN" alt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247809"/>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7.6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总线收发器</a:t>
            </a:r>
            <a:r>
              <a:rPr lang="en-US" altLang="zh-CN" sz="3200" b="1" dirty="0">
                <a:solidFill>
                  <a:srgbClr val="6600FF"/>
                </a:solidFill>
                <a:latin typeface="楷体_GB2312" charset="-122"/>
                <a:ea typeface="楷体_GB2312" charset="-122"/>
                <a:cs typeface="+mn-cs"/>
                <a:sym typeface="黑体" panose="02010609060101010101" pitchFamily="49" charset="-122"/>
              </a:rPr>
              <a:t>PCA82C250 </a:t>
            </a:r>
            <a:endParaRPr lang="zh-CN" altLang="en-US" sz="3200" b="1" dirty="0">
              <a:solidFill>
                <a:srgbClr val="6600FF"/>
              </a:solidFill>
              <a:latin typeface="楷体_GB2312" charset="-122"/>
              <a:ea typeface="楷体_GB2312" charset="-122"/>
              <a:cs typeface="+mn-cs"/>
              <a:sym typeface="黑体" panose="02010609060101010101" pitchFamily="49" charset="-122"/>
            </a:endParaRPr>
          </a:p>
        </p:txBody>
      </p:sp>
      <p:sp>
        <p:nvSpPr>
          <p:cNvPr id="89090" name="文本占位符 247810"/>
          <p:cNvSpPr>
            <a:spLocks noGrp="1"/>
          </p:cNvSpPr>
          <p:nvPr>
            <p:ph idx="1"/>
          </p:nvPr>
        </p:nvSpPr>
        <p:spPr>
          <a:xfrm>
            <a:off x="593202" y="888870"/>
            <a:ext cx="10972800" cy="617201"/>
          </a:xfrm>
        </p:spPr>
        <p:txBody>
          <a:bodyPr anchor="t"/>
          <a:lstStyle/>
          <a:p>
            <a:pPr>
              <a:buNone/>
            </a:pPr>
            <a:r>
              <a:rPr lang="zh-CN" altLang="en-US" dirty="0">
                <a:ea typeface="宋体" panose="02010600030101010101" pitchFamily="2" charset="-122"/>
              </a:rPr>
              <a:t>	二、</a:t>
            </a:r>
            <a:r>
              <a:rPr lang="en-US" altLang="zh-CN" dirty="0">
                <a:ea typeface="宋体" panose="02010600030101010101" pitchFamily="2" charset="-122"/>
              </a:rPr>
              <a:t>PCA82C250</a:t>
            </a:r>
            <a:r>
              <a:rPr lang="zh-CN" altLang="en-US" dirty="0">
                <a:ea typeface="宋体" panose="02010600030101010101" pitchFamily="2" charset="-122"/>
              </a:rPr>
              <a:t>内部功能结构 </a:t>
            </a:r>
          </a:p>
        </p:txBody>
      </p:sp>
      <p:pic>
        <p:nvPicPr>
          <p:cNvPr id="89091" name="图片 247811"/>
          <p:cNvPicPr>
            <a:picLocks noChangeAspect="1"/>
          </p:cNvPicPr>
          <p:nvPr/>
        </p:nvPicPr>
        <p:blipFill>
          <a:blip r:embed="rId2" cstate="print"/>
          <a:srcRect l="25847" t="18437" r="23958" b="6476"/>
          <a:stretch>
            <a:fillRect/>
          </a:stretch>
        </p:blipFill>
        <p:spPr>
          <a:xfrm>
            <a:off x="3018025" y="1476282"/>
            <a:ext cx="5905500" cy="4951412"/>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93</a:t>
            </a:fld>
            <a:endParaRPr lang="zh-CN" altLang="en-US" sz="20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245761"/>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7.6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总线收发器</a:t>
            </a:r>
            <a:r>
              <a:rPr lang="en-US" altLang="zh-CN" sz="3200" b="1" dirty="0">
                <a:solidFill>
                  <a:srgbClr val="6600FF"/>
                </a:solidFill>
                <a:latin typeface="楷体_GB2312" charset="-122"/>
                <a:ea typeface="楷体_GB2312" charset="-122"/>
                <a:cs typeface="+mn-cs"/>
                <a:sym typeface="黑体" panose="02010609060101010101" pitchFamily="49" charset="-122"/>
              </a:rPr>
              <a:t>PCA82C250 </a:t>
            </a:r>
            <a:endParaRPr lang="zh-CN" altLang="en-US" sz="3200" b="1" dirty="0">
              <a:solidFill>
                <a:srgbClr val="6600FF"/>
              </a:solidFill>
              <a:latin typeface="楷体_GB2312" charset="-122"/>
              <a:ea typeface="楷体_GB2312" charset="-122"/>
              <a:cs typeface="+mn-cs"/>
              <a:sym typeface="黑体" panose="02010609060101010101" pitchFamily="49" charset="-122"/>
            </a:endParaRPr>
          </a:p>
        </p:txBody>
      </p:sp>
      <p:sp>
        <p:nvSpPr>
          <p:cNvPr id="90114" name="文本占位符 245762"/>
          <p:cNvSpPr>
            <a:spLocks noGrp="1"/>
          </p:cNvSpPr>
          <p:nvPr>
            <p:ph idx="1"/>
          </p:nvPr>
        </p:nvSpPr>
        <p:spPr>
          <a:xfrm>
            <a:off x="625475" y="1125538"/>
            <a:ext cx="10972800" cy="488109"/>
          </a:xfrm>
        </p:spPr>
        <p:txBody>
          <a:bodyPr anchor="t"/>
          <a:lstStyle/>
          <a:p>
            <a:pPr algn="just">
              <a:buNone/>
            </a:pPr>
            <a:r>
              <a:rPr lang="zh-CN" altLang="en-US" b="0" dirty="0">
                <a:ea typeface="宋体" panose="02010600030101010101" pitchFamily="2" charset="-122"/>
              </a:rPr>
              <a:t>	三、</a:t>
            </a:r>
            <a:r>
              <a:rPr lang="en-US" altLang="zh-CN" b="0" dirty="0">
                <a:ea typeface="宋体" panose="02010600030101010101" pitchFamily="2" charset="-122"/>
              </a:rPr>
              <a:t>PCA82C250</a:t>
            </a:r>
            <a:r>
              <a:rPr lang="zh-CN" altLang="en-US" b="0" dirty="0">
                <a:ea typeface="宋体" panose="02010600030101010101" pitchFamily="2" charset="-122"/>
              </a:rPr>
              <a:t>的工作模式</a:t>
            </a:r>
          </a:p>
          <a:p>
            <a:pPr>
              <a:buNone/>
            </a:pPr>
            <a:endParaRPr lang="zh-CN" altLang="en-US" dirty="0">
              <a:ea typeface="宋体" panose="02010600030101010101" pitchFamily="2" charset="-122"/>
            </a:endParaRPr>
          </a:p>
        </p:txBody>
      </p:sp>
      <p:pic>
        <p:nvPicPr>
          <p:cNvPr id="90115" name="图片 245763"/>
          <p:cNvPicPr>
            <a:picLocks noChangeAspect="1"/>
          </p:cNvPicPr>
          <p:nvPr/>
        </p:nvPicPr>
        <p:blipFill>
          <a:blip r:embed="rId2" cstate="print"/>
          <a:srcRect l="26579" t="52672" r="24690" b="30197"/>
          <a:stretch>
            <a:fillRect/>
          </a:stretch>
        </p:blipFill>
        <p:spPr>
          <a:xfrm>
            <a:off x="1323004" y="2486231"/>
            <a:ext cx="8604250" cy="1695450"/>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94</a:t>
            </a:fld>
            <a:endParaRPr lang="zh-CN" altLang="en-US" sz="2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7"/>
          <p:cNvSpPr>
            <a:spLocks noChangeArrowheads="1"/>
          </p:cNvSpPr>
          <p:nvPr>
            <p:custDataLst>
              <p:tags r:id="rId2"/>
            </p:custDataLst>
          </p:nvPr>
        </p:nvSpPr>
        <p:spPr bwMode="auto">
          <a:xfrm>
            <a:off x="3522663" y="4184650"/>
            <a:ext cx="5146675" cy="106363"/>
          </a:xfrm>
          <a:prstGeom prst="roundRect">
            <a:avLst>
              <a:gd name="adj" fmla="val 50000"/>
            </a:avLst>
          </a:prstGeom>
          <a:solidFill>
            <a:schemeClr val="bg1">
              <a:lumMod val="95000"/>
            </a:schemeClr>
          </a:solidFill>
          <a:ln>
            <a:noFill/>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grpSp>
        <p:nvGrpSpPr>
          <p:cNvPr id="2" name="组合 2"/>
          <p:cNvGrpSpPr/>
          <p:nvPr/>
        </p:nvGrpSpPr>
        <p:grpSpPr>
          <a:xfrm>
            <a:off x="4081145" y="1800225"/>
            <a:ext cx="4588510" cy="3096895"/>
            <a:chOff x="1896232" y="1800511"/>
            <a:chExt cx="4587689" cy="3095942"/>
          </a:xfrm>
        </p:grpSpPr>
        <p:sp>
          <p:nvSpPr>
            <p:cNvPr id="29702" name="下箭头 21"/>
            <p:cNvSpPr/>
            <p:nvPr>
              <p:custDataLst>
                <p:tags r:id="rId4"/>
              </p:custDataLst>
            </p:nvPr>
          </p:nvSpPr>
          <p:spPr>
            <a:xfrm>
              <a:off x="3301141" y="2325836"/>
              <a:ext cx="1218883" cy="1617241"/>
            </a:xfrm>
            <a:prstGeom prst="downArrow">
              <a:avLst>
                <a:gd name="adj1" fmla="val 50000"/>
                <a:gd name="adj2" fmla="val 49811"/>
              </a:avLst>
            </a:prstGeom>
            <a:solidFill>
              <a:srgbClr val="CCCCCC"/>
            </a:solidFill>
            <a:ln w="9525">
              <a:noFill/>
            </a:ln>
          </p:spPr>
          <p:txBody>
            <a:bodyPr anchor="ctr"/>
            <a:lstStyle/>
            <a:p>
              <a:pPr algn="ctr"/>
              <a:endParaRPr lang="zh-CN" altLang="en-US" sz="1300" dirty="0">
                <a:solidFill>
                  <a:srgbClr val="FFFFFF"/>
                </a:solidFill>
                <a:latin typeface="Arial" panose="020B0604020202020204" pitchFamily="34" charset="0"/>
              </a:endParaRPr>
            </a:p>
          </p:txBody>
        </p:sp>
        <p:sp>
          <p:nvSpPr>
            <p:cNvPr id="29703" name="椭圆 23"/>
            <p:cNvSpPr/>
            <p:nvPr>
              <p:custDataLst>
                <p:tags r:id="rId5"/>
              </p:custDataLst>
            </p:nvPr>
          </p:nvSpPr>
          <p:spPr>
            <a:xfrm>
              <a:off x="3396366" y="1800511"/>
              <a:ext cx="1030020" cy="1031606"/>
            </a:xfrm>
            <a:prstGeom prst="ellipse">
              <a:avLst/>
            </a:prstGeom>
            <a:solidFill>
              <a:schemeClr val="bg1"/>
            </a:solidFill>
            <a:ln w="190500" cap="flat" cmpd="sng">
              <a:solidFill>
                <a:schemeClr val="accent1"/>
              </a:solidFill>
              <a:prstDash val="solid"/>
              <a:headEnd type="none" w="med" len="med"/>
              <a:tailEnd type="none" w="med" len="med"/>
            </a:ln>
          </p:spPr>
          <p:txBody>
            <a:bodyPr lIns="0" tIns="0" rIns="0" bIns="0" anchor="ctr"/>
            <a:lstStyle/>
            <a:p>
              <a:pPr algn="ctr"/>
              <a:r>
                <a:rPr lang="en-US" altLang="zh-CN" sz="2400" dirty="0" smtClean="0">
                  <a:latin typeface="Arial" panose="020B0604020202020204" pitchFamily="34" charset="0"/>
                </a:rPr>
                <a:t>07</a:t>
              </a:r>
              <a:endParaRPr lang="en-US" altLang="zh-CN" sz="2400" dirty="0">
                <a:latin typeface="Arial" panose="020B0604020202020204" pitchFamily="34" charset="0"/>
              </a:endParaRPr>
            </a:p>
          </p:txBody>
        </p:sp>
        <p:sp>
          <p:nvSpPr>
            <p:cNvPr id="12293" name="椭圆 28"/>
            <p:cNvSpPr>
              <a:spLocks noChangeArrowheads="1"/>
            </p:cNvSpPr>
            <p:nvPr>
              <p:custDataLst>
                <p:tags r:id="rId6"/>
              </p:custDataLst>
            </p:nvPr>
          </p:nvSpPr>
          <p:spPr bwMode="auto">
            <a:xfrm>
              <a:off x="3828191" y="4152462"/>
              <a:ext cx="168245" cy="169811"/>
            </a:xfrm>
            <a:prstGeom prst="ellipse">
              <a:avLst/>
            </a:prstGeom>
            <a:solidFill>
              <a:schemeClr val="bg1"/>
            </a:solidFill>
            <a:ln w="38100" cmpd="sng">
              <a:solidFill>
                <a:schemeClr val="accent1"/>
              </a:solidFill>
              <a:round/>
            </a:ln>
          </p:spPr>
          <p:txBody>
            <a:bodyPr anchor="ctr">
              <a:normAutofit fontScale="25000" lnSpcReduction="20000"/>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anose="02010509060101010101" pitchFamily="49" charset="-122"/>
                </a:defRPr>
              </a:lvl9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rgbClr val="FFFFFF"/>
                </a:solidFill>
                <a:effectLst/>
                <a:uLnTx/>
                <a:uFillTx/>
                <a:latin typeface="+mn-lt"/>
                <a:ea typeface="+mn-ea"/>
                <a:cs typeface="+mn-cs"/>
              </a:endParaRPr>
            </a:p>
          </p:txBody>
        </p:sp>
        <p:sp>
          <p:nvSpPr>
            <p:cNvPr id="29705" name="TextBox 39"/>
            <p:cNvSpPr txBox="1"/>
            <p:nvPr>
              <p:custDataLst>
                <p:tags r:id="rId7"/>
              </p:custDataLst>
            </p:nvPr>
          </p:nvSpPr>
          <p:spPr>
            <a:xfrm>
              <a:off x="1896232" y="4473038"/>
              <a:ext cx="4587689" cy="423415"/>
            </a:xfrm>
            <a:prstGeom prst="rect">
              <a:avLst/>
            </a:prstGeom>
            <a:noFill/>
            <a:ln w="9525">
              <a:noFill/>
            </a:ln>
          </p:spPr>
          <p:txBody>
            <a:bodyPr/>
            <a:lstStyle/>
            <a:p>
              <a:pPr algn="ctr">
                <a:lnSpc>
                  <a:spcPct val="110000"/>
                </a:lnSpc>
              </a:pPr>
              <a:r>
                <a:rPr lang="en-US" altLang="zh-CN" sz="3200" dirty="0" smtClean="0">
                  <a:latin typeface="Arial" panose="020B0604020202020204" pitchFamily="34" charset="0"/>
                </a:rPr>
                <a:t>CAN</a:t>
              </a:r>
              <a:r>
                <a:rPr lang="zh-CN" altLang="en-US" sz="3200" dirty="0" smtClean="0">
                  <a:latin typeface="Arial" panose="020B0604020202020204" pitchFamily="34" charset="0"/>
                </a:rPr>
                <a:t>总线节点设计</a:t>
              </a:r>
              <a:endParaRPr lang="zh-CN" altLang="en-US" sz="3200" dirty="0">
                <a:latin typeface="Arial" panose="020B0604020202020204" pitchFamily="34" charset="0"/>
              </a:endParaRPr>
            </a:p>
          </p:txBody>
        </p:sp>
      </p:grpSp>
      <p:sp>
        <p:nvSpPr>
          <p:cNvPr id="29700" name="文本框 1"/>
          <p:cNvSpPr txBox="1"/>
          <p:nvPr>
            <p:custDataLst>
              <p:tags r:id="rId3"/>
            </p:custDataLst>
          </p:nvPr>
        </p:nvSpPr>
        <p:spPr>
          <a:xfrm>
            <a:off x="611505" y="186690"/>
            <a:ext cx="10972800" cy="576263"/>
          </a:xfrm>
          <a:prstGeom prst="rect">
            <a:avLst/>
          </a:prstGeom>
          <a:noFill/>
          <a:ln w="9525">
            <a:noFill/>
          </a:ln>
        </p:spPr>
        <p:txBody>
          <a:bodyPr anchor="ctr"/>
          <a:lstStyle/>
          <a:p>
            <a:pPr>
              <a:lnSpc>
                <a:spcPct val="90000"/>
              </a:lnSpc>
            </a:pPr>
            <a:r>
              <a:rPr lang="zh-CN" altLang="en-US" sz="3200" b="1" dirty="0">
                <a:solidFill>
                  <a:srgbClr val="6600FF"/>
                </a:solidFill>
                <a:latin typeface="楷体_GB2312" charset="-122"/>
                <a:ea typeface="楷体_GB2312" charset="-122"/>
                <a:sym typeface="黑体" panose="02010609060101010101" pitchFamily="49" charset="-122"/>
              </a:rPr>
              <a:t>第</a:t>
            </a:r>
            <a:r>
              <a:rPr lang="en-US" altLang="zh-CN" sz="3200" b="1" dirty="0">
                <a:solidFill>
                  <a:srgbClr val="6600FF"/>
                </a:solidFill>
                <a:latin typeface="楷体_GB2312" charset="-122"/>
                <a:ea typeface="楷体_GB2312" charset="-122"/>
                <a:sym typeface="黑体" panose="02010609060101010101" pitchFamily="49" charset="-122"/>
              </a:rPr>
              <a:t>7</a:t>
            </a:r>
            <a:r>
              <a:rPr lang="zh-CN" altLang="en-US" sz="3200" b="1" dirty="0">
                <a:solidFill>
                  <a:srgbClr val="6600FF"/>
                </a:solidFill>
                <a:latin typeface="楷体_GB2312" charset="-122"/>
                <a:ea typeface="楷体_GB2312" charset="-122"/>
                <a:sym typeface="黑体" panose="02010609060101010101" pitchFamily="49" charset="-122"/>
              </a:rPr>
              <a:t>章 </a:t>
            </a:r>
            <a:r>
              <a:rPr lang="en-US" altLang="en-US" sz="3200" b="1" dirty="0">
                <a:solidFill>
                  <a:srgbClr val="6600FF"/>
                </a:solidFill>
                <a:latin typeface="楷体_GB2312" charset="-122"/>
                <a:ea typeface="楷体_GB2312" charset="-122"/>
                <a:sym typeface="黑体" panose="02010609060101010101" pitchFamily="49" charset="-122"/>
              </a:rPr>
              <a:t>CAN</a:t>
            </a:r>
            <a:r>
              <a:rPr lang="zh-CN" altLang="en-US" sz="3200" b="1" dirty="0">
                <a:solidFill>
                  <a:srgbClr val="6600FF"/>
                </a:solidFill>
                <a:latin typeface="楷体_GB2312" charset="-122"/>
                <a:ea typeface="楷体_GB2312" charset="-122"/>
                <a:sym typeface="黑体" panose="02010609060101010101" pitchFamily="49" charset="-122"/>
              </a:rPr>
              <a:t>总线</a:t>
            </a:r>
          </a:p>
        </p:txBody>
      </p:sp>
      <p:sp>
        <p:nvSpPr>
          <p:cNvPr id="29701" name="灯片编号占位符 3"/>
          <p:cNvSpPr txBox="1">
            <a:spLocks noGrp="1"/>
          </p:cNvSpPr>
          <p:nvPr>
            <p:ph type="sldNum" sz="quarter" idx="4"/>
          </p:nvPr>
        </p:nvSpPr>
        <p:spPr>
          <a:xfrm>
            <a:off x="9226550" y="6386513"/>
            <a:ext cx="2844800" cy="476250"/>
          </a:xfrm>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fld id="{9A0DB2DC-4C9A-4742-B13C-FB6460FD3503}" type="slidenum">
              <a:rPr lang="zh-CN" altLang="en-US" sz="2000" dirty="0"/>
              <a:pPr lvl="0" algn="r" eaLnBrk="1" hangingPunct="1"/>
              <a:t>95</a:t>
            </a:fld>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239617"/>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sp>
        <p:nvSpPr>
          <p:cNvPr id="91138" name="文本占位符 239618"/>
          <p:cNvSpPr>
            <a:spLocks noGrp="1"/>
          </p:cNvSpPr>
          <p:nvPr>
            <p:ph idx="1"/>
          </p:nvPr>
        </p:nvSpPr>
        <p:spPr>
          <a:xfrm>
            <a:off x="485625" y="921142"/>
            <a:ext cx="10972800" cy="1294933"/>
          </a:xfrm>
        </p:spPr>
        <p:txBody>
          <a:bodyPr anchor="t"/>
          <a:lstStyle/>
          <a:p>
            <a:pPr>
              <a:lnSpc>
                <a:spcPct val="150000"/>
              </a:lnSpc>
              <a:buNone/>
            </a:pPr>
            <a:r>
              <a:rPr lang="zh-CN" altLang="en-US" dirty="0">
                <a:ea typeface="宋体" panose="02010600030101010101" pitchFamily="2" charset="-122"/>
              </a:rPr>
              <a:t>	一、</a:t>
            </a:r>
            <a:r>
              <a:rPr lang="en-US" altLang="zh-CN" dirty="0">
                <a:ea typeface="宋体" panose="02010600030101010101" pitchFamily="2" charset="-122"/>
              </a:rPr>
              <a:t>CAN</a:t>
            </a:r>
            <a:r>
              <a:rPr lang="zh-CN" altLang="en-US" dirty="0">
                <a:ea typeface="宋体" panose="02010600030101010101" pitchFamily="2" charset="-122"/>
              </a:rPr>
              <a:t>总线节点的硬件设计 </a:t>
            </a:r>
          </a:p>
          <a:p>
            <a:pPr>
              <a:lnSpc>
                <a:spcPct val="150000"/>
              </a:lnSpc>
              <a:buNone/>
            </a:pPr>
            <a:r>
              <a:rPr lang="en-US" altLang="zh-CN" dirty="0">
                <a:ea typeface="宋体" panose="02010600030101010101" pitchFamily="2" charset="-122"/>
              </a:rPr>
              <a:t>	1. CAN</a:t>
            </a:r>
            <a:r>
              <a:rPr lang="zh-CN" altLang="en-US" dirty="0">
                <a:ea typeface="宋体" panose="02010600030101010101" pitchFamily="2" charset="-122"/>
              </a:rPr>
              <a:t>总线节点结构</a:t>
            </a:r>
          </a:p>
        </p:txBody>
      </p:sp>
      <p:pic>
        <p:nvPicPr>
          <p:cNvPr id="91139" name="图片 239619"/>
          <p:cNvPicPr>
            <a:picLocks noChangeAspect="1"/>
          </p:cNvPicPr>
          <p:nvPr/>
        </p:nvPicPr>
        <p:blipFill>
          <a:blip r:embed="rId2" cstate="print"/>
          <a:srcRect l="23633" t="25842" r="21729" b="24129"/>
          <a:stretch>
            <a:fillRect/>
          </a:stretch>
        </p:blipFill>
        <p:spPr>
          <a:xfrm>
            <a:off x="3958813" y="1777645"/>
            <a:ext cx="7537245" cy="4176712"/>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96</a:t>
            </a:fld>
            <a:endParaRPr lang="zh-CN" altLang="en-US" sz="2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240641"/>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sp>
        <p:nvSpPr>
          <p:cNvPr id="92162" name="文本占位符 240642"/>
          <p:cNvSpPr>
            <a:spLocks noGrp="1"/>
          </p:cNvSpPr>
          <p:nvPr>
            <p:ph idx="1"/>
          </p:nvPr>
        </p:nvSpPr>
        <p:spPr/>
        <p:txBody>
          <a:bodyPr anchor="t"/>
          <a:lstStyle/>
          <a:p>
            <a:pPr>
              <a:lnSpc>
                <a:spcPct val="150000"/>
              </a:lnSpc>
              <a:buNone/>
            </a:pPr>
            <a:r>
              <a:rPr lang="en-US" altLang="zh-CN" dirty="0">
                <a:ea typeface="宋体" panose="02010600030101010101" pitchFamily="2" charset="-122"/>
              </a:rPr>
              <a:t>	2. CAN</a:t>
            </a:r>
            <a:r>
              <a:rPr lang="zh-CN" altLang="en-US" dirty="0">
                <a:ea typeface="宋体" panose="02010600030101010101" pitchFamily="2" charset="-122"/>
              </a:rPr>
              <a:t>总线节点的硬件电路</a:t>
            </a:r>
          </a:p>
          <a:p>
            <a:pPr>
              <a:lnSpc>
                <a:spcPct val="150000"/>
              </a:lnSpc>
              <a:buNone/>
            </a:pPr>
            <a:r>
              <a:rPr lang="en-US" altLang="zh-CN"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）电源电路 </a:t>
            </a:r>
          </a:p>
          <a:p>
            <a:pPr>
              <a:lnSpc>
                <a:spcPct val="150000"/>
              </a:lnSpc>
              <a:buNone/>
            </a:pPr>
            <a:r>
              <a:rPr lang="en-US" altLang="zh-CN" dirty="0">
                <a:ea typeface="宋体" panose="02010600030101010101" pitchFamily="2" charset="-122"/>
              </a:rPr>
              <a:t>		     SJA1000</a:t>
            </a:r>
            <a:r>
              <a:rPr lang="zh-CN" altLang="en-US" dirty="0">
                <a:ea typeface="宋体" panose="02010600030101010101" pitchFamily="2" charset="-122"/>
              </a:rPr>
              <a:t>片上有</a:t>
            </a:r>
            <a:r>
              <a:rPr lang="en-US" altLang="zh-CN" dirty="0">
                <a:ea typeface="宋体" panose="02010600030101010101" pitchFamily="2" charset="-122"/>
              </a:rPr>
              <a:t>3</a:t>
            </a:r>
            <a:r>
              <a:rPr lang="zh-CN" altLang="en-US" dirty="0">
                <a:ea typeface="宋体" panose="02010600030101010101" pitchFamily="2" charset="-122"/>
              </a:rPr>
              <a:t>个独立电源，分别给输入电路、输出电路以及内部逻辑管理电路供电。</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2</a:t>
            </a:r>
            <a:r>
              <a:rPr lang="zh-CN" altLang="en-US" dirty="0">
                <a:ea typeface="宋体" panose="02010600030101010101" pitchFamily="2" charset="-122"/>
              </a:rPr>
              <a:t>）复位电路 </a:t>
            </a:r>
          </a:p>
          <a:p>
            <a:pPr>
              <a:lnSpc>
                <a:spcPct val="150000"/>
              </a:lnSpc>
              <a:buNone/>
            </a:pPr>
            <a:r>
              <a:rPr lang="zh-CN" altLang="en-US" dirty="0">
                <a:ea typeface="宋体" panose="02010600030101010101" pitchFamily="2" charset="-122"/>
              </a:rPr>
              <a:t>		     </a:t>
            </a:r>
            <a:r>
              <a:rPr lang="en-US" altLang="zh-CN" dirty="0">
                <a:ea typeface="宋体" panose="02010600030101010101" pitchFamily="2" charset="-122"/>
              </a:rPr>
              <a:t>SJA1000</a:t>
            </a:r>
            <a:r>
              <a:rPr lang="zh-CN" altLang="en-US" dirty="0">
                <a:ea typeface="宋体" panose="02010600030101010101" pitchFamily="2" charset="-122"/>
              </a:rPr>
              <a:t>的复位输入引脚为低电平有效，</a:t>
            </a:r>
            <a:r>
              <a:rPr lang="en-US" altLang="zh-CN" dirty="0">
                <a:ea typeface="宋体" panose="02010600030101010101" pitchFamily="2" charset="-122"/>
              </a:rPr>
              <a:t>MCS-51</a:t>
            </a:r>
            <a:r>
              <a:rPr lang="zh-CN" altLang="en-US" dirty="0">
                <a:ea typeface="宋体" panose="02010600030101010101" pitchFamily="2" charset="-122"/>
              </a:rPr>
              <a:t>单片机的复位输入引脚为高电平有效。</a:t>
            </a:r>
            <a:endParaRPr lang="en-US" altLang="zh-CN" dirty="0">
              <a:ea typeface="宋体" panose="02010600030101010101" pitchFamily="2" charset="-122"/>
            </a:endParaRPr>
          </a:p>
        </p:txBody>
      </p:sp>
      <p:sp>
        <p:nvSpPr>
          <p:cNvPr id="4" name="灯片编号占位符 3"/>
          <p:cNvSpPr>
            <a:spLocks noGrp="1"/>
          </p:cNvSpPr>
          <p:nvPr>
            <p:ph type="sldNum" sz="quarter" idx="4"/>
          </p:nvPr>
        </p:nvSpPr>
        <p:spPr/>
        <p:txBody>
          <a:bodyPr/>
          <a:lstStyle/>
          <a:p>
            <a:pPr algn="r"/>
            <a:fld id="{9A0DB2DC-4C9A-4742-B13C-FB6460FD3503}" type="slidenum">
              <a:rPr lang="zh-CN" altLang="en-US" sz="2000" smtClean="0"/>
              <a:pPr algn="r"/>
              <a:t>97</a:t>
            </a:fld>
            <a:endParaRPr lang="zh-CN" altLang="en-US" sz="2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241665"/>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sp>
        <p:nvSpPr>
          <p:cNvPr id="93186" name="文本占位符 241666"/>
          <p:cNvSpPr>
            <a:spLocks noGrp="1"/>
          </p:cNvSpPr>
          <p:nvPr>
            <p:ph idx="1"/>
          </p:nvPr>
        </p:nvSpPr>
        <p:spPr>
          <a:xfrm>
            <a:off x="625475" y="931900"/>
            <a:ext cx="10972800" cy="4895850"/>
          </a:xfrm>
        </p:spPr>
        <p:txBody>
          <a:bodyPr anchor="t"/>
          <a:lstStyle/>
          <a:p>
            <a:pPr>
              <a:buNone/>
            </a:pPr>
            <a:r>
              <a:rPr lang="en-US" altLang="zh-CN"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3</a:t>
            </a:r>
            <a:r>
              <a:rPr lang="zh-CN" altLang="en-US" dirty="0">
                <a:ea typeface="宋体" panose="02010600030101010101" pitchFamily="2" charset="-122"/>
              </a:rPr>
              <a:t>）时钟电路</a:t>
            </a:r>
          </a:p>
        </p:txBody>
      </p:sp>
      <p:pic>
        <p:nvPicPr>
          <p:cNvPr id="93187" name="图片 241667"/>
          <p:cNvPicPr>
            <a:picLocks noChangeAspect="1"/>
          </p:cNvPicPr>
          <p:nvPr/>
        </p:nvPicPr>
        <p:blipFill>
          <a:blip r:embed="rId2" cstate="print"/>
          <a:srcRect l="25847" t="30284" r="20996" b="9146"/>
          <a:stretch>
            <a:fillRect/>
          </a:stretch>
        </p:blipFill>
        <p:spPr>
          <a:xfrm>
            <a:off x="2265027" y="1735362"/>
            <a:ext cx="6792912" cy="4338817"/>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98</a:t>
            </a:fld>
            <a:endParaRPr lang="zh-CN" altLang="en-US" sz="2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242689"/>
          <p:cNvSpPr>
            <a:spLocks noGrp="1"/>
          </p:cNvSpPr>
          <p:nvPr>
            <p:ph type="title"/>
          </p:nvPr>
        </p:nvSpPr>
        <p:spPr>
          <a:noFill/>
          <a:ln w="9525">
            <a:noFill/>
          </a:ln>
        </p:spPr>
        <p:txBody>
          <a:bodyPr anchor="ctr"/>
          <a:lstStyle/>
          <a:p>
            <a:pPr eaLnBrk="1" hangingPunct="1">
              <a:lnSpc>
                <a:spcPct val="90000"/>
              </a:lnSpc>
            </a:pPr>
            <a:r>
              <a:rPr lang="en-US" altLang="zh-CN" sz="3200" b="1" dirty="0" smtClean="0">
                <a:solidFill>
                  <a:srgbClr val="6600FF"/>
                </a:solidFill>
                <a:latin typeface="楷体_GB2312" charset="-122"/>
                <a:ea typeface="楷体_GB2312" charset="-122"/>
                <a:cs typeface="+mn-cs"/>
                <a:sym typeface="黑体" panose="02010609060101010101" pitchFamily="49" charset="-122"/>
              </a:rPr>
              <a:t>7.7  </a:t>
            </a:r>
            <a:r>
              <a:rPr lang="en-US" altLang="zh-CN" sz="3200" b="1" dirty="0">
                <a:solidFill>
                  <a:srgbClr val="6600FF"/>
                </a:solidFill>
                <a:latin typeface="楷体_GB2312" charset="-122"/>
                <a:ea typeface="楷体_GB2312" charset="-122"/>
                <a:cs typeface="+mn-cs"/>
                <a:sym typeface="黑体" panose="02010609060101010101" pitchFamily="49" charset="-122"/>
              </a:rPr>
              <a:t>CAN</a:t>
            </a:r>
            <a:r>
              <a:rPr lang="zh-CN" altLang="en-US" sz="3200" b="1" dirty="0">
                <a:solidFill>
                  <a:srgbClr val="6600FF"/>
                </a:solidFill>
                <a:latin typeface="楷体_GB2312" charset="-122"/>
                <a:ea typeface="楷体_GB2312" charset="-122"/>
                <a:cs typeface="+mn-cs"/>
                <a:sym typeface="黑体" panose="02010609060101010101" pitchFamily="49" charset="-122"/>
              </a:rPr>
              <a:t>总线节点设计 </a:t>
            </a:r>
          </a:p>
        </p:txBody>
      </p:sp>
      <p:sp>
        <p:nvSpPr>
          <p:cNvPr id="94210" name="文本占位符 242690"/>
          <p:cNvSpPr>
            <a:spLocks noGrp="1"/>
          </p:cNvSpPr>
          <p:nvPr>
            <p:ph idx="1"/>
          </p:nvPr>
        </p:nvSpPr>
        <p:spPr>
          <a:xfrm>
            <a:off x="593203" y="921143"/>
            <a:ext cx="10972800" cy="552655"/>
          </a:xfrm>
        </p:spPr>
        <p:txBody>
          <a:bodyPr anchor="t"/>
          <a:lstStyle/>
          <a:p>
            <a:pPr>
              <a:buNone/>
            </a:pPr>
            <a:r>
              <a:rPr lang="en-US" altLang="zh-CN"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a:t>
            </a:r>
            <a:r>
              <a:rPr lang="en-US" altLang="zh-CN" dirty="0">
                <a:ea typeface="宋体" panose="02010600030101010101" pitchFamily="2" charset="-122"/>
              </a:rPr>
              <a:t>MCS-51</a:t>
            </a:r>
            <a:r>
              <a:rPr lang="zh-CN" altLang="en-US" dirty="0">
                <a:ea typeface="宋体" panose="02010600030101010101" pitchFamily="2" charset="-122"/>
              </a:rPr>
              <a:t>单片机与</a:t>
            </a:r>
            <a:r>
              <a:rPr lang="en-US" altLang="zh-CN" dirty="0">
                <a:ea typeface="宋体" panose="02010600030101010101" pitchFamily="2" charset="-122"/>
              </a:rPr>
              <a:t>SJA1000</a:t>
            </a:r>
            <a:r>
              <a:rPr lang="zh-CN" altLang="en-US" dirty="0">
                <a:ea typeface="宋体" panose="02010600030101010101" pitchFamily="2" charset="-122"/>
              </a:rPr>
              <a:t>接口电路</a:t>
            </a:r>
          </a:p>
        </p:txBody>
      </p:sp>
      <p:pic>
        <p:nvPicPr>
          <p:cNvPr id="94211" name="图片 242691"/>
          <p:cNvPicPr>
            <a:picLocks noChangeAspect="1"/>
          </p:cNvPicPr>
          <p:nvPr/>
        </p:nvPicPr>
        <p:blipFill>
          <a:blip r:embed="rId2" cstate="print"/>
          <a:srcRect l="23616" t="27672" r="23225" b="10423"/>
          <a:stretch>
            <a:fillRect/>
          </a:stretch>
        </p:blipFill>
        <p:spPr>
          <a:xfrm>
            <a:off x="2308058" y="1283168"/>
            <a:ext cx="7330794" cy="4786057"/>
          </a:xfrm>
          <a:prstGeom prst="rect">
            <a:avLst/>
          </a:prstGeom>
          <a:noFill/>
          <a:ln w="9525">
            <a:noFill/>
          </a:ln>
        </p:spPr>
      </p:pic>
      <p:sp>
        <p:nvSpPr>
          <p:cNvPr id="5" name="灯片编号占位符 4"/>
          <p:cNvSpPr>
            <a:spLocks noGrp="1"/>
          </p:cNvSpPr>
          <p:nvPr>
            <p:ph type="sldNum" sz="quarter" idx="4"/>
          </p:nvPr>
        </p:nvSpPr>
        <p:spPr/>
        <p:txBody>
          <a:bodyPr/>
          <a:lstStyle/>
          <a:p>
            <a:pPr algn="r"/>
            <a:fld id="{9A0DB2DC-4C9A-4742-B13C-FB6460FD3503}" type="slidenum">
              <a:rPr lang="zh-CN" altLang="en-US" sz="2000" smtClean="0"/>
              <a:pPr algn="r"/>
              <a:t>99</a:t>
            </a:fld>
            <a:endParaRPr lang="zh-CN" altLang="en-US" sz="20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3"/>
  <p:tag name="KSO_WM_SLIDE_INDEX" val="13"/>
  <p:tag name="KSO_WM_SLIDE_ITEM_CNT" val="1"/>
  <p:tag name="KSO_WM_SLIDE_LAYOUT" val="a_l"/>
  <p:tag name="KSO_WM_SLIDE_LAYOUT_CNT" val="1_1"/>
  <p:tag name="KSO_WM_SLIDE_TYPE" val="text"/>
  <p:tag name="KSO_WM_BEAUTIFY_FLAG" val="#wm#"/>
  <p:tag name="KSO_WM_SLIDE_POSITION" val="277*142"/>
  <p:tag name="KSO_WM_SLIDE_SIZE" val="405*302"/>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3*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3*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3*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3*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3*l_h_f*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3"/>
  <p:tag name="KSO_WM_SLIDE_INDEX" val="13"/>
  <p:tag name="KSO_WM_SLIDE_ITEM_CNT" val="1"/>
  <p:tag name="KSO_WM_SLIDE_LAYOUT" val="a_l"/>
  <p:tag name="KSO_WM_SLIDE_LAYOUT_CNT" val="1_1"/>
  <p:tag name="KSO_WM_SLIDE_TYPE" val="text"/>
  <p:tag name="KSO_WM_BEAUTIFY_FLAG" val="#wm#"/>
  <p:tag name="KSO_WM_SLIDE_POSITION" val="277*142"/>
  <p:tag name="KSO_WM_SLIDE_SIZE" val="405*302"/>
  <p:tag name="KSO_WM_DIAGRAM_GROUP_CODE" val="l1-2"/>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3*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3*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3*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3*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3*l_h_f*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3"/>
  <p:tag name="KSO_WM_SLIDE_INDEX" val="13"/>
  <p:tag name="KSO_WM_SLIDE_ITEM_CNT" val="1"/>
  <p:tag name="KSO_WM_SLIDE_LAYOUT" val="a_l"/>
  <p:tag name="KSO_WM_SLIDE_LAYOUT_CNT" val="1_1"/>
  <p:tag name="KSO_WM_SLIDE_TYPE" val="text"/>
  <p:tag name="KSO_WM_BEAUTIFY_FLAG" val="#wm#"/>
  <p:tag name="KSO_WM_SLIDE_POSITION" val="277*142"/>
  <p:tag name="KSO_WM_SLIDE_SIZE" val="405*302"/>
  <p:tag name="KSO_WM_DIAGRAM_GROUP_CODE" val="l1-2"/>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3*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3*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3*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3*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USESOURCEFORMAT_APPLY" val="1"/>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3*l_h_f*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3"/>
  <p:tag name="KSO_WM_SLIDE_INDEX" val="13"/>
  <p:tag name="KSO_WM_SLIDE_ITEM_CNT" val="1"/>
  <p:tag name="KSO_WM_SLIDE_LAYOUT" val="a_l"/>
  <p:tag name="KSO_WM_SLIDE_LAYOUT_CNT" val="1_1"/>
  <p:tag name="KSO_WM_SLIDE_TYPE" val="text"/>
  <p:tag name="KSO_WM_BEAUTIFY_FLAG" val="#wm#"/>
  <p:tag name="KSO_WM_SLIDE_POSITION" val="277*142"/>
  <p:tag name="KSO_WM_SLIDE_SIZE" val="405*302"/>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3*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3*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3*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3*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3*l_h_f*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29"/>
  <p:tag name="KSO_WM_SLIDE_INDEX" val="29"/>
  <p:tag name="KSO_WM_SLIDE_ITEM_CNT" val="1"/>
  <p:tag name="KSO_WM_SLIDE_LAYOUT" val="a"/>
  <p:tag name="KSO_WM_SLIDE_LAYOUT_CNT" val="1"/>
  <p:tag name="KSO_WM_SLIDE_TYPE" val="endPage"/>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9*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3"/>
  <p:tag name="KSO_WM_SLIDE_INDEX" val="13"/>
  <p:tag name="KSO_WM_SLIDE_ITEM_CNT" val="1"/>
  <p:tag name="KSO_WM_SLIDE_LAYOUT" val="a_l"/>
  <p:tag name="KSO_WM_SLIDE_LAYOUT_CNT" val="1_1"/>
  <p:tag name="KSO_WM_SLIDE_TYPE" val="text"/>
  <p:tag name="KSO_WM_BEAUTIFY_FLAG" val="#wm#"/>
  <p:tag name="KSO_WM_SLIDE_POSITION" val="277*142"/>
  <p:tag name="KSO_WM_SLIDE_SIZE" val="405*302"/>
  <p:tag name="KSO_WM_DIAGRAM_GROUP_CODE" val="l1-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3*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3*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3*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3*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3*l_h_f*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3"/>
  <p:tag name="KSO_WM_SLIDE_INDEX" val="13"/>
  <p:tag name="KSO_WM_SLIDE_ITEM_CNT" val="1"/>
  <p:tag name="KSO_WM_SLIDE_LAYOUT" val="a_l"/>
  <p:tag name="KSO_WM_SLIDE_LAYOUT_CNT" val="1_1"/>
  <p:tag name="KSO_WM_SLIDE_TYPE" val="text"/>
  <p:tag name="KSO_WM_BEAUTIFY_FLAG" val="#wm#"/>
  <p:tag name="KSO_WM_SLIDE_POSITION" val="277*142"/>
  <p:tag name="KSO_WM_SLIDE_SIZE" val="405*302"/>
  <p:tag name="KSO_WM_DIAGRAM_GROUP_CODE" val="l1-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3*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3*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3*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3*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3*l_h_f*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3"/>
  <p:tag name="KSO_WM_SLIDE_INDEX" val="13"/>
  <p:tag name="KSO_WM_SLIDE_ITEM_CNT" val="1"/>
  <p:tag name="KSO_WM_SLIDE_LAYOUT" val="a_l"/>
  <p:tag name="KSO_WM_SLIDE_LAYOUT_CNT" val="1_1"/>
  <p:tag name="KSO_WM_SLIDE_TYPE" val="text"/>
  <p:tag name="KSO_WM_BEAUTIFY_FLAG" val="#wm#"/>
  <p:tag name="KSO_WM_SLIDE_POSITION" val="277*142"/>
  <p:tag name="KSO_WM_SLIDE_SIZE" val="405*302"/>
  <p:tag name="KSO_WM_DIAGRAM_GROUP_CODE" val="l1-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37"/>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13*l_i*1_1"/>
  <p:tag name="KSO_WM_UNIT_CLEAR" val="1"/>
  <p:tag name="KSO_WM_UNIT_LAYERLEVEL" val="1_1"/>
  <p:tag name="KSO_WM_DIAGRAM_GROUP_CODE" val="l1-2"/>
  <p:tag name="KSO_WM_UNIT_FILL_FORE_SCHEMECOLOR_INDEX" val="14"/>
  <p:tag name="KSO_WM_UNI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13*l_i*1_2"/>
  <p:tag name="KSO_WM_UNIT_CLEAR" val="1"/>
  <p:tag name="KSO_WM_UNIT_LAYERLEVEL" val="1_1"/>
  <p:tag name="KSO_WM_DIAGRAM_GROUP_CODE" val="l1-2"/>
  <p:tag name="KSO_WM_UNIT_FILL_FORE_SCHEMECOLOR_INDEX" val="13"/>
  <p:tag name="KSO_WM_UNI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13*l_i*1_3"/>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i"/>
  <p:tag name="KSO_WM_UNIT_INDEX" val="1_4"/>
  <p:tag name="KSO_WM_UNIT_ID" val="custom160337_13*l_i*1_4"/>
  <p:tag name="KSO_WM_UNIT_CLEAR" val="1"/>
  <p:tag name="KSO_WM_UNIT_LAYERLEVEL" val="1_1"/>
  <p:tag name="KSO_WM_DIAGRAM_GROUP_CODE" val="l1-2"/>
  <p:tag name="KSO_WM_UNIT_FILL_FORE_SCHEMECOLOR_INDEX" val="14"/>
  <p:tag name="KSO_WM_UNIT_FILL_TYPE" val="1"/>
  <p:tag name="KSO_WM_UNIT_LINE_FORE_SCHEMECOLOR_INDEX" val="5"/>
  <p:tag name="KSO_WM_UNIT_LINE_FILL_TYPE" val="2"/>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13*l_h_f*1_1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5、9、12、15、20、25、26、28、29"/>
  <p:tag name="KSO_WM_TEMPLATE_CATEGORY" val="custom"/>
  <p:tag name="KSO_WM_TEMPLATE_INDEX" val="160337"/>
  <p:tag name="KSO_WM_TAG_VERSION" val="1.0"/>
  <p:tag name="KSO_WM_SLIDE_ID" val="custom160337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b"/>
  <p:tag name="KSO_WM_UNIT_INDEX" val="1"/>
  <p:tag name="KSO_WM_UNIT_ID" val="custom160337_1*b*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7"/>
  <p:tag name="KSO_WM_TAG_VERSION" val="1.0"/>
  <p:tag name="KSO_WM_SLIDE_ID" val="custom160337_19"/>
  <p:tag name="KSO_WM_SLIDE_INDEX" val="19"/>
  <p:tag name="KSO_WM_SLIDE_ITEM_CNT" val="1"/>
  <p:tag name="KSO_WM_SLIDE_LAYOUT" val="a_m"/>
  <p:tag name="KSO_WM_SLIDE_LAYOUT_CNT" val="1_1"/>
  <p:tag name="KSO_WM_SLIDE_TYPE" val="text"/>
  <p:tag name="KSO_WM_BEAUTIFY_FLAG" val="#wm#"/>
  <p:tag name="KSO_WM_SLIDE_POSITION" val="226*183"/>
  <p:tag name="KSO_WM_SLIDE_SIZE" val="510*131"/>
  <p:tag name="KSO_WM_DIAGRAM_GROUP_CODE" val="m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i"/>
  <p:tag name="KSO_WM_UNIT_INDEX" val="1_1"/>
  <p:tag name="KSO_WM_UNIT_ID" val="custom160337_19*m_i*1_1"/>
  <p:tag name="KSO_WM_UNIT_CLEAR" val="1"/>
  <p:tag name="KSO_WM_UNIT_LAYERLEVEL" val="1_1"/>
  <p:tag name="KSO_WM_DIAGRAM_GROUP_CODE" val="m1-1"/>
  <p:tag name="KSO_WM_UNIT_LINE_FORE_SCHEMECOLOR_INDEX" val="14"/>
  <p:tag name="KSO_WM_UNIT_LINE_FILL_TYPE" val="2"/>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m_h_f"/>
  <p:tag name="KSO_WM_UNIT_INDEX" val="1_1_1"/>
  <p:tag name="KSO_WM_UNIT_ID" val="custom160337_19*m_h_f*1_1_1"/>
  <p:tag name="KSO_WM_UNIT_CLEAR" val="1"/>
  <p:tag name="KSO_WM_UNIT_LAYERLEVEL" val="1_1_1"/>
  <p:tag name="KSO_WM_UNIT_VALUE" val="33"/>
  <p:tag name="KSO_WM_UNIT_HIGHLIGHT" val="0"/>
  <p:tag name="KSO_WM_UNIT_COMPATIBLE" val="0"/>
  <p:tag name="KSO_WM_UNIT_PRESET_TEXT_INDEX" val="4"/>
  <p:tag name="KSO_WM_UNIT_PRESET_TEXT_LEN" val="26"/>
  <p:tag name="KSO_WM_DIAGRAM_GROUP_CODE" val="m1-1"/>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1114A22KWBG">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A000120141114A22KWBG">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A000120141114A22KWBG">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2849</Words>
  <Application>Microsoft Office PowerPoint</Application>
  <PresentationFormat>自定义</PresentationFormat>
  <Paragraphs>587</Paragraphs>
  <Slides>109</Slides>
  <Notes>20</Notes>
  <HiddenSlides>0</HiddenSlides>
  <MMClips>0</MMClips>
  <ScaleCrop>false</ScaleCrop>
  <HeadingPairs>
    <vt:vector size="4" baseType="variant">
      <vt:variant>
        <vt:lpstr>主题</vt:lpstr>
      </vt:variant>
      <vt:variant>
        <vt:i4>3</vt:i4>
      </vt:variant>
      <vt:variant>
        <vt:lpstr>幻灯片标题</vt:lpstr>
      </vt:variant>
      <vt:variant>
        <vt:i4>109</vt:i4>
      </vt:variant>
    </vt:vector>
  </HeadingPairs>
  <TitlesOfParts>
    <vt:vector size="112" baseType="lpstr">
      <vt:lpstr>A000120141114A22KWBG</vt:lpstr>
      <vt:lpstr>1_A000120141114A22KWBG</vt:lpstr>
      <vt:lpstr>2_A000120141114A22KWBG</vt:lpstr>
      <vt:lpstr>工业控制网络</vt:lpstr>
      <vt:lpstr>幻灯片 2</vt:lpstr>
      <vt:lpstr>幻灯片 3</vt:lpstr>
      <vt:lpstr>7.1 概述</vt:lpstr>
      <vt:lpstr>7.1 CAN总线特点</vt:lpstr>
      <vt:lpstr>7.1 CAN总线特点</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5.2 CAN总线通信模型</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7.5  SJA1000 CAN控制器 </vt:lpstr>
      <vt:lpstr>幻灯片 88</vt:lpstr>
      <vt:lpstr>7.6  CAN总线收发器PCA82C250 </vt:lpstr>
      <vt:lpstr>7.6  CAN总线收发器PCA82C250 </vt:lpstr>
      <vt:lpstr>7.6  CAN总线收发器PCA82C250 </vt:lpstr>
      <vt:lpstr>7.6  CAN总线收发器PCA82C250 </vt:lpstr>
      <vt:lpstr>7.6  CAN总线收发器PCA82C250 </vt:lpstr>
      <vt:lpstr>7.6  CAN总线收发器PCA82C250 </vt:lpstr>
      <vt:lpstr>幻灯片 95</vt:lpstr>
      <vt:lpstr>7.7  CAN总线节点设计 </vt:lpstr>
      <vt:lpstr>7.7  CAN总线节点设计 </vt:lpstr>
      <vt:lpstr>7.7  CAN总线节点设计 </vt:lpstr>
      <vt:lpstr>7.7  CAN总线节点设计 </vt:lpstr>
      <vt:lpstr>7.7  CAN总线节点设计 </vt:lpstr>
      <vt:lpstr>7.7  CAN总线节点设计 </vt:lpstr>
      <vt:lpstr>7.7  CAN总线节点设计 </vt:lpstr>
      <vt:lpstr>7.7  CAN总线节点设计 </vt:lpstr>
      <vt:lpstr>7.7  CAN总线节点设计</vt:lpstr>
      <vt:lpstr>7.7  CAN总线节点设计</vt:lpstr>
      <vt:lpstr>7.7  CAN总线节点设计</vt:lpstr>
      <vt:lpstr>7.7  CAN总线节点设计</vt:lpstr>
      <vt:lpstr>7.7  CAN总线节点设计 </vt:lpstr>
      <vt:lpstr>幻灯片 109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qiuru</dc:creator>
  <cp:lastModifiedBy>KONG YAGUANG</cp:lastModifiedBy>
  <cp:revision>498</cp:revision>
  <dcterms:created xsi:type="dcterms:W3CDTF">2017-02-10T06:33:00Z</dcterms:created>
  <dcterms:modified xsi:type="dcterms:W3CDTF">2018-05-13T08:17:00Z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