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71"/>
  </p:notesMasterIdLst>
  <p:sldIdLst>
    <p:sldId id="258" r:id="rId3"/>
    <p:sldId id="343" r:id="rId4"/>
    <p:sldId id="266" r:id="rId5"/>
    <p:sldId id="345" r:id="rId6"/>
    <p:sldId id="269" r:id="rId7"/>
    <p:sldId id="346" r:id="rId8"/>
    <p:sldId id="347" r:id="rId9"/>
    <p:sldId id="348" r:id="rId10"/>
    <p:sldId id="270" r:id="rId11"/>
    <p:sldId id="271" r:id="rId12"/>
    <p:sldId id="272" r:id="rId13"/>
    <p:sldId id="273" r:id="rId14"/>
    <p:sldId id="274" r:id="rId15"/>
    <p:sldId id="349" r:id="rId16"/>
    <p:sldId id="350" r:id="rId17"/>
    <p:sldId id="352" r:id="rId18"/>
    <p:sldId id="353" r:id="rId19"/>
    <p:sldId id="354" r:id="rId20"/>
    <p:sldId id="275" r:id="rId21"/>
    <p:sldId id="276" r:id="rId22"/>
    <p:sldId id="277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2" r:id="rId46"/>
    <p:sldId id="313" r:id="rId47"/>
    <p:sldId id="314" r:id="rId48"/>
    <p:sldId id="315" r:id="rId49"/>
    <p:sldId id="316" r:id="rId50"/>
    <p:sldId id="317" r:id="rId51"/>
    <p:sldId id="320" r:id="rId52"/>
    <p:sldId id="321" r:id="rId53"/>
    <p:sldId id="322" r:id="rId54"/>
    <p:sldId id="323" r:id="rId55"/>
    <p:sldId id="324" r:id="rId56"/>
    <p:sldId id="326" r:id="rId57"/>
    <p:sldId id="327" r:id="rId58"/>
    <p:sldId id="328" r:id="rId59"/>
    <p:sldId id="329" r:id="rId60"/>
    <p:sldId id="332" r:id="rId61"/>
    <p:sldId id="335" r:id="rId62"/>
    <p:sldId id="336" r:id="rId63"/>
    <p:sldId id="337" r:id="rId64"/>
    <p:sldId id="355" r:id="rId65"/>
    <p:sldId id="356" r:id="rId66"/>
    <p:sldId id="357" r:id="rId67"/>
    <p:sldId id="358" r:id="rId68"/>
    <p:sldId id="359" r:id="rId69"/>
    <p:sldId id="360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4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3.e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png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CA877-7F08-48B3-960A-CAFEDD3ACB51}" type="datetimeFigureOut">
              <a:rPr lang="zh-CN" altLang="en-US" smtClean="0"/>
              <a:t>2016/10/31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4417A-1A84-494D-AC0B-408799017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4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5F610-B1A2-406B-BF70-31C87E8A4F3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42061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03DA7-12E7-44B5-A775-F72FA73964E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503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620DC-7E4A-430B-A299-21BC5953032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3243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77A28-9646-4E4B-8C56-F867CAF377C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09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CB36F-1056-489D-9747-44D689FE80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5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961F1-231E-45AB-AD9F-0FFF2CD21B7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1009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F3D2A-9E3C-4556-9E65-5809072E33C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5775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A020-590D-424E-ACD2-F6C1E3CB5EB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515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41745-2853-429A-9729-5AEB84881F2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0217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0E33-CB56-4D03-BA91-4534B153AAE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32224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BD85-798D-4024-A092-0F99C52DEDE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6167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F7166-C904-4F54-944B-F1E81E3052E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97587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96DA7-46B5-44DD-99A0-2A64A34F281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6972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FF670-8AF4-4FC9-8422-D435D4FD87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73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4A6C-A336-4D7E-AC6D-F31CADDF371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86508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3A29F-E199-478C-9363-F8A4386FA05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07757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5258F-FBF4-4452-9583-DFF5C9FFC22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9378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603E-D0A5-4DCF-8CBD-7DAB7932AF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06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5B6BB-59AA-49C8-948F-2168010F62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28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TN</a:t>
            </a: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38686-34E0-4A8D-9C4E-5E79E7395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36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TN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9E9BA-ADCF-48EA-A62B-D5C1625F3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833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TN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F242D-46E9-4AE7-A4E3-D42127010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78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777FD-6068-4B2E-914B-76CB9FD060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08859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TN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F67EC7-6EF2-4B56-A4C6-2721EBC18F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76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2C0D1-D48B-453E-B94A-E851386F8BD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664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16A2-8222-44A9-BDC2-3300121FB92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7918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56EBA-A6B8-4F4B-9CE8-E5FB7F9A7E4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0292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6EF07-6982-4D82-8401-E8DCC4248FA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0396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7197-1BA7-496C-AB8B-3BDD3D1698F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4582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ED7C0-4309-4587-8457-C9CD0E7CAEB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218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4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4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A626CA-EAEE-483D-B090-FB7230E906F0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7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4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mtClean="0">
                <a:solidFill>
                  <a:srgbClr val="000000"/>
                </a:solidFill>
              </a:rPr>
              <a:t>TN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4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FC9DF2-9D5D-4BB4-862A-2E9AC8271D4B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8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2" r:id="rId17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slide" Target="slide6.xml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oleObject" Target="../embeddings/oleObject19.bin"/><Relationship Id="rId7" Type="http://schemas.openxmlformats.org/officeDocument/2006/relationships/slide" Target="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gif"/><Relationship Id="rId5" Type="http://schemas.openxmlformats.org/officeDocument/2006/relationships/slide" Target="slide4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4.w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8.w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9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.gif"/><Relationship Id="rId5" Type="http://schemas.openxmlformats.org/officeDocument/2006/relationships/slide" Target="slide36.xml"/><Relationship Id="rId4" Type="http://schemas.openxmlformats.org/officeDocument/2006/relationships/image" Target="../media/image9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8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8.gif"/><Relationship Id="rId5" Type="http://schemas.openxmlformats.org/officeDocument/2006/relationships/slide" Target="slide34.xml"/><Relationship Id="rId4" Type="http://schemas.openxmlformats.org/officeDocument/2006/relationships/image" Target="../media/image10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11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14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2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slide" Target="slide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3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8.gif"/><Relationship Id="rId5" Type="http://schemas.openxmlformats.org/officeDocument/2006/relationships/slide" Target="slide34.xml"/><Relationship Id="rId4" Type="http://schemas.openxmlformats.org/officeDocument/2006/relationships/image" Target="../media/image138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42.e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4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4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4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4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9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54.e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4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5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62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61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6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6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slide" Target="slide6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9.gi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slide" Target="slide3.xml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196975"/>
            <a:ext cx="8280400" cy="295275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6600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6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自动化仪表与过程控制</a:t>
            </a:r>
            <a:r>
              <a:rPr lang="en-US" altLang="zh-CN" sz="6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66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66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4400" b="1" dirty="0" smtClean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调节器原理</a:t>
            </a:r>
            <a:endParaRPr lang="en-US" altLang="zh-CN" sz="4400" b="1" dirty="0" smtClean="0">
              <a:solidFill>
                <a:srgbClr val="FF00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508500"/>
            <a:ext cx="6121400" cy="10810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杭州电子科技大学  自动化学院</a:t>
            </a:r>
            <a:endParaRPr lang="en-US" altLang="zh-CN" b="1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endParaRPr lang="en-US" altLang="zh-CN" b="1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江爱朋 教授</a:t>
            </a:r>
            <a:endParaRPr lang="en-US" altLang="zh-CN" b="1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5F610-B1A2-406B-BF70-31C87E8A4F3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790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1042988" y="227647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微分调节 </a:t>
            </a: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598738" y="1985963"/>
          <a:ext cx="14986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公式" r:id="rId3" imgW="672840" imgH="393480" progId="Equation.3">
                  <p:embed/>
                </p:oleObj>
              </mc:Choice>
              <mc:Fallback>
                <p:oleObj name="公式" r:id="rId3" imgW="672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985963"/>
                        <a:ext cx="14986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4716463" y="227647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5954713" y="1989138"/>
          <a:ext cx="270827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公式" r:id="rId5" imgW="1180800" imgH="419040" progId="Equation.3">
                  <p:embed/>
                </p:oleObj>
              </mc:Choice>
              <mc:Fallback>
                <p:oleObj name="公式" r:id="rId5" imgW="1180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1989138"/>
                        <a:ext cx="2708275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1042988" y="3500438"/>
            <a:ext cx="161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比例微分调节 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2689225" y="3141663"/>
          <a:ext cx="28289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7" imgW="1180800" imgH="393480" progId="Equation.3">
                  <p:embed/>
                </p:oleObj>
              </mc:Choice>
              <mc:Fallback>
                <p:oleObj name="公式" r:id="rId7" imgW="1180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3141663"/>
                        <a:ext cx="2828925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1042988" y="458152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1" name="Object 14"/>
          <p:cNvGraphicFramePr>
            <a:graphicFrameLocks noChangeAspect="1"/>
          </p:cNvGraphicFramePr>
          <p:nvPr/>
        </p:nvGraphicFramePr>
        <p:xfrm>
          <a:off x="2570163" y="4292600"/>
          <a:ext cx="37877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9" imgW="1663560" imgH="419040" progId="Equation.3">
                  <p:embed/>
                </p:oleObj>
              </mc:Choice>
              <mc:Fallback>
                <p:oleObj name="公式" r:id="rId9" imgW="1663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292600"/>
                        <a:ext cx="3787775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6" descr="文件:001.gif  &lt;br&gt;  尺寸:50 × 60  ">
            <a:hlinkClick r:id="rId11" action="ppaction://hlinksldjump"/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76475"/>
            <a:ext cx="301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17" descr="文件:001.gif  &lt;br&gt;  尺寸:50 × 60  ">
            <a:hlinkClick r:id="rId11" action="ppaction://hlinksldjump"/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00438"/>
            <a:ext cx="301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622646" y="1052736"/>
            <a:ext cx="6400800" cy="10081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6600"/>
                </a:solidFill>
                <a:ea typeface="隶书" pitchFamily="49" charset="-122"/>
              </a:rPr>
              <a:t>各种调节算法的输出特性曲线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2133600"/>
          <a:ext cx="8316913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3" imgW="4664583" imgH="2199843" progId="Visio.Drawing.11">
                  <p:embed/>
                </p:oleObj>
              </mc:Choice>
              <mc:Fallback>
                <p:oleObj name="Visio" r:id="rId3" imgW="4664583" imgH="21998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8316913" cy="392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7" descr="0011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431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 descr="0011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125"/>
            <a:ext cx="431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1" descr="0011">
            <a:hlinkClick r:id="rId7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3141663"/>
            <a:ext cx="4318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2" descr="0011">
            <a:hlinkClick r:id="rId8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5373688"/>
            <a:ext cx="4318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13"/>
          <p:cNvSpPr>
            <a:spLocks noChangeArrowheads="1"/>
          </p:cNvSpPr>
          <p:nvPr/>
        </p:nvSpPr>
        <p:spPr bwMode="auto">
          <a:xfrm>
            <a:off x="2051050" y="3789363"/>
            <a:ext cx="95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8000"/>
                </a:solidFill>
                <a:latin typeface="Garamond" pitchFamily="18" charset="0"/>
              </a:rPr>
              <a:t>积分调节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5129" name="Rectangle 14"/>
          <p:cNvSpPr>
            <a:spLocks noChangeArrowheads="1"/>
          </p:cNvSpPr>
          <p:nvPr/>
        </p:nvSpPr>
        <p:spPr bwMode="auto">
          <a:xfrm>
            <a:off x="1979613" y="6021388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8000"/>
                </a:solidFill>
                <a:latin typeface="Garamond" pitchFamily="18" charset="0"/>
              </a:rPr>
              <a:t>比例积分调节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6443663" y="3789363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8000"/>
                </a:solidFill>
                <a:latin typeface="Garamond" pitchFamily="18" charset="0"/>
              </a:rPr>
              <a:t>微分调节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5131" name="Rectangle 16"/>
          <p:cNvSpPr>
            <a:spLocks noChangeArrowheads="1"/>
          </p:cNvSpPr>
          <p:nvPr/>
        </p:nvSpPr>
        <p:spPr bwMode="auto">
          <a:xfrm>
            <a:off x="6300788" y="6021388"/>
            <a:ext cx="1308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8000"/>
                </a:solidFill>
                <a:latin typeface="Garamond" pitchFamily="18" charset="0"/>
              </a:rPr>
              <a:t>比例微分调节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042988" y="2274888"/>
            <a:ext cx="2070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比例积分微分调节 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3506788" y="1916113"/>
          <a:ext cx="39306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3" imgW="1765080" imgH="431640" progId="Equation.3">
                  <p:embed/>
                </p:oleObj>
              </mc:Choice>
              <mc:Fallback>
                <p:oleObj name="公式" r:id="rId3" imgW="1765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1916113"/>
                        <a:ext cx="39306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116013" y="3278188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/>
        </p:nvGraphicFramePr>
        <p:xfrm>
          <a:off x="3378200" y="2995613"/>
          <a:ext cx="47640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5" imgW="2006280" imgH="431640" progId="Equation.3">
                  <p:embed/>
                </p:oleObj>
              </mc:Choice>
              <mc:Fallback>
                <p:oleObj name="公式" r:id="rId5" imgW="2006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2995613"/>
                        <a:ext cx="476408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331913" y="3716338"/>
          <a:ext cx="5545137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Visio" r:id="rId7" imgW="3502855" imgH="1954860" progId="Visio.Drawing.11">
                  <p:embed/>
                </p:oleObj>
              </mc:Choice>
              <mc:Fallback>
                <p:oleObj name="Visio" r:id="rId7" imgW="3502855" imgH="19548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5545137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204864"/>
            <a:ext cx="7772400" cy="3427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控制系统的响应快速性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现在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（现在就起作用：检测到水位偏差信号后，阀门有一个成比例的开度）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控制系统的准确性，消除过去积累误差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过去</a:t>
            </a:r>
            <a:r>
              <a:rPr lang="zh-CN" altLang="en-US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（清除先前错误，检测到水位偏差信号后逐渐打开阀门）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控制系统的稳定性，有超前作用</a:t>
            </a:r>
            <a:r>
              <a:rPr lang="en-US" altLang="zh-CN" smtClean="0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—</a:t>
            </a:r>
            <a:r>
              <a:rPr lang="zh-CN" altLang="en-US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将来</a:t>
            </a:r>
            <a:r>
              <a:rPr lang="zh-CN" altLang="en-US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（提前预计控制）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979712" y="548680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1" y="1101006"/>
            <a:ext cx="3612454" cy="791022"/>
          </a:xfrm>
        </p:spPr>
        <p:txBody>
          <a:bodyPr/>
          <a:lstStyle/>
          <a:p>
            <a:r>
              <a:rPr kumimoji="1" lang="zh-CN" altLang="en-US" sz="3200" b="1" dirty="0">
                <a:solidFill>
                  <a:srgbClr val="000404"/>
                </a:solidFill>
              </a:rPr>
              <a:t>有源运算典型电路</a:t>
            </a:r>
          </a:p>
        </p:txBody>
      </p:sp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824"/>
            <a:ext cx="3036887" cy="46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2757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6273180"/>
              </p:ext>
            </p:extLst>
          </p:nvPr>
        </p:nvGraphicFramePr>
        <p:xfrm>
          <a:off x="4716016" y="2276872"/>
          <a:ext cx="3115357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4" imgW="1066680" imgH="1257120" progId="Equation.3">
                  <p:embed/>
                </p:oleObj>
              </mc:Choice>
              <mc:Fallback>
                <p:oleObj name="Equation" r:id="rId4" imgW="10666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276872"/>
                        <a:ext cx="3115357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35580" y="260648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484784"/>
            <a:ext cx="3312368" cy="936104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404"/>
                </a:solidFill>
              </a:rPr>
              <a:t>比例运算电路</a:t>
            </a:r>
          </a:p>
        </p:txBody>
      </p:sp>
      <p:graphicFrame>
        <p:nvGraphicFramePr>
          <p:cNvPr id="37786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5436261"/>
              </p:ext>
            </p:extLst>
          </p:nvPr>
        </p:nvGraphicFramePr>
        <p:xfrm>
          <a:off x="5004048" y="2780928"/>
          <a:ext cx="2519362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4" name="公式" r:id="rId3" imgW="761760" imgH="419040" progId="Equation.3">
                  <p:embed/>
                </p:oleObj>
              </mc:Choice>
              <mc:Fallback>
                <p:oleObj name="公式" r:id="rId3" imgW="76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80928"/>
                        <a:ext cx="2519362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89199" y="3763229"/>
            <a:ext cx="3323903" cy="105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kern="0" dirty="0" smtClean="0">
                <a:solidFill>
                  <a:srgbClr val="000404"/>
                </a:solidFill>
              </a:rPr>
              <a:t>积分运算电路</a:t>
            </a:r>
            <a:endParaRPr kumimoji="1" lang="zh-CN" altLang="en-US" kern="0" dirty="0">
              <a:solidFill>
                <a:srgbClr val="000404"/>
              </a:solidFill>
            </a:endParaRPr>
          </a:p>
        </p:txBody>
      </p:sp>
      <p:graphicFrame>
        <p:nvGraphicFramePr>
          <p:cNvPr id="37786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934302"/>
              </p:ext>
            </p:extLst>
          </p:nvPr>
        </p:nvGraphicFramePr>
        <p:xfrm>
          <a:off x="539552" y="2276872"/>
          <a:ext cx="3312368" cy="18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Visio" r:id="rId5" imgW="2993860" imgH="2150326" progId="Visio.Drawing.11">
                  <p:embed/>
                </p:oleObj>
              </mc:Choice>
              <mc:Fallback>
                <p:oleObj name="Visio" r:id="rId5" imgW="2993860" imgH="21503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422" t="9123" r="11836" b="10295"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3312368" cy="18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779869"/>
              </p:ext>
            </p:extLst>
          </p:nvPr>
        </p:nvGraphicFramePr>
        <p:xfrm>
          <a:off x="4473575" y="5059374"/>
          <a:ext cx="266506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公式" r:id="rId7" imgW="1015920" imgH="393480" progId="Equation.3">
                  <p:embed/>
                </p:oleObj>
              </mc:Choice>
              <mc:Fallback>
                <p:oleObj name="公式" r:id="rId7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5059374"/>
                        <a:ext cx="2665065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6442"/>
              </p:ext>
            </p:extLst>
          </p:nvPr>
        </p:nvGraphicFramePr>
        <p:xfrm>
          <a:off x="611560" y="4653136"/>
          <a:ext cx="3328325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Visio" r:id="rId9" imgW="2803550" imgH="2467851" progId="Visio.Drawing.11">
                  <p:embed/>
                </p:oleObj>
              </mc:Choice>
              <mc:Fallback>
                <p:oleObj name="Visio" r:id="rId9" imgW="2803550" imgH="24678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8849" b="34180"/>
                      <a:stretch>
                        <a:fillRect/>
                      </a:stretch>
                    </p:blipFill>
                    <p:spPr bwMode="auto">
                      <a:xfrm>
                        <a:off x="611560" y="4653136"/>
                        <a:ext cx="3328325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784996" y="596553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5D32-049F-4623-8AA5-F7B49BAF089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988840"/>
            <a:ext cx="3096344" cy="1008112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00404"/>
                </a:solidFill>
              </a:rPr>
              <a:t>微分运算电路</a:t>
            </a:r>
            <a:endParaRPr kumimoji="1" lang="zh-CN" altLang="en-US" dirty="0">
              <a:solidFill>
                <a:srgbClr val="000404"/>
              </a:solidFill>
            </a:endParaRPr>
          </a:p>
        </p:txBody>
      </p:sp>
      <p:graphicFrame>
        <p:nvGraphicFramePr>
          <p:cNvPr id="37990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6067162"/>
              </p:ext>
            </p:extLst>
          </p:nvPr>
        </p:nvGraphicFramePr>
        <p:xfrm>
          <a:off x="4932040" y="3645024"/>
          <a:ext cx="2952328" cy="111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Equation" r:id="rId3" imgW="1079280" imgH="406080" progId="Equation.3">
                  <p:embed/>
                </p:oleObj>
              </mc:Choice>
              <mc:Fallback>
                <p:oleObj name="Equation" r:id="rId3" imgW="1079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645024"/>
                        <a:ext cx="2952328" cy="1111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4381312"/>
              </p:ext>
            </p:extLst>
          </p:nvPr>
        </p:nvGraphicFramePr>
        <p:xfrm>
          <a:off x="755576" y="2780928"/>
          <a:ext cx="3598862" cy="242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Visio" r:id="rId5" imgW="2516200" imgH="1699070" progId="Visio.Drawing.11">
                  <p:embed/>
                </p:oleObj>
              </mc:Choice>
              <mc:Fallback>
                <p:oleObj name="Visio" r:id="rId5" imgW="2516200" imgH="16990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80928"/>
                        <a:ext cx="3598862" cy="2429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63688" y="83671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5EDB-1608-45B4-A2D2-591BC2E0764D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2078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9" y="2060848"/>
            <a:ext cx="2304876" cy="44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335360"/>
            <a:ext cx="4104456" cy="725488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404"/>
                </a:solidFill>
              </a:rPr>
              <a:t>无源运算典型电路</a:t>
            </a:r>
          </a:p>
        </p:txBody>
      </p:sp>
      <p:graphicFrame>
        <p:nvGraphicFramePr>
          <p:cNvPr id="207876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3743462"/>
              </p:ext>
            </p:extLst>
          </p:nvPr>
        </p:nvGraphicFramePr>
        <p:xfrm>
          <a:off x="4087813" y="2205038"/>
          <a:ext cx="431800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4" imgW="1536480" imgH="1282680" progId="Equation.DSMT4">
                  <p:embed/>
                </p:oleObj>
              </mc:Choice>
              <mc:Fallback>
                <p:oleObj name="Equation" r:id="rId4" imgW="153648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813" y="2205038"/>
                        <a:ext cx="4318000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75656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8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8"/>
          <a:stretch>
            <a:fillRect/>
          </a:stretch>
        </p:blipFill>
        <p:spPr bwMode="auto">
          <a:xfrm>
            <a:off x="228600" y="2386013"/>
            <a:ext cx="3240088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96" y="1376551"/>
            <a:ext cx="3635896" cy="1007839"/>
          </a:xfrm>
        </p:spPr>
        <p:txBody>
          <a:bodyPr/>
          <a:lstStyle/>
          <a:p>
            <a:r>
              <a:rPr kumimoji="1" lang="zh-CN" altLang="en-US" dirty="0">
                <a:solidFill>
                  <a:srgbClr val="000404"/>
                </a:solidFill>
              </a:rPr>
              <a:t>实际微分运算式</a:t>
            </a:r>
            <a:endParaRPr lang="zh-CN" altLang="en-US" sz="4000" dirty="0"/>
          </a:p>
        </p:txBody>
      </p:sp>
      <p:graphicFrame>
        <p:nvGraphicFramePr>
          <p:cNvPr id="200720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4346575" y="1341438"/>
          <a:ext cx="3627438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2" name="Equation" r:id="rId4" imgW="1358640" imgH="1866600" progId="Equation.3">
                  <p:embed/>
                </p:oleObj>
              </mc:Choice>
              <mc:Fallback>
                <p:oleObj name="Equation" r:id="rId4" imgW="1358640" imgH="186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1341438"/>
                        <a:ext cx="3627438" cy="498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469" y="980728"/>
            <a:ext cx="5256212" cy="768350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924300" y="2636838"/>
          <a:ext cx="4176713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Visio" r:id="rId3" imgW="4961763" imgH="1834490" progId="Visio.Drawing.11">
                  <p:embed/>
                </p:oleObj>
              </mc:Choice>
              <mc:Fallback>
                <p:oleObj name="Visio" r:id="rId3" imgW="4961763" imgH="18344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636838"/>
                        <a:ext cx="4176713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1042988" y="3429000"/>
            <a:ext cx="2984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负反馈放大器输出表达式： 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1116013" y="4149725"/>
          <a:ext cx="27368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5" imgW="1790700" imgH="419100" progId="Equation.3">
                  <p:embed/>
                </p:oleObj>
              </mc:Choice>
              <mc:Fallback>
                <p:oleObj name="公式" r:id="rId5" imgW="179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27368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"/>
          <p:cNvGraphicFramePr>
            <a:graphicFrameLocks noChangeAspect="1"/>
          </p:cNvGraphicFramePr>
          <p:nvPr/>
        </p:nvGraphicFramePr>
        <p:xfrm>
          <a:off x="1763713" y="5229225"/>
          <a:ext cx="1657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公式" r:id="rId7" imgW="901309" imgH="203112" progId="Equation.3">
                  <p:embed/>
                </p:oleObj>
              </mc:Choice>
              <mc:Fallback>
                <p:oleObj name="公式" r:id="rId7" imgW="90130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229225"/>
                        <a:ext cx="16573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4356100" y="5013325"/>
          <a:ext cx="23034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公式" r:id="rId9" imgW="1346200" imgH="419100" progId="Equation.3">
                  <p:embed/>
                </p:oleObj>
              </mc:Choice>
              <mc:Fallback>
                <p:oleObj name="公式" r:id="rId9" imgW="1346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013325"/>
                        <a:ext cx="230346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116013" y="52292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楷体_GB2312" pitchFamily="49" charset="-122"/>
                <a:cs typeface="Times New Roman" pitchFamily="18" charset="0"/>
              </a:rPr>
              <a:t>当</a:t>
            </a: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3900488" y="3319463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endParaRPr lang="en-US" altLang="zh-CN" sz="1800" b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1042988" y="227647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6600"/>
                </a:solidFill>
                <a:ea typeface="隶书" pitchFamily="49" charset="-122"/>
              </a:rPr>
              <a:t>高精度传函的实现</a:t>
            </a:r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323850" y="5805488"/>
            <a:ext cx="829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结论：简化后传递函数完全由输入回路和反馈回路的内容决定</a:t>
            </a:r>
            <a:r>
              <a:rPr lang="en-US" altLang="zh-CN" sz="1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---</a:t>
            </a:r>
            <a:r>
              <a:rPr lang="zh-CN" altLang="en-US" sz="1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与运放本身无关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07425"/>
              </p:ext>
            </p:extLst>
          </p:nvPr>
        </p:nvGraphicFramePr>
        <p:xfrm>
          <a:off x="971600" y="1556792"/>
          <a:ext cx="6552728" cy="315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位图图像" r:id="rId3" imgW="4076190" imgH="1961905" progId="Paint.Picture">
                  <p:embed/>
                </p:oleObj>
              </mc:Choice>
              <mc:Fallback>
                <p:oleObj name="位图图像" r:id="rId3" imgW="4076190" imgH="1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56792"/>
                        <a:ext cx="6552728" cy="3153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979712" y="274638"/>
            <a:ext cx="4824536" cy="99412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</a:t>
            </a:r>
            <a:r>
              <a:rPr kumimoji="1" lang="zh-CN" altLang="en-US" sz="4400" b="1" kern="120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3308107" y="489558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0000"/>
                </a:solidFill>
              </a:rPr>
              <a:t>简单控制回路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7EC7-6EF2-4B56-A4C6-2721EBC18F6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7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4"/>
          <p:cNvSpPr>
            <a:spLocks noChangeArrowheads="1"/>
          </p:cNvSpPr>
          <p:nvPr/>
        </p:nvSpPr>
        <p:spPr bwMode="auto">
          <a:xfrm>
            <a:off x="215068" y="1556741"/>
            <a:ext cx="42129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Garamond" pitchFamily="18" charset="0"/>
              </a:rPr>
              <a:t>比例积分</a:t>
            </a:r>
            <a:r>
              <a:rPr lang="en-US" altLang="zh-CN" sz="3200" dirty="0">
                <a:latin typeface="Garamond" pitchFamily="18" charset="0"/>
              </a:rPr>
              <a:t>PI</a:t>
            </a:r>
            <a:r>
              <a:rPr lang="zh-CN" altLang="en-US" sz="3200" dirty="0">
                <a:latin typeface="Garamond" pitchFamily="18" charset="0"/>
              </a:rPr>
              <a:t>运算电路</a:t>
            </a:r>
            <a:r>
              <a:rPr lang="zh-CN" altLang="en-US" sz="3200" b="0" dirty="0">
                <a:latin typeface="Garamond" pitchFamily="18" charset="0"/>
              </a:rPr>
              <a:t> </a:t>
            </a:r>
          </a:p>
        </p:txBody>
      </p:sp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3059113" y="1879600"/>
          <a:ext cx="388937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Visio" r:id="rId3" imgW="2602743" imgH="1833196" progId="Visio.Drawing.11">
                  <p:embed/>
                </p:oleObj>
              </mc:Choice>
              <mc:Fallback>
                <p:oleObj name="Visio" r:id="rId3" imgW="2602743" imgH="18331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879600"/>
                        <a:ext cx="3889375" cy="273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7"/>
          <p:cNvSpPr>
            <a:spLocks noChangeArrowheads="1"/>
          </p:cNvSpPr>
          <p:nvPr/>
        </p:nvSpPr>
        <p:spPr bwMode="auto">
          <a:xfrm>
            <a:off x="1042988" y="4652963"/>
            <a:ext cx="1384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基本条件： </a:t>
            </a:r>
          </a:p>
        </p:txBody>
      </p:sp>
      <p:sp>
        <p:nvSpPr>
          <p:cNvPr id="8204" name="Rectangle 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2339975" y="4437063"/>
          <a:ext cx="1727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公式" r:id="rId5" imgW="1066337" imgH="406224" progId="Equation.3">
                  <p:embed/>
                </p:oleObj>
              </mc:Choice>
              <mc:Fallback>
                <p:oleObj name="公式" r:id="rId5" imgW="106633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37063"/>
                        <a:ext cx="17272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2"/>
          <p:cNvGraphicFramePr>
            <a:graphicFrameLocks noChangeAspect="1"/>
          </p:cNvGraphicFramePr>
          <p:nvPr/>
        </p:nvGraphicFramePr>
        <p:xfrm>
          <a:off x="2700338" y="5516563"/>
          <a:ext cx="11509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7" imgW="685800" imgH="241300" progId="Equation.3">
                  <p:embed/>
                </p:oleObj>
              </mc:Choice>
              <mc:Fallback>
                <p:oleObj name="公式" r:id="rId7" imgW="685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516563"/>
                        <a:ext cx="11509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4067175" y="5386388"/>
          <a:ext cx="17287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公式" r:id="rId9" imgW="1091726" imgH="444307" progId="Equation.3">
                  <p:embed/>
                </p:oleObj>
              </mc:Choice>
              <mc:Fallback>
                <p:oleObj name="公式" r:id="rId9" imgW="109172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86388"/>
                        <a:ext cx="1728788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6227763" y="5376863"/>
          <a:ext cx="151288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11" imgW="863225" imgH="406224" progId="Equation.3">
                  <p:embed/>
                </p:oleObj>
              </mc:Choice>
              <mc:Fallback>
                <p:oleObj name="公式" r:id="rId11" imgW="86322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76863"/>
                        <a:ext cx="1512887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971550" y="5456238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楷体_GB2312" pitchFamily="49" charset="-122"/>
                <a:cs typeface="Times New Roman" pitchFamily="18" charset="0"/>
              </a:rPr>
              <a:t>电流平衡方程</a:t>
            </a:r>
            <a:r>
              <a:rPr lang="zh-CN" altLang="en-US" b="0">
                <a:latin typeface="宋体" pitchFamily="2" charset="-122"/>
                <a:cs typeface="Times New Roman" pitchFamily="18" charset="0"/>
              </a:rPr>
              <a:t>：</a:t>
            </a:r>
            <a:endParaRPr lang="zh-CN" altLang="en-US" sz="1800" b="0">
              <a:latin typeface="Arial" charset="0"/>
              <a:cs typeface="Times New Roman" pitchFamily="18" charset="0"/>
            </a:endParaRP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4024313" y="4229100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00" b="0">
                <a:latin typeface="Garamond" pitchFamily="18" charset="0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8199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4427538" y="4581525"/>
          <a:ext cx="9017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公式" r:id="rId13" imgW="469800" imgH="215640" progId="Equation.3">
                  <p:embed/>
                </p:oleObj>
              </mc:Choice>
              <mc:Fallback>
                <p:oleObj name="公式" r:id="rId13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581525"/>
                        <a:ext cx="9017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8"/>
          <p:cNvSpPr>
            <a:spLocks noChangeArrowheads="1"/>
          </p:cNvSpPr>
          <p:nvPr/>
        </p:nvSpPr>
        <p:spPr bwMode="auto">
          <a:xfrm>
            <a:off x="5940425" y="1052513"/>
            <a:ext cx="19446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663300"/>
                </a:solidFill>
                <a:latin typeface="Tahoma" pitchFamily="34" charset="0"/>
                <a:ea typeface="隶书" pitchFamily="49" charset="-122"/>
              </a:rPr>
              <a:t>具体实施</a:t>
            </a:r>
            <a:endParaRPr lang="zh-CN" altLang="en-US" sz="2400" b="0" dirty="0">
              <a:solidFill>
                <a:srgbClr val="6633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209" name="Rectangle 19"/>
          <p:cNvSpPr>
            <a:spLocks noChangeArrowheads="1"/>
          </p:cNvSpPr>
          <p:nvPr/>
        </p:nvSpPr>
        <p:spPr bwMode="auto">
          <a:xfrm>
            <a:off x="1042988" y="3933825"/>
            <a:ext cx="19446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0">
                <a:solidFill>
                  <a:srgbClr val="663300"/>
                </a:solidFill>
                <a:latin typeface="Tahoma" pitchFamily="34" charset="0"/>
                <a:ea typeface="隶书" pitchFamily="49" charset="-122"/>
              </a:rPr>
              <a:t>近似分析</a:t>
            </a:r>
            <a:endParaRPr lang="zh-CN" altLang="en-US" sz="2400" b="0">
              <a:solidFill>
                <a:srgbClr val="663300"/>
              </a:solidFill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8200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5580063" y="4581525"/>
          <a:ext cx="14398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公式" r:id="rId15" imgW="698400" imgH="215640" progId="Equation.3">
                  <p:embed/>
                </p:oleObj>
              </mc:Choice>
              <mc:Fallback>
                <p:oleObj name="公式" r:id="rId15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581525"/>
                        <a:ext cx="14398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656557" y="404664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0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00113" y="2454275"/>
          <a:ext cx="30972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公式" r:id="rId3" imgW="1612900" imgH="431800" progId="Equation.3">
                  <p:embed/>
                </p:oleObj>
              </mc:Choice>
              <mc:Fallback>
                <p:oleObj name="公式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54275"/>
                        <a:ext cx="30972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4787900" y="2420938"/>
          <a:ext cx="37449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公式" r:id="rId5" imgW="1841500" imgH="444500" progId="Equation.3">
                  <p:embed/>
                </p:oleObj>
              </mc:Choice>
              <mc:Fallback>
                <p:oleObj name="公式" r:id="rId5" imgW="1841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420938"/>
                        <a:ext cx="3744913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684213" y="418306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hlink"/>
                </a:solidFill>
                <a:latin typeface="Garamond" pitchFamily="18" charset="0"/>
              </a:rPr>
              <a:t>比例部分</a:t>
            </a:r>
            <a:r>
              <a:rPr lang="zh-CN" altLang="en-US" sz="1800" b="0">
                <a:solidFill>
                  <a:srgbClr val="663300"/>
                </a:solidFill>
                <a:latin typeface="Garamond" pitchFamily="18" charset="0"/>
              </a:rPr>
              <a:t>：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1930400" y="4049713"/>
          <a:ext cx="8921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公式" r:id="rId7" imgW="507960" imgH="431640" progId="Equation.3">
                  <p:embed/>
                </p:oleObj>
              </mc:Choice>
              <mc:Fallback>
                <p:oleObj name="公式" r:id="rId7" imgW="507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4049713"/>
                        <a:ext cx="892175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3132138" y="4254500"/>
            <a:ext cx="1392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hlink"/>
                </a:solidFill>
                <a:latin typeface="Garamond" pitchFamily="18" charset="0"/>
              </a:rPr>
              <a:t>积分部分：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1" name="Object 12"/>
          <p:cNvGraphicFramePr>
            <a:graphicFrameLocks noChangeAspect="1"/>
          </p:cNvGraphicFramePr>
          <p:nvPr/>
        </p:nvGraphicFramePr>
        <p:xfrm>
          <a:off x="4500563" y="4038600"/>
          <a:ext cx="16557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公式" r:id="rId9" imgW="977476" imgH="444307" progId="Equation.3">
                  <p:embed/>
                </p:oleObj>
              </mc:Choice>
              <mc:Fallback>
                <p:oleObj name="公式" r:id="rId9" imgW="97747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38600"/>
                        <a:ext cx="16557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979613" y="4941888"/>
            <a:ext cx="189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其中 积分时间： </a:t>
            </a: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2" name="Object 15"/>
          <p:cNvGraphicFramePr>
            <a:graphicFrameLocks noChangeAspect="1"/>
          </p:cNvGraphicFramePr>
          <p:nvPr/>
        </p:nvGraphicFramePr>
        <p:xfrm>
          <a:off x="3779838" y="4941888"/>
          <a:ext cx="12239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11" imgW="647419" imgH="215806" progId="Equation.3">
                  <p:embed/>
                </p:oleObj>
              </mc:Choice>
              <mc:Fallback>
                <p:oleObj name="公式" r:id="rId11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941888"/>
                        <a:ext cx="122396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971550" y="2060575"/>
            <a:ext cx="273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代入电流平衡方程</a:t>
            </a:r>
            <a:endParaRPr lang="zh-CN" altLang="en-US" sz="2000" b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5219700" y="2060575"/>
            <a:ext cx="2736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解出输出表达式</a:t>
            </a:r>
            <a:endParaRPr lang="zh-CN" altLang="en-US" sz="2000" b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900113" y="3573463"/>
            <a:ext cx="295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相当于 </a:t>
            </a:r>
            <a:r>
              <a:rPr lang="en-US" altLang="zh-CN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P</a:t>
            </a:r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、</a:t>
            </a:r>
            <a:r>
              <a:rPr lang="en-US" altLang="zh-CN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I </a:t>
            </a:r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两部分作用</a:t>
            </a:r>
            <a:endParaRPr lang="zh-CN" altLang="en-US" sz="2000" b="0">
              <a:solidFill>
                <a:srgbClr val="0033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6659563" y="4292600"/>
            <a:ext cx="20161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hlink"/>
                </a:solidFill>
                <a:latin typeface="Tahoma" pitchFamily="34" charset="0"/>
                <a:ea typeface="隶书" pitchFamily="49" charset="-122"/>
              </a:rPr>
              <a:t>响应分析结论：</a:t>
            </a:r>
            <a:br>
              <a:rPr lang="zh-CN" altLang="en-US" sz="2000" b="0">
                <a:solidFill>
                  <a:schemeClr val="hlink"/>
                </a:solidFill>
                <a:latin typeface="Tahoma" pitchFamily="34" charset="0"/>
                <a:ea typeface="隶书" pitchFamily="49" charset="-122"/>
              </a:rPr>
            </a:br>
            <a:r>
              <a:rPr lang="zh-CN" altLang="en-US" sz="2000" b="0">
                <a:solidFill>
                  <a:srgbClr val="0033CC"/>
                </a:solidFill>
                <a:latin typeface="Tahoma" pitchFamily="34" charset="0"/>
                <a:ea typeface="隶书" pitchFamily="49" charset="-122"/>
              </a:rPr>
              <a:t>    </a:t>
            </a:r>
            <a:r>
              <a:rPr lang="zh-CN" altLang="en-US" sz="1600" b="0">
                <a:solidFill>
                  <a:srgbClr val="0033CC"/>
                </a:solidFill>
                <a:latin typeface="Tahoma" pitchFamily="34" charset="0"/>
                <a:ea typeface="黑体" pitchFamily="2" charset="-122"/>
              </a:rPr>
              <a:t>值大，积分曲线上升缓慢；值小，积分曲线上升快。</a:t>
            </a:r>
          </a:p>
        </p:txBody>
      </p:sp>
      <p:graphicFrame>
        <p:nvGraphicFramePr>
          <p:cNvPr id="9223" name="Object 21"/>
          <p:cNvGraphicFramePr>
            <a:graphicFrameLocks noGrp="1" noChangeAspect="1"/>
          </p:cNvGraphicFramePr>
          <p:nvPr>
            <p:ph/>
          </p:nvPr>
        </p:nvGraphicFramePr>
        <p:xfrm>
          <a:off x="6804025" y="4941888"/>
          <a:ext cx="2206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941888"/>
                        <a:ext cx="2206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38686-34E0-4A8D-9C4E-5E79E7395E5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899592" y="1700808"/>
            <a:ext cx="1351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Garamond" pitchFamily="18" charset="0"/>
              </a:rPr>
              <a:t>比例</a:t>
            </a:r>
            <a:r>
              <a:rPr lang="zh-CN" altLang="en-US" sz="2800" dirty="0">
                <a:latin typeface="Garamond" pitchFamily="18" charset="0"/>
              </a:rPr>
              <a:t>带 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141395" y="4797152"/>
            <a:ext cx="161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Garamond" pitchFamily="18" charset="0"/>
              </a:rPr>
              <a:t>一般表达式： 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63064"/>
              </p:ext>
            </p:extLst>
          </p:nvPr>
        </p:nvGraphicFramePr>
        <p:xfrm>
          <a:off x="2915816" y="3869494"/>
          <a:ext cx="25923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3" imgW="1485900" imgH="863600" progId="Equation.3">
                  <p:embed/>
                </p:oleObj>
              </mc:Choice>
              <mc:Fallback>
                <p:oleObj name="公式" r:id="rId3" imgW="1485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869494"/>
                        <a:ext cx="25923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1023085" y="5661248"/>
            <a:ext cx="2070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Garamond" pitchFamily="18" charset="0"/>
              </a:rPr>
              <a:t>单元组合仪表中有 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51527"/>
              </p:ext>
            </p:extLst>
          </p:nvPr>
        </p:nvGraphicFramePr>
        <p:xfrm>
          <a:off x="3348037" y="5414007"/>
          <a:ext cx="2447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5" imgW="1346200" imgH="431800" progId="Equation.3">
                  <p:embed/>
                </p:oleObj>
              </mc:Choice>
              <mc:Fallback>
                <p:oleObj name="公式" r:id="rId5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7" y="5414007"/>
                        <a:ext cx="24479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49823" y="1791980"/>
            <a:ext cx="8342313" cy="230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§"/>
            </a:pPr>
            <a:endParaRPr lang="en-US" altLang="zh-CN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比例帶</a:t>
            </a: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proportional band 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比例度</a:t>
            </a: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定义为：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＝（输入相对变化量</a:t>
            </a: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输出相对变化量）</a:t>
            </a:r>
            <a:r>
              <a:rPr lang="en-US" altLang="zh-CN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×100</a:t>
            </a:r>
            <a:r>
              <a:rPr lang="zh-CN" altLang="en-US" dirty="0">
                <a:solidFill>
                  <a:srgbClr val="000808"/>
                </a:solidFill>
                <a:latin typeface="隶书" pitchFamily="49" charset="-122"/>
                <a:ea typeface="隶书" pitchFamily="49" charset="-122"/>
              </a:rPr>
              <a:t>％</a:t>
            </a:r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rgbClr val="000808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>
              <a:solidFill>
                <a:srgbClr val="000808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787900" y="4149725"/>
          <a:ext cx="2305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公式" r:id="rId3" imgW="1155199" imgH="444307" progId="Equation.3">
                  <p:embed/>
                </p:oleObj>
              </mc:Choice>
              <mc:Fallback>
                <p:oleObj name="公式" r:id="rId3" imgW="115519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149725"/>
                        <a:ext cx="23050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1042988" y="1843088"/>
            <a:ext cx="1384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solidFill>
                  <a:schemeClr val="hlink"/>
                </a:solidFill>
                <a:latin typeface="Garamond" pitchFamily="18" charset="0"/>
              </a:rPr>
              <a:t>积分增益</a:t>
            </a:r>
            <a:r>
              <a:rPr lang="zh-CN" altLang="en-US" sz="1800" b="0" dirty="0">
                <a:latin typeface="Garamond" pitchFamily="18" charset="0"/>
              </a:rPr>
              <a:t>： </a:t>
            </a: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2268538" y="1700213"/>
          <a:ext cx="12239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公式" r:id="rId5" imgW="723586" imgH="418918" progId="Equation.3">
                  <p:embed/>
                </p:oleObj>
              </mc:Choice>
              <mc:Fallback>
                <p:oleObj name="公式" r:id="rId5" imgW="723586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00213"/>
                        <a:ext cx="122396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971550" y="2708275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Garamond" pitchFamily="18" charset="0"/>
              </a:rPr>
              <a:t>稳态增益</a:t>
            </a:r>
            <a:r>
              <a:rPr lang="zh-CN" altLang="en-US" sz="1800" b="0">
                <a:latin typeface="Garamond" pitchFamily="18" charset="0"/>
              </a:rPr>
              <a:t>： </a:t>
            </a:r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2195513" y="2563813"/>
          <a:ext cx="21605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公式" r:id="rId7" imgW="1180588" imgH="393529" progId="Equation.3">
                  <p:embed/>
                </p:oleObj>
              </mc:Choice>
              <mc:Fallback>
                <p:oleObj name="公式" r:id="rId7" imgW="118058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563813"/>
                        <a:ext cx="2160587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3924300" y="1843088"/>
            <a:ext cx="387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dirty="0">
                <a:solidFill>
                  <a:srgbClr val="000099"/>
                </a:solidFill>
                <a:latin typeface="Garamond" pitchFamily="18" charset="0"/>
              </a:rPr>
              <a:t>PI</a:t>
            </a:r>
            <a:r>
              <a:rPr lang="zh-CN" altLang="en-US" sz="1800" b="0" dirty="0">
                <a:solidFill>
                  <a:srgbClr val="000099"/>
                </a:solidFill>
                <a:latin typeface="Garamond" pitchFamily="18" charset="0"/>
              </a:rPr>
              <a:t>输出变化终值与输出变化初值之比 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4500563" y="2708275"/>
            <a:ext cx="319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rgbClr val="000099"/>
                </a:solidFill>
                <a:latin typeface="Garamond" pitchFamily="18" charset="0"/>
              </a:rPr>
              <a:t>PI</a:t>
            </a:r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比例增益与积分增益的乘积 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1042988" y="3644900"/>
            <a:ext cx="593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Garamond" pitchFamily="18" charset="0"/>
              </a:rPr>
              <a:t>控制点偏差</a:t>
            </a:r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：</a:t>
            </a:r>
            <a:r>
              <a:rPr lang="en-US" altLang="zh-CN" sz="1800" b="0">
                <a:solidFill>
                  <a:srgbClr val="000099"/>
                </a:solidFill>
                <a:latin typeface="Garamond" pitchFamily="18" charset="0"/>
              </a:rPr>
              <a:t>PI</a:t>
            </a:r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稳定时测量值与给定值之间存在的偏差。 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971550" y="4435475"/>
            <a:ext cx="3898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满量程时控制点偏差最大，表示为：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971550" y="5013325"/>
            <a:ext cx="5499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Garamond" pitchFamily="18" charset="0"/>
              </a:rPr>
              <a:t>调节精度</a:t>
            </a:r>
            <a:r>
              <a:rPr lang="zh-CN" altLang="en-US" sz="1800" b="0">
                <a:solidFill>
                  <a:srgbClr val="000099"/>
                </a:solidFill>
                <a:latin typeface="Garamond" pitchFamily="18" charset="0"/>
              </a:rPr>
              <a:t>：输入、输出量程相等时的最大控制点偏差 </a:t>
            </a:r>
          </a:p>
        </p:txBody>
      </p:sp>
      <p:graphicFrame>
        <p:nvGraphicFramePr>
          <p:cNvPr id="16389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5516563"/>
          <a:ext cx="64801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公式" r:id="rId9" imgW="3822700" imgH="660400" progId="Equation.3">
                  <p:embed/>
                </p:oleObj>
              </mc:Choice>
              <mc:Fallback>
                <p:oleObj name="公式" r:id="rId9" imgW="3822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64801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535334" y="980728"/>
            <a:ext cx="2740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3200" b="1" dirty="0" smtClean="0">
                <a:latin typeface="Garamond" pitchFamily="18" charset="0"/>
                <a:ea typeface="楷体_GB2312" pitchFamily="49" charset="-122"/>
              </a:rPr>
              <a:t>PD</a:t>
            </a:r>
            <a:r>
              <a:rPr lang="zh-CN" altLang="en-US" sz="3200" b="1" dirty="0" smtClean="0">
                <a:latin typeface="Garamond" pitchFamily="18" charset="0"/>
                <a:ea typeface="楷体_GB2312" pitchFamily="49" charset="-122"/>
              </a:rPr>
              <a:t>微分电路</a:t>
            </a:r>
            <a:endParaRPr lang="zh-CN" altLang="en-US" sz="3200" b="1" dirty="0">
              <a:latin typeface="Garamond" pitchFamily="18" charset="0"/>
              <a:ea typeface="楷体_GB2312" pitchFamily="49" charset="-122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611560" y="2132856"/>
            <a:ext cx="344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Arial" charset="0"/>
                <a:ea typeface="宋体" pitchFamily="2" charset="-122"/>
              </a:rPr>
              <a:t>它的输入、输出电压的关系为： </a:t>
            </a:r>
          </a:p>
        </p:txBody>
      </p:sp>
      <p:pic>
        <p:nvPicPr>
          <p:cNvPr id="75780" name="Picture 4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35" y="1956499"/>
            <a:ext cx="3438215" cy="236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2852936"/>
            <a:ext cx="33845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611560" y="4005064"/>
            <a:ext cx="4537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Arial" charset="0"/>
                <a:ea typeface="宋体" pitchFamily="2" charset="-122"/>
              </a:rPr>
              <a:t>使用缺点分析：微分变化对控制设备和系统有冲击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05594" y="212378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827584" y="1124744"/>
            <a:ext cx="684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6600"/>
                </a:solidFill>
                <a:ea typeface="隶书" pitchFamily="49" charset="-122"/>
              </a:rPr>
              <a:t>工程实用比例微分调节器（无源有限制微分装置）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288804"/>
              </p:ext>
            </p:extLst>
          </p:nvPr>
        </p:nvGraphicFramePr>
        <p:xfrm>
          <a:off x="1331640" y="2204864"/>
          <a:ext cx="518477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Visio" r:id="rId3" imgW="5688843" imgH="1944968" progId="Visio.Drawing.11">
                  <p:embed/>
                </p:oleObj>
              </mc:Choice>
              <mc:Fallback>
                <p:oleObj name="Visio" r:id="rId3" imgW="5688843" imgH="194496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5184775" cy="175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692275" y="4941888"/>
            <a:ext cx="4175125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hlink"/>
                </a:solidFill>
              </a:rPr>
              <a:t>工程要求及定义</a:t>
            </a:r>
            <a:r>
              <a:rPr lang="zh-CN" altLang="en-US" sz="1600">
                <a:solidFill>
                  <a:schemeClr val="hlink"/>
                </a:solidFill>
                <a:sym typeface="Wingdings" pitchFamily="2" charset="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en-US" altLang="zh-CN" sz="1600">
                <a:solidFill>
                  <a:srgbClr val="006600"/>
                </a:solidFill>
                <a:sym typeface="Wingdings" pitchFamily="2" charset="2"/>
              </a:rPr>
              <a:t>1</a:t>
            </a: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）微分阶跃输出幅值必须受限。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en-US" altLang="zh-CN" sz="160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）微分作用时间必须有一定长度。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（</a:t>
            </a:r>
            <a:r>
              <a:rPr lang="en-US" altLang="zh-CN" sz="1600">
                <a:solidFill>
                  <a:srgbClr val="006600"/>
                </a:solidFill>
                <a:sym typeface="Wingdings" pitchFamily="2" charset="2"/>
              </a:rPr>
              <a:t>3</a:t>
            </a:r>
            <a:r>
              <a:rPr lang="zh-CN" altLang="en-US" sz="1600">
                <a:solidFill>
                  <a:srgbClr val="006600"/>
                </a:solidFill>
                <a:sym typeface="Wingdings" pitchFamily="2" charset="2"/>
              </a:rPr>
              <a:t>）微分最大跳变与 比例之比</a:t>
            </a:r>
            <a:endParaRPr lang="zh-CN" altLang="en-US" sz="1600">
              <a:solidFill>
                <a:srgbClr val="006600"/>
              </a:solidFill>
            </a:endParaRPr>
          </a:p>
        </p:txBody>
      </p:sp>
      <p:graphicFrame>
        <p:nvGraphicFramePr>
          <p:cNvPr id="1741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859338" y="6092825"/>
          <a:ext cx="7921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5" imgW="482400" imgH="215640" progId="Equation.3">
                  <p:embed/>
                </p:oleObj>
              </mc:Choice>
              <mc:Fallback>
                <p:oleObj name="公式" r:id="rId5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6092825"/>
                        <a:ext cx="7921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867400" y="6116638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6600"/>
                </a:solidFill>
                <a:latin typeface="楷体_GB2312" pitchFamily="49" charset="-122"/>
              </a:rPr>
              <a:t>取 </a:t>
            </a:r>
            <a:r>
              <a:rPr lang="en-US" altLang="zh-CN" sz="1600">
                <a:solidFill>
                  <a:srgbClr val="006600"/>
                </a:solidFill>
                <a:latin typeface="楷体_GB2312" pitchFamily="49" charset="-122"/>
              </a:rPr>
              <a:t>5</a:t>
            </a:r>
            <a:r>
              <a:rPr lang="en-US" altLang="zh-CN" sz="1600">
                <a:solidFill>
                  <a:srgbClr val="006600"/>
                </a:solidFill>
              </a:rPr>
              <a:t>~</a:t>
            </a:r>
            <a:r>
              <a:rPr lang="en-US" altLang="zh-CN" sz="1600">
                <a:solidFill>
                  <a:srgbClr val="006600"/>
                </a:solidFill>
                <a:latin typeface="楷体_GB2312" pitchFamily="49" charset="-122"/>
              </a:rPr>
              <a:t>10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788713" y="1628800"/>
            <a:ext cx="5437188" cy="695325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  <a:ea typeface="隶书" pitchFamily="49" charset="-122"/>
              </a:rPr>
              <a:t>比例微分运算电路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3350" y="2708275"/>
            <a:ext cx="1482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663300"/>
                </a:solidFill>
                <a:latin typeface="Garamond" pitchFamily="18" charset="0"/>
              </a:rPr>
              <a:t>PD</a:t>
            </a:r>
            <a:r>
              <a:rPr lang="zh-CN" altLang="en-US" sz="1800">
                <a:solidFill>
                  <a:srgbClr val="663300"/>
                </a:solidFill>
                <a:latin typeface="Garamond" pitchFamily="18" charset="0"/>
              </a:rPr>
              <a:t>运算电路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4572000" y="2492375"/>
          <a:ext cx="40322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Visio" r:id="rId3" imgW="3997093" imgH="2429974" progId="Visio.Drawing.11">
                  <p:embed/>
                </p:oleObj>
              </mc:Choice>
              <mc:Fallback>
                <p:oleObj name="Visio" r:id="rId3" imgW="3997093" imgH="24299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92375"/>
                        <a:ext cx="4032250" cy="245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55650" y="321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611188" y="3429000"/>
          <a:ext cx="2592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公式" r:id="rId5" imgW="1562100" imgH="393700" progId="Equation.3">
                  <p:embed/>
                </p:oleObj>
              </mc:Choice>
              <mc:Fallback>
                <p:oleObj name="公式" r:id="rId5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29000"/>
                        <a:ext cx="259238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6" name="Object 9"/>
          <p:cNvGraphicFramePr>
            <a:graphicFrameLocks noChangeAspect="1"/>
          </p:cNvGraphicFramePr>
          <p:nvPr/>
        </p:nvGraphicFramePr>
        <p:xfrm>
          <a:off x="395288" y="4365625"/>
          <a:ext cx="3887787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公式" r:id="rId7" imgW="2565400" imgH="800100" progId="Equation.3">
                  <p:embed/>
                </p:oleObj>
              </mc:Choice>
              <mc:Fallback>
                <p:oleObj name="公式" r:id="rId7" imgW="25654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65625"/>
                        <a:ext cx="3887787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03648" y="476672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547813" y="2205038"/>
          <a:ext cx="30956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公式" r:id="rId3" imgW="1828800" imgH="444500" progId="Equation.3">
                  <p:embed/>
                </p:oleObj>
              </mc:Choice>
              <mc:Fallback>
                <p:oleObj name="公式" r:id="rId3" imgW="1828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3095625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403350" y="3357563"/>
            <a:ext cx="2773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阶跃输入时的拉氏反变换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59" name="Object 7"/>
          <p:cNvGraphicFramePr>
            <a:graphicFrameLocks noChangeAspect="1"/>
          </p:cNvGraphicFramePr>
          <p:nvPr/>
        </p:nvGraphicFramePr>
        <p:xfrm>
          <a:off x="4427538" y="3068638"/>
          <a:ext cx="3168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公式" r:id="rId5" imgW="1854200" imgH="558800" progId="Equation.3">
                  <p:embed/>
                </p:oleObj>
              </mc:Choice>
              <mc:Fallback>
                <p:oleObj name="公式" r:id="rId5" imgW="18542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068638"/>
                        <a:ext cx="31686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0" name="Object 9"/>
          <p:cNvGraphicFramePr>
            <a:graphicFrameLocks noChangeAspect="1"/>
          </p:cNvGraphicFramePr>
          <p:nvPr/>
        </p:nvGraphicFramePr>
        <p:xfrm>
          <a:off x="1700213" y="4508500"/>
          <a:ext cx="5603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公式" r:id="rId7" imgW="279279" imgH="393529" progId="Equation.3">
                  <p:embed/>
                </p:oleObj>
              </mc:Choice>
              <mc:Fallback>
                <p:oleObj name="公式" r:id="rId7" imgW="27927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4508500"/>
                        <a:ext cx="560387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482850" y="4724400"/>
            <a:ext cx="185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反映了比例项</a:t>
            </a:r>
            <a:r>
              <a:rPr lang="zh-CN" altLang="en-US" sz="1800" b="0">
                <a:latin typeface="Garamond" pitchFamily="18" charset="0"/>
              </a:rPr>
              <a:t> ，</a:t>
            </a:r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1" name="Object 12"/>
          <p:cNvGraphicFramePr>
            <a:graphicFrameLocks noChangeAspect="1"/>
          </p:cNvGraphicFramePr>
          <p:nvPr/>
        </p:nvGraphicFramePr>
        <p:xfrm>
          <a:off x="4211638" y="4508500"/>
          <a:ext cx="15113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公式" r:id="rId9" imgW="863225" imgH="457002" progId="Equation.3">
                  <p:embed/>
                </p:oleObj>
              </mc:Choice>
              <mc:Fallback>
                <p:oleObj name="公式" r:id="rId9" imgW="8632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508500"/>
                        <a:ext cx="15113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5867400" y="4724400"/>
            <a:ext cx="162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反映了微分项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7521575" y="3357563"/>
            <a:ext cx="1027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（</a:t>
            </a:r>
            <a:r>
              <a:rPr lang="en-US" altLang="zh-CN" sz="1800">
                <a:solidFill>
                  <a:srgbClr val="006600"/>
                </a:solidFill>
                <a:latin typeface="Garamond" pitchFamily="18" charset="0"/>
              </a:rPr>
              <a:t>2-15</a:t>
            </a:r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）</a:t>
            </a:r>
            <a:endParaRPr lang="zh-CN" altLang="en-US" sz="1800" b="0">
              <a:latin typeface="Garamond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42988" y="2133600"/>
            <a:ext cx="3694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6600"/>
                </a:solidFill>
                <a:latin typeface="Garamond" pitchFamily="18" charset="0"/>
              </a:rPr>
              <a:t>加入运放电路后的输出表达式推导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2" name="Object 13"/>
          <p:cNvGraphicFramePr>
            <a:graphicFrameLocks noChangeAspect="1"/>
          </p:cNvGraphicFramePr>
          <p:nvPr/>
        </p:nvGraphicFramePr>
        <p:xfrm>
          <a:off x="2124075" y="2924175"/>
          <a:ext cx="180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公式" r:id="rId3" imgW="952087" imgH="228501" progId="Equation.3">
                  <p:embed/>
                </p:oleObj>
              </mc:Choice>
              <mc:Fallback>
                <p:oleObj name="公式" r:id="rId3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1800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5"/>
          <p:cNvGraphicFramePr>
            <a:graphicFrameLocks noChangeAspect="1"/>
          </p:cNvGraphicFramePr>
          <p:nvPr/>
        </p:nvGraphicFramePr>
        <p:xfrm>
          <a:off x="1258888" y="3789363"/>
          <a:ext cx="417671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公式" r:id="rId5" imgW="2311400" imgH="444500" progId="Equation.3">
                  <p:embed/>
                </p:oleObj>
              </mc:Choice>
              <mc:Fallback>
                <p:oleObj name="公式" r:id="rId5" imgW="2311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9363"/>
                        <a:ext cx="4176712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187450" y="2205038"/>
          <a:ext cx="1008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公式" r:id="rId3" imgW="482181" imgH="215713" progId="Equation.3">
                  <p:embed/>
                </p:oleObj>
              </mc:Choice>
              <mc:Fallback>
                <p:oleObj name="公式" r:id="rId3" imgW="48218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10080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2700338" y="2254250"/>
          <a:ext cx="1655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公式" r:id="rId5" imgW="799753" imgH="215806" progId="Equation.3">
                  <p:embed/>
                </p:oleObj>
              </mc:Choice>
              <mc:Fallback>
                <p:oleObj name="公式" r:id="rId5" imgW="79975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54250"/>
                        <a:ext cx="165576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6"/>
          <p:cNvSpPr>
            <a:spLocks noChangeArrowheads="1"/>
          </p:cNvSpPr>
          <p:nvPr/>
        </p:nvSpPr>
        <p:spPr bwMode="auto">
          <a:xfrm>
            <a:off x="0" y="2973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4" name="Rectangle 7"/>
          <p:cNvSpPr>
            <a:spLocks noChangeArrowheads="1"/>
          </p:cNvSpPr>
          <p:nvPr/>
        </p:nvSpPr>
        <p:spPr bwMode="auto">
          <a:xfrm>
            <a:off x="2339975" y="2349500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 sz="1800" b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515" name="Rectangle 8"/>
          <p:cNvSpPr>
            <a:spLocks noChangeArrowheads="1"/>
          </p:cNvSpPr>
          <p:nvPr/>
        </p:nvSpPr>
        <p:spPr bwMode="auto">
          <a:xfrm>
            <a:off x="0" y="3656013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00" b="0">
                <a:latin typeface="Garamond" pitchFamily="18" charset="0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21516" name="Rectangle 10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8" name="Object 9"/>
          <p:cNvGraphicFramePr>
            <a:graphicFrameLocks noChangeAspect="1"/>
          </p:cNvGraphicFramePr>
          <p:nvPr/>
        </p:nvGraphicFramePr>
        <p:xfrm>
          <a:off x="1187450" y="2997200"/>
          <a:ext cx="28082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公式" r:id="rId7" imgW="1536700" imgH="647700" progId="Equation.3">
                  <p:embed/>
                </p:oleObj>
              </mc:Choice>
              <mc:Fallback>
                <p:oleObj name="公式" r:id="rId7" imgW="1536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2808288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9" name="Object 11"/>
          <p:cNvGraphicFramePr>
            <a:graphicFrameLocks noChangeAspect="1"/>
          </p:cNvGraphicFramePr>
          <p:nvPr/>
        </p:nvGraphicFramePr>
        <p:xfrm>
          <a:off x="4714875" y="2997200"/>
          <a:ext cx="29527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公式" r:id="rId9" imgW="1612900" imgH="647700" progId="Equation.3">
                  <p:embed/>
                </p:oleObj>
              </mc:Choice>
              <mc:Fallback>
                <p:oleObj name="公式" r:id="rId9" imgW="1612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997200"/>
                        <a:ext cx="2952750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0" name="Object 13"/>
          <p:cNvGraphicFramePr>
            <a:graphicFrameLocks noChangeAspect="1"/>
          </p:cNvGraphicFramePr>
          <p:nvPr/>
        </p:nvGraphicFramePr>
        <p:xfrm>
          <a:off x="395288" y="4941888"/>
          <a:ext cx="10810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公式" r:id="rId11" imgW="533169" imgH="393529" progId="Equation.3">
                  <p:embed/>
                </p:oleObj>
              </mc:Choice>
              <mc:Fallback>
                <p:oleObj name="公式" r:id="rId11" imgW="5331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941888"/>
                        <a:ext cx="1081087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1" name="Object 15"/>
          <p:cNvGraphicFramePr>
            <a:graphicFrameLocks noChangeAspect="1"/>
          </p:cNvGraphicFramePr>
          <p:nvPr/>
        </p:nvGraphicFramePr>
        <p:xfrm>
          <a:off x="2082800" y="4900613"/>
          <a:ext cx="2311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公式" r:id="rId13" imgW="1358640" imgH="622080" progId="Equation.3">
                  <p:embed/>
                </p:oleObj>
              </mc:Choice>
              <mc:Fallback>
                <p:oleObj name="公式" r:id="rId13" imgW="135864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900613"/>
                        <a:ext cx="23114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12" name="Object 17"/>
          <p:cNvGraphicFramePr>
            <a:graphicFrameLocks noChangeAspect="1"/>
          </p:cNvGraphicFramePr>
          <p:nvPr/>
        </p:nvGraphicFramePr>
        <p:xfrm>
          <a:off x="4787900" y="4652963"/>
          <a:ext cx="38163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公式" r:id="rId15" imgW="1993900" imgH="558800" progId="Equation.3">
                  <p:embed/>
                </p:oleObj>
              </mc:Choice>
              <mc:Fallback>
                <p:oleObj name="公式" r:id="rId15" imgW="19939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52963"/>
                        <a:ext cx="38163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539750" y="220503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6600"/>
                </a:solidFill>
              </a:rPr>
              <a:t>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9E9BA-ADCF-48EA-A62B-D5C1625F30F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9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715689" y="1114010"/>
            <a:ext cx="7058025" cy="3941762"/>
            <a:chOff x="793" y="1026"/>
            <a:chExt cx="4446" cy="2483"/>
          </a:xfrm>
        </p:grpSpPr>
        <p:sp>
          <p:nvSpPr>
            <p:cNvPr id="71688" name="Text Box 3"/>
            <p:cNvSpPr txBox="1">
              <a:spLocks noChangeArrowheads="1"/>
            </p:cNvSpPr>
            <p:nvPr/>
          </p:nvSpPr>
          <p:spPr bwMode="auto">
            <a:xfrm>
              <a:off x="2200" y="1253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调节对象</a:t>
              </a:r>
            </a:p>
          </p:txBody>
        </p:sp>
        <p:sp>
          <p:nvSpPr>
            <p:cNvPr id="71689" name="Text Box 4"/>
            <p:cNvSpPr txBox="1">
              <a:spLocks noChangeArrowheads="1"/>
            </p:cNvSpPr>
            <p:nvPr/>
          </p:nvSpPr>
          <p:spPr bwMode="auto">
            <a:xfrm>
              <a:off x="3787" y="1752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检测元件</a:t>
              </a:r>
            </a:p>
          </p:txBody>
        </p:sp>
        <p:sp>
          <p:nvSpPr>
            <p:cNvPr id="71690" name="Text Box 5"/>
            <p:cNvSpPr txBox="1">
              <a:spLocks noChangeArrowheads="1"/>
            </p:cNvSpPr>
            <p:nvPr/>
          </p:nvSpPr>
          <p:spPr bwMode="auto">
            <a:xfrm>
              <a:off x="3787" y="2296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变送单元</a:t>
              </a:r>
            </a:p>
          </p:txBody>
        </p:sp>
        <p:sp>
          <p:nvSpPr>
            <p:cNvPr id="71691" name="Text Box 6"/>
            <p:cNvSpPr txBox="1">
              <a:spLocks noChangeArrowheads="1"/>
            </p:cNvSpPr>
            <p:nvPr/>
          </p:nvSpPr>
          <p:spPr bwMode="auto">
            <a:xfrm>
              <a:off x="3787" y="3203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显示单元</a:t>
              </a:r>
            </a:p>
          </p:txBody>
        </p:sp>
        <p:sp>
          <p:nvSpPr>
            <p:cNvPr id="71692" name="Text Box 7"/>
            <p:cNvSpPr txBox="1">
              <a:spLocks noChangeArrowheads="1"/>
            </p:cNvSpPr>
            <p:nvPr/>
          </p:nvSpPr>
          <p:spPr bwMode="auto">
            <a:xfrm>
              <a:off x="884" y="3158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给定单元</a:t>
              </a:r>
            </a:p>
          </p:txBody>
        </p:sp>
        <p:sp>
          <p:nvSpPr>
            <p:cNvPr id="71693" name="Text Box 8"/>
            <p:cNvSpPr txBox="1">
              <a:spLocks noChangeArrowheads="1"/>
            </p:cNvSpPr>
            <p:nvPr/>
          </p:nvSpPr>
          <p:spPr bwMode="auto">
            <a:xfrm>
              <a:off x="2245" y="2704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调节单元</a:t>
              </a:r>
            </a:p>
          </p:txBody>
        </p:sp>
        <p:sp>
          <p:nvSpPr>
            <p:cNvPr id="71694" name="Text Box 9"/>
            <p:cNvSpPr txBox="1">
              <a:spLocks noChangeArrowheads="1"/>
            </p:cNvSpPr>
            <p:nvPr/>
          </p:nvSpPr>
          <p:spPr bwMode="auto">
            <a:xfrm>
              <a:off x="884" y="1842"/>
              <a:ext cx="1089" cy="306"/>
            </a:xfrm>
            <a:prstGeom prst="rect">
              <a:avLst/>
            </a:prstGeom>
            <a:noFill/>
            <a:ln w="12700" cap="sq" algn="ctr">
              <a:solidFill>
                <a:srgbClr val="7403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执行单元</a:t>
              </a:r>
            </a:p>
          </p:txBody>
        </p:sp>
        <p:sp>
          <p:nvSpPr>
            <p:cNvPr id="71695" name="Line 10"/>
            <p:cNvSpPr>
              <a:spLocks noChangeShapeType="1"/>
            </p:cNvSpPr>
            <p:nvPr/>
          </p:nvSpPr>
          <p:spPr bwMode="auto">
            <a:xfrm>
              <a:off x="3288" y="1389"/>
              <a:ext cx="195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6" name="Line 11"/>
            <p:cNvSpPr>
              <a:spLocks noChangeShapeType="1"/>
            </p:cNvSpPr>
            <p:nvPr/>
          </p:nvSpPr>
          <p:spPr bwMode="auto">
            <a:xfrm>
              <a:off x="4286" y="1389"/>
              <a:ext cx="0" cy="36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7" name="Line 12"/>
            <p:cNvSpPr>
              <a:spLocks noChangeShapeType="1"/>
            </p:cNvSpPr>
            <p:nvPr/>
          </p:nvSpPr>
          <p:spPr bwMode="auto">
            <a:xfrm>
              <a:off x="4286" y="2069"/>
              <a:ext cx="0" cy="2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8" name="Line 13"/>
            <p:cNvSpPr>
              <a:spLocks noChangeShapeType="1"/>
            </p:cNvSpPr>
            <p:nvPr/>
          </p:nvSpPr>
          <p:spPr bwMode="auto">
            <a:xfrm>
              <a:off x="4286" y="2614"/>
              <a:ext cx="0" cy="5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9" name="Line 14"/>
            <p:cNvSpPr>
              <a:spLocks noChangeShapeType="1"/>
            </p:cNvSpPr>
            <p:nvPr/>
          </p:nvSpPr>
          <p:spPr bwMode="auto">
            <a:xfrm flipH="1">
              <a:off x="3334" y="2886"/>
              <a:ext cx="9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0" name="Line 15"/>
            <p:cNvSpPr>
              <a:spLocks noChangeShapeType="1"/>
            </p:cNvSpPr>
            <p:nvPr/>
          </p:nvSpPr>
          <p:spPr bwMode="auto">
            <a:xfrm>
              <a:off x="1973" y="3339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1" name="Line 16"/>
            <p:cNvSpPr>
              <a:spLocks noChangeShapeType="1"/>
            </p:cNvSpPr>
            <p:nvPr/>
          </p:nvSpPr>
          <p:spPr bwMode="auto">
            <a:xfrm flipV="1">
              <a:off x="2789" y="3022"/>
              <a:ext cx="0" cy="31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2" name="Line 17"/>
            <p:cNvSpPr>
              <a:spLocks noChangeShapeType="1"/>
            </p:cNvSpPr>
            <p:nvPr/>
          </p:nvSpPr>
          <p:spPr bwMode="auto">
            <a:xfrm flipH="1">
              <a:off x="1429" y="2886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3" name="Line 18"/>
            <p:cNvSpPr>
              <a:spLocks noChangeShapeType="1"/>
            </p:cNvSpPr>
            <p:nvPr/>
          </p:nvSpPr>
          <p:spPr bwMode="auto">
            <a:xfrm flipV="1">
              <a:off x="1429" y="2160"/>
              <a:ext cx="0" cy="7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4" name="AutoShape 19"/>
            <p:cNvSpPr>
              <a:spLocks noChangeArrowheads="1"/>
            </p:cNvSpPr>
            <p:nvPr/>
          </p:nvSpPr>
          <p:spPr bwMode="auto">
            <a:xfrm>
              <a:off x="1311" y="1253"/>
              <a:ext cx="227" cy="273"/>
            </a:xfrm>
            <a:custGeom>
              <a:avLst/>
              <a:gdLst>
                <a:gd name="T0" fmla="*/ 2 w 21600"/>
                <a:gd name="T1" fmla="*/ 2 h 21600"/>
                <a:gd name="T2" fmla="*/ 1 w 21600"/>
                <a:gd name="T3" fmla="*/ 3 h 21600"/>
                <a:gd name="T4" fmla="*/ 0 w 21600"/>
                <a:gd name="T5" fmla="*/ 2 h 21600"/>
                <a:gd name="T6" fmla="*/ 1 w 21600"/>
                <a:gd name="T7" fmla="*/ 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424 w 21600"/>
                <a:gd name="T13" fmla="*/ 5380 h 21600"/>
                <a:gd name="T14" fmla="*/ 16176 w 21600"/>
                <a:gd name="T15" fmla="*/ 162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chemeClr val="accent1"/>
            </a:solidFill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5" name="Line 20"/>
            <p:cNvSpPr>
              <a:spLocks noChangeShapeType="1"/>
            </p:cNvSpPr>
            <p:nvPr/>
          </p:nvSpPr>
          <p:spPr bwMode="auto">
            <a:xfrm flipV="1">
              <a:off x="1429" y="1525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6" name="Line 21"/>
            <p:cNvSpPr>
              <a:spLocks noChangeShapeType="1"/>
            </p:cNvSpPr>
            <p:nvPr/>
          </p:nvSpPr>
          <p:spPr bwMode="auto">
            <a:xfrm>
              <a:off x="1565" y="1389"/>
              <a:ext cx="6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7" name="Line 22"/>
            <p:cNvSpPr>
              <a:spLocks noChangeShapeType="1"/>
            </p:cNvSpPr>
            <p:nvPr/>
          </p:nvSpPr>
          <p:spPr bwMode="auto">
            <a:xfrm>
              <a:off x="793" y="1389"/>
              <a:ext cx="5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8" name="Text Box 23"/>
            <p:cNvSpPr txBox="1">
              <a:spLocks noChangeArrowheads="1"/>
            </p:cNvSpPr>
            <p:nvPr/>
          </p:nvSpPr>
          <p:spPr bwMode="auto">
            <a:xfrm>
              <a:off x="4286" y="1117"/>
              <a:ext cx="8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00"/>
                  </a:solidFill>
                  <a:latin typeface="Tahoma" pitchFamily="34" charset="0"/>
                  <a:ea typeface="宋体" pitchFamily="2" charset="-122"/>
                </a:rPr>
                <a:t>被调量</a:t>
              </a:r>
            </a:p>
          </p:txBody>
        </p:sp>
        <p:sp>
          <p:nvSpPr>
            <p:cNvPr id="71709" name="Text Box 24"/>
            <p:cNvSpPr txBox="1">
              <a:spLocks noChangeArrowheads="1"/>
            </p:cNvSpPr>
            <p:nvPr/>
          </p:nvSpPr>
          <p:spPr bwMode="auto">
            <a:xfrm>
              <a:off x="3288" y="2614"/>
              <a:ext cx="8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00"/>
                  </a:solidFill>
                  <a:latin typeface="Tahoma" pitchFamily="34" charset="0"/>
                  <a:ea typeface="宋体" pitchFamily="2" charset="-122"/>
                </a:rPr>
                <a:t>测量值</a:t>
              </a:r>
            </a:p>
          </p:txBody>
        </p:sp>
        <p:sp>
          <p:nvSpPr>
            <p:cNvPr id="71710" name="Text Box 25"/>
            <p:cNvSpPr txBox="1">
              <a:spLocks noChangeArrowheads="1"/>
            </p:cNvSpPr>
            <p:nvPr/>
          </p:nvSpPr>
          <p:spPr bwMode="auto">
            <a:xfrm>
              <a:off x="2744" y="3022"/>
              <a:ext cx="8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00"/>
                  </a:solidFill>
                  <a:latin typeface="Tahoma" pitchFamily="34" charset="0"/>
                  <a:ea typeface="宋体" pitchFamily="2" charset="-122"/>
                </a:rPr>
                <a:t>给定值</a:t>
              </a:r>
            </a:p>
          </p:txBody>
        </p:sp>
        <p:sp>
          <p:nvSpPr>
            <p:cNvPr id="71711" name="Text Box 26"/>
            <p:cNvSpPr txBox="1">
              <a:spLocks noChangeArrowheads="1"/>
            </p:cNvSpPr>
            <p:nvPr/>
          </p:nvSpPr>
          <p:spPr bwMode="auto">
            <a:xfrm>
              <a:off x="1066" y="1026"/>
              <a:ext cx="8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9900"/>
                  </a:solidFill>
                  <a:latin typeface="Tahoma" pitchFamily="34" charset="0"/>
                  <a:ea typeface="宋体" pitchFamily="2" charset="-122"/>
                </a:rPr>
                <a:t>阀门</a:t>
              </a:r>
            </a:p>
          </p:txBody>
        </p:sp>
      </p:grpSp>
      <p:sp>
        <p:nvSpPr>
          <p:cNvPr id="820251" name="Text Box 27"/>
          <p:cNvSpPr txBox="1">
            <a:spLocks noChangeArrowheads="1"/>
          </p:cNvSpPr>
          <p:nvPr/>
        </p:nvSpPr>
        <p:spPr bwMode="auto">
          <a:xfrm>
            <a:off x="1580877" y="5661248"/>
            <a:ext cx="5439395" cy="52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电动单元组合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仪表控制回路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20252" name="Rectangle 28"/>
          <p:cNvSpPr>
            <a:spLocks noChangeArrowheads="1"/>
          </p:cNvSpPr>
          <p:nvPr/>
        </p:nvSpPr>
        <p:spPr bwMode="auto">
          <a:xfrm>
            <a:off x="644251" y="2049047"/>
            <a:ext cx="6696075" cy="316865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sq" algn="ctr">
            <a:solidFill>
              <a:srgbClr val="FF0000"/>
            </a:solidFill>
            <a:miter lim="800000"/>
            <a:headEnd/>
            <a:tailEnd/>
          </a:ln>
        </p:spPr>
        <p:txBody>
          <a:bodyPr tIns="0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53" name="AutoShape 29"/>
          <p:cNvSpPr>
            <a:spLocks noChangeArrowheads="1"/>
          </p:cNvSpPr>
          <p:nvPr/>
        </p:nvSpPr>
        <p:spPr bwMode="auto">
          <a:xfrm>
            <a:off x="7556226" y="2841210"/>
            <a:ext cx="1439863" cy="1008062"/>
          </a:xfrm>
          <a:prstGeom prst="wedgeRectCallout">
            <a:avLst>
              <a:gd name="adj1" fmla="val -88921"/>
              <a:gd name="adj2" fmla="val 95356"/>
            </a:avLst>
          </a:prstGeom>
          <a:solidFill>
            <a:srgbClr val="EFFFEB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tIns="0" anchor="ctr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6600"/>
                </a:solidFill>
                <a:latin typeface="楷体_GB2312" pitchFamily="49" charset="-122"/>
              </a:rPr>
              <a:t>单元组合仪表</a:t>
            </a:r>
          </a:p>
        </p:txBody>
      </p:sp>
      <p:sp>
        <p:nvSpPr>
          <p:cNvPr id="820254" name="Oval 30"/>
          <p:cNvSpPr>
            <a:spLocks noChangeArrowheads="1"/>
          </p:cNvSpPr>
          <p:nvPr/>
        </p:nvSpPr>
        <p:spPr bwMode="auto">
          <a:xfrm>
            <a:off x="5468664" y="3058697"/>
            <a:ext cx="1728787" cy="576263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 cap="sq" algn="ctr">
            <a:solidFill>
              <a:srgbClr val="FF0000"/>
            </a:solidFill>
            <a:round/>
            <a:headEnd/>
            <a:tailEnd/>
          </a:ln>
        </p:spPr>
        <p:txBody>
          <a:bodyPr tIns="0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1979712" y="127514"/>
            <a:ext cx="4824536" cy="99412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96DA7-46B5-44DD-99A0-2A64A34F2817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554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82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51" grpId="0"/>
      <p:bldP spid="820252" grpId="0" animBg="1"/>
      <p:bldP spid="820253" grpId="0" animBg="1"/>
      <p:bldP spid="8202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547813" y="1844675"/>
          <a:ext cx="4895850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Visio" r:id="rId3" imgW="3166491" imgH="2538374" progId="Visio.Drawing.11">
                  <p:embed/>
                </p:oleObj>
              </mc:Choice>
              <mc:Fallback>
                <p:oleObj name="Visio" r:id="rId3" imgW="3166491" imgH="25383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4895850" cy="393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71600" y="1484784"/>
            <a:ext cx="3132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Garamond" pitchFamily="18" charset="0"/>
              </a:rPr>
              <a:t>PID</a:t>
            </a:r>
            <a:r>
              <a:rPr lang="zh-CN" altLang="en-US" sz="3200" dirty="0">
                <a:latin typeface="Garamond" pitchFamily="18" charset="0"/>
              </a:rPr>
              <a:t>运算电路 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74200"/>
              </p:ext>
            </p:extLst>
          </p:nvPr>
        </p:nvGraphicFramePr>
        <p:xfrm>
          <a:off x="1762919" y="1844824"/>
          <a:ext cx="5976938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Visio" r:id="rId3" imgW="5849742" imgH="2553286" progId="Visio.Drawing.11">
                  <p:embed/>
                </p:oleObj>
              </mc:Choice>
              <mc:Fallback>
                <p:oleObj name="Visio" r:id="rId3" imgW="5849742" imgH="25532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19" y="1844824"/>
                        <a:ext cx="5976938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79388" y="321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79" name="Object 7"/>
          <p:cNvGraphicFramePr>
            <a:graphicFrameLocks noChangeAspect="1"/>
          </p:cNvGraphicFramePr>
          <p:nvPr/>
        </p:nvGraphicFramePr>
        <p:xfrm>
          <a:off x="1476375" y="4868863"/>
          <a:ext cx="5762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Visio" r:id="rId5" imgW="4159758" imgH="760781" progId="Visio.Drawing.11">
                  <p:embed/>
                </p:oleObj>
              </mc:Choice>
              <mc:Fallback>
                <p:oleObj name="Visio" r:id="rId5" imgW="4159758" imgH="7607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576262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75632" y="404664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38686-34E0-4A8D-9C4E-5E79E7395E5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68313" y="2060575"/>
          <a:ext cx="84248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公式" r:id="rId3" imgW="4889500" imgH="863600" progId="Equation.3">
                  <p:embed/>
                </p:oleObj>
              </mc:Choice>
              <mc:Fallback>
                <p:oleObj name="公式" r:id="rId3" imgW="48895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8424862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755576" y="1340768"/>
            <a:ext cx="321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 dirty="0">
                <a:latin typeface="Garamond" pitchFamily="18" charset="0"/>
              </a:rPr>
              <a:t>两环节串联相当于两环节相乘 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03" name="Object 7"/>
          <p:cNvGraphicFramePr>
            <a:graphicFrameLocks noChangeAspect="1"/>
          </p:cNvGraphicFramePr>
          <p:nvPr/>
        </p:nvGraphicFramePr>
        <p:xfrm>
          <a:off x="827088" y="3860800"/>
          <a:ext cx="561657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公式" r:id="rId5" imgW="2844800" imgH="863600" progId="Equation.3">
                  <p:embed/>
                </p:oleObj>
              </mc:Choice>
              <mc:Fallback>
                <p:oleObj name="公式" r:id="rId5" imgW="28448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5616575" cy="170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971550" y="2276475"/>
          <a:ext cx="16557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公式" r:id="rId3" imgW="876300" imgH="431800" progId="Equation.3">
                  <p:embed/>
                </p:oleObj>
              </mc:Choice>
              <mc:Fallback>
                <p:oleObj name="公式" r:id="rId3" imgW="87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1655763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3276600" y="2230438"/>
          <a:ext cx="14398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公式" r:id="rId5" imgW="710891" imgH="444307" progId="Equation.3">
                  <p:embed/>
                </p:oleObj>
              </mc:Choice>
              <mc:Fallback>
                <p:oleObj name="公式" r:id="rId5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30438"/>
                        <a:ext cx="1439863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8" name="Object 8"/>
          <p:cNvGraphicFramePr>
            <a:graphicFrameLocks noChangeAspect="1"/>
          </p:cNvGraphicFramePr>
          <p:nvPr/>
        </p:nvGraphicFramePr>
        <p:xfrm>
          <a:off x="5400675" y="2195513"/>
          <a:ext cx="18732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7" imgW="876240" imgH="431640" progId="Equation.3">
                  <p:embed/>
                </p:oleObj>
              </mc:Choice>
              <mc:Fallback>
                <p:oleObj name="公式" r:id="rId7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195513"/>
                        <a:ext cx="187325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9" name="Object 10"/>
          <p:cNvGraphicFramePr>
            <a:graphicFrameLocks noChangeAspect="1"/>
          </p:cNvGraphicFramePr>
          <p:nvPr/>
        </p:nvGraphicFramePr>
        <p:xfrm>
          <a:off x="971550" y="3500438"/>
          <a:ext cx="36718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公式" r:id="rId9" imgW="2044700" imgH="863600" progId="Equation.3">
                  <p:embed/>
                </p:oleObj>
              </mc:Choice>
              <mc:Fallback>
                <p:oleObj name="公式" r:id="rId9" imgW="20447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3671888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0" name="Object 12"/>
          <p:cNvGraphicFramePr>
            <a:graphicFrameLocks noChangeAspect="1"/>
          </p:cNvGraphicFramePr>
          <p:nvPr/>
        </p:nvGraphicFramePr>
        <p:xfrm>
          <a:off x="900113" y="5516563"/>
          <a:ext cx="43195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公式" r:id="rId11" imgW="2374900" imgH="444500" progId="Equation.3">
                  <p:embed/>
                </p:oleObj>
              </mc:Choice>
              <mc:Fallback>
                <p:oleObj name="公式" r:id="rId11" imgW="2374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4319587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4"/>
          <p:cNvSpPr txBox="1">
            <a:spLocks noChangeArrowheads="1"/>
          </p:cNvSpPr>
          <p:nvPr/>
        </p:nvSpPr>
        <p:spPr bwMode="auto">
          <a:xfrm>
            <a:off x="5364163" y="4076700"/>
            <a:ext cx="331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663300"/>
                </a:solidFill>
                <a:latin typeface="楷体_GB2312" pitchFamily="49" charset="-122"/>
              </a:rPr>
              <a:t>引入 </a:t>
            </a:r>
            <a:r>
              <a:rPr lang="en-US" altLang="zh-CN" sz="2000" i="1">
                <a:solidFill>
                  <a:srgbClr val="663300"/>
                </a:solidFill>
                <a:latin typeface="楷体_GB2312" pitchFamily="49" charset="-122"/>
              </a:rPr>
              <a:t>F</a:t>
            </a:r>
            <a:r>
              <a:rPr lang="en-US" altLang="zh-CN" sz="2000">
                <a:solidFill>
                  <a:srgbClr val="663300"/>
                </a:solidFill>
                <a:latin typeface="楷体_GB2312" pitchFamily="49" charset="-122"/>
              </a:rPr>
              <a:t> </a:t>
            </a:r>
            <a:r>
              <a:rPr lang="zh-CN" altLang="en-US" sz="2000">
                <a:solidFill>
                  <a:srgbClr val="663300"/>
                </a:solidFill>
                <a:latin typeface="楷体_GB2312" pitchFamily="49" charset="-122"/>
              </a:rPr>
              <a:t>干扰系数得表达式</a:t>
            </a:r>
          </a:p>
        </p:txBody>
      </p:sp>
      <p:sp>
        <p:nvSpPr>
          <p:cNvPr id="26637" name="Text Box 15"/>
          <p:cNvSpPr txBox="1">
            <a:spLocks noChangeArrowheads="1"/>
          </p:cNvSpPr>
          <p:nvPr/>
        </p:nvSpPr>
        <p:spPr bwMode="auto">
          <a:xfrm>
            <a:off x="5867400" y="5589588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663300"/>
                </a:solidFill>
                <a:latin typeface="楷体_GB2312" pitchFamily="49" charset="-122"/>
              </a:rPr>
              <a:t>忽略限制项得表达式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3131840" y="836712"/>
            <a:ext cx="3959225" cy="695325"/>
          </a:xfrm>
          <a:noFill/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DDZ</a:t>
            </a:r>
            <a:r>
              <a:rPr lang="en-US" altLang="zh-CN" sz="3600" b="1" dirty="0" smtClean="0">
                <a:solidFill>
                  <a:srgbClr val="006600"/>
                </a:solidFill>
                <a:latin typeface="Arial" charset="0"/>
                <a:ea typeface="隶书" pitchFamily="49" charset="-122"/>
              </a:rPr>
              <a:t>—</a:t>
            </a:r>
            <a:r>
              <a:rPr lang="en-US" altLang="zh-CN" sz="3600" b="1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3600" b="1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型调节器</a:t>
            </a:r>
            <a:r>
              <a:rPr lang="zh-CN" altLang="en-US" dirty="0" smtClean="0"/>
              <a:t> </a:t>
            </a:r>
          </a:p>
        </p:txBody>
      </p:sp>
      <p:graphicFrame>
        <p:nvGraphicFramePr>
          <p:cNvPr id="3277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44463" y="1619250"/>
          <a:ext cx="9036050" cy="477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Visio" r:id="rId3" imgW="7043166" imgH="3724656" progId="Visio.Drawing.11">
                  <p:embed/>
                </p:oleObj>
              </mc:Choice>
              <mc:Fallback>
                <p:oleObj name="Visio" r:id="rId3" imgW="7043166" imgH="3724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1619250"/>
                        <a:ext cx="9036050" cy="477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15616" y="171595"/>
            <a:ext cx="525621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2 PID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运算电路原理 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340768"/>
            <a:ext cx="6877050" cy="7683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PID</a:t>
            </a:r>
            <a:r>
              <a:rPr lang="zh-CN" altLang="en-US" dirty="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调节器的线路的组成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17713"/>
            <a:ext cx="8128000" cy="41148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  <a:ea typeface="黑体" pitchFamily="2" charset="-122"/>
              </a:rPr>
              <a:t>核心：</a:t>
            </a:r>
            <a:r>
              <a:rPr lang="zh-CN" altLang="en-US" sz="2800" smtClean="0">
                <a:solidFill>
                  <a:srgbClr val="0033CC"/>
                </a:solidFill>
                <a:ea typeface="楷体_GB2312" pitchFamily="49" charset="-122"/>
              </a:rPr>
              <a:t>比例积分微分运算电路</a:t>
            </a:r>
          </a:p>
          <a:p>
            <a:pPr eaLnBrk="1" hangingPunct="1"/>
            <a:r>
              <a:rPr lang="zh-CN" altLang="en-US" b="1" smtClean="0">
                <a:solidFill>
                  <a:schemeClr val="hlink"/>
                </a:solidFill>
                <a:ea typeface="黑体" pitchFamily="2" charset="-122"/>
              </a:rPr>
              <a:t>其它配套电路包括：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）给定信号电路；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）输入电路（偏差信号、电平移动）；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）输出电路；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）指示电路；</a:t>
            </a:r>
          </a:p>
          <a:p>
            <a:pPr eaLnBrk="1" hangingPunct="1"/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）自动切换电路</a:t>
            </a:r>
            <a:r>
              <a:rPr lang="en-US" altLang="zh-CN" sz="28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smtClean="0">
                <a:solidFill>
                  <a:srgbClr val="663300"/>
                </a:solidFill>
                <a:latin typeface="隶书" pitchFamily="49" charset="-122"/>
                <a:ea typeface="隶书" pitchFamily="49" charset="-122"/>
              </a:rPr>
              <a:t>用于应付事故状态或开车停车。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611188" y="2276475"/>
          <a:ext cx="80645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Visio" r:id="rId3" imgW="9064752" imgH="2734666" progId="Visio.Drawing.11">
                  <p:embed/>
                </p:oleObj>
              </mc:Choice>
              <mc:Fallback>
                <p:oleObj name="Visio" r:id="rId3" imgW="9064752" imgH="27346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8064500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763713" y="908050"/>
            <a:ext cx="6588125" cy="695325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DDZ</a:t>
            </a:r>
            <a:r>
              <a:rPr lang="en-US" altLang="zh-CN" sz="3600" b="1" smtClean="0">
                <a:solidFill>
                  <a:srgbClr val="006600"/>
                </a:solidFill>
                <a:latin typeface="Arial" charset="0"/>
                <a:ea typeface="隶书" pitchFamily="49" charset="-122"/>
              </a:rPr>
              <a:t>—</a:t>
            </a:r>
            <a:r>
              <a:rPr lang="en-US" altLang="zh-CN" sz="3600" b="1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3600" b="1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型调节器</a:t>
            </a:r>
            <a:r>
              <a:rPr lang="zh-CN" altLang="en-US" sz="3600" smtClean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 原理框图</a:t>
            </a:r>
          </a:p>
        </p:txBody>
      </p:sp>
      <p:pic>
        <p:nvPicPr>
          <p:cNvPr id="33797" name="Picture 5" descr="0011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511925"/>
            <a:ext cx="4318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9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333375"/>
            <a:ext cx="6589713" cy="7683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6600"/>
                </a:solidFill>
                <a:ea typeface="隶书" pitchFamily="49" charset="-122"/>
              </a:rPr>
              <a:t>原理框图主要功能概述</a:t>
            </a:r>
            <a:r>
              <a:rPr lang="zh-CN" altLang="en-US" smtClean="0"/>
              <a:t>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96300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、输入电路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测量信号：接收来自变送器的输出（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20mA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5V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电平移动：适应单电源供电要求，主要作用如下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将输入信号转换为相对电平移动中点的变化；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后级输出电路则可实现相对抬高后电位起点的负极性变化。</a:t>
            </a:r>
          </a:p>
          <a:p>
            <a:pPr eaLnBrk="1" hangingPunct="1">
              <a:lnSpc>
                <a:spcPct val="120000"/>
              </a:lnSpc>
            </a:pPr>
            <a:endParaRPr lang="zh-CN" altLang="en-US" sz="200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、给定信号及内外给定切换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给定信号：用于设定控制要求，有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种设定形式。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）内给定：给定信号取至内部精密电源，信号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5V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）外给定：利用其它设备给定控制信号，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00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~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20mA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（例：控制计算机给定信号）。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smtClean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00213"/>
            <a:ext cx="8424863" cy="4175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、手动</a:t>
            </a:r>
            <a:r>
              <a:rPr lang="en-US" altLang="zh-CN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自动切换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）手动：用于启动、停车、故障的需要而切断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PID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运算电路；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手动状态细分：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）硬手动：输出电流完全由操作电位器调节；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）软手动：用于自动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手动过渡，调节输出从自动状态平滑增减。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）自动：调节器正常运行状态（根据算法，有调节器自行控制）；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、表头指示电路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全刻度指示，调节器指示内容包括：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）输出电流、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）给定信号、</a:t>
            </a:r>
            <a:r>
              <a:rPr lang="en-US" altLang="zh-CN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）测量信号（双针指示）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7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268538" y="1052513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1. DDZ</a:t>
            </a:r>
            <a:r>
              <a:rPr lang="en-US" altLang="zh-CN" sz="2800" b="0">
                <a:solidFill>
                  <a:srgbClr val="006600"/>
                </a:solidFill>
                <a:ea typeface="隶书" pitchFamily="49" charset="-122"/>
              </a:rPr>
              <a:t>—</a:t>
            </a:r>
            <a:r>
              <a:rPr lang="en-US" altLang="zh-CN" sz="2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28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型调节器输入电路分析</a:t>
            </a:r>
          </a:p>
        </p:txBody>
      </p:sp>
      <p:graphicFrame>
        <p:nvGraphicFramePr>
          <p:cNvPr id="3481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916113"/>
          <a:ext cx="6642100" cy="357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Visio" r:id="rId3" imgW="2517267" imgH="1356563" progId="Visio.Drawing.11">
                  <p:embed/>
                </p:oleObj>
              </mc:Choice>
              <mc:Fallback>
                <p:oleObj name="Visio" r:id="rId3" imgW="2517267" imgH="13565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6642100" cy="357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835150" y="5299075"/>
            <a:ext cx="496887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663300"/>
                </a:solidFill>
              </a:rPr>
              <a:t>基本作用：测量信号与给定信号相减获取偏差信号；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>
                <a:solidFill>
                  <a:srgbClr val="663300"/>
                </a:solidFill>
              </a:rPr>
              <a:t>其它作用：电平移动，差动输入（电路无共地信号）。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3563938" y="256540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34822" name="Rectangle 9"/>
          <p:cNvSpPr>
            <a:spLocks noChangeArrowheads="1"/>
          </p:cNvSpPr>
          <p:nvPr/>
        </p:nvSpPr>
        <p:spPr bwMode="auto">
          <a:xfrm>
            <a:off x="3563938" y="3068638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3563938" y="357346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34824" name="Rectangle 13"/>
          <p:cNvSpPr>
            <a:spLocks noChangeArrowheads="1"/>
          </p:cNvSpPr>
          <p:nvPr/>
        </p:nvSpPr>
        <p:spPr bwMode="auto">
          <a:xfrm>
            <a:off x="3563938" y="400526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34825" name="Rectangle 15"/>
          <p:cNvSpPr>
            <a:spLocks noChangeArrowheads="1"/>
          </p:cNvSpPr>
          <p:nvPr/>
        </p:nvSpPr>
        <p:spPr bwMode="auto">
          <a:xfrm>
            <a:off x="5508625" y="213360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5</a:t>
            </a:r>
          </a:p>
        </p:txBody>
      </p:sp>
      <p:sp>
        <p:nvSpPr>
          <p:cNvPr id="34826" name="Rectangle 17"/>
          <p:cNvSpPr>
            <a:spLocks noChangeArrowheads="1"/>
          </p:cNvSpPr>
          <p:nvPr/>
        </p:nvSpPr>
        <p:spPr bwMode="auto">
          <a:xfrm>
            <a:off x="5580063" y="4508500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34827" name="Rectangle 19"/>
          <p:cNvSpPr>
            <a:spLocks noChangeArrowheads="1"/>
          </p:cNvSpPr>
          <p:nvPr/>
        </p:nvSpPr>
        <p:spPr bwMode="auto">
          <a:xfrm>
            <a:off x="5940425" y="3500438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7</a:t>
            </a:r>
          </a:p>
        </p:txBody>
      </p:sp>
      <p:sp>
        <p:nvSpPr>
          <p:cNvPr id="34828" name="Rectangle 21"/>
          <p:cNvSpPr>
            <a:spLocks noChangeArrowheads="1"/>
          </p:cNvSpPr>
          <p:nvPr/>
        </p:nvSpPr>
        <p:spPr bwMode="auto">
          <a:xfrm>
            <a:off x="5940425" y="4005263"/>
            <a:ext cx="24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8</a:t>
            </a:r>
          </a:p>
        </p:txBody>
      </p:sp>
      <p:sp>
        <p:nvSpPr>
          <p:cNvPr id="34829" name="Rectangle 23"/>
          <p:cNvSpPr>
            <a:spLocks noChangeArrowheads="1"/>
          </p:cNvSpPr>
          <p:nvPr/>
        </p:nvSpPr>
        <p:spPr bwMode="auto">
          <a:xfrm>
            <a:off x="4284663" y="2708275"/>
            <a:ext cx="261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F</a:t>
            </a:r>
          </a:p>
        </p:txBody>
      </p:sp>
      <p:sp>
        <p:nvSpPr>
          <p:cNvPr id="34830" name="Rectangle 25"/>
          <p:cNvSpPr>
            <a:spLocks noChangeArrowheads="1"/>
          </p:cNvSpPr>
          <p:nvPr/>
        </p:nvSpPr>
        <p:spPr bwMode="auto">
          <a:xfrm>
            <a:off x="4284663" y="3357563"/>
            <a:ext cx="2682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23528" y="4780384"/>
            <a:ext cx="3456384" cy="60960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动圈式显示调节仪表</a:t>
            </a:r>
          </a:p>
        </p:txBody>
      </p:sp>
      <p:pic>
        <p:nvPicPr>
          <p:cNvPr id="312324" name="Picture 4" descr="DSC04992"/>
          <p:cNvPicPr>
            <a:picLocks noChangeAspect="1" noChangeArrowheads="1"/>
          </p:cNvPicPr>
          <p:nvPr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t="5661"/>
          <a:stretch>
            <a:fillRect/>
          </a:stretch>
        </p:blipFill>
        <p:spPr bwMode="auto">
          <a:xfrm>
            <a:off x="34279" y="2133092"/>
            <a:ext cx="4534539" cy="244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89" y="2241580"/>
            <a:ext cx="4831410" cy="230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652120" y="4725144"/>
            <a:ext cx="28083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kern="0" dirty="0" smtClean="0"/>
              <a:t>位式调节系统</a:t>
            </a:r>
            <a:endParaRPr lang="zh-CN" altLang="en-US" sz="2800" kern="0" dirty="0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7EC7-6EF2-4B56-A4C6-2721EBC18F6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7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981075"/>
            <a:ext cx="5759450" cy="6953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DDZ</a:t>
            </a:r>
            <a:r>
              <a:rPr lang="en-US" altLang="zh-CN" sz="3200" smtClean="0">
                <a:latin typeface="Arial" charset="0"/>
              </a:rPr>
              <a:t>—</a:t>
            </a:r>
            <a:r>
              <a:rPr lang="en-US" altLang="zh-CN" sz="3200" smtClean="0"/>
              <a:t>Ⅲ</a:t>
            </a:r>
            <a:r>
              <a:rPr lang="zh-CN" altLang="en-US" sz="3200" smtClean="0"/>
              <a:t>型调节器 输入电路</a:t>
            </a:r>
            <a:r>
              <a:rPr lang="zh-CN" altLang="en-US" sz="4000" smtClean="0"/>
              <a:t> 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187450" y="2133600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．输入电路 </a:t>
            </a:r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1331913" y="2636838"/>
            <a:ext cx="1196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由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F</a:t>
            </a:r>
            <a:r>
              <a:rPr lang="zh-CN" altLang="en-US" sz="1800" b="0">
                <a:latin typeface="Garamond" pitchFamily="18" charset="0"/>
              </a:rPr>
              <a:t>点知 </a:t>
            </a:r>
          </a:p>
        </p:txBody>
      </p:sp>
      <p:sp>
        <p:nvSpPr>
          <p:cNvPr id="35849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2" name="Object 6"/>
          <p:cNvGraphicFramePr>
            <a:graphicFrameLocks noChangeAspect="1"/>
          </p:cNvGraphicFramePr>
          <p:nvPr/>
        </p:nvGraphicFramePr>
        <p:xfrm>
          <a:off x="2555875" y="2608263"/>
          <a:ext cx="23764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公式" r:id="rId3" imgW="1155700" imgH="228600" progId="Equation.3">
                  <p:embed/>
                </p:oleObj>
              </mc:Choice>
              <mc:Fallback>
                <p:oleObj name="公式" r:id="rId3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08263"/>
                        <a:ext cx="23764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3" name="Object 8"/>
          <p:cNvGraphicFramePr>
            <a:graphicFrameLocks noChangeAspect="1"/>
          </p:cNvGraphicFramePr>
          <p:nvPr/>
        </p:nvGraphicFramePr>
        <p:xfrm>
          <a:off x="2627313" y="3284538"/>
          <a:ext cx="48244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公式" r:id="rId5" imgW="3048000" imgH="571500" progId="Equation.3">
                  <p:embed/>
                </p:oleObj>
              </mc:Choice>
              <mc:Fallback>
                <p:oleObj name="公式" r:id="rId5" imgW="304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284538"/>
                        <a:ext cx="4824412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2700338" y="2133600"/>
            <a:ext cx="339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R1=R2= R3=R4= R5=R</a:t>
            </a:r>
            <a:r>
              <a:rPr lang="zh-CN" altLang="en-US" sz="1800" b="0">
                <a:latin typeface="Garamond" pitchFamily="18" charset="0"/>
              </a:rPr>
              <a:t>；</a:t>
            </a:r>
            <a:r>
              <a:rPr lang="en-US" altLang="zh-CN" sz="1800" b="0">
                <a:latin typeface="Garamond" pitchFamily="18" charset="0"/>
              </a:rPr>
              <a:t>R7=R8 </a:t>
            </a: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6084888" y="2133600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R7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>
                <a:latin typeface="Garamond" pitchFamily="18" charset="0"/>
              </a:rPr>
              <a:t>R8&lt;&lt; R5 </a:t>
            </a: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1403350" y="450850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由 </a:t>
            </a: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1763713" y="4508500"/>
            <a:ext cx="976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T</a:t>
            </a:r>
            <a:r>
              <a:rPr lang="zh-CN" altLang="en-US" sz="1800" b="0">
                <a:latin typeface="Garamond" pitchFamily="18" charset="0"/>
              </a:rPr>
              <a:t>点知 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4" name="Object 14"/>
          <p:cNvGraphicFramePr>
            <a:graphicFrameLocks noChangeAspect="1"/>
          </p:cNvGraphicFramePr>
          <p:nvPr/>
        </p:nvGraphicFramePr>
        <p:xfrm>
          <a:off x="2700338" y="4508500"/>
          <a:ext cx="23034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公式" r:id="rId7" imgW="1181100" imgH="228600" progId="Equation.3">
                  <p:embed/>
                </p:oleObj>
              </mc:Choice>
              <mc:Fallback>
                <p:oleObj name="公式" r:id="rId7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08500"/>
                        <a:ext cx="23034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5845" name="Object 16"/>
          <p:cNvGraphicFramePr>
            <a:graphicFrameLocks noChangeAspect="1"/>
          </p:cNvGraphicFramePr>
          <p:nvPr/>
        </p:nvGraphicFramePr>
        <p:xfrm>
          <a:off x="2771775" y="5445125"/>
          <a:ext cx="4679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公式" r:id="rId9" imgW="2590800" imgH="406400" progId="Equation.3">
                  <p:embed/>
                </p:oleObj>
              </mc:Choice>
              <mc:Fallback>
                <p:oleObj name="公式" r:id="rId9" imgW="2590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45125"/>
                        <a:ext cx="46799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1258888" y="105251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Garamond" pitchFamily="18" charset="0"/>
              </a:rPr>
              <a:t>两式联立求解得：</a:t>
            </a: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1403350" y="1484313"/>
          <a:ext cx="43926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公式" r:id="rId3" imgW="2349500" imgH="393700" progId="Equation.3">
                  <p:embed/>
                </p:oleObj>
              </mc:Choice>
              <mc:Fallback>
                <p:oleObj name="公式" r:id="rId3" imgW="234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4392613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1403350" y="2506663"/>
          <a:ext cx="37433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公式" r:id="rId5" imgW="1905000" imgH="393700" progId="Equation.3">
                  <p:embed/>
                </p:oleObj>
              </mc:Choice>
              <mc:Fallback>
                <p:oleObj name="公式" r:id="rId5" imgW="1905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06663"/>
                        <a:ext cx="3743325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7"/>
          <p:cNvSpPr>
            <a:spLocks noChangeArrowheads="1"/>
          </p:cNvSpPr>
          <p:nvPr/>
        </p:nvSpPr>
        <p:spPr bwMode="auto">
          <a:xfrm>
            <a:off x="1403350" y="3427413"/>
            <a:ext cx="1112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T </a:t>
            </a:r>
            <a:r>
              <a:rPr lang="en-US" altLang="zh-CN" sz="1800" b="0">
                <a:latin typeface="Garamond" pitchFamily="18" charset="0"/>
              </a:rPr>
              <a:t>≈ 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F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8" name="Object 9"/>
          <p:cNvGraphicFramePr>
            <a:graphicFrameLocks noChangeAspect="1"/>
          </p:cNvGraphicFramePr>
          <p:nvPr/>
        </p:nvGraphicFramePr>
        <p:xfrm>
          <a:off x="1403350" y="3808413"/>
          <a:ext cx="55451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公式" r:id="rId7" imgW="3263900" imgH="393700" progId="Equation.3">
                  <p:embed/>
                </p:oleObj>
              </mc:Choice>
              <mc:Fallback>
                <p:oleObj name="公式" r:id="rId7" imgW="3263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08413"/>
                        <a:ext cx="5545138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9" name="Object 11"/>
          <p:cNvGraphicFramePr>
            <a:graphicFrameLocks noChangeAspect="1"/>
          </p:cNvGraphicFramePr>
          <p:nvPr/>
        </p:nvGraphicFramePr>
        <p:xfrm>
          <a:off x="1476375" y="4792663"/>
          <a:ext cx="2016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公式" r:id="rId9" imgW="1066800" imgH="228600" progId="Equation.3">
                  <p:embed/>
                </p:oleObj>
              </mc:Choice>
              <mc:Fallback>
                <p:oleObj name="公式" r:id="rId9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92663"/>
                        <a:ext cx="20161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971550" y="5300663"/>
            <a:ext cx="77057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hlink"/>
                </a:solidFill>
              </a:rPr>
              <a:t>结论：</a:t>
            </a:r>
          </a:p>
          <a:p>
            <a:pPr eaLnBrk="1" hangingPunct="1"/>
            <a:r>
              <a:rPr lang="en-US" altLang="zh-CN" sz="1600">
                <a:solidFill>
                  <a:srgbClr val="663300"/>
                </a:solidFill>
              </a:rPr>
              <a:t>1</a:t>
            </a:r>
            <a:r>
              <a:rPr lang="zh-CN" altLang="en-US" sz="1600">
                <a:solidFill>
                  <a:srgbClr val="663300"/>
                </a:solidFill>
              </a:rPr>
              <a:t>）给定信号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>
                <a:solidFill>
                  <a:srgbClr val="663300"/>
                </a:solidFill>
              </a:rPr>
              <a:t>s</a:t>
            </a:r>
            <a:r>
              <a:rPr lang="zh-CN" altLang="en-US" sz="1600">
                <a:solidFill>
                  <a:srgbClr val="663300"/>
                </a:solidFill>
              </a:rPr>
              <a:t>与测量信号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>
                <a:solidFill>
                  <a:srgbClr val="663300"/>
                </a:solidFill>
              </a:rPr>
              <a:t>i</a:t>
            </a:r>
            <a:r>
              <a:rPr lang="zh-CN" altLang="en-US" sz="1600">
                <a:solidFill>
                  <a:srgbClr val="663300"/>
                </a:solidFill>
              </a:rPr>
              <a:t>可实现相差，且放大</a:t>
            </a:r>
            <a:r>
              <a:rPr lang="en-US" altLang="zh-CN" sz="1600">
                <a:solidFill>
                  <a:srgbClr val="663300"/>
                </a:solidFill>
              </a:rPr>
              <a:t>2</a:t>
            </a:r>
            <a:r>
              <a:rPr lang="zh-CN" altLang="en-US" sz="1600">
                <a:solidFill>
                  <a:srgbClr val="663300"/>
                </a:solidFill>
              </a:rPr>
              <a:t>倍；</a:t>
            </a:r>
          </a:p>
          <a:p>
            <a:pPr eaLnBrk="1" hangingPunct="1"/>
            <a:r>
              <a:rPr lang="en-US" altLang="zh-CN" sz="1600">
                <a:solidFill>
                  <a:srgbClr val="663300"/>
                </a:solidFill>
              </a:rPr>
              <a:t>2</a:t>
            </a:r>
            <a:r>
              <a:rPr lang="zh-CN" altLang="en-US" sz="1600">
                <a:solidFill>
                  <a:srgbClr val="663300"/>
                </a:solidFill>
              </a:rPr>
              <a:t>）输出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 baseline="-25000">
                <a:solidFill>
                  <a:srgbClr val="663300"/>
                </a:solidFill>
              </a:rPr>
              <a:t>o1</a:t>
            </a:r>
            <a:r>
              <a:rPr lang="zh-CN" altLang="en-US" sz="1600">
                <a:solidFill>
                  <a:srgbClr val="663300"/>
                </a:solidFill>
              </a:rPr>
              <a:t>与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 baseline="-25000">
                <a:solidFill>
                  <a:srgbClr val="663300"/>
                </a:solidFill>
              </a:rPr>
              <a:t>CM1</a:t>
            </a:r>
            <a:r>
              <a:rPr lang="zh-CN" altLang="en-US" sz="1600">
                <a:solidFill>
                  <a:srgbClr val="663300"/>
                </a:solidFill>
              </a:rPr>
              <a:t>、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 baseline="-25000">
                <a:solidFill>
                  <a:srgbClr val="663300"/>
                </a:solidFill>
              </a:rPr>
              <a:t>CM2</a:t>
            </a:r>
            <a:r>
              <a:rPr lang="zh-CN" altLang="en-US" sz="1600">
                <a:solidFill>
                  <a:srgbClr val="663300"/>
                </a:solidFill>
              </a:rPr>
              <a:t>无关（抗共模干扰）；</a:t>
            </a:r>
          </a:p>
          <a:p>
            <a:pPr eaLnBrk="1" hangingPunct="1"/>
            <a:r>
              <a:rPr lang="en-US" altLang="zh-CN" sz="1600">
                <a:solidFill>
                  <a:srgbClr val="663300"/>
                </a:solidFill>
              </a:rPr>
              <a:t>3</a:t>
            </a:r>
            <a:r>
              <a:rPr lang="zh-CN" altLang="en-US" sz="1600">
                <a:solidFill>
                  <a:srgbClr val="663300"/>
                </a:solidFill>
              </a:rPr>
              <a:t>）测量、给定信号为差动输入形式，而输出变为相对</a:t>
            </a:r>
            <a:r>
              <a:rPr lang="en-US" altLang="zh-CN" sz="1600" i="1">
                <a:solidFill>
                  <a:srgbClr val="663300"/>
                </a:solidFill>
              </a:rPr>
              <a:t>V</a:t>
            </a:r>
            <a:r>
              <a:rPr lang="en-US" altLang="zh-CN" sz="1600" baseline="-25000">
                <a:solidFill>
                  <a:srgbClr val="663300"/>
                </a:solidFill>
              </a:rPr>
              <a:t>B</a:t>
            </a:r>
            <a:r>
              <a:rPr lang="en-US" altLang="zh-CN" sz="1600">
                <a:solidFill>
                  <a:srgbClr val="663300"/>
                </a:solidFill>
              </a:rPr>
              <a:t>(10V)</a:t>
            </a:r>
            <a:r>
              <a:rPr lang="zh-CN" altLang="en-US" sz="1600">
                <a:solidFill>
                  <a:srgbClr val="663300"/>
                </a:solidFill>
              </a:rPr>
              <a:t>的信号（平移作用）。</a:t>
            </a:r>
          </a:p>
          <a:p>
            <a:pPr eaLnBrk="1" hangingPunct="1"/>
            <a:r>
              <a:rPr lang="zh-CN" altLang="en-US" sz="1600">
                <a:solidFill>
                  <a:srgbClr val="663300"/>
                </a:solidFill>
              </a:rPr>
              <a:t>平移分析：输入、输出的影响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4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23850" y="2557463"/>
            <a:ext cx="1192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设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B</a:t>
            </a:r>
            <a:r>
              <a:rPr lang="en-US" altLang="zh-CN" sz="1800" b="0">
                <a:latin typeface="Garamond" pitchFamily="18" charset="0"/>
              </a:rPr>
              <a:t>=0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547813" y="2557463"/>
            <a:ext cx="309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输入信号</a:t>
            </a:r>
            <a:r>
              <a:rPr lang="en-US" altLang="zh-CN" sz="1800" b="0" i="1">
                <a:latin typeface="Garamond" pitchFamily="18" charset="0"/>
              </a:rPr>
              <a:t>Vi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s</a:t>
            </a:r>
            <a:r>
              <a:rPr lang="zh-CN" altLang="en-US" sz="1800" b="0">
                <a:latin typeface="Garamond" pitchFamily="18" charset="0"/>
              </a:rPr>
              <a:t>范围为</a:t>
            </a:r>
            <a:r>
              <a:rPr lang="en-US" altLang="zh-CN" sz="1800" b="0">
                <a:latin typeface="Garamond" pitchFamily="18" charset="0"/>
              </a:rPr>
              <a:t>1~5V 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787900" y="2557463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CM1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CM2</a:t>
            </a:r>
            <a:r>
              <a:rPr lang="zh-CN" altLang="en-US" sz="1800" b="0">
                <a:latin typeface="Garamond" pitchFamily="18" charset="0"/>
              </a:rPr>
              <a:t>在</a:t>
            </a:r>
            <a:r>
              <a:rPr lang="en-US" altLang="zh-CN" sz="1800" b="0">
                <a:latin typeface="Garamond" pitchFamily="18" charset="0"/>
              </a:rPr>
              <a:t>0~1V</a:t>
            </a:r>
            <a:r>
              <a:rPr lang="zh-CN" altLang="en-US" sz="1800" b="0">
                <a:latin typeface="Garamond" pitchFamily="18" charset="0"/>
              </a:rPr>
              <a:t>间变化 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0" name="Object 7"/>
          <p:cNvGraphicFramePr>
            <a:graphicFrameLocks noChangeAspect="1"/>
          </p:cNvGraphicFramePr>
          <p:nvPr/>
        </p:nvGraphicFramePr>
        <p:xfrm>
          <a:off x="684213" y="3170238"/>
          <a:ext cx="54721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公式" r:id="rId3" imgW="3187700" imgH="393700" progId="Equation.3">
                  <p:embed/>
                </p:oleObj>
              </mc:Choice>
              <mc:Fallback>
                <p:oleObj name="公式" r:id="rId3" imgW="3187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70238"/>
                        <a:ext cx="5472112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395288" y="4141788"/>
            <a:ext cx="481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B</a:t>
            </a:r>
            <a:r>
              <a:rPr lang="en-US" altLang="zh-CN" sz="1800" b="0">
                <a:latin typeface="Garamond" pitchFamily="18" charset="0"/>
              </a:rPr>
              <a:t>=10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zh-CN" altLang="en-US" sz="1800" b="0">
                <a:latin typeface="Garamond" pitchFamily="18" charset="0"/>
              </a:rPr>
              <a:t>后， 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F</a:t>
            </a:r>
            <a:r>
              <a:rPr lang="en-US" altLang="zh-CN" sz="1800" b="0">
                <a:latin typeface="Garamond" pitchFamily="18" charset="0"/>
              </a:rPr>
              <a:t> 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T</a:t>
            </a:r>
            <a:r>
              <a:rPr lang="zh-CN" altLang="en-US" sz="1800" b="0">
                <a:latin typeface="Garamond" pitchFamily="18" charset="0"/>
              </a:rPr>
              <a:t>电压提高到</a:t>
            </a:r>
            <a:r>
              <a:rPr lang="en-US" altLang="zh-CN" sz="1800" b="0">
                <a:latin typeface="Garamond" pitchFamily="18" charset="0"/>
              </a:rPr>
              <a:t>3.67 ~ 5.67 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468313" y="2060575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输入分析：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39750" y="4581525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输出分析：</a:t>
            </a:r>
          </a:p>
        </p:txBody>
      </p:sp>
      <p:sp>
        <p:nvSpPr>
          <p:cNvPr id="37899" name="Rectangle 13"/>
          <p:cNvSpPr>
            <a:spLocks noChangeArrowheads="1"/>
          </p:cNvSpPr>
          <p:nvPr/>
        </p:nvSpPr>
        <p:spPr bwMode="auto">
          <a:xfrm>
            <a:off x="539750" y="5084763"/>
            <a:ext cx="332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设输入信号</a:t>
            </a:r>
            <a:r>
              <a:rPr lang="en-US" altLang="zh-CN" sz="1800" b="0" i="1">
                <a:latin typeface="Garamond" pitchFamily="18" charset="0"/>
              </a:rPr>
              <a:t>Vi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s</a:t>
            </a:r>
            <a:r>
              <a:rPr lang="zh-CN" altLang="en-US" sz="1800" b="0">
                <a:latin typeface="Garamond" pitchFamily="18" charset="0"/>
              </a:rPr>
              <a:t>范围为</a:t>
            </a:r>
            <a:r>
              <a:rPr lang="en-US" altLang="zh-CN" sz="1800" b="0">
                <a:latin typeface="Garamond" pitchFamily="18" charset="0"/>
              </a:rPr>
              <a:t>1~5V </a:t>
            </a: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1" name="Object 14"/>
          <p:cNvGraphicFramePr>
            <a:graphicFrameLocks noChangeAspect="1"/>
          </p:cNvGraphicFramePr>
          <p:nvPr/>
        </p:nvGraphicFramePr>
        <p:xfrm>
          <a:off x="900113" y="5813425"/>
          <a:ext cx="4032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公式" r:id="rId5" imgW="2260600" imgH="228600" progId="Equation.3">
                  <p:embed/>
                </p:oleObj>
              </mc:Choice>
              <mc:Fallback>
                <p:oleObj name="公式" r:id="rId5" imgW="226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13425"/>
                        <a:ext cx="40322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5580063" y="5805488"/>
            <a:ext cx="338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（</a:t>
            </a:r>
            <a:r>
              <a:rPr lang="en-US" altLang="zh-CN" sz="1800" b="0" i="1">
                <a:latin typeface="Garamond" pitchFamily="18" charset="0"/>
              </a:rPr>
              <a:t>Vi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en-US" altLang="zh-CN" sz="1800" b="0">
                <a:latin typeface="Garamond" pitchFamily="18" charset="0"/>
              </a:rPr>
              <a:t>s</a:t>
            </a:r>
            <a:r>
              <a:rPr lang="zh-CN" altLang="en-US" sz="1800" b="0">
                <a:latin typeface="Garamond" pitchFamily="18" charset="0"/>
              </a:rPr>
              <a:t>差值最大为</a:t>
            </a:r>
            <a:r>
              <a:rPr lang="en-US" altLang="zh-CN" sz="1800" b="0">
                <a:latin typeface="Garamond" pitchFamily="18" charset="0"/>
              </a:rPr>
              <a:t>±4 </a:t>
            </a:r>
            <a:r>
              <a:rPr lang="en-US" altLang="zh-CN" sz="1800" b="0" i="1">
                <a:latin typeface="Garamond" pitchFamily="18" charset="0"/>
              </a:rPr>
              <a:t>V</a:t>
            </a:r>
            <a:r>
              <a:rPr lang="zh-CN" altLang="en-US" sz="1800" b="0">
                <a:latin typeface="Garamond" pitchFamily="18" charset="0"/>
              </a:rPr>
              <a:t>时）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403350" y="1087438"/>
            <a:ext cx="3455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 b="0">
                <a:latin typeface="Garamond" pitchFamily="18" charset="0"/>
              </a:rPr>
              <a:t>2. PID </a:t>
            </a:r>
            <a:r>
              <a:rPr lang="zh-CN" altLang="en-US" sz="3200" b="0">
                <a:latin typeface="Garamond" pitchFamily="18" charset="0"/>
              </a:rPr>
              <a:t>运算电路 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1258888" y="1916113"/>
            <a:ext cx="5221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组成原理：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PD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、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PI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两个运算电路组成实现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PID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调节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graphicFrame>
        <p:nvGraphicFramePr>
          <p:cNvPr id="38914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684213" y="2349500"/>
          <a:ext cx="7369175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Visio" r:id="rId3" imgW="7369683" imgH="3104083" progId="Visio.Drawing.11">
                  <p:embed/>
                </p:oleObj>
              </mc:Choice>
              <mc:Fallback>
                <p:oleObj name="Visio" r:id="rId3" imgW="7369683" imgH="31040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7369175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29" descr="0013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836613"/>
            <a:ext cx="4333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38" name="Object 6"/>
          <p:cNvGraphicFramePr>
            <a:graphicFrameLocks noChangeAspect="1"/>
          </p:cNvGraphicFramePr>
          <p:nvPr/>
        </p:nvGraphicFramePr>
        <p:xfrm>
          <a:off x="684213" y="2708275"/>
          <a:ext cx="36734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公式" r:id="rId3" imgW="2806700" imgH="863600" progId="Equation.3">
                  <p:embed/>
                </p:oleObj>
              </mc:Choice>
              <mc:Fallback>
                <p:oleObj name="公式" r:id="rId3" imgW="28067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08275"/>
                        <a:ext cx="36734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39" name="Object 8"/>
          <p:cNvGraphicFramePr>
            <a:graphicFrameLocks noChangeAspect="1"/>
          </p:cNvGraphicFramePr>
          <p:nvPr/>
        </p:nvGraphicFramePr>
        <p:xfrm>
          <a:off x="4716463" y="2997200"/>
          <a:ext cx="1152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公式" r:id="rId5" imgW="875920" imgH="444307" progId="Equation.3">
                  <p:embed/>
                </p:oleObj>
              </mc:Choice>
              <mc:Fallback>
                <p:oleObj name="公式" r:id="rId5" imgW="87592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997200"/>
                        <a:ext cx="1152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0" name="Object 10"/>
          <p:cNvGraphicFramePr>
            <a:graphicFrameLocks noChangeAspect="1"/>
          </p:cNvGraphicFramePr>
          <p:nvPr/>
        </p:nvGraphicFramePr>
        <p:xfrm>
          <a:off x="6227763" y="3068638"/>
          <a:ext cx="10080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公式" r:id="rId7" imgW="710891" imgH="444307" progId="Equation.3">
                  <p:embed/>
                </p:oleObj>
              </mc:Choice>
              <mc:Fallback>
                <p:oleObj name="公式" r:id="rId7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068638"/>
                        <a:ext cx="1008062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1" name="Object 12"/>
          <p:cNvGraphicFramePr>
            <a:graphicFrameLocks noChangeAspect="1"/>
          </p:cNvGraphicFramePr>
          <p:nvPr/>
        </p:nvGraphicFramePr>
        <p:xfrm>
          <a:off x="7740650" y="3068638"/>
          <a:ext cx="11636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公式" r:id="rId9" imgW="850680" imgH="431640" progId="Equation.3">
                  <p:embed/>
                </p:oleObj>
              </mc:Choice>
              <mc:Fallback>
                <p:oleObj name="公式" r:id="rId9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068638"/>
                        <a:ext cx="11636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5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2" name="Object 14"/>
          <p:cNvGraphicFramePr>
            <a:graphicFrameLocks noChangeAspect="1"/>
          </p:cNvGraphicFramePr>
          <p:nvPr/>
        </p:nvGraphicFramePr>
        <p:xfrm>
          <a:off x="1403350" y="4076700"/>
          <a:ext cx="316706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公式" r:id="rId11" imgW="1955800" imgH="863600" progId="Equation.3">
                  <p:embed/>
                </p:oleObj>
              </mc:Choice>
              <mc:Fallback>
                <p:oleObj name="公式" r:id="rId11" imgW="19558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3167063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971550" y="404813"/>
          <a:ext cx="781208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Visio" r:id="rId13" imgW="5335905" imgH="804672" progId="Visio.Drawing.11">
                  <p:embed/>
                </p:oleObj>
              </mc:Choice>
              <mc:Fallback>
                <p:oleObj name="Visio" r:id="rId13" imgW="5335905" imgH="8046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7812088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3 . DDZ</a:t>
            </a:r>
            <a:r>
              <a:rPr lang="en-US" altLang="zh-CN" sz="3200" smtClean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—</a:t>
            </a:r>
            <a:r>
              <a:rPr lang="en-US" altLang="zh-CN" sz="320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3200" smtClean="0">
                <a:solidFill>
                  <a:srgbClr val="008000"/>
                </a:solidFill>
                <a:latin typeface="隶书" pitchFamily="49" charset="-122"/>
                <a:ea typeface="隶书" pitchFamily="49" charset="-122"/>
              </a:rPr>
              <a:t>型调节器输出电路</a:t>
            </a:r>
          </a:p>
        </p:txBody>
      </p:sp>
      <p:graphicFrame>
        <p:nvGraphicFramePr>
          <p:cNvPr id="40962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8888" y="2205038"/>
          <a:ext cx="61976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Visio" r:id="rId3" imgW="4109085" imgH="1949094" progId="Visio.Drawing.11">
                  <p:embed/>
                </p:oleObj>
              </mc:Choice>
              <mc:Fallback>
                <p:oleObj name="Visio" r:id="rId3" imgW="4109085" imgH="19490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05038"/>
                        <a:ext cx="6197600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5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1476375" y="1125538"/>
            <a:ext cx="157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chemeClr val="hlink"/>
                </a:solidFill>
                <a:latin typeface="Garamond" pitchFamily="18" charset="0"/>
              </a:rPr>
              <a:t>3</a:t>
            </a:r>
            <a:r>
              <a:rPr lang="zh-CN" altLang="en-US" sz="2000" b="0">
                <a:solidFill>
                  <a:schemeClr val="hlink"/>
                </a:solidFill>
                <a:latin typeface="Garamond" pitchFamily="18" charset="0"/>
              </a:rPr>
              <a:t>．输出电路</a:t>
            </a:r>
          </a:p>
        </p:txBody>
      </p:sp>
      <p:sp>
        <p:nvSpPr>
          <p:cNvPr id="41991" name="Rectangle 3"/>
          <p:cNvSpPr>
            <a:spLocks noChangeArrowheads="1"/>
          </p:cNvSpPr>
          <p:nvPr/>
        </p:nvSpPr>
        <p:spPr bwMode="auto">
          <a:xfrm>
            <a:off x="3348038" y="1196975"/>
            <a:ext cx="3055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电路形式：电压</a:t>
            </a:r>
            <a:r>
              <a:rPr lang="en-US" altLang="zh-CN" sz="1800" b="0">
                <a:latin typeface="Garamond" pitchFamily="18" charset="0"/>
              </a:rPr>
              <a:t>-</a:t>
            </a:r>
            <a:r>
              <a:rPr lang="zh-CN" altLang="en-US" sz="1800" b="0">
                <a:latin typeface="Garamond" pitchFamily="18" charset="0"/>
              </a:rPr>
              <a:t>电流转换器 </a:t>
            </a: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3059113" y="2060575"/>
          <a:ext cx="16557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公式" r:id="rId3" imgW="1066800" imgH="228600" progId="Equation.3">
                  <p:embed/>
                </p:oleObj>
              </mc:Choice>
              <mc:Fallback>
                <p:oleObj name="公式" r:id="rId3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060575"/>
                        <a:ext cx="1655762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5076825" y="2060575"/>
          <a:ext cx="208756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公式" r:id="rId5" imgW="1371600" imgH="228600" progId="Equation.3">
                  <p:embed/>
                </p:oleObj>
              </mc:Choice>
              <mc:Fallback>
                <p:oleObj name="公式" r:id="rId5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060575"/>
                        <a:ext cx="208756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6"/>
          <p:cNvSpPr>
            <a:spLocks noChangeArrowheads="1"/>
          </p:cNvSpPr>
          <p:nvPr/>
        </p:nvSpPr>
        <p:spPr bwMode="auto">
          <a:xfrm>
            <a:off x="1116013" y="2060575"/>
            <a:ext cx="201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0099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分析计算</a:t>
            </a:r>
            <a:r>
              <a:rPr lang="en-US" altLang="zh-CN" sz="1800" b="0">
                <a:solidFill>
                  <a:srgbClr val="000099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1800" b="0">
                <a:solidFill>
                  <a:srgbClr val="000099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条件：</a:t>
            </a:r>
            <a:endParaRPr lang="zh-CN" altLang="en-US" sz="1800" b="0">
              <a:solidFill>
                <a:srgbClr val="000099"/>
              </a:solidFill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993" name="Rectangle 7"/>
          <p:cNvSpPr>
            <a:spLocks noChangeArrowheads="1"/>
          </p:cNvSpPr>
          <p:nvPr/>
        </p:nvSpPr>
        <p:spPr bwMode="auto">
          <a:xfrm>
            <a:off x="4837113" y="2492375"/>
            <a:ext cx="311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 sz="1800" b="0">
              <a:latin typeface="Arial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994" name="Rectangle 8"/>
          <p:cNvSpPr>
            <a:spLocks noChangeArrowheads="1"/>
          </p:cNvSpPr>
          <p:nvPr/>
        </p:nvSpPr>
        <p:spPr bwMode="auto">
          <a:xfrm>
            <a:off x="3886200" y="3787775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00" b="0">
                <a:latin typeface="Garamond" pitchFamily="18" charset="0"/>
              </a:rPr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41995" name="Rectangle 9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988" name="Object 10"/>
          <p:cNvGraphicFramePr>
            <a:graphicFrameLocks noChangeAspect="1"/>
          </p:cNvGraphicFramePr>
          <p:nvPr/>
        </p:nvGraphicFramePr>
        <p:xfrm>
          <a:off x="1262063" y="2565400"/>
          <a:ext cx="71977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公式" r:id="rId7" imgW="4343400" imgH="888840" progId="Equation.3">
                  <p:embed/>
                </p:oleObj>
              </mc:Choice>
              <mc:Fallback>
                <p:oleObj name="公式" r:id="rId7" imgW="4343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565400"/>
                        <a:ext cx="71977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989" name="Object 12"/>
          <p:cNvGraphicFramePr>
            <a:graphicFrameLocks noChangeAspect="1"/>
          </p:cNvGraphicFramePr>
          <p:nvPr/>
        </p:nvGraphicFramePr>
        <p:xfrm>
          <a:off x="1187450" y="4365625"/>
          <a:ext cx="7056438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公式" r:id="rId9" imgW="4140000" imgH="888840" progId="Equation.3">
                  <p:embed/>
                </p:oleObj>
              </mc:Choice>
              <mc:Fallback>
                <p:oleObj name="公式" r:id="rId9" imgW="41400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365625"/>
                        <a:ext cx="7056438" cy="150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1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Rectangle 2"/>
          <p:cNvSpPr>
            <a:spLocks noChangeArrowheads="1"/>
          </p:cNvSpPr>
          <p:nvPr/>
        </p:nvSpPr>
        <p:spPr bwMode="auto">
          <a:xfrm>
            <a:off x="1116013" y="2276475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>
                <a:ea typeface="宋体" pitchFamily="2" charset="-122"/>
              </a:rPr>
              <a:t>V</a:t>
            </a:r>
            <a:r>
              <a:rPr lang="en-US" altLang="zh-CN" sz="1800" b="0" baseline="-25000">
                <a:ea typeface="宋体" pitchFamily="2" charset="-122"/>
              </a:rPr>
              <a:t>T</a:t>
            </a:r>
            <a:r>
              <a:rPr lang="en-US" altLang="zh-CN" sz="1800" b="0">
                <a:ea typeface="宋体" pitchFamily="2" charset="-122"/>
              </a:rPr>
              <a:t>≈</a:t>
            </a:r>
            <a:r>
              <a:rPr lang="en-US" altLang="zh-CN" sz="1800" b="0" i="1">
                <a:ea typeface="宋体" pitchFamily="2" charset="-122"/>
              </a:rPr>
              <a:t>V</a:t>
            </a:r>
            <a:r>
              <a:rPr lang="en-US" altLang="zh-CN" sz="1800" b="0" baseline="-25000">
                <a:ea typeface="宋体" pitchFamily="2" charset="-122"/>
              </a:rPr>
              <a:t>F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43021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2411413" y="2111375"/>
          <a:ext cx="3600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公式" r:id="rId3" imgW="2349500" imgH="393700" progId="Equation.3">
                  <p:embed/>
                </p:oleObj>
              </mc:Choice>
              <mc:Fallback>
                <p:oleObj name="公式" r:id="rId3" imgW="234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111375"/>
                        <a:ext cx="36004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2411413" y="2924175"/>
          <a:ext cx="1727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公式" r:id="rId5" imgW="1091726" imgH="393529" progId="Equation.3">
                  <p:embed/>
                </p:oleObj>
              </mc:Choice>
              <mc:Fallback>
                <p:oleObj name="公式" r:id="rId5" imgW="109172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24175"/>
                        <a:ext cx="17272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2" name="Object 8"/>
          <p:cNvGraphicFramePr>
            <a:graphicFrameLocks noChangeAspect="1"/>
          </p:cNvGraphicFramePr>
          <p:nvPr/>
        </p:nvGraphicFramePr>
        <p:xfrm>
          <a:off x="4643438" y="3005138"/>
          <a:ext cx="18002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公式" r:id="rId7" imgW="1091726" imgH="253890" progId="Equation.3">
                  <p:embed/>
                </p:oleObj>
              </mc:Choice>
              <mc:Fallback>
                <p:oleObj name="公式" r:id="rId7" imgW="109172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005138"/>
                        <a:ext cx="18002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2411413" y="3789363"/>
          <a:ext cx="12969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公式" r:id="rId9" imgW="850531" imgH="393529" progId="Equation.3">
                  <p:embed/>
                </p:oleObj>
              </mc:Choice>
              <mc:Fallback>
                <p:oleObj name="公式" r:id="rId9" imgW="85053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129698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4" name="Object 12"/>
          <p:cNvGraphicFramePr>
            <a:graphicFrameLocks noChangeAspect="1"/>
          </p:cNvGraphicFramePr>
          <p:nvPr/>
        </p:nvGraphicFramePr>
        <p:xfrm>
          <a:off x="4068763" y="3806825"/>
          <a:ext cx="9350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公式" r:id="rId11" imgW="660400" imgH="457200" progId="Equation.3">
                  <p:embed/>
                </p:oleObj>
              </mc:Choice>
              <mc:Fallback>
                <p:oleObj name="公式" r:id="rId11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3806825"/>
                        <a:ext cx="93503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Rectangle 1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5" name="Object 14"/>
          <p:cNvGraphicFramePr>
            <a:graphicFrameLocks noChangeAspect="1"/>
          </p:cNvGraphicFramePr>
          <p:nvPr/>
        </p:nvGraphicFramePr>
        <p:xfrm>
          <a:off x="5435600" y="3789363"/>
          <a:ext cx="936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公式" r:id="rId13" imgW="660400" imgH="457200" progId="Equation.3">
                  <p:embed/>
                </p:oleObj>
              </mc:Choice>
              <mc:Fallback>
                <p:oleObj name="公式" r:id="rId13" imgW="66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89363"/>
                        <a:ext cx="9366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15"/>
          <p:cNvGraphicFramePr>
            <a:graphicFrameLocks noChangeAspect="1"/>
          </p:cNvGraphicFramePr>
          <p:nvPr/>
        </p:nvGraphicFramePr>
        <p:xfrm>
          <a:off x="2411413" y="4652963"/>
          <a:ext cx="10810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公式" r:id="rId15" imgW="774364" imgH="241195" progId="Equation.3">
                  <p:embed/>
                </p:oleObj>
              </mc:Choice>
              <mc:Fallback>
                <p:oleObj name="公式" r:id="rId15" imgW="77436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52963"/>
                        <a:ext cx="108108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6"/>
          <p:cNvGraphicFramePr>
            <a:graphicFrameLocks noChangeAspect="1"/>
          </p:cNvGraphicFramePr>
          <p:nvPr/>
        </p:nvGraphicFramePr>
        <p:xfrm>
          <a:off x="3924300" y="4652963"/>
          <a:ext cx="11525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公式" r:id="rId17" imgW="812447" imgH="228501" progId="Equation.3">
                  <p:embed/>
                </p:oleObj>
              </mc:Choice>
              <mc:Fallback>
                <p:oleObj name="公式" r:id="rId17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652963"/>
                        <a:ext cx="11525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7"/>
          <p:cNvGraphicFramePr>
            <a:graphicFrameLocks noChangeAspect="1"/>
          </p:cNvGraphicFramePr>
          <p:nvPr/>
        </p:nvGraphicFramePr>
        <p:xfrm>
          <a:off x="5364163" y="4652963"/>
          <a:ext cx="13684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公式" r:id="rId19" imgW="965200" imgH="228600" progId="Equation.3">
                  <p:embed/>
                </p:oleObj>
              </mc:Choice>
              <mc:Fallback>
                <p:oleObj name="公式" r:id="rId19" imgW="96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652963"/>
                        <a:ext cx="136842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0" y="2722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0" y="3906838"/>
            <a:ext cx="2127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00" b="0"/>
              <a:t>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1870075" y="4660900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 b="0"/>
              <a:t>取 </a:t>
            </a:r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9" name="Object 22"/>
          <p:cNvGraphicFramePr>
            <a:graphicFrameLocks noChangeAspect="1"/>
          </p:cNvGraphicFramePr>
          <p:nvPr/>
        </p:nvGraphicFramePr>
        <p:xfrm>
          <a:off x="2916238" y="5373688"/>
          <a:ext cx="15113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公式" r:id="rId21" imgW="1028254" imgH="241195" progId="Equation.3">
                  <p:embed/>
                </p:oleObj>
              </mc:Choice>
              <mc:Fallback>
                <p:oleObj name="公式" r:id="rId21" imgW="102825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73688"/>
                        <a:ext cx="15113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1835150" y="5300663"/>
            <a:ext cx="105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 b="0"/>
              <a:t>实际考虑</a:t>
            </a:r>
            <a:r>
              <a:rPr lang="zh-CN" altLang="en-US" sz="1800" b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1116013" y="2060575"/>
            <a:ext cx="404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hlink"/>
                </a:solidFill>
                <a:latin typeface="Garamond" pitchFamily="18" charset="0"/>
              </a:rPr>
              <a:t>4</a:t>
            </a:r>
            <a:r>
              <a:rPr lang="zh-CN" altLang="en-US" sz="2400" b="0">
                <a:solidFill>
                  <a:schemeClr val="hlink"/>
                </a:solidFill>
                <a:latin typeface="Garamond" pitchFamily="18" charset="0"/>
              </a:rPr>
              <a:t>．手动操作电路及无扰切换</a:t>
            </a:r>
            <a:r>
              <a:rPr lang="zh-CN" altLang="en-US" sz="1800" b="0">
                <a:latin typeface="Garamond" pitchFamily="18" charset="0"/>
              </a:rPr>
              <a:t> </a:t>
            </a: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1042988" y="2782888"/>
            <a:ext cx="7113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实际切换方式有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3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种</a:t>
            </a:r>
            <a:r>
              <a:rPr lang="en-US" altLang="zh-CN" sz="1800" b="0" i="1">
                <a:solidFill>
                  <a:srgbClr val="006600"/>
                </a:solidFill>
                <a:latin typeface="Garamond" pitchFamily="18" charset="0"/>
              </a:rPr>
              <a:t>K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1---A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（自动），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MS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（软手动），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MH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（硬手动） </a:t>
            </a:r>
          </a:p>
        </p:txBody>
      </p:sp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1114425" y="3214688"/>
            <a:ext cx="1190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） </a:t>
            </a:r>
            <a:r>
              <a:rPr lang="en-US" altLang="zh-CN" sz="1800" b="0">
                <a:latin typeface="Garamond" pitchFamily="18" charset="0"/>
              </a:rPr>
              <a:t>A</a:t>
            </a:r>
            <a:r>
              <a:rPr lang="zh-CN" altLang="en-US" sz="1800" b="0">
                <a:latin typeface="Garamond" pitchFamily="18" charset="0"/>
              </a:rPr>
              <a:t>方式</a:t>
            </a:r>
          </a:p>
        </p:txBody>
      </p:sp>
      <p:sp>
        <p:nvSpPr>
          <p:cNvPr id="80901" name="Rectangle 8"/>
          <p:cNvSpPr>
            <a:spLocks noChangeArrowheads="1"/>
          </p:cNvSpPr>
          <p:nvPr/>
        </p:nvSpPr>
        <p:spPr bwMode="auto">
          <a:xfrm>
            <a:off x="1116013" y="3646488"/>
            <a:ext cx="602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连接：</a:t>
            </a:r>
            <a:r>
              <a:rPr lang="zh-CN" altLang="en-US" sz="1800" b="0" i="1">
                <a:latin typeface="Garamond" pitchFamily="18" charset="0"/>
              </a:rPr>
              <a:t> 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接阻容网络，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2</a:t>
            </a:r>
            <a:r>
              <a:rPr lang="zh-CN" altLang="en-US" sz="1800" b="0">
                <a:latin typeface="Garamond" pitchFamily="18" charset="0"/>
              </a:rPr>
              <a:t>悬空 。功能：</a:t>
            </a:r>
            <a:r>
              <a:rPr lang="en-US" altLang="zh-CN" sz="1800" b="0">
                <a:latin typeface="Garamond" pitchFamily="18" charset="0"/>
              </a:rPr>
              <a:t>PI</a:t>
            </a:r>
            <a:r>
              <a:rPr lang="zh-CN" altLang="en-US" sz="1800" b="0">
                <a:latin typeface="Garamond" pitchFamily="18" charset="0"/>
              </a:rPr>
              <a:t>调节正常接入。</a:t>
            </a: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1133475" y="4078288"/>
            <a:ext cx="1277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2</a:t>
            </a:r>
            <a:r>
              <a:rPr lang="zh-CN" altLang="en-US" sz="1800" b="0">
                <a:latin typeface="Garamond" pitchFamily="18" charset="0"/>
              </a:rPr>
              <a:t>）</a:t>
            </a:r>
            <a:r>
              <a:rPr lang="en-US" altLang="zh-CN" sz="1800" b="0">
                <a:latin typeface="Garamond" pitchFamily="18" charset="0"/>
              </a:rPr>
              <a:t>MS</a:t>
            </a:r>
            <a:r>
              <a:rPr lang="zh-CN" altLang="en-US" sz="1800" b="0">
                <a:latin typeface="Garamond" pitchFamily="18" charset="0"/>
              </a:rPr>
              <a:t>方式</a:t>
            </a:r>
          </a:p>
        </p:txBody>
      </p:sp>
      <p:sp>
        <p:nvSpPr>
          <p:cNvPr id="80903" name="Rectangle 10"/>
          <p:cNvSpPr>
            <a:spLocks noChangeArrowheads="1"/>
          </p:cNvSpPr>
          <p:nvPr/>
        </p:nvSpPr>
        <p:spPr bwMode="auto">
          <a:xfrm>
            <a:off x="1127125" y="4510088"/>
            <a:ext cx="682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连接</a:t>
            </a:r>
            <a:r>
              <a:rPr lang="zh-CN" altLang="en-US" sz="1800" b="0" i="1">
                <a:latin typeface="Garamond" pitchFamily="18" charset="0"/>
              </a:rPr>
              <a:t>：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接</a:t>
            </a:r>
            <a:r>
              <a:rPr lang="en-US" altLang="zh-CN" sz="1800" b="0">
                <a:latin typeface="Garamond" pitchFamily="18" charset="0"/>
              </a:rPr>
              <a:t>MS </a:t>
            </a:r>
            <a:r>
              <a:rPr lang="zh-CN" altLang="en-US" sz="1800" b="0">
                <a:latin typeface="Garamond" pitchFamily="18" charset="0"/>
              </a:rPr>
              <a:t>至</a:t>
            </a:r>
            <a:r>
              <a:rPr lang="en-US" altLang="zh-CN" sz="1800" b="0">
                <a:latin typeface="Garamond" pitchFamily="18" charset="0"/>
              </a:rPr>
              <a:t>-VR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>
                <a:latin typeface="Garamond" pitchFamily="18" charset="0"/>
              </a:rPr>
              <a:t>+VR</a:t>
            </a:r>
            <a:r>
              <a:rPr lang="zh-CN" altLang="en-US" sz="1800" b="0">
                <a:latin typeface="Garamond" pitchFamily="18" charset="0"/>
              </a:rPr>
              <a:t>参考电源，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2</a:t>
            </a:r>
            <a:r>
              <a:rPr lang="zh-CN" altLang="en-US" sz="1800" b="0">
                <a:latin typeface="Garamond" pitchFamily="18" charset="0"/>
              </a:rPr>
              <a:t>接</a:t>
            </a:r>
            <a:r>
              <a:rPr lang="en-US" altLang="zh-CN" sz="1800" b="0">
                <a:latin typeface="Garamond" pitchFamily="18" charset="0"/>
              </a:rPr>
              <a:t>V</a:t>
            </a:r>
            <a:r>
              <a:rPr lang="en-US" altLang="zh-CN" sz="1800" b="0" baseline="-25000">
                <a:latin typeface="Garamond" pitchFamily="18" charset="0"/>
              </a:rPr>
              <a:t>B</a:t>
            </a:r>
            <a:r>
              <a:rPr lang="zh-CN" altLang="en-US" sz="1800" b="0">
                <a:latin typeface="Garamond" pitchFamily="18" charset="0"/>
              </a:rPr>
              <a:t>，</a:t>
            </a:r>
            <a:r>
              <a:rPr lang="en-US" altLang="zh-CN" sz="1800" b="0">
                <a:latin typeface="Garamond" pitchFamily="18" charset="0"/>
              </a:rPr>
              <a:t>PID</a:t>
            </a:r>
            <a:r>
              <a:rPr lang="zh-CN" altLang="en-US" sz="1800" b="0">
                <a:latin typeface="Garamond" pitchFamily="18" charset="0"/>
              </a:rPr>
              <a:t>信号被切断。</a:t>
            </a:r>
          </a:p>
        </p:txBody>
      </p:sp>
      <p:sp>
        <p:nvSpPr>
          <p:cNvPr id="80904" name="Rectangle 11"/>
          <p:cNvSpPr>
            <a:spLocks noChangeArrowheads="1"/>
          </p:cNvSpPr>
          <p:nvPr/>
        </p:nvSpPr>
        <p:spPr bwMode="auto">
          <a:xfrm>
            <a:off x="1130300" y="4941888"/>
            <a:ext cx="4881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A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与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MS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的转换对应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4</a:t>
            </a:r>
            <a:r>
              <a:rPr lang="zh-CN" altLang="en-US" sz="1800" b="0">
                <a:solidFill>
                  <a:srgbClr val="006600"/>
                </a:solidFill>
                <a:latin typeface="Garamond" pitchFamily="18" charset="0"/>
              </a:rPr>
              <a:t>种情况：</a:t>
            </a:r>
            <a:r>
              <a:rPr lang="en-US" altLang="zh-CN" sz="1800" b="0">
                <a:solidFill>
                  <a:srgbClr val="006600"/>
                </a:solidFill>
                <a:latin typeface="Garamond" pitchFamily="18" charset="0"/>
              </a:rPr>
              <a:t>RF-P-144-FIG-6-39</a:t>
            </a:r>
            <a:r>
              <a:rPr lang="en-US" altLang="zh-CN" sz="1800" b="0">
                <a:latin typeface="Garamond" pitchFamily="18" charset="0"/>
              </a:rPr>
              <a:t> </a:t>
            </a:r>
          </a:p>
        </p:txBody>
      </p:sp>
      <p:sp>
        <p:nvSpPr>
          <p:cNvPr id="80905" name="Rectangle 12"/>
          <p:cNvSpPr>
            <a:spLocks noChangeArrowheads="1"/>
          </p:cNvSpPr>
          <p:nvPr/>
        </p:nvSpPr>
        <p:spPr bwMode="auto">
          <a:xfrm>
            <a:off x="827088" y="5373688"/>
            <a:ext cx="160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Garamond" pitchFamily="18" charset="0"/>
              </a:rPr>
              <a:t>3</a:t>
            </a:r>
            <a:r>
              <a:rPr lang="zh-CN" altLang="en-US" sz="1800" b="0">
                <a:latin typeface="Garamond" pitchFamily="18" charset="0"/>
              </a:rPr>
              <a:t>）</a:t>
            </a:r>
            <a:r>
              <a:rPr lang="en-US" altLang="zh-CN" sz="1800" b="0">
                <a:latin typeface="Garamond" pitchFamily="18" charset="0"/>
              </a:rPr>
              <a:t>MH</a:t>
            </a:r>
            <a:r>
              <a:rPr lang="zh-CN" altLang="en-US" sz="1800" b="0">
                <a:latin typeface="Garamond" pitchFamily="18" charset="0"/>
              </a:rPr>
              <a:t>方式</a:t>
            </a:r>
          </a:p>
        </p:txBody>
      </p:sp>
      <p:sp>
        <p:nvSpPr>
          <p:cNvPr id="80906" name="Rectangle 13"/>
          <p:cNvSpPr>
            <a:spLocks noChangeArrowheads="1"/>
          </p:cNvSpPr>
          <p:nvPr/>
        </p:nvSpPr>
        <p:spPr bwMode="auto">
          <a:xfrm>
            <a:off x="1042988" y="5799138"/>
            <a:ext cx="699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连接</a:t>
            </a:r>
            <a:r>
              <a:rPr lang="zh-CN" altLang="en-US" sz="1800" b="0" i="1">
                <a:latin typeface="Garamond" pitchFamily="18" charset="0"/>
              </a:rPr>
              <a:t>：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1</a:t>
            </a:r>
            <a:r>
              <a:rPr lang="zh-CN" altLang="en-US" sz="1800" b="0">
                <a:latin typeface="Garamond" pitchFamily="18" charset="0"/>
              </a:rPr>
              <a:t>接</a:t>
            </a:r>
            <a:r>
              <a:rPr lang="en-US" altLang="zh-CN" sz="1800" b="0">
                <a:latin typeface="Garamond" pitchFamily="18" charset="0"/>
              </a:rPr>
              <a:t>MH </a:t>
            </a:r>
            <a:r>
              <a:rPr lang="zh-CN" altLang="en-US" sz="1800" b="0">
                <a:latin typeface="Garamond" pitchFamily="18" charset="0"/>
              </a:rPr>
              <a:t>至</a:t>
            </a:r>
            <a:r>
              <a:rPr lang="en-US" altLang="zh-CN" sz="1800" b="0">
                <a:latin typeface="Garamond" pitchFamily="18" charset="0"/>
              </a:rPr>
              <a:t>VO3</a:t>
            </a:r>
            <a:r>
              <a:rPr lang="zh-CN" altLang="en-US" sz="1800" b="0">
                <a:latin typeface="Garamond" pitchFamily="18" charset="0"/>
              </a:rPr>
              <a:t>、</a:t>
            </a:r>
            <a:r>
              <a:rPr lang="en-US" altLang="zh-CN" sz="1800" b="0">
                <a:latin typeface="Garamond" pitchFamily="18" charset="0"/>
              </a:rPr>
              <a:t>WH</a:t>
            </a:r>
            <a:r>
              <a:rPr lang="zh-CN" altLang="en-US" sz="1800" b="0">
                <a:latin typeface="Garamond" pitchFamily="18" charset="0"/>
              </a:rPr>
              <a:t>分压电路，</a:t>
            </a:r>
            <a:r>
              <a:rPr lang="en-US" altLang="zh-CN" sz="1800" b="0" i="1">
                <a:latin typeface="Garamond" pitchFamily="18" charset="0"/>
              </a:rPr>
              <a:t>K</a:t>
            </a:r>
            <a:r>
              <a:rPr lang="en-US" altLang="zh-CN" sz="1800" b="0">
                <a:latin typeface="Garamond" pitchFamily="18" charset="0"/>
              </a:rPr>
              <a:t>2</a:t>
            </a:r>
            <a:r>
              <a:rPr lang="zh-CN" altLang="en-US" sz="1800" b="0">
                <a:latin typeface="Garamond" pitchFamily="18" charset="0"/>
              </a:rPr>
              <a:t>接</a:t>
            </a:r>
            <a:r>
              <a:rPr lang="en-US" altLang="zh-CN" sz="1800" b="0">
                <a:latin typeface="Garamond" pitchFamily="18" charset="0"/>
              </a:rPr>
              <a:t>VB</a:t>
            </a:r>
            <a:r>
              <a:rPr lang="zh-CN" altLang="en-US" sz="1800" b="0">
                <a:latin typeface="Garamond" pitchFamily="18" charset="0"/>
              </a:rPr>
              <a:t>，</a:t>
            </a:r>
            <a:r>
              <a:rPr lang="en-US" altLang="zh-CN" sz="1800" b="0">
                <a:latin typeface="Garamond" pitchFamily="18" charset="0"/>
              </a:rPr>
              <a:t>PID</a:t>
            </a:r>
            <a:r>
              <a:rPr lang="zh-CN" altLang="en-US" sz="1800" b="0">
                <a:latin typeface="Garamond" pitchFamily="18" charset="0"/>
              </a:rPr>
              <a:t>信号被切断。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906588"/>
          <a:ext cx="6083300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Visio" r:id="rId3" imgW="2623947" imgH="1720291" progId="Visio.Drawing.11">
                  <p:embed/>
                </p:oleObj>
              </mc:Choice>
              <mc:Fallback>
                <p:oleObj name="Visio" r:id="rId3" imgW="2623947" imgH="17202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06588"/>
                        <a:ext cx="6083300" cy="3989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7"/>
          <p:cNvSpPr>
            <a:spLocks noGrp="1" noChangeArrowheads="1"/>
          </p:cNvSpPr>
          <p:nvPr>
            <p:ph type="title"/>
          </p:nvPr>
        </p:nvSpPr>
        <p:spPr>
          <a:xfrm>
            <a:off x="2051050" y="908050"/>
            <a:ext cx="6300788" cy="839788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6600"/>
                </a:solidFill>
                <a:ea typeface="隶书" pitchFamily="49" charset="-122"/>
              </a:rPr>
              <a:t>自动</a:t>
            </a:r>
            <a:r>
              <a:rPr lang="en-US" altLang="zh-CN" smtClean="0">
                <a:solidFill>
                  <a:srgbClr val="006600"/>
                </a:solidFill>
                <a:latin typeface="Arial" charset="0"/>
                <a:ea typeface="隶书" pitchFamily="49" charset="-122"/>
              </a:rPr>
              <a:t>—</a:t>
            </a:r>
            <a:r>
              <a:rPr lang="zh-CN" altLang="en-US" smtClean="0">
                <a:solidFill>
                  <a:srgbClr val="006600"/>
                </a:solidFill>
                <a:ea typeface="隶书" pitchFamily="49" charset="-122"/>
              </a:rPr>
              <a:t>手动切换电路</a:t>
            </a:r>
          </a:p>
        </p:txBody>
      </p:sp>
      <p:sp>
        <p:nvSpPr>
          <p:cNvPr id="44036" name="Rectangle 10"/>
          <p:cNvSpPr>
            <a:spLocks noChangeArrowheads="1"/>
          </p:cNvSpPr>
          <p:nvPr/>
        </p:nvSpPr>
        <p:spPr bwMode="auto">
          <a:xfrm>
            <a:off x="3995738" y="2492375"/>
            <a:ext cx="204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A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3995738" y="2997200"/>
            <a:ext cx="204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M</a:t>
            </a:r>
          </a:p>
        </p:txBody>
      </p: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4356100" y="3213100"/>
            <a:ext cx="20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H</a:t>
            </a:r>
          </a:p>
        </p:txBody>
      </p:sp>
      <p:sp>
        <p:nvSpPr>
          <p:cNvPr id="44039" name="Rectangle 13"/>
          <p:cNvSpPr>
            <a:spLocks noChangeArrowheads="1"/>
          </p:cNvSpPr>
          <p:nvPr/>
        </p:nvSpPr>
        <p:spPr bwMode="auto">
          <a:xfrm>
            <a:off x="3563938" y="3429000"/>
            <a:ext cx="204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A</a:t>
            </a:r>
          </a:p>
        </p:txBody>
      </p:sp>
      <p:sp>
        <p:nvSpPr>
          <p:cNvPr id="44040" name="Rectangle 14"/>
          <p:cNvSpPr>
            <a:spLocks noChangeArrowheads="1"/>
          </p:cNvSpPr>
          <p:nvPr/>
        </p:nvSpPr>
        <p:spPr bwMode="auto">
          <a:xfrm>
            <a:off x="3348038" y="3716338"/>
            <a:ext cx="204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M</a:t>
            </a:r>
          </a:p>
        </p:txBody>
      </p:sp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3851275" y="3860800"/>
            <a:ext cx="20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/>
              <a:t>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>
          <a:xfrm>
            <a:off x="323528" y="1484784"/>
            <a:ext cx="5942013" cy="623887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rgbClr val="006600"/>
                </a:solidFill>
                <a:ea typeface="隶书" pitchFamily="49" charset="-122"/>
              </a:rPr>
              <a:t>简单比例调节示意图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28588" y="2133600"/>
          <a:ext cx="4875212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3" imgW="2716164" imgH="1389734" progId="Visio.Drawing.11">
                  <p:embed/>
                </p:oleObj>
              </mc:Choice>
              <mc:Fallback>
                <p:oleObj name="Visio" r:id="rId3" imgW="2716164" imgH="13897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2133600"/>
                        <a:ext cx="4875212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148263" y="1989138"/>
          <a:ext cx="3535362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5" imgW="2188083" imgH="2451811" progId="Visio.Drawing.11">
                  <p:embed/>
                </p:oleObj>
              </mc:Choice>
              <mc:Fallback>
                <p:oleObj name="Visio" r:id="rId5" imgW="2188083" imgH="2451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89138"/>
                        <a:ext cx="3535362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11" descr="点击在新窗口查看全图&#10;CTRL+鼠标滚轮放大或缩小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021388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7115" name="Rectangle 4"/>
          <p:cNvSpPr>
            <a:spLocks noChangeArrowheads="1"/>
          </p:cNvSpPr>
          <p:nvPr/>
        </p:nvSpPr>
        <p:spPr bwMode="auto">
          <a:xfrm>
            <a:off x="1187450" y="2016125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hlink"/>
                </a:solidFill>
              </a:rPr>
              <a:t>7</a:t>
            </a:r>
            <a:r>
              <a:rPr lang="zh-CN" altLang="en-US" sz="2400" b="0">
                <a:solidFill>
                  <a:schemeClr val="hlink"/>
                </a:solidFill>
              </a:rPr>
              <a:t>．指示电路</a:t>
            </a:r>
          </a:p>
        </p:txBody>
      </p:sp>
      <p:sp>
        <p:nvSpPr>
          <p:cNvPr id="47116" name="Rectangle 5"/>
          <p:cNvSpPr>
            <a:spLocks noChangeArrowheads="1"/>
          </p:cNvSpPr>
          <p:nvPr/>
        </p:nvSpPr>
        <p:spPr bwMode="auto">
          <a:xfrm>
            <a:off x="1258888" y="2565400"/>
            <a:ext cx="407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6600"/>
                </a:solidFill>
              </a:rPr>
              <a:t>电路形式：具有电平移动的比例运放。</a:t>
            </a:r>
          </a:p>
        </p:txBody>
      </p:sp>
      <p:sp>
        <p:nvSpPr>
          <p:cNvPr id="47117" name="Rectangle 7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403350" y="3284538"/>
          <a:ext cx="30972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公式" r:id="rId3" imgW="2082800" imgH="406400" progId="Equation.3">
                  <p:embed/>
                </p:oleObj>
              </mc:Choice>
              <mc:Fallback>
                <p:oleObj name="公式" r:id="rId3" imgW="2082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4538"/>
                        <a:ext cx="3097213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07" name="Object 8"/>
          <p:cNvGraphicFramePr>
            <a:graphicFrameLocks noChangeAspect="1"/>
          </p:cNvGraphicFramePr>
          <p:nvPr/>
        </p:nvGraphicFramePr>
        <p:xfrm>
          <a:off x="1403350" y="4149725"/>
          <a:ext cx="2736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公式" r:id="rId5" imgW="1777229" imgH="393529" progId="Equation.3">
                  <p:embed/>
                </p:oleObj>
              </mc:Choice>
              <mc:Fallback>
                <p:oleObj name="公式" r:id="rId5" imgW="177722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49725"/>
                        <a:ext cx="27368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10"/>
          <p:cNvSpPr>
            <a:spLocks noChangeArrowheads="1"/>
          </p:cNvSpPr>
          <p:nvPr/>
        </p:nvSpPr>
        <p:spPr bwMode="auto">
          <a:xfrm>
            <a:off x="1403350" y="5013325"/>
            <a:ext cx="101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0" i="1"/>
              <a:t>V</a:t>
            </a:r>
            <a:r>
              <a:rPr lang="en-US" altLang="zh-CN" sz="1800" b="0"/>
              <a:t>T≈</a:t>
            </a:r>
            <a:r>
              <a:rPr lang="en-US" altLang="zh-CN" sz="1800" b="0" i="1"/>
              <a:t>V</a:t>
            </a:r>
            <a:r>
              <a:rPr lang="en-US" altLang="zh-CN" sz="1800" b="0"/>
              <a:t>F </a:t>
            </a:r>
          </a:p>
        </p:txBody>
      </p:sp>
      <p:sp>
        <p:nvSpPr>
          <p:cNvPr id="47120" name="Rectangle 12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08" name="Object 11"/>
          <p:cNvGraphicFramePr>
            <a:graphicFrameLocks noChangeAspect="1"/>
          </p:cNvGraphicFramePr>
          <p:nvPr/>
        </p:nvGraphicFramePr>
        <p:xfrm>
          <a:off x="2484438" y="4868863"/>
          <a:ext cx="2232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公式" r:id="rId7" imgW="1562100" imgH="393700" progId="Equation.3">
                  <p:embed/>
                </p:oleObj>
              </mc:Choice>
              <mc:Fallback>
                <p:oleObj name="公式" r:id="rId7" imgW="156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68863"/>
                        <a:ext cx="22320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09" name="Object 13"/>
          <p:cNvGraphicFramePr>
            <a:graphicFrameLocks noChangeAspect="1"/>
          </p:cNvGraphicFramePr>
          <p:nvPr/>
        </p:nvGraphicFramePr>
        <p:xfrm>
          <a:off x="5364163" y="5013325"/>
          <a:ext cx="6826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013325"/>
                        <a:ext cx="6826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0" name="Object 15"/>
          <p:cNvGraphicFramePr>
            <a:graphicFrameLocks noChangeAspect="1"/>
          </p:cNvGraphicFramePr>
          <p:nvPr/>
        </p:nvGraphicFramePr>
        <p:xfrm>
          <a:off x="539750" y="5734050"/>
          <a:ext cx="12239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公式" r:id="rId11" imgW="799753" imgH="253890" progId="Equation.3">
                  <p:embed/>
                </p:oleObj>
              </mc:Choice>
              <mc:Fallback>
                <p:oleObj name="公式" r:id="rId11" imgW="79975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734050"/>
                        <a:ext cx="12239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Rectangle 17"/>
          <p:cNvSpPr>
            <a:spLocks noChangeArrowheads="1"/>
          </p:cNvSpPr>
          <p:nvPr/>
        </p:nvSpPr>
        <p:spPr bwMode="auto">
          <a:xfrm>
            <a:off x="4859338" y="4941888"/>
            <a:ext cx="444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 b="0"/>
              <a:t>即</a:t>
            </a:r>
            <a:r>
              <a:rPr lang="zh-CN" altLang="en-US" sz="1800" b="0"/>
              <a:t> </a:t>
            </a:r>
          </a:p>
        </p:txBody>
      </p:sp>
      <p:sp>
        <p:nvSpPr>
          <p:cNvPr id="47124" name="Rectangle 1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1" name="Object 18"/>
          <p:cNvGraphicFramePr>
            <a:graphicFrameLocks noChangeAspect="1"/>
          </p:cNvGraphicFramePr>
          <p:nvPr/>
        </p:nvGraphicFramePr>
        <p:xfrm>
          <a:off x="2124075" y="5661025"/>
          <a:ext cx="12239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公式" r:id="rId13" imgW="901309" imgH="444307" progId="Equation.3">
                  <p:embed/>
                </p:oleObj>
              </mc:Choice>
              <mc:Fallback>
                <p:oleObj name="公式" r:id="rId13" imgW="90130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661025"/>
                        <a:ext cx="122396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2" name="Object 20"/>
          <p:cNvGraphicFramePr>
            <a:graphicFrameLocks noChangeAspect="1"/>
          </p:cNvGraphicFramePr>
          <p:nvPr/>
        </p:nvGraphicFramePr>
        <p:xfrm>
          <a:off x="3708400" y="5661025"/>
          <a:ext cx="16367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公式" r:id="rId15" imgW="1117440" imgH="393480" progId="Equation.3">
                  <p:embed/>
                </p:oleObj>
              </mc:Choice>
              <mc:Fallback>
                <p:oleObj name="公式" r:id="rId15" imgW="111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661025"/>
                        <a:ext cx="16367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113" name="Object 22"/>
          <p:cNvGraphicFramePr>
            <a:graphicFrameLocks noChangeAspect="1"/>
          </p:cNvGraphicFramePr>
          <p:nvPr/>
        </p:nvGraphicFramePr>
        <p:xfrm>
          <a:off x="5651500" y="5661025"/>
          <a:ext cx="24479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公式" r:id="rId17" imgW="1663700" imgH="431800" progId="Equation.3">
                  <p:embed/>
                </p:oleObj>
              </mc:Choice>
              <mc:Fallback>
                <p:oleObj name="公式" r:id="rId17" imgW="1663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661025"/>
                        <a:ext cx="24479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48130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182688" y="2054225"/>
          <a:ext cx="68453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4" name="Visio" r:id="rId3" imgW="4991862" imgH="2039722" progId="Visio.Drawing.11">
                  <p:embed/>
                </p:oleObj>
              </mc:Choice>
              <mc:Fallback>
                <p:oleObj name="Visio" r:id="rId3" imgW="4991862" imgH="20397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054225"/>
                        <a:ext cx="684530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6"/>
          <p:cNvSpPr>
            <a:spLocks noChangeArrowheads="1"/>
          </p:cNvSpPr>
          <p:nvPr/>
        </p:nvSpPr>
        <p:spPr bwMode="auto">
          <a:xfrm>
            <a:off x="2627313" y="5229225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DDZ</a:t>
            </a:r>
            <a:r>
              <a:rPr lang="en-US" altLang="zh-CN" sz="2400" b="0">
                <a:solidFill>
                  <a:srgbClr val="006600"/>
                </a:solidFill>
                <a:ea typeface="隶书" pitchFamily="49" charset="-122"/>
              </a:rPr>
              <a:t>—</a:t>
            </a:r>
            <a:r>
              <a:rPr lang="en-US" altLang="zh-CN" sz="24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Ⅲ</a:t>
            </a:r>
            <a:r>
              <a:rPr lang="zh-CN" altLang="en-US" sz="2400" b="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型调节器指示电路</a:t>
            </a:r>
          </a:p>
        </p:txBody>
      </p:sp>
      <p:pic>
        <p:nvPicPr>
          <p:cNvPr id="48133" name="Picture 7" descr="0013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092825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548680"/>
            <a:ext cx="4968875" cy="6953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3.  </a:t>
            </a:r>
            <a:r>
              <a:rPr lang="zh-CN" altLang="en-US" sz="4000" b="1" dirty="0" smtClean="0"/>
              <a:t>数字控制算法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76456" cy="518457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主要优点：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）功能丰富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--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调节灵活方便，在相同硬件配置下利用程序可实现多种功能。（软件实现）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）自诊断功能</a:t>
            </a:r>
            <a:r>
              <a:rPr lang="en-US" altLang="zh-CN" sz="2400" b="1" dirty="0" smtClean="0">
                <a:latin typeface="Arial" charset="0"/>
                <a:ea typeface="幼圆" pitchFamily="49" charset="-122"/>
              </a:rPr>
              <a:t>—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可在运行中及时发现自身故障，避免误侧误控。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）数据通信功能</a:t>
            </a:r>
            <a:r>
              <a:rPr lang="en-US" altLang="zh-CN" sz="2400" b="1" dirty="0" smtClean="0">
                <a:latin typeface="Arial" charset="0"/>
                <a:ea typeface="幼圆" pitchFamily="49" charset="-122"/>
              </a:rPr>
              <a:t>—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可组网增加信息量，扩大传输距离，易于集中监测。（上数据总线）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400" b="1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）高性价比</a:t>
            </a:r>
            <a:r>
              <a:rPr lang="en-US" altLang="zh-CN" sz="2400" b="1" dirty="0" smtClean="0">
                <a:latin typeface="Arial" charset="0"/>
                <a:ea typeface="幼圆" pitchFamily="49" charset="-122"/>
              </a:rPr>
              <a:t>—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在尺寸、功耗、价格方面相对模拟仪表具有明显优势。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476250"/>
            <a:ext cx="4535487" cy="504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hlink"/>
                </a:solidFill>
              </a:rPr>
              <a:t>3.1  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基本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PID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的离散表达式</a:t>
            </a:r>
          </a:p>
        </p:txBody>
      </p:sp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755650" y="1052513"/>
            <a:ext cx="361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连续</a:t>
            </a:r>
            <a:r>
              <a:rPr lang="en-US" altLang="zh-CN" sz="20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PID</a:t>
            </a:r>
            <a:r>
              <a:rPr lang="zh-CN" altLang="en-US" sz="2000">
                <a:solidFill>
                  <a:srgbClr val="000066"/>
                </a:solidFill>
                <a:latin typeface="宋体" pitchFamily="2" charset="-122"/>
                <a:ea typeface="宋体" pitchFamily="2" charset="-122"/>
              </a:rPr>
              <a:t>调节器的调节规律为：</a:t>
            </a:r>
            <a:endParaRPr lang="zh-CN" altLang="en-US" sz="2000">
              <a:solidFill>
                <a:srgbClr val="000066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9154" name="Object 4"/>
          <p:cNvGraphicFramePr>
            <a:graphicFrameLocks noChangeAspect="1"/>
          </p:cNvGraphicFramePr>
          <p:nvPr/>
        </p:nvGraphicFramePr>
        <p:xfrm>
          <a:off x="827088" y="1557338"/>
          <a:ext cx="37449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公式" r:id="rId3" imgW="2425700" imgH="431800" progId="Equation.3">
                  <p:embed/>
                </p:oleObj>
              </mc:Choice>
              <mc:Fallback>
                <p:oleObj name="公式" r:id="rId3" imgW="242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374491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827088" y="2349500"/>
            <a:ext cx="347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66"/>
                </a:solidFill>
              </a:rPr>
              <a:t>PID</a:t>
            </a:r>
            <a:r>
              <a:rPr lang="zh-CN" altLang="en-US" sz="2000">
                <a:solidFill>
                  <a:srgbClr val="000066"/>
                </a:solidFill>
              </a:rPr>
              <a:t>调节器的离散化表示法： 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-396875" y="3500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5" name="Object 7"/>
          <p:cNvGraphicFramePr>
            <a:graphicFrameLocks noChangeAspect="1"/>
          </p:cNvGraphicFramePr>
          <p:nvPr/>
        </p:nvGraphicFramePr>
        <p:xfrm>
          <a:off x="827088" y="2781300"/>
          <a:ext cx="40338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公式" r:id="rId5" imgW="2476500" imgH="482600" progId="Equation.3">
                  <p:embed/>
                </p:oleObj>
              </mc:Choice>
              <mc:Fallback>
                <p:oleObj name="公式" r:id="rId5" imgW="247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81300"/>
                        <a:ext cx="40338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4932363" y="292417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位置式</a:t>
            </a:r>
            <a:r>
              <a:rPr lang="en-US" altLang="zh-CN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PID</a:t>
            </a:r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算式</a:t>
            </a:r>
            <a:r>
              <a:rPr lang="zh-CN" altLang="en-US" sz="1800" b="0"/>
              <a:t> </a:t>
            </a:r>
          </a:p>
        </p:txBody>
      </p:sp>
      <p:graphicFrame>
        <p:nvGraphicFramePr>
          <p:cNvPr id="49156" name="Object 10"/>
          <p:cNvGraphicFramePr>
            <a:graphicFrameLocks noChangeAspect="1"/>
          </p:cNvGraphicFramePr>
          <p:nvPr/>
        </p:nvGraphicFramePr>
        <p:xfrm>
          <a:off x="754063" y="5876925"/>
          <a:ext cx="626586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公式" r:id="rId7" imgW="4089400" imgH="482600" progId="Equation.3">
                  <p:embed/>
                </p:oleObj>
              </mc:Choice>
              <mc:Fallback>
                <p:oleObj name="公式" r:id="rId7" imgW="4089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876925"/>
                        <a:ext cx="6265862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7164388" y="609282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增量式</a:t>
            </a:r>
            <a:r>
              <a:rPr lang="en-US" altLang="zh-CN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PID</a:t>
            </a:r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算式</a:t>
            </a:r>
            <a:r>
              <a:rPr lang="zh-CN" altLang="en-US" sz="1800" b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4643438" y="858838"/>
            <a:ext cx="4392612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离散化（数字式）表示的特点</a:t>
            </a:r>
          </a:p>
          <a:p>
            <a:pPr eaLnBrk="1" hangingPunct="1"/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）输出为相对第次采样的结果。</a:t>
            </a:r>
          </a:p>
          <a:p>
            <a:pPr eaLnBrk="1" hangingPunct="1"/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）输出表达式均为四则运算形式，便于计 算机编程控制。</a:t>
            </a:r>
          </a:p>
          <a:p>
            <a:pPr eaLnBrk="1" hangingPunct="1"/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）分为位置式和增量式</a:t>
            </a:r>
            <a:r>
              <a:rPr lang="en-US" altLang="zh-CN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种：位置式</a:t>
            </a:r>
            <a:r>
              <a:rPr lang="en-US" altLang="zh-CN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---</a:t>
            </a:r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含本次、上次历史偏差，适用于绝对计算形式（程序较长）；增量式</a:t>
            </a:r>
            <a:r>
              <a:rPr lang="en-US" altLang="zh-CN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---</a:t>
            </a:r>
            <a:r>
              <a:rPr lang="zh-CN" altLang="en-US" sz="1400">
                <a:solidFill>
                  <a:srgbClr val="663300"/>
                </a:solidFill>
                <a:latin typeface="幼圆" pitchFamily="49" charset="-122"/>
                <a:ea typeface="幼圆" pitchFamily="49" charset="-122"/>
              </a:rPr>
              <a:t>含本次、上次、上上次偏差，适用于相对计算形式（程序较短）。</a:t>
            </a:r>
          </a:p>
        </p:txBody>
      </p:sp>
      <p:graphicFrame>
        <p:nvGraphicFramePr>
          <p:cNvPr id="49157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3716338"/>
          <a:ext cx="44704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Visio" r:id="rId9" imgW="4696741" imgH="2021791" progId="Visio.Drawing.11">
                  <p:embed/>
                </p:oleObj>
              </mc:Choice>
              <mc:Fallback>
                <p:oleObj name="Visio" r:id="rId9" imgW="4696741" imgH="20217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44704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Rectangle 17"/>
          <p:cNvSpPr>
            <a:spLocks noChangeArrowheads="1"/>
          </p:cNvSpPr>
          <p:nvPr/>
        </p:nvSpPr>
        <p:spPr bwMode="auto">
          <a:xfrm>
            <a:off x="5651500" y="4581525"/>
            <a:ext cx="261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偏差信号</a:t>
            </a:r>
            <a:r>
              <a:rPr lang="en-US" altLang="zh-CN" sz="1800" b="0" i="1">
                <a:solidFill>
                  <a:schemeClr val="hlink"/>
                </a:solidFill>
                <a:ea typeface="隶书" pitchFamily="49" charset="-122"/>
              </a:rPr>
              <a:t>x(t)</a:t>
            </a:r>
            <a:r>
              <a:rPr lang="zh-CN" altLang="en-US" sz="1800" b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的采样序列</a:t>
            </a:r>
            <a:r>
              <a:rPr lang="zh-CN" altLang="en-US" sz="1800" b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F242D-46E9-4AE7-A4E3-D421270103F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0" y="1052513"/>
            <a:ext cx="6197600" cy="547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66"/>
                </a:solidFill>
              </a:rPr>
              <a:t>数字式调节器的优、缺点及改进措施</a:t>
            </a:r>
            <a:r>
              <a:rPr lang="zh-CN" altLang="en-US" sz="2400" smtClean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323850" y="2420938"/>
            <a:ext cx="87122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>
                <a:solidFill>
                  <a:srgbClr val="006600"/>
                </a:solidFill>
                <a:ea typeface="幼圆" pitchFamily="49" charset="-122"/>
              </a:rPr>
              <a:t>优点：易实现无扰切换。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>
                <a:solidFill>
                  <a:srgbClr val="006600"/>
                </a:solidFill>
                <a:ea typeface="幼圆" pitchFamily="49" charset="-122"/>
              </a:rPr>
              <a:t>缺点：相对于模拟调节器更易受高频感扰。（相当于理想微分作用于某时刻的采样值）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>
                <a:solidFill>
                  <a:srgbClr val="006600"/>
                </a:solidFill>
                <a:ea typeface="幼圆" pitchFamily="49" charset="-122"/>
              </a:rPr>
              <a:t>措施：将理想微分改为不完全微分。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78" name="Object 5"/>
          <p:cNvGraphicFramePr>
            <a:graphicFrameLocks noChangeAspect="1"/>
          </p:cNvGraphicFramePr>
          <p:nvPr/>
        </p:nvGraphicFramePr>
        <p:xfrm>
          <a:off x="2627313" y="4365625"/>
          <a:ext cx="1800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公式" r:id="rId3" imgW="1206500" imgH="647700" progId="Equation.3">
                  <p:embed/>
                </p:oleObj>
              </mc:Choice>
              <mc:Fallback>
                <p:oleObj name="公式" r:id="rId3" imgW="1206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365625"/>
                        <a:ext cx="18002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79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6732588" y="4437063"/>
          <a:ext cx="21590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公式" r:id="rId5" imgW="1422360" imgH="431640" progId="Equation.3">
                  <p:embed/>
                </p:oleObj>
              </mc:Choice>
              <mc:Fallback>
                <p:oleObj name="公式" r:id="rId5" imgW="1422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437063"/>
                        <a:ext cx="21590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468313" y="4652963"/>
            <a:ext cx="2089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chemeClr val="hlink"/>
                </a:solidFill>
              </a:rPr>
              <a:t>实际有限制微分表达式</a:t>
            </a:r>
          </a:p>
        </p:txBody>
      </p:sp>
      <p:sp>
        <p:nvSpPr>
          <p:cNvPr id="50185" name="Text Box 14"/>
          <p:cNvSpPr txBox="1">
            <a:spLocks noChangeArrowheads="1"/>
          </p:cNvSpPr>
          <p:nvPr/>
        </p:nvSpPr>
        <p:spPr bwMode="auto">
          <a:xfrm>
            <a:off x="4643438" y="4581525"/>
            <a:ext cx="1871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solidFill>
                  <a:schemeClr val="hlink"/>
                </a:solidFill>
              </a:rPr>
              <a:t>与理想表达式的关系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F242D-46E9-4AE7-A4E3-D421270103F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1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0000"/>
                </a:solidFill>
              </a:rPr>
              <a:t>3.2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采样周期的选择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017713"/>
            <a:ext cx="8208963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选择方法：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理论上：采样定理；工程上：  ＜＜主要扰动周期或   ＜＜对象时间常数；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狭义对象：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高速脉动对象一般不易满足（例单独考虑水流）。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广义对象：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对于整体动作过程容易满足（同时考虑水流、阀门、仪表等）。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采样周期：目前常用数字仪表定为</a:t>
            </a:r>
            <a:r>
              <a:rPr lang="en-US" altLang="zh-CN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0.1</a:t>
            </a:r>
            <a:r>
              <a:rPr lang="en-US" altLang="zh-CN" sz="1600" b="1" dirty="0" smtClean="0">
                <a:solidFill>
                  <a:srgbClr val="000066"/>
                </a:solidFill>
                <a:latin typeface="Times New Roman" pitchFamily="18" charset="0"/>
                <a:ea typeface="幼圆" pitchFamily="49" charset="-122"/>
              </a:rPr>
              <a:t>~ </a:t>
            </a:r>
            <a:r>
              <a:rPr lang="en-US" altLang="zh-CN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0.2S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采样周期的一般选择原则：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）采样周期一般应小于主要扰动周期的</a:t>
            </a:r>
            <a:r>
              <a:rPr lang="en-US" altLang="zh-CN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1/5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）工程取值≤主要扰动周期的</a:t>
            </a:r>
            <a:r>
              <a:rPr lang="en-US" altLang="zh-CN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1/10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）为使测量信号不出现阶梯跳动，工程取值为≤对象时间常数的</a:t>
            </a:r>
            <a:r>
              <a:rPr lang="en-US" altLang="zh-CN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1/10</a:t>
            </a:r>
            <a:r>
              <a:rPr lang="zh-CN" altLang="en-US" sz="1600" b="1" dirty="0" smtClean="0">
                <a:solidFill>
                  <a:srgbClr val="000066"/>
                </a:solidFill>
                <a:latin typeface="幼圆" pitchFamily="49" charset="-122"/>
                <a:ea typeface="幼圆" pitchFamily="49" charset="-122"/>
              </a:rPr>
              <a:t>。</a:t>
            </a:r>
            <a:r>
              <a:rPr lang="zh-CN" altLang="en-US" sz="2000" b="1" dirty="0" smtClean="0"/>
              <a:t> 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26" name="Object 4"/>
          <p:cNvGraphicFramePr>
            <a:graphicFrameLocks noChangeAspect="1"/>
          </p:cNvGraphicFramePr>
          <p:nvPr/>
        </p:nvGraphicFramePr>
        <p:xfrm>
          <a:off x="4211638" y="2176463"/>
          <a:ext cx="3603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公式" r:id="rId3" imgW="241091" imgH="164957" progId="Equation.3">
                  <p:embed/>
                </p:oleObj>
              </mc:Choice>
              <mc:Fallback>
                <p:oleObj name="公式" r:id="rId3" imgW="241091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176463"/>
                        <a:ext cx="360362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372225" y="2174875"/>
          <a:ext cx="35877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公式" r:id="rId5" imgW="241091" imgH="164957" progId="Equation.3">
                  <p:embed/>
                </p:oleObj>
              </mc:Choice>
              <mc:Fallback>
                <p:oleObj name="公式" r:id="rId5" imgW="241091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174875"/>
                        <a:ext cx="358775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F242D-46E9-4AE7-A4E3-D421270103F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0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33500" y="693738"/>
          <a:ext cx="597217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Visio" r:id="rId3" imgW="4804557" imgH="4317902" progId="Visio.Drawing.11">
                  <p:embed/>
                </p:oleObj>
              </mc:Choice>
              <mc:Fallback>
                <p:oleObj name="Visio" r:id="rId3" imgW="4804557" imgH="43179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693738"/>
                        <a:ext cx="5972175" cy="536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3059113" y="5876925"/>
            <a:ext cx="2735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采样</a:t>
            </a:r>
            <a:r>
              <a:rPr lang="en-US" altLang="zh-CN" sz="200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PI</a:t>
            </a:r>
            <a:r>
              <a:rPr lang="zh-CN" altLang="en-US" sz="2000">
                <a:solidFill>
                  <a:srgbClr val="006600"/>
                </a:solidFill>
                <a:latin typeface="隶书" pitchFamily="49" charset="-122"/>
                <a:ea typeface="隶书" pitchFamily="49" charset="-122"/>
              </a:rPr>
              <a:t>调节器的动作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88840"/>
            <a:ext cx="7867600" cy="410716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66"/>
                </a:solidFill>
              </a:rPr>
              <a:t>微分先行的</a:t>
            </a:r>
            <a:r>
              <a:rPr lang="en-US" altLang="zh-CN" sz="2400" b="1" dirty="0" smtClean="0">
                <a:solidFill>
                  <a:srgbClr val="000066"/>
                </a:solidFill>
              </a:rPr>
              <a:t>PID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调节器表达式</a:t>
            </a:r>
            <a:r>
              <a:rPr lang="zh-CN" altLang="en-US" sz="2400" dirty="0" smtClean="0">
                <a:solidFill>
                  <a:srgbClr val="000066"/>
                </a:solidFill>
              </a:rPr>
              <a:t>：</a:t>
            </a:r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title"/>
          </p:nvPr>
        </p:nvSpPr>
        <p:spPr>
          <a:xfrm>
            <a:off x="2051050" y="981075"/>
            <a:ext cx="5581650" cy="695325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chemeClr val="hlink"/>
                </a:solidFill>
              </a:rPr>
              <a:t>3.3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变形的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PID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控制算法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74" name="Object 5"/>
          <p:cNvGraphicFramePr>
            <a:graphicFrameLocks noChangeAspect="1"/>
          </p:cNvGraphicFramePr>
          <p:nvPr/>
        </p:nvGraphicFramePr>
        <p:xfrm>
          <a:off x="1258888" y="2708275"/>
          <a:ext cx="43211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公式" r:id="rId3" imgW="2336800" imgH="482600" progId="Equation.3">
                  <p:embed/>
                </p:oleObj>
              </mc:Choice>
              <mc:Fallback>
                <p:oleObj name="公式" r:id="rId3" imgW="2336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08275"/>
                        <a:ext cx="4321175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7"/>
          <p:cNvGraphicFramePr>
            <a:graphicFrameLocks noChangeAspect="1"/>
          </p:cNvGraphicFramePr>
          <p:nvPr/>
        </p:nvGraphicFramePr>
        <p:xfrm>
          <a:off x="2484438" y="4797425"/>
          <a:ext cx="2016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公式" r:id="rId5" imgW="977476" imgH="444307" progId="Equation.3">
                  <p:embed/>
                </p:oleObj>
              </mc:Choice>
              <mc:Fallback>
                <p:oleObj name="公式" r:id="rId5" imgW="97747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97425"/>
                        <a:ext cx="20161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4859338" y="5008563"/>
            <a:ext cx="201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660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（一阶滤波器）</a:t>
            </a:r>
            <a:r>
              <a:rPr lang="zh-CN" altLang="en-US" sz="900" b="0">
                <a:solidFill>
                  <a:srgbClr val="006600"/>
                </a:solidFill>
                <a:latin typeface="幼圆" pitchFamily="49" charset="-122"/>
                <a:ea typeface="幼圆" pitchFamily="49" charset="-122"/>
                <a:cs typeface="Times New Roman" pitchFamily="18" charset="0"/>
              </a:rPr>
              <a:t> </a:t>
            </a:r>
            <a:endParaRPr lang="zh-CN" altLang="en-US" sz="1800" b="0">
              <a:solidFill>
                <a:srgbClr val="006600"/>
              </a:solidFill>
              <a:latin typeface="幼圆" pitchFamily="49" charset="-122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54280" name="Rectangle 10"/>
          <p:cNvSpPr>
            <a:spLocks noChangeArrowheads="1"/>
          </p:cNvSpPr>
          <p:nvPr/>
        </p:nvSpPr>
        <p:spPr bwMode="auto">
          <a:xfrm>
            <a:off x="1187450" y="3860800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66"/>
                </a:solidFill>
                <a:ea typeface="宋体" pitchFamily="2" charset="-122"/>
              </a:rPr>
              <a:t>等效功能：相当于在设定值通道加传递函数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547813" y="908050"/>
            <a:ext cx="5248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 b="0">
                <a:solidFill>
                  <a:schemeClr val="hlink"/>
                </a:solidFill>
              </a:rPr>
              <a:t>微分先行的</a:t>
            </a:r>
            <a:r>
              <a:rPr lang="en-US" altLang="zh-CN" sz="2400" b="0">
                <a:solidFill>
                  <a:schemeClr val="hlink"/>
                </a:solidFill>
              </a:rPr>
              <a:t>PID</a:t>
            </a:r>
            <a:r>
              <a:rPr lang="zh-CN" altLang="en-US" sz="2400" b="0">
                <a:solidFill>
                  <a:schemeClr val="hlink"/>
                </a:solidFill>
              </a:rPr>
              <a:t>调节器的框图分解过程</a:t>
            </a:r>
          </a:p>
          <a:p>
            <a:pPr algn="ctr" eaLnBrk="1" hangingPunct="1"/>
            <a:r>
              <a:rPr lang="zh-CN" altLang="en-US" sz="2400" b="0">
                <a:solidFill>
                  <a:schemeClr val="hlink"/>
                </a:solidFill>
              </a:rPr>
              <a:t>（相对基本</a:t>
            </a:r>
            <a:r>
              <a:rPr lang="en-US" altLang="zh-CN" sz="2400" b="0">
                <a:solidFill>
                  <a:schemeClr val="hlink"/>
                </a:solidFill>
              </a:rPr>
              <a:t>PID</a:t>
            </a:r>
            <a:r>
              <a:rPr lang="zh-CN" altLang="en-US" sz="2400" b="0">
                <a:solidFill>
                  <a:schemeClr val="hlink"/>
                </a:solidFill>
              </a:rPr>
              <a:t>调节器的比较）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298" name="Object 5"/>
          <p:cNvGraphicFramePr>
            <a:graphicFrameLocks noChangeAspect="1"/>
          </p:cNvGraphicFramePr>
          <p:nvPr/>
        </p:nvGraphicFramePr>
        <p:xfrm>
          <a:off x="1187450" y="2636838"/>
          <a:ext cx="63373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Visio" r:id="rId3" imgW="6166925" imgH="1251255" progId="Visio.Drawing.11">
                  <p:embed/>
                </p:oleObj>
              </mc:Choice>
              <mc:Fallback>
                <p:oleObj name="Visio" r:id="rId3" imgW="6166925" imgH="12512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63373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5299" name="Object 7"/>
          <p:cNvGraphicFramePr>
            <a:graphicFrameLocks noChangeAspect="1"/>
          </p:cNvGraphicFramePr>
          <p:nvPr/>
        </p:nvGraphicFramePr>
        <p:xfrm>
          <a:off x="2268538" y="4724400"/>
          <a:ext cx="44100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Visio" r:id="rId5" imgW="4407254" imgH="634695" progId="Visio.Drawing.11">
                  <p:embed/>
                </p:oleObj>
              </mc:Choice>
              <mc:Fallback>
                <p:oleObj name="Visio" r:id="rId5" imgW="4407254" imgH="6346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24400"/>
                        <a:ext cx="44100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Rectangle 9"/>
          <p:cNvSpPr>
            <a:spLocks noChangeArrowheads="1"/>
          </p:cNvSpPr>
          <p:nvPr/>
        </p:nvSpPr>
        <p:spPr bwMode="auto">
          <a:xfrm>
            <a:off x="2363788" y="3467100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(a)</a:t>
            </a: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6364288" y="37893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(b)</a:t>
            </a:r>
          </a:p>
        </p:txBody>
      </p:sp>
      <p:sp>
        <p:nvSpPr>
          <p:cNvPr id="55305" name="Rectangle 11"/>
          <p:cNvSpPr>
            <a:spLocks noChangeArrowheads="1"/>
          </p:cNvSpPr>
          <p:nvPr/>
        </p:nvSpPr>
        <p:spPr bwMode="auto">
          <a:xfrm>
            <a:off x="3965575" y="5445125"/>
            <a:ext cx="59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(c 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9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/>
              <a:t>比例先行的</a:t>
            </a:r>
            <a:r>
              <a:rPr lang="en-US" altLang="zh-CN" sz="2800" b="1" smtClean="0"/>
              <a:t>PID</a:t>
            </a:r>
            <a:r>
              <a:rPr lang="zh-CN" altLang="en-US" sz="2800" b="1" smtClean="0"/>
              <a:t>调节器（</a:t>
            </a:r>
            <a:r>
              <a:rPr lang="en-US" altLang="zh-CN" sz="2800" b="1" smtClean="0"/>
              <a:t>I-PD</a:t>
            </a:r>
            <a:r>
              <a:rPr lang="zh-CN" altLang="en-US" sz="2800" b="1" smtClean="0"/>
              <a:t>）</a:t>
            </a:r>
            <a:r>
              <a:rPr lang="zh-CN" altLang="en-US" sz="4000" smtClean="0"/>
              <a:t> </a:t>
            </a:r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0" name="Object 4"/>
          <p:cNvGraphicFramePr>
            <a:graphicFrameLocks noChangeAspect="1"/>
          </p:cNvGraphicFramePr>
          <p:nvPr/>
        </p:nvGraphicFramePr>
        <p:xfrm>
          <a:off x="1619250" y="1989138"/>
          <a:ext cx="31686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公式" r:id="rId3" imgW="2349500" imgH="482600" progId="Equation.3">
                  <p:embed/>
                </p:oleObj>
              </mc:Choice>
              <mc:Fallback>
                <p:oleObj name="公式" r:id="rId3" imgW="2349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9138"/>
                        <a:ext cx="31686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1476375" y="2924175"/>
            <a:ext cx="329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等效功能：相当于在设定值通道加传函 </a:t>
            </a: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1" name="Object 7"/>
          <p:cNvGraphicFramePr>
            <a:graphicFrameLocks noChangeAspect="1"/>
          </p:cNvGraphicFramePr>
          <p:nvPr/>
        </p:nvGraphicFramePr>
        <p:xfrm>
          <a:off x="4643438" y="2798763"/>
          <a:ext cx="14414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公式" r:id="rId5" imgW="977900" imgH="431800" progId="Equation.3">
                  <p:embed/>
                </p:oleObj>
              </mc:Choice>
              <mc:Fallback>
                <p:oleObj name="公式" r:id="rId5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98763"/>
                        <a:ext cx="144145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6084888" y="2924175"/>
            <a:ext cx="1473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 b="0">
                <a:solidFill>
                  <a:srgbClr val="000066"/>
                </a:solidFill>
              </a:rPr>
              <a:t>（二阶滤波器） 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2" name="Object 10"/>
          <p:cNvGraphicFramePr>
            <a:graphicFrameLocks noChangeAspect="1"/>
          </p:cNvGraphicFramePr>
          <p:nvPr/>
        </p:nvGraphicFramePr>
        <p:xfrm>
          <a:off x="1908175" y="3500438"/>
          <a:ext cx="51831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Visio" r:id="rId7" imgW="6166866" imgH="1251306" progId="Visio.Drawing.11">
                  <p:embed/>
                </p:oleObj>
              </mc:Choice>
              <mc:Fallback>
                <p:oleObj name="Visio" r:id="rId7" imgW="6166866" imgH="12513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23788"/>
                      <a:stretch>
                        <a:fillRect/>
                      </a:stretch>
                    </p:blipFill>
                    <p:spPr bwMode="auto">
                      <a:xfrm>
                        <a:off x="1908175" y="3500438"/>
                        <a:ext cx="5183188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3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3" name="Object 12"/>
          <p:cNvGraphicFramePr>
            <a:graphicFrameLocks noChangeAspect="1"/>
          </p:cNvGraphicFramePr>
          <p:nvPr/>
        </p:nvGraphicFramePr>
        <p:xfrm>
          <a:off x="2268538" y="5300663"/>
          <a:ext cx="43195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Visio" r:id="rId9" imgW="4407408" imgH="634797" progId="Visio.Drawing.11">
                  <p:embed/>
                </p:oleObj>
              </mc:Choice>
              <mc:Fallback>
                <p:oleObj name="Visio" r:id="rId9" imgW="4407408" imgH="6347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00663"/>
                        <a:ext cx="431958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7"/>
          <p:cNvSpPr>
            <a:spLocks noChangeArrowheads="1"/>
          </p:cNvSpPr>
          <p:nvPr/>
        </p:nvSpPr>
        <p:spPr bwMode="auto">
          <a:xfrm>
            <a:off x="2268538" y="4365625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(a)</a:t>
            </a:r>
          </a:p>
        </p:txBody>
      </p:sp>
      <p:sp>
        <p:nvSpPr>
          <p:cNvPr id="58382" name="Rectangle 18"/>
          <p:cNvSpPr>
            <a:spLocks noChangeArrowheads="1"/>
          </p:cNvSpPr>
          <p:nvPr/>
        </p:nvSpPr>
        <p:spPr bwMode="auto">
          <a:xfrm>
            <a:off x="4859338" y="45085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(b)</a:t>
            </a:r>
          </a:p>
        </p:txBody>
      </p:sp>
      <p:sp>
        <p:nvSpPr>
          <p:cNvPr id="58383" name="Rectangle 19"/>
          <p:cNvSpPr>
            <a:spLocks noChangeArrowheads="1"/>
          </p:cNvSpPr>
          <p:nvPr/>
        </p:nvSpPr>
        <p:spPr bwMode="auto">
          <a:xfrm>
            <a:off x="3779838" y="6021388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sz="2400" b="0">
                <a:solidFill>
                  <a:schemeClr val="hlink"/>
                </a:solidFill>
              </a:rPr>
              <a:t>(c)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04064" y="1340768"/>
            <a:ext cx="5105400" cy="762000"/>
          </a:xfrm>
        </p:spPr>
        <p:txBody>
          <a:bodyPr/>
          <a:lstStyle/>
          <a:p>
            <a:r>
              <a:rPr lang="zh-CN" altLang="en-US" sz="3200" b="1" dirty="0"/>
              <a:t>连续模拟调节器</a:t>
            </a: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676275" y="2179638"/>
            <a:ext cx="7789863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dirty="0"/>
              <a:t>PID</a:t>
            </a:r>
            <a:r>
              <a:rPr lang="zh-CN" altLang="en-US" sz="3600" dirty="0"/>
              <a:t>调节器</a:t>
            </a:r>
          </a:p>
          <a:p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rgbClr val="CC0000"/>
                </a:solidFill>
              </a:rPr>
              <a:t>P</a:t>
            </a:r>
            <a:r>
              <a:rPr lang="en-US" altLang="zh-CN" sz="2800" dirty="0"/>
              <a:t>roportional </a:t>
            </a:r>
            <a:r>
              <a:rPr lang="en-US" altLang="zh-CN" sz="2800" dirty="0">
                <a:solidFill>
                  <a:srgbClr val="CC0000"/>
                </a:solidFill>
              </a:rPr>
              <a:t>I</a:t>
            </a:r>
            <a:r>
              <a:rPr lang="en-US" altLang="zh-CN" sz="2800" dirty="0"/>
              <a:t>ntegral </a:t>
            </a:r>
            <a:r>
              <a:rPr lang="en-US" altLang="zh-CN" sz="2800" dirty="0">
                <a:solidFill>
                  <a:srgbClr val="CC0000"/>
                </a:solidFill>
              </a:rPr>
              <a:t>D</a:t>
            </a:r>
            <a:r>
              <a:rPr lang="en-US" altLang="zh-CN" sz="2800" dirty="0"/>
              <a:t>erivative Controllers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</a:p>
          <a:p>
            <a:endParaRPr lang="zh-CN" altLang="en-US" sz="2400" dirty="0">
              <a:solidFill>
                <a:schemeClr val="hlink"/>
              </a:solidFill>
            </a:endParaRPr>
          </a:p>
          <a:p>
            <a:r>
              <a:rPr lang="en-US" altLang="zh-CN" sz="2400" dirty="0"/>
              <a:t>used to automatically adjust some variable to hold the  process variable at the set-point. </a:t>
            </a:r>
          </a:p>
          <a:p>
            <a:r>
              <a:rPr lang="en-US" altLang="zh-CN" sz="2400" dirty="0"/>
              <a:t>	</a:t>
            </a:r>
          </a:p>
          <a:p>
            <a:r>
              <a:rPr lang="zh-CN" altLang="en-US" sz="2400" dirty="0"/>
              <a:t>偏差运算：</a:t>
            </a:r>
            <a:r>
              <a:rPr lang="en-US" altLang="zh-CN" sz="2800" dirty="0"/>
              <a:t>e=x-y     	  </a:t>
            </a:r>
            <a:r>
              <a:rPr lang="zh-CN" altLang="en-US" sz="2400" dirty="0"/>
              <a:t>调节运算：</a:t>
            </a:r>
            <a:r>
              <a:rPr lang="en-US" altLang="zh-CN" sz="2400" dirty="0"/>
              <a:t>p=</a:t>
            </a:r>
            <a:r>
              <a:rPr lang="en-US" altLang="zh-CN" sz="3200" i="1" dirty="0"/>
              <a:t>f</a:t>
            </a:r>
            <a:r>
              <a:rPr lang="en-US" altLang="zh-CN" sz="2400" dirty="0"/>
              <a:t>(e)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7EC7-6EF2-4B56-A4C6-2721EBC18F6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6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980728"/>
            <a:ext cx="6400800" cy="12192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宋体" pitchFamily="2" charset="-122"/>
              </a:rPr>
              <a:t>带可变形设定值滤波器</a:t>
            </a:r>
            <a:r>
              <a:rPr lang="en-US" altLang="zh-CN" sz="2800" b="1" dirty="0" smtClean="0">
                <a:latin typeface="宋体" pitchFamily="2" charset="-122"/>
              </a:rPr>
              <a:t>SVF</a:t>
            </a:r>
            <a:r>
              <a:rPr lang="zh-CN" altLang="en-US" sz="2800" b="1" dirty="0" smtClean="0">
                <a:latin typeface="宋体" pitchFamily="2" charset="-122"/>
              </a:rPr>
              <a:t>的</a:t>
            </a:r>
            <a:r>
              <a:rPr lang="en-US" altLang="zh-CN" sz="2800" b="1" dirty="0" smtClean="0">
                <a:latin typeface="宋体" pitchFamily="2" charset="-122"/>
              </a:rPr>
              <a:t>PID</a:t>
            </a:r>
            <a:r>
              <a:rPr lang="zh-CN" altLang="en-US" sz="2800" b="1" dirty="0" smtClean="0">
                <a:latin typeface="宋体" pitchFamily="2" charset="-122"/>
              </a:rPr>
              <a:t>算法</a:t>
            </a:r>
            <a:r>
              <a:rPr lang="zh-CN" altLang="en-US" dirty="0" smtClean="0"/>
              <a:t> </a:t>
            </a:r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1187450" y="2374900"/>
            <a:ext cx="671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基本型</a:t>
            </a:r>
            <a:r>
              <a:rPr lang="en-US" altLang="zh-CN" sz="20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PID</a:t>
            </a:r>
            <a:r>
              <a:rPr lang="zh-CN" altLang="en-US" sz="20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调节器前增加一个二阶滤波器，其传递函数为</a:t>
            </a:r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： </a:t>
            </a: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42" name="Object 5"/>
          <p:cNvGraphicFramePr>
            <a:graphicFrameLocks noChangeAspect="1"/>
          </p:cNvGraphicFramePr>
          <p:nvPr/>
        </p:nvGraphicFramePr>
        <p:xfrm>
          <a:off x="1258888" y="4941888"/>
          <a:ext cx="1800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公式" r:id="rId3" imgW="1143000" imgH="444500" progId="Equation.3">
                  <p:embed/>
                </p:oleObj>
              </mc:Choice>
              <mc:Fallback>
                <p:oleObj name="公式" r:id="rId3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18002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43" name="Object 7"/>
          <p:cNvGraphicFramePr>
            <a:graphicFrameLocks noChangeAspect="1"/>
          </p:cNvGraphicFramePr>
          <p:nvPr/>
        </p:nvGraphicFramePr>
        <p:xfrm>
          <a:off x="611188" y="3068638"/>
          <a:ext cx="453707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Visio" r:id="rId5" imgW="5851720" imgH="1477767" progId="Visio.Drawing.11">
                  <p:embed/>
                </p:oleObj>
              </mc:Choice>
              <mc:Fallback>
                <p:oleObj name="Visio" r:id="rId5" imgW="5851720" imgH="1477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4537075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292725" y="3357563"/>
          <a:ext cx="337502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Visio" r:id="rId7" imgW="4622885" imgH="2717812" progId="Visio.Drawing.11">
                  <p:embed/>
                </p:oleObj>
              </mc:Choice>
              <mc:Fallback>
                <p:oleObj name="Visio" r:id="rId7" imgW="4622885" imgH="27178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357563"/>
                        <a:ext cx="337502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6443663" y="5516563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006600"/>
                </a:solidFill>
                <a:latin typeface="幼圆" pitchFamily="49" charset="-122"/>
                <a:ea typeface="幼圆" pitchFamily="49" charset="-122"/>
              </a:rPr>
              <a:t>设定值跳变时的响应</a:t>
            </a:r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4032250" cy="1462088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混合过程算法</a:t>
            </a:r>
            <a:r>
              <a:rPr lang="zh-CN" altLang="en-US" smtClean="0"/>
              <a:t> </a:t>
            </a:r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682625" y="2060575"/>
            <a:ext cx="489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混合</a:t>
            </a:r>
            <a:r>
              <a:rPr lang="en-US" altLang="zh-CN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PID</a:t>
            </a:r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控制框图（相当于对偏差先积分后再进行</a:t>
            </a:r>
            <a:r>
              <a:rPr lang="en-US" altLang="zh-CN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PID</a:t>
            </a:r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调节） </a:t>
            </a:r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66" name="Object 5"/>
          <p:cNvGraphicFramePr>
            <a:graphicFrameLocks noChangeAspect="1"/>
          </p:cNvGraphicFramePr>
          <p:nvPr/>
        </p:nvGraphicFramePr>
        <p:xfrm>
          <a:off x="827088" y="2852738"/>
          <a:ext cx="3362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Visio" r:id="rId3" imgW="3363387" imgH="670633" progId="Visio.Drawing.11">
                  <p:embed/>
                </p:oleObj>
              </mc:Choice>
              <mc:Fallback>
                <p:oleObj name="Visio" r:id="rId3" imgW="3363387" imgH="6706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33623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7"/>
          <p:cNvSpPr>
            <a:spLocks noChangeArrowheads="1"/>
          </p:cNvSpPr>
          <p:nvPr/>
        </p:nvSpPr>
        <p:spPr bwMode="auto">
          <a:xfrm>
            <a:off x="827088" y="4046538"/>
            <a:ext cx="2228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混合</a:t>
            </a:r>
            <a:r>
              <a:rPr lang="en-US" altLang="zh-CN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PID</a:t>
            </a:r>
            <a:r>
              <a:rPr lang="zh-CN" altLang="en-US" sz="1400">
                <a:solidFill>
                  <a:schemeClr val="hlink"/>
                </a:solidFill>
                <a:latin typeface="幼圆" pitchFamily="49" charset="-122"/>
                <a:ea typeface="幼圆" pitchFamily="49" charset="-122"/>
              </a:rPr>
              <a:t>的连续函数表达式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67" name="Object 8"/>
          <p:cNvGraphicFramePr>
            <a:graphicFrameLocks noChangeAspect="1"/>
          </p:cNvGraphicFramePr>
          <p:nvPr/>
        </p:nvGraphicFramePr>
        <p:xfrm>
          <a:off x="3059113" y="3860800"/>
          <a:ext cx="56165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公式" r:id="rId5" imgW="3759200" imgH="482600" progId="Equation.3">
                  <p:embed/>
                </p:oleObj>
              </mc:Choice>
              <mc:Fallback>
                <p:oleObj name="公式" r:id="rId5" imgW="3759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860800"/>
                        <a:ext cx="561657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827088" y="5300663"/>
            <a:ext cx="199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hlink"/>
                </a:solidFill>
                <a:ea typeface="幼圆" pitchFamily="49" charset="-122"/>
              </a:rPr>
              <a:t>混合算法的离散表达式</a:t>
            </a:r>
            <a:r>
              <a:rPr lang="zh-CN" altLang="en-US" b="0"/>
              <a:t> </a:t>
            </a:r>
          </a:p>
        </p:txBody>
      </p:sp>
      <p:sp>
        <p:nvSpPr>
          <p:cNvPr id="62475" name="Rectangle 1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68" name="Object 11"/>
          <p:cNvGraphicFramePr>
            <a:graphicFrameLocks noChangeAspect="1"/>
          </p:cNvGraphicFramePr>
          <p:nvPr/>
        </p:nvGraphicFramePr>
        <p:xfrm>
          <a:off x="2987675" y="5013325"/>
          <a:ext cx="47529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公式" r:id="rId7" imgW="2844800" imgH="482600" progId="Equation.3">
                  <p:embed/>
                </p:oleObj>
              </mc:Choice>
              <mc:Fallback>
                <p:oleObj name="公式" r:id="rId7" imgW="2844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13325"/>
                        <a:ext cx="4752975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7876823"/>
              </p:ext>
            </p:extLst>
          </p:nvPr>
        </p:nvGraphicFramePr>
        <p:xfrm>
          <a:off x="611560" y="1196752"/>
          <a:ext cx="3684587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Visio" r:id="rId3" imgW="4312957" imgH="3615287" progId="Visio.Drawing.11">
                  <p:embed/>
                </p:oleObj>
              </mc:Choice>
              <mc:Fallback>
                <p:oleObj name="Visio" r:id="rId3" imgW="4312957" imgH="36152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96752"/>
                        <a:ext cx="3684587" cy="308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7061504"/>
              </p:ext>
            </p:extLst>
          </p:nvPr>
        </p:nvGraphicFramePr>
        <p:xfrm>
          <a:off x="4873625" y="1340768"/>
          <a:ext cx="3732213" cy="266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1" name="Visio" r:id="rId5" imgW="4082159" imgH="2910693" progId="Visio.Drawing.11">
                  <p:embed/>
                </p:oleObj>
              </mc:Choice>
              <mc:Fallback>
                <p:oleObj name="Visio" r:id="rId5" imgW="4082159" imgH="29106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340768"/>
                        <a:ext cx="3732213" cy="266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10"/>
          <p:cNvSpPr txBox="1">
            <a:spLocks noChangeArrowheads="1"/>
          </p:cNvSpPr>
          <p:nvPr/>
        </p:nvSpPr>
        <p:spPr bwMode="auto">
          <a:xfrm>
            <a:off x="1179336" y="4653136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6600"/>
                </a:solidFill>
                <a:ea typeface="隶书" pitchFamily="49" charset="-122"/>
              </a:rPr>
              <a:t>管道混合示意图</a:t>
            </a:r>
          </a:p>
        </p:txBody>
      </p:sp>
      <p:sp>
        <p:nvSpPr>
          <p:cNvPr id="63493" name="Text Box 11"/>
          <p:cNvSpPr txBox="1">
            <a:spLocks noChangeArrowheads="1"/>
          </p:cNvSpPr>
          <p:nvPr/>
        </p:nvSpPr>
        <p:spPr bwMode="auto">
          <a:xfrm>
            <a:off x="5652120" y="4077072"/>
            <a:ext cx="317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6600"/>
                </a:solidFill>
                <a:ea typeface="隶书" pitchFamily="49" charset="-122"/>
              </a:rPr>
              <a:t>普通</a:t>
            </a:r>
            <a:r>
              <a:rPr lang="en-US" altLang="zh-CN" sz="2000" dirty="0">
                <a:solidFill>
                  <a:srgbClr val="006600"/>
                </a:solidFill>
                <a:ea typeface="隶书" pitchFamily="49" charset="-122"/>
              </a:rPr>
              <a:t>PID</a:t>
            </a:r>
            <a:r>
              <a:rPr lang="zh-CN" altLang="en-US" sz="2000" dirty="0">
                <a:solidFill>
                  <a:srgbClr val="006600"/>
                </a:solidFill>
                <a:ea typeface="隶书" pitchFamily="49" charset="-122"/>
              </a:rPr>
              <a:t>与混合</a:t>
            </a:r>
            <a:r>
              <a:rPr lang="en-US" altLang="zh-CN" sz="2000" dirty="0">
                <a:solidFill>
                  <a:srgbClr val="006600"/>
                </a:solidFill>
                <a:ea typeface="隶书" pitchFamily="49" charset="-122"/>
              </a:rPr>
              <a:t>PID</a:t>
            </a:r>
            <a:r>
              <a:rPr lang="zh-CN" altLang="en-US" sz="2000" dirty="0">
                <a:solidFill>
                  <a:srgbClr val="006600"/>
                </a:solidFill>
                <a:ea typeface="隶书" pitchFamily="49" charset="-122"/>
              </a:rPr>
              <a:t>的比较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41745-2853-429A-9729-5AEB84881F28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900113" y="1430338"/>
            <a:ext cx="74882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en-US" sz="3200">
                <a:latin typeface="宋体" pitchFamily="2" charset="-122"/>
              </a:rPr>
              <a:t>通过整定调节后，下列哪些调节系统可能会消除稳态误差？</a:t>
            </a:r>
          </a:p>
          <a:p>
            <a:endParaRPr kumimoji="1" lang="zh-CN" altLang="en-US" sz="3200">
              <a:latin typeface="宋体" pitchFamily="2" charset="-122"/>
            </a:endParaRPr>
          </a:p>
          <a:p>
            <a:endParaRPr kumimoji="1" lang="zh-CN" altLang="en-US" sz="3200">
              <a:latin typeface="宋体" pitchFamily="2" charset="-122"/>
            </a:endParaRPr>
          </a:p>
          <a:p>
            <a:r>
              <a:rPr kumimoji="1" lang="en-US" altLang="zh-CN" sz="2800"/>
              <a:t>A   P</a:t>
            </a:r>
            <a:r>
              <a:rPr kumimoji="1" lang="zh-CN" altLang="en-US" sz="2800"/>
              <a:t>调节系统，     </a:t>
            </a:r>
            <a:r>
              <a:rPr kumimoji="1" lang="en-US" altLang="zh-CN" sz="2800"/>
              <a:t>B  PI</a:t>
            </a:r>
            <a:r>
              <a:rPr kumimoji="1" lang="zh-CN" altLang="en-US" sz="2800"/>
              <a:t>调节系统	</a:t>
            </a:r>
          </a:p>
          <a:p>
            <a:r>
              <a:rPr kumimoji="1" lang="en-US" altLang="zh-CN" sz="2800"/>
              <a:t>C  PD</a:t>
            </a:r>
            <a:r>
              <a:rPr kumimoji="1" lang="zh-CN" altLang="en-US" sz="2800"/>
              <a:t>调节系统，   </a:t>
            </a:r>
            <a:r>
              <a:rPr kumimoji="1" lang="en-US" altLang="zh-CN" sz="2800"/>
              <a:t>D  PID</a:t>
            </a:r>
            <a:r>
              <a:rPr kumimoji="1" lang="zh-CN" altLang="en-US" sz="2800"/>
              <a:t>调节系统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3851275" y="5013325"/>
            <a:ext cx="1512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答：</a:t>
            </a:r>
            <a:r>
              <a:rPr lang="en-US" altLang="zh-CN" sz="2800">
                <a:solidFill>
                  <a:srgbClr val="CC0000"/>
                </a:solidFill>
              </a:rPr>
              <a:t>BD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1EC-2FFE-4A86-8CC9-01AF6B141573}" type="slidenum">
              <a:rPr lang="en-US" altLang="zh-CN"/>
              <a:pPr/>
              <a:t>64</a:t>
            </a:fld>
            <a:endParaRPr lang="en-US" altLang="zh-CN"/>
          </a:p>
        </p:txBody>
      </p:sp>
      <p:graphicFrame>
        <p:nvGraphicFramePr>
          <p:cNvPr id="31642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258888" y="2565400"/>
          <a:ext cx="6958012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位图图像" r:id="rId3" imgW="8238095" imgH="4600000" progId="Paint.Picture">
                  <p:embed/>
                </p:oleObj>
              </mc:Choice>
              <mc:Fallback>
                <p:oleObj name="位图图像" r:id="rId3" imgW="8238095" imgH="46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5400"/>
                        <a:ext cx="6958012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900113" y="1430338"/>
            <a:ext cx="74882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en-US" sz="3200">
                <a:latin typeface="宋体" pitchFamily="2" charset="-122"/>
              </a:rPr>
              <a:t>下列曲线中哪一个是</a:t>
            </a:r>
            <a:r>
              <a:rPr kumimoji="1" lang="en-US" altLang="zh-CN" sz="3200">
                <a:latin typeface="宋体" pitchFamily="2" charset="-122"/>
              </a:rPr>
              <a:t>PI</a:t>
            </a:r>
            <a:r>
              <a:rPr kumimoji="1" lang="zh-CN" altLang="en-US" sz="3200">
                <a:latin typeface="宋体" pitchFamily="2" charset="-122"/>
              </a:rPr>
              <a:t>调节器的阶跃响应？</a:t>
            </a:r>
            <a:endParaRPr kumimoji="1" lang="zh-CN" altLang="en-US" sz="2800"/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700338" y="4868863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答：</a:t>
            </a:r>
            <a:r>
              <a:rPr lang="en-US" altLang="zh-CN" sz="2800">
                <a:solidFill>
                  <a:srgbClr val="CC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6859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4BDC-3A44-43D6-83C2-FF87FDC1A41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93700" y="1430338"/>
            <a:ext cx="8355013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en-US" sz="2800" dirty="0"/>
              <a:t>某流量自动控制系统，用纯比例控制器进行控制。图示为采用不同比例度时系统的过渡过程（其中曲线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</a:t>
            </a:r>
            <a:r>
              <a:rPr kumimoji="1" lang="zh-CN" altLang="en-US" sz="2800" dirty="0"/>
              <a:t>为比较满意的控制结果）。试判断四条过渡过程曲线中哪一条对应的比例度最大？</a:t>
            </a:r>
          </a:p>
          <a:p>
            <a:r>
              <a:rPr kumimoji="1" lang="en-US" altLang="zh-CN" sz="2800" dirty="0"/>
              <a:t>A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a	</a:t>
            </a:r>
          </a:p>
          <a:p>
            <a:r>
              <a:rPr kumimoji="1" lang="en-US" altLang="zh-CN" sz="2800" dirty="0"/>
              <a:t>B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b	</a:t>
            </a:r>
          </a:p>
          <a:p>
            <a:r>
              <a:rPr kumimoji="1" lang="en-US" altLang="zh-CN" sz="2800" dirty="0"/>
              <a:t>C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c</a:t>
            </a:r>
          </a:p>
          <a:p>
            <a:r>
              <a:rPr kumimoji="1" lang="en-US" altLang="zh-CN" sz="2800" dirty="0"/>
              <a:t>D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d </a:t>
            </a:r>
          </a:p>
        </p:txBody>
      </p:sp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14700"/>
            <a:ext cx="53276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172C-C158-4CB6-AF85-EAABA27D92A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393700" y="1430338"/>
            <a:ext cx="8355013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 dirty="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en-US" sz="2800" dirty="0"/>
              <a:t>某流量自动控制系统，用纯比例控制器进行控制。图示为采用不同比例度时系统的过渡过程（其中曲线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、</a:t>
            </a:r>
            <a:r>
              <a:rPr kumimoji="1" lang="en-US" altLang="zh-CN" sz="2800" dirty="0"/>
              <a:t>c</a:t>
            </a:r>
            <a:r>
              <a:rPr kumimoji="1" lang="zh-CN" altLang="en-US" sz="2800" dirty="0"/>
              <a:t>为比较满意的控制结果）。试判断四条过渡过程曲线中哪一条对应的比例度最大？</a:t>
            </a:r>
          </a:p>
          <a:p>
            <a:r>
              <a:rPr kumimoji="1" lang="en-US" altLang="zh-CN" sz="2800" dirty="0"/>
              <a:t>A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a	</a:t>
            </a:r>
          </a:p>
          <a:p>
            <a:r>
              <a:rPr kumimoji="1" lang="en-US" altLang="zh-CN" sz="2800" dirty="0"/>
              <a:t>B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b	</a:t>
            </a:r>
          </a:p>
          <a:p>
            <a:r>
              <a:rPr kumimoji="1" lang="en-US" altLang="zh-CN" sz="2800" dirty="0"/>
              <a:t>C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c</a:t>
            </a:r>
          </a:p>
          <a:p>
            <a:r>
              <a:rPr kumimoji="1" lang="en-US" altLang="zh-CN" sz="2800" dirty="0"/>
              <a:t>D   </a:t>
            </a:r>
            <a:r>
              <a:rPr kumimoji="1" lang="zh-CN" altLang="en-US" sz="2800" dirty="0"/>
              <a:t>曲线</a:t>
            </a:r>
            <a:r>
              <a:rPr kumimoji="1" lang="en-US" altLang="zh-CN" sz="2800" dirty="0"/>
              <a:t>d</a:t>
            </a:r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答：</a:t>
            </a:r>
            <a:r>
              <a:rPr kumimoji="1" lang="en-US" altLang="zh-CN" sz="2800" dirty="0"/>
              <a:t>D </a:t>
            </a:r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14700"/>
            <a:ext cx="53276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15E-27A8-412C-921E-7C310AAADAE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93700" y="1430338"/>
            <a:ext cx="8355013" cy="277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zh-CN" sz="2400"/>
              <a:t>某台</a:t>
            </a:r>
            <a:r>
              <a:rPr kumimoji="1" lang="en-US" altLang="zh-CN" sz="2400"/>
              <a:t>DDZ-Ⅲ</a:t>
            </a:r>
            <a:r>
              <a:rPr kumimoji="1" lang="zh-CN" altLang="en-US" sz="2400"/>
              <a:t>型温度比例控制器</a:t>
            </a:r>
            <a:r>
              <a:rPr kumimoji="1" lang="en-US" altLang="zh-CN" sz="2400"/>
              <a:t>, </a:t>
            </a:r>
            <a:r>
              <a:rPr kumimoji="1" lang="zh-CN" altLang="en-US" sz="2400"/>
              <a:t>测温范围为</a:t>
            </a:r>
            <a:r>
              <a:rPr kumimoji="1" lang="en-US" altLang="zh-CN" sz="2400"/>
              <a:t>200~1200</a:t>
            </a:r>
            <a:r>
              <a:rPr kumimoji="1" lang="en-US" altLang="zh-CN" sz="2400" i="1"/>
              <a:t>℃</a:t>
            </a:r>
            <a:r>
              <a:rPr kumimoji="1" lang="zh-CN" altLang="en-US" sz="2400"/>
              <a:t>。当温度给定值由</a:t>
            </a:r>
            <a:r>
              <a:rPr kumimoji="1" lang="en-US" altLang="zh-CN" sz="2400"/>
              <a:t>800</a:t>
            </a:r>
            <a:r>
              <a:rPr kumimoji="1" lang="en-US" altLang="zh-CN" sz="2400" i="1"/>
              <a:t>℃</a:t>
            </a:r>
            <a:r>
              <a:rPr kumimoji="1" lang="zh-CN" altLang="en-US" sz="2400"/>
              <a:t>变化到</a:t>
            </a:r>
            <a:r>
              <a:rPr kumimoji="1" lang="en-US" altLang="zh-CN" sz="2400"/>
              <a:t>850</a:t>
            </a:r>
            <a:r>
              <a:rPr kumimoji="1" lang="en-US" altLang="zh-CN" sz="2400" i="1"/>
              <a:t>℃</a:t>
            </a:r>
            <a:r>
              <a:rPr kumimoji="1" lang="zh-CN" altLang="en-US" sz="2400"/>
              <a:t>时</a:t>
            </a:r>
            <a:r>
              <a:rPr kumimoji="1" lang="en-US" altLang="zh-CN" sz="2400"/>
              <a:t>, </a:t>
            </a:r>
            <a:r>
              <a:rPr kumimoji="1" lang="zh-CN" altLang="en-US" sz="2400"/>
              <a:t>其输出由</a:t>
            </a:r>
            <a:r>
              <a:rPr kumimoji="1" lang="en-US" altLang="zh-CN" sz="2400"/>
              <a:t>12</a:t>
            </a:r>
            <a:r>
              <a:rPr kumimoji="1" lang="en-US" altLang="zh-CN" sz="2400" i="1"/>
              <a:t>mA</a:t>
            </a:r>
            <a:r>
              <a:rPr kumimoji="1" lang="zh-CN" altLang="en-US" sz="2400"/>
              <a:t>变化到</a:t>
            </a:r>
            <a:r>
              <a:rPr kumimoji="1" lang="en-US" altLang="zh-CN" sz="2400"/>
              <a:t>16</a:t>
            </a:r>
            <a:r>
              <a:rPr kumimoji="1" lang="en-US" altLang="zh-CN" sz="2400" i="1"/>
              <a:t>mA</a:t>
            </a:r>
            <a:r>
              <a:rPr kumimoji="1" lang="zh-CN" altLang="en-US" sz="2400"/>
              <a:t>。则该控制器的比例度</a:t>
            </a:r>
            <a:r>
              <a:rPr kumimoji="1" lang="en-US" altLang="zh-CN" sz="2400" i="1"/>
              <a:t>δ</a:t>
            </a:r>
            <a:r>
              <a:rPr kumimoji="1" lang="zh-CN" altLang="en-US" sz="2400"/>
              <a:t>是</a:t>
            </a:r>
            <a:r>
              <a:rPr kumimoji="1" lang="en-US" altLang="zh-CN" sz="2400"/>
              <a:t>(      )</a:t>
            </a:r>
            <a:r>
              <a:rPr kumimoji="1" lang="zh-CN" altLang="en-US" sz="2400"/>
              <a:t>。</a:t>
            </a:r>
          </a:p>
          <a:p>
            <a:endParaRPr kumimoji="1" lang="zh-CN" altLang="en-US" sz="2400"/>
          </a:p>
          <a:p>
            <a:r>
              <a:rPr kumimoji="1" lang="en-US" altLang="zh-CN" sz="2400"/>
              <a:t>A  40%  	   	B  25%    </a:t>
            </a:r>
          </a:p>
          <a:p>
            <a:r>
              <a:rPr kumimoji="1" lang="en-US" altLang="zh-CN" sz="2400"/>
              <a:t>C  20%        		D  80%</a:t>
            </a:r>
          </a:p>
          <a:p>
            <a:pPr algn="just"/>
            <a:r>
              <a:rPr kumimoji="1" lang="en-US" altLang="zh-C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0D7D-30B1-4067-9249-E57C899D0EA4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93700" y="1430338"/>
            <a:ext cx="8355013" cy="423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>
                <a:solidFill>
                  <a:schemeClr val="hlink"/>
                </a:solidFill>
                <a:latin typeface="隶书" pitchFamily="49" charset="-122"/>
                <a:ea typeface="隶书" pitchFamily="49" charset="-122"/>
              </a:rPr>
              <a:t>练习：</a:t>
            </a:r>
            <a:r>
              <a:rPr kumimoji="1" lang="zh-CN" altLang="zh-CN" sz="2400"/>
              <a:t>某台</a:t>
            </a:r>
            <a:r>
              <a:rPr kumimoji="1" lang="en-US" altLang="zh-CN" sz="2400"/>
              <a:t>DDZ-Ⅲ</a:t>
            </a:r>
            <a:r>
              <a:rPr kumimoji="1" lang="zh-CN" altLang="en-US" sz="2400"/>
              <a:t>型温度比例控制器</a:t>
            </a:r>
            <a:r>
              <a:rPr kumimoji="1" lang="en-US" altLang="zh-CN" sz="2400"/>
              <a:t>, </a:t>
            </a:r>
            <a:r>
              <a:rPr kumimoji="1" lang="zh-CN" altLang="en-US" sz="2400"/>
              <a:t>测温范围为</a:t>
            </a:r>
            <a:r>
              <a:rPr kumimoji="1" lang="en-US" altLang="zh-CN" sz="2400"/>
              <a:t>200~1200</a:t>
            </a:r>
            <a:r>
              <a:rPr kumimoji="1" lang="en-US" altLang="zh-CN" sz="2400" i="1"/>
              <a:t>℃</a:t>
            </a:r>
            <a:r>
              <a:rPr kumimoji="1" lang="zh-CN" altLang="en-US" sz="2400"/>
              <a:t>。当温度给定值由</a:t>
            </a:r>
            <a:r>
              <a:rPr kumimoji="1" lang="en-US" altLang="zh-CN" sz="2400"/>
              <a:t>800</a:t>
            </a:r>
            <a:r>
              <a:rPr kumimoji="1" lang="en-US" altLang="zh-CN" sz="2400" i="1"/>
              <a:t>℃</a:t>
            </a:r>
            <a:r>
              <a:rPr kumimoji="1" lang="zh-CN" altLang="en-US" sz="2400"/>
              <a:t>变化到</a:t>
            </a:r>
            <a:r>
              <a:rPr kumimoji="1" lang="en-US" altLang="zh-CN" sz="2400"/>
              <a:t>850</a:t>
            </a:r>
            <a:r>
              <a:rPr kumimoji="1" lang="en-US" altLang="zh-CN" sz="2400" i="1"/>
              <a:t>℃</a:t>
            </a:r>
            <a:r>
              <a:rPr kumimoji="1" lang="zh-CN" altLang="en-US" sz="2400"/>
              <a:t>时</a:t>
            </a:r>
            <a:r>
              <a:rPr kumimoji="1" lang="en-US" altLang="zh-CN" sz="2400"/>
              <a:t>, </a:t>
            </a:r>
            <a:r>
              <a:rPr kumimoji="1" lang="zh-CN" altLang="en-US" sz="2400"/>
              <a:t>其输出由</a:t>
            </a:r>
            <a:r>
              <a:rPr kumimoji="1" lang="en-US" altLang="zh-CN" sz="2400"/>
              <a:t>12</a:t>
            </a:r>
            <a:r>
              <a:rPr kumimoji="1" lang="en-US" altLang="zh-CN" sz="2400" i="1"/>
              <a:t>mA</a:t>
            </a:r>
            <a:r>
              <a:rPr kumimoji="1" lang="zh-CN" altLang="en-US" sz="2400"/>
              <a:t>变化到</a:t>
            </a:r>
            <a:r>
              <a:rPr kumimoji="1" lang="en-US" altLang="zh-CN" sz="2400"/>
              <a:t>16</a:t>
            </a:r>
            <a:r>
              <a:rPr kumimoji="1" lang="en-US" altLang="zh-CN" sz="2400" i="1"/>
              <a:t>mA</a:t>
            </a:r>
            <a:r>
              <a:rPr kumimoji="1" lang="zh-CN" altLang="en-US" sz="2400"/>
              <a:t>。则该控制器的比例度</a:t>
            </a:r>
            <a:r>
              <a:rPr kumimoji="1" lang="en-US" altLang="zh-CN" sz="2400" i="1"/>
              <a:t>δ</a:t>
            </a:r>
            <a:r>
              <a:rPr kumimoji="1" lang="zh-CN" altLang="en-US" sz="2400"/>
              <a:t>是</a:t>
            </a:r>
            <a:r>
              <a:rPr kumimoji="1" lang="en-US" altLang="zh-CN" sz="2400"/>
              <a:t>(     )</a:t>
            </a:r>
            <a:r>
              <a:rPr kumimoji="1" lang="zh-CN" altLang="en-US" sz="2400"/>
              <a:t>。</a:t>
            </a:r>
          </a:p>
          <a:p>
            <a:endParaRPr kumimoji="1" lang="zh-CN" altLang="en-US" sz="2400"/>
          </a:p>
          <a:p>
            <a:r>
              <a:rPr kumimoji="1" lang="en-US" altLang="zh-CN" sz="2400"/>
              <a:t>A  40%		B  25%</a:t>
            </a:r>
          </a:p>
          <a:p>
            <a:r>
              <a:rPr kumimoji="1" lang="en-US" altLang="zh-CN" sz="2400"/>
              <a:t>C  20%		D  80%</a:t>
            </a:r>
          </a:p>
          <a:p>
            <a:r>
              <a:rPr kumimoji="1" lang="zh-CN" altLang="en-US" sz="2400"/>
              <a:t>答：</a:t>
            </a:r>
            <a:r>
              <a:rPr kumimoji="1" lang="en-US" altLang="zh-CN" sz="2400"/>
              <a:t>C </a:t>
            </a:r>
            <a:endParaRPr kumimoji="1" lang="en-US" altLang="zh-CN" sz="2400" b="1"/>
          </a:p>
          <a:p>
            <a:r>
              <a:rPr kumimoji="1" lang="zh-CN" altLang="en-US" sz="2400" b="1"/>
              <a:t>题解：</a:t>
            </a:r>
            <a:r>
              <a:rPr kumimoji="1" lang="zh-CN" altLang="en-US" sz="2400"/>
              <a:t>根据比例度的定义，代入相关数据，可得</a:t>
            </a:r>
          </a:p>
          <a:p>
            <a:endParaRPr kumimoji="1" lang="zh-CN" altLang="en-US" sz="2400"/>
          </a:p>
          <a:p>
            <a:endParaRPr kumimoji="1" lang="zh-CN" altLang="en-US" sz="2400"/>
          </a:p>
          <a:p>
            <a:pPr algn="just"/>
            <a:r>
              <a:rPr kumimoji="1" lang="zh-CN" altLang="en-US" sz="2400"/>
              <a:t> </a:t>
            </a:r>
          </a:p>
        </p:txBody>
      </p:sp>
      <p:graphicFrame>
        <p:nvGraphicFramePr>
          <p:cNvPr id="2938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20700" y="4806950"/>
          <a:ext cx="8101013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公式" r:id="rId3" imgW="4559040" imgH="812520" progId="Equation.3">
                  <p:embed/>
                </p:oleObj>
              </mc:Choice>
              <mc:Fallback>
                <p:oleObj name="公式" r:id="rId3" imgW="45590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806950"/>
                        <a:ext cx="8101013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899592" y="1257449"/>
            <a:ext cx="5432425" cy="587375"/>
          </a:xfrm>
        </p:spPr>
        <p:txBody>
          <a:bodyPr/>
          <a:lstStyle/>
          <a:p>
            <a:r>
              <a:rPr lang="zh-CN" altLang="en-US" sz="3200" b="1" dirty="0"/>
              <a:t>理想调节规律</a:t>
            </a:r>
          </a:p>
        </p:txBody>
      </p:sp>
      <p:graphicFrame>
        <p:nvGraphicFramePr>
          <p:cNvPr id="43014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5249562"/>
              </p:ext>
            </p:extLst>
          </p:nvPr>
        </p:nvGraphicFramePr>
        <p:xfrm>
          <a:off x="827584" y="2996952"/>
          <a:ext cx="29845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066680" imgH="406080" progId="Equation.3">
                  <p:embed/>
                </p:oleObj>
              </mc:Choice>
              <mc:Fallback>
                <p:oleObj name="Equation" r:id="rId3" imgW="1066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6952"/>
                        <a:ext cx="2984500" cy="127476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59835637"/>
              </p:ext>
            </p:extLst>
          </p:nvPr>
        </p:nvGraphicFramePr>
        <p:xfrm>
          <a:off x="4713784" y="2919164"/>
          <a:ext cx="305276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193760" imgH="431640" progId="Equation.3">
                  <p:embed/>
                </p:oleObj>
              </mc:Choice>
              <mc:Fallback>
                <p:oleObj name="Equation" r:id="rId5" imgW="1193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784" y="2919164"/>
                        <a:ext cx="3052762" cy="1238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17538" y="4721225"/>
          <a:ext cx="3886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1193760" imgH="228600" progId="Equation.3">
                  <p:embed/>
                </p:oleObj>
              </mc:Choice>
              <mc:Fallback>
                <p:oleObj name="Equation" r:id="rId7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721225"/>
                        <a:ext cx="3886200" cy="8318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48225" y="4410075"/>
          <a:ext cx="36083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1523880" imgH="431640" progId="Equation.3">
                  <p:embed/>
                </p:oleObj>
              </mc:Choice>
              <mc:Fallback>
                <p:oleObj name="Equation" r:id="rId9" imgW="1523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4410075"/>
                        <a:ext cx="3608388" cy="1144588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115615" y="2204864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P	PI	PD	PID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1979712" y="274638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7EC7-6EF2-4B56-A4C6-2721EBC18F6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8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346791"/>
            <a:ext cx="5344269" cy="1002089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PID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调节器功能框图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763713" y="1700213"/>
            <a:ext cx="5160962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§"/>
            </a:pPr>
            <a:endParaRPr lang="zh-CN" altLang="zh-CN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25703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60154"/>
              </p:ext>
            </p:extLst>
          </p:nvPr>
        </p:nvGraphicFramePr>
        <p:xfrm>
          <a:off x="611560" y="2708920"/>
          <a:ext cx="7139136" cy="351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5616702" imgH="2768575" progId="Visio.Drawing.11">
                  <p:embed/>
                </p:oleObj>
              </mc:Choice>
              <mc:Fallback>
                <p:oleObj name="Visio" r:id="rId3" imgW="5616702" imgH="27685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08920"/>
                        <a:ext cx="7139136" cy="3518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1973424" y="404664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308225" y="2205038"/>
          <a:ext cx="1282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205038"/>
                        <a:ext cx="1282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6"/>
          <p:cNvSpPr>
            <a:spLocks noChangeArrowheads="1"/>
          </p:cNvSpPr>
          <p:nvPr/>
        </p:nvSpPr>
        <p:spPr bwMode="auto">
          <a:xfrm>
            <a:off x="971550" y="227647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比例调节 </a:t>
            </a:r>
          </a:p>
        </p:txBody>
      </p:sp>
      <p:sp>
        <p:nvSpPr>
          <p:cNvPr id="3083" name="Rectangle 7"/>
          <p:cNvSpPr>
            <a:spLocks noChangeArrowheads="1"/>
          </p:cNvSpPr>
          <p:nvPr/>
        </p:nvSpPr>
        <p:spPr bwMode="auto">
          <a:xfrm>
            <a:off x="971550" y="3567113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积分调节 </a:t>
            </a: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2252663" y="3321050"/>
          <a:ext cx="18303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公式" r:id="rId5" imgW="825480" imgH="330120" progId="Equation.3">
                  <p:embed/>
                </p:oleObj>
              </mc:Choice>
              <mc:Fallback>
                <p:oleObj name="公式" r:id="rId5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321050"/>
                        <a:ext cx="1830387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0"/>
          <p:cNvSpPr>
            <a:spLocks noChangeArrowheads="1"/>
          </p:cNvSpPr>
          <p:nvPr/>
        </p:nvSpPr>
        <p:spPr bwMode="auto">
          <a:xfrm>
            <a:off x="1042988" y="4718050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比例积分调节 </a:t>
            </a:r>
          </a:p>
        </p:txBody>
      </p:sp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2728913" y="4310063"/>
          <a:ext cx="3178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公式" r:id="rId7" imgW="1320480" imgH="431640" progId="Equation.3">
                  <p:embed/>
                </p:oleObj>
              </mc:Choice>
              <mc:Fallback>
                <p:oleObj name="公式" r:id="rId7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310063"/>
                        <a:ext cx="3178175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5"/>
          <p:cNvSpPr>
            <a:spLocks noChangeArrowheads="1"/>
          </p:cNvSpPr>
          <p:nvPr/>
        </p:nvSpPr>
        <p:spPr bwMode="auto">
          <a:xfrm>
            <a:off x="1042988" y="5805488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graphicFrame>
        <p:nvGraphicFramePr>
          <p:cNvPr id="3077" name="Object 16"/>
          <p:cNvGraphicFramePr>
            <a:graphicFrameLocks noChangeAspect="1"/>
          </p:cNvGraphicFramePr>
          <p:nvPr/>
        </p:nvGraphicFramePr>
        <p:xfrm>
          <a:off x="2641600" y="5567363"/>
          <a:ext cx="371633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公式" r:id="rId9" imgW="1663560" imgH="431640" progId="Equation.3">
                  <p:embed/>
                </p:oleObj>
              </mc:Choice>
              <mc:Fallback>
                <p:oleObj name="公式" r:id="rId9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567363"/>
                        <a:ext cx="3716338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8"/>
          <p:cNvGraphicFramePr>
            <a:graphicFrameLocks noChangeAspect="1"/>
          </p:cNvGraphicFramePr>
          <p:nvPr/>
        </p:nvGraphicFramePr>
        <p:xfrm>
          <a:off x="5737225" y="2009775"/>
          <a:ext cx="26384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公式" r:id="rId11" imgW="1168200" imgH="419040" progId="Equation.3">
                  <p:embed/>
                </p:oleObj>
              </mc:Choice>
              <mc:Fallback>
                <p:oleObj name="公式" r:id="rId11" imgW="116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2009775"/>
                        <a:ext cx="26384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20"/>
          <p:cNvSpPr>
            <a:spLocks noChangeArrowheads="1"/>
          </p:cNvSpPr>
          <p:nvPr/>
        </p:nvSpPr>
        <p:spPr bwMode="auto">
          <a:xfrm>
            <a:off x="4283075" y="2276475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sp>
        <p:nvSpPr>
          <p:cNvPr id="3088" name="Rectangle 21"/>
          <p:cNvSpPr>
            <a:spLocks noChangeArrowheads="1"/>
          </p:cNvSpPr>
          <p:nvPr/>
        </p:nvSpPr>
        <p:spPr bwMode="auto">
          <a:xfrm>
            <a:off x="4283075" y="3494088"/>
            <a:ext cx="115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latin typeface="Garamond" pitchFamily="18" charset="0"/>
              </a:rPr>
              <a:t>传递函数 </a:t>
            </a:r>
          </a:p>
        </p:txBody>
      </p:sp>
      <p:graphicFrame>
        <p:nvGraphicFramePr>
          <p:cNvPr id="3079" name="Object 22"/>
          <p:cNvGraphicFramePr>
            <a:graphicFrameLocks noChangeAspect="1"/>
          </p:cNvGraphicFramePr>
          <p:nvPr/>
        </p:nvGraphicFramePr>
        <p:xfrm>
          <a:off x="5722938" y="3233738"/>
          <a:ext cx="26654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公式" r:id="rId13" imgW="1206360" imgH="431640" progId="Equation.3">
                  <p:embed/>
                </p:oleObj>
              </mc:Choice>
              <mc:Fallback>
                <p:oleObj name="公式" r:id="rId13" imgW="120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233738"/>
                        <a:ext cx="2665412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9" name="Picture 24" descr="文件:001.gif  &lt;br&gt;  尺寸:50 × 60  ">
            <a:hlinkClick r:id="rId15" action="ppaction://hlinksldjump"/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20938"/>
            <a:ext cx="301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25" descr="文件:001.gif  &lt;br&gt;  尺寸:50 × 60  ">
            <a:hlinkClick r:id="rId17" action="ppaction://hlinksldjump"/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73463"/>
            <a:ext cx="301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26" descr="文件:001.gif  &lt;br&gt;  尺寸:50 × 60  ">
            <a:hlinkClick r:id="rId17" action="ppaction://hlinksldjump"/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24400"/>
            <a:ext cx="301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标题 1"/>
          <p:cNvSpPr txBox="1">
            <a:spLocks/>
          </p:cNvSpPr>
          <p:nvPr/>
        </p:nvSpPr>
        <p:spPr bwMode="auto">
          <a:xfrm>
            <a:off x="1403648" y="548680"/>
            <a:ext cx="4824536" cy="9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1.</a:t>
            </a:r>
            <a:r>
              <a:rPr kumimoji="1" lang="zh-CN" altLang="en-US" sz="4400" b="1" kern="120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cs typeface="+mn-cs"/>
              </a:rPr>
              <a:t>调节器原理</a:t>
            </a:r>
            <a:endParaRPr kumimoji="1" lang="zh-CN" altLang="en-US" sz="4400" b="1" kern="1200" dirty="0">
              <a:solidFill>
                <a:schemeClr val="hlink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F3D2A-9E3C-4556-9E65-5809072E33CD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posal">
  <a:themeElements>
    <a:clrScheme name="1_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Propos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posal">
  <a:themeElements>
    <a:clrScheme name="1_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Propos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2246</Words>
  <Application>Microsoft Office PowerPoint</Application>
  <PresentationFormat>全屏显示(4:3)</PresentationFormat>
  <Paragraphs>402</Paragraphs>
  <Slides>68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68</vt:i4>
      </vt:variant>
    </vt:vector>
  </HeadingPairs>
  <TitlesOfParts>
    <vt:vector size="75" baseType="lpstr">
      <vt:lpstr>1_Proposal</vt:lpstr>
      <vt:lpstr>2_Proposal</vt:lpstr>
      <vt:lpstr>位图图像</vt:lpstr>
      <vt:lpstr>Visio</vt:lpstr>
      <vt:lpstr>Equation</vt:lpstr>
      <vt:lpstr>公式</vt:lpstr>
      <vt:lpstr>MathType 6.0 Equation</vt:lpstr>
      <vt:lpstr>   自动化仪表与过程控制  调节器原理</vt:lpstr>
      <vt:lpstr>1.调节器原理</vt:lpstr>
      <vt:lpstr>PowerPoint 演示文稿</vt:lpstr>
      <vt:lpstr>动圈式显示调节仪表</vt:lpstr>
      <vt:lpstr>简单比例调节示意图</vt:lpstr>
      <vt:lpstr>连续模拟调节器</vt:lpstr>
      <vt:lpstr>理想调节规律</vt:lpstr>
      <vt:lpstr>典型PID调节器功能框图</vt:lpstr>
      <vt:lpstr>PowerPoint 演示文稿</vt:lpstr>
      <vt:lpstr>PowerPoint 演示文稿</vt:lpstr>
      <vt:lpstr>各种调节算法的输出特性曲线</vt:lpstr>
      <vt:lpstr>PowerPoint 演示文稿</vt:lpstr>
      <vt:lpstr>PowerPoint 演示文稿</vt:lpstr>
      <vt:lpstr>有源运算典型电路</vt:lpstr>
      <vt:lpstr>比例运算电路</vt:lpstr>
      <vt:lpstr>微分运算电路</vt:lpstr>
      <vt:lpstr>无源运算典型电路</vt:lpstr>
      <vt:lpstr>实际微分运算式</vt:lpstr>
      <vt:lpstr>2 PID运算电路原理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比例微分运算电路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DDZ—Ⅲ型调节器 </vt:lpstr>
      <vt:lpstr>PID调节器的线路的组成</vt:lpstr>
      <vt:lpstr>DDZ—Ⅲ型调节器 原理框图</vt:lpstr>
      <vt:lpstr>原理框图主要功能概述 </vt:lpstr>
      <vt:lpstr>PowerPoint 演示文稿</vt:lpstr>
      <vt:lpstr>PowerPoint 演示文稿</vt:lpstr>
      <vt:lpstr>DDZ—Ⅲ型调节器 输入电路 </vt:lpstr>
      <vt:lpstr>PowerPoint 演示文稿</vt:lpstr>
      <vt:lpstr>PowerPoint 演示文稿</vt:lpstr>
      <vt:lpstr>PowerPoint 演示文稿</vt:lpstr>
      <vt:lpstr>PowerPoint 演示文稿</vt:lpstr>
      <vt:lpstr>3 . DDZ—Ⅲ型调节器输出电路</vt:lpstr>
      <vt:lpstr>PowerPoint 演示文稿</vt:lpstr>
      <vt:lpstr>PowerPoint 演示文稿</vt:lpstr>
      <vt:lpstr>PowerPoint 演示文稿</vt:lpstr>
      <vt:lpstr>自动—手动切换电路</vt:lpstr>
      <vt:lpstr>PowerPoint 演示文稿</vt:lpstr>
      <vt:lpstr>PowerPoint 演示文稿</vt:lpstr>
      <vt:lpstr>3.  数字控制算法</vt:lpstr>
      <vt:lpstr>PowerPoint 演示文稿</vt:lpstr>
      <vt:lpstr>PowerPoint 演示文稿</vt:lpstr>
      <vt:lpstr>3.2  采样周期的选择</vt:lpstr>
      <vt:lpstr>PowerPoint 演示文稿</vt:lpstr>
      <vt:lpstr>3.3  变形的PID控制算法</vt:lpstr>
      <vt:lpstr>PowerPoint 演示文稿</vt:lpstr>
      <vt:lpstr>比例先行的PID调节器（I-PD） </vt:lpstr>
      <vt:lpstr>带可变形设定值滤波器SVF的PID算法 </vt:lpstr>
      <vt:lpstr>混合过程算法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自动化仪表与过程控制  调节器原理</dc:title>
  <dc:creator>jiangaipeng</dc:creator>
  <cp:lastModifiedBy>jiangaipeng</cp:lastModifiedBy>
  <cp:revision>11</cp:revision>
  <dcterms:created xsi:type="dcterms:W3CDTF">2016-10-10T03:14:09Z</dcterms:created>
  <dcterms:modified xsi:type="dcterms:W3CDTF">2016-10-31T07:21:03Z</dcterms:modified>
</cp:coreProperties>
</file>