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23"/>
  </p:notesMasterIdLst>
  <p:sldIdLst>
    <p:sldId id="256" r:id="rId2"/>
    <p:sldId id="874" r:id="rId3"/>
    <p:sldId id="875" r:id="rId4"/>
    <p:sldId id="876" r:id="rId5"/>
    <p:sldId id="877" r:id="rId6"/>
    <p:sldId id="878" r:id="rId7"/>
    <p:sldId id="879" r:id="rId8"/>
    <p:sldId id="880" r:id="rId9"/>
    <p:sldId id="881" r:id="rId10"/>
    <p:sldId id="882" r:id="rId11"/>
    <p:sldId id="883" r:id="rId12"/>
    <p:sldId id="884" r:id="rId13"/>
    <p:sldId id="885" r:id="rId14"/>
    <p:sldId id="886" r:id="rId15"/>
    <p:sldId id="887" r:id="rId16"/>
    <p:sldId id="888" r:id="rId17"/>
    <p:sldId id="889" r:id="rId18"/>
    <p:sldId id="890" r:id="rId19"/>
    <p:sldId id="893" r:id="rId20"/>
    <p:sldId id="894" r:id="rId21"/>
    <p:sldId id="895" r:id="rId22"/>
  </p:sldIdLst>
  <p:sldSz cx="9144000" cy="6858000" type="screen4x3"/>
  <p:notesSz cx="7102475" cy="102330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A85"/>
    <a:srgbClr val="FFFFFF"/>
    <a:srgbClr val="33CC33"/>
    <a:srgbClr val="F2F2F2"/>
    <a:srgbClr val="3AC1F3"/>
    <a:srgbClr val="D9D9D8"/>
    <a:srgbClr val="A50021"/>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19" autoAdjust="0"/>
    <p:restoredTop sz="94414" autoAdjust="0"/>
  </p:normalViewPr>
  <p:slideViewPr>
    <p:cSldViewPr snapToGrid="0">
      <p:cViewPr varScale="1">
        <p:scale>
          <a:sx n="153" d="100"/>
          <a:sy n="153" d="100"/>
        </p:scale>
        <p:origin x="2166" y="15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5" Type="http://schemas.openxmlformats.org/officeDocument/2006/relationships/image" Target="../media/image15.wmf"/><Relationship Id="rId4"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7739" cy="513428"/>
          </a:xfrm>
          <a:prstGeom prst="rect">
            <a:avLst/>
          </a:prstGeom>
        </p:spPr>
        <p:txBody>
          <a:bodyPr vert="horz" lIns="99057" tIns="49528" rIns="99057" bIns="49528" rtlCol="0"/>
          <a:lstStyle>
            <a:lvl1pPr algn="l">
              <a:defRPr sz="1300"/>
            </a:lvl1pPr>
          </a:lstStyle>
          <a:p>
            <a:endParaRPr lang="zh-CN" altLang="en-US"/>
          </a:p>
        </p:txBody>
      </p:sp>
      <p:sp>
        <p:nvSpPr>
          <p:cNvPr id="3" name="日期占位符 2"/>
          <p:cNvSpPr>
            <a:spLocks noGrp="1"/>
          </p:cNvSpPr>
          <p:nvPr>
            <p:ph type="dt" idx="1"/>
          </p:nvPr>
        </p:nvSpPr>
        <p:spPr>
          <a:xfrm>
            <a:off x="4023092" y="0"/>
            <a:ext cx="3077739" cy="513428"/>
          </a:xfrm>
          <a:prstGeom prst="rect">
            <a:avLst/>
          </a:prstGeom>
        </p:spPr>
        <p:txBody>
          <a:bodyPr vert="horz" lIns="99057" tIns="49528" rIns="99057" bIns="49528" rtlCol="0"/>
          <a:lstStyle>
            <a:lvl1pPr algn="r">
              <a:defRPr sz="1300"/>
            </a:lvl1pPr>
          </a:lstStyle>
          <a:p>
            <a:fld id="{953B259E-28FB-48A2-A5D5-2B38C52A047F}" type="datetimeFigureOut">
              <a:rPr lang="zh-CN" altLang="en-US" smtClean="0"/>
              <a:t>2019/12/16</a:t>
            </a:fld>
            <a:endParaRPr lang="zh-CN" altLang="en-US"/>
          </a:p>
        </p:txBody>
      </p:sp>
      <p:sp>
        <p:nvSpPr>
          <p:cNvPr id="4" name="幻灯片图像占位符 3"/>
          <p:cNvSpPr>
            <a:spLocks noGrp="1" noRot="1" noChangeAspect="1"/>
          </p:cNvSpPr>
          <p:nvPr>
            <p:ph type="sldImg" idx="2"/>
          </p:nvPr>
        </p:nvSpPr>
        <p:spPr>
          <a:xfrm>
            <a:off x="1249363" y="1279525"/>
            <a:ext cx="4603750" cy="3452813"/>
          </a:xfrm>
          <a:prstGeom prst="rect">
            <a:avLst/>
          </a:prstGeom>
          <a:noFill/>
          <a:ln w="12700">
            <a:solidFill>
              <a:prstClr val="black"/>
            </a:solidFill>
          </a:ln>
        </p:spPr>
        <p:txBody>
          <a:bodyPr vert="horz" lIns="99057" tIns="49528" rIns="99057" bIns="49528" rtlCol="0" anchor="ctr"/>
          <a:lstStyle/>
          <a:p>
            <a:endParaRPr lang="zh-CN" altLang="en-US"/>
          </a:p>
        </p:txBody>
      </p:sp>
      <p:sp>
        <p:nvSpPr>
          <p:cNvPr id="5" name="备注占位符 4"/>
          <p:cNvSpPr>
            <a:spLocks noGrp="1"/>
          </p:cNvSpPr>
          <p:nvPr>
            <p:ph type="body" sz="quarter" idx="3"/>
          </p:nvPr>
        </p:nvSpPr>
        <p:spPr>
          <a:xfrm>
            <a:off x="710248" y="4924643"/>
            <a:ext cx="5681980" cy="4029254"/>
          </a:xfrm>
          <a:prstGeom prst="rect">
            <a:avLst/>
          </a:prstGeom>
        </p:spPr>
        <p:txBody>
          <a:bodyPr vert="horz" lIns="99057" tIns="49528" rIns="99057" bIns="49528"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19598"/>
            <a:ext cx="3077739" cy="513427"/>
          </a:xfrm>
          <a:prstGeom prst="rect">
            <a:avLst/>
          </a:prstGeom>
        </p:spPr>
        <p:txBody>
          <a:bodyPr vert="horz" lIns="99057" tIns="49528" rIns="99057" bIns="49528"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092" y="9719598"/>
            <a:ext cx="3077739" cy="513427"/>
          </a:xfrm>
          <a:prstGeom prst="rect">
            <a:avLst/>
          </a:prstGeom>
        </p:spPr>
        <p:txBody>
          <a:bodyPr vert="horz" lIns="99057" tIns="49528" rIns="99057" bIns="49528" rtlCol="0" anchor="b"/>
          <a:lstStyle>
            <a:lvl1pPr algn="r">
              <a:defRPr sz="1300"/>
            </a:lvl1pPr>
          </a:lstStyle>
          <a:p>
            <a:fld id="{AB52522D-B668-49CF-928A-5FEFBEAB21D9}" type="slidenum">
              <a:rPr lang="zh-CN" altLang="en-US" smtClean="0"/>
              <a:t>‹#›</a:t>
            </a:fld>
            <a:endParaRPr lang="zh-CN" altLang="en-US"/>
          </a:p>
        </p:txBody>
      </p:sp>
    </p:spTree>
    <p:extLst>
      <p:ext uri="{BB962C8B-B14F-4D97-AF65-F5344CB8AC3E}">
        <p14:creationId xmlns:p14="http://schemas.microsoft.com/office/powerpoint/2010/main" val="265968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emf"/><Relationship Id="rId5" Type="http://schemas.microsoft.com/office/2007/relationships/hdphoto" Target="../media/hdphoto2.wdp"/><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4282763"/>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484779"/>
            <a:ext cx="7667244"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475220" cy="3035808"/>
          </a:xfrm>
        </p:spPr>
        <p:txBody>
          <a:bodyPr anchor="ctr">
            <a:noAutofit/>
          </a:bodyPr>
          <a:lstStyle>
            <a:lvl1pPr algn="l">
              <a:lnSpc>
                <a:spcPct val="85000"/>
              </a:lnSpc>
              <a:defRPr sz="6600" b="1" cap="none" baseline="0">
                <a:blipFill dpi="0" rotWithShape="1">
                  <a:blip r:embed="rId4"/>
                  <a:srcRect/>
                  <a:tile tx="6350" ty="-127000" sx="65000" sy="64000" flip="none" algn="tl"/>
                </a:blip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5" name="Text Box 23"/>
          <p:cNvSpPr txBox="1">
            <a:spLocks noChangeArrowheads="1"/>
          </p:cNvSpPr>
          <p:nvPr userDrawn="1"/>
        </p:nvSpPr>
        <p:spPr bwMode="auto">
          <a:xfrm>
            <a:off x="5635907" y="227366"/>
            <a:ext cx="2309283" cy="682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eaLnBrk="0" hangingPunct="0"/>
            <a:r>
              <a:rPr kumimoji="0" lang="en-US" altLang="zh-CN" sz="1200" b="1" dirty="0">
                <a:latin typeface="Tekton Pro" panose="020F0603020208020904" pitchFamily="34" charset="0"/>
              </a:rPr>
              <a:t>Hangzhou</a:t>
            </a:r>
          </a:p>
          <a:p>
            <a:pPr algn="r" eaLnBrk="0" hangingPunct="0"/>
            <a:r>
              <a:rPr kumimoji="0" lang="en-HK" altLang="zh-CN" sz="1200" b="1" dirty="0" err="1">
                <a:latin typeface="Tekton Pro" panose="020F0603020208020904" pitchFamily="34" charset="0"/>
              </a:rPr>
              <a:t>Dianzi</a:t>
            </a:r>
            <a:r>
              <a:rPr kumimoji="0" lang="en-HK" altLang="zh-CN" sz="1200" b="1" dirty="0">
                <a:latin typeface="Tekton Pro" panose="020F0603020208020904" pitchFamily="34" charset="0"/>
              </a:rPr>
              <a:t> University</a:t>
            </a:r>
          </a:p>
          <a:p>
            <a:pPr algn="r" eaLnBrk="0" hangingPunct="0">
              <a:lnSpc>
                <a:spcPct val="150000"/>
              </a:lnSpc>
            </a:pPr>
            <a:r>
              <a:rPr kumimoji="0" lang="zh-CN" altLang="en-US" sz="1200" b="1" dirty="0">
                <a:latin typeface="Adobe 楷体 Std R" panose="02020400000000000000" pitchFamily="18" charset="-122"/>
                <a:ea typeface="Adobe 楷体 Std R" panose="02020400000000000000" pitchFamily="18" charset="-122"/>
              </a:rPr>
              <a:t>杭州电子科技大学</a:t>
            </a:r>
            <a:endParaRPr kumimoji="0" lang="en-HK" altLang="zh-CN" sz="1200" b="1" dirty="0">
              <a:latin typeface="Adobe 楷体 Std R" panose="02020400000000000000" pitchFamily="18" charset="-122"/>
              <a:ea typeface="Adobe 楷体 Std R" panose="02020400000000000000" pitchFamily="18" charset="-122"/>
            </a:endParaRPr>
          </a:p>
          <a:p>
            <a:pPr algn="r" eaLnBrk="0" hangingPunct="0"/>
            <a:endParaRPr kumimoji="0" lang="en-US" altLang="zh-CN" sz="1400" b="1" dirty="0">
              <a:latin typeface="Tekton Pro" panose="020F0603020208020904" pitchFamily="34" charset="0"/>
            </a:endParaRPr>
          </a:p>
        </p:txBody>
      </p:sp>
      <p:cxnSp>
        <p:nvCxnSpPr>
          <p:cNvPr id="21" name="Straight Connector 20"/>
          <p:cNvCxnSpPr/>
          <p:nvPr userDrawn="1"/>
        </p:nvCxnSpPr>
        <p:spPr>
          <a:xfrm flipH="1">
            <a:off x="788670" y="658022"/>
            <a:ext cx="7069995" cy="12940"/>
          </a:xfrm>
          <a:prstGeom prst="line">
            <a:avLst/>
          </a:prstGeom>
          <a:ln w="50800" cmpd="thickThin">
            <a:gradFill flip="none" rotWithShape="1">
              <a:gsLst>
                <a:gs pos="0">
                  <a:srgbClr val="002060"/>
                </a:gs>
                <a:gs pos="100000">
                  <a:schemeClr val="accent1">
                    <a:lumMod val="45000"/>
                    <a:lumOff val="55000"/>
                  </a:schemeClr>
                </a:gs>
                <a:gs pos="100000">
                  <a:schemeClr val="accent1">
                    <a:lumMod val="45000"/>
                    <a:lumOff val="55000"/>
                  </a:schemeClr>
                </a:gs>
                <a:gs pos="100000">
                  <a:schemeClr val="accent1">
                    <a:lumMod val="30000"/>
                    <a:lumOff val="7000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userDrawn="1"/>
        </p:nvCxnSpPr>
        <p:spPr>
          <a:xfrm flipH="1">
            <a:off x="788670" y="6637910"/>
            <a:ext cx="7555896" cy="0"/>
          </a:xfrm>
          <a:prstGeom prst="line">
            <a:avLst/>
          </a:prstGeom>
          <a:ln w="50800" cmpd="thickThi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5BD454C6-BEFD-46C9-A049-066EF7B39D6F}"/>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93945" y="227365"/>
            <a:ext cx="768483" cy="742906"/>
          </a:xfrm>
          <a:prstGeom prst="rect">
            <a:avLst/>
          </a:prstGeom>
        </p:spPr>
      </p:pic>
      <p:pic>
        <p:nvPicPr>
          <p:cNvPr id="16" name="Picture 2">
            <a:extLst>
              <a:ext uri="{FF2B5EF4-FFF2-40B4-BE49-F238E27FC236}">
                <a16:creationId xmlns:a16="http://schemas.microsoft.com/office/drawing/2014/main" id="{7534A930-35F7-422D-9F4A-B6C9831CCD5F}"/>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430074" y="5679324"/>
            <a:ext cx="3948112"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49664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8483346" y="6272785"/>
            <a:ext cx="480060" cy="365125"/>
          </a:xfrm>
          <a:prstGeom prst="rect">
            <a:avLst/>
          </a:prstGeom>
        </p:spPr>
        <p:txBody>
          <a:bodyPr/>
          <a:lstStyle/>
          <a:p>
            <a:fld id="{7A5D8B20-D615-40B0-ACA1-2BD88F912AAA}" type="slidenum">
              <a:rPr lang="zh-CN" altLang="en-US" smtClean="0"/>
              <a:t>‹#›</a:t>
            </a:fld>
            <a:endParaRPr lang="zh-CN" altLang="en-US"/>
          </a:p>
        </p:txBody>
      </p:sp>
    </p:spTree>
    <p:extLst>
      <p:ext uri="{BB962C8B-B14F-4D97-AF65-F5344CB8AC3E}">
        <p14:creationId xmlns:p14="http://schemas.microsoft.com/office/powerpoint/2010/main" val="3227304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8483346" y="6272785"/>
            <a:ext cx="480060" cy="365125"/>
          </a:xfrm>
          <a:prstGeom prst="rect">
            <a:avLst/>
          </a:prstGeom>
        </p:spPr>
        <p:txBody>
          <a:bodyPr/>
          <a:lstStyle/>
          <a:p>
            <a:fld id="{7A5D8B20-D615-40B0-ACA1-2BD88F912AAA}" type="slidenum">
              <a:rPr lang="zh-CN" altLang="en-US" smtClean="0"/>
              <a:t>‹#›</a:t>
            </a:fld>
            <a:endParaRPr lang="zh-CN" altLang="en-US"/>
          </a:p>
        </p:txBody>
      </p:sp>
    </p:spTree>
    <p:extLst>
      <p:ext uri="{BB962C8B-B14F-4D97-AF65-F5344CB8AC3E}">
        <p14:creationId xmlns:p14="http://schemas.microsoft.com/office/powerpoint/2010/main" val="268167077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50BD17-C9F4-4E0E-A39D-02BDDA2B0D14}"/>
              </a:ext>
            </a:extLst>
          </p:cNvPr>
          <p:cNvSpPr>
            <a:spLocks noGrp="1"/>
          </p:cNvSpPr>
          <p:nvPr>
            <p:ph type="title"/>
          </p:nvPr>
        </p:nvSpPr>
        <p:spPr>
          <a:xfrm>
            <a:off x="468313" y="204788"/>
            <a:ext cx="8207375" cy="487362"/>
          </a:xfrm>
        </p:spPr>
        <p:txBody>
          <a:bodyPr/>
          <a:lstStyle/>
          <a:p>
            <a:r>
              <a:rPr lang="zh-CN" altLang="en-US"/>
              <a:t>单击此处编辑母版标题样式</a:t>
            </a:r>
          </a:p>
        </p:txBody>
      </p:sp>
      <p:sp>
        <p:nvSpPr>
          <p:cNvPr id="3" name="SmartArt 占位符 2">
            <a:extLst>
              <a:ext uri="{FF2B5EF4-FFF2-40B4-BE49-F238E27FC236}">
                <a16:creationId xmlns:a16="http://schemas.microsoft.com/office/drawing/2014/main" id="{BD50162D-F8AD-45C1-86D9-B8860E1C30E1}"/>
              </a:ext>
            </a:extLst>
          </p:cNvPr>
          <p:cNvSpPr>
            <a:spLocks noGrp="1"/>
          </p:cNvSpPr>
          <p:nvPr>
            <p:ph type="dgm" idx="1"/>
          </p:nvPr>
        </p:nvSpPr>
        <p:spPr>
          <a:xfrm>
            <a:off x="457200" y="1196975"/>
            <a:ext cx="8267700" cy="5127625"/>
          </a:xfrm>
        </p:spPr>
        <p:txBody>
          <a:bodyPr/>
          <a:lstStyle/>
          <a:p>
            <a:pPr lvl="0"/>
            <a:endParaRPr lang="zh-CN" altLang="en-US" noProof="0"/>
          </a:p>
        </p:txBody>
      </p:sp>
      <p:sp>
        <p:nvSpPr>
          <p:cNvPr id="4" name="Rectangle 5">
            <a:extLst>
              <a:ext uri="{FF2B5EF4-FFF2-40B4-BE49-F238E27FC236}">
                <a16:creationId xmlns:a16="http://schemas.microsoft.com/office/drawing/2014/main" id="{AE291FF4-4091-483F-9F30-99B02202F907}"/>
              </a:ext>
            </a:extLst>
          </p:cNvPr>
          <p:cNvSpPr>
            <a:spLocks noGrp="1" noChangeArrowheads="1"/>
          </p:cNvSpPr>
          <p:nvPr>
            <p:ph type="sldNum" sz="quarter" idx="10"/>
          </p:nvPr>
        </p:nvSpPr>
        <p:spPr>
          <a:ln/>
        </p:spPr>
        <p:txBody>
          <a:bodyPr/>
          <a:lstStyle>
            <a:lvl1pPr>
              <a:defRPr/>
            </a:lvl1pPr>
          </a:lstStyle>
          <a:p>
            <a:pPr>
              <a:defRPr/>
            </a:pPr>
            <a:fld id="{DF6677E4-47D5-43FA-B971-368557DCFE3D}" type="slidenum">
              <a:rPr lang="zh-CN" altLang="en-US"/>
              <a:pPr>
                <a:defRPr/>
              </a:pPr>
              <a:t>‹#›</a:t>
            </a:fld>
            <a:endParaRPr lang="en-US" altLang="zh-CN"/>
          </a:p>
        </p:txBody>
      </p:sp>
    </p:spTree>
    <p:extLst>
      <p:ext uri="{BB962C8B-B14F-4D97-AF65-F5344CB8AC3E}">
        <p14:creationId xmlns:p14="http://schemas.microsoft.com/office/powerpoint/2010/main" val="3448246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5DA64-DA69-4596-AAFC-AC925ECF4B34}"/>
              </a:ext>
            </a:extLst>
          </p:cNvPr>
          <p:cNvSpPr>
            <a:spLocks noGrp="1"/>
          </p:cNvSpPr>
          <p:nvPr>
            <p:ph type="title"/>
          </p:nvPr>
        </p:nvSpPr>
        <p:spPr>
          <a:xfrm>
            <a:off x="468313" y="204788"/>
            <a:ext cx="8207375" cy="48736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0F26CBF-4017-4F56-889E-6F3EB2865759}"/>
              </a:ext>
            </a:extLst>
          </p:cNvPr>
          <p:cNvSpPr>
            <a:spLocks noGrp="1"/>
          </p:cNvSpPr>
          <p:nvPr>
            <p:ph type="body" sz="half" idx="1"/>
          </p:nvPr>
        </p:nvSpPr>
        <p:spPr>
          <a:xfrm>
            <a:off x="457200" y="1196975"/>
            <a:ext cx="4057650" cy="51276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3D5073A-ACD4-481A-A865-659DCEC3E466}"/>
              </a:ext>
            </a:extLst>
          </p:cNvPr>
          <p:cNvSpPr>
            <a:spLocks noGrp="1"/>
          </p:cNvSpPr>
          <p:nvPr>
            <p:ph sz="quarter" idx="2"/>
          </p:nvPr>
        </p:nvSpPr>
        <p:spPr>
          <a:xfrm>
            <a:off x="4667250" y="1196975"/>
            <a:ext cx="4057650" cy="248761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3C1CAB1F-5AC9-4530-A61E-3771F98C6048}"/>
              </a:ext>
            </a:extLst>
          </p:cNvPr>
          <p:cNvSpPr>
            <a:spLocks noGrp="1"/>
          </p:cNvSpPr>
          <p:nvPr>
            <p:ph sz="quarter" idx="3"/>
          </p:nvPr>
        </p:nvSpPr>
        <p:spPr>
          <a:xfrm>
            <a:off x="4667250" y="3836988"/>
            <a:ext cx="4057650" cy="248761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a:extLst>
              <a:ext uri="{FF2B5EF4-FFF2-40B4-BE49-F238E27FC236}">
                <a16:creationId xmlns:a16="http://schemas.microsoft.com/office/drawing/2014/main" id="{5FA9B0C9-8F5A-4D62-8BA6-D944C665D846}"/>
              </a:ext>
            </a:extLst>
          </p:cNvPr>
          <p:cNvSpPr>
            <a:spLocks noGrp="1" noChangeArrowheads="1"/>
          </p:cNvSpPr>
          <p:nvPr>
            <p:ph type="sldNum" sz="quarter" idx="10"/>
          </p:nvPr>
        </p:nvSpPr>
        <p:spPr>
          <a:ln/>
        </p:spPr>
        <p:txBody>
          <a:bodyPr/>
          <a:lstStyle>
            <a:lvl1pPr>
              <a:defRPr/>
            </a:lvl1pPr>
          </a:lstStyle>
          <a:p>
            <a:pPr>
              <a:defRPr/>
            </a:pPr>
            <a:fld id="{1F4BDB5A-0CF5-4FDB-BA50-B30CA24013E2}" type="slidenum">
              <a:rPr lang="zh-CN" altLang="en-US"/>
              <a:pPr>
                <a:defRPr/>
              </a:pPr>
              <a:t>‹#›</a:t>
            </a:fld>
            <a:endParaRPr lang="en-US" altLang="zh-CN"/>
          </a:p>
        </p:txBody>
      </p:sp>
    </p:spTree>
    <p:extLst>
      <p:ext uri="{BB962C8B-B14F-4D97-AF65-F5344CB8AC3E}">
        <p14:creationId xmlns:p14="http://schemas.microsoft.com/office/powerpoint/2010/main" val="3896593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BDB113-151B-4B43-95DF-0C796BC6F825}"/>
              </a:ext>
            </a:extLst>
          </p:cNvPr>
          <p:cNvSpPr>
            <a:spLocks noGrp="1"/>
          </p:cNvSpPr>
          <p:nvPr>
            <p:ph type="title"/>
          </p:nvPr>
        </p:nvSpPr>
        <p:spPr>
          <a:xfrm>
            <a:off x="468313" y="204788"/>
            <a:ext cx="8207375" cy="48736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2FC1747-1BFD-4DF7-8934-B51947518C42}"/>
              </a:ext>
            </a:extLst>
          </p:cNvPr>
          <p:cNvSpPr>
            <a:spLocks noGrp="1"/>
          </p:cNvSpPr>
          <p:nvPr>
            <p:ph type="body" sz="half" idx="1"/>
          </p:nvPr>
        </p:nvSpPr>
        <p:spPr>
          <a:xfrm>
            <a:off x="457200" y="1196975"/>
            <a:ext cx="4057650" cy="51276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BA92E69-1A98-41C8-827C-770853C3969B}"/>
              </a:ext>
            </a:extLst>
          </p:cNvPr>
          <p:cNvSpPr>
            <a:spLocks noGrp="1"/>
          </p:cNvSpPr>
          <p:nvPr>
            <p:ph sz="half" idx="2"/>
          </p:nvPr>
        </p:nvSpPr>
        <p:spPr>
          <a:xfrm>
            <a:off x="4667250" y="1196975"/>
            <a:ext cx="4057650" cy="51276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F7A5F8C6-B1AF-42C0-A315-E072128C2FE7}"/>
              </a:ext>
            </a:extLst>
          </p:cNvPr>
          <p:cNvSpPr>
            <a:spLocks noGrp="1" noChangeArrowheads="1"/>
          </p:cNvSpPr>
          <p:nvPr>
            <p:ph type="sldNum" sz="quarter" idx="10"/>
          </p:nvPr>
        </p:nvSpPr>
        <p:spPr>
          <a:ln/>
        </p:spPr>
        <p:txBody>
          <a:bodyPr/>
          <a:lstStyle>
            <a:lvl1pPr>
              <a:defRPr/>
            </a:lvl1pPr>
          </a:lstStyle>
          <a:p>
            <a:pPr>
              <a:defRPr/>
            </a:pPr>
            <a:fld id="{F102823D-4EFE-458E-988F-E020A66C4AE6}" type="slidenum">
              <a:rPr lang="zh-CN" altLang="en-US"/>
              <a:pPr>
                <a:defRPr/>
              </a:pPr>
              <a:t>‹#›</a:t>
            </a:fld>
            <a:endParaRPr lang="en-US" altLang="zh-CN"/>
          </a:p>
        </p:txBody>
      </p:sp>
    </p:spTree>
    <p:extLst>
      <p:ext uri="{BB962C8B-B14F-4D97-AF65-F5344CB8AC3E}">
        <p14:creationId xmlns:p14="http://schemas.microsoft.com/office/powerpoint/2010/main" val="2523595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50B937-AE03-4B7E-9D1D-18CE1833A587}"/>
              </a:ext>
            </a:extLst>
          </p:cNvPr>
          <p:cNvSpPr>
            <a:spLocks noGrp="1"/>
          </p:cNvSpPr>
          <p:nvPr>
            <p:ph type="title"/>
          </p:nvPr>
        </p:nvSpPr>
        <p:spPr>
          <a:xfrm>
            <a:off x="0" y="188913"/>
            <a:ext cx="6659563" cy="792162"/>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9E0A80-FA44-46B6-86BD-C1F7790BA2A8}"/>
              </a:ext>
            </a:extLst>
          </p:cNvPr>
          <p:cNvSpPr>
            <a:spLocks noGrp="1"/>
          </p:cNvSpPr>
          <p:nvPr>
            <p:ph sz="half" idx="1"/>
          </p:nvPr>
        </p:nvSpPr>
        <p:spPr>
          <a:xfrm>
            <a:off x="457200" y="1268413"/>
            <a:ext cx="4038600" cy="48577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5B0B6A76-B1B0-406F-8FA5-7B5730A0C0C2}"/>
              </a:ext>
            </a:extLst>
          </p:cNvPr>
          <p:cNvSpPr>
            <a:spLocks noGrp="1"/>
          </p:cNvSpPr>
          <p:nvPr>
            <p:ph sz="quarter" idx="2"/>
          </p:nvPr>
        </p:nvSpPr>
        <p:spPr>
          <a:xfrm>
            <a:off x="4648200" y="1268413"/>
            <a:ext cx="4038600" cy="2352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A78478F7-CE7B-4AC2-B875-40F191A61EFC}"/>
              </a:ext>
            </a:extLst>
          </p:cNvPr>
          <p:cNvSpPr>
            <a:spLocks noGrp="1"/>
          </p:cNvSpPr>
          <p:nvPr>
            <p:ph sz="quarter" idx="3"/>
          </p:nvPr>
        </p:nvSpPr>
        <p:spPr>
          <a:xfrm>
            <a:off x="4648200" y="3773488"/>
            <a:ext cx="4038600" cy="2352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2887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9" name="Rectangle 28"/>
          <p:cNvSpPr/>
          <p:nvPr userDrawn="1"/>
        </p:nvSpPr>
        <p:spPr>
          <a:xfrm>
            <a:off x="11131" y="0"/>
            <a:ext cx="9144000" cy="734926"/>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a:xfrm>
            <a:off x="2724570" y="6460988"/>
            <a:ext cx="4745736" cy="365125"/>
          </a:xfrm>
        </p:spPr>
        <p:txBody>
          <a:bodyPr/>
          <a:lstStyle/>
          <a:p>
            <a:endParaRPr lang="zh-CN" altLang="en-US" dirty="0"/>
          </a:p>
        </p:txBody>
      </p:sp>
      <p:cxnSp>
        <p:nvCxnSpPr>
          <p:cNvPr id="12" name="直接连接符 17"/>
          <p:cNvCxnSpPr/>
          <p:nvPr userDrawn="1"/>
        </p:nvCxnSpPr>
        <p:spPr>
          <a:xfrm flipV="1">
            <a:off x="-2236" y="773789"/>
            <a:ext cx="9146236" cy="26793"/>
          </a:xfrm>
          <a:prstGeom prst="line">
            <a:avLst/>
          </a:prstGeom>
          <a:ln w="107950" cmpd="tri">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25" name="Slide Number Placeholder 5"/>
          <p:cNvSpPr txBox="1">
            <a:spLocks/>
          </p:cNvSpPr>
          <p:nvPr userDrawn="1"/>
        </p:nvSpPr>
        <p:spPr>
          <a:xfrm>
            <a:off x="8675071" y="6478515"/>
            <a:ext cx="480060" cy="365125"/>
          </a:xfrm>
          <a:prstGeom prst="rect">
            <a:avLst/>
          </a:prstGeom>
        </p:spPr>
        <p:txBody>
          <a:bodyPr vert="horz" lIns="91440" tIns="45720" rIns="91440" bIns="45720" rtlCol="0" anchor="ctr"/>
          <a:lstStyle>
            <a:defPPr>
              <a:defRPr lang="en-US"/>
            </a:defPPr>
            <a:lvl1pPr marL="0" algn="ctr" defTabSz="457200" rtl="0" eaLnBrk="1" latinLnBrk="0" hangingPunct="1">
              <a:defRPr sz="1100" b="1" kern="1200" spc="-7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5D8B20-D615-40B0-ACA1-2BD88F912AAA}" type="slidenum">
              <a:rPr lang="zh-CN" altLang="en-US" smtClean="0"/>
              <a:pPr/>
              <a:t>‹#›</a:t>
            </a:fld>
            <a:endParaRPr lang="zh-CN" altLang="en-US" dirty="0"/>
          </a:p>
        </p:txBody>
      </p:sp>
      <p:sp>
        <p:nvSpPr>
          <p:cNvPr id="14" name="Text Box 22">
            <a:extLst>
              <a:ext uri="{FF2B5EF4-FFF2-40B4-BE49-F238E27FC236}">
                <a16:creationId xmlns:a16="http://schemas.microsoft.com/office/drawing/2014/main" id="{FE18643A-8616-4AA0-8EE9-06E7CFDBE99D}"/>
              </a:ext>
            </a:extLst>
          </p:cNvPr>
          <p:cNvSpPr txBox="1">
            <a:spLocks noChangeArrowheads="1"/>
          </p:cNvSpPr>
          <p:nvPr userDrawn="1"/>
        </p:nvSpPr>
        <p:spPr bwMode="auto">
          <a:xfrm>
            <a:off x="728663" y="6327775"/>
            <a:ext cx="192881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000" i="1">
                <a:solidFill>
                  <a:srgbClr val="000000"/>
                </a:solidFill>
                <a:latin typeface="ISOCPEUR" panose="020B0604020202020204" pitchFamily="34" charset="0"/>
                <a:ea typeface="宋体" panose="02010600030101010101" pitchFamily="2" charset="-122"/>
              </a:defRPr>
            </a:lvl1pPr>
            <a:lvl2pPr marL="742950" indent="-285750">
              <a:defRPr kumimoji="1" sz="2000" i="1">
                <a:solidFill>
                  <a:srgbClr val="000000"/>
                </a:solidFill>
                <a:latin typeface="ISOCPEUR" panose="020B0604020202020204" pitchFamily="34" charset="0"/>
                <a:ea typeface="宋体" panose="02010600030101010101" pitchFamily="2" charset="-122"/>
              </a:defRPr>
            </a:lvl2pPr>
            <a:lvl3pPr marL="1143000" indent="-228600">
              <a:defRPr kumimoji="1" sz="2000" i="1">
                <a:solidFill>
                  <a:srgbClr val="000000"/>
                </a:solidFill>
                <a:latin typeface="ISOCPEUR" panose="020B0604020202020204" pitchFamily="34" charset="0"/>
                <a:ea typeface="宋体" panose="02010600030101010101" pitchFamily="2" charset="-122"/>
              </a:defRPr>
            </a:lvl3pPr>
            <a:lvl4pPr marL="1600200" indent="-228600">
              <a:defRPr kumimoji="1" sz="2000" i="1">
                <a:solidFill>
                  <a:srgbClr val="000000"/>
                </a:solidFill>
                <a:latin typeface="ISOCPEUR" panose="020B0604020202020204" pitchFamily="34" charset="0"/>
                <a:ea typeface="宋体" panose="02010600030101010101" pitchFamily="2" charset="-122"/>
              </a:defRPr>
            </a:lvl4pPr>
            <a:lvl5pPr marL="2057400" indent="-228600">
              <a:defRPr kumimoji="1" sz="2000" i="1">
                <a:solidFill>
                  <a:srgbClr val="000000"/>
                </a:solidFill>
                <a:latin typeface="ISOCPEUR"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000" i="1">
                <a:solidFill>
                  <a:srgbClr val="000000"/>
                </a:solidFill>
                <a:latin typeface="ISOCPEUR"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000" i="1">
                <a:solidFill>
                  <a:srgbClr val="000000"/>
                </a:solidFill>
                <a:latin typeface="ISOCPEUR"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000" i="1">
                <a:solidFill>
                  <a:srgbClr val="000000"/>
                </a:solidFill>
                <a:latin typeface="ISOCPEUR"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000" i="1">
                <a:solidFill>
                  <a:srgbClr val="000000"/>
                </a:solidFill>
                <a:latin typeface="ISOCPEUR" panose="020B0604020202020204" pitchFamily="34" charset="0"/>
                <a:ea typeface="宋体" panose="02010600030101010101" pitchFamily="2" charset="-122"/>
              </a:defRPr>
            </a:lvl9pPr>
          </a:lstStyle>
          <a:p>
            <a:pPr>
              <a:defRPr/>
            </a:pPr>
            <a:r>
              <a:rPr kumimoji="0" lang="en-US" altLang="zh-CN" sz="1000" b="1">
                <a:solidFill>
                  <a:srgbClr val="003A85"/>
                </a:solidFill>
                <a:latin typeface="Times New Roman" panose="02020603050405020304" pitchFamily="18" charset="0"/>
                <a:ea typeface="微软雅黑" panose="020B0503020204020204" pitchFamily="34" charset="-122"/>
                <a:cs typeface="Times New Roman" panose="02020603050405020304" pitchFamily="18" charset="0"/>
              </a:rPr>
              <a:t>Hangzhou Dianzi University</a:t>
            </a:r>
          </a:p>
          <a:p>
            <a:pPr>
              <a:defRPr/>
            </a:pPr>
            <a:r>
              <a:rPr kumimoji="0" lang="zh-CN" altLang="en-US" sz="1000" b="1">
                <a:solidFill>
                  <a:srgbClr val="003A85"/>
                </a:solidFill>
                <a:latin typeface="Times New Roman" panose="02020603050405020304" pitchFamily="18" charset="0"/>
                <a:ea typeface="微软雅黑" panose="020B0503020204020204" pitchFamily="34" charset="-122"/>
                <a:cs typeface="Times New Roman" panose="02020603050405020304" pitchFamily="18" charset="0"/>
              </a:rPr>
              <a:t>杭州电子科技大学</a:t>
            </a:r>
            <a:endParaRPr kumimoji="0" lang="en-US" altLang="zh-CN" sz="1000" b="1">
              <a:solidFill>
                <a:srgbClr val="003A85"/>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5" name="图片 20">
            <a:extLst>
              <a:ext uri="{FF2B5EF4-FFF2-40B4-BE49-F238E27FC236}">
                <a16:creationId xmlns:a16="http://schemas.microsoft.com/office/drawing/2014/main" id="{A9C4AF46-0326-4007-B205-2653D872520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0350" y="6327775"/>
            <a:ext cx="4683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2">
            <a:extLst>
              <a:ext uri="{FF2B5EF4-FFF2-40B4-BE49-F238E27FC236}">
                <a16:creationId xmlns:a16="http://schemas.microsoft.com/office/drawing/2014/main" id="{50F17B53-6901-4613-BEA7-B86455656B93}"/>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4510088" y="5908675"/>
            <a:ext cx="3948112"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16">
            <a:extLst>
              <a:ext uri="{FF2B5EF4-FFF2-40B4-BE49-F238E27FC236}">
                <a16:creationId xmlns:a16="http://schemas.microsoft.com/office/drawing/2014/main" id="{76218123-BC68-474E-88E5-BA26956C2257}"/>
              </a:ext>
            </a:extLst>
          </p:cNvPr>
          <p:cNvCxnSpPr/>
          <p:nvPr userDrawn="1"/>
        </p:nvCxnSpPr>
        <p:spPr bwMode="auto">
          <a:xfrm>
            <a:off x="685800" y="6705600"/>
            <a:ext cx="8350250" cy="0"/>
          </a:xfrm>
          <a:prstGeom prst="line">
            <a:avLst/>
          </a:prstGeom>
          <a:ln w="25400" cap="flat" cmpd="sng" algn="ctr">
            <a:solidFill>
              <a:schemeClr val="bg2">
                <a:lumMod val="5000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18" name="Straight Connector 17">
            <a:extLst>
              <a:ext uri="{FF2B5EF4-FFF2-40B4-BE49-F238E27FC236}">
                <a16:creationId xmlns:a16="http://schemas.microsoft.com/office/drawing/2014/main" id="{D17246D6-A53D-452C-841F-24DD5CAE43D3}"/>
              </a:ext>
            </a:extLst>
          </p:cNvPr>
          <p:cNvCxnSpPr/>
          <p:nvPr userDrawn="1"/>
        </p:nvCxnSpPr>
        <p:spPr bwMode="auto">
          <a:xfrm>
            <a:off x="685800" y="6742113"/>
            <a:ext cx="8350250" cy="0"/>
          </a:xfrm>
          <a:prstGeom prst="line">
            <a:avLst/>
          </a:prstGeom>
          <a:ln w="12700" cap="flat" cmpd="sng" algn="ctr">
            <a:solidFill>
              <a:schemeClr val="bg2">
                <a:lumMod val="75000"/>
              </a:schemeClr>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7" name="Slide Number Placeholder 3">
            <a:extLst>
              <a:ext uri="{FF2B5EF4-FFF2-40B4-BE49-F238E27FC236}">
                <a16:creationId xmlns:a16="http://schemas.microsoft.com/office/drawing/2014/main" id="{EE553137-CCD8-4CA6-85A7-6A4ABE924D84}"/>
              </a:ext>
            </a:extLst>
          </p:cNvPr>
          <p:cNvSpPr>
            <a:spLocks noGrp="1"/>
          </p:cNvSpPr>
          <p:nvPr>
            <p:ph type="sldNum" sz="quarter" idx="12"/>
          </p:nvPr>
        </p:nvSpPr>
        <p:spPr>
          <a:xfrm>
            <a:off x="8555990" y="6376988"/>
            <a:ext cx="480060" cy="365125"/>
          </a:xfrm>
          <a:prstGeom prst="rect">
            <a:avLst/>
          </a:prstGeom>
        </p:spPr>
        <p:txBody>
          <a:bodyPr/>
          <a:lstStyle/>
          <a:p>
            <a:fld id="{7A5D8B20-D615-40B0-ACA1-2BD88F912AAA}" type="slidenum">
              <a:rPr lang="zh-CN" altLang="en-US" smtClean="0"/>
              <a:t>‹#›</a:t>
            </a:fld>
            <a:endParaRPr lang="zh-CN" altLang="en-US"/>
          </a:p>
        </p:txBody>
      </p:sp>
    </p:spTree>
    <p:extLst>
      <p:ext uri="{BB962C8B-B14F-4D97-AF65-F5344CB8AC3E}">
        <p14:creationId xmlns:p14="http://schemas.microsoft.com/office/powerpoint/2010/main" val="2341935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en-US" altLang="zh-CN"/>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endParaRPr lang="zh-CN" altLang="en-US"/>
          </a:p>
        </p:txBody>
      </p:sp>
      <p:sp>
        <p:nvSpPr>
          <p:cNvPr id="5" name="Footer Placeholder 4"/>
          <p:cNvSpPr>
            <a:spLocks noGrp="1"/>
          </p:cNvSpPr>
          <p:nvPr>
            <p:ph type="ftr" sz="quarter" idx="11"/>
          </p:nvPr>
        </p:nvSpPr>
        <p:spPr>
          <a:xfrm>
            <a:off x="1623376" y="6282268"/>
            <a:ext cx="4745736" cy="365125"/>
          </a:xfrm>
        </p:spPr>
        <p:txBody>
          <a:bodyPr/>
          <a:lstStyle>
            <a:lvl1pPr>
              <a:defRPr>
                <a:solidFill>
                  <a:schemeClr val="accent1">
                    <a:lumMod val="50000"/>
                  </a:schemeClr>
                </a:solidFill>
              </a:defRPr>
            </a:lvl1pPr>
          </a:lstStyle>
          <a:p>
            <a:endParaRPr lang="zh-CN" altLang="en-US"/>
          </a:p>
        </p:txBody>
      </p:sp>
      <p:grpSp>
        <p:nvGrpSpPr>
          <p:cNvPr id="8" name="Group 7"/>
          <p:cNvGrpSpPr>
            <a:grpSpLocks noChangeAspect="1"/>
          </p:cNvGrpSpPr>
          <p:nvPr/>
        </p:nvGrpSpPr>
        <p:grpSpPr>
          <a:xfrm>
            <a:off x="354965" y="4460789"/>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Tree>
    <p:extLst>
      <p:ext uri="{BB962C8B-B14F-4D97-AF65-F5344CB8AC3E}">
        <p14:creationId xmlns:p14="http://schemas.microsoft.com/office/powerpoint/2010/main" val="1349568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483346" y="6272785"/>
            <a:ext cx="480060" cy="365125"/>
          </a:xfrm>
          <a:prstGeom prst="rect">
            <a:avLst/>
          </a:prstGeom>
        </p:spPr>
        <p:txBody>
          <a:bodyPr/>
          <a:lstStyle/>
          <a:p>
            <a:fld id="{7A5D8B20-D615-40B0-ACA1-2BD88F912AAA}" type="slidenum">
              <a:rPr lang="zh-CN" altLang="en-US" smtClean="0"/>
              <a:t>‹#›</a:t>
            </a:fld>
            <a:endParaRPr lang="zh-CN" altLang="en-US"/>
          </a:p>
        </p:txBody>
      </p:sp>
    </p:spTree>
    <p:extLst>
      <p:ext uri="{BB962C8B-B14F-4D97-AF65-F5344CB8AC3E}">
        <p14:creationId xmlns:p14="http://schemas.microsoft.com/office/powerpoint/2010/main" val="261232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8483346" y="6272785"/>
            <a:ext cx="480060" cy="365125"/>
          </a:xfrm>
          <a:prstGeom prst="rect">
            <a:avLst/>
          </a:prstGeom>
        </p:spPr>
        <p:txBody>
          <a:bodyPr/>
          <a:lstStyle/>
          <a:p>
            <a:fld id="{7A5D8B20-D615-40B0-ACA1-2BD88F912AAA}" type="slidenum">
              <a:rPr lang="zh-CN" altLang="en-US" smtClean="0"/>
              <a:t>‹#›</a:t>
            </a:fld>
            <a:endParaRPr lang="zh-CN" altLang="en-US"/>
          </a:p>
        </p:txBody>
      </p:sp>
    </p:spTree>
    <p:extLst>
      <p:ext uri="{BB962C8B-B14F-4D97-AF65-F5344CB8AC3E}">
        <p14:creationId xmlns:p14="http://schemas.microsoft.com/office/powerpoint/2010/main" val="2251131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endParaRPr lang="zh-CN" alt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zh-CN" altLang="en-US"/>
          </a:p>
        </p:txBody>
      </p:sp>
      <p:sp>
        <p:nvSpPr>
          <p:cNvPr id="5" name="Slide Number Placeholder 4"/>
          <p:cNvSpPr>
            <a:spLocks noGrp="1"/>
          </p:cNvSpPr>
          <p:nvPr>
            <p:ph type="sldNum" sz="quarter" idx="12"/>
          </p:nvPr>
        </p:nvSpPr>
        <p:spPr>
          <a:xfrm>
            <a:off x="8483346" y="6272785"/>
            <a:ext cx="480060" cy="365125"/>
          </a:xfrm>
          <a:prstGeom prst="rect">
            <a:avLst/>
          </a:prstGeom>
        </p:spPr>
        <p:txBody>
          <a:bodyPr/>
          <a:lstStyle/>
          <a:p>
            <a:fld id="{7A5D8B20-D615-40B0-ACA1-2BD88F912AAA}" type="slidenum">
              <a:rPr lang="zh-CN" altLang="en-US" smtClean="0"/>
              <a:t>‹#›</a:t>
            </a:fld>
            <a:endParaRPr lang="zh-CN" altLang="en-US"/>
          </a:p>
        </p:txBody>
      </p:sp>
    </p:spTree>
    <p:extLst>
      <p:ext uri="{BB962C8B-B14F-4D97-AF65-F5344CB8AC3E}">
        <p14:creationId xmlns:p14="http://schemas.microsoft.com/office/powerpoint/2010/main" val="2366580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a:xfrm>
            <a:off x="8483346" y="6272785"/>
            <a:ext cx="480060" cy="365125"/>
          </a:xfrm>
          <a:prstGeom prst="rect">
            <a:avLst/>
          </a:prstGeom>
        </p:spPr>
        <p:txBody>
          <a:bodyPr/>
          <a:lstStyle/>
          <a:p>
            <a:fld id="{7A5D8B20-D615-40B0-ACA1-2BD88F912AAA}" type="slidenum">
              <a:rPr lang="zh-CN" altLang="en-US" smtClean="0"/>
              <a:t>‹#›</a:t>
            </a:fld>
            <a:endParaRPr lang="zh-CN" altLang="en-US"/>
          </a:p>
        </p:txBody>
      </p:sp>
    </p:spTree>
    <p:extLst>
      <p:ext uri="{BB962C8B-B14F-4D97-AF65-F5344CB8AC3E}">
        <p14:creationId xmlns:p14="http://schemas.microsoft.com/office/powerpoint/2010/main" val="304414015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3254" y="685800"/>
            <a:ext cx="2920746" cy="6172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ltLang="zh-CN"/>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endParaRPr lang="zh-CN" altLang="en-US"/>
          </a:p>
        </p:txBody>
      </p:sp>
      <p:sp>
        <p:nvSpPr>
          <p:cNvPr id="10" name="Footer Placeholder 9"/>
          <p:cNvSpPr>
            <a:spLocks noGrp="1"/>
          </p:cNvSpPr>
          <p:nvPr>
            <p:ph type="ftr" sz="quarter" idx="11"/>
          </p:nvPr>
        </p:nvSpPr>
        <p:spPr/>
        <p:txBody>
          <a:bodyPr/>
          <a:lstStyle/>
          <a:p>
            <a:endParaRPr lang="zh-CN" altLang="en-US"/>
          </a:p>
        </p:txBody>
      </p:sp>
      <p:sp>
        <p:nvSpPr>
          <p:cNvPr id="11" name="Slide Number Placeholder 10"/>
          <p:cNvSpPr>
            <a:spLocks noGrp="1"/>
          </p:cNvSpPr>
          <p:nvPr>
            <p:ph type="sldNum" sz="quarter" idx="12"/>
          </p:nvPr>
        </p:nvSpPr>
        <p:spPr>
          <a:xfrm>
            <a:off x="8483346" y="6272785"/>
            <a:ext cx="480060" cy="365125"/>
          </a:xfrm>
          <a:prstGeom prst="rect">
            <a:avLst/>
          </a:prstGeom>
        </p:spPr>
        <p:txBody>
          <a:bodyPr/>
          <a:lstStyle/>
          <a:p>
            <a:fld id="{7A5D8B20-D615-40B0-ACA1-2BD88F912AAA}" type="slidenum">
              <a:rPr lang="zh-CN" altLang="en-US" smtClean="0"/>
              <a:t>‹#›</a:t>
            </a:fld>
            <a:endParaRPr lang="zh-CN" altLang="en-US"/>
          </a:p>
        </p:txBody>
      </p:sp>
    </p:spTree>
    <p:extLst>
      <p:ext uri="{BB962C8B-B14F-4D97-AF65-F5344CB8AC3E}">
        <p14:creationId xmlns:p14="http://schemas.microsoft.com/office/powerpoint/2010/main" val="225941935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p:cNvSpPr/>
          <p:nvPr/>
        </p:nvSpPr>
        <p:spPr>
          <a:xfrm>
            <a:off x="6262776" y="685800"/>
            <a:ext cx="2881223" cy="6172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ltLang="zh-CN"/>
              <a:t>Click to edit Master title style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endParaRPr lang="zh-CN" altLang="en-US"/>
          </a:p>
        </p:txBody>
      </p:sp>
      <p:sp>
        <p:nvSpPr>
          <p:cNvPr id="10" name="Slide Number Placeholder 9"/>
          <p:cNvSpPr>
            <a:spLocks noGrp="1"/>
          </p:cNvSpPr>
          <p:nvPr>
            <p:ph type="sldNum" sz="quarter" idx="12"/>
          </p:nvPr>
        </p:nvSpPr>
        <p:spPr>
          <a:xfrm>
            <a:off x="8483346" y="6272785"/>
            <a:ext cx="480060" cy="365125"/>
          </a:xfrm>
          <a:prstGeom prst="rect">
            <a:avLst/>
          </a:prstGeom>
        </p:spPr>
        <p:txBody>
          <a:bodyPr/>
          <a:lstStyle/>
          <a:p>
            <a:fld id="{7A5D8B20-D615-40B0-ACA1-2BD88F912AAA}" type="slidenum">
              <a:rPr lang="zh-CN" altLang="en-US" smtClean="0"/>
              <a:t>‹#›</a:t>
            </a:fld>
            <a:endParaRPr lang="zh-CN" altLang="en-US"/>
          </a:p>
        </p:txBody>
      </p:sp>
    </p:spTree>
    <p:extLst>
      <p:ext uri="{BB962C8B-B14F-4D97-AF65-F5344CB8AC3E}">
        <p14:creationId xmlns:p14="http://schemas.microsoft.com/office/powerpoint/2010/main" val="283319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endParaRPr lang="zh-CN" alt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zh-CN" altLang="en-US" dirty="0"/>
          </a:p>
        </p:txBody>
      </p:sp>
    </p:spTree>
    <p:extLst>
      <p:ext uri="{BB962C8B-B14F-4D97-AF65-F5344CB8AC3E}">
        <p14:creationId xmlns:p14="http://schemas.microsoft.com/office/powerpoint/2010/main" val="4284490346"/>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3" r:id="rId12"/>
    <p:sldLayoutId id="2147483834" r:id="rId13"/>
    <p:sldLayoutId id="2147483835" r:id="rId14"/>
    <p:sldLayoutId id="2147483836" r:id="rId15"/>
  </p:sldLayoutIdLst>
  <p:hf hdr="0" ftr="0" dt="0"/>
  <p:txStyles>
    <p:titleStyle>
      <a:lvl1pPr algn="l" defTabSz="914400" rtl="0" eaLnBrk="1" latinLnBrk="0" hangingPunct="1">
        <a:lnSpc>
          <a:spcPct val="90000"/>
        </a:lnSpc>
        <a:spcBef>
          <a:spcPct val="0"/>
        </a:spcBef>
        <a:buNone/>
        <a:defRPr sz="4200" b="1" kern="1200" cap="none"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5.wmf"/><Relationship Id="rId3" Type="http://schemas.openxmlformats.org/officeDocument/2006/relationships/oleObject" Target="../embeddings/oleObject2.bin"/><Relationship Id="rId7" Type="http://schemas.openxmlformats.org/officeDocument/2006/relationships/image" Target="../media/image2.png"/><Relationship Id="rId12"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image" Target="../media/image14.wmf"/><Relationship Id="rId5" Type="http://schemas.openxmlformats.org/officeDocument/2006/relationships/oleObject" Target="../embeddings/oleObject3.bin"/><Relationship Id="rId10" Type="http://schemas.openxmlformats.org/officeDocument/2006/relationships/oleObject" Target="../embeddings/oleObject5.bin"/><Relationship Id="rId4" Type="http://schemas.openxmlformats.org/officeDocument/2006/relationships/image" Target="../media/image11.wmf"/><Relationship Id="rId9" Type="http://schemas.openxmlformats.org/officeDocument/2006/relationships/image" Target="../media/image13.wmf"/></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6.emf"/><Relationship Id="rId5" Type="http://schemas.openxmlformats.org/officeDocument/2006/relationships/oleObject" Target="../embeddings/oleObject7.bin"/><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8.wmf"/><Relationship Id="rId5" Type="http://schemas.openxmlformats.org/officeDocument/2006/relationships/oleObject" Target="../embeddings/oleObject8.bin"/><Relationship Id="rId4" Type="http://schemas.openxmlformats.org/officeDocument/2006/relationships/image" Target="../media/image17.emf"/></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png"/><Relationship Id="rId5" Type="http://schemas.openxmlformats.org/officeDocument/2006/relationships/image" Target="../media/image8.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a:extLst>
              <a:ext uri="{FF2B5EF4-FFF2-40B4-BE49-F238E27FC236}">
                <a16:creationId xmlns:a16="http://schemas.microsoft.com/office/drawing/2014/main" id="{0E4D82F6-3A78-45D0-B3E5-3B79F43C5BE4}"/>
              </a:ext>
            </a:extLst>
          </p:cNvPr>
          <p:cNvSpPr txBox="1">
            <a:spLocks noChangeArrowheads="1"/>
          </p:cNvSpPr>
          <p:nvPr/>
        </p:nvSpPr>
        <p:spPr bwMode="auto">
          <a:xfrm>
            <a:off x="756752" y="4420184"/>
            <a:ext cx="3815248"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endParaRPr lang="zh-CN" altLang="en-US" sz="2200" b="1" dirty="0">
              <a:solidFill>
                <a:srgbClr val="000000"/>
              </a:solidFill>
              <a:latin typeface="Times New Roman" panose="02020603050405020304" pitchFamily="18" charset="0"/>
              <a:ea typeface="Adobe 楷体 Std R" panose="02020400000000000000"/>
            </a:endParaRPr>
          </a:p>
          <a:p>
            <a:pPr eaLnBrk="1" hangingPunct="1"/>
            <a:r>
              <a:rPr lang="zh-CN" altLang="en-US" sz="2200" b="1" dirty="0">
                <a:solidFill>
                  <a:srgbClr val="3333FF"/>
                </a:solidFill>
                <a:latin typeface="Times New Roman" panose="02020603050405020304" pitchFamily="18" charset="0"/>
                <a:ea typeface="Adobe 楷体 Std R" panose="02020400000000000000"/>
              </a:rPr>
              <a:t>主讲</a:t>
            </a:r>
            <a:r>
              <a:rPr lang="zh-CN" altLang="en-US" sz="2200" b="1" dirty="0">
                <a:solidFill>
                  <a:srgbClr val="000000"/>
                </a:solidFill>
                <a:latin typeface="Times New Roman" panose="02020603050405020304" pitchFamily="18" charset="0"/>
                <a:ea typeface="Adobe 楷体 Std R" panose="02020400000000000000"/>
              </a:rPr>
              <a:t>：夏宇栋 博士 副研究员</a:t>
            </a:r>
            <a:endParaRPr lang="en-US" altLang="zh-CN" sz="2200" b="1" dirty="0">
              <a:solidFill>
                <a:srgbClr val="000000"/>
              </a:solidFill>
              <a:latin typeface="Times New Roman" panose="02020603050405020304" pitchFamily="18" charset="0"/>
              <a:ea typeface="Adobe 楷体 Std R" panose="02020400000000000000"/>
            </a:endParaRPr>
          </a:p>
          <a:p>
            <a:pPr eaLnBrk="1" hangingPunct="1"/>
            <a:r>
              <a:rPr lang="en-US" altLang="zh-CN" sz="2200" b="1" dirty="0">
                <a:solidFill>
                  <a:srgbClr val="3333FF"/>
                </a:solidFill>
                <a:latin typeface="Times New Roman" panose="02020603050405020304" pitchFamily="18" charset="0"/>
                <a:ea typeface="Adobe 楷体 Std R" panose="02020400000000000000"/>
              </a:rPr>
              <a:t>email</a:t>
            </a:r>
            <a:r>
              <a:rPr lang="zh-CN" altLang="en-US" sz="2200" b="1" dirty="0">
                <a:solidFill>
                  <a:srgbClr val="000000"/>
                </a:solidFill>
                <a:latin typeface="Times New Roman" panose="02020603050405020304" pitchFamily="18" charset="0"/>
                <a:ea typeface="Adobe 楷体 Std R" panose="02020400000000000000"/>
              </a:rPr>
              <a:t>：</a:t>
            </a:r>
            <a:r>
              <a:rPr lang="en-US" altLang="zh-CN" sz="2200" b="1" dirty="0">
                <a:solidFill>
                  <a:srgbClr val="000000"/>
                </a:solidFill>
                <a:latin typeface="Times New Roman" panose="02020603050405020304" pitchFamily="18" charset="0"/>
                <a:ea typeface="Adobe 楷体 Std R" panose="02020400000000000000"/>
              </a:rPr>
              <a:t>ydxia@hdu.edu.cn</a:t>
            </a:r>
            <a:endParaRPr lang="zh-CN" altLang="en-US" sz="2200" b="1" dirty="0">
              <a:solidFill>
                <a:srgbClr val="000000"/>
              </a:solidFill>
              <a:latin typeface="Times New Roman" panose="02020603050405020304" pitchFamily="18" charset="0"/>
              <a:ea typeface="Adobe 楷体 Std R" panose="02020400000000000000"/>
            </a:endParaRPr>
          </a:p>
          <a:p>
            <a:pPr eaLnBrk="1" hangingPunct="1"/>
            <a:r>
              <a:rPr lang="zh-CN" altLang="en-US" sz="2200" b="1" dirty="0">
                <a:solidFill>
                  <a:srgbClr val="3333FF"/>
                </a:solidFill>
                <a:latin typeface="Times New Roman" panose="02020603050405020304" pitchFamily="18" charset="0"/>
                <a:ea typeface="Adobe 楷体 Std R" panose="02020400000000000000"/>
              </a:rPr>
              <a:t>办公地点</a:t>
            </a:r>
            <a:r>
              <a:rPr lang="zh-CN" altLang="en-US" sz="2200" b="1" dirty="0">
                <a:solidFill>
                  <a:srgbClr val="000000"/>
                </a:solidFill>
                <a:latin typeface="Times New Roman" panose="02020603050405020304" pitchFamily="18" charset="0"/>
                <a:ea typeface="Adobe 楷体 Std R" panose="02020400000000000000"/>
              </a:rPr>
              <a:t>：</a:t>
            </a:r>
            <a:r>
              <a:rPr lang="en-US" altLang="zh-CN" sz="2200" b="1" dirty="0">
                <a:solidFill>
                  <a:srgbClr val="000000"/>
                </a:solidFill>
                <a:latin typeface="Times New Roman" panose="02020603050405020304" pitchFamily="18" charset="0"/>
                <a:ea typeface="Adobe 楷体 Std R" panose="02020400000000000000"/>
              </a:rPr>
              <a:t>2</a:t>
            </a:r>
            <a:r>
              <a:rPr lang="zh-CN" altLang="en-US" sz="2200" b="1" dirty="0">
                <a:solidFill>
                  <a:srgbClr val="000000"/>
                </a:solidFill>
                <a:latin typeface="Times New Roman" panose="02020603050405020304" pitchFamily="18" charset="0"/>
                <a:ea typeface="Adobe 楷体 Std R" panose="02020400000000000000"/>
              </a:rPr>
              <a:t>教南</a:t>
            </a:r>
            <a:r>
              <a:rPr lang="en-US" altLang="zh-CN" sz="2200" b="1" dirty="0">
                <a:solidFill>
                  <a:srgbClr val="000000"/>
                </a:solidFill>
                <a:latin typeface="Times New Roman" panose="02020603050405020304" pitchFamily="18" charset="0"/>
                <a:ea typeface="Adobe 楷体 Std R" panose="02020400000000000000"/>
              </a:rPr>
              <a:t>132-134</a:t>
            </a:r>
          </a:p>
          <a:p>
            <a:pPr eaLnBrk="1" hangingPunct="1"/>
            <a:r>
              <a:rPr lang="zh-CN" altLang="en-US" sz="2200" b="1" dirty="0">
                <a:solidFill>
                  <a:srgbClr val="3333FF"/>
                </a:solidFill>
                <a:latin typeface="Times New Roman" panose="02020603050405020304" pitchFamily="18" charset="0"/>
                <a:ea typeface="Adobe 楷体 Std R" panose="02020400000000000000"/>
              </a:rPr>
              <a:t>电话：</a:t>
            </a:r>
            <a:r>
              <a:rPr lang="en-US" altLang="zh-CN" sz="2200" b="1" dirty="0">
                <a:latin typeface="Times New Roman" panose="02020603050405020304" pitchFamily="18" charset="0"/>
                <a:ea typeface="Adobe 楷体 Std R" panose="02020400000000000000"/>
              </a:rPr>
              <a:t>18667002858</a:t>
            </a:r>
          </a:p>
        </p:txBody>
      </p:sp>
      <p:sp>
        <p:nvSpPr>
          <p:cNvPr id="9" name="TextBox 8">
            <a:extLst>
              <a:ext uri="{FF2B5EF4-FFF2-40B4-BE49-F238E27FC236}">
                <a16:creationId xmlns:a16="http://schemas.microsoft.com/office/drawing/2014/main" id="{CC1155FD-74D0-4393-8719-D0F0B0B04102}"/>
              </a:ext>
            </a:extLst>
          </p:cNvPr>
          <p:cNvSpPr txBox="1"/>
          <p:nvPr/>
        </p:nvSpPr>
        <p:spPr>
          <a:xfrm>
            <a:off x="1267984" y="1071684"/>
            <a:ext cx="6621148" cy="923330"/>
          </a:xfrm>
          <a:prstGeom prst="rect">
            <a:avLst/>
          </a:prstGeom>
          <a:noFill/>
        </p:spPr>
        <p:txBody>
          <a:bodyPr wrap="square">
            <a:spAutoFit/>
          </a:bodyPr>
          <a:lstStyle/>
          <a:p>
            <a:pPr>
              <a:defRPr/>
            </a:pPr>
            <a:r>
              <a:rPr lang="zh-CN" altLang="en-US" sz="5400" b="1" i="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过程控制仪表和装置</a:t>
            </a:r>
          </a:p>
        </p:txBody>
      </p:sp>
      <p:pic>
        <p:nvPicPr>
          <p:cNvPr id="73730" name="Picture 2" descr="âprocess control &amp; instrumentation gifâçå¾çæç´¢ç»æ">
            <a:extLst>
              <a:ext uri="{FF2B5EF4-FFF2-40B4-BE49-F238E27FC236}">
                <a16:creationId xmlns:a16="http://schemas.microsoft.com/office/drawing/2014/main" id="{620BDAA8-7E85-4E75-B9E6-6A4DAA4F63DC}"/>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2490359" y="1995013"/>
            <a:ext cx="4163282" cy="2128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723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0BE168-CBA2-47A1-A9B6-2E09607E28D2}"/>
              </a:ext>
            </a:extLst>
          </p:cNvPr>
          <p:cNvSpPr>
            <a:spLocks noGrp="1"/>
          </p:cNvSpPr>
          <p:nvPr>
            <p:ph type="sldNum" sz="quarter" idx="12"/>
          </p:nvPr>
        </p:nvSpPr>
        <p:spPr/>
        <p:txBody>
          <a:bodyPr/>
          <a:lstStyle/>
          <a:p>
            <a:fld id="{7A5D8B20-D615-40B0-ACA1-2BD88F912AAA}" type="slidenum">
              <a:rPr lang="zh-CN" altLang="en-US" smtClean="0"/>
              <a:t>10</a:t>
            </a:fld>
            <a:endParaRPr lang="zh-CN" altLang="en-US"/>
          </a:p>
        </p:txBody>
      </p:sp>
      <p:sp>
        <p:nvSpPr>
          <p:cNvPr id="3" name="Rectangle 2">
            <a:extLst>
              <a:ext uri="{FF2B5EF4-FFF2-40B4-BE49-F238E27FC236}">
                <a16:creationId xmlns:a16="http://schemas.microsoft.com/office/drawing/2014/main" id="{1C45407C-CEC8-45D1-9B94-35368841D4EA}"/>
              </a:ext>
            </a:extLst>
          </p:cNvPr>
          <p:cNvSpPr/>
          <p:nvPr/>
        </p:nvSpPr>
        <p:spPr>
          <a:xfrm>
            <a:off x="227641" y="954609"/>
            <a:ext cx="6724918" cy="523220"/>
          </a:xfrm>
          <a:prstGeom prst="rect">
            <a:avLst/>
          </a:prstGeom>
        </p:spPr>
        <p:txBody>
          <a:bodyPr wrap="none">
            <a:spAutoFit/>
          </a:bodyPr>
          <a:lstStyle/>
          <a:p>
            <a:r>
              <a:rPr lang="zh-CN" altLang="en-US" sz="2800" b="1" dirty="0">
                <a:solidFill>
                  <a:srgbClr val="003A85"/>
                </a:solidFill>
                <a:latin typeface="微软雅黑" panose="020B0503020204020204" pitchFamily="34" charset="-122"/>
                <a:ea typeface="微软雅黑" panose="020B0503020204020204" pitchFamily="34" charset="-122"/>
              </a:rPr>
              <a:t>第</a:t>
            </a:r>
            <a:r>
              <a:rPr lang="en-US" altLang="zh-CN" sz="2800" b="1" dirty="0">
                <a:solidFill>
                  <a:srgbClr val="003A85"/>
                </a:solidFill>
                <a:latin typeface="微软雅黑" panose="020B0503020204020204" pitchFamily="34" charset="-122"/>
                <a:ea typeface="微软雅黑" panose="020B0503020204020204" pitchFamily="34" charset="-122"/>
              </a:rPr>
              <a:t>4</a:t>
            </a:r>
            <a:r>
              <a:rPr lang="zh-CN" altLang="en-US" sz="2800" b="1" dirty="0">
                <a:solidFill>
                  <a:srgbClr val="003A85"/>
                </a:solidFill>
                <a:latin typeface="微软雅黑" panose="020B0503020204020204" pitchFamily="34" charset="-122"/>
                <a:ea typeface="微软雅黑" panose="020B0503020204020204" pitchFamily="34" charset="-122"/>
              </a:rPr>
              <a:t>章  集散控制系统与现场总线控制系统</a:t>
            </a:r>
          </a:p>
        </p:txBody>
      </p:sp>
      <p:sp>
        <p:nvSpPr>
          <p:cNvPr id="4" name="Rectangle 4">
            <a:extLst>
              <a:ext uri="{FF2B5EF4-FFF2-40B4-BE49-F238E27FC236}">
                <a16:creationId xmlns:a16="http://schemas.microsoft.com/office/drawing/2014/main" id="{EA55BE6D-E057-49CA-9FC6-5F476EC68AC5}"/>
              </a:ext>
            </a:extLst>
          </p:cNvPr>
          <p:cNvSpPr txBox="1">
            <a:spLocks noChangeArrowheads="1"/>
          </p:cNvSpPr>
          <p:nvPr/>
        </p:nvSpPr>
        <p:spPr>
          <a:xfrm>
            <a:off x="0" y="-70448"/>
            <a:ext cx="91440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kumimoji="1" lang="zh-CN" altLang="en-US" sz="3600" dirty="0"/>
              <a:t>　复习总结</a:t>
            </a:r>
            <a:endParaRPr lang="zh-CN" altLang="en-US" sz="3600" b="0" dirty="0"/>
          </a:p>
        </p:txBody>
      </p:sp>
      <p:sp>
        <p:nvSpPr>
          <p:cNvPr id="6" name="Rectangle 5">
            <a:extLst>
              <a:ext uri="{FF2B5EF4-FFF2-40B4-BE49-F238E27FC236}">
                <a16:creationId xmlns:a16="http://schemas.microsoft.com/office/drawing/2014/main" id="{C53ED4F2-5923-49B4-B3C6-32786B4F84CF}"/>
              </a:ext>
            </a:extLst>
          </p:cNvPr>
          <p:cNvSpPr/>
          <p:nvPr/>
        </p:nvSpPr>
        <p:spPr>
          <a:xfrm>
            <a:off x="593715" y="1477829"/>
            <a:ext cx="2292615" cy="581057"/>
          </a:xfrm>
          <a:prstGeom prst="rect">
            <a:avLst/>
          </a:prstGeom>
        </p:spPr>
        <p:txBody>
          <a:bodyPr wrap="none">
            <a:spAutoFit/>
          </a:bodyPr>
          <a:lstStyle/>
          <a:p>
            <a:pPr lvl="0">
              <a:lnSpc>
                <a:spcPct val="150000"/>
              </a:lnSpc>
            </a:pPr>
            <a:r>
              <a:rPr lang="zh-CN" altLang="zh-CN" sz="2400" b="1" dirty="0">
                <a:solidFill>
                  <a:prstClr val="black"/>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4-1  DCS</a:t>
            </a:r>
            <a:r>
              <a:rPr lang="zh-CN" altLang="en-US" sz="2400" b="1" dirty="0">
                <a:solidFill>
                  <a:prstClr val="black"/>
                </a:solidFill>
                <a:latin typeface="微软雅黑" panose="020B0503020204020204" pitchFamily="34" charset="-122"/>
                <a:ea typeface="微软雅黑" panose="020B0503020204020204" pitchFamily="34" charset="-122"/>
              </a:rPr>
              <a:t>系统</a:t>
            </a:r>
            <a:endParaRPr lang="zh-CN" altLang="zh-CN" sz="2400" b="1" dirty="0">
              <a:solidFill>
                <a:prstClr val="black"/>
              </a:solidFill>
              <a:latin typeface="微软雅黑" panose="020B0503020204020204" pitchFamily="34" charset="-122"/>
              <a:ea typeface="微软雅黑" panose="020B0503020204020204" pitchFamily="34" charset="-122"/>
            </a:endParaRPr>
          </a:p>
        </p:txBody>
      </p:sp>
      <p:sp>
        <p:nvSpPr>
          <p:cNvPr id="7" name="TextBox 6">
            <a:extLst>
              <a:ext uri="{FF2B5EF4-FFF2-40B4-BE49-F238E27FC236}">
                <a16:creationId xmlns:a16="http://schemas.microsoft.com/office/drawing/2014/main" id="{9F3F0A9E-965D-49F8-B9A0-903CADE9E343}"/>
              </a:ext>
            </a:extLst>
          </p:cNvPr>
          <p:cNvSpPr txBox="1"/>
          <p:nvPr/>
        </p:nvSpPr>
        <p:spPr>
          <a:xfrm>
            <a:off x="1182607" y="2058886"/>
            <a:ext cx="2069797" cy="1689052"/>
          </a:xfrm>
          <a:prstGeom prst="rect">
            <a:avLst/>
          </a:prstGeom>
          <a:noFill/>
        </p:spPr>
        <p:txBody>
          <a:bodyPr wrap="none" rtlCol="0">
            <a:spAutoFit/>
          </a:bodyPr>
          <a:lstStyle/>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特点</a:t>
            </a:r>
            <a:endParaRPr lang="en-US" altLang="zh-CN" sz="2400" b="1" dirty="0">
              <a:latin typeface="微软雅黑" panose="020B0503020204020204" pitchFamily="34" charset="-122"/>
              <a:ea typeface="微软雅黑" panose="020B0503020204020204" pitchFamily="34" charset="-122"/>
            </a:endParaRPr>
          </a:p>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逻辑分层</a:t>
            </a:r>
            <a:endParaRPr lang="en-US" altLang="zh-CN" sz="2400" b="1" dirty="0">
              <a:latin typeface="微软雅黑" panose="020B0503020204020204" pitchFamily="34" charset="-122"/>
              <a:ea typeface="微软雅黑" panose="020B0503020204020204" pitchFamily="34" charset="-122"/>
            </a:endParaRPr>
          </a:p>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现场工作站</a:t>
            </a:r>
          </a:p>
        </p:txBody>
      </p:sp>
      <p:sp>
        <p:nvSpPr>
          <p:cNvPr id="8" name="Rectangle 7">
            <a:extLst>
              <a:ext uri="{FF2B5EF4-FFF2-40B4-BE49-F238E27FC236}">
                <a16:creationId xmlns:a16="http://schemas.microsoft.com/office/drawing/2014/main" id="{551C8D6C-A001-4E6C-9FCC-A7D7C3BF6DEF}"/>
              </a:ext>
            </a:extLst>
          </p:cNvPr>
          <p:cNvSpPr/>
          <p:nvPr/>
        </p:nvSpPr>
        <p:spPr>
          <a:xfrm>
            <a:off x="683971" y="4038466"/>
            <a:ext cx="2292615" cy="581057"/>
          </a:xfrm>
          <a:prstGeom prst="rect">
            <a:avLst/>
          </a:prstGeom>
        </p:spPr>
        <p:txBody>
          <a:bodyPr wrap="none">
            <a:spAutoFit/>
          </a:bodyPr>
          <a:lstStyle/>
          <a:p>
            <a:pPr lvl="0">
              <a:lnSpc>
                <a:spcPct val="150000"/>
              </a:lnSpc>
            </a:pPr>
            <a:r>
              <a:rPr lang="zh-CN" altLang="zh-CN" sz="2400" b="1" dirty="0">
                <a:solidFill>
                  <a:prstClr val="black"/>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4-2  FCS</a:t>
            </a:r>
            <a:r>
              <a:rPr lang="zh-CN" altLang="en-US" sz="2400" b="1" dirty="0">
                <a:solidFill>
                  <a:prstClr val="black"/>
                </a:solidFill>
                <a:latin typeface="微软雅黑" panose="020B0503020204020204" pitchFamily="34" charset="-122"/>
                <a:ea typeface="微软雅黑" panose="020B0503020204020204" pitchFamily="34" charset="-122"/>
              </a:rPr>
              <a:t>系统</a:t>
            </a:r>
            <a:endParaRPr lang="zh-CN" altLang="zh-CN" sz="2400" b="1" dirty="0">
              <a:solidFill>
                <a:prstClr val="black"/>
              </a:solidFill>
              <a:latin typeface="微软雅黑" panose="020B0503020204020204" pitchFamily="34" charset="-122"/>
              <a:ea typeface="微软雅黑" panose="020B0503020204020204" pitchFamily="34" charset="-122"/>
            </a:endParaRPr>
          </a:p>
        </p:txBody>
      </p:sp>
      <p:sp>
        <p:nvSpPr>
          <p:cNvPr id="9" name="TextBox 8">
            <a:extLst>
              <a:ext uri="{FF2B5EF4-FFF2-40B4-BE49-F238E27FC236}">
                <a16:creationId xmlns:a16="http://schemas.microsoft.com/office/drawing/2014/main" id="{94C0571C-7D1E-43EF-8212-34BD785AACDB}"/>
              </a:ext>
            </a:extLst>
          </p:cNvPr>
          <p:cNvSpPr txBox="1"/>
          <p:nvPr/>
        </p:nvSpPr>
        <p:spPr>
          <a:xfrm>
            <a:off x="1182607" y="4820574"/>
            <a:ext cx="5131293" cy="461665"/>
          </a:xfrm>
          <a:prstGeom prst="rect">
            <a:avLst/>
          </a:prstGeom>
          <a:noFill/>
        </p:spPr>
        <p:txBody>
          <a:bodyPr wrap="square" rtlCol="0">
            <a:spAutoFit/>
          </a:bodyPr>
          <a:lstStyle/>
          <a:p>
            <a:pPr marL="342900" indent="-342900" algn="l">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有哪几种常用的现场总线协议</a:t>
            </a:r>
          </a:p>
        </p:txBody>
      </p:sp>
    </p:spTree>
    <p:extLst>
      <p:ext uri="{BB962C8B-B14F-4D97-AF65-F5344CB8AC3E}">
        <p14:creationId xmlns:p14="http://schemas.microsoft.com/office/powerpoint/2010/main" val="357838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B9FAFE-CB71-47AD-BCD8-EB6477C95CFE}"/>
              </a:ext>
            </a:extLst>
          </p:cNvPr>
          <p:cNvSpPr>
            <a:spLocks noGrp="1"/>
          </p:cNvSpPr>
          <p:nvPr>
            <p:ph type="sldNum" sz="quarter" idx="12"/>
          </p:nvPr>
        </p:nvSpPr>
        <p:spPr/>
        <p:txBody>
          <a:bodyPr/>
          <a:lstStyle/>
          <a:p>
            <a:fld id="{7A5D8B20-D615-40B0-ACA1-2BD88F912AAA}" type="slidenum">
              <a:rPr lang="zh-CN" altLang="en-US" smtClean="0"/>
              <a:t>11</a:t>
            </a:fld>
            <a:endParaRPr lang="zh-CN" altLang="en-US"/>
          </a:p>
        </p:txBody>
      </p:sp>
      <p:sp>
        <p:nvSpPr>
          <p:cNvPr id="5" name="Rectangle 4">
            <a:extLst>
              <a:ext uri="{FF2B5EF4-FFF2-40B4-BE49-F238E27FC236}">
                <a16:creationId xmlns:a16="http://schemas.microsoft.com/office/drawing/2014/main" id="{FD899E7C-B09F-40CA-A146-BF56F472DDC5}"/>
              </a:ext>
            </a:extLst>
          </p:cNvPr>
          <p:cNvSpPr txBox="1">
            <a:spLocks noChangeArrowheads="1"/>
          </p:cNvSpPr>
          <p:nvPr/>
        </p:nvSpPr>
        <p:spPr>
          <a:xfrm>
            <a:off x="0" y="-70448"/>
            <a:ext cx="91440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kumimoji="1" lang="zh-CN" altLang="en-US" sz="3600" dirty="0"/>
              <a:t>　复习总结</a:t>
            </a:r>
            <a:endParaRPr lang="zh-CN" altLang="en-US" sz="3600" b="0" dirty="0"/>
          </a:p>
        </p:txBody>
      </p:sp>
      <p:sp>
        <p:nvSpPr>
          <p:cNvPr id="9" name="Rectangle 8">
            <a:extLst>
              <a:ext uri="{FF2B5EF4-FFF2-40B4-BE49-F238E27FC236}">
                <a16:creationId xmlns:a16="http://schemas.microsoft.com/office/drawing/2014/main" id="{CC3A3306-5C8A-4237-8B01-88A0A34FB4A5}"/>
              </a:ext>
            </a:extLst>
          </p:cNvPr>
          <p:cNvSpPr/>
          <p:nvPr/>
        </p:nvSpPr>
        <p:spPr>
          <a:xfrm>
            <a:off x="121109" y="879759"/>
            <a:ext cx="2416046" cy="523220"/>
          </a:xfrm>
          <a:prstGeom prst="rect">
            <a:avLst/>
          </a:prstGeom>
        </p:spPr>
        <p:txBody>
          <a:bodyPr wrap="none">
            <a:spAutoFit/>
          </a:bodyPr>
          <a:lstStyle/>
          <a:p>
            <a:r>
              <a:rPr lang="zh-CN" altLang="en-US" sz="2800" b="1" dirty="0">
                <a:solidFill>
                  <a:srgbClr val="003A85"/>
                </a:solidFill>
                <a:latin typeface="微软雅黑" panose="020B0503020204020204" pitchFamily="34" charset="-122"/>
                <a:ea typeface="微软雅黑" panose="020B0503020204020204" pitchFamily="34" charset="-122"/>
              </a:rPr>
              <a:t>第</a:t>
            </a:r>
            <a:r>
              <a:rPr lang="en-US" altLang="zh-CN" sz="2800" b="1" dirty="0">
                <a:solidFill>
                  <a:srgbClr val="003A85"/>
                </a:solidFill>
                <a:latin typeface="微软雅黑" panose="020B0503020204020204" pitchFamily="34" charset="-122"/>
                <a:ea typeface="微软雅黑" panose="020B0503020204020204" pitchFamily="34" charset="-122"/>
              </a:rPr>
              <a:t>5</a:t>
            </a:r>
            <a:r>
              <a:rPr lang="zh-CN" altLang="en-US" sz="2800" b="1" dirty="0">
                <a:solidFill>
                  <a:srgbClr val="003A85"/>
                </a:solidFill>
                <a:latin typeface="微软雅黑" panose="020B0503020204020204" pitchFamily="34" charset="-122"/>
                <a:ea typeface="微软雅黑" panose="020B0503020204020204" pitchFamily="34" charset="-122"/>
              </a:rPr>
              <a:t>章  执行器</a:t>
            </a:r>
          </a:p>
        </p:txBody>
      </p:sp>
      <p:sp>
        <p:nvSpPr>
          <p:cNvPr id="11" name="Rectangle 10">
            <a:extLst>
              <a:ext uri="{FF2B5EF4-FFF2-40B4-BE49-F238E27FC236}">
                <a16:creationId xmlns:a16="http://schemas.microsoft.com/office/drawing/2014/main" id="{8EB10E22-D96A-4BA4-89A6-CC63F5A9E4D3}"/>
              </a:ext>
            </a:extLst>
          </p:cNvPr>
          <p:cNvSpPr/>
          <p:nvPr/>
        </p:nvSpPr>
        <p:spPr>
          <a:xfrm>
            <a:off x="559374" y="1318549"/>
            <a:ext cx="2396810" cy="581057"/>
          </a:xfrm>
          <a:prstGeom prst="rect">
            <a:avLst/>
          </a:prstGeom>
        </p:spPr>
        <p:txBody>
          <a:bodyPr wrap="none">
            <a:spAutoFit/>
          </a:bodyPr>
          <a:lstStyle/>
          <a:p>
            <a:pPr lvl="0">
              <a:lnSpc>
                <a:spcPct val="150000"/>
              </a:lnSpc>
            </a:pPr>
            <a:r>
              <a:rPr lang="en-US" altLang="zh-CN" sz="2400" b="1" dirty="0">
                <a:solidFill>
                  <a:srgbClr val="C00000"/>
                </a:solidFill>
                <a:latin typeface="微软雅黑" panose="020B0503020204020204" pitchFamily="34" charset="-122"/>
                <a:ea typeface="微软雅黑" panose="020B0503020204020204" pitchFamily="34" charset="-122"/>
              </a:rPr>
              <a:t>§5-1</a:t>
            </a:r>
            <a:r>
              <a:rPr lang="zh-CN" altLang="en-US" sz="2400" b="1" dirty="0">
                <a:solidFill>
                  <a:srgbClr val="C00000"/>
                </a:solidFill>
                <a:latin typeface="微软雅黑" panose="020B0503020204020204" pitchFamily="34" charset="-122"/>
                <a:ea typeface="微软雅黑" panose="020B0503020204020204" pitchFamily="34" charset="-122"/>
              </a:rPr>
              <a:t>气动执行器</a:t>
            </a:r>
          </a:p>
        </p:txBody>
      </p:sp>
      <p:sp>
        <p:nvSpPr>
          <p:cNvPr id="12" name="TextBox 11">
            <a:extLst>
              <a:ext uri="{FF2B5EF4-FFF2-40B4-BE49-F238E27FC236}">
                <a16:creationId xmlns:a16="http://schemas.microsoft.com/office/drawing/2014/main" id="{2F7712D8-DDE1-47BF-BC23-200EC1033377}"/>
              </a:ext>
            </a:extLst>
          </p:cNvPr>
          <p:cNvSpPr txBox="1"/>
          <p:nvPr/>
        </p:nvSpPr>
        <p:spPr>
          <a:xfrm>
            <a:off x="1059827" y="1928703"/>
            <a:ext cx="5763116" cy="2797048"/>
          </a:xfrm>
          <a:prstGeom prst="rect">
            <a:avLst/>
          </a:prstGeom>
          <a:noFill/>
        </p:spPr>
        <p:txBody>
          <a:bodyPr wrap="none" rtlCol="0">
            <a:spAutoFit/>
          </a:bodyPr>
          <a:lstStyle/>
          <a:p>
            <a:pPr marL="342900" indent="-342900">
              <a:lnSpc>
                <a:spcPct val="150000"/>
              </a:lnSpc>
              <a:buFont typeface="Wingdings" panose="05000000000000000000" pitchFamily="2" charset="2"/>
              <a:buChar char="l"/>
            </a:pPr>
            <a:r>
              <a:rPr lang="zh-CN" altLang="en-US" sz="2400" b="1" dirty="0">
                <a:ea typeface="楷体_GB2312" pitchFamily="49" charset="-122"/>
              </a:rPr>
              <a:t>基本结构及工作原理</a:t>
            </a:r>
            <a:endParaRPr lang="en-US" altLang="zh-CN" sz="2400" b="1" dirty="0">
              <a:ea typeface="楷体_GB2312" pitchFamily="49" charset="-122"/>
            </a:endParaRPr>
          </a:p>
          <a:p>
            <a:pPr marL="342900" indent="-342900">
              <a:lnSpc>
                <a:spcPct val="150000"/>
              </a:lnSpc>
              <a:buFont typeface="Wingdings" panose="05000000000000000000" pitchFamily="2" charset="2"/>
              <a:buChar char="l"/>
            </a:pPr>
            <a:r>
              <a:rPr lang="zh-CN" altLang="en-US" sz="2400" b="1" dirty="0">
                <a:solidFill>
                  <a:srgbClr val="C00000"/>
                </a:solidFill>
                <a:ea typeface="楷体_GB2312" pitchFamily="49" charset="-122"/>
              </a:rPr>
              <a:t>调节阀主要类型、适用场合</a:t>
            </a:r>
            <a:endParaRPr lang="en-US" altLang="zh-CN" sz="2400" b="1" dirty="0">
              <a:solidFill>
                <a:srgbClr val="C00000"/>
              </a:solidFill>
              <a:ea typeface="楷体_GB2312" pitchFamily="49"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微软雅黑" panose="020B0503020204020204" pitchFamily="34" charset="-122"/>
                <a:ea typeface="楷体_GB2312" pitchFamily="49" charset="-122"/>
              </a:rPr>
              <a:t>调节阀性能参数（流量系数、可调比）</a:t>
            </a:r>
            <a:endParaRPr lang="en-US" altLang="zh-CN" sz="2400" b="1" dirty="0">
              <a:solidFill>
                <a:srgbClr val="C00000"/>
              </a:solidFill>
              <a:latin typeface="微软雅黑" panose="020B0503020204020204" pitchFamily="34" charset="-122"/>
              <a:ea typeface="楷体_GB2312" pitchFamily="49"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微软雅黑" panose="020B0503020204020204" pitchFamily="34" charset="-122"/>
                <a:ea typeface="微软雅黑" panose="020B0503020204020204" pitchFamily="34" charset="-122"/>
              </a:rPr>
              <a:t>调节阀理想流量特性</a:t>
            </a:r>
            <a:endParaRPr lang="en-US" altLang="zh-CN" sz="2400" b="1" dirty="0">
              <a:solidFill>
                <a:srgbClr val="C00000"/>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微软雅黑" panose="020B0503020204020204" pitchFamily="34" charset="-122"/>
                <a:ea typeface="微软雅黑" panose="020B0503020204020204" pitchFamily="34" charset="-122"/>
              </a:rPr>
              <a:t>调节阀工作流量特性（配管系数）</a:t>
            </a:r>
          </a:p>
        </p:txBody>
      </p:sp>
      <p:sp>
        <p:nvSpPr>
          <p:cNvPr id="14" name="Rectangle 13">
            <a:extLst>
              <a:ext uri="{FF2B5EF4-FFF2-40B4-BE49-F238E27FC236}">
                <a16:creationId xmlns:a16="http://schemas.microsoft.com/office/drawing/2014/main" id="{2F3089E4-5990-4E79-804B-C65824628CEC}"/>
              </a:ext>
            </a:extLst>
          </p:cNvPr>
          <p:cNvSpPr/>
          <p:nvPr/>
        </p:nvSpPr>
        <p:spPr>
          <a:xfrm>
            <a:off x="468003" y="4823621"/>
            <a:ext cx="2579552" cy="581057"/>
          </a:xfrm>
          <a:prstGeom prst="rect">
            <a:avLst/>
          </a:prstGeom>
        </p:spPr>
        <p:txBody>
          <a:bodyPr wrap="none">
            <a:spAutoFit/>
          </a:bodyPr>
          <a:lstStyle/>
          <a:p>
            <a:pPr lvl="0">
              <a:lnSpc>
                <a:spcPct val="150000"/>
              </a:lnSpc>
            </a:pPr>
            <a:r>
              <a:rPr lang="en-US" altLang="zh-CN" sz="2400" b="1" dirty="0">
                <a:solidFill>
                  <a:prstClr val="black"/>
                </a:solidFill>
                <a:latin typeface="微软雅黑" panose="020B0503020204020204" pitchFamily="34" charset="-122"/>
                <a:ea typeface="微软雅黑" panose="020B0503020204020204" pitchFamily="34" charset="-122"/>
              </a:rPr>
              <a:t>§5-2 </a:t>
            </a:r>
            <a:r>
              <a:rPr lang="zh-CN" altLang="en-US" sz="2400" b="1" dirty="0">
                <a:solidFill>
                  <a:prstClr val="black"/>
                </a:solidFill>
                <a:latin typeface="微软雅黑" panose="020B0503020204020204" pitchFamily="34" charset="-122"/>
                <a:ea typeface="微软雅黑" panose="020B0503020204020204" pitchFamily="34" charset="-122"/>
              </a:rPr>
              <a:t>电动执行器 </a:t>
            </a:r>
          </a:p>
        </p:txBody>
      </p:sp>
      <p:sp>
        <p:nvSpPr>
          <p:cNvPr id="16" name="Rectangle 15">
            <a:extLst>
              <a:ext uri="{FF2B5EF4-FFF2-40B4-BE49-F238E27FC236}">
                <a16:creationId xmlns:a16="http://schemas.microsoft.com/office/drawing/2014/main" id="{A7A7FDFC-36BE-4E6A-B21F-D0951FBD59A6}"/>
              </a:ext>
            </a:extLst>
          </p:cNvPr>
          <p:cNvSpPr/>
          <p:nvPr/>
        </p:nvSpPr>
        <p:spPr>
          <a:xfrm>
            <a:off x="1059827" y="5500941"/>
            <a:ext cx="3300904" cy="580415"/>
          </a:xfrm>
          <a:prstGeom prst="rect">
            <a:avLst/>
          </a:prstGeom>
        </p:spPr>
        <p:txBody>
          <a:bodyPr wrap="none">
            <a:spAutoFit/>
          </a:bodyPr>
          <a:lstStyle/>
          <a:p>
            <a:pPr marL="342900" lvl="0" indent="-342900">
              <a:lnSpc>
                <a:spcPct val="150000"/>
              </a:lnSpc>
              <a:buFont typeface="Wingdings" panose="05000000000000000000" pitchFamily="2" charset="2"/>
              <a:buChar char="l"/>
            </a:pPr>
            <a:r>
              <a:rPr lang="zh-CN" altLang="en-US" sz="2400" b="1" dirty="0">
                <a:solidFill>
                  <a:prstClr val="black"/>
                </a:solidFill>
                <a:ea typeface="楷体_GB2312" pitchFamily="49" charset="-122"/>
              </a:rPr>
              <a:t>基本结构及工作原理</a:t>
            </a:r>
            <a:endParaRPr lang="en-US" altLang="zh-CN" sz="2400" b="1" dirty="0">
              <a:solidFill>
                <a:prstClr val="black"/>
              </a:solidFill>
              <a:ea typeface="楷体_GB2312" pitchFamily="49" charset="-122"/>
            </a:endParaRPr>
          </a:p>
        </p:txBody>
      </p:sp>
    </p:spTree>
    <p:extLst>
      <p:ext uri="{BB962C8B-B14F-4D97-AF65-F5344CB8AC3E}">
        <p14:creationId xmlns:p14="http://schemas.microsoft.com/office/powerpoint/2010/main" val="44161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233817-CF34-4EF8-8F8D-FCCB9FEB8D2E}"/>
              </a:ext>
            </a:extLst>
          </p:cNvPr>
          <p:cNvSpPr>
            <a:spLocks noGrp="1"/>
          </p:cNvSpPr>
          <p:nvPr>
            <p:ph type="sldNum" sz="quarter" idx="12"/>
          </p:nvPr>
        </p:nvSpPr>
        <p:spPr/>
        <p:txBody>
          <a:bodyPr/>
          <a:lstStyle/>
          <a:p>
            <a:fld id="{7A5D8B20-D615-40B0-ACA1-2BD88F912AAA}" type="slidenum">
              <a:rPr lang="zh-CN" altLang="en-US" smtClean="0"/>
              <a:t>12</a:t>
            </a:fld>
            <a:endParaRPr lang="zh-CN" altLang="en-US"/>
          </a:p>
        </p:txBody>
      </p:sp>
      <p:sp>
        <p:nvSpPr>
          <p:cNvPr id="3" name="Rectangle 4">
            <a:extLst>
              <a:ext uri="{FF2B5EF4-FFF2-40B4-BE49-F238E27FC236}">
                <a16:creationId xmlns:a16="http://schemas.microsoft.com/office/drawing/2014/main" id="{0A86C81A-82C4-4E73-9B50-E8FD743B89A9}"/>
              </a:ext>
            </a:extLst>
          </p:cNvPr>
          <p:cNvSpPr txBox="1">
            <a:spLocks noChangeArrowheads="1"/>
          </p:cNvSpPr>
          <p:nvPr/>
        </p:nvSpPr>
        <p:spPr>
          <a:xfrm>
            <a:off x="0" y="-70448"/>
            <a:ext cx="91440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kumimoji="1" lang="zh-CN" altLang="en-US" sz="3600" dirty="0"/>
              <a:t>　复习总结</a:t>
            </a:r>
            <a:endParaRPr lang="zh-CN" altLang="en-US" sz="3600" b="0" dirty="0"/>
          </a:p>
        </p:txBody>
      </p:sp>
      <p:sp>
        <p:nvSpPr>
          <p:cNvPr id="4" name="Rectangle 3">
            <a:extLst>
              <a:ext uri="{FF2B5EF4-FFF2-40B4-BE49-F238E27FC236}">
                <a16:creationId xmlns:a16="http://schemas.microsoft.com/office/drawing/2014/main" id="{9CFA2FB2-9900-42EE-851D-041201ACC514}"/>
              </a:ext>
            </a:extLst>
          </p:cNvPr>
          <p:cNvSpPr/>
          <p:nvPr/>
        </p:nvSpPr>
        <p:spPr>
          <a:xfrm>
            <a:off x="121109" y="879759"/>
            <a:ext cx="2416046" cy="523220"/>
          </a:xfrm>
          <a:prstGeom prst="rect">
            <a:avLst/>
          </a:prstGeom>
        </p:spPr>
        <p:txBody>
          <a:bodyPr wrap="none">
            <a:spAutoFit/>
          </a:bodyPr>
          <a:lstStyle/>
          <a:p>
            <a:r>
              <a:rPr lang="zh-CN" altLang="en-US" sz="2800" b="1" dirty="0">
                <a:solidFill>
                  <a:srgbClr val="003A85"/>
                </a:solidFill>
                <a:latin typeface="微软雅黑" panose="020B0503020204020204" pitchFamily="34" charset="-122"/>
                <a:ea typeface="微软雅黑" panose="020B0503020204020204" pitchFamily="34" charset="-122"/>
              </a:rPr>
              <a:t>第</a:t>
            </a:r>
            <a:r>
              <a:rPr lang="en-US" altLang="zh-CN" sz="2800" b="1" dirty="0">
                <a:solidFill>
                  <a:srgbClr val="003A85"/>
                </a:solidFill>
                <a:latin typeface="微软雅黑" panose="020B0503020204020204" pitchFamily="34" charset="-122"/>
                <a:ea typeface="微软雅黑" panose="020B0503020204020204" pitchFamily="34" charset="-122"/>
              </a:rPr>
              <a:t>5</a:t>
            </a:r>
            <a:r>
              <a:rPr lang="zh-CN" altLang="en-US" sz="2800" b="1" dirty="0">
                <a:solidFill>
                  <a:srgbClr val="003A85"/>
                </a:solidFill>
                <a:latin typeface="微软雅黑" panose="020B0503020204020204" pitchFamily="34" charset="-122"/>
                <a:ea typeface="微软雅黑" panose="020B0503020204020204" pitchFamily="34" charset="-122"/>
              </a:rPr>
              <a:t>章  执行器</a:t>
            </a:r>
          </a:p>
        </p:txBody>
      </p:sp>
      <p:sp>
        <p:nvSpPr>
          <p:cNvPr id="6" name="Rectangle 5">
            <a:extLst>
              <a:ext uri="{FF2B5EF4-FFF2-40B4-BE49-F238E27FC236}">
                <a16:creationId xmlns:a16="http://schemas.microsoft.com/office/drawing/2014/main" id="{C8BA9F69-30B6-484B-96BF-1DDA6D0DF411}"/>
              </a:ext>
            </a:extLst>
          </p:cNvPr>
          <p:cNvSpPr/>
          <p:nvPr/>
        </p:nvSpPr>
        <p:spPr>
          <a:xfrm>
            <a:off x="342018" y="1402979"/>
            <a:ext cx="3719288" cy="581057"/>
          </a:xfrm>
          <a:prstGeom prst="rect">
            <a:avLst/>
          </a:prstGeom>
        </p:spPr>
        <p:txBody>
          <a:bodyPr wrap="none">
            <a:spAutoFit/>
          </a:bodyPr>
          <a:lstStyle/>
          <a:p>
            <a:pPr lvl="0">
              <a:lnSpc>
                <a:spcPct val="150000"/>
              </a:lnSpc>
            </a:pPr>
            <a:r>
              <a:rPr lang="en-US" altLang="zh-CN" sz="2400" b="1" dirty="0">
                <a:solidFill>
                  <a:srgbClr val="C00000"/>
                </a:solidFill>
                <a:latin typeface="微软雅黑" panose="020B0503020204020204" pitchFamily="34" charset="-122"/>
                <a:ea typeface="微软雅黑" panose="020B0503020204020204" pitchFamily="34" charset="-122"/>
              </a:rPr>
              <a:t>§5-3 </a:t>
            </a:r>
            <a:r>
              <a:rPr lang="zh-CN" altLang="en-US" sz="2400" b="1" dirty="0">
                <a:solidFill>
                  <a:srgbClr val="C00000"/>
                </a:solidFill>
                <a:latin typeface="微软雅黑" panose="020B0503020204020204" pitchFamily="34" charset="-122"/>
                <a:ea typeface="微软雅黑" panose="020B0503020204020204" pitchFamily="34" charset="-122"/>
              </a:rPr>
              <a:t>转换器及阀门定位器</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7" name="TextBox 6">
            <a:extLst>
              <a:ext uri="{FF2B5EF4-FFF2-40B4-BE49-F238E27FC236}">
                <a16:creationId xmlns:a16="http://schemas.microsoft.com/office/drawing/2014/main" id="{130AA2EF-EF44-4E58-B2CC-695EFD6B68A2}"/>
              </a:ext>
            </a:extLst>
          </p:cNvPr>
          <p:cNvSpPr txBox="1"/>
          <p:nvPr/>
        </p:nvSpPr>
        <p:spPr>
          <a:xfrm>
            <a:off x="971999" y="1984036"/>
            <a:ext cx="3435556" cy="1135054"/>
          </a:xfrm>
          <a:prstGeom prst="rect">
            <a:avLst/>
          </a:prstGeom>
          <a:noFill/>
        </p:spPr>
        <p:txBody>
          <a:bodyPr wrap="none" rtlCol="0">
            <a:spAutoFit/>
          </a:bodyPr>
          <a:lstStyle/>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电</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气转换器工作原理</a:t>
            </a:r>
            <a:endParaRPr lang="en-US" altLang="zh-CN" sz="2400" b="1" dirty="0">
              <a:latin typeface="微软雅黑" panose="020B0503020204020204" pitchFamily="34" charset="-122"/>
              <a:ea typeface="微软雅黑" panose="020B0503020204020204" pitchFamily="34" charset="-122"/>
            </a:endParaRPr>
          </a:p>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阀门定位器工作原理</a:t>
            </a:r>
          </a:p>
        </p:txBody>
      </p:sp>
      <p:sp>
        <p:nvSpPr>
          <p:cNvPr id="9" name="Rectangle 8">
            <a:extLst>
              <a:ext uri="{FF2B5EF4-FFF2-40B4-BE49-F238E27FC236}">
                <a16:creationId xmlns:a16="http://schemas.microsoft.com/office/drawing/2014/main" id="{7FDF6E97-66A8-4CB3-80CC-1DB3ED3F8457}"/>
              </a:ext>
            </a:extLst>
          </p:cNvPr>
          <p:cNvSpPr/>
          <p:nvPr/>
        </p:nvSpPr>
        <p:spPr>
          <a:xfrm>
            <a:off x="342018" y="3138471"/>
            <a:ext cx="2488182" cy="581057"/>
          </a:xfrm>
          <a:prstGeom prst="rect">
            <a:avLst/>
          </a:prstGeom>
        </p:spPr>
        <p:txBody>
          <a:bodyPr wrap="none">
            <a:spAutoFit/>
          </a:bodyPr>
          <a:lstStyle/>
          <a:p>
            <a:pPr lvl="0">
              <a:lnSpc>
                <a:spcPct val="150000"/>
              </a:lnSpc>
            </a:pPr>
            <a:r>
              <a:rPr lang="en-US" altLang="zh-CN" sz="2400" b="1" dirty="0">
                <a:solidFill>
                  <a:prstClr val="black"/>
                </a:solidFill>
                <a:latin typeface="微软雅黑" panose="020B0503020204020204" pitchFamily="34" charset="-122"/>
                <a:ea typeface="微软雅黑" panose="020B0503020204020204" pitchFamily="34" charset="-122"/>
              </a:rPr>
              <a:t>§5-4 </a:t>
            </a:r>
            <a:r>
              <a:rPr lang="zh-CN" altLang="en-US" sz="2400" b="1" dirty="0">
                <a:solidFill>
                  <a:prstClr val="black"/>
                </a:solidFill>
                <a:latin typeface="微软雅黑" panose="020B0503020204020204" pitchFamily="34" charset="-122"/>
                <a:ea typeface="微软雅黑" panose="020B0503020204020204" pitchFamily="34" charset="-122"/>
              </a:rPr>
              <a:t>安全防爆栅</a:t>
            </a:r>
          </a:p>
        </p:txBody>
      </p:sp>
      <p:sp>
        <p:nvSpPr>
          <p:cNvPr id="10" name="TextBox 9">
            <a:extLst>
              <a:ext uri="{FF2B5EF4-FFF2-40B4-BE49-F238E27FC236}">
                <a16:creationId xmlns:a16="http://schemas.microsoft.com/office/drawing/2014/main" id="{332AAA23-700D-4F4D-9ACA-9C8F6B12B343}"/>
              </a:ext>
            </a:extLst>
          </p:cNvPr>
          <p:cNvSpPr txBox="1"/>
          <p:nvPr/>
        </p:nvSpPr>
        <p:spPr>
          <a:xfrm>
            <a:off x="1045487" y="3765969"/>
            <a:ext cx="6724135" cy="1689052"/>
          </a:xfrm>
          <a:prstGeom prst="rect">
            <a:avLst/>
          </a:prstGeom>
          <a:noFill/>
        </p:spPr>
        <p:txBody>
          <a:bodyPr wrap="square" rtlCol="0">
            <a:spAutoFit/>
          </a:bodyPr>
          <a:lstStyle/>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安全火花防爆系统概念（结构防爆、本质防爆）</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安全防爆栅分类（电阻式、</a:t>
            </a:r>
            <a:r>
              <a:rPr lang="zh-CN" altLang="en-US" sz="2400" b="1" dirty="0">
                <a:solidFill>
                  <a:srgbClr val="0000FF"/>
                </a:solidFill>
                <a:latin typeface="微软雅黑" panose="020B0503020204020204" pitchFamily="34" charset="-122"/>
                <a:ea typeface="微软雅黑" panose="020B0503020204020204" pitchFamily="34" charset="-122"/>
              </a:rPr>
              <a:t>齐纳式</a:t>
            </a:r>
            <a:r>
              <a:rPr lang="zh-CN" altLang="en-US" sz="2400" b="1" dirty="0">
                <a:latin typeface="微软雅黑" panose="020B0503020204020204" pitchFamily="34" charset="-122"/>
                <a:ea typeface="微软雅黑" panose="020B0503020204020204" pitchFamily="34" charset="-122"/>
              </a:rPr>
              <a:t>、中继放大器式、光电隔离式、变压器隔离式）</a:t>
            </a:r>
          </a:p>
        </p:txBody>
      </p:sp>
    </p:spTree>
    <p:extLst>
      <p:ext uri="{BB962C8B-B14F-4D97-AF65-F5344CB8AC3E}">
        <p14:creationId xmlns:p14="http://schemas.microsoft.com/office/powerpoint/2010/main" val="2970359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355521-A6F1-4B41-95F1-851A281DDCBE}"/>
              </a:ext>
            </a:extLst>
          </p:cNvPr>
          <p:cNvSpPr>
            <a:spLocks noGrp="1"/>
          </p:cNvSpPr>
          <p:nvPr>
            <p:ph type="sldNum" sz="quarter" idx="12"/>
          </p:nvPr>
        </p:nvSpPr>
        <p:spPr/>
        <p:txBody>
          <a:bodyPr/>
          <a:lstStyle/>
          <a:p>
            <a:fld id="{7A5D8B20-D615-40B0-ACA1-2BD88F912AAA}" type="slidenum">
              <a:rPr lang="zh-CN" altLang="en-US" smtClean="0"/>
              <a:t>13</a:t>
            </a:fld>
            <a:endParaRPr lang="zh-CN" altLang="en-US"/>
          </a:p>
        </p:txBody>
      </p:sp>
      <p:sp>
        <p:nvSpPr>
          <p:cNvPr id="3" name="Rectangle 4">
            <a:extLst>
              <a:ext uri="{FF2B5EF4-FFF2-40B4-BE49-F238E27FC236}">
                <a16:creationId xmlns:a16="http://schemas.microsoft.com/office/drawing/2014/main" id="{309436E4-A98B-469B-A04F-8C10CAA3CC62}"/>
              </a:ext>
            </a:extLst>
          </p:cNvPr>
          <p:cNvSpPr txBox="1">
            <a:spLocks noChangeArrowheads="1"/>
          </p:cNvSpPr>
          <p:nvPr/>
        </p:nvSpPr>
        <p:spPr>
          <a:xfrm>
            <a:off x="0" y="-70448"/>
            <a:ext cx="91440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kumimoji="1" lang="zh-CN" altLang="en-US" sz="3600" dirty="0"/>
              <a:t>　复习总结</a:t>
            </a:r>
            <a:endParaRPr lang="zh-CN" altLang="en-US" sz="3600" b="0" dirty="0"/>
          </a:p>
        </p:txBody>
      </p:sp>
      <p:sp>
        <p:nvSpPr>
          <p:cNvPr id="4" name="Rectangle 3">
            <a:extLst>
              <a:ext uri="{FF2B5EF4-FFF2-40B4-BE49-F238E27FC236}">
                <a16:creationId xmlns:a16="http://schemas.microsoft.com/office/drawing/2014/main" id="{A73AD148-C0EF-4F97-B944-05623538B875}"/>
              </a:ext>
            </a:extLst>
          </p:cNvPr>
          <p:cNvSpPr/>
          <p:nvPr/>
        </p:nvSpPr>
        <p:spPr>
          <a:xfrm>
            <a:off x="121109" y="879759"/>
            <a:ext cx="4929555" cy="523220"/>
          </a:xfrm>
          <a:prstGeom prst="rect">
            <a:avLst/>
          </a:prstGeom>
        </p:spPr>
        <p:txBody>
          <a:bodyPr wrap="none">
            <a:spAutoFit/>
          </a:bodyPr>
          <a:lstStyle/>
          <a:p>
            <a:r>
              <a:rPr lang="zh-CN" altLang="en-US" sz="2800" b="1" dirty="0">
                <a:solidFill>
                  <a:srgbClr val="003A85"/>
                </a:solidFill>
                <a:latin typeface="微软雅黑" panose="020B0503020204020204" pitchFamily="34" charset="-122"/>
                <a:ea typeface="微软雅黑" panose="020B0503020204020204" pitchFamily="34" charset="-122"/>
              </a:rPr>
              <a:t>第</a:t>
            </a:r>
            <a:r>
              <a:rPr lang="en-US" altLang="zh-CN" sz="2800" b="1" dirty="0">
                <a:solidFill>
                  <a:srgbClr val="003A85"/>
                </a:solidFill>
                <a:latin typeface="微软雅黑" panose="020B0503020204020204" pitchFamily="34" charset="-122"/>
                <a:ea typeface="微软雅黑" panose="020B0503020204020204" pitchFamily="34" charset="-122"/>
              </a:rPr>
              <a:t>5</a:t>
            </a:r>
            <a:r>
              <a:rPr lang="zh-CN" altLang="en-US" sz="2800" b="1" dirty="0">
                <a:solidFill>
                  <a:srgbClr val="003A85"/>
                </a:solidFill>
                <a:latin typeface="微软雅黑" panose="020B0503020204020204" pitchFamily="34" charset="-122"/>
                <a:ea typeface="微软雅黑" panose="020B0503020204020204" pitchFamily="34" charset="-122"/>
              </a:rPr>
              <a:t>章  部分常规控制系统设计</a:t>
            </a:r>
          </a:p>
        </p:txBody>
      </p:sp>
      <p:sp>
        <p:nvSpPr>
          <p:cNvPr id="6" name="Rectangle 5">
            <a:extLst>
              <a:ext uri="{FF2B5EF4-FFF2-40B4-BE49-F238E27FC236}">
                <a16:creationId xmlns:a16="http://schemas.microsoft.com/office/drawing/2014/main" id="{85C6B5B5-2E0C-4AEF-BEC8-EAB79077F3C1}"/>
              </a:ext>
            </a:extLst>
          </p:cNvPr>
          <p:cNvSpPr/>
          <p:nvPr/>
        </p:nvSpPr>
        <p:spPr>
          <a:xfrm>
            <a:off x="453565" y="1327428"/>
            <a:ext cx="4118435" cy="581057"/>
          </a:xfrm>
          <a:prstGeom prst="rect">
            <a:avLst/>
          </a:prstGeom>
        </p:spPr>
        <p:txBody>
          <a:bodyPr wrap="none">
            <a:spAutoFit/>
          </a:bodyPr>
          <a:lstStyle/>
          <a:p>
            <a:pPr lvl="0">
              <a:lnSpc>
                <a:spcPct val="150000"/>
              </a:lnSpc>
            </a:pPr>
            <a:r>
              <a:rPr lang="en-US" altLang="zh-CN" sz="2400" b="1" dirty="0">
                <a:solidFill>
                  <a:prstClr val="black"/>
                </a:solidFill>
                <a:latin typeface="微软雅黑" panose="020B0503020204020204" pitchFamily="34" charset="-122"/>
                <a:ea typeface="微软雅黑" panose="020B0503020204020204" pitchFamily="34" charset="-122"/>
              </a:rPr>
              <a:t>§6-1  </a:t>
            </a:r>
            <a:r>
              <a:rPr lang="zh-CN" altLang="en-US" sz="2400" b="1" dirty="0">
                <a:solidFill>
                  <a:prstClr val="black"/>
                </a:solidFill>
                <a:latin typeface="微软雅黑" panose="020B0503020204020204" pitchFamily="34" charset="-122"/>
                <a:ea typeface="微软雅黑" panose="020B0503020204020204" pitchFamily="34" charset="-122"/>
              </a:rPr>
              <a:t>简单控制系统设计概述</a:t>
            </a:r>
          </a:p>
        </p:txBody>
      </p:sp>
      <p:sp>
        <p:nvSpPr>
          <p:cNvPr id="7" name="TextBox 6">
            <a:extLst>
              <a:ext uri="{FF2B5EF4-FFF2-40B4-BE49-F238E27FC236}">
                <a16:creationId xmlns:a16="http://schemas.microsoft.com/office/drawing/2014/main" id="{AC96C36D-3DDD-489E-B323-DCF489140F38}"/>
              </a:ext>
            </a:extLst>
          </p:cNvPr>
          <p:cNvSpPr txBox="1"/>
          <p:nvPr/>
        </p:nvSpPr>
        <p:spPr>
          <a:xfrm>
            <a:off x="1441984" y="1921418"/>
            <a:ext cx="3608680" cy="1689052"/>
          </a:xfrm>
          <a:prstGeom prst="rect">
            <a:avLst/>
          </a:prstGeom>
          <a:noFill/>
        </p:spPr>
        <p:txBody>
          <a:bodyPr wrap="none" rtlCol="0">
            <a:spAutoFit/>
          </a:bodyPr>
          <a:lstStyle/>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简单控制系统定义</a:t>
            </a:r>
            <a:endParaRPr lang="en-US" altLang="zh-CN" sz="2400" b="1" dirty="0">
              <a:latin typeface="微软雅黑" panose="020B0503020204020204" pitchFamily="34" charset="-122"/>
              <a:ea typeface="微软雅黑" panose="020B0503020204020204" pitchFamily="34" charset="-122"/>
            </a:endParaRPr>
          </a:p>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被控参数、调节量选择</a:t>
            </a:r>
            <a:endParaRPr lang="en-US" altLang="zh-CN" sz="2400" b="1" dirty="0">
              <a:latin typeface="微软雅黑" panose="020B0503020204020204" pitchFamily="34" charset="-122"/>
              <a:ea typeface="微软雅黑" panose="020B0503020204020204" pitchFamily="34" charset="-122"/>
            </a:endParaRPr>
          </a:p>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调节规律（</a:t>
            </a:r>
            <a:r>
              <a:rPr lang="en-US" altLang="zh-CN" sz="2400" b="1" dirty="0">
                <a:latin typeface="微软雅黑" panose="020B0503020204020204" pitchFamily="34" charset="-122"/>
                <a:ea typeface="微软雅黑" panose="020B0503020204020204" pitchFamily="34" charset="-122"/>
              </a:rPr>
              <a:t>PID</a:t>
            </a:r>
            <a:r>
              <a:rPr lang="zh-CN" altLang="en-US" sz="2400" b="1" dirty="0">
                <a:latin typeface="微软雅黑" panose="020B0503020204020204" pitchFamily="34" charset="-122"/>
                <a:ea typeface="微软雅黑" panose="020B0503020204020204" pitchFamily="34" charset="-122"/>
              </a:rPr>
              <a:t>）</a:t>
            </a:r>
          </a:p>
        </p:txBody>
      </p:sp>
      <p:sp>
        <p:nvSpPr>
          <p:cNvPr id="9" name="Rectangle 8">
            <a:extLst>
              <a:ext uri="{FF2B5EF4-FFF2-40B4-BE49-F238E27FC236}">
                <a16:creationId xmlns:a16="http://schemas.microsoft.com/office/drawing/2014/main" id="{4FB933FA-41AF-489D-B781-07C26F965DFF}"/>
              </a:ext>
            </a:extLst>
          </p:cNvPr>
          <p:cNvSpPr/>
          <p:nvPr/>
        </p:nvSpPr>
        <p:spPr>
          <a:xfrm>
            <a:off x="453565" y="3623403"/>
            <a:ext cx="5251142" cy="581057"/>
          </a:xfrm>
          <a:prstGeom prst="rect">
            <a:avLst/>
          </a:prstGeom>
        </p:spPr>
        <p:txBody>
          <a:bodyPr wrap="square">
            <a:spAutoFit/>
          </a:bodyPr>
          <a:lstStyle/>
          <a:p>
            <a:pPr lvl="0">
              <a:lnSpc>
                <a:spcPct val="150000"/>
              </a:lnSpc>
            </a:pPr>
            <a:r>
              <a:rPr lang="en-US" altLang="zh-CN" sz="2400" b="1" dirty="0">
                <a:solidFill>
                  <a:srgbClr val="C00000"/>
                </a:solidFill>
                <a:latin typeface="微软雅黑" panose="020B0503020204020204" pitchFamily="34" charset="-122"/>
                <a:ea typeface="微软雅黑" panose="020B0503020204020204" pitchFamily="34" charset="-122"/>
              </a:rPr>
              <a:t>§6-2   </a:t>
            </a:r>
            <a:r>
              <a:rPr lang="zh-CN" altLang="en-US" sz="2400" b="1" dirty="0">
                <a:solidFill>
                  <a:srgbClr val="C00000"/>
                </a:solidFill>
                <a:latin typeface="微软雅黑" panose="020B0503020204020204" pitchFamily="34" charset="-122"/>
                <a:ea typeface="微软雅黑" panose="020B0503020204020204" pitchFamily="34" charset="-122"/>
              </a:rPr>
              <a:t>调节对象动态特性及调节方案</a:t>
            </a:r>
          </a:p>
        </p:txBody>
      </p:sp>
      <p:sp>
        <p:nvSpPr>
          <p:cNvPr id="10" name="TextBox 9">
            <a:extLst>
              <a:ext uri="{FF2B5EF4-FFF2-40B4-BE49-F238E27FC236}">
                <a16:creationId xmlns:a16="http://schemas.microsoft.com/office/drawing/2014/main" id="{72947279-2C8C-47A6-B691-155C9F9C5B86}"/>
              </a:ext>
            </a:extLst>
          </p:cNvPr>
          <p:cNvSpPr txBox="1"/>
          <p:nvPr/>
        </p:nvSpPr>
        <p:spPr>
          <a:xfrm>
            <a:off x="1441984" y="4182430"/>
            <a:ext cx="6760983" cy="2243050"/>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干扰通道对调节质量影响</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干扰时间常数、放大系数、干扰位置</a:t>
            </a:r>
            <a:r>
              <a:rPr lang="en-US" altLang="zh-CN" sz="2400" b="1" dirty="0">
                <a:latin typeface="微软雅黑" panose="020B0503020204020204" pitchFamily="34" charset="-122"/>
                <a:ea typeface="微软雅黑" panose="020B0503020204020204" pitchFamily="34" charset="-122"/>
              </a:rPr>
              <a:t>…)</a:t>
            </a:r>
          </a:p>
          <a:p>
            <a:pPr marL="342900" indent="-342900">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被控对象特性对调节质量影响</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调节方案确定</a:t>
            </a:r>
          </a:p>
        </p:txBody>
      </p:sp>
    </p:spTree>
    <p:extLst>
      <p:ext uri="{BB962C8B-B14F-4D97-AF65-F5344CB8AC3E}">
        <p14:creationId xmlns:p14="http://schemas.microsoft.com/office/powerpoint/2010/main" val="1003593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964E82-B087-4259-AD95-6D2D5136E1B7}"/>
              </a:ext>
            </a:extLst>
          </p:cNvPr>
          <p:cNvSpPr>
            <a:spLocks noGrp="1"/>
          </p:cNvSpPr>
          <p:nvPr>
            <p:ph type="sldNum" sz="quarter" idx="12"/>
          </p:nvPr>
        </p:nvSpPr>
        <p:spPr/>
        <p:txBody>
          <a:bodyPr/>
          <a:lstStyle/>
          <a:p>
            <a:fld id="{7A5D8B20-D615-40B0-ACA1-2BD88F912AAA}" type="slidenum">
              <a:rPr lang="zh-CN" altLang="en-US" smtClean="0"/>
              <a:t>14</a:t>
            </a:fld>
            <a:endParaRPr lang="zh-CN" altLang="en-US"/>
          </a:p>
        </p:txBody>
      </p:sp>
      <p:sp>
        <p:nvSpPr>
          <p:cNvPr id="3" name="Rectangle 4">
            <a:extLst>
              <a:ext uri="{FF2B5EF4-FFF2-40B4-BE49-F238E27FC236}">
                <a16:creationId xmlns:a16="http://schemas.microsoft.com/office/drawing/2014/main" id="{1680B8CC-E53F-4DF9-ABF9-8D5CE6E7486A}"/>
              </a:ext>
            </a:extLst>
          </p:cNvPr>
          <p:cNvSpPr txBox="1">
            <a:spLocks noChangeArrowheads="1"/>
          </p:cNvSpPr>
          <p:nvPr/>
        </p:nvSpPr>
        <p:spPr>
          <a:xfrm>
            <a:off x="0" y="-70448"/>
            <a:ext cx="91440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kumimoji="1" lang="zh-CN" altLang="en-US" sz="3600" dirty="0"/>
              <a:t>　复习总结</a:t>
            </a:r>
            <a:endParaRPr lang="zh-CN" altLang="en-US" sz="3600" b="0" dirty="0"/>
          </a:p>
        </p:txBody>
      </p:sp>
      <p:sp>
        <p:nvSpPr>
          <p:cNvPr id="4" name="Rectangle 3">
            <a:extLst>
              <a:ext uri="{FF2B5EF4-FFF2-40B4-BE49-F238E27FC236}">
                <a16:creationId xmlns:a16="http://schemas.microsoft.com/office/drawing/2014/main" id="{3A3CD92A-59F4-4FEA-931A-B6D18F4B6327}"/>
              </a:ext>
            </a:extLst>
          </p:cNvPr>
          <p:cNvSpPr/>
          <p:nvPr/>
        </p:nvSpPr>
        <p:spPr>
          <a:xfrm>
            <a:off x="121109" y="879759"/>
            <a:ext cx="4929555" cy="523220"/>
          </a:xfrm>
          <a:prstGeom prst="rect">
            <a:avLst/>
          </a:prstGeom>
        </p:spPr>
        <p:txBody>
          <a:bodyPr wrap="none">
            <a:spAutoFit/>
          </a:bodyPr>
          <a:lstStyle/>
          <a:p>
            <a:r>
              <a:rPr lang="zh-CN" altLang="en-US" sz="2800" b="1" dirty="0">
                <a:solidFill>
                  <a:srgbClr val="003A85"/>
                </a:solidFill>
                <a:latin typeface="微软雅黑" panose="020B0503020204020204" pitchFamily="34" charset="-122"/>
                <a:ea typeface="微软雅黑" panose="020B0503020204020204" pitchFamily="34" charset="-122"/>
              </a:rPr>
              <a:t>第</a:t>
            </a:r>
            <a:r>
              <a:rPr lang="en-US" altLang="zh-CN" sz="2800" b="1" dirty="0">
                <a:solidFill>
                  <a:srgbClr val="003A85"/>
                </a:solidFill>
                <a:latin typeface="微软雅黑" panose="020B0503020204020204" pitchFamily="34" charset="-122"/>
                <a:ea typeface="微软雅黑" panose="020B0503020204020204" pitchFamily="34" charset="-122"/>
              </a:rPr>
              <a:t>5</a:t>
            </a:r>
            <a:r>
              <a:rPr lang="zh-CN" altLang="en-US" sz="2800" b="1" dirty="0">
                <a:solidFill>
                  <a:srgbClr val="003A85"/>
                </a:solidFill>
                <a:latin typeface="微软雅黑" panose="020B0503020204020204" pitchFamily="34" charset="-122"/>
                <a:ea typeface="微软雅黑" panose="020B0503020204020204" pitchFamily="34" charset="-122"/>
              </a:rPr>
              <a:t>章  部分常规控制系统设计</a:t>
            </a:r>
          </a:p>
        </p:txBody>
      </p:sp>
      <p:sp>
        <p:nvSpPr>
          <p:cNvPr id="6" name="Rectangle 5">
            <a:extLst>
              <a:ext uri="{FF2B5EF4-FFF2-40B4-BE49-F238E27FC236}">
                <a16:creationId xmlns:a16="http://schemas.microsoft.com/office/drawing/2014/main" id="{341ECFB4-AE8E-4485-865A-F8B5C5B4B55D}"/>
              </a:ext>
            </a:extLst>
          </p:cNvPr>
          <p:cNvSpPr/>
          <p:nvPr/>
        </p:nvSpPr>
        <p:spPr>
          <a:xfrm>
            <a:off x="533081" y="1318550"/>
            <a:ext cx="4517583" cy="581057"/>
          </a:xfrm>
          <a:prstGeom prst="rect">
            <a:avLst/>
          </a:prstGeom>
        </p:spPr>
        <p:txBody>
          <a:bodyPr wrap="none">
            <a:spAutoFit/>
          </a:bodyPr>
          <a:lstStyle/>
          <a:p>
            <a:pPr lvl="0">
              <a:lnSpc>
                <a:spcPct val="150000"/>
              </a:lnSpc>
            </a:pPr>
            <a:r>
              <a:rPr lang="en-US" altLang="zh-CN" sz="2400" b="1" dirty="0">
                <a:solidFill>
                  <a:srgbClr val="C00000"/>
                </a:solidFill>
                <a:latin typeface="微软雅黑" panose="020B0503020204020204" pitchFamily="34" charset="-122"/>
                <a:ea typeface="微软雅黑" panose="020B0503020204020204" pitchFamily="34" charset="-122"/>
              </a:rPr>
              <a:t>§6-3   </a:t>
            </a:r>
            <a:r>
              <a:rPr lang="zh-CN" altLang="en-US" sz="2400" b="1" dirty="0">
                <a:solidFill>
                  <a:srgbClr val="C00000"/>
                </a:solidFill>
                <a:latin typeface="微软雅黑" panose="020B0503020204020204" pitchFamily="34" charset="-122"/>
                <a:ea typeface="微软雅黑" panose="020B0503020204020204" pitchFamily="34" charset="-122"/>
              </a:rPr>
              <a:t>调节规律对控制性能影响</a:t>
            </a:r>
          </a:p>
        </p:txBody>
      </p:sp>
      <p:sp>
        <p:nvSpPr>
          <p:cNvPr id="7" name="TextBox 6">
            <a:extLst>
              <a:ext uri="{FF2B5EF4-FFF2-40B4-BE49-F238E27FC236}">
                <a16:creationId xmlns:a16="http://schemas.microsoft.com/office/drawing/2014/main" id="{3C2E7EB7-3F15-46AE-B81B-AD564548321C}"/>
              </a:ext>
            </a:extLst>
          </p:cNvPr>
          <p:cNvSpPr txBox="1"/>
          <p:nvPr/>
        </p:nvSpPr>
        <p:spPr>
          <a:xfrm>
            <a:off x="1319061" y="1841770"/>
            <a:ext cx="6070893" cy="1689052"/>
          </a:xfrm>
          <a:prstGeom prst="rect">
            <a:avLst/>
          </a:prstGeom>
          <a:noFill/>
        </p:spPr>
        <p:txBody>
          <a:bodyPr wrap="none" rtlCol="0">
            <a:spAutoFit/>
          </a:bodyPr>
          <a:lstStyle/>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纯比例控制（比例系数大小对系统影响）</a:t>
            </a:r>
            <a:endParaRPr lang="en-US" altLang="zh-CN" sz="2400" b="1" dirty="0">
              <a:latin typeface="微软雅黑" panose="020B0503020204020204" pitchFamily="34" charset="-122"/>
              <a:ea typeface="微软雅黑" panose="020B0503020204020204" pitchFamily="34" charset="-122"/>
            </a:endParaRPr>
          </a:p>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比例积分控制（引入积分对系统影响）</a:t>
            </a:r>
            <a:endParaRPr lang="en-US" altLang="zh-CN" sz="2400" b="1" dirty="0">
              <a:latin typeface="微软雅黑" panose="020B0503020204020204" pitchFamily="34" charset="-122"/>
              <a:ea typeface="微软雅黑" panose="020B0503020204020204" pitchFamily="34" charset="-122"/>
            </a:endParaRPr>
          </a:p>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比例微分控制（引入微分对系统影响）</a:t>
            </a:r>
          </a:p>
        </p:txBody>
      </p:sp>
      <p:sp>
        <p:nvSpPr>
          <p:cNvPr id="9" name="Rectangle 8">
            <a:extLst>
              <a:ext uri="{FF2B5EF4-FFF2-40B4-BE49-F238E27FC236}">
                <a16:creationId xmlns:a16="http://schemas.microsoft.com/office/drawing/2014/main" id="{5ECFAB23-0EDE-4F69-BEE9-11387E763EBF}"/>
              </a:ext>
            </a:extLst>
          </p:cNvPr>
          <p:cNvSpPr/>
          <p:nvPr/>
        </p:nvSpPr>
        <p:spPr>
          <a:xfrm>
            <a:off x="533081" y="3530822"/>
            <a:ext cx="3195105" cy="581057"/>
          </a:xfrm>
          <a:prstGeom prst="rect">
            <a:avLst/>
          </a:prstGeom>
        </p:spPr>
        <p:txBody>
          <a:bodyPr wrap="none">
            <a:spAutoFit/>
          </a:bodyPr>
          <a:lstStyle/>
          <a:p>
            <a:pPr lvl="0">
              <a:lnSpc>
                <a:spcPct val="150000"/>
              </a:lnSpc>
            </a:pPr>
            <a:r>
              <a:rPr lang="en-US" altLang="zh-CN" sz="2400" b="1" dirty="0">
                <a:solidFill>
                  <a:srgbClr val="C00000"/>
                </a:solidFill>
                <a:latin typeface="微软雅黑" panose="020B0503020204020204" pitchFamily="34" charset="-122"/>
                <a:ea typeface="微软雅黑" panose="020B0503020204020204" pitchFamily="34" charset="-122"/>
              </a:rPr>
              <a:t>§6-4  </a:t>
            </a:r>
            <a:r>
              <a:rPr lang="zh-CN" altLang="en-US" sz="2400" b="1" dirty="0">
                <a:solidFill>
                  <a:srgbClr val="C00000"/>
                </a:solidFill>
                <a:latin typeface="微软雅黑" panose="020B0503020204020204" pitchFamily="34" charset="-122"/>
                <a:ea typeface="微软雅黑" panose="020B0503020204020204" pitchFamily="34" charset="-122"/>
              </a:rPr>
              <a:t>调节器参数整定</a:t>
            </a:r>
          </a:p>
        </p:txBody>
      </p:sp>
      <p:sp>
        <p:nvSpPr>
          <p:cNvPr id="10" name="TextBox 9">
            <a:extLst>
              <a:ext uri="{FF2B5EF4-FFF2-40B4-BE49-F238E27FC236}">
                <a16:creationId xmlns:a16="http://schemas.microsoft.com/office/drawing/2014/main" id="{04FC19F9-B7E9-4CDD-BD6E-29B4B26F5013}"/>
              </a:ext>
            </a:extLst>
          </p:cNvPr>
          <p:cNvSpPr txBox="1"/>
          <p:nvPr/>
        </p:nvSpPr>
        <p:spPr>
          <a:xfrm>
            <a:off x="1319061" y="4111879"/>
            <a:ext cx="3300904" cy="1689052"/>
          </a:xfrm>
          <a:prstGeom prst="rect">
            <a:avLst/>
          </a:prstGeom>
          <a:noFill/>
        </p:spPr>
        <p:txBody>
          <a:bodyPr wrap="none" rtlCol="0">
            <a:spAutoFit/>
          </a:bodyPr>
          <a:lstStyle/>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稳定边界法（闭环）</a:t>
            </a:r>
            <a:endParaRPr lang="en-US" altLang="zh-CN" sz="2400" b="1" dirty="0">
              <a:latin typeface="微软雅黑" panose="020B0503020204020204" pitchFamily="34" charset="-122"/>
              <a:ea typeface="微软雅黑" panose="020B0503020204020204" pitchFamily="34" charset="-122"/>
            </a:endParaRPr>
          </a:p>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反应曲线法（开环）</a:t>
            </a:r>
            <a:endParaRPr lang="en-US" altLang="zh-CN" sz="2400" b="1" dirty="0">
              <a:latin typeface="微软雅黑" panose="020B0503020204020204" pitchFamily="34" charset="-122"/>
              <a:ea typeface="微软雅黑" panose="020B0503020204020204" pitchFamily="34" charset="-122"/>
            </a:endParaRPr>
          </a:p>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经验法</a:t>
            </a:r>
          </a:p>
        </p:txBody>
      </p:sp>
    </p:spTree>
    <p:extLst>
      <p:ext uri="{BB962C8B-B14F-4D97-AF65-F5344CB8AC3E}">
        <p14:creationId xmlns:p14="http://schemas.microsoft.com/office/powerpoint/2010/main" val="2936077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482B4CE-28C6-485D-80AB-E1A809FB915F}"/>
              </a:ext>
            </a:extLst>
          </p:cNvPr>
          <p:cNvSpPr>
            <a:spLocks noGrp="1"/>
          </p:cNvSpPr>
          <p:nvPr>
            <p:ph type="sldNum" sz="quarter" idx="12"/>
          </p:nvPr>
        </p:nvSpPr>
        <p:spPr/>
        <p:txBody>
          <a:bodyPr/>
          <a:lstStyle/>
          <a:p>
            <a:fld id="{7A5D8B20-D615-40B0-ACA1-2BD88F912AAA}" type="slidenum">
              <a:rPr lang="zh-CN" altLang="en-US" smtClean="0"/>
              <a:t>15</a:t>
            </a:fld>
            <a:endParaRPr lang="zh-CN" altLang="en-US"/>
          </a:p>
        </p:txBody>
      </p:sp>
      <p:sp>
        <p:nvSpPr>
          <p:cNvPr id="3" name="Rectangle 4">
            <a:extLst>
              <a:ext uri="{FF2B5EF4-FFF2-40B4-BE49-F238E27FC236}">
                <a16:creationId xmlns:a16="http://schemas.microsoft.com/office/drawing/2014/main" id="{67BE3726-933B-4B54-B491-3C5EE85D0BAE}"/>
              </a:ext>
            </a:extLst>
          </p:cNvPr>
          <p:cNvSpPr txBox="1">
            <a:spLocks noChangeArrowheads="1"/>
          </p:cNvSpPr>
          <p:nvPr/>
        </p:nvSpPr>
        <p:spPr>
          <a:xfrm>
            <a:off x="0" y="-70448"/>
            <a:ext cx="91440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kumimoji="1" lang="zh-CN" altLang="en-US" sz="3600" dirty="0"/>
              <a:t>　复习总结</a:t>
            </a:r>
            <a:endParaRPr lang="zh-CN" altLang="en-US" sz="3600" b="0" dirty="0"/>
          </a:p>
        </p:txBody>
      </p:sp>
      <p:sp>
        <p:nvSpPr>
          <p:cNvPr id="4" name="Rectangle 3">
            <a:extLst>
              <a:ext uri="{FF2B5EF4-FFF2-40B4-BE49-F238E27FC236}">
                <a16:creationId xmlns:a16="http://schemas.microsoft.com/office/drawing/2014/main" id="{6677B12E-C929-45F6-B734-D843FD2B1F4A}"/>
              </a:ext>
            </a:extLst>
          </p:cNvPr>
          <p:cNvSpPr/>
          <p:nvPr/>
        </p:nvSpPr>
        <p:spPr>
          <a:xfrm>
            <a:off x="121109" y="879759"/>
            <a:ext cx="1620957" cy="523220"/>
          </a:xfrm>
          <a:prstGeom prst="rect">
            <a:avLst/>
          </a:prstGeom>
        </p:spPr>
        <p:txBody>
          <a:bodyPr wrap="none">
            <a:spAutoFit/>
          </a:bodyPr>
          <a:lstStyle/>
          <a:p>
            <a:r>
              <a:rPr lang="zh-CN" altLang="en-US" sz="2800" b="1" dirty="0">
                <a:solidFill>
                  <a:srgbClr val="003A85"/>
                </a:solidFill>
                <a:latin typeface="微软雅黑" panose="020B0503020204020204" pitchFamily="34" charset="-122"/>
                <a:ea typeface="微软雅黑" panose="020B0503020204020204" pitchFamily="34" charset="-122"/>
              </a:rPr>
              <a:t>例题分析</a:t>
            </a:r>
          </a:p>
        </p:txBody>
      </p:sp>
      <p:sp>
        <p:nvSpPr>
          <p:cNvPr id="12" name="文本框 11">
            <a:extLst>
              <a:ext uri="{FF2B5EF4-FFF2-40B4-BE49-F238E27FC236}">
                <a16:creationId xmlns:a16="http://schemas.microsoft.com/office/drawing/2014/main" id="{200FCCD7-D052-4DF9-A6A3-28253D767618}"/>
              </a:ext>
            </a:extLst>
          </p:cNvPr>
          <p:cNvSpPr txBox="1"/>
          <p:nvPr/>
        </p:nvSpPr>
        <p:spPr>
          <a:xfrm>
            <a:off x="541867" y="2572918"/>
            <a:ext cx="8060266" cy="1477328"/>
          </a:xfrm>
          <a:prstGeom prst="rect">
            <a:avLst/>
          </a:prstGeom>
          <a:noFill/>
        </p:spPr>
        <p:txBody>
          <a:bodyPr wrap="square" rtlCol="0">
            <a:spAutoFit/>
          </a:bodyPr>
          <a:lstStyle/>
          <a:p>
            <a:r>
              <a:rPr lang="zh-CN" altLang="en-US" dirty="0"/>
              <a:t>（</a:t>
            </a:r>
            <a:r>
              <a:rPr lang="en-US" altLang="zh-CN" dirty="0"/>
              <a:t>1</a:t>
            </a:r>
            <a:r>
              <a:rPr lang="zh-CN" altLang="zh-CN" dirty="0"/>
              <a:t>）分别求出最大偏差、余差、衰减比、过渡时间（温度进入±</a:t>
            </a:r>
            <a:r>
              <a:rPr lang="en-US" altLang="zh-CN" dirty="0"/>
              <a:t>2%</a:t>
            </a:r>
            <a:r>
              <a:rPr lang="zh-CN" altLang="zh-CN" dirty="0"/>
              <a:t>新稳定值即视为系统已稳定）和振荡周期。</a:t>
            </a:r>
            <a:endParaRPr lang="zh-CN" altLang="zh-CN" sz="2400" dirty="0"/>
          </a:p>
          <a:p>
            <a:r>
              <a:rPr lang="zh-CN" altLang="zh-CN" dirty="0"/>
              <a:t>（</a:t>
            </a:r>
            <a:r>
              <a:rPr lang="en-US" altLang="zh-CN" dirty="0"/>
              <a:t>2</a:t>
            </a:r>
            <a:r>
              <a:rPr lang="zh-CN" altLang="zh-CN" dirty="0"/>
              <a:t>） 说明此温度控制系统是否满足工艺要求，若降低稳态温度该如何操作。</a:t>
            </a:r>
            <a:endParaRPr lang="zh-CN" altLang="zh-CN" sz="2400" dirty="0"/>
          </a:p>
          <a:p>
            <a:r>
              <a:rPr lang="zh-CN" altLang="zh-CN" dirty="0"/>
              <a:t>（</a:t>
            </a:r>
            <a:r>
              <a:rPr lang="en-US" altLang="zh-CN" dirty="0"/>
              <a:t>3</a:t>
            </a:r>
            <a:r>
              <a:rPr lang="zh-CN" altLang="zh-CN" dirty="0"/>
              <a:t>）若采用</a:t>
            </a:r>
            <a:r>
              <a:rPr lang="en-US" altLang="zh-CN" dirty="0"/>
              <a:t>K</a:t>
            </a:r>
            <a:r>
              <a:rPr lang="zh-CN" altLang="zh-CN" dirty="0"/>
              <a:t>型热电偶测试，测温范围在</a:t>
            </a:r>
            <a:r>
              <a:rPr lang="en-US" altLang="zh-CN" dirty="0"/>
              <a:t>300-1000</a:t>
            </a:r>
            <a:r>
              <a:rPr lang="zh-CN" altLang="zh-CN" dirty="0"/>
              <a:t>℃，将温度信号转换为标准电流信号给调节器，则在</a:t>
            </a:r>
            <a:r>
              <a:rPr lang="en-US" altLang="zh-CN" dirty="0"/>
              <a:t>845</a:t>
            </a:r>
            <a:r>
              <a:rPr lang="zh-CN" altLang="zh-CN" dirty="0"/>
              <a:t>和</a:t>
            </a:r>
            <a:r>
              <a:rPr lang="en-US" altLang="zh-CN" dirty="0"/>
              <a:t>805</a:t>
            </a:r>
            <a:r>
              <a:rPr lang="zh-CN" altLang="zh-CN" dirty="0"/>
              <a:t>摄氏度的时候对应多大电流信</a:t>
            </a:r>
            <a:r>
              <a:rPr lang="zh-CN" altLang="en-US" dirty="0"/>
              <a:t>号？</a:t>
            </a:r>
            <a:endParaRPr lang="zh-CN" altLang="en-US" sz="2400" b="1" dirty="0">
              <a:latin typeface="微软雅黑" panose="020B0503020204020204" pitchFamily="34" charset="-122"/>
              <a:ea typeface="微软雅黑" panose="020B0503020204020204" pitchFamily="34" charset="-122"/>
            </a:endParaRPr>
          </a:p>
        </p:txBody>
      </p:sp>
      <p:sp>
        <p:nvSpPr>
          <p:cNvPr id="16" name="Rectangle 9">
            <a:extLst>
              <a:ext uri="{FF2B5EF4-FFF2-40B4-BE49-F238E27FC236}">
                <a16:creationId xmlns:a16="http://schemas.microsoft.com/office/drawing/2014/main" id="{6C70E0FE-66B7-4B26-BC91-4BFA539995D4}"/>
              </a:ext>
            </a:extLst>
          </p:cNvPr>
          <p:cNvSpPr>
            <a:spLocks noChangeArrowheads="1"/>
          </p:cNvSpPr>
          <p:nvPr/>
        </p:nvSpPr>
        <p:spPr bwMode="auto">
          <a:xfrm>
            <a:off x="348969" y="1544118"/>
            <a:ext cx="820702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defTabSz="914400" eaLnBrk="0" fontAlgn="base" hangingPunct="0">
              <a:spcBef>
                <a:spcPct val="0"/>
              </a:spcBef>
              <a:spcAft>
                <a:spcPct val="0"/>
              </a:spcAft>
              <a:buFont typeface="Wingdings" panose="05000000000000000000" pitchFamily="2" charset="2"/>
              <a:buChar char="Ø"/>
            </a:pPr>
            <a:r>
              <a:rPr lang="zh-CN" altLang="en-US" sz="2000" b="1" dirty="0">
                <a:latin typeface="+mj-ea"/>
                <a:ea typeface="+mj-ea"/>
                <a:cs typeface="Times New Roman" panose="02020603050405020304" pitchFamily="18" charset="0"/>
              </a:rPr>
              <a:t>某化学反应器工艺操作规定温度为（</a:t>
            </a:r>
            <a:r>
              <a:rPr lang="en-US" altLang="zh-CN" sz="2000" b="1" dirty="0">
                <a:latin typeface="+mj-ea"/>
                <a:ea typeface="+mj-ea"/>
                <a:cs typeface="Times New Roman" panose="02020603050405020304" pitchFamily="18" charset="0"/>
              </a:rPr>
              <a:t>800±10℃</a:t>
            </a:r>
            <a:r>
              <a:rPr lang="zh-CN" altLang="en-US" sz="2000" b="1" dirty="0">
                <a:latin typeface="+mj-ea"/>
                <a:ea typeface="+mj-ea"/>
                <a:cs typeface="Times New Roman" panose="02020603050405020304" pitchFamily="18" charset="0"/>
              </a:rPr>
              <a:t>）。为确保生产安全，控制中温度最高不得超过</a:t>
            </a:r>
            <a:r>
              <a:rPr lang="en-US" altLang="zh-CN" sz="2000" b="1" dirty="0">
                <a:latin typeface="+mj-ea"/>
                <a:ea typeface="+mj-ea"/>
                <a:cs typeface="Times New Roman" panose="02020603050405020304" pitchFamily="18" charset="0"/>
              </a:rPr>
              <a:t>850℃</a:t>
            </a:r>
            <a:r>
              <a:rPr lang="zh-CN" altLang="en-US" sz="2000" b="1" dirty="0">
                <a:latin typeface="+mj-ea"/>
                <a:ea typeface="+mj-ea"/>
                <a:cs typeface="Times New Roman" panose="02020603050405020304" pitchFamily="18" charset="0"/>
              </a:rPr>
              <a:t>。现运行的控制系统，在最大阶跃扰动下的过渡过程曲线如图所示</a:t>
            </a:r>
            <a:r>
              <a:rPr kumimoji="0" lang="zh-CN" altLang="en-US" sz="2000" b="1" i="0" u="none" strike="noStrike" cap="none" normalizeH="0" baseline="0" dirty="0">
                <a:ln>
                  <a:noFill/>
                </a:ln>
                <a:solidFill>
                  <a:schemeClr val="tx1"/>
                </a:solidFill>
                <a:effectLst/>
                <a:latin typeface="+mj-ea"/>
                <a:ea typeface="+mj-ea"/>
                <a:cs typeface="Times New Roman" panose="02020603050405020304" pitchFamily="18" charset="0"/>
              </a:rPr>
              <a:t>。</a:t>
            </a:r>
            <a:r>
              <a:rPr kumimoji="0" lang="zh-CN" altLang="en-US" sz="2000" b="1" i="0" u="none" strike="noStrike" cap="none" normalizeH="0" baseline="0" dirty="0">
                <a:ln>
                  <a:noFill/>
                </a:ln>
                <a:solidFill>
                  <a:schemeClr val="tx1"/>
                </a:solidFill>
                <a:effectLst/>
                <a:latin typeface="+mj-ea"/>
                <a:ea typeface="+mj-ea"/>
              </a:rPr>
              <a:t> </a:t>
            </a:r>
          </a:p>
        </p:txBody>
      </p:sp>
      <p:pic>
        <p:nvPicPr>
          <p:cNvPr id="18" name="图片 17">
            <a:extLst>
              <a:ext uri="{FF2B5EF4-FFF2-40B4-BE49-F238E27FC236}">
                <a16:creationId xmlns:a16="http://schemas.microsoft.com/office/drawing/2014/main" id="{37946338-BFD1-4B4D-80F5-4E406572BE6C}"/>
              </a:ext>
            </a:extLst>
          </p:cNvPr>
          <p:cNvPicPr>
            <a:picLocks noChangeAspect="1"/>
          </p:cNvPicPr>
          <p:nvPr/>
        </p:nvPicPr>
        <p:blipFill>
          <a:blip r:embed="rId3"/>
          <a:stretch>
            <a:fillRect/>
          </a:stretch>
        </p:blipFill>
        <p:spPr>
          <a:xfrm>
            <a:off x="974803" y="4062684"/>
            <a:ext cx="3597197" cy="2147354"/>
          </a:xfrm>
          <a:prstGeom prst="rect">
            <a:avLst/>
          </a:prstGeom>
        </p:spPr>
      </p:pic>
    </p:spTree>
    <p:extLst>
      <p:ext uri="{BB962C8B-B14F-4D97-AF65-F5344CB8AC3E}">
        <p14:creationId xmlns:p14="http://schemas.microsoft.com/office/powerpoint/2010/main" val="3210019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0C47B8-6D61-4158-BB90-CC2E30905302}"/>
              </a:ext>
            </a:extLst>
          </p:cNvPr>
          <p:cNvSpPr>
            <a:spLocks noGrp="1"/>
          </p:cNvSpPr>
          <p:nvPr>
            <p:ph type="sldNum" sz="quarter" idx="12"/>
          </p:nvPr>
        </p:nvSpPr>
        <p:spPr/>
        <p:txBody>
          <a:bodyPr/>
          <a:lstStyle/>
          <a:p>
            <a:fld id="{7A5D8B20-D615-40B0-ACA1-2BD88F912AAA}" type="slidenum">
              <a:rPr lang="zh-CN" altLang="en-US" smtClean="0"/>
              <a:t>16</a:t>
            </a:fld>
            <a:endParaRPr lang="zh-CN" altLang="en-US"/>
          </a:p>
        </p:txBody>
      </p:sp>
      <p:sp>
        <p:nvSpPr>
          <p:cNvPr id="3" name="矩形 2">
            <a:extLst>
              <a:ext uri="{FF2B5EF4-FFF2-40B4-BE49-F238E27FC236}">
                <a16:creationId xmlns:a16="http://schemas.microsoft.com/office/drawing/2014/main" id="{4048B672-72DF-4550-9E2B-820ED6B0098E}"/>
              </a:ext>
            </a:extLst>
          </p:cNvPr>
          <p:cNvSpPr/>
          <p:nvPr/>
        </p:nvSpPr>
        <p:spPr>
          <a:xfrm>
            <a:off x="4224020" y="1185881"/>
            <a:ext cx="4572000" cy="1754326"/>
          </a:xfrm>
          <a:prstGeom prst="rect">
            <a:avLst/>
          </a:prstGeom>
        </p:spPr>
        <p:txBody>
          <a:bodyPr>
            <a:spAutoFit/>
          </a:bodyPr>
          <a:lstStyle/>
          <a:p>
            <a:pPr lvl="0" algn="just">
              <a:lnSpc>
                <a:spcPct val="125000"/>
              </a:lnSpc>
              <a:spcAft>
                <a:spcPts val="0"/>
              </a:spcAft>
            </a:pPr>
            <a:r>
              <a:rPr lang="zh-CN" altLang="zh-CN" kern="100" dirty="0">
                <a:latin typeface="Times New Roman" panose="02020603050405020304" pitchFamily="18" charset="0"/>
                <a:ea typeface="宋体" panose="02010600030101010101" pitchFamily="2" charset="-122"/>
              </a:rPr>
              <a:t>最大偏差</a:t>
            </a:r>
            <a:r>
              <a:rPr lang="en-US" altLang="zh-CN" kern="100" dirty="0">
                <a:latin typeface="Times New Roman" panose="02020603050405020304" pitchFamily="18" charset="0"/>
                <a:ea typeface="宋体" panose="02010600030101010101" pitchFamily="2" charset="-122"/>
              </a:rPr>
              <a:t>; 845-805=40&lt;50</a:t>
            </a:r>
            <a:endParaRPr lang="en-US" altLang="zh-CN" sz="1400" kern="100" dirty="0">
              <a:latin typeface="Times New Roman" panose="02020603050405020304" pitchFamily="18" charset="0"/>
              <a:ea typeface="宋体" panose="02010600030101010101" pitchFamily="2" charset="-122"/>
            </a:endParaRPr>
          </a:p>
          <a:p>
            <a:pPr lvl="0" algn="just">
              <a:lnSpc>
                <a:spcPct val="125000"/>
              </a:lnSpc>
              <a:spcAft>
                <a:spcPts val="0"/>
              </a:spcAft>
            </a:pPr>
            <a:r>
              <a:rPr lang="zh-CN" altLang="zh-CN" kern="100" dirty="0">
                <a:latin typeface="Times New Roman" panose="02020603050405020304" pitchFamily="18" charset="0"/>
                <a:ea typeface="宋体" panose="02010600030101010101" pitchFamily="2" charset="-122"/>
              </a:rPr>
              <a:t>余差：</a:t>
            </a:r>
            <a:r>
              <a:rPr lang="en-US" altLang="zh-CN" kern="100" dirty="0">
                <a:latin typeface="Times New Roman" panose="02020603050405020304" pitchFamily="18" charset="0"/>
                <a:ea typeface="宋体" panose="02010600030101010101" pitchFamily="2" charset="-122"/>
              </a:rPr>
              <a:t>805-800=5&lt;10</a:t>
            </a:r>
            <a:endParaRPr lang="en-US" altLang="zh-CN" sz="1400" kern="100" dirty="0">
              <a:latin typeface="Times New Roman" panose="02020603050405020304" pitchFamily="18" charset="0"/>
              <a:ea typeface="宋体" panose="02010600030101010101" pitchFamily="2" charset="-122"/>
            </a:endParaRPr>
          </a:p>
          <a:p>
            <a:pPr lvl="0" algn="just">
              <a:lnSpc>
                <a:spcPct val="125000"/>
              </a:lnSpc>
              <a:spcAft>
                <a:spcPts val="0"/>
              </a:spcAft>
            </a:pPr>
            <a:r>
              <a:rPr lang="zh-CN" altLang="zh-CN" kern="100" dirty="0">
                <a:latin typeface="Times New Roman" panose="02020603050405020304" pitchFamily="18" charset="0"/>
                <a:ea typeface="宋体" panose="02010600030101010101" pitchFamily="2" charset="-122"/>
              </a:rPr>
              <a:t>衰减比：（</a:t>
            </a:r>
            <a:r>
              <a:rPr lang="en-US" altLang="zh-CN" kern="100" dirty="0">
                <a:latin typeface="Times New Roman" panose="02020603050405020304" pitchFamily="18" charset="0"/>
                <a:ea typeface="宋体" panose="02010600030101010101" pitchFamily="2" charset="-122"/>
              </a:rPr>
              <a:t>845-805</a:t>
            </a:r>
            <a:r>
              <a:rPr lang="zh-CN" altLang="zh-CN" kern="100" dirty="0">
                <a:latin typeface="Times New Roman" panose="02020603050405020304" pitchFamily="18" charset="0"/>
                <a:ea typeface="宋体" panose="02010600030101010101" pitchFamily="2" charset="-122"/>
              </a:rPr>
              <a:t>）</a:t>
            </a:r>
            <a:r>
              <a:rPr lang="en-US" altLang="zh-CN" kern="100" dirty="0">
                <a:latin typeface="Times New Roman" panose="02020603050405020304" pitchFamily="18" charset="0"/>
                <a:ea typeface="宋体" panose="02010600030101010101" pitchFamily="2" charset="-122"/>
              </a:rPr>
              <a:t>/(815-805)=4</a:t>
            </a:r>
            <a:endParaRPr lang="en-US" altLang="zh-CN" sz="1400" kern="100" dirty="0">
              <a:latin typeface="Times New Roman" panose="02020603050405020304" pitchFamily="18" charset="0"/>
              <a:ea typeface="宋体" panose="02010600030101010101" pitchFamily="2" charset="-122"/>
            </a:endParaRPr>
          </a:p>
          <a:p>
            <a:pPr lvl="0" algn="just">
              <a:lnSpc>
                <a:spcPct val="125000"/>
              </a:lnSpc>
              <a:spcAft>
                <a:spcPts val="0"/>
              </a:spcAft>
            </a:pPr>
            <a:r>
              <a:rPr lang="zh-CN" altLang="zh-CN" kern="100" dirty="0">
                <a:latin typeface="Times New Roman" panose="02020603050405020304" pitchFamily="18" charset="0"/>
                <a:ea typeface="宋体" panose="02010600030101010101" pitchFamily="2" charset="-122"/>
              </a:rPr>
              <a:t>过渡时间：</a:t>
            </a:r>
            <a:r>
              <a:rPr lang="en-US" altLang="zh-CN" kern="100" dirty="0">
                <a:latin typeface="Times New Roman" panose="02020603050405020304" pitchFamily="18" charset="0"/>
                <a:ea typeface="宋体" panose="02010600030101010101" pitchFamily="2" charset="-122"/>
              </a:rPr>
              <a:t>25min</a:t>
            </a:r>
            <a:endParaRPr lang="zh-CN" altLang="zh-CN" sz="1400" kern="100" dirty="0">
              <a:latin typeface="Times New Roman" panose="02020603050405020304" pitchFamily="18" charset="0"/>
              <a:ea typeface="宋体" panose="02010600030101010101" pitchFamily="2" charset="-122"/>
            </a:endParaRPr>
          </a:p>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振荡周期：</a:t>
            </a:r>
            <a:r>
              <a:rPr lang="en-US" altLang="zh-CN" kern="100" dirty="0">
                <a:latin typeface="Times New Roman" panose="02020603050405020304" pitchFamily="18" charset="0"/>
                <a:ea typeface="宋体" panose="02010600030101010101" pitchFamily="2" charset="-122"/>
              </a:rPr>
              <a:t>20-7=13min</a:t>
            </a:r>
            <a:endParaRPr lang="zh-CN" altLang="en-US" dirty="0"/>
          </a:p>
        </p:txBody>
      </p:sp>
      <p:pic>
        <p:nvPicPr>
          <p:cNvPr id="4" name="图片 3">
            <a:extLst>
              <a:ext uri="{FF2B5EF4-FFF2-40B4-BE49-F238E27FC236}">
                <a16:creationId xmlns:a16="http://schemas.microsoft.com/office/drawing/2014/main" id="{F4ED47C2-1689-4072-BDB0-DB335CFB1739}"/>
              </a:ext>
            </a:extLst>
          </p:cNvPr>
          <p:cNvPicPr>
            <a:picLocks noChangeAspect="1"/>
          </p:cNvPicPr>
          <p:nvPr/>
        </p:nvPicPr>
        <p:blipFill>
          <a:blip r:embed="rId2"/>
          <a:stretch>
            <a:fillRect/>
          </a:stretch>
        </p:blipFill>
        <p:spPr>
          <a:xfrm>
            <a:off x="444225" y="1071129"/>
            <a:ext cx="3597197" cy="2147354"/>
          </a:xfrm>
          <a:prstGeom prst="rect">
            <a:avLst/>
          </a:prstGeom>
        </p:spPr>
      </p:pic>
      <p:sp>
        <p:nvSpPr>
          <p:cNvPr id="5" name="Rectangle 4">
            <a:extLst>
              <a:ext uri="{FF2B5EF4-FFF2-40B4-BE49-F238E27FC236}">
                <a16:creationId xmlns:a16="http://schemas.microsoft.com/office/drawing/2014/main" id="{A8A78B47-8E5E-492D-B99B-4C300F4F4D92}"/>
              </a:ext>
            </a:extLst>
          </p:cNvPr>
          <p:cNvSpPr txBox="1">
            <a:spLocks noChangeArrowheads="1"/>
          </p:cNvSpPr>
          <p:nvPr/>
        </p:nvSpPr>
        <p:spPr>
          <a:xfrm>
            <a:off x="0" y="-70448"/>
            <a:ext cx="91440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kumimoji="1" lang="zh-CN" altLang="en-US" sz="3600" dirty="0"/>
              <a:t>　复习总结</a:t>
            </a:r>
            <a:endParaRPr lang="zh-CN" altLang="en-US" sz="3600" b="0" dirty="0"/>
          </a:p>
        </p:txBody>
      </p:sp>
      <p:sp>
        <p:nvSpPr>
          <p:cNvPr id="6" name="矩形 5">
            <a:extLst>
              <a:ext uri="{FF2B5EF4-FFF2-40B4-BE49-F238E27FC236}">
                <a16:creationId xmlns:a16="http://schemas.microsoft.com/office/drawing/2014/main" id="{3F90C0EE-59D3-459D-A291-6A44E8842F10}"/>
              </a:ext>
            </a:extLst>
          </p:cNvPr>
          <p:cNvSpPr/>
          <p:nvPr/>
        </p:nvSpPr>
        <p:spPr>
          <a:xfrm>
            <a:off x="636132" y="4471790"/>
            <a:ext cx="8214353" cy="1200329"/>
          </a:xfrm>
          <a:prstGeom prst="rect">
            <a:avLst/>
          </a:prstGeom>
        </p:spPr>
        <p:txBody>
          <a:bodyPr wrap="square">
            <a:spAutoFit/>
          </a:bodyPr>
          <a:lstStyle/>
          <a:p>
            <a:r>
              <a:rPr lang="zh-CN" altLang="en-US" dirty="0"/>
              <a:t>（</a:t>
            </a:r>
            <a:r>
              <a:rPr lang="en-US" altLang="zh-CN" dirty="0"/>
              <a:t>3</a:t>
            </a:r>
            <a:r>
              <a:rPr lang="zh-CN" altLang="en-US" dirty="0"/>
              <a:t>）</a:t>
            </a:r>
            <a:r>
              <a:rPr lang="zh-CN" altLang="zh-CN" dirty="0"/>
              <a:t>若采用</a:t>
            </a:r>
            <a:r>
              <a:rPr lang="en-US" altLang="zh-CN" dirty="0"/>
              <a:t>K</a:t>
            </a:r>
            <a:r>
              <a:rPr lang="zh-CN" altLang="zh-CN" dirty="0"/>
              <a:t>型热电偶测试，测温范围在</a:t>
            </a:r>
            <a:r>
              <a:rPr lang="en-US" altLang="zh-CN" dirty="0"/>
              <a:t>300-1000</a:t>
            </a:r>
            <a:r>
              <a:rPr lang="zh-CN" altLang="zh-CN" dirty="0"/>
              <a:t>℃，将温度信号转换为标准电流信号给调节器，则在</a:t>
            </a:r>
            <a:r>
              <a:rPr lang="en-US" altLang="zh-CN" dirty="0"/>
              <a:t>845</a:t>
            </a:r>
            <a:r>
              <a:rPr lang="zh-CN" altLang="zh-CN" dirty="0"/>
              <a:t>和</a:t>
            </a:r>
            <a:r>
              <a:rPr lang="en-US" altLang="zh-CN" dirty="0"/>
              <a:t>805</a:t>
            </a:r>
            <a:r>
              <a:rPr lang="zh-CN" altLang="zh-CN" dirty="0"/>
              <a:t>摄氏度的时候对应多大电流信</a:t>
            </a:r>
            <a:r>
              <a:rPr lang="zh-CN" altLang="en-US" dirty="0"/>
              <a:t>号？</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选择</a:t>
            </a:r>
            <a:r>
              <a:rPr lang="en-US" altLang="zh-CN" kern="100" dirty="0">
                <a:latin typeface="Times New Roman" panose="02020603050405020304" pitchFamily="18" charset="0"/>
                <a:ea typeface="宋体" panose="02010600030101010101" pitchFamily="2" charset="-122"/>
              </a:rPr>
              <a:t>4~20mA</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电流为标准信号的变送器，分别对应</a:t>
            </a:r>
            <a:r>
              <a:rPr lang="en-US" altLang="zh-CN" kern="100" dirty="0">
                <a:latin typeface="Times New Roman" panose="02020603050405020304" pitchFamily="18" charset="0"/>
                <a:ea typeface="宋体" panose="02010600030101010101" pitchFamily="2" charset="-122"/>
              </a:rPr>
              <a:t>16.9mA</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kern="100" dirty="0">
                <a:latin typeface="Times New Roman" panose="02020603050405020304" pitchFamily="18" charset="0"/>
                <a:ea typeface="宋体" panose="02010600030101010101" pitchFamily="2" charset="-122"/>
              </a:rPr>
              <a:t>16.1mA</a:t>
            </a:r>
            <a:endParaRPr lang="zh-CN" altLang="en-US" dirty="0"/>
          </a:p>
        </p:txBody>
      </p:sp>
      <p:sp>
        <p:nvSpPr>
          <p:cNvPr id="7" name="矩形 6">
            <a:extLst>
              <a:ext uri="{FF2B5EF4-FFF2-40B4-BE49-F238E27FC236}">
                <a16:creationId xmlns:a16="http://schemas.microsoft.com/office/drawing/2014/main" id="{230E8231-18D2-4C28-93A7-26F4F5688CC1}"/>
              </a:ext>
            </a:extLst>
          </p:cNvPr>
          <p:cNvSpPr/>
          <p:nvPr/>
        </p:nvSpPr>
        <p:spPr>
          <a:xfrm>
            <a:off x="636132" y="3513233"/>
            <a:ext cx="7965999" cy="646331"/>
          </a:xfrm>
          <a:prstGeom prst="rect">
            <a:avLst/>
          </a:prstGeom>
        </p:spPr>
        <p:txBody>
          <a:bodyPr wrap="square">
            <a:spAutoFit/>
          </a:bodyPr>
          <a:lstStyle/>
          <a:p>
            <a:r>
              <a:rPr lang="zh-CN" altLang="zh-CN" dirty="0"/>
              <a:t>（</a:t>
            </a:r>
            <a:r>
              <a:rPr lang="en-US" altLang="zh-CN" dirty="0"/>
              <a:t>2</a:t>
            </a:r>
            <a:r>
              <a:rPr lang="zh-CN" altLang="zh-CN" dirty="0"/>
              <a:t>） 说明此温度控制系统是否满足工艺要求，若降低稳态温度该如何操作。</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满足工艺要求，使用</a:t>
            </a:r>
            <a:r>
              <a:rPr lang="en-US" altLang="zh-CN" kern="100" dirty="0">
                <a:latin typeface="Times New Roman" panose="02020603050405020304" pitchFamily="18" charset="0"/>
                <a:ea typeface="宋体" panose="02010600030101010101" pitchFamily="2" charset="-122"/>
              </a:rPr>
              <a:t>PI</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或</a:t>
            </a:r>
            <a:r>
              <a:rPr lang="en-US" altLang="zh-CN" kern="100" dirty="0">
                <a:latin typeface="Times New Roman" panose="02020603050405020304" pitchFamily="18" charset="0"/>
                <a:ea typeface="宋体" panose="02010600030101010101" pitchFamily="2" charset="-122"/>
              </a:rPr>
              <a:t>PID</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，可先切换成手动，待稳定后再切换到自动</a:t>
            </a:r>
            <a:endParaRPr lang="zh-CN" altLang="en-US" dirty="0"/>
          </a:p>
        </p:txBody>
      </p:sp>
    </p:spTree>
    <p:extLst>
      <p:ext uri="{BB962C8B-B14F-4D97-AF65-F5344CB8AC3E}">
        <p14:creationId xmlns:p14="http://schemas.microsoft.com/office/powerpoint/2010/main" val="143506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fade">
                                      <p:cBhvr>
                                        <p:cTn id="30" dur="500"/>
                                        <p:tgtEl>
                                          <p:spTgt spid="7">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Effect transition="in" filter="fade">
                                      <p:cBhvr>
                                        <p:cTn id="35" dur="500"/>
                                        <p:tgtEl>
                                          <p:spTgt spid="7">
                                            <p:txEl>
                                              <p:pRg st="1" end="1"/>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Effect transition="in" filter="fade">
                                      <p:cBhvr>
                                        <p:cTn id="4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2D1B1AD-40FC-48B8-A4BB-69E0B3F9E199}"/>
              </a:ext>
            </a:extLst>
          </p:cNvPr>
          <p:cNvSpPr>
            <a:spLocks noGrp="1"/>
          </p:cNvSpPr>
          <p:nvPr>
            <p:ph type="sldNum" sz="quarter" idx="12"/>
          </p:nvPr>
        </p:nvSpPr>
        <p:spPr/>
        <p:txBody>
          <a:bodyPr/>
          <a:lstStyle/>
          <a:p>
            <a:fld id="{7A5D8B20-D615-40B0-ACA1-2BD88F912AAA}" type="slidenum">
              <a:rPr lang="zh-CN" altLang="en-US" smtClean="0"/>
              <a:t>17</a:t>
            </a:fld>
            <a:endParaRPr lang="zh-CN" altLang="en-US"/>
          </a:p>
        </p:txBody>
      </p:sp>
      <p:sp>
        <p:nvSpPr>
          <p:cNvPr id="3" name="Rectangle 4">
            <a:extLst>
              <a:ext uri="{FF2B5EF4-FFF2-40B4-BE49-F238E27FC236}">
                <a16:creationId xmlns:a16="http://schemas.microsoft.com/office/drawing/2014/main" id="{7904EA8A-EA0E-4E88-B811-C75D5C5482E2}"/>
              </a:ext>
            </a:extLst>
          </p:cNvPr>
          <p:cNvSpPr txBox="1">
            <a:spLocks noChangeArrowheads="1"/>
          </p:cNvSpPr>
          <p:nvPr/>
        </p:nvSpPr>
        <p:spPr>
          <a:xfrm>
            <a:off x="0" y="-70448"/>
            <a:ext cx="91440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kumimoji="1" lang="zh-CN" altLang="en-US" sz="3600" dirty="0"/>
              <a:t>　复习总结</a:t>
            </a:r>
            <a:endParaRPr lang="zh-CN" altLang="en-US" sz="3600" b="0" dirty="0"/>
          </a:p>
        </p:txBody>
      </p:sp>
      <p:sp>
        <p:nvSpPr>
          <p:cNvPr id="4" name="Rectangle 3">
            <a:extLst>
              <a:ext uri="{FF2B5EF4-FFF2-40B4-BE49-F238E27FC236}">
                <a16:creationId xmlns:a16="http://schemas.microsoft.com/office/drawing/2014/main" id="{AF0EF0E8-6BE4-4151-ABC2-1E663C1E7CA5}"/>
              </a:ext>
            </a:extLst>
          </p:cNvPr>
          <p:cNvSpPr/>
          <p:nvPr/>
        </p:nvSpPr>
        <p:spPr>
          <a:xfrm>
            <a:off x="121109" y="879759"/>
            <a:ext cx="1620957" cy="523220"/>
          </a:xfrm>
          <a:prstGeom prst="rect">
            <a:avLst/>
          </a:prstGeom>
        </p:spPr>
        <p:txBody>
          <a:bodyPr wrap="none">
            <a:spAutoFit/>
          </a:bodyPr>
          <a:lstStyle/>
          <a:p>
            <a:r>
              <a:rPr lang="zh-CN" altLang="en-US" sz="2800" b="1" dirty="0">
                <a:solidFill>
                  <a:srgbClr val="003A85"/>
                </a:solidFill>
                <a:latin typeface="微软雅黑" panose="020B0503020204020204" pitchFamily="34" charset="-122"/>
                <a:ea typeface="微软雅黑" panose="020B0503020204020204" pitchFamily="34" charset="-122"/>
              </a:rPr>
              <a:t>例题分析</a:t>
            </a:r>
          </a:p>
        </p:txBody>
      </p:sp>
      <p:sp>
        <p:nvSpPr>
          <p:cNvPr id="7" name="矩形 6">
            <a:extLst>
              <a:ext uri="{FF2B5EF4-FFF2-40B4-BE49-F238E27FC236}">
                <a16:creationId xmlns:a16="http://schemas.microsoft.com/office/drawing/2014/main" id="{91F619FF-3D93-40DA-83AC-9E2CFBC14B56}"/>
              </a:ext>
            </a:extLst>
          </p:cNvPr>
          <p:cNvSpPr/>
          <p:nvPr/>
        </p:nvSpPr>
        <p:spPr>
          <a:xfrm>
            <a:off x="400755" y="1438786"/>
            <a:ext cx="8551333" cy="923330"/>
          </a:xfrm>
          <a:prstGeom prst="rect">
            <a:avLst/>
          </a:prstGeom>
        </p:spPr>
        <p:txBody>
          <a:bodyPr wrap="square">
            <a:spAutoFit/>
          </a:bodyPr>
          <a:lstStyle/>
          <a:p>
            <a:pPr marL="285750" indent="-285750">
              <a:buFont typeface="Wingdings" panose="05000000000000000000" pitchFamily="2" charset="2"/>
              <a:buChar char="Ø"/>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用镍铬</a:t>
            </a:r>
            <a:r>
              <a:rPr lang="en-US" altLang="zh-CN" kern="100" dirty="0">
                <a:latin typeface="Times New Roman" panose="02020603050405020304" pitchFamily="18" charset="0"/>
                <a:ea typeface="宋体" panose="02010600030101010101" pitchFamily="2" charset="-122"/>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镍硅热电偶测温，冷端</a:t>
            </a:r>
            <a:r>
              <a:rPr lang="en-US" altLang="zh-CN" i="1" kern="100" dirty="0">
                <a:latin typeface="Times New Roman" panose="02020603050405020304" pitchFamily="18" charset="0"/>
                <a:ea typeface="宋体" panose="02010600030101010101" pitchFamily="2" charset="-122"/>
              </a:rPr>
              <a:t>T</a:t>
            </a:r>
            <a:r>
              <a:rPr lang="en-US" altLang="zh-CN" i="1" kern="100" baseline="-25000" dirty="0">
                <a:latin typeface="Times New Roman" panose="02020603050405020304" pitchFamily="18" charset="0"/>
                <a:ea typeface="宋体" panose="02010600030101010101" pitchFamily="2" charset="-122"/>
              </a:rPr>
              <a:t>n</a:t>
            </a:r>
            <a:r>
              <a:rPr lang="en-US" altLang="zh-CN" kern="100" dirty="0">
                <a:latin typeface="Times New Roman" panose="02020603050405020304" pitchFamily="18" charset="0"/>
                <a:ea typeface="宋体" panose="02010600030101010101" pitchFamily="2" charset="-122"/>
              </a:rPr>
              <a:t>=20</a:t>
            </a:r>
            <a:r>
              <a:rPr lang="zh-CN" altLang="zh-CN" kern="100" dirty="0">
                <a:ea typeface="宋体" panose="02010600030101010101" pitchFamily="2" charset="-122"/>
                <a:cs typeface="宋体" panose="02010600030101010101" pitchFamily="2" charset="-122"/>
              </a:rPr>
              <a:t>℃</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i="1" kern="100" dirty="0">
                <a:latin typeface="Times New Roman" panose="02020603050405020304" pitchFamily="18" charset="0"/>
                <a:ea typeface="宋体" panose="02010600030101010101" pitchFamily="2" charset="-122"/>
              </a:rPr>
              <a:t>E</a:t>
            </a:r>
            <a:r>
              <a:rPr lang="en-US" altLang="zh-CN" i="1" kern="100" baseline="-25000" dirty="0">
                <a:latin typeface="Times New Roman" panose="02020603050405020304" pitchFamily="18" charset="0"/>
                <a:ea typeface="宋体" panose="02010600030101010101" pitchFamily="2" charset="-122"/>
              </a:rPr>
              <a:t>AB</a:t>
            </a:r>
            <a:r>
              <a:rPr lang="en-US" altLang="zh-CN" kern="100" dirty="0">
                <a:latin typeface="Times New Roman" panose="02020603050405020304" pitchFamily="18" charset="0"/>
                <a:ea typeface="宋体" panose="02010600030101010101" pitchFamily="2" charset="-122"/>
              </a:rPr>
              <a:t>(</a:t>
            </a:r>
            <a:r>
              <a:rPr lang="en-US" altLang="zh-CN" i="1" kern="100" dirty="0">
                <a:latin typeface="Times New Roman" panose="02020603050405020304" pitchFamily="18" charset="0"/>
                <a:ea typeface="宋体" panose="02010600030101010101" pitchFamily="2" charset="-122"/>
              </a:rPr>
              <a:t>T</a:t>
            </a:r>
            <a:r>
              <a:rPr lang="zh-CN" altLang="zh-CN" i="1"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i="1" kern="100" dirty="0">
                <a:latin typeface="Times New Roman" panose="02020603050405020304" pitchFamily="18" charset="0"/>
                <a:ea typeface="宋体" panose="02010600030101010101" pitchFamily="2" charset="-122"/>
              </a:rPr>
              <a:t>T</a:t>
            </a:r>
            <a:r>
              <a:rPr lang="en-US" altLang="zh-CN" i="1" kern="100" baseline="-25000" dirty="0">
                <a:latin typeface="Times New Roman" panose="02020603050405020304" pitchFamily="18" charset="0"/>
                <a:ea typeface="宋体" panose="02010600030101010101" pitchFamily="2" charset="-122"/>
              </a:rPr>
              <a:t>n</a:t>
            </a:r>
            <a:r>
              <a:rPr lang="en-US" altLang="zh-CN" kern="100" dirty="0">
                <a:latin typeface="Times New Roman" panose="02020603050405020304" pitchFamily="18" charset="0"/>
                <a:ea typeface="宋体" panose="02010600030101010101" pitchFamily="2" charset="-122"/>
              </a:rPr>
              <a:t>)=40.347mV</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，求被测对象的实际温度（分度表见下表）。另外，将该热电偶做成精度为</a:t>
            </a:r>
            <a:r>
              <a:rPr lang="en-US" altLang="zh-CN" kern="100" dirty="0">
                <a:latin typeface="Times New Roman" panose="02020603050405020304" pitchFamily="18" charset="0"/>
                <a:ea typeface="宋体" panose="02010600030101010101" pitchFamily="2" charset="-122"/>
              </a:rPr>
              <a:t>1</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级的测温仪表，测量范围在</a:t>
            </a:r>
            <a:r>
              <a:rPr lang="en-US" altLang="zh-CN" kern="100" dirty="0">
                <a:latin typeface="Times New Roman" panose="02020603050405020304" pitchFamily="18" charset="0"/>
                <a:ea typeface="宋体" panose="02010600030101010101" pitchFamily="2" charset="-122"/>
              </a:rPr>
              <a:t>0-1300</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℃，那么被测对象的实际温度范围是多少？</a:t>
            </a:r>
            <a:endParaRPr lang="zh-CN" altLang="en-US" dirty="0"/>
          </a:p>
        </p:txBody>
      </p:sp>
      <p:graphicFrame>
        <p:nvGraphicFramePr>
          <p:cNvPr id="10" name="表格 9">
            <a:extLst>
              <a:ext uri="{FF2B5EF4-FFF2-40B4-BE49-F238E27FC236}">
                <a16:creationId xmlns:a16="http://schemas.microsoft.com/office/drawing/2014/main" id="{2C30AC40-2F4C-4524-A0B2-A666662746C9}"/>
              </a:ext>
            </a:extLst>
          </p:cNvPr>
          <p:cNvGraphicFramePr>
            <a:graphicFrameLocks noGrp="1"/>
          </p:cNvGraphicFramePr>
          <p:nvPr>
            <p:extLst>
              <p:ext uri="{D42A27DB-BD31-4B8C-83A1-F6EECF244321}">
                <p14:modId xmlns:p14="http://schemas.microsoft.com/office/powerpoint/2010/main" val="3306432750"/>
              </p:ext>
            </p:extLst>
          </p:nvPr>
        </p:nvGraphicFramePr>
        <p:xfrm>
          <a:off x="594805" y="2876365"/>
          <a:ext cx="7863396" cy="3249232"/>
        </p:xfrm>
        <a:graphic>
          <a:graphicData uri="http://schemas.openxmlformats.org/drawingml/2006/table">
            <a:tbl>
              <a:tblPr firstRow="1" firstCol="1" bandRow="1"/>
              <a:tblGrid>
                <a:gridCol w="349135">
                  <a:extLst>
                    <a:ext uri="{9D8B030D-6E8A-4147-A177-3AD203B41FA5}">
                      <a16:colId xmlns:a16="http://schemas.microsoft.com/office/drawing/2014/main" val="794791409"/>
                    </a:ext>
                  </a:extLst>
                </a:gridCol>
                <a:gridCol w="1080431">
                  <a:extLst>
                    <a:ext uri="{9D8B030D-6E8A-4147-A177-3AD203B41FA5}">
                      <a16:colId xmlns:a16="http://schemas.microsoft.com/office/drawing/2014/main" val="1151438743"/>
                    </a:ext>
                  </a:extLst>
                </a:gridCol>
                <a:gridCol w="715569">
                  <a:extLst>
                    <a:ext uri="{9D8B030D-6E8A-4147-A177-3AD203B41FA5}">
                      <a16:colId xmlns:a16="http://schemas.microsoft.com/office/drawing/2014/main" val="2612309655"/>
                    </a:ext>
                  </a:extLst>
                </a:gridCol>
                <a:gridCol w="715569">
                  <a:extLst>
                    <a:ext uri="{9D8B030D-6E8A-4147-A177-3AD203B41FA5}">
                      <a16:colId xmlns:a16="http://schemas.microsoft.com/office/drawing/2014/main" val="2324923579"/>
                    </a:ext>
                  </a:extLst>
                </a:gridCol>
                <a:gridCol w="715569">
                  <a:extLst>
                    <a:ext uri="{9D8B030D-6E8A-4147-A177-3AD203B41FA5}">
                      <a16:colId xmlns:a16="http://schemas.microsoft.com/office/drawing/2014/main" val="2713813536"/>
                    </a:ext>
                  </a:extLst>
                </a:gridCol>
                <a:gridCol w="715569">
                  <a:extLst>
                    <a:ext uri="{9D8B030D-6E8A-4147-A177-3AD203B41FA5}">
                      <a16:colId xmlns:a16="http://schemas.microsoft.com/office/drawing/2014/main" val="1412589000"/>
                    </a:ext>
                  </a:extLst>
                </a:gridCol>
                <a:gridCol w="715569">
                  <a:extLst>
                    <a:ext uri="{9D8B030D-6E8A-4147-A177-3AD203B41FA5}">
                      <a16:colId xmlns:a16="http://schemas.microsoft.com/office/drawing/2014/main" val="3674237504"/>
                    </a:ext>
                  </a:extLst>
                </a:gridCol>
                <a:gridCol w="715569">
                  <a:extLst>
                    <a:ext uri="{9D8B030D-6E8A-4147-A177-3AD203B41FA5}">
                      <a16:colId xmlns:a16="http://schemas.microsoft.com/office/drawing/2014/main" val="2629528207"/>
                    </a:ext>
                  </a:extLst>
                </a:gridCol>
                <a:gridCol w="715569">
                  <a:extLst>
                    <a:ext uri="{9D8B030D-6E8A-4147-A177-3AD203B41FA5}">
                      <a16:colId xmlns:a16="http://schemas.microsoft.com/office/drawing/2014/main" val="2980839172"/>
                    </a:ext>
                  </a:extLst>
                </a:gridCol>
                <a:gridCol w="715569">
                  <a:extLst>
                    <a:ext uri="{9D8B030D-6E8A-4147-A177-3AD203B41FA5}">
                      <a16:colId xmlns:a16="http://schemas.microsoft.com/office/drawing/2014/main" val="268630218"/>
                    </a:ext>
                  </a:extLst>
                </a:gridCol>
                <a:gridCol w="709278">
                  <a:extLst>
                    <a:ext uri="{9D8B030D-6E8A-4147-A177-3AD203B41FA5}">
                      <a16:colId xmlns:a16="http://schemas.microsoft.com/office/drawing/2014/main" val="4162072080"/>
                    </a:ext>
                  </a:extLst>
                </a:gridCol>
              </a:tblGrid>
              <a:tr h="232088">
                <a:tc>
                  <a:txBody>
                    <a:bodyPr/>
                    <a:lstStyle/>
                    <a:p>
                      <a:pPr algn="ctr"/>
                      <a:endParaRPr lang="zh-CN" sz="1200" b="1">
                        <a:effectLst/>
                        <a:latin typeface="Times New Roman" panose="02020603050405020304" pitchFamily="18" charset="0"/>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60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70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80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90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1417819"/>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0.1979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0.597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1.0002</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1.4071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1.8171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2.2296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2.6437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3.0589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3.4743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3.8892</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4110591"/>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4.3029</a:t>
                      </a:r>
                      <a:endParaRPr lang="zh-CN" sz="1200" b="1" kern="100" dirty="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4.7147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5.1244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5.5317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5.9367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6.3395</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6.7406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7.1404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7.5396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7.9387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5009717"/>
                  </a:ext>
                </a:extLst>
              </a:tr>
              <a:tr h="232088">
                <a:tc>
                  <a:txBody>
                    <a:bodyPr/>
                    <a:lstStyle/>
                    <a:p>
                      <a:pPr algn="ctr">
                        <a:spcAft>
                          <a:spcPts val="0"/>
                        </a:spcAft>
                      </a:pPr>
                      <a:r>
                        <a:rPr lang="en-US" sz="1200" b="1" kern="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200</a:t>
                      </a:r>
                      <a:endParaRPr lang="zh-CN" sz="1200" b="1" kern="100" dirty="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8.3384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8.7391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9.1411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9.5447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9.95</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10.3571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10.7659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11.1763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11.5882</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12.0015</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27755"/>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12.4159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12.8315</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13.248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13.6654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14.0837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14.5028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14.9226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15.3431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15.7642</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16.186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8032325"/>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16.6084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17.0314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17.4549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17.8789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18.3034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18.7283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19.1536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19.5792</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20.0051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20.4312</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0017253"/>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20.8574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21.2838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21.7103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22.1368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22.5632</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22.9896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23.4158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23.8418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24.2675</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24.6929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2393657"/>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600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25.1179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25.5426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25.9668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26.3904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26.8135</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27.236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27.6579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28.0791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28.4996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28.9194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945119"/>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700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29.3384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29.7565</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30.1739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30.5904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31.006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31.4207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31.8345</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32.2474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32.6593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33.0703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743325"/>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800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33.4803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33.8893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34.2973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34.7044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35.1104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35.5155</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35.9196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36.3226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36.7247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37.1258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6392875"/>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900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37.5258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37.9249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38.3229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38.7199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39.1159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39.5109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39.9049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40.2978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40.6897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41.0806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2113199"/>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1000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41.4704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41.8591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42.2468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42.6334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43.0189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43.4033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43.7866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44.1687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44.5496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44.9293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2976798"/>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1100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45.3078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45.6851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46.0611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46.4359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46.8093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47.1813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47.552</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47.9213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48.2892</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48.6556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6681967"/>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1200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49.0205</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49.384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49.7459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50.1062</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50.4651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50.8223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51.178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51.532</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51.8845</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52.2354</a:t>
                      </a:r>
                      <a:endParaRPr lang="zh-CN" sz="1200" b="1" kern="100" dirty="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5036480"/>
                  </a:ext>
                </a:extLst>
              </a:tr>
            </a:tbl>
          </a:graphicData>
        </a:graphic>
      </p:graphicFrame>
      <p:sp>
        <p:nvSpPr>
          <p:cNvPr id="11" name="Rectangle 2">
            <a:extLst>
              <a:ext uri="{FF2B5EF4-FFF2-40B4-BE49-F238E27FC236}">
                <a16:creationId xmlns:a16="http://schemas.microsoft.com/office/drawing/2014/main" id="{241C5413-EC03-442B-8B2F-C97BBF487D5A}"/>
              </a:ext>
            </a:extLst>
          </p:cNvPr>
          <p:cNvSpPr>
            <a:spLocks noChangeArrowheads="1"/>
          </p:cNvSpPr>
          <p:nvPr/>
        </p:nvSpPr>
        <p:spPr bwMode="auto">
          <a:xfrm>
            <a:off x="796043" y="2434574"/>
            <a:ext cx="722771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333333"/>
                </a:solidFill>
                <a:effectLst/>
                <a:latin typeface="Arial" panose="020B0604020202020204" pitchFamily="34" charset="0"/>
              </a:rPr>
              <a:t>K</a:t>
            </a:r>
            <a:r>
              <a:rPr kumimoji="0" lang="zh-CN" altLang="en-US" sz="1800" b="1" i="0" u="none" strike="noStrike" cap="none" normalizeH="0" baseline="0" dirty="0">
                <a:ln>
                  <a:noFill/>
                </a:ln>
                <a:solidFill>
                  <a:srgbClr val="333333"/>
                </a:solidFill>
                <a:effectLst/>
                <a:latin typeface="宋体" panose="02010600030101010101" pitchFamily="2" charset="-122"/>
                <a:ea typeface="宋体" panose="02010600030101010101" pitchFamily="2" charset="-122"/>
              </a:rPr>
              <a:t>分度号表</a:t>
            </a:r>
            <a:r>
              <a:rPr kumimoji="0" lang="en-US" altLang="zh-CN" sz="1800" b="0" i="0" u="none" strike="noStrike" cap="none" normalizeH="0" baseline="0" dirty="0">
                <a:ln>
                  <a:noFill/>
                </a:ln>
                <a:solidFill>
                  <a:srgbClr val="333333"/>
                </a:solidFill>
                <a:effectLst/>
              </a:rPr>
              <a:t>(</a:t>
            </a:r>
            <a:r>
              <a:rPr kumimoji="0" lang="zh-CN" altLang="en-US" sz="1800" b="0" i="0" u="none" strike="noStrike" cap="none" normalizeH="0" baseline="0" dirty="0">
                <a:ln>
                  <a:noFill/>
                </a:ln>
                <a:solidFill>
                  <a:srgbClr val="333333"/>
                </a:solidFill>
                <a:effectLst/>
                <a:latin typeface="宋体" panose="02010600030101010101" pitchFamily="2" charset="-122"/>
                <a:ea typeface="宋体" panose="02010600030101010101" pitchFamily="2" charset="-122"/>
              </a:rPr>
              <a:t>温度单位：℃、电压单位：</a:t>
            </a:r>
            <a:r>
              <a:rPr kumimoji="0" lang="en-US" altLang="zh-CN" sz="1800" b="0" i="0" u="none" strike="noStrike" cap="none" normalizeH="0" baseline="0" dirty="0">
                <a:ln>
                  <a:noFill/>
                </a:ln>
                <a:solidFill>
                  <a:srgbClr val="333333"/>
                </a:solidFill>
                <a:effectLst/>
              </a:rPr>
              <a:t>mV</a:t>
            </a:r>
            <a:r>
              <a:rPr kumimoji="0" lang="zh-CN" altLang="en-US" sz="1800" b="0" i="0" u="none" strike="noStrike" cap="none" normalizeH="0" baseline="0" dirty="0">
                <a:ln>
                  <a:noFill/>
                </a:ln>
                <a:solidFill>
                  <a:srgbClr val="333333"/>
                </a:solidFill>
                <a:effectLst/>
                <a:latin typeface="宋体" panose="02010600030101010101" pitchFamily="2" charset="-122"/>
                <a:ea typeface="宋体" panose="02010600030101010101" pitchFamily="2" charset="-122"/>
              </a:rPr>
              <a:t>、</a:t>
            </a:r>
            <a:r>
              <a:rPr lang="zh-CN" altLang="en-US" dirty="0">
                <a:solidFill>
                  <a:srgbClr val="333333"/>
                </a:solidFill>
                <a:latin typeface="宋体" panose="02010600030101010101" pitchFamily="2" charset="-122"/>
                <a:ea typeface="宋体" panose="02010600030101010101" pitchFamily="2" charset="-122"/>
              </a:rPr>
              <a:t>参</a:t>
            </a:r>
            <a:r>
              <a:rPr kumimoji="0" lang="zh-CN" altLang="en-US" sz="1800" b="0" i="0" u="none" strike="noStrike" cap="none" normalizeH="0" baseline="0" dirty="0">
                <a:ln>
                  <a:noFill/>
                </a:ln>
                <a:solidFill>
                  <a:srgbClr val="333333"/>
                </a:solidFill>
                <a:effectLst/>
                <a:latin typeface="宋体" panose="02010600030101010101" pitchFamily="2" charset="-122"/>
                <a:ea typeface="宋体" panose="02010600030101010101" pitchFamily="2" charset="-122"/>
              </a:rPr>
              <a:t>考温度点：</a:t>
            </a:r>
            <a:r>
              <a:rPr kumimoji="0" lang="en-US" altLang="zh-CN" sz="1800" b="0" i="0" u="none" strike="noStrike" cap="none" normalizeH="0" baseline="0" dirty="0">
                <a:ln>
                  <a:noFill/>
                </a:ln>
                <a:solidFill>
                  <a:srgbClr val="333333"/>
                </a:solidFill>
                <a:effectLst/>
              </a:rPr>
              <a:t>0</a:t>
            </a:r>
            <a:r>
              <a:rPr kumimoji="0" lang="en-US" altLang="zh-CN" sz="1800" b="0" i="0" u="none" strike="noStrike" cap="none" normalizeH="0" baseline="0" dirty="0">
                <a:ln>
                  <a:noFill/>
                </a:ln>
                <a:solidFill>
                  <a:srgbClr val="333333"/>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dirty="0">
                <a:ln>
                  <a:noFill/>
                </a:ln>
                <a:solidFill>
                  <a:srgbClr val="333333"/>
                </a:solidFill>
                <a:effectLst/>
                <a:latin typeface="宋体" panose="02010600030101010101" pitchFamily="2" charset="-122"/>
                <a:ea typeface="宋体" panose="02010600030101010101" pitchFamily="2" charset="-122"/>
              </a:rPr>
              <a:t>）</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01487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FFADCE-6BDA-4786-A44E-4642F1BD5F11}"/>
              </a:ext>
            </a:extLst>
          </p:cNvPr>
          <p:cNvSpPr>
            <a:spLocks noGrp="1"/>
          </p:cNvSpPr>
          <p:nvPr>
            <p:ph type="sldNum" sz="quarter" idx="12"/>
          </p:nvPr>
        </p:nvSpPr>
        <p:spPr/>
        <p:txBody>
          <a:bodyPr/>
          <a:lstStyle/>
          <a:p>
            <a:fld id="{7A5D8B20-D615-40B0-ACA1-2BD88F912AAA}" type="slidenum">
              <a:rPr lang="zh-CN" altLang="en-US" smtClean="0"/>
              <a:t>18</a:t>
            </a:fld>
            <a:endParaRPr lang="zh-CN" altLang="en-US"/>
          </a:p>
        </p:txBody>
      </p:sp>
      <p:graphicFrame>
        <p:nvGraphicFramePr>
          <p:cNvPr id="3" name="Object 2">
            <a:extLst>
              <a:ext uri="{FF2B5EF4-FFF2-40B4-BE49-F238E27FC236}">
                <a16:creationId xmlns:a16="http://schemas.microsoft.com/office/drawing/2014/main" id="{5DBE0DC4-5537-4DCD-85C7-33EE577A8A38}"/>
              </a:ext>
            </a:extLst>
          </p:cNvPr>
          <p:cNvGraphicFramePr>
            <a:graphicFrameLocks noChangeAspect="1"/>
          </p:cNvGraphicFramePr>
          <p:nvPr>
            <p:extLst>
              <p:ext uri="{D42A27DB-BD31-4B8C-83A1-F6EECF244321}">
                <p14:modId xmlns:p14="http://schemas.microsoft.com/office/powerpoint/2010/main" val="1357593559"/>
              </p:ext>
            </p:extLst>
          </p:nvPr>
        </p:nvGraphicFramePr>
        <p:xfrm>
          <a:off x="3019741" y="4656461"/>
          <a:ext cx="2131917" cy="275086"/>
        </p:xfrm>
        <a:graphic>
          <a:graphicData uri="http://schemas.openxmlformats.org/presentationml/2006/ole">
            <mc:AlternateContent xmlns:mc="http://schemas.openxmlformats.org/markup-compatibility/2006">
              <mc:Choice xmlns:v="urn:schemas-microsoft-com:vml" Requires="v">
                <p:oleObj spid="_x0000_s90172" name="Equation" r:id="rId3" imgW="1778000" imgH="228600" progId="Equation.DSMT4">
                  <p:embed/>
                </p:oleObj>
              </mc:Choice>
              <mc:Fallback>
                <p:oleObj name="Equation" r:id="rId3" imgW="17780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9741" y="4656461"/>
                        <a:ext cx="2131917" cy="275086"/>
                      </a:xfrm>
                      <a:prstGeom prst="rect">
                        <a:avLst/>
                      </a:prstGeom>
                      <a:noFill/>
                    </p:spPr>
                  </p:pic>
                </p:oleObj>
              </mc:Fallback>
            </mc:AlternateContent>
          </a:graphicData>
        </a:graphic>
      </p:graphicFrame>
      <p:graphicFrame>
        <p:nvGraphicFramePr>
          <p:cNvPr id="4" name="Object 3">
            <a:extLst>
              <a:ext uri="{FF2B5EF4-FFF2-40B4-BE49-F238E27FC236}">
                <a16:creationId xmlns:a16="http://schemas.microsoft.com/office/drawing/2014/main" id="{8F84E5C3-9DF2-412A-AAF1-F38CF1849CE9}"/>
              </a:ext>
            </a:extLst>
          </p:cNvPr>
          <p:cNvGraphicFramePr>
            <a:graphicFrameLocks noChangeAspect="1"/>
          </p:cNvGraphicFramePr>
          <p:nvPr>
            <p:extLst>
              <p:ext uri="{D42A27DB-BD31-4B8C-83A1-F6EECF244321}">
                <p14:modId xmlns:p14="http://schemas.microsoft.com/office/powerpoint/2010/main" val="645974331"/>
              </p:ext>
            </p:extLst>
          </p:nvPr>
        </p:nvGraphicFramePr>
        <p:xfrm>
          <a:off x="1959827" y="4994480"/>
          <a:ext cx="4378452" cy="275086"/>
        </p:xfrm>
        <a:graphic>
          <a:graphicData uri="http://schemas.openxmlformats.org/presentationml/2006/ole">
            <mc:AlternateContent xmlns:mc="http://schemas.openxmlformats.org/markup-compatibility/2006">
              <mc:Choice xmlns:v="urn:schemas-microsoft-com:vml" Requires="v">
                <p:oleObj spid="_x0000_s90173" name="Equation" r:id="rId5" imgW="3632200" imgH="228600" progId="Equation.DSMT4">
                  <p:embed/>
                </p:oleObj>
              </mc:Choice>
              <mc:Fallback>
                <p:oleObj name="Equation" r:id="rId5" imgW="3632200" imgH="228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59827" y="4994480"/>
                        <a:ext cx="4378452" cy="275086"/>
                      </a:xfrm>
                      <a:prstGeom prst="rect">
                        <a:avLst/>
                      </a:prstGeom>
                      <a:noFill/>
                    </p:spPr>
                  </p:pic>
                </p:oleObj>
              </mc:Fallback>
            </mc:AlternateContent>
          </a:graphicData>
        </a:graphic>
      </p:graphicFrame>
      <p:sp>
        <p:nvSpPr>
          <p:cNvPr id="7" name="Rectangle 5">
            <a:extLst>
              <a:ext uri="{FF2B5EF4-FFF2-40B4-BE49-F238E27FC236}">
                <a16:creationId xmlns:a16="http://schemas.microsoft.com/office/drawing/2014/main" id="{030F33ED-A5B1-4812-87FD-9200F6A2EA4E}"/>
              </a:ext>
            </a:extLst>
          </p:cNvPr>
          <p:cNvSpPr>
            <a:spLocks noChangeArrowheads="1"/>
          </p:cNvSpPr>
          <p:nvPr/>
        </p:nvSpPr>
        <p:spPr bwMode="auto">
          <a:xfrm>
            <a:off x="372863" y="4612673"/>
            <a:ext cx="2646878"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1pPr>
            <a:lvl2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2pPr>
            <a:lvl3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3pPr>
            <a:lvl4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4pPr>
            <a:lvl5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5pPr>
            <a:lvl6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6pPr>
            <a:lvl7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7pPr>
            <a:lvl8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8pPr>
            <a:lvl9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95300" algn="l"/>
                <a:tab pos="2946400" algn="ctr"/>
              </a:tabLst>
            </a:pP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根据热电偶的热电势原理有</a:t>
            </a:r>
            <a:endParaRPr kumimoji="0" lang="zh-CN" altLang="zh-CN"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495300" algn="l"/>
                <a:tab pos="2946400" algn="ctr"/>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表格 9">
            <a:extLst>
              <a:ext uri="{FF2B5EF4-FFF2-40B4-BE49-F238E27FC236}">
                <a16:creationId xmlns:a16="http://schemas.microsoft.com/office/drawing/2014/main" id="{F39C92C7-E600-4FD6-9687-8938D5E1BF85}"/>
              </a:ext>
            </a:extLst>
          </p:cNvPr>
          <p:cNvGraphicFramePr>
            <a:graphicFrameLocks noGrp="1"/>
          </p:cNvGraphicFramePr>
          <p:nvPr>
            <p:extLst>
              <p:ext uri="{D42A27DB-BD31-4B8C-83A1-F6EECF244321}">
                <p14:modId xmlns:p14="http://schemas.microsoft.com/office/powerpoint/2010/main" val="2962572474"/>
              </p:ext>
            </p:extLst>
          </p:nvPr>
        </p:nvGraphicFramePr>
        <p:xfrm>
          <a:off x="550416" y="1069210"/>
          <a:ext cx="7863396" cy="3249232"/>
        </p:xfrm>
        <a:graphic>
          <a:graphicData uri="http://schemas.openxmlformats.org/drawingml/2006/table">
            <a:tbl>
              <a:tblPr firstRow="1" firstCol="1" bandRow="1"/>
              <a:tblGrid>
                <a:gridCol w="349135">
                  <a:extLst>
                    <a:ext uri="{9D8B030D-6E8A-4147-A177-3AD203B41FA5}">
                      <a16:colId xmlns:a16="http://schemas.microsoft.com/office/drawing/2014/main" val="794791409"/>
                    </a:ext>
                  </a:extLst>
                </a:gridCol>
                <a:gridCol w="1080431">
                  <a:extLst>
                    <a:ext uri="{9D8B030D-6E8A-4147-A177-3AD203B41FA5}">
                      <a16:colId xmlns:a16="http://schemas.microsoft.com/office/drawing/2014/main" val="1151438743"/>
                    </a:ext>
                  </a:extLst>
                </a:gridCol>
                <a:gridCol w="715569">
                  <a:extLst>
                    <a:ext uri="{9D8B030D-6E8A-4147-A177-3AD203B41FA5}">
                      <a16:colId xmlns:a16="http://schemas.microsoft.com/office/drawing/2014/main" val="2612309655"/>
                    </a:ext>
                  </a:extLst>
                </a:gridCol>
                <a:gridCol w="715569">
                  <a:extLst>
                    <a:ext uri="{9D8B030D-6E8A-4147-A177-3AD203B41FA5}">
                      <a16:colId xmlns:a16="http://schemas.microsoft.com/office/drawing/2014/main" val="2324923579"/>
                    </a:ext>
                  </a:extLst>
                </a:gridCol>
                <a:gridCol w="715569">
                  <a:extLst>
                    <a:ext uri="{9D8B030D-6E8A-4147-A177-3AD203B41FA5}">
                      <a16:colId xmlns:a16="http://schemas.microsoft.com/office/drawing/2014/main" val="2713813536"/>
                    </a:ext>
                  </a:extLst>
                </a:gridCol>
                <a:gridCol w="715569">
                  <a:extLst>
                    <a:ext uri="{9D8B030D-6E8A-4147-A177-3AD203B41FA5}">
                      <a16:colId xmlns:a16="http://schemas.microsoft.com/office/drawing/2014/main" val="1412589000"/>
                    </a:ext>
                  </a:extLst>
                </a:gridCol>
                <a:gridCol w="715569">
                  <a:extLst>
                    <a:ext uri="{9D8B030D-6E8A-4147-A177-3AD203B41FA5}">
                      <a16:colId xmlns:a16="http://schemas.microsoft.com/office/drawing/2014/main" val="3674237504"/>
                    </a:ext>
                  </a:extLst>
                </a:gridCol>
                <a:gridCol w="715569">
                  <a:extLst>
                    <a:ext uri="{9D8B030D-6E8A-4147-A177-3AD203B41FA5}">
                      <a16:colId xmlns:a16="http://schemas.microsoft.com/office/drawing/2014/main" val="2629528207"/>
                    </a:ext>
                  </a:extLst>
                </a:gridCol>
                <a:gridCol w="715569">
                  <a:extLst>
                    <a:ext uri="{9D8B030D-6E8A-4147-A177-3AD203B41FA5}">
                      <a16:colId xmlns:a16="http://schemas.microsoft.com/office/drawing/2014/main" val="2980839172"/>
                    </a:ext>
                  </a:extLst>
                </a:gridCol>
                <a:gridCol w="715569">
                  <a:extLst>
                    <a:ext uri="{9D8B030D-6E8A-4147-A177-3AD203B41FA5}">
                      <a16:colId xmlns:a16="http://schemas.microsoft.com/office/drawing/2014/main" val="268630218"/>
                    </a:ext>
                  </a:extLst>
                </a:gridCol>
                <a:gridCol w="709278">
                  <a:extLst>
                    <a:ext uri="{9D8B030D-6E8A-4147-A177-3AD203B41FA5}">
                      <a16:colId xmlns:a16="http://schemas.microsoft.com/office/drawing/2014/main" val="4162072080"/>
                    </a:ext>
                  </a:extLst>
                </a:gridCol>
              </a:tblGrid>
              <a:tr h="232088">
                <a:tc>
                  <a:txBody>
                    <a:bodyPr/>
                    <a:lstStyle/>
                    <a:p>
                      <a:pPr algn="ctr"/>
                      <a:endParaRPr lang="zh-CN" sz="1200" b="1">
                        <a:effectLst/>
                        <a:latin typeface="Times New Roman" panose="02020603050405020304" pitchFamily="18" charset="0"/>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60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70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80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90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1417819"/>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0.1979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0.597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1.0002</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1.4071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1.8171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2.2296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2.6437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3.0589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3.4743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3.8892</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4110591"/>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4.3029</a:t>
                      </a:r>
                      <a:endParaRPr lang="zh-CN" sz="1200" b="1" kern="100" dirty="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4.7147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5.1244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5.5317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5.9367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6.3395</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6.7406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7.1404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7.5396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7.9387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5009717"/>
                  </a:ext>
                </a:extLst>
              </a:tr>
              <a:tr h="232088">
                <a:tc>
                  <a:txBody>
                    <a:bodyPr/>
                    <a:lstStyle/>
                    <a:p>
                      <a:pPr algn="ctr">
                        <a:spcAft>
                          <a:spcPts val="0"/>
                        </a:spcAft>
                      </a:pPr>
                      <a:r>
                        <a:rPr lang="en-US" sz="1200" b="1" kern="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200</a:t>
                      </a:r>
                      <a:endParaRPr lang="zh-CN" sz="1200" b="1" kern="100" dirty="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8.3384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8.7391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9.1411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9.5447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9.95</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10.3571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10.7659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11.1763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11.5882</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12.0015</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527755"/>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12.4159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12.8315</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13.248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13.6654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14.0837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14.5028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14.9226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15.3431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15.7642</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16.186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8032325"/>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16.6084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17.0314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17.4549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17.8789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18.3034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18.7283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19.1536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19.5792</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20.0051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20.4312</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0017253"/>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20.8574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21.2838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21.7103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22.1368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22.5632</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22.9896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23.4158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23.8418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24.2675</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24.6929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2393657"/>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600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25.1179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25.5426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25.9668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26.3904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26.8135</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27.236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27.6579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28.0791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28.4996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28.9194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945119"/>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700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29.3384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29.7565</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30.1739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30.5904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31.006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31.4207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31.8345</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32.2474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32.6593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33.0703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743325"/>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800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33.4803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33.8893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34.2973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34.7044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35.1104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35.5155</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35.9196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36.3226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36.7247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37.1258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6392875"/>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900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37.5258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37.9249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38.3229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38.7199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39.1159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39.5109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39.9049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40.2978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40.6897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41.0806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2113199"/>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1000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41.4704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41.8591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42.2468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42.6334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43.0189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43.4033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43.7866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44.1687</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44.5496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44.9293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2976798"/>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1100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45.3078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45.6851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46.0611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46.4359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46.8093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47.1813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47.552</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47.9213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48.2892</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48.6556</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6681967"/>
                  </a:ext>
                </a:extLst>
              </a:tr>
              <a:tr h="232088">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1200</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49.0205</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49.384</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49.7459</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50.1062</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50.4651</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50.8223</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51.178</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51.532</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a:solidFill>
                            <a:srgbClr val="000000"/>
                          </a:solidFill>
                          <a:effectLst/>
                          <a:latin typeface="宋体" panose="02010600030101010101" pitchFamily="2" charset="-122"/>
                          <a:ea typeface="宋体" panose="02010600030101010101" pitchFamily="2" charset="-122"/>
                          <a:cs typeface="宋体" panose="02010600030101010101" pitchFamily="2" charset="-122"/>
                        </a:rPr>
                        <a:t>51.8845</a:t>
                      </a:r>
                      <a:endParaRPr lang="zh-CN" sz="1200" b="1" kern="10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kern="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52.2354</a:t>
                      </a:r>
                      <a:endParaRPr lang="zh-CN" sz="1200" b="1" kern="100" dirty="0">
                        <a:effectLst/>
                        <a:latin typeface="Times New Roman" panose="02020603050405020304" pitchFamily="18" charset="0"/>
                        <a:ea typeface="宋体" panose="02010600030101010101" pitchFamily="2" charset="-122"/>
                      </a:endParaRPr>
                    </a:p>
                  </a:txBody>
                  <a:tcPr marL="3810" marR="38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5036480"/>
                  </a:ext>
                </a:extLst>
              </a:tr>
            </a:tbl>
          </a:graphicData>
        </a:graphic>
      </p:graphicFrame>
      <p:sp>
        <p:nvSpPr>
          <p:cNvPr id="13" name="Rectangle 4">
            <a:extLst>
              <a:ext uri="{FF2B5EF4-FFF2-40B4-BE49-F238E27FC236}">
                <a16:creationId xmlns:a16="http://schemas.microsoft.com/office/drawing/2014/main" id="{E57A9852-4EEC-4A07-B720-BE41E92963BA}"/>
              </a:ext>
            </a:extLst>
          </p:cNvPr>
          <p:cNvSpPr txBox="1">
            <a:spLocks noChangeArrowheads="1"/>
          </p:cNvSpPr>
          <p:nvPr/>
        </p:nvSpPr>
        <p:spPr>
          <a:xfrm>
            <a:off x="0" y="-70448"/>
            <a:ext cx="91440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7">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kumimoji="1" lang="zh-CN" altLang="en-US" sz="3600" dirty="0"/>
              <a:t>　复习总结</a:t>
            </a:r>
            <a:endParaRPr lang="zh-CN" altLang="en-US" sz="3600" b="0" dirty="0"/>
          </a:p>
        </p:txBody>
      </p:sp>
      <p:sp>
        <p:nvSpPr>
          <p:cNvPr id="14" name="Rectangle 5">
            <a:extLst>
              <a:ext uri="{FF2B5EF4-FFF2-40B4-BE49-F238E27FC236}">
                <a16:creationId xmlns:a16="http://schemas.microsoft.com/office/drawing/2014/main" id="{23E5BB6B-0634-4662-8B4E-1934D786C022}"/>
              </a:ext>
            </a:extLst>
          </p:cNvPr>
          <p:cNvSpPr>
            <a:spLocks noChangeArrowheads="1"/>
          </p:cNvSpPr>
          <p:nvPr/>
        </p:nvSpPr>
        <p:spPr bwMode="auto">
          <a:xfrm>
            <a:off x="372863" y="5328564"/>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1pPr>
            <a:lvl2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2pPr>
            <a:lvl3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3pPr>
            <a:lvl4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4pPr>
            <a:lvl5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5pPr>
            <a:lvl6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6pPr>
            <a:lvl7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7pPr>
            <a:lvl8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8pPr>
            <a:lvl9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95300" algn="l"/>
                <a:tab pos="2946400" algn="ctr"/>
              </a:tabLst>
            </a:pPr>
            <a:r>
              <a:rPr kumimoji="0" lang="zh-CN" altLang="en-US"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插值法</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B3EA4A1C-494B-4F72-9E20-D86E5B2A5CC1}"/>
              </a:ext>
            </a:extLst>
          </p:cNvPr>
          <p:cNvSpPr/>
          <p:nvPr/>
        </p:nvSpPr>
        <p:spPr bwMode="auto">
          <a:xfrm>
            <a:off x="2068497" y="1278384"/>
            <a:ext cx="550416" cy="266331"/>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algn="l" eaLnBrk="1" hangingPunct="1"/>
            <a:endParaRPr lang="zh-CN" altLang="en-US" sz="2000" dirty="0">
              <a:solidFill>
                <a:srgbClr val="006600"/>
              </a:solidFill>
              <a:latin typeface="微软雅黑" panose="020B0503020204020204" pitchFamily="34" charset="-122"/>
              <a:ea typeface="微软雅黑" panose="020B0503020204020204" pitchFamily="34" charset="-122"/>
            </a:endParaRPr>
          </a:p>
        </p:txBody>
      </p:sp>
      <p:graphicFrame>
        <p:nvGraphicFramePr>
          <p:cNvPr id="15" name="Object 14">
            <a:extLst>
              <a:ext uri="{FF2B5EF4-FFF2-40B4-BE49-F238E27FC236}">
                <a16:creationId xmlns:a16="http://schemas.microsoft.com/office/drawing/2014/main" id="{A783B01F-B395-4A97-84F9-7E8D26600830}"/>
              </a:ext>
            </a:extLst>
          </p:cNvPr>
          <p:cNvGraphicFramePr>
            <a:graphicFrameLocks noChangeAspect="1"/>
          </p:cNvGraphicFramePr>
          <p:nvPr>
            <p:extLst>
              <p:ext uri="{D42A27DB-BD31-4B8C-83A1-F6EECF244321}">
                <p14:modId xmlns:p14="http://schemas.microsoft.com/office/powerpoint/2010/main" val="861041825"/>
              </p:ext>
            </p:extLst>
          </p:nvPr>
        </p:nvGraphicFramePr>
        <p:xfrm>
          <a:off x="1173083" y="5369904"/>
          <a:ext cx="4854856" cy="314330"/>
        </p:xfrm>
        <a:graphic>
          <a:graphicData uri="http://schemas.openxmlformats.org/presentationml/2006/ole">
            <mc:AlternateContent xmlns:mc="http://schemas.openxmlformats.org/markup-compatibility/2006">
              <mc:Choice xmlns:v="urn:schemas-microsoft-com:vml" Requires="v">
                <p:oleObj spid="_x0000_s90174" name="Equation" r:id="rId8" imgW="3517560" imgH="228600" progId="Equation.DSMT4">
                  <p:embed/>
                </p:oleObj>
              </mc:Choice>
              <mc:Fallback>
                <p:oleObj name="Equation" r:id="rId8" imgW="3517560" imgH="228600" progId="Equation.DSMT4">
                  <p:embed/>
                  <p:pic>
                    <p:nvPicPr>
                      <p:cNvPr id="4" name="Object 3">
                        <a:extLst>
                          <a:ext uri="{FF2B5EF4-FFF2-40B4-BE49-F238E27FC236}">
                            <a16:creationId xmlns:a16="http://schemas.microsoft.com/office/drawing/2014/main" id="{8F84E5C3-9DF2-412A-AAF1-F38CF1849CE9}"/>
                          </a:ext>
                        </a:extLst>
                      </p:cNvPr>
                      <p:cNvPicPr>
                        <a:picLocks noChangeAspect="1" noChangeArrowheads="1"/>
                      </p:cNvPicPr>
                      <p:nvPr/>
                    </p:nvPicPr>
                    <p:blipFill>
                      <a:blip r:embed="rId9"/>
                      <a:srcRect/>
                      <a:stretch>
                        <a:fillRect/>
                      </a:stretch>
                    </p:blipFill>
                    <p:spPr bwMode="auto">
                      <a:xfrm>
                        <a:off x="1173083" y="5369904"/>
                        <a:ext cx="4854856" cy="314330"/>
                      </a:xfrm>
                      <a:prstGeom prst="rect">
                        <a:avLst/>
                      </a:prstGeom>
                      <a:noFill/>
                    </p:spPr>
                  </p:pic>
                </p:oleObj>
              </mc:Fallback>
            </mc:AlternateContent>
          </a:graphicData>
        </a:graphic>
      </p:graphicFrame>
      <p:sp>
        <p:nvSpPr>
          <p:cNvPr id="16" name="Rectangle 5">
            <a:extLst>
              <a:ext uri="{FF2B5EF4-FFF2-40B4-BE49-F238E27FC236}">
                <a16:creationId xmlns:a16="http://schemas.microsoft.com/office/drawing/2014/main" id="{174AD912-9215-466B-ACB7-6EE0C0C8F2FD}"/>
              </a:ext>
            </a:extLst>
          </p:cNvPr>
          <p:cNvSpPr>
            <a:spLocks noChangeArrowheads="1"/>
          </p:cNvSpPr>
          <p:nvPr/>
        </p:nvSpPr>
        <p:spPr bwMode="auto">
          <a:xfrm>
            <a:off x="372862" y="5767456"/>
            <a:ext cx="80021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1pPr>
            <a:lvl2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2pPr>
            <a:lvl3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3pPr>
            <a:lvl4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4pPr>
            <a:lvl5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5pPr>
            <a:lvl6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6pPr>
            <a:lvl7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7pPr>
            <a:lvl8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8pPr>
            <a:lvl9pPr eaLnBrk="0" fontAlgn="base" hangingPunct="0">
              <a:spcBef>
                <a:spcPct val="0"/>
              </a:spcBef>
              <a:spcAft>
                <a:spcPct val="0"/>
              </a:spcAft>
              <a:tabLst>
                <a:tab pos="495300" algn="l"/>
                <a:tab pos="2946400"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95300" algn="l"/>
                <a:tab pos="2946400" algn="ctr"/>
              </a:tabLst>
            </a:pPr>
            <a:r>
              <a:rPr kumimoji="0" lang="zh-CN" altLang="en-US"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温度：</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graphicFrame>
        <p:nvGraphicFramePr>
          <p:cNvPr id="17" name="Object 16">
            <a:extLst>
              <a:ext uri="{FF2B5EF4-FFF2-40B4-BE49-F238E27FC236}">
                <a16:creationId xmlns:a16="http://schemas.microsoft.com/office/drawing/2014/main" id="{1FD00C64-FD03-44FF-AF0F-EB881FC03A44}"/>
              </a:ext>
            </a:extLst>
          </p:cNvPr>
          <p:cNvGraphicFramePr>
            <a:graphicFrameLocks noChangeAspect="1"/>
          </p:cNvGraphicFramePr>
          <p:nvPr>
            <p:extLst>
              <p:ext uri="{D42A27DB-BD31-4B8C-83A1-F6EECF244321}">
                <p14:modId xmlns:p14="http://schemas.microsoft.com/office/powerpoint/2010/main" val="3824488837"/>
              </p:ext>
            </p:extLst>
          </p:nvPr>
        </p:nvGraphicFramePr>
        <p:xfrm>
          <a:off x="1093326" y="5708458"/>
          <a:ext cx="4767262" cy="593725"/>
        </p:xfrm>
        <a:graphic>
          <a:graphicData uri="http://schemas.openxmlformats.org/presentationml/2006/ole">
            <mc:AlternateContent xmlns:mc="http://schemas.openxmlformats.org/markup-compatibility/2006">
              <mc:Choice xmlns:v="urn:schemas-microsoft-com:vml" Requires="v">
                <p:oleObj spid="_x0000_s90175" name="Equation" r:id="rId10" imgW="3454200" imgH="431640" progId="Equation.DSMT4">
                  <p:embed/>
                </p:oleObj>
              </mc:Choice>
              <mc:Fallback>
                <p:oleObj name="Equation" r:id="rId10" imgW="3454200" imgH="431640" progId="Equation.DSMT4">
                  <p:embed/>
                  <p:pic>
                    <p:nvPicPr>
                      <p:cNvPr id="15" name="Object 14">
                        <a:extLst>
                          <a:ext uri="{FF2B5EF4-FFF2-40B4-BE49-F238E27FC236}">
                            <a16:creationId xmlns:a16="http://schemas.microsoft.com/office/drawing/2014/main" id="{A783B01F-B395-4A97-84F9-7E8D26600830}"/>
                          </a:ext>
                        </a:extLst>
                      </p:cNvPr>
                      <p:cNvPicPr>
                        <a:picLocks noChangeAspect="1" noChangeArrowheads="1"/>
                      </p:cNvPicPr>
                      <p:nvPr/>
                    </p:nvPicPr>
                    <p:blipFill>
                      <a:blip r:embed="rId11"/>
                      <a:srcRect/>
                      <a:stretch>
                        <a:fillRect/>
                      </a:stretch>
                    </p:blipFill>
                    <p:spPr bwMode="auto">
                      <a:xfrm>
                        <a:off x="1093326" y="5708458"/>
                        <a:ext cx="4767262" cy="593725"/>
                      </a:xfrm>
                      <a:prstGeom prst="rect">
                        <a:avLst/>
                      </a:prstGeom>
                      <a:noFill/>
                    </p:spPr>
                  </p:pic>
                </p:oleObj>
              </mc:Fallback>
            </mc:AlternateContent>
          </a:graphicData>
        </a:graphic>
      </p:graphicFrame>
      <p:graphicFrame>
        <p:nvGraphicFramePr>
          <p:cNvPr id="18" name="Object 17">
            <a:extLst>
              <a:ext uri="{FF2B5EF4-FFF2-40B4-BE49-F238E27FC236}">
                <a16:creationId xmlns:a16="http://schemas.microsoft.com/office/drawing/2014/main" id="{53709BCE-B309-4ECA-89E9-FB39B32A2CD6}"/>
              </a:ext>
            </a:extLst>
          </p:cNvPr>
          <p:cNvGraphicFramePr>
            <a:graphicFrameLocks noChangeAspect="1"/>
          </p:cNvGraphicFramePr>
          <p:nvPr>
            <p:extLst>
              <p:ext uri="{D42A27DB-BD31-4B8C-83A1-F6EECF244321}">
                <p14:modId xmlns:p14="http://schemas.microsoft.com/office/powerpoint/2010/main" val="1884536223"/>
              </p:ext>
            </p:extLst>
          </p:nvPr>
        </p:nvGraphicFramePr>
        <p:xfrm>
          <a:off x="5966871" y="5784572"/>
          <a:ext cx="1228361" cy="349259"/>
        </p:xfrm>
        <a:graphic>
          <a:graphicData uri="http://schemas.openxmlformats.org/presentationml/2006/ole">
            <mc:AlternateContent xmlns:mc="http://schemas.openxmlformats.org/markup-compatibility/2006">
              <mc:Choice xmlns:v="urn:schemas-microsoft-com:vml" Requires="v">
                <p:oleObj spid="_x0000_s90176" name="Equation" r:id="rId12" imgW="711000" imgH="203040" progId="Equation.DSMT4">
                  <p:embed/>
                </p:oleObj>
              </mc:Choice>
              <mc:Fallback>
                <p:oleObj name="Equation" r:id="rId12" imgW="711000" imgH="203040" progId="Equation.DSMT4">
                  <p:embed/>
                  <p:pic>
                    <p:nvPicPr>
                      <p:cNvPr id="17" name="Object 16">
                        <a:extLst>
                          <a:ext uri="{FF2B5EF4-FFF2-40B4-BE49-F238E27FC236}">
                            <a16:creationId xmlns:a16="http://schemas.microsoft.com/office/drawing/2014/main" id="{1FD00C64-FD03-44FF-AF0F-EB881FC03A44}"/>
                          </a:ext>
                        </a:extLst>
                      </p:cNvPr>
                      <p:cNvPicPr>
                        <a:picLocks noChangeAspect="1" noChangeArrowheads="1"/>
                      </p:cNvPicPr>
                      <p:nvPr/>
                    </p:nvPicPr>
                    <p:blipFill>
                      <a:blip r:embed="rId13"/>
                      <a:srcRect/>
                      <a:stretch>
                        <a:fillRect/>
                      </a:stretch>
                    </p:blipFill>
                    <p:spPr bwMode="auto">
                      <a:xfrm>
                        <a:off x="5966871" y="5784572"/>
                        <a:ext cx="1228361" cy="349259"/>
                      </a:xfrm>
                      <a:prstGeom prst="rect">
                        <a:avLst/>
                      </a:prstGeom>
                      <a:noFill/>
                    </p:spPr>
                  </p:pic>
                </p:oleObj>
              </mc:Fallback>
            </mc:AlternateContent>
          </a:graphicData>
        </a:graphic>
      </p:graphicFrame>
      <p:sp>
        <p:nvSpPr>
          <p:cNvPr id="9" name="Rectangle 8">
            <a:extLst>
              <a:ext uri="{FF2B5EF4-FFF2-40B4-BE49-F238E27FC236}">
                <a16:creationId xmlns:a16="http://schemas.microsoft.com/office/drawing/2014/main" id="{AD9F798D-8FCC-49B5-A4A6-2348A434581C}"/>
              </a:ext>
            </a:extLst>
          </p:cNvPr>
          <p:cNvSpPr/>
          <p:nvPr/>
        </p:nvSpPr>
        <p:spPr bwMode="auto">
          <a:xfrm>
            <a:off x="7066625" y="3429000"/>
            <a:ext cx="1347187" cy="175334"/>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rtlCol="0" anchor="ctr">
            <a:spAutoFit/>
          </a:bodyPr>
          <a:lstStyle/>
          <a:p>
            <a:pPr algn="l" eaLnBrk="1" hangingPunct="1"/>
            <a:endParaRPr lang="zh-CN" altLang="en-US" sz="2000" dirty="0">
              <a:solidFill>
                <a:srgbClr val="0066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5514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3DA404-DADB-441E-913D-4D81656F073D}"/>
              </a:ext>
            </a:extLst>
          </p:cNvPr>
          <p:cNvSpPr>
            <a:spLocks noGrp="1"/>
          </p:cNvSpPr>
          <p:nvPr>
            <p:ph type="sldNum" sz="quarter" idx="12"/>
          </p:nvPr>
        </p:nvSpPr>
        <p:spPr/>
        <p:txBody>
          <a:bodyPr/>
          <a:lstStyle/>
          <a:p>
            <a:fld id="{7A5D8B20-D615-40B0-ACA1-2BD88F912AAA}" type="slidenum">
              <a:rPr lang="zh-CN" altLang="en-US" smtClean="0"/>
              <a:t>19</a:t>
            </a:fld>
            <a:endParaRPr lang="zh-CN" altLang="en-US"/>
          </a:p>
        </p:txBody>
      </p:sp>
      <p:sp>
        <p:nvSpPr>
          <p:cNvPr id="3" name="Rectangle 4">
            <a:extLst>
              <a:ext uri="{FF2B5EF4-FFF2-40B4-BE49-F238E27FC236}">
                <a16:creationId xmlns:a16="http://schemas.microsoft.com/office/drawing/2014/main" id="{8E1D5CBD-4DF1-40B2-B7EA-53EE3B0E9F23}"/>
              </a:ext>
            </a:extLst>
          </p:cNvPr>
          <p:cNvSpPr txBox="1">
            <a:spLocks noChangeArrowheads="1"/>
          </p:cNvSpPr>
          <p:nvPr/>
        </p:nvSpPr>
        <p:spPr>
          <a:xfrm>
            <a:off x="0" y="-70448"/>
            <a:ext cx="91440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kumimoji="1" lang="zh-CN" altLang="en-US" sz="3600" dirty="0"/>
              <a:t>　复习总结</a:t>
            </a:r>
            <a:endParaRPr lang="zh-CN" altLang="en-US" sz="3600" b="0" dirty="0"/>
          </a:p>
        </p:txBody>
      </p:sp>
      <p:sp>
        <p:nvSpPr>
          <p:cNvPr id="4" name="Rectangle 3">
            <a:extLst>
              <a:ext uri="{FF2B5EF4-FFF2-40B4-BE49-F238E27FC236}">
                <a16:creationId xmlns:a16="http://schemas.microsoft.com/office/drawing/2014/main" id="{BBEE4D84-8B61-4E06-8C2A-8AB24819CEB7}"/>
              </a:ext>
            </a:extLst>
          </p:cNvPr>
          <p:cNvSpPr/>
          <p:nvPr/>
        </p:nvSpPr>
        <p:spPr>
          <a:xfrm>
            <a:off x="121109" y="879759"/>
            <a:ext cx="1620957" cy="523220"/>
          </a:xfrm>
          <a:prstGeom prst="rect">
            <a:avLst/>
          </a:prstGeom>
        </p:spPr>
        <p:txBody>
          <a:bodyPr wrap="none">
            <a:spAutoFit/>
          </a:bodyPr>
          <a:lstStyle/>
          <a:p>
            <a:r>
              <a:rPr lang="zh-CN" altLang="en-US" sz="2800" b="1" dirty="0">
                <a:solidFill>
                  <a:srgbClr val="003A85"/>
                </a:solidFill>
                <a:latin typeface="微软雅黑" panose="020B0503020204020204" pitchFamily="34" charset="-122"/>
                <a:ea typeface="微软雅黑" panose="020B0503020204020204" pitchFamily="34" charset="-122"/>
              </a:rPr>
              <a:t>例题分析</a:t>
            </a:r>
          </a:p>
        </p:txBody>
      </p:sp>
      <p:sp>
        <p:nvSpPr>
          <p:cNvPr id="5" name="TextBox 4">
            <a:extLst>
              <a:ext uri="{FF2B5EF4-FFF2-40B4-BE49-F238E27FC236}">
                <a16:creationId xmlns:a16="http://schemas.microsoft.com/office/drawing/2014/main" id="{8027E20F-E944-42C7-A857-0EA49497A311}"/>
              </a:ext>
            </a:extLst>
          </p:cNvPr>
          <p:cNvSpPr txBox="1"/>
          <p:nvPr/>
        </p:nvSpPr>
        <p:spPr>
          <a:xfrm>
            <a:off x="242429" y="1438786"/>
            <a:ext cx="8553591" cy="1569660"/>
          </a:xfrm>
          <a:prstGeom prst="rect">
            <a:avLst/>
          </a:prstGeom>
          <a:noFill/>
        </p:spPr>
        <p:txBody>
          <a:bodyPr wrap="square" rtlCol="0">
            <a:spAutoFit/>
          </a:bodyPr>
          <a:lstStyle/>
          <a:p>
            <a:pPr marL="285750" indent="-285750">
              <a:buFont typeface="Wingdings" panose="05000000000000000000" pitchFamily="2" charset="2"/>
              <a:buChar char="Ø"/>
            </a:pPr>
            <a:r>
              <a:rPr lang="zh-CN" altLang="zh-CN" dirty="0"/>
              <a:t>右图为某反应釜系统示意图，两种或多种化工原料由进料口送进反应釜进行搅拌并在其中发生放热化学反应，最终生成某种化工产品。为保证产品的质量和设备安全，需要通过冷却水从反应釜外壁对其降温，以维持反应釜内温度在某一设定值。根据上述工艺试完成以下题目：</a:t>
            </a:r>
          </a:p>
          <a:p>
            <a:pPr marL="342900" indent="-342900" algn="l">
              <a:buFont typeface="Wingdings" panose="05000000000000000000" pitchFamily="2" charset="2"/>
              <a:buChar char="Ø"/>
            </a:pPr>
            <a:endParaRPr lang="zh-CN" altLang="en-US" sz="2400" b="1" dirty="0">
              <a:latin typeface="微软雅黑" panose="020B0503020204020204" pitchFamily="34" charset="-122"/>
              <a:ea typeface="微软雅黑" panose="020B0503020204020204" pitchFamily="34" charset="-122"/>
            </a:endParaRPr>
          </a:p>
        </p:txBody>
      </p:sp>
      <p:pic>
        <p:nvPicPr>
          <p:cNvPr id="6" name="Picture 5">
            <a:extLst>
              <a:ext uri="{FF2B5EF4-FFF2-40B4-BE49-F238E27FC236}">
                <a16:creationId xmlns:a16="http://schemas.microsoft.com/office/drawing/2014/main" id="{2DB54C17-7720-4770-A6F2-D1B12472C766}"/>
              </a:ext>
            </a:extLst>
          </p:cNvPr>
          <p:cNvPicPr>
            <a:picLocks noChangeAspect="1"/>
          </p:cNvPicPr>
          <p:nvPr/>
        </p:nvPicPr>
        <p:blipFill>
          <a:blip r:embed="rId4"/>
          <a:stretch>
            <a:fillRect/>
          </a:stretch>
        </p:blipFill>
        <p:spPr>
          <a:xfrm>
            <a:off x="6028269" y="3789015"/>
            <a:ext cx="2873950" cy="1946792"/>
          </a:xfrm>
          <a:prstGeom prst="rect">
            <a:avLst/>
          </a:prstGeom>
        </p:spPr>
      </p:pic>
      <p:sp>
        <p:nvSpPr>
          <p:cNvPr id="7" name="Rectangle 6">
            <a:extLst>
              <a:ext uri="{FF2B5EF4-FFF2-40B4-BE49-F238E27FC236}">
                <a16:creationId xmlns:a16="http://schemas.microsoft.com/office/drawing/2014/main" id="{5EAF776F-BC67-46E5-B248-DF083D289834}"/>
              </a:ext>
            </a:extLst>
          </p:cNvPr>
          <p:cNvSpPr/>
          <p:nvPr/>
        </p:nvSpPr>
        <p:spPr>
          <a:xfrm>
            <a:off x="412811" y="2777433"/>
            <a:ext cx="8012098" cy="646331"/>
          </a:xfrm>
          <a:prstGeom prst="rect">
            <a:avLst/>
          </a:prstGeom>
        </p:spPr>
        <p:txBody>
          <a:bodyPr wrap="square">
            <a:spAutoFit/>
          </a:bodyPr>
          <a:lstStyle/>
          <a:p>
            <a:r>
              <a:rPr lang="en-US" altLang="zh-CN" dirty="0">
                <a:latin typeface="宋体" panose="02010600030101010101" pitchFamily="2" charset="-122"/>
                <a:cs typeface="宋体" panose="02010600030101010101" pitchFamily="2" charset="-122"/>
              </a:rPr>
              <a:t>1</a:t>
            </a:r>
            <a:r>
              <a:rPr lang="zh-CN" altLang="zh-CN" dirty="0">
                <a:ea typeface="宋体" panose="02010600030101010101" pitchFamily="2" charset="-122"/>
                <a:cs typeface="宋体" panose="02010600030101010101" pitchFamily="2" charset="-122"/>
              </a:rPr>
              <a:t>）试绘制反应釜温度控制系统的框图，并标明系统中的控制器、被控对象、传感器、执行器和扰动。</a:t>
            </a:r>
            <a:endParaRPr lang="zh-CN" altLang="en-US" dirty="0"/>
          </a:p>
        </p:txBody>
      </p:sp>
      <p:sp>
        <p:nvSpPr>
          <p:cNvPr id="8" name="Rectangle 2">
            <a:extLst>
              <a:ext uri="{FF2B5EF4-FFF2-40B4-BE49-F238E27FC236}">
                <a16:creationId xmlns:a16="http://schemas.microsoft.com/office/drawing/2014/main" id="{42A449CA-4318-494D-A81C-B650037608F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Object 8">
            <a:extLst>
              <a:ext uri="{FF2B5EF4-FFF2-40B4-BE49-F238E27FC236}">
                <a16:creationId xmlns:a16="http://schemas.microsoft.com/office/drawing/2014/main" id="{CC888E87-82D1-4622-8B97-FBE87FAC3E96}"/>
              </a:ext>
            </a:extLst>
          </p:cNvPr>
          <p:cNvGraphicFramePr>
            <a:graphicFrameLocks noChangeAspect="1"/>
          </p:cNvGraphicFramePr>
          <p:nvPr>
            <p:extLst>
              <p:ext uri="{D42A27DB-BD31-4B8C-83A1-F6EECF244321}">
                <p14:modId xmlns:p14="http://schemas.microsoft.com/office/powerpoint/2010/main" val="530842830"/>
              </p:ext>
            </p:extLst>
          </p:nvPr>
        </p:nvGraphicFramePr>
        <p:xfrm>
          <a:off x="652693" y="3603280"/>
          <a:ext cx="5312406" cy="1944493"/>
        </p:xfrm>
        <a:graphic>
          <a:graphicData uri="http://schemas.openxmlformats.org/presentationml/2006/ole">
            <mc:AlternateContent xmlns:mc="http://schemas.openxmlformats.org/markup-compatibility/2006">
              <mc:Choice xmlns:v="urn:schemas-microsoft-com:vml" Requires="v">
                <p:oleObj spid="_x0000_s93197" name="Visio" r:id="rId5" imgW="5149721" imgH="1873784" progId="Visio.Drawing.11">
                  <p:embed/>
                </p:oleObj>
              </mc:Choice>
              <mc:Fallback>
                <p:oleObj name="Visio" r:id="rId5" imgW="5149721" imgH="1873784"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693" y="3603280"/>
                        <a:ext cx="5312406" cy="1944493"/>
                      </a:xfrm>
                      <a:prstGeom prst="rect">
                        <a:avLst/>
                      </a:prstGeom>
                      <a:noFill/>
                    </p:spPr>
                  </p:pic>
                </p:oleObj>
              </mc:Fallback>
            </mc:AlternateContent>
          </a:graphicData>
        </a:graphic>
      </p:graphicFrame>
    </p:spTree>
    <p:extLst>
      <p:ext uri="{BB962C8B-B14F-4D97-AF65-F5344CB8AC3E}">
        <p14:creationId xmlns:p14="http://schemas.microsoft.com/office/powerpoint/2010/main" val="391453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52F9185-90EA-4EC0-AD00-CA1E602A7149}"/>
              </a:ext>
            </a:extLst>
          </p:cNvPr>
          <p:cNvSpPr>
            <a:spLocks noGrp="1"/>
          </p:cNvSpPr>
          <p:nvPr>
            <p:ph type="sldNum" sz="quarter" idx="12"/>
          </p:nvPr>
        </p:nvSpPr>
        <p:spPr/>
        <p:txBody>
          <a:bodyPr/>
          <a:lstStyle/>
          <a:p>
            <a:fld id="{7A5D8B20-D615-40B0-ACA1-2BD88F912AAA}" type="slidenum">
              <a:rPr lang="zh-CN" altLang="en-US" smtClean="0"/>
              <a:t>2</a:t>
            </a:fld>
            <a:endParaRPr lang="zh-CN" altLang="en-US"/>
          </a:p>
        </p:txBody>
      </p:sp>
      <p:sp>
        <p:nvSpPr>
          <p:cNvPr id="3" name="Rectangle 4">
            <a:extLst>
              <a:ext uri="{FF2B5EF4-FFF2-40B4-BE49-F238E27FC236}">
                <a16:creationId xmlns:a16="http://schemas.microsoft.com/office/drawing/2014/main" id="{2FF1545D-BD7F-4A7B-803F-4107141FCE92}"/>
              </a:ext>
            </a:extLst>
          </p:cNvPr>
          <p:cNvSpPr txBox="1">
            <a:spLocks noChangeArrowheads="1"/>
          </p:cNvSpPr>
          <p:nvPr/>
        </p:nvSpPr>
        <p:spPr>
          <a:xfrm>
            <a:off x="0" y="-70448"/>
            <a:ext cx="91440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kumimoji="1" lang="zh-CN" altLang="en-US" sz="3600" dirty="0"/>
              <a:t>　复习总结</a:t>
            </a:r>
            <a:endParaRPr lang="zh-CN" altLang="en-US" sz="3600" b="0" dirty="0"/>
          </a:p>
        </p:txBody>
      </p:sp>
      <p:sp>
        <p:nvSpPr>
          <p:cNvPr id="8" name="内容占位符 2">
            <a:extLst>
              <a:ext uri="{FF2B5EF4-FFF2-40B4-BE49-F238E27FC236}">
                <a16:creationId xmlns:a16="http://schemas.microsoft.com/office/drawing/2014/main" id="{D26C2F19-6922-4A92-99DD-422336F41758}"/>
              </a:ext>
            </a:extLst>
          </p:cNvPr>
          <p:cNvSpPr txBox="1">
            <a:spLocks/>
          </p:cNvSpPr>
          <p:nvPr/>
        </p:nvSpPr>
        <p:spPr>
          <a:xfrm>
            <a:off x="457200" y="908843"/>
            <a:ext cx="8229600" cy="5040313"/>
          </a:xfrm>
          <a:prstGeom prst="rect">
            <a:avLst/>
          </a:prstGeom>
        </p:spPr>
        <p:txBody>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marL="0" indent="0">
              <a:lnSpc>
                <a:spcPct val="150000"/>
              </a:lnSpc>
              <a:spcBef>
                <a:spcPts val="0"/>
              </a:spcBef>
              <a:buNone/>
            </a:pPr>
            <a:r>
              <a:rPr lang="zh-CN" altLang="zh-CN" sz="2400" b="1" dirty="0">
                <a:solidFill>
                  <a:srgbClr val="003A85"/>
                </a:solidFill>
                <a:latin typeface="+mj-ea"/>
                <a:ea typeface="+mj-ea"/>
              </a:rPr>
              <a:t>第</a:t>
            </a:r>
            <a:r>
              <a:rPr lang="en-US" altLang="zh-CN" sz="2400" b="1" dirty="0">
                <a:solidFill>
                  <a:srgbClr val="003A85"/>
                </a:solidFill>
                <a:latin typeface="+mj-ea"/>
                <a:ea typeface="+mj-ea"/>
              </a:rPr>
              <a:t>1</a:t>
            </a:r>
            <a:r>
              <a:rPr lang="zh-CN" altLang="zh-CN" sz="2400" b="1" dirty="0">
                <a:solidFill>
                  <a:srgbClr val="003A85"/>
                </a:solidFill>
                <a:latin typeface="+mj-ea"/>
                <a:ea typeface="+mj-ea"/>
              </a:rPr>
              <a:t>章</a:t>
            </a:r>
            <a:r>
              <a:rPr lang="en-US" altLang="zh-CN" sz="2400" b="1" dirty="0">
                <a:solidFill>
                  <a:srgbClr val="003A85"/>
                </a:solidFill>
                <a:latin typeface="+mj-ea"/>
                <a:ea typeface="+mj-ea"/>
              </a:rPr>
              <a:t>  </a:t>
            </a:r>
            <a:r>
              <a:rPr lang="zh-CN" altLang="zh-CN" sz="2400" b="1" dirty="0">
                <a:solidFill>
                  <a:srgbClr val="003A85"/>
                </a:solidFill>
                <a:latin typeface="+mj-ea"/>
                <a:ea typeface="+mj-ea"/>
              </a:rPr>
              <a:t>绪论</a:t>
            </a:r>
            <a:br>
              <a:rPr lang="en-US" altLang="zh-CN" sz="2400" b="1" dirty="0">
                <a:latin typeface="+mj-ea"/>
                <a:ea typeface="+mj-ea"/>
              </a:rPr>
            </a:br>
            <a:r>
              <a:rPr lang="zh-CN" altLang="zh-CN" sz="2400" b="1" dirty="0">
                <a:latin typeface="+mj-ea"/>
                <a:ea typeface="+mj-ea"/>
              </a:rPr>
              <a:t>§</a:t>
            </a:r>
            <a:r>
              <a:rPr lang="en-US" altLang="zh-CN" sz="2400" b="1" dirty="0">
                <a:latin typeface="+mj-ea"/>
                <a:ea typeface="+mj-ea"/>
              </a:rPr>
              <a:t>1-1 </a:t>
            </a:r>
            <a:r>
              <a:rPr lang="zh-CN" altLang="zh-CN" sz="2400" b="1" dirty="0">
                <a:latin typeface="+mj-ea"/>
                <a:ea typeface="+mj-ea"/>
              </a:rPr>
              <a:t>过程控制概述</a:t>
            </a:r>
            <a:br>
              <a:rPr lang="en-US" altLang="zh-CN" sz="2400" b="1" dirty="0">
                <a:latin typeface="+mj-ea"/>
                <a:ea typeface="+mj-ea"/>
              </a:rPr>
            </a:br>
            <a:r>
              <a:rPr lang="zh-CN" altLang="zh-CN" sz="2400" b="1" dirty="0">
                <a:latin typeface="+mj-ea"/>
                <a:ea typeface="+mj-ea"/>
              </a:rPr>
              <a:t>§</a:t>
            </a:r>
            <a:r>
              <a:rPr lang="en-US" altLang="zh-CN" sz="2400" b="1" dirty="0">
                <a:latin typeface="+mj-ea"/>
                <a:ea typeface="+mj-ea"/>
              </a:rPr>
              <a:t>1-2 </a:t>
            </a:r>
            <a:r>
              <a:rPr lang="zh-CN" altLang="zh-CN" sz="2400" b="1" dirty="0">
                <a:latin typeface="+mj-ea"/>
                <a:ea typeface="+mj-ea"/>
              </a:rPr>
              <a:t>自动化仪表概述</a:t>
            </a:r>
          </a:p>
          <a:p>
            <a:pPr marL="0" indent="0">
              <a:lnSpc>
                <a:spcPct val="150000"/>
              </a:lnSpc>
              <a:spcBef>
                <a:spcPts val="0"/>
              </a:spcBef>
              <a:buNone/>
            </a:pPr>
            <a:r>
              <a:rPr lang="zh-CN" altLang="zh-CN" sz="2400" b="1" dirty="0">
                <a:solidFill>
                  <a:srgbClr val="003A85"/>
                </a:solidFill>
                <a:latin typeface="+mj-ea"/>
                <a:ea typeface="+mj-ea"/>
              </a:rPr>
              <a:t>第</a:t>
            </a:r>
            <a:r>
              <a:rPr lang="en-US" altLang="zh-CN" sz="2400" b="1" dirty="0">
                <a:solidFill>
                  <a:srgbClr val="003A85"/>
                </a:solidFill>
                <a:latin typeface="+mj-ea"/>
                <a:ea typeface="+mj-ea"/>
              </a:rPr>
              <a:t>2</a:t>
            </a:r>
            <a:r>
              <a:rPr lang="zh-CN" altLang="zh-CN" sz="2400" b="1" dirty="0">
                <a:solidFill>
                  <a:srgbClr val="003A85"/>
                </a:solidFill>
                <a:latin typeface="+mj-ea"/>
                <a:ea typeface="+mj-ea"/>
              </a:rPr>
              <a:t>章</a:t>
            </a:r>
            <a:r>
              <a:rPr lang="en-US" altLang="zh-CN" sz="2400" b="1" dirty="0">
                <a:solidFill>
                  <a:srgbClr val="003A85"/>
                </a:solidFill>
                <a:latin typeface="+mj-ea"/>
                <a:ea typeface="+mj-ea"/>
              </a:rPr>
              <a:t>  </a:t>
            </a:r>
            <a:r>
              <a:rPr lang="zh-CN" altLang="zh-CN" sz="2400" b="1" dirty="0">
                <a:solidFill>
                  <a:srgbClr val="003A85"/>
                </a:solidFill>
                <a:latin typeface="+mj-ea"/>
                <a:ea typeface="+mj-ea"/>
              </a:rPr>
              <a:t>过程参数的检测与变送</a:t>
            </a:r>
            <a:br>
              <a:rPr lang="en-US" altLang="zh-CN" sz="2400" b="1" dirty="0">
                <a:latin typeface="+mj-ea"/>
                <a:ea typeface="+mj-ea"/>
              </a:rPr>
            </a:br>
            <a:r>
              <a:rPr lang="zh-CN" altLang="zh-CN" sz="2400" b="1" dirty="0">
                <a:solidFill>
                  <a:srgbClr val="C00000"/>
                </a:solidFill>
                <a:latin typeface="+mj-ea"/>
                <a:ea typeface="+mj-ea"/>
              </a:rPr>
              <a:t>§</a:t>
            </a:r>
            <a:r>
              <a:rPr lang="en-US" altLang="zh-CN" sz="2400" b="1" dirty="0">
                <a:solidFill>
                  <a:srgbClr val="C00000"/>
                </a:solidFill>
                <a:latin typeface="+mj-ea"/>
                <a:ea typeface="+mj-ea"/>
              </a:rPr>
              <a:t>2-1 </a:t>
            </a:r>
            <a:r>
              <a:rPr lang="zh-CN" altLang="zh-CN" sz="2400" b="1" dirty="0">
                <a:solidFill>
                  <a:srgbClr val="C00000"/>
                </a:solidFill>
                <a:latin typeface="+mj-ea"/>
                <a:ea typeface="+mj-ea"/>
              </a:rPr>
              <a:t>参数检测与变送概述</a:t>
            </a:r>
            <a:r>
              <a:rPr lang="en-US" altLang="zh-CN" sz="2400" b="1" dirty="0">
                <a:solidFill>
                  <a:srgbClr val="C00000"/>
                </a:solidFill>
                <a:latin typeface="+mj-ea"/>
                <a:ea typeface="+mj-ea"/>
              </a:rPr>
              <a:t> </a:t>
            </a:r>
            <a:r>
              <a:rPr lang="zh-CN" altLang="en-US" sz="2400" b="1" dirty="0">
                <a:solidFill>
                  <a:srgbClr val="C00000"/>
                </a:solidFill>
                <a:latin typeface="+mj-ea"/>
                <a:ea typeface="+mj-ea"/>
              </a:rPr>
              <a:t>（绝对误差、精度等级、回差等）</a:t>
            </a:r>
            <a:endParaRPr lang="zh-CN" altLang="zh-CN" sz="2400" b="1" dirty="0">
              <a:solidFill>
                <a:srgbClr val="C00000"/>
              </a:solidFill>
              <a:latin typeface="+mj-ea"/>
              <a:ea typeface="+mj-ea"/>
            </a:endParaRPr>
          </a:p>
          <a:p>
            <a:pPr marL="0" indent="0">
              <a:lnSpc>
                <a:spcPct val="150000"/>
              </a:lnSpc>
              <a:spcBef>
                <a:spcPts val="0"/>
              </a:spcBef>
              <a:buNone/>
            </a:pPr>
            <a:r>
              <a:rPr lang="zh-CN" altLang="zh-CN" sz="2400" b="1" dirty="0">
                <a:solidFill>
                  <a:srgbClr val="C00000"/>
                </a:solidFill>
                <a:latin typeface="+mj-ea"/>
                <a:ea typeface="+mj-ea"/>
              </a:rPr>
              <a:t>§</a:t>
            </a:r>
            <a:r>
              <a:rPr lang="en-US" altLang="zh-CN" sz="2400" b="1" dirty="0">
                <a:solidFill>
                  <a:srgbClr val="C00000"/>
                </a:solidFill>
                <a:latin typeface="+mj-ea"/>
                <a:ea typeface="+mj-ea"/>
              </a:rPr>
              <a:t>2-2  </a:t>
            </a:r>
            <a:r>
              <a:rPr lang="zh-CN" altLang="zh-CN" sz="2400" b="1" dirty="0">
                <a:solidFill>
                  <a:srgbClr val="C00000"/>
                </a:solidFill>
                <a:latin typeface="+mj-ea"/>
                <a:ea typeface="+mj-ea"/>
              </a:rPr>
              <a:t>温度的检测与变送</a:t>
            </a:r>
            <a:r>
              <a:rPr lang="zh-CN" altLang="en-US" sz="2400" b="1" dirty="0">
                <a:solidFill>
                  <a:srgbClr val="C00000"/>
                </a:solidFill>
                <a:latin typeface="+mj-ea"/>
                <a:ea typeface="+mj-ea"/>
              </a:rPr>
              <a:t>（热电偶、热电阻）</a:t>
            </a:r>
            <a:br>
              <a:rPr lang="en-US" altLang="zh-CN" sz="2400" b="1" dirty="0">
                <a:solidFill>
                  <a:srgbClr val="C00000"/>
                </a:solidFill>
                <a:latin typeface="+mj-ea"/>
                <a:ea typeface="+mj-ea"/>
              </a:rPr>
            </a:br>
            <a:r>
              <a:rPr lang="zh-CN" altLang="zh-CN" sz="2400" b="1" dirty="0">
                <a:solidFill>
                  <a:srgbClr val="C00000"/>
                </a:solidFill>
                <a:latin typeface="+mj-ea"/>
                <a:ea typeface="+mj-ea"/>
              </a:rPr>
              <a:t>§</a:t>
            </a:r>
            <a:r>
              <a:rPr lang="en-US" altLang="zh-CN" sz="2400" b="1" dirty="0">
                <a:solidFill>
                  <a:srgbClr val="C00000"/>
                </a:solidFill>
                <a:latin typeface="+mj-ea"/>
                <a:ea typeface="+mj-ea"/>
              </a:rPr>
              <a:t>2-3  </a:t>
            </a:r>
            <a:r>
              <a:rPr lang="zh-CN" altLang="zh-CN" sz="2400" b="1" dirty="0">
                <a:solidFill>
                  <a:srgbClr val="C00000"/>
                </a:solidFill>
                <a:latin typeface="+mj-ea"/>
                <a:ea typeface="+mj-ea"/>
              </a:rPr>
              <a:t>压力的检测与变送</a:t>
            </a:r>
            <a:br>
              <a:rPr lang="en-US" altLang="zh-CN" sz="2400" b="1" dirty="0">
                <a:solidFill>
                  <a:srgbClr val="C00000"/>
                </a:solidFill>
                <a:latin typeface="+mj-ea"/>
                <a:ea typeface="+mj-ea"/>
              </a:rPr>
            </a:br>
            <a:r>
              <a:rPr lang="zh-CN" altLang="zh-CN" sz="2400" b="1" dirty="0">
                <a:solidFill>
                  <a:srgbClr val="C00000"/>
                </a:solidFill>
                <a:latin typeface="+mj-ea"/>
                <a:ea typeface="+mj-ea"/>
              </a:rPr>
              <a:t>§</a:t>
            </a:r>
            <a:r>
              <a:rPr lang="en-US" altLang="zh-CN" sz="2400" b="1" dirty="0">
                <a:solidFill>
                  <a:srgbClr val="C00000"/>
                </a:solidFill>
                <a:latin typeface="+mj-ea"/>
                <a:ea typeface="+mj-ea"/>
              </a:rPr>
              <a:t>2-4  </a:t>
            </a:r>
            <a:r>
              <a:rPr lang="zh-CN" altLang="zh-CN" sz="2400" b="1" dirty="0">
                <a:solidFill>
                  <a:srgbClr val="C00000"/>
                </a:solidFill>
                <a:latin typeface="+mj-ea"/>
                <a:ea typeface="+mj-ea"/>
              </a:rPr>
              <a:t>流量的检测与变送</a:t>
            </a:r>
            <a:r>
              <a:rPr lang="zh-CN" altLang="en-US" sz="2400" b="1" dirty="0">
                <a:solidFill>
                  <a:srgbClr val="C00000"/>
                </a:solidFill>
                <a:latin typeface="+mj-ea"/>
                <a:ea typeface="+mj-ea"/>
              </a:rPr>
              <a:t>（类型？）</a:t>
            </a:r>
            <a:br>
              <a:rPr lang="en-US" altLang="zh-CN" sz="2400" b="1" dirty="0">
                <a:latin typeface="+mj-ea"/>
                <a:ea typeface="+mj-ea"/>
              </a:rPr>
            </a:br>
            <a:r>
              <a:rPr lang="zh-CN" altLang="zh-CN" sz="2400" b="1" dirty="0">
                <a:latin typeface="+mj-ea"/>
                <a:ea typeface="+mj-ea"/>
              </a:rPr>
              <a:t>§</a:t>
            </a:r>
            <a:r>
              <a:rPr lang="en-US" altLang="zh-CN" sz="2400" b="1" dirty="0">
                <a:latin typeface="+mj-ea"/>
                <a:ea typeface="+mj-ea"/>
              </a:rPr>
              <a:t>2-5  </a:t>
            </a:r>
            <a:r>
              <a:rPr lang="zh-CN" altLang="zh-CN" sz="2400" b="1" dirty="0">
                <a:latin typeface="+mj-ea"/>
                <a:ea typeface="+mj-ea"/>
              </a:rPr>
              <a:t>物位的检测与变送</a:t>
            </a:r>
          </a:p>
          <a:p>
            <a:pPr>
              <a:spcBef>
                <a:spcPts val="0"/>
              </a:spcBef>
            </a:pPr>
            <a:endParaRPr lang="zh-CN" altLang="en-US" b="1" dirty="0">
              <a:latin typeface="+mj-ea"/>
              <a:ea typeface="+mj-ea"/>
            </a:endParaRPr>
          </a:p>
        </p:txBody>
      </p:sp>
    </p:spTree>
    <p:extLst>
      <p:ext uri="{BB962C8B-B14F-4D97-AF65-F5344CB8AC3E}">
        <p14:creationId xmlns:p14="http://schemas.microsoft.com/office/powerpoint/2010/main" val="955417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7B415E-A975-4FED-AE1E-B932393BE67F}"/>
              </a:ext>
            </a:extLst>
          </p:cNvPr>
          <p:cNvSpPr>
            <a:spLocks noGrp="1"/>
          </p:cNvSpPr>
          <p:nvPr>
            <p:ph type="sldNum" sz="quarter" idx="12"/>
          </p:nvPr>
        </p:nvSpPr>
        <p:spPr/>
        <p:txBody>
          <a:bodyPr/>
          <a:lstStyle/>
          <a:p>
            <a:fld id="{7A5D8B20-D615-40B0-ACA1-2BD88F912AAA}" type="slidenum">
              <a:rPr lang="zh-CN" altLang="en-US" smtClean="0"/>
              <a:t>20</a:t>
            </a:fld>
            <a:endParaRPr lang="zh-CN" altLang="en-US"/>
          </a:p>
        </p:txBody>
      </p:sp>
      <p:sp>
        <p:nvSpPr>
          <p:cNvPr id="3" name="Rectangle 4">
            <a:extLst>
              <a:ext uri="{FF2B5EF4-FFF2-40B4-BE49-F238E27FC236}">
                <a16:creationId xmlns:a16="http://schemas.microsoft.com/office/drawing/2014/main" id="{6C5964A6-D326-4976-9C0C-656D07EE6905}"/>
              </a:ext>
            </a:extLst>
          </p:cNvPr>
          <p:cNvSpPr txBox="1">
            <a:spLocks noChangeArrowheads="1"/>
          </p:cNvSpPr>
          <p:nvPr/>
        </p:nvSpPr>
        <p:spPr>
          <a:xfrm>
            <a:off x="0" y="-70448"/>
            <a:ext cx="91440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kumimoji="1" lang="zh-CN" altLang="en-US" sz="3600" dirty="0"/>
              <a:t>　复习总结</a:t>
            </a:r>
            <a:endParaRPr lang="zh-CN" altLang="en-US" sz="3600" b="0" dirty="0"/>
          </a:p>
        </p:txBody>
      </p:sp>
      <p:sp>
        <p:nvSpPr>
          <p:cNvPr id="4" name="Rectangle 3">
            <a:extLst>
              <a:ext uri="{FF2B5EF4-FFF2-40B4-BE49-F238E27FC236}">
                <a16:creationId xmlns:a16="http://schemas.microsoft.com/office/drawing/2014/main" id="{5130B4AC-6C25-4827-9E2A-0457FF78649D}"/>
              </a:ext>
            </a:extLst>
          </p:cNvPr>
          <p:cNvSpPr/>
          <p:nvPr/>
        </p:nvSpPr>
        <p:spPr>
          <a:xfrm>
            <a:off x="121109" y="879759"/>
            <a:ext cx="1620957" cy="523220"/>
          </a:xfrm>
          <a:prstGeom prst="rect">
            <a:avLst/>
          </a:prstGeom>
        </p:spPr>
        <p:txBody>
          <a:bodyPr wrap="none">
            <a:spAutoFit/>
          </a:bodyPr>
          <a:lstStyle/>
          <a:p>
            <a:r>
              <a:rPr lang="zh-CN" altLang="en-US" sz="2800" b="1" dirty="0">
                <a:solidFill>
                  <a:srgbClr val="003A85"/>
                </a:solidFill>
                <a:latin typeface="微软雅黑" panose="020B0503020204020204" pitchFamily="34" charset="-122"/>
                <a:ea typeface="微软雅黑" panose="020B0503020204020204" pitchFamily="34" charset="-122"/>
              </a:rPr>
              <a:t>例题分析</a:t>
            </a:r>
          </a:p>
        </p:txBody>
      </p:sp>
      <p:sp>
        <p:nvSpPr>
          <p:cNvPr id="5" name="TextBox 4">
            <a:extLst>
              <a:ext uri="{FF2B5EF4-FFF2-40B4-BE49-F238E27FC236}">
                <a16:creationId xmlns:a16="http://schemas.microsoft.com/office/drawing/2014/main" id="{5D1CB88E-9122-4DD9-BA68-C85D489BF338}"/>
              </a:ext>
            </a:extLst>
          </p:cNvPr>
          <p:cNvSpPr txBox="1"/>
          <p:nvPr/>
        </p:nvSpPr>
        <p:spPr>
          <a:xfrm>
            <a:off x="242429" y="1438786"/>
            <a:ext cx="8553591" cy="1569660"/>
          </a:xfrm>
          <a:prstGeom prst="rect">
            <a:avLst/>
          </a:prstGeom>
          <a:noFill/>
        </p:spPr>
        <p:txBody>
          <a:bodyPr wrap="square" rtlCol="0">
            <a:spAutoFit/>
          </a:bodyPr>
          <a:lstStyle/>
          <a:p>
            <a:pPr marL="285750" indent="-285750">
              <a:buFont typeface="Wingdings" panose="05000000000000000000" pitchFamily="2" charset="2"/>
              <a:buChar char="Ø"/>
            </a:pPr>
            <a:r>
              <a:rPr lang="zh-CN" altLang="zh-CN" dirty="0"/>
              <a:t>右图为某反应釜系统示意图，两种或多种化工原料由进料口送进反应釜进行搅拌并在其中发生放热化学反应，最终生成某种化工产品。为保证产品的质量和设备安全，需要通过冷却水从反应釜外壁对其降温，以维持反应釜内温度在某一设定值。根据上述工艺试完成以下题目：</a:t>
            </a:r>
          </a:p>
          <a:p>
            <a:pPr marL="342900" indent="-342900" algn="l">
              <a:buFont typeface="Wingdings" panose="05000000000000000000" pitchFamily="2" charset="2"/>
              <a:buChar char="Ø"/>
            </a:pPr>
            <a:endParaRPr lang="zh-CN" altLang="en-US" sz="2400" b="1" dirty="0">
              <a:latin typeface="微软雅黑" panose="020B0503020204020204" pitchFamily="34" charset="-122"/>
              <a:ea typeface="微软雅黑" panose="020B0503020204020204" pitchFamily="34" charset="-122"/>
            </a:endParaRPr>
          </a:p>
        </p:txBody>
      </p:sp>
      <p:pic>
        <p:nvPicPr>
          <p:cNvPr id="6" name="Picture 5">
            <a:extLst>
              <a:ext uri="{FF2B5EF4-FFF2-40B4-BE49-F238E27FC236}">
                <a16:creationId xmlns:a16="http://schemas.microsoft.com/office/drawing/2014/main" id="{69865B63-C730-40BF-9AA1-5E14EA0ED397}"/>
              </a:ext>
            </a:extLst>
          </p:cNvPr>
          <p:cNvPicPr>
            <a:picLocks noChangeAspect="1"/>
          </p:cNvPicPr>
          <p:nvPr/>
        </p:nvPicPr>
        <p:blipFill>
          <a:blip r:embed="rId4"/>
          <a:stretch>
            <a:fillRect/>
          </a:stretch>
        </p:blipFill>
        <p:spPr>
          <a:xfrm>
            <a:off x="6028269" y="3789015"/>
            <a:ext cx="2873950" cy="1946792"/>
          </a:xfrm>
          <a:prstGeom prst="rect">
            <a:avLst/>
          </a:prstGeom>
        </p:spPr>
      </p:pic>
      <p:graphicFrame>
        <p:nvGraphicFramePr>
          <p:cNvPr id="13" name="Object 12">
            <a:extLst>
              <a:ext uri="{FF2B5EF4-FFF2-40B4-BE49-F238E27FC236}">
                <a16:creationId xmlns:a16="http://schemas.microsoft.com/office/drawing/2014/main" id="{22CC4688-B8AC-4637-A9B8-62007D048343}"/>
              </a:ext>
            </a:extLst>
          </p:cNvPr>
          <p:cNvGraphicFramePr>
            <a:graphicFrameLocks noChangeAspect="1"/>
          </p:cNvGraphicFramePr>
          <p:nvPr>
            <p:extLst>
              <p:ext uri="{D42A27DB-BD31-4B8C-83A1-F6EECF244321}">
                <p14:modId xmlns:p14="http://schemas.microsoft.com/office/powerpoint/2010/main" val="483533287"/>
              </p:ext>
            </p:extLst>
          </p:nvPr>
        </p:nvGraphicFramePr>
        <p:xfrm>
          <a:off x="5730151" y="3049058"/>
          <a:ext cx="596236" cy="269726"/>
        </p:xfrm>
        <a:graphic>
          <a:graphicData uri="http://schemas.openxmlformats.org/presentationml/2006/ole">
            <mc:AlternateContent xmlns:mc="http://schemas.openxmlformats.org/markup-compatibility/2006">
              <mc:Choice xmlns:v="urn:schemas-microsoft-com:vml" Requires="v">
                <p:oleObj spid="_x0000_s94245" name="Equation" r:id="rId5" imgW="609336" imgH="291973" progId="Equation.DSMT4">
                  <p:embed/>
                </p:oleObj>
              </mc:Choice>
              <mc:Fallback>
                <p:oleObj name="Equation" r:id="rId5" imgW="609336" imgH="291973"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0151" y="3049058"/>
                        <a:ext cx="596236" cy="269726"/>
                      </a:xfrm>
                      <a:prstGeom prst="rect">
                        <a:avLst/>
                      </a:prstGeom>
                      <a:noFill/>
                    </p:spPr>
                  </p:pic>
                </p:oleObj>
              </mc:Fallback>
            </mc:AlternateContent>
          </a:graphicData>
        </a:graphic>
      </p:graphicFrame>
      <p:graphicFrame>
        <p:nvGraphicFramePr>
          <p:cNvPr id="14" name="Object 13">
            <a:extLst>
              <a:ext uri="{FF2B5EF4-FFF2-40B4-BE49-F238E27FC236}">
                <a16:creationId xmlns:a16="http://schemas.microsoft.com/office/drawing/2014/main" id="{327C188F-F4BF-4E5A-9F66-0D5BB522A325}"/>
              </a:ext>
            </a:extLst>
          </p:cNvPr>
          <p:cNvGraphicFramePr>
            <a:graphicFrameLocks noChangeAspect="1"/>
          </p:cNvGraphicFramePr>
          <p:nvPr>
            <p:extLst>
              <p:ext uri="{D42A27DB-BD31-4B8C-83A1-F6EECF244321}">
                <p14:modId xmlns:p14="http://schemas.microsoft.com/office/powerpoint/2010/main" val="3133869028"/>
              </p:ext>
            </p:extLst>
          </p:nvPr>
        </p:nvGraphicFramePr>
        <p:xfrm>
          <a:off x="2883224" y="3068657"/>
          <a:ext cx="605032" cy="273705"/>
        </p:xfrm>
        <a:graphic>
          <a:graphicData uri="http://schemas.openxmlformats.org/presentationml/2006/ole">
            <mc:AlternateContent xmlns:mc="http://schemas.openxmlformats.org/markup-compatibility/2006">
              <mc:Choice xmlns:v="urn:schemas-microsoft-com:vml" Requires="v">
                <p:oleObj spid="_x0000_s94246" name="Equation" r:id="rId7" imgW="609336" imgH="291973" progId="Equation.DSMT4">
                  <p:embed/>
                </p:oleObj>
              </mc:Choice>
              <mc:Fallback>
                <p:oleObj name="Equation" r:id="rId7" imgW="609336" imgH="291973"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3224" y="3068657"/>
                        <a:ext cx="605032" cy="273705"/>
                      </a:xfrm>
                      <a:prstGeom prst="rect">
                        <a:avLst/>
                      </a:prstGeom>
                      <a:noFill/>
                    </p:spPr>
                  </p:pic>
                </p:oleObj>
              </mc:Fallback>
            </mc:AlternateContent>
          </a:graphicData>
        </a:graphic>
      </p:graphicFrame>
      <p:sp>
        <p:nvSpPr>
          <p:cNvPr id="15" name="Rectangle 8">
            <a:extLst>
              <a:ext uri="{FF2B5EF4-FFF2-40B4-BE49-F238E27FC236}">
                <a16:creationId xmlns:a16="http://schemas.microsoft.com/office/drawing/2014/main" id="{58EF8925-2454-49ED-B6D8-BE4DD6AE38C1}"/>
              </a:ext>
            </a:extLst>
          </p:cNvPr>
          <p:cNvSpPr>
            <a:spLocks noChangeArrowheads="1"/>
          </p:cNvSpPr>
          <p:nvPr/>
        </p:nvSpPr>
        <p:spPr bwMode="auto">
          <a:xfrm>
            <a:off x="564993" y="2769484"/>
            <a:ext cx="84710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2</a:t>
            </a:r>
            <a:r>
              <a:rPr kumimoji="0" lang="zh-CN" altLang="en-US"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）假设反应釜内温度范围为</a:t>
            </a:r>
            <a:r>
              <a:rPr kumimoji="0" lang="en-US" altLang="zh-CN"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100-300</a:t>
            </a:r>
            <a:r>
              <a:rPr kumimoji="0" lang="zh-CN" altLang="en-US"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摄氏度，要求测量误差在</a:t>
            </a:r>
            <a:r>
              <a:rPr kumimoji="0" lang="en-US" altLang="zh-CN"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±10</a:t>
            </a:r>
            <a:r>
              <a:rPr kumimoji="0" lang="zh-CN" altLang="en-US"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摄氏度以内；冷却水流量范围为</a:t>
            </a:r>
            <a:r>
              <a:rPr kumimoji="0" lang="en-US" altLang="zh-CN"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0-5</a:t>
            </a:r>
            <a:endParaRPr kumimoji="0" lang="en-US" altLang="zh-CN" b="0" i="0" u="none" strike="noStrike" cap="none" normalizeH="0" baseline="0" dirty="0">
              <a:ln>
                <a:noFill/>
              </a:ln>
              <a:solidFill>
                <a:schemeClr val="tx1"/>
              </a:solidFill>
              <a:effectLst/>
              <a:latin typeface="Arial" panose="020B0604020202020204" pitchFamily="34" charset="0"/>
            </a:endParaRPr>
          </a:p>
        </p:txBody>
      </p:sp>
      <p:sp>
        <p:nvSpPr>
          <p:cNvPr id="16" name="Rectangle 9">
            <a:extLst>
              <a:ext uri="{FF2B5EF4-FFF2-40B4-BE49-F238E27FC236}">
                <a16:creationId xmlns:a16="http://schemas.microsoft.com/office/drawing/2014/main" id="{C262D47A-9A4D-4206-A41E-3FAD025748A9}"/>
              </a:ext>
            </a:extLst>
          </p:cNvPr>
          <p:cNvSpPr>
            <a:spLocks noChangeArrowheads="1"/>
          </p:cNvSpPr>
          <p:nvPr/>
        </p:nvSpPr>
        <p:spPr bwMode="auto">
          <a:xfrm>
            <a:off x="3456269" y="3065915"/>
            <a:ext cx="268850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，要求测量误差为</a:t>
            </a:r>
            <a:r>
              <a:rPr kumimoji="0" lang="en-US" altLang="zh-CN" sz="1600"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±0.2</a:t>
            </a:r>
            <a:endParaRPr kumimoji="0" lang="en-US" altLang="zh-CN" sz="1600" b="0" i="0" u="none" strike="noStrike" cap="none" normalizeH="0" baseline="0" dirty="0">
              <a:ln>
                <a:noFill/>
              </a:ln>
              <a:solidFill>
                <a:schemeClr val="tx1"/>
              </a:solidFill>
              <a:effectLst/>
              <a:latin typeface="Arial" panose="020B0604020202020204" pitchFamily="34" charset="0"/>
            </a:endParaRPr>
          </a:p>
        </p:txBody>
      </p:sp>
      <p:sp>
        <p:nvSpPr>
          <p:cNvPr id="17" name="Rectangle 10">
            <a:extLst>
              <a:ext uri="{FF2B5EF4-FFF2-40B4-BE49-F238E27FC236}">
                <a16:creationId xmlns:a16="http://schemas.microsoft.com/office/drawing/2014/main" id="{ED88038E-7FD4-4A19-942A-4D2983F10713}"/>
              </a:ext>
            </a:extLst>
          </p:cNvPr>
          <p:cNvSpPr>
            <a:spLocks noChangeArrowheads="1"/>
          </p:cNvSpPr>
          <p:nvPr/>
        </p:nvSpPr>
        <p:spPr bwMode="auto">
          <a:xfrm>
            <a:off x="564993" y="3333461"/>
            <a:ext cx="8471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Arial" panose="020B0604020202020204" pitchFamily="34" charset="0"/>
                <a:cs typeface="宋体" panose="02010600030101010101" pitchFamily="2" charset="-122"/>
              </a:rPr>
              <a:t>什么样的测温和测流量方式？相应的仪表精度等级如何选择？</a:t>
            </a:r>
            <a:r>
              <a:rPr kumimoji="0" lang="zh-CN" altLang="en-US" b="0" i="0" u="none" strike="noStrike" cap="none" normalizeH="0" baseline="0" dirty="0">
                <a:ln>
                  <a:noFill/>
                </a:ln>
                <a:solidFill>
                  <a:schemeClr val="tx1"/>
                </a:solidFill>
                <a:effectLst/>
                <a:latin typeface="Arial" panose="020B0604020202020204" pitchFamily="34" charset="0"/>
              </a:rPr>
              <a:t> </a:t>
            </a:r>
          </a:p>
        </p:txBody>
      </p:sp>
      <p:sp>
        <p:nvSpPr>
          <p:cNvPr id="18" name="TextBox 17">
            <a:extLst>
              <a:ext uri="{FF2B5EF4-FFF2-40B4-BE49-F238E27FC236}">
                <a16:creationId xmlns:a16="http://schemas.microsoft.com/office/drawing/2014/main" id="{96C48C93-2719-4D0B-934B-E5D76D481794}"/>
              </a:ext>
            </a:extLst>
          </p:cNvPr>
          <p:cNvSpPr txBox="1"/>
          <p:nvPr/>
        </p:nvSpPr>
        <p:spPr>
          <a:xfrm>
            <a:off x="400050" y="3961459"/>
            <a:ext cx="6070360" cy="1323439"/>
          </a:xfrm>
          <a:prstGeom prst="rect">
            <a:avLst/>
          </a:prstGeom>
          <a:noFill/>
        </p:spPr>
        <p:txBody>
          <a:bodyPr wrap="square" rtlCol="0">
            <a:spAutoFit/>
          </a:bodyPr>
          <a:lstStyle/>
          <a:p>
            <a:r>
              <a:rPr lang="zh-CN" altLang="zh-CN" sz="1600" dirty="0"/>
              <a:t>温度测量方式：由于温度较高，可采用热电偶进行测温；</a:t>
            </a:r>
          </a:p>
          <a:p>
            <a:r>
              <a:rPr lang="zh-CN" altLang="zh-CN" sz="1600" dirty="0"/>
              <a:t>流量测量方式：由于流量较大可采用涡街流量计或者电磁流量计；温度仪表等级：±</a:t>
            </a:r>
            <a:r>
              <a:rPr lang="en-US" altLang="zh-CN" sz="1600" dirty="0"/>
              <a:t>10/(300-100)= </a:t>
            </a:r>
            <a:r>
              <a:rPr lang="zh-CN" altLang="zh-CN" sz="1600" dirty="0"/>
              <a:t>±</a:t>
            </a:r>
            <a:r>
              <a:rPr lang="en-US" altLang="zh-CN" sz="1600" dirty="0"/>
              <a:t>5%   </a:t>
            </a:r>
            <a:r>
              <a:rPr lang="zh-CN" altLang="zh-CN" sz="1600" dirty="0"/>
              <a:t>因此精度要高于</a:t>
            </a:r>
            <a:r>
              <a:rPr lang="en-US" altLang="zh-CN" sz="1600" dirty="0"/>
              <a:t>5</a:t>
            </a:r>
            <a:r>
              <a:rPr lang="zh-CN" altLang="zh-CN" sz="1600" dirty="0"/>
              <a:t>级；</a:t>
            </a:r>
          </a:p>
          <a:p>
            <a:r>
              <a:rPr lang="zh-CN" altLang="zh-CN" sz="1600" dirty="0"/>
              <a:t>流量仪表等级：±</a:t>
            </a:r>
            <a:r>
              <a:rPr lang="en-US" altLang="zh-CN" sz="1600" dirty="0"/>
              <a:t>0.2/(5-0)= </a:t>
            </a:r>
            <a:r>
              <a:rPr lang="zh-CN" altLang="zh-CN" sz="1600" dirty="0"/>
              <a:t>±</a:t>
            </a:r>
            <a:r>
              <a:rPr lang="en-US" altLang="zh-CN" sz="1600" dirty="0"/>
              <a:t>4%   </a:t>
            </a:r>
            <a:r>
              <a:rPr lang="zh-CN" altLang="zh-CN" sz="1600" dirty="0"/>
              <a:t>因此精度等级要高于</a:t>
            </a:r>
            <a:r>
              <a:rPr lang="en-US" altLang="zh-CN" sz="1600" dirty="0"/>
              <a:t>4</a:t>
            </a:r>
            <a:r>
              <a:rPr lang="zh-CN" altLang="zh-CN" sz="1600" dirty="0"/>
              <a:t>级。</a:t>
            </a:r>
          </a:p>
          <a:p>
            <a:pPr algn="l"/>
            <a:endParaRPr lang="zh-CN" altLang="en-US" sz="1600" b="1" dirty="0">
              <a:latin typeface="微软雅黑" panose="020B0503020204020204" pitchFamily="34" charset="-122"/>
              <a:ea typeface="微软雅黑" panose="020B0503020204020204" pitchFamily="34" charset="-122"/>
            </a:endParaRPr>
          </a:p>
        </p:txBody>
      </p:sp>
      <p:sp>
        <p:nvSpPr>
          <p:cNvPr id="7" name="Rectangle 6">
            <a:extLst>
              <a:ext uri="{FF2B5EF4-FFF2-40B4-BE49-F238E27FC236}">
                <a16:creationId xmlns:a16="http://schemas.microsoft.com/office/drawing/2014/main" id="{BFD878F2-D93E-42A5-9D85-7746AD49F650}"/>
              </a:ext>
            </a:extLst>
          </p:cNvPr>
          <p:cNvSpPr/>
          <p:nvPr/>
        </p:nvSpPr>
        <p:spPr>
          <a:xfrm>
            <a:off x="6316849" y="3049058"/>
            <a:ext cx="2262158" cy="369332"/>
          </a:xfrm>
          <a:prstGeom prst="rect">
            <a:avLst/>
          </a:prstGeom>
        </p:spPr>
        <p:txBody>
          <a:bodyPr wrap="none">
            <a:spAutoFit/>
          </a:bodyPr>
          <a:lstStyle/>
          <a:p>
            <a:r>
              <a:rPr lang="zh-CN" altLang="en-US" dirty="0">
                <a:latin typeface="Arial" panose="020B0604020202020204" pitchFamily="34" charset="0"/>
                <a:cs typeface="宋体" panose="02010600030101010101" pitchFamily="2" charset="-122"/>
              </a:rPr>
              <a:t>以内，你认为应采用</a:t>
            </a:r>
            <a:endParaRPr lang="zh-CN" altLang="en-US" dirty="0"/>
          </a:p>
        </p:txBody>
      </p:sp>
    </p:spTree>
    <p:extLst>
      <p:ext uri="{BB962C8B-B14F-4D97-AF65-F5344CB8AC3E}">
        <p14:creationId xmlns:p14="http://schemas.microsoft.com/office/powerpoint/2010/main" val="243205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B4322A-A29D-4A08-A547-30B78307FE22}"/>
              </a:ext>
            </a:extLst>
          </p:cNvPr>
          <p:cNvSpPr>
            <a:spLocks noGrp="1"/>
          </p:cNvSpPr>
          <p:nvPr>
            <p:ph type="sldNum" sz="quarter" idx="12"/>
          </p:nvPr>
        </p:nvSpPr>
        <p:spPr/>
        <p:txBody>
          <a:bodyPr/>
          <a:lstStyle/>
          <a:p>
            <a:fld id="{7A5D8B20-D615-40B0-ACA1-2BD88F912AAA}" type="slidenum">
              <a:rPr lang="zh-CN" altLang="en-US" smtClean="0"/>
              <a:t>21</a:t>
            </a:fld>
            <a:endParaRPr lang="zh-CN" altLang="en-US"/>
          </a:p>
        </p:txBody>
      </p:sp>
      <p:sp>
        <p:nvSpPr>
          <p:cNvPr id="3" name="Rectangle 2">
            <a:extLst>
              <a:ext uri="{FF2B5EF4-FFF2-40B4-BE49-F238E27FC236}">
                <a16:creationId xmlns:a16="http://schemas.microsoft.com/office/drawing/2014/main" id="{ACCD4804-E7A5-4BCC-A135-118BF6560306}"/>
              </a:ext>
            </a:extLst>
          </p:cNvPr>
          <p:cNvSpPr/>
          <p:nvPr/>
        </p:nvSpPr>
        <p:spPr>
          <a:xfrm>
            <a:off x="347980" y="2649226"/>
            <a:ext cx="8553591" cy="1323439"/>
          </a:xfrm>
          <a:prstGeom prst="rect">
            <a:avLst/>
          </a:prstGeom>
        </p:spPr>
        <p:txBody>
          <a:bodyPr wrap="square">
            <a:spAutoFit/>
          </a:bodyPr>
          <a:lstStyle/>
          <a:p>
            <a:pPr algn="just">
              <a:spcAft>
                <a:spcPts val="0"/>
              </a:spcAft>
            </a:pPr>
            <a:r>
              <a:rPr lang="en-US" altLang="zh-CN" sz="1600" kern="0" dirty="0">
                <a:latin typeface="+mj-ea"/>
                <a:ea typeface="+mj-ea"/>
                <a:cs typeface="宋体" panose="02010600030101010101" pitchFamily="2" charset="-122"/>
              </a:rPr>
              <a:t>3</a:t>
            </a:r>
            <a:r>
              <a:rPr lang="zh-CN" altLang="zh-CN" sz="1600" kern="0" dirty="0">
                <a:latin typeface="+mj-ea"/>
                <a:ea typeface="+mj-ea"/>
                <a:cs typeface="宋体" panose="02010600030101010101" pitchFamily="2" charset="-122"/>
              </a:rPr>
              <a:t>）假设冷却水控制阀为气动类型，为避免反应釜内温度过高，该控制阀应选用气开还是气关类型？为什么？</a:t>
            </a:r>
            <a:endParaRPr lang="en-US" altLang="zh-CN" sz="1600" kern="0" dirty="0">
              <a:latin typeface="+mj-ea"/>
              <a:ea typeface="+mj-ea"/>
              <a:cs typeface="宋体" panose="02010600030101010101" pitchFamily="2" charset="-122"/>
            </a:endParaRPr>
          </a:p>
          <a:p>
            <a:pPr algn="just">
              <a:spcAft>
                <a:spcPts val="0"/>
              </a:spcAft>
            </a:pPr>
            <a:endParaRPr lang="zh-CN" altLang="zh-CN" sz="1600" kern="100" dirty="0">
              <a:latin typeface="+mj-ea"/>
              <a:ea typeface="+mj-ea"/>
            </a:endParaRPr>
          </a:p>
          <a:p>
            <a:pPr algn="just">
              <a:spcAft>
                <a:spcPts val="0"/>
              </a:spcAft>
            </a:pPr>
            <a:r>
              <a:rPr lang="zh-CN" altLang="zh-CN" sz="1600" kern="0" dirty="0">
                <a:latin typeface="+mj-ea"/>
                <a:ea typeface="+mj-ea"/>
                <a:cs typeface="宋体" panose="02010600030101010101" pitchFamily="2" charset="-122"/>
              </a:rPr>
              <a:t>答： 气关型。</a:t>
            </a:r>
            <a:endParaRPr lang="en-US" altLang="zh-CN" sz="1600" kern="0" dirty="0">
              <a:latin typeface="+mj-ea"/>
              <a:ea typeface="+mj-ea"/>
              <a:cs typeface="宋体" panose="02010600030101010101" pitchFamily="2" charset="-122"/>
            </a:endParaRPr>
          </a:p>
          <a:p>
            <a:pPr algn="just">
              <a:spcAft>
                <a:spcPts val="0"/>
              </a:spcAft>
            </a:pPr>
            <a:r>
              <a:rPr lang="en-US" altLang="zh-CN" sz="1600" dirty="0">
                <a:latin typeface="+mj-ea"/>
                <a:ea typeface="+mj-ea"/>
                <a:cs typeface="宋体" panose="02010600030101010101" pitchFamily="2" charset="-122"/>
              </a:rPr>
              <a:t> </a:t>
            </a:r>
            <a:r>
              <a:rPr lang="zh-CN" altLang="zh-CN" sz="1600" dirty="0">
                <a:latin typeface="+mj-ea"/>
                <a:ea typeface="+mj-ea"/>
                <a:cs typeface="宋体" panose="02010600030101010101" pitchFamily="2" charset="-122"/>
              </a:rPr>
              <a:t>在气源出现故障时可减温阀全开，保证釜内温度不会超温，避免生产事故。</a:t>
            </a:r>
            <a:endParaRPr lang="zh-CN" altLang="en-US" sz="1600" dirty="0">
              <a:latin typeface="+mj-ea"/>
              <a:ea typeface="+mj-ea"/>
            </a:endParaRPr>
          </a:p>
        </p:txBody>
      </p:sp>
      <p:sp>
        <p:nvSpPr>
          <p:cNvPr id="4" name="Rectangle 4">
            <a:extLst>
              <a:ext uri="{FF2B5EF4-FFF2-40B4-BE49-F238E27FC236}">
                <a16:creationId xmlns:a16="http://schemas.microsoft.com/office/drawing/2014/main" id="{C0537A9C-C4B7-4490-9C26-BD8A156E1E62}"/>
              </a:ext>
            </a:extLst>
          </p:cNvPr>
          <p:cNvSpPr txBox="1">
            <a:spLocks noChangeArrowheads="1"/>
          </p:cNvSpPr>
          <p:nvPr/>
        </p:nvSpPr>
        <p:spPr>
          <a:xfrm>
            <a:off x="0" y="-70448"/>
            <a:ext cx="91440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kumimoji="1" lang="zh-CN" altLang="en-US" sz="3600" dirty="0"/>
              <a:t>　复习总结</a:t>
            </a:r>
            <a:endParaRPr lang="zh-CN" altLang="en-US" sz="3600" b="0" dirty="0"/>
          </a:p>
        </p:txBody>
      </p:sp>
      <p:sp>
        <p:nvSpPr>
          <p:cNvPr id="5" name="Rectangle 4">
            <a:extLst>
              <a:ext uri="{FF2B5EF4-FFF2-40B4-BE49-F238E27FC236}">
                <a16:creationId xmlns:a16="http://schemas.microsoft.com/office/drawing/2014/main" id="{97A88DBC-73A9-454A-97A6-5FE4459FB8E2}"/>
              </a:ext>
            </a:extLst>
          </p:cNvPr>
          <p:cNvSpPr/>
          <p:nvPr/>
        </p:nvSpPr>
        <p:spPr>
          <a:xfrm>
            <a:off x="121109" y="879759"/>
            <a:ext cx="1620957" cy="523220"/>
          </a:xfrm>
          <a:prstGeom prst="rect">
            <a:avLst/>
          </a:prstGeom>
        </p:spPr>
        <p:txBody>
          <a:bodyPr wrap="none">
            <a:spAutoFit/>
          </a:bodyPr>
          <a:lstStyle/>
          <a:p>
            <a:r>
              <a:rPr lang="zh-CN" altLang="en-US" sz="2800" b="1" dirty="0">
                <a:solidFill>
                  <a:srgbClr val="003A85"/>
                </a:solidFill>
                <a:latin typeface="微软雅黑" panose="020B0503020204020204" pitchFamily="34" charset="-122"/>
                <a:ea typeface="微软雅黑" panose="020B0503020204020204" pitchFamily="34" charset="-122"/>
              </a:rPr>
              <a:t>例题分析</a:t>
            </a:r>
          </a:p>
        </p:txBody>
      </p:sp>
      <p:sp>
        <p:nvSpPr>
          <p:cNvPr id="6" name="TextBox 5">
            <a:extLst>
              <a:ext uri="{FF2B5EF4-FFF2-40B4-BE49-F238E27FC236}">
                <a16:creationId xmlns:a16="http://schemas.microsoft.com/office/drawing/2014/main" id="{F176316E-E9E2-461F-9989-39A5CC917F81}"/>
              </a:ext>
            </a:extLst>
          </p:cNvPr>
          <p:cNvSpPr txBox="1"/>
          <p:nvPr/>
        </p:nvSpPr>
        <p:spPr>
          <a:xfrm>
            <a:off x="242429" y="1438786"/>
            <a:ext cx="8553591" cy="1569660"/>
          </a:xfrm>
          <a:prstGeom prst="rect">
            <a:avLst/>
          </a:prstGeom>
          <a:noFill/>
        </p:spPr>
        <p:txBody>
          <a:bodyPr wrap="square" rtlCol="0">
            <a:spAutoFit/>
          </a:bodyPr>
          <a:lstStyle/>
          <a:p>
            <a:pPr marL="285750" indent="-285750">
              <a:buFont typeface="Wingdings" panose="05000000000000000000" pitchFamily="2" charset="2"/>
              <a:buChar char="Ø"/>
            </a:pPr>
            <a:r>
              <a:rPr lang="zh-CN" altLang="zh-CN" dirty="0"/>
              <a:t>右图为某反应釜系统示意图，两种或多种化工原料由进料口送进反应釜进行搅拌并在其中发生放热化学反应，最终生成某种化工产品。为保证产品的质量和设备安全，需要通过冷却水从反应釜外壁对其降温，以维持反应釜内温度在某一设定值。根据上述工艺试完成以下题目：</a:t>
            </a:r>
          </a:p>
          <a:p>
            <a:pPr marL="342900" indent="-342900" algn="l">
              <a:buFont typeface="Wingdings" panose="05000000000000000000" pitchFamily="2" charset="2"/>
              <a:buChar char="Ø"/>
            </a:pPr>
            <a:endParaRPr lang="zh-CN" altLang="en-US" sz="2400" b="1" dirty="0">
              <a:latin typeface="微软雅黑" panose="020B0503020204020204" pitchFamily="34" charset="-122"/>
              <a:ea typeface="微软雅黑" panose="020B0503020204020204" pitchFamily="34" charset="-122"/>
            </a:endParaRPr>
          </a:p>
        </p:txBody>
      </p:sp>
      <p:pic>
        <p:nvPicPr>
          <p:cNvPr id="7" name="Picture 6">
            <a:extLst>
              <a:ext uri="{FF2B5EF4-FFF2-40B4-BE49-F238E27FC236}">
                <a16:creationId xmlns:a16="http://schemas.microsoft.com/office/drawing/2014/main" id="{5AA4B091-C950-4EB0-B487-C1A427D988F1}"/>
              </a:ext>
            </a:extLst>
          </p:cNvPr>
          <p:cNvPicPr>
            <a:picLocks noChangeAspect="1"/>
          </p:cNvPicPr>
          <p:nvPr/>
        </p:nvPicPr>
        <p:blipFill>
          <a:blip r:embed="rId3"/>
          <a:stretch>
            <a:fillRect/>
          </a:stretch>
        </p:blipFill>
        <p:spPr>
          <a:xfrm>
            <a:off x="6028269" y="3789015"/>
            <a:ext cx="2873950" cy="1946792"/>
          </a:xfrm>
          <a:prstGeom prst="rect">
            <a:avLst/>
          </a:prstGeom>
        </p:spPr>
      </p:pic>
    </p:spTree>
    <p:extLst>
      <p:ext uri="{BB962C8B-B14F-4D97-AF65-F5344CB8AC3E}">
        <p14:creationId xmlns:p14="http://schemas.microsoft.com/office/powerpoint/2010/main" val="3630921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7573BC-4085-48EC-AE86-AEB34CAAF13F}"/>
              </a:ext>
            </a:extLst>
          </p:cNvPr>
          <p:cNvSpPr>
            <a:spLocks noGrp="1"/>
          </p:cNvSpPr>
          <p:nvPr>
            <p:ph type="sldNum" sz="quarter" idx="12"/>
          </p:nvPr>
        </p:nvSpPr>
        <p:spPr/>
        <p:txBody>
          <a:bodyPr/>
          <a:lstStyle/>
          <a:p>
            <a:fld id="{7A5D8B20-D615-40B0-ACA1-2BD88F912AAA}" type="slidenum">
              <a:rPr lang="zh-CN" altLang="en-US" smtClean="0"/>
              <a:t>3</a:t>
            </a:fld>
            <a:endParaRPr lang="zh-CN" altLang="en-US"/>
          </a:p>
        </p:txBody>
      </p:sp>
      <p:sp>
        <p:nvSpPr>
          <p:cNvPr id="3" name="内容占位符 2">
            <a:extLst>
              <a:ext uri="{FF2B5EF4-FFF2-40B4-BE49-F238E27FC236}">
                <a16:creationId xmlns:a16="http://schemas.microsoft.com/office/drawing/2014/main" id="{9A1268D6-EB93-4EF0-B0D5-D605AAFC0667}"/>
              </a:ext>
            </a:extLst>
          </p:cNvPr>
          <p:cNvSpPr txBox="1">
            <a:spLocks/>
          </p:cNvSpPr>
          <p:nvPr/>
        </p:nvSpPr>
        <p:spPr>
          <a:xfrm>
            <a:off x="326390" y="961831"/>
            <a:ext cx="8229600" cy="4525963"/>
          </a:xfrm>
          <a:prstGeom prst="rect">
            <a:avLst/>
          </a:prstGeom>
        </p:spPr>
        <p:txBody>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a:lnSpc>
                <a:spcPct val="150000"/>
              </a:lnSpc>
              <a:spcBef>
                <a:spcPts val="0"/>
              </a:spcBef>
              <a:buFontTx/>
              <a:buNone/>
            </a:pPr>
            <a:r>
              <a:rPr lang="zh-CN" altLang="zh-CN" sz="2400" b="1" dirty="0">
                <a:solidFill>
                  <a:schemeClr val="tx2"/>
                </a:solidFill>
                <a:latin typeface="+mj-ea"/>
                <a:ea typeface="+mj-ea"/>
              </a:rPr>
              <a:t>第</a:t>
            </a:r>
            <a:r>
              <a:rPr lang="en-US" altLang="zh-CN" sz="2400" b="1" dirty="0">
                <a:solidFill>
                  <a:schemeClr val="tx2"/>
                </a:solidFill>
                <a:latin typeface="+mj-ea"/>
                <a:ea typeface="+mj-ea"/>
              </a:rPr>
              <a:t>3</a:t>
            </a:r>
            <a:r>
              <a:rPr lang="zh-CN" altLang="zh-CN" sz="2400" b="1" dirty="0">
                <a:solidFill>
                  <a:schemeClr val="tx2"/>
                </a:solidFill>
                <a:latin typeface="+mj-ea"/>
                <a:ea typeface="+mj-ea"/>
              </a:rPr>
              <a:t>章</a:t>
            </a:r>
            <a:r>
              <a:rPr lang="en-US" altLang="zh-CN" sz="2400" b="1" dirty="0">
                <a:solidFill>
                  <a:schemeClr val="tx2"/>
                </a:solidFill>
                <a:latin typeface="+mj-ea"/>
                <a:ea typeface="+mj-ea"/>
              </a:rPr>
              <a:t>  </a:t>
            </a:r>
            <a:r>
              <a:rPr lang="zh-CN" altLang="en-US" sz="2400" b="1" dirty="0">
                <a:solidFill>
                  <a:schemeClr val="tx2"/>
                </a:solidFill>
                <a:latin typeface="+mj-ea"/>
                <a:ea typeface="+mj-ea"/>
              </a:rPr>
              <a:t>调节器</a:t>
            </a:r>
            <a:endParaRPr lang="en-US" altLang="zh-CN" sz="2400" b="1" dirty="0">
              <a:solidFill>
                <a:schemeClr val="tx2"/>
              </a:solidFill>
              <a:latin typeface="+mj-ea"/>
              <a:ea typeface="+mj-ea"/>
            </a:endParaRPr>
          </a:p>
          <a:p>
            <a:pPr>
              <a:lnSpc>
                <a:spcPct val="150000"/>
              </a:lnSpc>
              <a:spcBef>
                <a:spcPts val="0"/>
              </a:spcBef>
              <a:buFontTx/>
              <a:buNone/>
            </a:pPr>
            <a:r>
              <a:rPr lang="zh-CN" altLang="zh-CN" sz="2400" b="1" dirty="0">
                <a:solidFill>
                  <a:srgbClr val="C00000"/>
                </a:solidFill>
                <a:latin typeface="+mj-ea"/>
                <a:ea typeface="+mj-ea"/>
              </a:rPr>
              <a:t>§</a:t>
            </a:r>
            <a:r>
              <a:rPr lang="en-US" altLang="zh-CN" sz="2400" b="1" dirty="0">
                <a:solidFill>
                  <a:srgbClr val="C00000"/>
                </a:solidFill>
                <a:latin typeface="+mj-ea"/>
                <a:ea typeface="+mj-ea"/>
              </a:rPr>
              <a:t>3-1  </a:t>
            </a:r>
            <a:r>
              <a:rPr lang="zh-CN" altLang="en-US" sz="2400" b="1" dirty="0">
                <a:solidFill>
                  <a:srgbClr val="C00000"/>
                </a:solidFill>
                <a:latin typeface="+mj-ea"/>
                <a:ea typeface="+mj-ea"/>
              </a:rPr>
              <a:t>调节器调节规律（</a:t>
            </a:r>
            <a:r>
              <a:rPr lang="en-US" altLang="zh-CN" sz="2400" b="1" dirty="0">
                <a:solidFill>
                  <a:srgbClr val="C00000"/>
                </a:solidFill>
                <a:latin typeface="+mj-ea"/>
                <a:ea typeface="+mj-ea"/>
              </a:rPr>
              <a:t>P</a:t>
            </a:r>
            <a:r>
              <a:rPr lang="zh-CN" altLang="en-US" sz="2400" b="1" dirty="0">
                <a:solidFill>
                  <a:srgbClr val="C00000"/>
                </a:solidFill>
                <a:latin typeface="+mj-ea"/>
                <a:ea typeface="+mj-ea"/>
              </a:rPr>
              <a:t>、</a:t>
            </a:r>
            <a:r>
              <a:rPr lang="en-US" altLang="zh-CN" sz="2400" b="1" dirty="0">
                <a:solidFill>
                  <a:srgbClr val="C00000"/>
                </a:solidFill>
                <a:latin typeface="+mj-ea"/>
                <a:ea typeface="+mj-ea"/>
              </a:rPr>
              <a:t>I</a:t>
            </a:r>
            <a:r>
              <a:rPr lang="zh-CN" altLang="en-US" sz="2400" b="1" dirty="0">
                <a:solidFill>
                  <a:srgbClr val="C00000"/>
                </a:solidFill>
                <a:latin typeface="+mj-ea"/>
                <a:ea typeface="+mj-ea"/>
              </a:rPr>
              <a:t>、</a:t>
            </a:r>
            <a:r>
              <a:rPr lang="en-US" altLang="zh-CN" sz="2400" b="1" dirty="0">
                <a:solidFill>
                  <a:srgbClr val="C00000"/>
                </a:solidFill>
                <a:latin typeface="+mj-ea"/>
                <a:ea typeface="+mj-ea"/>
              </a:rPr>
              <a:t>D</a:t>
            </a:r>
            <a:r>
              <a:rPr lang="zh-CN" altLang="en-US" sz="2400" b="1" dirty="0">
                <a:solidFill>
                  <a:srgbClr val="C00000"/>
                </a:solidFill>
                <a:latin typeface="+mj-ea"/>
                <a:ea typeface="+mj-ea"/>
              </a:rPr>
              <a:t>作用）</a:t>
            </a:r>
            <a:endParaRPr lang="en-US" altLang="zh-CN" sz="2400" b="1" dirty="0">
              <a:solidFill>
                <a:srgbClr val="C00000"/>
              </a:solidFill>
              <a:latin typeface="+mj-ea"/>
              <a:ea typeface="+mj-ea"/>
            </a:endParaRPr>
          </a:p>
          <a:p>
            <a:pPr>
              <a:lnSpc>
                <a:spcPct val="150000"/>
              </a:lnSpc>
              <a:spcBef>
                <a:spcPts val="0"/>
              </a:spcBef>
              <a:buFontTx/>
              <a:buNone/>
            </a:pPr>
            <a:r>
              <a:rPr lang="zh-CN" altLang="zh-CN" sz="2400" b="1" dirty="0">
                <a:latin typeface="+mj-ea"/>
                <a:ea typeface="+mj-ea"/>
              </a:rPr>
              <a:t>§</a:t>
            </a:r>
            <a:r>
              <a:rPr lang="en-US" altLang="zh-CN" sz="2400" b="1" dirty="0">
                <a:latin typeface="+mj-ea"/>
                <a:ea typeface="+mj-ea"/>
              </a:rPr>
              <a:t>3-2  PID</a:t>
            </a:r>
            <a:r>
              <a:rPr lang="zh-CN" altLang="en-US" sz="2400" b="1" dirty="0">
                <a:latin typeface="+mj-ea"/>
                <a:ea typeface="+mj-ea"/>
              </a:rPr>
              <a:t>运算电路</a:t>
            </a:r>
            <a:endParaRPr lang="en-US" altLang="zh-CN" sz="2400" b="1" dirty="0">
              <a:latin typeface="+mj-ea"/>
              <a:ea typeface="+mj-ea"/>
            </a:endParaRPr>
          </a:p>
          <a:p>
            <a:pPr>
              <a:lnSpc>
                <a:spcPct val="150000"/>
              </a:lnSpc>
              <a:spcBef>
                <a:spcPts val="0"/>
              </a:spcBef>
              <a:buFontTx/>
              <a:buNone/>
            </a:pPr>
            <a:r>
              <a:rPr lang="zh-CN" altLang="zh-CN" sz="2400" b="1" dirty="0">
                <a:latin typeface="+mj-ea"/>
                <a:ea typeface="+mj-ea"/>
              </a:rPr>
              <a:t>§</a:t>
            </a:r>
            <a:r>
              <a:rPr lang="en-US" altLang="zh-CN" sz="2400" b="1" dirty="0">
                <a:latin typeface="+mj-ea"/>
                <a:ea typeface="+mj-ea"/>
              </a:rPr>
              <a:t>3-3  DDZ-</a:t>
            </a:r>
            <a:r>
              <a:rPr lang="zh-CN" altLang="zh-CN" sz="2400" b="1" dirty="0">
                <a:latin typeface="+mj-ea"/>
                <a:ea typeface="+mj-ea"/>
              </a:rPr>
              <a:t>Ⅲ型模拟式调节器</a:t>
            </a:r>
            <a:endParaRPr lang="en-US" altLang="zh-CN" sz="2400" b="1" dirty="0">
              <a:latin typeface="+mj-ea"/>
              <a:ea typeface="+mj-ea"/>
            </a:endParaRPr>
          </a:p>
          <a:p>
            <a:pPr>
              <a:lnSpc>
                <a:spcPct val="150000"/>
              </a:lnSpc>
              <a:spcBef>
                <a:spcPts val="0"/>
              </a:spcBef>
              <a:buFontTx/>
              <a:buNone/>
            </a:pPr>
            <a:r>
              <a:rPr lang="en-US" altLang="zh-CN" sz="2400" b="1" dirty="0">
                <a:solidFill>
                  <a:srgbClr val="C00000"/>
                </a:solidFill>
                <a:latin typeface="+mj-ea"/>
                <a:ea typeface="+mj-ea"/>
              </a:rPr>
              <a:t>§3-4  PID</a:t>
            </a:r>
            <a:r>
              <a:rPr lang="zh-CN" altLang="en-US" sz="2400" b="1" dirty="0">
                <a:solidFill>
                  <a:srgbClr val="C00000"/>
                </a:solidFill>
                <a:latin typeface="+mj-ea"/>
                <a:ea typeface="+mj-ea"/>
              </a:rPr>
              <a:t>数字控制算法及变形（微分先行、比例先行、混  </a:t>
            </a:r>
            <a:endParaRPr lang="en-US" altLang="zh-CN" sz="2400" b="1" dirty="0">
              <a:solidFill>
                <a:srgbClr val="C00000"/>
              </a:solidFill>
              <a:latin typeface="+mj-ea"/>
              <a:ea typeface="+mj-ea"/>
            </a:endParaRPr>
          </a:p>
          <a:p>
            <a:pPr>
              <a:lnSpc>
                <a:spcPct val="150000"/>
              </a:lnSpc>
              <a:spcBef>
                <a:spcPts val="0"/>
              </a:spcBef>
              <a:buFontTx/>
              <a:buNone/>
            </a:pPr>
            <a:r>
              <a:rPr lang="en-US" altLang="zh-CN" sz="2400" b="1" dirty="0">
                <a:solidFill>
                  <a:srgbClr val="C00000"/>
                </a:solidFill>
                <a:latin typeface="+mj-ea"/>
                <a:ea typeface="+mj-ea"/>
              </a:rPr>
              <a:t>         </a:t>
            </a:r>
            <a:r>
              <a:rPr lang="zh-CN" altLang="en-US" sz="2400" b="1" dirty="0">
                <a:solidFill>
                  <a:srgbClr val="C00000"/>
                </a:solidFill>
                <a:latin typeface="+mj-ea"/>
                <a:ea typeface="+mj-ea"/>
              </a:rPr>
              <a:t>合过程</a:t>
            </a:r>
            <a:r>
              <a:rPr lang="en-US" altLang="zh-CN" sz="2400" b="1" dirty="0">
                <a:solidFill>
                  <a:srgbClr val="C00000"/>
                </a:solidFill>
                <a:latin typeface="+mj-ea"/>
                <a:ea typeface="+mj-ea"/>
              </a:rPr>
              <a:t>PID</a:t>
            </a:r>
            <a:r>
              <a:rPr lang="zh-CN" altLang="en-US" sz="2400" b="1" dirty="0">
                <a:solidFill>
                  <a:srgbClr val="C00000"/>
                </a:solidFill>
                <a:latin typeface="+mj-ea"/>
                <a:ea typeface="+mj-ea"/>
              </a:rPr>
              <a:t>）</a:t>
            </a:r>
            <a:endParaRPr lang="en-US" altLang="zh-CN" sz="2400" b="1" dirty="0">
              <a:solidFill>
                <a:srgbClr val="C00000"/>
              </a:solidFill>
              <a:latin typeface="+mj-ea"/>
              <a:ea typeface="+mj-ea"/>
            </a:endParaRPr>
          </a:p>
          <a:p>
            <a:pPr>
              <a:lnSpc>
                <a:spcPct val="150000"/>
              </a:lnSpc>
              <a:spcBef>
                <a:spcPts val="0"/>
              </a:spcBef>
              <a:buFontTx/>
              <a:buNone/>
            </a:pPr>
            <a:r>
              <a:rPr lang="zh-CN" altLang="zh-CN" sz="2400" b="1" dirty="0">
                <a:solidFill>
                  <a:schemeClr val="tx2"/>
                </a:solidFill>
                <a:latin typeface="+mj-ea"/>
                <a:ea typeface="+mj-ea"/>
              </a:rPr>
              <a:t>第</a:t>
            </a:r>
            <a:r>
              <a:rPr lang="en-US" altLang="zh-CN" sz="2400" b="1" dirty="0">
                <a:solidFill>
                  <a:schemeClr val="tx2"/>
                </a:solidFill>
                <a:latin typeface="+mj-ea"/>
                <a:ea typeface="+mj-ea"/>
              </a:rPr>
              <a:t>4</a:t>
            </a:r>
            <a:r>
              <a:rPr lang="zh-CN" altLang="zh-CN" sz="2400" b="1" dirty="0">
                <a:solidFill>
                  <a:schemeClr val="tx2"/>
                </a:solidFill>
                <a:latin typeface="+mj-ea"/>
                <a:ea typeface="+mj-ea"/>
              </a:rPr>
              <a:t>章</a:t>
            </a:r>
            <a:r>
              <a:rPr lang="en-US" altLang="zh-CN" sz="2400" b="1" dirty="0">
                <a:solidFill>
                  <a:schemeClr val="tx2"/>
                </a:solidFill>
                <a:latin typeface="+mj-ea"/>
                <a:ea typeface="+mj-ea"/>
              </a:rPr>
              <a:t>  </a:t>
            </a:r>
            <a:r>
              <a:rPr lang="zh-CN" altLang="en-US" sz="2400" b="1" dirty="0">
                <a:solidFill>
                  <a:schemeClr val="tx2"/>
                </a:solidFill>
                <a:latin typeface="+mj-ea"/>
                <a:ea typeface="+mj-ea"/>
              </a:rPr>
              <a:t>集散控制系统与现场总线控制系统</a:t>
            </a:r>
            <a:endParaRPr lang="en-US" altLang="zh-CN" sz="2400" b="1" dirty="0">
              <a:solidFill>
                <a:schemeClr val="tx2"/>
              </a:solidFill>
              <a:latin typeface="+mj-ea"/>
              <a:ea typeface="+mj-ea"/>
            </a:endParaRPr>
          </a:p>
          <a:p>
            <a:pPr>
              <a:lnSpc>
                <a:spcPct val="150000"/>
              </a:lnSpc>
              <a:spcBef>
                <a:spcPts val="0"/>
              </a:spcBef>
              <a:buFontTx/>
              <a:buNone/>
            </a:pPr>
            <a:r>
              <a:rPr lang="zh-CN" altLang="zh-CN" sz="2400" b="1" dirty="0">
                <a:latin typeface="+mj-ea"/>
                <a:ea typeface="+mj-ea"/>
              </a:rPr>
              <a:t>§</a:t>
            </a:r>
            <a:r>
              <a:rPr lang="en-US" altLang="zh-CN" sz="2400" b="1" dirty="0">
                <a:latin typeface="+mj-ea"/>
                <a:ea typeface="+mj-ea"/>
              </a:rPr>
              <a:t>4-1  DCS</a:t>
            </a:r>
            <a:r>
              <a:rPr lang="zh-CN" altLang="en-US" sz="2400" b="1" dirty="0">
                <a:latin typeface="+mj-ea"/>
                <a:ea typeface="+mj-ea"/>
              </a:rPr>
              <a:t>系统（分层结构）</a:t>
            </a:r>
            <a:endParaRPr lang="zh-CN" altLang="zh-CN" sz="2400" b="1" dirty="0">
              <a:latin typeface="+mj-ea"/>
              <a:ea typeface="+mj-ea"/>
            </a:endParaRPr>
          </a:p>
          <a:p>
            <a:pPr marL="0" indent="0">
              <a:lnSpc>
                <a:spcPct val="150000"/>
              </a:lnSpc>
              <a:spcBef>
                <a:spcPts val="0"/>
              </a:spcBef>
              <a:buNone/>
            </a:pPr>
            <a:r>
              <a:rPr lang="zh-CN" altLang="zh-CN" sz="2400" b="1" dirty="0">
                <a:latin typeface="+mj-ea"/>
                <a:ea typeface="+mj-ea"/>
              </a:rPr>
              <a:t>§</a:t>
            </a:r>
            <a:r>
              <a:rPr lang="en-US" altLang="zh-CN" sz="2400" b="1" dirty="0">
                <a:latin typeface="+mj-ea"/>
                <a:ea typeface="+mj-ea"/>
              </a:rPr>
              <a:t>4-2  </a:t>
            </a:r>
            <a:r>
              <a:rPr lang="zh-CN" altLang="en-US" sz="2400" b="1" dirty="0">
                <a:latin typeface="+mj-ea"/>
                <a:ea typeface="+mj-ea"/>
              </a:rPr>
              <a:t>现场总线</a:t>
            </a:r>
            <a:endParaRPr lang="zh-CN" altLang="zh-CN" sz="2400" b="1" dirty="0">
              <a:latin typeface="+mj-ea"/>
              <a:ea typeface="+mj-ea"/>
            </a:endParaRPr>
          </a:p>
        </p:txBody>
      </p:sp>
      <p:sp>
        <p:nvSpPr>
          <p:cNvPr id="4" name="Rectangle 4">
            <a:extLst>
              <a:ext uri="{FF2B5EF4-FFF2-40B4-BE49-F238E27FC236}">
                <a16:creationId xmlns:a16="http://schemas.microsoft.com/office/drawing/2014/main" id="{7D7D39CC-A7AF-418A-8C87-942291506662}"/>
              </a:ext>
            </a:extLst>
          </p:cNvPr>
          <p:cNvSpPr txBox="1">
            <a:spLocks noChangeArrowheads="1"/>
          </p:cNvSpPr>
          <p:nvPr/>
        </p:nvSpPr>
        <p:spPr>
          <a:xfrm>
            <a:off x="0" y="-70448"/>
            <a:ext cx="91440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kumimoji="1" lang="zh-CN" altLang="en-US" sz="3600" dirty="0"/>
              <a:t>　复习总结</a:t>
            </a:r>
            <a:endParaRPr lang="zh-CN" altLang="en-US" sz="3600" b="0" dirty="0"/>
          </a:p>
        </p:txBody>
      </p:sp>
    </p:spTree>
    <p:extLst>
      <p:ext uri="{BB962C8B-B14F-4D97-AF65-F5344CB8AC3E}">
        <p14:creationId xmlns:p14="http://schemas.microsoft.com/office/powerpoint/2010/main" val="308676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7573BC-4085-48EC-AE86-AEB34CAAF13F}"/>
              </a:ext>
            </a:extLst>
          </p:cNvPr>
          <p:cNvSpPr>
            <a:spLocks noGrp="1"/>
          </p:cNvSpPr>
          <p:nvPr>
            <p:ph type="sldNum" sz="quarter" idx="12"/>
          </p:nvPr>
        </p:nvSpPr>
        <p:spPr/>
        <p:txBody>
          <a:bodyPr/>
          <a:lstStyle/>
          <a:p>
            <a:fld id="{7A5D8B20-D615-40B0-ACA1-2BD88F912AAA}" type="slidenum">
              <a:rPr lang="zh-CN" altLang="en-US" smtClean="0"/>
              <a:t>4</a:t>
            </a:fld>
            <a:endParaRPr lang="zh-CN" altLang="en-US"/>
          </a:p>
        </p:txBody>
      </p:sp>
      <p:sp>
        <p:nvSpPr>
          <p:cNvPr id="3" name="内容占位符 2">
            <a:extLst>
              <a:ext uri="{FF2B5EF4-FFF2-40B4-BE49-F238E27FC236}">
                <a16:creationId xmlns:a16="http://schemas.microsoft.com/office/drawing/2014/main" id="{9A1268D6-EB93-4EF0-B0D5-D605AAFC0667}"/>
              </a:ext>
            </a:extLst>
          </p:cNvPr>
          <p:cNvSpPr txBox="1">
            <a:spLocks/>
          </p:cNvSpPr>
          <p:nvPr/>
        </p:nvSpPr>
        <p:spPr>
          <a:xfrm>
            <a:off x="326390" y="970709"/>
            <a:ext cx="8229600" cy="4977330"/>
          </a:xfrm>
          <a:prstGeom prst="rect">
            <a:avLst/>
          </a:prstGeom>
        </p:spPr>
        <p:txBody>
          <a:bodyPr/>
          <a:lstStyle>
            <a:lvl1pPr marL="182880" indent="-182880" algn="l" defTabSz="914400" rtl="0" eaLnBrk="1" latinLnBrk="0" hangingPunct="1">
              <a:lnSpc>
                <a:spcPct val="90000"/>
              </a:lnSpc>
              <a:spcBef>
                <a:spcPts val="1200"/>
              </a:spcBef>
              <a:buClr>
                <a:schemeClr val="accent1"/>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buClr>
              <a:buSzPct val="85000"/>
              <a:buFont typeface="Wingdings" pitchFamily="2" charset="2"/>
              <a:buChar char="§"/>
              <a:defRPr sz="1600" kern="1200">
                <a:solidFill>
                  <a:schemeClr val="tx1"/>
                </a:solidFill>
                <a:latin typeface="+mn-lt"/>
                <a:ea typeface="+mn-ea"/>
                <a:cs typeface="+mn-cs"/>
              </a:defRPr>
            </a:lvl9pPr>
          </a:lstStyle>
          <a:p>
            <a:pPr>
              <a:lnSpc>
                <a:spcPct val="150000"/>
              </a:lnSpc>
              <a:spcBef>
                <a:spcPts val="0"/>
              </a:spcBef>
              <a:buFontTx/>
              <a:buNone/>
            </a:pPr>
            <a:r>
              <a:rPr lang="zh-CN" altLang="en-US" sz="2400" b="1" dirty="0">
                <a:solidFill>
                  <a:schemeClr val="tx2"/>
                </a:solidFill>
                <a:latin typeface="+mj-ea"/>
                <a:ea typeface="+mj-ea"/>
              </a:rPr>
              <a:t>第</a:t>
            </a:r>
            <a:r>
              <a:rPr lang="en-US" altLang="zh-CN" sz="2400" b="1" dirty="0">
                <a:solidFill>
                  <a:schemeClr val="tx2"/>
                </a:solidFill>
                <a:latin typeface="+mj-ea"/>
                <a:ea typeface="+mj-ea"/>
              </a:rPr>
              <a:t>5</a:t>
            </a:r>
            <a:r>
              <a:rPr lang="zh-CN" altLang="en-US" sz="2400" b="1" dirty="0">
                <a:solidFill>
                  <a:schemeClr val="tx2"/>
                </a:solidFill>
                <a:latin typeface="+mj-ea"/>
                <a:ea typeface="+mj-ea"/>
              </a:rPr>
              <a:t>章  执行器</a:t>
            </a:r>
          </a:p>
          <a:p>
            <a:pPr>
              <a:lnSpc>
                <a:spcPct val="150000"/>
              </a:lnSpc>
              <a:spcBef>
                <a:spcPts val="0"/>
              </a:spcBef>
              <a:buFontTx/>
              <a:buNone/>
            </a:pPr>
            <a:r>
              <a:rPr lang="en-US" altLang="zh-CN" sz="2400" b="1" dirty="0">
                <a:solidFill>
                  <a:srgbClr val="C00000"/>
                </a:solidFill>
                <a:latin typeface="+mj-ea"/>
                <a:ea typeface="+mj-ea"/>
              </a:rPr>
              <a:t>§5-1 </a:t>
            </a:r>
            <a:r>
              <a:rPr lang="zh-CN" altLang="en-US" sz="2400" b="1" dirty="0">
                <a:solidFill>
                  <a:srgbClr val="C00000"/>
                </a:solidFill>
                <a:latin typeface="+mj-ea"/>
                <a:ea typeface="+mj-ea"/>
              </a:rPr>
              <a:t>气动执行器（调节阀种类、调节阀流量特性）</a:t>
            </a:r>
          </a:p>
          <a:p>
            <a:pPr>
              <a:lnSpc>
                <a:spcPct val="150000"/>
              </a:lnSpc>
              <a:spcBef>
                <a:spcPts val="0"/>
              </a:spcBef>
              <a:buFontTx/>
              <a:buNone/>
            </a:pPr>
            <a:r>
              <a:rPr lang="en-US" altLang="zh-CN" sz="2400" b="1" dirty="0">
                <a:latin typeface="+mj-ea"/>
                <a:ea typeface="+mj-ea"/>
              </a:rPr>
              <a:t>§5-2 </a:t>
            </a:r>
            <a:r>
              <a:rPr lang="zh-CN" altLang="en-US" sz="2400" b="1" dirty="0">
                <a:latin typeface="+mj-ea"/>
                <a:ea typeface="+mj-ea"/>
              </a:rPr>
              <a:t>电动执行器 </a:t>
            </a:r>
          </a:p>
          <a:p>
            <a:pPr>
              <a:lnSpc>
                <a:spcPct val="150000"/>
              </a:lnSpc>
              <a:spcBef>
                <a:spcPts val="0"/>
              </a:spcBef>
              <a:buFontTx/>
              <a:buNone/>
            </a:pPr>
            <a:r>
              <a:rPr lang="en-US" altLang="zh-CN" sz="2400" b="1" dirty="0">
                <a:solidFill>
                  <a:srgbClr val="C00000"/>
                </a:solidFill>
                <a:latin typeface="+mj-ea"/>
                <a:ea typeface="+mj-ea"/>
              </a:rPr>
              <a:t>§5-3 </a:t>
            </a:r>
            <a:r>
              <a:rPr lang="zh-CN" altLang="en-US" sz="2400" b="1" dirty="0">
                <a:solidFill>
                  <a:srgbClr val="C00000"/>
                </a:solidFill>
                <a:latin typeface="+mj-ea"/>
                <a:ea typeface="+mj-ea"/>
              </a:rPr>
              <a:t>转换器及阀门定位器</a:t>
            </a:r>
            <a:endParaRPr lang="en-US" altLang="zh-CN" sz="2400" b="1" dirty="0">
              <a:solidFill>
                <a:srgbClr val="C00000"/>
              </a:solidFill>
              <a:latin typeface="+mj-ea"/>
              <a:ea typeface="+mj-ea"/>
            </a:endParaRPr>
          </a:p>
          <a:p>
            <a:pPr>
              <a:lnSpc>
                <a:spcPct val="150000"/>
              </a:lnSpc>
              <a:spcBef>
                <a:spcPts val="0"/>
              </a:spcBef>
              <a:buFontTx/>
              <a:buNone/>
            </a:pPr>
            <a:r>
              <a:rPr lang="en-US" altLang="zh-CN" sz="2400" b="1" dirty="0">
                <a:latin typeface="+mj-ea"/>
                <a:ea typeface="+mj-ea"/>
              </a:rPr>
              <a:t>§5-4 </a:t>
            </a:r>
            <a:r>
              <a:rPr lang="zh-CN" altLang="en-US" sz="2400" b="1" dirty="0">
                <a:latin typeface="+mj-ea"/>
                <a:ea typeface="+mj-ea"/>
              </a:rPr>
              <a:t>安全防爆栅</a:t>
            </a:r>
          </a:p>
          <a:p>
            <a:pPr>
              <a:lnSpc>
                <a:spcPct val="150000"/>
              </a:lnSpc>
              <a:spcBef>
                <a:spcPts val="0"/>
              </a:spcBef>
              <a:buFontTx/>
              <a:buNone/>
            </a:pPr>
            <a:r>
              <a:rPr lang="zh-CN" altLang="en-US" sz="2400" b="1" dirty="0">
                <a:solidFill>
                  <a:schemeClr val="tx2"/>
                </a:solidFill>
                <a:latin typeface="+mj-ea"/>
                <a:ea typeface="+mj-ea"/>
              </a:rPr>
              <a:t>第</a:t>
            </a:r>
            <a:r>
              <a:rPr lang="en-US" altLang="zh-CN" sz="2400" b="1" dirty="0">
                <a:solidFill>
                  <a:schemeClr val="tx2"/>
                </a:solidFill>
                <a:latin typeface="+mj-ea"/>
                <a:ea typeface="+mj-ea"/>
              </a:rPr>
              <a:t>6</a:t>
            </a:r>
            <a:r>
              <a:rPr lang="zh-CN" altLang="en-US" sz="2400" b="1" dirty="0">
                <a:solidFill>
                  <a:schemeClr val="tx2"/>
                </a:solidFill>
                <a:latin typeface="+mj-ea"/>
                <a:ea typeface="+mj-ea"/>
              </a:rPr>
              <a:t>章  部分常规控制系统设计</a:t>
            </a:r>
            <a:endParaRPr lang="en-US" altLang="zh-CN" sz="2400" b="1" dirty="0">
              <a:solidFill>
                <a:schemeClr val="tx2"/>
              </a:solidFill>
              <a:latin typeface="+mj-ea"/>
              <a:ea typeface="+mj-ea"/>
            </a:endParaRPr>
          </a:p>
          <a:p>
            <a:pPr>
              <a:lnSpc>
                <a:spcPct val="150000"/>
              </a:lnSpc>
              <a:spcBef>
                <a:spcPts val="0"/>
              </a:spcBef>
              <a:buFontTx/>
              <a:buNone/>
            </a:pPr>
            <a:r>
              <a:rPr lang="en-US" altLang="zh-CN" sz="2400" b="1" dirty="0">
                <a:latin typeface="+mj-ea"/>
                <a:ea typeface="+mj-ea"/>
              </a:rPr>
              <a:t>§6-1  </a:t>
            </a:r>
            <a:r>
              <a:rPr lang="zh-CN" altLang="en-US" sz="2400" b="1" dirty="0">
                <a:latin typeface="+mj-ea"/>
                <a:ea typeface="+mj-ea"/>
              </a:rPr>
              <a:t>简单控制系统设计概述</a:t>
            </a:r>
          </a:p>
          <a:p>
            <a:pPr>
              <a:lnSpc>
                <a:spcPct val="150000"/>
              </a:lnSpc>
              <a:spcBef>
                <a:spcPts val="0"/>
              </a:spcBef>
              <a:buFontTx/>
              <a:buNone/>
            </a:pPr>
            <a:r>
              <a:rPr lang="en-US" altLang="zh-CN" sz="2400" b="1" dirty="0">
                <a:latin typeface="+mj-ea"/>
                <a:ea typeface="+mj-ea"/>
              </a:rPr>
              <a:t>§6-2   </a:t>
            </a:r>
            <a:r>
              <a:rPr lang="zh-CN" altLang="en-US" sz="2400" b="1" dirty="0">
                <a:latin typeface="+mj-ea"/>
                <a:ea typeface="+mj-ea"/>
              </a:rPr>
              <a:t>调节对象动态特性及调节方案</a:t>
            </a:r>
          </a:p>
          <a:p>
            <a:pPr>
              <a:lnSpc>
                <a:spcPct val="150000"/>
              </a:lnSpc>
              <a:spcBef>
                <a:spcPts val="0"/>
              </a:spcBef>
              <a:buFontTx/>
              <a:buNone/>
            </a:pPr>
            <a:r>
              <a:rPr lang="en-US" altLang="zh-CN" sz="2400" b="1" dirty="0">
                <a:solidFill>
                  <a:srgbClr val="C00000"/>
                </a:solidFill>
                <a:latin typeface="+mj-ea"/>
                <a:ea typeface="+mj-ea"/>
              </a:rPr>
              <a:t>§6-3   </a:t>
            </a:r>
            <a:r>
              <a:rPr lang="zh-CN" altLang="en-US" sz="2400" b="1" dirty="0">
                <a:solidFill>
                  <a:srgbClr val="C00000"/>
                </a:solidFill>
                <a:latin typeface="+mj-ea"/>
                <a:ea typeface="+mj-ea"/>
              </a:rPr>
              <a:t>调节规律</a:t>
            </a:r>
          </a:p>
          <a:p>
            <a:pPr>
              <a:lnSpc>
                <a:spcPct val="150000"/>
              </a:lnSpc>
              <a:spcBef>
                <a:spcPts val="0"/>
              </a:spcBef>
              <a:buFontTx/>
              <a:buNone/>
            </a:pPr>
            <a:r>
              <a:rPr lang="en-US" altLang="zh-CN" sz="2400" b="1" dirty="0">
                <a:solidFill>
                  <a:srgbClr val="C00000"/>
                </a:solidFill>
                <a:latin typeface="+mj-ea"/>
                <a:ea typeface="+mj-ea"/>
              </a:rPr>
              <a:t>§6-4  </a:t>
            </a:r>
            <a:r>
              <a:rPr lang="zh-CN" altLang="en-US" sz="2400" b="1" dirty="0">
                <a:solidFill>
                  <a:srgbClr val="C00000"/>
                </a:solidFill>
                <a:latin typeface="+mj-ea"/>
                <a:ea typeface="+mj-ea"/>
              </a:rPr>
              <a:t>调节器参数整定</a:t>
            </a:r>
          </a:p>
          <a:p>
            <a:pPr>
              <a:lnSpc>
                <a:spcPct val="150000"/>
              </a:lnSpc>
              <a:spcBef>
                <a:spcPts val="0"/>
              </a:spcBef>
              <a:buFontTx/>
              <a:buNone/>
            </a:pPr>
            <a:endParaRPr lang="zh-CN" altLang="en-US" sz="2400" b="1" dirty="0">
              <a:latin typeface="+mj-ea"/>
              <a:ea typeface="+mj-ea"/>
            </a:endParaRPr>
          </a:p>
        </p:txBody>
      </p:sp>
      <p:sp>
        <p:nvSpPr>
          <p:cNvPr id="4" name="Rectangle 4">
            <a:extLst>
              <a:ext uri="{FF2B5EF4-FFF2-40B4-BE49-F238E27FC236}">
                <a16:creationId xmlns:a16="http://schemas.microsoft.com/office/drawing/2014/main" id="{7D7D39CC-A7AF-418A-8C87-942291506662}"/>
              </a:ext>
            </a:extLst>
          </p:cNvPr>
          <p:cNvSpPr txBox="1">
            <a:spLocks noChangeArrowheads="1"/>
          </p:cNvSpPr>
          <p:nvPr/>
        </p:nvSpPr>
        <p:spPr>
          <a:xfrm>
            <a:off x="0" y="-70448"/>
            <a:ext cx="91440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kumimoji="1" lang="zh-CN" altLang="en-US" sz="3600" dirty="0"/>
              <a:t>　复习总结</a:t>
            </a:r>
            <a:endParaRPr lang="zh-CN" altLang="en-US" sz="3600" b="0" dirty="0"/>
          </a:p>
        </p:txBody>
      </p:sp>
    </p:spTree>
    <p:extLst>
      <p:ext uri="{BB962C8B-B14F-4D97-AF65-F5344CB8AC3E}">
        <p14:creationId xmlns:p14="http://schemas.microsoft.com/office/powerpoint/2010/main" val="3489458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209A30-1B0D-4591-98D2-99608A5BFDA6}"/>
              </a:ext>
            </a:extLst>
          </p:cNvPr>
          <p:cNvSpPr>
            <a:spLocks noGrp="1"/>
          </p:cNvSpPr>
          <p:nvPr>
            <p:ph type="sldNum" sz="quarter" idx="12"/>
          </p:nvPr>
        </p:nvSpPr>
        <p:spPr/>
        <p:txBody>
          <a:bodyPr/>
          <a:lstStyle/>
          <a:p>
            <a:fld id="{7A5D8B20-D615-40B0-ACA1-2BD88F912AAA}" type="slidenum">
              <a:rPr lang="zh-CN" altLang="en-US" smtClean="0"/>
              <a:t>5</a:t>
            </a:fld>
            <a:endParaRPr lang="zh-CN" altLang="en-US"/>
          </a:p>
        </p:txBody>
      </p:sp>
      <p:sp>
        <p:nvSpPr>
          <p:cNvPr id="3" name="Rectangle 4">
            <a:extLst>
              <a:ext uri="{FF2B5EF4-FFF2-40B4-BE49-F238E27FC236}">
                <a16:creationId xmlns:a16="http://schemas.microsoft.com/office/drawing/2014/main" id="{3F124501-16DE-43FD-92D1-3096C9ED796D}"/>
              </a:ext>
            </a:extLst>
          </p:cNvPr>
          <p:cNvSpPr txBox="1">
            <a:spLocks noChangeArrowheads="1"/>
          </p:cNvSpPr>
          <p:nvPr/>
        </p:nvSpPr>
        <p:spPr>
          <a:xfrm>
            <a:off x="0" y="-70448"/>
            <a:ext cx="91440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kumimoji="1" lang="zh-CN" altLang="en-US" sz="3600" dirty="0"/>
              <a:t>　复习总结</a:t>
            </a:r>
            <a:endParaRPr lang="zh-CN" altLang="en-US" sz="3600" b="0" dirty="0"/>
          </a:p>
        </p:txBody>
      </p:sp>
      <p:sp>
        <p:nvSpPr>
          <p:cNvPr id="7" name="Rectangle 6">
            <a:extLst>
              <a:ext uri="{FF2B5EF4-FFF2-40B4-BE49-F238E27FC236}">
                <a16:creationId xmlns:a16="http://schemas.microsoft.com/office/drawing/2014/main" id="{520D3111-6FF2-4D6C-8E39-595066253B77}"/>
              </a:ext>
            </a:extLst>
          </p:cNvPr>
          <p:cNvSpPr/>
          <p:nvPr/>
        </p:nvSpPr>
        <p:spPr>
          <a:xfrm>
            <a:off x="227641" y="954609"/>
            <a:ext cx="4929555" cy="523220"/>
          </a:xfrm>
          <a:prstGeom prst="rect">
            <a:avLst/>
          </a:prstGeom>
        </p:spPr>
        <p:txBody>
          <a:bodyPr wrap="none">
            <a:spAutoFit/>
          </a:bodyPr>
          <a:lstStyle/>
          <a:p>
            <a:r>
              <a:rPr lang="zh-CN" altLang="zh-CN" sz="2800" b="1" dirty="0">
                <a:solidFill>
                  <a:srgbClr val="003A85"/>
                </a:solidFill>
                <a:latin typeface="微软雅黑" panose="020B0503020204020204" pitchFamily="34" charset="-122"/>
                <a:ea typeface="微软雅黑" panose="020B0503020204020204" pitchFamily="34" charset="-122"/>
              </a:rPr>
              <a:t>第</a:t>
            </a:r>
            <a:r>
              <a:rPr lang="en-US" altLang="zh-CN" sz="2800" b="1" dirty="0">
                <a:solidFill>
                  <a:srgbClr val="003A85"/>
                </a:solidFill>
                <a:latin typeface="微软雅黑" panose="020B0503020204020204" pitchFamily="34" charset="-122"/>
                <a:ea typeface="微软雅黑" panose="020B0503020204020204" pitchFamily="34" charset="-122"/>
              </a:rPr>
              <a:t>2</a:t>
            </a:r>
            <a:r>
              <a:rPr lang="zh-CN" altLang="zh-CN" sz="2800" b="1" dirty="0">
                <a:solidFill>
                  <a:srgbClr val="003A85"/>
                </a:solidFill>
                <a:latin typeface="微软雅黑" panose="020B0503020204020204" pitchFamily="34" charset="-122"/>
                <a:ea typeface="微软雅黑" panose="020B0503020204020204" pitchFamily="34" charset="-122"/>
              </a:rPr>
              <a:t>章</a:t>
            </a:r>
            <a:r>
              <a:rPr lang="en-US" altLang="zh-CN" sz="2800" b="1" dirty="0">
                <a:solidFill>
                  <a:srgbClr val="003A85"/>
                </a:solidFill>
                <a:latin typeface="微软雅黑" panose="020B0503020204020204" pitchFamily="34" charset="-122"/>
                <a:ea typeface="微软雅黑" panose="020B0503020204020204" pitchFamily="34" charset="-122"/>
              </a:rPr>
              <a:t>  </a:t>
            </a:r>
            <a:r>
              <a:rPr lang="zh-CN" altLang="zh-CN" sz="2800" b="1" dirty="0">
                <a:solidFill>
                  <a:srgbClr val="003A85"/>
                </a:solidFill>
                <a:latin typeface="微软雅黑" panose="020B0503020204020204" pitchFamily="34" charset="-122"/>
                <a:ea typeface="微软雅黑" panose="020B0503020204020204" pitchFamily="34" charset="-122"/>
              </a:rPr>
              <a:t>过程参数的检测与变送</a:t>
            </a:r>
            <a:endParaRPr lang="zh-CN" altLang="en-US" sz="2800" dirty="0"/>
          </a:p>
        </p:txBody>
      </p:sp>
      <p:sp>
        <p:nvSpPr>
          <p:cNvPr id="8" name="TextBox 7">
            <a:extLst>
              <a:ext uri="{FF2B5EF4-FFF2-40B4-BE49-F238E27FC236}">
                <a16:creationId xmlns:a16="http://schemas.microsoft.com/office/drawing/2014/main" id="{EFCB63BC-62AF-4525-8729-D2C48E2A5E3C}"/>
              </a:ext>
            </a:extLst>
          </p:cNvPr>
          <p:cNvSpPr txBox="1"/>
          <p:nvPr/>
        </p:nvSpPr>
        <p:spPr>
          <a:xfrm>
            <a:off x="1090802" y="2142126"/>
            <a:ext cx="3916457" cy="3905043"/>
          </a:xfrm>
          <a:prstGeom prst="rect">
            <a:avLst/>
          </a:prstGeom>
          <a:noFill/>
        </p:spPr>
        <p:txBody>
          <a:bodyPr wrap="none" rtlCol="0">
            <a:spAutoFit/>
          </a:bodyPr>
          <a:lstStyle/>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绝对误差与相对误差</a:t>
            </a:r>
            <a:endParaRPr lang="en-US" altLang="zh-CN" sz="2400" b="1" dirty="0">
              <a:latin typeface="微软雅黑" panose="020B0503020204020204" pitchFamily="34" charset="-122"/>
              <a:ea typeface="微软雅黑" panose="020B0503020204020204" pitchFamily="34" charset="-122"/>
            </a:endParaRPr>
          </a:p>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引用误差</a:t>
            </a:r>
            <a:endParaRPr lang="en-US" altLang="zh-CN" sz="2400" b="1" dirty="0">
              <a:latin typeface="微软雅黑" panose="020B0503020204020204" pitchFamily="34" charset="-122"/>
              <a:ea typeface="微软雅黑" panose="020B0503020204020204" pitchFamily="34" charset="-122"/>
            </a:endParaRPr>
          </a:p>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精确度及精度等级</a:t>
            </a:r>
            <a:endParaRPr lang="en-US" altLang="zh-CN" sz="2400" b="1" dirty="0">
              <a:latin typeface="微软雅黑" panose="020B0503020204020204" pitchFamily="34" charset="-122"/>
              <a:ea typeface="微软雅黑" panose="020B0503020204020204" pitchFamily="34" charset="-122"/>
            </a:endParaRPr>
          </a:p>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回差</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灵敏度、灵敏限及分辩率</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en-US" altLang="zh-CN" sz="2400" b="1" dirty="0">
                <a:latin typeface="微软雅黑" panose="020B0503020204020204" pitchFamily="34" charset="-122"/>
                <a:ea typeface="微软雅黑" panose="020B0503020204020204" pitchFamily="34" charset="-122"/>
              </a:rPr>
              <a:t>…</a:t>
            </a:r>
          </a:p>
          <a:p>
            <a:pPr marL="342900" indent="-342900" algn="l">
              <a:lnSpc>
                <a:spcPct val="150000"/>
              </a:lnSpc>
              <a:buFont typeface="Wingdings" panose="05000000000000000000" pitchFamily="2" charset="2"/>
              <a:buChar char="l"/>
            </a:pPr>
            <a:endParaRPr lang="zh-CN" altLang="en-US" sz="2400" b="1" dirty="0">
              <a:latin typeface="微软雅黑" panose="020B0503020204020204" pitchFamily="34" charset="-122"/>
              <a:ea typeface="微软雅黑" panose="020B0503020204020204" pitchFamily="34" charset="-122"/>
            </a:endParaRPr>
          </a:p>
        </p:txBody>
      </p:sp>
      <p:sp>
        <p:nvSpPr>
          <p:cNvPr id="11" name="Rectangle 10">
            <a:extLst>
              <a:ext uri="{FF2B5EF4-FFF2-40B4-BE49-F238E27FC236}">
                <a16:creationId xmlns:a16="http://schemas.microsoft.com/office/drawing/2014/main" id="{6B6F7B8B-96D7-4671-A626-D60F7F203580}"/>
              </a:ext>
            </a:extLst>
          </p:cNvPr>
          <p:cNvSpPr/>
          <p:nvPr/>
        </p:nvSpPr>
        <p:spPr>
          <a:xfrm>
            <a:off x="537326" y="1579145"/>
            <a:ext cx="3719288" cy="461665"/>
          </a:xfrm>
          <a:prstGeom prst="rect">
            <a:avLst/>
          </a:prstGeom>
        </p:spPr>
        <p:txBody>
          <a:bodyPr wrap="none">
            <a:spAutoFit/>
          </a:bodyPr>
          <a:lstStyle/>
          <a:p>
            <a:r>
              <a:rPr lang="zh-CN" altLang="zh-CN"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2-1 </a:t>
            </a:r>
            <a:r>
              <a:rPr lang="zh-CN" altLang="zh-CN" sz="2400" b="1" dirty="0">
                <a:solidFill>
                  <a:srgbClr val="C00000"/>
                </a:solidFill>
                <a:latin typeface="微软雅黑" panose="020B0503020204020204" pitchFamily="34" charset="-122"/>
                <a:ea typeface="微软雅黑" panose="020B0503020204020204" pitchFamily="34" charset="-122"/>
              </a:rPr>
              <a:t>参数检测与变送概述</a:t>
            </a:r>
            <a:endParaRPr lang="zh-CN" altLang="en-US" dirty="0"/>
          </a:p>
        </p:txBody>
      </p:sp>
    </p:spTree>
    <p:extLst>
      <p:ext uri="{BB962C8B-B14F-4D97-AF65-F5344CB8AC3E}">
        <p14:creationId xmlns:p14="http://schemas.microsoft.com/office/powerpoint/2010/main" val="4002412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31164E-F99B-41D8-8F99-049E23861140}"/>
              </a:ext>
            </a:extLst>
          </p:cNvPr>
          <p:cNvSpPr>
            <a:spLocks noGrp="1"/>
          </p:cNvSpPr>
          <p:nvPr>
            <p:ph type="sldNum" sz="quarter" idx="12"/>
          </p:nvPr>
        </p:nvSpPr>
        <p:spPr/>
        <p:txBody>
          <a:bodyPr/>
          <a:lstStyle/>
          <a:p>
            <a:fld id="{7A5D8B20-D615-40B0-ACA1-2BD88F912AAA}" type="slidenum">
              <a:rPr lang="zh-CN" altLang="en-US" smtClean="0"/>
              <a:t>6</a:t>
            </a:fld>
            <a:endParaRPr lang="zh-CN" altLang="en-US"/>
          </a:p>
        </p:txBody>
      </p:sp>
      <p:sp>
        <p:nvSpPr>
          <p:cNvPr id="3" name="Rectangle 4">
            <a:extLst>
              <a:ext uri="{FF2B5EF4-FFF2-40B4-BE49-F238E27FC236}">
                <a16:creationId xmlns:a16="http://schemas.microsoft.com/office/drawing/2014/main" id="{6C32D242-3E92-4B2D-936B-AE1D2DA06EF9}"/>
              </a:ext>
            </a:extLst>
          </p:cNvPr>
          <p:cNvSpPr txBox="1">
            <a:spLocks noChangeArrowheads="1"/>
          </p:cNvSpPr>
          <p:nvPr/>
        </p:nvSpPr>
        <p:spPr>
          <a:xfrm>
            <a:off x="0" y="-70448"/>
            <a:ext cx="91440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kumimoji="1" lang="zh-CN" altLang="en-US" sz="3600" dirty="0"/>
              <a:t>　复习总结</a:t>
            </a:r>
            <a:endParaRPr lang="zh-CN" altLang="en-US" sz="3600" b="0" dirty="0"/>
          </a:p>
        </p:txBody>
      </p:sp>
      <p:sp>
        <p:nvSpPr>
          <p:cNvPr id="4" name="Rectangle 3">
            <a:extLst>
              <a:ext uri="{FF2B5EF4-FFF2-40B4-BE49-F238E27FC236}">
                <a16:creationId xmlns:a16="http://schemas.microsoft.com/office/drawing/2014/main" id="{569D2AE3-1216-4134-BCFB-9D8E2B60E09C}"/>
              </a:ext>
            </a:extLst>
          </p:cNvPr>
          <p:cNvSpPr/>
          <p:nvPr/>
        </p:nvSpPr>
        <p:spPr>
          <a:xfrm>
            <a:off x="227641" y="954609"/>
            <a:ext cx="4929555" cy="523220"/>
          </a:xfrm>
          <a:prstGeom prst="rect">
            <a:avLst/>
          </a:prstGeom>
        </p:spPr>
        <p:txBody>
          <a:bodyPr wrap="none">
            <a:spAutoFit/>
          </a:bodyPr>
          <a:lstStyle/>
          <a:p>
            <a:r>
              <a:rPr lang="zh-CN" altLang="zh-CN" sz="2800" b="1" dirty="0">
                <a:solidFill>
                  <a:srgbClr val="003A85"/>
                </a:solidFill>
                <a:latin typeface="微软雅黑" panose="020B0503020204020204" pitchFamily="34" charset="-122"/>
                <a:ea typeface="微软雅黑" panose="020B0503020204020204" pitchFamily="34" charset="-122"/>
              </a:rPr>
              <a:t>第</a:t>
            </a:r>
            <a:r>
              <a:rPr lang="en-US" altLang="zh-CN" sz="2800" b="1" dirty="0">
                <a:solidFill>
                  <a:srgbClr val="003A85"/>
                </a:solidFill>
                <a:latin typeface="微软雅黑" panose="020B0503020204020204" pitchFamily="34" charset="-122"/>
                <a:ea typeface="微软雅黑" panose="020B0503020204020204" pitchFamily="34" charset="-122"/>
              </a:rPr>
              <a:t>2</a:t>
            </a:r>
            <a:r>
              <a:rPr lang="zh-CN" altLang="zh-CN" sz="2800" b="1" dirty="0">
                <a:solidFill>
                  <a:srgbClr val="003A85"/>
                </a:solidFill>
                <a:latin typeface="微软雅黑" panose="020B0503020204020204" pitchFamily="34" charset="-122"/>
                <a:ea typeface="微软雅黑" panose="020B0503020204020204" pitchFamily="34" charset="-122"/>
              </a:rPr>
              <a:t>章</a:t>
            </a:r>
            <a:r>
              <a:rPr lang="en-US" altLang="zh-CN" sz="2800" b="1" dirty="0">
                <a:solidFill>
                  <a:srgbClr val="003A85"/>
                </a:solidFill>
                <a:latin typeface="微软雅黑" panose="020B0503020204020204" pitchFamily="34" charset="-122"/>
                <a:ea typeface="微软雅黑" panose="020B0503020204020204" pitchFamily="34" charset="-122"/>
              </a:rPr>
              <a:t>  </a:t>
            </a:r>
            <a:r>
              <a:rPr lang="zh-CN" altLang="zh-CN" sz="2800" b="1" dirty="0">
                <a:solidFill>
                  <a:srgbClr val="003A85"/>
                </a:solidFill>
                <a:latin typeface="微软雅黑" panose="020B0503020204020204" pitchFamily="34" charset="-122"/>
                <a:ea typeface="微软雅黑" panose="020B0503020204020204" pitchFamily="34" charset="-122"/>
              </a:rPr>
              <a:t>过程参数的检测与变送</a:t>
            </a:r>
            <a:endParaRPr lang="zh-CN" altLang="en-US" sz="2800" dirty="0"/>
          </a:p>
        </p:txBody>
      </p:sp>
      <p:sp>
        <p:nvSpPr>
          <p:cNvPr id="6" name="Rectangle 5">
            <a:extLst>
              <a:ext uri="{FF2B5EF4-FFF2-40B4-BE49-F238E27FC236}">
                <a16:creationId xmlns:a16="http://schemas.microsoft.com/office/drawing/2014/main" id="{F3D934A0-08BD-40D3-AA60-7589C18E2B1A}"/>
              </a:ext>
            </a:extLst>
          </p:cNvPr>
          <p:cNvSpPr/>
          <p:nvPr/>
        </p:nvSpPr>
        <p:spPr>
          <a:xfrm>
            <a:off x="654407" y="1588486"/>
            <a:ext cx="3502882" cy="461665"/>
          </a:xfrm>
          <a:prstGeom prst="rect">
            <a:avLst/>
          </a:prstGeom>
        </p:spPr>
        <p:txBody>
          <a:bodyPr wrap="none">
            <a:spAutoFit/>
          </a:bodyPr>
          <a:lstStyle/>
          <a:p>
            <a:r>
              <a:rPr lang="zh-CN" altLang="zh-CN"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2-2  </a:t>
            </a:r>
            <a:r>
              <a:rPr lang="zh-CN" altLang="zh-CN" sz="2400" b="1" dirty="0">
                <a:solidFill>
                  <a:srgbClr val="C00000"/>
                </a:solidFill>
                <a:latin typeface="微软雅黑" panose="020B0503020204020204" pitchFamily="34" charset="-122"/>
                <a:ea typeface="微软雅黑" panose="020B0503020204020204" pitchFamily="34" charset="-122"/>
              </a:rPr>
              <a:t>温度的检测与变送</a:t>
            </a:r>
            <a:endParaRPr lang="zh-CN" altLang="en-US" dirty="0"/>
          </a:p>
        </p:txBody>
      </p:sp>
      <p:sp>
        <p:nvSpPr>
          <p:cNvPr id="7" name="TextBox 6">
            <a:extLst>
              <a:ext uri="{FF2B5EF4-FFF2-40B4-BE49-F238E27FC236}">
                <a16:creationId xmlns:a16="http://schemas.microsoft.com/office/drawing/2014/main" id="{DD42F0AE-FF70-4BE4-AA62-8681A9FFC3B4}"/>
              </a:ext>
            </a:extLst>
          </p:cNvPr>
          <p:cNvSpPr txBox="1"/>
          <p:nvPr/>
        </p:nvSpPr>
        <p:spPr>
          <a:xfrm>
            <a:off x="1269506" y="2050151"/>
            <a:ext cx="4224233" cy="1689052"/>
          </a:xfrm>
          <a:prstGeom prst="rect">
            <a:avLst/>
          </a:prstGeom>
          <a:noFill/>
        </p:spPr>
        <p:txBody>
          <a:bodyPr wrap="none" rtlCol="0">
            <a:spAutoFit/>
          </a:bodyPr>
          <a:lstStyle/>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热电偶测温原理、测试方法</a:t>
            </a:r>
            <a:endParaRPr lang="en-US" altLang="zh-CN" sz="2400" b="1" dirty="0">
              <a:latin typeface="微软雅黑" panose="020B0503020204020204" pitchFamily="34" charset="-122"/>
              <a:ea typeface="微软雅黑" panose="020B0503020204020204" pitchFamily="34" charset="-122"/>
            </a:endParaRPr>
          </a:p>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补偿导线</a:t>
            </a:r>
            <a:endParaRPr lang="en-US" altLang="zh-CN" sz="2400" b="1" dirty="0">
              <a:latin typeface="微软雅黑" panose="020B0503020204020204" pitchFamily="34" charset="-122"/>
              <a:ea typeface="微软雅黑" panose="020B0503020204020204" pitchFamily="34" charset="-122"/>
            </a:endParaRPr>
          </a:p>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热电阻测温原理、测试方法</a:t>
            </a:r>
            <a:endParaRPr lang="en-US" altLang="zh-CN" sz="2400" b="1" dirty="0">
              <a:latin typeface="微软雅黑" panose="020B0503020204020204" pitchFamily="34" charset="-122"/>
              <a:ea typeface="微软雅黑" panose="020B0503020204020204" pitchFamily="34" charset="-122"/>
            </a:endParaRPr>
          </a:p>
        </p:txBody>
      </p:sp>
      <p:sp>
        <p:nvSpPr>
          <p:cNvPr id="9" name="Rectangle 8">
            <a:extLst>
              <a:ext uri="{FF2B5EF4-FFF2-40B4-BE49-F238E27FC236}">
                <a16:creationId xmlns:a16="http://schemas.microsoft.com/office/drawing/2014/main" id="{92E9392C-DF94-4B7E-8A6C-7C535A6C9D12}"/>
              </a:ext>
            </a:extLst>
          </p:cNvPr>
          <p:cNvSpPr/>
          <p:nvPr/>
        </p:nvSpPr>
        <p:spPr>
          <a:xfrm>
            <a:off x="734306" y="3849860"/>
            <a:ext cx="3502882" cy="461665"/>
          </a:xfrm>
          <a:prstGeom prst="rect">
            <a:avLst/>
          </a:prstGeom>
        </p:spPr>
        <p:txBody>
          <a:bodyPr wrap="none">
            <a:spAutoFit/>
          </a:bodyPr>
          <a:lstStyle/>
          <a:p>
            <a:r>
              <a:rPr lang="zh-CN" altLang="zh-CN"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2-3  </a:t>
            </a:r>
            <a:r>
              <a:rPr lang="zh-CN" altLang="zh-CN" sz="2400" b="1" dirty="0">
                <a:solidFill>
                  <a:srgbClr val="C00000"/>
                </a:solidFill>
                <a:latin typeface="微软雅黑" panose="020B0503020204020204" pitchFamily="34" charset="-122"/>
                <a:ea typeface="微软雅黑" panose="020B0503020204020204" pitchFamily="34" charset="-122"/>
              </a:rPr>
              <a:t>压力的检测与变送</a:t>
            </a:r>
            <a:endParaRPr lang="zh-CN" altLang="en-US" dirty="0"/>
          </a:p>
        </p:txBody>
      </p:sp>
      <p:sp>
        <p:nvSpPr>
          <p:cNvPr id="11" name="TextBox 10">
            <a:extLst>
              <a:ext uri="{FF2B5EF4-FFF2-40B4-BE49-F238E27FC236}">
                <a16:creationId xmlns:a16="http://schemas.microsoft.com/office/drawing/2014/main" id="{A83C46BD-0782-437F-A89D-DF68F8B819DA}"/>
              </a:ext>
            </a:extLst>
          </p:cNvPr>
          <p:cNvSpPr txBox="1"/>
          <p:nvPr/>
        </p:nvSpPr>
        <p:spPr>
          <a:xfrm>
            <a:off x="1271096" y="4223987"/>
            <a:ext cx="3300904" cy="2243050"/>
          </a:xfrm>
          <a:prstGeom prst="rect">
            <a:avLst/>
          </a:prstGeom>
          <a:noFill/>
        </p:spPr>
        <p:txBody>
          <a:bodyPr wrap="none" rtlCol="0">
            <a:spAutoFit/>
          </a:bodyPr>
          <a:lstStyle/>
          <a:p>
            <a:pPr marL="342900" indent="-342900">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表压、绝压、真空度</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压力计测压原理</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压力计选用和安装</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endParaRPr lang="zh-CN" altLang="en-US" sz="2400" b="1" dirty="0">
              <a:latin typeface="微软雅黑" panose="020B0503020204020204" pitchFamily="34" charset="-122"/>
              <a:ea typeface="微软雅黑" panose="020B0503020204020204" pitchFamily="34" charset="-122"/>
            </a:endParaRPr>
          </a:p>
        </p:txBody>
      </p:sp>
      <p:sp>
        <p:nvSpPr>
          <p:cNvPr id="12" name="Text Box 5">
            <a:extLst>
              <a:ext uri="{FF2B5EF4-FFF2-40B4-BE49-F238E27FC236}">
                <a16:creationId xmlns:a16="http://schemas.microsoft.com/office/drawing/2014/main" id="{1360DE67-798D-405C-A9A7-8143E077A82A}"/>
              </a:ext>
            </a:extLst>
          </p:cNvPr>
          <p:cNvSpPr txBox="1">
            <a:spLocks noChangeArrowheads="1"/>
          </p:cNvSpPr>
          <p:nvPr/>
        </p:nvSpPr>
        <p:spPr bwMode="auto">
          <a:xfrm>
            <a:off x="5157196" y="4278983"/>
            <a:ext cx="20181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2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accent2"/>
              </a:buClr>
              <a:buChar char="•"/>
              <a:defRPr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dirty="0">
                <a:latin typeface="Arial" panose="020B0604020202020204" pitchFamily="34" charset="0"/>
                <a:ea typeface="楷体_GB2312" pitchFamily="49" charset="-122"/>
              </a:rPr>
              <a:t>1.</a:t>
            </a:r>
            <a:r>
              <a:rPr lang="zh-CN" altLang="en-US" sz="2000" dirty="0">
                <a:latin typeface="Arial" panose="020B0604020202020204" pitchFamily="34" charset="0"/>
                <a:ea typeface="楷体_GB2312" pitchFamily="49" charset="-122"/>
              </a:rPr>
              <a:t>液柱式压力计</a:t>
            </a:r>
          </a:p>
        </p:txBody>
      </p:sp>
      <p:sp>
        <p:nvSpPr>
          <p:cNvPr id="13" name="Text Box 6">
            <a:extLst>
              <a:ext uri="{FF2B5EF4-FFF2-40B4-BE49-F238E27FC236}">
                <a16:creationId xmlns:a16="http://schemas.microsoft.com/office/drawing/2014/main" id="{C524A931-AA77-402D-808C-2C7EE2BF78BB}"/>
              </a:ext>
            </a:extLst>
          </p:cNvPr>
          <p:cNvSpPr txBox="1">
            <a:spLocks noChangeArrowheads="1"/>
          </p:cNvSpPr>
          <p:nvPr/>
        </p:nvSpPr>
        <p:spPr bwMode="auto">
          <a:xfrm>
            <a:off x="5157196" y="4644641"/>
            <a:ext cx="19382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2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accent2"/>
              </a:buClr>
              <a:buChar char="•"/>
              <a:defRPr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dirty="0">
                <a:solidFill>
                  <a:srgbClr val="7030A0"/>
                </a:solidFill>
                <a:effectLst>
                  <a:outerShdw blurRad="38100" dist="38100" dir="2700000" algn="tl">
                    <a:srgbClr val="000000">
                      <a:alpha val="43137"/>
                    </a:srgbClr>
                  </a:outerShdw>
                </a:effectLst>
                <a:latin typeface="Arial" panose="020B0604020202020204" pitchFamily="34" charset="0"/>
                <a:ea typeface="楷体_GB2312" pitchFamily="49" charset="-122"/>
              </a:rPr>
              <a:t>2.</a:t>
            </a:r>
            <a:r>
              <a:rPr lang="zh-CN" altLang="en-US" sz="2000" dirty="0">
                <a:solidFill>
                  <a:srgbClr val="7030A0"/>
                </a:solidFill>
                <a:effectLst>
                  <a:outerShdw blurRad="38100" dist="38100" dir="2700000" algn="tl">
                    <a:srgbClr val="000000">
                      <a:alpha val="43137"/>
                    </a:srgbClr>
                  </a:outerShdw>
                </a:effectLst>
                <a:latin typeface="Arial" panose="020B0604020202020204" pitchFamily="34" charset="0"/>
                <a:ea typeface="楷体_GB2312" pitchFamily="49" charset="-122"/>
              </a:rPr>
              <a:t>弹性式压力计</a:t>
            </a:r>
          </a:p>
        </p:txBody>
      </p:sp>
      <p:sp>
        <p:nvSpPr>
          <p:cNvPr id="14" name="Text Box 7">
            <a:extLst>
              <a:ext uri="{FF2B5EF4-FFF2-40B4-BE49-F238E27FC236}">
                <a16:creationId xmlns:a16="http://schemas.microsoft.com/office/drawing/2014/main" id="{7753C43F-DE5A-43B4-86A2-E80705CF12CA}"/>
              </a:ext>
            </a:extLst>
          </p:cNvPr>
          <p:cNvSpPr txBox="1">
            <a:spLocks noChangeArrowheads="1"/>
          </p:cNvSpPr>
          <p:nvPr/>
        </p:nvSpPr>
        <p:spPr bwMode="auto">
          <a:xfrm>
            <a:off x="5157197" y="5022784"/>
            <a:ext cx="19382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2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accent2"/>
              </a:buClr>
              <a:buChar char="•"/>
              <a:defRPr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dirty="0">
                <a:solidFill>
                  <a:srgbClr val="7030A0"/>
                </a:solidFill>
                <a:effectLst>
                  <a:outerShdw blurRad="38100" dist="38100" dir="2700000" algn="tl">
                    <a:srgbClr val="000000">
                      <a:alpha val="43137"/>
                    </a:srgbClr>
                  </a:outerShdw>
                </a:effectLst>
                <a:latin typeface="Arial" panose="020B0604020202020204" pitchFamily="34" charset="0"/>
                <a:ea typeface="楷体_GB2312" pitchFamily="49" charset="-122"/>
              </a:rPr>
              <a:t>3.</a:t>
            </a:r>
            <a:r>
              <a:rPr lang="zh-CN" altLang="en-US" sz="2000" dirty="0">
                <a:solidFill>
                  <a:srgbClr val="7030A0"/>
                </a:solidFill>
                <a:effectLst>
                  <a:outerShdw blurRad="38100" dist="38100" dir="2700000" algn="tl">
                    <a:srgbClr val="000000">
                      <a:alpha val="43137"/>
                    </a:srgbClr>
                  </a:outerShdw>
                </a:effectLst>
                <a:latin typeface="Arial" panose="020B0604020202020204" pitchFamily="34" charset="0"/>
                <a:ea typeface="楷体_GB2312" pitchFamily="49" charset="-122"/>
              </a:rPr>
              <a:t>电气式压力计</a:t>
            </a:r>
          </a:p>
        </p:txBody>
      </p:sp>
      <p:sp>
        <p:nvSpPr>
          <p:cNvPr id="15" name="Text Box 8">
            <a:extLst>
              <a:ext uri="{FF2B5EF4-FFF2-40B4-BE49-F238E27FC236}">
                <a16:creationId xmlns:a16="http://schemas.microsoft.com/office/drawing/2014/main" id="{07A7ADAE-437A-45BF-99BE-3D52ED367B58}"/>
              </a:ext>
            </a:extLst>
          </p:cNvPr>
          <p:cNvSpPr txBox="1">
            <a:spLocks noChangeArrowheads="1"/>
          </p:cNvSpPr>
          <p:nvPr/>
        </p:nvSpPr>
        <p:spPr bwMode="auto">
          <a:xfrm>
            <a:off x="5157197" y="5400927"/>
            <a:ext cx="48279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Font typeface="Wingdings" panose="05000000000000000000" pitchFamily="2" charset="2"/>
              <a:buChar char="v"/>
              <a:defRPr sz="24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accent1"/>
              </a:buClr>
              <a:buFont typeface="Wingdings" panose="05000000000000000000" pitchFamily="2" charset="2"/>
              <a:buChar char="§"/>
              <a:defRPr sz="22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accent2"/>
              </a:buClr>
              <a:buChar char="•"/>
              <a:defRPr b="1">
                <a:solidFill>
                  <a:schemeClr val="tx1"/>
                </a:solidFill>
                <a:latin typeface="黑体" panose="02010609060101010101" pitchFamily="49" charset="-122"/>
                <a:ea typeface="黑体" panose="02010609060101010101" pitchFamily="49" charset="-122"/>
              </a:defRPr>
            </a:lvl3pPr>
            <a:lvl4pPr marL="1600200" indent="-228600">
              <a:spcBef>
                <a:spcPct val="20000"/>
              </a:spcBef>
              <a:buChar char="–"/>
              <a:defRPr sz="1600" b="1">
                <a:solidFill>
                  <a:schemeClr val="tx1"/>
                </a:solidFill>
                <a:latin typeface="黑体" panose="02010609060101010101" pitchFamily="49" charset="-122"/>
                <a:ea typeface="黑体" panose="0201060906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000" dirty="0">
                <a:latin typeface="Arial" panose="020B0604020202020204" pitchFamily="34" charset="0"/>
                <a:ea typeface="楷体_GB2312" pitchFamily="49" charset="-122"/>
              </a:rPr>
              <a:t>4.</a:t>
            </a:r>
            <a:r>
              <a:rPr lang="zh-CN" altLang="en-US" sz="2000" dirty="0">
                <a:latin typeface="Arial" panose="020B0604020202020204" pitchFamily="34" charset="0"/>
                <a:ea typeface="楷体_GB2312" pitchFamily="49" charset="-122"/>
              </a:rPr>
              <a:t>活塞式压力计样</a:t>
            </a:r>
            <a:endParaRPr lang="zh-CN" altLang="en-US" sz="1800" dirty="0">
              <a:latin typeface="Arial" panose="020B0604020202020204" pitchFamily="34" charset="0"/>
              <a:ea typeface="楷体_GB2312" pitchFamily="49" charset="-122"/>
            </a:endParaRPr>
          </a:p>
        </p:txBody>
      </p:sp>
      <p:sp>
        <p:nvSpPr>
          <p:cNvPr id="16" name="Left Brace 15">
            <a:extLst>
              <a:ext uri="{FF2B5EF4-FFF2-40B4-BE49-F238E27FC236}">
                <a16:creationId xmlns:a16="http://schemas.microsoft.com/office/drawing/2014/main" id="{279CA140-40F7-4573-8940-8896D04FA27F}"/>
              </a:ext>
            </a:extLst>
          </p:cNvPr>
          <p:cNvSpPr/>
          <p:nvPr/>
        </p:nvSpPr>
        <p:spPr>
          <a:xfrm>
            <a:off x="4463200" y="4686582"/>
            <a:ext cx="363984" cy="914400"/>
          </a:xfrm>
          <a:prstGeom prst="leftBrace">
            <a:avLst>
              <a:gd name="adj1" fmla="val 0"/>
              <a:gd name="adj2" fmla="val 50000"/>
            </a:avLst>
          </a:prstGeom>
          <a:ln w="2222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682327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03A287-A6D3-47C3-ADFB-F107E1B1D2A2}"/>
              </a:ext>
            </a:extLst>
          </p:cNvPr>
          <p:cNvSpPr>
            <a:spLocks noGrp="1"/>
          </p:cNvSpPr>
          <p:nvPr>
            <p:ph type="sldNum" sz="quarter" idx="12"/>
          </p:nvPr>
        </p:nvSpPr>
        <p:spPr/>
        <p:txBody>
          <a:bodyPr/>
          <a:lstStyle/>
          <a:p>
            <a:fld id="{7A5D8B20-D615-40B0-ACA1-2BD88F912AAA}" type="slidenum">
              <a:rPr lang="zh-CN" altLang="en-US" smtClean="0"/>
              <a:t>7</a:t>
            </a:fld>
            <a:endParaRPr lang="zh-CN" altLang="en-US"/>
          </a:p>
        </p:txBody>
      </p:sp>
      <p:sp>
        <p:nvSpPr>
          <p:cNvPr id="3" name="Rectangle 4">
            <a:extLst>
              <a:ext uri="{FF2B5EF4-FFF2-40B4-BE49-F238E27FC236}">
                <a16:creationId xmlns:a16="http://schemas.microsoft.com/office/drawing/2014/main" id="{BDD4D5A2-B625-4188-B254-D5217BE9FFE5}"/>
              </a:ext>
            </a:extLst>
          </p:cNvPr>
          <p:cNvSpPr txBox="1">
            <a:spLocks noChangeArrowheads="1"/>
          </p:cNvSpPr>
          <p:nvPr/>
        </p:nvSpPr>
        <p:spPr>
          <a:xfrm>
            <a:off x="0" y="-70448"/>
            <a:ext cx="91440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kumimoji="1" lang="zh-CN" altLang="en-US" sz="3600" dirty="0"/>
              <a:t>　复习总结</a:t>
            </a:r>
            <a:endParaRPr lang="zh-CN" altLang="en-US" sz="3600" b="0" dirty="0"/>
          </a:p>
        </p:txBody>
      </p:sp>
      <p:sp>
        <p:nvSpPr>
          <p:cNvPr id="4" name="Rectangle 3">
            <a:extLst>
              <a:ext uri="{FF2B5EF4-FFF2-40B4-BE49-F238E27FC236}">
                <a16:creationId xmlns:a16="http://schemas.microsoft.com/office/drawing/2014/main" id="{A1B2BE42-EF00-4CD8-9537-692E81804F7F}"/>
              </a:ext>
            </a:extLst>
          </p:cNvPr>
          <p:cNvSpPr/>
          <p:nvPr/>
        </p:nvSpPr>
        <p:spPr>
          <a:xfrm>
            <a:off x="227641" y="954609"/>
            <a:ext cx="4929555" cy="523220"/>
          </a:xfrm>
          <a:prstGeom prst="rect">
            <a:avLst/>
          </a:prstGeom>
        </p:spPr>
        <p:txBody>
          <a:bodyPr wrap="none">
            <a:spAutoFit/>
          </a:bodyPr>
          <a:lstStyle/>
          <a:p>
            <a:r>
              <a:rPr lang="zh-CN" altLang="zh-CN" sz="2800" b="1" dirty="0">
                <a:solidFill>
                  <a:srgbClr val="003A85"/>
                </a:solidFill>
                <a:latin typeface="微软雅黑" panose="020B0503020204020204" pitchFamily="34" charset="-122"/>
                <a:ea typeface="微软雅黑" panose="020B0503020204020204" pitchFamily="34" charset="-122"/>
              </a:rPr>
              <a:t>第</a:t>
            </a:r>
            <a:r>
              <a:rPr lang="en-US" altLang="zh-CN" sz="2800" b="1" dirty="0">
                <a:solidFill>
                  <a:srgbClr val="003A85"/>
                </a:solidFill>
                <a:latin typeface="微软雅黑" panose="020B0503020204020204" pitchFamily="34" charset="-122"/>
                <a:ea typeface="微软雅黑" panose="020B0503020204020204" pitchFamily="34" charset="-122"/>
              </a:rPr>
              <a:t>2</a:t>
            </a:r>
            <a:r>
              <a:rPr lang="zh-CN" altLang="zh-CN" sz="2800" b="1" dirty="0">
                <a:solidFill>
                  <a:srgbClr val="003A85"/>
                </a:solidFill>
                <a:latin typeface="微软雅黑" panose="020B0503020204020204" pitchFamily="34" charset="-122"/>
                <a:ea typeface="微软雅黑" panose="020B0503020204020204" pitchFamily="34" charset="-122"/>
              </a:rPr>
              <a:t>章</a:t>
            </a:r>
            <a:r>
              <a:rPr lang="en-US" altLang="zh-CN" sz="2800" b="1" dirty="0">
                <a:solidFill>
                  <a:srgbClr val="003A85"/>
                </a:solidFill>
                <a:latin typeface="微软雅黑" panose="020B0503020204020204" pitchFamily="34" charset="-122"/>
                <a:ea typeface="微软雅黑" panose="020B0503020204020204" pitchFamily="34" charset="-122"/>
              </a:rPr>
              <a:t>  </a:t>
            </a:r>
            <a:r>
              <a:rPr lang="zh-CN" altLang="zh-CN" sz="2800" b="1" dirty="0">
                <a:solidFill>
                  <a:srgbClr val="003A85"/>
                </a:solidFill>
                <a:latin typeface="微软雅黑" panose="020B0503020204020204" pitchFamily="34" charset="-122"/>
                <a:ea typeface="微软雅黑" panose="020B0503020204020204" pitchFamily="34" charset="-122"/>
              </a:rPr>
              <a:t>过程参数的检测与变送</a:t>
            </a:r>
            <a:endParaRPr lang="zh-CN" altLang="en-US" sz="2800" dirty="0"/>
          </a:p>
        </p:txBody>
      </p:sp>
      <p:sp>
        <p:nvSpPr>
          <p:cNvPr id="6" name="Rectangle 5">
            <a:extLst>
              <a:ext uri="{FF2B5EF4-FFF2-40B4-BE49-F238E27FC236}">
                <a16:creationId xmlns:a16="http://schemas.microsoft.com/office/drawing/2014/main" id="{6669AB9A-0A65-4EA3-8D9F-A24A9E92A952}"/>
              </a:ext>
            </a:extLst>
          </p:cNvPr>
          <p:cNvSpPr/>
          <p:nvPr/>
        </p:nvSpPr>
        <p:spPr>
          <a:xfrm>
            <a:off x="574508" y="1588486"/>
            <a:ext cx="3502882" cy="461665"/>
          </a:xfrm>
          <a:prstGeom prst="rect">
            <a:avLst/>
          </a:prstGeom>
        </p:spPr>
        <p:txBody>
          <a:bodyPr wrap="none">
            <a:spAutoFit/>
          </a:bodyPr>
          <a:lstStyle/>
          <a:p>
            <a:r>
              <a:rPr lang="zh-CN" altLang="zh-CN"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2-4  </a:t>
            </a:r>
            <a:r>
              <a:rPr lang="zh-CN" altLang="zh-CN" sz="2400" b="1" dirty="0">
                <a:solidFill>
                  <a:srgbClr val="C00000"/>
                </a:solidFill>
                <a:latin typeface="微软雅黑" panose="020B0503020204020204" pitchFamily="34" charset="-122"/>
                <a:ea typeface="微软雅黑" panose="020B0503020204020204" pitchFamily="34" charset="-122"/>
              </a:rPr>
              <a:t>流量的检测与变送</a:t>
            </a:r>
            <a:endParaRPr lang="zh-CN" altLang="en-US" dirty="0"/>
          </a:p>
        </p:txBody>
      </p:sp>
      <p:sp>
        <p:nvSpPr>
          <p:cNvPr id="7" name="TextBox 6">
            <a:extLst>
              <a:ext uri="{FF2B5EF4-FFF2-40B4-BE49-F238E27FC236}">
                <a16:creationId xmlns:a16="http://schemas.microsoft.com/office/drawing/2014/main" id="{CE6F6D91-01EE-4CC2-B8E6-A0B5F62CE446}"/>
              </a:ext>
            </a:extLst>
          </p:cNvPr>
          <p:cNvSpPr txBox="1"/>
          <p:nvPr/>
        </p:nvSpPr>
        <p:spPr>
          <a:xfrm>
            <a:off x="1024211" y="2089196"/>
            <a:ext cx="8225329" cy="5013039"/>
          </a:xfrm>
          <a:prstGeom prst="rect">
            <a:avLst/>
          </a:prstGeom>
          <a:noFill/>
        </p:spPr>
        <p:txBody>
          <a:bodyPr wrap="none" rtlCol="0">
            <a:spAutoFit/>
          </a:bodyPr>
          <a:lstStyle/>
          <a:p>
            <a:pPr marL="342900" indent="-342900">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差压流量计测试原理、测试范围、适用场合</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转子流量计测试原理、测试范围、适用场合（流量修正）</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电磁流量计测试原理、测试范围、适用场合</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涡轮流量计测试原理、测试范围、适用场合</a:t>
            </a: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涡街流量计测试原理、测试范围、适用场合</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400" b="1" dirty="0">
                <a:latin typeface="微软雅黑" panose="020B0503020204020204" pitchFamily="34" charset="-122"/>
                <a:ea typeface="微软雅黑" panose="020B0503020204020204" pitchFamily="34" charset="-122"/>
              </a:rPr>
              <a:t>…</a:t>
            </a:r>
          </a:p>
          <a:p>
            <a:pPr marL="342900" indent="-342900">
              <a:lnSpc>
                <a:spcPct val="150000"/>
              </a:lnSpc>
              <a:buFont typeface="Wingdings" panose="05000000000000000000" pitchFamily="2" charset="2"/>
              <a:buChar char="l"/>
            </a:pP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endParaRPr lang="en-US" altLang="zh-CN" sz="2400" b="1"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478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9292C0-F610-4F5B-BE4A-CA17EF0A065E}"/>
              </a:ext>
            </a:extLst>
          </p:cNvPr>
          <p:cNvSpPr>
            <a:spLocks noGrp="1"/>
          </p:cNvSpPr>
          <p:nvPr>
            <p:ph type="sldNum" sz="quarter" idx="12"/>
          </p:nvPr>
        </p:nvSpPr>
        <p:spPr/>
        <p:txBody>
          <a:bodyPr/>
          <a:lstStyle/>
          <a:p>
            <a:fld id="{7A5D8B20-D615-40B0-ACA1-2BD88F912AAA}" type="slidenum">
              <a:rPr lang="zh-CN" altLang="en-US" smtClean="0"/>
              <a:t>8</a:t>
            </a:fld>
            <a:endParaRPr lang="zh-CN" altLang="en-US"/>
          </a:p>
        </p:txBody>
      </p:sp>
      <p:sp>
        <p:nvSpPr>
          <p:cNvPr id="3" name="Rectangle 2">
            <a:extLst>
              <a:ext uri="{FF2B5EF4-FFF2-40B4-BE49-F238E27FC236}">
                <a16:creationId xmlns:a16="http://schemas.microsoft.com/office/drawing/2014/main" id="{3FE40746-6A24-4477-8B8F-28764AED9EC3}"/>
              </a:ext>
            </a:extLst>
          </p:cNvPr>
          <p:cNvSpPr/>
          <p:nvPr/>
        </p:nvSpPr>
        <p:spPr>
          <a:xfrm>
            <a:off x="227641" y="954609"/>
            <a:ext cx="2416046" cy="523220"/>
          </a:xfrm>
          <a:prstGeom prst="rect">
            <a:avLst/>
          </a:prstGeom>
        </p:spPr>
        <p:txBody>
          <a:bodyPr wrap="none">
            <a:spAutoFit/>
          </a:bodyPr>
          <a:lstStyle/>
          <a:p>
            <a:r>
              <a:rPr lang="zh-CN" altLang="en-US" sz="2800" b="1" dirty="0">
                <a:solidFill>
                  <a:srgbClr val="003A85"/>
                </a:solidFill>
                <a:latin typeface="微软雅黑" panose="020B0503020204020204" pitchFamily="34" charset="-122"/>
                <a:ea typeface="微软雅黑" panose="020B0503020204020204" pitchFamily="34" charset="-122"/>
              </a:rPr>
              <a:t>第</a:t>
            </a:r>
            <a:r>
              <a:rPr lang="en-US" altLang="zh-CN" sz="2800" b="1" dirty="0">
                <a:solidFill>
                  <a:srgbClr val="003A85"/>
                </a:solidFill>
                <a:latin typeface="微软雅黑" panose="020B0503020204020204" pitchFamily="34" charset="-122"/>
                <a:ea typeface="微软雅黑" panose="020B0503020204020204" pitchFamily="34" charset="-122"/>
              </a:rPr>
              <a:t>3</a:t>
            </a:r>
            <a:r>
              <a:rPr lang="zh-CN" altLang="en-US" sz="2800" b="1" dirty="0">
                <a:solidFill>
                  <a:srgbClr val="003A85"/>
                </a:solidFill>
                <a:latin typeface="微软雅黑" panose="020B0503020204020204" pitchFamily="34" charset="-122"/>
                <a:ea typeface="微软雅黑" panose="020B0503020204020204" pitchFamily="34" charset="-122"/>
              </a:rPr>
              <a:t>章  调节器</a:t>
            </a:r>
          </a:p>
        </p:txBody>
      </p:sp>
      <p:sp>
        <p:nvSpPr>
          <p:cNvPr id="4" name="Rectangle 4">
            <a:extLst>
              <a:ext uri="{FF2B5EF4-FFF2-40B4-BE49-F238E27FC236}">
                <a16:creationId xmlns:a16="http://schemas.microsoft.com/office/drawing/2014/main" id="{DAC5FA55-3B80-4A01-ADFD-15EAF0197F80}"/>
              </a:ext>
            </a:extLst>
          </p:cNvPr>
          <p:cNvSpPr txBox="1">
            <a:spLocks noChangeArrowheads="1"/>
          </p:cNvSpPr>
          <p:nvPr/>
        </p:nvSpPr>
        <p:spPr>
          <a:xfrm>
            <a:off x="0" y="-70448"/>
            <a:ext cx="91440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kumimoji="1" lang="zh-CN" altLang="en-US" sz="3600" dirty="0"/>
              <a:t>　复习总结</a:t>
            </a:r>
            <a:endParaRPr lang="zh-CN" altLang="en-US" sz="3600" b="0" dirty="0"/>
          </a:p>
        </p:txBody>
      </p:sp>
      <p:sp>
        <p:nvSpPr>
          <p:cNvPr id="6" name="Rectangle 5">
            <a:extLst>
              <a:ext uri="{FF2B5EF4-FFF2-40B4-BE49-F238E27FC236}">
                <a16:creationId xmlns:a16="http://schemas.microsoft.com/office/drawing/2014/main" id="{1C98E74B-2489-47B6-B606-FDE5976C7BB4}"/>
              </a:ext>
            </a:extLst>
          </p:cNvPr>
          <p:cNvSpPr/>
          <p:nvPr/>
        </p:nvSpPr>
        <p:spPr>
          <a:xfrm>
            <a:off x="710641" y="1477829"/>
            <a:ext cx="3195105" cy="581057"/>
          </a:xfrm>
          <a:prstGeom prst="rect">
            <a:avLst/>
          </a:prstGeom>
        </p:spPr>
        <p:txBody>
          <a:bodyPr wrap="none">
            <a:spAutoFit/>
          </a:bodyPr>
          <a:lstStyle/>
          <a:p>
            <a:pPr lvl="0">
              <a:lnSpc>
                <a:spcPct val="150000"/>
              </a:lnSpc>
            </a:pPr>
            <a:r>
              <a:rPr lang="zh-CN" altLang="zh-CN"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3-1  </a:t>
            </a:r>
            <a:r>
              <a:rPr lang="zh-CN" altLang="en-US" sz="2400" b="1" dirty="0">
                <a:solidFill>
                  <a:srgbClr val="C00000"/>
                </a:solidFill>
                <a:latin typeface="微软雅黑" panose="020B0503020204020204" pitchFamily="34" charset="-122"/>
                <a:ea typeface="微软雅黑" panose="020B0503020204020204" pitchFamily="34" charset="-122"/>
              </a:rPr>
              <a:t>调节器调节规律</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7" name="TextBox 6">
            <a:extLst>
              <a:ext uri="{FF2B5EF4-FFF2-40B4-BE49-F238E27FC236}">
                <a16:creationId xmlns:a16="http://schemas.microsoft.com/office/drawing/2014/main" id="{DFEDD2EA-B32B-4ACB-AB14-B1390D5BC27C}"/>
              </a:ext>
            </a:extLst>
          </p:cNvPr>
          <p:cNvSpPr txBox="1"/>
          <p:nvPr/>
        </p:nvSpPr>
        <p:spPr>
          <a:xfrm>
            <a:off x="1160558" y="2166607"/>
            <a:ext cx="7184452" cy="830997"/>
          </a:xfrm>
          <a:prstGeom prst="rect">
            <a:avLst/>
          </a:prstGeom>
          <a:noFill/>
        </p:spPr>
        <p:txBody>
          <a:bodyPr wrap="square" rtlCol="0">
            <a:spAutoFit/>
          </a:bodyPr>
          <a:lstStyle/>
          <a:p>
            <a:pPr marL="342900" indent="-342900" algn="l">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比例（比例度）、积分（积分时间）、微分（微分时间）调节作用</a:t>
            </a:r>
          </a:p>
        </p:txBody>
      </p:sp>
      <p:graphicFrame>
        <p:nvGraphicFramePr>
          <p:cNvPr id="8" name="Object 22">
            <a:extLst>
              <a:ext uri="{FF2B5EF4-FFF2-40B4-BE49-F238E27FC236}">
                <a16:creationId xmlns:a16="http://schemas.microsoft.com/office/drawing/2014/main" id="{8963FC8C-C699-4E56-B8F9-F8C64B0F338A}"/>
              </a:ext>
            </a:extLst>
          </p:cNvPr>
          <p:cNvGraphicFramePr>
            <a:graphicFrameLocks noChangeAspect="1"/>
          </p:cNvGraphicFramePr>
          <p:nvPr>
            <p:extLst>
              <p:ext uri="{D42A27DB-BD31-4B8C-83A1-F6EECF244321}">
                <p14:modId xmlns:p14="http://schemas.microsoft.com/office/powerpoint/2010/main" val="977214290"/>
              </p:ext>
            </p:extLst>
          </p:nvPr>
        </p:nvGraphicFramePr>
        <p:xfrm>
          <a:off x="3054952" y="2997604"/>
          <a:ext cx="3395663" cy="950912"/>
        </p:xfrm>
        <a:graphic>
          <a:graphicData uri="http://schemas.openxmlformats.org/presentationml/2006/ole">
            <mc:AlternateContent xmlns:mc="http://schemas.openxmlformats.org/markup-compatibility/2006">
              <mc:Choice xmlns:v="urn:schemas-microsoft-com:vml" Requires="v">
                <p:oleObj spid="_x0000_s89105" name="Equation" r:id="rId4" imgW="1536480" imgH="431640" progId="Equation.DSMT4">
                  <p:embed/>
                </p:oleObj>
              </mc:Choice>
              <mc:Fallback>
                <p:oleObj name="Equation" r:id="rId4" imgW="1536480" imgH="431640" progId="Equation.DSMT4">
                  <p:embed/>
                  <p:pic>
                    <p:nvPicPr>
                      <p:cNvPr id="10" name="Object 22">
                        <a:extLst>
                          <a:ext uri="{FF2B5EF4-FFF2-40B4-BE49-F238E27FC236}">
                            <a16:creationId xmlns:a16="http://schemas.microsoft.com/office/drawing/2014/main" id="{0D2A52A1-0AB6-441A-BFE6-FCB522D3FDC7}"/>
                          </a:ext>
                        </a:extLst>
                      </p:cNvPr>
                      <p:cNvPicPr>
                        <a:picLocks noChangeAspect="1" noChangeArrowheads="1"/>
                      </p:cNvPicPr>
                      <p:nvPr/>
                    </p:nvPicPr>
                    <p:blipFill>
                      <a:blip r:embed="rId5"/>
                      <a:srcRect/>
                      <a:stretch>
                        <a:fillRect/>
                      </a:stretch>
                    </p:blipFill>
                    <p:spPr bwMode="auto">
                      <a:xfrm>
                        <a:off x="3054952" y="2997604"/>
                        <a:ext cx="3395663"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 name="Picture 9">
            <a:extLst>
              <a:ext uri="{FF2B5EF4-FFF2-40B4-BE49-F238E27FC236}">
                <a16:creationId xmlns:a16="http://schemas.microsoft.com/office/drawing/2014/main" id="{06FC7CC3-0019-4F61-89DA-ECBC11FA76D5}"/>
              </a:ext>
            </a:extLst>
          </p:cNvPr>
          <p:cNvPicPr>
            <a:picLocks noChangeAspect="1"/>
          </p:cNvPicPr>
          <p:nvPr/>
        </p:nvPicPr>
        <p:blipFill>
          <a:blip r:embed="rId6"/>
          <a:stretch>
            <a:fillRect/>
          </a:stretch>
        </p:blipFill>
        <p:spPr>
          <a:xfrm>
            <a:off x="739703" y="3948516"/>
            <a:ext cx="2981202" cy="640135"/>
          </a:xfrm>
          <a:prstGeom prst="rect">
            <a:avLst/>
          </a:prstGeom>
        </p:spPr>
      </p:pic>
    </p:spTree>
    <p:extLst>
      <p:ext uri="{BB962C8B-B14F-4D97-AF65-F5344CB8AC3E}">
        <p14:creationId xmlns:p14="http://schemas.microsoft.com/office/powerpoint/2010/main" val="392252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004267-5655-4716-AF19-65F8F2E0C04B}"/>
              </a:ext>
            </a:extLst>
          </p:cNvPr>
          <p:cNvSpPr>
            <a:spLocks noGrp="1"/>
          </p:cNvSpPr>
          <p:nvPr>
            <p:ph type="sldNum" sz="quarter" idx="12"/>
          </p:nvPr>
        </p:nvSpPr>
        <p:spPr/>
        <p:txBody>
          <a:bodyPr/>
          <a:lstStyle/>
          <a:p>
            <a:fld id="{7A5D8B20-D615-40B0-ACA1-2BD88F912AAA}" type="slidenum">
              <a:rPr lang="zh-CN" altLang="en-US" smtClean="0"/>
              <a:t>9</a:t>
            </a:fld>
            <a:endParaRPr lang="zh-CN" altLang="en-US"/>
          </a:p>
        </p:txBody>
      </p:sp>
      <p:sp>
        <p:nvSpPr>
          <p:cNvPr id="3" name="Rectangle 2">
            <a:extLst>
              <a:ext uri="{FF2B5EF4-FFF2-40B4-BE49-F238E27FC236}">
                <a16:creationId xmlns:a16="http://schemas.microsoft.com/office/drawing/2014/main" id="{F3370E7D-3CF4-4019-B0C7-4E3959015908}"/>
              </a:ext>
            </a:extLst>
          </p:cNvPr>
          <p:cNvSpPr/>
          <p:nvPr/>
        </p:nvSpPr>
        <p:spPr>
          <a:xfrm>
            <a:off x="227641" y="954609"/>
            <a:ext cx="2416046" cy="523220"/>
          </a:xfrm>
          <a:prstGeom prst="rect">
            <a:avLst/>
          </a:prstGeom>
        </p:spPr>
        <p:txBody>
          <a:bodyPr wrap="none">
            <a:spAutoFit/>
          </a:bodyPr>
          <a:lstStyle/>
          <a:p>
            <a:r>
              <a:rPr lang="zh-CN" altLang="en-US" sz="2800" b="1" dirty="0">
                <a:solidFill>
                  <a:srgbClr val="003A85"/>
                </a:solidFill>
                <a:latin typeface="微软雅黑" panose="020B0503020204020204" pitchFamily="34" charset="-122"/>
                <a:ea typeface="微软雅黑" panose="020B0503020204020204" pitchFamily="34" charset="-122"/>
              </a:rPr>
              <a:t>第</a:t>
            </a:r>
            <a:r>
              <a:rPr lang="en-US" altLang="zh-CN" sz="2800" b="1" dirty="0">
                <a:solidFill>
                  <a:srgbClr val="003A85"/>
                </a:solidFill>
                <a:latin typeface="微软雅黑" panose="020B0503020204020204" pitchFamily="34" charset="-122"/>
                <a:ea typeface="微软雅黑" panose="020B0503020204020204" pitchFamily="34" charset="-122"/>
              </a:rPr>
              <a:t>3</a:t>
            </a:r>
            <a:r>
              <a:rPr lang="zh-CN" altLang="en-US" sz="2800" b="1" dirty="0">
                <a:solidFill>
                  <a:srgbClr val="003A85"/>
                </a:solidFill>
                <a:latin typeface="微软雅黑" panose="020B0503020204020204" pitchFamily="34" charset="-122"/>
                <a:ea typeface="微软雅黑" panose="020B0503020204020204" pitchFamily="34" charset="-122"/>
              </a:rPr>
              <a:t>章  调节器</a:t>
            </a:r>
          </a:p>
        </p:txBody>
      </p:sp>
      <p:sp>
        <p:nvSpPr>
          <p:cNvPr id="4" name="Rectangle 4">
            <a:extLst>
              <a:ext uri="{FF2B5EF4-FFF2-40B4-BE49-F238E27FC236}">
                <a16:creationId xmlns:a16="http://schemas.microsoft.com/office/drawing/2014/main" id="{21D71E0C-3F56-4FC5-B5AF-401C258DDFB3}"/>
              </a:ext>
            </a:extLst>
          </p:cNvPr>
          <p:cNvSpPr txBox="1">
            <a:spLocks noChangeArrowheads="1"/>
          </p:cNvSpPr>
          <p:nvPr/>
        </p:nvSpPr>
        <p:spPr>
          <a:xfrm>
            <a:off x="0" y="-70448"/>
            <a:ext cx="9144000" cy="9144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200" b="1" kern="1200" cap="none"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kumimoji="1" lang="zh-CN" altLang="en-US" sz="3600" dirty="0"/>
              <a:t>　复习总结</a:t>
            </a:r>
            <a:endParaRPr lang="zh-CN" altLang="en-US" sz="3600" b="0" dirty="0"/>
          </a:p>
        </p:txBody>
      </p:sp>
      <p:sp>
        <p:nvSpPr>
          <p:cNvPr id="6" name="Rectangle 5">
            <a:extLst>
              <a:ext uri="{FF2B5EF4-FFF2-40B4-BE49-F238E27FC236}">
                <a16:creationId xmlns:a16="http://schemas.microsoft.com/office/drawing/2014/main" id="{E2BC2369-CE53-4400-8904-1ADF17D48639}"/>
              </a:ext>
            </a:extLst>
          </p:cNvPr>
          <p:cNvSpPr/>
          <p:nvPr/>
        </p:nvSpPr>
        <p:spPr>
          <a:xfrm>
            <a:off x="521748" y="1477829"/>
            <a:ext cx="4318618" cy="581057"/>
          </a:xfrm>
          <a:prstGeom prst="rect">
            <a:avLst/>
          </a:prstGeom>
        </p:spPr>
        <p:txBody>
          <a:bodyPr wrap="none">
            <a:spAutoFit/>
          </a:bodyPr>
          <a:lstStyle/>
          <a:p>
            <a:pPr lvl="0">
              <a:lnSpc>
                <a:spcPct val="150000"/>
              </a:lnSpc>
            </a:pPr>
            <a:r>
              <a:rPr lang="zh-CN" altLang="zh-CN" sz="2400" b="1" dirty="0">
                <a:solidFill>
                  <a:prstClr val="black"/>
                </a:solidFill>
                <a:latin typeface="微软雅黑" panose="020B0503020204020204" pitchFamily="34" charset="-122"/>
                <a:ea typeface="微软雅黑" panose="020B0503020204020204" pitchFamily="34" charset="-122"/>
              </a:rPr>
              <a:t>§</a:t>
            </a:r>
            <a:r>
              <a:rPr lang="en-US" altLang="zh-CN" sz="2400" b="1" dirty="0">
                <a:solidFill>
                  <a:prstClr val="black"/>
                </a:solidFill>
                <a:latin typeface="微软雅黑" panose="020B0503020204020204" pitchFamily="34" charset="-122"/>
                <a:ea typeface="微软雅黑" panose="020B0503020204020204" pitchFamily="34" charset="-122"/>
              </a:rPr>
              <a:t>3-3  DDZ-</a:t>
            </a:r>
            <a:r>
              <a:rPr lang="zh-CN" altLang="zh-CN" sz="2400" b="1" dirty="0">
                <a:solidFill>
                  <a:prstClr val="black"/>
                </a:solidFill>
                <a:latin typeface="微软雅黑" panose="020B0503020204020204" pitchFamily="34" charset="-122"/>
                <a:ea typeface="微软雅黑" panose="020B0503020204020204" pitchFamily="34" charset="-122"/>
              </a:rPr>
              <a:t>Ⅲ型模拟式调节器</a:t>
            </a:r>
            <a:endParaRPr lang="en-US" altLang="zh-CN" sz="2400" b="1" dirty="0">
              <a:solidFill>
                <a:prstClr val="black"/>
              </a:solidFill>
              <a:latin typeface="微软雅黑" panose="020B0503020204020204" pitchFamily="34" charset="-122"/>
              <a:ea typeface="微软雅黑" panose="020B0503020204020204" pitchFamily="34" charset="-122"/>
            </a:endParaRPr>
          </a:p>
        </p:txBody>
      </p:sp>
      <p:sp>
        <p:nvSpPr>
          <p:cNvPr id="15" name="TextBox 14">
            <a:extLst>
              <a:ext uri="{FF2B5EF4-FFF2-40B4-BE49-F238E27FC236}">
                <a16:creationId xmlns:a16="http://schemas.microsoft.com/office/drawing/2014/main" id="{C1578C4B-AB78-4910-89F9-ADB0AE69ECF7}"/>
              </a:ext>
            </a:extLst>
          </p:cNvPr>
          <p:cNvSpPr txBox="1"/>
          <p:nvPr/>
        </p:nvSpPr>
        <p:spPr>
          <a:xfrm>
            <a:off x="1384917" y="2048829"/>
            <a:ext cx="2069797" cy="1135054"/>
          </a:xfrm>
          <a:prstGeom prst="rect">
            <a:avLst/>
          </a:prstGeom>
          <a:noFill/>
        </p:spPr>
        <p:txBody>
          <a:bodyPr wrap="none" rtlCol="0">
            <a:spAutoFit/>
          </a:bodyPr>
          <a:lstStyle/>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几部分组成</a:t>
            </a:r>
            <a:endParaRPr lang="en-US" altLang="zh-CN" sz="2400" b="1" dirty="0">
              <a:latin typeface="微软雅黑" panose="020B0503020204020204" pitchFamily="34" charset="-122"/>
              <a:ea typeface="微软雅黑" panose="020B0503020204020204" pitchFamily="34" charset="-122"/>
            </a:endParaRPr>
          </a:p>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各部分功能</a:t>
            </a:r>
          </a:p>
        </p:txBody>
      </p:sp>
      <p:sp>
        <p:nvSpPr>
          <p:cNvPr id="17" name="Rectangle 16">
            <a:extLst>
              <a:ext uri="{FF2B5EF4-FFF2-40B4-BE49-F238E27FC236}">
                <a16:creationId xmlns:a16="http://schemas.microsoft.com/office/drawing/2014/main" id="{D9286E0B-FDB3-4FFF-9D27-E9A273CEF966}"/>
              </a:ext>
            </a:extLst>
          </p:cNvPr>
          <p:cNvSpPr/>
          <p:nvPr/>
        </p:nvSpPr>
        <p:spPr>
          <a:xfrm>
            <a:off x="501614" y="3216193"/>
            <a:ext cx="4358886" cy="581057"/>
          </a:xfrm>
          <a:prstGeom prst="rect">
            <a:avLst/>
          </a:prstGeom>
        </p:spPr>
        <p:txBody>
          <a:bodyPr wrap="none">
            <a:spAutoFit/>
          </a:bodyPr>
          <a:lstStyle/>
          <a:p>
            <a:pPr lvl="0">
              <a:lnSpc>
                <a:spcPct val="150000"/>
              </a:lnSpc>
            </a:pPr>
            <a:r>
              <a:rPr lang="en-US" altLang="zh-CN" sz="2400" b="1" dirty="0">
                <a:solidFill>
                  <a:srgbClr val="C00000"/>
                </a:solidFill>
                <a:latin typeface="微软雅黑" panose="020B0503020204020204" pitchFamily="34" charset="-122"/>
                <a:ea typeface="微软雅黑" panose="020B0503020204020204" pitchFamily="34" charset="-122"/>
              </a:rPr>
              <a:t>§3-4  PID</a:t>
            </a:r>
            <a:r>
              <a:rPr lang="zh-CN" altLang="en-US" sz="2400" b="1" dirty="0">
                <a:solidFill>
                  <a:srgbClr val="C00000"/>
                </a:solidFill>
                <a:latin typeface="微软雅黑" panose="020B0503020204020204" pitchFamily="34" charset="-122"/>
                <a:ea typeface="微软雅黑" panose="020B0503020204020204" pitchFamily="34" charset="-122"/>
              </a:rPr>
              <a:t>数字控制算法及变形</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
        <p:nvSpPr>
          <p:cNvPr id="18" name="TextBox 17">
            <a:extLst>
              <a:ext uri="{FF2B5EF4-FFF2-40B4-BE49-F238E27FC236}">
                <a16:creationId xmlns:a16="http://schemas.microsoft.com/office/drawing/2014/main" id="{87CD5D04-C703-4145-831F-D5068EC72E2B}"/>
              </a:ext>
            </a:extLst>
          </p:cNvPr>
          <p:cNvSpPr txBox="1"/>
          <p:nvPr/>
        </p:nvSpPr>
        <p:spPr>
          <a:xfrm>
            <a:off x="1410657" y="3867072"/>
            <a:ext cx="7782900" cy="1689052"/>
          </a:xfrm>
          <a:prstGeom prst="rect">
            <a:avLst/>
          </a:prstGeom>
          <a:noFill/>
        </p:spPr>
        <p:txBody>
          <a:bodyPr wrap="none" rtlCol="0">
            <a:spAutoFit/>
          </a:bodyPr>
          <a:lstStyle/>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位置式</a:t>
            </a:r>
            <a:r>
              <a:rPr lang="en-US" altLang="zh-CN" sz="2400" b="1" dirty="0">
                <a:latin typeface="微软雅黑" panose="020B0503020204020204" pitchFamily="34" charset="-122"/>
                <a:ea typeface="微软雅黑" panose="020B0503020204020204" pitchFamily="34" charset="-122"/>
              </a:rPr>
              <a:t>PID</a:t>
            </a:r>
          </a:p>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增量式</a:t>
            </a:r>
            <a:r>
              <a:rPr lang="en-US" altLang="zh-CN" sz="2400" b="1" dirty="0">
                <a:latin typeface="微软雅黑" panose="020B0503020204020204" pitchFamily="34" charset="-122"/>
                <a:ea typeface="微软雅黑" panose="020B0503020204020204" pitchFamily="34" charset="-122"/>
              </a:rPr>
              <a:t>PID</a:t>
            </a:r>
          </a:p>
          <a:p>
            <a:pPr marL="342900" indent="-342900" algn="l">
              <a:lnSpc>
                <a:spcPct val="150000"/>
              </a:lnSpc>
              <a:buFont typeface="Wingdings" panose="05000000000000000000" pitchFamily="2" charset="2"/>
              <a:buChar char="l"/>
            </a:pPr>
            <a:r>
              <a:rPr lang="zh-CN" altLang="en-US" sz="2400" b="1" dirty="0">
                <a:latin typeface="微软雅黑" panose="020B0503020204020204" pitchFamily="34" charset="-122"/>
                <a:ea typeface="微软雅黑" panose="020B0503020204020204" pitchFamily="34" charset="-122"/>
              </a:rPr>
              <a:t>变形</a:t>
            </a:r>
            <a:r>
              <a:rPr lang="en-US" altLang="zh-CN" sz="2400" b="1" dirty="0">
                <a:latin typeface="微软雅黑" panose="020B0503020204020204" pitchFamily="34" charset="-122"/>
                <a:ea typeface="微软雅黑" panose="020B0503020204020204" pitchFamily="34" charset="-122"/>
              </a:rPr>
              <a:t>PID</a:t>
            </a:r>
            <a:r>
              <a:rPr lang="zh-CN" altLang="en-US" sz="2400" b="1" dirty="0">
                <a:latin typeface="微软雅黑" panose="020B0503020204020204" pitchFamily="34" charset="-122"/>
                <a:ea typeface="微软雅黑" panose="020B0503020204020204" pitchFamily="34" charset="-122"/>
              </a:rPr>
              <a:t>算法（微分先行、比例先行、混合过程</a:t>
            </a:r>
            <a:r>
              <a:rPr lang="en-US" altLang="zh-CN" sz="2400" b="1" dirty="0">
                <a:latin typeface="微软雅黑" panose="020B0503020204020204" pitchFamily="34" charset="-122"/>
                <a:ea typeface="微软雅黑" panose="020B0503020204020204" pitchFamily="34" charset="-122"/>
              </a:rPr>
              <a:t>PID</a:t>
            </a:r>
            <a:r>
              <a:rPr lang="zh-CN" altLang="en-US" sz="24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309047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spDef>
      <a:spPr bwMode="auto">
        <a:noFill/>
        <a:ln w="38100">
          <a:solidFill>
            <a:srgbClr val="3AC1F3"/>
          </a:solidFill>
          <a:miter lim="800000"/>
          <a:headEnd/>
          <a:tailEnd/>
        </a:ln>
        <a:extLst>
          <a:ext uri="{909E8E84-426E-40DD-AFC4-6F175D3DCCD1}">
            <a14:hiddenFill xmlns:a14="http://schemas.microsoft.com/office/drawing/2010/main">
              <a:solidFill>
                <a:srgbClr val="FFFFFF"/>
              </a:solidFill>
            </a14:hiddenFill>
          </a:ext>
        </a:extLst>
      </a:spPr>
      <a:bodyPr wrap="square" rtlCol="0" anchor="ctr">
        <a:spAutoFit/>
      </a:bodyPr>
      <a:lstStyle>
        <a:defPPr algn="l" eaLnBrk="1" hangingPunct="1">
          <a:defRPr sz="2000" dirty="0">
            <a:solidFill>
              <a:srgbClr val="006600"/>
            </a:solidFill>
            <a:latin typeface="微软雅黑" panose="020B0503020204020204" pitchFamily="34" charset="-122"/>
            <a:ea typeface="微软雅黑" panose="020B0503020204020204" pitchFamily="34" charset="-122"/>
          </a:defRPr>
        </a:defPPr>
      </a:lstStyle>
    </a:spDef>
    <a:lnDef>
      <a:spPr>
        <a:ln w="22225">
          <a:solidFill>
            <a:srgbClr val="FF0000"/>
          </a:solidFill>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2400" b="1"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0</TotalTime>
  <Words>1926</Words>
  <Application>Microsoft Office PowerPoint</Application>
  <PresentationFormat>全屏显示(4:3)</PresentationFormat>
  <Paragraphs>495</Paragraphs>
  <Slides>21</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21</vt:i4>
      </vt:variant>
    </vt:vector>
  </HeadingPairs>
  <TitlesOfParts>
    <vt:vector size="33" baseType="lpstr">
      <vt:lpstr>Adobe 楷体 Std R</vt:lpstr>
      <vt:lpstr>Tekton Pro</vt:lpstr>
      <vt:lpstr>宋体</vt:lpstr>
      <vt:lpstr>微软雅黑</vt:lpstr>
      <vt:lpstr>Arial</vt:lpstr>
      <vt:lpstr>Arial Black</vt:lpstr>
      <vt:lpstr>Calibri</vt:lpstr>
      <vt:lpstr>Times New Roman</vt:lpstr>
      <vt:lpstr>Wingdings</vt:lpstr>
      <vt:lpstr>Wood Type</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夏宇栋</dc:creator>
  <cp:lastModifiedBy>宇栋 夏</cp:lastModifiedBy>
  <cp:revision>766</cp:revision>
  <cp:lastPrinted>2018-12-27T11:34:45Z</cp:lastPrinted>
  <dcterms:created xsi:type="dcterms:W3CDTF">2014-06-28T13:17:09Z</dcterms:created>
  <dcterms:modified xsi:type="dcterms:W3CDTF">2019-12-16T12:57:36Z</dcterms:modified>
</cp:coreProperties>
</file>